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EC13A01-FE47-4266-9147-7D182EC26A3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805567-ADA9-483A-AFE5-3D484A51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05567-ADA9-483A-AFE5-3D484A517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05567-ADA9-483A-AFE5-3D484A517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05567-ADA9-483A-AFE5-3D484A517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DB20-BF51-40EE-97A0-EA5A4C9C691E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8C21-DC87-4CA5-A643-2F87175EA9A8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081E-B5D8-4FD7-B5F6-70FEA5EAA87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B607-3FC4-4F5E-8C10-6DBB98E15A0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E765-10C3-4BD6-9D2B-550093495674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4B8-C2C9-40FF-8E5C-A3092105506D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E16-3AA1-4016-9371-D600F0D62348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59D0-B114-44B8-BE4A-BC55F49D8DE7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7F8-716D-4B1C-AE10-265CB74E857C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A9D-E5F7-4D1D-A0CC-B3BC5603DA98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DB7-6514-40F7-9995-4CAEA3DAD678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F241-DEE8-4E88-AAD2-F75521EEE8C8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ABCNN: Attention-Based Convolutional Neural Network for Modeling Sentence Pairs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F8C2-1263-4526-9801-70281B22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9329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Hashtag Recommendation Using Attention-Based Convolutional Neural Network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7252"/>
            <a:ext cx="9144000" cy="1655762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dirty="0" smtClean="0">
                <a:latin typeface="Comic Sans MS" panose="030F0702030302020204" pitchFamily="66" charset="0"/>
              </a:rPr>
              <a:t>Sami </a:t>
            </a:r>
            <a:r>
              <a:rPr lang="en-US" dirty="0" err="1" smtClean="0">
                <a:latin typeface="Comic Sans MS" panose="030F0702030302020204" pitchFamily="66" charset="0"/>
              </a:rPr>
              <a:t>Ullah</a:t>
            </a:r>
            <a:r>
              <a:rPr lang="en-US" dirty="0" smtClean="0">
                <a:latin typeface="Comic Sans MS" panose="030F0702030302020204" pitchFamily="66" charset="0"/>
              </a:rPr>
              <a:t> (2017206355)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 				    INFOSEC Lab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Local Attention channel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t="-2011" r="46860" b="1"/>
          <a:stretch/>
        </p:blipFill>
        <p:spPr>
          <a:xfrm>
            <a:off x="6710305" y="1534510"/>
            <a:ext cx="4643495" cy="482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:r>
                  <a:rPr lang="pt-BR" dirty="0" smtClean="0"/>
                  <a:t>After  local attention layer, extracted trigger words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 smtClean="0"/>
                  <a:t>are input to folding layer. </a:t>
                </a:r>
                <a:br>
                  <a:rPr lang="pt-BR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𝑓𝑜𝑙𝑑𝑖𝑛𝑔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where w’ are trigger words.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:r>
                  <a:rPr lang="en-US" dirty="0" smtClean="0"/>
                  <a:t>Folding is the sum operation for each </a:t>
                </a:r>
                <a:br>
                  <a:rPr lang="en-US" dirty="0" smtClean="0"/>
                </a:br>
                <a:r>
                  <a:rPr lang="en-US" dirty="0" smtClean="0"/>
                  <a:t>dimension of all the trigger words.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final output of the local attention</a:t>
                </a:r>
                <a:br>
                  <a:rPr lang="en-US" dirty="0" smtClean="0"/>
                </a:br>
                <a:r>
                  <a:rPr lang="en-US" dirty="0" smtClean="0"/>
                  <a:t>channel is a fixed length vector.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3"/>
                <a:stretch>
                  <a:fillRect l="-928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Global channel</a:t>
            </a:r>
            <a:endParaRPr lang="en-US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global channel, a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typical CNN architecture</a:t>
                </a:r>
                <a:r>
                  <a:rPr lang="en-US" dirty="0" smtClean="0"/>
                  <a:t> is used to model the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whole microblog</a:t>
                </a:r>
                <a:r>
                  <a:rPr lang="en-US" dirty="0" smtClean="0"/>
                  <a:t>, using a filter (a weight matrix) </a:t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			 where l is filter size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E.g</a:t>
                </a:r>
                <a:r>
                  <a:rPr lang="en-US" dirty="0" smtClean="0"/>
                  <a:t>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generated from filter of size l operated on words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B0F0"/>
                    </a:solidFill>
                  </a:rPr>
                  <a:t> = 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g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pt-B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F0"/>
                    </a:solidFill>
                  </a:rPr>
                  <a:t> </a:t>
                </a:r>
                <a:r>
                  <a:rPr lang="pt-BR" dirty="0">
                    <a:solidFill>
                      <a:srgbClr val="00B0F0"/>
                    </a:solidFill>
                  </a:rPr>
                  <a:t>+ </a:t>
                </a:r>
                <a:r>
                  <a:rPr lang="pt-BR" i="1" dirty="0">
                    <a:solidFill>
                      <a:srgbClr val="00B0F0"/>
                    </a:solidFill>
                  </a:rPr>
                  <a:t>b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)</a:t>
                </a:r>
              </a:p>
              <a:p>
                <a:r>
                  <a:rPr lang="pt-BR" dirty="0" smtClean="0"/>
                  <a:t>This filter is operated on all combinations of the words to produce a feature map as follows</a:t>
                </a:r>
                <a:br>
                  <a:rPr lang="pt-BR" dirty="0" smtClean="0"/>
                </a:br>
                <a:r>
                  <a:rPr lang="pt-BR" dirty="0" smtClean="0"/>
                  <a:t>	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z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B0F0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B0F0"/>
                    </a:solidFill>
                  </a:rPr>
                  <a:t>]</a:t>
                </a:r>
                <a:r>
                  <a:rPr lang="pt-BR" dirty="0" smtClean="0"/>
                  <a:t/>
                </a:r>
                <a:br>
                  <a:rPr lang="pt-BR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556" t="15014"/>
          <a:stretch/>
        </p:blipFill>
        <p:spPr>
          <a:xfrm>
            <a:off x="6581104" y="953036"/>
            <a:ext cx="4900348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Global channel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pooling layer, a max-overtime pooling operation is applied over feature map z to produce </a:t>
            </a:r>
            <a:r>
              <a:rPr lang="en-US" dirty="0" smtClean="0">
                <a:solidFill>
                  <a:srgbClr val="00B0F0"/>
                </a:solidFill>
              </a:rPr>
              <a:t>a feature </a:t>
            </a:r>
            <a:r>
              <a:rPr lang="en-US" dirty="0" smtClean="0"/>
              <a:t>for this filter.</a:t>
            </a:r>
          </a:p>
          <a:p>
            <a:r>
              <a:rPr lang="en-US" dirty="0" smtClean="0"/>
              <a:t>To obtain multiple features, multiple filters with varying window sizes are used in convolution layer. </a:t>
            </a:r>
          </a:p>
          <a:p>
            <a:r>
              <a:rPr lang="en-US" dirty="0" smtClean="0"/>
              <a:t>After getting multiple feature matrix, a </a:t>
            </a:r>
            <a:r>
              <a:rPr lang="en-US" dirty="0" err="1" smtClean="0"/>
              <a:t>tanh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activation function</a:t>
            </a:r>
            <a:r>
              <a:rPr lang="en-US" dirty="0" smtClean="0"/>
              <a:t>) is applied to the pooled matrix. </a:t>
            </a:r>
          </a:p>
          <a:p>
            <a:r>
              <a:rPr lang="en-US" dirty="0" smtClean="0"/>
              <a:t>The final output of global channel is also a fixed length vector; which represents the </a:t>
            </a:r>
            <a:r>
              <a:rPr lang="en-US" dirty="0" err="1" smtClean="0"/>
              <a:t>embeddings</a:t>
            </a:r>
            <a:r>
              <a:rPr lang="en-US" dirty="0" smtClean="0"/>
              <a:t> of the input microblog 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Fully Connected Layer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 is general convolution layer with multiple feature maps. </a:t>
            </a:r>
          </a:p>
          <a:p>
            <a:endParaRPr lang="en-US" dirty="0" smtClean="0"/>
          </a:p>
          <a:p>
            <a:r>
              <a:rPr lang="en-US" dirty="0" smtClean="0"/>
              <a:t>Output form local attention channel and global channel is input to FC, to combine the outputs from both ends. </a:t>
            </a:r>
          </a:p>
          <a:p>
            <a:endParaRPr lang="en-US" dirty="0" smtClean="0"/>
          </a:p>
          <a:p>
            <a:r>
              <a:rPr lang="en-US" dirty="0" smtClean="0"/>
              <a:t>Output form the FC is regarded as embedding of the microblog from </a:t>
            </a:r>
            <a:br>
              <a:rPr lang="en-US" dirty="0" smtClean="0"/>
            </a:br>
            <a:r>
              <a:rPr lang="en-US" dirty="0" smtClean="0"/>
              <a:t>the proposed network.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Training </a:t>
            </a:r>
            <a:endParaRPr lang="en-US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 objective function is as follows: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where D is the training set, a is the hashtag for microblog m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To minimize the objective function, learning method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AdaDelta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is used.</a:t>
                </a:r>
              </a:p>
              <a:p>
                <a:endParaRPr lang="en-US" dirty="0"/>
              </a:p>
              <a:p>
                <a:r>
                  <a:rPr lang="en-US" dirty="0" smtClean="0"/>
                  <a:t>And the learned parameters are: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Hashtag Recommendation</a:t>
            </a:r>
            <a:endParaRPr lang="en-US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microblog is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encoded</a:t>
                </a:r>
                <a:r>
                  <a:rPr lang="en-US" dirty="0" smtClean="0"/>
                  <a:t> using weights from the trained model through the local attention channel and global channel.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After encoding process, features generated from both channel are combined to get the scores for recommendation by the fully connected layer.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l-GR" dirty="0" smtClean="0"/>
                  <a:t>β</a:t>
                </a:r>
                <a:r>
                  <a:rPr lang="en-US" dirty="0" smtClean="0"/>
                  <a:t> are parameters.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is feature vector connected from channels. A is set of candidate hashtags. </a:t>
                </a:r>
                <a:endParaRPr lang="en-US" b="1" dirty="0" smtClean="0"/>
              </a:p>
              <a:p>
                <a:r>
                  <a:rPr lang="en-US" dirty="0" smtClean="0"/>
                  <a:t>As per output scores, hashtags are ranked from each microblog and recommended.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928" t="-271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Experiments </a:t>
            </a:r>
            <a:endParaRPr lang="en-US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They use the Dataset collected by Ding et al [2013] for evaluation. There are 110,000 microblogs. </a:t>
                </a:r>
              </a:p>
              <a:p>
                <a:r>
                  <a:rPr lang="en-US" dirty="0" smtClean="0"/>
                  <a:t>To evaluate performance, they use precision, recall and F-score (F1)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= right number recommended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= total number of hashtags assigned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= total number recommended by system.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959" y="1513490"/>
            <a:ext cx="8891751" cy="42409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Results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5834"/>
            <a:ext cx="10029825" cy="45877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Static </a:t>
            </a:r>
            <a:r>
              <a:rPr lang="en-US" b="1" dirty="0" err="1" smtClean="0">
                <a:latin typeface="Comic Sans MS" panose="030F0702030302020204" pitchFamily="66" charset="0"/>
              </a:rPr>
              <a:t>vs</a:t>
            </a:r>
            <a:r>
              <a:rPr lang="en-US" b="1" dirty="0" smtClean="0">
                <a:latin typeface="Comic Sans MS" panose="030F0702030302020204" pitchFamily="66" charset="0"/>
              </a:rPr>
              <a:t> non-static models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56" y="2207171"/>
            <a:ext cx="9648496" cy="30427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Problem Statement: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Hashtag</a:t>
            </a:r>
            <a:r>
              <a:rPr lang="en-US" dirty="0" smtClean="0"/>
              <a:t> are labels or metadata tags, which makes it easier to find the messages with specific theme. This paper is about hashtag recommendation for </a:t>
            </a:r>
            <a:r>
              <a:rPr lang="en-US" dirty="0" smtClean="0">
                <a:solidFill>
                  <a:srgbClr val="00B0F0"/>
                </a:solidFill>
              </a:rPr>
              <a:t>microblogs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inspired by convolutional neural networks (</a:t>
            </a:r>
            <a:r>
              <a:rPr lang="en-US" dirty="0" smtClean="0">
                <a:solidFill>
                  <a:srgbClr val="FF0000"/>
                </a:solidFill>
              </a:rPr>
              <a:t>CNN</a:t>
            </a:r>
            <a:r>
              <a:rPr lang="en-US" dirty="0" smtClean="0"/>
              <a:t>), author recommendation system adopts CNN.</a:t>
            </a:r>
          </a:p>
          <a:p>
            <a:r>
              <a:rPr lang="en-US" dirty="0" smtClean="0"/>
              <a:t>In previous methods for hashtag recommendation, the effectiveness of </a:t>
            </a:r>
            <a:r>
              <a:rPr lang="en-US" dirty="0" smtClean="0">
                <a:solidFill>
                  <a:srgbClr val="00B0F0"/>
                </a:solidFill>
              </a:rPr>
              <a:t>trigger words</a:t>
            </a:r>
            <a:r>
              <a:rPr lang="en-US" dirty="0" smtClean="0"/>
              <a:t> (most relevant) have been demonstrated.</a:t>
            </a:r>
          </a:p>
          <a:p>
            <a:r>
              <a:rPr lang="en-US" dirty="0" smtClean="0"/>
              <a:t>So author adopts </a:t>
            </a:r>
            <a:r>
              <a:rPr lang="en-US" dirty="0" smtClean="0">
                <a:solidFill>
                  <a:srgbClr val="00B0F0"/>
                </a:solidFill>
              </a:rPr>
              <a:t>attention model </a:t>
            </a:r>
            <a:r>
              <a:rPr lang="en-US" dirty="0" smtClean="0"/>
              <a:t>in CNN to incorporate trigger words.</a:t>
            </a:r>
          </a:p>
          <a:p>
            <a:r>
              <a:rPr lang="en-US" dirty="0" smtClean="0"/>
              <a:t>The relative improvement over the state-of-the-art methods is around </a:t>
            </a:r>
            <a:r>
              <a:rPr lang="en-US" dirty="0" smtClean="0">
                <a:solidFill>
                  <a:srgbClr val="00B0F0"/>
                </a:solidFill>
              </a:rPr>
              <a:t>9.4% in F1-score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Performance on various window sizes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496" y="1939160"/>
            <a:ext cx="5135289" cy="38467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7243"/>
            <a:ext cx="5366353" cy="35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2709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16600" b="1" dirty="0" smtClean="0">
                <a:latin typeface="Comic Sans MS" panose="030F0702030302020204" pitchFamily="66" charset="0"/>
              </a:rPr>
              <a:t>Q&amp;A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Agenda: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</a:p>
          <a:p>
            <a:pPr lvl="1"/>
            <a:r>
              <a:rPr lang="en-US" dirty="0" smtClean="0"/>
              <a:t>CNN brief introduction</a:t>
            </a:r>
          </a:p>
          <a:p>
            <a:pPr lvl="1"/>
            <a:r>
              <a:rPr lang="en-US" dirty="0" smtClean="0"/>
              <a:t>Attention Model</a:t>
            </a:r>
          </a:p>
          <a:p>
            <a:r>
              <a:rPr lang="en-US" dirty="0" smtClean="0"/>
              <a:t>The Proposed Model</a:t>
            </a:r>
          </a:p>
          <a:p>
            <a:pPr lvl="1"/>
            <a:r>
              <a:rPr lang="en-US" dirty="0" smtClean="0"/>
              <a:t>Local Attention Channel</a:t>
            </a:r>
          </a:p>
          <a:p>
            <a:pPr lvl="1"/>
            <a:r>
              <a:rPr lang="en-US" dirty="0" smtClean="0"/>
              <a:t>Global Attention Model</a:t>
            </a:r>
          </a:p>
          <a:p>
            <a:r>
              <a:rPr lang="en-US" dirty="0" smtClean="0"/>
              <a:t>Training and Recommendation Hypothesis</a:t>
            </a:r>
          </a:p>
          <a:p>
            <a:r>
              <a:rPr lang="en-US" dirty="0" smtClean="0"/>
              <a:t>Experiments and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Brief Background: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Typical CNN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Different architectures are possible based on number of each major layers.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014" y="2236870"/>
            <a:ext cx="9312166" cy="32766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Convolution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" y="1825625"/>
            <a:ext cx="8387256" cy="4351338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Bi-CNN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20640" cy="4351338"/>
          </a:xfrm>
        </p:spPr>
        <p:txBody>
          <a:bodyPr/>
          <a:lstStyle/>
          <a:p>
            <a:r>
              <a:rPr lang="en-US" dirty="0" smtClean="0"/>
              <a:t>The core architecture for using</a:t>
            </a:r>
            <a:br>
              <a:rPr lang="en-US" dirty="0" smtClean="0"/>
            </a:br>
            <a:r>
              <a:rPr lang="en-US" dirty="0" smtClean="0"/>
              <a:t>Attention Model in CNN.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rgbClr val="00B0F0"/>
                </a:solidFill>
              </a:rPr>
              <a:t>weight sharing </a:t>
            </a:r>
            <a:r>
              <a:rPr lang="en-US" dirty="0" smtClean="0"/>
              <a:t>CNN</a:t>
            </a:r>
          </a:p>
          <a:p>
            <a:pPr lvl="1"/>
            <a:r>
              <a:rPr lang="en-US" dirty="0" smtClean="0"/>
              <a:t>Each processing one of two sentences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inal layer solves the sentence </a:t>
            </a:r>
            <a:r>
              <a:rPr lang="en-US" dirty="0" smtClean="0">
                <a:solidFill>
                  <a:srgbClr val="00B0F0"/>
                </a:solidFill>
              </a:rPr>
              <a:t>pairing task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02" y="956442"/>
            <a:ext cx="5124450" cy="522052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21" y="6302375"/>
            <a:ext cx="8048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Bi-CNN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206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 layer</a:t>
            </a:r>
          </a:p>
          <a:p>
            <a:pPr lvl="1"/>
            <a:r>
              <a:rPr lang="en-US" dirty="0" smtClean="0"/>
              <a:t>Each word is represented as d0-dimensional </a:t>
            </a:r>
            <a:r>
              <a:rPr lang="en-US" dirty="0" err="1" smtClean="0"/>
              <a:t>precomputed</a:t>
            </a:r>
            <a:r>
              <a:rPr lang="en-US" dirty="0" smtClean="0"/>
              <a:t> word2vec embedding, d0 = 300</a:t>
            </a:r>
          </a:p>
          <a:p>
            <a:r>
              <a:rPr lang="en-US" b="1" dirty="0" smtClean="0"/>
              <a:t>Convolution layer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p</a:t>
            </a:r>
            <a:r>
              <a:rPr lang="en-US" i="1" dirty="0"/>
              <a:t>i </a:t>
            </a:r>
            <a:r>
              <a:rPr lang="en-US" dirty="0"/>
              <a:t>= </a:t>
            </a:r>
            <a:r>
              <a:rPr lang="en-US" dirty="0" err="1"/>
              <a:t>tanh</a:t>
            </a:r>
            <a:r>
              <a:rPr lang="en-US" dirty="0"/>
              <a:t>(</a:t>
            </a:r>
            <a:r>
              <a:rPr lang="en-US" b="1" dirty="0"/>
              <a:t>W </a:t>
            </a:r>
            <a:r>
              <a:rPr lang="en-US" i="1" dirty="0"/>
              <a:t>· </a:t>
            </a:r>
            <a:r>
              <a:rPr lang="en-US" b="1" dirty="0"/>
              <a:t>c</a:t>
            </a:r>
            <a:r>
              <a:rPr lang="en-US" i="1" dirty="0"/>
              <a:t>i </a:t>
            </a:r>
            <a:r>
              <a:rPr lang="en-US" dirty="0"/>
              <a:t>+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Average Polling layer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Output </a:t>
            </a:r>
            <a:r>
              <a:rPr lang="en-US" dirty="0"/>
              <a:t>feature map of the </a:t>
            </a:r>
            <a:r>
              <a:rPr lang="en-US" dirty="0">
                <a:solidFill>
                  <a:srgbClr val="00B0F0"/>
                </a:solidFill>
              </a:rPr>
              <a:t>last convolution layer</a:t>
            </a:r>
            <a:r>
              <a:rPr lang="en-US" dirty="0" smtClean="0"/>
              <a:t>, do column-wise </a:t>
            </a:r>
            <a:r>
              <a:rPr lang="en-US" dirty="0"/>
              <a:t>averaging over </a:t>
            </a:r>
            <a:r>
              <a:rPr lang="en-US" i="1" dirty="0"/>
              <a:t>all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columns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B0F0"/>
                </a:solidFill>
              </a:rPr>
              <a:t>Non-output layers</a:t>
            </a:r>
            <a:r>
              <a:rPr lang="en-US" dirty="0" smtClean="0"/>
              <a:t>, do column-wise </a:t>
            </a:r>
            <a:r>
              <a:rPr lang="en-US" dirty="0"/>
              <a:t>averaging over </a:t>
            </a:r>
            <a:r>
              <a:rPr lang="en-US" i="1" dirty="0"/>
              <a:t>windows of w consecutive </a:t>
            </a:r>
            <a:r>
              <a:rPr lang="en-US" i="1" dirty="0" smtClean="0"/>
              <a:t>column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endParaRPr lang="en-US" i="1" dirty="0" smtClean="0"/>
          </a:p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Output Layer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Simple logistic regression for classification tasks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02" y="956442"/>
            <a:ext cx="5124450" cy="522052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21" y="6302375"/>
            <a:ext cx="8048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The Proposed Model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70075"/>
            <a:ext cx="10115550" cy="43878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38188" y="1697798"/>
            <a:ext cx="10515600" cy="4486275"/>
          </a:xfrm>
        </p:spPr>
        <p:txBody>
          <a:bodyPr/>
          <a:lstStyle/>
          <a:p>
            <a:r>
              <a:rPr lang="en-US" dirty="0" smtClean="0"/>
              <a:t>Multi-class classification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5421" y="2701158"/>
            <a:ext cx="5013434" cy="36551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40354" y="2701158"/>
            <a:ext cx="5013434" cy="36551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8853" y="1697798"/>
            <a:ext cx="4729655" cy="915878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Local Attention channel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8C2-1263-4526-9801-70281B22E5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t="-2011" r="46860" b="1"/>
          <a:stretch/>
        </p:blipFill>
        <p:spPr>
          <a:xfrm>
            <a:off x="6710305" y="1534510"/>
            <a:ext cx="4643495" cy="482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Model the attention problem as decision process.</a:t>
                </a:r>
              </a:p>
              <a:p>
                <a:pPr/>
                <a:r>
                  <a:rPr lang="en-US" dirty="0" smtClean="0"/>
                  <a:t>A microblog of length n is represented with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which is concatenation of words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Score of the central word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pt-BR" i="1" dirty="0" smtClean="0">
                    <a:solidFill>
                      <a:srgbClr val="00B0F0"/>
                    </a:solidFill>
                  </a:rPr>
                  <a:t>s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(2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i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+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h-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1</a:t>
                </a:r>
                <a:r>
                  <a:rPr lang="pt-BR" dirty="0">
                    <a:solidFill>
                      <a:srgbClr val="00B0F0"/>
                    </a:solidFill>
                  </a:rPr>
                  <a:t>)</a:t>
                </a:r>
                <a:r>
                  <a:rPr lang="pt-BR" i="1" dirty="0">
                    <a:solidFill>
                      <a:srgbClr val="00B0F0"/>
                    </a:solidFill>
                  </a:rPr>
                  <a:t>/</a:t>
                </a:r>
                <a:r>
                  <a:rPr lang="pt-BR" dirty="0">
                    <a:solidFill>
                      <a:srgbClr val="00B0F0"/>
                    </a:solidFill>
                  </a:rPr>
                  <a:t>2 = 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g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pt-B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*</a:t>
                </a:r>
                <a:r>
                  <a:rPr lang="pt-BR" i="1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F0"/>
                    </a:solidFill>
                  </a:rPr>
                  <a:t> </a:t>
                </a:r>
                <a:r>
                  <a:rPr lang="pt-BR" dirty="0">
                    <a:solidFill>
                      <a:srgbClr val="00B0F0"/>
                    </a:solidFill>
                  </a:rPr>
                  <a:t>+ </a:t>
                </a:r>
                <a:r>
                  <a:rPr lang="pt-BR" i="1" dirty="0">
                    <a:solidFill>
                      <a:srgbClr val="00B0F0"/>
                    </a:solidFill>
                  </a:rPr>
                  <a:t>b</a:t>
                </a:r>
                <a:r>
                  <a:rPr lang="pt-BR" dirty="0" smtClean="0">
                    <a:solidFill>
                      <a:srgbClr val="00B0F0"/>
                    </a:solidFill>
                  </a:rPr>
                  <a:t>)</a:t>
                </a:r>
                <a:br>
                  <a:rPr lang="pt-BR" dirty="0" smtClean="0">
                    <a:solidFill>
                      <a:srgbClr val="00B0F0"/>
                    </a:solidFill>
                  </a:rPr>
                </a:br>
                <a:endParaRPr lang="pt-BR" dirty="0" smtClean="0"/>
              </a:p>
              <a:p>
                <a:pPr/>
                <a:r>
                  <a:rPr lang="pt-BR" dirty="0" smtClean="0"/>
                  <a:t>Triggers words are extracted based on their </a:t>
                </a:r>
                <a:br>
                  <a:rPr lang="pt-BR" dirty="0" smtClean="0"/>
                </a:br>
                <a:r>
                  <a:rPr lang="pt-BR" dirty="0" smtClean="0"/>
                  <a:t> score.</a:t>
                </a:r>
                <a:br>
                  <a:rPr lang="pt-BR" dirty="0" smtClean="0"/>
                </a:br>
                <a:r>
                  <a:rPr lang="pt-BR" dirty="0" smtClean="0">
                    <a:solidFill>
                      <a:srgbClr val="00B0F0"/>
                    </a:solidFill>
                  </a:rPr>
                  <a:t/>
                </a:r>
                <a:br>
                  <a:rPr lang="pt-BR" dirty="0" smtClean="0">
                    <a:solidFill>
                      <a:srgbClr val="00B0F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&amp;0   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 smtClean="0">
                    <a:solidFill>
                      <a:srgbClr val="00B0F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 smtClean="0">
                  <a:solidFill>
                    <a:srgbClr val="00B0F0"/>
                  </a:solidFill>
                </a:endParaRPr>
              </a:p>
              <a:p>
                <a:pPr/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[0,1]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en-US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3"/>
                <a:stretch>
                  <a:fillRect l="-696" t="-2717"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509</Words>
  <Application>Microsoft Office PowerPoint</Application>
  <PresentationFormat>Widescreen</PresentationFormat>
  <Paragraphs>127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Office Theme</vt:lpstr>
      <vt:lpstr>Hashtag Recommendation Using Attention-Based Convolutional Neural Network</vt:lpstr>
      <vt:lpstr>Problem Statement:</vt:lpstr>
      <vt:lpstr>Agenda:</vt:lpstr>
      <vt:lpstr>Brief Background:</vt:lpstr>
      <vt:lpstr>Convolution </vt:lpstr>
      <vt:lpstr>Bi-CNN</vt:lpstr>
      <vt:lpstr>Bi-CNN</vt:lpstr>
      <vt:lpstr>The Proposed Model</vt:lpstr>
      <vt:lpstr>Local Attention channel</vt:lpstr>
      <vt:lpstr>Local Attention channel</vt:lpstr>
      <vt:lpstr>Global channel</vt:lpstr>
      <vt:lpstr>Global channel</vt:lpstr>
      <vt:lpstr>Fully Connected Layer</vt:lpstr>
      <vt:lpstr>Training </vt:lpstr>
      <vt:lpstr>Hashtag Recommendation</vt:lpstr>
      <vt:lpstr>Experiments </vt:lpstr>
      <vt:lpstr>Results</vt:lpstr>
      <vt:lpstr>Results</vt:lpstr>
      <vt:lpstr>Static vs non-static models</vt:lpstr>
      <vt:lpstr>Performance on various window sizes</vt:lpstr>
      <vt:lpstr>  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Hashtag Recommendation Using Attention-Based Convolutional Neural Network</dc:title>
  <dc:creator>Windows User</dc:creator>
  <cp:lastModifiedBy>Windows User</cp:lastModifiedBy>
  <cp:revision>37</cp:revision>
  <cp:lastPrinted>2018-11-05T13:15:53Z</cp:lastPrinted>
  <dcterms:created xsi:type="dcterms:W3CDTF">2018-11-05T07:16:00Z</dcterms:created>
  <dcterms:modified xsi:type="dcterms:W3CDTF">2018-11-05T13:24:46Z</dcterms:modified>
</cp:coreProperties>
</file>