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306" r:id="rId6"/>
    <p:sldId id="260" r:id="rId7"/>
    <p:sldId id="261" r:id="rId8"/>
    <p:sldId id="262" r:id="rId9"/>
    <p:sldId id="270" r:id="rId10"/>
    <p:sldId id="263" r:id="rId11"/>
    <p:sldId id="264" r:id="rId12"/>
    <p:sldId id="267" r:id="rId13"/>
    <p:sldId id="271" r:id="rId14"/>
    <p:sldId id="272" r:id="rId15"/>
    <p:sldId id="273" r:id="rId16"/>
    <p:sldId id="274" r:id="rId17"/>
    <p:sldId id="277" r:id="rId18"/>
    <p:sldId id="276" r:id="rId19"/>
    <p:sldId id="278" r:id="rId20"/>
    <p:sldId id="279" r:id="rId21"/>
    <p:sldId id="280" r:id="rId22"/>
    <p:sldId id="281" r:id="rId23"/>
    <p:sldId id="275" r:id="rId24"/>
    <p:sldId id="286" r:id="rId25"/>
    <p:sldId id="285" r:id="rId26"/>
    <p:sldId id="287" r:id="rId27"/>
    <p:sldId id="288" r:id="rId28"/>
    <p:sldId id="292" r:id="rId29"/>
    <p:sldId id="289" r:id="rId30"/>
    <p:sldId id="290" r:id="rId31"/>
    <p:sldId id="291" r:id="rId32"/>
    <p:sldId id="293" r:id="rId33"/>
    <p:sldId id="294" r:id="rId34"/>
    <p:sldId id="297" r:id="rId35"/>
    <p:sldId id="296" r:id="rId36"/>
    <p:sldId id="298" r:id="rId37"/>
    <p:sldId id="299" r:id="rId38"/>
    <p:sldId id="300" r:id="rId39"/>
    <p:sldId id="301" r:id="rId40"/>
    <p:sldId id="302" r:id="rId41"/>
    <p:sldId id="303" r:id="rId42"/>
    <p:sldId id="295" r:id="rId43"/>
    <p:sldId id="265" r:id="rId44"/>
    <p:sldId id="304" r:id="rId45"/>
    <p:sldId id="305" r:id="rId46"/>
    <p:sldId id="266"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ile" id="{B376071B-20CF-4362-91AA-7100CA13861D}">
          <p14:sldIdLst>
            <p14:sldId id="256"/>
            <p14:sldId id="257"/>
          </p14:sldIdLst>
        </p14:section>
        <p14:section name="Introduction" id="{F7E462E1-7C49-49F7-812A-52839B4FA479}">
          <p14:sldIdLst>
            <p14:sldId id="258"/>
            <p14:sldId id="259"/>
            <p14:sldId id="306"/>
            <p14:sldId id="260"/>
            <p14:sldId id="261"/>
            <p14:sldId id="262"/>
            <p14:sldId id="270"/>
            <p14:sldId id="263"/>
            <p14:sldId id="264"/>
            <p14:sldId id="267"/>
            <p14:sldId id="271"/>
            <p14:sldId id="272"/>
          </p14:sldIdLst>
        </p14:section>
        <p14:section name="Method and Algorithm" id="{94AE176C-A85D-49BA-866F-BEEF6BD5A4CB}">
          <p14:sldIdLst>
            <p14:sldId id="273"/>
            <p14:sldId id="274"/>
            <p14:sldId id="277"/>
            <p14:sldId id="276"/>
            <p14:sldId id="278"/>
            <p14:sldId id="279"/>
            <p14:sldId id="280"/>
            <p14:sldId id="281"/>
            <p14:sldId id="275"/>
          </p14:sldIdLst>
        </p14:section>
        <p14:section name="Experiment" id="{BB71F849-4A30-42B2-9ACD-3469F78067A6}">
          <p14:sldIdLst>
            <p14:sldId id="286"/>
            <p14:sldId id="285"/>
            <p14:sldId id="287"/>
            <p14:sldId id="288"/>
            <p14:sldId id="292"/>
            <p14:sldId id="289"/>
          </p14:sldIdLst>
        </p14:section>
        <p14:section name="Result" id="{B42BAEFB-BF9B-4B62-932D-CB122C750305}">
          <p14:sldIdLst>
            <p14:sldId id="290"/>
            <p14:sldId id="291"/>
            <p14:sldId id="293"/>
            <p14:sldId id="294"/>
            <p14:sldId id="297"/>
            <p14:sldId id="296"/>
            <p14:sldId id="298"/>
            <p14:sldId id="299"/>
            <p14:sldId id="300"/>
            <p14:sldId id="301"/>
            <p14:sldId id="302"/>
            <p14:sldId id="303"/>
          </p14:sldIdLst>
        </p14:section>
        <p14:section name="Conclusion" id="{81DFD311-3FAF-473F-AC2D-ED34E5F9AB94}">
          <p14:sldIdLst>
            <p14:sldId id="295"/>
            <p14:sldId id="265"/>
            <p14:sldId id="304"/>
            <p14:sldId id="305"/>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uguchiTakuma" initials="H" lastIdx="1" clrIdx="0">
    <p:extLst>
      <p:ext uri="{19B8F6BF-5375-455C-9EA6-DF929625EA0E}">
        <p15:presenceInfo xmlns:p15="http://schemas.microsoft.com/office/powerpoint/2012/main" userId="HaruguchiTaku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77011" autoAdjust="0"/>
  </p:normalViewPr>
  <p:slideViewPr>
    <p:cSldViewPr snapToGrid="0">
      <p:cViewPr>
        <p:scale>
          <a:sx n="75" d="100"/>
          <a:sy n="75" d="100"/>
        </p:scale>
        <p:origin x="2142" y="594"/>
      </p:cViewPr>
      <p:guideLst/>
    </p:cSldViewPr>
  </p:slideViewPr>
  <p:outlineViewPr>
    <p:cViewPr>
      <p:scale>
        <a:sx n="33" d="100"/>
        <a:sy n="33" d="100"/>
      </p:scale>
      <p:origin x="0" y="-17472"/>
    </p:cViewPr>
  </p:outlineViewPr>
  <p:notesTextViewPr>
    <p:cViewPr>
      <p:scale>
        <a:sx n="100" d="100"/>
        <a:sy n="100" d="100"/>
      </p:scale>
      <p:origin x="0" y="0"/>
    </p:cViewPr>
  </p:notesTextViewPr>
  <p:sorterViewPr>
    <p:cViewPr varScale="1">
      <p:scale>
        <a:sx n="100" d="100"/>
        <a:sy n="100" d="100"/>
      </p:scale>
      <p:origin x="0" y="-65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FADDC-6D1C-4D83-B2E1-7EA482E326C3}" type="datetimeFigureOut">
              <a:rPr kumimoji="1" lang="ja-JP" altLang="en-US" smtClean="0"/>
              <a:t>2021/2/14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3A409-3A52-423F-BED6-E7F7AAF8F0B9}" type="slidenum">
              <a:rPr kumimoji="1" lang="ja-JP" altLang="en-US" smtClean="0"/>
              <a:t>‹#›</a:t>
            </a:fld>
            <a:endParaRPr kumimoji="1" lang="ja-JP" altLang="en-US"/>
          </a:p>
        </p:txBody>
      </p:sp>
    </p:spTree>
    <p:extLst>
      <p:ext uri="{BB962C8B-B14F-4D97-AF65-F5344CB8AC3E}">
        <p14:creationId xmlns:p14="http://schemas.microsoft.com/office/powerpoint/2010/main" val="3275050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Good afternoon everyone, I’m HARUGUCHI Takuma. My supervisor is Professor LI Xiang. </a:t>
            </a:r>
            <a:r>
              <a:rPr lang="en-US" altLang="ja-JP" b="0" i="0" dirty="0">
                <a:solidFill>
                  <a:srgbClr val="333333"/>
                </a:solidFill>
                <a:effectLst/>
                <a:latin typeface="Verdana" panose="020B0604030504040204" pitchFamily="34" charset="0"/>
              </a:rPr>
              <a:t>Today I'd like to talk about “Deep Reinforcement Learning in Forex Trading Using Metrics”.</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a:t>
            </a:fld>
            <a:endParaRPr kumimoji="1" lang="ja-JP" altLang="en-US"/>
          </a:p>
        </p:txBody>
      </p:sp>
    </p:spTree>
    <p:extLst>
      <p:ext uri="{BB962C8B-B14F-4D97-AF65-F5344CB8AC3E}">
        <p14:creationId xmlns:p14="http://schemas.microsoft.com/office/powerpoint/2010/main" val="4129112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Next, let us introduce Q-learning.</a:t>
                </a:r>
                <a:r>
                  <a:rPr kumimoji="1" lang="ja-JP" altLang="en-US" dirty="0"/>
                  <a:t> スライド本文をそのまま読む。</a:t>
                </a:r>
                <a:endParaRPr kumimoji="1" lang="en-US" altLang="ja-JP" dirty="0"/>
              </a:p>
              <a:p>
                <a:endParaRPr kumimoji="1"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𝑞</m:t>
                        </m:r>
                      </m:e>
                      <m:sub>
                        <m:r>
                          <a:rPr lang="en-US" altLang="ja-JP" i="1">
                            <a:latin typeface="Cambria Math" panose="02040503050406030204" pitchFamily="18" charset="0"/>
                          </a:rPr>
                          <m:t>𝜋</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𝑎</m:t>
                        </m:r>
                      </m:e>
                    </m:d>
                    <m:r>
                      <a:rPr lang="en-US" altLang="ja-JP" i="1">
                        <a:latin typeface="Cambria Math" panose="02040503050406030204" pitchFamily="18" charset="0"/>
                      </a:rPr>
                      <m:t>≔</m:t>
                    </m:r>
                    <m:r>
                      <a:rPr lang="ja-JP" altLang="en-US" i="1" smtClean="0">
                        <a:latin typeface="Cambria Math" panose="02040503050406030204" pitchFamily="18" charset="0"/>
                      </a:rPr>
                      <m:t>𝔼</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𝑡</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i="1">
                            <a:latin typeface="Cambria Math" panose="02040503050406030204" pitchFamily="18" charset="0"/>
                          </a:rPr>
                          <m:t>𝑠</m:t>
                        </m:r>
                      </m:e>
                    </m:d>
                  </m:oMath>
                </a14:m>
                <a:r>
                  <a:rPr kumimoji="1" lang="en-US" altLang="ja-JP" dirty="0"/>
                  <a:t>: like this</a:t>
                </a:r>
                <a:r>
                  <a:rPr kumimoji="1" lang="ja-JP" altLang="en-US" dirty="0"/>
                  <a:t>。</a:t>
                </a:r>
                <a:endParaRPr kumimoji="1"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𝑞</m:t>
                        </m:r>
                      </m:e>
                      <m:sub>
                        <m:r>
                          <a:rPr lang="ja-JP" altLang="en-US" i="1">
                            <a:latin typeface="Cambria Math" panose="02040503050406030204" pitchFamily="18" charset="0"/>
                          </a:rPr>
                          <m:t>𝜋</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oMath>
                </a14:m>
                <a:r>
                  <a:rPr lang="en-US" altLang="ja-JP" dirty="0"/>
                  <a:t>: Q Pi</a:t>
                </a:r>
                <a:r>
                  <a:rPr lang="en-US" altLang="ja-JP" baseline="0" dirty="0"/>
                  <a:t> S A</a:t>
                </a:r>
                <a:r>
                  <a:rPr lang="en-US" altLang="ja-JP" dirty="0"/>
                  <a:t> </a:t>
                </a:r>
                <a:endParaRPr kumimoji="1" lang="en-US" altLang="ja-JP" dirty="0"/>
              </a:p>
              <a:p>
                <a14:m>
                  <m:oMath xmlns:m="http://schemas.openxmlformats.org/officeDocument/2006/math">
                    <m:r>
                      <m:rPr>
                        <m:sty m:val="p"/>
                      </m:rPr>
                      <a:rPr lang="en-US" altLang="ja-JP" smtClean="0">
                        <a:latin typeface="Cambria Math" panose="02040503050406030204" pitchFamily="18" charset="0"/>
                      </a:rPr>
                      <m:t>π</m:t>
                    </m:r>
                    <m:d>
                      <m:dPr>
                        <m:ctrlPr>
                          <a:rPr lang="ja-JP" altLang="ja-JP" i="1">
                            <a:latin typeface="Cambria Math" panose="02040503050406030204" pitchFamily="18" charset="0"/>
                          </a:rPr>
                        </m:ctrlPr>
                      </m:dPr>
                      <m:e>
                        <m:r>
                          <a:rPr lang="en-US" altLang="ja-JP" i="1">
                            <a:latin typeface="Cambria Math" panose="02040503050406030204" pitchFamily="18" charset="0"/>
                          </a:rPr>
                          <m:t>𝑎</m:t>
                        </m:r>
                      </m:e>
                      <m:e>
                        <m:r>
                          <a:rPr lang="en-US" altLang="ja-JP" i="1">
                            <a:latin typeface="Cambria Math" panose="02040503050406030204" pitchFamily="18" charset="0"/>
                          </a:rPr>
                          <m:t>𝑠</m:t>
                        </m:r>
                      </m:e>
                    </m:d>
                  </m:oMath>
                </a14:m>
                <a:r>
                  <a:rPr kumimoji="1" lang="en-US" altLang="ja-JP" dirty="0"/>
                  <a:t>:</a:t>
                </a:r>
                <a:r>
                  <a:rPr kumimoji="1" lang="en-US" altLang="ja-JP" baseline="0" dirty="0"/>
                  <a:t> (</a:t>
                </a:r>
                <a:r>
                  <a:rPr lang="en-US" altLang="ja-JP" dirty="0"/>
                  <a:t>conditional probability) </a:t>
                </a:r>
                <a:r>
                  <a:rPr kumimoji="1" lang="en-US" altLang="ja-JP" baseline="0" dirty="0"/>
                  <a:t>Pi</a:t>
                </a:r>
                <a:r>
                  <a:rPr lang="en-US" altLang="ja-JP" dirty="0"/>
                  <a:t> </a:t>
                </a:r>
                <a:r>
                  <a:rPr kumimoji="1" lang="en-US" altLang="ja-JP" baseline="0" dirty="0"/>
                  <a:t>of A given S</a:t>
                </a:r>
                <a:endParaRPr kumimoji="1" lang="en-US" altLang="ja-JP" dirty="0"/>
              </a:p>
              <a:p>
                <a:endParaRPr kumimoji="1"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Next, let us introduce Q-learning.</a:t>
                </a:r>
                <a:r>
                  <a:rPr kumimoji="1" lang="ja-JP" altLang="en-US" dirty="0"/>
                  <a:t> スライド本文をそのまま読む。</a:t>
                </a:r>
                <a:endParaRPr kumimoji="1" lang="en-US" altLang="ja-JP" dirty="0"/>
              </a:p>
              <a:p>
                <a:endParaRPr kumimoji="1" lang="en-US" altLang="ja-JP" dirty="0"/>
              </a:p>
              <a:p>
                <a:r>
                  <a:rPr lang="en-US" altLang="ja-JP" i="0">
                    <a:latin typeface="Cambria Math" panose="02040503050406030204" pitchFamily="18" charset="0"/>
                  </a:rPr>
                  <a:t>𝑞_𝜋 (𝑠,𝑎)≔</a:t>
                </a:r>
                <a:r>
                  <a:rPr lang="ja-JP" altLang="en-US" i="0">
                    <a:latin typeface="Cambria Math" panose="02040503050406030204" pitchFamily="18" charset="0"/>
                  </a:rPr>
                  <a:t>𝔼</a:t>
                </a:r>
                <a:r>
                  <a:rPr lang="en-US" altLang="ja-JP" i="0">
                    <a:latin typeface="Cambria Math" panose="02040503050406030204" pitchFamily="18" charset="0"/>
                  </a:rPr>
                  <a:t>[𝐺_𝑡│𝑆_𝑡=𝑠,𝐴_𝑡=𝑠]</a:t>
                </a:r>
                <a:r>
                  <a:rPr kumimoji="1" lang="en-US" altLang="ja-JP" dirty="0"/>
                  <a:t>: like this</a:t>
                </a:r>
                <a:r>
                  <a:rPr kumimoji="1" lang="ja-JP" altLang="en-US" dirty="0"/>
                  <a:t>。</a:t>
                </a:r>
                <a:endParaRPr kumimoji="1" lang="en-US" altLang="ja-JP" dirty="0"/>
              </a:p>
              <a:p>
                <a:r>
                  <a:rPr lang="en-US" altLang="ja-JP" b="0" i="0">
                    <a:latin typeface="Cambria Math" panose="02040503050406030204" pitchFamily="18" charset="0"/>
                  </a:rPr>
                  <a:t>𝑞_</a:t>
                </a:r>
                <a:r>
                  <a:rPr lang="ja-JP" altLang="en-US" i="0">
                    <a:latin typeface="Cambria Math" panose="02040503050406030204" pitchFamily="18" charset="0"/>
                  </a:rPr>
                  <a:t>𝜋</a:t>
                </a:r>
                <a:r>
                  <a:rPr lang="en-US" altLang="ja-JP" b="0" i="0">
                    <a:latin typeface="Cambria Math" panose="02040503050406030204" pitchFamily="18" charset="0"/>
                  </a:rPr>
                  <a:t> (𝑠,𝑎)</a:t>
                </a:r>
                <a:r>
                  <a:rPr lang="en-US" altLang="ja-JP" dirty="0"/>
                  <a:t>: Q Pi</a:t>
                </a:r>
                <a:r>
                  <a:rPr lang="en-US" altLang="ja-JP" baseline="0" dirty="0"/>
                  <a:t> S A</a:t>
                </a:r>
                <a:r>
                  <a:rPr lang="en-US" altLang="ja-JP" dirty="0"/>
                  <a:t> </a:t>
                </a:r>
                <a:endParaRPr kumimoji="1" lang="en-US" altLang="ja-JP" dirty="0"/>
              </a:p>
              <a:p>
                <a:r>
                  <a:rPr lang="en-US" altLang="ja-JP" i="0">
                    <a:latin typeface="Cambria Math" panose="02040503050406030204" pitchFamily="18" charset="0"/>
                  </a:rPr>
                  <a:t>π</a:t>
                </a:r>
                <a:r>
                  <a:rPr lang="ja-JP" altLang="ja-JP" i="0">
                    <a:latin typeface="Cambria Math" panose="02040503050406030204" pitchFamily="18" charset="0"/>
                  </a:rPr>
                  <a:t>(</a:t>
                </a:r>
                <a:r>
                  <a:rPr lang="en-US" altLang="ja-JP" i="0">
                    <a:latin typeface="Cambria Math" panose="02040503050406030204" pitchFamily="18" charset="0"/>
                  </a:rPr>
                  <a:t>𝑎│𝑠)</a:t>
                </a:r>
                <a:r>
                  <a:rPr kumimoji="1" lang="en-US" altLang="ja-JP" dirty="0"/>
                  <a:t>:</a:t>
                </a:r>
                <a:r>
                  <a:rPr kumimoji="1" lang="en-US" altLang="ja-JP" baseline="0" dirty="0"/>
                  <a:t> probability of Pi given S</a:t>
                </a:r>
                <a:endParaRPr kumimoji="1" lang="en-US" altLang="ja-JP" dirty="0"/>
              </a:p>
              <a:p>
                <a:endParaRPr kumimoji="1"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10</a:t>
            </a:fld>
            <a:endParaRPr kumimoji="1" lang="ja-JP" altLang="en-US"/>
          </a:p>
        </p:txBody>
      </p:sp>
    </p:spTree>
    <p:extLst>
      <p:ext uri="{BB962C8B-B14F-4D97-AF65-F5344CB8AC3E}">
        <p14:creationId xmlns:p14="http://schemas.microsoft.com/office/powerpoint/2010/main" val="27219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So, what is Goal of Q-learning? </a:t>
                </a:r>
                <a:r>
                  <a:rPr kumimoji="1" lang="ja-JP" altLang="en-US" dirty="0"/>
                  <a:t>スライド本文をそのまま読む。</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altLang="ja-JP" i="1" smtClean="0">
                            <a:latin typeface="Cambria Math" panose="02040503050406030204" pitchFamily="18" charset="0"/>
                          </a:rPr>
                        </m:ctrlPr>
                      </m:sSubPr>
                      <m:e>
                        <m:r>
                          <a:rPr lang="pt-BR" altLang="ja-JP" b="0" i="1">
                            <a:latin typeface="Cambria Math" panose="02040503050406030204" pitchFamily="18" charset="0"/>
                          </a:rPr>
                          <m:t>𝑞</m:t>
                        </m:r>
                      </m:e>
                      <m:sub>
                        <m:r>
                          <a:rPr lang="pt-BR" altLang="ja-JP" b="0" i="1">
                            <a:latin typeface="Cambria Math" panose="02040503050406030204" pitchFamily="18" charset="0"/>
                          </a:rPr>
                          <m:t>∗</m:t>
                        </m:r>
                      </m:sub>
                    </m:sSub>
                    <m:d>
                      <m:dPr>
                        <m:ctrlPr>
                          <a:rPr lang="pt-BR" altLang="ja-JP" i="1">
                            <a:latin typeface="Cambria Math" panose="02040503050406030204" pitchFamily="18" charset="0"/>
                          </a:rPr>
                        </m:ctrlPr>
                      </m:dPr>
                      <m:e>
                        <m:r>
                          <a:rPr lang="pt-BR" altLang="ja-JP" b="0" i="1">
                            <a:latin typeface="Cambria Math" panose="02040503050406030204" pitchFamily="18" charset="0"/>
                          </a:rPr>
                          <m:t>𝑠</m:t>
                        </m:r>
                        <m:r>
                          <a:rPr lang="pt-BR" altLang="ja-JP" b="0" i="1">
                            <a:latin typeface="Cambria Math" panose="02040503050406030204" pitchFamily="18" charset="0"/>
                          </a:rPr>
                          <m:t>,</m:t>
                        </m:r>
                        <m:r>
                          <a:rPr lang="pt-BR" altLang="ja-JP" b="0" i="1">
                            <a:latin typeface="Cambria Math" panose="02040503050406030204" pitchFamily="18" charset="0"/>
                          </a:rPr>
                          <m:t>𝑎</m:t>
                        </m:r>
                      </m:e>
                    </m:d>
                    <m:r>
                      <a:rPr lang="pt-BR" altLang="ja-JP" b="0" i="1">
                        <a:latin typeface="Cambria Math" panose="02040503050406030204" pitchFamily="18" charset="0"/>
                      </a:rPr>
                      <m:t>≔</m:t>
                    </m:r>
                    <m:r>
                      <a:rPr lang="pt-BR" altLang="ja-JP" b="0" i="1">
                        <a:latin typeface="Cambria Math" panose="02040503050406030204" pitchFamily="18" charset="0"/>
                      </a:rPr>
                      <m:t>𝑚𝑎𝑥</m:t>
                    </m:r>
                    <m:r>
                      <a:rPr lang="pt-BR" altLang="ja-JP" b="0" i="1">
                        <a:latin typeface="Cambria Math" panose="02040503050406030204" pitchFamily="18" charset="0"/>
                      </a:rPr>
                      <m:t> </m:t>
                    </m:r>
                    <m:sSub>
                      <m:sSubPr>
                        <m:ctrlPr>
                          <a:rPr lang="pt-BR" altLang="ja-JP" i="1">
                            <a:latin typeface="Cambria Math" panose="02040503050406030204" pitchFamily="18" charset="0"/>
                          </a:rPr>
                        </m:ctrlPr>
                      </m:sSubPr>
                      <m:e>
                        <m:r>
                          <a:rPr lang="pt-BR" altLang="ja-JP" b="0" i="1">
                            <a:latin typeface="Cambria Math" panose="02040503050406030204" pitchFamily="18" charset="0"/>
                          </a:rPr>
                          <m:t>𝑞</m:t>
                        </m:r>
                      </m:e>
                      <m:sub>
                        <m:r>
                          <a:rPr lang="pt-BR" altLang="ja-JP" b="0" i="1">
                            <a:latin typeface="Cambria Math" panose="02040503050406030204" pitchFamily="18" charset="0"/>
                          </a:rPr>
                          <m:t>𝜋</m:t>
                        </m:r>
                      </m:sub>
                    </m:sSub>
                    <m:d>
                      <m:dPr>
                        <m:ctrlPr>
                          <a:rPr lang="pt-BR" altLang="ja-JP" i="1">
                            <a:latin typeface="Cambria Math" panose="02040503050406030204" pitchFamily="18" charset="0"/>
                          </a:rPr>
                        </m:ctrlPr>
                      </m:dPr>
                      <m:e>
                        <m:r>
                          <a:rPr lang="pt-BR" altLang="ja-JP" b="0" i="1">
                            <a:latin typeface="Cambria Math" panose="02040503050406030204" pitchFamily="18" charset="0"/>
                          </a:rPr>
                          <m:t>𝑠</m:t>
                        </m:r>
                        <m:r>
                          <a:rPr lang="pt-BR" altLang="ja-JP" b="0" i="1">
                            <a:latin typeface="Cambria Math" panose="02040503050406030204" pitchFamily="18" charset="0"/>
                          </a:rPr>
                          <m:t>,</m:t>
                        </m:r>
                        <m:r>
                          <a:rPr lang="pt-BR" altLang="ja-JP" b="0" i="1">
                            <a:latin typeface="Cambria Math" panose="02040503050406030204" pitchFamily="18" charset="0"/>
                          </a:rPr>
                          <m:t>𝑎</m:t>
                        </m:r>
                      </m:e>
                    </m:d>
                  </m:oMath>
                </a14:m>
                <a:r>
                  <a:rPr kumimoji="1" lang="en-US" altLang="ja-JP" i="1" dirty="0"/>
                  <a:t>:</a:t>
                </a:r>
                <a:r>
                  <a:rPr kumimoji="1" lang="en-US" altLang="ja-JP" i="1" baseline="0" dirty="0"/>
                  <a:t> </a:t>
                </a:r>
                <a:r>
                  <a:rPr kumimoji="1" lang="en-US" altLang="ja-JP" dirty="0"/>
                  <a:t>Q</a:t>
                </a:r>
                <a:r>
                  <a:rPr kumimoji="1" lang="en-US" altLang="ja-JP" baseline="0" dirty="0"/>
                  <a:t> star S A is defined as max Q Pi S A </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i="1" smtClean="0">
                        <a:latin typeface="Cambria Math" panose="02040503050406030204" pitchFamily="18" charset="0"/>
                      </a:rPr>
                      <m:t>𝑠</m:t>
                    </m:r>
                    <m:r>
                      <a:rPr lang="en-US" altLang="ja-JP" i="1" smtClean="0">
                        <a:latin typeface="Cambria Math" panose="02040503050406030204" pitchFamily="18" charset="0"/>
                      </a:rPr>
                      <m:t>∈</m:t>
                    </m:r>
                    <m:r>
                      <a:rPr lang="en-US" altLang="ja-JP" i="1" smtClean="0">
                        <a:latin typeface="Cambria Math" panose="02040503050406030204" pitchFamily="18" charset="0"/>
                      </a:rPr>
                      <m:t>𝒮</m:t>
                    </m:r>
                  </m:oMath>
                </a14:m>
                <a:r>
                  <a:rPr kumimoji="1" lang="en-US" altLang="ja-JP" dirty="0"/>
                  <a:t> : S</a:t>
                </a:r>
                <a:r>
                  <a:rPr kumimoji="1" lang="en-US" altLang="ja-JP" baseline="0" dirty="0"/>
                  <a:t> belonging to S </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i="1" smtClean="0">
                        <a:latin typeface="Cambria Math" panose="02040503050406030204" pitchFamily="18" charset="0"/>
                      </a:rPr>
                      <m:t>𝑎</m:t>
                    </m:r>
                    <m:r>
                      <a:rPr lang="en-US" altLang="ja-JP" i="1" smtClean="0">
                        <a:latin typeface="Cambria Math" panose="02040503050406030204" pitchFamily="18" charset="0"/>
                      </a:rPr>
                      <m:t>∈</m:t>
                    </m:r>
                    <m:r>
                      <a:rPr lang="en-US" altLang="ja-JP" i="1" smtClean="0">
                        <a:latin typeface="Cambria Math" panose="02040503050406030204" pitchFamily="18" charset="0"/>
                      </a:rPr>
                      <m:t>𝒜</m:t>
                    </m:r>
                    <m:d>
                      <m:dPr>
                        <m:ctrlPr>
                          <a:rPr lang="en-US" altLang="ja-JP" i="1">
                            <a:latin typeface="Cambria Math" panose="02040503050406030204" pitchFamily="18" charset="0"/>
                          </a:rPr>
                        </m:ctrlPr>
                      </m:dPr>
                      <m:e>
                        <m:r>
                          <a:rPr lang="en-US" altLang="ja-JP" i="1">
                            <a:latin typeface="Cambria Math" panose="02040503050406030204" pitchFamily="18" charset="0"/>
                          </a:rPr>
                          <m:t>𝑠</m:t>
                        </m:r>
                      </m:e>
                    </m:d>
                  </m:oMath>
                </a14:m>
                <a:r>
                  <a:rPr kumimoji="1" lang="en-US" altLang="ja-JP" dirty="0"/>
                  <a:t>: A</a:t>
                </a:r>
                <a:r>
                  <a:rPr kumimoji="1" lang="en-US" altLang="ja-JP" baseline="0" dirty="0"/>
                  <a:t> belonging to A S</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So, what is Goal of Q-learning? </a:t>
                </a:r>
                <a:r>
                  <a:rPr lang="en-US" altLang="ja-JP" dirty="0"/>
                  <a:t>The goal of Q-learning is to obtain</a:t>
                </a:r>
                <a:r>
                  <a:rPr lang="en-US" altLang="ja-JP" i="1" dirty="0"/>
                  <a:t> </a:t>
                </a:r>
                <a:r>
                  <a:rPr lang="en-US" altLang="ja-JP" b="1" i="1" dirty="0"/>
                  <a:t>O</a:t>
                </a:r>
                <a:r>
                  <a:rPr kumimoji="1" lang="en-US" altLang="ja-JP" b="1" i="1" dirty="0"/>
                  <a:t>ptimal action-value function </a:t>
                </a:r>
                <a:r>
                  <a:rPr kumimoji="1" lang="en-US" altLang="ja-JP" b="1" dirty="0"/>
                  <a:t>:</a:t>
                </a:r>
              </a:p>
              <a:p>
                <a:endParaRPr kumimoji="1" lang="en-US" altLang="ja-JP" dirty="0"/>
              </a:p>
              <a:p>
                <a:r>
                  <a:rPr kumimoji="1" lang="en-US" altLang="ja-JP" dirty="0"/>
                  <a:t>Q</a:t>
                </a:r>
                <a:r>
                  <a:rPr kumimoji="1" lang="en-US" altLang="ja-JP" baseline="0" dirty="0"/>
                  <a:t> star S A is defined as max Q Pi S A </a:t>
                </a:r>
                <a:r>
                  <a:rPr kumimoji="1" lang="en-US" altLang="ja-JP" dirty="0"/>
                  <a:t>for all S</a:t>
                </a:r>
                <a:r>
                  <a:rPr kumimoji="1" lang="en-US" altLang="ja-JP" baseline="0" dirty="0"/>
                  <a:t> belonging to S </a:t>
                </a:r>
                <a:r>
                  <a:rPr kumimoji="1" lang="en-US" altLang="ja-JP" dirty="0"/>
                  <a:t>and A</a:t>
                </a:r>
                <a:r>
                  <a:rPr kumimoji="1" lang="en-US" altLang="ja-JP" baseline="0" dirty="0"/>
                  <a:t> belonging to A S </a:t>
                </a:r>
                <a:r>
                  <a:rPr kumimoji="1" lang="en-US" altLang="ja-JP" dirty="0"/>
                  <a:t>where</a:t>
                </a:r>
                <a:r>
                  <a:rPr lang="ja-JP" altLang="en-US" dirty="0"/>
                  <a:t> </a:t>
                </a:r>
                <a:r>
                  <a:rPr lang="en-US" altLang="ja-JP" i="0" dirty="0">
                    <a:latin typeface="Cambria Math" panose="02040503050406030204" pitchFamily="18" charset="0"/>
                  </a:rPr>
                  <a:t>"S</a:t>
                </a:r>
                <a:r>
                  <a:rPr lang="ja-JP" altLang="en-US" i="0" dirty="0">
                    <a:latin typeface="Cambria Math" panose="02040503050406030204" pitchFamily="18" charset="0"/>
                  </a:rPr>
                  <a:t>"</a:t>
                </a:r>
                <a:r>
                  <a:rPr kumimoji="1" lang="en-US" altLang="ja-JP" dirty="0"/>
                  <a:t> is set of all nonterminal states and the </a:t>
                </a:r>
                <a:r>
                  <a:rPr kumimoji="1" lang="en-US" altLang="ja-JP" baseline="0" dirty="0"/>
                  <a:t>A S </a:t>
                </a:r>
                <a:r>
                  <a:rPr kumimoji="1" lang="en-US" altLang="ja-JP" dirty="0"/>
                  <a:t>is set of all actions available in state</a:t>
                </a:r>
                <a:r>
                  <a:rPr kumimoji="1" lang="en-US" altLang="ja-JP" baseline="0" dirty="0"/>
                  <a:t> S</a:t>
                </a:r>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11</a:t>
            </a:fld>
            <a:endParaRPr kumimoji="1" lang="ja-JP" altLang="en-US"/>
          </a:p>
        </p:txBody>
      </p:sp>
    </p:spTree>
    <p:extLst>
      <p:ext uri="{BB962C8B-B14F-4D97-AF65-F5344CB8AC3E}">
        <p14:creationId xmlns:p14="http://schemas.microsoft.com/office/powerpoint/2010/main" val="96907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So, how should we conduct Q-learning? It is Deep Q-learning with Deep Q Network.</a:t>
            </a:r>
          </a:p>
          <a:p>
            <a:endParaRPr kumimoji="1" lang="en-US" altLang="ja-JP" dirty="0"/>
          </a:p>
          <a:p>
            <a:r>
              <a:rPr kumimoji="1" lang="ja-JP" altLang="en-US" dirty="0"/>
              <a:t>スライド本文をそのまま読む。</a:t>
            </a:r>
            <a:endParaRPr kumimoji="1" lang="en-US" altLang="ja-JP" dirty="0"/>
          </a:p>
          <a:p>
            <a:endParaRPr kumimoji="1" lang="en-US" altLang="ja-JP" dirty="0"/>
          </a:p>
          <a:p>
            <a:r>
              <a:rPr kumimoji="1" lang="ja-JP" altLang="en-US" dirty="0"/>
              <a:t>右図にポインターを当てながら：</a:t>
            </a:r>
            <a:endParaRPr kumimoji="1" lang="en-US" altLang="ja-JP" dirty="0"/>
          </a:p>
          <a:p>
            <a:r>
              <a:rPr kumimoji="1" lang="en-US" altLang="ja-JP" dirty="0"/>
              <a:t>And then, the DQN learns as deep neural network in order to maximize Q-Value.</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12</a:t>
            </a:fld>
            <a:endParaRPr kumimoji="1" lang="ja-JP" altLang="en-US"/>
          </a:p>
        </p:txBody>
      </p:sp>
    </p:spTree>
    <p:extLst>
      <p:ext uri="{BB962C8B-B14F-4D97-AF65-F5344CB8AC3E}">
        <p14:creationId xmlns:p14="http://schemas.microsoft.com/office/powerpoint/2010/main" val="65708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sz="6000" dirty="0"/>
              <a:t>Why using DQN?</a:t>
            </a:r>
            <a:endParaRPr lang="en-US" altLang="ja-JP" sz="1800" b="0" i="0" u="none" strike="noStrike" baseline="0" dirty="0">
              <a:latin typeface="NimbusRomNo9L-Regu"/>
            </a:endParaRPr>
          </a:p>
          <a:p>
            <a:pPr algn="l"/>
            <a:endParaRPr lang="en-US" altLang="ja-JP" sz="1800" b="0" i="0" u="none" strike="noStrike" baseline="0" dirty="0">
              <a:latin typeface="NimbusRomNo9L-Regu"/>
            </a:endParaRPr>
          </a:p>
          <a:p>
            <a:pPr algn="l"/>
            <a:r>
              <a:rPr lang="ja-JP" altLang="en-US" sz="1800" b="0" i="0" u="none" strike="noStrike" baseline="0" dirty="0">
                <a:latin typeface="NimbusRomNo9L-Regu"/>
              </a:rPr>
              <a:t>最後のセンテンスにポインターを当てながら：</a:t>
            </a:r>
            <a:endParaRPr lang="en-US" altLang="ja-JP" sz="1800" b="0" i="0" u="none" strike="noStrike" baseline="0" dirty="0">
              <a:latin typeface="NimbusRomNo9L-Regu"/>
            </a:endParaRPr>
          </a:p>
          <a:p>
            <a:pPr algn="l"/>
            <a:r>
              <a:rPr lang="en-US" altLang="ja-JP" sz="1800" b="0" i="0" u="none" strike="noStrike" baseline="0" dirty="0">
                <a:latin typeface="NimbusRomNo9L-Regu"/>
              </a:rPr>
              <a:t>In terms of RL modeling, Forex trading can be characterized by the </a:t>
            </a:r>
            <a:r>
              <a:rPr lang="en-US" altLang="ja-JP" sz="1800" b="1" i="0" u="none" strike="noStrike" baseline="0" dirty="0">
                <a:latin typeface="NimbusRomNo9L-Regu"/>
              </a:rPr>
              <a:t>continuous</a:t>
            </a:r>
            <a:r>
              <a:rPr lang="en-US" altLang="ja-JP" sz="1800" b="0" i="0" u="none" strike="noStrike" baseline="0" dirty="0">
                <a:latin typeface="NimbusRomNo9L-Regu"/>
              </a:rPr>
              <a:t> of the state while the action is </a:t>
            </a:r>
            <a:r>
              <a:rPr lang="en-US" altLang="ja-JP" sz="1800" b="1" i="0" u="none" strike="noStrike" baseline="0" dirty="0">
                <a:latin typeface="NimbusRomNo9L-Regu"/>
              </a:rPr>
              <a:t>discrete</a:t>
            </a:r>
            <a:r>
              <a:rPr lang="en-US" altLang="ja-JP" sz="1800" b="0" i="0" u="none" strike="noStrike" baseline="0" dirty="0">
                <a:latin typeface="NimbusRomNo9L-Regu"/>
              </a:rPr>
              <a:t>. This is because the state definition includes the exchange rate history which is </a:t>
            </a:r>
            <a:r>
              <a:rPr lang="en-US" altLang="ja-JP" sz="1800" b="1" i="0" u="none" strike="noStrike" baseline="0" dirty="0">
                <a:latin typeface="NimbusRomNo9L-Regu"/>
              </a:rPr>
              <a:t>continuous</a:t>
            </a:r>
            <a:r>
              <a:rPr lang="en-US" altLang="ja-JP" sz="1800" b="0" i="0" u="none" strike="noStrike" baseline="0" dirty="0">
                <a:latin typeface="NimbusRomNo9L-Regu"/>
              </a:rPr>
              <a:t>. </a:t>
            </a:r>
          </a:p>
          <a:p>
            <a:pPr algn="l"/>
            <a:r>
              <a:rPr lang="ja-JP" altLang="en-US" sz="1800" b="0" i="0" u="none" strike="noStrike" baseline="0" dirty="0">
                <a:latin typeface="NimbusRomNo9L-Regu"/>
              </a:rPr>
              <a:t>右図にポインターを当てながら：</a:t>
            </a:r>
            <a:endParaRPr lang="en-US" altLang="ja-JP" sz="1800" b="0" i="0" u="none" strike="noStrike" baseline="0" dirty="0">
              <a:latin typeface="NimbusRomNo9L-Regu"/>
            </a:endParaRPr>
          </a:p>
          <a:p>
            <a:pPr algn="l"/>
            <a:r>
              <a:rPr lang="en-US" altLang="ja-JP" sz="1800" b="0" i="0" u="none" strike="noStrike" baseline="0" dirty="0">
                <a:latin typeface="NimbusRomNo9L-Regu"/>
              </a:rPr>
              <a:t>On the other hand, the action can be defined as </a:t>
            </a:r>
            <a:r>
              <a:rPr lang="en-US" altLang="ja-JP" sz="1800" b="1" i="0" u="none" strike="noStrike" baseline="0" dirty="0">
                <a:latin typeface="NimbusRomNo9L-Regu"/>
              </a:rPr>
              <a:t>discrete</a:t>
            </a:r>
            <a:r>
              <a:rPr lang="en-US" altLang="ja-JP" sz="1800" b="0" i="0" u="none" strike="noStrike" baseline="0" dirty="0">
                <a:latin typeface="NimbusRomNo9L-Regu"/>
              </a:rPr>
              <a:t> like the position state transition.</a:t>
            </a:r>
          </a:p>
          <a:p>
            <a:pPr algn="l"/>
            <a:endParaRPr kumimoji="1" lang="en-US" altLang="ja-JP" sz="1800" b="0" i="0" u="none" strike="noStrike" baseline="0" dirty="0">
              <a:latin typeface="NimbusRomNo9L-Regu"/>
            </a:endParaRPr>
          </a:p>
          <a:p>
            <a:pPr algn="l"/>
            <a:r>
              <a:rPr kumimoji="1" lang="en-US" altLang="ja-JP" sz="1800" b="0" i="0" u="none" strike="noStrike" baseline="0" dirty="0">
                <a:latin typeface="NimbusRomNo9L-Regu"/>
              </a:rPr>
              <a:t>Therefore, DQN is suitable for Forex trading modeling.</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13</a:t>
            </a:fld>
            <a:endParaRPr kumimoji="1" lang="ja-JP" altLang="en-US"/>
          </a:p>
        </p:txBody>
      </p:sp>
    </p:spTree>
    <p:extLst>
      <p:ext uri="{BB962C8B-B14F-4D97-AF65-F5344CB8AC3E}">
        <p14:creationId xmlns:p14="http://schemas.microsoft.com/office/powerpoint/2010/main" val="68685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Moving Average as Metrics</a:t>
            </a:r>
          </a:p>
          <a:p>
            <a:endParaRPr kumimoji="1" lang="en-US" altLang="ja-JP" dirty="0"/>
          </a:p>
          <a:p>
            <a:r>
              <a:rPr kumimoji="1" lang="ja-JP" altLang="en-US" dirty="0"/>
              <a:t>スライド本文をそのまま読む。</a:t>
            </a:r>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14</a:t>
            </a:fld>
            <a:endParaRPr kumimoji="1" lang="ja-JP" altLang="en-US"/>
          </a:p>
        </p:txBody>
      </p:sp>
    </p:spTree>
    <p:extLst>
      <p:ext uri="{BB962C8B-B14F-4D97-AF65-F5344CB8AC3E}">
        <p14:creationId xmlns:p14="http://schemas.microsoft.com/office/powerpoint/2010/main" val="3361148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Method and Algorithm</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15</a:t>
            </a:fld>
            <a:endParaRPr kumimoji="1" lang="ja-JP" altLang="en-US"/>
          </a:p>
        </p:txBody>
      </p:sp>
    </p:spTree>
    <p:extLst>
      <p:ext uri="{BB962C8B-B14F-4D97-AF65-F5344CB8AC3E}">
        <p14:creationId xmlns:p14="http://schemas.microsoft.com/office/powerpoint/2010/main" val="2599209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paper employs RL as this figure. </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16</a:t>
            </a:fld>
            <a:endParaRPr kumimoji="1" lang="ja-JP" altLang="en-US"/>
          </a:p>
        </p:txBody>
      </p:sp>
    </p:spTree>
    <p:extLst>
      <p:ext uri="{BB962C8B-B14F-4D97-AF65-F5344CB8AC3E}">
        <p14:creationId xmlns:p14="http://schemas.microsoft.com/office/powerpoint/2010/main" val="278076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Let us mention about details. </a:t>
                </a:r>
                <a:r>
                  <a:rPr kumimoji="1" lang="ja-JP" altLang="en-US" dirty="0"/>
                  <a:t>スライド本文をそのまま読む。</a:t>
                </a:r>
                <a:endParaRPr kumimoji="1" lang="en-US" altLang="ja-JP" dirty="0"/>
              </a:p>
              <a:p>
                <a:endParaRPr kumimoji="1" lang="en-US" altLang="ja-JP" dirty="0"/>
              </a:p>
              <a:p>
                <a:r>
                  <a:rPr kumimoji="1" lang="ja-JP" altLang="en-US" dirty="0"/>
                  <a:t>数式： </a:t>
                </a:r>
                <a:r>
                  <a:rPr kumimoji="1" lang="en-US" altLang="ja-JP" dirty="0"/>
                  <a:t>like this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i="1" smtClean="0">
                        <a:latin typeface="Cambria Math" panose="02040503050406030204" pitchFamily="18" charset="0"/>
                      </a:rPr>
                      <m:t>𝑝𝑜𝑠</m:t>
                    </m:r>
                    <m:r>
                      <a:rPr lang="en-US" altLang="ja-JP" i="1" smtClean="0">
                        <a:latin typeface="Cambria Math" panose="02040503050406030204" pitchFamily="18" charset="0"/>
                      </a:rPr>
                      <m:t> ∈</m:t>
                    </m:r>
                    <m:r>
                      <m:rPr>
                        <m:lit/>
                      </m:rPr>
                      <a:rPr lang="en-US" altLang="ja-JP" i="1">
                        <a:latin typeface="Cambria Math" panose="02040503050406030204" pitchFamily="18" charset="0"/>
                      </a:rPr>
                      <m:t>{</m:t>
                    </m:r>
                    <m:r>
                      <a:rPr lang="en-US" altLang="ja-JP" i="1">
                        <a:latin typeface="Cambria Math" panose="02040503050406030204" pitchFamily="18" charset="0"/>
                      </a:rPr>
                      <m:t> </m:t>
                    </m:r>
                    <m:r>
                      <a:rPr lang="en-US" altLang="ja-JP" i="1">
                        <a:latin typeface="Cambria Math" panose="02040503050406030204" pitchFamily="18" charset="0"/>
                      </a:rPr>
                      <m:t>𝑆𝑄𝑈𝐴𝑅𝐸</m:t>
                    </m:r>
                    <m:r>
                      <a:rPr lang="en-US" altLang="ja-JP" i="1">
                        <a:latin typeface="Cambria Math" panose="02040503050406030204" pitchFamily="18" charset="0"/>
                      </a:rPr>
                      <m:t>, </m:t>
                    </m:r>
                    <m:r>
                      <a:rPr lang="en-US" altLang="ja-JP" i="1">
                        <a:latin typeface="Cambria Math" panose="02040503050406030204" pitchFamily="18" charset="0"/>
                      </a:rPr>
                      <m:t>𝑆𝐻𝑂𝑅𝑇</m:t>
                    </m:r>
                    <m:r>
                      <a:rPr lang="en-US" altLang="ja-JP" i="1">
                        <a:latin typeface="Cambria Math" panose="02040503050406030204" pitchFamily="18" charset="0"/>
                      </a:rPr>
                      <m:t>, </m:t>
                    </m:r>
                    <m:r>
                      <a:rPr lang="en-US" altLang="ja-JP" i="1">
                        <a:latin typeface="Cambria Math" panose="02040503050406030204" pitchFamily="18" charset="0"/>
                      </a:rPr>
                      <m:t>𝐿𝑂𝑁𝐺</m:t>
                    </m:r>
                    <m:r>
                      <a:rPr lang="en-US" altLang="ja-JP" i="1">
                        <a:latin typeface="Cambria Math" panose="02040503050406030204" pitchFamily="18" charset="0"/>
                      </a:rPr>
                      <m:t> </m:t>
                    </m:r>
                    <m:r>
                      <m:rPr>
                        <m:lit/>
                      </m:rPr>
                      <a:rPr lang="en-US" altLang="ja-JP" i="1">
                        <a:latin typeface="Cambria Math" panose="02040503050406030204" pitchFamily="18" charset="0"/>
                      </a:rPr>
                      <m:t>}</m:t>
                    </m:r>
                  </m:oMath>
                </a14:m>
                <a:r>
                  <a:rPr kumimoji="1" lang="en-US" altLang="ja-JP" i="0" dirty="0"/>
                  <a:t>: POS</a:t>
                </a:r>
                <a:r>
                  <a:rPr kumimoji="1" lang="en-US" altLang="ja-JP" i="0" baseline="0" dirty="0"/>
                  <a:t> belongs to the set of the elements square, short and long.</a:t>
                </a:r>
                <a:endParaRPr kumimoji="1" lang="en-US" altLang="ja-JP" i="0" dirty="0"/>
              </a:p>
              <a:p>
                <a:r>
                  <a:rPr kumimoji="1" lang="ja-JP" altLang="en-US" dirty="0"/>
                  <a:t>最後に：</a:t>
                </a:r>
                <a:endParaRPr kumimoji="1" lang="en-US" altLang="ja-JP" dirty="0"/>
              </a:p>
              <a:p>
                <a:r>
                  <a:rPr lang="en-US" altLang="ja-JP" sz="1800" b="0" i="0" u="none" strike="noStrike" baseline="0" dirty="0">
                    <a:latin typeface="NimbusRomNo9L-Regu"/>
                  </a:rPr>
                  <a:t>The subscript </a:t>
                </a:r>
                <a:r>
                  <a:rPr lang="en-US" altLang="ja-JP" sz="1800" b="0" i="0" u="none" strike="noStrike" baseline="0" dirty="0">
                    <a:latin typeface="CMMI10"/>
                  </a:rPr>
                  <a:t>T </a:t>
                </a:r>
                <a:r>
                  <a:rPr lang="en-US" altLang="ja-JP" sz="1800" b="0" i="0" u="none" strike="noStrike" baseline="0" dirty="0">
                    <a:latin typeface="NimbusRomNo9L-Regu"/>
                  </a:rPr>
                  <a:t>means </a:t>
                </a:r>
                <a:r>
                  <a:rPr lang="en-US" altLang="ja-JP" sz="1800" b="0" i="0" u="none" strike="noStrike" baseline="0" dirty="0">
                    <a:latin typeface="NimbusRomNo9L-ReguItal"/>
                  </a:rPr>
                  <a:t>time step.</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Let us mention about details. </a:t>
                </a:r>
                <a:r>
                  <a:rPr kumimoji="1" lang="ja-JP" altLang="en-US" dirty="0"/>
                  <a:t>スライド本文をそのまま読む。</a:t>
                </a:r>
                <a:endParaRPr kumimoji="1" lang="en-US" altLang="ja-JP" dirty="0"/>
              </a:p>
              <a:p>
                <a:endParaRPr kumimoji="1" lang="en-US" altLang="ja-JP" dirty="0"/>
              </a:p>
              <a:p>
                <a:r>
                  <a:rPr kumimoji="1" lang="ja-JP" altLang="en-US" dirty="0"/>
                  <a:t>数式： </a:t>
                </a:r>
                <a:r>
                  <a:rPr kumimoji="1" lang="en-US" altLang="ja-JP" dirty="0"/>
                  <a:t>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𝑝𝑜𝑠 ∈\{ 𝑆𝑄𝑈𝐴𝑅𝐸, 𝑆𝐻𝑂𝑅𝑇, 𝐿𝑂𝑁𝐺 \}</a:t>
                </a:r>
                <a:r>
                  <a:rPr kumimoji="1" lang="en-US" altLang="ja-JP" i="0" dirty="0"/>
                  <a:t>: POS</a:t>
                </a:r>
                <a:r>
                  <a:rPr kumimoji="1" lang="en-US" altLang="ja-JP" i="0" baseline="0" dirty="0"/>
                  <a:t> belongs to the set of the elements square, short and long.</a:t>
                </a:r>
                <a:endParaRPr kumimoji="1" lang="en-US" altLang="ja-JP" i="0" dirty="0"/>
              </a:p>
              <a:p>
                <a:r>
                  <a:rPr kumimoji="1" lang="ja-JP" altLang="en-US" dirty="0"/>
                  <a:t>最後に：</a:t>
                </a:r>
                <a:endParaRPr kumimoji="1" lang="en-US" altLang="ja-JP" dirty="0"/>
              </a:p>
              <a:p>
                <a:r>
                  <a:rPr lang="en-US" altLang="ja-JP" sz="1800" b="0" i="0" u="none" strike="noStrike" baseline="0" dirty="0">
                    <a:latin typeface="NimbusRomNo9L-Regu"/>
                  </a:rPr>
                  <a:t>The subscript </a:t>
                </a:r>
                <a:r>
                  <a:rPr lang="en-US" altLang="ja-JP" sz="1800" b="0" i="0" u="none" strike="noStrike" baseline="0" dirty="0">
                    <a:latin typeface="CMMI10"/>
                  </a:rPr>
                  <a:t>T </a:t>
                </a:r>
                <a:r>
                  <a:rPr lang="en-US" altLang="ja-JP" sz="1800" b="0" i="0" u="none" strike="noStrike" baseline="0" dirty="0">
                    <a:latin typeface="NimbusRomNo9L-Regu"/>
                  </a:rPr>
                  <a:t>means </a:t>
                </a:r>
                <a:r>
                  <a:rPr lang="en-US" altLang="ja-JP" sz="1800" b="0" i="0" u="none" strike="noStrike" baseline="0" dirty="0">
                    <a:latin typeface="NimbusRomNo9L-ReguItal"/>
                  </a:rPr>
                  <a:t>time step.</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17</a:t>
            </a:fld>
            <a:endParaRPr kumimoji="1" lang="ja-JP" altLang="en-US"/>
          </a:p>
        </p:txBody>
      </p:sp>
    </p:spTree>
    <p:extLst>
      <p:ext uri="{BB962C8B-B14F-4D97-AF65-F5344CB8AC3E}">
        <p14:creationId xmlns:p14="http://schemas.microsoft.com/office/powerpoint/2010/main" val="2930018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moving average. </a:t>
            </a:r>
            <a:r>
              <a:rPr kumimoji="1" lang="ja-JP" altLang="en-US" dirty="0"/>
              <a:t>スライド本文をそのまま読む。</a:t>
            </a:r>
            <a:endParaRPr kumimoji="1" lang="en-US" altLang="ja-JP" dirty="0"/>
          </a:p>
          <a:p>
            <a:endParaRPr kumimoji="1" lang="en-US" altLang="ja-JP" dirty="0"/>
          </a:p>
          <a:p>
            <a:r>
              <a:rPr kumimoji="1" lang="ja-JP" altLang="en-US" dirty="0"/>
              <a:t>数式</a:t>
            </a:r>
            <a:r>
              <a:rPr kumimoji="1" lang="en-US" altLang="ja-JP" dirty="0"/>
              <a:t>:</a:t>
            </a:r>
            <a:r>
              <a:rPr kumimoji="1" lang="ja-JP" altLang="en-US" dirty="0"/>
              <a:t> </a:t>
            </a:r>
            <a:r>
              <a:rPr kumimoji="1" lang="en-US" altLang="ja-JP" dirty="0"/>
              <a:t>Each definitions are like these</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18</a:t>
            </a:fld>
            <a:endParaRPr kumimoji="1" lang="ja-JP" altLang="en-US"/>
          </a:p>
        </p:txBody>
      </p:sp>
    </p:spTree>
    <p:extLst>
      <p:ext uri="{BB962C8B-B14F-4D97-AF65-F5344CB8AC3E}">
        <p14:creationId xmlns:p14="http://schemas.microsoft.com/office/powerpoint/2010/main" val="3310898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floating P/L. </a:t>
            </a:r>
          </a:p>
          <a:p>
            <a:endParaRPr kumimoji="1" lang="en-US" altLang="ja-JP" dirty="0"/>
          </a:p>
          <a:p>
            <a:r>
              <a:rPr kumimoji="1" lang="ja-JP" altLang="en-US" dirty="0"/>
              <a:t>数式にポインターを当てながら：</a:t>
            </a:r>
            <a:endParaRPr kumimoji="1" lang="en-US" altLang="ja-JP" dirty="0"/>
          </a:p>
          <a:p>
            <a:r>
              <a:rPr kumimoji="1" lang="en-US" altLang="ja-JP" dirty="0"/>
              <a:t>The definition is like this. </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19</a:t>
            </a:fld>
            <a:endParaRPr kumimoji="1" lang="ja-JP" altLang="en-US"/>
          </a:p>
        </p:txBody>
      </p:sp>
    </p:spTree>
    <p:extLst>
      <p:ext uri="{BB962C8B-B14F-4D97-AF65-F5344CB8AC3E}">
        <p14:creationId xmlns:p14="http://schemas.microsoft.com/office/powerpoint/2010/main" val="174626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494D50"/>
                </a:solidFill>
                <a:effectLst/>
                <a:latin typeface="游ゴシック" panose="020B0400000000000000" pitchFamily="50" charset="-128"/>
                <a:ea typeface="游ゴシック" panose="020B0400000000000000" pitchFamily="50" charset="-128"/>
              </a:rPr>
              <a:t>My talk is divided into five parts</a:t>
            </a:r>
            <a:r>
              <a:rPr kumimoji="1" lang="en-US" altLang="ja-JP" dirty="0"/>
              <a:t>. First is introduction, second is method and algorithm, third is experiment, fourth is result, the last is conclusion.</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a:t>
            </a:fld>
            <a:endParaRPr kumimoji="1" lang="ja-JP" altLang="en-US"/>
          </a:p>
        </p:txBody>
      </p:sp>
    </p:spTree>
    <p:extLst>
      <p:ext uri="{BB962C8B-B14F-4D97-AF65-F5344CB8AC3E}">
        <p14:creationId xmlns:p14="http://schemas.microsoft.com/office/powerpoint/2010/main" val="1494192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Next, </a:t>
                </a:r>
                <a:r>
                  <a:rPr kumimoji="1" lang="ja-JP" altLang="en-US" dirty="0"/>
                  <a:t>スライド本文をそのまま読む。</a:t>
                </a:r>
                <a:endParaRPr kumimoji="1" lang="en-US" altLang="ja-JP" dirty="0"/>
              </a:p>
              <a:p>
                <a:endParaRPr kumimoji="1" lang="en-US" altLang="ja-JP" dirty="0"/>
              </a:p>
              <a:p>
                <a14:m>
                  <m:oMath xmlns:m="http://schemas.openxmlformats.org/officeDocument/2006/math">
                    <m:r>
                      <a:rPr lang="en-US" altLang="ja-JP" i="1" smtClean="0">
                        <a:latin typeface="Cambria Math" panose="02040503050406030204" pitchFamily="18" charset="0"/>
                      </a:rPr>
                      <m:t>𝑝𝑜𝑠</m:t>
                    </m:r>
                    <m:r>
                      <m:rPr>
                        <m:lit/>
                      </m:rPr>
                      <a:rPr lang="en-US" altLang="ja-JP" i="1" smtClean="0">
                        <a:latin typeface="Cambria Math" panose="02040503050406030204" pitchFamily="18" charset="0"/>
                      </a:rPr>
                      <m:t>_</m:t>
                    </m:r>
                    <m:r>
                      <a:rPr lang="en-US" altLang="ja-JP" i="1" smtClean="0">
                        <a:latin typeface="Cambria Math" panose="02040503050406030204" pitchFamily="18" charset="0"/>
                      </a:rPr>
                      <m:t>𝑟𝑎𝑡𝑒</m:t>
                    </m:r>
                    <m:r>
                      <a:rPr lang="en-US" altLang="ja-JP" b="0" i="1" smtClean="0">
                        <a:latin typeface="Cambria Math" panose="02040503050406030204" pitchFamily="18" charset="0"/>
                      </a:rPr>
                      <m:t>=112.55</m:t>
                    </m:r>
                  </m:oMath>
                </a14:m>
                <a:r>
                  <a:rPr kumimoji="1" lang="ja-JP" altLang="en-US" dirty="0"/>
                  <a:t> </a:t>
                </a:r>
                <a:r>
                  <a:rPr kumimoji="1" lang="en-US" altLang="ja-JP" dirty="0"/>
                  <a:t>: Pos</a:t>
                </a:r>
                <a:r>
                  <a:rPr kumimoji="1" lang="en-US" altLang="ja-JP" baseline="0" dirty="0"/>
                  <a:t> rate </a:t>
                </a:r>
                <a:r>
                  <a:rPr kumimoji="1" lang="en-US" altLang="ja-JP" dirty="0"/>
                  <a:t>equals one hundred </a:t>
                </a:r>
                <a:r>
                  <a:rPr kumimoji="1" lang="en-US" altLang="ja-JP" sz="1200" b="0" i="0" kern="1200" dirty="0">
                    <a:solidFill>
                      <a:schemeClr val="tx1"/>
                    </a:solidFill>
                    <a:effectLst/>
                    <a:latin typeface="+mn-lt"/>
                    <a:ea typeface="+mn-ea"/>
                    <a:cs typeface="+mn-cs"/>
                  </a:rPr>
                  <a:t>twelve</a:t>
                </a:r>
                <a:r>
                  <a:rPr kumimoji="1" lang="en-US" altLang="ja-JP" dirty="0"/>
                  <a:t> </a:t>
                </a:r>
                <a:r>
                  <a:rPr kumimoji="1" lang="en-US" altLang="ja-JP" baseline="0" dirty="0"/>
                  <a:t>point five five</a:t>
                </a:r>
              </a:p>
              <a:p>
                <a14:m>
                  <m:oMath xmlns:m="http://schemas.openxmlformats.org/officeDocument/2006/math">
                    <m:r>
                      <a:rPr lang="en-US" altLang="ja-JP" i="1" smtClean="0">
                        <a:latin typeface="Cambria Math" panose="02040503050406030204" pitchFamily="18" charset="0"/>
                      </a:rPr>
                      <m:t>𝑝𝑜𝑠</m:t>
                    </m:r>
                    <m:r>
                      <m:rPr>
                        <m:lit/>
                      </m:rPr>
                      <a:rPr lang="en-US" altLang="ja-JP" i="1" smtClean="0">
                        <a:latin typeface="Cambria Math" panose="02040503050406030204" pitchFamily="18" charset="0"/>
                      </a:rPr>
                      <m:t>_</m:t>
                    </m:r>
                    <m:r>
                      <a:rPr lang="en-US" altLang="ja-JP" i="1" smtClean="0">
                        <a:latin typeface="Cambria Math" panose="02040503050406030204" pitchFamily="18" charset="0"/>
                      </a:rPr>
                      <m:t>𝑟𝑎𝑡𝑒</m:t>
                    </m:r>
                    <m:r>
                      <a:rPr lang="en-US" altLang="ja-JP" b="0" i="1" smtClean="0">
                        <a:latin typeface="Cambria Math" panose="02040503050406030204" pitchFamily="18" charset="0"/>
                      </a:rPr>
                      <m:t>=0</m:t>
                    </m:r>
                  </m:oMath>
                </a14:m>
                <a:r>
                  <a:rPr kumimoji="1" lang="en-US" altLang="ja-JP" dirty="0"/>
                  <a:t>: Pos</a:t>
                </a:r>
                <a:r>
                  <a:rPr kumimoji="1" lang="en-US" altLang="ja-JP" baseline="0" dirty="0"/>
                  <a:t> rate </a:t>
                </a:r>
                <a:r>
                  <a:rPr kumimoji="1" lang="en-US" altLang="ja-JP" dirty="0"/>
                  <a:t>equals zero.</a:t>
                </a:r>
              </a:p>
            </p:txBody>
          </p:sp>
        </mc:Choice>
        <mc:Fallback xmlns="">
          <p:sp>
            <p:nvSpPr>
              <p:cNvPr id="3" name="ノート プレースホルダー 2"/>
              <p:cNvSpPr>
                <a:spLocks noGrp="1"/>
              </p:cNvSpPr>
              <p:nvPr>
                <p:ph type="body" idx="1"/>
              </p:nvPr>
            </p:nvSpPr>
            <p:spPr/>
            <p:txBody>
              <a:bodyPr/>
              <a:lstStyle/>
              <a:p>
                <a:r>
                  <a:rPr kumimoji="1" lang="en-US" altLang="ja-JP" dirty="0"/>
                  <a:t>Next, Exchange Rate When Taking the Position. </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a:t>
                </a:r>
                <a:r>
                  <a:rPr lang="en-US" altLang="ja-JP" i="0">
                    <a:latin typeface="Cambria Math" panose="02040503050406030204" pitchFamily="18" charset="0"/>
                  </a:rPr>
                  <a:t>𝑝𝑜𝑠\_𝑟𝑎𝑡𝑒</a:t>
                </a:r>
                <a:r>
                  <a:rPr lang="en-US" altLang="ja-JP" dirty="0"/>
                  <a:t> means </a:t>
                </a:r>
                <a:r>
                  <a:rPr lang="en-US" altLang="ja-JP" i="1" dirty="0"/>
                  <a:t>exchange rate when taking the position.</a:t>
                </a:r>
              </a:p>
              <a:p>
                <a:endParaRPr kumimoji="1" lang="en-US" altLang="ja-JP" dirty="0"/>
              </a:p>
              <a:p>
                <a:r>
                  <a:rPr kumimoji="1" lang="en-US" altLang="ja-JP" dirty="0"/>
                  <a:t>For example, </a:t>
                </a:r>
                <a:r>
                  <a:rPr kumimoji="1" lang="ja-JP" altLang="en-US" dirty="0"/>
                  <a:t>スライド本文を読む。</a:t>
                </a:r>
                <a:endParaRPr kumimoji="1" lang="en-US" altLang="ja-JP" dirty="0"/>
              </a:p>
              <a:p>
                <a:r>
                  <a:rPr lang="en-US" altLang="ja-JP" i="0">
                    <a:latin typeface="Cambria Math" panose="02040503050406030204" pitchFamily="18" charset="0"/>
                  </a:rPr>
                  <a:t>𝑝𝑜𝑠\_𝑟𝑎𝑡𝑒</a:t>
                </a:r>
                <a:r>
                  <a:rPr lang="en-US" altLang="ja-JP" b="0" i="0">
                    <a:latin typeface="Cambria Math" panose="02040503050406030204" pitchFamily="18" charset="0"/>
                  </a:rPr>
                  <a:t>=112.55</a:t>
                </a:r>
                <a:r>
                  <a:rPr kumimoji="1" lang="ja-JP" altLang="en-US" dirty="0"/>
                  <a:t> </a:t>
                </a:r>
                <a:r>
                  <a:rPr kumimoji="1" lang="en-US" altLang="ja-JP" dirty="0"/>
                  <a:t>: Pos</a:t>
                </a:r>
                <a:r>
                  <a:rPr kumimoji="1" lang="en-US" altLang="ja-JP" baseline="0" dirty="0"/>
                  <a:t> rate </a:t>
                </a:r>
                <a:r>
                  <a:rPr kumimoji="1" lang="en-US" altLang="ja-JP" dirty="0"/>
                  <a:t>equals one hundred twenties </a:t>
                </a:r>
                <a:r>
                  <a:rPr kumimoji="1" lang="en-US" altLang="ja-JP" baseline="0" dirty="0"/>
                  <a:t>point five five</a:t>
                </a:r>
              </a:p>
              <a:p>
                <a:r>
                  <a:rPr lang="en-US" altLang="ja-JP" i="0">
                    <a:latin typeface="Cambria Math" panose="02040503050406030204" pitchFamily="18" charset="0"/>
                  </a:rPr>
                  <a:t>𝑝𝑜𝑠\_𝑟𝑎𝑡𝑒</a:t>
                </a:r>
                <a:r>
                  <a:rPr lang="en-US" altLang="ja-JP" b="0" i="0">
                    <a:latin typeface="Cambria Math" panose="02040503050406030204" pitchFamily="18" charset="0"/>
                  </a:rPr>
                  <a:t>=0</a:t>
                </a:r>
                <a:r>
                  <a:rPr kumimoji="1" lang="en-US" altLang="ja-JP" dirty="0"/>
                  <a:t>: Pos</a:t>
                </a:r>
                <a:r>
                  <a:rPr kumimoji="1" lang="en-US" altLang="ja-JP" baseline="0" dirty="0"/>
                  <a:t> rate </a:t>
                </a:r>
                <a:r>
                  <a:rPr kumimoji="1" lang="en-US" altLang="ja-JP" dirty="0"/>
                  <a:t>equals zero.</a:t>
                </a:r>
              </a:p>
            </p:txBody>
          </p:sp>
        </mc:Fallback>
      </mc:AlternateContent>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20</a:t>
            </a:fld>
            <a:endParaRPr kumimoji="1" lang="ja-JP" altLang="en-US"/>
          </a:p>
        </p:txBody>
      </p:sp>
    </p:spTree>
    <p:extLst>
      <p:ext uri="{BB962C8B-B14F-4D97-AF65-F5344CB8AC3E}">
        <p14:creationId xmlns:p14="http://schemas.microsoft.com/office/powerpoint/2010/main" val="3695982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action. </a:t>
            </a:r>
          </a:p>
          <a:p>
            <a:endParaRPr kumimoji="1" lang="en-US" altLang="ja-JP" dirty="0"/>
          </a:p>
          <a:p>
            <a:r>
              <a:rPr kumimoji="1" lang="ja-JP" altLang="en-US" dirty="0"/>
              <a:t>数式にポインターを当てながら：</a:t>
            </a:r>
            <a:endParaRPr kumimoji="1" lang="en-US" altLang="ja-JP" dirty="0"/>
          </a:p>
          <a:p>
            <a:r>
              <a:rPr kumimoji="1" lang="en-US" altLang="ja-JP" dirty="0"/>
              <a:t>Action definition is like this. These correspond to the position state transition.</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21</a:t>
            </a:fld>
            <a:endParaRPr kumimoji="1" lang="ja-JP" altLang="en-US"/>
          </a:p>
        </p:txBody>
      </p:sp>
    </p:spTree>
    <p:extLst>
      <p:ext uri="{BB962C8B-B14F-4D97-AF65-F5344CB8AC3E}">
        <p14:creationId xmlns:p14="http://schemas.microsoft.com/office/powerpoint/2010/main" val="1093114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P/L and Reward.</a:t>
            </a:r>
          </a:p>
          <a:p>
            <a:endParaRPr kumimoji="1" lang="en-US" altLang="ja-JP" dirty="0"/>
          </a:p>
          <a:p>
            <a:r>
              <a:rPr kumimoji="1" lang="ja-JP" altLang="en-US" dirty="0"/>
              <a:t>数式にポインターを当てながら：</a:t>
            </a:r>
            <a:endParaRPr kumimoji="1" lang="en-US" altLang="ja-JP" dirty="0"/>
          </a:p>
          <a:p>
            <a:r>
              <a:rPr kumimoji="1" lang="en-US" altLang="ja-JP" dirty="0"/>
              <a:t>P/L definition is like this. </a:t>
            </a:r>
          </a:p>
          <a:p>
            <a:endParaRPr kumimoji="1" lang="en-US" altLang="ja-JP" dirty="0"/>
          </a:p>
          <a:p>
            <a:r>
              <a:rPr kumimoji="1" lang="en-US" altLang="ja-JP" i="1" dirty="0"/>
              <a:t>X 10000:</a:t>
            </a:r>
            <a:r>
              <a:rPr kumimoji="1" lang="en-US" altLang="ja-JP" dirty="0"/>
              <a:t>  times ten thousand</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22</a:t>
            </a:fld>
            <a:endParaRPr kumimoji="1" lang="ja-JP" altLang="en-US"/>
          </a:p>
        </p:txBody>
      </p:sp>
    </p:spTree>
    <p:extLst>
      <p:ext uri="{BB962C8B-B14F-4D97-AF65-F5344CB8AC3E}">
        <p14:creationId xmlns:p14="http://schemas.microsoft.com/office/powerpoint/2010/main" val="3699763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DQN.</a:t>
            </a:r>
          </a:p>
          <a:p>
            <a:endParaRPr kumimoji="1" lang="en-US" altLang="ja-JP" dirty="0"/>
          </a:p>
          <a:p>
            <a:r>
              <a:rPr kumimoji="1" lang="ja-JP" altLang="en-US" dirty="0"/>
              <a:t>図にポインターを当てながら：</a:t>
            </a:r>
            <a:endParaRPr kumimoji="1" lang="en-US" altLang="ja-JP" dirty="0"/>
          </a:p>
          <a:p>
            <a:r>
              <a:rPr kumimoji="1" lang="en-US" altLang="ja-JP" dirty="0"/>
              <a:t>Input nodes correspond to state elements. Output nodes are in charge of calculating the Q-value for each action.</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23</a:t>
            </a:fld>
            <a:endParaRPr kumimoji="1" lang="ja-JP" altLang="en-US"/>
          </a:p>
        </p:txBody>
      </p:sp>
    </p:spTree>
    <p:extLst>
      <p:ext uri="{BB962C8B-B14F-4D97-AF65-F5344CB8AC3E}">
        <p14:creationId xmlns:p14="http://schemas.microsoft.com/office/powerpoint/2010/main" val="2900862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Experiment.</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24</a:t>
            </a:fld>
            <a:endParaRPr kumimoji="1" lang="ja-JP" altLang="en-US"/>
          </a:p>
        </p:txBody>
      </p:sp>
    </p:spTree>
    <p:extLst>
      <p:ext uri="{BB962C8B-B14F-4D97-AF65-F5344CB8AC3E}">
        <p14:creationId xmlns:p14="http://schemas.microsoft.com/office/powerpoint/2010/main" val="293144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Let us overview the experiment. </a:t>
            </a:r>
            <a:r>
              <a:rPr kumimoji="1" lang="ja-JP" altLang="en-US" dirty="0"/>
              <a:t>スライド本文を読む。</a:t>
            </a:r>
            <a:endParaRPr kumimoji="1" lang="en-US" altLang="ja-JP" dirty="0"/>
          </a:p>
          <a:p>
            <a:endParaRPr kumimoji="1" lang="en-US" altLang="ja-JP" dirty="0"/>
          </a:p>
          <a:p>
            <a:r>
              <a:rPr kumimoji="1" lang="en-US" altLang="ja-JP" dirty="0"/>
              <a:t>50,000: fifty thousand</a:t>
            </a:r>
          </a:p>
          <a:p>
            <a:r>
              <a:rPr kumimoji="1" lang="en-US" altLang="ja-JP" dirty="0"/>
              <a:t>47: forty-seven</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25</a:t>
            </a:fld>
            <a:endParaRPr kumimoji="1" lang="ja-JP" altLang="en-US"/>
          </a:p>
        </p:txBody>
      </p:sp>
    </p:spTree>
    <p:extLst>
      <p:ext uri="{BB962C8B-B14F-4D97-AF65-F5344CB8AC3E}">
        <p14:creationId xmlns:p14="http://schemas.microsoft.com/office/powerpoint/2010/main" val="4156225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Each number of MA is defined like this. </a:t>
            </a:r>
          </a:p>
          <a:p>
            <a:endParaRPr kumimoji="1" lang="en-US" altLang="ja-JP" dirty="0"/>
          </a:p>
          <a:p>
            <a:r>
              <a:rPr kumimoji="1" lang="ja-JP" altLang="en-US" dirty="0"/>
              <a:t>数式にポインターを当てながら：</a:t>
            </a:r>
            <a:endParaRPr kumimoji="1" lang="en-US" altLang="ja-JP" dirty="0"/>
          </a:p>
          <a:p>
            <a:r>
              <a:rPr kumimoji="1" lang="en-US" altLang="ja-JP" dirty="0"/>
              <a:t>MA-five is like this. MA-four is like this.</a:t>
            </a:r>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26</a:t>
            </a:fld>
            <a:endParaRPr kumimoji="1" lang="ja-JP" altLang="en-US"/>
          </a:p>
        </p:txBody>
      </p:sp>
    </p:spTree>
    <p:extLst>
      <p:ext uri="{BB962C8B-B14F-4D97-AF65-F5344CB8AC3E}">
        <p14:creationId xmlns:p14="http://schemas.microsoft.com/office/powerpoint/2010/main" val="309251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数式にポインターを当てながら：</a:t>
            </a:r>
            <a:endParaRPr kumimoji="1" lang="en-US" altLang="ja-JP" dirty="0"/>
          </a:p>
          <a:p>
            <a:r>
              <a:rPr kumimoji="1" lang="en-US" altLang="ja-JP" dirty="0"/>
              <a:t>MA-three is like this. </a:t>
            </a:r>
            <a:r>
              <a:rPr kumimoji="1" lang="ja-JP" altLang="en-US" dirty="0"/>
              <a:t>スライドの本分を読む。</a:t>
            </a:r>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27</a:t>
            </a:fld>
            <a:endParaRPr kumimoji="1" lang="ja-JP" altLang="en-US"/>
          </a:p>
        </p:txBody>
      </p:sp>
    </p:spTree>
    <p:extLst>
      <p:ext uri="{BB962C8B-B14F-4D97-AF65-F5344CB8AC3E}">
        <p14:creationId xmlns:p14="http://schemas.microsoft.com/office/powerpoint/2010/main" val="3418648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dataset. </a:t>
            </a:r>
          </a:p>
          <a:p>
            <a:endParaRPr kumimoji="1" lang="en-US" altLang="ja-JP" dirty="0"/>
          </a:p>
          <a:p>
            <a:r>
              <a:rPr kumimoji="1" lang="ja-JP" altLang="en-US" dirty="0"/>
              <a:t>表の第</a:t>
            </a:r>
            <a:r>
              <a:rPr kumimoji="1" lang="en-US" altLang="ja-JP" dirty="0"/>
              <a:t>1</a:t>
            </a:r>
            <a:r>
              <a:rPr kumimoji="1" lang="ja-JP" altLang="en-US" dirty="0"/>
              <a:t>列にポインターを当てながら：</a:t>
            </a:r>
            <a:endParaRPr kumimoji="1" lang="en-US" altLang="ja-JP" dirty="0"/>
          </a:p>
          <a:p>
            <a:r>
              <a:rPr kumimoji="1" lang="en-US" altLang="ja-JP" dirty="0"/>
              <a:t>Dataset comprise one training set and nine testing set like this. </a:t>
            </a:r>
          </a:p>
          <a:p>
            <a:endParaRPr kumimoji="1" lang="en-US" altLang="ja-JP" dirty="0"/>
          </a:p>
          <a:p>
            <a:r>
              <a:rPr kumimoji="1" lang="ja-JP" altLang="en-US" dirty="0"/>
              <a:t>スライド本文を読む。</a:t>
            </a:r>
            <a:endParaRPr kumimoji="1" lang="en-US" altLang="ja-JP" dirty="0"/>
          </a:p>
          <a:p>
            <a:endParaRPr kumimoji="1" lang="en-US" altLang="ja-JP" dirty="0"/>
          </a:p>
          <a:p>
            <a:r>
              <a:rPr kumimoji="1" lang="en-US" altLang="ja-JP" dirty="0"/>
              <a:t>(2021/2/14</a:t>
            </a:r>
            <a:r>
              <a:rPr kumimoji="1" lang="ja-JP" altLang="en-US"/>
              <a:t>追記）</a:t>
            </a:r>
            <a:endParaRPr kumimoji="1" lang="en-US" altLang="ja-JP" dirty="0"/>
          </a:p>
          <a:p>
            <a:r>
              <a:rPr kumimoji="1" lang="en-US" altLang="ja-JP" dirty="0"/>
              <a:t>Train</a:t>
            </a:r>
            <a:r>
              <a:rPr kumimoji="1" lang="ja-JP" altLang="en-US" dirty="0"/>
              <a:t>の</a:t>
            </a:r>
            <a:r>
              <a:rPr kumimoji="1" lang="en-US" altLang="ja-JP" dirty="0"/>
              <a:t>Period</a:t>
            </a:r>
            <a:r>
              <a:rPr kumimoji="1" lang="ja-JP" altLang="en-US" dirty="0"/>
              <a:t>が間違っていた。論文の方を直したのでそちらを参照。</a:t>
            </a:r>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28</a:t>
            </a:fld>
            <a:endParaRPr kumimoji="1" lang="ja-JP" altLang="en-US"/>
          </a:p>
        </p:txBody>
      </p:sp>
    </p:spTree>
    <p:extLst>
      <p:ext uri="{BB962C8B-B14F-4D97-AF65-F5344CB8AC3E}">
        <p14:creationId xmlns:p14="http://schemas.microsoft.com/office/powerpoint/2010/main" val="3114716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Evaluation Method.</a:t>
            </a:r>
          </a:p>
          <a:p>
            <a:endParaRPr kumimoji="1" lang="en-US" altLang="ja-JP" dirty="0"/>
          </a:p>
          <a:p>
            <a:r>
              <a:rPr kumimoji="1" lang="en-US" altLang="ja-JP" dirty="0"/>
              <a:t>Evaluation method consists of </a:t>
            </a:r>
            <a:r>
              <a:rPr kumimoji="1" lang="en-US" altLang="ja-JP" i="1" dirty="0"/>
              <a:t>accumulated reward </a:t>
            </a:r>
            <a:r>
              <a:rPr kumimoji="1" lang="en-US" altLang="ja-JP" i="0" dirty="0"/>
              <a:t>and </a:t>
            </a:r>
            <a:r>
              <a:rPr kumimoji="1" lang="en-US" altLang="ja-JP" b="0" i="0" dirty="0"/>
              <a:t>waiting ratio.</a:t>
            </a:r>
            <a:endParaRPr kumimoji="1" lang="en-US" altLang="ja-JP" b="0" dirty="0"/>
          </a:p>
          <a:p>
            <a:r>
              <a:rPr kumimoji="1" lang="ja-JP" altLang="en-US" dirty="0"/>
              <a:t>スライド本文を読む。</a:t>
            </a:r>
            <a:endParaRPr kumimoji="1" lang="en-US" altLang="ja-JP" dirty="0"/>
          </a:p>
          <a:p>
            <a:endParaRPr kumimoji="1" lang="en-US" altLang="ja-JP" dirty="0"/>
          </a:p>
          <a:p>
            <a:r>
              <a:rPr kumimoji="1" lang="ja-JP" altLang="en-US" dirty="0"/>
              <a:t>数式： </a:t>
            </a:r>
            <a:r>
              <a:rPr kumimoji="1" lang="en-US" altLang="ja-JP" dirty="0"/>
              <a:t>is defined like this</a:t>
            </a:r>
          </a:p>
          <a:p>
            <a:endParaRPr kumimoji="1" lang="en-US" altLang="ja-JP" dirty="0"/>
          </a:p>
          <a:p>
            <a:r>
              <a:rPr kumimoji="1" lang="ja-JP" altLang="en-US" dirty="0"/>
              <a:t>最後のセンテンスにポインターを当てながら：</a:t>
            </a:r>
            <a:endParaRPr kumimoji="1" lang="en-US" altLang="ja-JP" dirty="0"/>
          </a:p>
          <a:p>
            <a:r>
              <a:rPr kumimoji="1" lang="en-US" altLang="ja-JP" dirty="0"/>
              <a:t>I will verify the hypothesis:</a:t>
            </a:r>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29</a:t>
            </a:fld>
            <a:endParaRPr kumimoji="1" lang="ja-JP" altLang="en-US"/>
          </a:p>
        </p:txBody>
      </p:sp>
    </p:spTree>
    <p:extLst>
      <p:ext uri="{BB962C8B-B14F-4D97-AF65-F5344CB8AC3E}">
        <p14:creationId xmlns:p14="http://schemas.microsoft.com/office/powerpoint/2010/main" val="199713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Let us start from introduction.</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a:t>
            </a:fld>
            <a:endParaRPr kumimoji="1" lang="ja-JP" altLang="en-US"/>
          </a:p>
        </p:txBody>
      </p:sp>
    </p:spTree>
    <p:extLst>
      <p:ext uri="{BB962C8B-B14F-4D97-AF65-F5344CB8AC3E}">
        <p14:creationId xmlns:p14="http://schemas.microsoft.com/office/powerpoint/2010/main" val="1642038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let us talk about result.</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30</a:t>
            </a:fld>
            <a:endParaRPr kumimoji="1" lang="ja-JP" altLang="en-US"/>
          </a:p>
        </p:txBody>
      </p:sp>
    </p:spTree>
    <p:extLst>
      <p:ext uri="{BB962C8B-B14F-4D97-AF65-F5344CB8AC3E}">
        <p14:creationId xmlns:p14="http://schemas.microsoft.com/office/powerpoint/2010/main" val="2570958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図にポインターを当てながら：</a:t>
            </a:r>
            <a:endParaRPr kumimoji="1" lang="en-US" altLang="ja-JP" dirty="0"/>
          </a:p>
          <a:p>
            <a:r>
              <a:rPr kumimoji="1" lang="en-US" altLang="ja-JP" dirty="0"/>
              <a:t>This figure shows the accumulated reward of each MA for each training episode. It suggests that the agent </a:t>
            </a:r>
            <a:r>
              <a:rPr kumimoji="1" lang="en-US" altLang="ja-JP" b="1" dirty="0"/>
              <a:t>cannot</a:t>
            </a:r>
            <a:r>
              <a:rPr kumimoji="1" lang="en-US" altLang="ja-JP" dirty="0"/>
              <a:t> learn how to make a profit because even the second half of the episodes show mostly negative rewards. In addition, the number of MA seems to have </a:t>
            </a:r>
            <a:r>
              <a:rPr kumimoji="1" lang="en-US" altLang="ja-JP" b="1" dirty="0"/>
              <a:t>little</a:t>
            </a:r>
            <a:r>
              <a:rPr kumimoji="1" lang="en-US" altLang="ja-JP" dirty="0"/>
              <a:t> impact on the reward in the training.</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31</a:t>
            </a:fld>
            <a:endParaRPr kumimoji="1" lang="ja-JP" altLang="en-US"/>
          </a:p>
        </p:txBody>
      </p:sp>
    </p:spTree>
    <p:extLst>
      <p:ext uri="{BB962C8B-B14F-4D97-AF65-F5344CB8AC3E}">
        <p14:creationId xmlns:p14="http://schemas.microsoft.com/office/powerpoint/2010/main" val="2781073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b="0" i="0" u="none" strike="noStrike" baseline="0" dirty="0">
                <a:latin typeface="NimbusRomNo9L-Regu"/>
              </a:rPr>
              <a:t>図にポインターを当てながら</a:t>
            </a:r>
            <a:endParaRPr lang="en-US" altLang="ja-JP" sz="1800" b="0" i="0" u="none" strike="noStrike" baseline="0" dirty="0">
              <a:latin typeface="NimbusRomNo9L-Regu"/>
            </a:endParaRPr>
          </a:p>
          <a:p>
            <a:r>
              <a:rPr lang="en-US" altLang="ja-JP" sz="1800" b="0" i="0" u="none" strike="noStrike" baseline="0" dirty="0">
                <a:latin typeface="NimbusRomNo9L-Regu"/>
              </a:rPr>
              <a:t>The same is true for this figure for testing.</a:t>
            </a:r>
          </a:p>
          <a:p>
            <a:endParaRPr kumimoji="1" lang="en-US" altLang="ja-JP" sz="1800" b="0" i="0" u="none" strike="noStrike" baseline="0" dirty="0">
              <a:latin typeface="NimbusRomNo9L-Regu"/>
            </a:endParaRPr>
          </a:p>
          <a:p>
            <a:r>
              <a:rPr kumimoji="1" lang="en-US" altLang="ja-JP" dirty="0"/>
              <a:t>Most rewards of the tests are negative, and the figure suggests that the number of MA could </a:t>
            </a:r>
            <a:r>
              <a:rPr kumimoji="1" lang="en-US" altLang="ja-JP" b="1" dirty="0"/>
              <a:t>not</a:t>
            </a:r>
            <a:r>
              <a:rPr kumimoji="1" lang="en-US" altLang="ja-JP" dirty="0"/>
              <a:t> improve the trading performance since each MA shows similar accumulated rewards.</a:t>
            </a:r>
          </a:p>
          <a:p>
            <a:endParaRPr kumimoji="1" lang="en-US" altLang="ja-JP" dirty="0"/>
          </a:p>
          <a:p>
            <a:r>
              <a:rPr kumimoji="1" lang="en-US" altLang="ja-JP" dirty="0"/>
              <a:t>As a result, it is concluded that MA is invalid metrics for DQL of Forex trading.</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32</a:t>
            </a:fld>
            <a:endParaRPr kumimoji="1" lang="ja-JP" altLang="en-US"/>
          </a:p>
        </p:txBody>
      </p:sp>
    </p:spTree>
    <p:extLst>
      <p:ext uri="{BB962C8B-B14F-4D97-AF65-F5344CB8AC3E}">
        <p14:creationId xmlns:p14="http://schemas.microsoft.com/office/powerpoint/2010/main" val="1963410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let us look at Waiting Ratio in Training.</a:t>
            </a:r>
          </a:p>
          <a:p>
            <a:endParaRPr kumimoji="1" lang="en-US" altLang="ja-JP" dirty="0"/>
          </a:p>
          <a:p>
            <a:r>
              <a:rPr kumimoji="1" lang="ja-JP" altLang="en-US" dirty="0"/>
              <a:t>チャートの右端をポインターで円形になぞりながら：</a:t>
            </a:r>
            <a:endParaRPr kumimoji="1" lang="en-US" altLang="ja-JP" dirty="0"/>
          </a:p>
          <a:p>
            <a:r>
              <a:rPr kumimoji="1" lang="en-US" altLang="ja-JP" dirty="0"/>
              <a:t>It suggests</a:t>
            </a:r>
            <a:r>
              <a:rPr kumimoji="1" lang="ja-JP" altLang="en-US" dirty="0"/>
              <a:t> </a:t>
            </a:r>
            <a:r>
              <a:rPr kumimoji="1" lang="en-US" altLang="ja-JP" dirty="0"/>
              <a:t>that the waiting ratios of any number of MA tend to converge to the range of seventy percent to seventy five percent.</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33</a:t>
            </a:fld>
            <a:endParaRPr kumimoji="1" lang="ja-JP" altLang="en-US"/>
          </a:p>
        </p:txBody>
      </p:sp>
    </p:spTree>
    <p:extLst>
      <p:ext uri="{BB962C8B-B14F-4D97-AF65-F5344CB8AC3E}">
        <p14:creationId xmlns:p14="http://schemas.microsoft.com/office/powerpoint/2010/main" val="2263815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NimbusRomNo9L-Regu"/>
              </a:rPr>
              <a:t>Look at </a:t>
            </a:r>
            <a:r>
              <a:rPr kumimoji="1" lang="en-US" altLang="ja-JP" sz="6000" dirty="0"/>
              <a:t>Scatter Plot between Waiting Ratio and Accumulated Reward in Training of MA0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60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6000" dirty="0"/>
              <a:t>It</a:t>
            </a:r>
            <a:r>
              <a:rPr lang="en-US" altLang="ja-JP" sz="1800" b="0" i="0" u="none" strike="noStrike" baseline="0" dirty="0">
                <a:latin typeface="NimbusRomNo9L-Regu"/>
              </a:rPr>
              <a:t> indicates that the range of </a:t>
            </a:r>
            <a:r>
              <a:rPr kumimoji="1" lang="en-US" altLang="ja-JP" sz="1800" dirty="0"/>
              <a:t>seventy percent</a:t>
            </a:r>
            <a:r>
              <a:rPr lang="en-US" altLang="ja-JP" sz="1800" b="0" i="0" u="none" strike="noStrike" baseline="0" dirty="0">
                <a:latin typeface="NimbusRomNo9L-Regu"/>
              </a:rPr>
              <a:t> to </a:t>
            </a:r>
            <a:r>
              <a:rPr kumimoji="1" lang="en-US" altLang="ja-JP" sz="1800" dirty="0"/>
              <a:t>seventy five percent</a:t>
            </a:r>
            <a:r>
              <a:rPr lang="en-US" altLang="ja-JP" sz="1800" b="0" i="0" u="none" strike="noStrike" baseline="0" dirty="0">
                <a:latin typeface="NimbusRomNo9L-Regu"/>
              </a:rPr>
              <a:t> is the boundary whether the loss absolutely occurs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baseline="0" dirty="0">
                <a:latin typeface="NimbusRomNo9L-Regu"/>
              </a:rPr>
              <a:t>プロットをクリックし、右側をポインターで円を描く：</a:t>
            </a:r>
            <a:endParaRPr lang="en-US" altLang="ja-JP" sz="18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NimbusRomNo9L-Regu"/>
              </a:rPr>
              <a:t>the right sides of the range in the figures show that most data points are negative accumulated rewards.</a:t>
            </a:r>
          </a:p>
          <a:p>
            <a:pPr algn="l"/>
            <a:endParaRPr kumimoji="1" lang="en-US" altLang="ja-JP" sz="1800" b="0" i="0" u="none" strike="noStrike" baseline="0" dirty="0">
              <a:latin typeface="NimbusRomNo9L-Regu"/>
            </a:endParaRPr>
          </a:p>
          <a:p>
            <a:pPr algn="l"/>
            <a:r>
              <a:rPr lang="en-US" altLang="ja-JP" sz="1800" b="0" i="0" u="none" strike="noStrike" baseline="0" dirty="0">
                <a:latin typeface="NimbusRomNo9L-Regu"/>
              </a:rPr>
              <a:t>That is to say, RL is presumed to help to avoid losses in Forex trading. </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34</a:t>
            </a:fld>
            <a:endParaRPr kumimoji="1" lang="ja-JP" altLang="en-US"/>
          </a:p>
        </p:txBody>
      </p:sp>
    </p:spTree>
    <p:extLst>
      <p:ext uri="{BB962C8B-B14F-4D97-AF65-F5344CB8AC3E}">
        <p14:creationId xmlns:p14="http://schemas.microsoft.com/office/powerpoint/2010/main" val="24774643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baseline="0" dirty="0">
                <a:latin typeface="NimbusRomNo9L-Regu"/>
              </a:rPr>
              <a:t>プロットをクリック：</a:t>
            </a:r>
            <a:endParaRPr kumimoji="1" lang="en-US" altLang="ja-JP" dirty="0"/>
          </a:p>
          <a:p>
            <a:r>
              <a:rPr kumimoji="1" lang="en-US" altLang="ja-JP" dirty="0"/>
              <a:t>MA1 also tends to the same.</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35</a:t>
            </a:fld>
            <a:endParaRPr kumimoji="1" lang="ja-JP" altLang="en-US"/>
          </a:p>
        </p:txBody>
      </p:sp>
    </p:spTree>
    <p:extLst>
      <p:ext uri="{BB962C8B-B14F-4D97-AF65-F5344CB8AC3E}">
        <p14:creationId xmlns:p14="http://schemas.microsoft.com/office/powerpoint/2010/main" val="1006666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baseline="0" dirty="0">
                <a:latin typeface="NimbusRomNo9L-Regu"/>
              </a:rPr>
              <a:t>プロットをクリック：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MA2 too.</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36</a:t>
            </a:fld>
            <a:endParaRPr kumimoji="1" lang="ja-JP" altLang="en-US"/>
          </a:p>
        </p:txBody>
      </p:sp>
    </p:spTree>
    <p:extLst>
      <p:ext uri="{BB962C8B-B14F-4D97-AF65-F5344CB8AC3E}">
        <p14:creationId xmlns:p14="http://schemas.microsoft.com/office/powerpoint/2010/main" val="2599664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baseline="0" dirty="0">
                <a:latin typeface="NimbusRomNo9L-Regu"/>
              </a:rPr>
              <a:t>プロットをクリック：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MA3 too.</a:t>
            </a: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37</a:t>
            </a:fld>
            <a:endParaRPr kumimoji="1" lang="ja-JP" altLang="en-US"/>
          </a:p>
        </p:txBody>
      </p:sp>
    </p:spTree>
    <p:extLst>
      <p:ext uri="{BB962C8B-B14F-4D97-AF65-F5344CB8AC3E}">
        <p14:creationId xmlns:p14="http://schemas.microsoft.com/office/powerpoint/2010/main" val="4107350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baseline="0" dirty="0">
                <a:latin typeface="NimbusRomNo9L-Regu"/>
              </a:rPr>
              <a:t>プロットをクリック：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It shows a bit different form other plots, but MA4 also nearly tends to the same.</a:t>
            </a:r>
          </a:p>
          <a:p>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38</a:t>
            </a:fld>
            <a:endParaRPr kumimoji="1" lang="ja-JP" altLang="en-US"/>
          </a:p>
        </p:txBody>
      </p:sp>
    </p:spTree>
    <p:extLst>
      <p:ext uri="{BB962C8B-B14F-4D97-AF65-F5344CB8AC3E}">
        <p14:creationId xmlns:p14="http://schemas.microsoft.com/office/powerpoint/2010/main" val="4031010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baseline="0" dirty="0">
                <a:latin typeface="NimbusRomNo9L-Regu"/>
              </a:rPr>
              <a:t>プロットをクリック：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MA5 tends to the same</a:t>
            </a:r>
            <a:r>
              <a:rPr kumimoji="1" lang="ja-JP" altLang="en-US" dirty="0"/>
              <a:t> </a:t>
            </a:r>
            <a:r>
              <a:rPr kumimoji="1" lang="en-US" altLang="ja-JP" dirty="0"/>
              <a:t>except MA4.</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39</a:t>
            </a:fld>
            <a:endParaRPr kumimoji="1" lang="ja-JP" altLang="en-US"/>
          </a:p>
        </p:txBody>
      </p:sp>
    </p:spTree>
    <p:extLst>
      <p:ext uri="{BB962C8B-B14F-4D97-AF65-F5344CB8AC3E}">
        <p14:creationId xmlns:p14="http://schemas.microsoft.com/office/powerpoint/2010/main" val="2071859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Firstly, </a:t>
            </a:r>
            <a:r>
              <a:rPr kumimoji="1" lang="en-US" altLang="ja-JP" baseline="0" dirty="0"/>
              <a:t>I explain about </a:t>
            </a:r>
            <a:r>
              <a:rPr kumimoji="1" lang="en-US" altLang="ja-JP" dirty="0"/>
              <a:t>Forex Trading. </a:t>
            </a:r>
            <a:r>
              <a:rPr kumimoji="1" lang="ja-JP" altLang="en-US" dirty="0"/>
              <a:t>スライド本文をそのまま読む。</a:t>
            </a:r>
            <a:endParaRPr kumimoji="1" lang="en-US" altLang="ja-JP" dirty="0"/>
          </a:p>
          <a:p>
            <a:endParaRPr kumimoji="1" lang="en-US" altLang="ja-JP" dirty="0"/>
          </a:p>
          <a:p>
            <a:r>
              <a:rPr kumimoji="1" lang="ja-JP" altLang="en-US" dirty="0"/>
              <a:t>カッコ内は </a:t>
            </a:r>
            <a:r>
              <a:rPr kumimoji="1" lang="en-US" altLang="ja-JP" dirty="0"/>
              <a:t>which is called Forex trading, and also known as FX</a:t>
            </a:r>
          </a:p>
          <a:p>
            <a:endParaRPr kumimoji="1" lang="en-US" altLang="ja-JP" dirty="0"/>
          </a:p>
          <a:p>
            <a:r>
              <a:rPr kumimoji="1" lang="ja-JP" altLang="en-US" dirty="0"/>
              <a:t>図にポインターを当てて：</a:t>
            </a:r>
            <a:endParaRPr kumimoji="1" lang="en-US" altLang="ja-JP" dirty="0"/>
          </a:p>
          <a:p>
            <a:r>
              <a:rPr kumimoji="1" lang="en-US" altLang="ja-JP" dirty="0"/>
              <a:t>Traders take long or short position, and then they liquidate his position to get a profit or suffer a loss.</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4</a:t>
            </a:fld>
            <a:endParaRPr kumimoji="1" lang="ja-JP" altLang="en-US"/>
          </a:p>
        </p:txBody>
      </p:sp>
    </p:spTree>
    <p:extLst>
      <p:ext uri="{BB962C8B-B14F-4D97-AF65-F5344CB8AC3E}">
        <p14:creationId xmlns:p14="http://schemas.microsoft.com/office/powerpoint/2010/main" val="14507906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chart is the Waiting Ratio in Testing for the Number of MA. It is hard to see the implication as it is, so let us take the average for each test.</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40</a:t>
            </a:fld>
            <a:endParaRPr kumimoji="1" lang="ja-JP" altLang="en-US"/>
          </a:p>
        </p:txBody>
      </p:sp>
    </p:spTree>
    <p:extLst>
      <p:ext uri="{BB962C8B-B14F-4D97-AF65-F5344CB8AC3E}">
        <p14:creationId xmlns:p14="http://schemas.microsoft.com/office/powerpoint/2010/main" val="2308311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And</a:t>
            </a:r>
            <a:r>
              <a:rPr kumimoji="1" lang="ja-JP" altLang="en-US" dirty="0"/>
              <a:t> </a:t>
            </a:r>
            <a:r>
              <a:rPr kumimoji="1" lang="en-US" altLang="ja-JP" dirty="0"/>
              <a:t>this is the average.</a:t>
            </a:r>
          </a:p>
          <a:p>
            <a:endParaRPr kumimoji="1" lang="en-US" altLang="ja-JP" dirty="0"/>
          </a:p>
          <a:p>
            <a:r>
              <a:rPr kumimoji="1" lang="ja-JP" altLang="en-US" dirty="0"/>
              <a:t>チャートをクリックする：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figure suggests consistent with the hypothesis in the “Evaluation Method” slide: that is, the </a:t>
            </a:r>
            <a:r>
              <a:rPr kumimoji="1" lang="en-US" altLang="ja-JP" b="1" dirty="0"/>
              <a:t>further</a:t>
            </a:r>
            <a:r>
              <a:rPr kumimoji="1" lang="en-US" altLang="ja-JP" dirty="0"/>
              <a:t> the period of testing dataset is from the training period, the </a:t>
            </a:r>
            <a:r>
              <a:rPr kumimoji="1" lang="en-US" altLang="ja-JP" b="1" dirty="0"/>
              <a:t>more</a:t>
            </a:r>
            <a:r>
              <a:rPr kumimoji="1" lang="en-US" altLang="ja-JP" dirty="0"/>
              <a:t> the waiting ratio increases.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41</a:t>
            </a:fld>
            <a:endParaRPr kumimoji="1" lang="ja-JP" altLang="en-US"/>
          </a:p>
        </p:txBody>
      </p:sp>
    </p:spTree>
    <p:extLst>
      <p:ext uri="{BB962C8B-B14F-4D97-AF65-F5344CB8AC3E}">
        <p14:creationId xmlns:p14="http://schemas.microsoft.com/office/powerpoint/2010/main" val="3662764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So finally, Conclusion</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42</a:t>
            </a:fld>
            <a:endParaRPr kumimoji="1" lang="ja-JP" altLang="en-US"/>
          </a:p>
        </p:txBody>
      </p:sp>
    </p:spTree>
    <p:extLst>
      <p:ext uri="{BB962C8B-B14F-4D97-AF65-F5344CB8AC3E}">
        <p14:creationId xmlns:p14="http://schemas.microsoft.com/office/powerpoint/2010/main" val="3133531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スライドをそのまま読む</a:t>
            </a:r>
            <a:endParaRPr kumimoji="1" lang="en-US" altLang="ja-JP" dirty="0"/>
          </a:p>
          <a:p>
            <a:endParaRPr kumimoji="1" lang="en-US" altLang="ja-JP" dirty="0"/>
          </a:p>
          <a:p>
            <a:r>
              <a:rPr kumimoji="1" lang="en-US" altLang="ja-JP" sz="1200" dirty="0"/>
              <a:t>70%: seventy percent</a:t>
            </a:r>
            <a:endParaRPr kumimoji="1" lang="en-US" altLang="ja-JP" sz="1200" b="0" i="0" u="none" strike="noStrike" baseline="0" dirty="0">
              <a:latin typeface="NimbusRomNo9L-Regu"/>
            </a:endParaRPr>
          </a:p>
          <a:p>
            <a:r>
              <a:rPr kumimoji="1" lang="en-US" altLang="ja-JP" sz="1200" b="0" i="0" u="none" strike="noStrike" baseline="0" dirty="0">
                <a:latin typeface="NimbusRomNo9L-Regu"/>
              </a:rPr>
              <a:t>75%: </a:t>
            </a:r>
            <a:r>
              <a:rPr kumimoji="1" lang="en-US" altLang="ja-JP" sz="1200" dirty="0"/>
              <a:t>seventy five percent</a:t>
            </a:r>
            <a:r>
              <a:rPr lang="en-US" altLang="ja-JP" sz="1200" b="0" i="0" u="none" strike="noStrike" baseline="0" dirty="0">
                <a:latin typeface="NimbusRomNo9L-Regu"/>
              </a:rPr>
              <a:t> </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43</a:t>
            </a:fld>
            <a:endParaRPr kumimoji="1" lang="ja-JP" altLang="en-US"/>
          </a:p>
        </p:txBody>
      </p:sp>
    </p:spTree>
    <p:extLst>
      <p:ext uri="{BB962C8B-B14F-4D97-AF65-F5344CB8AC3E}">
        <p14:creationId xmlns:p14="http://schemas.microsoft.com/office/powerpoint/2010/main" val="2365227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Lastly, I have to say that further Investigations Are Needed</a:t>
            </a:r>
          </a:p>
          <a:p>
            <a:endParaRPr kumimoji="1" lang="en-US" altLang="ja-JP" dirty="0"/>
          </a:p>
          <a:p>
            <a:r>
              <a:rPr kumimoji="1" lang="ja-JP" altLang="en-US" dirty="0"/>
              <a:t>スライド本文をそのまま読む。</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44</a:t>
            </a:fld>
            <a:endParaRPr kumimoji="1" lang="ja-JP" altLang="en-US"/>
          </a:p>
        </p:txBody>
      </p:sp>
    </p:spTree>
    <p:extLst>
      <p:ext uri="{BB962C8B-B14F-4D97-AF65-F5344CB8AC3E}">
        <p14:creationId xmlns:p14="http://schemas.microsoft.com/office/powerpoint/2010/main" val="1460744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end of my presentation. Thank you very much for kind attention. Any Question?</a:t>
            </a:r>
          </a:p>
          <a:p>
            <a:endParaRPr kumimoji="1" lang="en-US" altLang="ja-JP" dirty="0"/>
          </a:p>
          <a:p>
            <a:endParaRPr kumimoji="1" lang="en-US" altLang="ja-JP" dirty="0"/>
          </a:p>
          <a:p>
            <a:r>
              <a:rPr kumimoji="1" lang="en-US" altLang="ja-JP" dirty="0"/>
              <a:t>(Q&amp;A)</a:t>
            </a:r>
          </a:p>
          <a:p>
            <a:r>
              <a:rPr lang="ja-JP" altLang="ja-JP" sz="1800" dirty="0">
                <a:effectLst/>
                <a:ea typeface="游明朝" panose="02020400000000000000" pitchFamily="18" charset="-128"/>
                <a:cs typeface="Times New Roman" panose="02020603050405020304" pitchFamily="18" charset="0"/>
              </a:rPr>
              <a:t>「５個の</a:t>
            </a:r>
            <a:r>
              <a:rPr lang="en-US" altLang="ja-JP" sz="1800" dirty="0">
                <a:effectLst/>
                <a:ea typeface="游明朝" panose="02020400000000000000" pitchFamily="18" charset="-128"/>
                <a:cs typeface="Times New Roman" panose="02020603050405020304" pitchFamily="18" charset="0"/>
              </a:rPr>
              <a:t>MA</a:t>
            </a:r>
            <a:r>
              <a:rPr lang="ja-JP" altLang="ja-JP" sz="1800" dirty="0">
                <a:effectLst/>
                <a:ea typeface="游明朝" panose="02020400000000000000" pitchFamily="18" charset="-128"/>
                <a:cs typeface="Times New Roman" panose="02020603050405020304" pitchFamily="18" charset="0"/>
              </a:rPr>
              <a:t>のウェイト（重み付け）が全て同じなのは問題では？直近の方の</a:t>
            </a:r>
            <a:r>
              <a:rPr lang="en-US" altLang="ja-JP" sz="1800" dirty="0">
                <a:effectLst/>
                <a:ea typeface="游明朝" panose="02020400000000000000" pitchFamily="18" charset="-128"/>
                <a:cs typeface="Times New Roman" panose="02020603050405020304" pitchFamily="18" charset="0"/>
              </a:rPr>
              <a:t>MA</a:t>
            </a:r>
            <a:r>
              <a:rPr lang="ja-JP" altLang="ja-JP" sz="1800" dirty="0">
                <a:effectLst/>
                <a:ea typeface="游明朝" panose="02020400000000000000" pitchFamily="18" charset="-128"/>
                <a:cs typeface="Times New Roman" panose="02020603050405020304" pitchFamily="18" charset="0"/>
              </a:rPr>
              <a:t>のウェイトを大きくすべきだったのでは？」</a:t>
            </a:r>
            <a:endParaRPr kumimoji="1" lang="en-US" altLang="ja-JP" sz="1800" dirty="0">
              <a:effectLst/>
              <a:ea typeface="游明朝" panose="02020400000000000000" pitchFamily="18" charset="-128"/>
              <a:cs typeface="Times New Roman" panose="02020603050405020304" pitchFamily="18" charset="0"/>
            </a:endParaRPr>
          </a:p>
          <a:p>
            <a:r>
              <a:rPr kumimoji="1" lang="en-US" altLang="ja-JP" dirty="0"/>
              <a:t>I think it is good question. The reason is to implement the simplest code. </a:t>
            </a:r>
            <a:r>
              <a:rPr kumimoji="1" lang="en-US" altLang="ja-JP"/>
              <a:t>I didn’t </a:t>
            </a:r>
            <a:r>
              <a:rPr kumimoji="1" lang="en-US" altLang="ja-JP" dirty="0"/>
              <a:t>have its idea when coding. It will be improvement for further investigation.</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45</a:t>
            </a:fld>
            <a:endParaRPr kumimoji="1" lang="ja-JP" altLang="en-US"/>
          </a:p>
        </p:txBody>
      </p:sp>
    </p:spTree>
    <p:extLst>
      <p:ext uri="{BB962C8B-B14F-4D97-AF65-F5344CB8AC3E}">
        <p14:creationId xmlns:p14="http://schemas.microsoft.com/office/powerpoint/2010/main" val="54648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そのままスライド本文を読む。</a:t>
            </a:r>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5</a:t>
            </a:fld>
            <a:endParaRPr kumimoji="1" lang="ja-JP" altLang="en-US"/>
          </a:p>
        </p:txBody>
      </p:sp>
    </p:spTree>
    <p:extLst>
      <p:ext uri="{BB962C8B-B14F-4D97-AF65-F5344CB8AC3E}">
        <p14:creationId xmlns:p14="http://schemas.microsoft.com/office/powerpoint/2010/main" val="307768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Firstly, A) Position State Transition. </a:t>
            </a:r>
          </a:p>
          <a:p>
            <a:endParaRPr kumimoji="1" lang="en-US" altLang="ja-JP" dirty="0"/>
          </a:p>
          <a:p>
            <a:r>
              <a:rPr kumimoji="1" lang="ja-JP" altLang="en-US" dirty="0"/>
              <a:t>図にポインターを当てて：</a:t>
            </a:r>
            <a:endParaRPr kumimoji="1" lang="en-US" altLang="ja-JP" dirty="0"/>
          </a:p>
          <a:p>
            <a:r>
              <a:rPr kumimoji="1" lang="en-US" altLang="ja-JP" dirty="0"/>
              <a:t>From the beginning, the trader is in square which means no position. The trader can wait, take a short position or take a long position. </a:t>
            </a:r>
          </a:p>
          <a:p>
            <a:endParaRPr kumimoji="1" lang="en-US" altLang="ja-JP" dirty="0"/>
          </a:p>
          <a:p>
            <a:r>
              <a:rPr kumimoji="1" lang="en-US" altLang="ja-JP" dirty="0"/>
              <a:t>When the trader takes the long position, his position changes to the long. He waits there f</a:t>
            </a:r>
            <a:r>
              <a:rPr lang="en-US" altLang="ja-JP" dirty="0"/>
              <a:t>or a while.</a:t>
            </a:r>
            <a:r>
              <a:rPr kumimoji="1" lang="en-US" altLang="ja-JP" dirty="0"/>
              <a:t> After that, he liquidates his long position, his position returns to square again. </a:t>
            </a:r>
          </a:p>
          <a:p>
            <a:endParaRPr kumimoji="1" lang="en-US" altLang="ja-JP" dirty="0"/>
          </a:p>
          <a:p>
            <a:r>
              <a:rPr kumimoji="1" lang="en-US" altLang="ja-JP" dirty="0"/>
              <a:t>The same is true for taking the short position.</a:t>
            </a:r>
          </a:p>
          <a:p>
            <a:endParaRPr kumimoji="1" lang="en-US" altLang="ja-JP" dirty="0"/>
          </a:p>
          <a:p>
            <a:r>
              <a:rPr kumimoji="1" lang="en-US" altLang="ja-JP" dirty="0"/>
              <a:t>So, how does the trader take a profit?</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6</a:t>
            </a:fld>
            <a:endParaRPr kumimoji="1" lang="ja-JP" altLang="en-US"/>
          </a:p>
        </p:txBody>
      </p:sp>
    </p:spTree>
    <p:extLst>
      <p:ext uri="{BB962C8B-B14F-4D97-AF65-F5344CB8AC3E}">
        <p14:creationId xmlns:p14="http://schemas.microsoft.com/office/powerpoint/2010/main" val="30176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rule (B) explains it. Position and floating Profit and Loss </a:t>
            </a:r>
          </a:p>
          <a:p>
            <a:endParaRPr kumimoji="1" lang="en-US" altLang="ja-JP" dirty="0"/>
          </a:p>
          <a:p>
            <a:r>
              <a:rPr lang="en-US" altLang="ja-JP" sz="1800" b="0" i="0" u="none" strike="noStrike" baseline="0" dirty="0">
                <a:latin typeface="NimbusRomNo9L-Regu"/>
              </a:rPr>
              <a:t>Simply stated, the long position means the buying position and the short position means the selling position.</a:t>
            </a:r>
            <a:r>
              <a:rPr lang="ja-JP" altLang="en-US" sz="1800" b="0" i="0" u="none" strike="noStrike" baseline="0" dirty="0">
                <a:latin typeface="NimbusRomNo9L-Regu"/>
              </a:rPr>
              <a:t> </a:t>
            </a:r>
            <a:r>
              <a:rPr lang="en-US" altLang="ja-JP" sz="1800" b="0" i="0" u="none" strike="noStrike" baseline="0" dirty="0">
                <a:latin typeface="NimbusRomNo9L-Regu"/>
              </a:rPr>
              <a:t>For example,</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1</a:t>
            </a:r>
            <a:r>
              <a:rPr kumimoji="1" lang="ja-JP" altLang="en-US" dirty="0"/>
              <a:t>パターンにポインターを当てて：</a:t>
            </a:r>
            <a:endParaRPr kumimoji="1" lang="en-US" altLang="ja-JP" dirty="0"/>
          </a:p>
          <a:p>
            <a:r>
              <a:rPr kumimoji="1" lang="en-US" altLang="ja-JP" dirty="0"/>
              <a:t>If the trader is in the long position, when one hundred yen to the U.S. dollar changes to one hundred twenty yen, he get a profit as plus twenty yen.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第２パターンにポインターを当てて：</a:t>
            </a:r>
            <a:endParaRPr kumimoji="1" lang="en-US" altLang="ja-JP" dirty="0"/>
          </a:p>
          <a:p>
            <a:r>
              <a:rPr kumimoji="1" lang="en-US" altLang="ja-JP" dirty="0"/>
              <a:t>When one hundred yen to the U.S. dollar changes to ninety yen, he suffer a loss as minus ten yen.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第３，第４パターンにポインターを当てて：</a:t>
            </a:r>
            <a:endParaRPr kumimoji="1" lang="en-US" altLang="ja-JP" dirty="0"/>
          </a:p>
          <a:p>
            <a:r>
              <a:rPr kumimoji="1" lang="en-US" altLang="ja-JP" dirty="0"/>
              <a:t>If taking short position, the rules reverse.</a:t>
            </a:r>
          </a:p>
          <a:p>
            <a:endParaRPr kumimoji="1" lang="en-US" altLang="ja-JP" dirty="0"/>
          </a:p>
          <a:p>
            <a:r>
              <a:rPr kumimoji="1" lang="ja-JP" altLang="en-US" dirty="0"/>
              <a:t>最後のセンテンスにポインターを当てて：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“floating” means changeable. In fact, the floating P/L fluctuates </a:t>
            </a:r>
            <a:r>
              <a:rPr kumimoji="1" lang="en-US" altLang="ja-JP" b="1" dirty="0"/>
              <a:t>from moment to moment </a:t>
            </a:r>
            <a:r>
              <a:rPr kumimoji="1" lang="en-US" altLang="ja-JP" dirty="0"/>
              <a:t>depending on the exchange rate. Therefore, the P/L is finally realized after </a:t>
            </a:r>
            <a:r>
              <a:rPr kumimoji="1" lang="en-US" altLang="ja-JP" b="1" dirty="0"/>
              <a:t>liquidating</a:t>
            </a:r>
            <a:r>
              <a:rPr kumimoji="1" lang="en-US" altLang="ja-JP" dirty="0"/>
              <a:t> the position. </a:t>
            </a:r>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7</a:t>
            </a:fld>
            <a:endParaRPr kumimoji="1" lang="ja-JP" altLang="en-US"/>
          </a:p>
        </p:txBody>
      </p:sp>
    </p:spTree>
    <p:extLst>
      <p:ext uri="{BB962C8B-B14F-4D97-AF65-F5344CB8AC3E}">
        <p14:creationId xmlns:p14="http://schemas.microsoft.com/office/powerpoint/2010/main" val="402031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And next, Reinforcement Learning.</a:t>
            </a:r>
          </a:p>
          <a:p>
            <a:endParaRPr kumimoji="1" lang="en-US" altLang="ja-JP" dirty="0"/>
          </a:p>
          <a:p>
            <a:r>
              <a:rPr kumimoji="1" lang="ja-JP" altLang="en-US" dirty="0"/>
              <a:t>図にポインターを当てて：</a:t>
            </a:r>
            <a:endParaRPr kumimoji="1" lang="en-US" altLang="ja-JP" dirty="0"/>
          </a:p>
          <a:p>
            <a:r>
              <a:rPr kumimoji="1" lang="en-US" altLang="ja-JP" dirty="0"/>
              <a:t>Reinforcement learning is one of machine learning which learns mapping the pairs of situations-to-actions so as to maximize a reward. In general, the reinforcement learning is modeled as Markov decision process like this figure.</a:t>
            </a:r>
            <a:endParaRPr kumimoji="1" lang="ja-JP" altLang="en-US" dirty="0"/>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8</a:t>
            </a:fld>
            <a:endParaRPr kumimoji="1" lang="ja-JP" altLang="en-US"/>
          </a:p>
        </p:txBody>
      </p:sp>
    </p:spTree>
    <p:extLst>
      <p:ext uri="{BB962C8B-B14F-4D97-AF65-F5344CB8AC3E}">
        <p14:creationId xmlns:p14="http://schemas.microsoft.com/office/powerpoint/2010/main" val="44535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スライドをそのまま読む。</a:t>
            </a:r>
          </a:p>
        </p:txBody>
      </p:sp>
      <p:sp>
        <p:nvSpPr>
          <p:cNvPr id="4" name="スライド番号プレースホルダー 3"/>
          <p:cNvSpPr>
            <a:spLocks noGrp="1"/>
          </p:cNvSpPr>
          <p:nvPr>
            <p:ph type="sldNum" sz="quarter" idx="5"/>
          </p:nvPr>
        </p:nvSpPr>
        <p:spPr/>
        <p:txBody>
          <a:bodyPr/>
          <a:lstStyle/>
          <a:p>
            <a:fld id="{0013A409-3A52-423F-BED6-E7F7AAF8F0B9}" type="slidenum">
              <a:rPr kumimoji="1" lang="ja-JP" altLang="en-US" smtClean="0"/>
              <a:t>9</a:t>
            </a:fld>
            <a:endParaRPr kumimoji="1" lang="ja-JP" altLang="en-US"/>
          </a:p>
        </p:txBody>
      </p:sp>
    </p:spTree>
    <p:extLst>
      <p:ext uri="{BB962C8B-B14F-4D97-AF65-F5344CB8AC3E}">
        <p14:creationId xmlns:p14="http://schemas.microsoft.com/office/powerpoint/2010/main" val="203591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B727AD-860F-4379-98E2-62B5EFAE74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F61FA40-03BD-4C13-AB33-1ECCA3C03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5DDBBB5-C415-42FB-827B-AF2386B01202}"/>
              </a:ext>
            </a:extLst>
          </p:cNvPr>
          <p:cNvSpPr>
            <a:spLocks noGrp="1"/>
          </p:cNvSpPr>
          <p:nvPr>
            <p:ph type="dt" sz="half" idx="10"/>
          </p:nvPr>
        </p:nvSpPr>
        <p:spPr/>
        <p:txBody>
          <a:bodyPr/>
          <a:lstStyle/>
          <a:p>
            <a:fld id="{F5284089-BBC3-41DB-8D08-E50E95696B90}" type="datetime1">
              <a:rPr kumimoji="1" lang="ja-JP" altLang="en-US" smtClean="0"/>
              <a:t>2021/2/14</a:t>
            </a:fld>
            <a:endParaRPr kumimoji="1" lang="ja-JP" altLang="en-US"/>
          </a:p>
        </p:txBody>
      </p:sp>
      <p:sp>
        <p:nvSpPr>
          <p:cNvPr id="5" name="フッター プレースホルダー 4">
            <a:extLst>
              <a:ext uri="{FF2B5EF4-FFF2-40B4-BE49-F238E27FC236}">
                <a16:creationId xmlns:a16="http://schemas.microsoft.com/office/drawing/2014/main" id="{CF710DA3-5C12-4D3D-BEE6-816236A747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A0F8A0-E703-41A4-86A4-7226F0284FFB}"/>
              </a:ext>
            </a:extLst>
          </p:cNvPr>
          <p:cNvSpPr>
            <a:spLocks noGrp="1"/>
          </p:cNvSpPr>
          <p:nvPr>
            <p:ph type="sldNum" sz="quarter" idx="12"/>
          </p:nvPr>
        </p:nvSpPr>
        <p:spPr/>
        <p:txBody>
          <a:bodyPr/>
          <a:lstStyle>
            <a:lvl1pPr>
              <a:defRPr b="0"/>
            </a:lvl1pPr>
          </a:lstStyle>
          <a:p>
            <a:fld id="{7E4D883A-E6AF-4FEB-92F6-7B45654D4FEC}" type="slidenum">
              <a:rPr lang="ja-JP" altLang="en-US" smtClean="0"/>
              <a:pPr/>
              <a:t>‹#›</a:t>
            </a:fld>
            <a:endParaRPr lang="ja-JP" altLang="en-US" dirty="0"/>
          </a:p>
        </p:txBody>
      </p:sp>
    </p:spTree>
    <p:extLst>
      <p:ext uri="{BB962C8B-B14F-4D97-AF65-F5344CB8AC3E}">
        <p14:creationId xmlns:p14="http://schemas.microsoft.com/office/powerpoint/2010/main" val="288339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CF3163-D6A3-4A0A-BF50-0178F10FA71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821923-4348-4A02-BE33-7C6D885E72F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8F1EF6-6CA7-4A16-82D5-0AB45C749597}"/>
              </a:ext>
            </a:extLst>
          </p:cNvPr>
          <p:cNvSpPr>
            <a:spLocks noGrp="1"/>
          </p:cNvSpPr>
          <p:nvPr>
            <p:ph type="dt" sz="half" idx="10"/>
          </p:nvPr>
        </p:nvSpPr>
        <p:spPr/>
        <p:txBody>
          <a:bodyPr/>
          <a:lstStyle/>
          <a:p>
            <a:fld id="{91A4EABA-5BE3-4656-B90D-D86E32B0F8DF}" type="datetime1">
              <a:rPr kumimoji="1" lang="ja-JP" altLang="en-US" smtClean="0"/>
              <a:t>2021/2/14</a:t>
            </a:fld>
            <a:endParaRPr kumimoji="1" lang="ja-JP" altLang="en-US"/>
          </a:p>
        </p:txBody>
      </p:sp>
      <p:sp>
        <p:nvSpPr>
          <p:cNvPr id="5" name="フッター プレースホルダー 4">
            <a:extLst>
              <a:ext uri="{FF2B5EF4-FFF2-40B4-BE49-F238E27FC236}">
                <a16:creationId xmlns:a16="http://schemas.microsoft.com/office/drawing/2014/main" id="{FD11978D-131E-4573-B229-DE0057810F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83DDD7-5D18-4A81-9D70-4E63AA3582EC}"/>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249085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5CD14A-41DB-4649-A324-4E093605486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7305AFF-71B6-4339-9D29-63728CA3974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EF1379-C8C9-4D39-9585-37ECAF87C86D}"/>
              </a:ext>
            </a:extLst>
          </p:cNvPr>
          <p:cNvSpPr>
            <a:spLocks noGrp="1"/>
          </p:cNvSpPr>
          <p:nvPr>
            <p:ph type="dt" sz="half" idx="10"/>
          </p:nvPr>
        </p:nvSpPr>
        <p:spPr/>
        <p:txBody>
          <a:bodyPr/>
          <a:lstStyle/>
          <a:p>
            <a:fld id="{51FDDD15-829E-4FE4-B70D-04CA4038D09D}" type="datetime1">
              <a:rPr kumimoji="1" lang="ja-JP" altLang="en-US" smtClean="0"/>
              <a:t>2021/2/14</a:t>
            </a:fld>
            <a:endParaRPr kumimoji="1" lang="ja-JP" altLang="en-US"/>
          </a:p>
        </p:txBody>
      </p:sp>
      <p:sp>
        <p:nvSpPr>
          <p:cNvPr id="5" name="フッター プレースホルダー 4">
            <a:extLst>
              <a:ext uri="{FF2B5EF4-FFF2-40B4-BE49-F238E27FC236}">
                <a16:creationId xmlns:a16="http://schemas.microsoft.com/office/drawing/2014/main" id="{CF646CAB-0303-40A0-A961-B2B39D9E3D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639AF9-82B2-4F05-AF85-D3FEF40C1BEB}"/>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317334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16FDB6-28E6-4AD6-ACFA-10408D78EF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5E7CC3-B64E-4569-8992-5ADA5D67FC8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08606A-5F45-411C-90A3-3617F507E31C}"/>
              </a:ext>
            </a:extLst>
          </p:cNvPr>
          <p:cNvSpPr>
            <a:spLocks noGrp="1"/>
          </p:cNvSpPr>
          <p:nvPr>
            <p:ph type="dt" sz="half" idx="10"/>
          </p:nvPr>
        </p:nvSpPr>
        <p:spPr/>
        <p:txBody>
          <a:bodyPr/>
          <a:lstStyle/>
          <a:p>
            <a:fld id="{507783FB-8B8A-4299-9FB4-C883111696C2}" type="datetime1">
              <a:rPr kumimoji="1" lang="ja-JP" altLang="en-US" smtClean="0"/>
              <a:t>2021/2/14</a:t>
            </a:fld>
            <a:endParaRPr kumimoji="1" lang="ja-JP" altLang="en-US"/>
          </a:p>
        </p:txBody>
      </p:sp>
      <p:sp>
        <p:nvSpPr>
          <p:cNvPr id="5" name="フッター プレースホルダー 4">
            <a:extLst>
              <a:ext uri="{FF2B5EF4-FFF2-40B4-BE49-F238E27FC236}">
                <a16:creationId xmlns:a16="http://schemas.microsoft.com/office/drawing/2014/main" id="{7AEBB538-0E4E-46DC-94AE-A687C53410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5576AF-4BE8-4F75-82AE-99B6C9D4FDB9}"/>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103293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8BAC7-89BF-4F40-8B20-34BB1F8B8E33}"/>
              </a:ext>
            </a:extLst>
          </p:cNvPr>
          <p:cNvSpPr>
            <a:spLocks noGrp="1"/>
          </p:cNvSpPr>
          <p:nvPr>
            <p:ph type="title"/>
          </p:nvPr>
        </p:nvSpPr>
        <p:spPr>
          <a:xfrm>
            <a:off x="831850" y="1709738"/>
            <a:ext cx="10515600" cy="2852737"/>
          </a:xfrm>
        </p:spPr>
        <p:txBody>
          <a:bodyPr anchor="b"/>
          <a:lstStyle>
            <a:lvl1pPr algn="l">
              <a:defRPr sz="6000"/>
            </a:lvl1p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96C399E-C65F-4B88-8F6D-0C0994091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F02BD4A-1469-4BE4-92B3-E383FEF98C21}"/>
              </a:ext>
            </a:extLst>
          </p:cNvPr>
          <p:cNvSpPr>
            <a:spLocks noGrp="1"/>
          </p:cNvSpPr>
          <p:nvPr>
            <p:ph type="dt" sz="half" idx="10"/>
          </p:nvPr>
        </p:nvSpPr>
        <p:spPr/>
        <p:txBody>
          <a:bodyPr/>
          <a:lstStyle/>
          <a:p>
            <a:fld id="{7CA0A3B1-4105-489D-9C85-1F94E0155CC7}" type="datetime1">
              <a:rPr kumimoji="1" lang="ja-JP" altLang="en-US" smtClean="0"/>
              <a:t>2021/2/14</a:t>
            </a:fld>
            <a:endParaRPr kumimoji="1" lang="ja-JP" altLang="en-US"/>
          </a:p>
        </p:txBody>
      </p:sp>
      <p:sp>
        <p:nvSpPr>
          <p:cNvPr id="5" name="フッター プレースホルダー 4">
            <a:extLst>
              <a:ext uri="{FF2B5EF4-FFF2-40B4-BE49-F238E27FC236}">
                <a16:creationId xmlns:a16="http://schemas.microsoft.com/office/drawing/2014/main" id="{84C532FC-2378-46D4-9753-B8194125A9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492A93-EF63-4372-B6BE-63F1FCB7863F}"/>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70053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BF86F6-96C9-4027-924D-C821421987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30FC6A-5B36-4DD9-85CA-17EC7139E9E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6C3784-48B2-4EF5-9ED9-CDCBFF82FB1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8BED87B-BDFA-40D9-9B55-D7D7E4D84760}"/>
              </a:ext>
            </a:extLst>
          </p:cNvPr>
          <p:cNvSpPr>
            <a:spLocks noGrp="1"/>
          </p:cNvSpPr>
          <p:nvPr>
            <p:ph type="dt" sz="half" idx="10"/>
          </p:nvPr>
        </p:nvSpPr>
        <p:spPr/>
        <p:txBody>
          <a:bodyPr/>
          <a:lstStyle/>
          <a:p>
            <a:fld id="{D8CB737A-C27E-4A00-87F2-12BE53AC16C8}" type="datetime1">
              <a:rPr kumimoji="1" lang="ja-JP" altLang="en-US" smtClean="0"/>
              <a:t>2021/2/14</a:t>
            </a:fld>
            <a:endParaRPr kumimoji="1" lang="ja-JP" altLang="en-US"/>
          </a:p>
        </p:txBody>
      </p:sp>
      <p:sp>
        <p:nvSpPr>
          <p:cNvPr id="6" name="フッター プレースホルダー 5">
            <a:extLst>
              <a:ext uri="{FF2B5EF4-FFF2-40B4-BE49-F238E27FC236}">
                <a16:creationId xmlns:a16="http://schemas.microsoft.com/office/drawing/2014/main" id="{5092DD85-4E67-483E-8473-332A60397C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47E837-DC04-4F23-8AF8-351383C89F5E}"/>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387802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46880-C445-450E-A59B-6C7F9F8AF4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D90FD3-5FE7-44E0-BF5D-2E7280A947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58531A7-1532-4FEA-AB44-FF43B907E3E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4E9C797-BD4A-4DAB-8A2C-E6E1761629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94EDF2C-FECB-4C74-88AC-A29B84D014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BF99B6-95DD-4F8C-A4BC-35F1A284F240}"/>
              </a:ext>
            </a:extLst>
          </p:cNvPr>
          <p:cNvSpPr>
            <a:spLocks noGrp="1"/>
          </p:cNvSpPr>
          <p:nvPr>
            <p:ph type="dt" sz="half" idx="10"/>
          </p:nvPr>
        </p:nvSpPr>
        <p:spPr/>
        <p:txBody>
          <a:bodyPr/>
          <a:lstStyle/>
          <a:p>
            <a:fld id="{845C1AC0-4F67-46B5-A4E1-033B29C60A84}" type="datetime1">
              <a:rPr kumimoji="1" lang="ja-JP" altLang="en-US" smtClean="0"/>
              <a:t>2021/2/14</a:t>
            </a:fld>
            <a:endParaRPr kumimoji="1" lang="ja-JP" altLang="en-US"/>
          </a:p>
        </p:txBody>
      </p:sp>
      <p:sp>
        <p:nvSpPr>
          <p:cNvPr id="8" name="フッター プレースホルダー 7">
            <a:extLst>
              <a:ext uri="{FF2B5EF4-FFF2-40B4-BE49-F238E27FC236}">
                <a16:creationId xmlns:a16="http://schemas.microsoft.com/office/drawing/2014/main" id="{7049C87C-5C9F-4E91-B238-53C0498983F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867DBE-02D8-4063-A9A2-F90F5C495820}"/>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142662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08C2BC-4F5D-4015-AB4D-29117FDF4E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457EF91-16E0-42B6-ABF9-74FE53600D50}"/>
              </a:ext>
            </a:extLst>
          </p:cNvPr>
          <p:cNvSpPr>
            <a:spLocks noGrp="1"/>
          </p:cNvSpPr>
          <p:nvPr>
            <p:ph type="dt" sz="half" idx="10"/>
          </p:nvPr>
        </p:nvSpPr>
        <p:spPr/>
        <p:txBody>
          <a:bodyPr/>
          <a:lstStyle/>
          <a:p>
            <a:fld id="{4DCC1734-0DF8-4E0A-AF5A-1CA719FF7FE9}" type="datetime1">
              <a:rPr kumimoji="1" lang="ja-JP" altLang="en-US" smtClean="0"/>
              <a:t>2021/2/14</a:t>
            </a:fld>
            <a:endParaRPr kumimoji="1" lang="ja-JP" altLang="en-US"/>
          </a:p>
        </p:txBody>
      </p:sp>
      <p:sp>
        <p:nvSpPr>
          <p:cNvPr id="4" name="フッター プレースホルダー 3">
            <a:extLst>
              <a:ext uri="{FF2B5EF4-FFF2-40B4-BE49-F238E27FC236}">
                <a16:creationId xmlns:a16="http://schemas.microsoft.com/office/drawing/2014/main" id="{5DCAED48-1EF9-413E-A825-98DA3143A80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A8D6C93-9DBF-4000-8104-652D893D98AD}"/>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126353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CAAAAC1-6B34-4B03-BB42-2CC2450E8800}"/>
              </a:ext>
            </a:extLst>
          </p:cNvPr>
          <p:cNvSpPr>
            <a:spLocks noGrp="1"/>
          </p:cNvSpPr>
          <p:nvPr>
            <p:ph type="dt" sz="half" idx="10"/>
          </p:nvPr>
        </p:nvSpPr>
        <p:spPr/>
        <p:txBody>
          <a:bodyPr/>
          <a:lstStyle/>
          <a:p>
            <a:fld id="{A1CFFC15-718F-4BFB-9693-C193E8D79B26}" type="datetime1">
              <a:rPr kumimoji="1" lang="ja-JP" altLang="en-US" smtClean="0"/>
              <a:t>2021/2/14</a:t>
            </a:fld>
            <a:endParaRPr kumimoji="1" lang="ja-JP" altLang="en-US"/>
          </a:p>
        </p:txBody>
      </p:sp>
      <p:sp>
        <p:nvSpPr>
          <p:cNvPr id="3" name="フッター プレースホルダー 2">
            <a:extLst>
              <a:ext uri="{FF2B5EF4-FFF2-40B4-BE49-F238E27FC236}">
                <a16:creationId xmlns:a16="http://schemas.microsoft.com/office/drawing/2014/main" id="{735D0231-62CD-4EB2-A39D-1090DF8D79E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EC27530-926D-4730-ADE6-618CA71CF015}"/>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271972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AA5C5-08F1-4C9F-BFE5-A87B15E00B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EFBBC7-535D-4142-BF6C-56DCB85319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CDAEEA3-F2EA-4481-9481-4BE51FC69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9B2D6CC-1AAA-4156-B698-73DB6794F422}"/>
              </a:ext>
            </a:extLst>
          </p:cNvPr>
          <p:cNvSpPr>
            <a:spLocks noGrp="1"/>
          </p:cNvSpPr>
          <p:nvPr>
            <p:ph type="dt" sz="half" idx="10"/>
          </p:nvPr>
        </p:nvSpPr>
        <p:spPr/>
        <p:txBody>
          <a:bodyPr/>
          <a:lstStyle/>
          <a:p>
            <a:fld id="{B675461E-152A-4347-A8F7-EE9415305F20}" type="datetime1">
              <a:rPr kumimoji="1" lang="ja-JP" altLang="en-US" smtClean="0"/>
              <a:t>2021/2/14</a:t>
            </a:fld>
            <a:endParaRPr kumimoji="1" lang="ja-JP" altLang="en-US"/>
          </a:p>
        </p:txBody>
      </p:sp>
      <p:sp>
        <p:nvSpPr>
          <p:cNvPr id="6" name="フッター プレースホルダー 5">
            <a:extLst>
              <a:ext uri="{FF2B5EF4-FFF2-40B4-BE49-F238E27FC236}">
                <a16:creationId xmlns:a16="http://schemas.microsoft.com/office/drawing/2014/main" id="{D7916481-3EE5-4B23-BFED-3F1C3CD330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5B42C8-40A4-4BC6-9897-2C0825D20137}"/>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97058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CE98B-A459-4265-9972-FBE05468879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B626A02-261A-4D83-8C2A-88B26696D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E4E1A40-9015-4F06-8D32-27DFE833E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AB4CB8-AAD4-4A5A-919F-BB0FC7E345B1}"/>
              </a:ext>
            </a:extLst>
          </p:cNvPr>
          <p:cNvSpPr>
            <a:spLocks noGrp="1"/>
          </p:cNvSpPr>
          <p:nvPr>
            <p:ph type="dt" sz="half" idx="10"/>
          </p:nvPr>
        </p:nvSpPr>
        <p:spPr/>
        <p:txBody>
          <a:bodyPr/>
          <a:lstStyle/>
          <a:p>
            <a:fld id="{69F37A8D-F5E8-411F-9EDC-87A8E62DF38B}" type="datetime1">
              <a:rPr kumimoji="1" lang="ja-JP" altLang="en-US" smtClean="0"/>
              <a:t>2021/2/14</a:t>
            </a:fld>
            <a:endParaRPr kumimoji="1" lang="ja-JP" altLang="en-US"/>
          </a:p>
        </p:txBody>
      </p:sp>
      <p:sp>
        <p:nvSpPr>
          <p:cNvPr id="6" name="フッター プレースホルダー 5">
            <a:extLst>
              <a:ext uri="{FF2B5EF4-FFF2-40B4-BE49-F238E27FC236}">
                <a16:creationId xmlns:a16="http://schemas.microsoft.com/office/drawing/2014/main" id="{AE443102-2846-40B9-A504-9063671210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CFB5BC-639D-48FF-8640-F23385D98E74}"/>
              </a:ext>
            </a:extLst>
          </p:cNvPr>
          <p:cNvSpPr>
            <a:spLocks noGrp="1"/>
          </p:cNvSpPr>
          <p:nvPr>
            <p:ph type="sldNum" sz="quarter" idx="12"/>
          </p:nvPr>
        </p:nvSpPr>
        <p:spPr/>
        <p:txBody>
          <a:bodyPr/>
          <a:lstStyle/>
          <a:p>
            <a:fld id="{7E4D883A-E6AF-4FEB-92F6-7B45654D4FEC}" type="slidenum">
              <a:rPr kumimoji="1" lang="ja-JP" altLang="en-US" smtClean="0"/>
              <a:t>‹#›</a:t>
            </a:fld>
            <a:endParaRPr kumimoji="1" lang="ja-JP" altLang="en-US"/>
          </a:p>
        </p:txBody>
      </p:sp>
    </p:spTree>
    <p:extLst>
      <p:ext uri="{BB962C8B-B14F-4D97-AF65-F5344CB8AC3E}">
        <p14:creationId xmlns:p14="http://schemas.microsoft.com/office/powerpoint/2010/main" val="8994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836040-F968-40D5-BEC2-9381C3D66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FD1CC6-F181-405A-8EBA-A62D6A5FD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FD4F5C-F98C-4907-A6A2-FF1A4ACED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B3FDC-42C3-46DC-B0F7-FC463E9A20E6}" type="datetime1">
              <a:rPr kumimoji="1" lang="ja-JP" altLang="en-US" smtClean="0"/>
              <a:t>2021/2/14</a:t>
            </a:fld>
            <a:endParaRPr kumimoji="1" lang="ja-JP" altLang="en-US"/>
          </a:p>
        </p:txBody>
      </p:sp>
      <p:sp>
        <p:nvSpPr>
          <p:cNvPr id="5" name="フッター プレースホルダー 4">
            <a:extLst>
              <a:ext uri="{FF2B5EF4-FFF2-40B4-BE49-F238E27FC236}">
                <a16:creationId xmlns:a16="http://schemas.microsoft.com/office/drawing/2014/main" id="{F3638616-64D3-42A7-9108-E5B708FEE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1AD064-55C7-4383-AD68-679B30E93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solidFill>
              </a:defRPr>
            </a:lvl1pPr>
          </a:lstStyle>
          <a:p>
            <a:fld id="{7E4D883A-E6AF-4FEB-92F6-7B45654D4FEC}" type="slidenum">
              <a:rPr lang="ja-JP" altLang="en-US" smtClean="0"/>
              <a:pPr/>
              <a:t>‹#›</a:t>
            </a:fld>
            <a:endParaRPr lang="ja-JP" altLang="en-US" dirty="0"/>
          </a:p>
        </p:txBody>
      </p:sp>
    </p:spTree>
    <p:extLst>
      <p:ext uri="{BB962C8B-B14F-4D97-AF65-F5344CB8AC3E}">
        <p14:creationId xmlns:p14="http://schemas.microsoft.com/office/powerpoint/2010/main" val="4215610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DA8BA-AEAD-403B-AF4F-4B36208A770A}"/>
              </a:ext>
            </a:extLst>
          </p:cNvPr>
          <p:cNvSpPr>
            <a:spLocks noGrp="1"/>
          </p:cNvSpPr>
          <p:nvPr>
            <p:ph type="ctrTitle"/>
          </p:nvPr>
        </p:nvSpPr>
        <p:spPr/>
        <p:txBody>
          <a:bodyPr>
            <a:normAutofit fontScale="90000"/>
          </a:bodyPr>
          <a:lstStyle/>
          <a:p>
            <a:r>
              <a:rPr kumimoji="1" lang="en-US" altLang="ja-JP" dirty="0"/>
              <a:t>Deep Reinforcement Learning in Forex Trading Using Metrics</a:t>
            </a:r>
            <a:endParaRPr kumimoji="1" lang="ja-JP" altLang="en-US" dirty="0"/>
          </a:p>
        </p:txBody>
      </p:sp>
      <p:sp>
        <p:nvSpPr>
          <p:cNvPr id="3" name="字幕 2">
            <a:extLst>
              <a:ext uri="{FF2B5EF4-FFF2-40B4-BE49-F238E27FC236}">
                <a16:creationId xmlns:a16="http://schemas.microsoft.com/office/drawing/2014/main" id="{F5C94B04-786D-45DA-A40B-F2F7FBA1220D}"/>
              </a:ext>
            </a:extLst>
          </p:cNvPr>
          <p:cNvSpPr>
            <a:spLocks noGrp="1"/>
          </p:cNvSpPr>
          <p:nvPr>
            <p:ph type="subTitle" idx="1"/>
          </p:nvPr>
        </p:nvSpPr>
        <p:spPr/>
        <p:txBody>
          <a:bodyPr/>
          <a:lstStyle/>
          <a:p>
            <a:r>
              <a:rPr kumimoji="1" lang="en-US" altLang="ja-JP" dirty="0"/>
              <a:t>Supervisor: Prof. LI Xiang</a:t>
            </a:r>
          </a:p>
          <a:p>
            <a:r>
              <a:rPr kumimoji="1" lang="en-US" altLang="ja-JP" dirty="0"/>
              <a:t>m5231142 HARUGUCHI Takuma</a:t>
            </a:r>
          </a:p>
        </p:txBody>
      </p:sp>
      <p:sp>
        <p:nvSpPr>
          <p:cNvPr id="4" name="スライド番号プレースホルダー 3">
            <a:extLst>
              <a:ext uri="{FF2B5EF4-FFF2-40B4-BE49-F238E27FC236}">
                <a16:creationId xmlns:a16="http://schemas.microsoft.com/office/drawing/2014/main" id="{64C644E3-DC22-4343-924E-3EA940A99EE3}"/>
              </a:ext>
            </a:extLst>
          </p:cNvPr>
          <p:cNvSpPr>
            <a:spLocks noGrp="1"/>
          </p:cNvSpPr>
          <p:nvPr>
            <p:ph type="sldNum" sz="quarter" idx="12"/>
          </p:nvPr>
        </p:nvSpPr>
        <p:spPr/>
        <p:txBody>
          <a:bodyPr/>
          <a:lstStyle/>
          <a:p>
            <a:fld id="{7E4D883A-E6AF-4FEB-92F6-7B45654D4FEC}" type="slidenum">
              <a:rPr kumimoji="1" lang="ja-JP" altLang="en-US" smtClean="0"/>
              <a:t>1</a:t>
            </a:fld>
            <a:endParaRPr kumimoji="1" lang="ja-JP" altLang="en-US"/>
          </a:p>
        </p:txBody>
      </p:sp>
    </p:spTree>
    <p:extLst>
      <p:ext uri="{BB962C8B-B14F-4D97-AF65-F5344CB8AC3E}">
        <p14:creationId xmlns:p14="http://schemas.microsoft.com/office/powerpoint/2010/main" val="26139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CE0D2-2F58-4E93-AED7-D2353D96786D}"/>
              </a:ext>
            </a:extLst>
          </p:cNvPr>
          <p:cNvSpPr>
            <a:spLocks noGrp="1"/>
          </p:cNvSpPr>
          <p:nvPr>
            <p:ph type="title"/>
          </p:nvPr>
        </p:nvSpPr>
        <p:spPr/>
        <p:txBody>
          <a:bodyPr/>
          <a:lstStyle/>
          <a:p>
            <a:r>
              <a:rPr kumimoji="1" lang="en-US" altLang="ja-JP" dirty="0"/>
              <a:t>Q-learning: What is Q?</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2A7BA2-E041-4390-AAD6-8BB32D143293}"/>
                  </a:ext>
                </a:extLst>
              </p:cNvPr>
              <p:cNvSpPr>
                <a:spLocks noGrp="1"/>
              </p:cNvSpPr>
              <p:nvPr>
                <p:ph idx="1"/>
              </p:nvPr>
            </p:nvSpPr>
            <p:spPr>
              <a:xfrm>
                <a:off x="838200" y="1825625"/>
                <a:ext cx="10515600" cy="4275372"/>
              </a:xfrm>
            </p:spPr>
            <p:txBody>
              <a:bodyPr>
                <a:normAutofit/>
              </a:bodyPr>
              <a:lstStyle/>
              <a:p>
                <a:r>
                  <a:rPr kumimoji="1" lang="en-US" altLang="ja-JP" dirty="0"/>
                  <a:t>Q-learning is one of the algorithms in RL.</a:t>
                </a:r>
              </a:p>
              <a:p>
                <a:r>
                  <a:rPr lang="en-US" altLang="ja-JP" dirty="0"/>
                  <a:t>The </a:t>
                </a:r>
                <a:r>
                  <a:rPr lang="en-US" altLang="ja-JP" i="1" dirty="0"/>
                  <a:t>Q</a:t>
                </a:r>
                <a:r>
                  <a:rPr lang="en-US" altLang="ja-JP" dirty="0"/>
                  <a:t> is </a:t>
                </a:r>
                <a:r>
                  <a:rPr lang="en-US" altLang="ja-JP" b="1" i="1" dirty="0"/>
                  <a:t>action-value function for policy</a:t>
                </a:r>
                <a:r>
                  <a:rPr lang="en-US" altLang="ja-JP" i="1" dirty="0"/>
                  <a:t> </a:t>
                </a:r>
                <a14:m>
                  <m:oMath xmlns:m="http://schemas.openxmlformats.org/officeDocument/2006/math">
                    <m:r>
                      <a:rPr lang="ja-JP" altLang="en-US" i="1" smtClean="0">
                        <a:latin typeface="Cambria Math" panose="02040503050406030204" pitchFamily="18" charset="0"/>
                      </a:rPr>
                      <m:t>𝜋</m:t>
                    </m:r>
                  </m:oMath>
                </a14:m>
                <a:r>
                  <a:rPr kumimoji="1" lang="en-US" altLang="ja-JP"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𝑞</m:t>
                          </m:r>
                        </m:e>
                        <m:sub>
                          <m:r>
                            <a:rPr lang="en-US" altLang="ja-JP" i="1">
                              <a:latin typeface="Cambria Math" panose="02040503050406030204" pitchFamily="18" charset="0"/>
                            </a:rPr>
                            <m:t>𝜋</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𝑎</m:t>
                          </m:r>
                        </m:e>
                      </m:d>
                      <m:r>
                        <a:rPr lang="en-US" altLang="ja-JP" i="1">
                          <a:latin typeface="Cambria Math" panose="02040503050406030204" pitchFamily="18" charset="0"/>
                        </a:rPr>
                        <m:t>≔</m:t>
                      </m:r>
                      <m:r>
                        <a:rPr lang="ja-JP" altLang="en-US" i="1" smtClean="0">
                          <a:latin typeface="Cambria Math" panose="02040503050406030204" pitchFamily="18" charset="0"/>
                        </a:rPr>
                        <m:t>𝔼</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𝑡</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𝑡</m:t>
                              </m:r>
                            </m:sub>
                          </m:sSub>
                          <m:r>
                            <a:rPr lang="en-US" altLang="ja-JP" i="1">
                              <a:latin typeface="Cambria Math" panose="02040503050406030204" pitchFamily="18" charset="0"/>
                            </a:rPr>
                            <m:t>=</m:t>
                          </m:r>
                          <m:r>
                            <a:rPr lang="en-US" altLang="ja-JP" i="1">
                              <a:latin typeface="Cambria Math" panose="02040503050406030204" pitchFamily="18" charset="0"/>
                            </a:rPr>
                            <m:t>𝑠</m:t>
                          </m:r>
                        </m:e>
                      </m:d>
                    </m:oMath>
                  </m:oMathPara>
                </a14:m>
                <a:endParaRPr kumimoji="1" lang="en-US" altLang="ja-JP" dirty="0"/>
              </a:p>
              <a:p>
                <a:r>
                  <a:rPr lang="en-US" altLang="ja-JP" dirty="0"/>
                  <a:t>The above means that</a:t>
                </a:r>
                <a:r>
                  <a:rPr lang="ja-JP" altLang="en-US" dirty="0"/>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𝑞</m:t>
                        </m:r>
                      </m:e>
                      <m:sub>
                        <m:r>
                          <a:rPr lang="ja-JP" altLang="en-US" i="1">
                            <a:latin typeface="Cambria Math" panose="02040503050406030204" pitchFamily="18" charset="0"/>
                          </a:rPr>
                          <m:t>𝜋</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oMath>
                </a14:m>
                <a:r>
                  <a:rPr lang="en-US" altLang="ja-JP" dirty="0"/>
                  <a:t> outputs the expected return starting from state </a:t>
                </a:r>
                <a14:m>
                  <m:oMath xmlns:m="http://schemas.openxmlformats.org/officeDocument/2006/math">
                    <m:r>
                      <a:rPr lang="en-US" altLang="ja-JP" b="0" i="1" smtClean="0">
                        <a:latin typeface="Cambria Math" panose="02040503050406030204" pitchFamily="18" charset="0"/>
                      </a:rPr>
                      <m:t>𝑠</m:t>
                    </m:r>
                  </m:oMath>
                </a14:m>
                <a:r>
                  <a:rPr lang="en-US" altLang="ja-JP" dirty="0"/>
                  <a:t> and taking the action </a:t>
                </a:r>
                <a14:m>
                  <m:oMath xmlns:m="http://schemas.openxmlformats.org/officeDocument/2006/math">
                    <m:r>
                      <m:rPr>
                        <m:sty m:val="p"/>
                      </m:rPr>
                      <a:rPr lang="en-US" altLang="ja-JP" b="0" i="0" smtClean="0">
                        <a:latin typeface="Cambria Math" panose="02040503050406030204" pitchFamily="18" charset="0"/>
                      </a:rPr>
                      <m:t>a</m:t>
                    </m:r>
                  </m:oMath>
                </a14:m>
                <a:r>
                  <a:rPr lang="en-US" altLang="ja-JP" dirty="0"/>
                  <a:t>, after that following policy </a:t>
                </a:r>
                <a14:m>
                  <m:oMath xmlns:m="http://schemas.openxmlformats.org/officeDocument/2006/math">
                    <m:r>
                      <a:rPr lang="ja-JP" altLang="en-US" i="1">
                        <a:latin typeface="Cambria Math" panose="02040503050406030204" pitchFamily="18" charset="0"/>
                      </a:rPr>
                      <m:t>𝜋</m:t>
                    </m:r>
                  </m:oMath>
                </a14:m>
                <a:r>
                  <a:rPr lang="en-US" altLang="ja-JP" dirty="0"/>
                  <a:t>. </a:t>
                </a:r>
              </a:p>
              <a:p>
                <a:pPr lvl="1"/>
                <a:r>
                  <a:rPr lang="en-US" altLang="ja-JP" dirty="0"/>
                  <a:t>A policy </a:t>
                </a:r>
                <a14:m>
                  <m:oMath xmlns:m="http://schemas.openxmlformats.org/officeDocument/2006/math">
                    <m:r>
                      <a:rPr lang="ja-JP" altLang="en-US" i="1" smtClean="0">
                        <a:latin typeface="Cambria Math" panose="02040503050406030204" pitchFamily="18" charset="0"/>
                      </a:rPr>
                      <m:t>𝜋</m:t>
                    </m:r>
                  </m:oMath>
                </a14:m>
                <a:r>
                  <a:rPr lang="en-US" altLang="ja-JP" dirty="0"/>
                  <a:t> is a rule where the agent determines the action, and the policy is calculated as conditional probability </a:t>
                </a:r>
                <a14:m>
                  <m:oMath xmlns:m="http://schemas.openxmlformats.org/officeDocument/2006/math">
                    <m:r>
                      <m:rPr>
                        <m:sty m:val="p"/>
                      </m:rPr>
                      <a:rPr lang="en-US" altLang="ja-JP">
                        <a:latin typeface="Cambria Math" panose="02040503050406030204" pitchFamily="18" charset="0"/>
                      </a:rPr>
                      <m:t>π</m:t>
                    </m:r>
                    <m:d>
                      <m:dPr>
                        <m:ctrlPr>
                          <a:rPr lang="ja-JP" altLang="ja-JP" i="1">
                            <a:latin typeface="Cambria Math" panose="02040503050406030204" pitchFamily="18" charset="0"/>
                          </a:rPr>
                        </m:ctrlPr>
                      </m:dPr>
                      <m:e>
                        <m:r>
                          <a:rPr lang="en-US" altLang="ja-JP" i="1">
                            <a:latin typeface="Cambria Math" panose="02040503050406030204" pitchFamily="18" charset="0"/>
                          </a:rPr>
                          <m:t>𝑎</m:t>
                        </m:r>
                      </m:e>
                      <m:e>
                        <m:r>
                          <a:rPr lang="en-US" altLang="ja-JP" i="1">
                            <a:latin typeface="Cambria Math" panose="02040503050406030204" pitchFamily="18" charset="0"/>
                          </a:rPr>
                          <m:t>𝑠</m:t>
                        </m:r>
                      </m:e>
                    </m:d>
                  </m:oMath>
                </a14:m>
                <a:r>
                  <a:rPr lang="en-US" altLang="ja-JP" dirty="0"/>
                  <a:t>.</a:t>
                </a:r>
              </a:p>
            </p:txBody>
          </p:sp>
        </mc:Choice>
        <mc:Fallback xmlns="">
          <p:sp>
            <p:nvSpPr>
              <p:cNvPr id="3" name="コンテンツ プレースホルダー 2">
                <a:extLst>
                  <a:ext uri="{FF2B5EF4-FFF2-40B4-BE49-F238E27FC236}">
                    <a16:creationId xmlns:a16="http://schemas.microsoft.com/office/drawing/2014/main" id="{502A7BA2-E041-4390-AAD6-8BB32D143293}"/>
                  </a:ext>
                </a:extLst>
              </p:cNvPr>
              <p:cNvSpPr>
                <a:spLocks noGrp="1" noRot="1" noChangeAspect="1" noMove="1" noResize="1" noEditPoints="1" noAdjustHandles="1" noChangeArrowheads="1" noChangeShapeType="1" noTextEdit="1"/>
              </p:cNvSpPr>
              <p:nvPr>
                <p:ph idx="1"/>
              </p:nvPr>
            </p:nvSpPr>
            <p:spPr>
              <a:xfrm>
                <a:off x="838200" y="1825625"/>
                <a:ext cx="10515600" cy="4275372"/>
              </a:xfrm>
              <a:blipFill>
                <a:blip r:embed="rId3"/>
                <a:stretch>
                  <a:fillRect l="-1043" t="-227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9D9B933-A8BD-409C-9E90-5D901BA4432E}"/>
              </a:ext>
            </a:extLst>
          </p:cNvPr>
          <p:cNvSpPr>
            <a:spLocks noGrp="1"/>
          </p:cNvSpPr>
          <p:nvPr>
            <p:ph type="sldNum" sz="quarter" idx="12"/>
          </p:nvPr>
        </p:nvSpPr>
        <p:spPr/>
        <p:txBody>
          <a:bodyPr/>
          <a:lstStyle/>
          <a:p>
            <a:fld id="{7E4D883A-E6AF-4FEB-92F6-7B45654D4FEC}" type="slidenum">
              <a:rPr kumimoji="1" lang="ja-JP" altLang="en-US" smtClean="0"/>
              <a:t>10</a:t>
            </a:fld>
            <a:endParaRPr kumimoji="1" lang="ja-JP" altLang="en-US"/>
          </a:p>
        </p:txBody>
      </p:sp>
    </p:spTree>
    <p:extLst>
      <p:ext uri="{BB962C8B-B14F-4D97-AF65-F5344CB8AC3E}">
        <p14:creationId xmlns:p14="http://schemas.microsoft.com/office/powerpoint/2010/main" val="427213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86FDD2-32A6-4C2D-8222-5764BE4423FE}"/>
              </a:ext>
            </a:extLst>
          </p:cNvPr>
          <p:cNvSpPr>
            <a:spLocks noGrp="1"/>
          </p:cNvSpPr>
          <p:nvPr>
            <p:ph type="title"/>
          </p:nvPr>
        </p:nvSpPr>
        <p:spPr/>
        <p:txBody>
          <a:bodyPr/>
          <a:lstStyle/>
          <a:p>
            <a:r>
              <a:rPr kumimoji="1" lang="en-US" altLang="ja-JP" dirty="0"/>
              <a:t>What is Goal of Q-learning?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579013C-155E-406F-9427-E98F14D14684}"/>
                  </a:ext>
                </a:extLst>
              </p:cNvPr>
              <p:cNvSpPr>
                <a:spLocks noGrp="1"/>
              </p:cNvSpPr>
              <p:nvPr>
                <p:ph idx="1"/>
              </p:nvPr>
            </p:nvSpPr>
            <p:spPr/>
            <p:txBody>
              <a:bodyPr>
                <a:normAutofit/>
              </a:bodyPr>
              <a:lstStyle/>
              <a:p>
                <a:r>
                  <a:rPr lang="en-US" altLang="ja-JP" dirty="0"/>
                  <a:t>The goal of Q-learning is to obtain</a:t>
                </a:r>
                <a:r>
                  <a:rPr lang="en-US" altLang="ja-JP" i="1" dirty="0"/>
                  <a:t> </a:t>
                </a:r>
                <a:r>
                  <a:rPr lang="en-US" altLang="ja-JP" b="1" i="1" dirty="0"/>
                  <a:t>O</a:t>
                </a:r>
                <a:r>
                  <a:rPr kumimoji="1" lang="en-US" altLang="ja-JP" b="1" i="1" dirty="0"/>
                  <a:t>ptimal action-value function </a:t>
                </a:r>
                <a:r>
                  <a:rPr kumimoji="1" lang="en-US" altLang="ja-JP" b="1" dirty="0"/>
                  <a:t>:</a:t>
                </a:r>
              </a:p>
              <a:p>
                <a:pPr marL="0" indent="0">
                  <a:buNone/>
                </a:pPr>
                <a14:m>
                  <m:oMathPara xmlns:m="http://schemas.openxmlformats.org/officeDocument/2006/math">
                    <m:oMathParaPr>
                      <m:jc m:val="centerGroup"/>
                    </m:oMathParaPr>
                    <m:oMath xmlns:m="http://schemas.openxmlformats.org/officeDocument/2006/math">
                      <m:sSub>
                        <m:sSubPr>
                          <m:ctrlPr>
                            <a:rPr lang="pt-BR" altLang="ja-JP" i="1" smtClean="0">
                              <a:latin typeface="Cambria Math" panose="02040503050406030204" pitchFamily="18" charset="0"/>
                            </a:rPr>
                          </m:ctrlPr>
                        </m:sSubPr>
                        <m:e>
                          <m:r>
                            <a:rPr lang="pt-BR" altLang="ja-JP" b="0" i="1">
                              <a:latin typeface="Cambria Math" panose="02040503050406030204" pitchFamily="18" charset="0"/>
                            </a:rPr>
                            <m:t>𝑞</m:t>
                          </m:r>
                        </m:e>
                        <m:sub>
                          <m:r>
                            <a:rPr lang="pt-BR" altLang="ja-JP" b="0" i="1">
                              <a:latin typeface="Cambria Math" panose="02040503050406030204" pitchFamily="18" charset="0"/>
                            </a:rPr>
                            <m:t>∗</m:t>
                          </m:r>
                        </m:sub>
                      </m:sSub>
                      <m:d>
                        <m:dPr>
                          <m:ctrlPr>
                            <a:rPr lang="pt-BR" altLang="ja-JP" i="1">
                              <a:latin typeface="Cambria Math" panose="02040503050406030204" pitchFamily="18" charset="0"/>
                            </a:rPr>
                          </m:ctrlPr>
                        </m:dPr>
                        <m:e>
                          <m:r>
                            <a:rPr lang="pt-BR" altLang="ja-JP" b="0" i="1">
                              <a:latin typeface="Cambria Math" panose="02040503050406030204" pitchFamily="18" charset="0"/>
                            </a:rPr>
                            <m:t>𝑠</m:t>
                          </m:r>
                          <m:r>
                            <a:rPr lang="pt-BR" altLang="ja-JP" b="0" i="1">
                              <a:latin typeface="Cambria Math" panose="02040503050406030204" pitchFamily="18" charset="0"/>
                            </a:rPr>
                            <m:t>,</m:t>
                          </m:r>
                          <m:r>
                            <a:rPr lang="pt-BR" altLang="ja-JP" b="0" i="1">
                              <a:latin typeface="Cambria Math" panose="02040503050406030204" pitchFamily="18" charset="0"/>
                            </a:rPr>
                            <m:t>𝑎</m:t>
                          </m:r>
                        </m:e>
                      </m:d>
                      <m:r>
                        <a:rPr lang="pt-BR" altLang="ja-JP" b="0" i="1">
                          <a:latin typeface="Cambria Math" panose="02040503050406030204" pitchFamily="18" charset="0"/>
                        </a:rPr>
                        <m:t>≔</m:t>
                      </m:r>
                      <m:r>
                        <a:rPr lang="pt-BR" altLang="ja-JP" b="0" i="1">
                          <a:latin typeface="Cambria Math" panose="02040503050406030204" pitchFamily="18" charset="0"/>
                        </a:rPr>
                        <m:t>𝑚𝑎𝑥</m:t>
                      </m:r>
                      <m:r>
                        <a:rPr lang="pt-BR" altLang="ja-JP" b="0" i="1">
                          <a:latin typeface="Cambria Math" panose="02040503050406030204" pitchFamily="18" charset="0"/>
                        </a:rPr>
                        <m:t> </m:t>
                      </m:r>
                      <m:sSub>
                        <m:sSubPr>
                          <m:ctrlPr>
                            <a:rPr lang="pt-BR" altLang="ja-JP" i="1">
                              <a:latin typeface="Cambria Math" panose="02040503050406030204" pitchFamily="18" charset="0"/>
                            </a:rPr>
                          </m:ctrlPr>
                        </m:sSubPr>
                        <m:e>
                          <m:r>
                            <a:rPr lang="pt-BR" altLang="ja-JP" b="0" i="1">
                              <a:latin typeface="Cambria Math" panose="02040503050406030204" pitchFamily="18" charset="0"/>
                            </a:rPr>
                            <m:t>𝑞</m:t>
                          </m:r>
                        </m:e>
                        <m:sub>
                          <m:r>
                            <a:rPr lang="pt-BR" altLang="ja-JP" b="0" i="1">
                              <a:latin typeface="Cambria Math" panose="02040503050406030204" pitchFamily="18" charset="0"/>
                            </a:rPr>
                            <m:t>𝜋</m:t>
                          </m:r>
                        </m:sub>
                      </m:sSub>
                      <m:d>
                        <m:dPr>
                          <m:ctrlPr>
                            <a:rPr lang="pt-BR" altLang="ja-JP" i="1">
                              <a:latin typeface="Cambria Math" panose="02040503050406030204" pitchFamily="18" charset="0"/>
                            </a:rPr>
                          </m:ctrlPr>
                        </m:dPr>
                        <m:e>
                          <m:r>
                            <a:rPr lang="pt-BR" altLang="ja-JP" b="0" i="1">
                              <a:latin typeface="Cambria Math" panose="02040503050406030204" pitchFamily="18" charset="0"/>
                            </a:rPr>
                            <m:t>𝑠</m:t>
                          </m:r>
                          <m:r>
                            <a:rPr lang="pt-BR" altLang="ja-JP" b="0" i="1">
                              <a:latin typeface="Cambria Math" panose="02040503050406030204" pitchFamily="18" charset="0"/>
                            </a:rPr>
                            <m:t>,</m:t>
                          </m:r>
                          <m:r>
                            <a:rPr lang="pt-BR" altLang="ja-JP" b="0" i="1">
                              <a:latin typeface="Cambria Math" panose="02040503050406030204" pitchFamily="18" charset="0"/>
                            </a:rPr>
                            <m:t>𝑎</m:t>
                          </m:r>
                        </m:e>
                      </m:d>
                    </m:oMath>
                  </m:oMathPara>
                </a14:m>
                <a:endParaRPr kumimoji="1" lang="en-US" altLang="ja-JP" i="1" dirty="0"/>
              </a:p>
              <a:p>
                <a:pPr marL="0" indent="0">
                  <a:buNone/>
                </a:pPr>
                <a:r>
                  <a:rPr kumimoji="1" lang="en-US" altLang="ja-JP" dirty="0"/>
                  <a:t>for all </a:t>
                </a:r>
                <a14:m>
                  <m:oMath xmlns:m="http://schemas.openxmlformats.org/officeDocument/2006/math">
                    <m:r>
                      <a:rPr lang="en-US" altLang="ja-JP" i="1" smtClean="0">
                        <a:latin typeface="Cambria Math" panose="02040503050406030204" pitchFamily="18" charset="0"/>
                      </a:rPr>
                      <m:t>𝑠</m:t>
                    </m:r>
                    <m:r>
                      <a:rPr lang="en-US" altLang="ja-JP" i="1" smtClean="0">
                        <a:latin typeface="Cambria Math" panose="02040503050406030204" pitchFamily="18" charset="0"/>
                      </a:rPr>
                      <m:t>∈</m:t>
                    </m:r>
                    <m:r>
                      <a:rPr lang="en-US" altLang="ja-JP" i="1" smtClean="0">
                        <a:latin typeface="Cambria Math" panose="02040503050406030204" pitchFamily="18" charset="0"/>
                      </a:rPr>
                      <m:t>𝒮</m:t>
                    </m:r>
                  </m:oMath>
                </a14:m>
                <a:r>
                  <a:rPr kumimoji="1" lang="en-US" altLang="ja-JP" dirty="0"/>
                  <a:t> and </a:t>
                </a:r>
                <a14:m>
                  <m:oMath xmlns:m="http://schemas.openxmlformats.org/officeDocument/2006/math">
                    <m:r>
                      <a:rPr lang="en-US" altLang="ja-JP" i="1" smtClean="0">
                        <a:latin typeface="Cambria Math" panose="02040503050406030204" pitchFamily="18" charset="0"/>
                      </a:rPr>
                      <m:t>𝑎</m:t>
                    </m:r>
                    <m:r>
                      <a:rPr lang="en-US" altLang="ja-JP" i="1" smtClean="0">
                        <a:latin typeface="Cambria Math" panose="02040503050406030204" pitchFamily="18" charset="0"/>
                      </a:rPr>
                      <m:t>∈</m:t>
                    </m:r>
                    <m:r>
                      <a:rPr lang="en-US" altLang="ja-JP" i="1" smtClean="0">
                        <a:latin typeface="Cambria Math" panose="02040503050406030204" pitchFamily="18" charset="0"/>
                      </a:rPr>
                      <m:t>𝒜</m:t>
                    </m:r>
                    <m:d>
                      <m:dPr>
                        <m:ctrlPr>
                          <a:rPr lang="en-US" altLang="ja-JP" i="1">
                            <a:latin typeface="Cambria Math" panose="02040503050406030204" pitchFamily="18" charset="0"/>
                          </a:rPr>
                        </m:ctrlPr>
                      </m:dPr>
                      <m:e>
                        <m:r>
                          <a:rPr lang="en-US" altLang="ja-JP" i="1">
                            <a:latin typeface="Cambria Math" panose="02040503050406030204" pitchFamily="18" charset="0"/>
                          </a:rPr>
                          <m:t>𝑠</m:t>
                        </m:r>
                      </m:e>
                    </m:d>
                  </m:oMath>
                </a14:m>
                <a:r>
                  <a:rPr kumimoji="1" lang="en-US" altLang="ja-JP" dirty="0"/>
                  <a:t> where</a:t>
                </a:r>
                <a:r>
                  <a:rPr lang="ja-JP" altLang="en-US" dirty="0"/>
                  <a:t> </a:t>
                </a:r>
                <a14:m>
                  <m:oMath xmlns:m="http://schemas.openxmlformats.org/officeDocument/2006/math">
                    <m:r>
                      <m:rPr>
                        <m:nor/>
                      </m:rPr>
                      <a:rPr lang="en-US" altLang="ja-JP" i="0" dirty="0" smtClean="0">
                        <a:latin typeface="Cambria Math" panose="02040503050406030204" pitchFamily="18" charset="0"/>
                      </a:rPr>
                      <m:t>S</m:t>
                    </m:r>
                  </m:oMath>
                </a14:m>
                <a:r>
                  <a:rPr kumimoji="1" lang="en-US" altLang="ja-JP" dirty="0"/>
                  <a:t> is set of all nonterminal states and the </a:t>
                </a:r>
                <a14:m>
                  <m:oMath xmlns:m="http://schemas.openxmlformats.org/officeDocument/2006/math">
                    <m:r>
                      <a:rPr lang="en-US" altLang="ja-JP" i="1" smtClean="0">
                        <a:latin typeface="Cambria Math" panose="02040503050406030204" pitchFamily="18" charset="0"/>
                      </a:rPr>
                      <m:t>𝒜</m:t>
                    </m:r>
                    <m:d>
                      <m:dPr>
                        <m:ctrlPr>
                          <a:rPr lang="en-US" altLang="ja-JP" i="1">
                            <a:latin typeface="Cambria Math" panose="02040503050406030204" pitchFamily="18" charset="0"/>
                          </a:rPr>
                        </m:ctrlPr>
                      </m:dPr>
                      <m:e>
                        <m:r>
                          <a:rPr lang="en-US" altLang="ja-JP" i="1">
                            <a:latin typeface="Cambria Math" panose="02040503050406030204" pitchFamily="18" charset="0"/>
                          </a:rPr>
                          <m:t>𝑠</m:t>
                        </m:r>
                      </m:e>
                    </m:d>
                  </m:oMath>
                </a14:m>
                <a:r>
                  <a:rPr kumimoji="1" lang="en-US" altLang="ja-JP" dirty="0"/>
                  <a:t> is set of all actions available in state </a:t>
                </a:r>
                <a14:m>
                  <m:oMath xmlns:m="http://schemas.openxmlformats.org/officeDocument/2006/math">
                    <m:r>
                      <m:rPr>
                        <m:sty m:val="p"/>
                      </m:rPr>
                      <a:rPr kumimoji="1" lang="en-US" altLang="ja-JP" b="0" i="1" smtClean="0">
                        <a:latin typeface="Cambria Math" panose="02040503050406030204" pitchFamily="18" charset="0"/>
                      </a:rPr>
                      <m:t>s</m:t>
                    </m:r>
                  </m:oMath>
                </a14:m>
                <a:r>
                  <a:rPr kumimoji="1" lang="ja-JP" altLang="en-US" dirty="0"/>
                  <a:t> </a:t>
                </a:r>
                <a:r>
                  <a:rPr kumimoji="1" lang="en-US" altLang="ja-JP" dirty="0"/>
                  <a:t>[1].</a:t>
                </a:r>
              </a:p>
              <a:p>
                <a:endParaRPr kumimoji="1" lang="en-US" altLang="ja-JP" dirty="0"/>
              </a:p>
              <a:p>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579013C-155E-406F-9427-E98F14D14684}"/>
                  </a:ext>
                </a:extLst>
              </p:cNvPr>
              <p:cNvSpPr>
                <a:spLocks noGrp="1" noRot="1" noChangeAspect="1" noMove="1" noResize="1" noEditPoints="1" noAdjustHandles="1" noChangeArrowheads="1" noChangeShapeType="1" noTextEdit="1"/>
              </p:cNvSpPr>
              <p:nvPr>
                <p:ph idx="1"/>
              </p:nvPr>
            </p:nvSpPr>
            <p:spPr>
              <a:blipFill>
                <a:blip r:embed="rId3"/>
                <a:stretch>
                  <a:fillRect l="-1217" t="-2381" r="-2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8F01823-5B81-457A-9596-12B6F8B53448}"/>
              </a:ext>
            </a:extLst>
          </p:cNvPr>
          <p:cNvSpPr>
            <a:spLocks noGrp="1"/>
          </p:cNvSpPr>
          <p:nvPr>
            <p:ph type="sldNum" sz="quarter" idx="12"/>
          </p:nvPr>
        </p:nvSpPr>
        <p:spPr/>
        <p:txBody>
          <a:bodyPr/>
          <a:lstStyle/>
          <a:p>
            <a:fld id="{7E4D883A-E6AF-4FEB-92F6-7B45654D4FEC}" type="slidenum">
              <a:rPr kumimoji="1" lang="ja-JP" altLang="en-US" smtClean="0"/>
              <a:t>11</a:t>
            </a:fld>
            <a:endParaRPr kumimoji="1" lang="ja-JP" altLang="en-US"/>
          </a:p>
        </p:txBody>
      </p:sp>
    </p:spTree>
    <p:extLst>
      <p:ext uri="{BB962C8B-B14F-4D97-AF65-F5344CB8AC3E}">
        <p14:creationId xmlns:p14="http://schemas.microsoft.com/office/powerpoint/2010/main" val="415416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30E4BD-0B50-4E8C-8767-523951CC15B4}"/>
              </a:ext>
            </a:extLst>
          </p:cNvPr>
          <p:cNvSpPr>
            <a:spLocks noGrp="1"/>
          </p:cNvSpPr>
          <p:nvPr>
            <p:ph type="title"/>
          </p:nvPr>
        </p:nvSpPr>
        <p:spPr/>
        <p:txBody>
          <a:bodyPr/>
          <a:lstStyle/>
          <a:p>
            <a:r>
              <a:rPr kumimoji="1" lang="en-US" altLang="ja-JP" dirty="0"/>
              <a:t>Deep Q-learning (DQL) with Deep Q Network (DQN)</a:t>
            </a:r>
            <a:endParaRPr kumimoji="1" lang="ja-JP" altLang="en-US" dirty="0"/>
          </a:p>
        </p:txBody>
      </p:sp>
      <p:sp>
        <p:nvSpPr>
          <p:cNvPr id="3" name="コンテンツ プレースホルダー 2">
            <a:extLst>
              <a:ext uri="{FF2B5EF4-FFF2-40B4-BE49-F238E27FC236}">
                <a16:creationId xmlns:a16="http://schemas.microsoft.com/office/drawing/2014/main" id="{C3A61A98-6373-4603-BFB9-C733123CD5B0}"/>
              </a:ext>
            </a:extLst>
          </p:cNvPr>
          <p:cNvSpPr>
            <a:spLocks noGrp="1"/>
          </p:cNvSpPr>
          <p:nvPr>
            <p:ph idx="1"/>
          </p:nvPr>
        </p:nvSpPr>
        <p:spPr>
          <a:xfrm>
            <a:off x="491067" y="1825625"/>
            <a:ext cx="5926968" cy="4530725"/>
          </a:xfrm>
        </p:spPr>
        <p:txBody>
          <a:bodyPr/>
          <a:lstStyle/>
          <a:p>
            <a:r>
              <a:rPr kumimoji="1" lang="en-US" altLang="ja-JP" dirty="0"/>
              <a:t>DQL regards each state element as each DQN input node.</a:t>
            </a:r>
          </a:p>
          <a:p>
            <a:pPr lvl="1"/>
            <a:r>
              <a:rPr kumimoji="1" lang="en-US" altLang="ja-JP" dirty="0"/>
              <a:t>To reduce the size of calculating Q-value</a:t>
            </a:r>
          </a:p>
          <a:p>
            <a:r>
              <a:rPr kumimoji="1" lang="en-US" altLang="ja-JP" dirty="0"/>
              <a:t>DQN outputs only each Q-value for each action.</a:t>
            </a:r>
          </a:p>
          <a:p>
            <a:r>
              <a:rPr kumimoji="1" lang="en-US" altLang="ja-JP" dirty="0"/>
              <a:t>Input: </a:t>
            </a:r>
            <a:r>
              <a:rPr kumimoji="1" lang="en-US" altLang="ja-JP" b="1" dirty="0">
                <a:solidFill>
                  <a:srgbClr val="FF0000"/>
                </a:solidFill>
              </a:rPr>
              <a:t>continuous</a:t>
            </a:r>
            <a:endParaRPr kumimoji="1" lang="en-US" altLang="ja-JP" dirty="0"/>
          </a:p>
          <a:p>
            <a:r>
              <a:rPr lang="en-US" altLang="ja-JP" dirty="0"/>
              <a:t>Output: </a:t>
            </a:r>
            <a:r>
              <a:rPr kumimoji="1" lang="en-US" altLang="ja-JP" b="1" dirty="0">
                <a:solidFill>
                  <a:srgbClr val="00B050"/>
                </a:solidFill>
              </a:rPr>
              <a:t>discrete</a:t>
            </a:r>
            <a:endParaRPr kumimoji="1" lang="ja-JP" altLang="en-US" dirty="0"/>
          </a:p>
        </p:txBody>
      </p:sp>
      <p:sp>
        <p:nvSpPr>
          <p:cNvPr id="4" name="スライド番号プレースホルダー 3">
            <a:extLst>
              <a:ext uri="{FF2B5EF4-FFF2-40B4-BE49-F238E27FC236}">
                <a16:creationId xmlns:a16="http://schemas.microsoft.com/office/drawing/2014/main" id="{A97585C9-A9F5-4823-A201-485CAC9DFA92}"/>
              </a:ext>
            </a:extLst>
          </p:cNvPr>
          <p:cNvSpPr>
            <a:spLocks noGrp="1"/>
          </p:cNvSpPr>
          <p:nvPr>
            <p:ph type="sldNum" sz="quarter" idx="12"/>
          </p:nvPr>
        </p:nvSpPr>
        <p:spPr/>
        <p:txBody>
          <a:bodyPr/>
          <a:lstStyle/>
          <a:p>
            <a:fld id="{7E4D883A-E6AF-4FEB-92F6-7B45654D4FEC}"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EF29F2CF-5EE7-4B12-85A3-82DD927362FE}"/>
              </a:ext>
            </a:extLst>
          </p:cNvPr>
          <p:cNvPicPr>
            <a:picLocks noChangeAspect="1"/>
          </p:cNvPicPr>
          <p:nvPr/>
        </p:nvPicPr>
        <p:blipFill>
          <a:blip r:embed="rId3"/>
          <a:stretch>
            <a:fillRect/>
          </a:stretch>
        </p:blipFill>
        <p:spPr>
          <a:xfrm>
            <a:off x="6418035" y="2176624"/>
            <a:ext cx="5773965" cy="3828726"/>
          </a:xfrm>
          <a:prstGeom prst="rect">
            <a:avLst/>
          </a:prstGeom>
        </p:spPr>
      </p:pic>
    </p:spTree>
    <p:extLst>
      <p:ext uri="{BB962C8B-B14F-4D97-AF65-F5344CB8AC3E}">
        <p14:creationId xmlns:p14="http://schemas.microsoft.com/office/powerpoint/2010/main" val="2322590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ダイアグラム&#10;&#10;自動的に生成された説明">
            <a:extLst>
              <a:ext uri="{FF2B5EF4-FFF2-40B4-BE49-F238E27FC236}">
                <a16:creationId xmlns:a16="http://schemas.microsoft.com/office/drawing/2014/main" id="{83EE19C6-A1E5-4A25-88AE-231001031771}"/>
              </a:ext>
            </a:extLst>
          </p:cNvPr>
          <p:cNvPicPr>
            <a:picLocks noChangeAspect="1"/>
          </p:cNvPicPr>
          <p:nvPr/>
        </p:nvPicPr>
        <p:blipFill rotWithShape="1">
          <a:blip r:embed="rId3">
            <a:extLst>
              <a:ext uri="{28A0092B-C50C-407E-A947-70E740481C1C}">
                <a14:useLocalDpi xmlns:a14="http://schemas.microsoft.com/office/drawing/2010/main" val="0"/>
              </a:ext>
            </a:extLst>
          </a:blip>
          <a:srcRect l="6514" t="2477" r="6666" b="7340"/>
          <a:stretch/>
        </p:blipFill>
        <p:spPr>
          <a:xfrm>
            <a:off x="5694035" y="1246457"/>
            <a:ext cx="6453002" cy="4321757"/>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2" name="タイトル 1">
            <a:extLst>
              <a:ext uri="{FF2B5EF4-FFF2-40B4-BE49-F238E27FC236}">
                <a16:creationId xmlns:a16="http://schemas.microsoft.com/office/drawing/2014/main" id="{4AA87F0E-442E-484D-95C4-5C19A16AD71D}"/>
              </a:ext>
            </a:extLst>
          </p:cNvPr>
          <p:cNvSpPr>
            <a:spLocks noGrp="1"/>
          </p:cNvSpPr>
          <p:nvPr>
            <p:ph type="title"/>
          </p:nvPr>
        </p:nvSpPr>
        <p:spPr/>
        <p:txBody>
          <a:bodyPr/>
          <a:lstStyle/>
          <a:p>
            <a:r>
              <a:rPr kumimoji="1" lang="en-US" altLang="ja-JP" dirty="0"/>
              <a:t>Why using DQN?</a:t>
            </a:r>
            <a:endParaRPr kumimoji="1" lang="ja-JP" altLang="en-US" dirty="0"/>
          </a:p>
        </p:txBody>
      </p:sp>
      <p:sp>
        <p:nvSpPr>
          <p:cNvPr id="3" name="コンテンツ プレースホルダー 2">
            <a:extLst>
              <a:ext uri="{FF2B5EF4-FFF2-40B4-BE49-F238E27FC236}">
                <a16:creationId xmlns:a16="http://schemas.microsoft.com/office/drawing/2014/main" id="{FFD939B6-DAE3-4A2D-B6F1-15A623E85AC9}"/>
              </a:ext>
            </a:extLst>
          </p:cNvPr>
          <p:cNvSpPr>
            <a:spLocks noGrp="1"/>
          </p:cNvSpPr>
          <p:nvPr>
            <p:ph idx="1"/>
          </p:nvPr>
        </p:nvSpPr>
        <p:spPr>
          <a:xfrm>
            <a:off x="838200" y="5928753"/>
            <a:ext cx="10515600" cy="855194"/>
          </a:xfrm>
        </p:spPr>
        <p:txBody>
          <a:bodyPr>
            <a:normAutofit lnSpcReduction="10000"/>
          </a:bodyPr>
          <a:lstStyle/>
          <a:p>
            <a:r>
              <a:rPr kumimoji="1" lang="en-US" altLang="ja-JP" dirty="0"/>
              <a:t>Forex trading can be characterized by the </a:t>
            </a:r>
            <a:r>
              <a:rPr kumimoji="1" lang="en-US" altLang="ja-JP" b="1" dirty="0">
                <a:solidFill>
                  <a:srgbClr val="FF0000"/>
                </a:solidFill>
              </a:rPr>
              <a:t>continuous</a:t>
            </a:r>
            <a:r>
              <a:rPr kumimoji="1" lang="en-US" altLang="ja-JP" dirty="0"/>
              <a:t> of the </a:t>
            </a:r>
            <a:r>
              <a:rPr kumimoji="1" lang="en-US" altLang="ja-JP" i="1" dirty="0"/>
              <a:t>state</a:t>
            </a:r>
            <a:r>
              <a:rPr kumimoji="1" lang="en-US" altLang="ja-JP" dirty="0"/>
              <a:t> while the </a:t>
            </a:r>
            <a:r>
              <a:rPr kumimoji="1" lang="en-US" altLang="ja-JP" i="1" dirty="0"/>
              <a:t>action</a:t>
            </a:r>
            <a:r>
              <a:rPr kumimoji="1" lang="en-US" altLang="ja-JP" dirty="0"/>
              <a:t> is </a:t>
            </a:r>
            <a:r>
              <a:rPr kumimoji="1" lang="en-US" altLang="ja-JP" b="1" dirty="0">
                <a:solidFill>
                  <a:srgbClr val="00B050"/>
                </a:solidFill>
              </a:rPr>
              <a:t>discrete</a:t>
            </a:r>
            <a:r>
              <a:rPr kumimoji="1" lang="en-US" altLang="ja-JP" dirty="0"/>
              <a:t>.</a:t>
            </a:r>
          </a:p>
        </p:txBody>
      </p:sp>
      <p:sp>
        <p:nvSpPr>
          <p:cNvPr id="4" name="スライド番号プレースホルダー 3">
            <a:extLst>
              <a:ext uri="{FF2B5EF4-FFF2-40B4-BE49-F238E27FC236}">
                <a16:creationId xmlns:a16="http://schemas.microsoft.com/office/drawing/2014/main" id="{EBFCD657-E582-4291-BEBA-FAD60CBDC256}"/>
              </a:ext>
            </a:extLst>
          </p:cNvPr>
          <p:cNvSpPr>
            <a:spLocks noGrp="1"/>
          </p:cNvSpPr>
          <p:nvPr>
            <p:ph type="sldNum" sz="quarter" idx="12"/>
          </p:nvPr>
        </p:nvSpPr>
        <p:spPr/>
        <p:txBody>
          <a:bodyPr/>
          <a:lstStyle/>
          <a:p>
            <a:fld id="{7E4D883A-E6AF-4FEB-92F6-7B45654D4FEC}" type="slidenum">
              <a:rPr kumimoji="1" lang="ja-JP" altLang="en-US" smtClean="0"/>
              <a:t>13</a:t>
            </a:fld>
            <a:endParaRPr kumimoji="1" lang="ja-JP" altLang="en-US"/>
          </a:p>
        </p:txBody>
      </p:sp>
      <p:grpSp>
        <p:nvGrpSpPr>
          <p:cNvPr id="8" name="グループ化 7">
            <a:extLst>
              <a:ext uri="{FF2B5EF4-FFF2-40B4-BE49-F238E27FC236}">
                <a16:creationId xmlns:a16="http://schemas.microsoft.com/office/drawing/2014/main" id="{50B53A6C-354B-4796-A988-560A622F9AE2}"/>
              </a:ext>
            </a:extLst>
          </p:cNvPr>
          <p:cNvGrpSpPr/>
          <p:nvPr/>
        </p:nvGrpSpPr>
        <p:grpSpPr>
          <a:xfrm>
            <a:off x="11097" y="1503633"/>
            <a:ext cx="5475705" cy="4064581"/>
            <a:chOff x="5158538" y="567327"/>
            <a:chExt cx="6934756" cy="4560418"/>
          </a:xfrm>
        </p:grpSpPr>
        <p:pic>
          <p:nvPicPr>
            <p:cNvPr id="5" name="図 4">
              <a:extLst>
                <a:ext uri="{FF2B5EF4-FFF2-40B4-BE49-F238E27FC236}">
                  <a16:creationId xmlns:a16="http://schemas.microsoft.com/office/drawing/2014/main" id="{55075366-63CE-47D1-936D-7F77C4DF84A9}"/>
                </a:ext>
              </a:extLst>
            </p:cNvPr>
            <p:cNvPicPr>
              <a:picLocks noChangeAspect="1"/>
            </p:cNvPicPr>
            <p:nvPr/>
          </p:nvPicPr>
          <p:blipFill>
            <a:blip r:embed="rId4"/>
            <a:stretch>
              <a:fillRect/>
            </a:stretch>
          </p:blipFill>
          <p:spPr>
            <a:xfrm>
              <a:off x="5477934" y="567327"/>
              <a:ext cx="6572470" cy="4358216"/>
            </a:xfrm>
            <a:prstGeom prst="rect">
              <a:avLst/>
            </a:prstGeom>
          </p:spPr>
        </p:pic>
        <p:sp>
          <p:nvSpPr>
            <p:cNvPr id="6" name="楕円 5">
              <a:extLst>
                <a:ext uri="{FF2B5EF4-FFF2-40B4-BE49-F238E27FC236}">
                  <a16:creationId xmlns:a16="http://schemas.microsoft.com/office/drawing/2014/main" id="{A1793AE6-9283-4F6A-8815-A9DAC4122342}"/>
                </a:ext>
              </a:extLst>
            </p:cNvPr>
            <p:cNvSpPr/>
            <p:nvPr/>
          </p:nvSpPr>
          <p:spPr>
            <a:xfrm>
              <a:off x="5158538" y="3789639"/>
              <a:ext cx="6891866" cy="13381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BB17C618-91BE-45AF-8FE1-9A3D017F8E48}"/>
                </a:ext>
              </a:extLst>
            </p:cNvPr>
            <p:cNvSpPr/>
            <p:nvPr/>
          </p:nvSpPr>
          <p:spPr>
            <a:xfrm>
              <a:off x="5201428" y="1837994"/>
              <a:ext cx="6891866" cy="68097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1563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8726A3-7FF5-45DD-AAF7-EE22C15E3B26}"/>
              </a:ext>
            </a:extLst>
          </p:cNvPr>
          <p:cNvSpPr>
            <a:spLocks noGrp="1"/>
          </p:cNvSpPr>
          <p:nvPr>
            <p:ph type="title"/>
          </p:nvPr>
        </p:nvSpPr>
        <p:spPr/>
        <p:txBody>
          <a:bodyPr/>
          <a:lstStyle/>
          <a:p>
            <a:r>
              <a:rPr kumimoji="1" lang="en-US" altLang="ja-JP" dirty="0"/>
              <a:t>1.3. Moving Average as Metrics</a:t>
            </a:r>
            <a:endParaRPr kumimoji="1" lang="ja-JP" altLang="en-US" dirty="0"/>
          </a:p>
        </p:txBody>
      </p:sp>
      <p:sp>
        <p:nvSpPr>
          <p:cNvPr id="3" name="コンテンツ プレースホルダー 2">
            <a:extLst>
              <a:ext uri="{FF2B5EF4-FFF2-40B4-BE49-F238E27FC236}">
                <a16:creationId xmlns:a16="http://schemas.microsoft.com/office/drawing/2014/main" id="{C777E81F-800B-4E73-AA1F-821787222520}"/>
              </a:ext>
            </a:extLst>
          </p:cNvPr>
          <p:cNvSpPr>
            <a:spLocks noGrp="1"/>
          </p:cNvSpPr>
          <p:nvPr>
            <p:ph idx="1"/>
          </p:nvPr>
        </p:nvSpPr>
        <p:spPr/>
        <p:txBody>
          <a:bodyPr/>
          <a:lstStyle/>
          <a:p>
            <a:r>
              <a:rPr kumimoji="1" lang="en-US" altLang="ja-JP" dirty="0"/>
              <a:t>MA (moving average) is one of the most basic metrics in </a:t>
            </a:r>
            <a:r>
              <a:rPr lang="en-US" altLang="ja-JP" dirty="0"/>
              <a:t>many </a:t>
            </a:r>
            <a:r>
              <a:rPr kumimoji="1" lang="en-US" altLang="ja-JP" dirty="0"/>
              <a:t>Forex technical analyses.</a:t>
            </a:r>
          </a:p>
          <a:p>
            <a:r>
              <a:rPr kumimoji="1" lang="en-US" altLang="ja-JP" dirty="0"/>
              <a:t>Therefore, the experiment will verify whether MA as </a:t>
            </a:r>
            <a:r>
              <a:rPr kumimoji="1" lang="en-US" altLang="ja-JP" i="1" dirty="0"/>
              <a:t>state</a:t>
            </a:r>
            <a:r>
              <a:rPr kumimoji="1" lang="en-US" altLang="ja-JP" dirty="0"/>
              <a:t> element of RL improves the performance of the agent.</a:t>
            </a:r>
          </a:p>
          <a:p>
            <a:pPr lvl="1"/>
            <a:r>
              <a:rPr lang="en-US" altLang="ja-JP" dirty="0"/>
              <a:t>This is contribution in my thesis.</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821EB89-24A7-4254-A766-36493208318B}"/>
              </a:ext>
            </a:extLst>
          </p:cNvPr>
          <p:cNvSpPr>
            <a:spLocks noGrp="1"/>
          </p:cNvSpPr>
          <p:nvPr>
            <p:ph type="sldNum" sz="quarter" idx="12"/>
          </p:nvPr>
        </p:nvSpPr>
        <p:spPr/>
        <p:txBody>
          <a:bodyPr/>
          <a:lstStyle/>
          <a:p>
            <a:fld id="{7E4D883A-E6AF-4FEB-92F6-7B45654D4FEC}" type="slidenum">
              <a:rPr kumimoji="1" lang="ja-JP" altLang="en-US" smtClean="0"/>
              <a:t>14</a:t>
            </a:fld>
            <a:endParaRPr kumimoji="1" lang="ja-JP" altLang="en-US"/>
          </a:p>
        </p:txBody>
      </p:sp>
    </p:spTree>
    <p:extLst>
      <p:ext uri="{BB962C8B-B14F-4D97-AF65-F5344CB8AC3E}">
        <p14:creationId xmlns:p14="http://schemas.microsoft.com/office/powerpoint/2010/main" val="6669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8B410B-9F65-442E-A9F8-18020F2E24F4}"/>
              </a:ext>
            </a:extLst>
          </p:cNvPr>
          <p:cNvSpPr>
            <a:spLocks noGrp="1"/>
          </p:cNvSpPr>
          <p:nvPr>
            <p:ph type="title"/>
          </p:nvPr>
        </p:nvSpPr>
        <p:spPr/>
        <p:txBody>
          <a:bodyPr/>
          <a:lstStyle/>
          <a:p>
            <a:r>
              <a:rPr kumimoji="1" lang="en-US" altLang="ja-JP" dirty="0"/>
              <a:t>2. Method and Algorithm</a:t>
            </a:r>
            <a:endParaRPr kumimoji="1" lang="ja-JP" altLang="en-US" dirty="0"/>
          </a:p>
        </p:txBody>
      </p:sp>
      <p:sp>
        <p:nvSpPr>
          <p:cNvPr id="3" name="テキスト プレースホルダー 2">
            <a:extLst>
              <a:ext uri="{FF2B5EF4-FFF2-40B4-BE49-F238E27FC236}">
                <a16:creationId xmlns:a16="http://schemas.microsoft.com/office/drawing/2014/main" id="{CEF46556-A708-4DA6-9458-B3E2A5D3AA9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428B126-ED95-4C81-B870-288635AA0F61}"/>
              </a:ext>
            </a:extLst>
          </p:cNvPr>
          <p:cNvSpPr>
            <a:spLocks noGrp="1"/>
          </p:cNvSpPr>
          <p:nvPr>
            <p:ph type="sldNum" sz="quarter" idx="12"/>
          </p:nvPr>
        </p:nvSpPr>
        <p:spPr/>
        <p:txBody>
          <a:bodyPr/>
          <a:lstStyle/>
          <a:p>
            <a:fld id="{7E4D883A-E6AF-4FEB-92F6-7B45654D4FEC}" type="slidenum">
              <a:rPr kumimoji="1" lang="ja-JP" altLang="en-US" smtClean="0"/>
              <a:t>15</a:t>
            </a:fld>
            <a:endParaRPr kumimoji="1" lang="ja-JP" altLang="en-US"/>
          </a:p>
        </p:txBody>
      </p:sp>
    </p:spTree>
    <p:extLst>
      <p:ext uri="{BB962C8B-B14F-4D97-AF65-F5344CB8AC3E}">
        <p14:creationId xmlns:p14="http://schemas.microsoft.com/office/powerpoint/2010/main" val="337830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1DA6F1-BB2C-4518-9143-A6B48989C437}"/>
              </a:ext>
            </a:extLst>
          </p:cNvPr>
          <p:cNvSpPr>
            <a:spLocks noGrp="1"/>
          </p:cNvSpPr>
          <p:nvPr>
            <p:ph type="title"/>
          </p:nvPr>
        </p:nvSpPr>
        <p:spPr/>
        <p:txBody>
          <a:bodyPr/>
          <a:lstStyle/>
          <a:p>
            <a:r>
              <a:rPr lang="en-US" altLang="ja-JP" dirty="0"/>
              <a:t>2.1. Overview of RL</a:t>
            </a:r>
            <a:endParaRPr kumimoji="1" lang="ja-JP" altLang="en-US" dirty="0"/>
          </a:p>
        </p:txBody>
      </p:sp>
      <p:pic>
        <p:nvPicPr>
          <p:cNvPr id="18" name="コンテンツ プレースホルダー 17" descr="タイムライン&#10;&#10;自動的に生成された説明">
            <a:extLst>
              <a:ext uri="{FF2B5EF4-FFF2-40B4-BE49-F238E27FC236}">
                <a16:creationId xmlns:a16="http://schemas.microsoft.com/office/drawing/2014/main" id="{A6A40343-236F-4D95-B9C5-0C468D4F11A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5" t="9886" r="3160" b="1986"/>
          <a:stretch/>
        </p:blipFill>
        <p:spPr>
          <a:xfrm>
            <a:off x="1198034" y="1583953"/>
            <a:ext cx="9525000" cy="4879133"/>
          </a:xfrm>
        </p:spPr>
      </p:pic>
      <p:sp>
        <p:nvSpPr>
          <p:cNvPr id="4" name="スライド番号プレースホルダー 3">
            <a:extLst>
              <a:ext uri="{FF2B5EF4-FFF2-40B4-BE49-F238E27FC236}">
                <a16:creationId xmlns:a16="http://schemas.microsoft.com/office/drawing/2014/main" id="{F8063801-77DA-48E8-B3E6-A24945D4518C}"/>
              </a:ext>
            </a:extLst>
          </p:cNvPr>
          <p:cNvSpPr>
            <a:spLocks noGrp="1"/>
          </p:cNvSpPr>
          <p:nvPr>
            <p:ph type="sldNum" sz="quarter" idx="12"/>
          </p:nvPr>
        </p:nvSpPr>
        <p:spPr/>
        <p:txBody>
          <a:bodyPr/>
          <a:lstStyle/>
          <a:p>
            <a:fld id="{7E4D883A-E6AF-4FEB-92F6-7B45654D4FEC}" type="slidenum">
              <a:rPr kumimoji="1" lang="ja-JP" altLang="en-US" smtClean="0"/>
              <a:t>16</a:t>
            </a:fld>
            <a:endParaRPr kumimoji="1" lang="ja-JP" altLang="en-US"/>
          </a:p>
        </p:txBody>
      </p:sp>
    </p:spTree>
    <p:extLst>
      <p:ext uri="{BB962C8B-B14F-4D97-AF65-F5344CB8AC3E}">
        <p14:creationId xmlns:p14="http://schemas.microsoft.com/office/powerpoint/2010/main" val="348243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F29E02-A198-4BBD-85D9-75167548AB93}"/>
              </a:ext>
            </a:extLst>
          </p:cNvPr>
          <p:cNvSpPr>
            <a:spLocks noGrp="1"/>
          </p:cNvSpPr>
          <p:nvPr>
            <p:ph type="title"/>
          </p:nvPr>
        </p:nvSpPr>
        <p:spPr/>
        <p:txBody>
          <a:bodyPr/>
          <a:lstStyle/>
          <a:p>
            <a:r>
              <a:rPr kumimoji="1" lang="en-US" altLang="ja-JP" dirty="0"/>
              <a:t>2.2. State</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05AD764-7508-48EB-BF6C-F47EAA46756C}"/>
                  </a:ext>
                </a:extLst>
              </p:cNvPr>
              <p:cNvSpPr>
                <a:spLocks noGrp="1"/>
              </p:cNvSpPr>
              <p:nvPr>
                <p:ph idx="1"/>
              </p:nvPr>
            </p:nvSpPr>
            <p:spPr/>
            <p:txBody>
              <a:bodyPr>
                <a:normAutofit/>
              </a:bodyPr>
              <a:lstStyle/>
              <a:p>
                <a:r>
                  <a:rPr kumimoji="1" lang="en-US" altLang="ja-JP" dirty="0"/>
                  <a:t>The </a:t>
                </a:r>
                <a:r>
                  <a:rPr kumimoji="1" lang="en-US" altLang="ja-JP" i="1" dirty="0"/>
                  <a:t>state element</a:t>
                </a:r>
                <a:r>
                  <a:rPr kumimoji="1" lang="en-US" altLang="ja-JP" dirty="0"/>
                  <a:t> is defined as:</a:t>
                </a:r>
              </a:p>
              <a:p>
                <a:pPr marL="0" indent="0">
                  <a:buNone/>
                </a:pPr>
                <a:r>
                  <a:rPr kumimoji="1" lang="en-US" altLang="ja-JP" dirty="0"/>
                  <a:t> </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𝑺</m:t>
                        </m:r>
                      </m:e>
                      <m:sub>
                        <m:r>
                          <a:rPr lang="en-US" altLang="ja-JP" b="0" i="1" smtClean="0">
                            <a:latin typeface="Cambria Math" panose="02040503050406030204" pitchFamily="18" charset="0"/>
                          </a:rPr>
                          <m:t>𝑡</m:t>
                        </m:r>
                      </m:sub>
                    </m:sSub>
                    <m:r>
                      <a:rPr lang="en-US" altLang="ja-JP" i="1" smtClean="0">
                        <a:latin typeface="Cambria Math" panose="02040503050406030204" pitchFamily="18" charset="0"/>
                      </a:rPr>
                      <m:t>=</m:t>
                    </m:r>
                    <m:d>
                      <m:dPr>
                        <m:ctrlPr>
                          <a:rPr lang="en-US" altLang="ja-JP" i="1" smtClean="0">
                            <a:latin typeface="Cambria Math" panose="02040503050406030204" pitchFamily="18" charset="0"/>
                          </a:rPr>
                        </m:ctrlPr>
                      </m:dPr>
                      <m:e>
                        <m:r>
                          <a:rPr lang="en-US" altLang="ja-JP" i="1" smtClean="0">
                            <a:latin typeface="Cambria Math" panose="02040503050406030204" pitchFamily="18" charset="0"/>
                          </a:rPr>
                          <m:t>𝑐</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𝑢</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r>
                          <a:rPr lang="en-US" altLang="ja-JP" i="1" smtClean="0">
                            <a:latin typeface="Cambria Math" panose="02040503050406030204" pitchFamily="18" charset="0"/>
                          </a:rPr>
                          <m:t>𝑝𝑜𝑠</m:t>
                        </m:r>
                        <m:r>
                          <a:rPr lang="en-US" altLang="ja-JP" i="1" smtClean="0">
                            <a:latin typeface="Cambria Math" panose="02040503050406030204" pitchFamily="18" charset="0"/>
                          </a:rPr>
                          <m:t>,</m:t>
                        </m:r>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1</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2</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3</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4</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5</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r>
                          <a:rPr lang="en-US" altLang="ja-JP" i="1" smtClean="0">
                            <a:latin typeface="Cambria Math" panose="02040503050406030204" pitchFamily="18" charset="0"/>
                          </a:rPr>
                          <m:t>𝑓𝑝</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𝑙</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r>
                          <a:rPr lang="en-US" altLang="ja-JP" i="1" smtClean="0">
                            <a:latin typeface="Cambria Math" panose="02040503050406030204" pitchFamily="18" charset="0"/>
                          </a:rPr>
                          <m:t>𝑝𝑜𝑠</m:t>
                        </m:r>
                        <m:r>
                          <m:rPr>
                            <m:lit/>
                          </m:rPr>
                          <a:rPr lang="en-US" altLang="ja-JP" i="1" smtClean="0">
                            <a:latin typeface="Cambria Math" panose="02040503050406030204" pitchFamily="18" charset="0"/>
                          </a:rPr>
                          <m:t>_</m:t>
                        </m:r>
                        <m:r>
                          <a:rPr lang="en-US" altLang="ja-JP" i="1" smtClean="0">
                            <a:latin typeface="Cambria Math" panose="02040503050406030204" pitchFamily="18" charset="0"/>
                          </a:rPr>
                          <m:t>𝑟𝑎𝑡𝑒</m:t>
                        </m:r>
                      </m:e>
                    </m:d>
                  </m:oMath>
                </a14:m>
                <a:endParaRPr kumimoji="1" lang="en-US" altLang="ja-JP" dirty="0"/>
              </a:p>
              <a:p>
                <a:pPr marL="0" indent="0">
                  <a:buNone/>
                </a:pPr>
                <a14:m>
                  <m:oMath xmlns:m="http://schemas.openxmlformats.org/officeDocument/2006/math">
                    <m:r>
                      <a:rPr lang="en-US" altLang="ja-JP" i="1" smtClean="0">
                        <a:latin typeface="Cambria Math" panose="02040503050406030204" pitchFamily="18" charset="0"/>
                      </a:rPr>
                      <m:t>𝑐</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𝑢</m:t>
                        </m:r>
                      </m:e>
                      <m:sub>
                        <m:r>
                          <a:rPr lang="en-US" altLang="ja-JP" i="1" smtClean="0">
                            <a:latin typeface="Cambria Math" panose="02040503050406030204" pitchFamily="18" charset="0"/>
                          </a:rPr>
                          <m:t>𝑡</m:t>
                        </m:r>
                      </m:sub>
                    </m:sSub>
                  </m:oMath>
                </a14:m>
                <a:r>
                  <a:rPr lang="en-US" altLang="ja-JP" dirty="0"/>
                  <a:t>: </a:t>
                </a:r>
                <a:r>
                  <a:rPr lang="en-US" altLang="ja-JP" i="1" dirty="0"/>
                  <a:t>current exchange rate</a:t>
                </a:r>
              </a:p>
              <a:p>
                <a:pPr marL="0" indent="0">
                  <a:buNone/>
                </a:pPr>
                <a14:m>
                  <m:oMath xmlns:m="http://schemas.openxmlformats.org/officeDocument/2006/math">
                    <m:r>
                      <a:rPr lang="en-US" altLang="ja-JP" i="1" smtClean="0">
                        <a:latin typeface="Cambria Math" panose="02040503050406030204" pitchFamily="18" charset="0"/>
                      </a:rPr>
                      <m:t>𝑝𝑜𝑠</m:t>
                    </m:r>
                  </m:oMath>
                </a14:m>
                <a:r>
                  <a:rPr lang="en-US" altLang="ja-JP" dirty="0"/>
                  <a:t>: </a:t>
                </a:r>
                <a:r>
                  <a:rPr lang="en-US" altLang="ja-JP" i="1" dirty="0"/>
                  <a:t>current position, </a:t>
                </a:r>
                <a14:m>
                  <m:oMath xmlns:m="http://schemas.openxmlformats.org/officeDocument/2006/math">
                    <m:r>
                      <a:rPr lang="en-US" altLang="ja-JP" i="1" smtClean="0">
                        <a:latin typeface="Cambria Math" panose="02040503050406030204" pitchFamily="18" charset="0"/>
                      </a:rPr>
                      <m:t>𝑝𝑜𝑠</m:t>
                    </m:r>
                    <m:r>
                      <a:rPr lang="en-US" altLang="ja-JP" i="1" smtClean="0">
                        <a:latin typeface="Cambria Math" panose="02040503050406030204" pitchFamily="18" charset="0"/>
                      </a:rPr>
                      <m:t> ∈</m:t>
                    </m:r>
                    <m:r>
                      <m:rPr>
                        <m:lit/>
                      </m:rPr>
                      <a:rPr lang="en-US" altLang="ja-JP" i="1">
                        <a:latin typeface="Cambria Math" panose="02040503050406030204" pitchFamily="18" charset="0"/>
                      </a:rPr>
                      <m:t>{</m:t>
                    </m:r>
                    <m:r>
                      <a:rPr lang="en-US" altLang="ja-JP" i="1">
                        <a:latin typeface="Cambria Math" panose="02040503050406030204" pitchFamily="18" charset="0"/>
                      </a:rPr>
                      <m:t> </m:t>
                    </m:r>
                    <m:r>
                      <a:rPr lang="en-US" altLang="ja-JP" i="1">
                        <a:latin typeface="Cambria Math" panose="02040503050406030204" pitchFamily="18" charset="0"/>
                      </a:rPr>
                      <m:t>𝑆𝑄𝑈𝐴𝑅𝐸</m:t>
                    </m:r>
                    <m:r>
                      <a:rPr lang="en-US" altLang="ja-JP" i="1">
                        <a:latin typeface="Cambria Math" panose="02040503050406030204" pitchFamily="18" charset="0"/>
                      </a:rPr>
                      <m:t>, </m:t>
                    </m:r>
                    <m:r>
                      <a:rPr lang="en-US" altLang="ja-JP" i="1">
                        <a:latin typeface="Cambria Math" panose="02040503050406030204" pitchFamily="18" charset="0"/>
                      </a:rPr>
                      <m:t>𝑆𝐻𝑂𝑅𝑇</m:t>
                    </m:r>
                    <m:r>
                      <a:rPr lang="en-US" altLang="ja-JP" i="1">
                        <a:latin typeface="Cambria Math" panose="02040503050406030204" pitchFamily="18" charset="0"/>
                      </a:rPr>
                      <m:t>, </m:t>
                    </m:r>
                    <m:r>
                      <a:rPr lang="en-US" altLang="ja-JP" i="1">
                        <a:latin typeface="Cambria Math" panose="02040503050406030204" pitchFamily="18" charset="0"/>
                      </a:rPr>
                      <m:t>𝐿𝑂𝑁𝐺</m:t>
                    </m:r>
                    <m:r>
                      <a:rPr lang="en-US" altLang="ja-JP" i="1">
                        <a:latin typeface="Cambria Math" panose="02040503050406030204" pitchFamily="18" charset="0"/>
                      </a:rPr>
                      <m:t> </m:t>
                    </m:r>
                    <m:r>
                      <m:rPr>
                        <m:lit/>
                      </m:rPr>
                      <a:rPr lang="en-US" altLang="ja-JP" i="1">
                        <a:latin typeface="Cambria Math" panose="02040503050406030204" pitchFamily="18" charset="0"/>
                      </a:rPr>
                      <m:t>}</m:t>
                    </m:r>
                  </m:oMath>
                </a14:m>
                <a:endParaRPr lang="en-US" altLang="ja-JP" i="1" dirty="0"/>
              </a:p>
              <a:p>
                <a:pPr marL="0" indent="0">
                  <a:buNone/>
                </a:pPr>
                <a:endParaRPr kumimoji="1" lang="en-US" altLang="ja-JP" i="1"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05AD764-7508-48EB-BF6C-F47EAA46756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0032AC4-1AD2-447F-90C9-1BDC2455A00E}"/>
              </a:ext>
            </a:extLst>
          </p:cNvPr>
          <p:cNvSpPr>
            <a:spLocks noGrp="1"/>
          </p:cNvSpPr>
          <p:nvPr>
            <p:ph type="sldNum" sz="quarter" idx="12"/>
          </p:nvPr>
        </p:nvSpPr>
        <p:spPr/>
        <p:txBody>
          <a:bodyPr/>
          <a:lstStyle/>
          <a:p>
            <a:fld id="{7E4D883A-E6AF-4FEB-92F6-7B45654D4FEC}" type="slidenum">
              <a:rPr kumimoji="1" lang="ja-JP" altLang="en-US" smtClean="0"/>
              <a:t>17</a:t>
            </a:fld>
            <a:endParaRPr kumimoji="1" lang="ja-JP" altLang="en-US"/>
          </a:p>
        </p:txBody>
      </p:sp>
    </p:spTree>
    <p:extLst>
      <p:ext uri="{BB962C8B-B14F-4D97-AF65-F5344CB8AC3E}">
        <p14:creationId xmlns:p14="http://schemas.microsoft.com/office/powerpoint/2010/main" val="573207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890AF-2411-4731-B559-DC5F13B9C02A}"/>
              </a:ext>
            </a:extLst>
          </p:cNvPr>
          <p:cNvSpPr>
            <a:spLocks noGrp="1"/>
          </p:cNvSpPr>
          <p:nvPr>
            <p:ph type="title"/>
          </p:nvPr>
        </p:nvSpPr>
        <p:spPr/>
        <p:txBody>
          <a:bodyPr/>
          <a:lstStyle/>
          <a:p>
            <a:r>
              <a:rPr kumimoji="1" lang="en-US" altLang="ja-JP" dirty="0"/>
              <a:t>MA (Moving Average)</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3D60347-1753-4CE9-9264-8A20B30DD8ED}"/>
                  </a:ext>
                </a:extLst>
              </p:cNvPr>
              <p:cNvSpPr>
                <a:spLocks noGrp="1"/>
              </p:cNvSpPr>
              <p:nvPr>
                <p:ph idx="1"/>
              </p:nvPr>
            </p:nvSpPr>
            <p:spPr>
              <a:xfrm>
                <a:off x="838200" y="1690688"/>
                <a:ext cx="10628086" cy="5305197"/>
              </a:xfrm>
            </p:spPr>
            <p:txBody>
              <a:bodyPr>
                <a:normAutofit/>
              </a:bodyPr>
              <a:lstStyle/>
              <a:p>
                <a:r>
                  <a:rPr lang="en-US" altLang="ja-JP" dirty="0"/>
                  <a:t>Each MA has a different window to calculate the average:</a:t>
                </a:r>
              </a:p>
              <a:p>
                <a:pPr marL="0" indent="0">
                  <a:buNone/>
                </a:pP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1</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i="1" smtClean="0">
                            <a:latin typeface="Cambria Math" panose="02040503050406030204" pitchFamily="18" charset="0"/>
                          </a:rPr>
                          <m:t>120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−120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r>
                  <a:rPr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2</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80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−80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endParaRPr kumimoji="1" lang="ja-JP" altLang="en-US" dirty="0"/>
              </a:p>
              <a:p>
                <a:pPr marL="0" indent="0">
                  <a:buNone/>
                </a:pP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3</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50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−50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r>
                  <a:rPr kumimoji="1"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4</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30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−30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endParaRPr kumimoji="1" lang="ja-JP" altLang="en-US" dirty="0"/>
              </a:p>
              <a:p>
                <a:pPr marL="0" indent="0">
                  <a:buNone/>
                </a:pPr>
                <a:r>
                  <a:rPr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5</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20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−20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endParaRPr kumimoji="1" lang="ja-JP" altLang="en-US"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3D60347-1753-4CE9-9264-8A20B30DD8ED}"/>
                  </a:ext>
                </a:extLst>
              </p:cNvPr>
              <p:cNvSpPr>
                <a:spLocks noGrp="1" noRot="1" noChangeAspect="1" noMove="1" noResize="1" noEditPoints="1" noAdjustHandles="1" noChangeArrowheads="1" noChangeShapeType="1" noTextEdit="1"/>
              </p:cNvSpPr>
              <p:nvPr>
                <p:ph idx="1"/>
              </p:nvPr>
            </p:nvSpPr>
            <p:spPr>
              <a:xfrm>
                <a:off x="838200" y="1690688"/>
                <a:ext cx="10628086" cy="5305197"/>
              </a:xfrm>
              <a:blipFill>
                <a:blip r:embed="rId3"/>
                <a:stretch>
                  <a:fillRect l="-1033" t="-183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F4F07A7-E668-4136-9DC7-62F66334EA10}"/>
              </a:ext>
            </a:extLst>
          </p:cNvPr>
          <p:cNvSpPr>
            <a:spLocks noGrp="1"/>
          </p:cNvSpPr>
          <p:nvPr>
            <p:ph type="sldNum" sz="quarter" idx="12"/>
          </p:nvPr>
        </p:nvSpPr>
        <p:spPr/>
        <p:txBody>
          <a:bodyPr/>
          <a:lstStyle/>
          <a:p>
            <a:fld id="{7E4D883A-E6AF-4FEB-92F6-7B45654D4FEC}" type="slidenum">
              <a:rPr kumimoji="1" lang="ja-JP" altLang="en-US" smtClean="0"/>
              <a:t>18</a:t>
            </a:fld>
            <a:endParaRPr kumimoji="1" lang="ja-JP" altLang="en-US"/>
          </a:p>
        </p:txBody>
      </p:sp>
    </p:spTree>
    <p:extLst>
      <p:ext uri="{BB962C8B-B14F-4D97-AF65-F5344CB8AC3E}">
        <p14:creationId xmlns:p14="http://schemas.microsoft.com/office/powerpoint/2010/main" val="210538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9B4B7-5B6F-4F1C-ABBE-E072C9110805}"/>
              </a:ext>
            </a:extLst>
          </p:cNvPr>
          <p:cNvSpPr>
            <a:spLocks noGrp="1"/>
          </p:cNvSpPr>
          <p:nvPr>
            <p:ph type="title"/>
          </p:nvPr>
        </p:nvSpPr>
        <p:spPr/>
        <p:txBody>
          <a:bodyPr/>
          <a:lstStyle/>
          <a:p>
            <a:r>
              <a:rPr kumimoji="1" lang="en-US" altLang="ja-JP" dirty="0"/>
              <a:t>Floating P/L (Profit and Loss)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C4F2CDE-2743-45C8-9B19-D1494F9B1048}"/>
                  </a:ext>
                </a:extLst>
              </p:cNvPr>
              <p:cNvSpPr>
                <a:spLocks noGrp="1"/>
              </p:cNvSpPr>
              <p:nvPr>
                <p:ph idx="1"/>
              </p:nvPr>
            </p:nvSpPr>
            <p:spPr/>
            <p:txBody>
              <a:bodyPr/>
              <a:lstStyle/>
              <a:p>
                <a14:m>
                  <m:oMath xmlns:m="http://schemas.openxmlformats.org/officeDocument/2006/math">
                    <m:r>
                      <a:rPr lang="en-US" altLang="ja-JP" i="1" smtClean="0">
                        <a:latin typeface="Cambria Math" panose="02040503050406030204" pitchFamily="18" charset="0"/>
                      </a:rPr>
                      <m:t>𝑓𝑝</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𝑙</m:t>
                        </m:r>
                      </m:e>
                      <m:sub>
                        <m:r>
                          <a:rPr lang="en-US" altLang="ja-JP" i="1" smtClean="0">
                            <a:latin typeface="Cambria Math" panose="02040503050406030204" pitchFamily="18" charset="0"/>
                          </a:rPr>
                          <m:t>𝑡</m:t>
                        </m:r>
                      </m:sub>
                    </m:sSub>
                  </m:oMath>
                </a14:m>
                <a:r>
                  <a:rPr lang="en-US" altLang="ja-JP" dirty="0"/>
                  <a:t>: Floating P/L</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DC4F2CDE-2743-45C8-9B19-D1494F9B1048}"/>
                  </a:ext>
                </a:extLst>
              </p:cNvPr>
              <p:cNvSpPr>
                <a:spLocks noGrp="1" noRot="1" noChangeAspect="1" noMove="1" noResize="1" noEditPoints="1" noAdjustHandles="1" noChangeArrowheads="1" noChangeShapeType="1" noTextEdit="1"/>
              </p:cNvSpPr>
              <p:nvPr>
                <p:ph idx="1"/>
              </p:nvPr>
            </p:nvSpPr>
            <p:spPr>
              <a:blipFill>
                <a:blip r:embed="rId3"/>
                <a:stretch>
                  <a:fillRect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BC402FC-0F7A-4144-8A6B-35DC9FB63DCE}"/>
              </a:ext>
            </a:extLst>
          </p:cNvPr>
          <p:cNvSpPr>
            <a:spLocks noGrp="1"/>
          </p:cNvSpPr>
          <p:nvPr>
            <p:ph type="sldNum" sz="quarter" idx="12"/>
          </p:nvPr>
        </p:nvSpPr>
        <p:spPr/>
        <p:txBody>
          <a:bodyPr/>
          <a:lstStyle/>
          <a:p>
            <a:fld id="{7E4D883A-E6AF-4FEB-92F6-7B45654D4FEC}" type="slidenum">
              <a:rPr kumimoji="1" lang="ja-JP" altLang="en-US" smtClean="0"/>
              <a:t>19</a:t>
            </a:fld>
            <a:endParaRPr kumimoji="1" lang="ja-JP" altLang="en-US"/>
          </a:p>
        </p:txBody>
      </p:sp>
      <p:pic>
        <p:nvPicPr>
          <p:cNvPr id="8" name="図 7">
            <a:extLst>
              <a:ext uri="{FF2B5EF4-FFF2-40B4-BE49-F238E27FC236}">
                <a16:creationId xmlns:a16="http://schemas.microsoft.com/office/drawing/2014/main" id="{45DCF96B-5B38-40B9-9BBD-8340FE35349A}"/>
              </a:ext>
            </a:extLst>
          </p:cNvPr>
          <p:cNvPicPr>
            <a:picLocks noChangeAspect="1"/>
          </p:cNvPicPr>
          <p:nvPr/>
        </p:nvPicPr>
        <p:blipFill rotWithShape="1">
          <a:blip r:embed="rId4"/>
          <a:srcRect l="1172" t="6589"/>
          <a:stretch/>
        </p:blipFill>
        <p:spPr>
          <a:xfrm>
            <a:off x="1718809" y="2336800"/>
            <a:ext cx="8754382" cy="1912937"/>
          </a:xfrm>
          <a:prstGeom prst="rect">
            <a:avLst/>
          </a:prstGeom>
        </p:spPr>
      </p:pic>
    </p:spTree>
    <p:extLst>
      <p:ext uri="{BB962C8B-B14F-4D97-AF65-F5344CB8AC3E}">
        <p14:creationId xmlns:p14="http://schemas.microsoft.com/office/powerpoint/2010/main" val="427445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548E64-8052-4EEC-990A-45CA4C02C7E8}"/>
              </a:ext>
            </a:extLst>
          </p:cNvPr>
          <p:cNvSpPr>
            <a:spLocks noGrp="1"/>
          </p:cNvSpPr>
          <p:nvPr>
            <p:ph type="title"/>
          </p:nvPr>
        </p:nvSpPr>
        <p:spPr/>
        <p:txBody>
          <a:bodyPr/>
          <a:lstStyle/>
          <a:p>
            <a:r>
              <a:rPr kumimoji="1" lang="en-US" altLang="ja-JP" dirty="0"/>
              <a:t>Outline</a:t>
            </a:r>
            <a:endParaRPr kumimoji="1" lang="ja-JP" altLang="en-US" dirty="0"/>
          </a:p>
        </p:txBody>
      </p:sp>
      <p:sp>
        <p:nvSpPr>
          <p:cNvPr id="3" name="コンテンツ プレースホルダー 2">
            <a:extLst>
              <a:ext uri="{FF2B5EF4-FFF2-40B4-BE49-F238E27FC236}">
                <a16:creationId xmlns:a16="http://schemas.microsoft.com/office/drawing/2014/main" id="{784CB711-CF89-4987-BCBE-510BEDBD78C5}"/>
              </a:ext>
            </a:extLst>
          </p:cNvPr>
          <p:cNvSpPr>
            <a:spLocks noGrp="1"/>
          </p:cNvSpPr>
          <p:nvPr>
            <p:ph idx="1"/>
          </p:nvPr>
        </p:nvSpPr>
        <p:spPr>
          <a:xfrm>
            <a:off x="283780" y="1825625"/>
            <a:ext cx="11729544" cy="4530725"/>
          </a:xfrm>
        </p:spPr>
        <p:txBody>
          <a:bodyPr numCol="2">
            <a:normAutofit/>
          </a:bodyPr>
          <a:lstStyle/>
          <a:p>
            <a:pPr marL="514350" indent="-514350">
              <a:buFont typeface="+mj-lt"/>
              <a:buAutoNum type="arabicPeriod"/>
            </a:pPr>
            <a:r>
              <a:rPr kumimoji="1" lang="en-US" altLang="ja-JP" dirty="0"/>
              <a:t>Introduction</a:t>
            </a:r>
          </a:p>
          <a:p>
            <a:pPr marL="971550" lvl="1" indent="-514350">
              <a:buFont typeface="+mj-lt"/>
              <a:buAutoNum type="arabicPeriod"/>
            </a:pPr>
            <a:r>
              <a:rPr lang="en-US" altLang="ja-JP" dirty="0"/>
              <a:t>Forex Trading</a:t>
            </a:r>
          </a:p>
          <a:p>
            <a:pPr marL="971550" lvl="1" indent="-514350">
              <a:buFont typeface="+mj-lt"/>
              <a:buAutoNum type="arabicPeriod"/>
            </a:pPr>
            <a:r>
              <a:rPr kumimoji="1" lang="en-US" altLang="ja-JP" dirty="0"/>
              <a:t>Reinforcement Learning (RL)</a:t>
            </a:r>
          </a:p>
          <a:p>
            <a:pPr marL="971550" lvl="1" indent="-514350">
              <a:buFont typeface="+mj-lt"/>
              <a:buAutoNum type="arabicPeriod"/>
            </a:pPr>
            <a:r>
              <a:rPr kumimoji="1" lang="en-US" altLang="ja-JP" dirty="0"/>
              <a:t>Moving Average (MA) as Metrics</a:t>
            </a:r>
          </a:p>
          <a:p>
            <a:pPr marL="514350" indent="-514350">
              <a:buFont typeface="+mj-lt"/>
              <a:buAutoNum type="arabicPeriod"/>
            </a:pPr>
            <a:r>
              <a:rPr lang="en-US" altLang="ja-JP" dirty="0"/>
              <a:t>Method and Algorithm</a:t>
            </a:r>
          </a:p>
          <a:p>
            <a:pPr marL="971550" lvl="1" indent="-514350">
              <a:buFont typeface="+mj-lt"/>
              <a:buAutoNum type="arabicPeriod"/>
            </a:pPr>
            <a:r>
              <a:rPr lang="en-US" altLang="ja-JP" dirty="0"/>
              <a:t>Overview of RL</a:t>
            </a:r>
          </a:p>
          <a:p>
            <a:pPr marL="971550" lvl="1" indent="-514350">
              <a:buFont typeface="+mj-lt"/>
              <a:buAutoNum type="arabicPeriod"/>
            </a:pPr>
            <a:r>
              <a:rPr lang="en-US" altLang="ja-JP" dirty="0"/>
              <a:t>State</a:t>
            </a:r>
          </a:p>
          <a:p>
            <a:pPr marL="971550" lvl="1" indent="-514350">
              <a:buFont typeface="+mj-lt"/>
              <a:buAutoNum type="arabicPeriod"/>
            </a:pPr>
            <a:r>
              <a:rPr lang="en-US" altLang="ja-JP" dirty="0"/>
              <a:t>Action</a:t>
            </a:r>
          </a:p>
          <a:p>
            <a:pPr marL="971550" lvl="1" indent="-514350">
              <a:buFont typeface="+mj-lt"/>
              <a:buAutoNum type="arabicPeriod"/>
            </a:pPr>
            <a:r>
              <a:rPr lang="en-US" altLang="ja-JP" dirty="0"/>
              <a:t>Profit and Loss (P/L) and Reward</a:t>
            </a:r>
          </a:p>
          <a:p>
            <a:pPr marL="971550" lvl="1" indent="-514350">
              <a:buFont typeface="+mj-lt"/>
              <a:buAutoNum type="arabicPeriod"/>
            </a:pPr>
            <a:r>
              <a:rPr lang="en-US" altLang="ja-JP" dirty="0"/>
              <a:t>Deep Q Network (DQN)</a:t>
            </a:r>
          </a:p>
          <a:p>
            <a:pPr marL="514350" indent="-514350">
              <a:buFont typeface="+mj-lt"/>
              <a:buAutoNum type="arabicPeriod"/>
            </a:pPr>
            <a:r>
              <a:rPr kumimoji="1" lang="en-US" altLang="ja-JP" dirty="0"/>
              <a:t>Experiment</a:t>
            </a:r>
          </a:p>
          <a:p>
            <a:pPr marL="971550" lvl="1" indent="-514350">
              <a:buFont typeface="+mj-lt"/>
              <a:buAutoNum type="arabicPeriod"/>
            </a:pPr>
            <a:r>
              <a:rPr kumimoji="1" lang="en-US" altLang="ja-JP" dirty="0"/>
              <a:t>Overview of Experiment</a:t>
            </a:r>
          </a:p>
          <a:p>
            <a:pPr marL="971550" lvl="1" indent="-514350">
              <a:buFont typeface="+mj-lt"/>
              <a:buAutoNum type="arabicPeriod"/>
            </a:pPr>
            <a:r>
              <a:rPr kumimoji="1" lang="en-US" altLang="ja-JP" dirty="0"/>
              <a:t>Dataset</a:t>
            </a:r>
          </a:p>
          <a:p>
            <a:pPr marL="971550" lvl="1" indent="-514350">
              <a:buFont typeface="+mj-lt"/>
              <a:buAutoNum type="arabicPeriod"/>
            </a:pPr>
            <a:r>
              <a:rPr lang="en-US" altLang="ja-JP" dirty="0"/>
              <a:t>Evaluation method</a:t>
            </a:r>
            <a:endParaRPr kumimoji="1" lang="en-US" altLang="ja-JP" dirty="0"/>
          </a:p>
          <a:p>
            <a:pPr marL="514350" indent="-514350">
              <a:buFont typeface="+mj-lt"/>
              <a:buAutoNum type="arabicPeriod"/>
            </a:pPr>
            <a:r>
              <a:rPr lang="en-US" altLang="ja-JP" dirty="0"/>
              <a:t>Result</a:t>
            </a:r>
          </a:p>
          <a:p>
            <a:pPr marL="971550" lvl="1" indent="-514350">
              <a:buFont typeface="+mj-lt"/>
              <a:buAutoNum type="arabicPeriod"/>
            </a:pPr>
            <a:r>
              <a:rPr lang="en-US" altLang="ja-JP" dirty="0"/>
              <a:t>Accumulated Reward</a:t>
            </a:r>
          </a:p>
          <a:p>
            <a:pPr marL="971550" lvl="1" indent="-514350">
              <a:buFont typeface="+mj-lt"/>
              <a:buAutoNum type="arabicPeriod"/>
            </a:pPr>
            <a:r>
              <a:rPr lang="en-US" altLang="ja-JP" dirty="0"/>
              <a:t>Waiting Ratio</a:t>
            </a:r>
          </a:p>
          <a:p>
            <a:pPr marL="514350" indent="-514350">
              <a:buFont typeface="+mj-lt"/>
              <a:buAutoNum type="arabicPeriod"/>
            </a:pPr>
            <a:r>
              <a:rPr kumimoji="1" lang="en-US" altLang="ja-JP" dirty="0"/>
              <a:t>Conclusion</a:t>
            </a:r>
            <a:endParaRPr kumimoji="1" lang="ja-JP" altLang="en-US" dirty="0"/>
          </a:p>
        </p:txBody>
      </p:sp>
      <p:sp>
        <p:nvSpPr>
          <p:cNvPr id="4" name="スライド番号プレースホルダー 3">
            <a:extLst>
              <a:ext uri="{FF2B5EF4-FFF2-40B4-BE49-F238E27FC236}">
                <a16:creationId xmlns:a16="http://schemas.microsoft.com/office/drawing/2014/main" id="{EB299480-E4E3-42F1-A580-9707F885E0CC}"/>
              </a:ext>
            </a:extLst>
          </p:cNvPr>
          <p:cNvSpPr>
            <a:spLocks noGrp="1"/>
          </p:cNvSpPr>
          <p:nvPr>
            <p:ph type="sldNum" sz="quarter" idx="12"/>
          </p:nvPr>
        </p:nvSpPr>
        <p:spPr/>
        <p:txBody>
          <a:bodyPr/>
          <a:lstStyle/>
          <a:p>
            <a:fld id="{7E4D883A-E6AF-4FEB-92F6-7B45654D4FEC}" type="slidenum">
              <a:rPr kumimoji="1" lang="ja-JP" altLang="en-US" smtClean="0"/>
              <a:t>2</a:t>
            </a:fld>
            <a:endParaRPr kumimoji="1" lang="ja-JP" altLang="en-US"/>
          </a:p>
        </p:txBody>
      </p:sp>
    </p:spTree>
    <p:extLst>
      <p:ext uri="{BB962C8B-B14F-4D97-AF65-F5344CB8AC3E}">
        <p14:creationId xmlns:p14="http://schemas.microsoft.com/office/powerpoint/2010/main" val="3212924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AA8F8-624D-43CA-838E-68A4168819F1}"/>
              </a:ext>
            </a:extLst>
          </p:cNvPr>
          <p:cNvSpPr>
            <a:spLocks noGrp="1"/>
          </p:cNvSpPr>
          <p:nvPr>
            <p:ph type="title"/>
          </p:nvPr>
        </p:nvSpPr>
        <p:spPr/>
        <p:txBody>
          <a:bodyPr/>
          <a:lstStyle/>
          <a:p>
            <a:r>
              <a:rPr kumimoji="1" lang="en-US" altLang="ja-JP" dirty="0"/>
              <a:t>Exchange Rate When Taking the Position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85F19E2-E7D9-4F75-B897-6003392E219D}"/>
                  </a:ext>
                </a:extLst>
              </p:cNvPr>
              <p:cNvSpPr>
                <a:spLocks noGrp="1"/>
              </p:cNvSpPr>
              <p:nvPr>
                <p:ph idx="1"/>
              </p:nvPr>
            </p:nvSpPr>
            <p:spPr/>
            <p:txBody>
              <a:bodyPr/>
              <a:lstStyle/>
              <a:p>
                <a14:m>
                  <m:oMath xmlns:m="http://schemas.openxmlformats.org/officeDocument/2006/math">
                    <m:r>
                      <a:rPr lang="en-US" altLang="ja-JP" i="1" smtClean="0">
                        <a:latin typeface="Cambria Math" panose="02040503050406030204" pitchFamily="18" charset="0"/>
                      </a:rPr>
                      <m:t>𝑝𝑜𝑠</m:t>
                    </m:r>
                    <m:r>
                      <m:rPr>
                        <m:lit/>
                      </m:rPr>
                      <a:rPr lang="en-US" altLang="ja-JP" i="1" smtClean="0">
                        <a:latin typeface="Cambria Math" panose="02040503050406030204" pitchFamily="18" charset="0"/>
                      </a:rPr>
                      <m:t>_</m:t>
                    </m:r>
                    <m:r>
                      <a:rPr lang="en-US" altLang="ja-JP" i="1" smtClean="0">
                        <a:latin typeface="Cambria Math" panose="02040503050406030204" pitchFamily="18" charset="0"/>
                      </a:rPr>
                      <m:t>𝑟𝑎𝑡𝑒</m:t>
                    </m:r>
                  </m:oMath>
                </a14:m>
                <a:r>
                  <a:rPr lang="en-US" altLang="ja-JP" dirty="0"/>
                  <a:t>: </a:t>
                </a:r>
                <a:r>
                  <a:rPr lang="en-US" altLang="ja-JP" i="1" dirty="0"/>
                  <a:t>exchange rate when taking the position</a:t>
                </a:r>
              </a:p>
              <a:p>
                <a:r>
                  <a:rPr lang="en-US" altLang="ja-JP" dirty="0"/>
                  <a:t>The </a:t>
                </a:r>
                <a14:m>
                  <m:oMath xmlns:m="http://schemas.openxmlformats.org/officeDocument/2006/math">
                    <m:r>
                      <a:rPr lang="en-US" altLang="ja-JP" i="1" smtClean="0">
                        <a:latin typeface="Cambria Math" panose="02040503050406030204" pitchFamily="18" charset="0"/>
                      </a:rPr>
                      <m:t>𝑝𝑜𝑠</m:t>
                    </m:r>
                    <m:r>
                      <m:rPr>
                        <m:lit/>
                      </m:rPr>
                      <a:rPr lang="en-US" altLang="ja-JP" i="1" smtClean="0">
                        <a:latin typeface="Cambria Math" panose="02040503050406030204" pitchFamily="18" charset="0"/>
                      </a:rPr>
                      <m:t>_</m:t>
                    </m:r>
                    <m:r>
                      <a:rPr lang="en-US" altLang="ja-JP" i="1" smtClean="0">
                        <a:latin typeface="Cambria Math" panose="02040503050406030204" pitchFamily="18" charset="0"/>
                      </a:rPr>
                      <m:t>𝑟𝑎𝑡𝑒</m:t>
                    </m:r>
                    <m:r>
                      <a:rPr lang="en-US" altLang="ja-JP" b="0" i="1" smtClean="0">
                        <a:latin typeface="Cambria Math" panose="02040503050406030204" pitchFamily="18" charset="0"/>
                      </a:rPr>
                      <m:t>=112.55</m:t>
                    </m:r>
                  </m:oMath>
                </a14:m>
                <a:r>
                  <a:rPr kumimoji="1" lang="ja-JP" altLang="en-US" dirty="0"/>
                  <a:t> </a:t>
                </a:r>
                <a:r>
                  <a:rPr lang="en-US" altLang="ja-JP" dirty="0"/>
                  <a:t>means that the 1 dollar had equaled 112.55 yen ($1=\112.55) when the agent had taken the long or the short position. </a:t>
                </a:r>
              </a:p>
              <a:p>
                <a:r>
                  <a:rPr kumimoji="1" lang="en-US" altLang="ja-JP" dirty="0"/>
                  <a:t>If the agent is in the square, </a:t>
                </a:r>
                <a14:m>
                  <m:oMath xmlns:m="http://schemas.openxmlformats.org/officeDocument/2006/math">
                    <m:r>
                      <a:rPr lang="en-US" altLang="ja-JP" i="1" smtClean="0">
                        <a:latin typeface="Cambria Math" panose="02040503050406030204" pitchFamily="18" charset="0"/>
                      </a:rPr>
                      <m:t>𝑝𝑜𝑠</m:t>
                    </m:r>
                    <m:r>
                      <m:rPr>
                        <m:lit/>
                      </m:rPr>
                      <a:rPr lang="en-US" altLang="ja-JP" i="1" smtClean="0">
                        <a:latin typeface="Cambria Math" panose="02040503050406030204" pitchFamily="18" charset="0"/>
                      </a:rPr>
                      <m:t>_</m:t>
                    </m:r>
                    <m:r>
                      <a:rPr lang="en-US" altLang="ja-JP" i="1" smtClean="0">
                        <a:latin typeface="Cambria Math" panose="02040503050406030204" pitchFamily="18" charset="0"/>
                      </a:rPr>
                      <m:t>𝑟𝑎𝑡𝑒</m:t>
                    </m:r>
                    <m:r>
                      <a:rPr lang="en-US" altLang="ja-JP" b="0" i="1" smtClean="0">
                        <a:latin typeface="Cambria Math" panose="02040503050406030204" pitchFamily="18" charset="0"/>
                      </a:rPr>
                      <m:t>=0</m:t>
                    </m:r>
                  </m:oMath>
                </a14:m>
                <a:r>
                  <a:rPr kumimoji="1" lang="en-US" altLang="ja-JP" dirty="0"/>
                  <a:t>.</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85F19E2-E7D9-4F75-B897-6003392E219D}"/>
                  </a:ext>
                </a:extLst>
              </p:cNvPr>
              <p:cNvSpPr>
                <a:spLocks noGrp="1" noRot="1" noChangeAspect="1" noMove="1" noResize="1" noEditPoints="1" noAdjustHandles="1" noChangeArrowheads="1" noChangeShapeType="1" noTextEdit="1"/>
              </p:cNvSpPr>
              <p:nvPr>
                <p:ph idx="1"/>
              </p:nvPr>
            </p:nvSpPr>
            <p:spPr>
              <a:blipFill>
                <a:blip r:embed="rId3"/>
                <a:stretch>
                  <a:fillRect l="-1043" t="-2241" r="-2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7B07C2B-E443-40DA-8ED5-9A893C262769}"/>
              </a:ext>
            </a:extLst>
          </p:cNvPr>
          <p:cNvSpPr>
            <a:spLocks noGrp="1"/>
          </p:cNvSpPr>
          <p:nvPr>
            <p:ph type="sldNum" sz="quarter" idx="12"/>
          </p:nvPr>
        </p:nvSpPr>
        <p:spPr/>
        <p:txBody>
          <a:bodyPr/>
          <a:lstStyle/>
          <a:p>
            <a:fld id="{7E4D883A-E6AF-4FEB-92F6-7B45654D4FEC}" type="slidenum">
              <a:rPr kumimoji="1" lang="ja-JP" altLang="en-US" smtClean="0"/>
              <a:t>20</a:t>
            </a:fld>
            <a:endParaRPr kumimoji="1" lang="ja-JP" altLang="en-US"/>
          </a:p>
        </p:txBody>
      </p:sp>
    </p:spTree>
    <p:extLst>
      <p:ext uri="{BB962C8B-B14F-4D97-AF65-F5344CB8AC3E}">
        <p14:creationId xmlns:p14="http://schemas.microsoft.com/office/powerpoint/2010/main" val="1572443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図 27">
            <a:extLst>
              <a:ext uri="{FF2B5EF4-FFF2-40B4-BE49-F238E27FC236}">
                <a16:creationId xmlns:a16="http://schemas.microsoft.com/office/drawing/2014/main" id="{FCD5D43C-E0F9-45B7-9B6C-DAB78E9DB8F4}"/>
              </a:ext>
            </a:extLst>
          </p:cNvPr>
          <p:cNvPicPr>
            <a:picLocks noChangeAspect="1"/>
          </p:cNvPicPr>
          <p:nvPr/>
        </p:nvPicPr>
        <p:blipFill>
          <a:blip r:embed="rId3"/>
          <a:stretch>
            <a:fillRect/>
          </a:stretch>
        </p:blipFill>
        <p:spPr>
          <a:xfrm>
            <a:off x="1018242" y="5600578"/>
            <a:ext cx="10155515" cy="1116978"/>
          </a:xfrm>
          <a:prstGeom prst="rect">
            <a:avLst/>
          </a:prstGeom>
        </p:spPr>
      </p:pic>
      <p:sp>
        <p:nvSpPr>
          <p:cNvPr id="2" name="タイトル 1">
            <a:extLst>
              <a:ext uri="{FF2B5EF4-FFF2-40B4-BE49-F238E27FC236}">
                <a16:creationId xmlns:a16="http://schemas.microsoft.com/office/drawing/2014/main" id="{8C3A6F04-6DB9-43EC-A857-6E3220DD23ED}"/>
              </a:ext>
            </a:extLst>
          </p:cNvPr>
          <p:cNvSpPr>
            <a:spLocks noGrp="1"/>
          </p:cNvSpPr>
          <p:nvPr>
            <p:ph type="title"/>
          </p:nvPr>
        </p:nvSpPr>
        <p:spPr/>
        <p:txBody>
          <a:bodyPr/>
          <a:lstStyle/>
          <a:p>
            <a:r>
              <a:rPr kumimoji="1" lang="en-US" altLang="ja-JP" dirty="0"/>
              <a:t>2.3. Action</a:t>
            </a:r>
            <a:endParaRPr kumimoji="1" lang="ja-JP" altLang="en-US" dirty="0"/>
          </a:p>
        </p:txBody>
      </p:sp>
      <p:sp>
        <p:nvSpPr>
          <p:cNvPr id="4" name="スライド番号プレースホルダー 3">
            <a:extLst>
              <a:ext uri="{FF2B5EF4-FFF2-40B4-BE49-F238E27FC236}">
                <a16:creationId xmlns:a16="http://schemas.microsoft.com/office/drawing/2014/main" id="{310A6831-8061-4903-A9DF-CC5EDD80FF7C}"/>
              </a:ext>
            </a:extLst>
          </p:cNvPr>
          <p:cNvSpPr>
            <a:spLocks noGrp="1"/>
          </p:cNvSpPr>
          <p:nvPr>
            <p:ph type="sldNum" sz="quarter" idx="12"/>
          </p:nvPr>
        </p:nvSpPr>
        <p:spPr/>
        <p:txBody>
          <a:bodyPr/>
          <a:lstStyle/>
          <a:p>
            <a:fld id="{7E4D883A-E6AF-4FEB-92F6-7B45654D4FEC}" type="slidenum">
              <a:rPr kumimoji="1" lang="ja-JP" altLang="en-US" smtClean="0"/>
              <a:t>21</a:t>
            </a:fld>
            <a:endParaRPr kumimoji="1" lang="ja-JP" altLang="en-US"/>
          </a:p>
        </p:txBody>
      </p:sp>
      <p:grpSp>
        <p:nvGrpSpPr>
          <p:cNvPr id="9" name="グループ化 8">
            <a:extLst>
              <a:ext uri="{FF2B5EF4-FFF2-40B4-BE49-F238E27FC236}">
                <a16:creationId xmlns:a16="http://schemas.microsoft.com/office/drawing/2014/main" id="{9A7C0B93-ABDC-4ADF-96FA-0A94E013AB48}"/>
              </a:ext>
            </a:extLst>
          </p:cNvPr>
          <p:cNvGrpSpPr/>
          <p:nvPr/>
        </p:nvGrpSpPr>
        <p:grpSpPr>
          <a:xfrm>
            <a:off x="1386481" y="913399"/>
            <a:ext cx="9419035" cy="4535877"/>
            <a:chOff x="920378" y="1004886"/>
            <a:chExt cx="9971026" cy="4894264"/>
          </a:xfrm>
        </p:grpSpPr>
        <p:sp>
          <p:nvSpPr>
            <p:cNvPr id="10" name="テキスト ボックス 9">
              <a:extLst>
                <a:ext uri="{FF2B5EF4-FFF2-40B4-BE49-F238E27FC236}">
                  <a16:creationId xmlns:a16="http://schemas.microsoft.com/office/drawing/2014/main" id="{77C969AE-C251-4250-84BB-CCB4F3B6286B}"/>
                </a:ext>
              </a:extLst>
            </p:cNvPr>
            <p:cNvSpPr txBox="1"/>
            <p:nvPr/>
          </p:nvSpPr>
          <p:spPr>
            <a:xfrm>
              <a:off x="4778644" y="1004886"/>
              <a:ext cx="2634712" cy="646331"/>
            </a:xfrm>
            <a:prstGeom prst="rect">
              <a:avLst/>
            </a:prstGeom>
            <a:noFill/>
            <a:ln>
              <a:solidFill>
                <a:schemeClr val="tx1"/>
              </a:solidFill>
            </a:ln>
          </p:spPr>
          <p:txBody>
            <a:bodyPr wrap="square" rtlCol="0">
              <a:spAutoFit/>
            </a:bodyPr>
            <a:lstStyle/>
            <a:p>
              <a:pPr algn="ctr"/>
              <a:r>
                <a:rPr lang="en-US" altLang="ja-JP" sz="3600" dirty="0"/>
                <a:t>Square</a:t>
              </a:r>
              <a:endParaRPr kumimoji="1" lang="ja-JP" altLang="en-US" sz="3600" dirty="0"/>
            </a:p>
          </p:txBody>
        </p:sp>
        <p:sp>
          <p:nvSpPr>
            <p:cNvPr id="11" name="テキスト ボックス 10">
              <a:extLst>
                <a:ext uri="{FF2B5EF4-FFF2-40B4-BE49-F238E27FC236}">
                  <a16:creationId xmlns:a16="http://schemas.microsoft.com/office/drawing/2014/main" id="{54AC993C-4D57-47F6-BFFF-36C7B0D9ECB7}"/>
                </a:ext>
              </a:extLst>
            </p:cNvPr>
            <p:cNvSpPr txBox="1"/>
            <p:nvPr/>
          </p:nvSpPr>
          <p:spPr>
            <a:xfrm>
              <a:off x="7881294" y="3809678"/>
              <a:ext cx="2634712" cy="646331"/>
            </a:xfrm>
            <a:prstGeom prst="rect">
              <a:avLst/>
            </a:prstGeom>
            <a:noFill/>
            <a:ln>
              <a:solidFill>
                <a:schemeClr val="tx1"/>
              </a:solidFill>
            </a:ln>
          </p:spPr>
          <p:txBody>
            <a:bodyPr wrap="square" rtlCol="0">
              <a:spAutoFit/>
            </a:bodyPr>
            <a:lstStyle/>
            <a:p>
              <a:pPr algn="ctr"/>
              <a:r>
                <a:rPr kumimoji="1" lang="en-US" altLang="ja-JP" sz="3600" dirty="0"/>
                <a:t>Long Pos.</a:t>
              </a:r>
              <a:endParaRPr kumimoji="1" lang="ja-JP" altLang="en-US" sz="3600" dirty="0"/>
            </a:p>
          </p:txBody>
        </p:sp>
        <p:sp>
          <p:nvSpPr>
            <p:cNvPr id="12" name="テキスト ボックス 11">
              <a:extLst>
                <a:ext uri="{FF2B5EF4-FFF2-40B4-BE49-F238E27FC236}">
                  <a16:creationId xmlns:a16="http://schemas.microsoft.com/office/drawing/2014/main" id="{F84365DF-1292-44E7-AD37-C51A014ED4C3}"/>
                </a:ext>
              </a:extLst>
            </p:cNvPr>
            <p:cNvSpPr txBox="1"/>
            <p:nvPr/>
          </p:nvSpPr>
          <p:spPr>
            <a:xfrm>
              <a:off x="1300156" y="3808007"/>
              <a:ext cx="2634712" cy="646331"/>
            </a:xfrm>
            <a:prstGeom prst="rect">
              <a:avLst/>
            </a:prstGeom>
            <a:noFill/>
            <a:ln>
              <a:solidFill>
                <a:schemeClr val="tx1"/>
              </a:solidFill>
            </a:ln>
          </p:spPr>
          <p:txBody>
            <a:bodyPr wrap="square" rtlCol="0">
              <a:spAutoFit/>
            </a:bodyPr>
            <a:lstStyle/>
            <a:p>
              <a:pPr algn="ctr"/>
              <a:r>
                <a:rPr kumimoji="1" lang="en-US" altLang="ja-JP" sz="3600" dirty="0"/>
                <a:t>Short Pos.</a:t>
              </a:r>
              <a:endParaRPr kumimoji="1" lang="ja-JP" altLang="en-US" sz="3600" dirty="0"/>
            </a:p>
          </p:txBody>
        </p:sp>
        <p:sp>
          <p:nvSpPr>
            <p:cNvPr id="13" name="フリーフォーム: 図形 12">
              <a:extLst>
                <a:ext uri="{FF2B5EF4-FFF2-40B4-BE49-F238E27FC236}">
                  <a16:creationId xmlns:a16="http://schemas.microsoft.com/office/drawing/2014/main" id="{944CF61A-AF8E-4B41-B69F-773634F20418}"/>
                </a:ext>
              </a:extLst>
            </p:cNvPr>
            <p:cNvSpPr/>
            <p:nvPr/>
          </p:nvSpPr>
          <p:spPr>
            <a:xfrm>
              <a:off x="5477565" y="1640782"/>
              <a:ext cx="1003516" cy="592553"/>
            </a:xfrm>
            <a:custGeom>
              <a:avLst/>
              <a:gdLst>
                <a:gd name="connsiteX0" fmla="*/ 697423 w 697423"/>
                <a:gd name="connsiteY0" fmla="*/ 0 h 728548"/>
                <a:gd name="connsiteX1" fmla="*/ 480447 w 697423"/>
                <a:gd name="connsiteY1" fmla="*/ 728420 h 728548"/>
                <a:gd name="connsiteX2" fmla="*/ 0 w 697423"/>
                <a:gd name="connsiteY2" fmla="*/ 46495 h 728548"/>
              </a:gdLst>
              <a:ahLst/>
              <a:cxnLst>
                <a:cxn ang="0">
                  <a:pos x="connsiteX0" y="connsiteY0"/>
                </a:cxn>
                <a:cxn ang="0">
                  <a:pos x="connsiteX1" y="connsiteY1"/>
                </a:cxn>
                <a:cxn ang="0">
                  <a:pos x="connsiteX2" y="connsiteY2"/>
                </a:cxn>
              </a:cxnLst>
              <a:rect l="l" t="t" r="r" b="b"/>
              <a:pathLst>
                <a:path w="697423" h="728548">
                  <a:moveTo>
                    <a:pt x="697423" y="0"/>
                  </a:moveTo>
                  <a:cubicBezTo>
                    <a:pt x="647053" y="360335"/>
                    <a:pt x="596684" y="720671"/>
                    <a:pt x="480447" y="728420"/>
                  </a:cubicBezTo>
                  <a:cubicBezTo>
                    <a:pt x="364210" y="736169"/>
                    <a:pt x="182105" y="391332"/>
                    <a:pt x="0" y="46495"/>
                  </a:cubicBezTo>
                </a:path>
              </a:pathLst>
            </a:custGeom>
            <a:noFill/>
            <a:ln w="5715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FAD422F8-4B99-4025-A728-BC4497C14923}"/>
                </a:ext>
              </a:extLst>
            </p:cNvPr>
            <p:cNvSpPr/>
            <p:nvPr/>
          </p:nvSpPr>
          <p:spPr>
            <a:xfrm rot="20946410" flipH="1">
              <a:off x="2053009" y="4475831"/>
              <a:ext cx="1015445" cy="886213"/>
            </a:xfrm>
            <a:custGeom>
              <a:avLst/>
              <a:gdLst>
                <a:gd name="connsiteX0" fmla="*/ 697423 w 697423"/>
                <a:gd name="connsiteY0" fmla="*/ 0 h 728548"/>
                <a:gd name="connsiteX1" fmla="*/ 480447 w 697423"/>
                <a:gd name="connsiteY1" fmla="*/ 728420 h 728548"/>
                <a:gd name="connsiteX2" fmla="*/ 0 w 697423"/>
                <a:gd name="connsiteY2" fmla="*/ 46495 h 728548"/>
              </a:gdLst>
              <a:ahLst/>
              <a:cxnLst>
                <a:cxn ang="0">
                  <a:pos x="connsiteX0" y="connsiteY0"/>
                </a:cxn>
                <a:cxn ang="0">
                  <a:pos x="connsiteX1" y="connsiteY1"/>
                </a:cxn>
                <a:cxn ang="0">
                  <a:pos x="connsiteX2" y="connsiteY2"/>
                </a:cxn>
              </a:cxnLst>
              <a:rect l="l" t="t" r="r" b="b"/>
              <a:pathLst>
                <a:path w="697423" h="728548">
                  <a:moveTo>
                    <a:pt x="697423" y="0"/>
                  </a:moveTo>
                  <a:cubicBezTo>
                    <a:pt x="647053" y="360335"/>
                    <a:pt x="596684" y="720671"/>
                    <a:pt x="480447" y="728420"/>
                  </a:cubicBezTo>
                  <a:cubicBezTo>
                    <a:pt x="364210" y="736169"/>
                    <a:pt x="182105" y="391332"/>
                    <a:pt x="0" y="46495"/>
                  </a:cubicBezTo>
                </a:path>
              </a:pathLst>
            </a:custGeom>
            <a:noFill/>
            <a:ln w="5715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E859F880-2474-47C8-8B0F-89E8096AAC09}"/>
                </a:ext>
              </a:extLst>
            </p:cNvPr>
            <p:cNvSpPr/>
            <p:nvPr/>
          </p:nvSpPr>
          <p:spPr>
            <a:xfrm rot="10800000" flipH="1" flipV="1">
              <a:off x="8601676" y="4424467"/>
              <a:ext cx="1058780" cy="787982"/>
            </a:xfrm>
            <a:custGeom>
              <a:avLst/>
              <a:gdLst>
                <a:gd name="connsiteX0" fmla="*/ 697423 w 697423"/>
                <a:gd name="connsiteY0" fmla="*/ 0 h 728548"/>
                <a:gd name="connsiteX1" fmla="*/ 480447 w 697423"/>
                <a:gd name="connsiteY1" fmla="*/ 728420 h 728548"/>
                <a:gd name="connsiteX2" fmla="*/ 0 w 697423"/>
                <a:gd name="connsiteY2" fmla="*/ 46495 h 728548"/>
              </a:gdLst>
              <a:ahLst/>
              <a:cxnLst>
                <a:cxn ang="0">
                  <a:pos x="connsiteX0" y="connsiteY0"/>
                </a:cxn>
                <a:cxn ang="0">
                  <a:pos x="connsiteX1" y="connsiteY1"/>
                </a:cxn>
                <a:cxn ang="0">
                  <a:pos x="connsiteX2" y="connsiteY2"/>
                </a:cxn>
              </a:cxnLst>
              <a:rect l="l" t="t" r="r" b="b"/>
              <a:pathLst>
                <a:path w="697423" h="728548">
                  <a:moveTo>
                    <a:pt x="697423" y="0"/>
                  </a:moveTo>
                  <a:cubicBezTo>
                    <a:pt x="647053" y="360335"/>
                    <a:pt x="596684" y="720671"/>
                    <a:pt x="480447" y="728420"/>
                  </a:cubicBezTo>
                  <a:cubicBezTo>
                    <a:pt x="364210" y="736169"/>
                    <a:pt x="182105" y="391332"/>
                    <a:pt x="0" y="46495"/>
                  </a:cubicBezTo>
                </a:path>
              </a:pathLst>
            </a:custGeom>
            <a:noFill/>
            <a:ln w="5715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3451D372-04C3-40B0-AC9F-45A94B93CF86}"/>
                </a:ext>
              </a:extLst>
            </p:cNvPr>
            <p:cNvCxnSpPr>
              <a:cxnSpLocks/>
            </p:cNvCxnSpPr>
            <p:nvPr/>
          </p:nvCxnSpPr>
          <p:spPr>
            <a:xfrm flipV="1">
              <a:off x="1685236" y="1068387"/>
              <a:ext cx="3093408" cy="2739620"/>
            </a:xfrm>
            <a:prstGeom prst="straightConnector1">
              <a:avLst/>
            </a:prstGeom>
            <a:ln w="57150">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a:extLst>
                <a:ext uri="{FF2B5EF4-FFF2-40B4-BE49-F238E27FC236}">
                  <a16:creationId xmlns:a16="http://schemas.microsoft.com/office/drawing/2014/main" id="{129639CC-97E4-4CCE-AF96-C0FF7ADD981C}"/>
                </a:ext>
              </a:extLst>
            </p:cNvPr>
            <p:cNvCxnSpPr>
              <a:cxnSpLocks/>
              <a:endCxn id="11" idx="0"/>
            </p:cNvCxnSpPr>
            <p:nvPr/>
          </p:nvCxnSpPr>
          <p:spPr>
            <a:xfrm>
              <a:off x="7413356" y="1640782"/>
              <a:ext cx="1785294" cy="2168898"/>
            </a:xfrm>
            <a:prstGeom prst="straightConnector1">
              <a:avLst/>
            </a:prstGeom>
            <a:ln w="57150">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cxnSp>
          <p:nvCxnSpPr>
            <p:cNvPr id="18" name="直線矢印コネクタ 17">
              <a:extLst>
                <a:ext uri="{FF2B5EF4-FFF2-40B4-BE49-F238E27FC236}">
                  <a16:creationId xmlns:a16="http://schemas.microsoft.com/office/drawing/2014/main" id="{067309BD-A0EB-4A0B-BE94-3B87673AC5ED}"/>
                </a:ext>
              </a:extLst>
            </p:cNvPr>
            <p:cNvCxnSpPr>
              <a:cxnSpLocks/>
              <a:endCxn id="12" idx="0"/>
            </p:cNvCxnSpPr>
            <p:nvPr/>
          </p:nvCxnSpPr>
          <p:spPr>
            <a:xfrm flipH="1">
              <a:off x="2617512" y="1651218"/>
              <a:ext cx="2161133" cy="2156789"/>
            </a:xfrm>
            <a:prstGeom prst="straightConnector1">
              <a:avLst/>
            </a:prstGeom>
            <a:ln w="57150">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cxnSp>
          <p:nvCxnSpPr>
            <p:cNvPr id="19" name="直線矢印コネクタ 18">
              <a:extLst>
                <a:ext uri="{FF2B5EF4-FFF2-40B4-BE49-F238E27FC236}">
                  <a16:creationId xmlns:a16="http://schemas.microsoft.com/office/drawing/2014/main" id="{03F85100-3069-4BB3-89CE-A139962DC187}"/>
                </a:ext>
              </a:extLst>
            </p:cNvPr>
            <p:cNvCxnSpPr>
              <a:cxnSpLocks/>
            </p:cNvCxnSpPr>
            <p:nvPr/>
          </p:nvCxnSpPr>
          <p:spPr>
            <a:xfrm flipH="1" flipV="1">
              <a:off x="7413357" y="1068387"/>
              <a:ext cx="2594401" cy="2758852"/>
            </a:xfrm>
            <a:prstGeom prst="straightConnector1">
              <a:avLst/>
            </a:prstGeom>
            <a:ln w="57150">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20" name="テキスト ボックス 19">
              <a:extLst>
                <a:ext uri="{FF2B5EF4-FFF2-40B4-BE49-F238E27FC236}">
                  <a16:creationId xmlns:a16="http://schemas.microsoft.com/office/drawing/2014/main" id="{8245CF98-A502-4058-989A-B2BC72ED4B77}"/>
                </a:ext>
              </a:extLst>
            </p:cNvPr>
            <p:cNvSpPr txBox="1"/>
            <p:nvPr/>
          </p:nvSpPr>
          <p:spPr>
            <a:xfrm>
              <a:off x="5710921" y="2392848"/>
              <a:ext cx="1110711" cy="399701"/>
            </a:xfrm>
            <a:prstGeom prst="rect">
              <a:avLst/>
            </a:prstGeom>
            <a:noFill/>
          </p:spPr>
          <p:txBody>
            <a:bodyPr wrap="square" rtlCol="0">
              <a:spAutoFit/>
            </a:bodyPr>
            <a:lstStyle/>
            <a:p>
              <a:pPr algn="l"/>
              <a:r>
                <a:rPr kumimoji="1" lang="en-US" altLang="ja-JP" sz="2400" dirty="0"/>
                <a:t>Wait</a:t>
              </a:r>
              <a:endParaRPr kumimoji="1" lang="ja-JP" altLang="en-US" sz="2400" dirty="0"/>
            </a:p>
          </p:txBody>
        </p:sp>
        <p:sp>
          <p:nvSpPr>
            <p:cNvPr id="21" name="テキスト ボックス 20">
              <a:extLst>
                <a:ext uri="{FF2B5EF4-FFF2-40B4-BE49-F238E27FC236}">
                  <a16:creationId xmlns:a16="http://schemas.microsoft.com/office/drawing/2014/main" id="{C01C00BA-29D9-4384-95BF-A21C610FD330}"/>
                </a:ext>
              </a:extLst>
            </p:cNvPr>
            <p:cNvSpPr txBox="1"/>
            <p:nvPr/>
          </p:nvSpPr>
          <p:spPr>
            <a:xfrm>
              <a:off x="2032711" y="5499449"/>
              <a:ext cx="1169603" cy="399701"/>
            </a:xfrm>
            <a:prstGeom prst="rect">
              <a:avLst/>
            </a:prstGeom>
            <a:noFill/>
          </p:spPr>
          <p:txBody>
            <a:bodyPr wrap="square" rtlCol="0">
              <a:spAutoFit/>
            </a:bodyPr>
            <a:lstStyle/>
            <a:p>
              <a:pPr algn="l"/>
              <a:r>
                <a:rPr kumimoji="1" lang="en-US" altLang="ja-JP" sz="2400" dirty="0"/>
                <a:t>Wait</a:t>
              </a:r>
              <a:endParaRPr kumimoji="1" lang="ja-JP" altLang="en-US" sz="2400" dirty="0"/>
            </a:p>
          </p:txBody>
        </p:sp>
        <p:sp>
          <p:nvSpPr>
            <p:cNvPr id="22" name="テキスト ボックス 21">
              <a:extLst>
                <a:ext uri="{FF2B5EF4-FFF2-40B4-BE49-F238E27FC236}">
                  <a16:creationId xmlns:a16="http://schemas.microsoft.com/office/drawing/2014/main" id="{AC1EAC98-1338-4EF0-9D39-30DE41B30CB4}"/>
                </a:ext>
              </a:extLst>
            </p:cNvPr>
            <p:cNvSpPr txBox="1"/>
            <p:nvPr/>
          </p:nvSpPr>
          <p:spPr>
            <a:xfrm>
              <a:off x="8775422" y="5371352"/>
              <a:ext cx="1169603" cy="399701"/>
            </a:xfrm>
            <a:prstGeom prst="rect">
              <a:avLst/>
            </a:prstGeom>
            <a:noFill/>
          </p:spPr>
          <p:txBody>
            <a:bodyPr wrap="square" rtlCol="0">
              <a:spAutoFit/>
            </a:bodyPr>
            <a:lstStyle/>
            <a:p>
              <a:pPr algn="l"/>
              <a:r>
                <a:rPr kumimoji="1" lang="en-US" altLang="ja-JP" sz="2400" dirty="0"/>
                <a:t>Wait</a:t>
              </a:r>
              <a:endParaRPr kumimoji="1" lang="ja-JP" altLang="en-US" sz="2400" dirty="0"/>
            </a:p>
          </p:txBody>
        </p:sp>
        <p:sp>
          <p:nvSpPr>
            <p:cNvPr id="23" name="テキスト ボックス 22">
              <a:extLst>
                <a:ext uri="{FF2B5EF4-FFF2-40B4-BE49-F238E27FC236}">
                  <a16:creationId xmlns:a16="http://schemas.microsoft.com/office/drawing/2014/main" id="{248EEA91-D22D-444E-B539-C324B3B624A9}"/>
                </a:ext>
              </a:extLst>
            </p:cNvPr>
            <p:cNvSpPr txBox="1"/>
            <p:nvPr/>
          </p:nvSpPr>
          <p:spPr>
            <a:xfrm>
              <a:off x="920378" y="2649772"/>
              <a:ext cx="1776052" cy="547931"/>
            </a:xfrm>
            <a:prstGeom prst="rect">
              <a:avLst/>
            </a:prstGeom>
            <a:noFill/>
          </p:spPr>
          <p:txBody>
            <a:bodyPr wrap="square" rtlCol="0">
              <a:spAutoFit/>
            </a:bodyPr>
            <a:lstStyle/>
            <a:p>
              <a:pPr algn="l"/>
              <a:r>
                <a:rPr lang="en-US" altLang="ja-JP" sz="2400" dirty="0"/>
                <a:t>Liquidate</a:t>
              </a:r>
              <a:endParaRPr kumimoji="1" lang="ja-JP" altLang="en-US" sz="2400" dirty="0"/>
            </a:p>
          </p:txBody>
        </p:sp>
        <p:sp>
          <p:nvSpPr>
            <p:cNvPr id="24" name="テキスト ボックス 23">
              <a:extLst>
                <a:ext uri="{FF2B5EF4-FFF2-40B4-BE49-F238E27FC236}">
                  <a16:creationId xmlns:a16="http://schemas.microsoft.com/office/drawing/2014/main" id="{ED568308-F732-44AA-B2C9-06CCA682CF46}"/>
                </a:ext>
              </a:extLst>
            </p:cNvPr>
            <p:cNvSpPr txBox="1"/>
            <p:nvPr/>
          </p:nvSpPr>
          <p:spPr>
            <a:xfrm>
              <a:off x="8944969" y="2002502"/>
              <a:ext cx="1946435" cy="461664"/>
            </a:xfrm>
            <a:prstGeom prst="rect">
              <a:avLst/>
            </a:prstGeom>
            <a:noFill/>
          </p:spPr>
          <p:txBody>
            <a:bodyPr wrap="square" rtlCol="0">
              <a:spAutoFit/>
            </a:bodyPr>
            <a:lstStyle/>
            <a:p>
              <a:pPr algn="l"/>
              <a:r>
                <a:rPr lang="en-US" altLang="ja-JP" sz="2400" dirty="0"/>
                <a:t>Liquidate</a:t>
              </a:r>
              <a:endParaRPr kumimoji="1" lang="ja-JP" altLang="en-US" sz="2400" dirty="0"/>
            </a:p>
          </p:txBody>
        </p:sp>
        <p:sp>
          <p:nvSpPr>
            <p:cNvPr id="25" name="テキスト ボックス 24">
              <a:extLst>
                <a:ext uri="{FF2B5EF4-FFF2-40B4-BE49-F238E27FC236}">
                  <a16:creationId xmlns:a16="http://schemas.microsoft.com/office/drawing/2014/main" id="{54217D58-6540-40B6-92DD-1B9F2E288CC1}"/>
                </a:ext>
              </a:extLst>
            </p:cNvPr>
            <p:cNvSpPr txBox="1"/>
            <p:nvPr/>
          </p:nvSpPr>
          <p:spPr>
            <a:xfrm>
              <a:off x="3180358" y="3251788"/>
              <a:ext cx="3093407" cy="547931"/>
            </a:xfrm>
            <a:prstGeom prst="rect">
              <a:avLst/>
            </a:prstGeom>
            <a:noFill/>
          </p:spPr>
          <p:txBody>
            <a:bodyPr wrap="square" rtlCol="0">
              <a:spAutoFit/>
            </a:bodyPr>
            <a:lstStyle/>
            <a:p>
              <a:pPr algn="l"/>
              <a:r>
                <a:rPr lang="en-US" altLang="ja-JP" sz="2400" dirty="0"/>
                <a:t>Take Short Pos.</a:t>
              </a:r>
              <a:endParaRPr kumimoji="1" lang="ja-JP" altLang="en-US" sz="2400" dirty="0"/>
            </a:p>
          </p:txBody>
        </p:sp>
        <p:sp>
          <p:nvSpPr>
            <p:cNvPr id="26" name="テキスト ボックス 25">
              <a:extLst>
                <a:ext uri="{FF2B5EF4-FFF2-40B4-BE49-F238E27FC236}">
                  <a16:creationId xmlns:a16="http://schemas.microsoft.com/office/drawing/2014/main" id="{A74346C5-DB9D-4E3F-9C5F-627712833762}"/>
                </a:ext>
              </a:extLst>
            </p:cNvPr>
            <p:cNvSpPr txBox="1"/>
            <p:nvPr/>
          </p:nvSpPr>
          <p:spPr>
            <a:xfrm>
              <a:off x="6095781" y="3259105"/>
              <a:ext cx="2817102" cy="547931"/>
            </a:xfrm>
            <a:prstGeom prst="rect">
              <a:avLst/>
            </a:prstGeom>
            <a:noFill/>
          </p:spPr>
          <p:txBody>
            <a:bodyPr wrap="square" rtlCol="0">
              <a:spAutoFit/>
            </a:bodyPr>
            <a:lstStyle/>
            <a:p>
              <a:pPr algn="l"/>
              <a:r>
                <a:rPr lang="en-US" altLang="ja-JP" sz="2400" dirty="0"/>
                <a:t>Take Long Pos.</a:t>
              </a:r>
              <a:endParaRPr kumimoji="1" lang="ja-JP" altLang="en-US" sz="2400" dirty="0"/>
            </a:p>
          </p:txBody>
        </p:sp>
      </p:grpSp>
    </p:spTree>
    <p:extLst>
      <p:ext uri="{BB962C8B-B14F-4D97-AF65-F5344CB8AC3E}">
        <p14:creationId xmlns:p14="http://schemas.microsoft.com/office/powerpoint/2010/main" val="2483839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B5048-30F2-4D35-B625-1698D93BC42B}"/>
              </a:ext>
            </a:extLst>
          </p:cNvPr>
          <p:cNvSpPr>
            <a:spLocks noGrp="1"/>
          </p:cNvSpPr>
          <p:nvPr>
            <p:ph type="title"/>
          </p:nvPr>
        </p:nvSpPr>
        <p:spPr/>
        <p:txBody>
          <a:bodyPr/>
          <a:lstStyle/>
          <a:p>
            <a:r>
              <a:rPr kumimoji="1" lang="en-US" altLang="ja-JP" dirty="0"/>
              <a:t>2.4. P/L and Reward</a:t>
            </a:r>
            <a:endParaRPr kumimoji="1" lang="ja-JP" altLang="en-US" dirty="0"/>
          </a:p>
        </p:txBody>
      </p:sp>
      <p:sp>
        <p:nvSpPr>
          <p:cNvPr id="3" name="コンテンツ プレースホルダー 2">
            <a:extLst>
              <a:ext uri="{FF2B5EF4-FFF2-40B4-BE49-F238E27FC236}">
                <a16:creationId xmlns:a16="http://schemas.microsoft.com/office/drawing/2014/main" id="{6899EA9B-A1CA-4300-9EC4-416D0BCE9ED1}"/>
              </a:ext>
            </a:extLst>
          </p:cNvPr>
          <p:cNvSpPr>
            <a:spLocks noGrp="1"/>
          </p:cNvSpPr>
          <p:nvPr>
            <p:ph idx="1"/>
          </p:nvPr>
        </p:nvSpPr>
        <p:spPr>
          <a:xfrm>
            <a:off x="838200" y="3282043"/>
            <a:ext cx="10515600" cy="2894919"/>
          </a:xfrm>
        </p:spPr>
        <p:txBody>
          <a:bodyPr/>
          <a:lstStyle/>
          <a:p>
            <a:r>
              <a:rPr kumimoji="1" lang="en-US" altLang="ja-JP" dirty="0"/>
              <a:t>The </a:t>
            </a:r>
            <a:r>
              <a:rPr kumimoji="1" lang="en-US" altLang="ja-JP" i="1" dirty="0"/>
              <a:t>X 10000</a:t>
            </a:r>
            <a:r>
              <a:rPr kumimoji="1" lang="en-US" altLang="ja-JP" dirty="0"/>
              <a:t> is leverage to amplify P/L. </a:t>
            </a:r>
          </a:p>
          <a:p>
            <a:pPr lvl="1"/>
            <a:r>
              <a:rPr lang="en-US" altLang="ja-JP" dirty="0"/>
              <a:t>In fact, the exchange rates in the implementation are normalized to reduce computational complexity. The leverage compensates it.</a:t>
            </a:r>
            <a:endParaRPr kumimoji="1" lang="en-US" altLang="ja-JP" dirty="0"/>
          </a:p>
          <a:p>
            <a:r>
              <a:rPr lang="en-US" altLang="ja-JP" dirty="0"/>
              <a:t>Note that t</a:t>
            </a:r>
            <a:r>
              <a:rPr kumimoji="1" lang="en-US" altLang="ja-JP" dirty="0"/>
              <a:t>he </a:t>
            </a:r>
            <a:r>
              <a:rPr kumimoji="1" lang="en-US" altLang="ja-JP" i="1" dirty="0"/>
              <a:t>reward</a:t>
            </a:r>
            <a:r>
              <a:rPr kumimoji="1" lang="en-US" altLang="ja-JP" dirty="0"/>
              <a:t> is defined as same as the profit.</a:t>
            </a:r>
            <a:endParaRPr kumimoji="1" lang="ja-JP" altLang="en-US" dirty="0"/>
          </a:p>
        </p:txBody>
      </p:sp>
      <p:sp>
        <p:nvSpPr>
          <p:cNvPr id="4" name="スライド番号プレースホルダー 3">
            <a:extLst>
              <a:ext uri="{FF2B5EF4-FFF2-40B4-BE49-F238E27FC236}">
                <a16:creationId xmlns:a16="http://schemas.microsoft.com/office/drawing/2014/main" id="{B5E88F6E-87F4-40D3-94A6-9670342B51A7}"/>
              </a:ext>
            </a:extLst>
          </p:cNvPr>
          <p:cNvSpPr>
            <a:spLocks noGrp="1"/>
          </p:cNvSpPr>
          <p:nvPr>
            <p:ph type="sldNum" sz="quarter" idx="12"/>
          </p:nvPr>
        </p:nvSpPr>
        <p:spPr/>
        <p:txBody>
          <a:bodyPr/>
          <a:lstStyle/>
          <a:p>
            <a:fld id="{7E4D883A-E6AF-4FEB-92F6-7B45654D4FEC}" type="slidenum">
              <a:rPr kumimoji="1" lang="ja-JP" altLang="en-US" smtClean="0"/>
              <a:t>22</a:t>
            </a:fld>
            <a:endParaRPr kumimoji="1" lang="ja-JP" altLang="en-US"/>
          </a:p>
        </p:txBody>
      </p:sp>
      <p:pic>
        <p:nvPicPr>
          <p:cNvPr id="6" name="図 5">
            <a:extLst>
              <a:ext uri="{FF2B5EF4-FFF2-40B4-BE49-F238E27FC236}">
                <a16:creationId xmlns:a16="http://schemas.microsoft.com/office/drawing/2014/main" id="{D3205BDB-0863-4AE3-8292-FAF11DBFF57A}"/>
              </a:ext>
            </a:extLst>
          </p:cNvPr>
          <p:cNvPicPr>
            <a:picLocks noChangeAspect="1"/>
          </p:cNvPicPr>
          <p:nvPr/>
        </p:nvPicPr>
        <p:blipFill>
          <a:blip r:embed="rId3"/>
          <a:stretch>
            <a:fillRect/>
          </a:stretch>
        </p:blipFill>
        <p:spPr>
          <a:xfrm>
            <a:off x="296449" y="1423194"/>
            <a:ext cx="11599102" cy="1499620"/>
          </a:xfrm>
          <a:prstGeom prst="rect">
            <a:avLst/>
          </a:prstGeom>
        </p:spPr>
      </p:pic>
    </p:spTree>
    <p:extLst>
      <p:ext uri="{BB962C8B-B14F-4D97-AF65-F5344CB8AC3E}">
        <p14:creationId xmlns:p14="http://schemas.microsoft.com/office/powerpoint/2010/main" val="2450229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052B79-432E-4247-B605-6D0BE2C6CCCD}"/>
              </a:ext>
            </a:extLst>
          </p:cNvPr>
          <p:cNvSpPr>
            <a:spLocks noGrp="1"/>
          </p:cNvSpPr>
          <p:nvPr>
            <p:ph type="title"/>
          </p:nvPr>
        </p:nvSpPr>
        <p:spPr/>
        <p:txBody>
          <a:bodyPr/>
          <a:lstStyle/>
          <a:p>
            <a:r>
              <a:rPr kumimoji="1" lang="en-US" altLang="ja-JP" dirty="0"/>
              <a:t>2.5. DQN</a:t>
            </a:r>
            <a:endParaRPr kumimoji="1" lang="ja-JP" altLang="en-US" dirty="0"/>
          </a:p>
        </p:txBody>
      </p:sp>
      <p:sp>
        <p:nvSpPr>
          <p:cNvPr id="4" name="スライド番号プレースホルダー 3">
            <a:extLst>
              <a:ext uri="{FF2B5EF4-FFF2-40B4-BE49-F238E27FC236}">
                <a16:creationId xmlns:a16="http://schemas.microsoft.com/office/drawing/2014/main" id="{6FFA7283-9407-49C6-8C15-D7DA765D5F2F}"/>
              </a:ext>
            </a:extLst>
          </p:cNvPr>
          <p:cNvSpPr>
            <a:spLocks noGrp="1"/>
          </p:cNvSpPr>
          <p:nvPr>
            <p:ph type="sldNum" sz="quarter" idx="12"/>
          </p:nvPr>
        </p:nvSpPr>
        <p:spPr/>
        <p:txBody>
          <a:bodyPr/>
          <a:lstStyle/>
          <a:p>
            <a:fld id="{7E4D883A-E6AF-4FEB-92F6-7B45654D4FEC}" type="slidenum">
              <a:rPr kumimoji="1" lang="ja-JP" altLang="en-US" smtClean="0"/>
              <a:t>23</a:t>
            </a:fld>
            <a:endParaRPr kumimoji="1" lang="ja-JP" altLang="en-US"/>
          </a:p>
        </p:txBody>
      </p:sp>
      <p:grpSp>
        <p:nvGrpSpPr>
          <p:cNvPr id="78" name="グループ化 77">
            <a:extLst>
              <a:ext uri="{FF2B5EF4-FFF2-40B4-BE49-F238E27FC236}">
                <a16:creationId xmlns:a16="http://schemas.microsoft.com/office/drawing/2014/main" id="{184FCC02-3B21-4917-8C9D-EE2BE5F6B91D}"/>
              </a:ext>
            </a:extLst>
          </p:cNvPr>
          <p:cNvGrpSpPr/>
          <p:nvPr/>
        </p:nvGrpSpPr>
        <p:grpSpPr>
          <a:xfrm>
            <a:off x="982359" y="1690688"/>
            <a:ext cx="10322336" cy="4697626"/>
            <a:chOff x="982359" y="1690688"/>
            <a:chExt cx="10322336" cy="4697626"/>
          </a:xfrm>
        </p:grpSpPr>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1361E0A0-3E12-467A-B01B-E3B91011A70A}"/>
                    </a:ext>
                  </a:extLst>
                </p:cNvPr>
                <p:cNvSpPr/>
                <p:nvPr/>
              </p:nvSpPr>
              <p:spPr>
                <a:xfrm>
                  <a:off x="982359" y="5419936"/>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𝑐𝑢</m:t>
                            </m:r>
                          </m:e>
                          <m:sub>
                            <m:r>
                              <a:rPr kumimoji="1" lang="en-US" altLang="ja-JP" sz="2400" b="0" i="1" smtClean="0">
                                <a:solidFill>
                                  <a:schemeClr val="tx1"/>
                                </a:solidFill>
                                <a:latin typeface="Cambria Math" panose="02040503050406030204" pitchFamily="18" charset="0"/>
                              </a:rPr>
                              <m:t>𝑡</m:t>
                            </m:r>
                          </m:sub>
                        </m:sSub>
                      </m:oMath>
                    </m:oMathPara>
                  </a14:m>
                  <a:endParaRPr kumimoji="1" lang="ja-JP" altLang="en-US" sz="2400" dirty="0">
                    <a:solidFill>
                      <a:schemeClr val="tx1"/>
                    </a:solidFill>
                  </a:endParaRPr>
                </a:p>
              </p:txBody>
            </p:sp>
          </mc:Choice>
          <mc:Fallback xmlns="">
            <p:sp>
              <p:nvSpPr>
                <p:cNvPr id="6" name="楕円 5">
                  <a:extLst>
                    <a:ext uri="{FF2B5EF4-FFF2-40B4-BE49-F238E27FC236}">
                      <a16:creationId xmlns:a16="http://schemas.microsoft.com/office/drawing/2014/main" id="{1361E0A0-3E12-467A-B01B-E3B91011A70A}"/>
                    </a:ext>
                  </a:extLst>
                </p:cNvPr>
                <p:cNvSpPr>
                  <a:spLocks noRot="1" noChangeAspect="1" noMove="1" noResize="1" noEditPoints="1" noAdjustHandles="1" noChangeArrowheads="1" noChangeShapeType="1" noTextEdit="1"/>
                </p:cNvSpPr>
                <p:nvPr/>
              </p:nvSpPr>
              <p:spPr>
                <a:xfrm>
                  <a:off x="982359" y="5419936"/>
                  <a:ext cx="990308" cy="958965"/>
                </a:xfrm>
                <a:prstGeom prst="ellipse">
                  <a:avLst/>
                </a:prstGeom>
                <a:blipFill>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03F9967B-5D2B-4CB3-9B31-675B26E4DF0B}"/>
                    </a:ext>
                  </a:extLst>
                </p:cNvPr>
                <p:cNvSpPr/>
                <p:nvPr/>
              </p:nvSpPr>
              <p:spPr>
                <a:xfrm>
                  <a:off x="2067070" y="5429349"/>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i="1" smtClean="0">
                            <a:solidFill>
                              <a:schemeClr val="tx1"/>
                            </a:solidFill>
                            <a:latin typeface="Cambria Math" panose="02040503050406030204" pitchFamily="18" charset="0"/>
                          </a:rPr>
                          <m:t>𝑝</m:t>
                        </m:r>
                        <m:r>
                          <a:rPr kumimoji="1" lang="en-US" altLang="ja-JP" sz="2400" b="0" i="1" smtClean="0">
                            <a:solidFill>
                              <a:schemeClr val="tx1"/>
                            </a:solidFill>
                            <a:latin typeface="Cambria Math" panose="02040503050406030204" pitchFamily="18" charset="0"/>
                          </a:rPr>
                          <m:t>𝑜𝑠</m:t>
                        </m:r>
                      </m:oMath>
                    </m:oMathPara>
                  </a14:m>
                  <a:endParaRPr kumimoji="1" lang="ja-JP" altLang="en-US" sz="2400" dirty="0">
                    <a:solidFill>
                      <a:schemeClr val="tx1"/>
                    </a:solidFill>
                  </a:endParaRPr>
                </a:p>
              </p:txBody>
            </p:sp>
          </mc:Choice>
          <mc:Fallback xmlns="">
            <p:sp>
              <p:nvSpPr>
                <p:cNvPr id="7" name="楕円 6">
                  <a:extLst>
                    <a:ext uri="{FF2B5EF4-FFF2-40B4-BE49-F238E27FC236}">
                      <a16:creationId xmlns:a16="http://schemas.microsoft.com/office/drawing/2014/main" id="{03F9967B-5D2B-4CB3-9B31-675B26E4DF0B}"/>
                    </a:ext>
                  </a:extLst>
                </p:cNvPr>
                <p:cNvSpPr>
                  <a:spLocks noRot="1" noChangeAspect="1" noMove="1" noResize="1" noEditPoints="1" noAdjustHandles="1" noChangeArrowheads="1" noChangeShapeType="1" noTextEdit="1"/>
                </p:cNvSpPr>
                <p:nvPr/>
              </p:nvSpPr>
              <p:spPr>
                <a:xfrm>
                  <a:off x="2067070" y="5429349"/>
                  <a:ext cx="990308" cy="958965"/>
                </a:xfrm>
                <a:prstGeom prst="ellipse">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8699DDD2-B698-4E4D-8957-328460AE2E9F}"/>
                    </a:ext>
                  </a:extLst>
                </p:cNvPr>
                <p:cNvSpPr/>
                <p:nvPr/>
              </p:nvSpPr>
              <p:spPr>
                <a:xfrm>
                  <a:off x="3256136" y="5419936"/>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𝑚𝑎</m:t>
                            </m:r>
                          </m:e>
                          <m:sub>
                            <m:r>
                              <a:rPr kumimoji="1"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8" name="楕円 7">
                  <a:extLst>
                    <a:ext uri="{FF2B5EF4-FFF2-40B4-BE49-F238E27FC236}">
                      <a16:creationId xmlns:a16="http://schemas.microsoft.com/office/drawing/2014/main" id="{8699DDD2-B698-4E4D-8957-328460AE2E9F}"/>
                    </a:ext>
                  </a:extLst>
                </p:cNvPr>
                <p:cNvSpPr>
                  <a:spLocks noRot="1" noChangeAspect="1" noMove="1" noResize="1" noEditPoints="1" noAdjustHandles="1" noChangeArrowheads="1" noChangeShapeType="1" noTextEdit="1"/>
                </p:cNvSpPr>
                <p:nvPr/>
              </p:nvSpPr>
              <p:spPr>
                <a:xfrm>
                  <a:off x="3256136" y="5419936"/>
                  <a:ext cx="990308" cy="958965"/>
                </a:xfrm>
                <a:prstGeom prst="ellipse">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D17ADB9-9F67-4405-99C0-13E8003C6C14}"/>
                    </a:ext>
                  </a:extLst>
                </p:cNvPr>
                <p:cNvSpPr/>
                <p:nvPr/>
              </p:nvSpPr>
              <p:spPr>
                <a:xfrm>
                  <a:off x="6690294" y="5419936"/>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𝑚𝑎</m:t>
                            </m:r>
                          </m:e>
                          <m:sub>
                            <m:r>
                              <a:rPr kumimoji="1"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9" name="楕円 8">
                  <a:extLst>
                    <a:ext uri="{FF2B5EF4-FFF2-40B4-BE49-F238E27FC236}">
                      <a16:creationId xmlns:a16="http://schemas.microsoft.com/office/drawing/2014/main" id="{0D17ADB9-9F67-4405-99C0-13E8003C6C14}"/>
                    </a:ext>
                  </a:extLst>
                </p:cNvPr>
                <p:cNvSpPr>
                  <a:spLocks noRot="1" noChangeAspect="1" noMove="1" noResize="1" noEditPoints="1" noAdjustHandles="1" noChangeArrowheads="1" noChangeShapeType="1" noTextEdit="1"/>
                </p:cNvSpPr>
                <p:nvPr/>
              </p:nvSpPr>
              <p:spPr>
                <a:xfrm>
                  <a:off x="6690294" y="5419936"/>
                  <a:ext cx="990308" cy="958965"/>
                </a:xfrm>
                <a:prstGeom prst="ellipse">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542859DC-6854-49F4-8CE4-AD3B6C8CDC7B}"/>
                    </a:ext>
                  </a:extLst>
                </p:cNvPr>
                <p:cNvSpPr/>
                <p:nvPr/>
              </p:nvSpPr>
              <p:spPr>
                <a:xfrm>
                  <a:off x="5568075" y="5419936"/>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𝑚𝑎</m:t>
                            </m:r>
                          </m:e>
                          <m:sub>
                            <m:r>
                              <a:rPr kumimoji="1"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0" name="楕円 9">
                  <a:extLst>
                    <a:ext uri="{FF2B5EF4-FFF2-40B4-BE49-F238E27FC236}">
                      <a16:creationId xmlns:a16="http://schemas.microsoft.com/office/drawing/2014/main" id="{542859DC-6854-49F4-8CE4-AD3B6C8CDC7B}"/>
                    </a:ext>
                  </a:extLst>
                </p:cNvPr>
                <p:cNvSpPr>
                  <a:spLocks noRot="1" noChangeAspect="1" noMove="1" noResize="1" noEditPoints="1" noAdjustHandles="1" noChangeArrowheads="1" noChangeShapeType="1" noTextEdit="1"/>
                </p:cNvSpPr>
                <p:nvPr/>
              </p:nvSpPr>
              <p:spPr>
                <a:xfrm>
                  <a:off x="5568075" y="5419936"/>
                  <a:ext cx="990308" cy="958965"/>
                </a:xfrm>
                <a:prstGeom prst="ellipse">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9EEED85F-A158-4E96-B92E-BC15F47E5471}"/>
                    </a:ext>
                  </a:extLst>
                </p:cNvPr>
                <p:cNvSpPr/>
                <p:nvPr/>
              </p:nvSpPr>
              <p:spPr>
                <a:xfrm>
                  <a:off x="4412106" y="5419936"/>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𝑚𝑎</m:t>
                            </m:r>
                          </m:e>
                          <m:sub>
                            <m:r>
                              <a:rPr kumimoji="1"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1" name="楕円 10">
                  <a:extLst>
                    <a:ext uri="{FF2B5EF4-FFF2-40B4-BE49-F238E27FC236}">
                      <a16:creationId xmlns:a16="http://schemas.microsoft.com/office/drawing/2014/main" id="{9EEED85F-A158-4E96-B92E-BC15F47E5471}"/>
                    </a:ext>
                  </a:extLst>
                </p:cNvPr>
                <p:cNvSpPr>
                  <a:spLocks noRot="1" noChangeAspect="1" noMove="1" noResize="1" noEditPoints="1" noAdjustHandles="1" noChangeArrowheads="1" noChangeShapeType="1" noTextEdit="1"/>
                </p:cNvSpPr>
                <p:nvPr/>
              </p:nvSpPr>
              <p:spPr>
                <a:xfrm>
                  <a:off x="4412106" y="5419936"/>
                  <a:ext cx="990308" cy="958965"/>
                </a:xfrm>
                <a:prstGeom prst="ellipse">
                  <a:avLst/>
                </a:prstGeom>
                <a:blipFill>
                  <a:blip r:embed="rId8"/>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楕円 11">
                  <a:extLst>
                    <a:ext uri="{FF2B5EF4-FFF2-40B4-BE49-F238E27FC236}">
                      <a16:creationId xmlns:a16="http://schemas.microsoft.com/office/drawing/2014/main" id="{A84EFFE8-CA63-4533-952C-F4FFF647E3DA}"/>
                    </a:ext>
                  </a:extLst>
                </p:cNvPr>
                <p:cNvSpPr/>
                <p:nvPr/>
              </p:nvSpPr>
              <p:spPr>
                <a:xfrm>
                  <a:off x="10048086" y="5429347"/>
                  <a:ext cx="1256609" cy="94955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2000" b="0" i="1" smtClean="0">
                            <a:solidFill>
                              <a:schemeClr val="tx1"/>
                            </a:solidFill>
                            <a:latin typeface="Cambria Math" panose="02040503050406030204" pitchFamily="18" charset="0"/>
                          </a:rPr>
                          <m:t>𝑝𝑜𝑠</m:t>
                        </m:r>
                        <m:r>
                          <a:rPr kumimoji="1" lang="en-US" altLang="ja-JP" sz="2000" b="0" i="1" smtClean="0">
                            <a:solidFill>
                              <a:schemeClr val="tx1"/>
                            </a:solidFill>
                            <a:latin typeface="Cambria Math" panose="02040503050406030204" pitchFamily="18" charset="0"/>
                          </a:rPr>
                          <m:t>_</m:t>
                        </m:r>
                        <m:r>
                          <a:rPr kumimoji="1" lang="en-US" altLang="ja-JP" sz="2000" b="0" i="1" smtClean="0">
                            <a:solidFill>
                              <a:schemeClr val="tx1"/>
                            </a:solidFill>
                            <a:latin typeface="Cambria Math" panose="02040503050406030204" pitchFamily="18" charset="0"/>
                          </a:rPr>
                          <m:t>𝑟𝑎𝑡𝑒</m:t>
                        </m:r>
                      </m:oMath>
                    </m:oMathPara>
                  </a14:m>
                  <a:endParaRPr kumimoji="1" lang="ja-JP" altLang="en-US" sz="2000" dirty="0">
                    <a:solidFill>
                      <a:schemeClr val="tx1"/>
                    </a:solidFill>
                  </a:endParaRPr>
                </a:p>
              </p:txBody>
            </p:sp>
          </mc:Choice>
          <mc:Fallback xmlns="">
            <p:sp>
              <p:nvSpPr>
                <p:cNvPr id="12" name="楕円 11">
                  <a:extLst>
                    <a:ext uri="{FF2B5EF4-FFF2-40B4-BE49-F238E27FC236}">
                      <a16:creationId xmlns:a16="http://schemas.microsoft.com/office/drawing/2014/main" id="{A84EFFE8-CA63-4533-952C-F4FFF647E3DA}"/>
                    </a:ext>
                  </a:extLst>
                </p:cNvPr>
                <p:cNvSpPr>
                  <a:spLocks noRot="1" noChangeAspect="1" noMove="1" noResize="1" noEditPoints="1" noAdjustHandles="1" noChangeArrowheads="1" noChangeShapeType="1" noTextEdit="1"/>
                </p:cNvSpPr>
                <p:nvPr/>
              </p:nvSpPr>
              <p:spPr>
                <a:xfrm>
                  <a:off x="10048086" y="5429347"/>
                  <a:ext cx="1256609" cy="949553"/>
                </a:xfrm>
                <a:prstGeom prst="ellipse">
                  <a:avLst/>
                </a:prstGeom>
                <a:blipFill>
                  <a:blip r:embed="rId9"/>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F2753E40-4B1D-43A2-885E-7A345C213B85}"/>
                    </a:ext>
                  </a:extLst>
                </p:cNvPr>
                <p:cNvSpPr/>
                <p:nvPr/>
              </p:nvSpPr>
              <p:spPr>
                <a:xfrm>
                  <a:off x="8859717" y="5429349"/>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𝑓𝑝𝑙</m:t>
                            </m:r>
                          </m:e>
                          <m:sub>
                            <m:r>
                              <a:rPr kumimoji="1" lang="en-US" altLang="ja-JP" sz="2400" b="0" i="1" smtClean="0">
                                <a:solidFill>
                                  <a:schemeClr val="tx1"/>
                                </a:solidFill>
                                <a:latin typeface="Cambria Math" panose="02040503050406030204" pitchFamily="18" charset="0"/>
                              </a:rPr>
                              <m:t>𝑡</m:t>
                            </m:r>
                          </m:sub>
                        </m:sSub>
                      </m:oMath>
                    </m:oMathPara>
                  </a14:m>
                  <a:endParaRPr kumimoji="1" lang="ja-JP" altLang="en-US" sz="2400" dirty="0">
                    <a:solidFill>
                      <a:schemeClr val="tx1"/>
                    </a:solidFill>
                  </a:endParaRPr>
                </a:p>
              </p:txBody>
            </p:sp>
          </mc:Choice>
          <mc:Fallback xmlns="">
            <p:sp>
              <p:nvSpPr>
                <p:cNvPr id="13" name="楕円 12">
                  <a:extLst>
                    <a:ext uri="{FF2B5EF4-FFF2-40B4-BE49-F238E27FC236}">
                      <a16:creationId xmlns:a16="http://schemas.microsoft.com/office/drawing/2014/main" id="{F2753E40-4B1D-43A2-885E-7A345C213B85}"/>
                    </a:ext>
                  </a:extLst>
                </p:cNvPr>
                <p:cNvSpPr>
                  <a:spLocks noRot="1" noChangeAspect="1" noMove="1" noResize="1" noEditPoints="1" noAdjustHandles="1" noChangeArrowheads="1" noChangeShapeType="1" noTextEdit="1"/>
                </p:cNvSpPr>
                <p:nvPr/>
              </p:nvSpPr>
              <p:spPr>
                <a:xfrm>
                  <a:off x="8859717" y="5429349"/>
                  <a:ext cx="990308" cy="958965"/>
                </a:xfrm>
                <a:prstGeom prst="ellipse">
                  <a:avLst/>
                </a:prstGeom>
                <a:blipFill>
                  <a:blip r:embed="rId10"/>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785FB545-0293-48C4-8B79-93D5228DE36D}"/>
                    </a:ext>
                  </a:extLst>
                </p:cNvPr>
                <p:cNvSpPr/>
                <p:nvPr/>
              </p:nvSpPr>
              <p:spPr>
                <a:xfrm>
                  <a:off x="7803691" y="5429349"/>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𝑚𝑎</m:t>
                            </m:r>
                          </m:e>
                          <m:sub>
                            <m:r>
                              <a:rPr kumimoji="1" lang="en-US" altLang="ja-JP" sz="2400" b="0" i="1" smtClean="0">
                                <a:solidFill>
                                  <a:schemeClr val="tx1"/>
                                </a:solidFill>
                                <a:latin typeface="Cambria Math" panose="02040503050406030204" pitchFamily="18" charset="0"/>
                              </a:rPr>
                              <m:t>5</m:t>
                            </m:r>
                          </m:sub>
                        </m:sSub>
                      </m:oMath>
                    </m:oMathPara>
                  </a14:m>
                  <a:endParaRPr kumimoji="1" lang="ja-JP" altLang="en-US" sz="2400" dirty="0">
                    <a:solidFill>
                      <a:schemeClr val="tx1"/>
                    </a:solidFill>
                  </a:endParaRPr>
                </a:p>
              </p:txBody>
            </p:sp>
          </mc:Choice>
          <mc:Fallback xmlns="">
            <p:sp>
              <p:nvSpPr>
                <p:cNvPr id="14" name="楕円 13">
                  <a:extLst>
                    <a:ext uri="{FF2B5EF4-FFF2-40B4-BE49-F238E27FC236}">
                      <a16:creationId xmlns:a16="http://schemas.microsoft.com/office/drawing/2014/main" id="{785FB545-0293-48C4-8B79-93D5228DE36D}"/>
                    </a:ext>
                  </a:extLst>
                </p:cNvPr>
                <p:cNvSpPr>
                  <a:spLocks noRot="1" noChangeAspect="1" noMove="1" noResize="1" noEditPoints="1" noAdjustHandles="1" noChangeArrowheads="1" noChangeShapeType="1" noTextEdit="1"/>
                </p:cNvSpPr>
                <p:nvPr/>
              </p:nvSpPr>
              <p:spPr>
                <a:xfrm>
                  <a:off x="7803691" y="5429349"/>
                  <a:ext cx="990308" cy="958965"/>
                </a:xfrm>
                <a:prstGeom prst="ellipse">
                  <a:avLst/>
                </a:prstGeom>
                <a:blipFill>
                  <a:blip r:embed="rId11"/>
                  <a:stretch>
                    <a:fillRect/>
                  </a:stretch>
                </a:blipFill>
                <a:ln>
                  <a:solidFill>
                    <a:schemeClr val="tx1"/>
                  </a:solidFill>
                </a:ln>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46C379E6-F83B-444C-B0AD-EC3C4FB60CD7}"/>
                </a:ext>
              </a:extLst>
            </p:cNvPr>
            <p:cNvCxnSpPr>
              <a:cxnSpLocks/>
              <a:stCxn id="6" idx="0"/>
              <a:endCxn id="19" idx="3"/>
            </p:cNvCxnSpPr>
            <p:nvPr/>
          </p:nvCxnSpPr>
          <p:spPr>
            <a:xfrm flipV="1">
              <a:off x="1477513" y="4814704"/>
              <a:ext cx="660635" cy="605232"/>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A68B23B7-8CA1-4DE5-95B1-E474DC68CB44}"/>
                </a:ext>
              </a:extLst>
            </p:cNvPr>
            <p:cNvCxnSpPr>
              <a:cxnSpLocks/>
              <a:endCxn id="19" idx="4"/>
            </p:cNvCxnSpPr>
            <p:nvPr/>
          </p:nvCxnSpPr>
          <p:spPr>
            <a:xfrm flipH="1" flipV="1">
              <a:off x="2488275" y="4955141"/>
              <a:ext cx="70588" cy="474211"/>
            </a:xfrm>
            <a:prstGeom prst="line">
              <a:avLst/>
            </a:prstGeom>
          </p:spPr>
          <p:style>
            <a:lnRef idx="1">
              <a:schemeClr val="dk1"/>
            </a:lnRef>
            <a:fillRef idx="0">
              <a:schemeClr val="dk1"/>
            </a:fillRef>
            <a:effectRef idx="0">
              <a:schemeClr val="dk1"/>
            </a:effectRef>
            <a:fontRef idx="minor">
              <a:schemeClr val="tx1"/>
            </a:fontRef>
          </p:style>
        </p:cxnSp>
        <p:sp>
          <p:nvSpPr>
            <p:cNvPr id="21" name="楕円 20">
              <a:extLst>
                <a:ext uri="{FF2B5EF4-FFF2-40B4-BE49-F238E27FC236}">
                  <a16:creationId xmlns:a16="http://schemas.microsoft.com/office/drawing/2014/main" id="{7389D6E1-A520-4ADE-9247-DD2223DE9A99}"/>
                </a:ext>
              </a:extLst>
            </p:cNvPr>
            <p:cNvSpPr/>
            <p:nvPr/>
          </p:nvSpPr>
          <p:spPr>
            <a:xfrm>
              <a:off x="8849830" y="3966803"/>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3" name="直線コネクタ 22">
              <a:extLst>
                <a:ext uri="{FF2B5EF4-FFF2-40B4-BE49-F238E27FC236}">
                  <a16:creationId xmlns:a16="http://schemas.microsoft.com/office/drawing/2014/main" id="{0D5EC976-3EBA-483D-9DC6-92ABEB6838F3}"/>
                </a:ext>
              </a:extLst>
            </p:cNvPr>
            <p:cNvCxnSpPr>
              <a:cxnSpLocks/>
              <a:stCxn id="7" idx="0"/>
              <a:endCxn id="66" idx="3"/>
            </p:cNvCxnSpPr>
            <p:nvPr/>
          </p:nvCxnSpPr>
          <p:spPr>
            <a:xfrm flipV="1">
              <a:off x="2562224" y="4780129"/>
              <a:ext cx="662677" cy="64922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764DAFF6-4B65-437C-8D78-F1365EF9D430}"/>
                </a:ext>
              </a:extLst>
            </p:cNvPr>
            <p:cNvCxnSpPr>
              <a:cxnSpLocks/>
              <a:stCxn id="6" idx="0"/>
            </p:cNvCxnSpPr>
            <p:nvPr/>
          </p:nvCxnSpPr>
          <p:spPr>
            <a:xfrm flipV="1">
              <a:off x="1477513" y="4733332"/>
              <a:ext cx="1925112" cy="686603"/>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6DB4AE91-1A34-4EB5-8CB0-9917500FD6EE}"/>
                </a:ext>
              </a:extLst>
            </p:cNvPr>
            <p:cNvCxnSpPr>
              <a:cxnSpLocks/>
            </p:cNvCxnSpPr>
            <p:nvPr/>
          </p:nvCxnSpPr>
          <p:spPr>
            <a:xfrm flipH="1" flipV="1">
              <a:off x="2627614" y="4848940"/>
              <a:ext cx="1124810" cy="580409"/>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8E76387E-F8FE-4107-8190-F67CD8AEA90C}"/>
                </a:ext>
              </a:extLst>
            </p:cNvPr>
            <p:cNvCxnSpPr>
              <a:cxnSpLocks/>
            </p:cNvCxnSpPr>
            <p:nvPr/>
          </p:nvCxnSpPr>
          <p:spPr>
            <a:xfrm flipH="1" flipV="1">
              <a:off x="3626482" y="4710691"/>
              <a:ext cx="122909" cy="728072"/>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41958F8C-B40B-4625-8A5D-53F2AB691EBE}"/>
                </a:ext>
              </a:extLst>
            </p:cNvPr>
            <p:cNvCxnSpPr>
              <a:cxnSpLocks/>
            </p:cNvCxnSpPr>
            <p:nvPr/>
          </p:nvCxnSpPr>
          <p:spPr>
            <a:xfrm flipV="1">
              <a:off x="3752752" y="4485070"/>
              <a:ext cx="1390336" cy="953691"/>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2B470E36-A593-432A-9047-52248ECEA4D9}"/>
                </a:ext>
              </a:extLst>
            </p:cNvPr>
            <p:cNvCxnSpPr>
              <a:cxnSpLocks/>
            </p:cNvCxnSpPr>
            <p:nvPr/>
          </p:nvCxnSpPr>
          <p:spPr>
            <a:xfrm flipH="1" flipV="1">
              <a:off x="3568287" y="4742744"/>
              <a:ext cx="1186350" cy="720270"/>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8C69407B-2A9A-4C3F-AE72-AD16DDC445F1}"/>
                </a:ext>
              </a:extLst>
            </p:cNvPr>
            <p:cNvCxnSpPr>
              <a:cxnSpLocks/>
            </p:cNvCxnSpPr>
            <p:nvPr/>
          </p:nvCxnSpPr>
          <p:spPr>
            <a:xfrm flipH="1" flipV="1">
              <a:off x="4658127" y="4633375"/>
              <a:ext cx="93476" cy="839054"/>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2EEFD485-DBBD-474D-89AD-03D416230C1C}"/>
                </a:ext>
              </a:extLst>
            </p:cNvPr>
            <p:cNvCxnSpPr>
              <a:cxnSpLocks/>
            </p:cNvCxnSpPr>
            <p:nvPr/>
          </p:nvCxnSpPr>
          <p:spPr>
            <a:xfrm flipV="1">
              <a:off x="4754965" y="4518735"/>
              <a:ext cx="1390336" cy="953691"/>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54313739-4A96-4D8D-80FF-E804FEE9D0BB}"/>
                </a:ext>
              </a:extLst>
            </p:cNvPr>
            <p:cNvCxnSpPr>
              <a:cxnSpLocks/>
            </p:cNvCxnSpPr>
            <p:nvPr/>
          </p:nvCxnSpPr>
          <p:spPr>
            <a:xfrm flipH="1" flipV="1">
              <a:off x="4884689" y="4672932"/>
              <a:ext cx="1186350" cy="72027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5E9C99DD-5611-4D2F-8B07-99C1E669D72F}"/>
                </a:ext>
              </a:extLst>
            </p:cNvPr>
            <p:cNvCxnSpPr>
              <a:cxnSpLocks/>
            </p:cNvCxnSpPr>
            <p:nvPr/>
          </p:nvCxnSpPr>
          <p:spPr>
            <a:xfrm flipH="1" flipV="1">
              <a:off x="5974529" y="4563562"/>
              <a:ext cx="93476" cy="839054"/>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39D22878-98A2-4386-95D3-06B7CB0CB406}"/>
                </a:ext>
              </a:extLst>
            </p:cNvPr>
            <p:cNvCxnSpPr>
              <a:cxnSpLocks/>
            </p:cNvCxnSpPr>
            <p:nvPr/>
          </p:nvCxnSpPr>
          <p:spPr>
            <a:xfrm flipV="1">
              <a:off x="6071367" y="4448923"/>
              <a:ext cx="1390336" cy="953691"/>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76481DDF-58DE-4EEA-B08E-2304EA5E9CD9}"/>
                </a:ext>
              </a:extLst>
            </p:cNvPr>
            <p:cNvCxnSpPr>
              <a:cxnSpLocks/>
            </p:cNvCxnSpPr>
            <p:nvPr/>
          </p:nvCxnSpPr>
          <p:spPr>
            <a:xfrm flipH="1" flipV="1">
              <a:off x="5967788" y="4726642"/>
              <a:ext cx="1186350" cy="720270"/>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E60DBE88-D613-426D-B8A1-61F7F6E62D61}"/>
                </a:ext>
              </a:extLst>
            </p:cNvPr>
            <p:cNvCxnSpPr>
              <a:cxnSpLocks/>
            </p:cNvCxnSpPr>
            <p:nvPr/>
          </p:nvCxnSpPr>
          <p:spPr>
            <a:xfrm flipH="1" flipV="1">
              <a:off x="7057628" y="4617272"/>
              <a:ext cx="93476" cy="839054"/>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97A0998F-0AD2-414F-829D-0A987AA4E654}"/>
                </a:ext>
              </a:extLst>
            </p:cNvPr>
            <p:cNvCxnSpPr>
              <a:cxnSpLocks/>
            </p:cNvCxnSpPr>
            <p:nvPr/>
          </p:nvCxnSpPr>
          <p:spPr>
            <a:xfrm flipV="1">
              <a:off x="7154466" y="4502633"/>
              <a:ext cx="1390336" cy="953691"/>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B86FBFD8-6F39-4F32-A532-5BBC57C7B150}"/>
                </a:ext>
              </a:extLst>
            </p:cNvPr>
            <p:cNvCxnSpPr>
              <a:cxnSpLocks/>
            </p:cNvCxnSpPr>
            <p:nvPr/>
          </p:nvCxnSpPr>
          <p:spPr>
            <a:xfrm flipH="1" flipV="1">
              <a:off x="7039130" y="4700395"/>
              <a:ext cx="1101329" cy="728953"/>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938322F6-2E21-4B1E-9142-82001F4E4F0E}"/>
                </a:ext>
              </a:extLst>
            </p:cNvPr>
            <p:cNvCxnSpPr>
              <a:cxnSpLocks/>
            </p:cNvCxnSpPr>
            <p:nvPr/>
          </p:nvCxnSpPr>
          <p:spPr>
            <a:xfrm flipH="1" flipV="1">
              <a:off x="8043950" y="4599709"/>
              <a:ext cx="93476" cy="839054"/>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5ADD3026-0009-4048-B92C-D03AE1B7204F}"/>
                </a:ext>
              </a:extLst>
            </p:cNvPr>
            <p:cNvCxnSpPr>
              <a:cxnSpLocks/>
              <a:endCxn id="21" idx="3"/>
            </p:cNvCxnSpPr>
            <p:nvPr/>
          </p:nvCxnSpPr>
          <p:spPr>
            <a:xfrm flipV="1">
              <a:off x="8140788" y="4785332"/>
              <a:ext cx="854069" cy="653430"/>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55E29A4A-E8DE-431B-B563-59868181B5CB}"/>
                </a:ext>
              </a:extLst>
            </p:cNvPr>
            <p:cNvCxnSpPr>
              <a:cxnSpLocks/>
            </p:cNvCxnSpPr>
            <p:nvPr/>
          </p:nvCxnSpPr>
          <p:spPr>
            <a:xfrm flipH="1" flipV="1">
              <a:off x="8115159" y="4709078"/>
              <a:ext cx="1186350" cy="720270"/>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3CBB9432-22B4-4CEA-8D06-42E9AB67D948}"/>
                </a:ext>
              </a:extLst>
            </p:cNvPr>
            <p:cNvCxnSpPr>
              <a:cxnSpLocks/>
              <a:endCxn id="21" idx="4"/>
            </p:cNvCxnSpPr>
            <p:nvPr/>
          </p:nvCxnSpPr>
          <p:spPr>
            <a:xfrm flipV="1">
              <a:off x="9298477" y="4925768"/>
              <a:ext cx="46507" cy="512996"/>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18D64884-B9A8-43D9-A239-8D397A925E4F}"/>
                </a:ext>
              </a:extLst>
            </p:cNvPr>
            <p:cNvCxnSpPr>
              <a:cxnSpLocks/>
            </p:cNvCxnSpPr>
            <p:nvPr/>
          </p:nvCxnSpPr>
          <p:spPr>
            <a:xfrm flipH="1" flipV="1">
              <a:off x="9499898" y="4923621"/>
              <a:ext cx="1007873" cy="523291"/>
            </a:xfrm>
            <a:prstGeom prst="line">
              <a:avLst/>
            </a:prstGeom>
          </p:spPr>
          <p:style>
            <a:lnRef idx="1">
              <a:schemeClr val="dk1"/>
            </a:lnRef>
            <a:fillRef idx="0">
              <a:schemeClr val="dk1"/>
            </a:fillRef>
            <a:effectRef idx="0">
              <a:schemeClr val="dk1"/>
            </a:effectRef>
            <a:fontRef idx="minor">
              <a:schemeClr val="tx1"/>
            </a:fontRef>
          </p:style>
        </p:cxnSp>
        <p:sp>
          <p:nvSpPr>
            <p:cNvPr id="46" name="テキスト ボックス 45">
              <a:extLst>
                <a:ext uri="{FF2B5EF4-FFF2-40B4-BE49-F238E27FC236}">
                  <a16:creationId xmlns:a16="http://schemas.microsoft.com/office/drawing/2014/main" id="{694F71C5-E5FA-4A98-9043-020FEACFBA4F}"/>
                </a:ext>
              </a:extLst>
            </p:cNvPr>
            <p:cNvSpPr txBox="1"/>
            <p:nvPr/>
          </p:nvSpPr>
          <p:spPr>
            <a:xfrm>
              <a:off x="2327477" y="3435339"/>
              <a:ext cx="3074938" cy="369332"/>
            </a:xfrm>
            <a:prstGeom prst="rect">
              <a:avLst/>
            </a:prstGeom>
            <a:noFill/>
          </p:spPr>
          <p:txBody>
            <a:bodyPr wrap="square" rtlCol="0">
              <a:spAutoFit/>
            </a:bodyPr>
            <a:lstStyle/>
            <a:p>
              <a:r>
                <a:rPr kumimoji="1" lang="ja-JP" altLang="en-US" dirty="0"/>
                <a:t>・・・・・・・・・・・・</a:t>
              </a:r>
            </a:p>
          </p:txBody>
        </p:sp>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F07D0966-6528-4452-B408-E9817ED61ACA}"/>
                    </a:ext>
                  </a:extLst>
                </p:cNvPr>
                <p:cNvSpPr/>
                <p:nvPr/>
              </p:nvSpPr>
              <p:spPr>
                <a:xfrm>
                  <a:off x="3455593" y="1759593"/>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80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𝑄</m:t>
                            </m:r>
                          </m:e>
                          <m:sub>
                            <m:r>
                              <a:rPr kumimoji="1" lang="en-US" altLang="ja-JP" sz="2800" b="0" i="1" smtClean="0">
                                <a:solidFill>
                                  <a:schemeClr val="tx1"/>
                                </a:solidFill>
                                <a:latin typeface="Cambria Math" panose="02040503050406030204" pitchFamily="18" charset="0"/>
                              </a:rPr>
                              <m:t>𝑤𝑎𝑖𝑡</m:t>
                            </m:r>
                          </m:sub>
                        </m:sSub>
                      </m:oMath>
                    </m:oMathPara>
                  </a14:m>
                  <a:endParaRPr kumimoji="1" lang="ja-JP" altLang="en-US" sz="2800" dirty="0">
                    <a:solidFill>
                      <a:schemeClr val="tx1"/>
                    </a:solidFill>
                  </a:endParaRPr>
                </a:p>
              </p:txBody>
            </p:sp>
          </mc:Choice>
          <mc:Fallback xmlns="">
            <p:sp>
              <p:nvSpPr>
                <p:cNvPr id="47" name="楕円 46">
                  <a:extLst>
                    <a:ext uri="{FF2B5EF4-FFF2-40B4-BE49-F238E27FC236}">
                      <a16:creationId xmlns:a16="http://schemas.microsoft.com/office/drawing/2014/main" id="{F07D0966-6528-4452-B408-E9817ED61ACA}"/>
                    </a:ext>
                  </a:extLst>
                </p:cNvPr>
                <p:cNvSpPr>
                  <a:spLocks noRot="1" noChangeAspect="1" noMove="1" noResize="1" noEditPoints="1" noAdjustHandles="1" noChangeArrowheads="1" noChangeShapeType="1" noTextEdit="1"/>
                </p:cNvSpPr>
                <p:nvPr/>
              </p:nvSpPr>
              <p:spPr>
                <a:xfrm>
                  <a:off x="3455593" y="1759593"/>
                  <a:ext cx="990308" cy="958965"/>
                </a:xfrm>
                <a:prstGeom prst="ellipse">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A2BFDCB5-8262-4CA4-8D89-5F736912BEE5}"/>
                    </a:ext>
                  </a:extLst>
                </p:cNvPr>
                <p:cNvSpPr/>
                <p:nvPr/>
              </p:nvSpPr>
              <p:spPr>
                <a:xfrm>
                  <a:off x="4958623" y="1705536"/>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𝑄</m:t>
                            </m:r>
                          </m:e>
                          <m:sub>
                            <m:r>
                              <a:rPr kumimoji="1" lang="en-US" altLang="ja-JP" sz="2400" b="0" i="1" smtClean="0">
                                <a:solidFill>
                                  <a:schemeClr val="tx1"/>
                                </a:solidFill>
                                <a:latin typeface="Cambria Math" panose="02040503050406030204" pitchFamily="18" charset="0"/>
                              </a:rPr>
                              <m:t>𝑆h𝑜𝑟𝑡</m:t>
                            </m:r>
                          </m:sub>
                        </m:sSub>
                      </m:oMath>
                    </m:oMathPara>
                  </a14:m>
                  <a:endParaRPr kumimoji="1" lang="ja-JP" altLang="en-US" sz="2400" dirty="0">
                    <a:solidFill>
                      <a:schemeClr val="tx1"/>
                    </a:solidFill>
                  </a:endParaRPr>
                </a:p>
              </p:txBody>
            </p:sp>
          </mc:Choice>
          <mc:Fallback xmlns="">
            <p:sp>
              <p:nvSpPr>
                <p:cNvPr id="48" name="楕円 47">
                  <a:extLst>
                    <a:ext uri="{FF2B5EF4-FFF2-40B4-BE49-F238E27FC236}">
                      <a16:creationId xmlns:a16="http://schemas.microsoft.com/office/drawing/2014/main" id="{A2BFDCB5-8262-4CA4-8D89-5F736912BEE5}"/>
                    </a:ext>
                  </a:extLst>
                </p:cNvPr>
                <p:cNvSpPr>
                  <a:spLocks noRot="1" noChangeAspect="1" noMove="1" noResize="1" noEditPoints="1" noAdjustHandles="1" noChangeArrowheads="1" noChangeShapeType="1" noTextEdit="1"/>
                </p:cNvSpPr>
                <p:nvPr/>
              </p:nvSpPr>
              <p:spPr>
                <a:xfrm>
                  <a:off x="4958623" y="1705536"/>
                  <a:ext cx="990308" cy="958965"/>
                </a:xfrm>
                <a:prstGeom prst="ellipse">
                  <a:avLst/>
                </a:prstGeom>
                <a:blipFill>
                  <a:blip r:embed="rId13"/>
                  <a:stretch>
                    <a:fillRect l="-8485"/>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2A67DECA-26AB-4356-BB07-AF083417E14E}"/>
                    </a:ext>
                  </a:extLst>
                </p:cNvPr>
                <p:cNvSpPr/>
                <p:nvPr/>
              </p:nvSpPr>
              <p:spPr>
                <a:xfrm>
                  <a:off x="6276536" y="1690688"/>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𝑄</m:t>
                            </m:r>
                          </m:e>
                          <m:sub>
                            <m:r>
                              <a:rPr kumimoji="1" lang="en-US" altLang="ja-JP" sz="2400" b="0" i="1" smtClean="0">
                                <a:solidFill>
                                  <a:schemeClr val="tx1"/>
                                </a:solidFill>
                                <a:latin typeface="Cambria Math" panose="02040503050406030204" pitchFamily="18" charset="0"/>
                              </a:rPr>
                              <m:t>𝐿𝑜𝑛𝑔</m:t>
                            </m:r>
                          </m:sub>
                        </m:sSub>
                      </m:oMath>
                    </m:oMathPara>
                  </a14:m>
                  <a:endParaRPr kumimoji="1" lang="ja-JP" altLang="en-US" sz="2400" dirty="0">
                    <a:solidFill>
                      <a:schemeClr val="tx1"/>
                    </a:solidFill>
                  </a:endParaRPr>
                </a:p>
              </p:txBody>
            </p:sp>
          </mc:Choice>
          <mc:Fallback xmlns="">
            <p:sp>
              <p:nvSpPr>
                <p:cNvPr id="49" name="楕円 48">
                  <a:extLst>
                    <a:ext uri="{FF2B5EF4-FFF2-40B4-BE49-F238E27FC236}">
                      <a16:creationId xmlns:a16="http://schemas.microsoft.com/office/drawing/2014/main" id="{2A67DECA-26AB-4356-BB07-AF083417E14E}"/>
                    </a:ext>
                  </a:extLst>
                </p:cNvPr>
                <p:cNvSpPr>
                  <a:spLocks noRot="1" noChangeAspect="1" noMove="1" noResize="1" noEditPoints="1" noAdjustHandles="1" noChangeArrowheads="1" noChangeShapeType="1" noTextEdit="1"/>
                </p:cNvSpPr>
                <p:nvPr/>
              </p:nvSpPr>
              <p:spPr>
                <a:xfrm>
                  <a:off x="6276536" y="1690688"/>
                  <a:ext cx="990308" cy="958965"/>
                </a:xfrm>
                <a:prstGeom prst="ellipse">
                  <a:avLst/>
                </a:prstGeom>
                <a:blipFill>
                  <a:blip r:embed="rId14"/>
                  <a:stretch>
                    <a:fillRect l="-6098"/>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楕円 49">
                  <a:extLst>
                    <a:ext uri="{FF2B5EF4-FFF2-40B4-BE49-F238E27FC236}">
                      <a16:creationId xmlns:a16="http://schemas.microsoft.com/office/drawing/2014/main" id="{61E8B799-1043-4343-8210-69057AB40414}"/>
                    </a:ext>
                  </a:extLst>
                </p:cNvPr>
                <p:cNvSpPr/>
                <p:nvPr/>
              </p:nvSpPr>
              <p:spPr>
                <a:xfrm>
                  <a:off x="7461703" y="1705536"/>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𝑄</m:t>
                            </m:r>
                          </m:e>
                          <m:sub>
                            <m:r>
                              <a:rPr kumimoji="1" lang="en-US" altLang="ja-JP" sz="2400" b="0" i="1" smtClean="0">
                                <a:solidFill>
                                  <a:schemeClr val="tx1"/>
                                </a:solidFill>
                                <a:latin typeface="Cambria Math" panose="02040503050406030204" pitchFamily="18" charset="0"/>
                              </a:rPr>
                              <m:t>𝐿𝑖𝑞</m:t>
                            </m:r>
                          </m:sub>
                        </m:sSub>
                      </m:oMath>
                    </m:oMathPara>
                  </a14:m>
                  <a:endParaRPr kumimoji="1" lang="ja-JP" altLang="en-US" sz="2400" dirty="0">
                    <a:solidFill>
                      <a:schemeClr val="tx1"/>
                    </a:solidFill>
                  </a:endParaRPr>
                </a:p>
              </p:txBody>
            </p:sp>
          </mc:Choice>
          <mc:Fallback xmlns="">
            <p:sp>
              <p:nvSpPr>
                <p:cNvPr id="50" name="楕円 49">
                  <a:extLst>
                    <a:ext uri="{FF2B5EF4-FFF2-40B4-BE49-F238E27FC236}">
                      <a16:creationId xmlns:a16="http://schemas.microsoft.com/office/drawing/2014/main" id="{61E8B799-1043-4343-8210-69057AB40414}"/>
                    </a:ext>
                  </a:extLst>
                </p:cNvPr>
                <p:cNvSpPr>
                  <a:spLocks noRot="1" noChangeAspect="1" noMove="1" noResize="1" noEditPoints="1" noAdjustHandles="1" noChangeArrowheads="1" noChangeShapeType="1" noTextEdit="1"/>
                </p:cNvSpPr>
                <p:nvPr/>
              </p:nvSpPr>
              <p:spPr>
                <a:xfrm>
                  <a:off x="7461703" y="1705536"/>
                  <a:ext cx="990308" cy="958965"/>
                </a:xfrm>
                <a:prstGeom prst="ellipse">
                  <a:avLst/>
                </a:prstGeom>
                <a:blipFill>
                  <a:blip r:embed="rId15"/>
                  <a:stretch>
                    <a:fillRect/>
                  </a:stretch>
                </a:blipFill>
                <a:ln>
                  <a:solidFill>
                    <a:schemeClr val="tx1"/>
                  </a:solidFill>
                </a:ln>
              </p:spPr>
              <p:txBody>
                <a:bodyPr/>
                <a:lstStyle/>
                <a:p>
                  <a:r>
                    <a:rPr lang="ja-JP" altLang="en-US">
                      <a:noFill/>
                    </a:rPr>
                    <a:t> </a:t>
                  </a:r>
                </a:p>
              </p:txBody>
            </p:sp>
          </mc:Fallback>
        </mc:AlternateContent>
        <p:cxnSp>
          <p:nvCxnSpPr>
            <p:cNvPr id="51" name="直線コネクタ 50">
              <a:extLst>
                <a:ext uri="{FF2B5EF4-FFF2-40B4-BE49-F238E27FC236}">
                  <a16:creationId xmlns:a16="http://schemas.microsoft.com/office/drawing/2014/main" id="{F722DF54-E4FD-43F2-85DB-27DC215BD933}"/>
                </a:ext>
              </a:extLst>
            </p:cNvPr>
            <p:cNvCxnSpPr>
              <a:cxnSpLocks/>
            </p:cNvCxnSpPr>
            <p:nvPr/>
          </p:nvCxnSpPr>
          <p:spPr>
            <a:xfrm flipV="1">
              <a:off x="2942871" y="2715695"/>
              <a:ext cx="806519" cy="725142"/>
            </a:xfrm>
            <a:prstGeom prst="line">
              <a:avLst/>
            </a:prstGeom>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92E231A5-BA33-4219-A3B1-3F63CC306AA2}"/>
                </a:ext>
              </a:extLst>
            </p:cNvPr>
            <p:cNvSpPr txBox="1"/>
            <p:nvPr/>
          </p:nvSpPr>
          <p:spPr>
            <a:xfrm>
              <a:off x="5935147" y="3400633"/>
              <a:ext cx="3904991" cy="515349"/>
            </a:xfrm>
            <a:prstGeom prst="rect">
              <a:avLst/>
            </a:prstGeom>
            <a:noFill/>
          </p:spPr>
          <p:txBody>
            <a:bodyPr wrap="square" rtlCol="0">
              <a:spAutoFit/>
            </a:bodyPr>
            <a:lstStyle/>
            <a:p>
              <a:r>
                <a:rPr kumimoji="1" lang="ja-JP" altLang="en-US" dirty="0"/>
                <a:t>・・・・・・・・・・・・・</a:t>
              </a:r>
            </a:p>
          </p:txBody>
        </p:sp>
        <p:cxnSp>
          <p:nvCxnSpPr>
            <p:cNvPr id="53" name="直線コネクタ 52">
              <a:extLst>
                <a:ext uri="{FF2B5EF4-FFF2-40B4-BE49-F238E27FC236}">
                  <a16:creationId xmlns:a16="http://schemas.microsoft.com/office/drawing/2014/main" id="{4C5D685D-018B-450B-9FA6-F3706DE86092}"/>
                </a:ext>
              </a:extLst>
            </p:cNvPr>
            <p:cNvCxnSpPr>
              <a:cxnSpLocks/>
              <a:stCxn id="46" idx="0"/>
            </p:cNvCxnSpPr>
            <p:nvPr/>
          </p:nvCxnSpPr>
          <p:spPr>
            <a:xfrm flipV="1">
              <a:off x="3864946" y="2698355"/>
              <a:ext cx="189297" cy="736984"/>
            </a:xfrm>
            <a:prstGeom prst="line">
              <a:avLst/>
            </a:prstGeom>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72CED79B-75E4-474D-BE91-008772AFD5DE}"/>
                </a:ext>
              </a:extLst>
            </p:cNvPr>
            <p:cNvCxnSpPr>
              <a:cxnSpLocks/>
            </p:cNvCxnSpPr>
            <p:nvPr/>
          </p:nvCxnSpPr>
          <p:spPr>
            <a:xfrm flipH="1" flipV="1">
              <a:off x="4148893" y="2750613"/>
              <a:ext cx="509234" cy="702873"/>
            </a:xfrm>
            <a:prstGeom prst="line">
              <a:avLst/>
            </a:prstGeom>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B130E9B7-8288-40F3-A219-35F1BC5E444B}"/>
                </a:ext>
              </a:extLst>
            </p:cNvPr>
            <p:cNvCxnSpPr>
              <a:cxnSpLocks/>
            </p:cNvCxnSpPr>
            <p:nvPr/>
          </p:nvCxnSpPr>
          <p:spPr>
            <a:xfrm flipV="1">
              <a:off x="4700487" y="2595557"/>
              <a:ext cx="603618" cy="857929"/>
            </a:xfrm>
            <a:prstGeom prst="line">
              <a:avLst/>
            </a:prstGeom>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B1D67942-6413-41A0-AA93-5B3A2D9D3E96}"/>
                </a:ext>
              </a:extLst>
            </p:cNvPr>
            <p:cNvCxnSpPr>
              <a:cxnSpLocks/>
            </p:cNvCxnSpPr>
            <p:nvPr/>
          </p:nvCxnSpPr>
          <p:spPr>
            <a:xfrm flipV="1">
              <a:off x="5371350" y="2630474"/>
              <a:ext cx="189297" cy="755135"/>
            </a:xfrm>
            <a:prstGeom prst="line">
              <a:avLst/>
            </a:prstGeom>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40051C06-F873-43F4-A986-6EC7699ED100}"/>
                </a:ext>
              </a:extLst>
            </p:cNvPr>
            <p:cNvCxnSpPr>
              <a:cxnSpLocks/>
            </p:cNvCxnSpPr>
            <p:nvPr/>
          </p:nvCxnSpPr>
          <p:spPr>
            <a:xfrm flipH="1" flipV="1">
              <a:off x="5576120" y="2630474"/>
              <a:ext cx="509234" cy="702873"/>
            </a:xfrm>
            <a:prstGeom prst="line">
              <a:avLst/>
            </a:prstGeom>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7B849D19-D7CA-4751-BE45-580F45E19E33}"/>
                </a:ext>
              </a:extLst>
            </p:cNvPr>
            <p:cNvCxnSpPr>
              <a:cxnSpLocks/>
            </p:cNvCxnSpPr>
            <p:nvPr/>
          </p:nvCxnSpPr>
          <p:spPr>
            <a:xfrm flipV="1">
              <a:off x="5699454" y="2609983"/>
              <a:ext cx="806519" cy="725142"/>
            </a:xfrm>
            <a:prstGeom prst="line">
              <a:avLst/>
            </a:prstGeom>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6E1C4807-23D6-4622-B902-E34BD444ED5C}"/>
                </a:ext>
              </a:extLst>
            </p:cNvPr>
            <p:cNvCxnSpPr>
              <a:cxnSpLocks/>
            </p:cNvCxnSpPr>
            <p:nvPr/>
          </p:nvCxnSpPr>
          <p:spPr>
            <a:xfrm flipV="1">
              <a:off x="6621528" y="2592642"/>
              <a:ext cx="189297" cy="755135"/>
            </a:xfrm>
            <a:prstGeom prst="line">
              <a:avLst/>
            </a:prstGeom>
          </p:spPr>
          <p:style>
            <a:lnRef idx="1">
              <a:schemeClr val="dk1"/>
            </a:lnRef>
            <a:fillRef idx="0">
              <a:schemeClr val="dk1"/>
            </a:fillRef>
            <a:effectRef idx="0">
              <a:schemeClr val="dk1"/>
            </a:effectRef>
            <a:fontRef idx="minor">
              <a:schemeClr val="tx1"/>
            </a:fontRef>
          </p:style>
        </p:cxnSp>
        <p:cxnSp>
          <p:nvCxnSpPr>
            <p:cNvPr id="60" name="直線コネクタ 59">
              <a:extLst>
                <a:ext uri="{FF2B5EF4-FFF2-40B4-BE49-F238E27FC236}">
                  <a16:creationId xmlns:a16="http://schemas.microsoft.com/office/drawing/2014/main" id="{5C66A404-CDC1-4C0D-BE96-E9C90533B7F6}"/>
                </a:ext>
              </a:extLst>
            </p:cNvPr>
            <p:cNvCxnSpPr>
              <a:cxnSpLocks/>
            </p:cNvCxnSpPr>
            <p:nvPr/>
          </p:nvCxnSpPr>
          <p:spPr>
            <a:xfrm flipH="1" flipV="1">
              <a:off x="6905476" y="2644901"/>
              <a:ext cx="509234" cy="702873"/>
            </a:xfrm>
            <a:prstGeom prst="line">
              <a:avLst/>
            </a:prstGeom>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1CF4F482-A1FE-49CA-95BF-711A1865C388}"/>
                </a:ext>
              </a:extLst>
            </p:cNvPr>
            <p:cNvCxnSpPr>
              <a:cxnSpLocks/>
            </p:cNvCxnSpPr>
            <p:nvPr/>
          </p:nvCxnSpPr>
          <p:spPr>
            <a:xfrm flipV="1">
              <a:off x="6947836" y="2595557"/>
              <a:ext cx="806519" cy="725142"/>
            </a:xfrm>
            <a:prstGeom prst="line">
              <a:avLst/>
            </a:prstGeom>
          </p:spPr>
          <p:style>
            <a:lnRef idx="1">
              <a:schemeClr val="dk1"/>
            </a:lnRef>
            <a:fillRef idx="0">
              <a:schemeClr val="dk1"/>
            </a:fillRef>
            <a:effectRef idx="0">
              <a:schemeClr val="dk1"/>
            </a:effectRef>
            <a:fontRef idx="minor">
              <a:schemeClr val="tx1"/>
            </a:fontRef>
          </p:style>
        </p:cxnSp>
        <p:cxnSp>
          <p:nvCxnSpPr>
            <p:cNvPr id="62" name="直線コネクタ 61">
              <a:extLst>
                <a:ext uri="{FF2B5EF4-FFF2-40B4-BE49-F238E27FC236}">
                  <a16:creationId xmlns:a16="http://schemas.microsoft.com/office/drawing/2014/main" id="{0C23F867-40E4-42EA-9B79-93626D8C660C}"/>
                </a:ext>
              </a:extLst>
            </p:cNvPr>
            <p:cNvCxnSpPr>
              <a:cxnSpLocks/>
            </p:cNvCxnSpPr>
            <p:nvPr/>
          </p:nvCxnSpPr>
          <p:spPr>
            <a:xfrm flipV="1">
              <a:off x="7869910" y="2578215"/>
              <a:ext cx="189297" cy="755135"/>
            </a:xfrm>
            <a:prstGeom prst="line">
              <a:avLst/>
            </a:prstGeom>
          </p:spPr>
          <p:style>
            <a:lnRef idx="1">
              <a:schemeClr val="dk1"/>
            </a:lnRef>
            <a:fillRef idx="0">
              <a:schemeClr val="dk1"/>
            </a:fillRef>
            <a:effectRef idx="0">
              <a:schemeClr val="dk1"/>
            </a:effectRef>
            <a:fontRef idx="minor">
              <a:schemeClr val="tx1"/>
            </a:fontRef>
          </p:style>
        </p:cxnSp>
        <p:cxnSp>
          <p:nvCxnSpPr>
            <p:cNvPr id="63" name="直線コネクタ 62">
              <a:extLst>
                <a:ext uri="{FF2B5EF4-FFF2-40B4-BE49-F238E27FC236}">
                  <a16:creationId xmlns:a16="http://schemas.microsoft.com/office/drawing/2014/main" id="{F02B96A7-D811-4E26-8883-E5E03749DA82}"/>
                </a:ext>
              </a:extLst>
            </p:cNvPr>
            <p:cNvCxnSpPr>
              <a:cxnSpLocks/>
            </p:cNvCxnSpPr>
            <p:nvPr/>
          </p:nvCxnSpPr>
          <p:spPr>
            <a:xfrm flipH="1" flipV="1">
              <a:off x="8153857" y="2630474"/>
              <a:ext cx="509234" cy="702873"/>
            </a:xfrm>
            <a:prstGeom prst="line">
              <a:avLst/>
            </a:prstGeom>
          </p:spPr>
          <p:style>
            <a:lnRef idx="1">
              <a:schemeClr val="dk1"/>
            </a:lnRef>
            <a:fillRef idx="0">
              <a:schemeClr val="dk1"/>
            </a:fillRef>
            <a:effectRef idx="0">
              <a:schemeClr val="dk1"/>
            </a:effectRef>
            <a:fontRef idx="minor">
              <a:schemeClr val="tx1"/>
            </a:fontRef>
          </p:style>
        </p:cxnSp>
        <p:sp>
          <p:nvSpPr>
            <p:cNvPr id="66" name="楕円 65">
              <a:extLst>
                <a:ext uri="{FF2B5EF4-FFF2-40B4-BE49-F238E27FC236}">
                  <a16:creationId xmlns:a16="http://schemas.microsoft.com/office/drawing/2014/main" id="{EF613321-40E6-48E5-B2C9-F16536186010}"/>
                </a:ext>
              </a:extLst>
            </p:cNvPr>
            <p:cNvSpPr/>
            <p:nvPr/>
          </p:nvSpPr>
          <p:spPr>
            <a:xfrm>
              <a:off x="3079874" y="3961601"/>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7" name="楕円 66">
              <a:extLst>
                <a:ext uri="{FF2B5EF4-FFF2-40B4-BE49-F238E27FC236}">
                  <a16:creationId xmlns:a16="http://schemas.microsoft.com/office/drawing/2014/main" id="{83983152-8610-48EA-995E-FF326613557B}"/>
                </a:ext>
              </a:extLst>
            </p:cNvPr>
            <p:cNvSpPr/>
            <p:nvPr/>
          </p:nvSpPr>
          <p:spPr>
            <a:xfrm>
              <a:off x="4242134" y="3871603"/>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8" name="楕円 67">
              <a:extLst>
                <a:ext uri="{FF2B5EF4-FFF2-40B4-BE49-F238E27FC236}">
                  <a16:creationId xmlns:a16="http://schemas.microsoft.com/office/drawing/2014/main" id="{DA9B2895-FA2A-4C95-B179-11A1521B2344}"/>
                </a:ext>
              </a:extLst>
            </p:cNvPr>
            <p:cNvSpPr/>
            <p:nvPr/>
          </p:nvSpPr>
          <p:spPr>
            <a:xfrm>
              <a:off x="5486949" y="3859433"/>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9" name="楕円 68">
              <a:extLst>
                <a:ext uri="{FF2B5EF4-FFF2-40B4-BE49-F238E27FC236}">
                  <a16:creationId xmlns:a16="http://schemas.microsoft.com/office/drawing/2014/main" id="{646AE39E-21A1-43CB-8585-C83B54108AC3}"/>
                </a:ext>
              </a:extLst>
            </p:cNvPr>
            <p:cNvSpPr/>
            <p:nvPr/>
          </p:nvSpPr>
          <p:spPr>
            <a:xfrm>
              <a:off x="6666675" y="3758263"/>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0" name="楕円 69">
              <a:extLst>
                <a:ext uri="{FF2B5EF4-FFF2-40B4-BE49-F238E27FC236}">
                  <a16:creationId xmlns:a16="http://schemas.microsoft.com/office/drawing/2014/main" id="{936EE823-7603-4B72-A499-97166D46AB43}"/>
                </a:ext>
              </a:extLst>
            </p:cNvPr>
            <p:cNvSpPr/>
            <p:nvPr/>
          </p:nvSpPr>
          <p:spPr>
            <a:xfrm>
              <a:off x="7725096" y="3826521"/>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 name="楕円 18">
              <a:extLst>
                <a:ext uri="{FF2B5EF4-FFF2-40B4-BE49-F238E27FC236}">
                  <a16:creationId xmlns:a16="http://schemas.microsoft.com/office/drawing/2014/main" id="{6E4EDC60-2DCC-4E2A-AA70-0455AE800FC1}"/>
                </a:ext>
              </a:extLst>
            </p:cNvPr>
            <p:cNvSpPr/>
            <p:nvPr/>
          </p:nvSpPr>
          <p:spPr>
            <a:xfrm>
              <a:off x="1993121" y="3996175"/>
              <a:ext cx="990308" cy="95896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47145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135852-BB65-4BC3-9A11-81E1FA72DDD3}"/>
              </a:ext>
            </a:extLst>
          </p:cNvPr>
          <p:cNvSpPr>
            <a:spLocks noGrp="1"/>
          </p:cNvSpPr>
          <p:nvPr>
            <p:ph type="title"/>
          </p:nvPr>
        </p:nvSpPr>
        <p:spPr/>
        <p:txBody>
          <a:bodyPr/>
          <a:lstStyle/>
          <a:p>
            <a:r>
              <a:rPr kumimoji="1" lang="en-US" altLang="ja-JP" dirty="0"/>
              <a:t>3. Experiment</a:t>
            </a:r>
            <a:endParaRPr kumimoji="1" lang="ja-JP" altLang="en-US" dirty="0"/>
          </a:p>
        </p:txBody>
      </p:sp>
      <p:sp>
        <p:nvSpPr>
          <p:cNvPr id="3" name="テキスト プレースホルダー 2">
            <a:extLst>
              <a:ext uri="{FF2B5EF4-FFF2-40B4-BE49-F238E27FC236}">
                <a16:creationId xmlns:a16="http://schemas.microsoft.com/office/drawing/2014/main" id="{764F94A8-BBF7-48F1-8C89-BB20BA16364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A531CA3-381A-4CB8-97BF-8DB8A34767EB}"/>
              </a:ext>
            </a:extLst>
          </p:cNvPr>
          <p:cNvSpPr>
            <a:spLocks noGrp="1"/>
          </p:cNvSpPr>
          <p:nvPr>
            <p:ph type="sldNum" sz="quarter" idx="12"/>
          </p:nvPr>
        </p:nvSpPr>
        <p:spPr/>
        <p:txBody>
          <a:bodyPr/>
          <a:lstStyle/>
          <a:p>
            <a:fld id="{7E4D883A-E6AF-4FEB-92F6-7B45654D4FEC}" type="slidenum">
              <a:rPr kumimoji="1" lang="ja-JP" altLang="en-US" smtClean="0"/>
              <a:t>24</a:t>
            </a:fld>
            <a:endParaRPr kumimoji="1" lang="ja-JP" altLang="en-US"/>
          </a:p>
        </p:txBody>
      </p:sp>
    </p:spTree>
    <p:extLst>
      <p:ext uri="{BB962C8B-B14F-4D97-AF65-F5344CB8AC3E}">
        <p14:creationId xmlns:p14="http://schemas.microsoft.com/office/powerpoint/2010/main" val="2378261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0474C-70E7-4455-8EAD-6D9F2AC6E0E2}"/>
              </a:ext>
            </a:extLst>
          </p:cNvPr>
          <p:cNvSpPr>
            <a:spLocks noGrp="1"/>
          </p:cNvSpPr>
          <p:nvPr>
            <p:ph type="title"/>
          </p:nvPr>
        </p:nvSpPr>
        <p:spPr/>
        <p:txBody>
          <a:bodyPr/>
          <a:lstStyle/>
          <a:p>
            <a:r>
              <a:rPr kumimoji="1" lang="en-US" altLang="ja-JP" dirty="0"/>
              <a:t>3.1. Overview of Experiment</a:t>
            </a:r>
            <a:endParaRPr kumimoji="1" lang="ja-JP" altLang="en-US" dirty="0"/>
          </a:p>
        </p:txBody>
      </p:sp>
      <p:sp>
        <p:nvSpPr>
          <p:cNvPr id="3" name="コンテンツ プレースホルダー 2">
            <a:extLst>
              <a:ext uri="{FF2B5EF4-FFF2-40B4-BE49-F238E27FC236}">
                <a16:creationId xmlns:a16="http://schemas.microsoft.com/office/drawing/2014/main" id="{6548F48E-5FE8-4E72-A241-7801405BFA6B}"/>
              </a:ext>
            </a:extLst>
          </p:cNvPr>
          <p:cNvSpPr>
            <a:spLocks noGrp="1"/>
          </p:cNvSpPr>
          <p:nvPr>
            <p:ph idx="1"/>
          </p:nvPr>
        </p:nvSpPr>
        <p:spPr/>
        <p:txBody>
          <a:bodyPr/>
          <a:lstStyle/>
          <a:p>
            <a:r>
              <a:rPr kumimoji="1" lang="en-US" altLang="ja-JP" dirty="0"/>
              <a:t>Training consists of 50,000 steps trading </a:t>
            </a:r>
            <a:r>
              <a:rPr lang="en-US" altLang="ja-JP" dirty="0"/>
              <a:t>with </a:t>
            </a:r>
            <a:r>
              <a:rPr kumimoji="1" lang="en-US" altLang="ja-JP" dirty="0"/>
              <a:t>47 episodes.</a:t>
            </a:r>
          </a:p>
          <a:p>
            <a:r>
              <a:rPr kumimoji="1" lang="en-US" altLang="ja-JP" dirty="0"/>
              <a:t>Testing consists of nine types of period.</a:t>
            </a:r>
          </a:p>
          <a:p>
            <a:r>
              <a:rPr lang="en-US" altLang="ja-JP" dirty="0"/>
              <a:t>T</a:t>
            </a:r>
            <a:r>
              <a:rPr kumimoji="1" lang="en-US" altLang="ja-JP" dirty="0"/>
              <a:t>he training and nine testing vary the number of MA.</a:t>
            </a:r>
          </a:p>
          <a:p>
            <a:pPr lvl="1"/>
            <a:r>
              <a:rPr kumimoji="1" lang="en-US" altLang="ja-JP" dirty="0"/>
              <a:t>MA1, MA2, MA3, MA4, MA5</a:t>
            </a:r>
          </a:p>
          <a:p>
            <a:pPr lvl="1"/>
            <a:r>
              <a:rPr lang="en-US" altLang="ja-JP" dirty="0"/>
              <a:t>To confirm the effect of MA as metrics</a:t>
            </a:r>
            <a:endParaRPr kumimoji="1" lang="ja-JP" altLang="en-US" dirty="0"/>
          </a:p>
        </p:txBody>
      </p:sp>
      <p:sp>
        <p:nvSpPr>
          <p:cNvPr id="4" name="スライド番号プレースホルダー 3">
            <a:extLst>
              <a:ext uri="{FF2B5EF4-FFF2-40B4-BE49-F238E27FC236}">
                <a16:creationId xmlns:a16="http://schemas.microsoft.com/office/drawing/2014/main" id="{F44209A6-CCD6-462A-8631-B95ED1439013}"/>
              </a:ext>
            </a:extLst>
          </p:cNvPr>
          <p:cNvSpPr>
            <a:spLocks noGrp="1"/>
          </p:cNvSpPr>
          <p:nvPr>
            <p:ph type="sldNum" sz="quarter" idx="12"/>
          </p:nvPr>
        </p:nvSpPr>
        <p:spPr/>
        <p:txBody>
          <a:bodyPr/>
          <a:lstStyle/>
          <a:p>
            <a:fld id="{7E4D883A-E6AF-4FEB-92F6-7B45654D4FEC}" type="slidenum">
              <a:rPr kumimoji="1" lang="ja-JP" altLang="en-US" smtClean="0"/>
              <a:t>25</a:t>
            </a:fld>
            <a:endParaRPr kumimoji="1" lang="ja-JP" altLang="en-US"/>
          </a:p>
        </p:txBody>
      </p:sp>
    </p:spTree>
    <p:extLst>
      <p:ext uri="{BB962C8B-B14F-4D97-AF65-F5344CB8AC3E}">
        <p14:creationId xmlns:p14="http://schemas.microsoft.com/office/powerpoint/2010/main" val="143802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BAD8C-ACD0-4805-A095-57F00964B6B3}"/>
              </a:ext>
            </a:extLst>
          </p:cNvPr>
          <p:cNvSpPr>
            <a:spLocks noGrp="1"/>
          </p:cNvSpPr>
          <p:nvPr>
            <p:ph type="title"/>
          </p:nvPr>
        </p:nvSpPr>
        <p:spPr/>
        <p:txBody>
          <a:bodyPr/>
          <a:lstStyle/>
          <a:p>
            <a:r>
              <a:rPr kumimoji="1" lang="en-US" altLang="ja-JP" dirty="0"/>
              <a:t>Number of MA</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D2AB5A8-803E-451E-B0C4-E214BCA23F5E}"/>
                  </a:ext>
                </a:extLst>
              </p:cNvPr>
              <p:cNvSpPr>
                <a:spLocks noGrp="1"/>
              </p:cNvSpPr>
              <p:nvPr>
                <p:ph idx="1"/>
              </p:nvPr>
            </p:nvSpPr>
            <p:spPr>
              <a:xfrm>
                <a:off x="838200" y="1825625"/>
                <a:ext cx="10515600" cy="4895850"/>
              </a:xfrm>
            </p:spPr>
            <p:txBody>
              <a:bodyPr>
                <a:normAutofit/>
              </a:bodyPr>
              <a:lstStyle/>
              <a:p>
                <a:r>
                  <a:rPr kumimoji="1" lang="en-US" altLang="ja-JP" dirty="0"/>
                  <a:t>MA5:</a:t>
                </a:r>
              </a:p>
              <a:p>
                <a:pPr marL="0" indent="0">
                  <a:buNone/>
                </a:pP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1</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i="1" smtClean="0">
                            <a:latin typeface="Cambria Math" panose="02040503050406030204" pitchFamily="18" charset="0"/>
                          </a:rPr>
                          <m:t>120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−120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r>
                  <a:rPr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2</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80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−80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endParaRPr kumimoji="1" lang="ja-JP" altLang="en-US" dirty="0"/>
              </a:p>
              <a:p>
                <a:pPr marL="0" indent="0">
                  <a:buNone/>
                </a:pP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3</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50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−50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r>
                  <a:rPr kumimoji="1"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4</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30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−30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endParaRPr kumimoji="1" lang="ja-JP" altLang="en-US" dirty="0"/>
              </a:p>
              <a:p>
                <a:pPr marL="0" indent="0">
                  <a:buNone/>
                </a:pPr>
                <a:r>
                  <a:rPr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5</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20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−20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endParaRPr kumimoji="1" lang="en-US" altLang="ja-JP" dirty="0"/>
              </a:p>
              <a:p>
                <a:r>
                  <a:rPr kumimoji="1" lang="en-US" altLang="ja-JP" dirty="0"/>
                  <a:t>MA4: </a:t>
                </a:r>
              </a:p>
              <a:p>
                <a:pPr marL="0" indent="0">
                  <a:buNone/>
                </a:pP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1</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i="1" smtClean="0">
                            <a:latin typeface="Cambria Math" panose="02040503050406030204" pitchFamily="18" charset="0"/>
                          </a:rPr>
                          <m:t>120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−120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r>
                  <a:rPr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2</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80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−80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endParaRPr kumimoji="1" lang="ja-JP" altLang="en-US" dirty="0"/>
              </a:p>
              <a:p>
                <a:pPr marL="0" indent="0">
                  <a:buNone/>
                </a:pP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3</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50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−50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r>
                  <a:rPr kumimoji="1"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4</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30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−30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endParaRPr kumimoji="1" lang="ja-JP" altLang="en-US" dirty="0"/>
              </a:p>
              <a:p>
                <a:pPr marL="0" indent="0">
                  <a:buNone/>
                </a:pPr>
                <a:r>
                  <a:rPr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5</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=0</m:t>
                    </m:r>
                  </m:oMath>
                </a14:m>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D2AB5A8-803E-451E-B0C4-E214BCA23F5E}"/>
                  </a:ext>
                </a:extLst>
              </p:cNvPr>
              <p:cNvSpPr>
                <a:spLocks noGrp="1" noRot="1" noChangeAspect="1" noMove="1" noResize="1" noEditPoints="1" noAdjustHandles="1" noChangeArrowheads="1" noChangeShapeType="1" noTextEdit="1"/>
              </p:cNvSpPr>
              <p:nvPr>
                <p:ph idx="1"/>
              </p:nvPr>
            </p:nvSpPr>
            <p:spPr>
              <a:xfrm>
                <a:off x="838200" y="1825625"/>
                <a:ext cx="10515600" cy="4895850"/>
              </a:xfrm>
              <a:blipFill>
                <a:blip r:embed="rId3"/>
                <a:stretch>
                  <a:fillRect l="-1043" t="-199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A9F20CC-E934-4DA9-B5A9-EBBAAB60389B}"/>
              </a:ext>
            </a:extLst>
          </p:cNvPr>
          <p:cNvSpPr>
            <a:spLocks noGrp="1"/>
          </p:cNvSpPr>
          <p:nvPr>
            <p:ph type="sldNum" sz="quarter" idx="12"/>
          </p:nvPr>
        </p:nvSpPr>
        <p:spPr/>
        <p:txBody>
          <a:bodyPr/>
          <a:lstStyle/>
          <a:p>
            <a:fld id="{7E4D883A-E6AF-4FEB-92F6-7B45654D4FEC}" type="slidenum">
              <a:rPr kumimoji="1" lang="ja-JP" altLang="en-US" smtClean="0"/>
              <a:t>26</a:t>
            </a:fld>
            <a:endParaRPr kumimoji="1" lang="ja-JP" altLang="en-US"/>
          </a:p>
        </p:txBody>
      </p:sp>
    </p:spTree>
    <p:extLst>
      <p:ext uri="{BB962C8B-B14F-4D97-AF65-F5344CB8AC3E}">
        <p14:creationId xmlns:p14="http://schemas.microsoft.com/office/powerpoint/2010/main" val="110152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8197DC-8A81-480A-A91E-6F5E1B5F3794}"/>
              </a:ext>
            </a:extLst>
          </p:cNvPr>
          <p:cNvSpPr>
            <a:spLocks noGrp="1"/>
          </p:cNvSpPr>
          <p:nvPr>
            <p:ph type="title"/>
          </p:nvPr>
        </p:nvSpPr>
        <p:spPr/>
        <p:txBody>
          <a:bodyPr/>
          <a:lstStyle/>
          <a:p>
            <a:r>
              <a:rPr kumimoji="1" lang="en-US" altLang="ja-JP" dirty="0"/>
              <a:t>Number of MA (Cont.)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9684A3A-E5E6-4743-8AC3-DCF9430A7FF1}"/>
                  </a:ext>
                </a:extLst>
              </p:cNvPr>
              <p:cNvSpPr>
                <a:spLocks noGrp="1"/>
              </p:cNvSpPr>
              <p:nvPr>
                <p:ph idx="1"/>
              </p:nvPr>
            </p:nvSpPr>
            <p:spPr/>
            <p:txBody>
              <a:bodyPr/>
              <a:lstStyle/>
              <a:p>
                <a:r>
                  <a:rPr kumimoji="1" lang="en-US" altLang="ja-JP" dirty="0"/>
                  <a:t>MA3: </a:t>
                </a:r>
              </a:p>
              <a:p>
                <a:pPr marL="0" indent="0">
                  <a:buNone/>
                </a:pP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1</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i="1" smtClean="0">
                            <a:latin typeface="Cambria Math" panose="02040503050406030204" pitchFamily="18" charset="0"/>
                          </a:rPr>
                          <m:t>120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−120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r>
                  <a:rPr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2</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80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−80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endParaRPr kumimoji="1" lang="ja-JP" altLang="en-US" dirty="0"/>
              </a:p>
              <a:p>
                <a:pPr marL="0" indent="0">
                  <a:buNone/>
                </a:pP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3</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50</m:t>
                        </m:r>
                      </m:den>
                    </m:f>
                    <m:nary>
                      <m:naryPr>
                        <m:chr m:val="∑"/>
                        <m:ctrlPr>
                          <a:rPr lang="en-US" altLang="ja-JP" i="1" smtClean="0">
                            <a:latin typeface="Cambria Math" panose="02040503050406030204" pitchFamily="18" charset="0"/>
                          </a:rPr>
                        </m:ctrlPr>
                      </m:naryPr>
                      <m:sub>
                        <m:r>
                          <a:rPr lang="en-US" altLang="ja-JP" i="1" smtClean="0">
                            <a:latin typeface="Cambria Math" panose="02040503050406030204" pitchFamily="18" charset="0"/>
                          </a:rPr>
                          <m:t>𝑖</m:t>
                        </m:r>
                        <m:r>
                          <a:rPr lang="en-US" altLang="ja-JP" i="1" smtClean="0">
                            <a:latin typeface="Cambria Math" panose="02040503050406030204" pitchFamily="18" charset="0"/>
                          </a:rPr>
                          <m:t>=</m:t>
                        </m:r>
                        <m:r>
                          <a:rPr lang="en-US" altLang="ja-JP" i="1" smtClean="0">
                            <a:latin typeface="Cambria Math" panose="02040503050406030204" pitchFamily="18" charset="0"/>
                          </a:rPr>
                          <m:t>𝑡</m:t>
                        </m:r>
                        <m:r>
                          <a:rPr lang="en-US" altLang="ja-JP" i="1" smtClean="0">
                            <a:latin typeface="Cambria Math" panose="02040503050406030204" pitchFamily="18" charset="0"/>
                          </a:rPr>
                          <m:t>−50</m:t>
                        </m:r>
                      </m:sub>
                      <m:sup>
                        <m:r>
                          <a:rPr lang="en-US" altLang="ja-JP" i="1" smtClean="0">
                            <a:latin typeface="Cambria Math" panose="02040503050406030204" pitchFamily="18" charset="0"/>
                          </a:rPr>
                          <m:t>𝑡</m:t>
                        </m:r>
                      </m:sup>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𝑝</m:t>
                            </m:r>
                          </m:e>
                          <m:sub>
                            <m:r>
                              <a:rPr lang="en-US" altLang="ja-JP" i="1" smtClean="0">
                                <a:latin typeface="Cambria Math" panose="02040503050406030204" pitchFamily="18" charset="0"/>
                              </a:rPr>
                              <m:t>𝑖</m:t>
                            </m:r>
                          </m:sub>
                        </m:sSub>
                      </m:e>
                    </m:nary>
                  </m:oMath>
                </a14:m>
                <a:r>
                  <a:rPr kumimoji="1"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4</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=0</m:t>
                    </m:r>
                  </m:oMath>
                </a14:m>
                <a:endParaRPr kumimoji="1" lang="ja-JP" altLang="en-US" dirty="0"/>
              </a:p>
              <a:p>
                <a:pPr marL="0" indent="0">
                  <a:buNone/>
                </a:pPr>
                <a:r>
                  <a:rPr lang="en-US" altLang="ja-JP" dirty="0"/>
                  <a:t> </a:t>
                </a:r>
                <a14:m>
                  <m:oMath xmlns:m="http://schemas.openxmlformats.org/officeDocument/2006/math">
                    <m:r>
                      <a:rPr lang="en-US" altLang="ja-JP" i="1" smtClean="0">
                        <a:latin typeface="Cambria Math" panose="02040503050406030204" pitchFamily="18" charset="0"/>
                      </a:rPr>
                      <m:t>𝑚𝑎</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5</m:t>
                        </m:r>
                      </m:e>
                      <m:sub>
                        <m:r>
                          <a:rPr lang="en-US" altLang="ja-JP" i="1" smtClean="0">
                            <a:latin typeface="Cambria Math" panose="02040503050406030204" pitchFamily="18" charset="0"/>
                          </a:rPr>
                          <m:t>𝑡</m:t>
                        </m:r>
                      </m:sub>
                    </m:sSub>
                    <m:r>
                      <a:rPr lang="en-US" altLang="ja-JP" i="1" smtClean="0">
                        <a:latin typeface="Cambria Math" panose="02040503050406030204" pitchFamily="18" charset="0"/>
                      </a:rPr>
                      <m:t>=0</m:t>
                    </m:r>
                  </m:oMath>
                </a14:m>
                <a:endParaRPr kumimoji="1" lang="en-US" altLang="ja-JP" dirty="0"/>
              </a:p>
              <a:p>
                <a:r>
                  <a:rPr kumimoji="1" lang="en-US" altLang="ja-JP" dirty="0"/>
                  <a:t>The similar definitions apply to MA2, MA1 and MA0. </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B9684A3A-E5E6-4743-8AC3-DCF9430A7FF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042764-DBAA-44E6-810E-64EA6385BB69}"/>
              </a:ext>
            </a:extLst>
          </p:cNvPr>
          <p:cNvSpPr>
            <a:spLocks noGrp="1"/>
          </p:cNvSpPr>
          <p:nvPr>
            <p:ph type="sldNum" sz="quarter" idx="12"/>
          </p:nvPr>
        </p:nvSpPr>
        <p:spPr/>
        <p:txBody>
          <a:bodyPr/>
          <a:lstStyle/>
          <a:p>
            <a:fld id="{7E4D883A-E6AF-4FEB-92F6-7B45654D4FEC}" type="slidenum">
              <a:rPr kumimoji="1" lang="ja-JP" altLang="en-US" smtClean="0"/>
              <a:t>27</a:t>
            </a:fld>
            <a:endParaRPr kumimoji="1" lang="ja-JP" altLang="en-US"/>
          </a:p>
        </p:txBody>
      </p:sp>
    </p:spTree>
    <p:extLst>
      <p:ext uri="{BB962C8B-B14F-4D97-AF65-F5344CB8AC3E}">
        <p14:creationId xmlns:p14="http://schemas.microsoft.com/office/powerpoint/2010/main" val="3800471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AEAA6-5EDF-4ADD-9FFE-3F8B03777B39}"/>
              </a:ext>
            </a:extLst>
          </p:cNvPr>
          <p:cNvSpPr>
            <a:spLocks noGrp="1"/>
          </p:cNvSpPr>
          <p:nvPr>
            <p:ph type="title"/>
          </p:nvPr>
        </p:nvSpPr>
        <p:spPr/>
        <p:txBody>
          <a:bodyPr/>
          <a:lstStyle/>
          <a:p>
            <a:r>
              <a:rPr kumimoji="1" lang="en-US" altLang="ja-JP" dirty="0"/>
              <a:t>3.2. Dataset</a:t>
            </a:r>
            <a:endParaRPr kumimoji="1" lang="ja-JP" altLang="en-US" dirty="0"/>
          </a:p>
        </p:txBody>
      </p:sp>
      <p:graphicFrame>
        <p:nvGraphicFramePr>
          <p:cNvPr id="5" name="表 5">
            <a:extLst>
              <a:ext uri="{FF2B5EF4-FFF2-40B4-BE49-F238E27FC236}">
                <a16:creationId xmlns:a16="http://schemas.microsoft.com/office/drawing/2014/main" id="{9EFFAA86-2363-4481-AC9C-08C622DEBFD6}"/>
              </a:ext>
            </a:extLst>
          </p:cNvPr>
          <p:cNvGraphicFramePr>
            <a:graphicFrameLocks noGrp="1"/>
          </p:cNvGraphicFramePr>
          <p:nvPr>
            <p:ph idx="1"/>
            <p:extLst>
              <p:ext uri="{D42A27DB-BD31-4B8C-83A1-F6EECF244321}">
                <p14:modId xmlns:p14="http://schemas.microsoft.com/office/powerpoint/2010/main" val="2963547571"/>
              </p:ext>
            </p:extLst>
          </p:nvPr>
        </p:nvGraphicFramePr>
        <p:xfrm>
          <a:off x="4359727" y="365125"/>
          <a:ext cx="7211788" cy="5108125"/>
        </p:xfrm>
        <a:graphic>
          <a:graphicData uri="http://schemas.openxmlformats.org/drawingml/2006/table">
            <a:tbl>
              <a:tblPr firstRow="1" bandRow="1">
                <a:tableStyleId>{5C22544A-7EE6-4342-B048-85BDC9FD1C3A}</a:tableStyleId>
              </a:tblPr>
              <a:tblGrid>
                <a:gridCol w="2140043">
                  <a:extLst>
                    <a:ext uri="{9D8B030D-6E8A-4147-A177-3AD203B41FA5}">
                      <a16:colId xmlns:a16="http://schemas.microsoft.com/office/drawing/2014/main" val="4237047540"/>
                    </a:ext>
                  </a:extLst>
                </a:gridCol>
                <a:gridCol w="5071745">
                  <a:extLst>
                    <a:ext uri="{9D8B030D-6E8A-4147-A177-3AD203B41FA5}">
                      <a16:colId xmlns:a16="http://schemas.microsoft.com/office/drawing/2014/main" val="2494687095"/>
                    </a:ext>
                  </a:extLst>
                </a:gridCol>
              </a:tblGrid>
              <a:tr h="464375">
                <a:tc>
                  <a:txBody>
                    <a:bodyPr/>
                    <a:lstStyle/>
                    <a:p>
                      <a:pPr algn="ctr"/>
                      <a:r>
                        <a:rPr kumimoji="1" lang="en-US" altLang="ja-JP" sz="2400" dirty="0">
                          <a:latin typeface="+mn-lt"/>
                        </a:rPr>
                        <a:t>Dataset</a:t>
                      </a:r>
                      <a:endParaRPr kumimoji="1" lang="ja-JP" altLang="en-US" sz="2400" dirty="0">
                        <a:latin typeface="+mn-lt"/>
                      </a:endParaRPr>
                    </a:p>
                  </a:txBody>
                  <a:tcPr/>
                </a:tc>
                <a:tc>
                  <a:txBody>
                    <a:bodyPr/>
                    <a:lstStyle/>
                    <a:p>
                      <a:pPr algn="ctr"/>
                      <a:r>
                        <a:rPr kumimoji="1" lang="en-US" altLang="ja-JP" sz="2400" dirty="0">
                          <a:latin typeface="+mn-lt"/>
                        </a:rPr>
                        <a:t>Period (Day.Month.Year, GMT)</a:t>
                      </a:r>
                      <a:endParaRPr kumimoji="1" lang="ja-JP" altLang="en-US" sz="2400" dirty="0">
                        <a:latin typeface="+mn-lt"/>
                      </a:endParaRPr>
                    </a:p>
                  </a:txBody>
                  <a:tcPr/>
                </a:tc>
                <a:extLst>
                  <a:ext uri="{0D108BD9-81ED-4DB2-BD59-A6C34878D82A}">
                    <a16:rowId xmlns:a16="http://schemas.microsoft.com/office/drawing/2014/main" val="1456346948"/>
                  </a:ext>
                </a:extLst>
              </a:tr>
              <a:tr h="464375">
                <a:tc>
                  <a:txBody>
                    <a:bodyPr/>
                    <a:lstStyle/>
                    <a:p>
                      <a:pPr algn="ctr"/>
                      <a:r>
                        <a:rPr kumimoji="1" lang="en-US" altLang="ja-JP" sz="2400" dirty="0">
                          <a:latin typeface="+mn-lt"/>
                        </a:rPr>
                        <a:t>Train</a:t>
                      </a:r>
                      <a:endParaRPr kumimoji="1" lang="ja-JP" altLang="en-US" sz="2400" dirty="0">
                        <a:latin typeface="+mn-lt"/>
                      </a:endParaRPr>
                    </a:p>
                  </a:txBody>
                  <a:tcPr/>
                </a:tc>
                <a:tc>
                  <a:txBody>
                    <a:bodyPr/>
                    <a:lstStyle/>
                    <a:p>
                      <a:pPr algn="ctr"/>
                      <a:r>
                        <a:rPr kumimoji="1" lang="en-US" altLang="ja-JP" sz="2400" dirty="0">
                          <a:latin typeface="+mn-lt"/>
                        </a:rPr>
                        <a:t>07.01.2004 - </a:t>
                      </a:r>
                      <a:r>
                        <a:rPr kumimoji="1" lang="en-US" altLang="ja-JP" sz="2400" b="1" dirty="0">
                          <a:latin typeface="+mn-lt"/>
                        </a:rPr>
                        <a:t>07.01.2004</a:t>
                      </a:r>
                      <a:endParaRPr kumimoji="1" lang="ja-JP" altLang="en-US" sz="2400" b="1" dirty="0">
                        <a:latin typeface="+mn-lt"/>
                      </a:endParaRPr>
                    </a:p>
                  </a:txBody>
                  <a:tcPr/>
                </a:tc>
                <a:extLst>
                  <a:ext uri="{0D108BD9-81ED-4DB2-BD59-A6C34878D82A}">
                    <a16:rowId xmlns:a16="http://schemas.microsoft.com/office/drawing/2014/main" val="2303342527"/>
                  </a:ext>
                </a:extLst>
              </a:tr>
              <a:tr h="464375">
                <a:tc>
                  <a:txBody>
                    <a:bodyPr/>
                    <a:lstStyle/>
                    <a:p>
                      <a:pPr algn="ctr"/>
                      <a:r>
                        <a:rPr kumimoji="1" lang="en-US" altLang="ja-JP" sz="2400" dirty="0">
                          <a:latin typeface="+mn-lt"/>
                        </a:rPr>
                        <a:t>Test</a:t>
                      </a:r>
                      <a:r>
                        <a:rPr kumimoji="1" lang="en-US" altLang="ja-JP" sz="2400" dirty="0">
                          <a:solidFill>
                            <a:srgbClr val="FF0000"/>
                          </a:solidFill>
                          <a:latin typeface="+mn-lt"/>
                        </a:rPr>
                        <a:t>1</a:t>
                      </a:r>
                      <a:endParaRPr kumimoji="1" lang="ja-JP" altLang="en-US" sz="2400" dirty="0">
                        <a:solidFill>
                          <a:srgbClr val="FF0000"/>
                        </a:solidFill>
                        <a:latin typeface="+mn-lt"/>
                      </a:endParaRPr>
                    </a:p>
                  </a:txBody>
                  <a:tcPr/>
                </a:tc>
                <a:tc>
                  <a:txBody>
                    <a:bodyPr/>
                    <a:lstStyle/>
                    <a:p>
                      <a:pPr algn="ctr"/>
                      <a:r>
                        <a:rPr kumimoji="1" lang="en-US" altLang="ja-JP" sz="2400" dirty="0">
                          <a:latin typeface="+mn-lt"/>
                        </a:rPr>
                        <a:t>11.01.2004 - 16.01.2004</a:t>
                      </a:r>
                    </a:p>
                  </a:txBody>
                  <a:tcPr/>
                </a:tc>
                <a:extLst>
                  <a:ext uri="{0D108BD9-81ED-4DB2-BD59-A6C34878D82A}">
                    <a16:rowId xmlns:a16="http://schemas.microsoft.com/office/drawing/2014/main" val="1864297246"/>
                  </a:ext>
                </a:extLst>
              </a:tr>
              <a:tr h="464375">
                <a:tc>
                  <a:txBody>
                    <a:bodyPr/>
                    <a:lstStyle/>
                    <a:p>
                      <a:pPr algn="ctr"/>
                      <a:r>
                        <a:rPr kumimoji="1" lang="en-US" altLang="ja-JP" sz="2400" dirty="0">
                          <a:latin typeface="+mn-lt"/>
                        </a:rPr>
                        <a:t>Test</a:t>
                      </a:r>
                      <a:r>
                        <a:rPr kumimoji="1" lang="en-US" altLang="ja-JP" sz="2400" dirty="0">
                          <a:solidFill>
                            <a:srgbClr val="FF0000"/>
                          </a:solidFill>
                          <a:latin typeface="+mn-lt"/>
                        </a:rPr>
                        <a:t>2</a:t>
                      </a:r>
                      <a:endParaRPr kumimoji="1" lang="ja-JP" altLang="en-US" sz="2400" dirty="0">
                        <a:solidFill>
                          <a:srgbClr val="FF0000"/>
                        </a:solidFill>
                        <a:latin typeface="+mn-lt"/>
                      </a:endParaRPr>
                    </a:p>
                  </a:txBody>
                  <a:tcPr/>
                </a:tc>
                <a:tc>
                  <a:txBody>
                    <a:bodyPr/>
                    <a:lstStyle/>
                    <a:p>
                      <a:pPr algn="ctr"/>
                      <a:r>
                        <a:rPr kumimoji="1" lang="en-US" altLang="ja-JP" sz="2400" dirty="0">
                          <a:latin typeface="+mn-lt"/>
                        </a:rPr>
                        <a:t>01.02.2004 - 06.02.2004</a:t>
                      </a:r>
                      <a:endParaRPr kumimoji="1" lang="ja-JP" altLang="en-US" sz="2400" dirty="0">
                        <a:latin typeface="+mn-lt"/>
                      </a:endParaRPr>
                    </a:p>
                  </a:txBody>
                  <a:tcPr/>
                </a:tc>
                <a:extLst>
                  <a:ext uri="{0D108BD9-81ED-4DB2-BD59-A6C34878D82A}">
                    <a16:rowId xmlns:a16="http://schemas.microsoft.com/office/drawing/2014/main" val="523286609"/>
                  </a:ext>
                </a:extLst>
              </a:tr>
              <a:tr h="464375">
                <a:tc>
                  <a:txBody>
                    <a:bodyPr/>
                    <a:lstStyle/>
                    <a:p>
                      <a:pPr algn="ctr"/>
                      <a:r>
                        <a:rPr kumimoji="1" lang="en-US" altLang="ja-JP" sz="2400" dirty="0">
                          <a:latin typeface="+mn-lt"/>
                        </a:rPr>
                        <a:t>Test</a:t>
                      </a:r>
                      <a:r>
                        <a:rPr kumimoji="1" lang="en-US" altLang="ja-JP" sz="2400" dirty="0">
                          <a:solidFill>
                            <a:srgbClr val="FF0000"/>
                          </a:solidFill>
                          <a:latin typeface="+mn-lt"/>
                        </a:rPr>
                        <a:t>3</a:t>
                      </a:r>
                      <a:endParaRPr kumimoji="1" lang="ja-JP" altLang="en-US" sz="2400" dirty="0">
                        <a:solidFill>
                          <a:srgbClr val="FF0000"/>
                        </a:solidFill>
                        <a:latin typeface="+mn-lt"/>
                      </a:endParaRPr>
                    </a:p>
                  </a:txBody>
                  <a:tcPr/>
                </a:tc>
                <a:tc>
                  <a:txBody>
                    <a:bodyPr/>
                    <a:lstStyle/>
                    <a:p>
                      <a:pPr algn="ctr"/>
                      <a:r>
                        <a:rPr kumimoji="1" lang="en-US" altLang="ja-JP" sz="2400" dirty="0">
                          <a:latin typeface="+mn-lt"/>
                        </a:rPr>
                        <a:t>20.06.2004 - 25.06.2004</a:t>
                      </a:r>
                      <a:endParaRPr kumimoji="1" lang="ja-JP" altLang="en-US" sz="2400" dirty="0">
                        <a:latin typeface="+mn-lt"/>
                      </a:endParaRPr>
                    </a:p>
                  </a:txBody>
                  <a:tcPr/>
                </a:tc>
                <a:extLst>
                  <a:ext uri="{0D108BD9-81ED-4DB2-BD59-A6C34878D82A}">
                    <a16:rowId xmlns:a16="http://schemas.microsoft.com/office/drawing/2014/main" val="1638575096"/>
                  </a:ext>
                </a:extLst>
              </a:tr>
              <a:tr h="464375">
                <a:tc>
                  <a:txBody>
                    <a:bodyPr/>
                    <a:lstStyle/>
                    <a:p>
                      <a:pPr algn="ctr"/>
                      <a:r>
                        <a:rPr kumimoji="1" lang="en-US" altLang="ja-JP" sz="2400" dirty="0">
                          <a:latin typeface="+mn-lt"/>
                        </a:rPr>
                        <a:t>Test</a:t>
                      </a:r>
                      <a:r>
                        <a:rPr kumimoji="1" lang="en-US" altLang="ja-JP" sz="2400" dirty="0">
                          <a:solidFill>
                            <a:srgbClr val="FF0000"/>
                          </a:solidFill>
                          <a:latin typeface="+mn-lt"/>
                        </a:rPr>
                        <a:t>4</a:t>
                      </a:r>
                      <a:endParaRPr kumimoji="1" lang="ja-JP" altLang="en-US" sz="2400" dirty="0">
                        <a:solidFill>
                          <a:srgbClr val="FF0000"/>
                        </a:solidFill>
                        <a:latin typeface="+mn-lt"/>
                      </a:endParaRPr>
                    </a:p>
                  </a:txBody>
                  <a:tcPr/>
                </a:tc>
                <a:tc>
                  <a:txBody>
                    <a:bodyPr/>
                    <a:lstStyle/>
                    <a:p>
                      <a:pPr algn="ctr"/>
                      <a:r>
                        <a:rPr kumimoji="1" lang="en-US" altLang="ja-JP" sz="2400" dirty="0">
                          <a:latin typeface="+mn-lt"/>
                        </a:rPr>
                        <a:t>02.01.2005 - 07.01.2005</a:t>
                      </a:r>
                      <a:endParaRPr kumimoji="1" lang="ja-JP" altLang="en-US" sz="2400" dirty="0">
                        <a:latin typeface="+mn-lt"/>
                      </a:endParaRPr>
                    </a:p>
                  </a:txBody>
                  <a:tcPr/>
                </a:tc>
                <a:extLst>
                  <a:ext uri="{0D108BD9-81ED-4DB2-BD59-A6C34878D82A}">
                    <a16:rowId xmlns:a16="http://schemas.microsoft.com/office/drawing/2014/main" val="776635107"/>
                  </a:ext>
                </a:extLst>
              </a:tr>
              <a:tr h="464375">
                <a:tc>
                  <a:txBody>
                    <a:bodyPr/>
                    <a:lstStyle/>
                    <a:p>
                      <a:pPr algn="ctr"/>
                      <a:r>
                        <a:rPr kumimoji="1" lang="en-US" altLang="ja-JP" sz="2400" dirty="0">
                          <a:latin typeface="+mn-lt"/>
                        </a:rPr>
                        <a:t>Test</a:t>
                      </a:r>
                      <a:r>
                        <a:rPr kumimoji="1" lang="en-US" altLang="ja-JP" sz="2400" dirty="0">
                          <a:solidFill>
                            <a:srgbClr val="FF0000"/>
                          </a:solidFill>
                          <a:latin typeface="+mn-lt"/>
                        </a:rPr>
                        <a:t>5</a:t>
                      </a:r>
                      <a:endParaRPr kumimoji="1" lang="ja-JP" altLang="en-US" sz="2400" dirty="0">
                        <a:solidFill>
                          <a:srgbClr val="FF0000"/>
                        </a:solidFill>
                        <a:latin typeface="+mn-lt"/>
                      </a:endParaRPr>
                    </a:p>
                  </a:txBody>
                  <a:tcPr/>
                </a:tc>
                <a:tc>
                  <a:txBody>
                    <a:bodyPr/>
                    <a:lstStyle/>
                    <a:p>
                      <a:pPr algn="ctr"/>
                      <a:r>
                        <a:rPr kumimoji="1" lang="en-US" altLang="ja-JP" sz="2400" dirty="0">
                          <a:latin typeface="+mn-lt"/>
                        </a:rPr>
                        <a:t>01.01.2007 - 05.01.2007</a:t>
                      </a:r>
                      <a:endParaRPr kumimoji="1" lang="ja-JP" altLang="en-US" sz="2400" dirty="0">
                        <a:latin typeface="+mn-lt"/>
                      </a:endParaRPr>
                    </a:p>
                  </a:txBody>
                  <a:tcPr/>
                </a:tc>
                <a:extLst>
                  <a:ext uri="{0D108BD9-81ED-4DB2-BD59-A6C34878D82A}">
                    <a16:rowId xmlns:a16="http://schemas.microsoft.com/office/drawing/2014/main" val="1357326882"/>
                  </a:ext>
                </a:extLst>
              </a:tr>
              <a:tr h="464375">
                <a:tc>
                  <a:txBody>
                    <a:bodyPr/>
                    <a:lstStyle/>
                    <a:p>
                      <a:pPr algn="ctr"/>
                      <a:r>
                        <a:rPr kumimoji="1" lang="en-US" altLang="ja-JP" sz="2400" dirty="0">
                          <a:latin typeface="+mn-lt"/>
                        </a:rPr>
                        <a:t>Test</a:t>
                      </a:r>
                      <a:r>
                        <a:rPr kumimoji="1" lang="en-US" altLang="ja-JP" sz="2400" dirty="0">
                          <a:solidFill>
                            <a:srgbClr val="FF0000"/>
                          </a:solidFill>
                          <a:latin typeface="+mn-lt"/>
                        </a:rPr>
                        <a:t>6</a:t>
                      </a:r>
                      <a:endParaRPr kumimoji="1" lang="ja-JP" altLang="en-US" sz="2400" dirty="0">
                        <a:solidFill>
                          <a:srgbClr val="FF0000"/>
                        </a:solidFill>
                        <a:latin typeface="+mn-lt"/>
                      </a:endParaRPr>
                    </a:p>
                  </a:txBody>
                  <a:tcPr/>
                </a:tc>
                <a:tc>
                  <a:txBody>
                    <a:bodyPr/>
                    <a:lstStyle/>
                    <a:p>
                      <a:pPr algn="ctr"/>
                      <a:r>
                        <a:rPr kumimoji="1" lang="en-US" altLang="ja-JP" sz="2400" dirty="0">
                          <a:latin typeface="+mn-lt"/>
                        </a:rPr>
                        <a:t>01.01.2009 - 07.01.2009</a:t>
                      </a:r>
                      <a:endParaRPr kumimoji="1" lang="ja-JP" altLang="en-US" sz="2400" dirty="0">
                        <a:latin typeface="+mn-lt"/>
                      </a:endParaRPr>
                    </a:p>
                  </a:txBody>
                  <a:tcPr/>
                </a:tc>
                <a:extLst>
                  <a:ext uri="{0D108BD9-81ED-4DB2-BD59-A6C34878D82A}">
                    <a16:rowId xmlns:a16="http://schemas.microsoft.com/office/drawing/2014/main" val="1343303727"/>
                  </a:ext>
                </a:extLst>
              </a:tr>
              <a:tr h="464375">
                <a:tc>
                  <a:txBody>
                    <a:bodyPr/>
                    <a:lstStyle/>
                    <a:p>
                      <a:pPr algn="ctr"/>
                      <a:r>
                        <a:rPr kumimoji="1" lang="en-US" altLang="ja-JP" sz="2400" dirty="0">
                          <a:latin typeface="+mn-lt"/>
                        </a:rPr>
                        <a:t>Test</a:t>
                      </a:r>
                      <a:r>
                        <a:rPr kumimoji="1" lang="en-US" altLang="ja-JP" sz="2400" dirty="0">
                          <a:solidFill>
                            <a:srgbClr val="FF0000"/>
                          </a:solidFill>
                          <a:latin typeface="+mn-lt"/>
                        </a:rPr>
                        <a:t>7</a:t>
                      </a:r>
                      <a:endParaRPr kumimoji="1" lang="ja-JP" altLang="en-US" sz="2400" dirty="0">
                        <a:solidFill>
                          <a:srgbClr val="FF0000"/>
                        </a:solidFill>
                        <a:latin typeface="+mn-lt"/>
                      </a:endParaRPr>
                    </a:p>
                  </a:txBody>
                  <a:tcPr/>
                </a:tc>
                <a:tc>
                  <a:txBody>
                    <a:bodyPr/>
                    <a:lstStyle/>
                    <a:p>
                      <a:pPr algn="ctr"/>
                      <a:r>
                        <a:rPr kumimoji="1" lang="en-US" altLang="ja-JP" sz="2400" dirty="0">
                          <a:latin typeface="+mn-lt"/>
                        </a:rPr>
                        <a:t>02.01.2011 - 07.01.2011</a:t>
                      </a:r>
                      <a:endParaRPr kumimoji="1" lang="ja-JP" altLang="en-US" sz="2400" dirty="0">
                        <a:latin typeface="+mn-lt"/>
                      </a:endParaRPr>
                    </a:p>
                  </a:txBody>
                  <a:tcPr/>
                </a:tc>
                <a:extLst>
                  <a:ext uri="{0D108BD9-81ED-4DB2-BD59-A6C34878D82A}">
                    <a16:rowId xmlns:a16="http://schemas.microsoft.com/office/drawing/2014/main" val="3557812384"/>
                  </a:ext>
                </a:extLst>
              </a:tr>
              <a:tr h="464375">
                <a:tc>
                  <a:txBody>
                    <a:bodyPr/>
                    <a:lstStyle/>
                    <a:p>
                      <a:pPr algn="ctr"/>
                      <a:r>
                        <a:rPr kumimoji="1" lang="en-US" altLang="ja-JP" sz="2400" dirty="0">
                          <a:latin typeface="+mn-lt"/>
                        </a:rPr>
                        <a:t>Test</a:t>
                      </a:r>
                      <a:r>
                        <a:rPr kumimoji="1" lang="en-US" altLang="ja-JP" sz="2400" dirty="0">
                          <a:solidFill>
                            <a:srgbClr val="FF0000"/>
                          </a:solidFill>
                          <a:latin typeface="+mn-lt"/>
                        </a:rPr>
                        <a:t>8</a:t>
                      </a:r>
                      <a:endParaRPr kumimoji="1" lang="ja-JP" altLang="en-US" sz="2400" dirty="0">
                        <a:solidFill>
                          <a:srgbClr val="FF0000"/>
                        </a:solidFill>
                        <a:latin typeface="+mn-lt"/>
                      </a:endParaRPr>
                    </a:p>
                  </a:txBody>
                  <a:tcPr/>
                </a:tc>
                <a:tc>
                  <a:txBody>
                    <a:bodyPr/>
                    <a:lstStyle/>
                    <a:p>
                      <a:pPr algn="ctr"/>
                      <a:r>
                        <a:rPr kumimoji="1" lang="en-US" altLang="ja-JP" sz="2400" dirty="0">
                          <a:latin typeface="+mn-lt"/>
                        </a:rPr>
                        <a:t>01.01.2014 - 08.01.2014</a:t>
                      </a:r>
                      <a:endParaRPr kumimoji="1" lang="ja-JP" altLang="en-US" sz="2400" dirty="0">
                        <a:latin typeface="+mn-lt"/>
                      </a:endParaRPr>
                    </a:p>
                  </a:txBody>
                  <a:tcPr/>
                </a:tc>
                <a:extLst>
                  <a:ext uri="{0D108BD9-81ED-4DB2-BD59-A6C34878D82A}">
                    <a16:rowId xmlns:a16="http://schemas.microsoft.com/office/drawing/2014/main" val="3734981030"/>
                  </a:ext>
                </a:extLst>
              </a:tr>
              <a:tr h="464375">
                <a:tc>
                  <a:txBody>
                    <a:bodyPr/>
                    <a:lstStyle/>
                    <a:p>
                      <a:pPr algn="ctr"/>
                      <a:r>
                        <a:rPr kumimoji="1" lang="en-US" altLang="ja-JP" sz="2400" dirty="0">
                          <a:latin typeface="+mn-lt"/>
                        </a:rPr>
                        <a:t>Test</a:t>
                      </a:r>
                      <a:r>
                        <a:rPr kumimoji="1" lang="en-US" altLang="ja-JP" sz="2400" dirty="0">
                          <a:solidFill>
                            <a:srgbClr val="FF0000"/>
                          </a:solidFill>
                          <a:latin typeface="+mn-lt"/>
                        </a:rPr>
                        <a:t>9</a:t>
                      </a:r>
                      <a:endParaRPr kumimoji="1" lang="ja-JP" altLang="en-US" sz="2400" dirty="0">
                        <a:solidFill>
                          <a:srgbClr val="FF0000"/>
                        </a:solidFill>
                        <a:latin typeface="+mn-lt"/>
                      </a:endParaRPr>
                    </a:p>
                  </a:txBody>
                  <a:tcPr/>
                </a:tc>
                <a:tc>
                  <a:txBody>
                    <a:bodyPr/>
                    <a:lstStyle/>
                    <a:p>
                      <a:pPr algn="ctr"/>
                      <a:r>
                        <a:rPr kumimoji="1" lang="en-US" altLang="ja-JP" sz="2400" dirty="0">
                          <a:latin typeface="+mn-lt"/>
                        </a:rPr>
                        <a:t>01.01.2019 - 08.01.2019</a:t>
                      </a:r>
                      <a:endParaRPr kumimoji="1" lang="ja-JP" altLang="en-US" sz="2400" dirty="0">
                        <a:latin typeface="+mn-lt"/>
                      </a:endParaRPr>
                    </a:p>
                  </a:txBody>
                  <a:tcPr/>
                </a:tc>
                <a:extLst>
                  <a:ext uri="{0D108BD9-81ED-4DB2-BD59-A6C34878D82A}">
                    <a16:rowId xmlns:a16="http://schemas.microsoft.com/office/drawing/2014/main" val="1739164581"/>
                  </a:ext>
                </a:extLst>
              </a:tr>
            </a:tbl>
          </a:graphicData>
        </a:graphic>
      </p:graphicFrame>
      <p:sp>
        <p:nvSpPr>
          <p:cNvPr id="4" name="スライド番号プレースホルダー 3">
            <a:extLst>
              <a:ext uri="{FF2B5EF4-FFF2-40B4-BE49-F238E27FC236}">
                <a16:creationId xmlns:a16="http://schemas.microsoft.com/office/drawing/2014/main" id="{DF2E44F5-5E27-4ABF-87C7-B104F626B817}"/>
              </a:ext>
            </a:extLst>
          </p:cNvPr>
          <p:cNvSpPr>
            <a:spLocks noGrp="1"/>
          </p:cNvSpPr>
          <p:nvPr>
            <p:ph type="sldNum" sz="quarter" idx="12"/>
          </p:nvPr>
        </p:nvSpPr>
        <p:spPr/>
        <p:txBody>
          <a:bodyPr/>
          <a:lstStyle/>
          <a:p>
            <a:fld id="{7E4D883A-E6AF-4FEB-92F6-7B45654D4FEC}" type="slidenum">
              <a:rPr kumimoji="1" lang="ja-JP" altLang="en-US" smtClean="0"/>
              <a:t>28</a:t>
            </a:fld>
            <a:endParaRPr kumimoji="1" lang="ja-JP" altLang="en-US"/>
          </a:p>
        </p:txBody>
      </p:sp>
      <p:sp>
        <p:nvSpPr>
          <p:cNvPr id="3" name="テキスト ボックス 2">
            <a:extLst>
              <a:ext uri="{FF2B5EF4-FFF2-40B4-BE49-F238E27FC236}">
                <a16:creationId xmlns:a16="http://schemas.microsoft.com/office/drawing/2014/main" id="{377482F2-A1B5-4B12-9A5D-B82CD487E483}"/>
              </a:ext>
            </a:extLst>
          </p:cNvPr>
          <p:cNvSpPr txBox="1"/>
          <p:nvPr/>
        </p:nvSpPr>
        <p:spPr>
          <a:xfrm>
            <a:off x="522514" y="5710019"/>
            <a:ext cx="10515600" cy="954107"/>
          </a:xfrm>
          <a:prstGeom prst="rect">
            <a:avLst/>
          </a:prstGeom>
          <a:noFill/>
        </p:spPr>
        <p:txBody>
          <a:bodyPr wrap="square" rtlCol="0">
            <a:spAutoFit/>
          </a:bodyPr>
          <a:lstStyle/>
          <a:p>
            <a:r>
              <a:rPr kumimoji="1" lang="en-US" altLang="ja-JP" sz="2800" dirty="0"/>
              <a:t>The more the testing </a:t>
            </a:r>
            <a:r>
              <a:rPr kumimoji="1" lang="en-US" altLang="ja-JP" sz="2800" dirty="0">
                <a:solidFill>
                  <a:srgbClr val="FF0000"/>
                </a:solidFill>
              </a:rPr>
              <a:t>ID</a:t>
            </a:r>
            <a:r>
              <a:rPr kumimoji="1" lang="en-US" altLang="ja-JP" sz="2800" dirty="0"/>
              <a:t> increases, the </a:t>
            </a:r>
            <a:r>
              <a:rPr kumimoji="1" lang="en-US" altLang="ja-JP" sz="2800" b="1" dirty="0">
                <a:solidFill>
                  <a:srgbClr val="00B050"/>
                </a:solidFill>
              </a:rPr>
              <a:t>further</a:t>
            </a:r>
            <a:r>
              <a:rPr kumimoji="1" lang="en-US" altLang="ja-JP" sz="2800" dirty="0"/>
              <a:t> the period of testing dataset is from the training period.</a:t>
            </a:r>
            <a:endParaRPr kumimoji="1" lang="ja-JP" altLang="en-US" sz="2800" dirty="0"/>
          </a:p>
        </p:txBody>
      </p:sp>
    </p:spTree>
    <p:extLst>
      <p:ext uri="{BB962C8B-B14F-4D97-AF65-F5344CB8AC3E}">
        <p14:creationId xmlns:p14="http://schemas.microsoft.com/office/powerpoint/2010/main" val="4042555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3D626A3-D685-4B79-875C-38F24675B09F}"/>
              </a:ext>
            </a:extLst>
          </p:cNvPr>
          <p:cNvPicPr>
            <a:picLocks noChangeAspect="1"/>
          </p:cNvPicPr>
          <p:nvPr/>
        </p:nvPicPr>
        <p:blipFill rotWithShape="1">
          <a:blip r:embed="rId3"/>
          <a:srcRect r="1160"/>
          <a:stretch/>
        </p:blipFill>
        <p:spPr>
          <a:xfrm>
            <a:off x="1317170" y="3623629"/>
            <a:ext cx="8665030" cy="755329"/>
          </a:xfrm>
          <a:prstGeom prst="rect">
            <a:avLst/>
          </a:prstGeom>
        </p:spPr>
      </p:pic>
      <p:sp>
        <p:nvSpPr>
          <p:cNvPr id="2" name="タイトル 1">
            <a:extLst>
              <a:ext uri="{FF2B5EF4-FFF2-40B4-BE49-F238E27FC236}">
                <a16:creationId xmlns:a16="http://schemas.microsoft.com/office/drawing/2014/main" id="{5F179E83-1252-473A-99E0-24E822557179}"/>
              </a:ext>
            </a:extLst>
          </p:cNvPr>
          <p:cNvSpPr>
            <a:spLocks noGrp="1"/>
          </p:cNvSpPr>
          <p:nvPr>
            <p:ph type="title"/>
          </p:nvPr>
        </p:nvSpPr>
        <p:spPr/>
        <p:txBody>
          <a:bodyPr/>
          <a:lstStyle/>
          <a:p>
            <a:r>
              <a:rPr kumimoji="1" lang="en-US" altLang="ja-JP" dirty="0"/>
              <a:t>3.3. Evaluation Method</a:t>
            </a:r>
            <a:endParaRPr kumimoji="1" lang="ja-JP" altLang="en-US" dirty="0"/>
          </a:p>
        </p:txBody>
      </p:sp>
      <p:sp>
        <p:nvSpPr>
          <p:cNvPr id="3" name="コンテンツ プレースホルダー 2">
            <a:extLst>
              <a:ext uri="{FF2B5EF4-FFF2-40B4-BE49-F238E27FC236}">
                <a16:creationId xmlns:a16="http://schemas.microsoft.com/office/drawing/2014/main" id="{10D7FCE9-807F-418F-BA3D-80B27AF6A50F}"/>
              </a:ext>
            </a:extLst>
          </p:cNvPr>
          <p:cNvSpPr>
            <a:spLocks noGrp="1"/>
          </p:cNvSpPr>
          <p:nvPr>
            <p:ph idx="1"/>
          </p:nvPr>
        </p:nvSpPr>
        <p:spPr/>
        <p:txBody>
          <a:bodyPr>
            <a:normAutofit/>
          </a:bodyPr>
          <a:lstStyle/>
          <a:p>
            <a:pPr marL="514350" indent="-514350">
              <a:buFont typeface="+mj-lt"/>
              <a:buAutoNum type="arabicPeriod"/>
            </a:pPr>
            <a:r>
              <a:rPr kumimoji="1" lang="en-US" altLang="ja-JP" i="1" dirty="0"/>
              <a:t>Accumulated reward</a:t>
            </a:r>
            <a:r>
              <a:rPr kumimoji="1" lang="en-US" altLang="ja-JP" dirty="0"/>
              <a:t> is defined as total rewards per one episode. </a:t>
            </a:r>
          </a:p>
          <a:p>
            <a:pPr lvl="1"/>
            <a:r>
              <a:rPr kumimoji="1" lang="en-US" altLang="ja-JP" dirty="0"/>
              <a:t>It means the </a:t>
            </a:r>
            <a:r>
              <a:rPr kumimoji="1" lang="en-US" altLang="ja-JP" b="1" dirty="0"/>
              <a:t>performance</a:t>
            </a:r>
            <a:r>
              <a:rPr kumimoji="1" lang="en-US" altLang="ja-JP" dirty="0"/>
              <a:t> of agent's Forex trading.</a:t>
            </a:r>
          </a:p>
          <a:p>
            <a:pPr lvl="1"/>
            <a:r>
              <a:rPr kumimoji="1" lang="en-US" altLang="ja-JP" dirty="0"/>
              <a:t>Note that the accumulated reward is equivalent to total P/L per one episode.</a:t>
            </a:r>
          </a:p>
          <a:p>
            <a:pPr marL="514350" indent="-514350">
              <a:buFont typeface="+mj-lt"/>
              <a:buAutoNum type="arabicPeriod"/>
            </a:pPr>
            <a:r>
              <a:rPr kumimoji="1" lang="en-US" altLang="ja-JP" dirty="0"/>
              <a:t>   </a:t>
            </a:r>
          </a:p>
          <a:p>
            <a:pPr lvl="1"/>
            <a:r>
              <a:rPr kumimoji="1" lang="en-US" altLang="ja-JP" dirty="0"/>
              <a:t>As mentioned in “</a:t>
            </a:r>
            <a:r>
              <a:rPr kumimoji="1" lang="en-US" altLang="ja-JP" i="1" dirty="0"/>
              <a:t>Why using RL?”</a:t>
            </a:r>
            <a:r>
              <a:rPr kumimoji="1" lang="en-US" altLang="ja-JP" dirty="0"/>
              <a:t> slide , when a trader </a:t>
            </a:r>
            <a:r>
              <a:rPr kumimoji="1" lang="en-US" altLang="ja-JP" b="1" dirty="0">
                <a:solidFill>
                  <a:srgbClr val="00B050"/>
                </a:solidFill>
              </a:rPr>
              <a:t>cannot be sure</a:t>
            </a:r>
            <a:r>
              <a:rPr kumimoji="1" lang="en-US" altLang="ja-JP" dirty="0"/>
              <a:t> the direction of the exchange rate, he should </a:t>
            </a:r>
            <a:r>
              <a:rPr kumimoji="1" lang="en-US" altLang="ja-JP" b="1" dirty="0">
                <a:solidFill>
                  <a:srgbClr val="00B0F0"/>
                </a:solidFill>
              </a:rPr>
              <a:t>wait</a:t>
            </a:r>
            <a:r>
              <a:rPr kumimoji="1" lang="en-US" altLang="ja-JP" dirty="0"/>
              <a:t>. The waiting ratio shows whether RL realizes this strategy.</a:t>
            </a:r>
          </a:p>
          <a:p>
            <a:pPr lvl="1"/>
            <a:r>
              <a:rPr kumimoji="1" lang="en-US" altLang="ja-JP" b="1" dirty="0">
                <a:solidFill>
                  <a:srgbClr val="FF0000"/>
                </a:solidFill>
              </a:rPr>
              <a:t>Hypothesis</a:t>
            </a:r>
            <a:r>
              <a:rPr kumimoji="1" lang="en-US" altLang="ja-JP" dirty="0"/>
              <a:t>: the </a:t>
            </a:r>
            <a:r>
              <a:rPr kumimoji="1" lang="en-US" altLang="ja-JP" b="1" dirty="0">
                <a:solidFill>
                  <a:srgbClr val="00B050"/>
                </a:solidFill>
              </a:rPr>
              <a:t>further</a:t>
            </a:r>
            <a:r>
              <a:rPr kumimoji="1" lang="en-US" altLang="ja-JP" dirty="0"/>
              <a:t> the period of testing dataset is from the training period, the </a:t>
            </a:r>
            <a:r>
              <a:rPr kumimoji="1" lang="en-US" altLang="ja-JP" b="1" dirty="0">
                <a:solidFill>
                  <a:srgbClr val="00B0F0"/>
                </a:solidFill>
              </a:rPr>
              <a:t>more</a:t>
            </a:r>
            <a:r>
              <a:rPr kumimoji="1" lang="en-US" altLang="ja-JP" dirty="0"/>
              <a:t> the waiting ratio should increase.</a:t>
            </a:r>
            <a:endParaRPr kumimoji="1" lang="ja-JP" altLang="en-US" dirty="0"/>
          </a:p>
        </p:txBody>
      </p:sp>
      <p:sp>
        <p:nvSpPr>
          <p:cNvPr id="4" name="スライド番号プレースホルダー 3">
            <a:extLst>
              <a:ext uri="{FF2B5EF4-FFF2-40B4-BE49-F238E27FC236}">
                <a16:creationId xmlns:a16="http://schemas.microsoft.com/office/drawing/2014/main" id="{B4256A8B-F0BB-45C8-9FE2-935AA173FC0F}"/>
              </a:ext>
            </a:extLst>
          </p:cNvPr>
          <p:cNvSpPr>
            <a:spLocks noGrp="1"/>
          </p:cNvSpPr>
          <p:nvPr>
            <p:ph type="sldNum" sz="quarter" idx="12"/>
          </p:nvPr>
        </p:nvSpPr>
        <p:spPr/>
        <p:txBody>
          <a:bodyPr/>
          <a:lstStyle/>
          <a:p>
            <a:fld id="{7E4D883A-E6AF-4FEB-92F6-7B45654D4FEC}" type="slidenum">
              <a:rPr kumimoji="1" lang="ja-JP" altLang="en-US" smtClean="0"/>
              <a:t>29</a:t>
            </a:fld>
            <a:endParaRPr kumimoji="1" lang="ja-JP" altLang="en-US"/>
          </a:p>
        </p:txBody>
      </p:sp>
    </p:spTree>
    <p:extLst>
      <p:ext uri="{BB962C8B-B14F-4D97-AF65-F5344CB8AC3E}">
        <p14:creationId xmlns:p14="http://schemas.microsoft.com/office/powerpoint/2010/main" val="12951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4789F-E9EE-43D4-8250-597A3BB4E33F}"/>
              </a:ext>
            </a:extLst>
          </p:cNvPr>
          <p:cNvSpPr>
            <a:spLocks noGrp="1"/>
          </p:cNvSpPr>
          <p:nvPr>
            <p:ph type="title"/>
          </p:nvPr>
        </p:nvSpPr>
        <p:spPr/>
        <p:txBody>
          <a:bodyPr/>
          <a:lstStyle/>
          <a:p>
            <a:pPr algn="l"/>
            <a:r>
              <a:rPr kumimoji="1" lang="en-US" altLang="ja-JP" dirty="0"/>
              <a:t>1. Introduction</a:t>
            </a:r>
            <a:endParaRPr kumimoji="1" lang="ja-JP" altLang="en-US" dirty="0"/>
          </a:p>
        </p:txBody>
      </p:sp>
      <p:sp>
        <p:nvSpPr>
          <p:cNvPr id="3" name="テキスト プレースホルダー 2">
            <a:extLst>
              <a:ext uri="{FF2B5EF4-FFF2-40B4-BE49-F238E27FC236}">
                <a16:creationId xmlns:a16="http://schemas.microsoft.com/office/drawing/2014/main" id="{26DC39AE-F72E-49F7-AD6E-9F442D1BE1D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AE5A332-46B4-460F-9404-BB5F2E690EBA}"/>
              </a:ext>
            </a:extLst>
          </p:cNvPr>
          <p:cNvSpPr>
            <a:spLocks noGrp="1"/>
          </p:cNvSpPr>
          <p:nvPr>
            <p:ph type="sldNum" sz="quarter" idx="12"/>
          </p:nvPr>
        </p:nvSpPr>
        <p:spPr/>
        <p:txBody>
          <a:bodyPr/>
          <a:lstStyle/>
          <a:p>
            <a:fld id="{7E4D883A-E6AF-4FEB-92F6-7B45654D4FEC}" type="slidenum">
              <a:rPr kumimoji="1" lang="ja-JP" altLang="en-US" smtClean="0"/>
              <a:t>3</a:t>
            </a:fld>
            <a:endParaRPr kumimoji="1" lang="ja-JP" altLang="en-US"/>
          </a:p>
        </p:txBody>
      </p:sp>
    </p:spTree>
    <p:extLst>
      <p:ext uri="{BB962C8B-B14F-4D97-AF65-F5344CB8AC3E}">
        <p14:creationId xmlns:p14="http://schemas.microsoft.com/office/powerpoint/2010/main" val="4055544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5744A-967F-4025-BBED-4A45D5CE9E58}"/>
              </a:ext>
            </a:extLst>
          </p:cNvPr>
          <p:cNvSpPr>
            <a:spLocks noGrp="1"/>
          </p:cNvSpPr>
          <p:nvPr>
            <p:ph type="title"/>
          </p:nvPr>
        </p:nvSpPr>
        <p:spPr/>
        <p:txBody>
          <a:bodyPr/>
          <a:lstStyle/>
          <a:p>
            <a:r>
              <a:rPr kumimoji="1" lang="en-US" altLang="ja-JP" dirty="0"/>
              <a:t>4. Result</a:t>
            </a:r>
            <a:endParaRPr kumimoji="1" lang="ja-JP" altLang="en-US" dirty="0"/>
          </a:p>
        </p:txBody>
      </p:sp>
      <p:sp>
        <p:nvSpPr>
          <p:cNvPr id="3" name="テキスト プレースホルダー 2">
            <a:extLst>
              <a:ext uri="{FF2B5EF4-FFF2-40B4-BE49-F238E27FC236}">
                <a16:creationId xmlns:a16="http://schemas.microsoft.com/office/drawing/2014/main" id="{9D108BCE-9738-4083-A7B7-E1232A54AE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8B2779-87E5-4283-A233-12A4A5216DE0}"/>
              </a:ext>
            </a:extLst>
          </p:cNvPr>
          <p:cNvSpPr>
            <a:spLocks noGrp="1"/>
          </p:cNvSpPr>
          <p:nvPr>
            <p:ph type="sldNum" sz="quarter" idx="12"/>
          </p:nvPr>
        </p:nvSpPr>
        <p:spPr/>
        <p:txBody>
          <a:bodyPr/>
          <a:lstStyle/>
          <a:p>
            <a:fld id="{7E4D883A-E6AF-4FEB-92F6-7B45654D4FEC}" type="slidenum">
              <a:rPr kumimoji="1" lang="ja-JP" altLang="en-US" smtClean="0"/>
              <a:t>30</a:t>
            </a:fld>
            <a:endParaRPr kumimoji="1" lang="ja-JP" altLang="en-US"/>
          </a:p>
        </p:txBody>
      </p:sp>
    </p:spTree>
    <p:extLst>
      <p:ext uri="{BB962C8B-B14F-4D97-AF65-F5344CB8AC3E}">
        <p14:creationId xmlns:p14="http://schemas.microsoft.com/office/powerpoint/2010/main" val="3644022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8771A5-920F-4ABD-A51D-1DC6AF089AE3}"/>
              </a:ext>
            </a:extLst>
          </p:cNvPr>
          <p:cNvSpPr>
            <a:spLocks noGrp="1"/>
          </p:cNvSpPr>
          <p:nvPr>
            <p:ph type="title"/>
          </p:nvPr>
        </p:nvSpPr>
        <p:spPr/>
        <p:txBody>
          <a:bodyPr/>
          <a:lstStyle/>
          <a:p>
            <a:r>
              <a:rPr kumimoji="1" lang="en-US" altLang="ja-JP" dirty="0"/>
              <a:t>4.1. Accumulated Reward in Training</a:t>
            </a:r>
            <a:endParaRPr kumimoji="1" lang="ja-JP" altLang="en-US" dirty="0"/>
          </a:p>
        </p:txBody>
      </p:sp>
      <p:sp>
        <p:nvSpPr>
          <p:cNvPr id="4" name="スライド番号プレースホルダー 3">
            <a:extLst>
              <a:ext uri="{FF2B5EF4-FFF2-40B4-BE49-F238E27FC236}">
                <a16:creationId xmlns:a16="http://schemas.microsoft.com/office/drawing/2014/main" id="{C22C2DA3-BD54-47FC-80B1-21A3DE40CA04}"/>
              </a:ext>
            </a:extLst>
          </p:cNvPr>
          <p:cNvSpPr>
            <a:spLocks noGrp="1"/>
          </p:cNvSpPr>
          <p:nvPr>
            <p:ph type="sldNum" sz="quarter" idx="12"/>
          </p:nvPr>
        </p:nvSpPr>
        <p:spPr/>
        <p:txBody>
          <a:bodyPr/>
          <a:lstStyle/>
          <a:p>
            <a:fld id="{7E4D883A-E6AF-4FEB-92F6-7B45654D4FEC}" type="slidenum">
              <a:rPr kumimoji="1" lang="ja-JP" altLang="en-US" smtClean="0"/>
              <a:t>31</a:t>
            </a:fld>
            <a:endParaRPr kumimoji="1" lang="ja-JP" altLang="en-US"/>
          </a:p>
        </p:txBody>
      </p:sp>
      <p:pic>
        <p:nvPicPr>
          <p:cNvPr id="6" name="図 5" descr="図形&#10;&#10;自動的に生成された説明">
            <a:extLst>
              <a:ext uri="{FF2B5EF4-FFF2-40B4-BE49-F238E27FC236}">
                <a16:creationId xmlns:a16="http://schemas.microsoft.com/office/drawing/2014/main" id="{7823539E-70FE-47A3-97D3-A9E53DBE71CD}"/>
              </a:ext>
            </a:extLst>
          </p:cNvPr>
          <p:cNvPicPr>
            <a:picLocks noChangeAspect="1"/>
          </p:cNvPicPr>
          <p:nvPr/>
        </p:nvPicPr>
        <p:blipFill rotWithShape="1">
          <a:blip r:embed="rId3">
            <a:extLst>
              <a:ext uri="{28A0092B-C50C-407E-A947-70E740481C1C}">
                <a14:useLocalDpi xmlns:a14="http://schemas.microsoft.com/office/drawing/2010/main" val="0"/>
              </a:ext>
            </a:extLst>
          </a:blip>
          <a:srcRect b="7667"/>
          <a:stretch/>
        </p:blipFill>
        <p:spPr>
          <a:xfrm>
            <a:off x="1134835" y="1425073"/>
            <a:ext cx="9922329" cy="5432927"/>
          </a:xfrm>
          <a:prstGeom prst="rect">
            <a:avLst/>
          </a:prstGeom>
        </p:spPr>
      </p:pic>
    </p:spTree>
    <p:extLst>
      <p:ext uri="{BB962C8B-B14F-4D97-AF65-F5344CB8AC3E}">
        <p14:creationId xmlns:p14="http://schemas.microsoft.com/office/powerpoint/2010/main" val="1768340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C3E15B-9BAD-4E00-A6A7-4D1654BEA2B0}"/>
              </a:ext>
            </a:extLst>
          </p:cNvPr>
          <p:cNvSpPr>
            <a:spLocks noGrp="1"/>
          </p:cNvSpPr>
          <p:nvPr>
            <p:ph type="title"/>
          </p:nvPr>
        </p:nvSpPr>
        <p:spPr/>
        <p:txBody>
          <a:bodyPr/>
          <a:lstStyle/>
          <a:p>
            <a:r>
              <a:rPr kumimoji="1" lang="en-US" altLang="ja-JP" dirty="0"/>
              <a:t>Accumulated Reward in Testing</a:t>
            </a:r>
            <a:endParaRPr kumimoji="1" lang="ja-JP" altLang="en-US" dirty="0"/>
          </a:p>
        </p:txBody>
      </p:sp>
      <p:pic>
        <p:nvPicPr>
          <p:cNvPr id="8" name="コンテンツ プレースホルダー 7" descr="グラフ, 折れ線グラフ&#10;&#10;自動的に生成された説明">
            <a:extLst>
              <a:ext uri="{FF2B5EF4-FFF2-40B4-BE49-F238E27FC236}">
                <a16:creationId xmlns:a16="http://schemas.microsoft.com/office/drawing/2014/main" id="{0E7ED798-79C4-4D6C-B7E3-81E41F6C2CC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9287"/>
          <a:stretch/>
        </p:blipFill>
        <p:spPr>
          <a:xfrm>
            <a:off x="650835" y="1293328"/>
            <a:ext cx="10702965" cy="5428147"/>
          </a:xfrm>
        </p:spPr>
      </p:pic>
      <p:sp>
        <p:nvSpPr>
          <p:cNvPr id="4" name="スライド番号プレースホルダー 3">
            <a:extLst>
              <a:ext uri="{FF2B5EF4-FFF2-40B4-BE49-F238E27FC236}">
                <a16:creationId xmlns:a16="http://schemas.microsoft.com/office/drawing/2014/main" id="{6A885E16-96C4-4D01-ADCE-EC2C869E17FD}"/>
              </a:ext>
            </a:extLst>
          </p:cNvPr>
          <p:cNvSpPr>
            <a:spLocks noGrp="1"/>
          </p:cNvSpPr>
          <p:nvPr>
            <p:ph type="sldNum" sz="quarter" idx="12"/>
          </p:nvPr>
        </p:nvSpPr>
        <p:spPr>
          <a:xfrm>
            <a:off x="9231085" y="6310312"/>
            <a:ext cx="2743200" cy="365125"/>
          </a:xfrm>
        </p:spPr>
        <p:txBody>
          <a:bodyPr/>
          <a:lstStyle/>
          <a:p>
            <a:fld id="{7E4D883A-E6AF-4FEB-92F6-7B45654D4FEC}" type="slidenum">
              <a:rPr kumimoji="1" lang="ja-JP" altLang="en-US" smtClean="0"/>
              <a:t>32</a:t>
            </a:fld>
            <a:endParaRPr kumimoji="1" lang="ja-JP" altLang="en-US" dirty="0"/>
          </a:p>
        </p:txBody>
      </p:sp>
    </p:spTree>
    <p:extLst>
      <p:ext uri="{BB962C8B-B14F-4D97-AF65-F5344CB8AC3E}">
        <p14:creationId xmlns:p14="http://schemas.microsoft.com/office/powerpoint/2010/main" val="949749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9BFA89-4B51-49AB-8FB3-57520ACB9F5C}"/>
              </a:ext>
            </a:extLst>
          </p:cNvPr>
          <p:cNvSpPr>
            <a:spLocks noGrp="1"/>
          </p:cNvSpPr>
          <p:nvPr>
            <p:ph type="title"/>
          </p:nvPr>
        </p:nvSpPr>
        <p:spPr/>
        <p:txBody>
          <a:bodyPr/>
          <a:lstStyle/>
          <a:p>
            <a:r>
              <a:rPr kumimoji="1" lang="en-US" altLang="ja-JP" dirty="0"/>
              <a:t>4.2. Waiting Ratio in Training</a:t>
            </a:r>
            <a:endParaRPr kumimoji="1" lang="ja-JP" altLang="en-US" dirty="0"/>
          </a:p>
        </p:txBody>
      </p:sp>
      <p:pic>
        <p:nvPicPr>
          <p:cNvPr id="6" name="コンテンツ プレースホルダー 5" descr="グラフ&#10;&#10;自動的に生成された説明">
            <a:extLst>
              <a:ext uri="{FF2B5EF4-FFF2-40B4-BE49-F238E27FC236}">
                <a16:creationId xmlns:a16="http://schemas.microsoft.com/office/drawing/2014/main" id="{085EA37A-F3C2-47FE-BE3B-D2BA4024DFC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04"/>
          <a:stretch/>
        </p:blipFill>
        <p:spPr>
          <a:xfrm>
            <a:off x="457199" y="1371601"/>
            <a:ext cx="10302961" cy="5323114"/>
          </a:xfrm>
        </p:spPr>
      </p:pic>
      <p:sp>
        <p:nvSpPr>
          <p:cNvPr id="4" name="スライド番号プレースホルダー 3">
            <a:extLst>
              <a:ext uri="{FF2B5EF4-FFF2-40B4-BE49-F238E27FC236}">
                <a16:creationId xmlns:a16="http://schemas.microsoft.com/office/drawing/2014/main" id="{9AA7C959-CABC-4970-AB19-C9D348462944}"/>
              </a:ext>
            </a:extLst>
          </p:cNvPr>
          <p:cNvSpPr>
            <a:spLocks noGrp="1"/>
          </p:cNvSpPr>
          <p:nvPr>
            <p:ph type="sldNum" sz="quarter" idx="12"/>
          </p:nvPr>
        </p:nvSpPr>
        <p:spPr/>
        <p:txBody>
          <a:bodyPr/>
          <a:lstStyle/>
          <a:p>
            <a:fld id="{7E4D883A-E6AF-4FEB-92F6-7B45654D4FEC}" type="slidenum">
              <a:rPr kumimoji="1" lang="ja-JP" altLang="en-US" smtClean="0"/>
              <a:t>33</a:t>
            </a:fld>
            <a:endParaRPr kumimoji="1" lang="ja-JP" altLang="en-US"/>
          </a:p>
        </p:txBody>
      </p:sp>
    </p:spTree>
    <p:extLst>
      <p:ext uri="{BB962C8B-B14F-4D97-AF65-F5344CB8AC3E}">
        <p14:creationId xmlns:p14="http://schemas.microsoft.com/office/powerpoint/2010/main" val="2887369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680ADB-EC03-477A-B8A2-8170D1DC8F6C}"/>
              </a:ext>
            </a:extLst>
          </p:cNvPr>
          <p:cNvSpPr>
            <a:spLocks noGrp="1"/>
          </p:cNvSpPr>
          <p:nvPr>
            <p:ph type="title"/>
          </p:nvPr>
        </p:nvSpPr>
        <p:spPr/>
        <p:txBody>
          <a:bodyPr/>
          <a:lstStyle/>
          <a:p>
            <a:r>
              <a:rPr kumimoji="1" lang="en-US" altLang="ja-JP" dirty="0"/>
              <a:t>Scatter Plot between Waiting Ratio and Accumulated Reward in Training of MA0</a:t>
            </a:r>
            <a:endParaRPr kumimoji="1" lang="ja-JP" altLang="en-US" dirty="0"/>
          </a:p>
        </p:txBody>
      </p:sp>
      <p:pic>
        <p:nvPicPr>
          <p:cNvPr id="6" name="コンテンツ プレースホルダー 5" descr="グラフ, 散布図&#10;&#10;自動的に生成された説明">
            <a:extLst>
              <a:ext uri="{FF2B5EF4-FFF2-40B4-BE49-F238E27FC236}">
                <a16:creationId xmlns:a16="http://schemas.microsoft.com/office/drawing/2014/main" id="{4BDDD3C6-2329-4F7C-BCB3-FB04315862C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921" b="7258"/>
          <a:stretch/>
        </p:blipFill>
        <p:spPr>
          <a:xfrm>
            <a:off x="1717750" y="1564744"/>
            <a:ext cx="8756499" cy="5293256"/>
          </a:xfrm>
        </p:spPr>
      </p:pic>
      <p:sp>
        <p:nvSpPr>
          <p:cNvPr id="4" name="スライド番号プレースホルダー 3">
            <a:extLst>
              <a:ext uri="{FF2B5EF4-FFF2-40B4-BE49-F238E27FC236}">
                <a16:creationId xmlns:a16="http://schemas.microsoft.com/office/drawing/2014/main" id="{354C73C0-5DFF-445D-97B2-F133510F06F7}"/>
              </a:ext>
            </a:extLst>
          </p:cNvPr>
          <p:cNvSpPr>
            <a:spLocks noGrp="1"/>
          </p:cNvSpPr>
          <p:nvPr>
            <p:ph type="sldNum" sz="quarter" idx="12"/>
          </p:nvPr>
        </p:nvSpPr>
        <p:spPr/>
        <p:txBody>
          <a:bodyPr/>
          <a:lstStyle/>
          <a:p>
            <a:fld id="{7E4D883A-E6AF-4FEB-92F6-7B45654D4FEC}" type="slidenum">
              <a:rPr kumimoji="1" lang="ja-JP" altLang="en-US" smtClean="0"/>
              <a:t>34</a:t>
            </a:fld>
            <a:endParaRPr kumimoji="1" lang="ja-JP" altLang="en-US"/>
          </a:p>
        </p:txBody>
      </p:sp>
      <p:cxnSp>
        <p:nvCxnSpPr>
          <p:cNvPr id="8" name="直線コネクタ 7">
            <a:extLst>
              <a:ext uri="{FF2B5EF4-FFF2-40B4-BE49-F238E27FC236}">
                <a16:creationId xmlns:a16="http://schemas.microsoft.com/office/drawing/2014/main" id="{13C9EAD7-9654-4B8D-A84D-16A565EDEA7B}"/>
              </a:ext>
            </a:extLst>
          </p:cNvPr>
          <p:cNvCxnSpPr>
            <a:cxnSpLocks/>
          </p:cNvCxnSpPr>
          <p:nvPr/>
        </p:nvCxnSpPr>
        <p:spPr>
          <a:xfrm flipH="1">
            <a:off x="4499429" y="2322626"/>
            <a:ext cx="928915" cy="421628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9857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
                                        <p:tgtEl>
                                          <p:spTgt spid="8"/>
                                        </p:tgtEl>
                                      </p:cBhvr>
                                    </p:animEffect>
                                  </p:childTnLst>
                                </p:cTn>
                              </p:par>
                            </p:childTnLst>
                          </p:cTn>
                        </p:par>
                      </p:childTnLst>
                    </p:cTn>
                  </p:par>
                </p:childTnLst>
              </p:cTn>
              <p:nextCondLst>
                <p:cond evt="onClick" delay="0">
                  <p:tgtEl>
                    <p:spTgt spid="6"/>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CE896-E69E-4DA7-B8F5-9DEA59E3D7F1}"/>
              </a:ext>
            </a:extLst>
          </p:cNvPr>
          <p:cNvSpPr>
            <a:spLocks noGrp="1"/>
          </p:cNvSpPr>
          <p:nvPr>
            <p:ph type="title"/>
          </p:nvPr>
        </p:nvSpPr>
        <p:spPr/>
        <p:txBody>
          <a:bodyPr/>
          <a:lstStyle/>
          <a:p>
            <a:r>
              <a:rPr kumimoji="1" lang="en-US" altLang="ja-JP" dirty="0"/>
              <a:t>Scatter Plot between Waiting Ratio and Accumulated Reward in Training of MA1</a:t>
            </a:r>
            <a:endParaRPr kumimoji="1" lang="ja-JP" altLang="en-US" dirty="0"/>
          </a:p>
        </p:txBody>
      </p:sp>
      <p:pic>
        <p:nvPicPr>
          <p:cNvPr id="6" name="コンテンツ プレースホルダー 5" descr="グラフ, 散布図&#10;&#10;自動的に生成された説明">
            <a:extLst>
              <a:ext uri="{FF2B5EF4-FFF2-40B4-BE49-F238E27FC236}">
                <a16:creationId xmlns:a16="http://schemas.microsoft.com/office/drawing/2014/main" id="{8E69A469-57CF-451A-B6E6-69EEDDD3F1F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405" t="4577" r="2886" b="3487"/>
          <a:stretch/>
        </p:blipFill>
        <p:spPr>
          <a:xfrm>
            <a:off x="2846614" y="1608845"/>
            <a:ext cx="6602186" cy="5224969"/>
          </a:xfrm>
        </p:spPr>
      </p:pic>
      <p:sp>
        <p:nvSpPr>
          <p:cNvPr id="4" name="スライド番号プレースホルダー 3">
            <a:extLst>
              <a:ext uri="{FF2B5EF4-FFF2-40B4-BE49-F238E27FC236}">
                <a16:creationId xmlns:a16="http://schemas.microsoft.com/office/drawing/2014/main" id="{442282AB-F9C1-4C64-8161-911E7C1245BD}"/>
              </a:ext>
            </a:extLst>
          </p:cNvPr>
          <p:cNvSpPr>
            <a:spLocks noGrp="1"/>
          </p:cNvSpPr>
          <p:nvPr>
            <p:ph type="sldNum" sz="quarter" idx="12"/>
          </p:nvPr>
        </p:nvSpPr>
        <p:spPr/>
        <p:txBody>
          <a:bodyPr/>
          <a:lstStyle/>
          <a:p>
            <a:fld id="{7E4D883A-E6AF-4FEB-92F6-7B45654D4FEC}" type="slidenum">
              <a:rPr kumimoji="1" lang="ja-JP" altLang="en-US" smtClean="0"/>
              <a:t>35</a:t>
            </a:fld>
            <a:endParaRPr kumimoji="1" lang="ja-JP" altLang="en-US"/>
          </a:p>
        </p:txBody>
      </p:sp>
      <p:cxnSp>
        <p:nvCxnSpPr>
          <p:cNvPr id="8" name="直線コネクタ 7">
            <a:extLst>
              <a:ext uri="{FF2B5EF4-FFF2-40B4-BE49-F238E27FC236}">
                <a16:creationId xmlns:a16="http://schemas.microsoft.com/office/drawing/2014/main" id="{3003C458-3571-4AE1-B04F-B03AD70E3B5C}"/>
              </a:ext>
            </a:extLst>
          </p:cNvPr>
          <p:cNvCxnSpPr>
            <a:cxnSpLocks/>
          </p:cNvCxnSpPr>
          <p:nvPr/>
        </p:nvCxnSpPr>
        <p:spPr>
          <a:xfrm flipH="1">
            <a:off x="5059135" y="2375847"/>
            <a:ext cx="819151" cy="416306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6674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
                                        <p:tgtEl>
                                          <p:spTgt spid="8"/>
                                        </p:tgtEl>
                                      </p:cBhvr>
                                    </p:animEffect>
                                  </p:childTnLst>
                                </p:cTn>
                              </p:par>
                            </p:childTnLst>
                          </p:cTn>
                        </p:par>
                      </p:childTnLst>
                    </p:cTn>
                  </p:par>
                </p:childTnLst>
              </p:cTn>
              <p:nextCondLst>
                <p:cond evt="onClick" delay="0">
                  <p:tgtEl>
                    <p:spTgt spid="6"/>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グラフ, 散布図&#10;&#10;自動的に生成された説明">
            <a:extLst>
              <a:ext uri="{FF2B5EF4-FFF2-40B4-BE49-F238E27FC236}">
                <a16:creationId xmlns:a16="http://schemas.microsoft.com/office/drawing/2014/main" id="{963B1212-ACEF-4A95-80BD-BDB0A01BA23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61" t="4452" r="3320" b="2686"/>
          <a:stretch/>
        </p:blipFill>
        <p:spPr>
          <a:xfrm>
            <a:off x="1529868" y="1512620"/>
            <a:ext cx="8769832" cy="5345380"/>
          </a:xfrm>
        </p:spPr>
      </p:pic>
      <p:sp>
        <p:nvSpPr>
          <p:cNvPr id="2" name="タイトル 1">
            <a:extLst>
              <a:ext uri="{FF2B5EF4-FFF2-40B4-BE49-F238E27FC236}">
                <a16:creationId xmlns:a16="http://schemas.microsoft.com/office/drawing/2014/main" id="{96C723E8-C8A6-4204-B38E-33860F4EE70D}"/>
              </a:ext>
            </a:extLst>
          </p:cNvPr>
          <p:cNvSpPr>
            <a:spLocks noGrp="1"/>
          </p:cNvSpPr>
          <p:nvPr>
            <p:ph type="title"/>
          </p:nvPr>
        </p:nvSpPr>
        <p:spPr/>
        <p:txBody>
          <a:bodyPr/>
          <a:lstStyle/>
          <a:p>
            <a:r>
              <a:rPr kumimoji="1" lang="en-US" altLang="ja-JP" dirty="0"/>
              <a:t>Scatter Plot between Waiting Ratio and Accumulated Reward in Training of MA2</a:t>
            </a:r>
            <a:endParaRPr kumimoji="1" lang="ja-JP" altLang="en-US" dirty="0"/>
          </a:p>
        </p:txBody>
      </p:sp>
      <p:sp>
        <p:nvSpPr>
          <p:cNvPr id="4" name="スライド番号プレースホルダー 3">
            <a:extLst>
              <a:ext uri="{FF2B5EF4-FFF2-40B4-BE49-F238E27FC236}">
                <a16:creationId xmlns:a16="http://schemas.microsoft.com/office/drawing/2014/main" id="{A142BECD-2612-4505-8C8C-968158256F0A}"/>
              </a:ext>
            </a:extLst>
          </p:cNvPr>
          <p:cNvSpPr>
            <a:spLocks noGrp="1"/>
          </p:cNvSpPr>
          <p:nvPr>
            <p:ph type="sldNum" sz="quarter" idx="12"/>
          </p:nvPr>
        </p:nvSpPr>
        <p:spPr/>
        <p:txBody>
          <a:bodyPr/>
          <a:lstStyle/>
          <a:p>
            <a:fld id="{7E4D883A-E6AF-4FEB-92F6-7B45654D4FEC}" type="slidenum">
              <a:rPr kumimoji="1" lang="ja-JP" altLang="en-US" smtClean="0"/>
              <a:t>36</a:t>
            </a:fld>
            <a:endParaRPr kumimoji="1" lang="ja-JP" altLang="en-US"/>
          </a:p>
        </p:txBody>
      </p:sp>
      <p:cxnSp>
        <p:nvCxnSpPr>
          <p:cNvPr id="8" name="直線コネクタ 7">
            <a:extLst>
              <a:ext uri="{FF2B5EF4-FFF2-40B4-BE49-F238E27FC236}">
                <a16:creationId xmlns:a16="http://schemas.microsoft.com/office/drawing/2014/main" id="{731D0328-0EAD-4B68-BB60-390334DE20FC}"/>
              </a:ext>
            </a:extLst>
          </p:cNvPr>
          <p:cNvCxnSpPr>
            <a:cxnSpLocks/>
          </p:cNvCxnSpPr>
          <p:nvPr/>
        </p:nvCxnSpPr>
        <p:spPr>
          <a:xfrm flipH="1">
            <a:off x="4557486" y="2293257"/>
            <a:ext cx="798286" cy="419961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954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
                                        <p:tgtEl>
                                          <p:spTgt spid="8"/>
                                        </p:tgtEl>
                                      </p:cBhvr>
                                    </p:animEffect>
                                  </p:childTnLst>
                                </p:cTn>
                              </p:par>
                            </p:childTnLst>
                          </p:cTn>
                        </p:par>
                      </p:childTnLst>
                    </p:cTn>
                  </p:par>
                </p:childTnLst>
              </p:cTn>
              <p:nextCondLst>
                <p:cond evt="onClick" delay="0">
                  <p:tgtEl>
                    <p:spTgt spid="6"/>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10B6F1-F298-428C-851C-63F76F48A745}"/>
              </a:ext>
            </a:extLst>
          </p:cNvPr>
          <p:cNvSpPr>
            <a:spLocks noGrp="1"/>
          </p:cNvSpPr>
          <p:nvPr>
            <p:ph type="title"/>
          </p:nvPr>
        </p:nvSpPr>
        <p:spPr/>
        <p:txBody>
          <a:bodyPr/>
          <a:lstStyle/>
          <a:p>
            <a:r>
              <a:rPr kumimoji="1" lang="en-US" altLang="ja-JP" dirty="0"/>
              <a:t>Scatter Plot between Waiting Ratio and Accumulated Reward in Training of MA3</a:t>
            </a:r>
            <a:endParaRPr kumimoji="1" lang="ja-JP" altLang="en-US" dirty="0"/>
          </a:p>
        </p:txBody>
      </p:sp>
      <p:pic>
        <p:nvPicPr>
          <p:cNvPr id="6" name="コンテンツ プレースホルダー 5" descr="グラフ, 散布図&#10;&#10;自動的に生成された説明">
            <a:extLst>
              <a:ext uri="{FF2B5EF4-FFF2-40B4-BE49-F238E27FC236}">
                <a16:creationId xmlns:a16="http://schemas.microsoft.com/office/drawing/2014/main" id="{519D0B18-46B6-4A08-9BC1-EB3C2C6D1B4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066" t="4028" r="2985" b="4613"/>
          <a:stretch/>
        </p:blipFill>
        <p:spPr>
          <a:xfrm>
            <a:off x="1999793" y="1595438"/>
            <a:ext cx="8192413" cy="5262562"/>
          </a:xfrm>
        </p:spPr>
      </p:pic>
      <p:sp>
        <p:nvSpPr>
          <p:cNvPr id="4" name="スライド番号プレースホルダー 3">
            <a:extLst>
              <a:ext uri="{FF2B5EF4-FFF2-40B4-BE49-F238E27FC236}">
                <a16:creationId xmlns:a16="http://schemas.microsoft.com/office/drawing/2014/main" id="{77E6A3A0-A9F6-47F3-873E-D2E735D0FD62}"/>
              </a:ext>
            </a:extLst>
          </p:cNvPr>
          <p:cNvSpPr>
            <a:spLocks noGrp="1"/>
          </p:cNvSpPr>
          <p:nvPr>
            <p:ph type="sldNum" sz="quarter" idx="12"/>
          </p:nvPr>
        </p:nvSpPr>
        <p:spPr/>
        <p:txBody>
          <a:bodyPr/>
          <a:lstStyle/>
          <a:p>
            <a:fld id="{7E4D883A-E6AF-4FEB-92F6-7B45654D4FEC}" type="slidenum">
              <a:rPr kumimoji="1" lang="ja-JP" altLang="en-US" smtClean="0"/>
              <a:t>37</a:t>
            </a:fld>
            <a:endParaRPr kumimoji="1" lang="ja-JP" altLang="en-US"/>
          </a:p>
        </p:txBody>
      </p:sp>
      <p:cxnSp>
        <p:nvCxnSpPr>
          <p:cNvPr id="8" name="直線コネクタ 7">
            <a:extLst>
              <a:ext uri="{FF2B5EF4-FFF2-40B4-BE49-F238E27FC236}">
                <a16:creationId xmlns:a16="http://schemas.microsoft.com/office/drawing/2014/main" id="{EDD2A810-C010-4AED-BEDC-3201FF556539}"/>
              </a:ext>
            </a:extLst>
          </p:cNvPr>
          <p:cNvCxnSpPr>
            <a:cxnSpLocks/>
          </p:cNvCxnSpPr>
          <p:nvPr/>
        </p:nvCxnSpPr>
        <p:spPr>
          <a:xfrm flipH="1">
            <a:off x="4891652" y="2261734"/>
            <a:ext cx="827089" cy="423114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3696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
                                        <p:tgtEl>
                                          <p:spTgt spid="8"/>
                                        </p:tgtEl>
                                      </p:cBhvr>
                                    </p:animEffect>
                                  </p:childTnLst>
                                </p:cTn>
                              </p:par>
                            </p:childTnLst>
                          </p:cTn>
                        </p:par>
                      </p:childTnLst>
                    </p:cTn>
                  </p:par>
                </p:childTnLst>
              </p:cTn>
              <p:nextCondLst>
                <p:cond evt="onClick" delay="0">
                  <p:tgtEl>
                    <p:spTgt spid="6"/>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グラフ, 散布図&#10;&#10;自動的に生成された説明">
            <a:extLst>
              <a:ext uri="{FF2B5EF4-FFF2-40B4-BE49-F238E27FC236}">
                <a16:creationId xmlns:a16="http://schemas.microsoft.com/office/drawing/2014/main" id="{2ED2A47B-4BBA-4E3C-A78E-4B971F2A2B3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63" t="2700" r="1911" b="1423"/>
          <a:stretch/>
        </p:blipFill>
        <p:spPr>
          <a:xfrm>
            <a:off x="2619375" y="1562531"/>
            <a:ext cx="6419850" cy="5295469"/>
          </a:xfrm>
        </p:spPr>
      </p:pic>
      <p:sp>
        <p:nvSpPr>
          <p:cNvPr id="2" name="タイトル 1">
            <a:extLst>
              <a:ext uri="{FF2B5EF4-FFF2-40B4-BE49-F238E27FC236}">
                <a16:creationId xmlns:a16="http://schemas.microsoft.com/office/drawing/2014/main" id="{07201903-1063-440A-83CB-EE70241D06BB}"/>
              </a:ext>
            </a:extLst>
          </p:cNvPr>
          <p:cNvSpPr>
            <a:spLocks noGrp="1"/>
          </p:cNvSpPr>
          <p:nvPr>
            <p:ph type="title"/>
          </p:nvPr>
        </p:nvSpPr>
        <p:spPr/>
        <p:txBody>
          <a:bodyPr/>
          <a:lstStyle/>
          <a:p>
            <a:r>
              <a:rPr kumimoji="1" lang="en-US" altLang="ja-JP" dirty="0"/>
              <a:t>Scatter Plot between Waiting Ratio and Accumulated Reward in Training of MA4</a:t>
            </a:r>
            <a:endParaRPr kumimoji="1" lang="ja-JP" altLang="en-US" dirty="0"/>
          </a:p>
        </p:txBody>
      </p:sp>
      <p:sp>
        <p:nvSpPr>
          <p:cNvPr id="4" name="スライド番号プレースホルダー 3">
            <a:extLst>
              <a:ext uri="{FF2B5EF4-FFF2-40B4-BE49-F238E27FC236}">
                <a16:creationId xmlns:a16="http://schemas.microsoft.com/office/drawing/2014/main" id="{0A6AE40D-E1A3-4325-BAF2-30B742226B93}"/>
              </a:ext>
            </a:extLst>
          </p:cNvPr>
          <p:cNvSpPr>
            <a:spLocks noGrp="1"/>
          </p:cNvSpPr>
          <p:nvPr>
            <p:ph type="sldNum" sz="quarter" idx="12"/>
          </p:nvPr>
        </p:nvSpPr>
        <p:spPr/>
        <p:txBody>
          <a:bodyPr/>
          <a:lstStyle/>
          <a:p>
            <a:fld id="{7E4D883A-E6AF-4FEB-92F6-7B45654D4FEC}" type="slidenum">
              <a:rPr kumimoji="1" lang="ja-JP" altLang="en-US" smtClean="0"/>
              <a:t>38</a:t>
            </a:fld>
            <a:endParaRPr kumimoji="1" lang="ja-JP" altLang="en-US"/>
          </a:p>
        </p:txBody>
      </p:sp>
      <p:cxnSp>
        <p:nvCxnSpPr>
          <p:cNvPr id="8" name="直線コネクタ 7">
            <a:extLst>
              <a:ext uri="{FF2B5EF4-FFF2-40B4-BE49-F238E27FC236}">
                <a16:creationId xmlns:a16="http://schemas.microsoft.com/office/drawing/2014/main" id="{124B8828-6450-429A-8533-8F9CE82D1DA6}"/>
              </a:ext>
            </a:extLst>
          </p:cNvPr>
          <p:cNvCxnSpPr>
            <a:cxnSpLocks/>
          </p:cNvCxnSpPr>
          <p:nvPr/>
        </p:nvCxnSpPr>
        <p:spPr>
          <a:xfrm flipH="1">
            <a:off x="6429829" y="3178629"/>
            <a:ext cx="2293257" cy="277222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5190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
                                        <p:tgtEl>
                                          <p:spTgt spid="8"/>
                                        </p:tgtEl>
                                      </p:cBhvr>
                                    </p:animEffect>
                                  </p:childTnLst>
                                </p:cTn>
                              </p:par>
                            </p:childTnLst>
                          </p:cTn>
                        </p:par>
                      </p:childTnLst>
                    </p:cTn>
                  </p:par>
                </p:childTnLst>
              </p:cTn>
              <p:nextCondLst>
                <p:cond evt="onClick" delay="0">
                  <p:tgtEl>
                    <p:spTgt spid="6"/>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グラフ, 散布図&#10;&#10;自動的に生成された説明">
            <a:extLst>
              <a:ext uri="{FF2B5EF4-FFF2-40B4-BE49-F238E27FC236}">
                <a16:creationId xmlns:a16="http://schemas.microsoft.com/office/drawing/2014/main" id="{4282038A-DC85-4095-A04F-53F040D3747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875" t="3916" r="718" b="2482"/>
          <a:stretch/>
        </p:blipFill>
        <p:spPr>
          <a:xfrm>
            <a:off x="2266950" y="1609725"/>
            <a:ext cx="7658100" cy="5239459"/>
          </a:xfrm>
        </p:spPr>
      </p:pic>
      <p:sp>
        <p:nvSpPr>
          <p:cNvPr id="2" name="タイトル 1">
            <a:extLst>
              <a:ext uri="{FF2B5EF4-FFF2-40B4-BE49-F238E27FC236}">
                <a16:creationId xmlns:a16="http://schemas.microsoft.com/office/drawing/2014/main" id="{D5D9C1DE-0D8B-4958-B84C-9BB8BD94C48C}"/>
              </a:ext>
            </a:extLst>
          </p:cNvPr>
          <p:cNvSpPr>
            <a:spLocks noGrp="1"/>
          </p:cNvSpPr>
          <p:nvPr>
            <p:ph type="title"/>
          </p:nvPr>
        </p:nvSpPr>
        <p:spPr/>
        <p:txBody>
          <a:bodyPr/>
          <a:lstStyle/>
          <a:p>
            <a:r>
              <a:rPr kumimoji="1" lang="en-US" altLang="ja-JP" dirty="0"/>
              <a:t>Scatter Plot between Waiting Ratio and Accumulated Reward in Training of MA5</a:t>
            </a:r>
            <a:endParaRPr kumimoji="1" lang="ja-JP" altLang="en-US" dirty="0"/>
          </a:p>
        </p:txBody>
      </p:sp>
      <p:sp>
        <p:nvSpPr>
          <p:cNvPr id="4" name="スライド番号プレースホルダー 3">
            <a:extLst>
              <a:ext uri="{FF2B5EF4-FFF2-40B4-BE49-F238E27FC236}">
                <a16:creationId xmlns:a16="http://schemas.microsoft.com/office/drawing/2014/main" id="{AEEDE277-3393-42D6-AAE5-71E9C47D09CD}"/>
              </a:ext>
            </a:extLst>
          </p:cNvPr>
          <p:cNvSpPr>
            <a:spLocks noGrp="1"/>
          </p:cNvSpPr>
          <p:nvPr>
            <p:ph type="sldNum" sz="quarter" idx="12"/>
          </p:nvPr>
        </p:nvSpPr>
        <p:spPr/>
        <p:txBody>
          <a:bodyPr/>
          <a:lstStyle/>
          <a:p>
            <a:fld id="{7E4D883A-E6AF-4FEB-92F6-7B45654D4FEC}" type="slidenum">
              <a:rPr kumimoji="1" lang="ja-JP" altLang="en-US" smtClean="0"/>
              <a:t>39</a:t>
            </a:fld>
            <a:endParaRPr kumimoji="1" lang="ja-JP" altLang="en-US"/>
          </a:p>
        </p:txBody>
      </p:sp>
      <p:cxnSp>
        <p:nvCxnSpPr>
          <p:cNvPr id="8" name="直線コネクタ 7">
            <a:extLst>
              <a:ext uri="{FF2B5EF4-FFF2-40B4-BE49-F238E27FC236}">
                <a16:creationId xmlns:a16="http://schemas.microsoft.com/office/drawing/2014/main" id="{60C03993-8647-4CE7-B59E-4F1F454067DC}"/>
              </a:ext>
            </a:extLst>
          </p:cNvPr>
          <p:cNvCxnSpPr>
            <a:cxnSpLocks/>
          </p:cNvCxnSpPr>
          <p:nvPr/>
        </p:nvCxnSpPr>
        <p:spPr>
          <a:xfrm flipH="1">
            <a:off x="4731658" y="2307771"/>
            <a:ext cx="1364342" cy="455022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7610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
                                        <p:tgtEl>
                                          <p:spTgt spid="8"/>
                                        </p:tgtEl>
                                      </p:cBhvr>
                                    </p:animEffect>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E88FC1-01D1-4A75-AD66-45EA02C6A47C}"/>
              </a:ext>
            </a:extLst>
          </p:cNvPr>
          <p:cNvSpPr>
            <a:spLocks noGrp="1"/>
          </p:cNvSpPr>
          <p:nvPr>
            <p:ph type="title"/>
          </p:nvPr>
        </p:nvSpPr>
        <p:spPr/>
        <p:txBody>
          <a:bodyPr/>
          <a:lstStyle/>
          <a:p>
            <a:r>
              <a:rPr kumimoji="1" lang="en-US" altLang="ja-JP" dirty="0"/>
              <a:t>1.1. Forex Trading</a:t>
            </a:r>
            <a:endParaRPr kumimoji="1" lang="ja-JP" altLang="en-US" dirty="0"/>
          </a:p>
        </p:txBody>
      </p:sp>
      <p:sp>
        <p:nvSpPr>
          <p:cNvPr id="3" name="コンテンツ プレースホルダー 2">
            <a:extLst>
              <a:ext uri="{FF2B5EF4-FFF2-40B4-BE49-F238E27FC236}">
                <a16:creationId xmlns:a16="http://schemas.microsoft.com/office/drawing/2014/main" id="{0FEF93FF-DA58-4DBD-BB33-8DD2ED705422}"/>
              </a:ext>
            </a:extLst>
          </p:cNvPr>
          <p:cNvSpPr>
            <a:spLocks noGrp="1"/>
          </p:cNvSpPr>
          <p:nvPr>
            <p:ph idx="1"/>
          </p:nvPr>
        </p:nvSpPr>
        <p:spPr>
          <a:xfrm>
            <a:off x="838200" y="1825625"/>
            <a:ext cx="10515600" cy="1015194"/>
          </a:xfrm>
        </p:spPr>
        <p:txBody>
          <a:bodyPr>
            <a:normAutofit/>
          </a:bodyPr>
          <a:lstStyle/>
          <a:p>
            <a:r>
              <a:rPr kumimoji="1" lang="en-US" altLang="ja-JP" dirty="0"/>
              <a:t>The retail foreign exchange trading (Forex trading, A.K.A. FX) is an exchange trading that allows individuals to speculate.</a:t>
            </a:r>
          </a:p>
          <a:p>
            <a:endParaRPr kumimoji="1" lang="ja-JP" altLang="en-US" dirty="0"/>
          </a:p>
        </p:txBody>
      </p:sp>
      <p:sp>
        <p:nvSpPr>
          <p:cNvPr id="4" name="スライド番号プレースホルダー 3">
            <a:extLst>
              <a:ext uri="{FF2B5EF4-FFF2-40B4-BE49-F238E27FC236}">
                <a16:creationId xmlns:a16="http://schemas.microsoft.com/office/drawing/2014/main" id="{6FB3891F-3EDB-483A-A423-C47C8906FEE1}"/>
              </a:ext>
            </a:extLst>
          </p:cNvPr>
          <p:cNvSpPr>
            <a:spLocks noGrp="1"/>
          </p:cNvSpPr>
          <p:nvPr>
            <p:ph type="sldNum" sz="quarter" idx="12"/>
          </p:nvPr>
        </p:nvSpPr>
        <p:spPr/>
        <p:txBody>
          <a:bodyPr/>
          <a:lstStyle/>
          <a:p>
            <a:fld id="{7E4D883A-E6AF-4FEB-92F6-7B45654D4FEC}" type="slidenum">
              <a:rPr kumimoji="1" lang="ja-JP" altLang="en-US" smtClean="0"/>
              <a:t>4</a:t>
            </a:fld>
            <a:endParaRPr kumimoji="1" lang="ja-JP" altLang="en-US"/>
          </a:p>
        </p:txBody>
      </p:sp>
      <p:grpSp>
        <p:nvGrpSpPr>
          <p:cNvPr id="37" name="グループ化 36">
            <a:extLst>
              <a:ext uri="{FF2B5EF4-FFF2-40B4-BE49-F238E27FC236}">
                <a16:creationId xmlns:a16="http://schemas.microsoft.com/office/drawing/2014/main" id="{02D5AE38-670D-44B3-B4AD-06629944CCF0}"/>
              </a:ext>
            </a:extLst>
          </p:cNvPr>
          <p:cNvGrpSpPr/>
          <p:nvPr/>
        </p:nvGrpSpPr>
        <p:grpSpPr>
          <a:xfrm>
            <a:off x="3003963" y="2605444"/>
            <a:ext cx="5980873" cy="4116031"/>
            <a:chOff x="120173" y="1133141"/>
            <a:chExt cx="6130200" cy="4829043"/>
          </a:xfrm>
        </p:grpSpPr>
        <p:sp>
          <p:nvSpPr>
            <p:cNvPr id="21" name="テキスト ボックス 20">
              <a:extLst>
                <a:ext uri="{FF2B5EF4-FFF2-40B4-BE49-F238E27FC236}">
                  <a16:creationId xmlns:a16="http://schemas.microsoft.com/office/drawing/2014/main" id="{3AAFF2E0-FE85-40D7-AA5C-1FCF9DDEA0F9}"/>
                </a:ext>
              </a:extLst>
            </p:cNvPr>
            <p:cNvSpPr txBox="1"/>
            <p:nvPr/>
          </p:nvSpPr>
          <p:spPr>
            <a:xfrm>
              <a:off x="473739" y="5377409"/>
              <a:ext cx="2097931" cy="584775"/>
            </a:xfrm>
            <a:prstGeom prst="rect">
              <a:avLst/>
            </a:prstGeom>
            <a:noFill/>
          </p:spPr>
          <p:txBody>
            <a:bodyPr wrap="square" rtlCol="0">
              <a:spAutoFit/>
            </a:bodyPr>
            <a:lstStyle/>
            <a:p>
              <a:r>
                <a:rPr kumimoji="1" lang="en-US" altLang="ja-JP" sz="3200" b="1" dirty="0"/>
                <a:t>Traders</a:t>
              </a:r>
              <a:endParaRPr kumimoji="1" lang="ja-JP" altLang="en-US" sz="3200" b="1" dirty="0"/>
            </a:p>
          </p:txBody>
        </p:sp>
        <p:grpSp>
          <p:nvGrpSpPr>
            <p:cNvPr id="22" name="グループ化 21">
              <a:extLst>
                <a:ext uri="{FF2B5EF4-FFF2-40B4-BE49-F238E27FC236}">
                  <a16:creationId xmlns:a16="http://schemas.microsoft.com/office/drawing/2014/main" id="{EEE08409-A3A1-4025-AD7F-0EA2CB73E705}"/>
                </a:ext>
              </a:extLst>
            </p:cNvPr>
            <p:cNvGrpSpPr/>
            <p:nvPr/>
          </p:nvGrpSpPr>
          <p:grpSpPr>
            <a:xfrm>
              <a:off x="3336112" y="1518330"/>
              <a:ext cx="2914261" cy="2121160"/>
              <a:chOff x="3830385" y="2421450"/>
              <a:chExt cx="2914261" cy="2121160"/>
            </a:xfrm>
          </p:grpSpPr>
          <p:sp>
            <p:nvSpPr>
              <p:cNvPr id="23" name="テキスト ボックス 22">
                <a:extLst>
                  <a:ext uri="{FF2B5EF4-FFF2-40B4-BE49-F238E27FC236}">
                    <a16:creationId xmlns:a16="http://schemas.microsoft.com/office/drawing/2014/main" id="{1320D264-7930-4E10-AA35-7100052E8054}"/>
                  </a:ext>
                </a:extLst>
              </p:cNvPr>
              <p:cNvSpPr txBox="1"/>
              <p:nvPr/>
            </p:nvSpPr>
            <p:spPr>
              <a:xfrm>
                <a:off x="3830385" y="3534213"/>
                <a:ext cx="2914261" cy="1008397"/>
              </a:xfrm>
              <a:prstGeom prst="rect">
                <a:avLst/>
              </a:prstGeom>
              <a:noFill/>
              <a:ln>
                <a:solidFill>
                  <a:schemeClr val="tx1"/>
                </a:solidFill>
              </a:ln>
            </p:spPr>
            <p:txBody>
              <a:bodyPr wrap="square" rtlCol="0">
                <a:spAutoFit/>
              </a:bodyPr>
              <a:lstStyle/>
              <a:p>
                <a:pPr algn="ctr"/>
                <a:r>
                  <a:rPr kumimoji="1" lang="en-US" altLang="ja-JP" sz="2400" b="1" dirty="0"/>
                  <a:t>Forex </a:t>
                </a:r>
              </a:p>
              <a:p>
                <a:pPr algn="ctr"/>
                <a:r>
                  <a:rPr kumimoji="1" lang="en-US" altLang="ja-JP" sz="2400" b="1" dirty="0"/>
                  <a:t>Companies</a:t>
                </a:r>
                <a:endParaRPr kumimoji="1" lang="ja-JP" altLang="en-US" sz="2400" b="1" dirty="0"/>
              </a:p>
            </p:txBody>
          </p:sp>
          <p:pic>
            <p:nvPicPr>
              <p:cNvPr id="24" name="グラフィックス 23" descr="都市">
                <a:extLst>
                  <a:ext uri="{FF2B5EF4-FFF2-40B4-BE49-F238E27FC236}">
                    <a16:creationId xmlns:a16="http://schemas.microsoft.com/office/drawing/2014/main" id="{14EB9E9D-B66C-4DFD-8605-FB0323D59C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8125" y="2421450"/>
                <a:ext cx="1325563" cy="1325563"/>
              </a:xfrm>
              <a:prstGeom prst="rect">
                <a:avLst/>
              </a:prstGeom>
            </p:spPr>
          </p:pic>
        </p:grpSp>
        <p:pic>
          <p:nvPicPr>
            <p:cNvPr id="25" name="グラフィックス 24" descr="ユーザー">
              <a:extLst>
                <a:ext uri="{FF2B5EF4-FFF2-40B4-BE49-F238E27FC236}">
                  <a16:creationId xmlns:a16="http://schemas.microsoft.com/office/drawing/2014/main" id="{637713B7-8280-4920-A3D2-9666DAB670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4917" y="1133141"/>
              <a:ext cx="1576754" cy="1576754"/>
            </a:xfrm>
            <a:prstGeom prst="rect">
              <a:avLst/>
            </a:prstGeom>
          </p:spPr>
        </p:pic>
        <p:pic>
          <p:nvPicPr>
            <p:cNvPr id="26" name="グラフィックス 25" descr="ユーザー">
              <a:extLst>
                <a:ext uri="{FF2B5EF4-FFF2-40B4-BE49-F238E27FC236}">
                  <a16:creationId xmlns:a16="http://schemas.microsoft.com/office/drawing/2014/main" id="{43D22511-C18B-4F32-A701-7363C36253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2750" y="1595174"/>
              <a:ext cx="1576754" cy="1576754"/>
            </a:xfrm>
            <a:prstGeom prst="rect">
              <a:avLst/>
            </a:prstGeom>
          </p:spPr>
        </p:pic>
        <p:pic>
          <p:nvPicPr>
            <p:cNvPr id="27" name="グラフィックス 26" descr="ユーザー">
              <a:extLst>
                <a:ext uri="{FF2B5EF4-FFF2-40B4-BE49-F238E27FC236}">
                  <a16:creationId xmlns:a16="http://schemas.microsoft.com/office/drawing/2014/main" id="{BDA7C960-D5F8-4F12-A40F-663BCF77ED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105" y="2054410"/>
              <a:ext cx="1576754" cy="1576754"/>
            </a:xfrm>
            <a:prstGeom prst="rect">
              <a:avLst/>
            </a:prstGeom>
          </p:spPr>
        </p:pic>
        <p:pic>
          <p:nvPicPr>
            <p:cNvPr id="28" name="グラフィックス 27" descr="ユーザー">
              <a:extLst>
                <a:ext uri="{FF2B5EF4-FFF2-40B4-BE49-F238E27FC236}">
                  <a16:creationId xmlns:a16="http://schemas.microsoft.com/office/drawing/2014/main" id="{8B0A889B-6F60-4959-A01D-B022ADC46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0173" y="2533895"/>
              <a:ext cx="1669250" cy="1669250"/>
            </a:xfrm>
            <a:prstGeom prst="rect">
              <a:avLst/>
            </a:prstGeom>
          </p:spPr>
        </p:pic>
        <p:pic>
          <p:nvPicPr>
            <p:cNvPr id="29" name="グラフィックス 28" descr="ユーザー">
              <a:extLst>
                <a:ext uri="{FF2B5EF4-FFF2-40B4-BE49-F238E27FC236}">
                  <a16:creationId xmlns:a16="http://schemas.microsoft.com/office/drawing/2014/main" id="{906616C8-10CB-4870-9172-D4A40ECDFB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384" y="3140982"/>
              <a:ext cx="1576754" cy="1576754"/>
            </a:xfrm>
            <a:prstGeom prst="rect">
              <a:avLst/>
            </a:prstGeom>
          </p:spPr>
        </p:pic>
        <p:pic>
          <p:nvPicPr>
            <p:cNvPr id="30" name="グラフィックス 29" descr="ユーザー">
              <a:extLst>
                <a:ext uri="{FF2B5EF4-FFF2-40B4-BE49-F238E27FC236}">
                  <a16:creationId xmlns:a16="http://schemas.microsoft.com/office/drawing/2014/main" id="{0709BA64-8EAA-4A93-9FCD-39F9CDC38E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0636" y="3640870"/>
              <a:ext cx="1576754" cy="1576754"/>
            </a:xfrm>
            <a:prstGeom prst="rect">
              <a:avLst/>
            </a:prstGeom>
          </p:spPr>
        </p:pic>
        <p:cxnSp>
          <p:nvCxnSpPr>
            <p:cNvPr id="31" name="直線矢印コネクタ 30">
              <a:extLst>
                <a:ext uri="{FF2B5EF4-FFF2-40B4-BE49-F238E27FC236}">
                  <a16:creationId xmlns:a16="http://schemas.microsoft.com/office/drawing/2014/main" id="{808DA6F9-984B-4509-8357-F48238024A6E}"/>
                </a:ext>
              </a:extLst>
            </p:cNvPr>
            <p:cNvCxnSpPr>
              <a:cxnSpLocks/>
            </p:cNvCxnSpPr>
            <p:nvPr/>
          </p:nvCxnSpPr>
          <p:spPr>
            <a:xfrm flipH="1">
              <a:off x="1935860" y="3368520"/>
              <a:ext cx="1212647" cy="645519"/>
            </a:xfrm>
            <a:prstGeom prst="straightConnector1">
              <a:avLst/>
            </a:prstGeom>
            <a:ln w="50800">
              <a:headEnd type="none"/>
              <a:tailEnd type="triangle" w="lg" len="lg"/>
            </a:ln>
          </p:spPr>
          <p:style>
            <a:lnRef idx="3">
              <a:schemeClr val="accent1"/>
            </a:lnRef>
            <a:fillRef idx="0">
              <a:schemeClr val="accent1"/>
            </a:fillRef>
            <a:effectRef idx="2">
              <a:schemeClr val="accent1"/>
            </a:effectRef>
            <a:fontRef idx="minor">
              <a:schemeClr val="tx1"/>
            </a:fontRef>
          </p:style>
        </p:cxnSp>
        <p:cxnSp>
          <p:nvCxnSpPr>
            <p:cNvPr id="32" name="直線矢印コネクタ 31">
              <a:extLst>
                <a:ext uri="{FF2B5EF4-FFF2-40B4-BE49-F238E27FC236}">
                  <a16:creationId xmlns:a16="http://schemas.microsoft.com/office/drawing/2014/main" id="{FA850CED-DC7C-459A-9F9F-ECCD76F9CABD}"/>
                </a:ext>
              </a:extLst>
            </p:cNvPr>
            <p:cNvCxnSpPr>
              <a:cxnSpLocks/>
            </p:cNvCxnSpPr>
            <p:nvPr/>
          </p:nvCxnSpPr>
          <p:spPr>
            <a:xfrm flipV="1">
              <a:off x="2078766" y="3569625"/>
              <a:ext cx="1278597" cy="941333"/>
            </a:xfrm>
            <a:prstGeom prst="straightConnector1">
              <a:avLst/>
            </a:prstGeom>
            <a:ln w="50800">
              <a:headEnd type="none"/>
              <a:tailEnd type="triangle" w="lg" len="lg"/>
            </a:ln>
          </p:spPr>
          <p:style>
            <a:lnRef idx="3">
              <a:schemeClr val="accent1"/>
            </a:lnRef>
            <a:fillRef idx="0">
              <a:schemeClr val="accent1"/>
            </a:fillRef>
            <a:effectRef idx="2">
              <a:schemeClr val="accent1"/>
            </a:effectRef>
            <a:fontRef idx="minor">
              <a:schemeClr val="tx1"/>
            </a:fontRef>
          </p:style>
        </p:cxnSp>
        <p:cxnSp>
          <p:nvCxnSpPr>
            <p:cNvPr id="33" name="直線矢印コネクタ 32">
              <a:extLst>
                <a:ext uri="{FF2B5EF4-FFF2-40B4-BE49-F238E27FC236}">
                  <a16:creationId xmlns:a16="http://schemas.microsoft.com/office/drawing/2014/main" id="{D9B14B4A-0941-47C9-927D-0F7FE04B3E5A}"/>
                </a:ext>
              </a:extLst>
            </p:cNvPr>
            <p:cNvCxnSpPr>
              <a:cxnSpLocks/>
            </p:cNvCxnSpPr>
            <p:nvPr/>
          </p:nvCxnSpPr>
          <p:spPr>
            <a:xfrm flipV="1">
              <a:off x="1705305" y="3171928"/>
              <a:ext cx="1443202" cy="196592"/>
            </a:xfrm>
            <a:prstGeom prst="straightConnector1">
              <a:avLst/>
            </a:prstGeom>
            <a:ln w="50800">
              <a:headEnd type="none"/>
              <a:tailEnd type="triangle" w="lg" len="lg"/>
            </a:ln>
          </p:spPr>
          <p:style>
            <a:lnRef idx="3">
              <a:schemeClr val="accent1"/>
            </a:lnRef>
            <a:fillRef idx="0">
              <a:schemeClr val="accent1"/>
            </a:fillRef>
            <a:effectRef idx="2">
              <a:schemeClr val="accent1"/>
            </a:effectRef>
            <a:fontRef idx="minor">
              <a:schemeClr val="tx1"/>
            </a:fontRef>
          </p:style>
        </p:cxnSp>
        <p:cxnSp>
          <p:nvCxnSpPr>
            <p:cNvPr id="34" name="直線矢印コネクタ 33">
              <a:extLst>
                <a:ext uri="{FF2B5EF4-FFF2-40B4-BE49-F238E27FC236}">
                  <a16:creationId xmlns:a16="http://schemas.microsoft.com/office/drawing/2014/main" id="{8B8E607B-2115-4358-9405-F25B4EE5468E}"/>
                </a:ext>
              </a:extLst>
            </p:cNvPr>
            <p:cNvCxnSpPr>
              <a:cxnSpLocks/>
            </p:cNvCxnSpPr>
            <p:nvPr/>
          </p:nvCxnSpPr>
          <p:spPr>
            <a:xfrm flipH="1" flipV="1">
              <a:off x="2020538" y="2763704"/>
              <a:ext cx="1076588" cy="240624"/>
            </a:xfrm>
            <a:prstGeom prst="straightConnector1">
              <a:avLst/>
            </a:prstGeom>
            <a:ln w="50800">
              <a:headEnd type="none"/>
              <a:tailEnd type="triangle" w="lg" len="lg"/>
            </a:ln>
          </p:spPr>
          <p:style>
            <a:lnRef idx="3">
              <a:schemeClr val="accent1"/>
            </a:lnRef>
            <a:fillRef idx="0">
              <a:schemeClr val="accent1"/>
            </a:fillRef>
            <a:effectRef idx="2">
              <a:schemeClr val="accent1"/>
            </a:effectRef>
            <a:fontRef idx="minor">
              <a:schemeClr val="tx1"/>
            </a:fontRef>
          </p:style>
        </p:cxnSp>
        <p:cxnSp>
          <p:nvCxnSpPr>
            <p:cNvPr id="35" name="直線矢印コネクタ 34">
              <a:extLst>
                <a:ext uri="{FF2B5EF4-FFF2-40B4-BE49-F238E27FC236}">
                  <a16:creationId xmlns:a16="http://schemas.microsoft.com/office/drawing/2014/main" id="{185D7D8C-D3B8-4ED7-8542-126C23C614AA}"/>
                </a:ext>
              </a:extLst>
            </p:cNvPr>
            <p:cNvCxnSpPr>
              <a:cxnSpLocks/>
            </p:cNvCxnSpPr>
            <p:nvPr/>
          </p:nvCxnSpPr>
          <p:spPr>
            <a:xfrm>
              <a:off x="2273832" y="2421406"/>
              <a:ext cx="994789" cy="312696"/>
            </a:xfrm>
            <a:prstGeom prst="straightConnector1">
              <a:avLst/>
            </a:prstGeom>
            <a:ln w="50800">
              <a:headEnd type="none"/>
              <a:tailEnd type="triangle" w="lg" len="lg"/>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33CD8091-D2D0-41E1-AE2D-0AFEC14E3CD9}"/>
                </a:ext>
              </a:extLst>
            </p:cNvPr>
            <p:cNvSpPr txBox="1"/>
            <p:nvPr/>
          </p:nvSpPr>
          <p:spPr>
            <a:xfrm>
              <a:off x="2390188" y="4216576"/>
              <a:ext cx="3860184" cy="974949"/>
            </a:xfrm>
            <a:prstGeom prst="rect">
              <a:avLst/>
            </a:prstGeom>
            <a:noFill/>
          </p:spPr>
          <p:txBody>
            <a:bodyPr wrap="square" rtlCol="0">
              <a:spAutoFit/>
            </a:bodyPr>
            <a:lstStyle/>
            <a:p>
              <a:r>
                <a:rPr lang="en-US" altLang="ja-JP" sz="2400" dirty="0"/>
                <a:t>Take Long/short Position</a:t>
              </a:r>
            </a:p>
            <a:p>
              <a:r>
                <a:rPr lang="en-US" altLang="ja-JP" sz="2400" dirty="0"/>
                <a:t>Liquidate</a:t>
              </a:r>
            </a:p>
          </p:txBody>
        </p:sp>
      </p:grpSp>
    </p:spTree>
    <p:extLst>
      <p:ext uri="{BB962C8B-B14F-4D97-AF65-F5344CB8AC3E}">
        <p14:creationId xmlns:p14="http://schemas.microsoft.com/office/powerpoint/2010/main" val="538441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E7B8-5106-46FC-8748-9C5079F14BE0}"/>
              </a:ext>
            </a:extLst>
          </p:cNvPr>
          <p:cNvSpPr>
            <a:spLocks noGrp="1"/>
          </p:cNvSpPr>
          <p:nvPr>
            <p:ph type="title"/>
          </p:nvPr>
        </p:nvSpPr>
        <p:spPr/>
        <p:txBody>
          <a:bodyPr/>
          <a:lstStyle/>
          <a:p>
            <a:r>
              <a:rPr kumimoji="1" lang="en-US" altLang="ja-JP" dirty="0"/>
              <a:t>Waiting Ratio in Testing for the Number of MA</a:t>
            </a:r>
            <a:endParaRPr kumimoji="1" lang="ja-JP" altLang="en-US" dirty="0"/>
          </a:p>
        </p:txBody>
      </p:sp>
      <p:pic>
        <p:nvPicPr>
          <p:cNvPr id="6" name="コンテンツ プレースホルダー 5" descr="グラフ, 折れ線グラフ&#10;&#10;自動的に生成された説明">
            <a:extLst>
              <a:ext uri="{FF2B5EF4-FFF2-40B4-BE49-F238E27FC236}">
                <a16:creationId xmlns:a16="http://schemas.microsoft.com/office/drawing/2014/main" id="{6EE24D51-7755-4DE9-8719-7D6C08DE8B2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053" t="2595" r="1433" b="4015"/>
          <a:stretch/>
        </p:blipFill>
        <p:spPr>
          <a:xfrm>
            <a:off x="1779813" y="1027906"/>
            <a:ext cx="9913601" cy="5693569"/>
          </a:xfrm>
        </p:spPr>
      </p:pic>
      <p:sp>
        <p:nvSpPr>
          <p:cNvPr id="4" name="スライド番号プレースホルダー 3">
            <a:extLst>
              <a:ext uri="{FF2B5EF4-FFF2-40B4-BE49-F238E27FC236}">
                <a16:creationId xmlns:a16="http://schemas.microsoft.com/office/drawing/2014/main" id="{EFB94811-88D3-4479-AAFC-3155E2637465}"/>
              </a:ext>
            </a:extLst>
          </p:cNvPr>
          <p:cNvSpPr>
            <a:spLocks noGrp="1"/>
          </p:cNvSpPr>
          <p:nvPr>
            <p:ph type="sldNum" sz="quarter" idx="12"/>
          </p:nvPr>
        </p:nvSpPr>
        <p:spPr>
          <a:xfrm>
            <a:off x="9448800" y="6492875"/>
            <a:ext cx="2743200" cy="365125"/>
          </a:xfrm>
        </p:spPr>
        <p:txBody>
          <a:bodyPr/>
          <a:lstStyle/>
          <a:p>
            <a:fld id="{7E4D883A-E6AF-4FEB-92F6-7B45654D4FEC}" type="slidenum">
              <a:rPr kumimoji="1" lang="ja-JP" altLang="en-US" smtClean="0"/>
              <a:t>40</a:t>
            </a:fld>
            <a:endParaRPr kumimoji="1" lang="ja-JP" altLang="en-US"/>
          </a:p>
        </p:txBody>
      </p:sp>
    </p:spTree>
    <p:extLst>
      <p:ext uri="{BB962C8B-B14F-4D97-AF65-F5344CB8AC3E}">
        <p14:creationId xmlns:p14="http://schemas.microsoft.com/office/powerpoint/2010/main" val="3446352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F519C-C4C5-47BC-8F40-7936CB5529FB}"/>
              </a:ext>
            </a:extLst>
          </p:cNvPr>
          <p:cNvSpPr>
            <a:spLocks noGrp="1"/>
          </p:cNvSpPr>
          <p:nvPr>
            <p:ph type="title"/>
          </p:nvPr>
        </p:nvSpPr>
        <p:spPr/>
        <p:txBody>
          <a:bodyPr/>
          <a:lstStyle/>
          <a:p>
            <a:r>
              <a:rPr kumimoji="1" lang="en-US" altLang="ja-JP" dirty="0"/>
              <a:t>Average of Waiting Ratio in Testing</a:t>
            </a:r>
            <a:endParaRPr kumimoji="1" lang="ja-JP" altLang="en-US" dirty="0"/>
          </a:p>
        </p:txBody>
      </p:sp>
      <p:pic>
        <p:nvPicPr>
          <p:cNvPr id="6" name="コンテンツ プレースホルダー 5" descr="グラフ, 折れ線グラフ&#10;&#10;自動的に生成された説明">
            <a:extLst>
              <a:ext uri="{FF2B5EF4-FFF2-40B4-BE49-F238E27FC236}">
                <a16:creationId xmlns:a16="http://schemas.microsoft.com/office/drawing/2014/main" id="{C03B7DA5-FA23-4C15-A3CA-A6D62BE43CD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840" t="2355" r="7982" b="3663"/>
          <a:stretch/>
        </p:blipFill>
        <p:spPr>
          <a:xfrm>
            <a:off x="2816772" y="1324456"/>
            <a:ext cx="6558456" cy="5533544"/>
          </a:xfrm>
        </p:spPr>
      </p:pic>
      <p:sp>
        <p:nvSpPr>
          <p:cNvPr id="4" name="スライド番号プレースホルダー 3">
            <a:extLst>
              <a:ext uri="{FF2B5EF4-FFF2-40B4-BE49-F238E27FC236}">
                <a16:creationId xmlns:a16="http://schemas.microsoft.com/office/drawing/2014/main" id="{BC7A85BA-4056-4E01-BFCF-5734B0DCF1D4}"/>
              </a:ext>
            </a:extLst>
          </p:cNvPr>
          <p:cNvSpPr>
            <a:spLocks noGrp="1"/>
          </p:cNvSpPr>
          <p:nvPr>
            <p:ph type="sldNum" sz="quarter" idx="12"/>
          </p:nvPr>
        </p:nvSpPr>
        <p:spPr/>
        <p:txBody>
          <a:bodyPr/>
          <a:lstStyle/>
          <a:p>
            <a:fld id="{7E4D883A-E6AF-4FEB-92F6-7B45654D4FEC}" type="slidenum">
              <a:rPr kumimoji="1" lang="ja-JP" altLang="en-US" smtClean="0"/>
              <a:t>41</a:t>
            </a:fld>
            <a:endParaRPr kumimoji="1" lang="ja-JP" altLang="en-US"/>
          </a:p>
        </p:txBody>
      </p:sp>
      <p:cxnSp>
        <p:nvCxnSpPr>
          <p:cNvPr id="5" name="直線矢印コネクタ 4">
            <a:extLst>
              <a:ext uri="{FF2B5EF4-FFF2-40B4-BE49-F238E27FC236}">
                <a16:creationId xmlns:a16="http://schemas.microsoft.com/office/drawing/2014/main" id="{DB5F3A1E-68D6-4136-A4C4-219DF6EABC5C}"/>
              </a:ext>
            </a:extLst>
          </p:cNvPr>
          <p:cNvCxnSpPr>
            <a:cxnSpLocks/>
          </p:cNvCxnSpPr>
          <p:nvPr/>
        </p:nvCxnSpPr>
        <p:spPr>
          <a:xfrm flipV="1">
            <a:off x="4005943" y="2278744"/>
            <a:ext cx="4978400" cy="39333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3975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nextCondLst>
                <p:cond evt="onClick" delay="0">
                  <p:tgtEl>
                    <p:spTgt spid="6"/>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9EEBE-CEA7-47E3-B5B7-2FA07E4E34EE}"/>
              </a:ext>
            </a:extLst>
          </p:cNvPr>
          <p:cNvSpPr>
            <a:spLocks noGrp="1"/>
          </p:cNvSpPr>
          <p:nvPr>
            <p:ph type="title"/>
          </p:nvPr>
        </p:nvSpPr>
        <p:spPr/>
        <p:txBody>
          <a:bodyPr/>
          <a:lstStyle/>
          <a:p>
            <a:r>
              <a:rPr lang="en-US" altLang="ja-JP" dirty="0"/>
              <a:t>5. </a:t>
            </a:r>
            <a:r>
              <a:rPr kumimoji="1" lang="en-US" altLang="ja-JP" dirty="0"/>
              <a:t>Conclusion</a:t>
            </a:r>
            <a:endParaRPr kumimoji="1" lang="ja-JP" altLang="en-US" dirty="0"/>
          </a:p>
        </p:txBody>
      </p:sp>
      <p:sp>
        <p:nvSpPr>
          <p:cNvPr id="3" name="テキスト プレースホルダー 2">
            <a:extLst>
              <a:ext uri="{FF2B5EF4-FFF2-40B4-BE49-F238E27FC236}">
                <a16:creationId xmlns:a16="http://schemas.microsoft.com/office/drawing/2014/main" id="{E42F3A04-697A-48C5-B8F0-EE803074359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5CA704-ACFE-4682-B8A8-DA1C83273C00}"/>
              </a:ext>
            </a:extLst>
          </p:cNvPr>
          <p:cNvSpPr>
            <a:spLocks noGrp="1"/>
          </p:cNvSpPr>
          <p:nvPr>
            <p:ph type="sldNum" sz="quarter" idx="12"/>
          </p:nvPr>
        </p:nvSpPr>
        <p:spPr/>
        <p:txBody>
          <a:bodyPr/>
          <a:lstStyle/>
          <a:p>
            <a:fld id="{7E4D883A-E6AF-4FEB-92F6-7B45654D4FEC}" type="slidenum">
              <a:rPr kumimoji="1" lang="ja-JP" altLang="en-US" smtClean="0"/>
              <a:t>42</a:t>
            </a:fld>
            <a:endParaRPr kumimoji="1" lang="ja-JP" altLang="en-US"/>
          </a:p>
        </p:txBody>
      </p:sp>
    </p:spTree>
    <p:extLst>
      <p:ext uri="{BB962C8B-B14F-4D97-AF65-F5344CB8AC3E}">
        <p14:creationId xmlns:p14="http://schemas.microsoft.com/office/powerpoint/2010/main" val="3112356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E86FD-A64B-460B-8F51-616567FBDA20}"/>
              </a:ext>
            </a:extLst>
          </p:cNvPr>
          <p:cNvSpPr>
            <a:spLocks noGrp="1"/>
          </p:cNvSpPr>
          <p:nvPr>
            <p:ph type="title"/>
          </p:nvPr>
        </p:nvSpPr>
        <p:spPr/>
        <p:txBody>
          <a:bodyPr/>
          <a:lstStyle/>
          <a:p>
            <a:r>
              <a:rPr kumimoji="1" lang="en-US" altLang="ja-JP" dirty="0"/>
              <a:t>5.1. Conclusion</a:t>
            </a:r>
            <a:endParaRPr kumimoji="1" lang="ja-JP" altLang="en-US" dirty="0"/>
          </a:p>
        </p:txBody>
      </p:sp>
      <p:sp>
        <p:nvSpPr>
          <p:cNvPr id="3" name="コンテンツ プレースホルダー 2">
            <a:extLst>
              <a:ext uri="{FF2B5EF4-FFF2-40B4-BE49-F238E27FC236}">
                <a16:creationId xmlns:a16="http://schemas.microsoft.com/office/drawing/2014/main" id="{97275FF5-A2EC-480E-8AF5-5736C7D47B35}"/>
              </a:ext>
            </a:extLst>
          </p:cNvPr>
          <p:cNvSpPr>
            <a:spLocks noGrp="1"/>
          </p:cNvSpPr>
          <p:nvPr>
            <p:ph idx="1"/>
          </p:nvPr>
        </p:nvSpPr>
        <p:spPr>
          <a:xfrm>
            <a:off x="838200" y="1825625"/>
            <a:ext cx="10805160" cy="4351338"/>
          </a:xfrm>
        </p:spPr>
        <p:txBody>
          <a:bodyPr>
            <a:normAutofit lnSpcReduction="10000"/>
          </a:bodyPr>
          <a:lstStyle/>
          <a:p>
            <a:pPr marL="514350" indent="-514350">
              <a:buFont typeface="+mj-lt"/>
              <a:buAutoNum type="arabicPeriod"/>
            </a:pPr>
            <a:r>
              <a:rPr lang="en-US" altLang="ja-JP" dirty="0"/>
              <a:t>T</a:t>
            </a:r>
            <a:r>
              <a:rPr kumimoji="1" lang="en-US" altLang="ja-JP" dirty="0"/>
              <a:t>he result of accumulated reward could not prove the importance of multiple MAs. </a:t>
            </a:r>
          </a:p>
          <a:p>
            <a:pPr lvl="1"/>
            <a:r>
              <a:rPr kumimoji="1" lang="en-US" altLang="ja-JP" dirty="0"/>
              <a:t>We concluded that MA was </a:t>
            </a:r>
            <a:r>
              <a:rPr kumimoji="1" lang="en-US" altLang="ja-JP" b="1" dirty="0"/>
              <a:t>invalid</a:t>
            </a:r>
            <a:r>
              <a:rPr kumimoji="1" lang="en-US" altLang="ja-JP" dirty="0"/>
              <a:t> metrics for DQL of Forex trading.</a:t>
            </a:r>
          </a:p>
          <a:p>
            <a:pPr marL="514350" indent="-514350">
              <a:buFont typeface="+mj-lt"/>
              <a:buAutoNum type="arabicPeriod"/>
            </a:pPr>
            <a:r>
              <a:rPr lang="en-US" altLang="ja-JP" dirty="0"/>
              <a:t>T</a:t>
            </a:r>
            <a:r>
              <a:rPr kumimoji="1" lang="en-US" altLang="ja-JP" dirty="0"/>
              <a:t>he result of the waiting ratio suggested that RL itself can be useful to </a:t>
            </a:r>
            <a:r>
              <a:rPr kumimoji="1" lang="en-US" altLang="ja-JP" b="1" dirty="0"/>
              <a:t>avoid losses</a:t>
            </a:r>
            <a:r>
              <a:rPr lang="en-US" altLang="ja-JP" b="1" dirty="0"/>
              <a:t> </a:t>
            </a:r>
            <a:r>
              <a:rPr lang="en-US" altLang="ja-JP" dirty="0"/>
              <a:t>for the future the agent cannot be sure.</a:t>
            </a:r>
            <a:endParaRPr kumimoji="1" lang="en-US" altLang="ja-JP" dirty="0"/>
          </a:p>
          <a:p>
            <a:pPr lvl="1"/>
            <a:r>
              <a:rPr lang="en-US" altLang="ja-JP" dirty="0"/>
              <a:t>Waiting ratios for any MAs in training tended to converge between 70% and 75%.</a:t>
            </a:r>
          </a:p>
          <a:p>
            <a:pPr lvl="1"/>
            <a:r>
              <a:rPr lang="en-US" altLang="ja-JP" dirty="0"/>
              <a:t>The plots of training indicated that the range of 70% to 75% was the </a:t>
            </a:r>
            <a:r>
              <a:rPr lang="en-US" altLang="ja-JP" b="1" dirty="0">
                <a:solidFill>
                  <a:srgbClr val="FF0000"/>
                </a:solidFill>
              </a:rPr>
              <a:t>boundary</a:t>
            </a:r>
            <a:r>
              <a:rPr lang="en-US" altLang="ja-JP" dirty="0"/>
              <a:t> whether the loss absolutely occurred or not</a:t>
            </a:r>
          </a:p>
          <a:p>
            <a:pPr lvl="1"/>
            <a:r>
              <a:rPr lang="en-US" altLang="ja-JP" dirty="0"/>
              <a:t>T</a:t>
            </a:r>
            <a:r>
              <a:rPr kumimoji="1" lang="en-US" altLang="ja-JP" dirty="0"/>
              <a:t>he confirmed </a:t>
            </a:r>
            <a:r>
              <a:rPr kumimoji="1" lang="en-US" altLang="ja-JP" b="1" dirty="0">
                <a:solidFill>
                  <a:srgbClr val="FF0000"/>
                </a:solidFill>
              </a:rPr>
              <a:t>hypothesis </a:t>
            </a:r>
            <a:r>
              <a:rPr kumimoji="1" lang="en-US" altLang="ja-JP" dirty="0"/>
              <a:t>in the testing </a:t>
            </a:r>
            <a:r>
              <a:rPr lang="en-US" altLang="ja-JP" dirty="0"/>
              <a:t>suggests the avoiding losses.</a:t>
            </a:r>
            <a:endParaRPr kumimoji="1" lang="ja-JP" altLang="en-US" dirty="0"/>
          </a:p>
          <a:p>
            <a:pPr lvl="1"/>
            <a:endParaRPr kumimoji="1" lang="ja-JP" altLang="en-US" dirty="0"/>
          </a:p>
        </p:txBody>
      </p:sp>
      <p:sp>
        <p:nvSpPr>
          <p:cNvPr id="4" name="スライド番号プレースホルダー 3">
            <a:extLst>
              <a:ext uri="{FF2B5EF4-FFF2-40B4-BE49-F238E27FC236}">
                <a16:creationId xmlns:a16="http://schemas.microsoft.com/office/drawing/2014/main" id="{12D1EF42-8F2C-483D-B753-905EB89654D3}"/>
              </a:ext>
            </a:extLst>
          </p:cNvPr>
          <p:cNvSpPr>
            <a:spLocks noGrp="1"/>
          </p:cNvSpPr>
          <p:nvPr>
            <p:ph type="sldNum" sz="quarter" idx="12"/>
          </p:nvPr>
        </p:nvSpPr>
        <p:spPr/>
        <p:txBody>
          <a:bodyPr/>
          <a:lstStyle/>
          <a:p>
            <a:fld id="{7E4D883A-E6AF-4FEB-92F6-7B45654D4FEC}" type="slidenum">
              <a:rPr kumimoji="1" lang="ja-JP" altLang="en-US" smtClean="0"/>
              <a:t>43</a:t>
            </a:fld>
            <a:endParaRPr kumimoji="1" lang="ja-JP" altLang="en-US"/>
          </a:p>
        </p:txBody>
      </p:sp>
    </p:spTree>
    <p:extLst>
      <p:ext uri="{BB962C8B-B14F-4D97-AF65-F5344CB8AC3E}">
        <p14:creationId xmlns:p14="http://schemas.microsoft.com/office/powerpoint/2010/main" val="794851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5D5AA4-61EF-49D6-B20F-246C6BB5943C}"/>
              </a:ext>
            </a:extLst>
          </p:cNvPr>
          <p:cNvSpPr>
            <a:spLocks noGrp="1"/>
          </p:cNvSpPr>
          <p:nvPr>
            <p:ph type="title"/>
          </p:nvPr>
        </p:nvSpPr>
        <p:spPr/>
        <p:txBody>
          <a:bodyPr/>
          <a:lstStyle/>
          <a:p>
            <a:r>
              <a:rPr kumimoji="1" lang="en-US" altLang="ja-JP" dirty="0"/>
              <a:t>Further Investigations Are </a:t>
            </a:r>
            <a:r>
              <a:rPr lang="en-US" altLang="ja-JP" dirty="0"/>
              <a:t>N</a:t>
            </a:r>
            <a:r>
              <a:rPr kumimoji="1" lang="en-US" altLang="ja-JP" dirty="0"/>
              <a:t>eeded</a:t>
            </a:r>
            <a:endParaRPr kumimoji="1" lang="ja-JP" altLang="en-US" dirty="0"/>
          </a:p>
        </p:txBody>
      </p:sp>
      <p:sp>
        <p:nvSpPr>
          <p:cNvPr id="3" name="コンテンツ プレースホルダー 2">
            <a:extLst>
              <a:ext uri="{FF2B5EF4-FFF2-40B4-BE49-F238E27FC236}">
                <a16:creationId xmlns:a16="http://schemas.microsoft.com/office/drawing/2014/main" id="{7BCDCD43-9C41-4034-B619-95482A69C1CE}"/>
              </a:ext>
            </a:extLst>
          </p:cNvPr>
          <p:cNvSpPr>
            <a:spLocks noGrp="1"/>
          </p:cNvSpPr>
          <p:nvPr>
            <p:ph idx="1"/>
          </p:nvPr>
        </p:nvSpPr>
        <p:spPr/>
        <p:txBody>
          <a:bodyPr/>
          <a:lstStyle/>
          <a:p>
            <a:pPr marL="514350" indent="-514350">
              <a:buFont typeface="+mj-lt"/>
              <a:buAutoNum type="arabicPeriod"/>
            </a:pPr>
            <a:r>
              <a:rPr kumimoji="1" lang="en-US" altLang="ja-JP" dirty="0"/>
              <a:t>We must consider </a:t>
            </a:r>
            <a:r>
              <a:rPr kumimoji="1" lang="en-US" altLang="ja-JP" b="1" dirty="0"/>
              <a:t>other metrics </a:t>
            </a:r>
            <a:r>
              <a:rPr kumimoji="1" lang="en-US" altLang="ja-JP" dirty="0"/>
              <a:t>as state element. </a:t>
            </a:r>
          </a:p>
          <a:p>
            <a:pPr lvl="1"/>
            <a:r>
              <a:rPr lang="en-US" altLang="ja-JP" dirty="0"/>
              <a:t>O</a:t>
            </a:r>
            <a:r>
              <a:rPr kumimoji="1" lang="en-US" altLang="ja-JP" dirty="0"/>
              <a:t>scillator, Fibonacci retracement, relative strength index (RSI), or Bollinger [3]</a:t>
            </a:r>
          </a:p>
          <a:p>
            <a:pPr lvl="1"/>
            <a:r>
              <a:rPr lang="en-US" altLang="ja-JP" dirty="0"/>
              <a:t>C</a:t>
            </a:r>
            <a:r>
              <a:rPr kumimoji="1" lang="en-US" altLang="ja-JP" dirty="0"/>
              <a:t>onsider combining DQL with the price prediction model such as using convolutional neural network (CNN) [4]</a:t>
            </a:r>
          </a:p>
          <a:p>
            <a:pPr marL="514350" indent="-514350">
              <a:buFont typeface="+mj-lt"/>
              <a:buAutoNum type="arabicPeriod"/>
            </a:pPr>
            <a:r>
              <a:rPr lang="en-US" altLang="ja-JP" dirty="0"/>
              <a:t>W</a:t>
            </a:r>
            <a:r>
              <a:rPr kumimoji="1" lang="en-US" altLang="ja-JP" dirty="0"/>
              <a:t>e must </a:t>
            </a:r>
            <a:r>
              <a:rPr kumimoji="1" lang="en-US" altLang="ja-JP" b="1" dirty="0"/>
              <a:t>more strictly </a:t>
            </a:r>
            <a:r>
              <a:rPr kumimoji="1" lang="en-US" altLang="ja-JP" dirty="0"/>
              <a:t>verify whether RL actually avoids losses in the trading.</a:t>
            </a:r>
          </a:p>
          <a:p>
            <a:pPr lvl="1"/>
            <a:r>
              <a:rPr lang="en-US" altLang="ja-JP" dirty="0"/>
              <a:t>It was not enough to prove the avoiding although the “Result” slides suggested it.</a:t>
            </a:r>
          </a:p>
        </p:txBody>
      </p:sp>
      <p:sp>
        <p:nvSpPr>
          <p:cNvPr id="4" name="スライド番号プレースホルダー 3">
            <a:extLst>
              <a:ext uri="{FF2B5EF4-FFF2-40B4-BE49-F238E27FC236}">
                <a16:creationId xmlns:a16="http://schemas.microsoft.com/office/drawing/2014/main" id="{268C6A13-9EAC-48FB-A582-4494ED83F461}"/>
              </a:ext>
            </a:extLst>
          </p:cNvPr>
          <p:cNvSpPr>
            <a:spLocks noGrp="1"/>
          </p:cNvSpPr>
          <p:nvPr>
            <p:ph type="sldNum" sz="quarter" idx="12"/>
          </p:nvPr>
        </p:nvSpPr>
        <p:spPr/>
        <p:txBody>
          <a:bodyPr/>
          <a:lstStyle/>
          <a:p>
            <a:fld id="{7E4D883A-E6AF-4FEB-92F6-7B45654D4FEC}" type="slidenum">
              <a:rPr kumimoji="1" lang="ja-JP" altLang="en-US" smtClean="0"/>
              <a:t>44</a:t>
            </a:fld>
            <a:endParaRPr kumimoji="1" lang="ja-JP" altLang="en-US"/>
          </a:p>
        </p:txBody>
      </p:sp>
    </p:spTree>
    <p:extLst>
      <p:ext uri="{BB962C8B-B14F-4D97-AF65-F5344CB8AC3E}">
        <p14:creationId xmlns:p14="http://schemas.microsoft.com/office/powerpoint/2010/main" val="2877808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F85D2-880B-4100-A962-6C51DE274FCA}"/>
              </a:ext>
            </a:extLst>
          </p:cNvPr>
          <p:cNvSpPr>
            <a:spLocks noGrp="1"/>
          </p:cNvSpPr>
          <p:nvPr>
            <p:ph type="title"/>
          </p:nvPr>
        </p:nvSpPr>
        <p:spPr/>
        <p:txBody>
          <a:bodyPr/>
          <a:lstStyle/>
          <a:p>
            <a:r>
              <a:rPr kumimoji="1" lang="en-US" altLang="ja-JP" dirty="0"/>
              <a:t>Thank You for Listening</a:t>
            </a:r>
            <a:endParaRPr kumimoji="1" lang="ja-JP" altLang="en-US" dirty="0"/>
          </a:p>
        </p:txBody>
      </p:sp>
      <p:sp>
        <p:nvSpPr>
          <p:cNvPr id="3" name="テキスト プレースホルダー 2">
            <a:extLst>
              <a:ext uri="{FF2B5EF4-FFF2-40B4-BE49-F238E27FC236}">
                <a16:creationId xmlns:a16="http://schemas.microsoft.com/office/drawing/2014/main" id="{03B947A8-35AC-4351-9D43-96AFB85EFE76}"/>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9471D4A-BF0F-4834-AE78-BBD55D8DB5A4}"/>
              </a:ext>
            </a:extLst>
          </p:cNvPr>
          <p:cNvSpPr>
            <a:spLocks noGrp="1"/>
          </p:cNvSpPr>
          <p:nvPr>
            <p:ph type="sldNum" sz="quarter" idx="12"/>
          </p:nvPr>
        </p:nvSpPr>
        <p:spPr/>
        <p:txBody>
          <a:bodyPr/>
          <a:lstStyle/>
          <a:p>
            <a:fld id="{7E4D883A-E6AF-4FEB-92F6-7B45654D4FEC}" type="slidenum">
              <a:rPr kumimoji="1" lang="ja-JP" altLang="en-US" smtClean="0"/>
              <a:t>45</a:t>
            </a:fld>
            <a:endParaRPr kumimoji="1" lang="ja-JP" altLang="en-US"/>
          </a:p>
        </p:txBody>
      </p:sp>
    </p:spTree>
    <p:extLst>
      <p:ext uri="{BB962C8B-B14F-4D97-AF65-F5344CB8AC3E}">
        <p14:creationId xmlns:p14="http://schemas.microsoft.com/office/powerpoint/2010/main" val="850439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C4EF8-58D0-4FE2-81B7-916EA2236E1D}"/>
              </a:ext>
            </a:extLst>
          </p:cNvPr>
          <p:cNvSpPr>
            <a:spLocks noGrp="1"/>
          </p:cNvSpPr>
          <p:nvPr>
            <p:ph type="title"/>
          </p:nvPr>
        </p:nvSpPr>
        <p:spPr/>
        <p:txBody>
          <a:bodyPr/>
          <a:lstStyle/>
          <a:p>
            <a:r>
              <a:rPr kumimoji="1" lang="en-US" altLang="ja-JP" dirty="0"/>
              <a:t>Reference</a:t>
            </a:r>
            <a:endParaRPr kumimoji="1" lang="ja-JP" altLang="en-US" dirty="0"/>
          </a:p>
        </p:txBody>
      </p:sp>
      <p:sp>
        <p:nvSpPr>
          <p:cNvPr id="3" name="コンテンツ プレースホルダー 2">
            <a:extLst>
              <a:ext uri="{FF2B5EF4-FFF2-40B4-BE49-F238E27FC236}">
                <a16:creationId xmlns:a16="http://schemas.microsoft.com/office/drawing/2014/main" id="{798CEFBA-677B-4910-8145-248C6CD9E2D3}"/>
              </a:ext>
            </a:extLst>
          </p:cNvPr>
          <p:cNvSpPr>
            <a:spLocks noGrp="1"/>
          </p:cNvSpPr>
          <p:nvPr>
            <p:ph idx="1"/>
          </p:nvPr>
        </p:nvSpPr>
        <p:spPr/>
        <p:txBody>
          <a:bodyPr>
            <a:normAutofit fontScale="85000" lnSpcReduction="10000"/>
          </a:bodyPr>
          <a:lstStyle/>
          <a:p>
            <a:r>
              <a:rPr kumimoji="1" lang="en-US" altLang="ja-JP" dirty="0"/>
              <a:t>[1] R. S. Sutton and A. G. Barto, </a:t>
            </a:r>
            <a:r>
              <a:rPr kumimoji="1" lang="en-US" altLang="ja-JP" i="1" dirty="0"/>
              <a:t>Reinforcement learning: An introduction.</a:t>
            </a:r>
            <a:r>
              <a:rPr kumimoji="1" lang="en-US" altLang="ja-JP" dirty="0"/>
              <a:t> MIT press, 2018.</a:t>
            </a:r>
          </a:p>
          <a:p>
            <a:r>
              <a:rPr lang="en-US" altLang="ja-JP" dirty="0"/>
              <a:t>[2] V. Mnih, K. Kavukcuoglu, D. Silver, A. Graves, I. Antonoglou, D. Wierstra, and M. Riedmiller, “Playing atari with deep reinforcement learning,” arXiv preprint arXiv:1312.5602, 2013.</a:t>
            </a:r>
          </a:p>
          <a:p>
            <a:r>
              <a:rPr lang="en-US" altLang="ja-JP" dirty="0"/>
              <a:t>[3] “6 Types of Technical Analysis Every Forex Trader Should Learn,” https://www.valutrades.com/en/blog/6-types-of-technical-analysis-every-forex-trader-should-learn, accessed: 2021-2-20.</a:t>
            </a:r>
          </a:p>
          <a:p>
            <a:r>
              <a:rPr kumimoji="1" lang="en-US" altLang="ja-JP" dirty="0"/>
              <a:t>[4] A. Suchaimanacharoen, T. Kasetkasem, S. Marukatat, I. Kumazawa, and P. Chavalit, “Empowered PG in Forex Trading,” 17th International Conference on Electrical Engineering/Electronics, Computer, Telecommunications and Information Technology, ECTI-CON 2020, pp. 316–319, 2020.</a:t>
            </a:r>
            <a:endParaRPr kumimoji="1" lang="ja-JP" altLang="en-US" dirty="0"/>
          </a:p>
        </p:txBody>
      </p:sp>
      <p:sp>
        <p:nvSpPr>
          <p:cNvPr id="4" name="スライド番号プレースホルダー 3">
            <a:extLst>
              <a:ext uri="{FF2B5EF4-FFF2-40B4-BE49-F238E27FC236}">
                <a16:creationId xmlns:a16="http://schemas.microsoft.com/office/drawing/2014/main" id="{32737EFB-0EF0-4A91-A01A-E1201FBAFA58}"/>
              </a:ext>
            </a:extLst>
          </p:cNvPr>
          <p:cNvSpPr>
            <a:spLocks noGrp="1"/>
          </p:cNvSpPr>
          <p:nvPr>
            <p:ph type="sldNum" sz="quarter" idx="12"/>
          </p:nvPr>
        </p:nvSpPr>
        <p:spPr/>
        <p:txBody>
          <a:bodyPr/>
          <a:lstStyle/>
          <a:p>
            <a:fld id="{7E4D883A-E6AF-4FEB-92F6-7B45654D4FEC}" type="slidenum">
              <a:rPr kumimoji="1" lang="ja-JP" altLang="en-US" smtClean="0"/>
              <a:t>46</a:t>
            </a:fld>
            <a:endParaRPr kumimoji="1" lang="ja-JP" altLang="en-US"/>
          </a:p>
        </p:txBody>
      </p:sp>
    </p:spTree>
    <p:extLst>
      <p:ext uri="{BB962C8B-B14F-4D97-AF65-F5344CB8AC3E}">
        <p14:creationId xmlns:p14="http://schemas.microsoft.com/office/powerpoint/2010/main" val="359968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17EE8-F604-481E-9A44-4CD74DDF9117}"/>
              </a:ext>
            </a:extLst>
          </p:cNvPr>
          <p:cNvSpPr>
            <a:spLocks noGrp="1"/>
          </p:cNvSpPr>
          <p:nvPr>
            <p:ph type="title"/>
          </p:nvPr>
        </p:nvSpPr>
        <p:spPr/>
        <p:txBody>
          <a:bodyPr/>
          <a:lstStyle/>
          <a:p>
            <a:r>
              <a:rPr kumimoji="1" lang="en-US" altLang="ja-JP" dirty="0"/>
              <a:t>Forex Trading</a:t>
            </a:r>
            <a:r>
              <a:rPr lang="ja-JP" altLang="en-US" dirty="0"/>
              <a:t> </a:t>
            </a:r>
            <a:r>
              <a:rPr lang="en-US" altLang="ja-JP" dirty="0"/>
              <a:t>(Cont.)</a:t>
            </a:r>
            <a:endParaRPr kumimoji="1" lang="ja-JP" altLang="en-US" dirty="0"/>
          </a:p>
        </p:txBody>
      </p:sp>
      <p:sp>
        <p:nvSpPr>
          <p:cNvPr id="3" name="コンテンツ プレースホルダー 2">
            <a:extLst>
              <a:ext uri="{FF2B5EF4-FFF2-40B4-BE49-F238E27FC236}">
                <a16:creationId xmlns:a16="http://schemas.microsoft.com/office/drawing/2014/main" id="{FD18E1DC-E416-44F7-A735-C2E42166E071}"/>
              </a:ext>
            </a:extLst>
          </p:cNvPr>
          <p:cNvSpPr>
            <a:spLocks noGrp="1"/>
          </p:cNvSpPr>
          <p:nvPr>
            <p:ph idx="1"/>
          </p:nvPr>
        </p:nvSpPr>
        <p:spPr/>
        <p:txBody>
          <a:bodyPr/>
          <a:lstStyle/>
          <a:p>
            <a:r>
              <a:rPr kumimoji="1" lang="en-US" altLang="ja-JP" dirty="0"/>
              <a:t>Within the scope of this thesis, all you have to do is to learn two rules:</a:t>
            </a:r>
          </a:p>
          <a:p>
            <a:pPr lvl="1"/>
            <a:r>
              <a:rPr lang="en-US" altLang="ja-JP" dirty="0"/>
              <a:t>A</a:t>
            </a:r>
            <a:r>
              <a:rPr kumimoji="1" lang="en-US" altLang="ja-JP" dirty="0"/>
              <a:t>) Position State Transition</a:t>
            </a:r>
          </a:p>
          <a:p>
            <a:pPr lvl="1"/>
            <a:r>
              <a:rPr kumimoji="1" lang="en-US" altLang="ja-JP" dirty="0"/>
              <a:t>B) Position and floating P/L (profit and loss)</a:t>
            </a:r>
          </a:p>
          <a:p>
            <a:endParaRPr kumimoji="1" lang="ja-JP" altLang="en-US" dirty="0"/>
          </a:p>
        </p:txBody>
      </p:sp>
      <p:sp>
        <p:nvSpPr>
          <p:cNvPr id="4" name="スライド番号プレースホルダー 3">
            <a:extLst>
              <a:ext uri="{FF2B5EF4-FFF2-40B4-BE49-F238E27FC236}">
                <a16:creationId xmlns:a16="http://schemas.microsoft.com/office/drawing/2014/main" id="{42425F7B-1E8A-42FF-9543-ECAD759A0001}"/>
              </a:ext>
            </a:extLst>
          </p:cNvPr>
          <p:cNvSpPr>
            <a:spLocks noGrp="1"/>
          </p:cNvSpPr>
          <p:nvPr>
            <p:ph type="sldNum" sz="quarter" idx="12"/>
          </p:nvPr>
        </p:nvSpPr>
        <p:spPr/>
        <p:txBody>
          <a:bodyPr/>
          <a:lstStyle/>
          <a:p>
            <a:fld id="{7E4D883A-E6AF-4FEB-92F6-7B45654D4FEC}" type="slidenum">
              <a:rPr kumimoji="1" lang="ja-JP" altLang="en-US" smtClean="0"/>
              <a:t>5</a:t>
            </a:fld>
            <a:endParaRPr kumimoji="1" lang="ja-JP" altLang="en-US"/>
          </a:p>
        </p:txBody>
      </p:sp>
    </p:spTree>
    <p:extLst>
      <p:ext uri="{BB962C8B-B14F-4D97-AF65-F5344CB8AC3E}">
        <p14:creationId xmlns:p14="http://schemas.microsoft.com/office/powerpoint/2010/main" val="229753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9AC46-374E-4D94-A1AC-D8AEAB11FDC8}"/>
              </a:ext>
            </a:extLst>
          </p:cNvPr>
          <p:cNvSpPr>
            <a:spLocks noGrp="1"/>
          </p:cNvSpPr>
          <p:nvPr>
            <p:ph type="title"/>
          </p:nvPr>
        </p:nvSpPr>
        <p:spPr/>
        <p:txBody>
          <a:bodyPr/>
          <a:lstStyle/>
          <a:p>
            <a:r>
              <a:rPr kumimoji="1" lang="en-US" altLang="ja-JP" dirty="0"/>
              <a:t>A) Position State Transition</a:t>
            </a:r>
            <a:endParaRPr kumimoji="1" lang="ja-JP" altLang="en-US" dirty="0"/>
          </a:p>
        </p:txBody>
      </p:sp>
      <p:sp>
        <p:nvSpPr>
          <p:cNvPr id="4" name="スライド番号プレースホルダー 3">
            <a:extLst>
              <a:ext uri="{FF2B5EF4-FFF2-40B4-BE49-F238E27FC236}">
                <a16:creationId xmlns:a16="http://schemas.microsoft.com/office/drawing/2014/main" id="{108A0A6C-6E5E-4A13-B487-19C42160F18D}"/>
              </a:ext>
            </a:extLst>
          </p:cNvPr>
          <p:cNvSpPr>
            <a:spLocks noGrp="1"/>
          </p:cNvSpPr>
          <p:nvPr>
            <p:ph type="sldNum" sz="quarter" idx="12"/>
          </p:nvPr>
        </p:nvSpPr>
        <p:spPr/>
        <p:txBody>
          <a:bodyPr/>
          <a:lstStyle/>
          <a:p>
            <a:fld id="{7E4D883A-E6AF-4FEB-92F6-7B45654D4FEC}"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947BA577-8C32-4EEF-A0C3-717CCBB961FE}"/>
              </a:ext>
            </a:extLst>
          </p:cNvPr>
          <p:cNvGrpSpPr/>
          <p:nvPr/>
        </p:nvGrpSpPr>
        <p:grpSpPr>
          <a:xfrm>
            <a:off x="1565859" y="1690688"/>
            <a:ext cx="9060281" cy="4535877"/>
            <a:chOff x="1300156" y="1004886"/>
            <a:chExt cx="9591248" cy="4894264"/>
          </a:xfrm>
        </p:grpSpPr>
        <p:sp>
          <p:nvSpPr>
            <p:cNvPr id="6" name="テキスト ボックス 5">
              <a:extLst>
                <a:ext uri="{FF2B5EF4-FFF2-40B4-BE49-F238E27FC236}">
                  <a16:creationId xmlns:a16="http://schemas.microsoft.com/office/drawing/2014/main" id="{6D2D3A98-095C-4993-8887-1AAEEEFF3352}"/>
                </a:ext>
              </a:extLst>
            </p:cNvPr>
            <p:cNvSpPr txBox="1"/>
            <p:nvPr/>
          </p:nvSpPr>
          <p:spPr>
            <a:xfrm>
              <a:off x="4778644" y="1004886"/>
              <a:ext cx="2634712" cy="646331"/>
            </a:xfrm>
            <a:prstGeom prst="rect">
              <a:avLst/>
            </a:prstGeom>
            <a:noFill/>
            <a:ln>
              <a:solidFill>
                <a:schemeClr val="tx1"/>
              </a:solidFill>
            </a:ln>
          </p:spPr>
          <p:txBody>
            <a:bodyPr wrap="square" rtlCol="0">
              <a:spAutoFit/>
            </a:bodyPr>
            <a:lstStyle/>
            <a:p>
              <a:pPr algn="ctr"/>
              <a:r>
                <a:rPr lang="en-US" altLang="ja-JP" sz="3600" dirty="0"/>
                <a:t>Square</a:t>
              </a:r>
              <a:endParaRPr kumimoji="1" lang="ja-JP" altLang="en-US" sz="3600" dirty="0"/>
            </a:p>
          </p:txBody>
        </p:sp>
        <p:sp>
          <p:nvSpPr>
            <p:cNvPr id="7" name="テキスト ボックス 6">
              <a:extLst>
                <a:ext uri="{FF2B5EF4-FFF2-40B4-BE49-F238E27FC236}">
                  <a16:creationId xmlns:a16="http://schemas.microsoft.com/office/drawing/2014/main" id="{A08BC2E1-6EFF-45B6-A4D4-9C462AADB8E1}"/>
                </a:ext>
              </a:extLst>
            </p:cNvPr>
            <p:cNvSpPr txBox="1"/>
            <p:nvPr/>
          </p:nvSpPr>
          <p:spPr>
            <a:xfrm>
              <a:off x="7881294" y="3809678"/>
              <a:ext cx="2634712" cy="646331"/>
            </a:xfrm>
            <a:prstGeom prst="rect">
              <a:avLst/>
            </a:prstGeom>
            <a:noFill/>
            <a:ln>
              <a:solidFill>
                <a:schemeClr val="tx1"/>
              </a:solidFill>
            </a:ln>
          </p:spPr>
          <p:txBody>
            <a:bodyPr wrap="square" rtlCol="0">
              <a:spAutoFit/>
            </a:bodyPr>
            <a:lstStyle/>
            <a:p>
              <a:pPr algn="ctr"/>
              <a:r>
                <a:rPr kumimoji="1" lang="en-US" altLang="ja-JP" sz="3600" dirty="0"/>
                <a:t>Long Pos.</a:t>
              </a:r>
              <a:endParaRPr kumimoji="1" lang="ja-JP" altLang="en-US" sz="3600" dirty="0"/>
            </a:p>
          </p:txBody>
        </p:sp>
        <p:sp>
          <p:nvSpPr>
            <p:cNvPr id="8" name="テキスト ボックス 7">
              <a:extLst>
                <a:ext uri="{FF2B5EF4-FFF2-40B4-BE49-F238E27FC236}">
                  <a16:creationId xmlns:a16="http://schemas.microsoft.com/office/drawing/2014/main" id="{5E63205C-51FD-480B-86C6-8E9AFD8F47D9}"/>
                </a:ext>
              </a:extLst>
            </p:cNvPr>
            <p:cNvSpPr txBox="1"/>
            <p:nvPr/>
          </p:nvSpPr>
          <p:spPr>
            <a:xfrm>
              <a:off x="1300156" y="3808007"/>
              <a:ext cx="2634712" cy="646331"/>
            </a:xfrm>
            <a:prstGeom prst="rect">
              <a:avLst/>
            </a:prstGeom>
            <a:noFill/>
            <a:ln>
              <a:solidFill>
                <a:schemeClr val="tx1"/>
              </a:solidFill>
            </a:ln>
          </p:spPr>
          <p:txBody>
            <a:bodyPr wrap="square" rtlCol="0">
              <a:spAutoFit/>
            </a:bodyPr>
            <a:lstStyle/>
            <a:p>
              <a:pPr algn="ctr"/>
              <a:r>
                <a:rPr kumimoji="1" lang="en-US" altLang="ja-JP" sz="3600" dirty="0"/>
                <a:t>Short Pos.</a:t>
              </a:r>
              <a:endParaRPr kumimoji="1" lang="ja-JP" altLang="en-US" sz="3600" dirty="0"/>
            </a:p>
          </p:txBody>
        </p:sp>
        <p:sp>
          <p:nvSpPr>
            <p:cNvPr id="9" name="フリーフォーム: 図形 8">
              <a:extLst>
                <a:ext uri="{FF2B5EF4-FFF2-40B4-BE49-F238E27FC236}">
                  <a16:creationId xmlns:a16="http://schemas.microsoft.com/office/drawing/2014/main" id="{378D395C-F78F-44F4-89EC-E821E142DBAF}"/>
                </a:ext>
              </a:extLst>
            </p:cNvPr>
            <p:cNvSpPr/>
            <p:nvPr/>
          </p:nvSpPr>
          <p:spPr>
            <a:xfrm>
              <a:off x="5477565" y="1640782"/>
              <a:ext cx="1003516" cy="592553"/>
            </a:xfrm>
            <a:custGeom>
              <a:avLst/>
              <a:gdLst>
                <a:gd name="connsiteX0" fmla="*/ 697423 w 697423"/>
                <a:gd name="connsiteY0" fmla="*/ 0 h 728548"/>
                <a:gd name="connsiteX1" fmla="*/ 480447 w 697423"/>
                <a:gd name="connsiteY1" fmla="*/ 728420 h 728548"/>
                <a:gd name="connsiteX2" fmla="*/ 0 w 697423"/>
                <a:gd name="connsiteY2" fmla="*/ 46495 h 728548"/>
              </a:gdLst>
              <a:ahLst/>
              <a:cxnLst>
                <a:cxn ang="0">
                  <a:pos x="connsiteX0" y="connsiteY0"/>
                </a:cxn>
                <a:cxn ang="0">
                  <a:pos x="connsiteX1" y="connsiteY1"/>
                </a:cxn>
                <a:cxn ang="0">
                  <a:pos x="connsiteX2" y="connsiteY2"/>
                </a:cxn>
              </a:cxnLst>
              <a:rect l="l" t="t" r="r" b="b"/>
              <a:pathLst>
                <a:path w="697423" h="728548">
                  <a:moveTo>
                    <a:pt x="697423" y="0"/>
                  </a:moveTo>
                  <a:cubicBezTo>
                    <a:pt x="647053" y="360335"/>
                    <a:pt x="596684" y="720671"/>
                    <a:pt x="480447" y="728420"/>
                  </a:cubicBezTo>
                  <a:cubicBezTo>
                    <a:pt x="364210" y="736169"/>
                    <a:pt x="182105" y="391332"/>
                    <a:pt x="0" y="46495"/>
                  </a:cubicBezTo>
                </a:path>
              </a:pathLst>
            </a:custGeom>
            <a:noFill/>
            <a:ln w="5715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A0B26EC-2D96-4CE3-A198-5F9258FA4CAC}"/>
                </a:ext>
              </a:extLst>
            </p:cNvPr>
            <p:cNvSpPr/>
            <p:nvPr/>
          </p:nvSpPr>
          <p:spPr>
            <a:xfrm rot="20946410" flipH="1">
              <a:off x="2053009" y="4475831"/>
              <a:ext cx="1015445" cy="886213"/>
            </a:xfrm>
            <a:custGeom>
              <a:avLst/>
              <a:gdLst>
                <a:gd name="connsiteX0" fmla="*/ 697423 w 697423"/>
                <a:gd name="connsiteY0" fmla="*/ 0 h 728548"/>
                <a:gd name="connsiteX1" fmla="*/ 480447 w 697423"/>
                <a:gd name="connsiteY1" fmla="*/ 728420 h 728548"/>
                <a:gd name="connsiteX2" fmla="*/ 0 w 697423"/>
                <a:gd name="connsiteY2" fmla="*/ 46495 h 728548"/>
              </a:gdLst>
              <a:ahLst/>
              <a:cxnLst>
                <a:cxn ang="0">
                  <a:pos x="connsiteX0" y="connsiteY0"/>
                </a:cxn>
                <a:cxn ang="0">
                  <a:pos x="connsiteX1" y="connsiteY1"/>
                </a:cxn>
                <a:cxn ang="0">
                  <a:pos x="connsiteX2" y="connsiteY2"/>
                </a:cxn>
              </a:cxnLst>
              <a:rect l="l" t="t" r="r" b="b"/>
              <a:pathLst>
                <a:path w="697423" h="728548">
                  <a:moveTo>
                    <a:pt x="697423" y="0"/>
                  </a:moveTo>
                  <a:cubicBezTo>
                    <a:pt x="647053" y="360335"/>
                    <a:pt x="596684" y="720671"/>
                    <a:pt x="480447" y="728420"/>
                  </a:cubicBezTo>
                  <a:cubicBezTo>
                    <a:pt x="364210" y="736169"/>
                    <a:pt x="182105" y="391332"/>
                    <a:pt x="0" y="46495"/>
                  </a:cubicBezTo>
                </a:path>
              </a:pathLst>
            </a:custGeom>
            <a:noFill/>
            <a:ln w="5715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55A52BA4-D4AD-4D63-9BD8-AA392E21B0A7}"/>
                </a:ext>
              </a:extLst>
            </p:cNvPr>
            <p:cNvSpPr/>
            <p:nvPr/>
          </p:nvSpPr>
          <p:spPr>
            <a:xfrm rot="10800000" flipH="1" flipV="1">
              <a:off x="8601676" y="4424467"/>
              <a:ext cx="1058780" cy="787982"/>
            </a:xfrm>
            <a:custGeom>
              <a:avLst/>
              <a:gdLst>
                <a:gd name="connsiteX0" fmla="*/ 697423 w 697423"/>
                <a:gd name="connsiteY0" fmla="*/ 0 h 728548"/>
                <a:gd name="connsiteX1" fmla="*/ 480447 w 697423"/>
                <a:gd name="connsiteY1" fmla="*/ 728420 h 728548"/>
                <a:gd name="connsiteX2" fmla="*/ 0 w 697423"/>
                <a:gd name="connsiteY2" fmla="*/ 46495 h 728548"/>
              </a:gdLst>
              <a:ahLst/>
              <a:cxnLst>
                <a:cxn ang="0">
                  <a:pos x="connsiteX0" y="connsiteY0"/>
                </a:cxn>
                <a:cxn ang="0">
                  <a:pos x="connsiteX1" y="connsiteY1"/>
                </a:cxn>
                <a:cxn ang="0">
                  <a:pos x="connsiteX2" y="connsiteY2"/>
                </a:cxn>
              </a:cxnLst>
              <a:rect l="l" t="t" r="r" b="b"/>
              <a:pathLst>
                <a:path w="697423" h="728548">
                  <a:moveTo>
                    <a:pt x="697423" y="0"/>
                  </a:moveTo>
                  <a:cubicBezTo>
                    <a:pt x="647053" y="360335"/>
                    <a:pt x="596684" y="720671"/>
                    <a:pt x="480447" y="728420"/>
                  </a:cubicBezTo>
                  <a:cubicBezTo>
                    <a:pt x="364210" y="736169"/>
                    <a:pt x="182105" y="391332"/>
                    <a:pt x="0" y="46495"/>
                  </a:cubicBezTo>
                </a:path>
              </a:pathLst>
            </a:custGeom>
            <a:noFill/>
            <a:ln w="5715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8DB4852-1FBA-441C-BCC2-4AFAA37BE518}"/>
                </a:ext>
              </a:extLst>
            </p:cNvPr>
            <p:cNvCxnSpPr>
              <a:cxnSpLocks/>
            </p:cNvCxnSpPr>
            <p:nvPr/>
          </p:nvCxnSpPr>
          <p:spPr>
            <a:xfrm flipV="1">
              <a:off x="1685236" y="1068387"/>
              <a:ext cx="3093408" cy="2739620"/>
            </a:xfrm>
            <a:prstGeom prst="straightConnector1">
              <a:avLst/>
            </a:prstGeom>
            <a:ln w="57150">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cxnSp>
          <p:nvCxnSpPr>
            <p:cNvPr id="13" name="直線矢印コネクタ 12">
              <a:extLst>
                <a:ext uri="{FF2B5EF4-FFF2-40B4-BE49-F238E27FC236}">
                  <a16:creationId xmlns:a16="http://schemas.microsoft.com/office/drawing/2014/main" id="{21DEFDFE-A520-4BA9-88B0-97FAA2B0A242}"/>
                </a:ext>
              </a:extLst>
            </p:cNvPr>
            <p:cNvCxnSpPr>
              <a:cxnSpLocks/>
              <a:endCxn id="7" idx="0"/>
            </p:cNvCxnSpPr>
            <p:nvPr/>
          </p:nvCxnSpPr>
          <p:spPr>
            <a:xfrm>
              <a:off x="7413356" y="1640782"/>
              <a:ext cx="1785294" cy="2168898"/>
            </a:xfrm>
            <a:prstGeom prst="straightConnector1">
              <a:avLst/>
            </a:prstGeom>
            <a:ln w="57150">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cxnSp>
          <p:nvCxnSpPr>
            <p:cNvPr id="14" name="直線矢印コネクタ 13">
              <a:extLst>
                <a:ext uri="{FF2B5EF4-FFF2-40B4-BE49-F238E27FC236}">
                  <a16:creationId xmlns:a16="http://schemas.microsoft.com/office/drawing/2014/main" id="{13FBF271-D85C-4CA3-9A28-EA49DFCC5D3E}"/>
                </a:ext>
              </a:extLst>
            </p:cNvPr>
            <p:cNvCxnSpPr>
              <a:cxnSpLocks/>
              <a:endCxn id="8" idx="0"/>
            </p:cNvCxnSpPr>
            <p:nvPr/>
          </p:nvCxnSpPr>
          <p:spPr>
            <a:xfrm flipH="1">
              <a:off x="2617512" y="1651218"/>
              <a:ext cx="2161133" cy="2156789"/>
            </a:xfrm>
            <a:prstGeom prst="straightConnector1">
              <a:avLst/>
            </a:prstGeom>
            <a:ln w="57150">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cxnSp>
          <p:nvCxnSpPr>
            <p:cNvPr id="15" name="直線矢印コネクタ 14">
              <a:extLst>
                <a:ext uri="{FF2B5EF4-FFF2-40B4-BE49-F238E27FC236}">
                  <a16:creationId xmlns:a16="http://schemas.microsoft.com/office/drawing/2014/main" id="{E47B6AAC-A1EF-45AF-8F5D-12FD19F23DD4}"/>
                </a:ext>
              </a:extLst>
            </p:cNvPr>
            <p:cNvCxnSpPr>
              <a:cxnSpLocks/>
            </p:cNvCxnSpPr>
            <p:nvPr/>
          </p:nvCxnSpPr>
          <p:spPr>
            <a:xfrm flipH="1" flipV="1">
              <a:off x="7413357" y="1068387"/>
              <a:ext cx="2594401" cy="2758852"/>
            </a:xfrm>
            <a:prstGeom prst="straightConnector1">
              <a:avLst/>
            </a:prstGeom>
            <a:ln w="57150">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16" name="テキスト ボックス 15">
              <a:extLst>
                <a:ext uri="{FF2B5EF4-FFF2-40B4-BE49-F238E27FC236}">
                  <a16:creationId xmlns:a16="http://schemas.microsoft.com/office/drawing/2014/main" id="{E5970739-713F-4A06-8D90-E4AE3019CF5B}"/>
                </a:ext>
              </a:extLst>
            </p:cNvPr>
            <p:cNvSpPr txBox="1"/>
            <p:nvPr/>
          </p:nvSpPr>
          <p:spPr>
            <a:xfrm>
              <a:off x="5710921" y="2392848"/>
              <a:ext cx="1110711" cy="399701"/>
            </a:xfrm>
            <a:prstGeom prst="rect">
              <a:avLst/>
            </a:prstGeom>
            <a:noFill/>
          </p:spPr>
          <p:txBody>
            <a:bodyPr wrap="square" rtlCol="0">
              <a:spAutoFit/>
            </a:bodyPr>
            <a:lstStyle/>
            <a:p>
              <a:pPr algn="l"/>
              <a:r>
                <a:rPr kumimoji="1" lang="en-US" altLang="ja-JP" sz="2400" dirty="0"/>
                <a:t>Wait</a:t>
              </a:r>
              <a:endParaRPr kumimoji="1" lang="ja-JP" altLang="en-US" sz="2400" dirty="0"/>
            </a:p>
          </p:txBody>
        </p:sp>
        <p:sp>
          <p:nvSpPr>
            <p:cNvPr id="17" name="テキスト ボックス 16">
              <a:extLst>
                <a:ext uri="{FF2B5EF4-FFF2-40B4-BE49-F238E27FC236}">
                  <a16:creationId xmlns:a16="http://schemas.microsoft.com/office/drawing/2014/main" id="{03639C92-1CB9-4C9C-B0D1-1729930F3225}"/>
                </a:ext>
              </a:extLst>
            </p:cNvPr>
            <p:cNvSpPr txBox="1"/>
            <p:nvPr/>
          </p:nvSpPr>
          <p:spPr>
            <a:xfrm>
              <a:off x="2032711" y="5499449"/>
              <a:ext cx="1169603" cy="399701"/>
            </a:xfrm>
            <a:prstGeom prst="rect">
              <a:avLst/>
            </a:prstGeom>
            <a:noFill/>
          </p:spPr>
          <p:txBody>
            <a:bodyPr wrap="square" rtlCol="0">
              <a:spAutoFit/>
            </a:bodyPr>
            <a:lstStyle/>
            <a:p>
              <a:pPr algn="l"/>
              <a:r>
                <a:rPr kumimoji="1" lang="en-US" altLang="ja-JP" sz="2400" dirty="0"/>
                <a:t>Wait</a:t>
              </a:r>
              <a:endParaRPr kumimoji="1" lang="ja-JP" altLang="en-US" sz="2400" dirty="0"/>
            </a:p>
          </p:txBody>
        </p:sp>
        <p:sp>
          <p:nvSpPr>
            <p:cNvPr id="18" name="テキスト ボックス 17">
              <a:extLst>
                <a:ext uri="{FF2B5EF4-FFF2-40B4-BE49-F238E27FC236}">
                  <a16:creationId xmlns:a16="http://schemas.microsoft.com/office/drawing/2014/main" id="{DCE9DF56-48C9-4D7B-A307-050457304C36}"/>
                </a:ext>
              </a:extLst>
            </p:cNvPr>
            <p:cNvSpPr txBox="1"/>
            <p:nvPr/>
          </p:nvSpPr>
          <p:spPr>
            <a:xfrm>
              <a:off x="8775422" y="5371352"/>
              <a:ext cx="1169603" cy="399701"/>
            </a:xfrm>
            <a:prstGeom prst="rect">
              <a:avLst/>
            </a:prstGeom>
            <a:noFill/>
          </p:spPr>
          <p:txBody>
            <a:bodyPr wrap="square" rtlCol="0">
              <a:spAutoFit/>
            </a:bodyPr>
            <a:lstStyle/>
            <a:p>
              <a:pPr algn="l"/>
              <a:r>
                <a:rPr kumimoji="1" lang="en-US" altLang="ja-JP" sz="2400" dirty="0"/>
                <a:t>Wait</a:t>
              </a:r>
              <a:endParaRPr kumimoji="1" lang="ja-JP" altLang="en-US" sz="2400" dirty="0"/>
            </a:p>
          </p:txBody>
        </p:sp>
        <p:sp>
          <p:nvSpPr>
            <p:cNvPr id="19" name="テキスト ボックス 18">
              <a:extLst>
                <a:ext uri="{FF2B5EF4-FFF2-40B4-BE49-F238E27FC236}">
                  <a16:creationId xmlns:a16="http://schemas.microsoft.com/office/drawing/2014/main" id="{B3C71B35-9297-49B2-9221-6C1BA7A50813}"/>
                </a:ext>
              </a:extLst>
            </p:cNvPr>
            <p:cNvSpPr txBox="1"/>
            <p:nvPr/>
          </p:nvSpPr>
          <p:spPr>
            <a:xfrm>
              <a:off x="1685235" y="1560345"/>
              <a:ext cx="1776052" cy="547931"/>
            </a:xfrm>
            <a:prstGeom prst="rect">
              <a:avLst/>
            </a:prstGeom>
            <a:noFill/>
          </p:spPr>
          <p:txBody>
            <a:bodyPr wrap="square" rtlCol="0">
              <a:spAutoFit/>
            </a:bodyPr>
            <a:lstStyle/>
            <a:p>
              <a:pPr algn="l"/>
              <a:r>
                <a:rPr lang="en-US" altLang="ja-JP" sz="2400" dirty="0"/>
                <a:t>Liquidate</a:t>
              </a:r>
              <a:endParaRPr kumimoji="1" lang="ja-JP" altLang="en-US" sz="2400" dirty="0"/>
            </a:p>
          </p:txBody>
        </p:sp>
        <p:sp>
          <p:nvSpPr>
            <p:cNvPr id="20" name="テキスト ボックス 19">
              <a:extLst>
                <a:ext uri="{FF2B5EF4-FFF2-40B4-BE49-F238E27FC236}">
                  <a16:creationId xmlns:a16="http://schemas.microsoft.com/office/drawing/2014/main" id="{B74A46F3-E90F-4BB9-8911-6DAEE82A5D8C}"/>
                </a:ext>
              </a:extLst>
            </p:cNvPr>
            <p:cNvSpPr txBox="1"/>
            <p:nvPr/>
          </p:nvSpPr>
          <p:spPr>
            <a:xfrm>
              <a:off x="8944969" y="2002502"/>
              <a:ext cx="1946435" cy="461664"/>
            </a:xfrm>
            <a:prstGeom prst="rect">
              <a:avLst/>
            </a:prstGeom>
            <a:noFill/>
          </p:spPr>
          <p:txBody>
            <a:bodyPr wrap="square" rtlCol="0">
              <a:spAutoFit/>
            </a:bodyPr>
            <a:lstStyle/>
            <a:p>
              <a:pPr algn="l"/>
              <a:r>
                <a:rPr lang="en-US" altLang="ja-JP" sz="2400" dirty="0"/>
                <a:t>Liquidate</a:t>
              </a:r>
              <a:endParaRPr kumimoji="1" lang="ja-JP" altLang="en-US" sz="2400" dirty="0"/>
            </a:p>
          </p:txBody>
        </p:sp>
        <p:sp>
          <p:nvSpPr>
            <p:cNvPr id="21" name="テキスト ボックス 20">
              <a:extLst>
                <a:ext uri="{FF2B5EF4-FFF2-40B4-BE49-F238E27FC236}">
                  <a16:creationId xmlns:a16="http://schemas.microsoft.com/office/drawing/2014/main" id="{7D285B40-04D8-45BE-957B-FC5A895BF85E}"/>
                </a:ext>
              </a:extLst>
            </p:cNvPr>
            <p:cNvSpPr txBox="1"/>
            <p:nvPr/>
          </p:nvSpPr>
          <p:spPr>
            <a:xfrm>
              <a:off x="3180358" y="3251788"/>
              <a:ext cx="3093407" cy="547931"/>
            </a:xfrm>
            <a:prstGeom prst="rect">
              <a:avLst/>
            </a:prstGeom>
            <a:noFill/>
          </p:spPr>
          <p:txBody>
            <a:bodyPr wrap="square" rtlCol="0">
              <a:spAutoFit/>
            </a:bodyPr>
            <a:lstStyle/>
            <a:p>
              <a:pPr algn="l"/>
              <a:r>
                <a:rPr lang="en-US" altLang="ja-JP" sz="2400" dirty="0"/>
                <a:t>Take Short Pos.</a:t>
              </a:r>
              <a:endParaRPr kumimoji="1" lang="ja-JP" altLang="en-US" sz="2400" dirty="0"/>
            </a:p>
          </p:txBody>
        </p:sp>
        <p:sp>
          <p:nvSpPr>
            <p:cNvPr id="22" name="テキスト ボックス 21">
              <a:extLst>
                <a:ext uri="{FF2B5EF4-FFF2-40B4-BE49-F238E27FC236}">
                  <a16:creationId xmlns:a16="http://schemas.microsoft.com/office/drawing/2014/main" id="{07B53F24-0B0B-492F-A55B-0E8E4A45EF3C}"/>
                </a:ext>
              </a:extLst>
            </p:cNvPr>
            <p:cNvSpPr txBox="1"/>
            <p:nvPr/>
          </p:nvSpPr>
          <p:spPr>
            <a:xfrm>
              <a:off x="6095781" y="3259105"/>
              <a:ext cx="2817102" cy="547931"/>
            </a:xfrm>
            <a:prstGeom prst="rect">
              <a:avLst/>
            </a:prstGeom>
            <a:noFill/>
          </p:spPr>
          <p:txBody>
            <a:bodyPr wrap="square" rtlCol="0">
              <a:spAutoFit/>
            </a:bodyPr>
            <a:lstStyle/>
            <a:p>
              <a:pPr algn="l"/>
              <a:r>
                <a:rPr lang="en-US" altLang="ja-JP" sz="2400" dirty="0"/>
                <a:t>Take Long Pos.</a:t>
              </a:r>
              <a:endParaRPr kumimoji="1" lang="ja-JP" altLang="en-US" sz="2400" dirty="0"/>
            </a:p>
          </p:txBody>
        </p:sp>
      </p:grpSp>
    </p:spTree>
    <p:extLst>
      <p:ext uri="{BB962C8B-B14F-4D97-AF65-F5344CB8AC3E}">
        <p14:creationId xmlns:p14="http://schemas.microsoft.com/office/powerpoint/2010/main" val="203081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E3AFD-9567-4AA3-A379-7192EF189EDC}"/>
              </a:ext>
            </a:extLst>
          </p:cNvPr>
          <p:cNvSpPr>
            <a:spLocks noGrp="1"/>
          </p:cNvSpPr>
          <p:nvPr>
            <p:ph type="title"/>
          </p:nvPr>
        </p:nvSpPr>
        <p:spPr/>
        <p:txBody>
          <a:bodyPr/>
          <a:lstStyle/>
          <a:p>
            <a:r>
              <a:rPr kumimoji="1" lang="en-US" altLang="ja-JP" dirty="0"/>
              <a:t>B) Position and floating Profit and Loss (P/L)</a:t>
            </a:r>
            <a:endParaRPr kumimoji="1" lang="ja-JP" altLang="en-US" dirty="0"/>
          </a:p>
        </p:txBody>
      </p:sp>
      <p:sp>
        <p:nvSpPr>
          <p:cNvPr id="3" name="コンテンツ プレースホルダー 2">
            <a:extLst>
              <a:ext uri="{FF2B5EF4-FFF2-40B4-BE49-F238E27FC236}">
                <a16:creationId xmlns:a16="http://schemas.microsoft.com/office/drawing/2014/main" id="{481DC32C-23D7-4872-BD7C-E2DC5B04639B}"/>
              </a:ext>
            </a:extLst>
          </p:cNvPr>
          <p:cNvSpPr>
            <a:spLocks noGrp="1"/>
          </p:cNvSpPr>
          <p:nvPr>
            <p:ph idx="1"/>
          </p:nvPr>
        </p:nvSpPr>
        <p:spPr>
          <a:xfrm>
            <a:off x="838200" y="1825625"/>
            <a:ext cx="10890738" cy="4351338"/>
          </a:xfrm>
        </p:spPr>
        <p:txBody>
          <a:bodyPr/>
          <a:lstStyle/>
          <a:p>
            <a:r>
              <a:rPr kumimoji="1" lang="en-US" altLang="ja-JP" dirty="0"/>
              <a:t>Long Pos.: $1=100-&gt;$1=120  =&gt; +\20 as floating P/L </a:t>
            </a:r>
          </a:p>
          <a:p>
            <a:r>
              <a:rPr kumimoji="1" lang="en-US" altLang="ja-JP" dirty="0"/>
              <a:t>Long Pos.: $1=100-&gt;$1=90    =&gt; -\10 as floating P/L </a:t>
            </a:r>
          </a:p>
          <a:p>
            <a:r>
              <a:rPr kumimoji="1" lang="en-US" altLang="ja-JP" dirty="0"/>
              <a:t>Short Pos.: $1=100-&gt;$1=120 =&gt; -\20 as floating P/L</a:t>
            </a:r>
          </a:p>
          <a:p>
            <a:r>
              <a:rPr kumimoji="1" lang="en-US" altLang="ja-JP" dirty="0"/>
              <a:t>Short Pos.: $1=100-&gt;$1=90   =&gt; +\10 as floating P/L </a:t>
            </a:r>
          </a:p>
          <a:p>
            <a:endParaRPr kumimoji="1" lang="en-US" altLang="ja-JP" dirty="0"/>
          </a:p>
          <a:p>
            <a:r>
              <a:rPr kumimoji="1" lang="en-US" altLang="ja-JP" dirty="0"/>
              <a:t>The P/L is finally realized after liquidating the position.</a:t>
            </a:r>
          </a:p>
          <a:p>
            <a:pPr lvl="1"/>
            <a:r>
              <a:rPr lang="en-US" altLang="ja-JP" dirty="0"/>
              <a:t>Liquidate: </a:t>
            </a:r>
            <a:r>
              <a:rPr kumimoji="1" lang="en-US" altLang="ja-JP" dirty="0"/>
              <a:t>floating P/L </a:t>
            </a:r>
            <a:r>
              <a:rPr kumimoji="1" lang="ja-JP" altLang="en-US" dirty="0"/>
              <a:t>⇒</a:t>
            </a:r>
            <a:r>
              <a:rPr kumimoji="1" lang="en-US" altLang="ja-JP" dirty="0"/>
              <a:t> (realized) P/L</a:t>
            </a:r>
          </a:p>
          <a:p>
            <a:endParaRPr kumimoji="1" lang="ja-JP" altLang="en-US" dirty="0"/>
          </a:p>
        </p:txBody>
      </p:sp>
      <p:sp>
        <p:nvSpPr>
          <p:cNvPr id="4" name="スライド番号プレースホルダー 3">
            <a:extLst>
              <a:ext uri="{FF2B5EF4-FFF2-40B4-BE49-F238E27FC236}">
                <a16:creationId xmlns:a16="http://schemas.microsoft.com/office/drawing/2014/main" id="{A9261EAC-90ED-461D-9720-3D8385015CD3}"/>
              </a:ext>
            </a:extLst>
          </p:cNvPr>
          <p:cNvSpPr>
            <a:spLocks noGrp="1"/>
          </p:cNvSpPr>
          <p:nvPr>
            <p:ph type="sldNum" sz="quarter" idx="12"/>
          </p:nvPr>
        </p:nvSpPr>
        <p:spPr/>
        <p:txBody>
          <a:bodyPr/>
          <a:lstStyle/>
          <a:p>
            <a:fld id="{7E4D883A-E6AF-4FEB-92F6-7B45654D4FEC}" type="slidenum">
              <a:rPr kumimoji="1" lang="ja-JP" altLang="en-US" smtClean="0"/>
              <a:t>7</a:t>
            </a:fld>
            <a:endParaRPr kumimoji="1" lang="ja-JP" altLang="en-US"/>
          </a:p>
        </p:txBody>
      </p:sp>
    </p:spTree>
    <p:extLst>
      <p:ext uri="{BB962C8B-B14F-4D97-AF65-F5344CB8AC3E}">
        <p14:creationId xmlns:p14="http://schemas.microsoft.com/office/powerpoint/2010/main" val="11508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C5F9E-3F0F-4C7E-BB2C-6C35E4394516}"/>
              </a:ext>
            </a:extLst>
          </p:cNvPr>
          <p:cNvSpPr>
            <a:spLocks noGrp="1"/>
          </p:cNvSpPr>
          <p:nvPr>
            <p:ph type="title"/>
          </p:nvPr>
        </p:nvSpPr>
        <p:spPr/>
        <p:txBody>
          <a:bodyPr/>
          <a:lstStyle/>
          <a:p>
            <a:r>
              <a:rPr kumimoji="1" lang="en-US" altLang="ja-JP" dirty="0"/>
              <a:t>1.2. Reinforcement Learning (RL) </a:t>
            </a:r>
            <a:endParaRPr kumimoji="1" lang="ja-JP" altLang="en-US" dirty="0"/>
          </a:p>
        </p:txBody>
      </p:sp>
      <p:sp>
        <p:nvSpPr>
          <p:cNvPr id="4" name="スライド番号プレースホルダー 3">
            <a:extLst>
              <a:ext uri="{FF2B5EF4-FFF2-40B4-BE49-F238E27FC236}">
                <a16:creationId xmlns:a16="http://schemas.microsoft.com/office/drawing/2014/main" id="{387B9E61-0E45-433D-A470-650EC01B434C}"/>
              </a:ext>
            </a:extLst>
          </p:cNvPr>
          <p:cNvSpPr>
            <a:spLocks noGrp="1"/>
          </p:cNvSpPr>
          <p:nvPr>
            <p:ph type="sldNum" sz="quarter" idx="12"/>
          </p:nvPr>
        </p:nvSpPr>
        <p:spPr/>
        <p:txBody>
          <a:bodyPr/>
          <a:lstStyle/>
          <a:p>
            <a:fld id="{7E4D883A-E6AF-4FEB-92F6-7B45654D4FEC}" type="slidenum">
              <a:rPr kumimoji="1" lang="ja-JP" altLang="en-US" smtClean="0"/>
              <a:t>8</a:t>
            </a:fld>
            <a:endParaRPr kumimoji="1" lang="ja-JP" altLang="en-US"/>
          </a:p>
        </p:txBody>
      </p:sp>
      <p:grpSp>
        <p:nvGrpSpPr>
          <p:cNvPr id="14" name="グループ化 13">
            <a:extLst>
              <a:ext uri="{FF2B5EF4-FFF2-40B4-BE49-F238E27FC236}">
                <a16:creationId xmlns:a16="http://schemas.microsoft.com/office/drawing/2014/main" id="{22528B4A-305B-44E2-92B1-CE2AE2284F33}"/>
              </a:ext>
            </a:extLst>
          </p:cNvPr>
          <p:cNvGrpSpPr/>
          <p:nvPr/>
        </p:nvGrpSpPr>
        <p:grpSpPr>
          <a:xfrm>
            <a:off x="308323" y="2252944"/>
            <a:ext cx="11575354" cy="4103406"/>
            <a:chOff x="78431" y="2143993"/>
            <a:chExt cx="11575354" cy="4103406"/>
          </a:xfrm>
        </p:grpSpPr>
        <p:cxnSp>
          <p:nvCxnSpPr>
            <p:cNvPr id="5" name="直線矢印コネクタ 4">
              <a:extLst>
                <a:ext uri="{FF2B5EF4-FFF2-40B4-BE49-F238E27FC236}">
                  <a16:creationId xmlns:a16="http://schemas.microsoft.com/office/drawing/2014/main" id="{1100D12C-1A83-4F65-BEFC-BC00F3E7A361}"/>
                </a:ext>
              </a:extLst>
            </p:cNvPr>
            <p:cNvCxnSpPr>
              <a:cxnSpLocks/>
            </p:cNvCxnSpPr>
            <p:nvPr/>
          </p:nvCxnSpPr>
          <p:spPr>
            <a:xfrm flipV="1">
              <a:off x="3145788" y="2663645"/>
              <a:ext cx="5330844" cy="12053"/>
            </a:xfrm>
            <a:prstGeom prst="straightConnector1">
              <a:avLst/>
            </a:prstGeom>
            <a:ln w="57150">
              <a:solidFill>
                <a:schemeClr val="accent1"/>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6" name="テキスト ボックス 5">
              <a:extLst>
                <a:ext uri="{FF2B5EF4-FFF2-40B4-BE49-F238E27FC236}">
                  <a16:creationId xmlns:a16="http://schemas.microsoft.com/office/drawing/2014/main" id="{41CBEE3D-1FEE-4C42-8076-DB89A280B7D6}"/>
                </a:ext>
              </a:extLst>
            </p:cNvPr>
            <p:cNvSpPr txBox="1"/>
            <p:nvPr/>
          </p:nvSpPr>
          <p:spPr>
            <a:xfrm>
              <a:off x="78431" y="2156726"/>
              <a:ext cx="3177153" cy="646331"/>
            </a:xfrm>
            <a:prstGeom prst="rect">
              <a:avLst/>
            </a:prstGeom>
            <a:solidFill>
              <a:schemeClr val="bg1"/>
            </a:solidFill>
            <a:ln>
              <a:solidFill>
                <a:schemeClr val="tx1"/>
              </a:solidFill>
            </a:ln>
          </p:spPr>
          <p:txBody>
            <a:bodyPr wrap="square" rtlCol="0">
              <a:spAutoFit/>
            </a:bodyPr>
            <a:lstStyle/>
            <a:p>
              <a:pPr algn="ctr"/>
              <a:r>
                <a:rPr kumimoji="1" lang="en-US" altLang="ja-JP" sz="3600" dirty="0"/>
                <a:t>Agent</a:t>
              </a:r>
              <a:endParaRPr kumimoji="1" lang="ja-JP" altLang="en-US" sz="3600" dirty="0"/>
            </a:p>
          </p:txBody>
        </p:sp>
        <p:cxnSp>
          <p:nvCxnSpPr>
            <p:cNvPr id="7" name="コネクタ: カギ線 6">
              <a:extLst>
                <a:ext uri="{FF2B5EF4-FFF2-40B4-BE49-F238E27FC236}">
                  <a16:creationId xmlns:a16="http://schemas.microsoft.com/office/drawing/2014/main" id="{016D72AB-5487-460C-B28B-E31C97585148}"/>
                </a:ext>
              </a:extLst>
            </p:cNvPr>
            <p:cNvCxnSpPr>
              <a:stCxn id="9" idx="2"/>
              <a:endCxn id="6" idx="2"/>
            </p:cNvCxnSpPr>
            <p:nvPr/>
          </p:nvCxnSpPr>
          <p:spPr>
            <a:xfrm rot="5400000">
              <a:off x="5859743" y="-1402410"/>
              <a:ext cx="12733" cy="8398201"/>
            </a:xfrm>
            <a:prstGeom prst="bentConnector3">
              <a:avLst>
                <a:gd name="adj1" fmla="val 18510987"/>
              </a:avLst>
            </a:prstGeom>
            <a:ln w="57150">
              <a:solidFill>
                <a:srgbClr val="FF0000"/>
              </a:solidFill>
              <a:headEnd type="none"/>
              <a:tailEnd type="triangle"/>
            </a:ln>
          </p:spPr>
          <p:style>
            <a:lnRef idx="3">
              <a:schemeClr val="accent1"/>
            </a:lnRef>
            <a:fillRef idx="0">
              <a:schemeClr val="accent1"/>
            </a:fillRef>
            <a:effectRef idx="2">
              <a:schemeClr val="accent1"/>
            </a:effectRef>
            <a:fontRef idx="minor">
              <a:schemeClr val="tx1"/>
            </a:fontRef>
          </p:style>
        </p:cxnSp>
        <p:cxnSp>
          <p:nvCxnSpPr>
            <p:cNvPr id="8" name="コネクタ: カギ線 7">
              <a:extLst>
                <a:ext uri="{FF2B5EF4-FFF2-40B4-BE49-F238E27FC236}">
                  <a16:creationId xmlns:a16="http://schemas.microsoft.com/office/drawing/2014/main" id="{2E48F12D-359D-4CE4-B80B-94789219DC5B}"/>
                </a:ext>
              </a:extLst>
            </p:cNvPr>
            <p:cNvCxnSpPr>
              <a:cxnSpLocks/>
            </p:cNvCxnSpPr>
            <p:nvPr/>
          </p:nvCxnSpPr>
          <p:spPr>
            <a:xfrm flipH="1">
              <a:off x="1341773" y="2437401"/>
              <a:ext cx="7421102" cy="323165"/>
            </a:xfrm>
            <a:prstGeom prst="bentConnector4">
              <a:avLst>
                <a:gd name="adj1" fmla="val -21077"/>
                <a:gd name="adj2" fmla="val 962043"/>
              </a:avLst>
            </a:prstGeom>
            <a:ln w="57150">
              <a:solidFill>
                <a:srgbClr val="00B050"/>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9" name="テキスト ボックス 8">
              <a:extLst>
                <a:ext uri="{FF2B5EF4-FFF2-40B4-BE49-F238E27FC236}">
                  <a16:creationId xmlns:a16="http://schemas.microsoft.com/office/drawing/2014/main" id="{51D19634-6DD6-4953-8F33-B59AC9763C31}"/>
                </a:ext>
              </a:extLst>
            </p:cNvPr>
            <p:cNvSpPr txBox="1"/>
            <p:nvPr/>
          </p:nvSpPr>
          <p:spPr>
            <a:xfrm>
              <a:off x="8476632" y="2143993"/>
              <a:ext cx="3177153" cy="646331"/>
            </a:xfrm>
            <a:prstGeom prst="rect">
              <a:avLst/>
            </a:prstGeom>
            <a:solidFill>
              <a:schemeClr val="bg1"/>
            </a:solidFill>
            <a:ln>
              <a:solidFill>
                <a:schemeClr val="tx1"/>
              </a:solidFill>
            </a:ln>
          </p:spPr>
          <p:txBody>
            <a:bodyPr wrap="square" rtlCol="0">
              <a:spAutoFit/>
            </a:bodyPr>
            <a:lstStyle/>
            <a:p>
              <a:pPr algn="ctr"/>
              <a:r>
                <a:rPr kumimoji="1" lang="en-US" altLang="ja-JP" sz="3600" dirty="0"/>
                <a:t>Environment</a:t>
              </a:r>
              <a:endParaRPr kumimoji="1" lang="ja-JP" altLang="en-US" sz="3600" dirty="0"/>
            </a:p>
          </p:txBody>
        </p:sp>
        <p:sp>
          <p:nvSpPr>
            <p:cNvPr id="10" name="テキスト ボックス 9">
              <a:extLst>
                <a:ext uri="{FF2B5EF4-FFF2-40B4-BE49-F238E27FC236}">
                  <a16:creationId xmlns:a16="http://schemas.microsoft.com/office/drawing/2014/main" id="{AC0FBD0A-1576-4E4B-A9E2-3B8FAB30D503}"/>
                </a:ext>
              </a:extLst>
            </p:cNvPr>
            <p:cNvSpPr txBox="1"/>
            <p:nvPr/>
          </p:nvSpPr>
          <p:spPr>
            <a:xfrm>
              <a:off x="1045413" y="5724179"/>
              <a:ext cx="10608371" cy="523220"/>
            </a:xfrm>
            <a:prstGeom prst="rect">
              <a:avLst/>
            </a:prstGeom>
            <a:noFill/>
          </p:spPr>
          <p:txBody>
            <a:bodyPr wrap="square" rtlCol="0">
              <a:spAutoFit/>
            </a:bodyPr>
            <a:lstStyle/>
            <a:p>
              <a:pPr algn="ctr"/>
              <a:r>
                <a:rPr kumimoji="1" lang="en-US" altLang="ja-JP" sz="2800" b="1" dirty="0">
                  <a:solidFill>
                    <a:srgbClr val="00B050"/>
                  </a:solidFill>
                </a:rPr>
                <a:t>State</a:t>
              </a:r>
            </a:p>
          </p:txBody>
        </p:sp>
        <p:sp>
          <p:nvSpPr>
            <p:cNvPr id="11" name="テキスト ボックス 10">
              <a:extLst>
                <a:ext uri="{FF2B5EF4-FFF2-40B4-BE49-F238E27FC236}">
                  <a16:creationId xmlns:a16="http://schemas.microsoft.com/office/drawing/2014/main" id="{379A3ACE-65B7-47ED-AAED-2B63EF683C31}"/>
                </a:ext>
              </a:extLst>
            </p:cNvPr>
            <p:cNvSpPr txBox="1"/>
            <p:nvPr/>
          </p:nvSpPr>
          <p:spPr>
            <a:xfrm>
              <a:off x="3255584" y="2898046"/>
              <a:ext cx="6343037" cy="584775"/>
            </a:xfrm>
            <a:prstGeom prst="rect">
              <a:avLst/>
            </a:prstGeom>
            <a:noFill/>
          </p:spPr>
          <p:txBody>
            <a:bodyPr wrap="square" rtlCol="0">
              <a:spAutoFit/>
            </a:bodyPr>
            <a:lstStyle/>
            <a:p>
              <a:pPr algn="ctr"/>
              <a:r>
                <a:rPr kumimoji="1" lang="en-US" altLang="ja-JP" sz="3200" b="1" dirty="0">
                  <a:solidFill>
                    <a:srgbClr val="0070C0"/>
                  </a:solidFill>
                </a:rPr>
                <a:t>Action</a:t>
              </a:r>
            </a:p>
          </p:txBody>
        </p:sp>
        <p:sp>
          <p:nvSpPr>
            <p:cNvPr id="12" name="テキスト ボックス 11">
              <a:extLst>
                <a:ext uri="{FF2B5EF4-FFF2-40B4-BE49-F238E27FC236}">
                  <a16:creationId xmlns:a16="http://schemas.microsoft.com/office/drawing/2014/main" id="{43A02B9E-7EA1-4C47-A4BE-BF658EEDF19C}"/>
                </a:ext>
              </a:extLst>
            </p:cNvPr>
            <p:cNvSpPr txBox="1"/>
            <p:nvPr/>
          </p:nvSpPr>
          <p:spPr>
            <a:xfrm>
              <a:off x="1712860" y="4424613"/>
              <a:ext cx="2105187" cy="646331"/>
            </a:xfrm>
            <a:prstGeom prst="rect">
              <a:avLst/>
            </a:prstGeom>
            <a:noFill/>
          </p:spPr>
          <p:txBody>
            <a:bodyPr wrap="square" rtlCol="0">
              <a:spAutoFit/>
            </a:bodyPr>
            <a:lstStyle/>
            <a:p>
              <a:pPr algn="ctr"/>
              <a:r>
                <a:rPr kumimoji="1" lang="en-US" altLang="ja-JP" sz="3600" b="1" dirty="0">
                  <a:solidFill>
                    <a:srgbClr val="FF0000"/>
                  </a:solidFill>
                </a:rPr>
                <a:t>Reward</a:t>
              </a:r>
              <a:endParaRPr kumimoji="1" lang="ja-JP" altLang="en-US" sz="3600" b="1" dirty="0">
                <a:solidFill>
                  <a:srgbClr val="FF0000"/>
                </a:solidFill>
              </a:endParaRPr>
            </a:p>
          </p:txBody>
        </p:sp>
        <p:pic>
          <p:nvPicPr>
            <p:cNvPr id="13" name="グラフィックス 12" descr="事務員">
              <a:extLst>
                <a:ext uri="{FF2B5EF4-FFF2-40B4-BE49-F238E27FC236}">
                  <a16:creationId xmlns:a16="http://schemas.microsoft.com/office/drawing/2014/main" id="{62A1FBD4-DF50-464B-A350-11C0D87D28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000" y="2885652"/>
              <a:ext cx="914400" cy="914400"/>
            </a:xfrm>
            <a:prstGeom prst="rect">
              <a:avLst/>
            </a:prstGeom>
          </p:spPr>
        </p:pic>
      </p:grpSp>
    </p:spTree>
    <p:extLst>
      <p:ext uri="{BB962C8B-B14F-4D97-AF65-F5344CB8AC3E}">
        <p14:creationId xmlns:p14="http://schemas.microsoft.com/office/powerpoint/2010/main" val="16185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DC7B5-BEBC-4098-B702-596F136054B5}"/>
              </a:ext>
            </a:extLst>
          </p:cNvPr>
          <p:cNvSpPr>
            <a:spLocks noGrp="1"/>
          </p:cNvSpPr>
          <p:nvPr>
            <p:ph type="title"/>
          </p:nvPr>
        </p:nvSpPr>
        <p:spPr/>
        <p:txBody>
          <a:bodyPr/>
          <a:lstStyle/>
          <a:p>
            <a:r>
              <a:rPr kumimoji="1" lang="en-US" altLang="ja-JP" dirty="0"/>
              <a:t>Why using RL?</a:t>
            </a:r>
            <a:endParaRPr kumimoji="1" lang="ja-JP" altLang="en-US" dirty="0"/>
          </a:p>
        </p:txBody>
      </p:sp>
      <p:sp>
        <p:nvSpPr>
          <p:cNvPr id="3" name="コンテンツ プレースホルダー 2">
            <a:extLst>
              <a:ext uri="{FF2B5EF4-FFF2-40B4-BE49-F238E27FC236}">
                <a16:creationId xmlns:a16="http://schemas.microsoft.com/office/drawing/2014/main" id="{1B03DAE4-819F-457E-B849-B012E4FD2524}"/>
              </a:ext>
            </a:extLst>
          </p:cNvPr>
          <p:cNvSpPr>
            <a:spLocks noGrp="1"/>
          </p:cNvSpPr>
          <p:nvPr>
            <p:ph idx="1"/>
          </p:nvPr>
        </p:nvSpPr>
        <p:spPr/>
        <p:txBody>
          <a:bodyPr/>
          <a:lstStyle/>
          <a:p>
            <a:r>
              <a:rPr kumimoji="1" lang="en-US" altLang="ja-JP" dirty="0"/>
              <a:t>Before employing RL for finance in earnest, the papers that applied machine learning tended to focus on predicting the future.</a:t>
            </a:r>
          </a:p>
          <a:p>
            <a:r>
              <a:rPr kumimoji="1" lang="en-US" altLang="ja-JP" dirty="0"/>
              <a:t>The weakness in the predictive approach is to </a:t>
            </a:r>
            <a:r>
              <a:rPr kumimoji="1" lang="en-US" altLang="ja-JP" u="sng" dirty="0"/>
              <a:t>ignore the option to wait</a:t>
            </a:r>
            <a:r>
              <a:rPr kumimoji="1" lang="en-US" altLang="ja-JP" dirty="0"/>
              <a:t>. </a:t>
            </a:r>
          </a:p>
          <a:p>
            <a:pPr lvl="1"/>
            <a:r>
              <a:rPr kumimoji="1" lang="en-US" altLang="ja-JP" dirty="0"/>
              <a:t>For example, when a trader cannot be sure the direction of the exchange rate, the best strategy should be to wait without bringing any profit and any loss. </a:t>
            </a:r>
          </a:p>
          <a:p>
            <a:r>
              <a:rPr kumimoji="1" lang="en-US" altLang="ja-JP" dirty="0"/>
              <a:t> RL allows the agent to </a:t>
            </a:r>
            <a:r>
              <a:rPr kumimoji="1" lang="en-US" altLang="ja-JP" b="1" u="sng" dirty="0">
                <a:solidFill>
                  <a:srgbClr val="FF0000"/>
                </a:solidFill>
              </a:rPr>
              <a:t>consider waiting</a:t>
            </a:r>
            <a:r>
              <a:rPr kumimoji="1" lang="en-US" altLang="ja-JP" b="1" dirty="0">
                <a:solidFill>
                  <a:srgbClr val="FF0000"/>
                </a:solidFill>
              </a:rPr>
              <a:t> </a:t>
            </a:r>
            <a:r>
              <a:rPr kumimoji="1" lang="en-US" altLang="ja-JP" dirty="0"/>
              <a:t>as part of actions. </a:t>
            </a:r>
            <a:endParaRPr kumimoji="1" lang="ja-JP" altLang="en-US" dirty="0"/>
          </a:p>
        </p:txBody>
      </p:sp>
      <p:sp>
        <p:nvSpPr>
          <p:cNvPr id="4" name="スライド番号プレースホルダー 3">
            <a:extLst>
              <a:ext uri="{FF2B5EF4-FFF2-40B4-BE49-F238E27FC236}">
                <a16:creationId xmlns:a16="http://schemas.microsoft.com/office/drawing/2014/main" id="{EED46303-7103-4235-A3C9-F9DB750807A4}"/>
              </a:ext>
            </a:extLst>
          </p:cNvPr>
          <p:cNvSpPr>
            <a:spLocks noGrp="1"/>
          </p:cNvSpPr>
          <p:nvPr>
            <p:ph type="sldNum" sz="quarter" idx="12"/>
          </p:nvPr>
        </p:nvSpPr>
        <p:spPr/>
        <p:txBody>
          <a:bodyPr/>
          <a:lstStyle/>
          <a:p>
            <a:fld id="{7E4D883A-E6AF-4FEB-92F6-7B45654D4FEC}" type="slidenum">
              <a:rPr kumimoji="1" lang="ja-JP" altLang="en-US" smtClean="0"/>
              <a:t>9</a:t>
            </a:fld>
            <a:endParaRPr kumimoji="1" lang="ja-JP" altLang="en-US"/>
          </a:p>
        </p:txBody>
      </p:sp>
    </p:spTree>
    <p:extLst>
      <p:ext uri="{BB962C8B-B14F-4D97-AF65-F5344CB8AC3E}">
        <p14:creationId xmlns:p14="http://schemas.microsoft.com/office/powerpoint/2010/main" val="34360237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TotalTime>
  <Words>3431</Words>
  <Application>Microsoft Office PowerPoint</Application>
  <PresentationFormat>ワイド画面</PresentationFormat>
  <Paragraphs>489</Paragraphs>
  <Slides>46</Slides>
  <Notes>45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CMMI10</vt:lpstr>
      <vt:lpstr>NimbusRomNo9L-Regu</vt:lpstr>
      <vt:lpstr>NimbusRomNo9L-ReguItal</vt:lpstr>
      <vt:lpstr>游ゴシック</vt:lpstr>
      <vt:lpstr>游ゴシック Light</vt:lpstr>
      <vt:lpstr>Arial</vt:lpstr>
      <vt:lpstr>Cambria Math</vt:lpstr>
      <vt:lpstr>Verdana</vt:lpstr>
      <vt:lpstr>Office テーマ</vt:lpstr>
      <vt:lpstr>Deep Reinforcement Learning in Forex Trading Using Metrics</vt:lpstr>
      <vt:lpstr>Outline</vt:lpstr>
      <vt:lpstr>1. Introduction</vt:lpstr>
      <vt:lpstr>1.1. Forex Trading</vt:lpstr>
      <vt:lpstr>Forex Trading (Cont.)</vt:lpstr>
      <vt:lpstr>A) Position State Transition</vt:lpstr>
      <vt:lpstr>B) Position and floating Profit and Loss (P/L)</vt:lpstr>
      <vt:lpstr>1.2. Reinforcement Learning (RL) </vt:lpstr>
      <vt:lpstr>Why using RL?</vt:lpstr>
      <vt:lpstr>Q-learning: What is Q?</vt:lpstr>
      <vt:lpstr>What is Goal of Q-learning?</vt:lpstr>
      <vt:lpstr>Deep Q-learning (DQL) with Deep Q Network (DQN)</vt:lpstr>
      <vt:lpstr>Why using DQN?</vt:lpstr>
      <vt:lpstr>1.3. Moving Average as Metrics</vt:lpstr>
      <vt:lpstr>2. Method and Algorithm</vt:lpstr>
      <vt:lpstr>2.1. Overview of RL</vt:lpstr>
      <vt:lpstr>2.2. State</vt:lpstr>
      <vt:lpstr>MA (Moving Average)</vt:lpstr>
      <vt:lpstr>Floating P/L (Profit and Loss)</vt:lpstr>
      <vt:lpstr>Exchange Rate When Taking the Position</vt:lpstr>
      <vt:lpstr>2.3. Action</vt:lpstr>
      <vt:lpstr>2.4. P/L and Reward</vt:lpstr>
      <vt:lpstr>2.5. DQN</vt:lpstr>
      <vt:lpstr>3. Experiment</vt:lpstr>
      <vt:lpstr>3.1. Overview of Experiment</vt:lpstr>
      <vt:lpstr>Number of MA</vt:lpstr>
      <vt:lpstr>Number of MA (Cont.)</vt:lpstr>
      <vt:lpstr>3.2. Dataset</vt:lpstr>
      <vt:lpstr>3.3. Evaluation Method</vt:lpstr>
      <vt:lpstr>4. Result</vt:lpstr>
      <vt:lpstr>4.1. Accumulated Reward in Training</vt:lpstr>
      <vt:lpstr>Accumulated Reward in Testing</vt:lpstr>
      <vt:lpstr>4.2. Waiting Ratio in Training</vt:lpstr>
      <vt:lpstr>Scatter Plot between Waiting Ratio and Accumulated Reward in Training of MA0</vt:lpstr>
      <vt:lpstr>Scatter Plot between Waiting Ratio and Accumulated Reward in Training of MA1</vt:lpstr>
      <vt:lpstr>Scatter Plot between Waiting Ratio and Accumulated Reward in Training of MA2</vt:lpstr>
      <vt:lpstr>Scatter Plot between Waiting Ratio and Accumulated Reward in Training of MA3</vt:lpstr>
      <vt:lpstr>Scatter Plot between Waiting Ratio and Accumulated Reward in Training of MA4</vt:lpstr>
      <vt:lpstr>Scatter Plot between Waiting Ratio and Accumulated Reward in Training of MA5</vt:lpstr>
      <vt:lpstr>Waiting Ratio in Testing for the Number of MA</vt:lpstr>
      <vt:lpstr>Average of Waiting Ratio in Testing</vt:lpstr>
      <vt:lpstr>5. Conclusion</vt:lpstr>
      <vt:lpstr>5.1. Conclusion</vt:lpstr>
      <vt:lpstr>Further Investigations Are Needed</vt:lpstr>
      <vt:lpstr>Thank You for Listening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拓磨</dc:creator>
  <cp:lastModifiedBy>拓磨</cp:lastModifiedBy>
  <cp:revision>838</cp:revision>
  <dcterms:created xsi:type="dcterms:W3CDTF">2021-02-02T02:08:27Z</dcterms:created>
  <dcterms:modified xsi:type="dcterms:W3CDTF">2021-02-14T08:37:57Z</dcterms:modified>
</cp:coreProperties>
</file>