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7382-2955-40DB-80AE-2B632E42FB8D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EE928-BDE6-4F6A-B98D-3F13454D0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Metrics: </a:t>
            </a:r>
            <a:r>
              <a:rPr kumimoji="1" lang="en-US" altLang="ja-JP" b="1" dirty="0"/>
              <a:t>https://www.investopedia.com/terms/m/metrics.asp</a:t>
            </a:r>
          </a:p>
          <a:p>
            <a:r>
              <a:rPr kumimoji="1" lang="ja-JP" altLang="en-US" b="0" dirty="0"/>
              <a:t>しかし、定義の引用は直接引用か間接引用か、どちらで行うべきか。定義にも間接引用を行うと冗長な印象を与えるが。</a:t>
            </a:r>
            <a:endParaRPr kumimoji="1" lang="en-US" altLang="ja-JP" b="0" dirty="0"/>
          </a:p>
          <a:p>
            <a:endParaRPr kumimoji="1" lang="en-US" altLang="ja-JP" b="0" dirty="0"/>
          </a:p>
          <a:p>
            <a:r>
              <a:rPr kumimoji="1" lang="en-US" altLang="ja-JP" b="0" dirty="0"/>
              <a:t>https://www.google.com/</a:t>
            </a:r>
            <a:r>
              <a:rPr kumimoji="1" lang="en-US" altLang="ja-JP" b="0" dirty="0" err="1"/>
              <a:t>search?q</a:t>
            </a:r>
            <a:r>
              <a:rPr kumimoji="1" lang="en-US" altLang="ja-JP" b="0" dirty="0"/>
              <a:t>=</a:t>
            </a:r>
            <a:r>
              <a:rPr kumimoji="1" lang="en-US" altLang="ja-JP" b="0" dirty="0" err="1"/>
              <a:t>thesis+when+citinh+definition&amp;oq</a:t>
            </a:r>
            <a:r>
              <a:rPr kumimoji="1" lang="en-US" altLang="ja-JP" b="0" dirty="0"/>
              <a:t>=</a:t>
            </a:r>
            <a:r>
              <a:rPr kumimoji="1" lang="en-US" altLang="ja-JP" b="0" dirty="0" err="1"/>
              <a:t>thesis+when+citinh+definition</a:t>
            </a:r>
            <a:r>
              <a:rPr kumimoji="1" lang="en-US" altLang="ja-JP" b="0" dirty="0"/>
              <a:t>+&amp;</a:t>
            </a:r>
            <a:r>
              <a:rPr kumimoji="1" lang="en-US" altLang="ja-JP" b="0" dirty="0" err="1"/>
              <a:t>aqs</a:t>
            </a:r>
            <a:r>
              <a:rPr kumimoji="1" lang="en-US" altLang="ja-JP" b="0" dirty="0"/>
              <a:t>=chrome..69i57.19575j0j7&amp;sourceid=</a:t>
            </a:r>
            <a:r>
              <a:rPr kumimoji="1" lang="en-US" altLang="ja-JP" b="0" dirty="0" err="1"/>
              <a:t>chrome&amp;ie</a:t>
            </a:r>
            <a:r>
              <a:rPr kumimoji="1" lang="en-US" altLang="ja-JP" b="0" dirty="0"/>
              <a:t>=UTF-8</a:t>
            </a:r>
          </a:p>
          <a:p>
            <a:endParaRPr kumimoji="1" lang="en-US" altLang="ja-JP" b="0" dirty="0"/>
          </a:p>
          <a:p>
            <a:r>
              <a:rPr kumimoji="1" lang="en-US" altLang="ja-JP" b="0" dirty="0"/>
              <a:t>https://academia.stackexchange.com/questions/118134/should-i-cite-the-source-of-a-definition-in-a-thesis-glossary</a:t>
            </a:r>
          </a:p>
          <a:p>
            <a:endParaRPr kumimoji="1" lang="en-US" altLang="ja-JP" b="0" dirty="0"/>
          </a:p>
          <a:p>
            <a:r>
              <a:rPr lang="en-US" altLang="ja-JP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However, for things that have become common knowledge, such as the definition of the derivative (math) or </a:t>
            </a:r>
            <a:r>
              <a:rPr lang="en-US" altLang="ja-JP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ph</a:t>
            </a:r>
            <a:r>
              <a:rPr lang="en-US" altLang="ja-JP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(chemistry) you don't need to give definitions as you can expect that they are known to every scholar in the field. </a:t>
            </a:r>
          </a:p>
          <a:p>
            <a:endParaRPr kumimoji="1" lang="en-US" altLang="ja-JP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1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Don't quote or paraphrase the work of others without citation.</a:t>
            </a:r>
          </a:p>
          <a:p>
            <a:endParaRPr kumimoji="1" lang="en-US" altLang="ja-JP" b="0" i="1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en-US" altLang="ja-JP" b="0" dirty="0"/>
              <a:t>https://www.enago.jp/academy/how-to-avoid-plagiarism2/#:~:text=%E7%9B%B4%E6%8E%A5%E5%BC%95%E7%94%A8%E3%81%A8%E3%81%AF%E3%80%81%E4%BB%96%E4%BA%BA,%E3%81%99%E3%82%8B%E5%A0%B4%E5%90%88%E3%81%AB%E6%9C%89%E5%8A%B9%E3%81%A7%E3%81%99%E3%80%82&amp;text=%E9%96%93%E6%8E%A5%E5%BC%95%E7%94%A8%EF%BC%88%E8%A8%80%E8%91%89%E3%81%AE%E6%9B%B8%E3%81%8D%E6%8F%9B%E3%81%88,%E3%81%A6%E8%A8%98%E8%BF%B0%E3%81%99%E3%82%8B%E3%81%93%E3%81%A8%E3%81%A7%E3%81%99%E3%80%82</a:t>
            </a:r>
            <a:endParaRPr kumimoji="1" lang="en-US" altLang="ja-JP" b="0" i="1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1" i="0" dirty="0">
                <a:solidFill>
                  <a:srgbClr val="222222"/>
                </a:solidFill>
                <a:effectLst/>
                <a:latin typeface="Noto Sans JP"/>
              </a:rPr>
              <a:t>直接引用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Noto Sans JP"/>
              </a:rPr>
              <a:t>とは、他人の文章を自分の論文中に、該当文章が引用であることが明確になるように引用符を付けて「原文どおりに」再現することです。引用により定義付けをしたり、明確化させたり、あるいは主張を裏付けたりする場合に有効です。</a:t>
            </a:r>
            <a:endParaRPr lang="en-US" altLang="ja-JP" b="0" i="0" dirty="0">
              <a:solidFill>
                <a:srgbClr val="222222"/>
              </a:solidFill>
              <a:effectLst/>
              <a:latin typeface="Noto Sans JP"/>
            </a:endParaRPr>
          </a:p>
          <a:p>
            <a:endParaRPr kumimoji="1" lang="en-US" altLang="ja-JP" b="0" i="0" dirty="0">
              <a:solidFill>
                <a:srgbClr val="222222"/>
              </a:solidFill>
              <a:effectLst/>
              <a:latin typeface="Noto Sans JP"/>
            </a:endParaRPr>
          </a:p>
          <a:p>
            <a:r>
              <a:rPr kumimoji="1" lang="ja-JP" altLang="en-US" b="0" i="0" dirty="0">
                <a:solidFill>
                  <a:srgbClr val="222222"/>
                </a:solidFill>
                <a:effectLst/>
                <a:latin typeface="Noto Sans JP"/>
              </a:rPr>
              <a:t>どうやら定義も直接引用するのが良さそうだ。</a:t>
            </a:r>
            <a:endParaRPr kumimoji="1" lang="en-US" altLang="ja-JP" b="0" i="1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endParaRPr kumimoji="1" lang="ja-JP" altLang="en-US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1EAA-776F-47B4-9508-0CA2900B93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5100F-6948-49CB-9997-9B2F2612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24C81-C757-49A6-B674-BA47D432E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AAA5-D739-4774-8312-6CB2BA7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B4D0B-DF52-42F4-A29A-BA5E1E7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B918D-39A5-4AC4-8740-C2F1B057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B73BB-126B-4267-B478-3317EEA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451E25-C736-4F17-A261-63475975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B870C-9DA1-4BEF-B018-7F4A2DEC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A81C6-DD06-43DF-8ADC-0DC55285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CFA49-6FE6-48B4-ABE6-2D0B427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B6D3A1-1FE0-4A87-9718-DCCD1D184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3F4AFC-F8E4-4ABB-8988-78116881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3BC1A-5507-4F05-A914-5CEA9342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310C9-5946-45C6-ACE4-BEB8393E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3076B5-646F-4B28-8219-88BD4D4A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45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8C872-42F4-4DB0-BCD1-52FE6D1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3ACF9-D005-4C0A-B9CB-A757381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FBA429-B6FD-4386-AAE0-5D3BEF75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6F61FA-1C08-4494-BE2A-DF1ED86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26EF4-09CD-435A-9573-70FCE5EE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50CA5-DAF3-42F4-890D-00631C3F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B6BE9-60AA-43E8-8CDA-73E02FFE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12E12-9631-4F89-BC29-62BC60B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A74D4E-473C-498E-9937-F6E6F148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600CC-873D-4319-A28D-593C42B2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8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72795-B994-43EE-A18F-65BC0FE6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F59176-E4A8-4931-B172-29ECE8A6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82B5C-FD34-4C93-B95D-DCF8DB69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997E49-C15B-44E9-A641-47D6690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1F6433-D4B3-4249-92F6-FCDF2A75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7383DC-719B-4749-B0B2-644635AA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229C0-FADF-4C88-B837-FA824E69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8636C2-9E12-4CF4-BAD0-208CE239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E0B98D-7DB6-4774-9782-8E6C8D633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3C8CCE-84D5-4542-AC88-5C13DC44F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D66704-1269-4866-8752-6F78AB20C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AEF402-F9F3-42B6-A993-7CC4CEB8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5FA889-F0A4-4C61-B3A5-6C56F94A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25470-8EC3-4C73-B826-D73B32E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45AEB-DF97-41CB-ACD9-A04D7D57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3BFEA0-9B51-4832-A12D-9AABCE7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BF9A89-A114-4056-82D6-A6DB8C5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14302B-1063-4ECD-8BE1-ADCC1DB8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09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652EAA-7E78-4F56-8748-A45F6CF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8C5C50-872D-45F4-A361-29A49A07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6C39DE-4463-4BD2-97A3-685D7337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52E81-CC2E-4FE3-B52D-8E6037AD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13091-CB46-40C1-93B9-00BA0CA9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E6C0AD-5DF2-4193-8F4C-24971F7B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8A4B25-C695-4742-96F8-117A1E9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B190-9546-4680-A484-B95FB2BB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08CA0-E746-4A2E-B8DD-25514D48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9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3CCBB-9FF3-443F-B87D-0D4354C3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92CB0C-97D5-447E-A3D7-D80EA384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05BFD4-BA56-4BB7-AAAE-10A60DA9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2F7B03-1FFA-48CB-BEB4-BD35BFEE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401416-3B66-476B-93C0-9CBA937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9A49E-C508-4A2C-8629-FF9002F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5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A45449-6BA4-4D33-A7BA-B6DB8BA2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91BCD6-1678-4867-B5A7-E7C6DB14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BA312-503E-40B0-B439-333DE4980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81DF-07A7-4805-A6F0-125DFA60FC54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2C11EC-F43A-416A-BD88-99642E0BB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8CB15-A597-48E2-844C-1157C40C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8999-0AC7-4A32-BEB6-9FF73AB16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5671085-2E94-4B5C-92B2-18E76BBCBDF9}"/>
              </a:ext>
            </a:extLst>
          </p:cNvPr>
          <p:cNvGrpSpPr/>
          <p:nvPr/>
        </p:nvGrpSpPr>
        <p:grpSpPr>
          <a:xfrm>
            <a:off x="759069" y="2943144"/>
            <a:ext cx="10673861" cy="1360939"/>
            <a:chOff x="3739661" y="4132385"/>
            <a:chExt cx="4712677" cy="720969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224BF4C-3A06-4978-898E-661485B2E446}"/>
                </a:ext>
              </a:extLst>
            </p:cNvPr>
            <p:cNvCxnSpPr/>
            <p:nvPr/>
          </p:nvCxnSpPr>
          <p:spPr>
            <a:xfrm>
              <a:off x="3739661" y="4466492"/>
              <a:ext cx="4712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D74BD8-A58C-49BF-BA91-06881902FF2F}"/>
                </a:ext>
              </a:extLst>
            </p:cNvPr>
            <p:cNvCxnSpPr/>
            <p:nvPr/>
          </p:nvCxnSpPr>
          <p:spPr>
            <a:xfrm>
              <a:off x="6096000" y="4132385"/>
              <a:ext cx="0" cy="720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DA57D5-C80E-48CF-B3FE-D8665F993A3B}"/>
              </a:ext>
            </a:extLst>
          </p:cNvPr>
          <p:cNvSpPr txBox="1"/>
          <p:nvPr/>
        </p:nvSpPr>
        <p:spPr>
          <a:xfrm>
            <a:off x="5110500" y="5817637"/>
            <a:ext cx="197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</a:rPr>
              <a:t>Metrics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B08C6BD8-8448-4229-A3C6-D46D463F814C}"/>
              </a:ext>
            </a:extLst>
          </p:cNvPr>
          <p:cNvSpPr/>
          <p:nvPr/>
        </p:nvSpPr>
        <p:spPr>
          <a:xfrm rot="16200000">
            <a:off x="4087592" y="1752079"/>
            <a:ext cx="1106455" cy="2537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9209294F-DE6E-47FD-ABAB-8F3733B0F388}"/>
              </a:ext>
            </a:extLst>
          </p:cNvPr>
          <p:cNvSpPr/>
          <p:nvPr/>
        </p:nvSpPr>
        <p:spPr>
          <a:xfrm rot="5400000">
            <a:off x="5542772" y="-479618"/>
            <a:ext cx="1106455" cy="10673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DA4E5C-7DA4-401E-8D46-7616A0053FA3}"/>
              </a:ext>
            </a:extLst>
          </p:cNvPr>
          <p:cNvSpPr txBox="1"/>
          <p:nvPr/>
        </p:nvSpPr>
        <p:spPr>
          <a:xfrm>
            <a:off x="5688430" y="1970089"/>
            <a:ext cx="3169368" cy="69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Current Rate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8D9D5B-C685-465F-98A0-E09C341F024D}"/>
              </a:ext>
            </a:extLst>
          </p:cNvPr>
          <p:cNvSpPr txBox="1"/>
          <p:nvPr/>
        </p:nvSpPr>
        <p:spPr>
          <a:xfrm>
            <a:off x="1461868" y="1741449"/>
            <a:ext cx="463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</a:rPr>
              <a:t>Recent Momentum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407</Words>
  <Application>Microsoft Office PowerPoint</Application>
  <PresentationFormat>ワイド画面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1</cp:revision>
  <dcterms:created xsi:type="dcterms:W3CDTF">2020-12-24T12:23:11Z</dcterms:created>
  <dcterms:modified xsi:type="dcterms:W3CDTF">2020-12-24T12:25:23Z</dcterms:modified>
</cp:coreProperties>
</file>