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68" r:id="rId3"/>
    <p:sldId id="256" r:id="rId4"/>
    <p:sldId id="257" r:id="rId5"/>
    <p:sldId id="264" r:id="rId6"/>
    <p:sldId id="265" r:id="rId7"/>
    <p:sldId id="266" r:id="rId8"/>
    <p:sldId id="267" r:id="rId9"/>
    <p:sldId id="263" r:id="rId10"/>
    <p:sldId id="262" r:id="rId11"/>
    <p:sldId id="27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60"/>
  </p:normalViewPr>
  <p:slideViewPr>
    <p:cSldViewPr snapToGrid="0" snapToObjects="1">
      <p:cViewPr>
        <p:scale>
          <a:sx n="78" d="100"/>
          <a:sy n="78" d="100"/>
        </p:scale>
        <p:origin x="14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DE79C-AADC-DC4C-862A-7B2AD05FAB56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BC035-AE4A-3343-A8D1-A0A4429BD9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41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複数の誤差関数を比較できるものがほしい。</a:t>
            </a:r>
            <a:endParaRPr kumimoji="1" lang="en-US" altLang="ja-JP" dirty="0"/>
          </a:p>
          <a:p>
            <a:r>
              <a:rPr kumimoji="1" lang="ja-JP" altLang="en-US"/>
              <a:t>例えば</a:t>
            </a:r>
            <a:r>
              <a:rPr kumimoji="1" lang="en-US" altLang="ja-JP" dirty="0"/>
              <a:t>N</a:t>
            </a:r>
            <a:r>
              <a:rPr kumimoji="1" lang="ja-JP" altLang="en-US"/>
              <a:t>期においては、誤差関数</a:t>
            </a:r>
            <a:r>
              <a:rPr kumimoji="1" lang="en-US" altLang="ja-JP" dirty="0"/>
              <a:t>B</a:t>
            </a:r>
            <a:r>
              <a:rPr kumimoji="1" lang="ja-JP" altLang="en-US"/>
              <a:t>が優れている。</a:t>
            </a:r>
            <a:endParaRPr kumimoji="1" lang="en-US" altLang="ja-JP" dirty="0"/>
          </a:p>
          <a:p>
            <a:r>
              <a:rPr kumimoji="1" lang="ja-JP" altLang="en-US"/>
              <a:t>例えば</a:t>
            </a:r>
            <a:r>
              <a:rPr kumimoji="1" lang="en-US" altLang="ja-JP" dirty="0"/>
              <a:t>L</a:t>
            </a:r>
            <a:r>
              <a:rPr kumimoji="1" lang="ja-JP" altLang="en-US"/>
              <a:t>期まで考えるなら、大差はない。</a:t>
            </a:r>
            <a:endParaRPr kumimoji="1" lang="en-US" altLang="ja-JP" dirty="0"/>
          </a:p>
          <a:p>
            <a:r>
              <a:rPr kumimoji="1" lang="ja-JP" altLang="en-US"/>
              <a:t>などのような考察ができる。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C035-AE4A-3343-A8D1-A0A4429BD9F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22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交差エントロピーは分類問題によく使われる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C035-AE4A-3343-A8D1-A0A4429BD9F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1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こういうのがある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C035-AE4A-3343-A8D1-A0A4429BD9F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交差エントロピーは多クラス分類によく使われる。</a:t>
            </a:r>
            <a:endParaRPr kumimoji="1" lang="en-US" altLang="ja-JP" dirty="0"/>
          </a:p>
          <a:p>
            <a:r>
              <a:rPr kumimoji="1" lang="ja-JP" altLang="en-US"/>
              <a:t>その理由は、</a:t>
            </a:r>
            <a:r>
              <a:rPr kumimoji="1"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教師データと学習結果が大きく乖離している（損失関数の値が大きい）時、学習スピードが早い（１学習あたりの損失関数の減少幅が大きい）</a:t>
            </a:r>
            <a:endParaRPr kumimoji="1"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はずれをよく学ぶ。</a:t>
            </a:r>
            <a:endParaRPr kumimoji="1" lang="en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ja-JP" altLang="en-US" b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C035-AE4A-3343-A8D1-A0A4429BD9F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3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損失関数の部分だけを変えて、複数のモデルを訓練する</a:t>
            </a:r>
            <a:endParaRPr kumimoji="1" lang="en-US" altLang="ja-JP" dirty="0"/>
          </a:p>
          <a:p>
            <a:r>
              <a:rPr lang="ja-JP" altLang="en-US"/>
              <a:t>もちろん、訓練データも全く同じものを入力する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C035-AE4A-3343-A8D1-A0A4429BD9F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37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訓練後、モデルのテストを行う</a:t>
            </a:r>
            <a:endParaRPr lang="en-US" altLang="ja-JP" dirty="0"/>
          </a:p>
          <a:p>
            <a:r>
              <a:rPr lang="ja-JP" altLang="en-US"/>
              <a:t>テストデータは全く同じものを入力する</a:t>
            </a:r>
            <a:endParaRPr lang="en-US" altLang="ja-JP" dirty="0"/>
          </a:p>
          <a:p>
            <a:r>
              <a:rPr lang="ja-JP" altLang="en-US"/>
              <a:t>それぞれのモデルは正解の確率を出力するが、それらの値はそれぞれの損失関数が由来している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正解により近い値を出力したモデルを訓練した損失関数が、</a:t>
            </a:r>
            <a:r>
              <a:rPr lang="en-US" altLang="ja-JP" dirty="0"/>
              <a:t>CM</a:t>
            </a:r>
            <a:r>
              <a:rPr lang="ja-JP" altLang="en-US"/>
              <a:t>を用いた分類において性能が良いとする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C035-AE4A-3343-A8D1-A0A4429BD9F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2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というのを、訓練データ数を変えてやってみる</a:t>
            </a:r>
            <a:endParaRPr kumimoji="1" lang="en-US" altLang="ja-JP" dirty="0"/>
          </a:p>
          <a:p>
            <a:r>
              <a:rPr kumimoji="1" lang="ja-JP" altLang="en-US"/>
              <a:t>特に点線で囲んだところは特に意識したい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BC035-AE4A-3343-A8D1-A0A4429BD9F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64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DAEC3-4220-6343-929D-3264AC50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A06FDA-58A8-DE49-AF76-073115E1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5D7644-1420-7B4B-A1CF-B9C59A68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FDB396-C560-BC4D-913A-254801E9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4EA984-9BC8-8848-8A37-10E099EA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60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91EBB-A9DC-4E4E-99E5-B44AFB5C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C1EA9-D000-AD4B-9DE3-AEC6D86CE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AC3FC-0CC1-3F4B-B031-7DDD2915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59C84-08EE-2048-A285-A9860C7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212416-9BE7-6640-8373-504EE424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62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1F85D9-2B3B-E840-9920-E4368FBFD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CC5E29-ECA3-A444-AC3C-8386F8FF9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DCC7B7-913B-654C-B4C9-AA2B3919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36C47F-EC6B-B54E-B997-50AAE402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B21C4-0F8A-D246-B6AE-95C31FF8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3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5BE12-CCB4-2843-9B11-8D19945D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9F0F1-6A87-DE40-BA89-F607A66F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DEAAC-A4F0-9047-97D1-A3EA0615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C84E7A-7A7D-B249-BD57-C66722EC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0FA0EE-1712-C648-B7E4-18435D1C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0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01CBF-51D6-2C40-9DD8-76849EB9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AECA62-66A0-5C4F-A556-6A25F434A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3BB119-A314-D341-A9CB-C2737BEC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241A33-D6A2-7948-8C25-18CE5C6B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7CD8E-EA72-7643-840E-A61E52E9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0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8F947-98AA-DD4F-9905-5D58DF4F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5373-FB63-7A46-9DFE-772F211D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DAD8CA-6358-754C-BE8A-F22C5EB2C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FF58AA-9971-2E48-A651-D9222D47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4716B2-F104-554C-B2E3-11FA9E4A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6F4C75-9A6B-5C47-B786-EE764CA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2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6135D-DC79-9740-B1FB-B07CD5A2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47017-8852-C74C-A837-06433746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435A7F-08FF-404E-A28F-9FB110328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8A76A-C0B7-BA4A-9278-7550D32A7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73238A-F681-2549-85EB-26C966FF7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D5AECB-46D1-D34E-B78C-B4057413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564F8C-E160-2441-BF20-99D7DDD4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BDE046-D047-0945-AADE-30233CB8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2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0E10-3384-8147-BA1D-B20A291D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C76E6F-EF84-2647-9510-6AFED463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CA0445-4164-5E48-A280-87303805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1B8BF2-9C93-8A41-B51A-2279D268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14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458AD9-3D08-C647-A54E-B7D93C4A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85A9D3-475F-D041-8006-6A8B83B7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645D18-9F87-9C45-8CFB-29F5ACD8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13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D504D-618D-AD47-BB19-A4A80362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2DA89-821F-B546-8AE2-57DAA79B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248C4D-CF81-654C-9BFD-AF018078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F35AC9-3626-2449-A08A-E03F3AE3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FE3950-9E55-6C41-B032-1073E5B6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FECEB-B323-5348-A309-8A10A291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1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A3A39-D3B1-7C40-8E55-79EE1F47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A3F20-43A4-6845-A55C-5CEF7F27A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A262CE-0790-9D4A-B8A7-D064219C4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7797BD-F4EA-1744-83A7-171183A4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874A27-BFC1-8344-BF9F-2866FBE2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3145FD-5D67-7F42-92DE-845C1E5F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9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BE8102-27F4-D940-85ED-78BA0CC4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41534E-F574-7E4C-B3DD-BFEF4EE6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22489-F0C0-7A47-A72F-B4E1C4839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4DA2-B365-C84F-A948-35CBB06811B9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346B0F-E436-7C4C-91E6-D89AFBD4A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A5A32-84D3-004D-A3F9-C9739C0DC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98210-D125-CC4F-92B5-FFB5A410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om.jp/ja/notebooks/tutorial/basic_algorithm/lossfunction/noteboo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duinopid.web.fc2.com/N78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E2BBF-BCBA-6B4B-A8C4-A45481553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584"/>
            <a:ext cx="9144000" cy="2387600"/>
          </a:xfrm>
        </p:spPr>
        <p:txBody>
          <a:bodyPr/>
          <a:lstStyle/>
          <a:p>
            <a:r>
              <a:rPr kumimoji="1" lang="ja-JP" altLang="en-US"/>
              <a:t>ほしい結果</a:t>
            </a:r>
          </a:p>
        </p:txBody>
      </p:sp>
    </p:spTree>
    <p:extLst>
      <p:ext uri="{BB962C8B-B14F-4D97-AF65-F5344CB8AC3E}">
        <p14:creationId xmlns:p14="http://schemas.microsoft.com/office/powerpoint/2010/main" val="180511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8EA66-EBEB-914F-B9D8-B10B9328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損失関数によって訓練されたそれぞれのモデルの性能の比較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CBC805-813E-FA4D-A4F1-C63A5D1E991C}"/>
              </a:ext>
            </a:extLst>
          </p:cNvPr>
          <p:cNvSpPr/>
          <p:nvPr/>
        </p:nvSpPr>
        <p:spPr>
          <a:xfrm>
            <a:off x="5811253" y="2265776"/>
            <a:ext cx="1375610" cy="1010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モデル</a:t>
            </a:r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5DBC8D-1187-0740-AB0B-5151F43DE8E4}"/>
              </a:ext>
            </a:extLst>
          </p:cNvPr>
          <p:cNvSpPr/>
          <p:nvPr/>
        </p:nvSpPr>
        <p:spPr>
          <a:xfrm>
            <a:off x="5811253" y="3677826"/>
            <a:ext cx="1375610" cy="1010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モデル</a:t>
            </a:r>
            <a:r>
              <a:rPr lang="en-US" altLang="ja-JP" dirty="0"/>
              <a:t>B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90FBC0-A65E-244E-A274-B133629489C1}"/>
              </a:ext>
            </a:extLst>
          </p:cNvPr>
          <p:cNvSpPr/>
          <p:nvPr/>
        </p:nvSpPr>
        <p:spPr>
          <a:xfrm>
            <a:off x="5811253" y="5089876"/>
            <a:ext cx="1375610" cy="1010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モデル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F4EF196-EAE6-9D40-A0BF-3E2392AA63B7}"/>
              </a:ext>
            </a:extLst>
          </p:cNvPr>
          <p:cNvSpPr/>
          <p:nvPr/>
        </p:nvSpPr>
        <p:spPr>
          <a:xfrm>
            <a:off x="1828801" y="3429000"/>
            <a:ext cx="1524000" cy="8620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テストデータ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4973F5-E281-0C46-BE20-CE839EBB057E}"/>
              </a:ext>
            </a:extLst>
          </p:cNvPr>
          <p:cNvSpPr txBox="1"/>
          <p:nvPr/>
        </p:nvSpPr>
        <p:spPr>
          <a:xfrm>
            <a:off x="324852" y="1872558"/>
            <a:ext cx="150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テスト</a:t>
            </a:r>
            <a:endParaRPr kumimoji="1" lang="ja-JP" altLang="en-US" sz="2800" b="1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38ADACE-CA0B-BC44-890C-EECF339E09C6}"/>
              </a:ext>
            </a:extLst>
          </p:cNvPr>
          <p:cNvCxnSpPr/>
          <p:nvPr/>
        </p:nvCxnSpPr>
        <p:spPr>
          <a:xfrm flipV="1">
            <a:off x="3866147" y="2959237"/>
            <a:ext cx="1475874" cy="71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FDD39E8-6991-4A4C-A843-DAA5724C004D}"/>
              </a:ext>
            </a:extLst>
          </p:cNvPr>
          <p:cNvCxnSpPr/>
          <p:nvPr/>
        </p:nvCxnSpPr>
        <p:spPr>
          <a:xfrm>
            <a:off x="3844090" y="4183152"/>
            <a:ext cx="138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F1AE9A-A67F-A243-A2D9-E4C2C8B38CCD}"/>
              </a:ext>
            </a:extLst>
          </p:cNvPr>
          <p:cNvCxnSpPr>
            <a:cxnSpLocks/>
          </p:cNvCxnSpPr>
          <p:nvPr/>
        </p:nvCxnSpPr>
        <p:spPr>
          <a:xfrm>
            <a:off x="3844090" y="4523874"/>
            <a:ext cx="1385636" cy="107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BE1A28-C115-CC49-9FD1-B8293E36BDC8}"/>
              </a:ext>
            </a:extLst>
          </p:cNvPr>
          <p:cNvSpPr txBox="1"/>
          <p:nvPr/>
        </p:nvSpPr>
        <p:spPr>
          <a:xfrm>
            <a:off x="4213742" y="2190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AE50306-D492-354F-AC05-7084162AE66D}"/>
              </a:ext>
            </a:extLst>
          </p:cNvPr>
          <p:cNvCxnSpPr>
            <a:cxnSpLocks/>
          </p:cNvCxnSpPr>
          <p:nvPr/>
        </p:nvCxnSpPr>
        <p:spPr>
          <a:xfrm>
            <a:off x="7507705" y="2771102"/>
            <a:ext cx="120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7E72549-583F-BA43-9705-E39823ECDBC3}"/>
              </a:ext>
            </a:extLst>
          </p:cNvPr>
          <p:cNvCxnSpPr>
            <a:cxnSpLocks/>
          </p:cNvCxnSpPr>
          <p:nvPr/>
        </p:nvCxnSpPr>
        <p:spPr>
          <a:xfrm>
            <a:off x="7507705" y="5746913"/>
            <a:ext cx="120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9B4B009-F518-1D42-887D-C6A12ACDDEAB}"/>
              </a:ext>
            </a:extLst>
          </p:cNvPr>
          <p:cNvCxnSpPr>
            <a:cxnSpLocks/>
          </p:cNvCxnSpPr>
          <p:nvPr/>
        </p:nvCxnSpPr>
        <p:spPr>
          <a:xfrm>
            <a:off x="7507705" y="4291090"/>
            <a:ext cx="1203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ひし形 24">
            <a:extLst>
              <a:ext uri="{FF2B5EF4-FFF2-40B4-BE49-F238E27FC236}">
                <a16:creationId xmlns:a16="http://schemas.microsoft.com/office/drawing/2014/main" id="{5D8B1789-D72E-C548-A6BA-755AD1FB627B}"/>
              </a:ext>
            </a:extLst>
          </p:cNvPr>
          <p:cNvSpPr/>
          <p:nvPr/>
        </p:nvSpPr>
        <p:spPr>
          <a:xfrm>
            <a:off x="9031705" y="2211880"/>
            <a:ext cx="3160295" cy="111844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正解になる確率</a:t>
            </a:r>
            <a:r>
              <a:rPr kumimoji="1" lang="en-US" altLang="ja-JP" dirty="0"/>
              <a:t>A</a:t>
            </a:r>
          </a:p>
        </p:txBody>
      </p:sp>
      <p:sp>
        <p:nvSpPr>
          <p:cNvPr id="28" name="ひし形 27">
            <a:extLst>
              <a:ext uri="{FF2B5EF4-FFF2-40B4-BE49-F238E27FC236}">
                <a16:creationId xmlns:a16="http://schemas.microsoft.com/office/drawing/2014/main" id="{2B01258D-649D-3A45-9814-70062C6F5932}"/>
              </a:ext>
            </a:extLst>
          </p:cNvPr>
          <p:cNvSpPr/>
          <p:nvPr/>
        </p:nvSpPr>
        <p:spPr>
          <a:xfrm>
            <a:off x="9146004" y="3677826"/>
            <a:ext cx="3160295" cy="111844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正解になる確率</a:t>
            </a:r>
            <a:r>
              <a:rPr lang="en-US" altLang="ja-JP" dirty="0"/>
              <a:t>B</a:t>
            </a:r>
            <a:endParaRPr kumimoji="1" lang="en-US" altLang="ja-JP" dirty="0"/>
          </a:p>
        </p:txBody>
      </p:sp>
      <p:sp>
        <p:nvSpPr>
          <p:cNvPr id="29" name="ひし形 28">
            <a:extLst>
              <a:ext uri="{FF2B5EF4-FFF2-40B4-BE49-F238E27FC236}">
                <a16:creationId xmlns:a16="http://schemas.microsoft.com/office/drawing/2014/main" id="{584A7AC6-976F-4846-A6AC-E3C86D997A1A}"/>
              </a:ext>
            </a:extLst>
          </p:cNvPr>
          <p:cNvSpPr/>
          <p:nvPr/>
        </p:nvSpPr>
        <p:spPr>
          <a:xfrm>
            <a:off x="9146003" y="5274851"/>
            <a:ext cx="3160295" cy="111844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正解になる確率</a:t>
            </a:r>
            <a:r>
              <a:rPr lang="en-US" altLang="ja-JP" dirty="0"/>
              <a:t>C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089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EAC26-948E-8B4A-AFB6-27EC9330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訓練データの数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4491540-68EC-434D-81E6-6CDD61B11408}"/>
              </a:ext>
            </a:extLst>
          </p:cNvPr>
          <p:cNvCxnSpPr>
            <a:cxnSpLocks/>
          </p:cNvCxnSpPr>
          <p:nvPr/>
        </p:nvCxnSpPr>
        <p:spPr>
          <a:xfrm>
            <a:off x="1284514" y="6139543"/>
            <a:ext cx="1006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E805FE-4EC2-544A-9AF8-2A1AE198475E}"/>
              </a:ext>
            </a:extLst>
          </p:cNvPr>
          <p:cNvCxnSpPr>
            <a:cxnSpLocks/>
          </p:cNvCxnSpPr>
          <p:nvPr/>
        </p:nvCxnSpPr>
        <p:spPr>
          <a:xfrm flipV="1">
            <a:off x="1480457" y="1690688"/>
            <a:ext cx="0" cy="460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A1EC97-57D7-0C47-96B7-5CBBD3909D6E}"/>
              </a:ext>
            </a:extLst>
          </p:cNvPr>
          <p:cNvSpPr txBox="1"/>
          <p:nvPr/>
        </p:nvSpPr>
        <p:spPr>
          <a:xfrm>
            <a:off x="8836466" y="633548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訓練データの数</a:t>
            </a:r>
            <a:endParaRPr kumimoji="1" lang="ja-JP" altLang="en-US" sz="3600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A2A98FB2-9A65-AB4C-AA39-A6089B8E9CB3}"/>
              </a:ext>
            </a:extLst>
          </p:cNvPr>
          <p:cNvSpPr/>
          <p:nvPr/>
        </p:nvSpPr>
        <p:spPr>
          <a:xfrm>
            <a:off x="1505238" y="2269222"/>
            <a:ext cx="7532909" cy="3870316"/>
          </a:xfrm>
          <a:custGeom>
            <a:avLst/>
            <a:gdLst>
              <a:gd name="connsiteX0" fmla="*/ 0 w 8534400"/>
              <a:gd name="connsiteY0" fmla="*/ 3995467 h 3995467"/>
              <a:gd name="connsiteX1" fmla="*/ 1458686 w 8534400"/>
              <a:gd name="connsiteY1" fmla="*/ 512039 h 3995467"/>
              <a:gd name="connsiteX2" fmla="*/ 8534400 w 8534400"/>
              <a:gd name="connsiteY2" fmla="*/ 11296 h 399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4400" h="3995467">
                <a:moveTo>
                  <a:pt x="0" y="3995467"/>
                </a:moveTo>
                <a:cubicBezTo>
                  <a:pt x="18143" y="2585767"/>
                  <a:pt x="36286" y="1176067"/>
                  <a:pt x="1458686" y="512039"/>
                </a:cubicBezTo>
                <a:cubicBezTo>
                  <a:pt x="2881086" y="-151990"/>
                  <a:pt x="7318829" y="25810"/>
                  <a:pt x="8534400" y="112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F3E97C3-A7CB-F44B-86B1-3A20E47E0886}"/>
              </a:ext>
            </a:extLst>
          </p:cNvPr>
          <p:cNvCxnSpPr>
            <a:cxnSpLocks/>
          </p:cNvCxnSpPr>
          <p:nvPr/>
        </p:nvCxnSpPr>
        <p:spPr>
          <a:xfrm>
            <a:off x="1284514" y="2198914"/>
            <a:ext cx="857794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08E14-CC74-BE4E-92F6-9BC584892068}"/>
              </a:ext>
            </a:extLst>
          </p:cNvPr>
          <p:cNvSpPr txBox="1"/>
          <p:nvPr/>
        </p:nvSpPr>
        <p:spPr>
          <a:xfrm>
            <a:off x="51333" y="15525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確率</a:t>
            </a:r>
            <a:endParaRPr kumimoji="1" lang="ja-JP" altLang="en-US" sz="36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410A7B-1382-D542-BBC1-625EF321721B}"/>
              </a:ext>
            </a:extLst>
          </p:cNvPr>
          <p:cNvSpPr txBox="1"/>
          <p:nvPr/>
        </p:nvSpPr>
        <p:spPr>
          <a:xfrm>
            <a:off x="1987817" y="420621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誤差関数</a:t>
            </a:r>
            <a:r>
              <a:rPr kumimoji="1" lang="en-US" altLang="ja-JP" dirty="0"/>
              <a:t>A</a:t>
            </a:r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118E516-CF94-6A49-B81E-AD8628ED7A6F}"/>
              </a:ext>
            </a:extLst>
          </p:cNvPr>
          <p:cNvCxnSpPr>
            <a:cxnSpLocks/>
          </p:cNvCxnSpPr>
          <p:nvPr/>
        </p:nvCxnSpPr>
        <p:spPr>
          <a:xfrm flipV="1">
            <a:off x="1480457" y="2522475"/>
            <a:ext cx="228300" cy="36170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DD7E6CD-DE2B-C74C-8089-C4C772119062}"/>
              </a:ext>
            </a:extLst>
          </p:cNvPr>
          <p:cNvCxnSpPr>
            <a:cxnSpLocks/>
          </p:cNvCxnSpPr>
          <p:nvPr/>
        </p:nvCxnSpPr>
        <p:spPr>
          <a:xfrm flipV="1">
            <a:off x="1676401" y="2242484"/>
            <a:ext cx="7336970" cy="2799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5DB6370-17F9-AE49-A94E-663B5AED140C}"/>
              </a:ext>
            </a:extLst>
          </p:cNvPr>
          <p:cNvCxnSpPr>
            <a:cxnSpLocks/>
          </p:cNvCxnSpPr>
          <p:nvPr/>
        </p:nvCxnSpPr>
        <p:spPr>
          <a:xfrm flipV="1">
            <a:off x="1510729" y="2325208"/>
            <a:ext cx="7502642" cy="17739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0986408-A5C2-7D46-886A-03CF3C08B058}"/>
              </a:ext>
            </a:extLst>
          </p:cNvPr>
          <p:cNvSpPr txBox="1"/>
          <p:nvPr/>
        </p:nvSpPr>
        <p:spPr>
          <a:xfrm>
            <a:off x="1355272" y="194967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誤差関数</a:t>
            </a:r>
            <a:r>
              <a:rPr kumimoji="1" lang="en-US" altLang="ja-JP" dirty="0"/>
              <a:t>B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718E53C-9E39-674F-9984-F3F9EEAB14FE}"/>
              </a:ext>
            </a:extLst>
          </p:cNvPr>
          <p:cNvSpPr txBox="1"/>
          <p:nvPr/>
        </p:nvSpPr>
        <p:spPr>
          <a:xfrm>
            <a:off x="1676401" y="261193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誤差関数</a:t>
            </a:r>
            <a:r>
              <a:rPr kumimoji="1" lang="en-US" altLang="ja-JP" dirty="0"/>
              <a:t>C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EA38339-F944-8540-A237-C6E1D1BA194E}"/>
              </a:ext>
            </a:extLst>
          </p:cNvPr>
          <p:cNvCxnSpPr>
            <a:cxnSpLocks/>
          </p:cNvCxnSpPr>
          <p:nvPr/>
        </p:nvCxnSpPr>
        <p:spPr>
          <a:xfrm>
            <a:off x="4822689" y="1761167"/>
            <a:ext cx="0" cy="488983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5CA4041-12B2-D347-88B2-43DF924026B5}"/>
              </a:ext>
            </a:extLst>
          </p:cNvPr>
          <p:cNvCxnSpPr>
            <a:cxnSpLocks/>
          </p:cNvCxnSpPr>
          <p:nvPr/>
        </p:nvCxnSpPr>
        <p:spPr>
          <a:xfrm>
            <a:off x="2308946" y="1690688"/>
            <a:ext cx="0" cy="49603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3525EA2-B025-4A44-AD96-823301300B5E}"/>
              </a:ext>
            </a:extLst>
          </p:cNvPr>
          <p:cNvCxnSpPr>
            <a:cxnSpLocks/>
          </p:cNvCxnSpPr>
          <p:nvPr/>
        </p:nvCxnSpPr>
        <p:spPr>
          <a:xfrm>
            <a:off x="1485947" y="1768816"/>
            <a:ext cx="0" cy="488983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左右矢印 47">
            <a:extLst>
              <a:ext uri="{FF2B5EF4-FFF2-40B4-BE49-F238E27FC236}">
                <a16:creationId xmlns:a16="http://schemas.microsoft.com/office/drawing/2014/main" id="{72E9B84F-1388-1640-87AE-2D2EF47BB17E}"/>
              </a:ext>
            </a:extLst>
          </p:cNvPr>
          <p:cNvSpPr/>
          <p:nvPr/>
        </p:nvSpPr>
        <p:spPr>
          <a:xfrm>
            <a:off x="2845654" y="5515291"/>
            <a:ext cx="1540042" cy="45719"/>
          </a:xfrm>
          <a:prstGeom prst="left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右矢印 48">
            <a:extLst>
              <a:ext uri="{FF2B5EF4-FFF2-40B4-BE49-F238E27FC236}">
                <a16:creationId xmlns:a16="http://schemas.microsoft.com/office/drawing/2014/main" id="{27EEABC7-A363-5242-B6B2-B96FC8669879}"/>
              </a:ext>
            </a:extLst>
          </p:cNvPr>
          <p:cNvSpPr/>
          <p:nvPr/>
        </p:nvSpPr>
        <p:spPr>
          <a:xfrm>
            <a:off x="5193471" y="5538150"/>
            <a:ext cx="3642975" cy="45719"/>
          </a:xfrm>
          <a:prstGeom prst="left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左右矢印 49">
            <a:extLst>
              <a:ext uri="{FF2B5EF4-FFF2-40B4-BE49-F238E27FC236}">
                <a16:creationId xmlns:a16="http://schemas.microsoft.com/office/drawing/2014/main" id="{D3BF7191-AAFD-3343-8340-F7A520B82DBA}"/>
              </a:ext>
            </a:extLst>
          </p:cNvPr>
          <p:cNvSpPr/>
          <p:nvPr/>
        </p:nvSpPr>
        <p:spPr>
          <a:xfrm flipV="1">
            <a:off x="1612194" y="5465596"/>
            <a:ext cx="517175" cy="77526"/>
          </a:xfrm>
          <a:prstGeom prst="left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3848A4-3079-2E4F-9FBB-FDEC55B35814}"/>
              </a:ext>
            </a:extLst>
          </p:cNvPr>
          <p:cNvSpPr txBox="1"/>
          <p:nvPr/>
        </p:nvSpPr>
        <p:spPr>
          <a:xfrm>
            <a:off x="750753" y="21531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9EFDEB-B80F-B640-9A55-4ED2C775D4AE}"/>
              </a:ext>
            </a:extLst>
          </p:cNvPr>
          <p:cNvSpPr txBox="1"/>
          <p:nvPr/>
        </p:nvSpPr>
        <p:spPr>
          <a:xfrm>
            <a:off x="725971" y="59548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016A3E-904E-AC41-8090-3808A2381743}"/>
              </a:ext>
            </a:extLst>
          </p:cNvPr>
          <p:cNvSpPr txBox="1"/>
          <p:nvPr/>
        </p:nvSpPr>
        <p:spPr>
          <a:xfrm>
            <a:off x="3988969" y="5774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r>
              <a:rPr kumimoji="1" lang="ja-JP" altLang="en-US"/>
              <a:t>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4820C91-8964-D044-B612-76A2A8D596D1}"/>
              </a:ext>
            </a:extLst>
          </p:cNvPr>
          <p:cNvSpPr txBox="1"/>
          <p:nvPr/>
        </p:nvSpPr>
        <p:spPr>
          <a:xfrm>
            <a:off x="6641352" y="572051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r>
              <a:rPr kumimoji="1" lang="ja-JP" altLang="en-US"/>
              <a:t>期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D07C85-1262-1E4A-AB40-4F43901EC858}"/>
              </a:ext>
            </a:extLst>
          </p:cNvPr>
          <p:cNvSpPr txBox="1"/>
          <p:nvPr/>
        </p:nvSpPr>
        <p:spPr>
          <a:xfrm>
            <a:off x="1564624" y="570641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/>
              <a:t>期</a:t>
            </a:r>
          </a:p>
        </p:txBody>
      </p:sp>
    </p:spTree>
    <p:extLst>
      <p:ext uri="{BB962C8B-B14F-4D97-AF65-F5344CB8AC3E}">
        <p14:creationId xmlns:p14="http://schemas.microsoft.com/office/powerpoint/2010/main" val="408689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EAC26-948E-8B4A-AFB6-27EC9330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訓練データの数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4491540-68EC-434D-81E6-6CDD61B11408}"/>
              </a:ext>
            </a:extLst>
          </p:cNvPr>
          <p:cNvCxnSpPr>
            <a:cxnSpLocks/>
          </p:cNvCxnSpPr>
          <p:nvPr/>
        </p:nvCxnSpPr>
        <p:spPr>
          <a:xfrm>
            <a:off x="1284514" y="6139543"/>
            <a:ext cx="1006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E805FE-4EC2-544A-9AF8-2A1AE198475E}"/>
              </a:ext>
            </a:extLst>
          </p:cNvPr>
          <p:cNvCxnSpPr>
            <a:cxnSpLocks/>
          </p:cNvCxnSpPr>
          <p:nvPr/>
        </p:nvCxnSpPr>
        <p:spPr>
          <a:xfrm flipV="1">
            <a:off x="1480457" y="1690688"/>
            <a:ext cx="0" cy="460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A1EC97-57D7-0C47-96B7-5CBBD3909D6E}"/>
              </a:ext>
            </a:extLst>
          </p:cNvPr>
          <p:cNvSpPr txBox="1"/>
          <p:nvPr/>
        </p:nvSpPr>
        <p:spPr>
          <a:xfrm>
            <a:off x="8836466" y="633548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訓練データの数</a:t>
            </a:r>
            <a:endParaRPr kumimoji="1" lang="ja-JP" altLang="en-US" sz="3600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A2A98FB2-9A65-AB4C-AA39-A6089B8E9CB3}"/>
              </a:ext>
            </a:extLst>
          </p:cNvPr>
          <p:cNvSpPr/>
          <p:nvPr/>
        </p:nvSpPr>
        <p:spPr>
          <a:xfrm>
            <a:off x="1505238" y="2269222"/>
            <a:ext cx="7532909" cy="3870316"/>
          </a:xfrm>
          <a:custGeom>
            <a:avLst/>
            <a:gdLst>
              <a:gd name="connsiteX0" fmla="*/ 0 w 8534400"/>
              <a:gd name="connsiteY0" fmla="*/ 3995467 h 3995467"/>
              <a:gd name="connsiteX1" fmla="*/ 1458686 w 8534400"/>
              <a:gd name="connsiteY1" fmla="*/ 512039 h 3995467"/>
              <a:gd name="connsiteX2" fmla="*/ 8534400 w 8534400"/>
              <a:gd name="connsiteY2" fmla="*/ 11296 h 399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4400" h="3995467">
                <a:moveTo>
                  <a:pt x="0" y="3995467"/>
                </a:moveTo>
                <a:cubicBezTo>
                  <a:pt x="18143" y="2585767"/>
                  <a:pt x="36286" y="1176067"/>
                  <a:pt x="1458686" y="512039"/>
                </a:cubicBezTo>
                <a:cubicBezTo>
                  <a:pt x="2881086" y="-151990"/>
                  <a:pt x="7318829" y="25810"/>
                  <a:pt x="8534400" y="112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F3E97C3-A7CB-F44B-86B1-3A20E47E0886}"/>
              </a:ext>
            </a:extLst>
          </p:cNvPr>
          <p:cNvCxnSpPr>
            <a:cxnSpLocks/>
          </p:cNvCxnSpPr>
          <p:nvPr/>
        </p:nvCxnSpPr>
        <p:spPr>
          <a:xfrm>
            <a:off x="1284514" y="2198914"/>
            <a:ext cx="857794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08E14-CC74-BE4E-92F6-9BC584892068}"/>
              </a:ext>
            </a:extLst>
          </p:cNvPr>
          <p:cNvSpPr txBox="1"/>
          <p:nvPr/>
        </p:nvSpPr>
        <p:spPr>
          <a:xfrm>
            <a:off x="51333" y="15525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確率</a:t>
            </a:r>
            <a:endParaRPr kumimoji="1" lang="ja-JP" altLang="en-US" sz="36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410A7B-1382-D542-BBC1-625EF321721B}"/>
              </a:ext>
            </a:extLst>
          </p:cNvPr>
          <p:cNvSpPr txBox="1"/>
          <p:nvPr/>
        </p:nvSpPr>
        <p:spPr>
          <a:xfrm>
            <a:off x="1987817" y="420621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誤差関数</a:t>
            </a:r>
            <a:r>
              <a:rPr kumimoji="1" lang="en-US" altLang="ja-JP" dirty="0"/>
              <a:t>A</a:t>
            </a:r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118E516-CF94-6A49-B81E-AD8628ED7A6F}"/>
              </a:ext>
            </a:extLst>
          </p:cNvPr>
          <p:cNvCxnSpPr>
            <a:cxnSpLocks/>
          </p:cNvCxnSpPr>
          <p:nvPr/>
        </p:nvCxnSpPr>
        <p:spPr>
          <a:xfrm flipV="1">
            <a:off x="1480457" y="2522475"/>
            <a:ext cx="228300" cy="36170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DD7E6CD-DE2B-C74C-8089-C4C772119062}"/>
              </a:ext>
            </a:extLst>
          </p:cNvPr>
          <p:cNvCxnSpPr>
            <a:cxnSpLocks/>
          </p:cNvCxnSpPr>
          <p:nvPr/>
        </p:nvCxnSpPr>
        <p:spPr>
          <a:xfrm flipV="1">
            <a:off x="1676401" y="2242484"/>
            <a:ext cx="7336970" cy="2799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5DB6370-17F9-AE49-A94E-663B5AED140C}"/>
              </a:ext>
            </a:extLst>
          </p:cNvPr>
          <p:cNvCxnSpPr>
            <a:cxnSpLocks/>
          </p:cNvCxnSpPr>
          <p:nvPr/>
        </p:nvCxnSpPr>
        <p:spPr>
          <a:xfrm flipV="1">
            <a:off x="1510729" y="2325208"/>
            <a:ext cx="7502642" cy="17739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0986408-A5C2-7D46-886A-03CF3C08B058}"/>
              </a:ext>
            </a:extLst>
          </p:cNvPr>
          <p:cNvSpPr txBox="1"/>
          <p:nvPr/>
        </p:nvSpPr>
        <p:spPr>
          <a:xfrm>
            <a:off x="1355272" y="194967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誤差関数</a:t>
            </a:r>
            <a:r>
              <a:rPr kumimoji="1" lang="en-US" altLang="ja-JP" dirty="0"/>
              <a:t>B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718E53C-9E39-674F-9984-F3F9EEAB14FE}"/>
              </a:ext>
            </a:extLst>
          </p:cNvPr>
          <p:cNvSpPr txBox="1"/>
          <p:nvPr/>
        </p:nvSpPr>
        <p:spPr>
          <a:xfrm>
            <a:off x="1676401" y="261193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誤差関数</a:t>
            </a:r>
            <a:r>
              <a:rPr kumimoji="1" lang="en-US" altLang="ja-JP" dirty="0"/>
              <a:t>C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EA38339-F944-8540-A237-C6E1D1BA194E}"/>
              </a:ext>
            </a:extLst>
          </p:cNvPr>
          <p:cNvCxnSpPr>
            <a:cxnSpLocks/>
          </p:cNvCxnSpPr>
          <p:nvPr/>
        </p:nvCxnSpPr>
        <p:spPr>
          <a:xfrm>
            <a:off x="4822689" y="1761167"/>
            <a:ext cx="0" cy="488983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5CA4041-12B2-D347-88B2-43DF924026B5}"/>
              </a:ext>
            </a:extLst>
          </p:cNvPr>
          <p:cNvCxnSpPr>
            <a:cxnSpLocks/>
          </p:cNvCxnSpPr>
          <p:nvPr/>
        </p:nvCxnSpPr>
        <p:spPr>
          <a:xfrm>
            <a:off x="2308946" y="1690688"/>
            <a:ext cx="0" cy="496031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3525EA2-B025-4A44-AD96-823301300B5E}"/>
              </a:ext>
            </a:extLst>
          </p:cNvPr>
          <p:cNvCxnSpPr>
            <a:cxnSpLocks/>
          </p:cNvCxnSpPr>
          <p:nvPr/>
        </p:nvCxnSpPr>
        <p:spPr>
          <a:xfrm>
            <a:off x="1485947" y="1768816"/>
            <a:ext cx="0" cy="488983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左右矢印 47">
            <a:extLst>
              <a:ext uri="{FF2B5EF4-FFF2-40B4-BE49-F238E27FC236}">
                <a16:creationId xmlns:a16="http://schemas.microsoft.com/office/drawing/2014/main" id="{72E9B84F-1388-1640-87AE-2D2EF47BB17E}"/>
              </a:ext>
            </a:extLst>
          </p:cNvPr>
          <p:cNvSpPr/>
          <p:nvPr/>
        </p:nvSpPr>
        <p:spPr>
          <a:xfrm>
            <a:off x="2845654" y="5515291"/>
            <a:ext cx="1540042" cy="45719"/>
          </a:xfrm>
          <a:prstGeom prst="left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右矢印 48">
            <a:extLst>
              <a:ext uri="{FF2B5EF4-FFF2-40B4-BE49-F238E27FC236}">
                <a16:creationId xmlns:a16="http://schemas.microsoft.com/office/drawing/2014/main" id="{27EEABC7-A363-5242-B6B2-B96FC8669879}"/>
              </a:ext>
            </a:extLst>
          </p:cNvPr>
          <p:cNvSpPr/>
          <p:nvPr/>
        </p:nvSpPr>
        <p:spPr>
          <a:xfrm>
            <a:off x="5193471" y="5538150"/>
            <a:ext cx="3642975" cy="45719"/>
          </a:xfrm>
          <a:prstGeom prst="left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左右矢印 49">
            <a:extLst>
              <a:ext uri="{FF2B5EF4-FFF2-40B4-BE49-F238E27FC236}">
                <a16:creationId xmlns:a16="http://schemas.microsoft.com/office/drawing/2014/main" id="{D3BF7191-AAFD-3343-8340-F7A520B82DBA}"/>
              </a:ext>
            </a:extLst>
          </p:cNvPr>
          <p:cNvSpPr/>
          <p:nvPr/>
        </p:nvSpPr>
        <p:spPr>
          <a:xfrm flipV="1">
            <a:off x="1612194" y="5465596"/>
            <a:ext cx="517175" cy="77526"/>
          </a:xfrm>
          <a:prstGeom prst="left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3848A4-3079-2E4F-9FBB-FDEC55B35814}"/>
              </a:ext>
            </a:extLst>
          </p:cNvPr>
          <p:cNvSpPr txBox="1"/>
          <p:nvPr/>
        </p:nvSpPr>
        <p:spPr>
          <a:xfrm>
            <a:off x="750753" y="21531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9EFDEB-B80F-B640-9A55-4ED2C775D4AE}"/>
              </a:ext>
            </a:extLst>
          </p:cNvPr>
          <p:cNvSpPr txBox="1"/>
          <p:nvPr/>
        </p:nvSpPr>
        <p:spPr>
          <a:xfrm>
            <a:off x="725971" y="59548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016A3E-904E-AC41-8090-3808A2381743}"/>
              </a:ext>
            </a:extLst>
          </p:cNvPr>
          <p:cNvSpPr txBox="1"/>
          <p:nvPr/>
        </p:nvSpPr>
        <p:spPr>
          <a:xfrm>
            <a:off x="3988969" y="5774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</a:t>
            </a:r>
            <a:r>
              <a:rPr kumimoji="1" lang="ja-JP" altLang="en-US"/>
              <a:t>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4820C91-8964-D044-B612-76A2A8D596D1}"/>
              </a:ext>
            </a:extLst>
          </p:cNvPr>
          <p:cNvSpPr txBox="1"/>
          <p:nvPr/>
        </p:nvSpPr>
        <p:spPr>
          <a:xfrm>
            <a:off x="6641352" y="572051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r>
              <a:rPr kumimoji="1" lang="ja-JP" altLang="en-US"/>
              <a:t>期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D07C85-1262-1E4A-AB40-4F43901EC858}"/>
              </a:ext>
            </a:extLst>
          </p:cNvPr>
          <p:cNvSpPr txBox="1"/>
          <p:nvPr/>
        </p:nvSpPr>
        <p:spPr>
          <a:xfrm>
            <a:off x="1564624" y="570641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/>
              <a:t>期</a:t>
            </a:r>
          </a:p>
        </p:txBody>
      </p:sp>
    </p:spTree>
    <p:extLst>
      <p:ext uri="{BB962C8B-B14F-4D97-AF65-F5344CB8AC3E}">
        <p14:creationId xmlns:p14="http://schemas.microsoft.com/office/powerpoint/2010/main" val="344348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E2BBF-BCBA-6B4B-A8C4-A45481553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584"/>
            <a:ext cx="9144000" cy="2387600"/>
          </a:xfrm>
        </p:spPr>
        <p:txBody>
          <a:bodyPr/>
          <a:lstStyle/>
          <a:p>
            <a:r>
              <a:rPr kumimoji="1" lang="ja-JP" altLang="en-US"/>
              <a:t>損失関数について</a:t>
            </a:r>
          </a:p>
        </p:txBody>
      </p:sp>
    </p:spTree>
    <p:extLst>
      <p:ext uri="{BB962C8B-B14F-4D97-AF65-F5344CB8AC3E}">
        <p14:creationId xmlns:p14="http://schemas.microsoft.com/office/powerpoint/2010/main" val="306081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B2C90-2970-064A-929A-07CE5DE2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損失関数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CAE3FF-0C83-F045-80DD-F6FB5ED6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損失関数は、</a:t>
            </a:r>
            <a:r>
              <a:rPr lang="ja-JP" altLang="en-US"/>
              <a:t>ラベルと出力との誤差を計算する関数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ニューラルネットワークのモデルは教師データとニューラルネットワークの出力間の“差”を小さくする様に、学習が行われる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損失関数はその“差”の測る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800" dirty="0">
                <a:hlinkClick r:id="rId2"/>
              </a:rPr>
              <a:t>https://www.renom.jp/ja/notebooks/tutorial/basic_algorithm/lossfunction/notebook.html</a:t>
            </a:r>
            <a:endParaRPr lang="en-US" altLang="ja-JP" sz="1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67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BA7D8-11EC-D146-8D4B-84AB6D2A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損失関数の種類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B24BC9-CE07-384D-8717-AF41FE61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交差エントロピー</a:t>
            </a:r>
            <a:br>
              <a:rPr kumimoji="1" lang="en-US" altLang="ja-JP" dirty="0"/>
            </a:br>
            <a:r>
              <a:rPr kumimoji="1" lang="ja-JP" altLang="en-US"/>
              <a:t>（分類問題に</a:t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/>
              <a:t>よく使われる）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二乗誤差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E89C1DA-7646-D24C-8D31-250EE18D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9" y="1690688"/>
            <a:ext cx="5624763" cy="16192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9F6E2BB-854F-6D48-80FB-CB17AE687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4310205"/>
            <a:ext cx="5624762" cy="17142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44C079-9156-B246-A35C-35B8BD90452A}"/>
              </a:ext>
            </a:extLst>
          </p:cNvPr>
          <p:cNvSpPr txBox="1"/>
          <p:nvPr/>
        </p:nvSpPr>
        <p:spPr>
          <a:xfrm>
            <a:off x="6841026" y="6297469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>
                <a:hlinkClick r:id="rId5"/>
              </a:rPr>
              <a:t>http://arduinopid.web.fc2.com/N78.html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00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BA7D8-11EC-D146-8D4B-84AB6D2A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損失関数の種類</a:t>
            </a:r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CC5879-E997-464E-8B22-7CFB193F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平均二乗対数誤差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平均絶対誤差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Huber Loss</a:t>
            </a:r>
          </a:p>
          <a:p>
            <a:endParaRPr lang="en-US" altLang="ja-JP" dirty="0"/>
          </a:p>
          <a:p>
            <a:r>
              <a:rPr lang="en-US" altLang="ja-JP" dirty="0"/>
              <a:t>Log-</a:t>
            </a:r>
            <a:r>
              <a:rPr lang="en-US" altLang="ja-JP" dirty="0" err="1"/>
              <a:t>cosh</a:t>
            </a:r>
            <a:r>
              <a:rPr lang="en-US" altLang="ja-JP" dirty="0"/>
              <a:t> Loss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93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EDB58-9EF2-4246-9D7A-3681AB68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交差エントロピーが使われる理由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0A1C4A0-CBB3-D647-A797-4B7CD37E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" y="2119312"/>
            <a:ext cx="5857875" cy="3905250"/>
          </a:xfrm>
          <a:prstGeom prst="rect">
            <a:avLst/>
          </a:prstGeom>
        </p:spPr>
      </p:pic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B4351383-CE7B-EE4D-B7F9-C4D7DCCD8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60917" y="2119312"/>
            <a:ext cx="6355557" cy="4237038"/>
          </a:xfr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58A87B-4B44-9043-A362-F614E4B10BE3}"/>
              </a:ext>
            </a:extLst>
          </p:cNvPr>
          <p:cNvSpPr txBox="1"/>
          <p:nvPr/>
        </p:nvSpPr>
        <p:spPr>
          <a:xfrm>
            <a:off x="5377543" y="6415642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/>
              <a:t>https://</a:t>
            </a:r>
            <a:r>
              <a:rPr lang="en" altLang="ja-JP" dirty="0" err="1"/>
              <a:t>manareki.com</a:t>
            </a:r>
            <a:r>
              <a:rPr lang="en" altLang="ja-JP" dirty="0"/>
              <a:t>/</a:t>
            </a:r>
            <a:r>
              <a:rPr lang="en" altLang="ja-JP" dirty="0" err="1"/>
              <a:t>crossentropy_lossfunction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48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44947-5013-B442-B1B8-5B87617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交差エントロピーが使われる理由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8CAC51-49BD-134F-972E-447F3AA4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理論的には交差エントロピーは分類問題に適しているらしい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しかし、実際にどの程度違いがあるのか調べることは必要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交差エントロピーのメリットは学習スピードの速さ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データが多くあれば、他の誤差関数と変わらないのでは？</a:t>
            </a:r>
          </a:p>
        </p:txBody>
      </p:sp>
    </p:spTree>
    <p:extLst>
      <p:ext uri="{BB962C8B-B14F-4D97-AF65-F5344CB8AC3E}">
        <p14:creationId xmlns:p14="http://schemas.microsoft.com/office/powerpoint/2010/main" val="362508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8EA66-EBEB-914F-B9D8-B10B9328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損失関数によって訓練されたそれぞれのモデルの性能の比較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CBC805-813E-FA4D-A4F1-C63A5D1E991C}"/>
              </a:ext>
            </a:extLst>
          </p:cNvPr>
          <p:cNvSpPr/>
          <p:nvPr/>
        </p:nvSpPr>
        <p:spPr>
          <a:xfrm>
            <a:off x="5811253" y="2265776"/>
            <a:ext cx="137561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損失関数</a:t>
            </a:r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5DBC8D-1187-0740-AB0B-5151F43DE8E4}"/>
              </a:ext>
            </a:extLst>
          </p:cNvPr>
          <p:cNvSpPr/>
          <p:nvPr/>
        </p:nvSpPr>
        <p:spPr>
          <a:xfrm>
            <a:off x="5811253" y="3677826"/>
            <a:ext cx="137561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損失関数</a:t>
            </a:r>
            <a:r>
              <a:rPr lang="en-US" altLang="ja-JP" dirty="0"/>
              <a:t>B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90FBC0-A65E-244E-A274-B133629489C1}"/>
              </a:ext>
            </a:extLst>
          </p:cNvPr>
          <p:cNvSpPr/>
          <p:nvPr/>
        </p:nvSpPr>
        <p:spPr>
          <a:xfrm>
            <a:off x="5811253" y="5089876"/>
            <a:ext cx="1375610" cy="1010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損失関数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8F4EF196-EAE6-9D40-A0BF-3E2392AA63B7}"/>
              </a:ext>
            </a:extLst>
          </p:cNvPr>
          <p:cNvSpPr/>
          <p:nvPr/>
        </p:nvSpPr>
        <p:spPr>
          <a:xfrm>
            <a:off x="1828801" y="3429000"/>
            <a:ext cx="1524000" cy="8620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訓練データ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4973F5-E281-0C46-BE20-CE839EBB057E}"/>
              </a:ext>
            </a:extLst>
          </p:cNvPr>
          <p:cNvSpPr txBox="1"/>
          <p:nvPr/>
        </p:nvSpPr>
        <p:spPr>
          <a:xfrm>
            <a:off x="324852" y="1872558"/>
            <a:ext cx="1026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訓練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38ADACE-CA0B-BC44-890C-EECF339E09C6}"/>
              </a:ext>
            </a:extLst>
          </p:cNvPr>
          <p:cNvCxnSpPr/>
          <p:nvPr/>
        </p:nvCxnSpPr>
        <p:spPr>
          <a:xfrm flipV="1">
            <a:off x="3866147" y="2959237"/>
            <a:ext cx="1475874" cy="71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FDD39E8-6991-4A4C-A843-DAA5724C004D}"/>
              </a:ext>
            </a:extLst>
          </p:cNvPr>
          <p:cNvCxnSpPr/>
          <p:nvPr/>
        </p:nvCxnSpPr>
        <p:spPr>
          <a:xfrm>
            <a:off x="3844090" y="4183152"/>
            <a:ext cx="138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F1AE9A-A67F-A243-A2D9-E4C2C8B38CCD}"/>
              </a:ext>
            </a:extLst>
          </p:cNvPr>
          <p:cNvCxnSpPr>
            <a:cxnSpLocks/>
          </p:cNvCxnSpPr>
          <p:nvPr/>
        </p:nvCxnSpPr>
        <p:spPr>
          <a:xfrm>
            <a:off x="3844090" y="4523874"/>
            <a:ext cx="1385636" cy="107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BE1A28-C115-CC49-9FD1-B8293E36BDC8}"/>
              </a:ext>
            </a:extLst>
          </p:cNvPr>
          <p:cNvSpPr txBox="1"/>
          <p:nvPr/>
        </p:nvSpPr>
        <p:spPr>
          <a:xfrm>
            <a:off x="4213742" y="2190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</p:spTree>
    <p:extLst>
      <p:ext uri="{BB962C8B-B14F-4D97-AF65-F5344CB8AC3E}">
        <p14:creationId xmlns:p14="http://schemas.microsoft.com/office/powerpoint/2010/main" val="81958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527</Words>
  <Application>Microsoft Macintosh PowerPoint</Application>
  <PresentationFormat>ワイド画面</PresentationFormat>
  <Paragraphs>98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ほしい結果</vt:lpstr>
      <vt:lpstr>訓練データの数</vt:lpstr>
      <vt:lpstr>損失関数について</vt:lpstr>
      <vt:lpstr>損失関数</vt:lpstr>
      <vt:lpstr>損失関数の種類</vt:lpstr>
      <vt:lpstr>損失関数の種類</vt:lpstr>
      <vt:lpstr>交差エントロピーが使われる理由</vt:lpstr>
      <vt:lpstr>交差エントロピーが使われる理由</vt:lpstr>
      <vt:lpstr>損失関数によって訓練されたそれぞれのモデルの性能の比較</vt:lpstr>
      <vt:lpstr>損失関数によって訓練されたそれぞれのモデルの性能の比較</vt:lpstr>
      <vt:lpstr>訓練データの数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損失関数について</dc:title>
  <dc:creator>r88111121@gmail.com</dc:creator>
  <cp:lastModifiedBy>r88111121@gmail.com</cp:lastModifiedBy>
  <cp:revision>17</cp:revision>
  <dcterms:created xsi:type="dcterms:W3CDTF">2020-10-29T13:28:33Z</dcterms:created>
  <dcterms:modified xsi:type="dcterms:W3CDTF">2020-10-29T17:20:56Z</dcterms:modified>
</cp:coreProperties>
</file>