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67" r:id="rId3"/>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88111121@gmail.com" initials="r" lastIdx="1" clrIdx="0">
    <p:extLst>
      <p:ext uri="{19B8F6BF-5375-455C-9EA6-DF929625EA0E}">
        <p15:presenceInfo xmlns:p15="http://schemas.microsoft.com/office/powerpoint/2012/main" userId="962f41ac66df5e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8"/>
    <p:restoredTop sz="94356"/>
  </p:normalViewPr>
  <p:slideViewPr>
    <p:cSldViewPr showGuides="1">
      <p:cViewPr>
        <p:scale>
          <a:sx n="78" d="100"/>
          <a:sy n="78" d="100"/>
        </p:scale>
        <p:origin x="976" y="144"/>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FD12A-BA5B-644A-893F-9177914732F1}"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ECDF1-0291-8A46-947D-B6C624169D06}" type="slidenum">
              <a:rPr kumimoji="1" lang="ja-JP" altLang="en-US" smtClean="0"/>
              <a:t>‹#›</a:t>
            </a:fld>
            <a:endParaRPr kumimoji="1" lang="ja-JP" altLang="en-US"/>
          </a:p>
        </p:txBody>
      </p:sp>
    </p:spTree>
    <p:extLst>
      <p:ext uri="{BB962C8B-B14F-4D97-AF65-F5344CB8AC3E}">
        <p14:creationId xmlns:p14="http://schemas.microsoft.com/office/powerpoint/2010/main" val="30264250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Excel_______.xlsx"/></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6221" y="176256"/>
            <a:ext cx="9350510" cy="1287165"/>
          </a:xfrm>
          <a:ln>
            <a:solidFill>
              <a:schemeClr val="tx1"/>
            </a:solidFill>
            <a:prstDash val="solid"/>
          </a:ln>
        </p:spPr>
        <p:txBody>
          <a:bodyPr>
            <a:normAutofit fontScale="90000"/>
          </a:bodyPr>
          <a:lstStyle/>
          <a:p>
            <a:r>
              <a:rPr kumimoji="1" lang="en-US" altLang="ja-JP" sz="3100" dirty="0">
                <a:latin typeface="Arial" panose="020B0604020202020204" pitchFamily="34" charset="0"/>
                <a:cs typeface="Arial" panose="020B0604020202020204" pitchFamily="34" charset="0"/>
              </a:rPr>
              <a:t>Classifying Television Commercials by Convolutional Neural Network with Evaluation of Error Functions</a:t>
            </a:r>
            <a:br>
              <a:rPr kumimoji="1" lang="en-US" altLang="ja-JP" dirty="0">
                <a:latin typeface="Arial" panose="020B0604020202020204" pitchFamily="34" charset="0"/>
                <a:cs typeface="Arial" panose="020B0604020202020204" pitchFamily="34" charset="0"/>
              </a:rPr>
            </a:br>
            <a:r>
              <a:rPr kumimoji="1" lang="en-US" altLang="ja-JP" sz="2200" dirty="0">
                <a:latin typeface="Arial" panose="020B0604020202020204" pitchFamily="34" charset="0"/>
                <a:cs typeface="Arial" panose="020B0604020202020204" pitchFamily="34" charset="0"/>
              </a:rPr>
              <a:t>s1250103 Ryota Moriya, Supervisor: Prof. Kazuyoshi Mori</a:t>
            </a:r>
            <a:endParaRPr kumimoji="1" lang="ja-JP" altLang="en-US" sz="22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20080" y="1434570"/>
            <a:ext cx="4446730" cy="936104"/>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1. Motivation and Goal</a:t>
            </a:r>
            <a:endParaRPr lang="ja-JP" altLang="en-US" sz="24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136221" y="7582939"/>
            <a:ext cx="409185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2.Approach</a:t>
            </a:r>
            <a:endParaRPr lang="ja-JP" altLang="en-US" sz="24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914068" y="1548764"/>
            <a:ext cx="4523287"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3. Current Results and Status</a:t>
            </a:r>
            <a:endParaRPr lang="ja-JP" altLang="en-US" sz="24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346006" y="2267828"/>
            <a:ext cx="4315289" cy="5078313"/>
          </a:xfrm>
          <a:prstGeom prst="rect">
            <a:avLst/>
          </a:prstGeom>
          <a:noFill/>
        </p:spPr>
        <p:txBody>
          <a:bodyPr wrap="square" rtlCol="0">
            <a:spAutoFit/>
          </a:bodyPr>
          <a:lstStyle/>
          <a:p>
            <a:r>
              <a:rPr lang="en" altLang="ja-JP" sz="1800" dirty="0"/>
              <a:t>  Television commercials(TVCMs) provide information about products and services to viewers and TVCMs are watched by many people in a society. TVCMs reflects the social situation and trend.</a:t>
            </a:r>
          </a:p>
          <a:p>
            <a:r>
              <a:rPr lang="en" altLang="ja-JP" sz="1800" dirty="0"/>
              <a:t>  We consider that investigating many TVCMs is useful for social analysis, especially business purposes. Therefore, we have decided to develop a semiautomatic system by convolutional neural network for classifying CMs. </a:t>
            </a:r>
          </a:p>
          <a:p>
            <a:r>
              <a:rPr lang="en" altLang="ja-JP" sz="1800" dirty="0"/>
              <a:t>  </a:t>
            </a:r>
            <a:r>
              <a:rPr lang="en-US" altLang="ja-JP" sz="1800" dirty="0"/>
              <a:t>I</a:t>
            </a:r>
            <a:r>
              <a:rPr lang="en" altLang="ja-JP" sz="1800" dirty="0"/>
              <a:t>n the neural network, a function called error function is used. There are many kinds of error functions and they often influence to significant results of the neural network. We consider that better error activation functions exercise a positive effect for making the system more effective.</a:t>
            </a:r>
            <a:r>
              <a:rPr lang="en-US" altLang="ja-JP" sz="1800" dirty="0">
                <a:latin typeface="Arial" panose="020B0604020202020204" pitchFamily="34" charset="0"/>
                <a:cs typeface="Arial" panose="020B0604020202020204" pitchFamily="34" charset="0"/>
              </a:rPr>
              <a:t> </a:t>
            </a:r>
          </a:p>
        </p:txBody>
      </p:sp>
      <p:sp>
        <p:nvSpPr>
          <p:cNvPr id="13" name="タイトル 1"/>
          <p:cNvSpPr txBox="1">
            <a:spLocks/>
          </p:cNvSpPr>
          <p:nvPr/>
        </p:nvSpPr>
        <p:spPr>
          <a:xfrm>
            <a:off x="4849626" y="11361230"/>
            <a:ext cx="4415061"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800600" y="7380441"/>
            <a:ext cx="5082051"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4. Tasks and Schedule</a:t>
            </a:r>
            <a:endParaRPr lang="ja-JP" altLang="en-US" sz="2400" dirty="0">
              <a:latin typeface="Arial" panose="020B0604020202020204" pitchFamily="34" charset="0"/>
              <a:cs typeface="Arial" panose="020B0604020202020204" pitchFamily="34" charset="0"/>
            </a:endParaRPr>
          </a:p>
        </p:txBody>
      </p:sp>
      <p:sp>
        <p:nvSpPr>
          <p:cNvPr id="19" name="正方形/長方形 18"/>
          <p:cNvSpPr/>
          <p:nvPr/>
        </p:nvSpPr>
        <p:spPr>
          <a:xfrm>
            <a:off x="5044635" y="11763675"/>
            <a:ext cx="4476416" cy="830997"/>
          </a:xfrm>
          <a:prstGeom prst="rect">
            <a:avLst/>
          </a:prstGeom>
        </p:spPr>
        <p:txBody>
          <a:bodyPr wrap="square">
            <a:spAutoFit/>
          </a:bodyPr>
          <a:lstStyle/>
          <a:p>
            <a:r>
              <a:rPr lang="en-US" altLang="zh-TW" sz="1600" dirty="0">
                <a:latin typeface="Arial" panose="020B0604020202020204" pitchFamily="34" charset="0"/>
                <a:cs typeface="Arial" panose="020B0604020202020204" pitchFamily="34" charset="0"/>
              </a:rPr>
              <a:t>[1]</a:t>
            </a:r>
            <a:r>
              <a:rPr lang="ja-JP" altLang="en-US" sz="1600">
                <a:latin typeface="Arial" panose="020B0604020202020204" pitchFamily="34" charset="0"/>
                <a:cs typeface="Arial" panose="020B0604020202020204" pitchFamily="34" charset="0"/>
              </a:rPr>
              <a:t>大関真之</a:t>
            </a:r>
            <a:r>
              <a:rPr lang="en-US" altLang="zh-TW" sz="1600" dirty="0">
                <a:latin typeface="Arial" panose="020B0604020202020204" pitchFamily="34" charset="0"/>
                <a:cs typeface="Arial" panose="020B0604020202020204" pitchFamily="34" charset="0"/>
              </a:rPr>
              <a:t>, “</a:t>
            </a:r>
            <a:r>
              <a:rPr lang="ja-JP" altLang="en-US" sz="1600">
                <a:latin typeface="Arial" panose="020B0604020202020204" pitchFamily="34" charset="0"/>
                <a:cs typeface="Arial" panose="020B0604020202020204" pitchFamily="34" charset="0"/>
              </a:rPr>
              <a:t>機械学習入門 ボルツマン機械学習から深層学習まで</a:t>
            </a:r>
            <a:r>
              <a:rPr lang="zh-TW" altLang="en-US" sz="1600" dirty="0">
                <a:latin typeface="Arial" panose="020B0604020202020204" pitchFamily="34" charset="0"/>
                <a:cs typeface="Arial" panose="020B0604020202020204" pitchFamily="34" charset="0"/>
              </a:rPr>
              <a:t>”</a:t>
            </a:r>
            <a:r>
              <a:rPr lang="en-US" altLang="zh-TW" sz="1600" dirty="0">
                <a:latin typeface="Arial" panose="020B0604020202020204" pitchFamily="34" charset="0"/>
                <a:cs typeface="Arial" panose="020B0604020202020204" pitchFamily="34" charset="0"/>
              </a:rPr>
              <a:t>, </a:t>
            </a:r>
            <a:r>
              <a:rPr lang="ja-JP" altLang="en-US" sz="1600">
                <a:latin typeface="Arial" panose="020B0604020202020204" pitchFamily="34" charset="0"/>
                <a:cs typeface="Arial" panose="020B0604020202020204" pitchFamily="34" charset="0"/>
              </a:rPr>
              <a:t>オーム社</a:t>
            </a:r>
            <a:r>
              <a:rPr lang="en-US" altLang="zh-TW" sz="1600" dirty="0">
                <a:latin typeface="Arial" panose="020B0604020202020204" pitchFamily="34" charset="0"/>
                <a:cs typeface="Arial" panose="020B0604020202020204" pitchFamily="34" charset="0"/>
              </a:rPr>
              <a:t>, 2019.</a:t>
            </a:r>
          </a:p>
          <a:p>
            <a:r>
              <a:rPr lang="en-US" altLang="zh-TW" sz="1600" dirty="0">
                <a:latin typeface="Arial" panose="020B0604020202020204" pitchFamily="34" charset="0"/>
                <a:cs typeface="Arial" panose="020B0604020202020204" pitchFamily="34" charset="0"/>
              </a:rPr>
              <a:t>[2]</a:t>
            </a:r>
            <a:r>
              <a:rPr lang="ja-JP" altLang="en-US" sz="1600">
                <a:latin typeface="Arial" panose="020B0604020202020204" pitchFamily="34" charset="0"/>
                <a:cs typeface="Arial" panose="020B0604020202020204" pitchFamily="34" charset="0"/>
              </a:rPr>
              <a:t>青野雅樹</a:t>
            </a:r>
            <a:r>
              <a:rPr lang="en-US" altLang="ja-JP" sz="1600" dirty="0">
                <a:latin typeface="Arial" panose="020B0604020202020204" pitchFamily="34" charset="0"/>
                <a:cs typeface="Arial" panose="020B0604020202020204" pitchFamily="34" charset="0"/>
              </a:rPr>
              <a:t>, “</a:t>
            </a:r>
            <a:r>
              <a:rPr lang="en-US" altLang="ja-JP" sz="1600" dirty="0" err="1">
                <a:latin typeface="Arial" panose="020B0604020202020204" pitchFamily="34" charset="0"/>
                <a:cs typeface="Arial" panose="020B0604020202020204" pitchFamily="34" charset="0"/>
              </a:rPr>
              <a:t>Keras</a:t>
            </a:r>
            <a:r>
              <a:rPr lang="ja-JP" altLang="en-US" sz="1600">
                <a:latin typeface="Arial" panose="020B0604020202020204" pitchFamily="34" charset="0"/>
                <a:cs typeface="Arial" panose="020B0604020202020204" pitchFamily="34" charset="0"/>
              </a:rPr>
              <a:t>によるディープラーニング</a:t>
            </a:r>
            <a:r>
              <a:rPr lang="en-US" altLang="ja-JP" sz="1600" dirty="0">
                <a:latin typeface="Arial" panose="020B0604020202020204" pitchFamily="34" charset="0"/>
                <a:cs typeface="Arial" panose="020B0604020202020204" pitchFamily="34" charset="0"/>
              </a:rPr>
              <a:t>”</a:t>
            </a:r>
            <a:endParaRPr lang="en-US" altLang="zh-TW" sz="1600" dirty="0">
              <a:latin typeface="Arial" panose="020B0604020202020204" pitchFamily="34" charset="0"/>
              <a:cs typeface="Arial" panose="020B0604020202020204" pitchFamily="34" charset="0"/>
            </a:endParaRPr>
          </a:p>
        </p:txBody>
      </p:sp>
      <p:cxnSp>
        <p:nvCxnSpPr>
          <p:cNvPr id="10" name="直線コネクタ 9"/>
          <p:cNvCxnSpPr/>
          <p:nvPr/>
        </p:nvCxnSpPr>
        <p:spPr>
          <a:xfrm>
            <a:off x="4800600" y="1434570"/>
            <a:ext cx="0" cy="1090730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8365662" y="1037925"/>
            <a:ext cx="978714"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latin typeface="Arial" panose="020B0604020202020204" pitchFamily="34" charset="0"/>
                <a:cs typeface="Arial" panose="020B0604020202020204" pitchFamily="34" charset="0"/>
              </a:rPr>
              <a:t>Ｓｅａｌ　</a:t>
            </a:r>
            <a:endParaRPr lang="en-US" altLang="ja-JP" sz="1050" dirty="0">
              <a:solidFill>
                <a:schemeClr val="tx1"/>
              </a:solidFill>
              <a:latin typeface="Arial" panose="020B0604020202020204" pitchFamily="34" charset="0"/>
              <a:cs typeface="Arial" panose="020B0604020202020204" pitchFamily="34" charset="0"/>
            </a:endParaRPr>
          </a:p>
          <a:p>
            <a:pPr algn="ctr"/>
            <a:r>
              <a:rPr lang="en-US" altLang="ja-JP" sz="1050" dirty="0">
                <a:solidFill>
                  <a:schemeClr val="tx1"/>
                </a:solidFill>
                <a:latin typeface="Arial" panose="020B0604020202020204" pitchFamily="34" charset="0"/>
                <a:cs typeface="Arial" panose="020B0604020202020204" pitchFamily="34" charset="0"/>
              </a:rPr>
              <a:t>or </a:t>
            </a:r>
            <a:r>
              <a:rPr lang="ja-JP" altLang="en-US" sz="1050" dirty="0">
                <a:solidFill>
                  <a:schemeClr val="tx1"/>
                </a:solidFill>
                <a:latin typeface="Arial" panose="020B0604020202020204" pitchFamily="34" charset="0"/>
                <a:cs typeface="Arial" panose="020B0604020202020204" pitchFamily="34" charset="0"/>
              </a:rPr>
              <a:t>Ｓｉｇｎａｔｕｒｅ</a:t>
            </a:r>
            <a:endParaRPr kumimoji="1" lang="ja-JP" altLang="en-US" sz="1050" dirty="0">
              <a:solidFill>
                <a:schemeClr val="tx1"/>
              </a:solidFill>
              <a:latin typeface="Arial" panose="020B060402020202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39DFD940-E2B3-C046-86E3-C3F0E29312D1}"/>
              </a:ext>
            </a:extLst>
          </p:cNvPr>
          <p:cNvSpPr txBox="1"/>
          <p:nvPr/>
        </p:nvSpPr>
        <p:spPr>
          <a:xfrm>
            <a:off x="348593" y="8253394"/>
            <a:ext cx="4315289" cy="4247317"/>
          </a:xfrm>
          <a:prstGeom prst="rect">
            <a:avLst/>
          </a:prstGeom>
          <a:noFill/>
        </p:spPr>
        <p:txBody>
          <a:bodyPr wrap="square" rtlCol="0">
            <a:spAutoFit/>
          </a:bodyPr>
          <a:lstStyle/>
          <a:p>
            <a:r>
              <a:rPr lang="en-US" altLang="ja-JP" sz="1800" dirty="0"/>
              <a:t>  </a:t>
            </a:r>
            <a:r>
              <a:rPr lang="en" altLang="ja-JP" sz="1800" dirty="0"/>
              <a:t>We use convolutional neural network (CNN)[1] in order to classify a television commercials. CNN(Figure 1) is a kind of deep learning. It has several layers including convolution layers and pooling layers. It is often used for image recognition.</a:t>
            </a:r>
            <a:endParaRPr lang="en" altLang="ja-JP" sz="1800" dirty="0">
              <a:latin typeface="Arial" panose="020B0604020202020204" pitchFamily="34" charset="0"/>
              <a:cs typeface="Arial" panose="020B0604020202020204" pitchFamily="34" charset="0"/>
            </a:endParaRPr>
          </a:p>
          <a:p>
            <a:r>
              <a:rPr lang="en" altLang="ja-JP" sz="1800" dirty="0">
                <a:latin typeface="Arial" panose="020B0604020202020204" pitchFamily="34" charset="0"/>
                <a:cs typeface="Arial" panose="020B0604020202020204" pitchFamily="34" charset="0"/>
              </a:rPr>
              <a:t>  In many cases, images are inputs one by one to CNN. In this study, we implement CNN with video inputs by using several consecutive images for input. This will enable us to obtain a temporal feature of CMs.</a:t>
            </a:r>
          </a:p>
          <a:p>
            <a:r>
              <a:rPr lang="en" altLang="ja-JP" sz="1800" dirty="0">
                <a:latin typeface="Arial" panose="020B0604020202020204" pitchFamily="34" charset="0"/>
                <a:cs typeface="Arial" panose="020B0604020202020204" pitchFamily="34" charset="0"/>
              </a:rPr>
              <a:t> We are going to use Open Source Computer Vision (OpenCV), TensorFlow and </a:t>
            </a:r>
            <a:r>
              <a:rPr lang="en" altLang="ja-JP" sz="1800" dirty="0" err="1">
                <a:latin typeface="Arial" panose="020B0604020202020204" pitchFamily="34" charset="0"/>
                <a:cs typeface="Arial" panose="020B0604020202020204" pitchFamily="34" charset="0"/>
              </a:rPr>
              <a:t>Keras</a:t>
            </a:r>
            <a:r>
              <a:rPr lang="en" altLang="ja-JP" sz="1800" dirty="0">
                <a:latin typeface="Arial" panose="020B0604020202020204" pitchFamily="34" charset="0"/>
                <a:cs typeface="Arial" panose="020B0604020202020204" pitchFamily="34" charset="0"/>
              </a:rPr>
              <a:t>[2].</a:t>
            </a:r>
            <a:endParaRPr lang="en-US" altLang="ja-JP" sz="1800" dirty="0">
              <a:latin typeface="Arial" panose="020B060402020202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57149642-C8AE-314D-AC99-4AA3983B0027}"/>
              </a:ext>
            </a:extLst>
          </p:cNvPr>
          <p:cNvSpPr txBox="1"/>
          <p:nvPr/>
        </p:nvSpPr>
        <p:spPr>
          <a:xfrm>
            <a:off x="4991389" y="2067363"/>
            <a:ext cx="4315289" cy="2339102"/>
          </a:xfrm>
          <a:prstGeom prst="rect">
            <a:avLst/>
          </a:prstGeom>
          <a:noFill/>
        </p:spPr>
        <p:txBody>
          <a:bodyPr wrap="square" rtlCol="0">
            <a:spAutoFit/>
          </a:bodyPr>
          <a:lstStyle/>
          <a:p>
            <a:r>
              <a:rPr lang="en" altLang="ja-JP" sz="1800" dirty="0"/>
              <a:t>  </a:t>
            </a:r>
            <a:r>
              <a:rPr lang="en" altLang="ja-JP" sz="1600" dirty="0"/>
              <a:t>In order to training CNN, we have so far collected 68 of various TVCMs. Each is classified with the three category labels, such as “food”, “car” , and “cosmetic”. </a:t>
            </a:r>
          </a:p>
          <a:p>
            <a:r>
              <a:rPr lang="en" altLang="ja-JP" sz="1600" dirty="0"/>
              <a:t>  We have implemented a preliminary CNN (Figure 4) that can classify CM videos into three categories “food”, “car”, or “cosmetic”. It consists of 6 convolutional layers and one fully connected layers. </a:t>
            </a:r>
          </a:p>
        </p:txBody>
      </p:sp>
      <p:pic>
        <p:nvPicPr>
          <p:cNvPr id="10243" name="Picture 3" descr="page1image47499712">
            <a:extLst>
              <a:ext uri="{FF2B5EF4-FFF2-40B4-BE49-F238E27FC236}">
                <a16:creationId xmlns:a16="http://schemas.microsoft.com/office/drawing/2014/main" id="{C8ED0BC4-5BA4-1540-890D-D4EDFEC24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756" y="4463073"/>
            <a:ext cx="4436614" cy="169599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CA0DC671-EE35-EF48-8F2B-20A01FCF2BD0}"/>
              </a:ext>
            </a:extLst>
          </p:cNvPr>
          <p:cNvSpPr txBox="1"/>
          <p:nvPr/>
        </p:nvSpPr>
        <p:spPr>
          <a:xfrm>
            <a:off x="5018066" y="6478339"/>
            <a:ext cx="4315289" cy="861774"/>
          </a:xfrm>
          <a:prstGeom prst="rect">
            <a:avLst/>
          </a:prstGeom>
          <a:noFill/>
        </p:spPr>
        <p:txBody>
          <a:bodyPr wrap="square" rtlCol="0">
            <a:spAutoFit/>
          </a:bodyPr>
          <a:lstStyle/>
          <a:p>
            <a:r>
              <a:rPr lang="en" altLang="ja-JP" sz="1800" dirty="0"/>
              <a:t>  </a:t>
            </a:r>
            <a:r>
              <a:rPr lang="en" altLang="ja-JP" sz="1600" dirty="0"/>
              <a:t>One CM should play a role of input, where a TVCM is a video. In the current system, we input 30 successive images  from one TVCM. </a:t>
            </a:r>
          </a:p>
        </p:txBody>
      </p:sp>
      <p:sp>
        <p:nvSpPr>
          <p:cNvPr id="30" name="テキスト ボックス 29">
            <a:extLst>
              <a:ext uri="{FF2B5EF4-FFF2-40B4-BE49-F238E27FC236}">
                <a16:creationId xmlns:a16="http://schemas.microsoft.com/office/drawing/2014/main" id="{D2D30725-1A21-DC46-88D8-9F11EB3E0C89}"/>
              </a:ext>
            </a:extLst>
          </p:cNvPr>
          <p:cNvSpPr txBox="1"/>
          <p:nvPr/>
        </p:nvSpPr>
        <p:spPr>
          <a:xfrm>
            <a:off x="4985362" y="7892602"/>
            <a:ext cx="4315289" cy="1846659"/>
          </a:xfrm>
          <a:prstGeom prst="rect">
            <a:avLst/>
          </a:prstGeom>
          <a:noFill/>
        </p:spPr>
        <p:txBody>
          <a:bodyPr wrap="square" rtlCol="0">
            <a:spAutoFit/>
          </a:bodyPr>
          <a:lstStyle/>
          <a:p>
            <a:r>
              <a:rPr lang="en" altLang="ja-JP" sz="1800" dirty="0"/>
              <a:t>  </a:t>
            </a:r>
            <a:r>
              <a:rPr lang="en" altLang="ja-JP" sz="1600" dirty="0"/>
              <a:t>As we have implemented a preliminary system, we are going to evaluate some error functions such as “Cross entropy error”, “Mean Squared Logarithmic Error” and “Mean squared error”.</a:t>
            </a:r>
          </a:p>
          <a:p>
            <a:r>
              <a:rPr lang="en" altLang="ja-JP" sz="1600" dirty="0"/>
              <a:t> As a future work, we intend to improve the accuracy by using additional data and discuss CNN by changing error functions.</a:t>
            </a:r>
          </a:p>
        </p:txBody>
      </p:sp>
      <p:graphicFrame>
        <p:nvGraphicFramePr>
          <p:cNvPr id="8" name="オブジェクト 7">
            <a:extLst>
              <a:ext uri="{FF2B5EF4-FFF2-40B4-BE49-F238E27FC236}">
                <a16:creationId xmlns:a16="http://schemas.microsoft.com/office/drawing/2014/main" id="{4EA3C101-D629-6E47-876F-60A5D5E311C7}"/>
              </a:ext>
            </a:extLst>
          </p:cNvPr>
          <p:cNvGraphicFramePr>
            <a:graphicFrameLocks noChangeAspect="1"/>
          </p:cNvGraphicFramePr>
          <p:nvPr>
            <p:extLst>
              <p:ext uri="{D42A27DB-BD31-4B8C-83A1-F6EECF244321}">
                <p14:modId xmlns:p14="http://schemas.microsoft.com/office/powerpoint/2010/main" val="2301098174"/>
              </p:ext>
            </p:extLst>
          </p:nvPr>
        </p:nvGraphicFramePr>
        <p:xfrm>
          <a:off x="5117941" y="9825925"/>
          <a:ext cx="4182710" cy="1425589"/>
        </p:xfrm>
        <a:graphic>
          <a:graphicData uri="http://schemas.openxmlformats.org/presentationml/2006/ole">
            <mc:AlternateContent xmlns:mc="http://schemas.openxmlformats.org/markup-compatibility/2006">
              <mc:Choice xmlns:v="urn:schemas-microsoft-com:vml" Requires="v">
                <p:oleObj spid="_x0000_s1028" name="シート" r:id="rId4" imgW="12331700" imgH="4203700" progId="Excel.Sheet.12">
                  <p:embed/>
                </p:oleObj>
              </mc:Choice>
              <mc:Fallback>
                <p:oleObj name="シート" r:id="rId4" imgW="12331700" imgH="4203700" progId="Excel.Sheet.12">
                  <p:embed/>
                  <p:pic>
                    <p:nvPicPr>
                      <p:cNvPr id="0" name=""/>
                      <p:cNvPicPr/>
                      <p:nvPr/>
                    </p:nvPicPr>
                    <p:blipFill>
                      <a:blip r:embed="rId5"/>
                      <a:stretch>
                        <a:fillRect/>
                      </a:stretch>
                    </p:blipFill>
                    <p:spPr>
                      <a:xfrm>
                        <a:off x="5117941" y="9825925"/>
                        <a:ext cx="4182710" cy="1425589"/>
                      </a:xfrm>
                      <a:prstGeom prst="rect">
                        <a:avLst/>
                      </a:prstGeom>
                    </p:spPr>
                  </p:pic>
                </p:oleObj>
              </mc:Fallback>
            </mc:AlternateContent>
          </a:graphicData>
        </a:graphic>
      </p:graphicFrame>
      <p:sp>
        <p:nvSpPr>
          <p:cNvPr id="20" name="テキスト ボックス 19">
            <a:extLst>
              <a:ext uri="{FF2B5EF4-FFF2-40B4-BE49-F238E27FC236}">
                <a16:creationId xmlns:a16="http://schemas.microsoft.com/office/drawing/2014/main" id="{C982F655-6EDA-8441-BE95-576AA9325709}"/>
              </a:ext>
            </a:extLst>
          </p:cNvPr>
          <p:cNvSpPr txBox="1"/>
          <p:nvPr/>
        </p:nvSpPr>
        <p:spPr>
          <a:xfrm>
            <a:off x="6147386" y="5996351"/>
            <a:ext cx="4436551" cy="307777"/>
          </a:xfrm>
          <a:prstGeom prst="rect">
            <a:avLst/>
          </a:prstGeom>
          <a:noFill/>
        </p:spPr>
        <p:txBody>
          <a:bodyPr wrap="square" rtlCol="0">
            <a:spAutoFit/>
          </a:bodyPr>
          <a:lstStyle/>
          <a:p>
            <a:r>
              <a:rPr lang="en" altLang="ja-JP" sz="1400" dirty="0"/>
              <a:t>Figure1: Convolutional Neural Network</a:t>
            </a:r>
            <a:endParaRPr lang="en" altLang="ja-JP" sz="1200" dirty="0"/>
          </a:p>
        </p:txBody>
      </p:sp>
    </p:spTree>
    <p:extLst>
      <p:ext uri="{BB962C8B-B14F-4D97-AF65-F5344CB8AC3E}">
        <p14:creationId xmlns:p14="http://schemas.microsoft.com/office/powerpoint/2010/main" val="411807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6221" y="176256"/>
            <a:ext cx="9350510" cy="1287165"/>
          </a:xfrm>
          <a:ln>
            <a:solidFill>
              <a:schemeClr val="tx1"/>
            </a:solidFill>
            <a:prstDash val="solid"/>
          </a:ln>
        </p:spPr>
        <p:txBody>
          <a:bodyPr>
            <a:normAutofit fontScale="90000"/>
          </a:bodyPr>
          <a:lstStyle/>
          <a:p>
            <a:r>
              <a:rPr kumimoji="1" lang="en-US" altLang="ja-JP" sz="3100" dirty="0">
                <a:latin typeface="Arial" panose="020B0604020202020204" pitchFamily="34" charset="0"/>
                <a:cs typeface="Arial" panose="020B0604020202020204" pitchFamily="34" charset="0"/>
              </a:rPr>
              <a:t>Classifying Television Commercials by Convolutional Neural Network with Evaluation of Error Functions</a:t>
            </a:r>
            <a:br>
              <a:rPr kumimoji="1" lang="en-US" altLang="ja-JP" dirty="0">
                <a:latin typeface="Arial" panose="020B0604020202020204" pitchFamily="34" charset="0"/>
                <a:cs typeface="Arial" panose="020B0604020202020204" pitchFamily="34" charset="0"/>
              </a:rPr>
            </a:br>
            <a:r>
              <a:rPr kumimoji="1" lang="en-US" altLang="ja-JP" sz="2200" dirty="0">
                <a:latin typeface="Arial" panose="020B0604020202020204" pitchFamily="34" charset="0"/>
                <a:cs typeface="Arial" panose="020B0604020202020204" pitchFamily="34" charset="0"/>
              </a:rPr>
              <a:t>s1250103 Ryota Moriya, Supervisor: Prof. Kazuyoshi Mori</a:t>
            </a:r>
            <a:endParaRPr kumimoji="1" lang="ja-JP" altLang="en-US" sz="22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20080" y="1434570"/>
            <a:ext cx="4446730" cy="936104"/>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1. </a:t>
            </a:r>
            <a:r>
              <a:rPr lang="ja-JP" altLang="en-US" sz="2400">
                <a:latin typeface="Arial" panose="020B0604020202020204" pitchFamily="34" charset="0"/>
                <a:cs typeface="Arial" panose="020B0604020202020204" pitchFamily="34" charset="0"/>
              </a:rPr>
              <a:t>動機と目標</a:t>
            </a:r>
            <a:endParaRPr lang="ja-JP" altLang="en-US" sz="24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109759" y="7424752"/>
            <a:ext cx="409185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2.</a:t>
            </a:r>
            <a:r>
              <a:rPr lang="ja-JP" altLang="en-US" sz="2400">
                <a:latin typeface="Arial" panose="020B0604020202020204" pitchFamily="34" charset="0"/>
                <a:cs typeface="Arial" panose="020B0604020202020204" pitchFamily="34" charset="0"/>
              </a:rPr>
              <a:t>実験方法</a:t>
            </a:r>
            <a:endParaRPr lang="ja-JP" altLang="en-US" sz="24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914309" y="1434570"/>
            <a:ext cx="4523287"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3. </a:t>
            </a:r>
            <a:r>
              <a:rPr lang="ja-JP" altLang="en-US" sz="2400">
                <a:latin typeface="Arial" panose="020B0604020202020204" pitchFamily="34" charset="0"/>
                <a:cs typeface="Arial" panose="020B0604020202020204" pitchFamily="34" charset="0"/>
              </a:rPr>
              <a:t>現在の状況</a:t>
            </a:r>
            <a:endParaRPr lang="ja-JP" altLang="en-US" sz="24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300548" y="2196140"/>
            <a:ext cx="4315289" cy="5355312"/>
          </a:xfrm>
          <a:prstGeom prst="rect">
            <a:avLst/>
          </a:prstGeom>
          <a:noFill/>
        </p:spPr>
        <p:txBody>
          <a:bodyPr wrap="square" rtlCol="0">
            <a:spAutoFit/>
          </a:bodyPr>
          <a:lstStyle/>
          <a:p>
            <a:r>
              <a:rPr lang="ja-JP" altLang="en-US" sz="1800"/>
              <a:t>　今日、テレビ</a:t>
            </a:r>
            <a:r>
              <a:rPr lang="en-US" altLang="ja-JP" sz="1800" dirty="0"/>
              <a:t>CM</a:t>
            </a:r>
            <a:r>
              <a:rPr lang="ja-JP" altLang="en-US" sz="1800"/>
              <a:t>（</a:t>
            </a:r>
            <a:r>
              <a:rPr lang="en-US" altLang="ja-JP" sz="1800" dirty="0"/>
              <a:t>CM</a:t>
            </a:r>
            <a:r>
              <a:rPr lang="ja-JP" altLang="en-US" sz="1800"/>
              <a:t>）は商品やサービスに関する情報を視聴者に与えている。また、</a:t>
            </a:r>
            <a:r>
              <a:rPr lang="en-US" altLang="ja-JP" sz="1800" dirty="0"/>
              <a:t>CM</a:t>
            </a:r>
            <a:r>
              <a:rPr lang="ja-JP" altLang="en-US" sz="1800"/>
              <a:t>は多くの人々によって視聴されている。</a:t>
            </a:r>
            <a:r>
              <a:rPr lang="en-US" altLang="ja-JP" sz="1800" dirty="0"/>
              <a:t>CM</a:t>
            </a:r>
            <a:r>
              <a:rPr lang="ja-JP" altLang="en-US" sz="1800"/>
              <a:t>は社会情勢や文化の流行を反映したものであると言えるだろう。</a:t>
            </a:r>
            <a:endParaRPr lang="en-US" altLang="ja-JP" sz="1800" dirty="0"/>
          </a:p>
          <a:p>
            <a:endParaRPr lang="en-US" altLang="ja-JP" sz="1800" dirty="0"/>
          </a:p>
          <a:p>
            <a:r>
              <a:rPr lang="ja-JP" altLang="en-US" sz="1800"/>
              <a:t>　そこで、大量の</a:t>
            </a:r>
            <a:r>
              <a:rPr lang="en-US" altLang="ja-JP" sz="1800" dirty="0"/>
              <a:t>CM</a:t>
            </a:r>
            <a:r>
              <a:rPr lang="ja-JP" altLang="en-US" sz="1800"/>
              <a:t>をデータとして調査することは、社会（とりわけビジネスの領域）の分析に役立つのではないかと考えた。</a:t>
            </a:r>
            <a:endParaRPr lang="en-US" altLang="ja-JP" sz="1800" dirty="0"/>
          </a:p>
          <a:p>
            <a:r>
              <a:rPr lang="ja-JP" altLang="en-US" sz="1800"/>
              <a:t>　以上を踏まえ、</a:t>
            </a:r>
            <a:r>
              <a:rPr lang="en-US" altLang="ja-JP" sz="1800" dirty="0"/>
              <a:t>CM</a:t>
            </a:r>
            <a:r>
              <a:rPr lang="ja-JP" altLang="en-US" sz="1800"/>
              <a:t>を分類できる半自動システムを開発することにした。</a:t>
            </a:r>
            <a:endParaRPr lang="en-US" altLang="ja-JP" sz="1800" dirty="0"/>
          </a:p>
          <a:p>
            <a:endParaRPr lang="en" altLang="ja-JP" sz="1800" dirty="0"/>
          </a:p>
          <a:p>
            <a:r>
              <a:rPr lang="ja-JP" altLang="en-US" sz="1800"/>
              <a:t>　誤差関数はニューラルネットワークにおいて使用される関数である。誤差関数は複数の種類があり、誤差関数はニューラルネットワークの出力に強く関係する。</a:t>
            </a:r>
            <a:endParaRPr lang="en-US" altLang="ja-JP" sz="1800" dirty="0"/>
          </a:p>
          <a:p>
            <a:endParaRPr lang="en-US" altLang="ja-JP" sz="1800" dirty="0"/>
          </a:p>
          <a:p>
            <a:r>
              <a:rPr lang="ja-JP" altLang="en-US" sz="1800"/>
              <a:t>　良い誤差関数を選ぶことは、システムをより良くすると考えた。</a:t>
            </a:r>
            <a:endParaRPr lang="en-US" altLang="ja-JP" sz="1800" dirty="0"/>
          </a:p>
        </p:txBody>
      </p:sp>
      <p:sp>
        <p:nvSpPr>
          <p:cNvPr id="13" name="タイトル 1"/>
          <p:cNvSpPr txBox="1">
            <a:spLocks/>
          </p:cNvSpPr>
          <p:nvPr/>
        </p:nvSpPr>
        <p:spPr>
          <a:xfrm>
            <a:off x="4883208" y="11201450"/>
            <a:ext cx="4415061"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985362" y="6929962"/>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4. </a:t>
            </a:r>
            <a:r>
              <a:rPr lang="ja-JP" altLang="en-US" sz="2000">
                <a:latin typeface="Arial" panose="020B0604020202020204" pitchFamily="34" charset="0"/>
                <a:cs typeface="Arial" panose="020B0604020202020204" pitchFamily="34" charset="0"/>
              </a:rPr>
              <a:t>今後の予定</a:t>
            </a:r>
            <a:endParaRPr lang="ja-JP" altLang="en-US" sz="2000" dirty="0">
              <a:latin typeface="Arial" panose="020B0604020202020204" pitchFamily="34" charset="0"/>
              <a:cs typeface="Arial" panose="020B0604020202020204" pitchFamily="34" charset="0"/>
            </a:endParaRPr>
          </a:p>
        </p:txBody>
      </p:sp>
      <p:sp>
        <p:nvSpPr>
          <p:cNvPr id="19" name="正方形/長方形 18"/>
          <p:cNvSpPr/>
          <p:nvPr/>
        </p:nvSpPr>
        <p:spPr>
          <a:xfrm>
            <a:off x="5037521" y="11568604"/>
            <a:ext cx="4476416" cy="1077218"/>
          </a:xfrm>
          <a:prstGeom prst="rect">
            <a:avLst/>
          </a:prstGeom>
        </p:spPr>
        <p:txBody>
          <a:bodyPr wrap="square">
            <a:spAutoFit/>
          </a:bodyPr>
          <a:lstStyle/>
          <a:p>
            <a:r>
              <a:rPr lang="en-US" altLang="ja-JP" sz="1600" dirty="0">
                <a:latin typeface="Arial" panose="020B0604020202020204" pitchFamily="34" charset="0"/>
                <a:cs typeface="Arial" panose="020B0604020202020204" pitchFamily="34" charset="0"/>
              </a:rPr>
              <a:t>[1] Authors, “Paper title,” IEEE Trans.</a:t>
            </a:r>
            <a:r>
              <a:rPr lang="ja-JP" altLang="en-US" sz="1600" dirty="0">
                <a:latin typeface="Arial" panose="020B0604020202020204" pitchFamily="34" charset="0"/>
                <a:cs typeface="Arial" panose="020B0604020202020204" pitchFamily="34" charset="0"/>
              </a:rPr>
              <a:t> </a:t>
            </a:r>
            <a:r>
              <a:rPr lang="en-US" altLang="ja-JP" sz="1600" dirty="0">
                <a:latin typeface="Arial" panose="020B0604020202020204" pitchFamily="34" charset="0"/>
                <a:cs typeface="Arial" panose="020B0604020202020204" pitchFamily="34" charset="0"/>
              </a:rPr>
              <a:t>on Computer, vol. 11, no. 4, pp. </a:t>
            </a:r>
            <a:r>
              <a:rPr lang="en-US" altLang="ja-JP" sz="1600" dirty="0" err="1">
                <a:latin typeface="Arial" panose="020B0604020202020204" pitchFamily="34" charset="0"/>
                <a:cs typeface="Arial" panose="020B0604020202020204" pitchFamily="34" charset="0"/>
              </a:rPr>
              <a:t>nn</a:t>
            </a:r>
            <a:r>
              <a:rPr lang="en-US" altLang="ja-JP" sz="1600" dirty="0">
                <a:latin typeface="Arial" panose="020B0604020202020204" pitchFamily="34" charset="0"/>
                <a:cs typeface="Arial" panose="020B0604020202020204" pitchFamily="34" charset="0"/>
              </a:rPr>
              <a:t>–mm, April 2016. </a:t>
            </a:r>
          </a:p>
          <a:p>
            <a:r>
              <a:rPr lang="en-US" altLang="ja-JP" sz="1600" dirty="0">
                <a:latin typeface="Arial" panose="020B0604020202020204" pitchFamily="34" charset="0"/>
                <a:cs typeface="Arial" panose="020B0604020202020204" pitchFamily="34" charset="0"/>
              </a:rPr>
              <a:t>[2] author a, and author b, “ ….,”</a:t>
            </a:r>
            <a:r>
              <a:rPr lang="ja-JP" altLang="en-US" sz="1600" dirty="0">
                <a:latin typeface="Arial" panose="020B0604020202020204" pitchFamily="34" charset="0"/>
                <a:cs typeface="Arial" panose="020B0604020202020204" pitchFamily="34" charset="0"/>
              </a:rPr>
              <a:t> </a:t>
            </a:r>
            <a:r>
              <a:rPr lang="en-US" altLang="ja-JP" sz="1600" dirty="0">
                <a:latin typeface="Arial" panose="020B0604020202020204" pitchFamily="34" charset="0"/>
                <a:cs typeface="Arial" panose="020B0604020202020204" pitchFamily="34" charset="0"/>
              </a:rPr>
              <a:t>….</a:t>
            </a:r>
            <a:endParaRPr lang="en-US" altLang="ja-JP" sz="1800" dirty="0">
              <a:latin typeface="Arial" panose="020B0604020202020204" pitchFamily="34" charset="0"/>
              <a:cs typeface="Arial" panose="020B0604020202020204" pitchFamily="34" charset="0"/>
            </a:endParaRPr>
          </a:p>
        </p:txBody>
      </p:sp>
      <p:cxnSp>
        <p:nvCxnSpPr>
          <p:cNvPr id="10" name="直線コネクタ 9"/>
          <p:cNvCxnSpPr/>
          <p:nvPr/>
        </p:nvCxnSpPr>
        <p:spPr>
          <a:xfrm>
            <a:off x="4800600" y="1434570"/>
            <a:ext cx="0" cy="1090730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8365662" y="1037925"/>
            <a:ext cx="978714"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latin typeface="Arial" panose="020B0604020202020204" pitchFamily="34" charset="0"/>
                <a:cs typeface="Arial" panose="020B0604020202020204" pitchFamily="34" charset="0"/>
              </a:rPr>
              <a:t>Ｓｅａｌ　</a:t>
            </a:r>
            <a:endParaRPr lang="en-US" altLang="ja-JP" sz="1050" dirty="0">
              <a:solidFill>
                <a:schemeClr val="tx1"/>
              </a:solidFill>
              <a:latin typeface="Arial" panose="020B0604020202020204" pitchFamily="34" charset="0"/>
              <a:cs typeface="Arial" panose="020B0604020202020204" pitchFamily="34" charset="0"/>
            </a:endParaRPr>
          </a:p>
          <a:p>
            <a:pPr algn="ctr"/>
            <a:r>
              <a:rPr lang="en-US" altLang="ja-JP" sz="1050" dirty="0">
                <a:solidFill>
                  <a:schemeClr val="tx1"/>
                </a:solidFill>
                <a:latin typeface="Arial" panose="020B0604020202020204" pitchFamily="34" charset="0"/>
                <a:cs typeface="Arial" panose="020B0604020202020204" pitchFamily="34" charset="0"/>
              </a:rPr>
              <a:t>or </a:t>
            </a:r>
            <a:r>
              <a:rPr lang="ja-JP" altLang="en-US" sz="1050" dirty="0">
                <a:solidFill>
                  <a:schemeClr val="tx1"/>
                </a:solidFill>
                <a:latin typeface="Arial" panose="020B0604020202020204" pitchFamily="34" charset="0"/>
                <a:cs typeface="Arial" panose="020B0604020202020204" pitchFamily="34" charset="0"/>
              </a:rPr>
              <a:t>Ｓｉｇｎａｔｕｒｅ</a:t>
            </a:r>
            <a:endParaRPr kumimoji="1" lang="ja-JP" altLang="en-US" sz="1050" dirty="0">
              <a:solidFill>
                <a:schemeClr val="tx1"/>
              </a:solidFill>
              <a:latin typeface="Arial" panose="020B060402020202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39DFD940-E2B3-C046-86E3-C3F0E29312D1}"/>
              </a:ext>
            </a:extLst>
          </p:cNvPr>
          <p:cNvSpPr txBox="1"/>
          <p:nvPr/>
        </p:nvSpPr>
        <p:spPr>
          <a:xfrm>
            <a:off x="300547" y="8092932"/>
            <a:ext cx="4315289" cy="4524315"/>
          </a:xfrm>
          <a:prstGeom prst="rect">
            <a:avLst/>
          </a:prstGeom>
          <a:noFill/>
        </p:spPr>
        <p:txBody>
          <a:bodyPr wrap="square" rtlCol="0">
            <a:spAutoFit/>
          </a:bodyPr>
          <a:lstStyle/>
          <a:p>
            <a:r>
              <a:rPr lang="ja-JP" altLang="en-US" sz="1800">
                <a:latin typeface="Arial" panose="020B0604020202020204" pitchFamily="34" charset="0"/>
                <a:cs typeface="Arial" panose="020B0604020202020204" pitchFamily="34" charset="0"/>
              </a:rPr>
              <a:t>　</a:t>
            </a:r>
            <a:r>
              <a:rPr lang="en" altLang="ja-JP" sz="1800" dirty="0">
                <a:latin typeface="Arial" panose="020B0604020202020204" pitchFamily="34" charset="0"/>
                <a:cs typeface="Arial" panose="020B0604020202020204" pitchFamily="34" charset="0"/>
              </a:rPr>
              <a:t>CM</a:t>
            </a:r>
            <a:r>
              <a:rPr lang="ja-JP" altLang="en-US" sz="1800">
                <a:latin typeface="Arial" panose="020B0604020202020204" pitchFamily="34" charset="0"/>
                <a:cs typeface="Arial" panose="020B0604020202020204" pitchFamily="34" charset="0"/>
              </a:rPr>
              <a:t>を分類するために、畳み込みニューラルネットワーク</a:t>
            </a:r>
            <a:r>
              <a:rPr lang="en-US" altLang="ja-JP" sz="1800" dirty="0">
                <a:latin typeface="Arial" panose="020B0604020202020204" pitchFamily="34" charset="0"/>
                <a:cs typeface="Arial" panose="020B0604020202020204" pitchFamily="34" charset="0"/>
              </a:rPr>
              <a:t>(CNN)</a:t>
            </a:r>
            <a:r>
              <a:rPr lang="ja-JP" altLang="en-US" sz="1800">
                <a:latin typeface="Arial" panose="020B0604020202020204" pitchFamily="34" charset="0"/>
                <a:cs typeface="Arial" panose="020B0604020202020204" pitchFamily="34" charset="0"/>
              </a:rPr>
              <a:t>を使う。</a:t>
            </a:r>
            <a:r>
              <a:rPr lang="en-US" altLang="ja-JP" sz="1800" dirty="0">
                <a:latin typeface="Arial" panose="020B0604020202020204" pitchFamily="34" charset="0"/>
                <a:cs typeface="Arial" panose="020B0604020202020204" pitchFamily="34" charset="0"/>
              </a:rPr>
              <a:t>CNN</a:t>
            </a:r>
            <a:r>
              <a:rPr lang="ja-JP" altLang="en-US" sz="1800">
                <a:latin typeface="Arial" panose="020B0604020202020204" pitchFamily="34" charset="0"/>
                <a:cs typeface="Arial" panose="020B0604020202020204" pitchFamily="34" charset="0"/>
              </a:rPr>
              <a:t>は深層学習の一つである。</a:t>
            </a:r>
            <a:r>
              <a:rPr lang="en-US" altLang="ja-JP" sz="1800" dirty="0">
                <a:latin typeface="Arial" panose="020B0604020202020204" pitchFamily="34" charset="0"/>
                <a:cs typeface="Arial" panose="020B0604020202020204" pitchFamily="34" charset="0"/>
              </a:rPr>
              <a:t>CNN</a:t>
            </a:r>
            <a:r>
              <a:rPr lang="ja-JP" altLang="en-US" sz="1800">
                <a:latin typeface="Arial" panose="020B0604020202020204" pitchFamily="34" charset="0"/>
                <a:cs typeface="Arial" panose="020B0604020202020204" pitchFamily="34" charset="0"/>
              </a:rPr>
              <a:t>は、畳み層とプーリング層という層を含んでいることが特徴的である。</a:t>
            </a:r>
            <a:r>
              <a:rPr lang="en-US" altLang="ja-JP" sz="1800" dirty="0">
                <a:latin typeface="Arial" panose="020B0604020202020204" pitchFamily="34" charset="0"/>
                <a:cs typeface="Arial" panose="020B0604020202020204" pitchFamily="34" charset="0"/>
              </a:rPr>
              <a:t>CNN</a:t>
            </a:r>
            <a:r>
              <a:rPr lang="ja-JP" altLang="en-US" sz="1800">
                <a:latin typeface="Arial" panose="020B0604020202020204" pitchFamily="34" charset="0"/>
                <a:cs typeface="Arial" panose="020B0604020202020204" pitchFamily="34" charset="0"/>
              </a:rPr>
              <a:t>は画像認識のためのアプローチとしてよく用いられている。</a:t>
            </a:r>
            <a:endParaRPr lang="en-US" altLang="ja-JP" sz="1800" dirty="0">
              <a:latin typeface="Arial" panose="020B0604020202020204" pitchFamily="34" charset="0"/>
              <a:cs typeface="Arial" panose="020B0604020202020204" pitchFamily="34" charset="0"/>
            </a:endParaRPr>
          </a:p>
          <a:p>
            <a:r>
              <a:rPr lang="ja-JP" altLang="en-US" sz="1800">
                <a:latin typeface="Arial" panose="020B0604020202020204" pitchFamily="34" charset="0"/>
                <a:cs typeface="Arial" panose="020B0604020202020204" pitchFamily="34" charset="0"/>
              </a:rPr>
              <a:t>　多くの場合、画像は</a:t>
            </a:r>
            <a:r>
              <a:rPr lang="en-US" altLang="ja-JP" sz="1800" dirty="0">
                <a:latin typeface="Arial" panose="020B0604020202020204" pitchFamily="34" charset="0"/>
                <a:cs typeface="Arial" panose="020B0604020202020204" pitchFamily="34" charset="0"/>
              </a:rPr>
              <a:t>CNN</a:t>
            </a:r>
            <a:r>
              <a:rPr lang="ja-JP" altLang="en-US" sz="1800">
                <a:latin typeface="Arial" panose="020B0604020202020204" pitchFamily="34" charset="0"/>
                <a:cs typeface="Arial" panose="020B0604020202020204" pitchFamily="34" charset="0"/>
              </a:rPr>
              <a:t>に一つ一つ入力される。この研究においては、一つの動画を複数の連続した画像からなるものとして扱い、それらを用いて</a:t>
            </a:r>
            <a:r>
              <a:rPr lang="en-US" altLang="ja-JP" sz="1800" dirty="0">
                <a:latin typeface="Arial" panose="020B0604020202020204" pitchFamily="34" charset="0"/>
                <a:cs typeface="Arial" panose="020B0604020202020204" pitchFamily="34" charset="0"/>
              </a:rPr>
              <a:t>CNN</a:t>
            </a:r>
            <a:r>
              <a:rPr lang="ja-JP" altLang="en-US" sz="1800">
                <a:latin typeface="Arial" panose="020B0604020202020204" pitchFamily="34" charset="0"/>
                <a:cs typeface="Arial" panose="020B0604020202020204" pitchFamily="34" charset="0"/>
              </a:rPr>
              <a:t>モデルを実装する。そうすることによって、</a:t>
            </a:r>
            <a:r>
              <a:rPr lang="en-US" altLang="ja-JP" sz="1800" dirty="0">
                <a:latin typeface="Arial" panose="020B0604020202020204" pitchFamily="34" charset="0"/>
                <a:cs typeface="Arial" panose="020B0604020202020204" pitchFamily="34" charset="0"/>
              </a:rPr>
              <a:t>CM</a:t>
            </a:r>
            <a:r>
              <a:rPr lang="ja-JP" altLang="en-US" sz="1800">
                <a:latin typeface="Arial" panose="020B0604020202020204" pitchFamily="34" charset="0"/>
                <a:cs typeface="Arial" panose="020B0604020202020204" pitchFamily="34" charset="0"/>
              </a:rPr>
              <a:t>の時間的特徴を取得できるようになる。</a:t>
            </a:r>
            <a:endParaRPr lang="en-US" altLang="ja-JP" sz="1800" dirty="0">
              <a:latin typeface="Arial" panose="020B0604020202020204" pitchFamily="34" charset="0"/>
              <a:cs typeface="Arial" panose="020B0604020202020204" pitchFamily="34" charset="0"/>
            </a:endParaRPr>
          </a:p>
          <a:p>
            <a:r>
              <a:rPr lang="ja-JP" altLang="en-US" sz="1800">
                <a:latin typeface="Arial" panose="020B0604020202020204" pitchFamily="34" charset="0"/>
                <a:cs typeface="Arial" panose="020B0604020202020204" pitchFamily="34" charset="0"/>
              </a:rPr>
              <a:t>　この研究では、</a:t>
            </a:r>
            <a:r>
              <a:rPr lang="en-US" altLang="ja-JP" sz="1800" dirty="0">
                <a:latin typeface="Arial" panose="020B0604020202020204" pitchFamily="34" charset="0"/>
                <a:cs typeface="Arial" panose="020B0604020202020204" pitchFamily="34" charset="0"/>
              </a:rPr>
              <a:t>Open Source Computer Vision(</a:t>
            </a:r>
            <a:r>
              <a:rPr lang="en-US" altLang="ja-JP" sz="1800" dirty="0" err="1">
                <a:latin typeface="Arial" panose="020B0604020202020204" pitchFamily="34" charset="0"/>
                <a:cs typeface="Arial" panose="020B0604020202020204" pitchFamily="34" charset="0"/>
              </a:rPr>
              <a:t>OpenCN</a:t>
            </a:r>
            <a:r>
              <a:rPr lang="en-US" altLang="ja-JP" sz="1800" dirty="0">
                <a:latin typeface="Arial" panose="020B0604020202020204" pitchFamily="34" charset="0"/>
                <a:cs typeface="Arial" panose="020B0604020202020204" pitchFamily="34" charset="0"/>
              </a:rPr>
              <a:t>)</a:t>
            </a:r>
            <a:r>
              <a:rPr lang="ja-JP" altLang="en-US" sz="1800">
                <a:latin typeface="Arial" panose="020B0604020202020204" pitchFamily="34" charset="0"/>
                <a:cs typeface="Arial" panose="020B0604020202020204" pitchFamily="34" charset="0"/>
              </a:rPr>
              <a:t>や</a:t>
            </a:r>
            <a:r>
              <a:rPr lang="en-US" altLang="ja-JP" sz="1800" dirty="0">
                <a:latin typeface="Arial" panose="020B0604020202020204" pitchFamily="34" charset="0"/>
                <a:cs typeface="Arial" panose="020B0604020202020204" pitchFamily="34" charset="0"/>
              </a:rPr>
              <a:t>TensorFlow</a:t>
            </a:r>
            <a:r>
              <a:rPr lang="ja-JP" altLang="en-US" sz="1800">
                <a:latin typeface="Arial" panose="020B0604020202020204" pitchFamily="34" charset="0"/>
                <a:cs typeface="Arial" panose="020B0604020202020204" pitchFamily="34" charset="0"/>
              </a:rPr>
              <a:t>、</a:t>
            </a:r>
            <a:r>
              <a:rPr lang="en-US" altLang="ja-JP" sz="1800" dirty="0" err="1">
                <a:latin typeface="Arial" panose="020B0604020202020204" pitchFamily="34" charset="0"/>
                <a:cs typeface="Arial" panose="020B0604020202020204" pitchFamily="34" charset="0"/>
              </a:rPr>
              <a:t>Keras</a:t>
            </a:r>
            <a:r>
              <a:rPr lang="ja-JP" altLang="en-US" sz="1800">
                <a:latin typeface="Arial" panose="020B0604020202020204" pitchFamily="34" charset="0"/>
                <a:cs typeface="Arial" panose="020B0604020202020204" pitchFamily="34" charset="0"/>
              </a:rPr>
              <a:t>といる機械学習に用いることのできるオープンソースライブラリを使用する。</a:t>
            </a:r>
            <a:endParaRPr lang="en-US" altLang="ja-JP" sz="1800" dirty="0">
              <a:latin typeface="Arial" panose="020B0604020202020204" pitchFamily="34" charset="0"/>
              <a:cs typeface="Arial" panose="020B0604020202020204" pitchFamily="34" charset="0"/>
            </a:endParaRPr>
          </a:p>
        </p:txBody>
      </p:sp>
      <p:pic>
        <p:nvPicPr>
          <p:cNvPr id="10243" name="Picture 3" descr="page1image47499712">
            <a:extLst>
              <a:ext uri="{FF2B5EF4-FFF2-40B4-BE49-F238E27FC236}">
                <a16:creationId xmlns:a16="http://schemas.microsoft.com/office/drawing/2014/main" id="{C8ED0BC4-5BA4-1540-890D-D4EDFEC24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952" y="4504881"/>
            <a:ext cx="4584700" cy="1752600"/>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D2D30725-1A21-DC46-88D8-9F11EB3E0C89}"/>
              </a:ext>
            </a:extLst>
          </p:cNvPr>
          <p:cNvSpPr txBox="1"/>
          <p:nvPr/>
        </p:nvSpPr>
        <p:spPr>
          <a:xfrm>
            <a:off x="4985362" y="7520675"/>
            <a:ext cx="4315289" cy="1600438"/>
          </a:xfrm>
          <a:prstGeom prst="rect">
            <a:avLst/>
          </a:prstGeom>
          <a:noFill/>
        </p:spPr>
        <p:txBody>
          <a:bodyPr wrap="square" rtlCol="0">
            <a:spAutoFit/>
          </a:bodyPr>
          <a:lstStyle/>
          <a:p>
            <a:r>
              <a:rPr lang="en" altLang="ja-JP" sz="1800" dirty="0"/>
              <a:t>  </a:t>
            </a:r>
            <a:r>
              <a:rPr lang="ja-JP" altLang="en-US" sz="1600"/>
              <a:t>完成したプロトタイプを使って、交差エントロピー誤差、平均二乗誤差、平均二乗対数エラーの違いについて考察します。</a:t>
            </a:r>
            <a:endParaRPr lang="en" altLang="ja-JP" sz="1600" dirty="0"/>
          </a:p>
          <a:p>
            <a:r>
              <a:rPr lang="en" altLang="ja-JP" sz="1600" dirty="0"/>
              <a:t> </a:t>
            </a:r>
            <a:r>
              <a:rPr lang="ja-JP" altLang="en-US" sz="1600"/>
              <a:t>今後は、入力データをさらに増やして精度を向上させ、誤差関数同志の差をより明らかにし、考察するということを繰り返します。</a:t>
            </a:r>
            <a:endParaRPr lang="en" altLang="ja-JP" sz="1600" dirty="0"/>
          </a:p>
        </p:txBody>
      </p:sp>
      <p:pic>
        <p:nvPicPr>
          <p:cNvPr id="33" name="図 32">
            <a:extLst>
              <a:ext uri="{FF2B5EF4-FFF2-40B4-BE49-F238E27FC236}">
                <a16:creationId xmlns:a16="http://schemas.microsoft.com/office/drawing/2014/main" id="{748A1DD2-B5F3-2B43-B178-F1E8DC04EB47}"/>
              </a:ext>
            </a:extLst>
          </p:cNvPr>
          <p:cNvPicPr>
            <a:picLocks noChangeAspect="1"/>
          </p:cNvPicPr>
          <p:nvPr/>
        </p:nvPicPr>
        <p:blipFill>
          <a:blip r:embed="rId3"/>
          <a:stretch>
            <a:fillRect/>
          </a:stretch>
        </p:blipFill>
        <p:spPr>
          <a:xfrm>
            <a:off x="4979334" y="9604403"/>
            <a:ext cx="4458262" cy="1519758"/>
          </a:xfrm>
          <a:prstGeom prst="rect">
            <a:avLst/>
          </a:prstGeom>
        </p:spPr>
      </p:pic>
      <p:sp>
        <p:nvSpPr>
          <p:cNvPr id="24" name="テキスト ボックス 23">
            <a:extLst>
              <a:ext uri="{FF2B5EF4-FFF2-40B4-BE49-F238E27FC236}">
                <a16:creationId xmlns:a16="http://schemas.microsoft.com/office/drawing/2014/main" id="{AF58A115-45CB-2C4B-BAAA-DB434C1AC129}"/>
              </a:ext>
            </a:extLst>
          </p:cNvPr>
          <p:cNvSpPr txBox="1"/>
          <p:nvPr/>
        </p:nvSpPr>
        <p:spPr>
          <a:xfrm>
            <a:off x="4985361" y="2026557"/>
            <a:ext cx="4315289" cy="2062103"/>
          </a:xfrm>
          <a:prstGeom prst="rect">
            <a:avLst/>
          </a:prstGeom>
          <a:noFill/>
        </p:spPr>
        <p:txBody>
          <a:bodyPr wrap="square" rtlCol="0">
            <a:spAutoFit/>
          </a:bodyPr>
          <a:lstStyle/>
          <a:p>
            <a:r>
              <a:rPr lang="ja-JP" altLang="en-US" sz="1600"/>
              <a:t>　</a:t>
            </a:r>
            <a:r>
              <a:rPr lang="en" altLang="ja-JP" sz="1600" dirty="0"/>
              <a:t>CNN</a:t>
            </a:r>
            <a:r>
              <a:rPr lang="ja-JP" altLang="en-US" sz="1600"/>
              <a:t>モデルを訓練するために、６８つの様々な</a:t>
            </a:r>
            <a:r>
              <a:rPr lang="en-US" altLang="ja-JP" sz="1600" dirty="0"/>
              <a:t>CM</a:t>
            </a:r>
            <a:r>
              <a:rPr lang="ja-JP" altLang="en-US" sz="1600"/>
              <a:t>を集めた。そしてそれぞれに“食べ物”、“自動車”、“化粧品”というカテゴリラベルによって分類した。</a:t>
            </a:r>
            <a:endParaRPr lang="en-US" altLang="ja-JP" sz="1600" dirty="0"/>
          </a:p>
          <a:p>
            <a:r>
              <a:rPr lang="ja-JP" altLang="en-US" sz="1600"/>
              <a:t>　また、</a:t>
            </a:r>
            <a:r>
              <a:rPr lang="en-US" altLang="ja-JP" sz="1600" dirty="0"/>
              <a:t>CM</a:t>
            </a:r>
            <a:r>
              <a:rPr lang="ja-JP" altLang="en-US" sz="1600"/>
              <a:t>を“食べ物”、“自動車”、“化粧品”のいずれかに分類する</a:t>
            </a:r>
            <a:r>
              <a:rPr lang="en-US" altLang="ja-JP" sz="1600" dirty="0"/>
              <a:t>CNN</a:t>
            </a:r>
            <a:r>
              <a:rPr lang="ja-JP" altLang="en-US" sz="1600"/>
              <a:t>モデルのプロトタイプを実装しました。これは６つの畳み込み層と１つの完全に接続された層で構成されています。</a:t>
            </a:r>
            <a:endParaRPr lang="en-US" altLang="ja-JP" sz="1600" dirty="0"/>
          </a:p>
        </p:txBody>
      </p:sp>
      <p:sp>
        <p:nvSpPr>
          <p:cNvPr id="27" name="テキスト ボックス 26">
            <a:extLst>
              <a:ext uri="{FF2B5EF4-FFF2-40B4-BE49-F238E27FC236}">
                <a16:creationId xmlns:a16="http://schemas.microsoft.com/office/drawing/2014/main" id="{F2C2BA16-BA9A-3A42-9057-53929024AB10}"/>
              </a:ext>
            </a:extLst>
          </p:cNvPr>
          <p:cNvSpPr txBox="1"/>
          <p:nvPr/>
        </p:nvSpPr>
        <p:spPr>
          <a:xfrm>
            <a:off x="4982980" y="6268508"/>
            <a:ext cx="4315289" cy="830997"/>
          </a:xfrm>
          <a:prstGeom prst="rect">
            <a:avLst/>
          </a:prstGeom>
          <a:noFill/>
        </p:spPr>
        <p:txBody>
          <a:bodyPr wrap="square" rtlCol="0">
            <a:spAutoFit/>
          </a:bodyPr>
          <a:lstStyle/>
          <a:p>
            <a:r>
              <a:rPr lang="en" altLang="ja-JP" sz="1600" dirty="0"/>
              <a:t>  </a:t>
            </a:r>
            <a:r>
              <a:rPr lang="ja-JP" altLang="en-US" sz="1600"/>
              <a:t>収集した</a:t>
            </a:r>
            <a:r>
              <a:rPr lang="en" altLang="ja-JP" sz="1600" dirty="0"/>
              <a:t>CM</a:t>
            </a:r>
            <a:r>
              <a:rPr lang="ja-JP" altLang="en-US" sz="1600"/>
              <a:t>は動画であるが、それを３０枚の連続した静止画で表現したものを</a:t>
            </a:r>
            <a:r>
              <a:rPr lang="en-US" altLang="ja-JP" sz="1600" dirty="0"/>
              <a:t>CNN</a:t>
            </a:r>
            <a:r>
              <a:rPr lang="ja-JP" altLang="en-US" sz="1600"/>
              <a:t>モデルの入力とする。</a:t>
            </a:r>
            <a:endParaRPr lang="en" altLang="ja-JP" sz="1400" dirty="0"/>
          </a:p>
        </p:txBody>
      </p:sp>
    </p:spTree>
    <p:extLst>
      <p:ext uri="{BB962C8B-B14F-4D97-AF65-F5344CB8AC3E}">
        <p14:creationId xmlns:p14="http://schemas.microsoft.com/office/powerpoint/2010/main" val="700835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15843</TotalTime>
  <Words>642</Words>
  <Application>Microsoft Macintosh PowerPoint</Application>
  <PresentationFormat>A3 297x420 mm</PresentationFormat>
  <Paragraphs>48</Paragraphs>
  <Slides>2</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2</vt:i4>
      </vt:variant>
    </vt:vector>
  </HeadingPairs>
  <TitlesOfParts>
    <vt:vector size="7" baseType="lpstr">
      <vt:lpstr>游ゴシック</vt:lpstr>
      <vt:lpstr>Arial</vt:lpstr>
      <vt:lpstr>Calibri</vt:lpstr>
      <vt:lpstr>Office ​​テーマ</vt:lpstr>
      <vt:lpstr>Microsoft Excel ワークシート</vt:lpstr>
      <vt:lpstr>Classifying Television Commercials by Convolutional Neural Network with Evaluation of Error Functions s1250103 Ryota Moriya, Supervisor: Prof. Kazuyoshi Mori</vt:lpstr>
      <vt:lpstr>Classifying Television Commercials by Convolutional Neural Network with Evaluation of Error Functions s1250103 Ryota Moriya, Supervisor: Prof. Kazuyoshi Mori</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r88111121@gmail.com</cp:lastModifiedBy>
  <cp:revision>179</cp:revision>
  <cp:lastPrinted>2020-10-15T15:10:59Z</cp:lastPrinted>
  <dcterms:created xsi:type="dcterms:W3CDTF">2016-10-10T07:51:59Z</dcterms:created>
  <dcterms:modified xsi:type="dcterms:W3CDTF">2020-10-23T04:04:09Z</dcterms:modified>
  <cp:category/>
</cp:coreProperties>
</file>