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1" r:id="rId3"/>
    <p:sldId id="268" r:id="rId4"/>
    <p:sldId id="270" r:id="rId5"/>
    <p:sldId id="271" r:id="rId6"/>
    <p:sldId id="272" r:id="rId7"/>
    <p:sldId id="273" r:id="rId8"/>
    <p:sldId id="274" r:id="rId9"/>
    <p:sldId id="276" r:id="rId10"/>
    <p:sldId id="260" r:id="rId1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2448"/>
  </p:normalViewPr>
  <p:slideViewPr>
    <p:cSldViewPr snapToGrid="0" snapToObjects="1">
      <p:cViewPr>
        <p:scale>
          <a:sx n="101" d="100"/>
          <a:sy n="101" d="100"/>
        </p:scale>
        <p:origin x="6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F0A86D-33AF-CE42-8A63-0B3EEE809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963952-9D7F-9146-9B30-37B9D1F8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BE4E-40DB-4A46-ADE6-728791B5D710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52B-0435-884A-B11B-99387D83C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F39B17-E94D-2D40-95B5-65A15F3B0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6F92-2A5C-5E4F-BE1C-568E71C3F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244A8-E008-1E4D-B1BD-1A6961E9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1B7C3-7109-1043-8117-9C6A8247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2D5E-1F72-5E46-B699-E98DA9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6A231-33B8-D54D-AF75-EFE9130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D780A-F8CB-D944-807C-87E435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4D872-9878-F549-B47C-42BC2CE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50073-02DB-4345-BEB3-3BDEAD73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51762-8FEF-2E4B-AD68-BB6DD97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404D5-593F-3749-89AA-9D6313C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7477B-A2DD-7C4E-902E-7847817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EFEA6F-5D10-384D-8AB7-569EC3AA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B28A-915B-8F4B-B77A-0F7BF6B3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E2B1-154A-5A46-BCE1-A036D6F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D4D21-14D1-CD42-BC36-F600A3B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FB395-CE61-1047-8A41-714AEA1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5F702-0CF5-E847-B061-6A7B795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2D42C-CA6C-4144-82CC-E6E51C1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23CE5-2229-9643-852A-EC72BF4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1D2E-4008-4645-824F-B869417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C36D-E33C-D642-A704-549E756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39A0F-D43B-BB40-890C-F4293E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EAF18-52CB-684C-AA44-8DD17E7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1C78A-B354-8B4B-83CF-5C91AF1A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DF1D0-17DF-C74E-87B0-CCA9C3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70AF-AF1B-2A45-8A75-8110508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FF82-311C-D741-A8E9-DB8E73E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99C8B-5A00-8248-9104-C0880AC0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D4149-937A-134F-B036-A5714F06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DFD64-70FF-FC45-910C-12419B9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0788A-3EFD-894E-B42B-2EB8233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E11E5-AD56-E140-B442-D527D9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3CA2-05C6-6242-921A-75FEBFE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E03CA-7415-9D46-9282-97365B59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73B3-CC9F-1F43-AA94-0C8D417F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E3AAF-A891-8240-B4BD-3D8F6AC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46201F-2B75-854C-817A-B73EC2C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609B82-90A7-0044-8C0A-B05A1D8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C8E994-9113-D746-82BB-70E6905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083403-5CD3-2644-8B0F-31DE358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347C6-6994-9646-B00A-A1EBEF8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8CEB67-5AFB-6545-BE83-E48D7BB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EA4EC-FA89-114E-A02E-5753BEA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0826A1-15EA-2645-ADBB-F6F7038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06449C-5867-A342-BA2A-612149D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A2C39-0FD6-1C48-AF86-8505D5F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3B48C-FF51-3C42-8E2E-B332A5C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4BAD-D9F1-D14D-9DB6-F5B84C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D9E69-9F1E-5F40-BCAF-D1169BB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3591B-ED59-CD49-BD18-DF7CD4D8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DE60-F34E-1043-AB38-ADEA10E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EC41C-5C20-3742-8B5B-BD17CE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4B1875-2037-8F4E-9826-49B3F195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E3134-7678-6246-A525-F4C109D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0E80CA-1FAE-CC40-A7CE-4FAFBE3C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33944-B6DC-244E-B0FB-D577884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C5E06-D6D1-9D42-972D-9CCB14E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12D8C-ADED-8047-8036-AF9BDB3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7A7E3-F870-DC4C-A6D4-E69F0AF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3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768F9-2BE2-E044-BAEB-E3801150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7DCCA-B791-1E40-B289-863FAD4D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25623-BE2F-014A-ACA2-1EE13AC1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AE8-3538-6D43-9410-E3A9F6063FF1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50429-8A06-9D4C-9570-8D6E62E7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4BCF-D9DB-0E40-907E-E0957EBA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gatarat/Public_mori-lab/experiments/1.1%5bnext/Plan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3D5C-08BA-BA4C-8368-BE390978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テスト、実験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50851-56DF-C24E-8FFC-5A7050A0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わかったこと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loss</a:t>
            </a:r>
            <a:r>
              <a:rPr lang="ja-JP" altLang="en-US"/>
              <a:t>数値を使って、誤差関数同士の比較はできない</a:t>
            </a:r>
            <a:endParaRPr lang="en-US" altLang="ja-JP" dirty="0"/>
          </a:p>
          <a:p>
            <a:pPr lvl="1"/>
            <a:r>
              <a:rPr lang="en-US" altLang="ja-JP" dirty="0"/>
              <a:t>loss</a:t>
            </a:r>
            <a:r>
              <a:rPr lang="ja-JP" altLang="en-US"/>
              <a:t>数値の傾き</a:t>
            </a:r>
            <a:r>
              <a:rPr lang="en-US" altLang="ja-JP" dirty="0"/>
              <a:t> </a:t>
            </a:r>
            <a:r>
              <a:rPr lang="ja-JP" altLang="en-US"/>
              <a:t>なら比較できるかもしれない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kumimoji="1" lang="ja-JP" altLang="en-US"/>
              <a:t>前回、画像テストデータ数</a:t>
            </a:r>
            <a:r>
              <a:rPr kumimoji="1" lang="en-US" altLang="ja-JP" dirty="0"/>
              <a:t>10</a:t>
            </a:r>
            <a:r>
              <a:rPr lang="ja-JP" altLang="en-US"/>
              <a:t>のときは</a:t>
            </a:r>
            <a:r>
              <a:rPr lang="en-US" altLang="ja-JP" dirty="0"/>
              <a:t>”</a:t>
            </a:r>
            <a:r>
              <a:rPr lang="ja-JP" altLang="en-US"/>
              <a:t>目に見えて</a:t>
            </a:r>
            <a:r>
              <a:rPr lang="en-US" altLang="ja-JP" dirty="0"/>
              <a:t>”</a:t>
            </a:r>
            <a:r>
              <a:rPr lang="ja-JP" altLang="en-US"/>
              <a:t>結果の比較ができなかった</a:t>
            </a:r>
            <a:endParaRPr lang="en-US" altLang="ja-JP" dirty="0"/>
          </a:p>
          <a:p>
            <a:r>
              <a:rPr lang="ja-JP" altLang="en-US"/>
              <a:t>今回、画像テストデータ数</a:t>
            </a:r>
            <a:r>
              <a:rPr lang="en-US" altLang="ja-JP" dirty="0"/>
              <a:t>10,000</a:t>
            </a:r>
            <a:r>
              <a:rPr lang="ja-JP" altLang="en-US"/>
              <a:t>では結果の比較ができた</a:t>
            </a:r>
            <a:endParaRPr lang="en-US" altLang="ja-JP" dirty="0"/>
          </a:p>
          <a:p>
            <a:pPr lvl="1"/>
            <a:r>
              <a:rPr kumimoji="1" lang="ja-JP" altLang="en-US"/>
              <a:t>しかし、結果の優劣はたまたまかもしれない</a:t>
            </a:r>
            <a:r>
              <a:rPr kumimoji="1" lang="en-US" altLang="ja-JP" dirty="0"/>
              <a:t> </a:t>
            </a:r>
          </a:p>
          <a:p>
            <a:pPr marL="914400" lvl="2" indent="0">
              <a:buNone/>
            </a:pPr>
            <a:r>
              <a:rPr kumimoji="1" lang="en-US" altLang="ja-JP" sz="1800" dirty="0">
                <a:solidFill>
                  <a:srgbClr val="FF0000"/>
                </a:solidFill>
              </a:rPr>
              <a:t>※</a:t>
            </a:r>
            <a:r>
              <a:rPr kumimoji="1" lang="ja-JP" altLang="en-US" sz="1800">
                <a:solidFill>
                  <a:srgbClr val="FF0000"/>
                </a:solidFill>
              </a:rPr>
              <a:t>シードを指定していることに注意</a:t>
            </a:r>
          </a:p>
        </p:txBody>
      </p:sp>
    </p:spTree>
    <p:extLst>
      <p:ext uri="{BB962C8B-B14F-4D97-AF65-F5344CB8AC3E}">
        <p14:creationId xmlns:p14="http://schemas.microsoft.com/office/powerpoint/2010/main" val="2120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74527" cy="1325563"/>
          </a:xfrm>
        </p:spPr>
        <p:txBody>
          <a:bodyPr/>
          <a:lstStyle/>
          <a:p>
            <a:r>
              <a:rPr kumimoji="1" lang="ja-JP" altLang="en-US"/>
              <a:t>やるべきこと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ja-JP" dirty="0"/>
              <a:t>loss, accuracy</a:t>
            </a:r>
            <a:r>
              <a:rPr lang="ja-JP" altLang="ja-JP"/>
              <a:t>の出力として、グラフ画像だけでなく実際のデータも取得できるようにする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グラフ画像は、縦軸の縮尺を一定にする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グラフ画像の縦軸と横軸にタイトルをつける</a:t>
            </a:r>
            <a:endParaRPr lang="en-US" altLang="ja-JP" dirty="0"/>
          </a:p>
          <a:p>
            <a:pPr marL="514350" lvl="0" indent="-514350">
              <a:buFont typeface="+mj-lt"/>
              <a:buAutoNum type="arabicPeriod"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88BF9-D661-4D4B-8E57-FF69F151B3D0}"/>
              </a:ext>
            </a:extLst>
          </p:cNvPr>
          <p:cNvSpPr txBox="1"/>
          <p:nvPr/>
        </p:nvSpPr>
        <p:spPr>
          <a:xfrm>
            <a:off x="3107462" y="1367522"/>
            <a:ext cx="90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実験計画から参照</a:t>
            </a:r>
            <a:r>
              <a:rPr lang="en-US" altLang="ja-JP" dirty="0"/>
              <a:t>: </a:t>
            </a:r>
            <a:r>
              <a:rPr lang="en" altLang="ja-JP" dirty="0">
                <a:hlinkClick r:id="rId2"/>
              </a:rPr>
              <a:t>/Users/gatarat/Public_mori-lab/experiments/1.1[next/Plan.docx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loss, accuracy</a:t>
            </a:r>
            <a:r>
              <a:rPr lang="ja-JP" altLang="ja-JP"/>
              <a:t>の出力として、グラフ画像だけでなく実際のデータも取得できるようにする</a:t>
            </a:r>
            <a:endParaRPr lang="en-US" altLang="ja-JP" dirty="0"/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448D7C-AC16-A740-BBF9-5AADB2B6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5061"/>
            <a:ext cx="12192000" cy="70054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E89A1B-5427-AC43-A2C5-07E747B281CC}"/>
              </a:ext>
            </a:extLst>
          </p:cNvPr>
          <p:cNvSpPr txBox="1"/>
          <p:nvPr/>
        </p:nvSpPr>
        <p:spPr>
          <a:xfrm>
            <a:off x="838200" y="530032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/>
              <a:t>見づらい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3" y="445504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BC57AA-7B3F-A747-B14F-12F196AF339D}"/>
              </a:ext>
            </a:extLst>
          </p:cNvPr>
          <p:cNvSpPr txBox="1"/>
          <p:nvPr/>
        </p:nvSpPr>
        <p:spPr>
          <a:xfrm>
            <a:off x="5465058" y="44550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改善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5AA137-F94F-2440-8690-2280BF19E0AB}"/>
              </a:ext>
            </a:extLst>
          </p:cNvPr>
          <p:cNvSpPr txBox="1"/>
          <p:nvPr/>
        </p:nvSpPr>
        <p:spPr>
          <a:xfrm>
            <a:off x="6367869" y="5300323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次回見やすく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20618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001"/>
          </a:xfrm>
        </p:spPr>
        <p:txBody>
          <a:bodyPr/>
          <a:lstStyle/>
          <a:p>
            <a:r>
              <a:rPr lang="ja-JP" altLang="ja-JP"/>
              <a:t>グラフ画像は、縦軸の縮尺を一定にする</a:t>
            </a:r>
            <a:r>
              <a:rPr lang="en-US" altLang="ja-JP" dirty="0"/>
              <a:t>(</a:t>
            </a:r>
            <a:r>
              <a:rPr lang="en-US" altLang="ja-JP" dirty="0" err="1"/>
              <a:t>acc</a:t>
            </a:r>
            <a:r>
              <a:rPr lang="en-US" altLang="ja-JP" dirty="0"/>
              <a:t>)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EC692E9-07CD-674B-93FC-7B7BBA91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75" y="2882817"/>
            <a:ext cx="3579307" cy="238620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AD2B14-7A5D-F14C-830F-25F0276B83A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3854848-52DA-5843-B327-FB1246F9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50" y="3000015"/>
            <a:ext cx="3403511" cy="226900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B920B3-D0FC-3C42-A501-9ABA7ADF5BA4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CRS 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EC8B577-1341-2647-9320-F084C17BE24B}"/>
              </a:ext>
            </a:extLst>
          </p:cNvPr>
          <p:cNvSpPr txBox="1"/>
          <p:nvPr/>
        </p:nvSpPr>
        <p:spPr>
          <a:xfrm>
            <a:off x="530605" y="5711213"/>
            <a:ext cx="3297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</a:t>
            </a:r>
            <a:r>
              <a:rPr kumimoji="1" lang="en-US" altLang="ja-JP" sz="2400" dirty="0"/>
              <a:t>10</a:t>
            </a:r>
            <a:r>
              <a:rPr lang="ja-JP" altLang="en-US" sz="2400"/>
              <a:t>において、</a:t>
            </a:r>
            <a:endParaRPr lang="en-US" altLang="ja-JP" sz="2400" dirty="0"/>
          </a:p>
          <a:p>
            <a:r>
              <a:rPr lang="en-US" altLang="ja-JP" sz="2400" dirty="0" err="1"/>
              <a:t>acc</a:t>
            </a:r>
            <a:r>
              <a:rPr lang="en-US" altLang="ja-JP" sz="2400" dirty="0"/>
              <a:t>(MSE) &lt; </a:t>
            </a:r>
            <a:r>
              <a:rPr lang="en-US" altLang="ja-JP" sz="2400" dirty="0" err="1"/>
              <a:t>acc</a:t>
            </a:r>
            <a:r>
              <a:rPr lang="en-US" altLang="ja-JP" sz="2400" dirty="0"/>
              <a:t>(CRS)</a:t>
            </a:r>
            <a:endParaRPr kumimoji="1" lang="ja-JP" altLang="en-US" sz="24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F5AF87-1201-1645-9ED0-B6EF806CADF0}"/>
              </a:ext>
            </a:extLst>
          </p:cNvPr>
          <p:cNvSpPr txBox="1"/>
          <p:nvPr/>
        </p:nvSpPr>
        <p:spPr>
          <a:xfrm>
            <a:off x="5036641" y="5706265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エポック</a:t>
            </a:r>
            <a:r>
              <a:rPr kumimoji="1" lang="en-US" altLang="ja-JP" sz="2400" dirty="0"/>
              <a:t>10</a:t>
            </a:r>
            <a:r>
              <a:rPr lang="ja-JP" altLang="en-US" sz="2400"/>
              <a:t>において、</a:t>
            </a:r>
            <a:endParaRPr lang="en-US" altLang="ja-JP" sz="2400" dirty="0"/>
          </a:p>
          <a:p>
            <a:r>
              <a:rPr lang="en-US" altLang="ja-JP" sz="2400" dirty="0" err="1"/>
              <a:t>acc_val</a:t>
            </a:r>
            <a:r>
              <a:rPr lang="en-US" altLang="ja-JP" sz="2400" dirty="0"/>
              <a:t>(MSE) &gt; </a:t>
            </a:r>
            <a:r>
              <a:rPr lang="en-US" altLang="ja-JP" sz="2400" dirty="0" err="1"/>
              <a:t>acc_val</a:t>
            </a:r>
            <a:r>
              <a:rPr lang="en-US" altLang="ja-JP" sz="2400" dirty="0"/>
              <a:t>(CRS)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0235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グラフ画像は、縦軸の縮尺を一定にする</a:t>
            </a:r>
            <a:r>
              <a:rPr lang="en-US" altLang="ja-JP" dirty="0"/>
              <a:t>(loss)</a:t>
            </a:r>
          </a:p>
          <a:p>
            <a:endParaRPr lang="en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2F85EF-F77A-2640-B2B0-D904A3C1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1" y="3028956"/>
            <a:ext cx="3093981" cy="206265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MSE 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8ABDC45-8B68-7C47-A262-AD27A1F4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08" y="2876024"/>
            <a:ext cx="3093981" cy="206265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1176545" y="581844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比較する意味がない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586E72-09A7-D445-B1A2-3E9E432DBDE5}"/>
              </a:ext>
            </a:extLst>
          </p:cNvPr>
          <p:cNvSpPr txBox="1"/>
          <p:nvPr/>
        </p:nvSpPr>
        <p:spPr>
          <a:xfrm>
            <a:off x="6087035" y="51618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改善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AF633A-CC7C-7549-AED4-91E618E7A1CF}"/>
              </a:ext>
            </a:extLst>
          </p:cNvPr>
          <p:cNvSpPr txBox="1"/>
          <p:nvPr/>
        </p:nvSpPr>
        <p:spPr>
          <a:xfrm>
            <a:off x="7128941" y="581844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今後は比較しない</a:t>
            </a:r>
          </a:p>
        </p:txBody>
      </p:sp>
    </p:spTree>
    <p:extLst>
      <p:ext uri="{BB962C8B-B14F-4D97-AF65-F5344CB8AC3E}">
        <p14:creationId xmlns:p14="http://schemas.microsoft.com/office/powerpoint/2010/main" val="11658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ja-JP" altLang="ja-JP"/>
              <a:t>グラフ画像の縦軸と横軸にタイトルをつける</a:t>
            </a:r>
            <a:endParaRPr lang="en-US" altLang="ja-JP" dirty="0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928090" y="26645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2F85EF-F77A-2640-B2B0-D904A3C1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84" y="2333827"/>
            <a:ext cx="6219648" cy="4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4351338"/>
          </a:xfrm>
        </p:spPr>
        <p:txBody>
          <a:bodyPr/>
          <a:lstStyle/>
          <a:p>
            <a:pPr marL="0" lvl="0" indent="0">
              <a:buNone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  <a:r>
              <a:rPr lang="ja-JP" altLang="en-US"/>
              <a:t>　→　</a:t>
            </a:r>
            <a:r>
              <a:rPr lang="en-US" altLang="ja-JP" dirty="0"/>
              <a:t>10,000</a:t>
            </a:r>
            <a:r>
              <a:rPr lang="ja-JP" altLang="en-US"/>
              <a:t>に増やしてみた</a:t>
            </a: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1176545" y="581844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正解データ数において、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AF633A-CC7C-7549-AED4-91E618E7A1CF}"/>
              </a:ext>
            </a:extLst>
          </p:cNvPr>
          <p:cNvSpPr txBox="1"/>
          <p:nvPr/>
        </p:nvSpPr>
        <p:spPr>
          <a:xfrm>
            <a:off x="4610762" y="5600172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MSE &gt; CRS</a:t>
            </a:r>
            <a:endParaRPr kumimoji="1" lang="ja-JP" altLang="en-US" sz="4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E456A2-309B-B44D-8F8B-EF0E9C36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0" y="3307211"/>
            <a:ext cx="5372100" cy="1346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88" y="3256411"/>
            <a:ext cx="5626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3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2065665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/>
              <a:t>母比率推定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有意水準</a:t>
            </a:r>
            <a:r>
              <a:rPr lang="en-US" altLang="ja-JP" dirty="0"/>
              <a:t>α= 0.05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標本比率</a:t>
            </a:r>
            <a:r>
              <a:rPr lang="en-US" altLang="ja-JP" dirty="0"/>
              <a:t> q = 0.9869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両側推定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  <a:p>
            <a:pPr marL="514350" indent="-514350">
              <a:buFont typeface="+mj-lt"/>
              <a:buAutoNum type="arabicPeriod"/>
            </a:pPr>
            <a:endParaRPr lang="en" altLang="ja-JP" dirty="0"/>
          </a:p>
          <a:p>
            <a:pPr marL="514350" lvl="0" indent="-514350">
              <a:buFont typeface="+mj-lt"/>
              <a:buAutoNum type="arabicPeriod"/>
            </a:pP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720" y="52569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9808684" y="22438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CRS 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907161-9AA4-DE4D-9641-8F59049FC1C0}"/>
              </a:ext>
            </a:extLst>
          </p:cNvPr>
          <p:cNvSpPr txBox="1"/>
          <p:nvPr/>
        </p:nvSpPr>
        <p:spPr>
          <a:xfrm>
            <a:off x="482368" y="5928459"/>
            <a:ext cx="967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この</a:t>
            </a:r>
            <a:r>
              <a:rPr lang="en-US" altLang="ja-JP" sz="2400" dirty="0"/>
              <a:t>CRS</a:t>
            </a:r>
            <a:r>
              <a:rPr lang="ja-JP" altLang="en-US" sz="2400"/>
              <a:t>のモデル</a:t>
            </a:r>
            <a:r>
              <a:rPr lang="en-US" altLang="ja-JP" sz="2400" dirty="0"/>
              <a:t>(95%)</a:t>
            </a:r>
            <a:r>
              <a:rPr lang="ja-JP" altLang="en-US" sz="2400"/>
              <a:t>は入力データ数が</a:t>
            </a:r>
            <a:r>
              <a:rPr lang="en-US" altLang="ja-JP" sz="2400" dirty="0"/>
              <a:t>10,000</a:t>
            </a:r>
            <a:r>
              <a:rPr lang="ja-JP" altLang="en-US" sz="2400"/>
              <a:t>のとき、誤差</a:t>
            </a:r>
            <a:r>
              <a:rPr lang="en-US" altLang="ja-JP" sz="2400" dirty="0"/>
              <a:t>44.23</a:t>
            </a:r>
            <a:r>
              <a:rPr lang="ja-JP" altLang="en-US" sz="2400"/>
              <a:t>で正しく仕分ける　</a:t>
            </a:r>
            <a:endParaRPr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575633"/>
            <a:ext cx="5626100" cy="14478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9B084F-C876-6749-904C-232B82AC1BCC}"/>
              </a:ext>
            </a:extLst>
          </p:cNvPr>
          <p:cNvSpPr txBox="1"/>
          <p:nvPr/>
        </p:nvSpPr>
        <p:spPr>
          <a:xfrm>
            <a:off x="197534" y="39074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448C035-FCD3-E142-BB0A-00B117E1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90" y="1547829"/>
            <a:ext cx="5257800" cy="609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A7A8B6A-CCCD-4C48-B7CE-DF4A887C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73" y="4230501"/>
            <a:ext cx="1714500" cy="3048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BB62F82-C72E-E040-BC4E-D45684504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4169086"/>
            <a:ext cx="1651000" cy="3937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ED13979-2EBD-3747-A806-256509039B3D}"/>
              </a:ext>
            </a:extLst>
          </p:cNvPr>
          <p:cNvSpPr txBox="1"/>
          <p:nvPr/>
        </p:nvSpPr>
        <p:spPr>
          <a:xfrm>
            <a:off x="1680472" y="485847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0.98</a:t>
            </a:r>
            <a:r>
              <a:rPr lang="en-US" altLang="ja-JP" sz="2400" b="1" dirty="0"/>
              <a:t>4883</a:t>
            </a:r>
            <a:r>
              <a:rPr lang="en-US" altLang="ja-JP" sz="2400" dirty="0"/>
              <a:t> &lt;= p &lt;= 0.98</a:t>
            </a:r>
            <a:r>
              <a:rPr lang="en-US" altLang="ja-JP" sz="2400" b="1" dirty="0"/>
              <a:t>9311</a:t>
            </a:r>
            <a:endParaRPr kumimoji="1" lang="ja-JP" altLang="en-US" sz="24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ED050A-8625-F54A-B5C6-5D784E274C27}"/>
              </a:ext>
            </a:extLst>
          </p:cNvPr>
          <p:cNvSpPr txBox="1"/>
          <p:nvPr/>
        </p:nvSpPr>
        <p:spPr>
          <a:xfrm>
            <a:off x="6735567" y="4920034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区間幅：</a:t>
            </a:r>
            <a:r>
              <a:rPr lang="en-US" altLang="ja-JP" sz="1600" dirty="0"/>
              <a:t>0.004423453824513146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BAB8D1-6DEC-2E49-9C3F-6D7DE31D9386}"/>
              </a:ext>
            </a:extLst>
          </p:cNvPr>
          <p:cNvSpPr txBox="1"/>
          <p:nvPr/>
        </p:nvSpPr>
        <p:spPr>
          <a:xfrm>
            <a:off x="6735567" y="532353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区間幅</a:t>
            </a:r>
            <a:r>
              <a:rPr lang="en-US" altLang="ja-JP" sz="2000" dirty="0"/>
              <a:t>x</a:t>
            </a:r>
            <a:r>
              <a:rPr kumimoji="1" lang="en-US" altLang="ja-JP" sz="2000" dirty="0"/>
              <a:t>10000</a:t>
            </a:r>
            <a:r>
              <a:rPr kumimoji="1" lang="ja-JP" altLang="en-US" sz="2000"/>
              <a:t>：</a:t>
            </a:r>
            <a:r>
              <a:rPr kumimoji="1" lang="en-US" altLang="ja-JP" sz="2000" dirty="0"/>
              <a:t>44.23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8912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ja-JP" altLang="en-US"/>
              <a:t>やるべきだったこと</a:t>
            </a:r>
            <a:r>
              <a:rPr lang="en-US" altLang="ja-JP" dirty="0"/>
              <a:t>(</a:t>
            </a:r>
            <a:r>
              <a:rPr lang="ja-JP" altLang="en-US"/>
              <a:t>４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066" cy="4351338"/>
          </a:xfrm>
        </p:spPr>
        <p:txBody>
          <a:bodyPr/>
          <a:lstStyle/>
          <a:p>
            <a:pPr marL="0" lvl="0" indent="0">
              <a:buNone/>
            </a:pPr>
            <a:r>
              <a:rPr lang="ja-JP" altLang="ja-JP"/>
              <a:t>入力データ数を</a:t>
            </a:r>
            <a:r>
              <a:rPr lang="en-US" altLang="ja-JP" dirty="0"/>
              <a:t>1000</a:t>
            </a:r>
            <a:r>
              <a:rPr lang="ja-JP" altLang="ja-JP"/>
              <a:t>に増やしてみる</a:t>
            </a:r>
            <a:r>
              <a:rPr lang="ja-JP" altLang="en-US"/>
              <a:t>　→　</a:t>
            </a:r>
            <a:r>
              <a:rPr lang="en-US" altLang="ja-JP" dirty="0"/>
              <a:t>10,000</a:t>
            </a:r>
            <a:r>
              <a:rPr lang="ja-JP" altLang="en-US"/>
              <a:t>に増やしてみた</a:t>
            </a:r>
            <a:endParaRPr lang="ja-JP" altLang="ja-JP"/>
          </a:p>
          <a:p>
            <a:endParaRPr lang="en" altLang="ja-JP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78E5F-1B48-E843-91BE-5A48ABEEDE11}"/>
              </a:ext>
            </a:extLst>
          </p:cNvPr>
          <p:cNvSpPr txBox="1"/>
          <p:nvPr/>
        </p:nvSpPr>
        <p:spPr>
          <a:xfrm>
            <a:off x="273734" y="26780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結果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0345EA-597A-1C4E-A14C-5680C92085E6}"/>
              </a:ext>
            </a:extLst>
          </p:cNvPr>
          <p:cNvSpPr txBox="1"/>
          <p:nvPr/>
        </p:nvSpPr>
        <p:spPr>
          <a:xfrm>
            <a:off x="273734" y="5161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気づき</a:t>
            </a:r>
            <a:endParaRPr kumimoji="1" lang="ja-JP" altLang="en-US" sz="2800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968527-03B1-AE4D-9B78-6CCD8EEDE8F9}"/>
              </a:ext>
            </a:extLst>
          </p:cNvPr>
          <p:cNvSpPr txBox="1"/>
          <p:nvPr/>
        </p:nvSpPr>
        <p:spPr>
          <a:xfrm>
            <a:off x="2930129" y="26306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MSE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A86AAD-94C5-C84B-B8D9-CB6629AC793A}"/>
              </a:ext>
            </a:extLst>
          </p:cNvPr>
          <p:cNvSpPr txBox="1"/>
          <p:nvPr/>
        </p:nvSpPr>
        <p:spPr>
          <a:xfrm>
            <a:off x="8253448" y="25813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CRS 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E456A2-309B-B44D-8F8B-EF0E9C36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40" y="3307211"/>
            <a:ext cx="5372100" cy="1346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7BFFF9-D201-094D-9151-EEA36B54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88" y="3256411"/>
            <a:ext cx="5626100" cy="14478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B3A9C0-E024-CD4C-AD78-9D7E31F78BBF}"/>
              </a:ext>
            </a:extLst>
          </p:cNvPr>
          <p:cNvSpPr txBox="1"/>
          <p:nvPr/>
        </p:nvSpPr>
        <p:spPr>
          <a:xfrm>
            <a:off x="2100084" y="5144124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CRS: 0.98</a:t>
            </a:r>
            <a:r>
              <a:rPr lang="en-US" altLang="ja-JP" sz="2400" b="1" dirty="0"/>
              <a:t>4883</a:t>
            </a:r>
            <a:r>
              <a:rPr lang="en-US" altLang="ja-JP" sz="2400" dirty="0"/>
              <a:t> &lt;= p &lt;= 0.98</a:t>
            </a:r>
            <a:r>
              <a:rPr lang="en-US" altLang="ja-JP" sz="2400" b="1" dirty="0"/>
              <a:t>9311</a:t>
            </a:r>
            <a:endParaRPr kumimoji="1" lang="ja-JP" altLang="en-US" sz="2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6EAEB1-3C79-CD4C-BFC2-155CA3EA0543}"/>
              </a:ext>
            </a:extLst>
          </p:cNvPr>
          <p:cNvSpPr txBox="1"/>
          <p:nvPr/>
        </p:nvSpPr>
        <p:spPr>
          <a:xfrm>
            <a:off x="1388112" y="58338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MSE</a:t>
            </a:r>
            <a:r>
              <a:rPr kumimoji="1" lang="ja-JP" altLang="en-US" sz="2400"/>
              <a:t>の</a:t>
            </a:r>
            <a:r>
              <a:rPr lang="en-US" altLang="ja-JP" sz="2400" dirty="0"/>
              <a:t> </a:t>
            </a:r>
            <a:r>
              <a:rPr lang="en-US" altLang="ja-JP" sz="2400" b="1" dirty="0"/>
              <a:t>0.9871</a:t>
            </a:r>
            <a:r>
              <a:rPr lang="ja-JP" altLang="en-US" sz="2400" b="1"/>
              <a:t>も</a:t>
            </a:r>
            <a:r>
              <a:rPr lang="en-US" altLang="ja-JP" sz="2400" b="1" dirty="0"/>
              <a:t>CRS</a:t>
            </a:r>
            <a:r>
              <a:rPr lang="ja-JP" altLang="en-US" sz="2400" b="1"/>
              <a:t>の範囲に含まれている　</a:t>
            </a:r>
            <a:endParaRPr lang="en-US" altLang="ja-JP" sz="2400" b="1" dirty="0"/>
          </a:p>
          <a:p>
            <a:r>
              <a:rPr lang="en-US" altLang="ja-JP" sz="2400" b="1" dirty="0"/>
              <a:t>	</a:t>
            </a:r>
            <a:r>
              <a:rPr lang="ja-JP" altLang="en-US" sz="2400" b="1"/>
              <a:t>→　データ数</a:t>
            </a:r>
            <a:r>
              <a:rPr lang="en-US" altLang="ja-JP" sz="2400" b="1" dirty="0"/>
              <a:t>10,000</a:t>
            </a:r>
            <a:r>
              <a:rPr lang="ja-JP" altLang="en-US" sz="2400" b="1"/>
              <a:t>では両モデルのテスト結果の比較は難しい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93629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410</Words>
  <Application>Microsoft Macintosh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テスト、実験</vt:lpstr>
      <vt:lpstr>やるべきこと</vt:lpstr>
      <vt:lpstr>やるべきだったこと(1)</vt:lpstr>
      <vt:lpstr>やるべきだったこと(2)</vt:lpstr>
      <vt:lpstr>やるべきだったこと(2)</vt:lpstr>
      <vt:lpstr>やるべきだったこと(3)</vt:lpstr>
      <vt:lpstr>やるべきだったこと(４)</vt:lpstr>
      <vt:lpstr>やるべきだったこと(４)</vt:lpstr>
      <vt:lpstr>やるべきだったこと(４)</vt:lpstr>
      <vt:lpstr>わかったこと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</dc:title>
  <dc:creator>r88111121@gmail.com</dc:creator>
  <cp:lastModifiedBy>r88111121@gmail.com</cp:lastModifiedBy>
  <cp:revision>24</cp:revision>
  <cp:lastPrinted>2020-11-25T04:57:43Z</cp:lastPrinted>
  <dcterms:created xsi:type="dcterms:W3CDTF">2020-11-24T13:27:05Z</dcterms:created>
  <dcterms:modified xsi:type="dcterms:W3CDTF">2020-12-03T02:29:53Z</dcterms:modified>
</cp:coreProperties>
</file>