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88111121@gmail.com" initials="r" lastIdx="1" clrIdx="0">
    <p:extLst>
      <p:ext uri="{19B8F6BF-5375-455C-9EA6-DF929625EA0E}">
        <p15:presenceInfo xmlns:p15="http://schemas.microsoft.com/office/powerpoint/2012/main" userId="962f41ac66df5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2"/>
    <p:restoredTop sz="94633"/>
  </p:normalViewPr>
  <p:slideViewPr>
    <p:cSldViewPr showGuides="1">
      <p:cViewPr>
        <p:scale>
          <a:sx n="103" d="100"/>
          <a:sy n="103" d="100"/>
        </p:scale>
        <p:origin x="904" y="1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D12A-BA5B-644A-893F-9177914732F1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ECDF1-0291-8A46-947D-B6C624169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2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ECDF1-0291-8A46-947D-B6C624169D0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1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ECDF1-0291-8A46-947D-B6C624169D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98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Excel_______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notesSlide" Target="../notesSlides/notesSlide2.xml"/><Relationship Id="rId7" Type="http://schemas.openxmlformats.org/officeDocument/2006/relationships/package" Target="../embeddings/Microsoft_Excel_______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221" y="176256"/>
            <a:ext cx="935051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3600">
                <a:latin typeface="Arial" panose="020B0604020202020204" pitchFamily="34" charset="0"/>
                <a:cs typeface="Arial" panose="020B0604020202020204" pitchFamily="34" charset="0"/>
              </a:rPr>
              <a:t>は定量化できるのか：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2900">
                <a:latin typeface="Arial" panose="020B0604020202020204" pitchFamily="34" charset="0"/>
                <a:cs typeface="Arial" panose="020B0604020202020204" pitchFamily="34" charset="0"/>
              </a:rPr>
              <a:t>構成要素の定量化によって、データの定量化を目指す</a:t>
            </a:r>
            <a:br>
              <a:rPr kumimoji="1"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s1250103 Ryota Moriya, Supervisor: Prof. Kazuyoshi Mori</a:t>
            </a:r>
            <a:endParaRPr kumimoji="1" lang="ja-JP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74130" y="1613846"/>
            <a:ext cx="4587091" cy="496935"/>
          </a:xfrm>
          <a:prstGeom prst="rect">
            <a:avLst/>
          </a:prstGeom>
        </p:spPr>
        <p:txBody>
          <a:bodyPr vert="horz" lIns="128016" tIns="64008" rIns="128016" bIns="64008" rtlCol="0" anchor="t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ja-JP" altLang="en-US" sz="2800">
                <a:latin typeface="Arial" panose="020B0604020202020204" pitchFamily="34" charset="0"/>
                <a:cs typeface="Arial" panose="020B0604020202020204" pitchFamily="34" charset="0"/>
              </a:rPr>
              <a:t>ゴール　背景</a:t>
            </a: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ja-JP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0473" y="2136460"/>
            <a:ext cx="3983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ゴール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テレビコマーシャル（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CM)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の定量化ができるシステムの完成を目指す。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881388" y="11507179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64578" y="11877194"/>
            <a:ext cx="4476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[1]https://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www.jstage.jst.go.jp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/article/vision/31/1/31_1/_pdf/-char/ja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8365662" y="1037925"/>
            <a:ext cx="97871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Ｓｅａｌ　</a:t>
            </a:r>
            <a:endParaRPr lang="en-US" altLang="ja-JP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Ｓｉｇｎａｔｕｒｅ</a:t>
            </a:r>
            <a:endParaRPr kumimoji="1" lang="ja-JP" alt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F90773-8578-124C-81F7-940F83330322}"/>
              </a:ext>
            </a:extLst>
          </p:cNvPr>
          <p:cNvSpPr txBox="1"/>
          <p:nvPr/>
        </p:nvSpPr>
        <p:spPr>
          <a:xfrm>
            <a:off x="440318" y="5213750"/>
            <a:ext cx="427296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背景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テレビ視聴者は多かれ少なかれ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から情報を得ている。では二つ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を比べた時、どちらの方が有益と言えるか。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観る人の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主観によって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その答えは違うはず。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しかし、仮に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が数量化されていれば、誰でも二つ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のどちらが有益であるのか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客観的に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答えられるはず。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ところで、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の情報を複数の情報（それらの情報はそれぞれ独立していて、定量的）によって表すことができるものだとする（例えば：対象年齢や対象性別、その内容など）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研究の主眼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ja-JP" altLang="en-US" sz="1900" b="1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900" b="1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900" b="1">
                <a:latin typeface="Arial" panose="020B0604020202020204" pitchFamily="34" charset="0"/>
                <a:cs typeface="Arial" panose="020B0604020202020204" pitchFamily="34" charset="0"/>
              </a:rPr>
              <a:t>の情報を複数の定量的情報（メタ情報）によって表すことができるのであれば、</a:t>
            </a:r>
            <a:r>
              <a:rPr lang="en-US" altLang="ja-JP" sz="1900" b="1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900" b="1">
                <a:latin typeface="Arial" panose="020B0604020202020204" pitchFamily="34" charset="0"/>
                <a:cs typeface="Arial" panose="020B0604020202020204" pitchFamily="34" charset="0"/>
              </a:rPr>
              <a:t>を定量化することができる。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66EB879C-F672-FB4E-9AD8-5CF69FFE866E}"/>
              </a:ext>
            </a:extLst>
          </p:cNvPr>
          <p:cNvSpPr txBox="1">
            <a:spLocks/>
          </p:cNvSpPr>
          <p:nvPr/>
        </p:nvSpPr>
        <p:spPr>
          <a:xfrm>
            <a:off x="-4632921" y="9817077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AB49EE46-B9A8-AD4B-ABFC-D75039F4B9CB}"/>
              </a:ext>
            </a:extLst>
          </p:cNvPr>
          <p:cNvSpPr txBox="1">
            <a:spLocks/>
          </p:cNvSpPr>
          <p:nvPr/>
        </p:nvSpPr>
        <p:spPr>
          <a:xfrm>
            <a:off x="4900832" y="8361697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ja-JP" altLang="en-US" sz="2800">
                <a:latin typeface="Arial" panose="020B0604020202020204" pitchFamily="34" charset="0"/>
                <a:cs typeface="Arial" panose="020B0604020202020204" pitchFamily="34" charset="0"/>
              </a:rPr>
              <a:t>ガントチャート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1FDD2602-FC73-184B-A1D7-4CBC254C4AB7}"/>
              </a:ext>
            </a:extLst>
          </p:cNvPr>
          <p:cNvSpPr txBox="1">
            <a:spLocks/>
          </p:cNvSpPr>
          <p:nvPr/>
        </p:nvSpPr>
        <p:spPr>
          <a:xfrm>
            <a:off x="4849719" y="6269425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ja-JP" altLang="en-US" sz="2800">
                <a:latin typeface="Arial" panose="020B0604020202020204" pitchFamily="34" charset="0"/>
                <a:cs typeface="Arial" panose="020B0604020202020204" pitchFamily="34" charset="0"/>
              </a:rPr>
              <a:t>予備研究（現在状況）</a:t>
            </a: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1BEDE1F-5EEF-B242-AC48-0C4C1567DFAC}"/>
              </a:ext>
            </a:extLst>
          </p:cNvPr>
          <p:cNvSpPr txBox="1"/>
          <p:nvPr/>
        </p:nvSpPr>
        <p:spPr>
          <a:xfrm>
            <a:off x="471741" y="3514565"/>
            <a:ext cx="398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CM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（左）は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次元ベクトル（右）のような、数値によって定量的に表すことができるという抽象的なイメージ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4A75221A-4B0C-014B-8C50-AE96B78F7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86" y="4301052"/>
            <a:ext cx="1170929" cy="1170929"/>
          </a:xfrm>
          <a:prstGeom prst="rect">
            <a:avLst/>
          </a:prstGeom>
        </p:spPr>
      </p:pic>
      <p:sp>
        <p:nvSpPr>
          <p:cNvPr id="47" name="タイトル 1">
            <a:extLst>
              <a:ext uri="{FF2B5EF4-FFF2-40B4-BE49-F238E27FC236}">
                <a16:creationId xmlns:a16="http://schemas.microsoft.com/office/drawing/2014/main" id="{95F64C8A-4019-F14B-9601-E95BAE0B67D4}"/>
              </a:ext>
            </a:extLst>
          </p:cNvPr>
          <p:cNvSpPr txBox="1">
            <a:spLocks/>
          </p:cNvSpPr>
          <p:nvPr/>
        </p:nvSpPr>
        <p:spPr>
          <a:xfrm>
            <a:off x="0" y="11236264"/>
            <a:ext cx="4110252" cy="541830"/>
          </a:xfrm>
          <a:prstGeom prst="rect">
            <a:avLst/>
          </a:prstGeom>
        </p:spPr>
        <p:txBody>
          <a:bodyPr vert="horz" lIns="128016" tIns="64008" rIns="128016" bIns="64008" rtlCol="0" anchor="t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2. Approach</a:t>
            </a:r>
          </a:p>
          <a:p>
            <a:pPr marL="457200" indent="-457200" algn="l">
              <a:buAutoNum type="arabicPeriod"/>
            </a:pP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ja-JP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2D6DF19-B08B-2345-AE4E-005D4ABA5DD0}"/>
                  </a:ext>
                </a:extLst>
              </p:cNvPr>
              <p:cNvSpPr txBox="1"/>
              <p:nvPr/>
            </p:nvSpPr>
            <p:spPr>
              <a:xfrm>
                <a:off x="2905539" y="4669469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2D6DF19-B08B-2345-AE4E-005D4ABA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39" y="4669469"/>
                <a:ext cx="310983" cy="384721"/>
              </a:xfrm>
              <a:prstGeom prst="rect">
                <a:avLst/>
              </a:prstGeom>
              <a:blipFill>
                <a:blip r:embed="rId5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DB4CAE1-E32C-394D-B297-26C9DCB1D704}"/>
                  </a:ext>
                </a:extLst>
              </p:cNvPr>
              <p:cNvSpPr txBox="1"/>
              <p:nvPr/>
            </p:nvSpPr>
            <p:spPr>
              <a:xfrm>
                <a:off x="3602217" y="4470329"/>
                <a:ext cx="744884" cy="730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DB4CAE1-E32C-394D-B297-26C9DCB1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17" y="4470329"/>
                <a:ext cx="744884" cy="730906"/>
              </a:xfrm>
              <a:prstGeom prst="rect">
                <a:avLst/>
              </a:prstGeom>
              <a:blipFill>
                <a:blip r:embed="rId6"/>
                <a:stretch>
                  <a:fillRect t="-1695" b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オブジェクト 50">
            <a:extLst>
              <a:ext uri="{FF2B5EF4-FFF2-40B4-BE49-F238E27FC236}">
                <a16:creationId xmlns:a16="http://schemas.microsoft.com/office/drawing/2014/main" id="{15F3A2FC-801C-184E-86A4-5CA68E7A3E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33230" y="9083143"/>
          <a:ext cx="4298395" cy="234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シート" r:id="rId7" imgW="12331700" imgH="6731000" progId="Excel.Sheet.12">
                  <p:embed/>
                </p:oleObj>
              </mc:Choice>
              <mc:Fallback>
                <p:oleObj name="シート" r:id="rId7" imgW="12331700" imgH="6731000" progId="Excel.Sheet.12">
                  <p:embed/>
                  <p:pic>
                    <p:nvPicPr>
                      <p:cNvPr id="51" name="オブジェクト 50">
                        <a:extLst>
                          <a:ext uri="{FF2B5EF4-FFF2-40B4-BE49-F238E27FC236}">
                            <a16:creationId xmlns:a16="http://schemas.microsoft.com/office/drawing/2014/main" id="{15F3A2FC-801C-184E-86A4-5CA68E7A3E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3230" y="9083143"/>
                        <a:ext cx="4298395" cy="2346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C195C4-8501-C644-976C-4A15B87169A7}"/>
              </a:ext>
            </a:extLst>
          </p:cNvPr>
          <p:cNvSpPr txBox="1"/>
          <p:nvPr/>
        </p:nvSpPr>
        <p:spPr>
          <a:xfrm>
            <a:off x="5072079" y="1656050"/>
            <a:ext cx="44287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そのシステムを、機械学習のモデルの一つとして実装する。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そのモデルはメタ情報を基準に、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を分類できる機能をもつ。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メタ情報の定量化によって、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情報が定量化できたかを考える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6CDDC8F-6A15-2F46-8CC6-AADF822619B3}"/>
              </a:ext>
            </a:extLst>
          </p:cNvPr>
          <p:cNvSpPr txBox="1"/>
          <p:nvPr/>
        </p:nvSpPr>
        <p:spPr>
          <a:xfrm>
            <a:off x="5095760" y="7029362"/>
            <a:ext cx="453334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今日の機械学習の動画分類技術は発展途上である。</a:t>
            </a:r>
            <a:endParaRPr lang="en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network)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は動画分類技術の一つで、もっとも主流である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 45">
                <a:extLst>
                  <a:ext uri="{FF2B5EF4-FFF2-40B4-BE49-F238E27FC236}">
                    <a16:creationId xmlns:a16="http://schemas.microsoft.com/office/drawing/2014/main" id="{380523DD-E020-7045-853F-E4DB546E942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75233" y="4681751"/>
              <a:ext cx="4572000" cy="160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4000">
                      <a:extLst>
                        <a:ext uri="{9D8B030D-6E8A-4147-A177-3AD203B41FA5}">
                          <a16:colId xmlns:a16="http://schemas.microsoft.com/office/drawing/2014/main" val="39754292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88381858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63521353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60315683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560252664"/>
                        </a:ext>
                      </a:extLst>
                    </a:gridCol>
                  </a:tblGrid>
                  <a:tr h="442347"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特徴量</a:t>
                          </a:r>
                          <a:r>
                            <a:rPr kumimoji="1" lang="en-US" altLang="ja-JP" sz="1600" dirty="0"/>
                            <a:t>(</a:t>
                          </a:r>
                          <a:r>
                            <a:rPr kumimoji="1" lang="ja-JP" altLang="en-US" sz="1600"/>
                            <a:t>メタ情報のこと</a:t>
                          </a:r>
                          <a:r>
                            <a:rPr kumimoji="1" lang="en-US" altLang="ja-JP" sz="1600" dirty="0"/>
                            <a:t>)</a:t>
                          </a:r>
                          <a:endParaRPr kumimoji="1" lang="ja-JP" altLang="en-US" sz="16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638168"/>
                      </a:ext>
                    </a:extLst>
                  </a:tr>
                  <a:tr h="54223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出力される確率分布の期待値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E(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E(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ja-JP" altLang="en-US" sz="25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5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E(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838734413"/>
                      </a:ext>
                    </a:extLst>
                  </a:tr>
                  <a:tr h="594797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8123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 45">
                <a:extLst>
                  <a:ext uri="{FF2B5EF4-FFF2-40B4-BE49-F238E27FC236}">
                    <a16:creationId xmlns:a16="http://schemas.microsoft.com/office/drawing/2014/main" id="{380523DD-E020-7045-853F-E4DB546E942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75233" y="4681751"/>
              <a:ext cx="4572000" cy="160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4000">
                      <a:extLst>
                        <a:ext uri="{9D8B030D-6E8A-4147-A177-3AD203B41FA5}">
                          <a16:colId xmlns:a16="http://schemas.microsoft.com/office/drawing/2014/main" val="39754292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88381858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63521353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60315683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560252664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特徴量</a:t>
                          </a:r>
                          <a:r>
                            <a:rPr kumimoji="1" lang="en-US" altLang="ja-JP" sz="1600" dirty="0"/>
                            <a:t>(</a:t>
                          </a:r>
                          <a:r>
                            <a:rPr kumimoji="1" lang="ja-JP" altLang="en-US" sz="1600"/>
                            <a:t>メタ情報のこと</a:t>
                          </a:r>
                          <a:r>
                            <a:rPr kumimoji="1" lang="en-US" altLang="ja-JP" sz="1600" dirty="0"/>
                            <a:t>)</a:t>
                          </a:r>
                          <a:endParaRPr kumimoji="1" lang="ja-JP" altLang="en-US" sz="16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61765" t="-2632" r="-302941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761765" t="-2632" r="-202941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61765" t="-2632" r="-102941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61765" t="-2632" r="-2941" b="-23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638168"/>
                      </a:ext>
                    </a:extLst>
                  </a:tr>
                  <a:tr h="54223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出力される確率分布の期待値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blipFill>
                          <a:blip r:embed="rId9"/>
                          <a:stretch>
                            <a:fillRect l="-661765" t="-90698" r="-302941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blipFill>
                          <a:blip r:embed="rId9"/>
                          <a:stretch>
                            <a:fillRect l="-761765" t="-90698" r="-202941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61765" t="-90698" r="-102941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blipFill>
                          <a:blip r:embed="rId9"/>
                          <a:stretch>
                            <a:fillRect l="-961765" t="-90698" r="-2941" b="-1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734413"/>
                      </a:ext>
                    </a:extLst>
                  </a:tr>
                  <a:tr h="594797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61765" t="-174468" r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761765" t="-174468" r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61765" t="-174468" r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61765" t="-174468" r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8123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A5AB57-4EA3-B54A-A981-2F65AD4ACA60}"/>
              </a:ext>
            </a:extLst>
          </p:cNvPr>
          <p:cNvSpPr txBox="1"/>
          <p:nvPr/>
        </p:nvSpPr>
        <p:spPr>
          <a:xfrm>
            <a:off x="4861907" y="3930264"/>
            <a:ext cx="477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システムによって定量された、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の比較的詳細なイメージ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04CA62-55D3-3841-A35C-6C63162F02AD}"/>
              </a:ext>
            </a:extLst>
          </p:cNvPr>
          <p:cNvSpPr txBox="1"/>
          <p:nvPr/>
        </p:nvSpPr>
        <p:spPr>
          <a:xfrm>
            <a:off x="235510" y="11857325"/>
            <a:ext cx="42936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のメタ情報を定量化できるシステムを使って、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の情報の定量化を試みる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221" y="176256"/>
            <a:ext cx="935051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3600">
                <a:latin typeface="Arial" panose="020B0604020202020204" pitchFamily="34" charset="0"/>
                <a:cs typeface="Arial" panose="020B0604020202020204" pitchFamily="34" charset="0"/>
              </a:rPr>
              <a:t>は定量化できるのか：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2900">
                <a:latin typeface="Arial" panose="020B0604020202020204" pitchFamily="34" charset="0"/>
                <a:cs typeface="Arial" panose="020B0604020202020204" pitchFamily="34" charset="0"/>
              </a:rPr>
              <a:t>構成要素の定量化によって、データの定量化を目指す</a:t>
            </a:r>
            <a:br>
              <a:rPr kumimoji="1"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s1250103 Ryota Moriya, Supervisor: Prof. Kazuyoshi Mori</a:t>
            </a:r>
            <a:endParaRPr kumimoji="1" lang="ja-JP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74130" y="1613846"/>
            <a:ext cx="4587091" cy="496935"/>
          </a:xfrm>
          <a:prstGeom prst="rect">
            <a:avLst/>
          </a:prstGeom>
        </p:spPr>
        <p:txBody>
          <a:bodyPr vert="horz" lIns="128016" tIns="64008" rIns="128016" bIns="64008" rtlCol="0" anchor="t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ja-JP" altLang="en-US" sz="2800">
                <a:latin typeface="Arial" panose="020B0604020202020204" pitchFamily="34" charset="0"/>
                <a:cs typeface="Arial" panose="020B0604020202020204" pitchFamily="34" charset="0"/>
              </a:rPr>
              <a:t>ゴール　背景</a:t>
            </a: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ja-JP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0473" y="2136460"/>
            <a:ext cx="3983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ゴール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テレビコマーシャル（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CM)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の定量化ができるシステムの完成を目指す。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881388" y="11507179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64578" y="11877194"/>
            <a:ext cx="4476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[1]https://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www.jstage.jst.go.jp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/article/vision/31/1/31_1/_pdf/-char/ja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8365662" y="1037925"/>
            <a:ext cx="97871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Ｓｅａｌ　</a:t>
            </a:r>
            <a:endParaRPr lang="en-US" altLang="ja-JP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Ｓｉｇｎａｔｕｒｅ</a:t>
            </a:r>
            <a:endParaRPr kumimoji="1" lang="ja-JP" alt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F90773-8578-124C-81F7-940F83330322}"/>
              </a:ext>
            </a:extLst>
          </p:cNvPr>
          <p:cNvSpPr txBox="1"/>
          <p:nvPr/>
        </p:nvSpPr>
        <p:spPr>
          <a:xfrm>
            <a:off x="440318" y="5213750"/>
            <a:ext cx="427296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背景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テレビ視聴者は多かれ少なかれ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から情報を得ている。では二つ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を比べた時、どちらの方が有益と言えるか。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観る人の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主観によって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その答えは違うはず。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しかし、仮に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が数量化されていれば、誰でも二つ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のどちらが有益であるのか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客観的に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答えられるはず。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ところで、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の情報を複数の情報（それらの情報はそれぞれ独立していて、定量的）によって表すことができるものだとする（例えば：対象年齢や対象性別、その内容など）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研究の主眼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ja-JP" altLang="en-US" sz="1900" b="1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900" b="1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900" b="1">
                <a:latin typeface="Arial" panose="020B0604020202020204" pitchFamily="34" charset="0"/>
                <a:cs typeface="Arial" panose="020B0604020202020204" pitchFamily="34" charset="0"/>
              </a:rPr>
              <a:t>の情報を複数の定量的情報（メタ情報）によって表すことができるのであれば、</a:t>
            </a:r>
            <a:r>
              <a:rPr lang="en-US" altLang="ja-JP" sz="1900" b="1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900" b="1">
                <a:latin typeface="Arial" panose="020B0604020202020204" pitchFamily="34" charset="0"/>
                <a:cs typeface="Arial" panose="020B0604020202020204" pitchFamily="34" charset="0"/>
              </a:rPr>
              <a:t>を定量化することができる。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66EB879C-F672-FB4E-9AD8-5CF69FFE866E}"/>
              </a:ext>
            </a:extLst>
          </p:cNvPr>
          <p:cNvSpPr txBox="1">
            <a:spLocks/>
          </p:cNvSpPr>
          <p:nvPr/>
        </p:nvSpPr>
        <p:spPr>
          <a:xfrm>
            <a:off x="-4632921" y="9817077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AB49EE46-B9A8-AD4B-ABFC-D75039F4B9CB}"/>
              </a:ext>
            </a:extLst>
          </p:cNvPr>
          <p:cNvSpPr txBox="1">
            <a:spLocks/>
          </p:cNvSpPr>
          <p:nvPr/>
        </p:nvSpPr>
        <p:spPr>
          <a:xfrm>
            <a:off x="4900832" y="8361697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ja-JP" altLang="en-US" sz="2800">
                <a:latin typeface="Arial" panose="020B0604020202020204" pitchFamily="34" charset="0"/>
                <a:cs typeface="Arial" panose="020B0604020202020204" pitchFamily="34" charset="0"/>
              </a:rPr>
              <a:t>ガントチャート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1FDD2602-FC73-184B-A1D7-4CBC254C4AB7}"/>
              </a:ext>
            </a:extLst>
          </p:cNvPr>
          <p:cNvSpPr txBox="1">
            <a:spLocks/>
          </p:cNvSpPr>
          <p:nvPr/>
        </p:nvSpPr>
        <p:spPr>
          <a:xfrm>
            <a:off x="4849719" y="6269425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ja-JP" altLang="en-US" sz="2800">
                <a:latin typeface="Arial" panose="020B0604020202020204" pitchFamily="34" charset="0"/>
                <a:cs typeface="Arial" panose="020B0604020202020204" pitchFamily="34" charset="0"/>
              </a:rPr>
              <a:t>予備研究（現在状況）</a:t>
            </a: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1BEDE1F-5EEF-B242-AC48-0C4C1567DFAC}"/>
              </a:ext>
            </a:extLst>
          </p:cNvPr>
          <p:cNvSpPr txBox="1"/>
          <p:nvPr/>
        </p:nvSpPr>
        <p:spPr>
          <a:xfrm>
            <a:off x="471741" y="3514565"/>
            <a:ext cx="398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CM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（左）は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次元ベクトル（右）のような、数値によって定量的に表すことができるという抽象的なイメージ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4A75221A-4B0C-014B-8C50-AE96B78F7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86" y="4301052"/>
            <a:ext cx="1170929" cy="1170929"/>
          </a:xfrm>
          <a:prstGeom prst="rect">
            <a:avLst/>
          </a:prstGeom>
        </p:spPr>
      </p:pic>
      <p:sp>
        <p:nvSpPr>
          <p:cNvPr id="47" name="タイトル 1">
            <a:extLst>
              <a:ext uri="{FF2B5EF4-FFF2-40B4-BE49-F238E27FC236}">
                <a16:creationId xmlns:a16="http://schemas.microsoft.com/office/drawing/2014/main" id="{95F64C8A-4019-F14B-9601-E95BAE0B67D4}"/>
              </a:ext>
            </a:extLst>
          </p:cNvPr>
          <p:cNvSpPr txBox="1">
            <a:spLocks/>
          </p:cNvSpPr>
          <p:nvPr/>
        </p:nvSpPr>
        <p:spPr>
          <a:xfrm>
            <a:off x="0" y="11236264"/>
            <a:ext cx="4110252" cy="541830"/>
          </a:xfrm>
          <a:prstGeom prst="rect">
            <a:avLst/>
          </a:prstGeom>
        </p:spPr>
        <p:txBody>
          <a:bodyPr vert="horz" lIns="128016" tIns="64008" rIns="128016" bIns="64008" rtlCol="0" anchor="t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2. Approach</a:t>
            </a:r>
          </a:p>
          <a:p>
            <a:pPr marL="457200" indent="-457200" algn="l">
              <a:buAutoNum type="arabicPeriod"/>
            </a:pP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ja-JP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2D6DF19-B08B-2345-AE4E-005D4ABA5DD0}"/>
                  </a:ext>
                </a:extLst>
              </p:cNvPr>
              <p:cNvSpPr txBox="1"/>
              <p:nvPr/>
            </p:nvSpPr>
            <p:spPr>
              <a:xfrm>
                <a:off x="2905539" y="4669469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2D6DF19-B08B-2345-AE4E-005D4ABA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39" y="4669469"/>
                <a:ext cx="310983" cy="384721"/>
              </a:xfrm>
              <a:prstGeom prst="rect">
                <a:avLst/>
              </a:prstGeom>
              <a:blipFill>
                <a:blip r:embed="rId5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DB4CAE1-E32C-394D-B297-26C9DCB1D704}"/>
                  </a:ext>
                </a:extLst>
              </p:cNvPr>
              <p:cNvSpPr txBox="1"/>
              <p:nvPr/>
            </p:nvSpPr>
            <p:spPr>
              <a:xfrm>
                <a:off x="3602217" y="4470329"/>
                <a:ext cx="744884" cy="730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DB4CAE1-E32C-394D-B297-26C9DCB1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17" y="4470329"/>
                <a:ext cx="744884" cy="730906"/>
              </a:xfrm>
              <a:prstGeom prst="rect">
                <a:avLst/>
              </a:prstGeom>
              <a:blipFill>
                <a:blip r:embed="rId6"/>
                <a:stretch>
                  <a:fillRect t="-1695" b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オブジェクト 50">
            <a:extLst>
              <a:ext uri="{FF2B5EF4-FFF2-40B4-BE49-F238E27FC236}">
                <a16:creationId xmlns:a16="http://schemas.microsoft.com/office/drawing/2014/main" id="{15F3A2FC-801C-184E-86A4-5CA68E7A3E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33230" y="9083143"/>
          <a:ext cx="4298395" cy="234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シート" r:id="rId7" imgW="12331700" imgH="6731000" progId="Excel.Sheet.12">
                  <p:embed/>
                </p:oleObj>
              </mc:Choice>
              <mc:Fallback>
                <p:oleObj name="シート" r:id="rId7" imgW="12331700" imgH="6731000" progId="Excel.Sheet.12">
                  <p:embed/>
                  <p:pic>
                    <p:nvPicPr>
                      <p:cNvPr id="51" name="オブジェクト 50">
                        <a:extLst>
                          <a:ext uri="{FF2B5EF4-FFF2-40B4-BE49-F238E27FC236}">
                            <a16:creationId xmlns:a16="http://schemas.microsoft.com/office/drawing/2014/main" id="{15F3A2FC-801C-184E-86A4-5CA68E7A3E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3230" y="9083143"/>
                        <a:ext cx="4298395" cy="2346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C195C4-8501-C644-976C-4A15B87169A7}"/>
              </a:ext>
            </a:extLst>
          </p:cNvPr>
          <p:cNvSpPr txBox="1"/>
          <p:nvPr/>
        </p:nvSpPr>
        <p:spPr>
          <a:xfrm>
            <a:off x="5072079" y="1656050"/>
            <a:ext cx="44287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そのシステムを、機械学習のモデルの一つとして実装する。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そのモデルはメタ情報を基準に、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を分類できる機能をもつ。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メタ情報の定量化によって、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情報が定量化できたかを考える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6CDDC8F-6A15-2F46-8CC6-AADF822619B3}"/>
              </a:ext>
            </a:extLst>
          </p:cNvPr>
          <p:cNvSpPr txBox="1"/>
          <p:nvPr/>
        </p:nvSpPr>
        <p:spPr>
          <a:xfrm>
            <a:off x="5095760" y="7029362"/>
            <a:ext cx="453334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今日の機械学習の動画分類技術は発展途上である。</a:t>
            </a:r>
            <a:endParaRPr lang="en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network)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は動画分類技術の一つで、もっとも主流である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 45">
                <a:extLst>
                  <a:ext uri="{FF2B5EF4-FFF2-40B4-BE49-F238E27FC236}">
                    <a16:creationId xmlns:a16="http://schemas.microsoft.com/office/drawing/2014/main" id="{380523DD-E020-7045-853F-E4DB546E942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75233" y="4681751"/>
              <a:ext cx="4572000" cy="160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4000">
                      <a:extLst>
                        <a:ext uri="{9D8B030D-6E8A-4147-A177-3AD203B41FA5}">
                          <a16:colId xmlns:a16="http://schemas.microsoft.com/office/drawing/2014/main" val="39754292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88381858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63521353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60315683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560252664"/>
                        </a:ext>
                      </a:extLst>
                    </a:gridCol>
                  </a:tblGrid>
                  <a:tr h="442347"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特徴量</a:t>
                          </a:r>
                          <a:r>
                            <a:rPr kumimoji="1" lang="en-US" altLang="ja-JP" sz="1600" dirty="0"/>
                            <a:t>(</a:t>
                          </a:r>
                          <a:r>
                            <a:rPr kumimoji="1" lang="ja-JP" altLang="en-US" sz="1600"/>
                            <a:t>メタ情報のこと</a:t>
                          </a:r>
                          <a:r>
                            <a:rPr kumimoji="1" lang="en-US" altLang="ja-JP" sz="1600" dirty="0"/>
                            <a:t>)</a:t>
                          </a:r>
                          <a:endParaRPr kumimoji="1" lang="ja-JP" altLang="en-US" sz="16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638168"/>
                      </a:ext>
                    </a:extLst>
                  </a:tr>
                  <a:tr h="54223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出力される確率分布の期待値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E(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E(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ja-JP" altLang="en-US" sz="25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5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E(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838734413"/>
                      </a:ext>
                    </a:extLst>
                  </a:tr>
                  <a:tr h="594797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8123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 45">
                <a:extLst>
                  <a:ext uri="{FF2B5EF4-FFF2-40B4-BE49-F238E27FC236}">
                    <a16:creationId xmlns:a16="http://schemas.microsoft.com/office/drawing/2014/main" id="{380523DD-E020-7045-853F-E4DB546E942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75233" y="4681751"/>
              <a:ext cx="4572000" cy="160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4000">
                      <a:extLst>
                        <a:ext uri="{9D8B030D-6E8A-4147-A177-3AD203B41FA5}">
                          <a16:colId xmlns:a16="http://schemas.microsoft.com/office/drawing/2014/main" val="39754292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88381858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63521353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60315683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560252664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特徴量</a:t>
                          </a:r>
                          <a:r>
                            <a:rPr kumimoji="1" lang="en-US" altLang="ja-JP" sz="1600" dirty="0"/>
                            <a:t>(</a:t>
                          </a:r>
                          <a:r>
                            <a:rPr kumimoji="1" lang="ja-JP" altLang="en-US" sz="1600"/>
                            <a:t>メタ情報のこと</a:t>
                          </a:r>
                          <a:r>
                            <a:rPr kumimoji="1" lang="en-US" altLang="ja-JP" sz="1600" dirty="0"/>
                            <a:t>)</a:t>
                          </a:r>
                          <a:endParaRPr kumimoji="1" lang="ja-JP" altLang="en-US" sz="160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61765" t="-2632" r="-302941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761765" t="-2632" r="-202941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61765" t="-2632" r="-102941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61765" t="-2632" r="-2941" b="-23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638168"/>
                      </a:ext>
                    </a:extLst>
                  </a:tr>
                  <a:tr h="54223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出力される確率分布の期待値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blipFill>
                          <a:blip r:embed="rId9"/>
                          <a:stretch>
                            <a:fillRect l="-661765" t="-90698" r="-302941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blipFill>
                          <a:blip r:embed="rId9"/>
                          <a:stretch>
                            <a:fillRect l="-761765" t="-90698" r="-202941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61765" t="-90698" r="-102941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blipFill>
                          <a:blip r:embed="rId9"/>
                          <a:stretch>
                            <a:fillRect l="-961765" t="-90698" r="-2941" b="-1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734413"/>
                      </a:ext>
                    </a:extLst>
                  </a:tr>
                  <a:tr h="594797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/>
                            <a:t>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61765" t="-174468" r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761765" t="-174468" r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61765" t="-174468" r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61765" t="-174468" r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8123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A5AB57-4EA3-B54A-A981-2F65AD4ACA60}"/>
              </a:ext>
            </a:extLst>
          </p:cNvPr>
          <p:cNvSpPr txBox="1"/>
          <p:nvPr/>
        </p:nvSpPr>
        <p:spPr>
          <a:xfrm>
            <a:off x="4861907" y="3930264"/>
            <a:ext cx="477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システムによって定量された、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の比較的詳細なイメージ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04CA62-55D3-3841-A35C-6C63162F02AD}"/>
              </a:ext>
            </a:extLst>
          </p:cNvPr>
          <p:cNvSpPr txBox="1"/>
          <p:nvPr/>
        </p:nvSpPr>
        <p:spPr>
          <a:xfrm>
            <a:off x="235510" y="11857325"/>
            <a:ext cx="42936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のメタ情報を定量化できるシステムを使って、</a:t>
            </a:r>
            <a:r>
              <a:rPr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ja-JP" altLang="en-US" sz="1700">
                <a:latin typeface="Arial" panose="020B0604020202020204" pitchFamily="34" charset="0"/>
                <a:cs typeface="Arial" panose="020B0604020202020204" pitchFamily="34" charset="0"/>
              </a:rPr>
              <a:t>の情報の定量化を試みる</a:t>
            </a:r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1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23848</TotalTime>
  <Words>752</Words>
  <Application>Microsoft Macintosh PowerPoint</Application>
  <PresentationFormat>A3 297x420 mm</PresentationFormat>
  <Paragraphs>198</Paragraphs>
  <Slides>2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Office ​​テーマ</vt:lpstr>
      <vt:lpstr>シート</vt:lpstr>
      <vt:lpstr>CMは定量化できるのか： 構成要素の定量化によって、データの定量化を目指す s1250103 Ryota Moriya, Supervisor: Prof. Kazuyoshi Mori</vt:lpstr>
      <vt:lpstr>CMは定量化できるのか： 構成要素の定量化によって、データの定量化を目指す s1250103 Ryota Moriya, Supervisor: Prof. Kazuyoshi Mori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r88111121@gmail.com</cp:lastModifiedBy>
  <cp:revision>151</cp:revision>
  <cp:lastPrinted>2020-10-15T15:23:08Z</cp:lastPrinted>
  <dcterms:created xsi:type="dcterms:W3CDTF">2016-10-10T07:51:59Z</dcterms:created>
  <dcterms:modified xsi:type="dcterms:W3CDTF">2020-10-23T03:16:09Z</dcterms:modified>
  <cp:category/>
</cp:coreProperties>
</file>