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601200" cy="12801600" type="A3"/>
  <p:notesSz cx="6858000" cy="9144000"/>
  <p:defaultText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30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88111121@gmail.com" initials="r" lastIdx="1" clrIdx="0">
    <p:extLst>
      <p:ext uri="{19B8F6BF-5375-455C-9EA6-DF929625EA0E}">
        <p15:presenceInfo xmlns:p15="http://schemas.microsoft.com/office/powerpoint/2012/main" userId="962f41ac66df5e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8"/>
    <p:restoredTop sz="94356"/>
  </p:normalViewPr>
  <p:slideViewPr>
    <p:cSldViewPr showGuides="1">
      <p:cViewPr>
        <p:scale>
          <a:sx n="60" d="100"/>
          <a:sy n="60" d="100"/>
        </p:scale>
        <p:origin x="1520" y="-208"/>
      </p:cViewPr>
      <p:guideLst>
        <p:guide orient="horz" pos="4032"/>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FD12A-BA5B-644A-893F-9177914732F1}" type="datetimeFigureOut">
              <a:rPr kumimoji="1" lang="ja-JP" altLang="en-US" smtClean="0"/>
              <a:t>2020/10/23</a:t>
            </a:fld>
            <a:endParaRPr kumimoji="1" lang="ja-JP" altLang="en-US"/>
          </a:p>
        </p:txBody>
      </p:sp>
      <p:sp>
        <p:nvSpPr>
          <p:cNvPr id="4" name="スライド イメージ プレースホルダー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ECDF1-0291-8A46-947D-B6C624169D06}" type="slidenum">
              <a:rPr kumimoji="1" lang="ja-JP" altLang="en-US" smtClean="0"/>
              <a:t>‹#›</a:t>
            </a:fld>
            <a:endParaRPr kumimoji="1" lang="ja-JP" altLang="en-US"/>
          </a:p>
        </p:txBody>
      </p:sp>
    </p:spTree>
    <p:extLst>
      <p:ext uri="{BB962C8B-B14F-4D97-AF65-F5344CB8AC3E}">
        <p14:creationId xmlns:p14="http://schemas.microsoft.com/office/powerpoint/2010/main" val="3026425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720090" y="3976795"/>
            <a:ext cx="8161020" cy="2744047"/>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440180" y="7254240"/>
            <a:ext cx="6720840" cy="3271520"/>
          </a:xfrm>
        </p:spPr>
        <p:txBody>
          <a:bodyPr/>
          <a:lstStyle>
            <a:lvl1pPr marL="0" indent="0" algn="ctr">
              <a:buNone/>
              <a:defRPr>
                <a:solidFill>
                  <a:schemeClr val="tx1">
                    <a:tint val="75000"/>
                  </a:schemeClr>
                </a:solidFill>
              </a:defRPr>
            </a:lvl1pPr>
            <a:lvl2pPr marL="640080" indent="0" algn="ctr">
              <a:buNone/>
              <a:defRPr>
                <a:solidFill>
                  <a:schemeClr val="tx1">
                    <a:tint val="75000"/>
                  </a:schemeClr>
                </a:solidFill>
              </a:defRPr>
            </a:lvl2pPr>
            <a:lvl3pPr marL="1280160" indent="0" algn="ctr">
              <a:buNone/>
              <a:defRPr>
                <a:solidFill>
                  <a:schemeClr val="tx1">
                    <a:tint val="75000"/>
                  </a:schemeClr>
                </a:solidFill>
              </a:defRPr>
            </a:lvl3pPr>
            <a:lvl4pPr marL="1920240" indent="0" algn="ctr">
              <a:buNone/>
              <a:defRPr>
                <a:solidFill>
                  <a:schemeClr val="tx1">
                    <a:tint val="75000"/>
                  </a:schemeClr>
                </a:solidFill>
              </a:defRPr>
            </a:lvl4pPr>
            <a:lvl5pPr marL="2560320" indent="0" algn="ctr">
              <a:buNone/>
              <a:defRPr>
                <a:solidFill>
                  <a:schemeClr val="tx1">
                    <a:tint val="75000"/>
                  </a:schemeClr>
                </a:solidFill>
              </a:defRPr>
            </a:lvl5pPr>
            <a:lvl6pPr marL="3200400" indent="0" algn="ctr">
              <a:buNone/>
              <a:defRPr>
                <a:solidFill>
                  <a:schemeClr val="tx1">
                    <a:tint val="75000"/>
                  </a:schemeClr>
                </a:solidFill>
              </a:defRPr>
            </a:lvl6pPr>
            <a:lvl7pPr marL="3840480" indent="0" algn="ctr">
              <a:buNone/>
              <a:defRPr>
                <a:solidFill>
                  <a:schemeClr val="tx1">
                    <a:tint val="75000"/>
                  </a:schemeClr>
                </a:solidFill>
              </a:defRPr>
            </a:lvl7pPr>
            <a:lvl8pPr marL="4480560" indent="0" algn="ctr">
              <a:buNone/>
              <a:defRPr>
                <a:solidFill>
                  <a:schemeClr val="tx1">
                    <a:tint val="75000"/>
                  </a:schemeClr>
                </a:solidFill>
              </a:defRPr>
            </a:lvl8pPr>
            <a:lvl9pPr marL="512064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2404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894721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9746220" y="717127"/>
            <a:ext cx="3023711" cy="15293764"/>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71751" y="717127"/>
            <a:ext cx="8914448" cy="15293764"/>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8879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1783259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58429" y="8226215"/>
            <a:ext cx="8161020" cy="2542540"/>
          </a:xfrm>
        </p:spPr>
        <p:txBody>
          <a:bodyPr anchor="t"/>
          <a:lstStyle>
            <a:lvl1pPr algn="l">
              <a:defRPr sz="56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58429" y="5425866"/>
            <a:ext cx="8161020" cy="2800349"/>
          </a:xfrm>
        </p:spPr>
        <p:txBody>
          <a:bodyPr anchor="b"/>
          <a:lstStyle>
            <a:lvl1pPr marL="0" indent="0">
              <a:buNone/>
              <a:defRPr sz="2800">
                <a:solidFill>
                  <a:schemeClr val="tx1">
                    <a:tint val="75000"/>
                  </a:schemeClr>
                </a:solidFill>
              </a:defRPr>
            </a:lvl1pPr>
            <a:lvl2pPr marL="640080" indent="0">
              <a:buNone/>
              <a:defRPr sz="2500">
                <a:solidFill>
                  <a:schemeClr val="tx1">
                    <a:tint val="75000"/>
                  </a:schemeClr>
                </a:solidFill>
              </a:defRPr>
            </a:lvl2pPr>
            <a:lvl3pPr marL="1280160" indent="0">
              <a:buNone/>
              <a:defRPr sz="2200">
                <a:solidFill>
                  <a:schemeClr val="tx1">
                    <a:tint val="75000"/>
                  </a:schemeClr>
                </a:solidFill>
              </a:defRPr>
            </a:lvl3pPr>
            <a:lvl4pPr marL="1920240" indent="0">
              <a:buNone/>
              <a:defRPr sz="2000">
                <a:solidFill>
                  <a:schemeClr val="tx1">
                    <a:tint val="75000"/>
                  </a:schemeClr>
                </a:solidFill>
              </a:defRPr>
            </a:lvl4pPr>
            <a:lvl5pPr marL="2560320" indent="0">
              <a:buNone/>
              <a:defRPr sz="2000">
                <a:solidFill>
                  <a:schemeClr val="tx1">
                    <a:tint val="75000"/>
                  </a:schemeClr>
                </a:solidFill>
              </a:defRPr>
            </a:lvl5pPr>
            <a:lvl6pPr marL="3200400" indent="0">
              <a:buNone/>
              <a:defRPr sz="2000">
                <a:solidFill>
                  <a:schemeClr val="tx1">
                    <a:tint val="75000"/>
                  </a:schemeClr>
                </a:solidFill>
              </a:defRPr>
            </a:lvl6pPr>
            <a:lvl7pPr marL="3840480" indent="0">
              <a:buNone/>
              <a:defRPr sz="2000">
                <a:solidFill>
                  <a:schemeClr val="tx1">
                    <a:tint val="75000"/>
                  </a:schemeClr>
                </a:solidFill>
              </a:defRPr>
            </a:lvl7pPr>
            <a:lvl8pPr marL="4480560" indent="0">
              <a:buNone/>
              <a:defRPr sz="2000">
                <a:solidFill>
                  <a:schemeClr val="tx1">
                    <a:tint val="75000"/>
                  </a:schemeClr>
                </a:solidFill>
              </a:defRPr>
            </a:lvl8pPr>
            <a:lvl9pPr marL="5120640" indent="0">
              <a:buNone/>
              <a:defRPr sz="20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84813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71752" y="4181264"/>
            <a:ext cx="5969079"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800850" y="4181264"/>
            <a:ext cx="5969080" cy="11829627"/>
          </a:xfrm>
        </p:spPr>
        <p:txBody>
          <a:bodyPr/>
          <a:lstStyle>
            <a:lvl1pPr>
              <a:defRPr sz="3900"/>
            </a:lvl1pPr>
            <a:lvl2pPr>
              <a:defRPr sz="3400"/>
            </a:lvl2pPr>
            <a:lvl3pPr>
              <a:defRPr sz="2800"/>
            </a:lvl3pPr>
            <a:lvl4pPr>
              <a:defRPr sz="2500"/>
            </a:lvl4pPr>
            <a:lvl5pPr>
              <a:defRPr sz="2500"/>
            </a:lvl5pPr>
            <a:lvl6pPr>
              <a:defRPr sz="2500"/>
            </a:lvl6pPr>
            <a:lvl7pPr>
              <a:defRPr sz="2500"/>
            </a:lvl7pPr>
            <a:lvl8pPr>
              <a:defRPr sz="2500"/>
            </a:lvl8pPr>
            <a:lvl9pPr>
              <a:defRPr sz="2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735216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0" y="512657"/>
            <a:ext cx="8641080" cy="2133600"/>
          </a:xfrm>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1" y="2865545"/>
            <a:ext cx="4242197"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80061" y="4059768"/>
            <a:ext cx="4242197"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877277" y="2865545"/>
            <a:ext cx="4243864" cy="1194223"/>
          </a:xfrm>
        </p:spPr>
        <p:txBody>
          <a:bodyPr anchor="b"/>
          <a:lstStyle>
            <a:lvl1pPr marL="0" indent="0">
              <a:buNone/>
              <a:defRPr sz="3400" b="1"/>
            </a:lvl1pPr>
            <a:lvl2pPr marL="640080" indent="0">
              <a:buNone/>
              <a:defRPr sz="2800" b="1"/>
            </a:lvl2pPr>
            <a:lvl3pPr marL="1280160" indent="0">
              <a:buNone/>
              <a:defRPr sz="2500" b="1"/>
            </a:lvl3pPr>
            <a:lvl4pPr marL="1920240" indent="0">
              <a:buNone/>
              <a:defRPr sz="2200" b="1"/>
            </a:lvl4pPr>
            <a:lvl5pPr marL="2560320" indent="0">
              <a:buNone/>
              <a:defRPr sz="2200" b="1"/>
            </a:lvl5pPr>
            <a:lvl6pPr marL="3200400" indent="0">
              <a:buNone/>
              <a:defRPr sz="2200" b="1"/>
            </a:lvl6pPr>
            <a:lvl7pPr marL="3840480" indent="0">
              <a:buNone/>
              <a:defRPr sz="2200" b="1"/>
            </a:lvl7pPr>
            <a:lvl8pPr marL="4480560" indent="0">
              <a:buNone/>
              <a:defRPr sz="2200" b="1"/>
            </a:lvl8pPr>
            <a:lvl9pPr marL="5120640" indent="0">
              <a:buNone/>
              <a:defRPr sz="22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877277" y="4059768"/>
            <a:ext cx="4243864" cy="7375737"/>
          </a:xfrm>
        </p:spPr>
        <p:txBody>
          <a:bodyPr/>
          <a:lstStyle>
            <a:lvl1pPr>
              <a:defRPr sz="3400"/>
            </a:lvl1pPr>
            <a:lvl2pPr>
              <a:defRPr sz="2800"/>
            </a:lvl2pPr>
            <a:lvl3pPr>
              <a:defRPr sz="2500"/>
            </a:lvl3pPr>
            <a:lvl4pPr>
              <a:defRPr sz="2200"/>
            </a:lvl4pPr>
            <a:lvl5pPr>
              <a:defRPr sz="2200"/>
            </a:lvl5pPr>
            <a:lvl6pPr>
              <a:defRPr sz="2200"/>
            </a:lvl6pPr>
            <a:lvl7pPr>
              <a:defRPr sz="2200"/>
            </a:lvl7pPr>
            <a:lvl8pPr>
              <a:defRPr sz="2200"/>
            </a:lvl8pPr>
            <a:lvl9pPr>
              <a:defRPr sz="22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74855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64955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3560844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80061" y="509693"/>
            <a:ext cx="3158729" cy="2169160"/>
          </a:xfrm>
        </p:spPr>
        <p:txBody>
          <a:bodyPr anchor="b"/>
          <a:lstStyle>
            <a:lvl1pPr algn="l">
              <a:defRPr sz="28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753802" y="509695"/>
            <a:ext cx="5367338" cy="10925811"/>
          </a:xfrm>
        </p:spPr>
        <p:txBody>
          <a:bodyPr/>
          <a:lstStyle>
            <a:lvl1pPr>
              <a:defRPr sz="4500"/>
            </a:lvl1pPr>
            <a:lvl2pPr>
              <a:defRPr sz="3900"/>
            </a:lvl2pPr>
            <a:lvl3pPr>
              <a:defRPr sz="3400"/>
            </a:lvl3pPr>
            <a:lvl4pPr>
              <a:defRPr sz="2800"/>
            </a:lvl4pPr>
            <a:lvl5pPr>
              <a:defRPr sz="2800"/>
            </a:lvl5pPr>
            <a:lvl6pPr>
              <a:defRPr sz="2800"/>
            </a:lvl6pPr>
            <a:lvl7pPr>
              <a:defRPr sz="2800"/>
            </a:lvl7pPr>
            <a:lvl8pPr>
              <a:defRPr sz="2800"/>
            </a:lvl8pPr>
            <a:lvl9pPr>
              <a:defRPr sz="2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80061" y="2678855"/>
            <a:ext cx="3158729" cy="8756651"/>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986530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881902" y="8961121"/>
            <a:ext cx="5760720" cy="1057911"/>
          </a:xfrm>
        </p:spPr>
        <p:txBody>
          <a:bodyPr anchor="b"/>
          <a:lstStyle>
            <a:lvl1pPr algn="l">
              <a:defRPr sz="2800" b="1"/>
            </a:lvl1pPr>
          </a:lstStyle>
          <a:p>
            <a:r>
              <a:rPr kumimoji="1" lang="ja-JP" altLang="en-US"/>
              <a:t>マスター タイトルの書式設定</a:t>
            </a:r>
          </a:p>
        </p:txBody>
      </p:sp>
      <p:sp>
        <p:nvSpPr>
          <p:cNvPr id="3" name="図プレースホルダー 2"/>
          <p:cNvSpPr>
            <a:spLocks noGrp="1"/>
          </p:cNvSpPr>
          <p:nvPr>
            <p:ph type="pic" idx="1"/>
          </p:nvPr>
        </p:nvSpPr>
        <p:spPr>
          <a:xfrm>
            <a:off x="1881902" y="1143847"/>
            <a:ext cx="5760720" cy="7680960"/>
          </a:xfrm>
        </p:spPr>
        <p:txBody>
          <a:bodyPr/>
          <a:lstStyle>
            <a:lvl1pPr marL="0" indent="0">
              <a:buNone/>
              <a:defRPr sz="4500"/>
            </a:lvl1pPr>
            <a:lvl2pPr marL="640080" indent="0">
              <a:buNone/>
              <a:defRPr sz="3900"/>
            </a:lvl2pPr>
            <a:lvl3pPr marL="1280160" indent="0">
              <a:buNone/>
              <a:defRPr sz="340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endParaRPr kumimoji="1" lang="ja-JP" altLang="en-US" dirty="0"/>
          </a:p>
        </p:txBody>
      </p:sp>
      <p:sp>
        <p:nvSpPr>
          <p:cNvPr id="4" name="テキスト プレースホルダー 3"/>
          <p:cNvSpPr>
            <a:spLocks noGrp="1"/>
          </p:cNvSpPr>
          <p:nvPr>
            <p:ph type="body" sz="half" idx="2"/>
          </p:nvPr>
        </p:nvSpPr>
        <p:spPr>
          <a:xfrm>
            <a:off x="1881902" y="10019032"/>
            <a:ext cx="5760720" cy="1502409"/>
          </a:xfrm>
        </p:spPr>
        <p:txBody>
          <a:bodyPr/>
          <a:lstStyle>
            <a:lvl1pPr marL="0" indent="0">
              <a:buNone/>
              <a:defRPr sz="2000"/>
            </a:lvl1pPr>
            <a:lvl2pPr marL="640080" indent="0">
              <a:buNone/>
              <a:defRPr sz="1700"/>
            </a:lvl2pPr>
            <a:lvl3pPr marL="1280160" indent="0">
              <a:buNone/>
              <a:defRPr sz="1400"/>
            </a:lvl3pPr>
            <a:lvl4pPr marL="1920240" indent="0">
              <a:buNone/>
              <a:defRPr sz="1300"/>
            </a:lvl4pPr>
            <a:lvl5pPr marL="2560320" indent="0">
              <a:buNone/>
              <a:defRPr sz="1300"/>
            </a:lvl5pPr>
            <a:lvl6pPr marL="3200400" indent="0">
              <a:buNone/>
              <a:defRPr sz="1300"/>
            </a:lvl6pPr>
            <a:lvl7pPr marL="3840480" indent="0">
              <a:buNone/>
              <a:defRPr sz="1300"/>
            </a:lvl7pPr>
            <a:lvl8pPr marL="4480560" indent="0">
              <a:buNone/>
              <a:defRPr sz="1300"/>
            </a:lvl8pPr>
            <a:lvl9pPr marL="5120640" indent="0">
              <a:buNone/>
              <a:defRPr sz="13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1C63ABA-7AD4-414B-BAC9-9FD2A004AC76}" type="datetimeFigureOut">
              <a:rPr kumimoji="1" lang="ja-JP" altLang="en-US" smtClean="0"/>
              <a:t>2020/10/23</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8236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80060" y="512657"/>
            <a:ext cx="8641080" cy="2133600"/>
          </a:xfrm>
          <a:prstGeom prst="rect">
            <a:avLst/>
          </a:prstGeom>
        </p:spPr>
        <p:txBody>
          <a:bodyPr vert="horz" lIns="128016" tIns="64008" rIns="128016" bIns="64008"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480060" y="2987041"/>
            <a:ext cx="8641080" cy="8448464"/>
          </a:xfrm>
          <a:prstGeom prst="rect">
            <a:avLst/>
          </a:prstGeom>
        </p:spPr>
        <p:txBody>
          <a:bodyPr vert="horz" lIns="128016" tIns="64008" rIns="128016" bIns="64008"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480060" y="11865189"/>
            <a:ext cx="2240280" cy="681567"/>
          </a:xfrm>
          <a:prstGeom prst="rect">
            <a:avLst/>
          </a:prstGeom>
        </p:spPr>
        <p:txBody>
          <a:bodyPr vert="horz" lIns="128016" tIns="64008" rIns="128016" bIns="64008" rtlCol="0" anchor="ctr"/>
          <a:lstStyle>
            <a:lvl1pPr algn="l">
              <a:defRPr sz="1700">
                <a:solidFill>
                  <a:schemeClr val="tx1">
                    <a:tint val="75000"/>
                  </a:schemeClr>
                </a:solidFill>
              </a:defRPr>
            </a:lvl1pPr>
          </a:lstStyle>
          <a:p>
            <a:fld id="{41C63ABA-7AD4-414B-BAC9-9FD2A004AC76}" type="datetimeFigureOut">
              <a:rPr kumimoji="1" lang="ja-JP" altLang="en-US" smtClean="0"/>
              <a:t>2020/10/23</a:t>
            </a:fld>
            <a:endParaRPr kumimoji="1" lang="ja-JP" altLang="en-US" dirty="0"/>
          </a:p>
        </p:txBody>
      </p:sp>
      <p:sp>
        <p:nvSpPr>
          <p:cNvPr id="5" name="フッター プレースホルダー 4"/>
          <p:cNvSpPr>
            <a:spLocks noGrp="1"/>
          </p:cNvSpPr>
          <p:nvPr>
            <p:ph type="ftr" sz="quarter" idx="3"/>
          </p:nvPr>
        </p:nvSpPr>
        <p:spPr>
          <a:xfrm>
            <a:off x="3280410" y="11865189"/>
            <a:ext cx="3040380" cy="681567"/>
          </a:xfrm>
          <a:prstGeom prst="rect">
            <a:avLst/>
          </a:prstGeom>
        </p:spPr>
        <p:txBody>
          <a:bodyPr vert="horz" lIns="128016" tIns="64008" rIns="128016" bIns="64008" rtlCol="0" anchor="ctr"/>
          <a:lstStyle>
            <a:lvl1pPr algn="ctr">
              <a:defRPr sz="17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6880860" y="11865189"/>
            <a:ext cx="2240280" cy="681567"/>
          </a:xfrm>
          <a:prstGeom prst="rect">
            <a:avLst/>
          </a:prstGeom>
        </p:spPr>
        <p:txBody>
          <a:bodyPr vert="horz" lIns="128016" tIns="64008" rIns="128016" bIns="64008" rtlCol="0" anchor="ctr"/>
          <a:lstStyle>
            <a:lvl1pPr algn="r">
              <a:defRPr sz="1700">
                <a:solidFill>
                  <a:schemeClr val="tx1">
                    <a:tint val="75000"/>
                  </a:schemeClr>
                </a:solidFill>
              </a:defRPr>
            </a:lvl1pPr>
          </a:lstStyle>
          <a:p>
            <a:fld id="{97D32B9D-78A2-48F5-8C29-2EEEF0124C01}" type="slidenum">
              <a:rPr kumimoji="1" lang="ja-JP" altLang="en-US" smtClean="0"/>
              <a:t>‹#›</a:t>
            </a:fld>
            <a:endParaRPr kumimoji="1" lang="ja-JP" altLang="en-US" dirty="0"/>
          </a:p>
        </p:txBody>
      </p:sp>
    </p:spTree>
    <p:extLst>
      <p:ext uri="{BB962C8B-B14F-4D97-AF65-F5344CB8AC3E}">
        <p14:creationId xmlns:p14="http://schemas.microsoft.com/office/powerpoint/2010/main" val="2049898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280160" rtl="0" eaLnBrk="1" latinLnBrk="0" hangingPunct="1">
        <a:spcBef>
          <a:spcPct val="0"/>
        </a:spcBef>
        <a:buNone/>
        <a:defRPr kumimoji="1" sz="6200" kern="1200">
          <a:solidFill>
            <a:schemeClr val="tx1"/>
          </a:solidFill>
          <a:latin typeface="+mj-lt"/>
          <a:ea typeface="+mj-ea"/>
          <a:cs typeface="+mj-cs"/>
        </a:defRPr>
      </a:lvl1pPr>
    </p:titleStyle>
    <p:bodyStyle>
      <a:lvl1pPr marL="480060" indent="-480060" algn="l" defTabSz="1280160" rtl="0" eaLnBrk="1" latinLnBrk="0" hangingPunct="1">
        <a:spcBef>
          <a:spcPct val="20000"/>
        </a:spcBef>
        <a:buFont typeface="Arial" panose="020B0604020202020204" pitchFamily="34" charset="0"/>
        <a:buChar char="•"/>
        <a:defRPr kumimoji="1" sz="4500" kern="1200">
          <a:solidFill>
            <a:schemeClr val="tx1"/>
          </a:solidFill>
          <a:latin typeface="+mn-lt"/>
          <a:ea typeface="+mn-ea"/>
          <a:cs typeface="+mn-cs"/>
        </a:defRPr>
      </a:lvl1pPr>
      <a:lvl2pPr marL="1040130" indent="-400050" algn="l" defTabSz="1280160" rtl="0" eaLnBrk="1" latinLnBrk="0" hangingPunct="1">
        <a:spcBef>
          <a:spcPct val="20000"/>
        </a:spcBef>
        <a:buFont typeface="Arial" panose="020B0604020202020204" pitchFamily="34" charset="0"/>
        <a:buChar char="–"/>
        <a:defRPr kumimoji="1" sz="3900" kern="1200">
          <a:solidFill>
            <a:schemeClr val="tx1"/>
          </a:solidFill>
          <a:latin typeface="+mn-lt"/>
          <a:ea typeface="+mn-ea"/>
          <a:cs typeface="+mn-cs"/>
        </a:defRPr>
      </a:lvl2pPr>
      <a:lvl3pPr marL="1600200" indent="-320040" algn="l" defTabSz="1280160" rtl="0" eaLnBrk="1" latinLnBrk="0" hangingPunct="1">
        <a:spcBef>
          <a:spcPct val="20000"/>
        </a:spcBef>
        <a:buFont typeface="Arial" panose="020B0604020202020204" pitchFamily="34" charset="0"/>
        <a:buChar char="•"/>
        <a:defRPr kumimoji="1" sz="3400" kern="1200">
          <a:solidFill>
            <a:schemeClr val="tx1"/>
          </a:solidFill>
          <a:latin typeface="+mn-lt"/>
          <a:ea typeface="+mn-ea"/>
          <a:cs typeface="+mn-cs"/>
        </a:defRPr>
      </a:lvl3pPr>
      <a:lvl4pPr marL="22402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4pPr>
      <a:lvl5pPr marL="288036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5pPr>
      <a:lvl6pPr marL="352044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6pPr>
      <a:lvl7pPr marL="416052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7pPr>
      <a:lvl8pPr marL="480060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8pPr>
      <a:lvl9pPr marL="5440680" indent="-320040" algn="l" defTabSz="128016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9pPr>
    </p:bodyStyle>
    <p:otherStyle>
      <a:defPPr>
        <a:defRPr lang="ja-JP"/>
      </a:defPPr>
      <a:lvl1pPr marL="0" algn="l" defTabSz="1280160" rtl="0" eaLnBrk="1" latinLnBrk="0" hangingPunct="1">
        <a:defRPr kumimoji="1" sz="2500" kern="1200">
          <a:solidFill>
            <a:schemeClr val="tx1"/>
          </a:solidFill>
          <a:latin typeface="+mn-lt"/>
          <a:ea typeface="+mn-ea"/>
          <a:cs typeface="+mn-cs"/>
        </a:defRPr>
      </a:lvl1pPr>
      <a:lvl2pPr marL="640080" algn="l" defTabSz="1280160" rtl="0" eaLnBrk="1" latinLnBrk="0" hangingPunct="1">
        <a:defRPr kumimoji="1" sz="2500" kern="1200">
          <a:solidFill>
            <a:schemeClr val="tx1"/>
          </a:solidFill>
          <a:latin typeface="+mn-lt"/>
          <a:ea typeface="+mn-ea"/>
          <a:cs typeface="+mn-cs"/>
        </a:defRPr>
      </a:lvl2pPr>
      <a:lvl3pPr marL="1280160" algn="l" defTabSz="1280160" rtl="0" eaLnBrk="1" latinLnBrk="0" hangingPunct="1">
        <a:defRPr kumimoji="1" sz="2500" kern="1200">
          <a:solidFill>
            <a:schemeClr val="tx1"/>
          </a:solidFill>
          <a:latin typeface="+mn-lt"/>
          <a:ea typeface="+mn-ea"/>
          <a:cs typeface="+mn-cs"/>
        </a:defRPr>
      </a:lvl3pPr>
      <a:lvl4pPr marL="1920240" algn="l" defTabSz="1280160" rtl="0" eaLnBrk="1" latinLnBrk="0" hangingPunct="1">
        <a:defRPr kumimoji="1" sz="2500" kern="1200">
          <a:solidFill>
            <a:schemeClr val="tx1"/>
          </a:solidFill>
          <a:latin typeface="+mn-lt"/>
          <a:ea typeface="+mn-ea"/>
          <a:cs typeface="+mn-cs"/>
        </a:defRPr>
      </a:lvl4pPr>
      <a:lvl5pPr marL="2560320" algn="l" defTabSz="1280160" rtl="0" eaLnBrk="1" latinLnBrk="0" hangingPunct="1">
        <a:defRPr kumimoji="1" sz="2500" kern="1200">
          <a:solidFill>
            <a:schemeClr val="tx1"/>
          </a:solidFill>
          <a:latin typeface="+mn-lt"/>
          <a:ea typeface="+mn-ea"/>
          <a:cs typeface="+mn-cs"/>
        </a:defRPr>
      </a:lvl5pPr>
      <a:lvl6pPr marL="3200400" algn="l" defTabSz="1280160" rtl="0" eaLnBrk="1" latinLnBrk="0" hangingPunct="1">
        <a:defRPr kumimoji="1" sz="2500" kern="1200">
          <a:solidFill>
            <a:schemeClr val="tx1"/>
          </a:solidFill>
          <a:latin typeface="+mn-lt"/>
          <a:ea typeface="+mn-ea"/>
          <a:cs typeface="+mn-cs"/>
        </a:defRPr>
      </a:lvl6pPr>
      <a:lvl7pPr marL="3840480" algn="l" defTabSz="1280160" rtl="0" eaLnBrk="1" latinLnBrk="0" hangingPunct="1">
        <a:defRPr kumimoji="1" sz="2500" kern="1200">
          <a:solidFill>
            <a:schemeClr val="tx1"/>
          </a:solidFill>
          <a:latin typeface="+mn-lt"/>
          <a:ea typeface="+mn-ea"/>
          <a:cs typeface="+mn-cs"/>
        </a:defRPr>
      </a:lvl7pPr>
      <a:lvl8pPr marL="4480560" algn="l" defTabSz="1280160" rtl="0" eaLnBrk="1" latinLnBrk="0" hangingPunct="1">
        <a:defRPr kumimoji="1" sz="2500" kern="1200">
          <a:solidFill>
            <a:schemeClr val="tx1"/>
          </a:solidFill>
          <a:latin typeface="+mn-lt"/>
          <a:ea typeface="+mn-ea"/>
          <a:cs typeface="+mn-cs"/>
        </a:defRPr>
      </a:lvl8pPr>
      <a:lvl9pPr marL="5120640" algn="l" defTabSz="1280160" rtl="0" eaLnBrk="1" latinLnBrk="0" hangingPunct="1">
        <a:defRPr kumimoji="1" sz="2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package" Target="../embeddings/Microsoft_Excel_______.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36221" y="176256"/>
            <a:ext cx="9350510" cy="1287165"/>
          </a:xfrm>
          <a:ln>
            <a:solidFill>
              <a:schemeClr val="tx1"/>
            </a:solidFill>
            <a:prstDash val="solid"/>
          </a:ln>
        </p:spPr>
        <p:txBody>
          <a:bodyPr>
            <a:normAutofit fontScale="90000"/>
          </a:bodyPr>
          <a:lstStyle/>
          <a:p>
            <a:r>
              <a:rPr kumimoji="1" lang="en-US" altLang="ja-JP" sz="3100" dirty="0">
                <a:latin typeface="Arial" panose="020B0604020202020204" pitchFamily="34" charset="0"/>
                <a:cs typeface="Arial" panose="020B0604020202020204" pitchFamily="34" charset="0"/>
              </a:rPr>
              <a:t>Classifying Television Commercials by Convolutional Neural Network with Evaluation of Error Functions</a:t>
            </a:r>
            <a:br>
              <a:rPr kumimoji="1" lang="en-US" altLang="ja-JP" dirty="0">
                <a:latin typeface="Arial" panose="020B0604020202020204" pitchFamily="34" charset="0"/>
                <a:cs typeface="Arial" panose="020B0604020202020204" pitchFamily="34" charset="0"/>
              </a:rPr>
            </a:br>
            <a:r>
              <a:rPr kumimoji="1" lang="en-US" altLang="ja-JP" sz="2200" dirty="0">
                <a:latin typeface="Arial" panose="020B0604020202020204" pitchFamily="34" charset="0"/>
                <a:cs typeface="Arial" panose="020B0604020202020204" pitchFamily="34" charset="0"/>
              </a:rPr>
              <a:t>s1250103 Ryota Moriya, Supervisor: Prof. Kazuyoshi Mori</a:t>
            </a:r>
            <a:endParaRPr kumimoji="1" lang="ja-JP" altLang="en-US" sz="2200" dirty="0">
              <a:latin typeface="Arial" panose="020B0604020202020204" pitchFamily="34" charset="0"/>
              <a:cs typeface="Arial" panose="020B0604020202020204" pitchFamily="34" charset="0"/>
            </a:endParaRPr>
          </a:p>
        </p:txBody>
      </p:sp>
      <p:sp>
        <p:nvSpPr>
          <p:cNvPr id="5" name="タイトル 1"/>
          <p:cNvSpPr txBox="1">
            <a:spLocks/>
          </p:cNvSpPr>
          <p:nvPr/>
        </p:nvSpPr>
        <p:spPr>
          <a:xfrm>
            <a:off x="120080" y="1434570"/>
            <a:ext cx="4446730" cy="936104"/>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1. Motivation and Goal</a:t>
            </a:r>
            <a:endParaRPr lang="ja-JP" altLang="en-US" sz="2400" dirty="0">
              <a:latin typeface="Arial" panose="020B0604020202020204" pitchFamily="34" charset="0"/>
              <a:cs typeface="Arial" panose="020B0604020202020204" pitchFamily="34" charset="0"/>
            </a:endParaRPr>
          </a:p>
        </p:txBody>
      </p:sp>
      <p:sp>
        <p:nvSpPr>
          <p:cNvPr id="6" name="タイトル 1"/>
          <p:cNvSpPr txBox="1">
            <a:spLocks/>
          </p:cNvSpPr>
          <p:nvPr/>
        </p:nvSpPr>
        <p:spPr>
          <a:xfrm>
            <a:off x="136221" y="7582939"/>
            <a:ext cx="4091853" cy="670455"/>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2.Approach</a:t>
            </a:r>
            <a:endParaRPr lang="ja-JP" altLang="en-US" sz="2400" dirty="0">
              <a:latin typeface="Arial" panose="020B0604020202020204" pitchFamily="34" charset="0"/>
              <a:cs typeface="Arial" panose="020B0604020202020204" pitchFamily="34" charset="0"/>
            </a:endParaRPr>
          </a:p>
        </p:txBody>
      </p:sp>
      <p:sp>
        <p:nvSpPr>
          <p:cNvPr id="7" name="タイトル 1"/>
          <p:cNvSpPr txBox="1">
            <a:spLocks/>
          </p:cNvSpPr>
          <p:nvPr/>
        </p:nvSpPr>
        <p:spPr>
          <a:xfrm>
            <a:off x="4914068" y="1548764"/>
            <a:ext cx="4523287"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3. Current Results and Status</a:t>
            </a:r>
            <a:endParaRPr lang="ja-JP" altLang="en-US" sz="2400" dirty="0">
              <a:latin typeface="Arial" panose="020B0604020202020204" pitchFamily="34" charset="0"/>
              <a:cs typeface="Arial" panose="020B0604020202020204" pitchFamily="34" charset="0"/>
            </a:endParaRPr>
          </a:p>
        </p:txBody>
      </p:sp>
      <p:sp>
        <p:nvSpPr>
          <p:cNvPr id="14" name="テキスト ボックス 13"/>
          <p:cNvSpPr txBox="1"/>
          <p:nvPr/>
        </p:nvSpPr>
        <p:spPr>
          <a:xfrm>
            <a:off x="346006" y="2267828"/>
            <a:ext cx="4315289" cy="5078313"/>
          </a:xfrm>
          <a:prstGeom prst="rect">
            <a:avLst/>
          </a:prstGeom>
          <a:noFill/>
        </p:spPr>
        <p:txBody>
          <a:bodyPr wrap="square" rtlCol="0">
            <a:spAutoFit/>
          </a:bodyPr>
          <a:lstStyle/>
          <a:p>
            <a:r>
              <a:rPr lang="en" altLang="ja-JP" sz="1800" dirty="0"/>
              <a:t>  Television commercials(TVCMs) provide information about products and services to viewers and TVCMs are watched by many people in a society. TVCMs reflects the social situation and trend.</a:t>
            </a:r>
          </a:p>
          <a:p>
            <a:r>
              <a:rPr lang="en" altLang="ja-JP" sz="1800" dirty="0"/>
              <a:t>  We consider that investigating many TVCMs is useful for social analysis, especially business purposes. Therefore, we have decided to develop a semiautomatic system by convolutional neural network for classifying CMs. </a:t>
            </a:r>
          </a:p>
          <a:p>
            <a:r>
              <a:rPr lang="en" altLang="ja-JP" sz="1800" dirty="0"/>
              <a:t>  </a:t>
            </a:r>
            <a:r>
              <a:rPr lang="en-US" altLang="ja-JP" sz="1800" dirty="0"/>
              <a:t>I</a:t>
            </a:r>
            <a:r>
              <a:rPr lang="en" altLang="ja-JP" sz="1800" dirty="0"/>
              <a:t>n the neural network, a function called </a:t>
            </a:r>
            <a:r>
              <a:rPr lang="en" altLang="ja-JP" sz="1800"/>
              <a:t>error function </a:t>
            </a:r>
            <a:r>
              <a:rPr lang="en" altLang="ja-JP" sz="1800" dirty="0"/>
              <a:t>is used. There are many kinds of error functions and they often influence to significant results of the neural network. We consider that better error activation functions exercise a positive effect for making the system more effective.</a:t>
            </a:r>
            <a:r>
              <a:rPr lang="en-US" altLang="ja-JP" sz="1800" dirty="0">
                <a:latin typeface="Arial" panose="020B0604020202020204" pitchFamily="34" charset="0"/>
                <a:cs typeface="Arial" panose="020B0604020202020204" pitchFamily="34" charset="0"/>
              </a:rPr>
              <a:t> </a:t>
            </a:r>
          </a:p>
        </p:txBody>
      </p:sp>
      <p:sp>
        <p:nvSpPr>
          <p:cNvPr id="13" name="タイトル 1"/>
          <p:cNvSpPr txBox="1">
            <a:spLocks/>
          </p:cNvSpPr>
          <p:nvPr/>
        </p:nvSpPr>
        <p:spPr>
          <a:xfrm>
            <a:off x="4849626" y="11361230"/>
            <a:ext cx="4415061" cy="51299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000" dirty="0">
                <a:latin typeface="Arial" panose="020B0604020202020204" pitchFamily="34" charset="0"/>
                <a:cs typeface="Arial" panose="020B0604020202020204" pitchFamily="34" charset="0"/>
              </a:rPr>
              <a:t>References</a:t>
            </a:r>
            <a:endParaRPr lang="ja-JP" altLang="en-US" sz="2000" dirty="0">
              <a:latin typeface="Arial" panose="020B0604020202020204" pitchFamily="34" charset="0"/>
              <a:cs typeface="Arial" panose="020B0604020202020204" pitchFamily="34" charset="0"/>
            </a:endParaRPr>
          </a:p>
        </p:txBody>
      </p:sp>
      <p:sp>
        <p:nvSpPr>
          <p:cNvPr id="17" name="タイトル 1"/>
          <p:cNvSpPr txBox="1">
            <a:spLocks/>
          </p:cNvSpPr>
          <p:nvPr/>
        </p:nvSpPr>
        <p:spPr>
          <a:xfrm>
            <a:off x="4800600" y="7380441"/>
            <a:ext cx="5082051" cy="716272"/>
          </a:xfrm>
          <a:prstGeom prst="rect">
            <a:avLst/>
          </a:prstGeom>
        </p:spPr>
        <p:txBody>
          <a:bodyPr vert="horz" lIns="128016" tIns="64008" rIns="128016" bIns="64008" rtlCol="0" anchor="ctr">
            <a:noAutofit/>
          </a:bodyPr>
          <a:lstStyle>
            <a:lvl1pPr algn="ctr" defTabSz="1280160" rtl="0" eaLnBrk="1" latinLnBrk="0" hangingPunct="1">
              <a:spcBef>
                <a:spcPct val="0"/>
              </a:spcBef>
              <a:buNone/>
              <a:defRPr kumimoji="1" sz="6200" kern="1200">
                <a:solidFill>
                  <a:schemeClr val="tx1"/>
                </a:solidFill>
                <a:latin typeface="+mj-lt"/>
                <a:ea typeface="+mj-ea"/>
                <a:cs typeface="+mj-cs"/>
              </a:defRPr>
            </a:lvl1pPr>
          </a:lstStyle>
          <a:p>
            <a:pPr algn="l"/>
            <a:r>
              <a:rPr lang="en-US" altLang="ja-JP" sz="2400" dirty="0">
                <a:latin typeface="Arial" panose="020B0604020202020204" pitchFamily="34" charset="0"/>
                <a:cs typeface="Arial" panose="020B0604020202020204" pitchFamily="34" charset="0"/>
              </a:rPr>
              <a:t>4. Tasks and Schedule</a:t>
            </a:r>
            <a:endParaRPr lang="ja-JP" altLang="en-US" sz="2400" dirty="0">
              <a:latin typeface="Arial" panose="020B0604020202020204" pitchFamily="34" charset="0"/>
              <a:cs typeface="Arial" panose="020B0604020202020204" pitchFamily="34" charset="0"/>
            </a:endParaRPr>
          </a:p>
        </p:txBody>
      </p:sp>
      <p:sp>
        <p:nvSpPr>
          <p:cNvPr id="19" name="正方形/長方形 18"/>
          <p:cNvSpPr/>
          <p:nvPr/>
        </p:nvSpPr>
        <p:spPr>
          <a:xfrm>
            <a:off x="5044635" y="11763675"/>
            <a:ext cx="4476416" cy="830997"/>
          </a:xfrm>
          <a:prstGeom prst="rect">
            <a:avLst/>
          </a:prstGeom>
        </p:spPr>
        <p:txBody>
          <a:bodyPr wrap="square">
            <a:spAutoFit/>
          </a:bodyPr>
          <a:lstStyle/>
          <a:p>
            <a:r>
              <a:rPr lang="en-US" altLang="zh-TW" sz="1600" dirty="0">
                <a:latin typeface="Arial" panose="020B0604020202020204" pitchFamily="34" charset="0"/>
                <a:cs typeface="Arial" panose="020B0604020202020204" pitchFamily="34" charset="0"/>
              </a:rPr>
              <a:t>[1]</a:t>
            </a:r>
            <a:r>
              <a:rPr lang="ja-JP" altLang="en-US" sz="1600">
                <a:latin typeface="Arial" panose="020B0604020202020204" pitchFamily="34" charset="0"/>
                <a:cs typeface="Arial" panose="020B0604020202020204" pitchFamily="34" charset="0"/>
              </a:rPr>
              <a:t>大関真之</a:t>
            </a:r>
            <a:r>
              <a:rPr lang="en-US" altLang="zh-TW" sz="1600" dirty="0">
                <a:latin typeface="Arial" panose="020B0604020202020204" pitchFamily="34" charset="0"/>
                <a:cs typeface="Arial" panose="020B0604020202020204" pitchFamily="34" charset="0"/>
              </a:rPr>
              <a:t>, “</a:t>
            </a:r>
            <a:r>
              <a:rPr lang="ja-JP" altLang="en-US" sz="1600">
                <a:latin typeface="Arial" panose="020B0604020202020204" pitchFamily="34" charset="0"/>
                <a:cs typeface="Arial" panose="020B0604020202020204" pitchFamily="34" charset="0"/>
              </a:rPr>
              <a:t>機械学習入門 ボルツマン機械学習から深層学習まで</a:t>
            </a:r>
            <a:r>
              <a:rPr lang="zh-TW" altLang="en-US" sz="1600" dirty="0">
                <a:latin typeface="Arial" panose="020B0604020202020204" pitchFamily="34" charset="0"/>
                <a:cs typeface="Arial" panose="020B0604020202020204" pitchFamily="34" charset="0"/>
              </a:rPr>
              <a:t>”</a:t>
            </a:r>
            <a:r>
              <a:rPr lang="en-US" altLang="zh-TW" sz="1600" dirty="0">
                <a:latin typeface="Arial" panose="020B0604020202020204" pitchFamily="34" charset="0"/>
                <a:cs typeface="Arial" panose="020B0604020202020204" pitchFamily="34" charset="0"/>
              </a:rPr>
              <a:t>, </a:t>
            </a:r>
            <a:r>
              <a:rPr lang="ja-JP" altLang="en-US" sz="1600">
                <a:latin typeface="Arial" panose="020B0604020202020204" pitchFamily="34" charset="0"/>
                <a:cs typeface="Arial" panose="020B0604020202020204" pitchFamily="34" charset="0"/>
              </a:rPr>
              <a:t>オーム社</a:t>
            </a:r>
            <a:r>
              <a:rPr lang="en-US" altLang="zh-TW" sz="1600" dirty="0">
                <a:latin typeface="Arial" panose="020B0604020202020204" pitchFamily="34" charset="0"/>
                <a:cs typeface="Arial" panose="020B0604020202020204" pitchFamily="34" charset="0"/>
              </a:rPr>
              <a:t>, 2019.</a:t>
            </a:r>
          </a:p>
          <a:p>
            <a:r>
              <a:rPr lang="en-US" altLang="zh-TW" sz="1600" dirty="0">
                <a:latin typeface="Arial" panose="020B0604020202020204" pitchFamily="34" charset="0"/>
                <a:cs typeface="Arial" panose="020B0604020202020204" pitchFamily="34" charset="0"/>
              </a:rPr>
              <a:t>[2]</a:t>
            </a:r>
            <a:r>
              <a:rPr lang="ja-JP" altLang="en-US" sz="1600">
                <a:latin typeface="Arial" panose="020B0604020202020204" pitchFamily="34" charset="0"/>
                <a:cs typeface="Arial" panose="020B0604020202020204" pitchFamily="34" charset="0"/>
              </a:rPr>
              <a:t>青野雅樹</a:t>
            </a:r>
            <a:r>
              <a:rPr lang="en-US" altLang="ja-JP" sz="1600" dirty="0">
                <a:latin typeface="Arial" panose="020B0604020202020204" pitchFamily="34" charset="0"/>
                <a:cs typeface="Arial" panose="020B0604020202020204" pitchFamily="34" charset="0"/>
              </a:rPr>
              <a:t>, “</a:t>
            </a:r>
            <a:r>
              <a:rPr lang="en-US" altLang="ja-JP" sz="1600" dirty="0" err="1">
                <a:latin typeface="Arial" panose="020B0604020202020204" pitchFamily="34" charset="0"/>
                <a:cs typeface="Arial" panose="020B0604020202020204" pitchFamily="34" charset="0"/>
              </a:rPr>
              <a:t>Keras</a:t>
            </a:r>
            <a:r>
              <a:rPr lang="ja-JP" altLang="en-US" sz="1600">
                <a:latin typeface="Arial" panose="020B0604020202020204" pitchFamily="34" charset="0"/>
                <a:cs typeface="Arial" panose="020B0604020202020204" pitchFamily="34" charset="0"/>
              </a:rPr>
              <a:t>によるディープラーニング</a:t>
            </a:r>
            <a:r>
              <a:rPr lang="en-US" altLang="ja-JP" sz="1600" dirty="0">
                <a:latin typeface="Arial" panose="020B0604020202020204" pitchFamily="34" charset="0"/>
                <a:cs typeface="Arial" panose="020B0604020202020204" pitchFamily="34" charset="0"/>
              </a:rPr>
              <a:t>”</a:t>
            </a:r>
            <a:endParaRPr lang="en-US" altLang="zh-TW" sz="1600" dirty="0">
              <a:latin typeface="Arial" panose="020B0604020202020204" pitchFamily="34" charset="0"/>
              <a:cs typeface="Arial" panose="020B0604020202020204" pitchFamily="34" charset="0"/>
            </a:endParaRPr>
          </a:p>
        </p:txBody>
      </p:sp>
      <p:cxnSp>
        <p:nvCxnSpPr>
          <p:cNvPr id="10" name="直線コネクタ 9"/>
          <p:cNvCxnSpPr/>
          <p:nvPr/>
        </p:nvCxnSpPr>
        <p:spPr>
          <a:xfrm>
            <a:off x="4800600" y="1434570"/>
            <a:ext cx="0" cy="1090730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正方形/長方形 2"/>
          <p:cNvSpPr/>
          <p:nvPr/>
        </p:nvSpPr>
        <p:spPr>
          <a:xfrm>
            <a:off x="8365662" y="1037925"/>
            <a:ext cx="978714" cy="3600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latin typeface="Arial" panose="020B0604020202020204" pitchFamily="34" charset="0"/>
                <a:cs typeface="Arial" panose="020B0604020202020204" pitchFamily="34" charset="0"/>
              </a:rPr>
              <a:t>Ｓｅａｌ　</a:t>
            </a:r>
            <a:endParaRPr lang="en-US" altLang="ja-JP" sz="1050" dirty="0">
              <a:solidFill>
                <a:schemeClr val="tx1"/>
              </a:solidFill>
              <a:latin typeface="Arial" panose="020B0604020202020204" pitchFamily="34" charset="0"/>
              <a:cs typeface="Arial" panose="020B0604020202020204" pitchFamily="34" charset="0"/>
            </a:endParaRPr>
          </a:p>
          <a:p>
            <a:pPr algn="ctr"/>
            <a:r>
              <a:rPr lang="en-US" altLang="ja-JP" sz="1050" dirty="0">
                <a:solidFill>
                  <a:schemeClr val="tx1"/>
                </a:solidFill>
                <a:latin typeface="Arial" panose="020B0604020202020204" pitchFamily="34" charset="0"/>
                <a:cs typeface="Arial" panose="020B0604020202020204" pitchFamily="34" charset="0"/>
              </a:rPr>
              <a:t>or </a:t>
            </a:r>
            <a:r>
              <a:rPr lang="ja-JP" altLang="en-US" sz="1050" dirty="0">
                <a:solidFill>
                  <a:schemeClr val="tx1"/>
                </a:solidFill>
                <a:latin typeface="Arial" panose="020B0604020202020204" pitchFamily="34" charset="0"/>
                <a:cs typeface="Arial" panose="020B0604020202020204" pitchFamily="34" charset="0"/>
              </a:rPr>
              <a:t>Ｓｉｇｎａｔｕｒｅ</a:t>
            </a:r>
            <a:endParaRPr kumimoji="1" lang="ja-JP" altLang="en-US" sz="1050" dirty="0">
              <a:solidFill>
                <a:schemeClr val="tx1"/>
              </a:solidFill>
              <a:latin typeface="Arial" panose="020B0604020202020204" pitchFamily="34" charset="0"/>
              <a:cs typeface="Arial" panose="020B0604020202020204" pitchFamily="34" charset="0"/>
            </a:endParaRPr>
          </a:p>
        </p:txBody>
      </p:sp>
      <p:sp>
        <p:nvSpPr>
          <p:cNvPr id="25" name="テキスト ボックス 24">
            <a:extLst>
              <a:ext uri="{FF2B5EF4-FFF2-40B4-BE49-F238E27FC236}">
                <a16:creationId xmlns:a16="http://schemas.microsoft.com/office/drawing/2014/main" id="{39DFD940-E2B3-C046-86E3-C3F0E29312D1}"/>
              </a:ext>
            </a:extLst>
          </p:cNvPr>
          <p:cNvSpPr txBox="1"/>
          <p:nvPr/>
        </p:nvSpPr>
        <p:spPr>
          <a:xfrm>
            <a:off x="348593" y="8253394"/>
            <a:ext cx="4315289" cy="4247317"/>
          </a:xfrm>
          <a:prstGeom prst="rect">
            <a:avLst/>
          </a:prstGeom>
          <a:noFill/>
        </p:spPr>
        <p:txBody>
          <a:bodyPr wrap="square" rtlCol="0">
            <a:spAutoFit/>
          </a:bodyPr>
          <a:lstStyle/>
          <a:p>
            <a:r>
              <a:rPr lang="en-US" altLang="ja-JP" sz="1800" dirty="0"/>
              <a:t>  </a:t>
            </a:r>
            <a:r>
              <a:rPr lang="en" altLang="ja-JP" sz="1800" dirty="0"/>
              <a:t>We use convolutional neural network (CNN)[1] in order to classify a television commercials. CNN(Figure 1) is a kind of deep learning. It has several layers including convolution layers and pooling layers. It is often used for image recognition.</a:t>
            </a:r>
            <a:endParaRPr lang="en" altLang="ja-JP" sz="1800" dirty="0">
              <a:latin typeface="Arial" panose="020B0604020202020204" pitchFamily="34" charset="0"/>
              <a:cs typeface="Arial" panose="020B0604020202020204" pitchFamily="34" charset="0"/>
            </a:endParaRPr>
          </a:p>
          <a:p>
            <a:r>
              <a:rPr lang="en" altLang="ja-JP" sz="1800" dirty="0">
                <a:latin typeface="Arial" panose="020B0604020202020204" pitchFamily="34" charset="0"/>
                <a:cs typeface="Arial" panose="020B0604020202020204" pitchFamily="34" charset="0"/>
              </a:rPr>
              <a:t>  In many cases, images are inputs one by one to CNN. In this study, we implement CNN with video inputs by using several consecutive images for input. This will enable us to obtain a temporal feature of CMs.</a:t>
            </a:r>
          </a:p>
          <a:p>
            <a:r>
              <a:rPr lang="en" altLang="ja-JP" sz="1800" dirty="0">
                <a:latin typeface="Arial" panose="020B0604020202020204" pitchFamily="34" charset="0"/>
                <a:cs typeface="Arial" panose="020B0604020202020204" pitchFamily="34" charset="0"/>
              </a:rPr>
              <a:t> We are going to use Open Source Computer Vision (OpenCV), TensorFlow and </a:t>
            </a:r>
            <a:r>
              <a:rPr lang="en" altLang="ja-JP" sz="1800" dirty="0" err="1">
                <a:latin typeface="Arial" panose="020B0604020202020204" pitchFamily="34" charset="0"/>
                <a:cs typeface="Arial" panose="020B0604020202020204" pitchFamily="34" charset="0"/>
              </a:rPr>
              <a:t>Keras</a:t>
            </a:r>
            <a:r>
              <a:rPr lang="en" altLang="ja-JP" sz="1800" dirty="0">
                <a:latin typeface="Arial" panose="020B0604020202020204" pitchFamily="34" charset="0"/>
                <a:cs typeface="Arial" panose="020B0604020202020204" pitchFamily="34" charset="0"/>
              </a:rPr>
              <a:t>[2].</a:t>
            </a:r>
            <a:endParaRPr lang="en-US" altLang="ja-JP" sz="1800" dirty="0">
              <a:latin typeface="Arial" panose="020B0604020202020204" pitchFamily="34" charset="0"/>
              <a:cs typeface="Arial" panose="020B0604020202020204" pitchFamily="34" charset="0"/>
            </a:endParaRPr>
          </a:p>
        </p:txBody>
      </p:sp>
      <p:sp>
        <p:nvSpPr>
          <p:cNvPr id="26" name="テキスト ボックス 25">
            <a:extLst>
              <a:ext uri="{FF2B5EF4-FFF2-40B4-BE49-F238E27FC236}">
                <a16:creationId xmlns:a16="http://schemas.microsoft.com/office/drawing/2014/main" id="{57149642-C8AE-314D-AC99-4AA3983B0027}"/>
              </a:ext>
            </a:extLst>
          </p:cNvPr>
          <p:cNvSpPr txBox="1"/>
          <p:nvPr/>
        </p:nvSpPr>
        <p:spPr>
          <a:xfrm>
            <a:off x="4991389" y="2067363"/>
            <a:ext cx="4315289" cy="2339102"/>
          </a:xfrm>
          <a:prstGeom prst="rect">
            <a:avLst/>
          </a:prstGeom>
          <a:noFill/>
        </p:spPr>
        <p:txBody>
          <a:bodyPr wrap="square" rtlCol="0">
            <a:spAutoFit/>
          </a:bodyPr>
          <a:lstStyle/>
          <a:p>
            <a:r>
              <a:rPr lang="en" altLang="ja-JP" sz="1800" dirty="0"/>
              <a:t>  </a:t>
            </a:r>
            <a:r>
              <a:rPr lang="en" altLang="ja-JP" sz="1600" dirty="0"/>
              <a:t>In order to training CNN, we have so far collected 68 of various TVCMs. Each is classified with the three category labels, such as “food”, “car” , and “cosmetic”. </a:t>
            </a:r>
          </a:p>
          <a:p>
            <a:r>
              <a:rPr lang="en" altLang="ja-JP" sz="1600" dirty="0"/>
              <a:t>  We have implemented a preliminary CNN (Figure 4) that can classify CM videos into three categories “food”, “car”, or “cosmetic”. It consists of 6 convolutional layers and one fully connected layers. </a:t>
            </a:r>
          </a:p>
        </p:txBody>
      </p:sp>
      <p:pic>
        <p:nvPicPr>
          <p:cNvPr id="10243" name="Picture 3" descr="page1image47499712">
            <a:extLst>
              <a:ext uri="{FF2B5EF4-FFF2-40B4-BE49-F238E27FC236}">
                <a16:creationId xmlns:a16="http://schemas.microsoft.com/office/drawing/2014/main" id="{C8ED0BC4-5BA4-1540-890D-D4EDFEC24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756" y="4463073"/>
            <a:ext cx="4436614" cy="1695991"/>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CA0DC671-EE35-EF48-8F2B-20A01FCF2BD0}"/>
              </a:ext>
            </a:extLst>
          </p:cNvPr>
          <p:cNvSpPr txBox="1"/>
          <p:nvPr/>
        </p:nvSpPr>
        <p:spPr>
          <a:xfrm>
            <a:off x="5018066" y="6478339"/>
            <a:ext cx="4315289" cy="861774"/>
          </a:xfrm>
          <a:prstGeom prst="rect">
            <a:avLst/>
          </a:prstGeom>
          <a:noFill/>
        </p:spPr>
        <p:txBody>
          <a:bodyPr wrap="square" rtlCol="0">
            <a:spAutoFit/>
          </a:bodyPr>
          <a:lstStyle/>
          <a:p>
            <a:r>
              <a:rPr lang="en" altLang="ja-JP" sz="1800" dirty="0"/>
              <a:t>  </a:t>
            </a:r>
            <a:r>
              <a:rPr lang="en" altLang="ja-JP" sz="1600" dirty="0"/>
              <a:t>One CM should play a role of input, where a TVCM is a video. In the current system, we input 30 successive images  from one TVCM. </a:t>
            </a:r>
          </a:p>
        </p:txBody>
      </p:sp>
      <p:sp>
        <p:nvSpPr>
          <p:cNvPr id="30" name="テキスト ボックス 29">
            <a:extLst>
              <a:ext uri="{FF2B5EF4-FFF2-40B4-BE49-F238E27FC236}">
                <a16:creationId xmlns:a16="http://schemas.microsoft.com/office/drawing/2014/main" id="{D2D30725-1A21-DC46-88D8-9F11EB3E0C89}"/>
              </a:ext>
            </a:extLst>
          </p:cNvPr>
          <p:cNvSpPr txBox="1"/>
          <p:nvPr/>
        </p:nvSpPr>
        <p:spPr>
          <a:xfrm>
            <a:off x="4985362" y="7892602"/>
            <a:ext cx="4315289" cy="1846659"/>
          </a:xfrm>
          <a:prstGeom prst="rect">
            <a:avLst/>
          </a:prstGeom>
          <a:noFill/>
        </p:spPr>
        <p:txBody>
          <a:bodyPr wrap="square" rtlCol="0">
            <a:spAutoFit/>
          </a:bodyPr>
          <a:lstStyle/>
          <a:p>
            <a:r>
              <a:rPr lang="en" altLang="ja-JP" sz="1800" dirty="0"/>
              <a:t>  </a:t>
            </a:r>
            <a:r>
              <a:rPr lang="en" altLang="ja-JP" sz="1600" dirty="0"/>
              <a:t>As we have implemented a preliminary system, we are going to evaluate some error functions such as “Cross entropy error”, “Mean Squared Logarithmic Error” and “Mean squared error”.</a:t>
            </a:r>
          </a:p>
          <a:p>
            <a:r>
              <a:rPr lang="en" altLang="ja-JP" sz="1600" dirty="0"/>
              <a:t> As a future work, we intend to improve the accuracy by using additional data and discuss CNN by changing error functions.</a:t>
            </a:r>
          </a:p>
        </p:txBody>
      </p:sp>
      <p:graphicFrame>
        <p:nvGraphicFramePr>
          <p:cNvPr id="8" name="オブジェクト 7">
            <a:extLst>
              <a:ext uri="{FF2B5EF4-FFF2-40B4-BE49-F238E27FC236}">
                <a16:creationId xmlns:a16="http://schemas.microsoft.com/office/drawing/2014/main" id="{4EA3C101-D629-6E47-876F-60A5D5E311C7}"/>
              </a:ext>
            </a:extLst>
          </p:cNvPr>
          <p:cNvGraphicFramePr>
            <a:graphicFrameLocks noChangeAspect="1"/>
          </p:cNvGraphicFramePr>
          <p:nvPr>
            <p:extLst>
              <p:ext uri="{D42A27DB-BD31-4B8C-83A1-F6EECF244321}">
                <p14:modId xmlns:p14="http://schemas.microsoft.com/office/powerpoint/2010/main" val="2301098174"/>
              </p:ext>
            </p:extLst>
          </p:nvPr>
        </p:nvGraphicFramePr>
        <p:xfrm>
          <a:off x="5117941" y="9825925"/>
          <a:ext cx="4182710" cy="1425589"/>
        </p:xfrm>
        <a:graphic>
          <a:graphicData uri="http://schemas.openxmlformats.org/presentationml/2006/ole">
            <mc:AlternateContent xmlns:mc="http://schemas.openxmlformats.org/markup-compatibility/2006">
              <mc:Choice xmlns:v="urn:schemas-microsoft-com:vml" Requires="v">
                <p:oleObj spid="_x0000_s1030" name="シート" r:id="rId4" imgW="12331700" imgH="4203700" progId="Excel.Sheet.12">
                  <p:embed/>
                </p:oleObj>
              </mc:Choice>
              <mc:Fallback>
                <p:oleObj name="シート" r:id="rId4" imgW="12331700" imgH="4203700" progId="Excel.Sheet.12">
                  <p:embed/>
                  <p:pic>
                    <p:nvPicPr>
                      <p:cNvPr id="0" name=""/>
                      <p:cNvPicPr/>
                      <p:nvPr/>
                    </p:nvPicPr>
                    <p:blipFill>
                      <a:blip r:embed="rId5"/>
                      <a:stretch>
                        <a:fillRect/>
                      </a:stretch>
                    </p:blipFill>
                    <p:spPr>
                      <a:xfrm>
                        <a:off x="5117941" y="9825925"/>
                        <a:ext cx="4182710" cy="1425589"/>
                      </a:xfrm>
                      <a:prstGeom prst="rect">
                        <a:avLst/>
                      </a:prstGeom>
                    </p:spPr>
                  </p:pic>
                </p:oleObj>
              </mc:Fallback>
            </mc:AlternateContent>
          </a:graphicData>
        </a:graphic>
      </p:graphicFrame>
      <p:sp>
        <p:nvSpPr>
          <p:cNvPr id="20" name="テキスト ボックス 19">
            <a:extLst>
              <a:ext uri="{FF2B5EF4-FFF2-40B4-BE49-F238E27FC236}">
                <a16:creationId xmlns:a16="http://schemas.microsoft.com/office/drawing/2014/main" id="{C982F655-6EDA-8441-BE95-576AA9325709}"/>
              </a:ext>
            </a:extLst>
          </p:cNvPr>
          <p:cNvSpPr txBox="1"/>
          <p:nvPr/>
        </p:nvSpPr>
        <p:spPr>
          <a:xfrm>
            <a:off x="6147386" y="5996351"/>
            <a:ext cx="4436551" cy="307777"/>
          </a:xfrm>
          <a:prstGeom prst="rect">
            <a:avLst/>
          </a:prstGeom>
          <a:noFill/>
        </p:spPr>
        <p:txBody>
          <a:bodyPr wrap="square" rtlCol="0">
            <a:spAutoFit/>
          </a:bodyPr>
          <a:lstStyle/>
          <a:p>
            <a:r>
              <a:rPr lang="en" altLang="ja-JP" sz="1400" dirty="0"/>
              <a:t>Figure1: Convolutional Neural Network</a:t>
            </a:r>
            <a:endParaRPr lang="en" altLang="ja-JP" sz="1200" dirty="0"/>
          </a:p>
        </p:txBody>
      </p:sp>
    </p:spTree>
    <p:extLst>
      <p:ext uri="{BB962C8B-B14F-4D97-AF65-F5344CB8AC3E}">
        <p14:creationId xmlns:p14="http://schemas.microsoft.com/office/powerpoint/2010/main" val="41180796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16385</TotalTime>
  <Words>476</Words>
  <Application>Microsoft Macintosh PowerPoint</Application>
  <PresentationFormat>A3 297x420 mm</PresentationFormat>
  <Paragraphs>22</Paragraphs>
  <Slides>1</Slides>
  <Notes>0</Notes>
  <HiddenSlides>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1</vt:i4>
      </vt:variant>
      <vt:variant>
        <vt:lpstr>スライド タイトル</vt:lpstr>
      </vt:variant>
      <vt:variant>
        <vt:i4>1</vt:i4>
      </vt:variant>
    </vt:vector>
  </HeadingPairs>
  <TitlesOfParts>
    <vt:vector size="6" baseType="lpstr">
      <vt:lpstr>游ゴシック</vt:lpstr>
      <vt:lpstr>Arial</vt:lpstr>
      <vt:lpstr>Calibri</vt:lpstr>
      <vt:lpstr>Office ​​テーマ</vt:lpstr>
      <vt:lpstr>Microsoft Excel ワークシート</vt:lpstr>
      <vt:lpstr>Classifying Television Commercials by Convolutional Neural Network with Evaluation of Error Functions s1250103 Ryota Moriya, Supervisor: Prof. Kazuyoshi Mori</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of A3 Poster for Interim Presen.</dc:title>
  <dc:subject/>
  <dc:creator>miyazaki</dc:creator>
  <cp:keywords/>
  <dc:description/>
  <cp:lastModifiedBy>r88111121@gmail.com</cp:lastModifiedBy>
  <cp:revision>181</cp:revision>
  <cp:lastPrinted>2020-10-23T06:39:05Z</cp:lastPrinted>
  <dcterms:created xsi:type="dcterms:W3CDTF">2016-10-10T07:51:59Z</dcterms:created>
  <dcterms:modified xsi:type="dcterms:W3CDTF">2020-10-23T13:06:08Z</dcterms:modified>
  <cp:category/>
</cp:coreProperties>
</file>