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601200" cy="12801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15"/>
      <c:rotY val="20"/>
      <c:rAngAx val="1"/>
      <c:perspective val="30"/>
    </c:view3D>
    <c:floor>
      <c:spPr>
        <a:noFill/>
        <a:ln w="9360">
          <a:noFill/>
        </a:ln>
      </c:spPr>
    </c:floor>
    <c:sideWall>
      <c:spPr>
        <a:noFill/>
        <a:ln w="9360">
          <a:noFill/>
        </a:ln>
      </c:spPr>
    </c:sideWall>
    <c:backWall>
      <c:spPr>
        <a:noFill/>
        <a:ln w="9360">
          <a:noFill/>
        </a:ln>
      </c:spPr>
    </c:backWall>
    <c:plotArea>
      <c:layout>
        <c:manualLayout>
          <c:layoutTarget val="inner"/>
          <c:xMode val="edge"/>
          <c:yMode val="edge"/>
          <c:x val="0.117205895177466"/>
          <c:y val="0.13003213003213"/>
          <c:w val="0.872678119822098"/>
          <c:h val="0.493479493479494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shape val="box"/>
        <c:axId val="47138753"/>
        <c:axId val="31540123"/>
        <c:axId val="0"/>
      </c:bar3DChart>
      <c:catAx>
        <c:axId val="47138753"/>
        <c:scaling>
          <c:orientation val="minMax"/>
        </c:scaling>
        <c:delete val="0"/>
        <c:axPos val="b"/>
        <c:numFmt formatCode="YYYY/MM/DD" sourceLinked="1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31540123"/>
        <c:crosses val="autoZero"/>
        <c:auto val="1"/>
        <c:lblAlgn val="ctr"/>
        <c:lblOffset val="100"/>
      </c:catAx>
      <c:valAx>
        <c:axId val="3154012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47138753"/>
        <c:crosses val="autoZero"/>
      </c:valAx>
    </c:plotArea>
    <c:legend>
      <c:layout>
        <c:manualLayout>
          <c:xMode val="edge"/>
          <c:yMode val="edge"/>
          <c:x val="0.295340207682812"/>
          <c:y val="0.0504493267299005"/>
          <c:w val="0.495393943794931"/>
          <c:h val="0.136211740041929"/>
        </c:manualLayout>
      </c:layout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en-US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en-US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6080" y="176400"/>
            <a:ext cx="9347040" cy="12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 SDF-based modeling system for Unity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仮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5320" y="1309680"/>
            <a:ext cx="4443120" cy="9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30320" y="6676560"/>
            <a:ext cx="3516120" cy="6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914360" y="1434600"/>
            <a:ext cx="45198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01960" y="1957680"/>
            <a:ext cx="4461840" cy="49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Unity is a platform for developing games;</a:t>
            </a:r>
            <a:endParaRPr b="0" lang="en-US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Lack 3D tools for designing 3D models</a:t>
            </a:r>
            <a:endParaRPr b="0" lang="en-US" sz="1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User Interface (UI) elements</a:t>
            </a:r>
            <a:endParaRPr b="0" lang="en-US" sz="1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Undo/Redo</a:t>
            </a:r>
            <a:endParaRPr b="0" lang="en-US" sz="1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Serialization</a:t>
            </a:r>
            <a:endParaRPr b="0" lang="en-US" sz="1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Goal: Develop tools and a system based on Signed Distance Function (SDF) for doing geometric modeling within Unity</a:t>
            </a:r>
            <a:endParaRPr b="0" lang="en-US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Research objectives: </a:t>
            </a:r>
            <a:endParaRPr b="0" lang="en-US" sz="1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Investigate UI for geometry modeling</a:t>
            </a:r>
            <a:endParaRPr b="0" lang="en-US" sz="1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Design and evaluate a node graph based visual language for geometric modeling</a:t>
            </a:r>
            <a:endParaRPr b="0" lang="en-US" sz="1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Evaluate the suitability of SDF-based modeling for creating virtual assets for Unity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57400" y="7235280"/>
            <a:ext cx="441828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2.1 Approach</a:t>
            </a:r>
            <a:endParaRPr b="0" lang="en-US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SDF based modeling system</a:t>
            </a:r>
            <a:endParaRPr b="0" lang="en-US" sz="1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Analytic and procedural primitives </a:t>
            </a:r>
            <a:endParaRPr b="0" lang="en-US" sz="1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Boolean and smooth Boolean operations</a:t>
            </a:r>
            <a:endParaRPr b="0" lang="en-US" sz="1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Offsets, extrusion, etc. </a:t>
            </a:r>
            <a:endParaRPr b="0" lang="en-US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rendering by sphere tracing</a:t>
            </a:r>
            <a:endParaRPr b="0" lang="en-US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Node graph based visual language for end users</a:t>
            </a:r>
            <a:endParaRPr b="0" lang="en-US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Automatic generation of C# and shader programs from the visual language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2.2 Development </a:t>
            </a:r>
            <a:endParaRPr b="0" lang="en-US" sz="1600" spc="-1" strike="noStrike">
              <a:latin typeface="Arial"/>
            </a:endParaRPr>
          </a:p>
          <a:p>
            <a:pPr marL="285840" indent="-28404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done within Unity in C# and shader language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2.3 Evaluation </a:t>
            </a:r>
            <a:endParaRPr b="0" lang="en-US" sz="1600" spc="-1" strike="noStrike">
              <a:latin typeface="Arial"/>
            </a:endParaRPr>
          </a:p>
          <a:p>
            <a:pPr marL="285840" indent="-28404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Experimental study of the developed system via a user study (questionnaire, A/B testing, statistical analysis, …)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827240" y="10070640"/>
            <a:ext cx="441144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4896720" y="7141680"/>
            <a:ext cx="420732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868280" y="10474200"/>
            <a:ext cx="4731120" cy="20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[1] J. Hart, “Sphere tracing: A geometric method for the antialiased ray tracing of implicit surfaces”, Vis. Comput., vol. 12, no. 10, 1996.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[2] W. Lorensen, H. Cline, “Marching cubes: A high resolution 3D surface construction algorithm”, SIGGRAPH Comput. Graph., vol. 21, no. 4, 1987.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[3] Thor Brigsted (2017) xNode https://github.com/Siccity/xNode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Line 10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8365680" y="1037880"/>
            <a:ext cx="975240" cy="3564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図 48" descr=""/>
          <p:cNvPicPr/>
          <p:nvPr/>
        </p:nvPicPr>
        <p:blipFill>
          <a:blip r:embed="rId1"/>
          <a:stretch/>
        </p:blipFill>
        <p:spPr>
          <a:xfrm>
            <a:off x="5112000" y="2016000"/>
            <a:ext cx="3310560" cy="1965600"/>
          </a:xfrm>
          <a:prstGeom prst="rect">
            <a:avLst/>
          </a:prstGeom>
          <a:ln>
            <a:noFill/>
          </a:ln>
        </p:spPr>
      </p:pic>
      <p:pic>
        <p:nvPicPr>
          <p:cNvPr id="50" name="図 49" descr=""/>
          <p:cNvPicPr/>
          <p:nvPr/>
        </p:nvPicPr>
        <p:blipFill>
          <a:blip r:embed="rId2"/>
          <a:srcRect l="22600" t="13003" r="18035" b="25169"/>
          <a:stretch/>
        </p:blipFill>
        <p:spPr>
          <a:xfrm>
            <a:off x="5100480" y="4536000"/>
            <a:ext cx="1510560" cy="1366560"/>
          </a:xfrm>
          <a:prstGeom prst="rect">
            <a:avLst/>
          </a:prstGeom>
          <a:ln>
            <a:noFill/>
          </a:ln>
        </p:spPr>
      </p:pic>
      <p:sp>
        <p:nvSpPr>
          <p:cNvPr id="51" name="CustomShape 12"/>
          <p:cNvSpPr/>
          <p:nvPr/>
        </p:nvSpPr>
        <p:spPr>
          <a:xfrm>
            <a:off x="5111640" y="3960000"/>
            <a:ext cx="4103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Figure 1: Node graph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 graph contains a list of nodes.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5100480" y="5903640"/>
            <a:ext cx="43189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Figure 2: The shader export from Figure 1 node graph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3" name="Table 14"/>
          <p:cNvGraphicFramePr/>
          <p:nvPr/>
        </p:nvGraphicFramePr>
        <p:xfrm>
          <a:off x="4884840" y="7829280"/>
          <a:ext cx="4607640" cy="2040480"/>
        </p:xfrm>
        <a:graphic>
          <a:graphicData uri="http://schemas.openxmlformats.org/drawingml/2006/table">
            <a:tbl>
              <a:tblPr/>
              <a:tblGrid>
                <a:gridCol w="1200240"/>
                <a:gridCol w="1400760"/>
                <a:gridCol w="963720"/>
                <a:gridCol w="104328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April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June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July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</a:tr>
              <a:tr h="76104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Add nodes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 </a:t>
                      </a:r>
                      <a:r>
                        <a:rPr b="0" lang="en-US" sz="1200" spc="-1" strike="noStrike">
                          <a:latin typeface="Arial"/>
                        </a:rPr>
                        <a:t>-Other models, boolean and 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mathematical nodes (e.g. sin, cos)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578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Transforming  shape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</a:tr>
              <a:tr h="335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Thesis writing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54" name="CustomShape 15"/>
          <p:cNvSpPr/>
          <p:nvPr/>
        </p:nvSpPr>
        <p:spPr>
          <a:xfrm>
            <a:off x="4992480" y="6507000"/>
            <a:ext cx="47995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Able to generate a shader that union of spheres (Figure 2) from a Node graph.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グラフ 23"/>
          <p:cNvGraphicFramePr/>
          <p:nvPr/>
        </p:nvGraphicFramePr>
        <p:xfrm>
          <a:off x="4872600" y="3648960"/>
          <a:ext cx="4127760" cy="190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6" name="CustomShape 1"/>
          <p:cNvSpPr/>
          <p:nvPr/>
        </p:nvSpPr>
        <p:spPr>
          <a:xfrm>
            <a:off x="136080" y="176400"/>
            <a:ext cx="9347040" cy="12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SDF-based modeling system for Unity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仮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20240" y="1434600"/>
            <a:ext cx="4443120" cy="9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(Motivation/background and Goal)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120240" y="7245000"/>
            <a:ext cx="3516120" cy="6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4914360" y="1434600"/>
            <a:ext cx="45198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490680" y="11214360"/>
            <a:ext cx="3998520" cy="129960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5130720" y="9826200"/>
            <a:ext cx="4033080" cy="154224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Schedule (Gantt Chart)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milestones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>
            <a:off x="336240" y="2226600"/>
            <a:ext cx="383400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your research objective(s).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goal of this study is …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study aims to…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Research objectives are…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Previous studies have shown…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What is NEW in your research?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336240" y="7799400"/>
            <a:ext cx="3956760" cy="33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specific techniques or experimental strategies used in your research.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How to solve the problem?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Development, Experiment(s), Analysis, Research Directions, etc.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this study, XX was used to explore…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some sample sub-section titles;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2.1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2.2 Requirements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2.3 Design (Specifications)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2.4 Evaluation, etc.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" name="CustomShape 9"/>
          <p:cNvSpPr/>
          <p:nvPr/>
        </p:nvSpPr>
        <p:spPr>
          <a:xfrm>
            <a:off x="5160600" y="1938600"/>
            <a:ext cx="400320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report on the result of your preliminary study or describe current progress.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Experimental/evaluation results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results indicate that…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Progress of development/formulation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4914360" y="11301840"/>
            <a:ext cx="441144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4907880" y="6970680"/>
            <a:ext cx="420732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" name="CustomShape 12"/>
          <p:cNvSpPr/>
          <p:nvPr/>
        </p:nvSpPr>
        <p:spPr>
          <a:xfrm>
            <a:off x="5108400" y="7687080"/>
            <a:ext cx="4179240" cy="21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provide the tentative schedule (milestones) of your research. 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To-do list or Gantt Chart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Remaining issues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Milestones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plans in case some problems occur</a:t>
            </a:r>
            <a:endParaRPr b="0" lang="en-US" sz="1600" spc="-1" strike="noStrike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(if any)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" name="CustomShape 13"/>
          <p:cNvSpPr/>
          <p:nvPr/>
        </p:nvSpPr>
        <p:spPr>
          <a:xfrm>
            <a:off x="5016600" y="5599440"/>
            <a:ext cx="4033080" cy="138132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Table 1. Example of a table caption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9" name="CustomShape 14"/>
          <p:cNvSpPr/>
          <p:nvPr/>
        </p:nvSpPr>
        <p:spPr>
          <a:xfrm>
            <a:off x="5160600" y="11656080"/>
            <a:ext cx="447264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[1] Authors, “Paper title,” IEEE Trans. on Computer, vol. 11, no. 4, pp. nn–mm, April 2016.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[2] author a, and author b, “ ….,” ….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" name="Line 15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16"/>
          <p:cNvSpPr/>
          <p:nvPr/>
        </p:nvSpPr>
        <p:spPr>
          <a:xfrm>
            <a:off x="8365680" y="1037880"/>
            <a:ext cx="975240" cy="3564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Ｓｅａｌ　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Ｓｉｇｎａｔｕｒｅ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2" name="CustomShape 17"/>
          <p:cNvSpPr/>
          <p:nvPr/>
        </p:nvSpPr>
        <p:spPr>
          <a:xfrm>
            <a:off x="207000" y="4119480"/>
            <a:ext cx="4445640" cy="3285720"/>
          </a:xfrm>
          <a:prstGeom prst="rect">
            <a:avLst/>
          </a:prstGeom>
          <a:solidFill>
            <a:srgbClr val="ffccff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[NOTE]</a:t>
            </a:r>
            <a:endParaRPr b="0" lang="en-US" sz="2000" spc="-1" strike="noStrike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type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“Arial” or similar fonts </a:t>
            </a:r>
            <a:endParaRPr b="0" lang="en-US" sz="1600" spc="-1" strike="noStrike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size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16 pt or larger</a:t>
            </a:r>
            <a:endParaRPr b="0" lang="en-US" sz="1600" spc="-1" strike="noStrike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Double column &amp; short summary style</a:t>
            </a:r>
            <a:endParaRPr b="0" lang="en-US" sz="1600" spc="-1" strike="noStrike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follow this template strictly, but all sections shown in this template must at least be included.</a:t>
            </a:r>
            <a:endParaRPr b="0" lang="en-US" sz="1600" spc="-1" strike="noStrike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use complete sentences, but make sure that your ideas written in this poster are clear enough to be understood without an oral presentation.</a:t>
            </a:r>
            <a:endParaRPr b="0" lang="en-US" sz="1600" spc="-1" strike="noStrike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Your supervisor must place his/her seal or signature at the top-right corner.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" name="CustomShape 18"/>
          <p:cNvSpPr/>
          <p:nvPr/>
        </p:nvSpPr>
        <p:spPr>
          <a:xfrm>
            <a:off x="5016600" y="3580200"/>
            <a:ext cx="4033080" cy="191124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Fig. 1. Example of a figure caption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74" name="Table 19"/>
          <p:cNvGraphicFramePr/>
          <p:nvPr/>
        </p:nvGraphicFramePr>
        <p:xfrm>
          <a:off x="5378400" y="6096960"/>
          <a:ext cx="3312720" cy="869040"/>
        </p:xfrm>
        <a:graphic>
          <a:graphicData uri="http://schemas.openxmlformats.org/drawingml/2006/table">
            <a:tbl>
              <a:tblPr/>
              <a:tblGrid>
                <a:gridCol w="957960"/>
                <a:gridCol w="1152000"/>
                <a:gridCol w="1203120"/>
              </a:tblGrid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Condition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0.65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2.25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1.02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Application>LibreOffice/6.1.5.2$Windows_X86_64 LibreOffice_project/90f8dcf33c87b3705e78202e3df5142b201bd805</Application>
  <Words>726</Words>
  <Paragraphs>108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2016-10-10T07:51:59Z</dcterms:created>
  <dc:creator>miyazaki</dc:creator>
  <dc:description/>
  <dc:language>ja-JP</dc:language>
  <cp:lastModifiedBy/>
  <dcterms:modified xsi:type="dcterms:W3CDTF">2022-04-06T10:57:19Z</dcterms:modified>
  <cp:revision>74</cp:revision>
  <dc:subject/>
  <dc:title>Template of A3 Poster for Interim Presen.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A3 297x420 mm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