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601200" cy="12801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view3D>
      <c:rotX val="15"/>
      <c:rotY val="20"/>
      <c:rAngAx val="1"/>
      <c:perspective val="30"/>
    </c:view3D>
    <c:floor>
      <c:spPr>
        <a:noFill/>
        <a:ln w="9360">
          <a:noFill/>
        </a:ln>
      </c:spPr>
    </c:floor>
    <c:sideWall>
      <c:spPr>
        <a:noFill/>
        <a:ln w="9360">
          <a:noFill/>
        </a:ln>
      </c:spPr>
    </c:sideWall>
    <c:backWall>
      <c:spPr>
        <a:noFill/>
        <a:ln w="9360">
          <a:noFill/>
        </a:ln>
      </c:spPr>
    </c:backWall>
    <c:plotArea>
      <c:layout>
        <c:manualLayout>
          <c:layoutTarget val="inner"/>
          <c:xMode val="edge"/>
          <c:yMode val="edge"/>
          <c:x val="0.117165024845262"/>
          <c:y val="0.129933899905571"/>
          <c:w val="0.8730712230843"/>
          <c:h val="0.49386213408876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50"/>
        <c:shape val="box"/>
        <c:axId val="7330378"/>
        <c:axId val="29107951"/>
        <c:axId val="0"/>
      </c:bar3DChart>
      <c:catAx>
        <c:axId val="7330378"/>
        <c:scaling>
          <c:orientation val="minMax"/>
        </c:scaling>
        <c:delete val="0"/>
        <c:axPos val="b"/>
        <c:numFmt formatCode="YYYY/MM/DD" sourceLinked="1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29107951"/>
        <c:crosses val="autoZero"/>
        <c:auto val="1"/>
        <c:lblAlgn val="ctr"/>
        <c:lblOffset val="100"/>
      </c:catAx>
      <c:valAx>
        <c:axId val="2910795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rial"/>
                <a:ea typeface="DejaVu Sans"/>
              </a:defRPr>
            </a:pPr>
          </a:p>
        </c:txPr>
        <c:crossAx val="7330378"/>
        <c:crosses val="autoZero"/>
      </c:valAx>
    </c:plotArea>
    <c:legend>
      <c:layout>
        <c:manualLayout>
          <c:xMode val="edge"/>
          <c:yMode val="edge"/>
          <c:x val="0.295340207682812"/>
          <c:y val="0.0504493267299005"/>
          <c:w val="0.495393943794931"/>
          <c:h val="0.136211740041929"/>
        </c:manualLayout>
      </c:layout>
      <c:spPr>
        <a:noFill/>
        <a:ln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0128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23040" y="299556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798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40128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323040" y="6873840"/>
            <a:ext cx="278208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79880" y="510480"/>
            <a:ext cx="8640720" cy="9908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07520" y="687384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63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79880" y="6873840"/>
            <a:ext cx="8640720" cy="3541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タイトルテキストの書式を編集するにはクリックします。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アウトラインテキストの書式を編集するにはクリックします。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レベル目のアウトライン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36080" y="176400"/>
            <a:ext cx="9348480" cy="1284840"/>
          </a:xfrm>
          <a:prstGeom prst="rect">
            <a:avLst/>
          </a:prstGeom>
          <a:noFill/>
          <a:ln/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An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85320" y="1309680"/>
            <a:ext cx="444456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30320" y="6676560"/>
            <a:ext cx="3517560" cy="6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914360" y="1434600"/>
            <a:ext cx="452124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201960" y="1957680"/>
            <a:ext cx="4463280" cy="499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Unity is a platform for developing games;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Lack 3D tools for designing 3D models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User Interface (UI) elements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Undo/Redo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Serialization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Goal: Develop tools and a system based on Signed Distance Function (SDF) for doing geometric modeling within Unity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objectives: 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Investigate UI for geometry modeling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Design and evaluate a novel node graph based visual language for geometric modeling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Evaluate the suitability of SDF-based modeling for creating virtual assets for Unity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57400" y="7235280"/>
            <a:ext cx="4419720" cy="552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Approach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SDF based modeling system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Analytic and procedural primitives 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Boolean and smooth Boolean operations</a:t>
            </a:r>
            <a:endParaRPr b="0" lang="en-US" sz="16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Offsets, extrusion, etc. 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Interactive rendering by sphere tracing and hybrid modeling through meshing via a variant of the Marching Cubes algorithm 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Node graph based visual language for end users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Automatic generation of C# and shader programs from the visual language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Development 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Implementation done within Unity in C# and shader language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Evaluation </a:t>
            </a:r>
            <a:endParaRPr b="0" lang="en-US" sz="1600" spc="-1" strike="noStrike">
              <a:latin typeface="Arial"/>
            </a:endParaRPr>
          </a:p>
          <a:p>
            <a:pPr marL="285840" indent="-28548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 study of the developed system via a user study (questionnaire, A/B testing, statistical analysis, …)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4827240" y="10848240"/>
            <a:ext cx="441288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4907880" y="6970680"/>
            <a:ext cx="420876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4868280" y="11251800"/>
            <a:ext cx="4732560" cy="15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J. Hart, “Sphere tracing: A geometric method for the antialiased ray tracing of implicit surfaces”, Vis. Comput., vol. 12, no. 10, 1996.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W. Lorensen, H. Cline, “Marching cubes: A high resolution 3D surface construction algorithm”, SIGGRAPH Comput. Graph., vol. 21, no. 4, 1987.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Line 10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8365680" y="1037880"/>
            <a:ext cx="976680" cy="3578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5040000" y="2088000"/>
            <a:ext cx="3312000" cy="196704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5084280" y="4320000"/>
            <a:ext cx="2547720" cy="221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グラフ 23"/>
          <p:cNvGraphicFramePr/>
          <p:nvPr/>
        </p:nvGraphicFramePr>
        <p:xfrm>
          <a:off x="4872600" y="3648960"/>
          <a:ext cx="4129200" cy="190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2" name="CustomShape 1"/>
          <p:cNvSpPr/>
          <p:nvPr/>
        </p:nvSpPr>
        <p:spPr>
          <a:xfrm>
            <a:off x="136080" y="176400"/>
            <a:ext cx="9348480" cy="1284840"/>
          </a:xfrm>
          <a:prstGeom prst="rect">
            <a:avLst/>
          </a:prstGeom>
          <a:noFill/>
          <a:ln/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 fontScale="44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SDF-based modeling system for Unity</a:t>
            </a:r>
            <a:br/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距離関数モデリングシステム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仮</a:t>
            </a:r>
            <a:r>
              <a:rPr b="0" lang="en-US" sz="27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s1260201 Tomoki Chiba, Supervisor: Pierre-Alain Fayolle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20240" y="1434600"/>
            <a:ext cx="4444560" cy="93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Summary of the Research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(Motivation/background and Goal)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120240" y="7245000"/>
            <a:ext cx="3517560" cy="66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rm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 Approach/Methodology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" name="CustomShape 4"/>
          <p:cNvSpPr/>
          <p:nvPr/>
        </p:nvSpPr>
        <p:spPr>
          <a:xfrm>
            <a:off x="4914360" y="1434600"/>
            <a:ext cx="452124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Current Results and Status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" name="CustomShape 5"/>
          <p:cNvSpPr/>
          <p:nvPr/>
        </p:nvSpPr>
        <p:spPr>
          <a:xfrm>
            <a:off x="490680" y="11214360"/>
            <a:ext cx="3999960" cy="130104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" name="CustomShape 6"/>
          <p:cNvSpPr/>
          <p:nvPr/>
        </p:nvSpPr>
        <p:spPr>
          <a:xfrm>
            <a:off x="5130720" y="9826200"/>
            <a:ext cx="4034520" cy="1543680"/>
          </a:xfrm>
          <a:prstGeom prst="rect">
            <a:avLst/>
          </a:prstGeom>
          <a:solidFill>
            <a:schemeClr val="bg1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Figures and Tables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Schedule (Gantt Chart)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milestones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" name="CustomShape 7"/>
          <p:cNvSpPr/>
          <p:nvPr/>
        </p:nvSpPr>
        <p:spPr>
          <a:xfrm>
            <a:off x="336240" y="2226600"/>
            <a:ext cx="383544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your research objective(s).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 goal of this study is …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This study aims to…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Research objectives are…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Previous studies have shown…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What is NEW in your research?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" name="CustomShape 8"/>
          <p:cNvSpPr/>
          <p:nvPr/>
        </p:nvSpPr>
        <p:spPr>
          <a:xfrm>
            <a:off x="336240" y="7799400"/>
            <a:ext cx="3958200" cy="336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ts val="18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In this section, please describe specific techniques or experimental strategies used in your research.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How to solve the problem?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Development, Experiment(s), Analysis, Research Directions, etc.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ts val="18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 this study, XX was used to explore…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Include some sample sub-section titles;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2.1 Development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2.2 Requirements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2.3 Design (Specifications)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2.4 Evaluation, etc.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" name="CustomShape 9"/>
          <p:cNvSpPr/>
          <p:nvPr/>
        </p:nvSpPr>
        <p:spPr>
          <a:xfrm>
            <a:off x="5160600" y="1938600"/>
            <a:ext cx="4004640" cy="18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report on the result of your preliminary study or describe current progress.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Experimental/evaluation results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Preliminary results indicate that…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Progress of development/formulation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1" name="CustomShape 10"/>
          <p:cNvSpPr/>
          <p:nvPr/>
        </p:nvSpPr>
        <p:spPr>
          <a:xfrm>
            <a:off x="4914360" y="11301840"/>
            <a:ext cx="4412880" cy="5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" name="CustomShape 11"/>
          <p:cNvSpPr/>
          <p:nvPr/>
        </p:nvSpPr>
        <p:spPr>
          <a:xfrm>
            <a:off x="4907880" y="6970680"/>
            <a:ext cx="4208760" cy="7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Remaining Tasks and Tentative Schedule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" name="CustomShape 12"/>
          <p:cNvSpPr/>
          <p:nvPr/>
        </p:nvSpPr>
        <p:spPr>
          <a:xfrm>
            <a:off x="5108400" y="7687080"/>
            <a:ext cx="4180680" cy="211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i="1" lang="en-US" sz="1600" spc="-1" strike="noStrike">
                <a:solidFill>
                  <a:srgbClr val="7f7f7f"/>
                </a:solidFill>
                <a:latin typeface="Arial"/>
                <a:ea typeface="DejaVu Sans"/>
              </a:rPr>
              <a:t>In this section, please provide the tentative schedule (milestones) of your research. 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To-do list or Gantt Chart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Remaining issues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Milestones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plans in case some problems occur</a:t>
            </a:r>
            <a:endParaRPr b="0" lang="en-US" sz="1600" spc="-1" strike="noStrike">
              <a:latin typeface="Arial"/>
            </a:endParaRPr>
          </a:p>
          <a:p>
            <a:pPr marL="185760" indent="-183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Discussion (if any)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" name="CustomShape 13"/>
          <p:cNvSpPr/>
          <p:nvPr/>
        </p:nvSpPr>
        <p:spPr>
          <a:xfrm>
            <a:off x="5016600" y="5599440"/>
            <a:ext cx="4034520" cy="138276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Table 1. Example of a table caption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65" name="CustomShape 14"/>
          <p:cNvSpPr/>
          <p:nvPr/>
        </p:nvSpPr>
        <p:spPr>
          <a:xfrm>
            <a:off x="5160600" y="11656080"/>
            <a:ext cx="4474080" cy="106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[1] Authors, “Paper title,” IEEE Trans. on Computer, vol. 11, no. 4, pp. nn–mm, April 2016.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[2] author a, and author b, “ ….,” ….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" name="Line 15"/>
          <p:cNvSpPr/>
          <p:nvPr/>
        </p:nvSpPr>
        <p:spPr>
          <a:xfrm>
            <a:off x="4800600" y="1434240"/>
            <a:ext cx="360" cy="10907280"/>
          </a:xfrm>
          <a:prstGeom prst="line">
            <a:avLst/>
          </a:prstGeom>
          <a:ln w="38160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16"/>
          <p:cNvSpPr/>
          <p:nvPr/>
        </p:nvSpPr>
        <p:spPr>
          <a:xfrm>
            <a:off x="8365680" y="1037880"/>
            <a:ext cx="976680" cy="35784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Ｓｅａｌ　</a:t>
            </a:r>
            <a:endParaRPr b="0" lang="en-U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or </a:t>
            </a: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Ｓｉｇｎａｔｕｒｅ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8" name="CustomShape 17"/>
          <p:cNvSpPr/>
          <p:nvPr/>
        </p:nvSpPr>
        <p:spPr>
          <a:xfrm>
            <a:off x="207000" y="4119480"/>
            <a:ext cx="4447080" cy="3287160"/>
          </a:xfrm>
          <a:prstGeom prst="rect">
            <a:avLst/>
          </a:prstGeom>
          <a:solidFill>
            <a:srgbClr val="ffccff"/>
          </a:solidFill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[NOTE]</a:t>
            </a:r>
            <a:endParaRPr b="0" lang="en-US" sz="2000" spc="-1" strike="noStrike">
              <a:latin typeface="Arial"/>
            </a:endParaRPr>
          </a:p>
          <a:p>
            <a:pPr marL="179280" indent="-177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type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“Arial” or similar fonts </a:t>
            </a:r>
            <a:endParaRPr b="0" lang="en-US" sz="1600" spc="-1" strike="noStrike">
              <a:latin typeface="Arial"/>
            </a:endParaRPr>
          </a:p>
          <a:p>
            <a:pPr marL="179280" indent="-177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Font size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16 pt or larger</a:t>
            </a:r>
            <a:endParaRPr b="0" lang="en-US" sz="1600" spc="-1" strike="noStrike">
              <a:latin typeface="Arial"/>
            </a:endParaRPr>
          </a:p>
          <a:p>
            <a:pPr marL="179280" indent="-177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Double column &amp; short summary style</a:t>
            </a:r>
            <a:endParaRPr b="0" lang="en-US" sz="1600" spc="-1" strike="noStrike">
              <a:latin typeface="Arial"/>
            </a:endParaRPr>
          </a:p>
          <a:p>
            <a:pPr marL="179280" indent="-177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follow this template strictly, but all sections shown in this template must at least be included.</a:t>
            </a:r>
            <a:endParaRPr b="0" lang="en-US" sz="1600" spc="-1" strike="noStrike">
              <a:latin typeface="Arial"/>
            </a:endParaRPr>
          </a:p>
          <a:p>
            <a:pPr marL="179280" indent="-177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Do not need to use complete sentences, but make sure that your ideas written in this poster are clear enough to be understood without an oral presentation.</a:t>
            </a:r>
            <a:endParaRPr b="0" lang="en-US" sz="1600" spc="-1" strike="noStrike">
              <a:latin typeface="Arial"/>
            </a:endParaRPr>
          </a:p>
          <a:p>
            <a:pPr marL="179280" indent="-177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Your supervisor must place his/her seal or signature at the top-right corner.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" name="CustomShape 18"/>
          <p:cNvSpPr/>
          <p:nvPr/>
        </p:nvSpPr>
        <p:spPr>
          <a:xfrm>
            <a:off x="5016600" y="3580200"/>
            <a:ext cx="4034520" cy="1912680"/>
          </a:xfrm>
          <a:prstGeom prst="rect">
            <a:avLst/>
          </a:prstGeom>
          <a:noFill/>
          <a:ln w="93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Fig. 1. Example of a figure caption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70" name="Table 19"/>
          <p:cNvGraphicFramePr/>
          <p:nvPr/>
        </p:nvGraphicFramePr>
        <p:xfrm>
          <a:off x="5378400" y="6096960"/>
          <a:ext cx="3312720" cy="869040"/>
        </p:xfrm>
        <a:graphic>
          <a:graphicData uri="http://schemas.openxmlformats.org/drawingml/2006/table">
            <a:tbl>
              <a:tblPr/>
              <a:tblGrid>
                <a:gridCol w="957960"/>
                <a:gridCol w="1152000"/>
                <a:gridCol w="1203120"/>
              </a:tblGrid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Condition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1.23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0.65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89800"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 </a:t>
                      </a: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noFill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2.25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47160" rIns="4716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1.02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47160" marR="47160">
                    <a:lnL w="12240">
                      <a:solidFill>
                        <a:srgbClr val="000000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Application>LibreOffice/6.1.5.2$Windows_X86_64 LibreOffice_project/90f8dcf33c87b3705e78202e3df5142b201bd805</Application>
  <Words>706</Words>
  <Paragraphs>102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2016-10-10T07:51:59Z</dcterms:created>
  <dc:creator>miyazaki</dc:creator>
  <dc:description/>
  <dc:language>ja-JP</dc:language>
  <cp:lastModifiedBy/>
  <dcterms:modified xsi:type="dcterms:W3CDTF">2022-03-30T23:12:56Z</dcterms:modified>
  <cp:revision>65</cp:revision>
  <dc:subject/>
  <dc:title>Template of A3 Poster for Interim Presen.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A3 Paper (297x420 mm)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</vt:i4>
  </property>
</Properties>
</file>