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601200" cy="12801600" type="A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0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view3D>
      <c:rotX val="15"/>
      <c:rotY val="20"/>
      <c:rAngAx val="1"/>
    </c:view3D>
    <c:floor>
      <c:thickness val="0"/>
      <c:spPr>
        <a:noFill/>
        <a:ln w="9360">
          <a:noFill/>
        </a:ln>
      </c:spPr>
    </c:floor>
    <c:sideWall>
      <c:thickness val="0"/>
      <c:spPr>
        <a:noFill/>
        <a:ln w="9360">
          <a:noFill/>
        </a:ln>
      </c:spPr>
    </c:sideWall>
    <c:backWall>
      <c:thickness val="0"/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5481171548101"/>
          <c:y val="0.129909365558912"/>
          <c:w val="0.87316945606694596"/>
          <c:h val="0.49395770392749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6-49A7-AF4F-07220C50358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06-49A7-AF4F-07220C503586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06-49A7-AF4F-07220C503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693552"/>
        <c:axId val="39690243"/>
        <c:axId val="0"/>
      </c:bar3DChart>
      <c:catAx>
        <c:axId val="7669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en-US"/>
          </a:p>
        </c:txPr>
        <c:crossAx val="39690243"/>
        <c:crosses val="autoZero"/>
        <c:auto val="1"/>
        <c:lblAlgn val="ctr"/>
        <c:lblOffset val="100"/>
        <c:noMultiLvlLbl val="1"/>
      </c:catAx>
      <c:valAx>
        <c:axId val="3969024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endParaRPr lang="en-US"/>
          </a:p>
        </c:txPr>
        <c:crossAx val="76693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534020768281199"/>
          <c:y val="5.0449326729900497E-2"/>
          <c:w val="0.49539394379493101"/>
          <c:h val="0.13621174004192901"/>
        </c:manualLayout>
      </c:layout>
      <c:overlay val="1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Calibri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6080" y="176400"/>
            <a:ext cx="9348840" cy="1285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 fontScale="89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SDF-based modeling system for Unity</a:t>
            </a:r>
            <a:br>
              <a:rPr dirty="0"/>
            </a:br>
            <a:r>
              <a:rPr lang="en-US" sz="27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lang="en-US" sz="27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(仮)</a:t>
            </a:r>
            <a:br>
              <a:rPr dirty="0"/>
            </a:b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5320" y="1309722"/>
            <a:ext cx="444492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30140" y="6676380"/>
            <a:ext cx="3517920" cy="6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914360" y="1434600"/>
            <a:ext cx="452160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01780" y="1957620"/>
            <a:ext cx="4463640" cy="5046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Unity is a platform for developing games;</a:t>
            </a:r>
          </a:p>
          <a:p>
            <a:pPr marL="285750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Lack 3D tools for designing 3D models</a:t>
            </a:r>
          </a:p>
          <a:p>
            <a:pPr marL="742950" lvl="1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User Interface (UI) elements</a:t>
            </a:r>
          </a:p>
          <a:p>
            <a:pPr marL="742950" lvl="1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Undo/Redo</a:t>
            </a:r>
          </a:p>
          <a:p>
            <a:pPr marL="742950" lvl="1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Serialization</a:t>
            </a:r>
          </a:p>
          <a:p>
            <a:pPr marL="742950" lvl="1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Etc.</a:t>
            </a:r>
          </a:p>
          <a:p>
            <a:pPr marL="285750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Goal: Develop tools and a system based on Signed Distance Function (SDF) for doing geometric modeling within Unity</a:t>
            </a:r>
          </a:p>
          <a:p>
            <a:pPr marL="285750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Research objectives: </a:t>
            </a:r>
          </a:p>
          <a:p>
            <a:pPr marL="742950" lvl="1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Investigate UI for geometry modeling</a:t>
            </a:r>
          </a:p>
          <a:p>
            <a:pPr marL="742950" lvl="1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Design and evaluate a novel node graph based visual language for geometric modeling</a:t>
            </a:r>
          </a:p>
          <a:p>
            <a:pPr marL="742950" lvl="1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latin typeface="Arial"/>
              </a:rPr>
              <a:t>Evaluate the suitability of SDF-based modeling for creating virtual assets for Unity</a:t>
            </a:r>
          </a:p>
        </p:txBody>
      </p:sp>
      <p:sp>
        <p:nvSpPr>
          <p:cNvPr id="46" name="CustomShape 8"/>
          <p:cNvSpPr/>
          <p:nvPr/>
        </p:nvSpPr>
        <p:spPr>
          <a:xfrm>
            <a:off x="257400" y="7235176"/>
            <a:ext cx="4420080" cy="5584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2.1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SDF based modeling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Analytic and procedural primitives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Boolean and smooth Boolean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Offsets, extrusion, etc. </a:t>
            </a: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Interactive rendering by sphere tracing and hybrid modeling through meshing via a variant of the Marching Cubes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Node graph based visual language </a:t>
            </a: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for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Automatic generation of C# and shader programs from the visual language </a:t>
            </a:r>
          </a:p>
          <a:p>
            <a:pPr>
              <a:lnSpc>
                <a:spcPts val="1800"/>
              </a:lnSpc>
            </a:pPr>
            <a:endParaRPr lang="en-US" sz="1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2.2 Development 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Implementation done within Unity in C# and shader language </a:t>
            </a: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8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ts val="1800"/>
              </a:lnSpc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2.3 Evaluation 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  <a:ea typeface="DejaVu Sans"/>
              </a:rPr>
              <a:t>Experimental study of the developed system via a user study (questionnaire, A/B testing, statistical analysis, …) </a:t>
            </a:r>
          </a:p>
          <a:p>
            <a:pPr>
              <a:lnSpc>
                <a:spcPts val="1800"/>
              </a:lnSpc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827159" y="10848093"/>
            <a:ext cx="441324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4907880" y="6970680"/>
            <a:ext cx="420912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868280" y="11251661"/>
            <a:ext cx="4732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[1] J. Hart, “Sphere tracing: A geometric method for the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antialiased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ray tracing of implicit surfaces”, Vis.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Comput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., vol. 12, no. 10, 1996.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[2] W.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Lorensen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H. Cline, “Marching cubes: A high resolution 3D surface construction algorithm”, SIGGRAPH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Comput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Graph., vol. 21, no. 4, 1987.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8365680" y="1037880"/>
            <a:ext cx="977040" cy="35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05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グラフ 23"/>
          <p:cNvGraphicFramePr/>
          <p:nvPr/>
        </p:nvGraphicFramePr>
        <p:xfrm>
          <a:off x="4872600" y="3648960"/>
          <a:ext cx="4129560" cy="190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CustomShape 1"/>
          <p:cNvSpPr/>
          <p:nvPr/>
        </p:nvSpPr>
        <p:spPr>
          <a:xfrm>
            <a:off x="136080" y="176400"/>
            <a:ext cx="9348840" cy="1285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 fontScale="81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lang="en-US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距離関数モデリングシステム(仮)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20240" y="1434600"/>
            <a:ext cx="4444920" cy="9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(Motivation/background and Goal)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20240" y="7245000"/>
            <a:ext cx="3517920" cy="6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4914360" y="1434600"/>
            <a:ext cx="452160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490680" y="11214360"/>
            <a:ext cx="4000320" cy="130140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5130720" y="9826200"/>
            <a:ext cx="4034880" cy="15440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336240" y="2226600"/>
            <a:ext cx="3835800" cy="18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336240" y="7799400"/>
            <a:ext cx="3958560" cy="336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18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ts val="18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" name="CustomShape 9"/>
          <p:cNvSpPr/>
          <p:nvPr/>
        </p:nvSpPr>
        <p:spPr>
          <a:xfrm>
            <a:off x="5160600" y="1938600"/>
            <a:ext cx="4005000" cy="18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4914360" y="11301840"/>
            <a:ext cx="441324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4907880" y="6970680"/>
            <a:ext cx="4209120" cy="7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64080" rIns="128160" bIns="640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9" name="CustomShape 12"/>
          <p:cNvSpPr/>
          <p:nvPr/>
        </p:nvSpPr>
        <p:spPr>
          <a:xfrm>
            <a:off x="5108400" y="7687080"/>
            <a:ext cx="4181040" cy="211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600" b="0" i="1" strike="noStrike" spc="-1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lang="en-US" sz="16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5016600" y="5599440"/>
            <a:ext cx="4034880" cy="138312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5160600" y="11656080"/>
            <a:ext cx="44744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6"/>
          <p:cNvSpPr/>
          <p:nvPr/>
        </p:nvSpPr>
        <p:spPr>
          <a:xfrm>
            <a:off x="8365680" y="1037880"/>
            <a:ext cx="977040" cy="35820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  <a:ea typeface="DejaVu Sans"/>
              </a:rPr>
              <a:t>or Ｓｉｇｎａｔｕｒｅ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207000" y="4119480"/>
            <a:ext cx="4447440" cy="328752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lang="en-US" sz="2000" b="0" strike="noStrike" spc="-1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lang="en-US" sz="1600" b="0" strike="noStrike" spc="-1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lang="en-US" sz="1600" b="0" strike="noStrike" spc="-1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lang="en-US" sz="1600" b="0" strike="noStrike" spc="-1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lang="en-US" sz="1600" b="0" strike="noStrike" spc="-1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lang="en-US" sz="1600" b="0" strike="noStrike" spc="-1">
              <a:latin typeface="Arial"/>
            </a:endParaRPr>
          </a:p>
          <a:p>
            <a:pPr marL="179280" indent="-177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" name="CustomShape 18"/>
          <p:cNvSpPr/>
          <p:nvPr/>
        </p:nvSpPr>
        <p:spPr>
          <a:xfrm>
            <a:off x="5016600" y="3580200"/>
            <a:ext cx="4034880" cy="191304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lang="en-US" sz="1600" b="0" strike="noStrike" spc="-1">
              <a:latin typeface="Arial"/>
            </a:endParaRPr>
          </a:p>
        </p:txBody>
      </p:sp>
      <p:graphicFrame>
        <p:nvGraphicFramePr>
          <p:cNvPr id="76" name="Table 19"/>
          <p:cNvGraphicFramePr/>
          <p:nvPr/>
        </p:nvGraphicFramePr>
        <p:xfrm>
          <a:off x="5378400" y="6096960"/>
          <a:ext cx="3313080" cy="869400"/>
        </p:xfrm>
        <a:graphic>
          <a:graphicData uri="http://schemas.openxmlformats.org/drawingml/2006/table">
            <a:tbl>
              <a:tblPr/>
              <a:tblGrid>
                <a:gridCol w="95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Condition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Algorithm 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Algorithm 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1.23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lang="en-US" sz="1300" b="0" strike="noStrike" spc="-1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706</Words>
  <Application>Microsoft Office PowerPoint</Application>
  <PresentationFormat>A3 Paper (297x420 mm)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dc:description/>
  <cp:lastModifiedBy>fayolle fayolle</cp:lastModifiedBy>
  <cp:revision>64</cp:revision>
  <dcterms:created xsi:type="dcterms:W3CDTF">2016-10-10T07:51:59Z</dcterms:created>
  <dcterms:modified xsi:type="dcterms:W3CDTF">2022-03-07T05:10:09Z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