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601200" cy="12801600" type="A3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504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ja-JP"/>
  <c:roundedCorners val="0"/>
  <c:style val="2"/>
  <c:chart>
    <c:autoTitleDeleted val="1"/>
    <c:view3D>
      <c:rotX val="15"/>
      <c:rotY val="20"/>
      <c:rAngAx val="1"/>
    </c:view3D>
    <c:floor>
      <c:thickness val="0"/>
      <c:spPr>
        <a:noFill/>
        <a:ln w="9360">
          <a:noFill/>
        </a:ln>
      </c:spPr>
    </c:floor>
    <c:sideWall>
      <c:thickness val="0"/>
      <c:spPr>
        <a:noFill/>
        <a:ln w="9360">
          <a:noFill/>
        </a:ln>
      </c:spPr>
    </c:sideWall>
    <c:backWall>
      <c:thickness val="0"/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205895177466"/>
          <c:y val="0.13003213003212999"/>
          <c:w val="0.87267811982209798"/>
          <c:h val="0.4934794934794939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A-4E7E-A9D6-935A1994E2DD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A-4E7E-A9D6-935A1994E2DD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7A-4E7E-A9D6-935A1994E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8753"/>
        <c:axId val="31540123"/>
        <c:axId val="0"/>
      </c:bar3DChart>
      <c:catAx>
        <c:axId val="4713875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ja-JP"/>
          </a:p>
        </c:txPr>
        <c:crossAx val="31540123"/>
        <c:crosses val="autoZero"/>
        <c:auto val="1"/>
        <c:lblAlgn val="ctr"/>
        <c:lblOffset val="100"/>
        <c:noMultiLvlLbl val="1"/>
      </c:catAx>
      <c:valAx>
        <c:axId val="3154012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ja-JP"/>
          </a:p>
        </c:txPr>
        <c:crossAx val="47138753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534020768281199"/>
          <c:y val="5.0449326729900497E-2"/>
          <c:w val="0.49539394379493101"/>
          <c:h val="0.13621174004192901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Calibri"/>
              <a:ea typeface="DejaVu Sans"/>
            </a:defRPr>
          </a:pPr>
          <a:endParaRPr lang="ja-JP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080" y="176400"/>
            <a:ext cx="9347040" cy="128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 fontScale="81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>
              <a:rPr dirty="0"/>
            </a:br>
            <a:r>
              <a:rPr lang="en-US" sz="27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lang="en-US" sz="2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(仮)</a:t>
            </a:r>
            <a:br>
              <a:rPr dirty="0"/>
            </a:b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Fayolle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5320" y="1309680"/>
            <a:ext cx="4443120" cy="9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30320" y="6676560"/>
            <a:ext cx="3516120" cy="6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914360" y="1434600"/>
            <a:ext cx="45198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01960" y="1957680"/>
            <a:ext cx="4461840" cy="5046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Unity is a platform for developing games;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Lack 3D tools for designing 3D models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Interface (UI) elements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Undo/Redo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Serialization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Goal: Develop tools and a system based on Signed Distance Function (SDF) [1] for doing geometric modeling within Unity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Research objectives: 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Investigate UI for geometry modeling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Design and evaluate a node graph based visual language for geometric modeling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the suitability of SDF-based modeling for creating virtual assets for Unity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57400" y="7235280"/>
            <a:ext cx="4418280" cy="53384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  <a:endParaRPr lang="en-US" sz="16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 [2]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Node graph based visual language for end users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for rendering [2, 3]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  <a:endParaRPr lang="en-US" sz="1600" b="0" strike="noStrike" spc="-1" dirty="0">
              <a:latin typeface="Arial"/>
            </a:endParaRPr>
          </a:p>
          <a:p>
            <a:pPr marL="285840" indent="-284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827240" y="10070640"/>
            <a:ext cx="441144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896720" y="7141680"/>
            <a:ext cx="420732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8280" y="10474200"/>
            <a:ext cx="473112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[1] S. </a:t>
            </a:r>
            <a:r>
              <a:rPr lang="en-US" sz="1600" b="0" strike="noStrike" spc="-1" dirty="0" err="1">
                <a:latin typeface="Arial"/>
              </a:rPr>
              <a:t>Osher</a:t>
            </a:r>
            <a:r>
              <a:rPr lang="en-US" sz="1600" b="0" strike="noStrike" spc="-1" dirty="0">
                <a:latin typeface="Arial"/>
              </a:rPr>
              <a:t>, R. </a:t>
            </a:r>
            <a:r>
              <a:rPr lang="en-US" sz="1600" b="0" strike="noStrike" spc="-1" dirty="0" err="1">
                <a:latin typeface="Arial"/>
              </a:rPr>
              <a:t>Fedkiw</a:t>
            </a:r>
            <a:r>
              <a:rPr lang="en-US" sz="1600" b="0" strike="noStrike" spc="-1" dirty="0">
                <a:latin typeface="Arial"/>
              </a:rPr>
              <a:t>, "Level Set Methods and Dynamic Implicit Surfaces", Springer, 2003.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[2] J. Hart, “Sphere tracing: A geometric method for the </a:t>
            </a:r>
            <a:r>
              <a:rPr lang="en-US" sz="1600" b="0" strike="noStrike" spc="-1" dirty="0" err="1">
                <a:latin typeface="Arial"/>
              </a:rPr>
              <a:t>antialiased</a:t>
            </a:r>
            <a:r>
              <a:rPr lang="en-US" sz="1600" b="0" strike="noStrike" spc="-1" dirty="0">
                <a:latin typeface="Arial"/>
              </a:rPr>
              <a:t> ray tracing of implicit surfaces”, Vis. </a:t>
            </a:r>
            <a:r>
              <a:rPr lang="en-US" sz="1600" b="0" strike="noStrike" spc="-1" dirty="0" err="1">
                <a:latin typeface="Arial"/>
              </a:rPr>
              <a:t>Comput</a:t>
            </a:r>
            <a:r>
              <a:rPr lang="en-US" sz="1600" b="0" strike="noStrike" spc="-1" dirty="0">
                <a:latin typeface="Arial"/>
              </a:rPr>
              <a:t>., vol. 12, no. 10, 1996.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[3] W. </a:t>
            </a:r>
            <a:r>
              <a:rPr lang="en-US" sz="1600" b="0" strike="noStrike" spc="-1" dirty="0" err="1">
                <a:latin typeface="Arial"/>
              </a:rPr>
              <a:t>Lorensen</a:t>
            </a:r>
            <a:r>
              <a:rPr lang="en-US" sz="1600" b="0" strike="noStrike" spc="-1" dirty="0">
                <a:latin typeface="Arial"/>
              </a:rPr>
              <a:t>, H. Cline, “Marching cubes: A high resolution 3D surface construction algorithm”, SIGGRAPH </a:t>
            </a:r>
            <a:r>
              <a:rPr lang="en-US" sz="1600" b="0" strike="noStrike" spc="-1" dirty="0" err="1">
                <a:latin typeface="Arial"/>
              </a:rPr>
              <a:t>Comput</a:t>
            </a:r>
            <a:r>
              <a:rPr lang="en-US" sz="1600" b="0" strike="noStrike" spc="-1" dirty="0">
                <a:latin typeface="Arial"/>
              </a:rPr>
              <a:t>. Graph., vol. 21, no. 4, 1987.</a:t>
            </a:r>
          </a:p>
        </p:txBody>
      </p:sp>
      <p:sp>
        <p:nvSpPr>
          <p:cNvPr id="47" name="Line 10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365680" y="1037880"/>
            <a:ext cx="975240" cy="3564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5111640" y="3960000"/>
            <a:ext cx="410364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Figure 1: An example of a 3D object described by our visual language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5100480" y="5903640"/>
            <a:ext cx="151056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Figure 2: </a:t>
            </a:r>
            <a:r>
              <a:rPr lang="en-US" sz="1400" spc="-1" dirty="0">
                <a:solidFill>
                  <a:srgbClr val="000000"/>
                </a:solidFill>
                <a:latin typeface="Arial"/>
                <a:ea typeface="DejaVu Sans"/>
              </a:rPr>
              <a:t>A rendering of the object described by the program shown in Fig. 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6611040" y="4481766"/>
            <a:ext cx="314888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/>
              <a:t> We have implemented our visual language implemented in C# within Unity. We use for managing th</a:t>
            </a:r>
            <a:r>
              <a:rPr lang="en-US" sz="1600" spc="-1" dirty="0"/>
              <a:t>e graph nodes. An example of program is shown in Fig. 1.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/>
              <a:t> Figure 2 shows the 3D object described by the scene graph shown in Fig. 1.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A090ECA9-5C79-49A4-8D8C-4CDC21040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93962"/>
              </p:ext>
            </p:extLst>
          </p:nvPr>
        </p:nvGraphicFramePr>
        <p:xfrm>
          <a:off x="4896720" y="7848671"/>
          <a:ext cx="4584600" cy="229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50">
                  <a:extLst>
                    <a:ext uri="{9D8B030D-6E8A-4147-A177-3AD203B41FA5}">
                      <a16:colId xmlns:a16="http://schemas.microsoft.com/office/drawing/2014/main" val="4071801865"/>
                    </a:ext>
                  </a:extLst>
                </a:gridCol>
                <a:gridCol w="1221530">
                  <a:extLst>
                    <a:ext uri="{9D8B030D-6E8A-4147-A177-3AD203B41FA5}">
                      <a16:colId xmlns:a16="http://schemas.microsoft.com/office/drawing/2014/main" val="1724084530"/>
                    </a:ext>
                  </a:extLst>
                </a:gridCol>
                <a:gridCol w="1070770">
                  <a:extLst>
                    <a:ext uri="{9D8B030D-6E8A-4147-A177-3AD203B41FA5}">
                      <a16:colId xmlns:a16="http://schemas.microsoft.com/office/drawing/2014/main" val="1257129634"/>
                    </a:ext>
                  </a:extLst>
                </a:gridCol>
                <a:gridCol w="1146150">
                  <a:extLst>
                    <a:ext uri="{9D8B030D-6E8A-4147-A177-3AD203B41FA5}">
                      <a16:colId xmlns:a16="http://schemas.microsoft.com/office/drawing/2014/main" val="2872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April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June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July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025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Complete the implementation system</a:t>
                      </a:r>
                    </a:p>
                    <a:p>
                      <a:r>
                        <a:rPr kumimoji="1" lang="en-US" altLang="ja-JP" sz="1200" dirty="0"/>
                        <a:t>(additional primitives, operations, code-generation, ..)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/>
                        <a:t>User study / evaluation of the system</a:t>
                      </a:r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9700"/>
                  </a:ext>
                </a:extLst>
              </a:tr>
              <a:tr h="161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Thesis writing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73290"/>
                  </a:ext>
                </a:extLst>
              </a:tr>
            </a:tbl>
          </a:graphicData>
        </a:graphic>
      </p:graphicFrame>
      <p:pic>
        <p:nvPicPr>
          <p:cNvPr id="6" name="図 5" descr="コンピューターゲームの画面&#10;&#10;低い精度で自動的に生成された説明">
            <a:extLst>
              <a:ext uri="{FF2B5EF4-FFF2-40B4-BE49-F238E27FC236}">
                <a16:creationId xmlns:a16="http://schemas.microsoft.com/office/drawing/2014/main" id="{4DC3FBA1-B635-4ED7-A084-D9894C675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60" y="1957680"/>
            <a:ext cx="4124806" cy="2032501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1A879413-3843-48E3-AE14-F98A8626F0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t="4696" r="12248" b="11310"/>
          <a:stretch/>
        </p:blipFill>
        <p:spPr>
          <a:xfrm>
            <a:off x="4935960" y="4481766"/>
            <a:ext cx="1539066" cy="1450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グラフ 23"/>
          <p:cNvGraphicFramePr/>
          <p:nvPr/>
        </p:nvGraphicFramePr>
        <p:xfrm>
          <a:off x="4872600" y="3648960"/>
          <a:ext cx="4127760" cy="19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CustomShape 1"/>
          <p:cNvSpPr/>
          <p:nvPr/>
        </p:nvSpPr>
        <p:spPr>
          <a:xfrm>
            <a:off x="136080" y="176400"/>
            <a:ext cx="9347040" cy="12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 fontScale="89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距離関数モデリングシステム(仮)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0240" y="1434600"/>
            <a:ext cx="4443120" cy="9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(Motivation/background and Goal)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20240" y="7245000"/>
            <a:ext cx="3516120" cy="6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914360" y="1434600"/>
            <a:ext cx="45198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0680" y="11214360"/>
            <a:ext cx="3998520" cy="129960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5130720" y="9826200"/>
            <a:ext cx="4033080" cy="15422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336240" y="2226600"/>
            <a:ext cx="3834000" cy="18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336240" y="7799400"/>
            <a:ext cx="3956760" cy="33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8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5160600" y="1938600"/>
            <a:ext cx="4003200" cy="18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4914360" y="11301840"/>
            <a:ext cx="441144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907880" y="6970680"/>
            <a:ext cx="420732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5108400" y="7687080"/>
            <a:ext cx="4179240" cy="21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lang="en-US" sz="1600" b="0" strike="noStrike" spc="-1">
              <a:latin typeface="Arial"/>
            </a:endParaRPr>
          </a:p>
          <a:p>
            <a:pPr marL="185760" indent="-182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5016600" y="5599440"/>
            <a:ext cx="4033080" cy="13813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5160600" y="11656080"/>
            <a:ext cx="4472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8365680" y="1037880"/>
            <a:ext cx="975240" cy="3564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or Ｓｉｇｎａｔｕｒｅ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207000" y="4119480"/>
            <a:ext cx="4445640" cy="328572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lang="en-US" sz="20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lang="en-US" sz="1600" b="0" strike="noStrike" spc="-1">
              <a:latin typeface="Arial"/>
            </a:endParaRPr>
          </a:p>
          <a:p>
            <a:pPr marL="179280" indent="-175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5016600" y="3580200"/>
            <a:ext cx="4033080" cy="19112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74" name="Table 19"/>
          <p:cNvGraphicFramePr/>
          <p:nvPr/>
        </p:nvGraphicFramePr>
        <p:xfrm>
          <a:off x="5378400" y="6096960"/>
          <a:ext cx="3313080" cy="869400"/>
        </p:xfrm>
        <a:graphic>
          <a:graphicData uri="http://schemas.openxmlformats.org/drawingml/2006/table">
            <a:tbl>
              <a:tblPr/>
              <a:tblGrid>
                <a:gridCol w="95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Condition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1.02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837</Words>
  <Application>Microsoft Office PowerPoint</Application>
  <PresentationFormat>A3 297x420 mm</PresentationFormat>
  <Paragraphs>115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Office Theme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dc:description/>
  <cp:lastModifiedBy>ChibaTomoki</cp:lastModifiedBy>
  <cp:revision>83</cp:revision>
  <dcterms:created xsi:type="dcterms:W3CDTF">2016-10-10T07:51:59Z</dcterms:created>
  <dcterms:modified xsi:type="dcterms:W3CDTF">2022-04-07T14:31:02Z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