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601200" cy="12801600" type="A3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8" y="-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ja-JP"/>
  <c:roundedCorners val="0"/>
  <c:style val="2"/>
  <c:chart>
    <c:autoTitleDeleted val="1"/>
    <c:view3D>
      <c:rotX val="15"/>
      <c:rotY val="20"/>
      <c:rAngAx val="1"/>
    </c:view3D>
    <c:floor>
      <c:thickness val="0"/>
      <c:spPr>
        <a:noFill/>
        <a:ln w="9360">
          <a:noFill/>
        </a:ln>
      </c:spPr>
    </c:floor>
    <c:sideWall>
      <c:thickness val="0"/>
      <c:spPr>
        <a:noFill/>
        <a:ln w="9360">
          <a:noFill/>
        </a:ln>
      </c:spPr>
    </c:sideWall>
    <c:backWall>
      <c:thickness val="0"/>
      <c:spPr>
        <a:noFill/>
        <a:ln w="9360">
          <a:noFill/>
        </a:ln>
      </c:spPr>
    </c:backWall>
    <c:plotArea>
      <c:layout>
        <c:manualLayout>
          <c:layoutTarget val="inner"/>
          <c:xMode val="edge"/>
          <c:yMode val="edge"/>
          <c:x val="0.117205895177466"/>
          <c:y val="0.13003213003212999"/>
          <c:w val="0.87267811982209798"/>
          <c:h val="0.49347949347949399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7A-4E7E-A9D6-935A1994E2DD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7A-4E7E-A9D6-935A1994E2DD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Data 3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7A-4E7E-A9D6-935A1994E2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7138753"/>
        <c:axId val="31540123"/>
        <c:axId val="0"/>
      </c:bar3DChart>
      <c:catAx>
        <c:axId val="4713875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DejaVu Sans"/>
              </a:defRPr>
            </a:pPr>
            <a:endParaRPr lang="ja-JP"/>
          </a:p>
        </c:txPr>
        <c:crossAx val="31540123"/>
        <c:crosses val="autoZero"/>
        <c:auto val="1"/>
        <c:lblAlgn val="ctr"/>
        <c:lblOffset val="100"/>
        <c:noMultiLvlLbl val="1"/>
      </c:catAx>
      <c:valAx>
        <c:axId val="3154012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DejaVu Sans"/>
              </a:defRPr>
            </a:pPr>
            <a:endParaRPr lang="ja-JP"/>
          </a:p>
        </c:txPr>
        <c:crossAx val="47138753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9534020768281199"/>
          <c:y val="5.0449326729900497E-2"/>
          <c:w val="0.49539394379493101"/>
          <c:h val="0.13621174004192901"/>
        </c:manualLayout>
      </c:layout>
      <c:overlay val="1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Calibri"/>
              <a:ea typeface="DejaVu Sans"/>
            </a:defRPr>
          </a:pPr>
          <a:endParaRPr lang="ja-JP"/>
        </a:p>
      </c:txPr>
    </c:legend>
    <c:plotVisOnly val="1"/>
    <c:dispBlanksAs val="gap"/>
    <c:showDLblsOverMax val="1"/>
  </c:chart>
  <c:spPr>
    <a:noFill/>
    <a:ln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278208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401280" y="2995560"/>
            <a:ext cx="278208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323040" y="2995560"/>
            <a:ext cx="278208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79880" y="6873840"/>
            <a:ext cx="278208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401280" y="6873840"/>
            <a:ext cx="278208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323040" y="6873840"/>
            <a:ext cx="278208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79880" y="510480"/>
            <a:ext cx="8640720" cy="9908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36080" y="176400"/>
            <a:ext cx="9347040" cy="128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rmAutofit fontScale="81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 SDF-based modeling system for Unity</a:t>
            </a:r>
            <a:br>
              <a:rPr dirty="0"/>
            </a:br>
            <a:r>
              <a:rPr lang="en-US" sz="27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距離関数モデリングシステム</a:t>
            </a:r>
            <a:r>
              <a:rPr lang="en-US" sz="27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(仮)</a:t>
            </a:r>
            <a:br>
              <a:rPr dirty="0"/>
            </a:b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s1260201 Tomoki Chiba, Supervisor: Pierre-Alain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Fayolle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85320" y="1309680"/>
            <a:ext cx="4443120" cy="93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1. Summary of the Research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30320" y="6676560"/>
            <a:ext cx="3516120" cy="6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2.  Approach/Methodology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4914360" y="1434600"/>
            <a:ext cx="4519800" cy="7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3. Current Results and Status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201960" y="1957680"/>
            <a:ext cx="4461840" cy="50460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Unity is a platform for developing games;</a:t>
            </a:r>
            <a:endParaRPr lang="en-US" sz="16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Lack 3D tools for designing 3D models</a:t>
            </a:r>
            <a:endParaRPr lang="en-US" sz="1600" b="0" strike="noStrike" spc="-1" dirty="0">
              <a:latin typeface="Arial"/>
            </a:endParaRPr>
          </a:p>
          <a:p>
            <a:pPr marL="743040" lvl="1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User Interface (UI) elements</a:t>
            </a:r>
            <a:endParaRPr lang="en-US" sz="1600" b="0" strike="noStrike" spc="-1" dirty="0">
              <a:latin typeface="Arial"/>
            </a:endParaRPr>
          </a:p>
          <a:p>
            <a:pPr marL="743040" lvl="1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Undo/Redo</a:t>
            </a:r>
            <a:endParaRPr lang="en-US" sz="1600" b="0" strike="noStrike" spc="-1" dirty="0">
              <a:latin typeface="Arial"/>
            </a:endParaRPr>
          </a:p>
          <a:p>
            <a:pPr marL="743040" lvl="1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Serialization</a:t>
            </a:r>
            <a:endParaRPr lang="en-US" sz="1600" b="0" strike="noStrike" spc="-1" dirty="0">
              <a:latin typeface="Arial"/>
            </a:endParaRPr>
          </a:p>
          <a:p>
            <a:pPr marL="743040" lvl="1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lang="en-US" sz="16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Goal: Develop tools and a system based on Signed Distance Function (SDF) [1] for doing geometric modeling within Unity</a:t>
            </a:r>
            <a:endParaRPr lang="en-US" sz="16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Research objectives: </a:t>
            </a:r>
            <a:endParaRPr lang="en-US" sz="1600" b="0" strike="noStrike" spc="-1" dirty="0">
              <a:latin typeface="Arial"/>
            </a:endParaRPr>
          </a:p>
          <a:p>
            <a:pPr marL="743040" lvl="1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Investigate UI for geometry modeling</a:t>
            </a:r>
            <a:endParaRPr lang="en-US" sz="1600" b="0" strike="noStrike" spc="-1" dirty="0">
              <a:latin typeface="Arial"/>
            </a:endParaRPr>
          </a:p>
          <a:p>
            <a:pPr marL="743040" lvl="1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Design and evaluate a node graph based visual language for geometric modeling</a:t>
            </a:r>
            <a:endParaRPr lang="en-US" sz="1600" b="0" strike="noStrike" spc="-1" dirty="0">
              <a:latin typeface="Arial"/>
            </a:endParaRPr>
          </a:p>
          <a:p>
            <a:pPr marL="743040" lvl="1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Evaluate the suitability of SDF-based modeling for creating virtual assets for Unity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257400" y="7235280"/>
            <a:ext cx="4418280" cy="53384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2.1 Approach</a:t>
            </a:r>
            <a:endParaRPr lang="en-US" sz="16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SDF based modeling system</a:t>
            </a:r>
            <a:endParaRPr lang="en-US" sz="1600" b="0" strike="noStrike" spc="-1" dirty="0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Analytic and procedural primitives </a:t>
            </a:r>
            <a:endParaRPr lang="en-US" sz="1600" b="0" strike="noStrike" spc="-1" dirty="0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Boolean and smooth Boolean operations</a:t>
            </a:r>
            <a:endParaRPr lang="en-US" sz="1600" b="0" strike="noStrike" spc="-1" dirty="0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Offsets, extrusion, etc. </a:t>
            </a:r>
            <a:endParaRPr lang="en-US" sz="16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Interactive rendering by sphere tracing [2]</a:t>
            </a:r>
            <a:endParaRPr lang="en-US" sz="16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Node graph based visual language for end users</a:t>
            </a:r>
            <a:endParaRPr lang="en-US" sz="16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Automatic generation of C# and shader programs from the visual language for rendering [2, 3]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ts val="18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ts val="18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2.2 Development </a:t>
            </a:r>
            <a:endParaRPr lang="en-US" sz="1600" b="0" strike="noStrike" spc="-1" dirty="0">
              <a:latin typeface="Arial"/>
            </a:endParaRPr>
          </a:p>
          <a:p>
            <a:pPr marL="285840" indent="-28404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Implementation done within Unity in C# and shader language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ts val="18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ts val="18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2.3 Evaluation </a:t>
            </a:r>
            <a:endParaRPr lang="en-US" sz="1600" b="0" strike="noStrike" spc="-1" dirty="0">
              <a:latin typeface="Arial"/>
            </a:endParaRPr>
          </a:p>
          <a:p>
            <a:pPr marL="285840" indent="-28404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Experimental study of the developed system via a user study (questionnaire, A/B testing, statistical analysis, …)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ts val="18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4827240" y="10070640"/>
            <a:ext cx="441144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4896720" y="7141680"/>
            <a:ext cx="4207320" cy="7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4. Remaining Tasks and Tentative Schedule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4868280" y="10474200"/>
            <a:ext cx="4731120" cy="2060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latin typeface="Arial"/>
              </a:rPr>
              <a:t>[1] S. </a:t>
            </a:r>
            <a:r>
              <a:rPr lang="en-US" sz="1600" b="0" strike="noStrike" spc="-1" dirty="0" err="1">
                <a:latin typeface="Arial"/>
              </a:rPr>
              <a:t>Osher</a:t>
            </a:r>
            <a:r>
              <a:rPr lang="en-US" sz="1600" b="0" strike="noStrike" spc="-1" dirty="0">
                <a:latin typeface="Arial"/>
              </a:rPr>
              <a:t>, R. </a:t>
            </a:r>
            <a:r>
              <a:rPr lang="en-US" sz="1600" b="0" strike="noStrike" spc="-1" dirty="0" err="1">
                <a:latin typeface="Arial"/>
              </a:rPr>
              <a:t>Fedkiw</a:t>
            </a:r>
            <a:r>
              <a:rPr lang="en-US" sz="1600" b="0" strike="noStrike" spc="-1" dirty="0">
                <a:latin typeface="Arial"/>
              </a:rPr>
              <a:t>, "Level Set Methods and Dynamic Implicit Surfaces", Springer, 2003.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latin typeface="Arial"/>
              </a:rPr>
              <a:t>[2] J. Hart, “Sphere tracing: A geometric method for the </a:t>
            </a:r>
            <a:r>
              <a:rPr lang="en-US" sz="1600" b="0" strike="noStrike" spc="-1" dirty="0" err="1">
                <a:latin typeface="Arial"/>
              </a:rPr>
              <a:t>antialiased</a:t>
            </a:r>
            <a:r>
              <a:rPr lang="en-US" sz="1600" b="0" strike="noStrike" spc="-1" dirty="0">
                <a:latin typeface="Arial"/>
              </a:rPr>
              <a:t> ray tracing of implicit surfaces”, Vis. </a:t>
            </a:r>
            <a:r>
              <a:rPr lang="en-US" sz="1600" b="0" strike="noStrike" spc="-1" dirty="0" err="1">
                <a:latin typeface="Arial"/>
              </a:rPr>
              <a:t>Comput</a:t>
            </a:r>
            <a:r>
              <a:rPr lang="en-US" sz="1600" b="0" strike="noStrike" spc="-1" dirty="0">
                <a:latin typeface="Arial"/>
              </a:rPr>
              <a:t>., vol. 12, no. 10, 1996.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latin typeface="Arial"/>
              </a:rPr>
              <a:t>[3] W. </a:t>
            </a:r>
            <a:r>
              <a:rPr lang="en-US" sz="1600" b="0" strike="noStrike" spc="-1" dirty="0" err="1">
                <a:latin typeface="Arial"/>
              </a:rPr>
              <a:t>Lorensen</a:t>
            </a:r>
            <a:r>
              <a:rPr lang="en-US" sz="1600" b="0" strike="noStrike" spc="-1" dirty="0">
                <a:latin typeface="Arial"/>
              </a:rPr>
              <a:t>, H. Cline, “Marching cubes: A high resolution 3D surface construction algorithm”, SIGGRAPH </a:t>
            </a:r>
            <a:r>
              <a:rPr lang="en-US" sz="1600" b="0" strike="noStrike" spc="-1" dirty="0" err="1">
                <a:latin typeface="Arial"/>
              </a:rPr>
              <a:t>Comput</a:t>
            </a:r>
            <a:r>
              <a:rPr lang="en-US" sz="1600" b="0" strike="noStrike" spc="-1" dirty="0">
                <a:latin typeface="Arial"/>
              </a:rPr>
              <a:t>. Graph., vol. 21, no. 4, 1987.</a:t>
            </a:r>
          </a:p>
        </p:txBody>
      </p:sp>
      <p:sp>
        <p:nvSpPr>
          <p:cNvPr id="47" name="Line 10"/>
          <p:cNvSpPr/>
          <p:nvPr/>
        </p:nvSpPr>
        <p:spPr>
          <a:xfrm>
            <a:off x="4800600" y="1434240"/>
            <a:ext cx="360" cy="1090728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1"/>
          <p:cNvSpPr/>
          <p:nvPr/>
        </p:nvSpPr>
        <p:spPr>
          <a:xfrm>
            <a:off x="8365680" y="1037880"/>
            <a:ext cx="975240" cy="35640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2"/>
          <p:cNvSpPr/>
          <p:nvPr/>
        </p:nvSpPr>
        <p:spPr>
          <a:xfrm>
            <a:off x="5111640" y="3960000"/>
            <a:ext cx="4103640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Figure 1: An example of a 3D object described by our visual language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" name="CustomShape 13"/>
          <p:cNvSpPr/>
          <p:nvPr/>
        </p:nvSpPr>
        <p:spPr>
          <a:xfrm>
            <a:off x="5100480" y="5903640"/>
            <a:ext cx="151056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Figure 2: </a:t>
            </a:r>
            <a:r>
              <a:rPr lang="en-US" sz="1400" spc="-1" dirty="0">
                <a:solidFill>
                  <a:srgbClr val="000000"/>
                </a:solidFill>
                <a:latin typeface="Arial"/>
                <a:ea typeface="DejaVu Sans"/>
              </a:rPr>
              <a:t>A rendering of the object described by the program shown in Fig. 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4" name="CustomShape 15"/>
          <p:cNvSpPr/>
          <p:nvPr/>
        </p:nvSpPr>
        <p:spPr>
          <a:xfrm>
            <a:off x="6611040" y="4481766"/>
            <a:ext cx="314888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/>
              <a:t> We have implemented our visual language implemented in C# within Unity. We use for managing th</a:t>
            </a:r>
            <a:r>
              <a:rPr lang="en-US" sz="1600" spc="-1" dirty="0"/>
              <a:t>e graph nodes. An example of program is shown in Fig. 1.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/>
              <a:t> Figure 2 shows the 3D object described by the scene graph shown in Fig. 1.</a:t>
            </a: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A090ECA9-5C79-49A4-8D8C-4CDC21040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93962"/>
              </p:ext>
            </p:extLst>
          </p:nvPr>
        </p:nvGraphicFramePr>
        <p:xfrm>
          <a:off x="4896720" y="7848671"/>
          <a:ext cx="4584600" cy="2291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6150">
                  <a:extLst>
                    <a:ext uri="{9D8B030D-6E8A-4147-A177-3AD203B41FA5}">
                      <a16:colId xmlns:a16="http://schemas.microsoft.com/office/drawing/2014/main" val="4071801865"/>
                    </a:ext>
                  </a:extLst>
                </a:gridCol>
                <a:gridCol w="1221530">
                  <a:extLst>
                    <a:ext uri="{9D8B030D-6E8A-4147-A177-3AD203B41FA5}">
                      <a16:colId xmlns:a16="http://schemas.microsoft.com/office/drawing/2014/main" val="1724084530"/>
                    </a:ext>
                  </a:extLst>
                </a:gridCol>
                <a:gridCol w="1070770">
                  <a:extLst>
                    <a:ext uri="{9D8B030D-6E8A-4147-A177-3AD203B41FA5}">
                      <a16:colId xmlns:a16="http://schemas.microsoft.com/office/drawing/2014/main" val="1257129634"/>
                    </a:ext>
                  </a:extLst>
                </a:gridCol>
                <a:gridCol w="1146150">
                  <a:extLst>
                    <a:ext uri="{9D8B030D-6E8A-4147-A177-3AD203B41FA5}">
                      <a16:colId xmlns:a16="http://schemas.microsoft.com/office/drawing/2014/main" val="28722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April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June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July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30257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/>
                        <a:t>Complete the implementation system</a:t>
                      </a:r>
                    </a:p>
                    <a:p>
                      <a:r>
                        <a:rPr kumimoji="1" lang="en-US" altLang="ja-JP" sz="1200" dirty="0"/>
                        <a:t>(additional primitives, operations, code-generation, ..)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59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400" dirty="0"/>
                        <a:t>User study / evaluation of the system</a:t>
                      </a:r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89700"/>
                  </a:ext>
                </a:extLst>
              </a:tr>
              <a:tr h="1612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Thesis writing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173290"/>
                  </a:ext>
                </a:extLst>
              </a:tr>
            </a:tbl>
          </a:graphicData>
        </a:graphic>
      </p:graphicFrame>
      <p:pic>
        <p:nvPicPr>
          <p:cNvPr id="4" name="図 3" descr="グラフ, バブル チャート&#10;&#10;自動的に生成された説明">
            <a:extLst>
              <a:ext uri="{FF2B5EF4-FFF2-40B4-BE49-F238E27FC236}">
                <a16:creationId xmlns:a16="http://schemas.microsoft.com/office/drawing/2014/main" id="{F6BC0800-E556-45DC-8975-3087B46E1A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0" t="10534" r="19232" b="19301"/>
          <a:stretch/>
        </p:blipFill>
        <p:spPr>
          <a:xfrm>
            <a:off x="5018820" y="4500428"/>
            <a:ext cx="1592220" cy="1384549"/>
          </a:xfrm>
          <a:prstGeom prst="rect">
            <a:avLst/>
          </a:prstGeom>
        </p:spPr>
      </p:pic>
      <p:pic>
        <p:nvPicPr>
          <p:cNvPr id="6" name="図 5" descr="コンピューターゲームの画面&#10;&#10;低い精度で自動的に生成された説明">
            <a:extLst>
              <a:ext uri="{FF2B5EF4-FFF2-40B4-BE49-F238E27FC236}">
                <a16:creationId xmlns:a16="http://schemas.microsoft.com/office/drawing/2014/main" id="{4DC3FBA1-B635-4ED7-A084-D9894C675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160" y="1957680"/>
            <a:ext cx="4124806" cy="2032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グラフ 23"/>
          <p:cNvGraphicFramePr/>
          <p:nvPr/>
        </p:nvGraphicFramePr>
        <p:xfrm>
          <a:off x="4872600" y="3648960"/>
          <a:ext cx="4127760" cy="190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6" name="CustomShape 1"/>
          <p:cNvSpPr/>
          <p:nvPr/>
        </p:nvSpPr>
        <p:spPr>
          <a:xfrm>
            <a:off x="136080" y="176400"/>
            <a:ext cx="9347040" cy="128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rmAutofit fontScale="89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 SDF-based modeling system for Unity</a:t>
            </a:r>
            <a:br/>
            <a:r>
              <a:rPr lang="en-US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距離関数モデリングシステム(仮)</a:t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s1260201 Tomoki Chiba, Supervisor: Pierre-Alain Fayolle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120240" y="1434600"/>
            <a:ext cx="4443120" cy="93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1. Summary of the Research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(Motivation/background and Goal)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120240" y="7245000"/>
            <a:ext cx="3516120" cy="6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2.  Approach/Methodology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4914360" y="1434600"/>
            <a:ext cx="4519800" cy="7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3. Current Results and Status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490680" y="11214360"/>
            <a:ext cx="3998520" cy="1299600"/>
          </a:xfrm>
          <a:prstGeom prst="rect">
            <a:avLst/>
          </a:prstGeom>
          <a:solidFill>
            <a:schemeClr val="bg1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Figures and Tables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1" name="CustomShape 6"/>
          <p:cNvSpPr/>
          <p:nvPr/>
        </p:nvSpPr>
        <p:spPr>
          <a:xfrm>
            <a:off x="5130720" y="9826200"/>
            <a:ext cx="4033080" cy="1542240"/>
          </a:xfrm>
          <a:prstGeom prst="rect">
            <a:avLst/>
          </a:prstGeom>
          <a:solidFill>
            <a:schemeClr val="bg1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Figures and Tables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Schedule (Gantt Chart)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Include milestones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2" name="CustomShape 7"/>
          <p:cNvSpPr/>
          <p:nvPr/>
        </p:nvSpPr>
        <p:spPr>
          <a:xfrm>
            <a:off x="336240" y="2226600"/>
            <a:ext cx="3834000" cy="18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1600" b="0" i="1" strike="noStrike" spc="-1">
                <a:solidFill>
                  <a:srgbClr val="808080"/>
                </a:solidFill>
                <a:latin typeface="Arial"/>
                <a:ea typeface="DejaVu Sans"/>
              </a:rPr>
              <a:t>In this section, please describe your research objective(s).</a:t>
            </a:r>
            <a:endParaRPr lang="en-US" sz="1600" b="0" strike="noStrike" spc="-1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goal of this study is …</a:t>
            </a:r>
            <a:endParaRPr lang="en-US" sz="1600" b="0" strike="noStrike" spc="-1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This study aims to…</a:t>
            </a:r>
            <a:endParaRPr lang="en-US" sz="1600" b="0" strike="noStrike" spc="-1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Research objectives are…</a:t>
            </a:r>
            <a:endParaRPr lang="en-US" sz="1600" b="0" strike="noStrike" spc="-1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Previous studies have shown…</a:t>
            </a:r>
            <a:endParaRPr lang="en-US" sz="1600" b="0" strike="noStrike" spc="-1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is NEW in your research?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3" name="CustomShape 8"/>
          <p:cNvSpPr/>
          <p:nvPr/>
        </p:nvSpPr>
        <p:spPr>
          <a:xfrm>
            <a:off x="336240" y="7799400"/>
            <a:ext cx="3956760" cy="336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1800"/>
              </a:lnSpc>
              <a:spcAft>
                <a:spcPts val="601"/>
              </a:spcAft>
            </a:pPr>
            <a:r>
              <a:rPr lang="en-US" sz="1600" b="0" i="1" strike="noStrike" spc="-1">
                <a:solidFill>
                  <a:srgbClr val="808080"/>
                </a:solidFill>
                <a:latin typeface="Arial"/>
                <a:ea typeface="DejaVu Sans"/>
              </a:rPr>
              <a:t>In this section, please describe specific techniques or experimental strategies used in your research.</a:t>
            </a:r>
            <a:endParaRPr lang="en-US" sz="1600" b="0" strike="noStrike" spc="-1">
              <a:latin typeface="Arial"/>
            </a:endParaRPr>
          </a:p>
          <a:p>
            <a:pPr marL="185760" indent="-18216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to solve the problem?</a:t>
            </a:r>
            <a:endParaRPr lang="en-US" sz="1600" b="0" strike="noStrike" spc="-1">
              <a:latin typeface="Arial"/>
            </a:endParaRPr>
          </a:p>
          <a:p>
            <a:pPr marL="185760" indent="-18216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Development, Experiment(s), Analysis, Research Directions, etc.</a:t>
            </a:r>
            <a:endParaRPr lang="en-US" sz="1600" b="0" strike="noStrike" spc="-1">
              <a:latin typeface="Arial"/>
            </a:endParaRPr>
          </a:p>
          <a:p>
            <a:pPr marL="185760" indent="-18216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For this study, XX was used to explore…</a:t>
            </a:r>
            <a:endParaRPr lang="en-US" sz="16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Include some sample sub-section titles;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2.1 Development</a:t>
            </a:r>
            <a:endParaRPr lang="en-US" sz="16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2.2 Requirements</a:t>
            </a:r>
            <a:endParaRPr lang="en-US" sz="16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2.3 Design (Specifications)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2.4 Evaluation, etc.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4" name="CustomShape 9"/>
          <p:cNvSpPr/>
          <p:nvPr/>
        </p:nvSpPr>
        <p:spPr>
          <a:xfrm>
            <a:off x="5160600" y="1938600"/>
            <a:ext cx="4003200" cy="18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1600" b="0" i="1" strike="noStrike" spc="-1">
                <a:solidFill>
                  <a:srgbClr val="7F7F7F"/>
                </a:solidFill>
                <a:latin typeface="Arial"/>
                <a:ea typeface="DejaVu Sans"/>
              </a:rPr>
              <a:t>In this section, please report on the result of your preliminary study or describe current progress.</a:t>
            </a:r>
            <a:endParaRPr lang="en-US" sz="1600" b="0" strike="noStrike" spc="-1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Experimental/evaluation results</a:t>
            </a:r>
            <a:endParaRPr lang="en-US" sz="1600" b="0" strike="noStrike" spc="-1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Preliminary results indicate that…</a:t>
            </a:r>
            <a:endParaRPr lang="en-US" sz="1600" b="0" strike="noStrike" spc="-1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Progress of development/formulation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65" name="CustomShape 10"/>
          <p:cNvSpPr/>
          <p:nvPr/>
        </p:nvSpPr>
        <p:spPr>
          <a:xfrm>
            <a:off x="4914360" y="11301840"/>
            <a:ext cx="441144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6" name="CustomShape 11"/>
          <p:cNvSpPr/>
          <p:nvPr/>
        </p:nvSpPr>
        <p:spPr>
          <a:xfrm>
            <a:off x="4907880" y="6970680"/>
            <a:ext cx="4207320" cy="7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4. Remaining Tasks and Tentative Schedule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7" name="CustomShape 12"/>
          <p:cNvSpPr/>
          <p:nvPr/>
        </p:nvSpPr>
        <p:spPr>
          <a:xfrm>
            <a:off x="5108400" y="7687080"/>
            <a:ext cx="4179240" cy="211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1600" b="0" i="1" strike="noStrike" spc="-1">
                <a:solidFill>
                  <a:srgbClr val="7F7F7F"/>
                </a:solidFill>
                <a:latin typeface="Arial"/>
                <a:ea typeface="DejaVu Sans"/>
              </a:rPr>
              <a:t>In this section, please provide the tentative schedule (milestones) of your research. </a:t>
            </a:r>
            <a:endParaRPr lang="en-US" sz="1600" b="0" strike="noStrike" spc="-1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To-do list or Gantt Chart</a:t>
            </a:r>
            <a:endParaRPr lang="en-US" sz="1600" b="0" strike="noStrike" spc="-1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Remaining issues</a:t>
            </a:r>
            <a:endParaRPr lang="en-US" sz="1600" b="0" strike="noStrike" spc="-1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Milestones</a:t>
            </a:r>
            <a:endParaRPr lang="en-US" sz="1600" b="0" strike="noStrike" spc="-1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Alternative plans in case some problems occur</a:t>
            </a:r>
            <a:endParaRPr lang="en-US" sz="1600" b="0" strike="noStrike" spc="-1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Discussion (if any)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8" name="CustomShape 13"/>
          <p:cNvSpPr/>
          <p:nvPr/>
        </p:nvSpPr>
        <p:spPr>
          <a:xfrm>
            <a:off x="5016600" y="5599440"/>
            <a:ext cx="4033080" cy="1381320"/>
          </a:xfrm>
          <a:prstGeom prst="rect">
            <a:avLst/>
          </a:prstGeom>
          <a:noFill/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Table 1. Example of a table caption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69" name="CustomShape 14"/>
          <p:cNvSpPr/>
          <p:nvPr/>
        </p:nvSpPr>
        <p:spPr>
          <a:xfrm>
            <a:off x="5160600" y="11656080"/>
            <a:ext cx="4472640" cy="10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[1] Authors, “Paper title,” IEEE Trans. on Computer, vol. 11, no. 4, pp. nn–mm, April 2016.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[2] author a, and author b, “ ….,” ….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0" name="Line 15"/>
          <p:cNvSpPr/>
          <p:nvPr/>
        </p:nvSpPr>
        <p:spPr>
          <a:xfrm>
            <a:off x="4800600" y="1434240"/>
            <a:ext cx="360" cy="1090728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16"/>
          <p:cNvSpPr/>
          <p:nvPr/>
        </p:nvSpPr>
        <p:spPr>
          <a:xfrm>
            <a:off x="8365680" y="1037880"/>
            <a:ext cx="975240" cy="35640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Ｓｅａｌ　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or Ｓｉｇｎａｔｕｒｅ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72" name="CustomShape 17"/>
          <p:cNvSpPr/>
          <p:nvPr/>
        </p:nvSpPr>
        <p:spPr>
          <a:xfrm>
            <a:off x="207000" y="4119480"/>
            <a:ext cx="4445640" cy="3285720"/>
          </a:xfrm>
          <a:prstGeom prst="rect">
            <a:avLst/>
          </a:prstGeom>
          <a:solidFill>
            <a:srgbClr val="FFCCFF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[NOTE]</a:t>
            </a:r>
            <a:endParaRPr lang="en-US" sz="2000" b="0" strike="noStrike" spc="-1">
              <a:latin typeface="Arial"/>
            </a:endParaRPr>
          </a:p>
          <a:p>
            <a:pPr marL="179280" indent="-175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Font type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lang="en-US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 “Arial” or similar fonts </a:t>
            </a:r>
            <a:endParaRPr lang="en-US" sz="1600" b="0" strike="noStrike" spc="-1">
              <a:latin typeface="Arial"/>
            </a:endParaRPr>
          </a:p>
          <a:p>
            <a:pPr marL="179280" indent="-175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Font size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en-US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16 pt or larger</a:t>
            </a:r>
            <a:endParaRPr lang="en-US" sz="1600" b="0" strike="noStrike" spc="-1">
              <a:latin typeface="Arial"/>
            </a:endParaRPr>
          </a:p>
          <a:p>
            <a:pPr marL="179280" indent="-175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Style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lang="en-US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 Double column &amp; short summary style</a:t>
            </a:r>
            <a:endParaRPr lang="en-US" sz="1600" b="0" strike="noStrike" spc="-1">
              <a:latin typeface="Arial"/>
            </a:endParaRPr>
          </a:p>
          <a:p>
            <a:pPr marL="179280" indent="-175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Do not need to follow this template strictly, but all sections shown in this template must at least be included.</a:t>
            </a:r>
            <a:endParaRPr lang="en-US" sz="1600" b="0" strike="noStrike" spc="-1">
              <a:latin typeface="Arial"/>
            </a:endParaRPr>
          </a:p>
          <a:p>
            <a:pPr marL="179280" indent="-175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Do not need to use complete sentences, but make sure that your ideas written in this poster are clear enough to be understood without an oral presentation.</a:t>
            </a:r>
            <a:endParaRPr lang="en-US" sz="1600" b="0" strike="noStrike" spc="-1">
              <a:latin typeface="Arial"/>
            </a:endParaRPr>
          </a:p>
          <a:p>
            <a:pPr marL="179280" indent="-175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Your supervisor must place his/her seal or signature at the top-right corner.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3" name="CustomShape 18"/>
          <p:cNvSpPr/>
          <p:nvPr/>
        </p:nvSpPr>
        <p:spPr>
          <a:xfrm>
            <a:off x="5016600" y="3580200"/>
            <a:ext cx="4033080" cy="1911240"/>
          </a:xfrm>
          <a:prstGeom prst="rect">
            <a:avLst/>
          </a:prstGeom>
          <a:noFill/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Fig. 1. Example of a figure caption</a:t>
            </a:r>
            <a:endParaRPr lang="en-US" sz="1600" b="0" strike="noStrike" spc="-1">
              <a:latin typeface="Arial"/>
            </a:endParaRPr>
          </a:p>
        </p:txBody>
      </p:sp>
      <p:graphicFrame>
        <p:nvGraphicFramePr>
          <p:cNvPr id="74" name="Table 19"/>
          <p:cNvGraphicFramePr/>
          <p:nvPr/>
        </p:nvGraphicFramePr>
        <p:xfrm>
          <a:off x="5378400" y="6096960"/>
          <a:ext cx="3313080" cy="869400"/>
        </p:xfrm>
        <a:graphic>
          <a:graphicData uri="http://schemas.openxmlformats.org/drawingml/2006/table">
            <a:tbl>
              <a:tblPr/>
              <a:tblGrid>
                <a:gridCol w="95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Condition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Algorithm 1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Algorithm 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 1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1.23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0.65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 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2.25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1.02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Words>837</Words>
  <Application>Microsoft Office PowerPoint</Application>
  <PresentationFormat>A3 297x420 mm</PresentationFormat>
  <Paragraphs>115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Arial</vt:lpstr>
      <vt:lpstr>Calibri</vt:lpstr>
      <vt:lpstr>Symbol</vt:lpstr>
      <vt:lpstr>Wingdings</vt:lpstr>
      <vt:lpstr>Office Theme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of A3 Poster for Interim Presen.</dc:title>
  <dc:subject/>
  <dc:creator>miyazaki</dc:creator>
  <dc:description/>
  <cp:lastModifiedBy>ChibaTomoki</cp:lastModifiedBy>
  <cp:revision>82</cp:revision>
  <dcterms:created xsi:type="dcterms:W3CDTF">2016-10-10T07:51:59Z</dcterms:created>
  <dcterms:modified xsi:type="dcterms:W3CDTF">2022-04-07T13:36:32Z</dcterms:modified>
  <dc:language>ja-JP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A3 297x420 mm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</Properties>
</file>