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185456447816"/>
          <c:y val="0.129982996410353"/>
          <c:w val="0.872874705728485"/>
          <c:h val="0.49367088607594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94014151"/>
        <c:axId val="59107677"/>
        <c:axId val="0"/>
      </c:bar3DChart>
      <c:catAx>
        <c:axId val="94014151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59107677"/>
        <c:crosses val="autoZero"/>
        <c:auto val="1"/>
        <c:lblAlgn val="ctr"/>
        <c:lblOffset val="100"/>
      </c:catAx>
      <c:valAx>
        <c:axId val="5910767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94014151"/>
        <c:crosses val="autoZero"/>
      </c:valAx>
    </c:plotArea>
    <c:legend>
      <c:layout>
        <c:manualLayout>
          <c:xMode val="edge"/>
          <c:yMode val="edge"/>
          <c:x val="0.295340207682812"/>
          <c:y val="0.0504493267299005"/>
          <c:w val="0.495393943794931"/>
          <c:h val="0.136211740041929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タイトルテキストの書式を編集するにはクリックします。</a:t>
            </a:r>
            <a:endParaRPr b="0" lang="ja-JP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アウトラインテキストの書式を編集するにはクリックします。</a:t>
            </a:r>
            <a:endParaRPr b="0" lang="ja-JP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080" y="176400"/>
            <a:ext cx="9347760" cy="1284120"/>
          </a:xfrm>
          <a:prstGeom prst="rect">
            <a:avLst/>
          </a:prstGeom>
          <a:noFill/>
          <a:ln/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5320" y="1309680"/>
            <a:ext cx="444384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30320" y="6676560"/>
            <a:ext cx="351684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914360" y="1434600"/>
            <a:ext cx="452052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01960" y="1957680"/>
            <a:ext cx="4462560" cy="49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Unity is a platform for developing games;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Lack 3D tools for designing 3D models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 Interface (UI) elements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Undo/Redo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Serialization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Goal: Develop tools and a system based on Signed Distance Function (SDF) for doing geometric modeling within Unity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objectives: 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Investigate UI for geometry modeling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 evaluate a novel node graph based visual language for geometric modeling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Evaluate the suitability of SDF-based modeling for creating virtual assets for Unity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57400" y="7235280"/>
            <a:ext cx="4419000" cy="55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Approach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SDF based modeling system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Analytic and procedural primitives 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Boolean and smooth Boolean operations</a:t>
            </a:r>
            <a:endParaRPr b="0" lang="en-US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Offsets, extrusion, etc. 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rendering by sphere tracing and hybrid modeling through meshing via a variant of the Marching Cubes algorithm 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Node graph based visual language for end users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Automatic generation of C# and shader programs from the visual language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Development 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done within Unity in C# and shader language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Evaluation 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 study of the developed system via a user study (questionnaire, A/B testing, statistical analysis, …)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827240" y="10070640"/>
            <a:ext cx="441216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896720" y="7141680"/>
            <a:ext cx="420804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8280" y="10474200"/>
            <a:ext cx="473184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J. Hart, “Sphere tracing: A geometric method for the antialiased ray tracing of implicit surfaces”, Vis. Comput., vol. 12, no. 10, 1996.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W. Lorensen, H. Cline, “Marching cubes: A high resolution 3D surface construction algorithm”, SIGGRAPH Comput. Graph., vol. 21, no. 4, 1987.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[3] Thor Brigsted (2017) xNode https://github.com/Siccity/xNode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8365680" y="1037880"/>
            <a:ext cx="975960" cy="3571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図 48" descr=""/>
          <p:cNvPicPr/>
          <p:nvPr/>
        </p:nvPicPr>
        <p:blipFill>
          <a:blip r:embed="rId1"/>
          <a:stretch/>
        </p:blipFill>
        <p:spPr>
          <a:xfrm>
            <a:off x="5112000" y="2016000"/>
            <a:ext cx="3311280" cy="1966320"/>
          </a:xfrm>
          <a:prstGeom prst="rect">
            <a:avLst/>
          </a:prstGeom>
          <a:ln>
            <a:noFill/>
          </a:ln>
        </p:spPr>
      </p:pic>
      <p:pic>
        <p:nvPicPr>
          <p:cNvPr id="50" name="図 49" descr=""/>
          <p:cNvPicPr/>
          <p:nvPr/>
        </p:nvPicPr>
        <p:blipFill>
          <a:blip r:embed="rId2"/>
          <a:srcRect l="22600" t="13003" r="18035" b="25169"/>
          <a:stretch/>
        </p:blipFill>
        <p:spPr>
          <a:xfrm>
            <a:off x="5100480" y="4536000"/>
            <a:ext cx="1511280" cy="1367280"/>
          </a:xfrm>
          <a:prstGeom prst="rect">
            <a:avLst/>
          </a:prstGeom>
          <a:ln>
            <a:noFill/>
          </a:ln>
        </p:spPr>
      </p:pic>
      <p:sp>
        <p:nvSpPr>
          <p:cNvPr id="51" name="CustomShape 12"/>
          <p:cNvSpPr/>
          <p:nvPr/>
        </p:nvSpPr>
        <p:spPr>
          <a:xfrm>
            <a:off x="5111640" y="3960000"/>
            <a:ext cx="4104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Figure 1: Node graph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The graph contains a list of nodes.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5100480" y="5903640"/>
            <a:ext cx="4319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Figure 2: The shader export from Figure 1 node graph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3" name="Table 14"/>
          <p:cNvGraphicFramePr/>
          <p:nvPr/>
        </p:nvGraphicFramePr>
        <p:xfrm>
          <a:off x="4884840" y="7829280"/>
          <a:ext cx="4607640" cy="1945080"/>
        </p:xfrm>
        <a:graphic>
          <a:graphicData uri="http://schemas.openxmlformats.org/drawingml/2006/table">
            <a:tbl>
              <a:tblPr/>
              <a:tblGrid>
                <a:gridCol w="1200240"/>
                <a:gridCol w="1400760"/>
                <a:gridCol w="963720"/>
                <a:gridCol w="10432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April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June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July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bacc6"/>
                    </a:solidFill>
                  </a:tcPr>
                </a:tc>
              </a:tr>
              <a:tr h="342000">
                <a:tc gridSpan="2">
                  <a:txBody>
                    <a:bodyPr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Add nodes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latin typeface="Arial"/>
                        </a:rPr>
                        <a:t>-Other models, boolean and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r>
                        <a:rPr b="0" lang="en-US" sz="1200" spc="-1" strike="noStrike">
                          <a:latin typeface="Arial"/>
                        </a:rPr>
                        <a:t>mathematical nodes (e.g. sin, cos)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Transforming  shape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f1f4"/>
                    </a:solidFill>
                  </a:tcPr>
                </a:tc>
              </a:tr>
              <a:tr h="312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r>
                        <a:rPr b="0" lang="en-US" sz="1600" spc="-1" strike="noStrike">
                          <a:latin typeface="Arial"/>
                        </a:rPr>
                        <a:t>Thesis writing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e2ea"/>
                    </a:solidFill>
                  </a:tcPr>
                </a:tc>
              </a:tr>
            </a:tbl>
          </a:graphicData>
        </a:graphic>
      </p:graphicFrame>
      <p:sp>
        <p:nvSpPr>
          <p:cNvPr id="54" name="TextShape 15"/>
          <p:cNvSpPr txBox="1"/>
          <p:nvPr/>
        </p:nvSpPr>
        <p:spPr>
          <a:xfrm>
            <a:off x="4789800" y="6507000"/>
            <a:ext cx="4800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Able to generate a shader that union of spheres (Figure 2) from a Node graph.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グラフ 23"/>
          <p:cNvGraphicFramePr/>
          <p:nvPr/>
        </p:nvGraphicFramePr>
        <p:xfrm>
          <a:off x="4872600" y="3648960"/>
          <a:ext cx="4128480" cy="190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6" name="CustomShape 1"/>
          <p:cNvSpPr/>
          <p:nvPr/>
        </p:nvSpPr>
        <p:spPr>
          <a:xfrm>
            <a:off x="136080" y="176400"/>
            <a:ext cx="9347760" cy="12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20240" y="1434600"/>
            <a:ext cx="444384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(Motivation/background and Goal)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20240" y="7245000"/>
            <a:ext cx="351684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4914360" y="1434600"/>
            <a:ext cx="452052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90680" y="11214360"/>
            <a:ext cx="3999240" cy="130032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5130720" y="9826200"/>
            <a:ext cx="4033800" cy="154296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>
            <a:off x="336240" y="2226600"/>
            <a:ext cx="383472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336240" y="7799400"/>
            <a:ext cx="395748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9"/>
          <p:cNvSpPr/>
          <p:nvPr/>
        </p:nvSpPr>
        <p:spPr>
          <a:xfrm>
            <a:off x="5160600" y="1938600"/>
            <a:ext cx="400392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4914360" y="11301840"/>
            <a:ext cx="4412160" cy="5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4907880" y="6970680"/>
            <a:ext cx="420804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" name="CustomShape 12"/>
          <p:cNvSpPr/>
          <p:nvPr/>
        </p:nvSpPr>
        <p:spPr>
          <a:xfrm>
            <a:off x="5108400" y="7687080"/>
            <a:ext cx="417996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2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5016600" y="5599440"/>
            <a:ext cx="4033800" cy="13820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9" name="CustomShape 14"/>
          <p:cNvSpPr/>
          <p:nvPr/>
        </p:nvSpPr>
        <p:spPr>
          <a:xfrm>
            <a:off x="5160600" y="11656080"/>
            <a:ext cx="447336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6"/>
          <p:cNvSpPr/>
          <p:nvPr/>
        </p:nvSpPr>
        <p:spPr>
          <a:xfrm>
            <a:off x="8365680" y="1037880"/>
            <a:ext cx="975960" cy="3571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2" name="CustomShape 17"/>
          <p:cNvSpPr/>
          <p:nvPr/>
        </p:nvSpPr>
        <p:spPr>
          <a:xfrm>
            <a:off x="207000" y="4119480"/>
            <a:ext cx="4446360" cy="328644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b="0" lang="en-US" sz="2000" spc="-1" strike="noStrike">
              <a:latin typeface="Arial"/>
            </a:endParaRPr>
          </a:p>
          <a:p>
            <a:pPr marL="179280" indent="-17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b="0" lang="en-US" sz="1600" spc="-1" strike="noStrike">
              <a:latin typeface="Arial"/>
            </a:endParaRPr>
          </a:p>
          <a:p>
            <a:pPr marL="179280" indent="-17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b="0" lang="en-US" sz="1600" spc="-1" strike="noStrike">
              <a:latin typeface="Arial"/>
            </a:endParaRPr>
          </a:p>
          <a:p>
            <a:pPr marL="179280" indent="-17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b="0" lang="en-US" sz="1600" spc="-1" strike="noStrike">
              <a:latin typeface="Arial"/>
            </a:endParaRPr>
          </a:p>
          <a:p>
            <a:pPr marL="179280" indent="-17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b="0" lang="en-US" sz="1600" spc="-1" strike="noStrike">
              <a:latin typeface="Arial"/>
            </a:endParaRPr>
          </a:p>
          <a:p>
            <a:pPr marL="179280" indent="-17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b="0" lang="en-US" sz="1600" spc="-1" strike="noStrike">
              <a:latin typeface="Arial"/>
            </a:endParaRPr>
          </a:p>
          <a:p>
            <a:pPr marL="179280" indent="-176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" name="CustomShape 18"/>
          <p:cNvSpPr/>
          <p:nvPr/>
        </p:nvSpPr>
        <p:spPr>
          <a:xfrm>
            <a:off x="5016600" y="3580200"/>
            <a:ext cx="4033800" cy="191196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74" name="Table 19"/>
          <p:cNvGraphicFramePr/>
          <p:nvPr/>
        </p:nvGraphicFramePr>
        <p:xfrm>
          <a:off x="5378400" y="6096960"/>
          <a:ext cx="3312720" cy="86904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Condition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2.25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Application>LibreOffice/6.1.5.2$Windows_X86_64 LibreOffice_project/90f8dcf33c87b3705e78202e3df5142b201bd805</Application>
  <Words>726</Words>
  <Paragraphs>108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2016-10-10T07:51:59Z</dcterms:created>
  <dc:creator>miyazaki</dc:creator>
  <dc:description/>
  <dc:language>ja-JP</dc:language>
  <cp:lastModifiedBy/>
  <dcterms:modified xsi:type="dcterms:W3CDTF">2022-04-04T16:42:34Z</dcterms:modified>
  <cp:revision>72</cp:revision>
  <dc:subject/>
  <dc:title>Template of A3 Poster for Interim Presen.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