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601200" cy="12801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view3D>
      <c:rotX val="15"/>
      <c:rotY val="20"/>
      <c:rAngAx val="1"/>
      <c:perspective val="30"/>
    </c:view3D>
    <c:floor>
      <c:spPr>
        <a:noFill/>
        <a:ln w="9360">
          <a:noFill/>
        </a:ln>
      </c:spPr>
    </c:floor>
    <c:sideWall>
      <c:spPr>
        <a:noFill/>
        <a:ln w="9360">
          <a:noFill/>
        </a:ln>
      </c:spPr>
    </c:sideWall>
    <c:backWall>
      <c:spPr>
        <a:noFill/>
        <a:ln w="9360">
          <a:noFill/>
        </a:ln>
      </c:spPr>
    </c:backWall>
    <c:plotArea>
      <c:layout>
        <c:manualLayout>
          <c:layoutTarget val="inner"/>
          <c:xMode val="edge"/>
          <c:yMode val="edge"/>
          <c:x val="0.117154811715481"/>
          <c:y val="0.129909365558912"/>
          <c:w val="0.873169456066946"/>
          <c:h val="0.493957703927492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Data 1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Data 2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Data 3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gapWidth val="150"/>
        <c:shape val="box"/>
        <c:axId val="29649171"/>
        <c:axId val="61115123"/>
        <c:axId val="0"/>
      </c:bar3DChart>
      <c:catAx>
        <c:axId val="29649171"/>
        <c:scaling>
          <c:orientation val="minMax"/>
        </c:scaling>
        <c:delete val="0"/>
        <c:axPos val="b"/>
        <c:numFmt formatCode="YYYY/MM/DD" sourceLinked="1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Arial"/>
                <a:ea typeface="DejaVu Sans"/>
              </a:defRPr>
            </a:pPr>
          </a:p>
        </c:txPr>
        <c:crossAx val="61115123"/>
        <c:crosses val="autoZero"/>
        <c:auto val="1"/>
        <c:lblAlgn val="ctr"/>
        <c:lblOffset val="100"/>
      </c:catAx>
      <c:valAx>
        <c:axId val="61115123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Arial"/>
                <a:ea typeface="DejaVu Sans"/>
              </a:defRPr>
            </a:pPr>
          </a:p>
        </c:txPr>
        <c:crossAx val="29649171"/>
        <c:crosses val="autoZero"/>
      </c:valAx>
    </c:plotArea>
    <c:legend>
      <c:layout>
        <c:manualLayout>
          <c:xMode val="edge"/>
          <c:yMode val="edge"/>
          <c:x val="0.295240585774059"/>
          <c:y val="0.050226586102719"/>
          <c:w val="0.495423241216982"/>
          <c:h val="0.135977337110482"/>
        </c:manualLayout>
      </c:layout>
      <c:spPr>
        <a:noFill/>
        <a:ln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view3D>
      <c:rotX val="15"/>
      <c:rotY val="20"/>
      <c:rAngAx val="1"/>
      <c:perspective val="30"/>
    </c:view3D>
    <c:floor>
      <c:spPr>
        <a:noFill/>
        <a:ln w="9360">
          <a:noFill/>
        </a:ln>
      </c:spPr>
    </c:floor>
    <c:sideWall>
      <c:spPr>
        <a:noFill/>
        <a:ln w="9360">
          <a:noFill/>
        </a:ln>
      </c:spPr>
    </c:sideWall>
    <c:backWall>
      <c:spPr>
        <a:noFill/>
        <a:ln w="9360">
          <a:noFill/>
        </a:ln>
      </c:spPr>
    </c:backWall>
    <c:plotArea>
      <c:layout>
        <c:manualLayout>
          <c:layoutTarget val="inner"/>
          <c:xMode val="edge"/>
          <c:yMode val="edge"/>
          <c:x val="0.117154811715481"/>
          <c:y val="0.129909365558912"/>
          <c:w val="0.873169456066946"/>
          <c:h val="0.493957703927492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Data 1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Data 2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Data 3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gapWidth val="150"/>
        <c:shape val="box"/>
        <c:axId val="76693552"/>
        <c:axId val="39690243"/>
        <c:axId val="0"/>
      </c:bar3DChart>
      <c:catAx>
        <c:axId val="76693552"/>
        <c:scaling>
          <c:orientation val="minMax"/>
        </c:scaling>
        <c:delete val="0"/>
        <c:axPos val="b"/>
        <c:numFmt formatCode="YYYY/MM/DD" sourceLinked="1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Arial"/>
                <a:ea typeface="DejaVu Sans"/>
              </a:defRPr>
            </a:pPr>
          </a:p>
        </c:txPr>
        <c:crossAx val="39690243"/>
        <c:crosses val="autoZero"/>
        <c:auto val="1"/>
        <c:lblAlgn val="ctr"/>
        <c:lblOffset val="100"/>
      </c:catAx>
      <c:valAx>
        <c:axId val="39690243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Arial"/>
                <a:ea typeface="DejaVu Sans"/>
              </a:defRPr>
            </a:pPr>
          </a:p>
        </c:txPr>
        <c:crossAx val="76693552"/>
        <c:crosses val="autoZero"/>
      </c:valAx>
    </c:plotArea>
    <c:legend>
      <c:layout>
        <c:manualLayout>
          <c:xMode val="edge"/>
          <c:yMode val="edge"/>
          <c:x val="0.295340207682812"/>
          <c:y val="0.0504493267299005"/>
          <c:w val="0.495393943794931"/>
          <c:h val="0.136211740041929"/>
        </c:manualLayout>
      </c:layout>
      <c:spPr>
        <a:noFill/>
        <a:ln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79880" y="6873840"/>
            <a:ext cx="8640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79880" y="687384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907520" y="687384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401280" y="299556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323040" y="299556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79880" y="687384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401280" y="687384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323040" y="687384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79880" y="510480"/>
            <a:ext cx="8640720" cy="990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79880" y="687384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907520" y="687384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79880" y="6873840"/>
            <a:ext cx="8640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タイトルテキストの書式を編集するにはクリックします。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アウトラインテキストの書式を編集するにはクリックします。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en-US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en-US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en-US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en-US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en-US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en-US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グラフ 23"/>
          <p:cNvGraphicFramePr/>
          <p:nvPr/>
        </p:nvGraphicFramePr>
        <p:xfrm>
          <a:off x="4872600" y="3648960"/>
          <a:ext cx="4129560" cy="190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9" name="CustomShape 1"/>
          <p:cNvSpPr/>
          <p:nvPr/>
        </p:nvSpPr>
        <p:spPr>
          <a:xfrm>
            <a:off x="136080" y="176400"/>
            <a:ext cx="9348840" cy="1285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rmAutofit fontScale="44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 SDF-based modeling system for Unity</a:t>
            </a:r>
            <a:br/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距離関数モデリングシステム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仮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s1260201 Tomoki Chiba, Supervisor: Pierre-Alain Fayolle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120240" y="1434600"/>
            <a:ext cx="444492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1. Summary of the Research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120240" y="7245000"/>
            <a:ext cx="3517920" cy="66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2.  Approach/Methodology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4914360" y="1434600"/>
            <a:ext cx="4521600" cy="7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3. Current Results and Status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490680" y="11214360"/>
            <a:ext cx="4000320" cy="1301400"/>
          </a:xfrm>
          <a:prstGeom prst="rect">
            <a:avLst/>
          </a:prstGeom>
          <a:solidFill>
            <a:schemeClr val="bg1"/>
          </a:solidFill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Figures and Tables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5130720" y="9826200"/>
            <a:ext cx="4034880" cy="1544040"/>
          </a:xfrm>
          <a:prstGeom prst="rect">
            <a:avLst/>
          </a:prstGeom>
          <a:solidFill>
            <a:schemeClr val="bg1"/>
          </a:solidFill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Figures and Tables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Schedule (Gantt Chart)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Include milestones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336240" y="2226600"/>
            <a:ext cx="4463640" cy="13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SDF(Signed Distance Field) modering is a better  method for rendering curves than polygon modering. In this research, I’ll implement SDF-based modeling system to make easier in Unity.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336240" y="7799400"/>
            <a:ext cx="3958560" cy="33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1800"/>
              </a:lnSpc>
              <a:spcAft>
                <a:spcPts val="601"/>
              </a:spcAft>
            </a:pPr>
            <a:r>
              <a:rPr b="0" i="1" lang="en-US" sz="1600" spc="-1" strike="noStrike">
                <a:solidFill>
                  <a:srgbClr val="808080"/>
                </a:solidFill>
                <a:latin typeface="Arial"/>
                <a:ea typeface="DejaVu Sans"/>
              </a:rPr>
              <a:t>In this section, please describe specific techniques or experimental strategies used in your research.</a:t>
            </a:r>
            <a:endParaRPr b="0" lang="en-US" sz="1600" spc="-1" strike="noStrike">
              <a:latin typeface="Arial"/>
            </a:endParaRPr>
          </a:p>
          <a:p>
            <a:pPr marL="185760" indent="-18396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How to solve the problem?</a:t>
            </a:r>
            <a:endParaRPr b="0" lang="en-US" sz="1600" spc="-1" strike="noStrike">
              <a:latin typeface="Arial"/>
            </a:endParaRPr>
          </a:p>
          <a:p>
            <a:pPr marL="185760" indent="-18396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Development, Experiment(s), Analysis, Research Directions, etc.</a:t>
            </a:r>
            <a:endParaRPr b="0" lang="en-US" sz="1600" spc="-1" strike="noStrike">
              <a:latin typeface="Arial"/>
            </a:endParaRPr>
          </a:p>
          <a:p>
            <a:pPr marL="185760" indent="-18396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For this study, XX was used to explore…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Include some sample sub-section titles;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2.1 Development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2.2 Requirements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2.3 Design (Specifications)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2.4 Evaluation, etc.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5160600" y="1938600"/>
            <a:ext cx="4005000" cy="18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i="1" lang="en-US" sz="1600" spc="-1" strike="noStrike">
                <a:solidFill>
                  <a:srgbClr val="7f7f7f"/>
                </a:solidFill>
                <a:latin typeface="Arial"/>
                <a:ea typeface="DejaVu Sans"/>
              </a:rPr>
              <a:t>In this section, please report on the result of your preliminary study or describe current progress.</a:t>
            </a:r>
            <a:endParaRPr b="0" lang="en-US" sz="1600" spc="-1" strike="noStrike">
              <a:latin typeface="Arial"/>
            </a:endParaRPr>
          </a:p>
          <a:p>
            <a:pPr marL="185760" indent="-183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Experimental/evaluation results</a:t>
            </a:r>
            <a:endParaRPr b="0" lang="en-US" sz="1600" spc="-1" strike="noStrike">
              <a:latin typeface="Arial"/>
            </a:endParaRPr>
          </a:p>
          <a:p>
            <a:pPr marL="185760" indent="-183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Preliminary results indicate that…</a:t>
            </a:r>
            <a:endParaRPr b="0" lang="en-US" sz="1600" spc="-1" strike="noStrike">
              <a:latin typeface="Arial"/>
            </a:endParaRPr>
          </a:p>
          <a:p>
            <a:pPr marL="185760" indent="-183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Progress of development/formulation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48" name="CustomShape 10"/>
          <p:cNvSpPr/>
          <p:nvPr/>
        </p:nvSpPr>
        <p:spPr>
          <a:xfrm>
            <a:off x="4914360" y="11301840"/>
            <a:ext cx="441324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>
            <a:off x="4907880" y="6970680"/>
            <a:ext cx="4209120" cy="7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4. Remaining Tasks and Tentative Schedule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" name="CustomShape 12"/>
          <p:cNvSpPr/>
          <p:nvPr/>
        </p:nvSpPr>
        <p:spPr>
          <a:xfrm>
            <a:off x="5108400" y="7687080"/>
            <a:ext cx="4181040" cy="211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i="1" lang="en-US" sz="1600" spc="-1" strike="noStrike">
                <a:solidFill>
                  <a:srgbClr val="7f7f7f"/>
                </a:solidFill>
                <a:latin typeface="Arial"/>
                <a:ea typeface="DejaVu Sans"/>
              </a:rPr>
              <a:t>In this section, please provide the tentative schedule (milestones) of your research. </a:t>
            </a:r>
            <a:endParaRPr b="0" lang="en-US" sz="1600" spc="-1" strike="noStrike">
              <a:latin typeface="Arial"/>
            </a:endParaRPr>
          </a:p>
          <a:p>
            <a:pPr marL="185760" indent="-183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To-do list or Gantt Chart</a:t>
            </a:r>
            <a:endParaRPr b="0" lang="en-US" sz="1600" spc="-1" strike="noStrike">
              <a:latin typeface="Arial"/>
            </a:endParaRPr>
          </a:p>
          <a:p>
            <a:pPr marL="185760" indent="-183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Remaining issues</a:t>
            </a:r>
            <a:endParaRPr b="0" lang="en-US" sz="1600" spc="-1" strike="noStrike">
              <a:latin typeface="Arial"/>
            </a:endParaRPr>
          </a:p>
          <a:p>
            <a:pPr marL="185760" indent="-183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Milestones</a:t>
            </a:r>
            <a:endParaRPr b="0" lang="en-US" sz="1600" spc="-1" strike="noStrike">
              <a:latin typeface="Arial"/>
            </a:endParaRPr>
          </a:p>
          <a:p>
            <a:pPr marL="185760" indent="-183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Alternative plans in case some problems occur</a:t>
            </a:r>
            <a:endParaRPr b="0" lang="en-US" sz="1600" spc="-1" strike="noStrike">
              <a:latin typeface="Arial"/>
            </a:endParaRPr>
          </a:p>
          <a:p>
            <a:pPr marL="185760" indent="-183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Discussion (if any)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5016600" y="5599440"/>
            <a:ext cx="4034880" cy="1383120"/>
          </a:xfrm>
          <a:prstGeom prst="rect">
            <a:avLst/>
          </a:prstGeom>
          <a:noFill/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Table 1. Example of a table caption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5160600" y="11656080"/>
            <a:ext cx="4474440" cy="10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[1] Authors, “Paper title,” IEEE Trans. on Computer, vol. 11, no. 4, pp. nn–mm, April 2016.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[2] author a, and author b, “ ….,” ….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3" name="Line 15"/>
          <p:cNvSpPr/>
          <p:nvPr/>
        </p:nvSpPr>
        <p:spPr>
          <a:xfrm>
            <a:off x="4800600" y="1434240"/>
            <a:ext cx="360" cy="1090728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6"/>
          <p:cNvSpPr/>
          <p:nvPr/>
        </p:nvSpPr>
        <p:spPr>
          <a:xfrm>
            <a:off x="8365680" y="1037880"/>
            <a:ext cx="977040" cy="35820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Ｓｅａｌ　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or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Ｓｉｇｎａｔｕｒｅ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5" name="CustomShape 17"/>
          <p:cNvSpPr/>
          <p:nvPr/>
        </p:nvSpPr>
        <p:spPr>
          <a:xfrm>
            <a:off x="5016600" y="3580200"/>
            <a:ext cx="4034880" cy="1913040"/>
          </a:xfrm>
          <a:prstGeom prst="rect">
            <a:avLst/>
          </a:prstGeom>
          <a:noFill/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Fig. 1. Example of a figure caption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56" name="Table 18"/>
          <p:cNvGraphicFramePr/>
          <p:nvPr/>
        </p:nvGraphicFramePr>
        <p:xfrm>
          <a:off x="5378400" y="6096960"/>
          <a:ext cx="3312720" cy="869040"/>
        </p:xfrm>
        <a:graphic>
          <a:graphicData uri="http://schemas.openxmlformats.org/drawingml/2006/table">
            <a:tbl>
              <a:tblPr/>
              <a:tblGrid>
                <a:gridCol w="957960"/>
                <a:gridCol w="1152000"/>
                <a:gridCol w="1203120"/>
              </a:tblGrid>
              <a:tr h="289800"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Condition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Algorithm 1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Algorithm 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9800"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1.23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0.65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9800"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2.25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1.02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グラフ 23"/>
          <p:cNvGraphicFramePr/>
          <p:nvPr/>
        </p:nvGraphicFramePr>
        <p:xfrm>
          <a:off x="4872600" y="3648960"/>
          <a:ext cx="4129560" cy="190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8" name="CustomShape 1"/>
          <p:cNvSpPr/>
          <p:nvPr/>
        </p:nvSpPr>
        <p:spPr>
          <a:xfrm>
            <a:off x="136080" y="176400"/>
            <a:ext cx="9348840" cy="1285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rmAutofit fontScale="44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 SDF-based modeling system for Unity</a:t>
            </a:r>
            <a:br/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距離関数モデリングシステム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仮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s1260201 Tomoki Chiba, Supervisor: Pierre-Alain Fayolle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120240" y="1434600"/>
            <a:ext cx="444492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1. Summary of the Research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(Motivation/background and Goal)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" name="CustomShape 3"/>
          <p:cNvSpPr/>
          <p:nvPr/>
        </p:nvSpPr>
        <p:spPr>
          <a:xfrm>
            <a:off x="120240" y="7245000"/>
            <a:ext cx="3517920" cy="66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2.  Approach/Methodology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" name="CustomShape 4"/>
          <p:cNvSpPr/>
          <p:nvPr/>
        </p:nvSpPr>
        <p:spPr>
          <a:xfrm>
            <a:off x="4914360" y="1434600"/>
            <a:ext cx="4521600" cy="7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3. Current Results and Status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" name="CustomShape 5"/>
          <p:cNvSpPr/>
          <p:nvPr/>
        </p:nvSpPr>
        <p:spPr>
          <a:xfrm>
            <a:off x="490680" y="11214360"/>
            <a:ext cx="4000320" cy="1301400"/>
          </a:xfrm>
          <a:prstGeom prst="rect">
            <a:avLst/>
          </a:prstGeom>
          <a:solidFill>
            <a:schemeClr val="bg1"/>
          </a:solidFill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Figures and Tables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3" name="CustomShape 6"/>
          <p:cNvSpPr/>
          <p:nvPr/>
        </p:nvSpPr>
        <p:spPr>
          <a:xfrm>
            <a:off x="5130720" y="9826200"/>
            <a:ext cx="4034880" cy="1544040"/>
          </a:xfrm>
          <a:prstGeom prst="rect">
            <a:avLst/>
          </a:prstGeom>
          <a:solidFill>
            <a:schemeClr val="bg1"/>
          </a:solidFill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Figures and Tables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Schedule (Gantt Chart)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Include milestones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" name="CustomShape 7"/>
          <p:cNvSpPr/>
          <p:nvPr/>
        </p:nvSpPr>
        <p:spPr>
          <a:xfrm>
            <a:off x="336240" y="2226600"/>
            <a:ext cx="3835800" cy="18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i="1" lang="en-US" sz="1600" spc="-1" strike="noStrike">
                <a:solidFill>
                  <a:srgbClr val="808080"/>
                </a:solidFill>
                <a:latin typeface="Arial"/>
                <a:ea typeface="DejaVu Sans"/>
              </a:rPr>
              <a:t>In this section, please describe your research objective(s).</a:t>
            </a:r>
            <a:endParaRPr b="0" lang="en-US" sz="1600" spc="-1" strike="noStrike">
              <a:latin typeface="Arial"/>
            </a:endParaRPr>
          </a:p>
          <a:p>
            <a:pPr marL="185760" indent="-183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The goal of this study is …</a:t>
            </a:r>
            <a:endParaRPr b="0" lang="en-US" sz="1600" spc="-1" strike="noStrike">
              <a:latin typeface="Arial"/>
            </a:endParaRPr>
          </a:p>
          <a:p>
            <a:pPr marL="185760" indent="-183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This study aims to…</a:t>
            </a:r>
            <a:endParaRPr b="0" lang="en-US" sz="1600" spc="-1" strike="noStrike">
              <a:latin typeface="Arial"/>
            </a:endParaRPr>
          </a:p>
          <a:p>
            <a:pPr marL="185760" indent="-183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Research objectives are…</a:t>
            </a:r>
            <a:endParaRPr b="0" lang="en-US" sz="1600" spc="-1" strike="noStrike">
              <a:latin typeface="Arial"/>
            </a:endParaRPr>
          </a:p>
          <a:p>
            <a:pPr marL="185760" indent="-183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Previous studies have shown…</a:t>
            </a:r>
            <a:endParaRPr b="0" lang="en-US" sz="1600" spc="-1" strike="noStrike">
              <a:latin typeface="Arial"/>
            </a:endParaRPr>
          </a:p>
          <a:p>
            <a:pPr marL="185760" indent="-183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What is NEW in your research?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" name="CustomShape 8"/>
          <p:cNvSpPr/>
          <p:nvPr/>
        </p:nvSpPr>
        <p:spPr>
          <a:xfrm>
            <a:off x="336240" y="7799400"/>
            <a:ext cx="3958560" cy="33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1800"/>
              </a:lnSpc>
              <a:spcAft>
                <a:spcPts val="601"/>
              </a:spcAft>
            </a:pPr>
            <a:r>
              <a:rPr b="0" i="1" lang="en-US" sz="1600" spc="-1" strike="noStrike">
                <a:solidFill>
                  <a:srgbClr val="808080"/>
                </a:solidFill>
                <a:latin typeface="Arial"/>
                <a:ea typeface="DejaVu Sans"/>
              </a:rPr>
              <a:t>In this section, please describe specific techniques or experimental strategies used in your research.</a:t>
            </a:r>
            <a:endParaRPr b="0" lang="en-US" sz="1600" spc="-1" strike="noStrike">
              <a:latin typeface="Arial"/>
            </a:endParaRPr>
          </a:p>
          <a:p>
            <a:pPr marL="185760" indent="-18396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How to solve the problem?</a:t>
            </a:r>
            <a:endParaRPr b="0" lang="en-US" sz="1600" spc="-1" strike="noStrike">
              <a:latin typeface="Arial"/>
            </a:endParaRPr>
          </a:p>
          <a:p>
            <a:pPr marL="185760" indent="-18396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Development, Experiment(s), Analysis, Research Directions, etc.</a:t>
            </a:r>
            <a:endParaRPr b="0" lang="en-US" sz="1600" spc="-1" strike="noStrike">
              <a:latin typeface="Arial"/>
            </a:endParaRPr>
          </a:p>
          <a:p>
            <a:pPr marL="185760" indent="-18396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For this study, XX was used to explore…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Include some sample sub-section titles;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2.1 Development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2.2 Requirements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2.3 Design (Specifications)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2.4 Evaluation, etc.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6" name="CustomShape 9"/>
          <p:cNvSpPr/>
          <p:nvPr/>
        </p:nvSpPr>
        <p:spPr>
          <a:xfrm>
            <a:off x="5160600" y="1938600"/>
            <a:ext cx="4005000" cy="18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i="1" lang="en-US" sz="1600" spc="-1" strike="noStrike">
                <a:solidFill>
                  <a:srgbClr val="7f7f7f"/>
                </a:solidFill>
                <a:latin typeface="Arial"/>
                <a:ea typeface="DejaVu Sans"/>
              </a:rPr>
              <a:t>In this section, please report on the result of your preliminary study or describe current progress.</a:t>
            </a:r>
            <a:endParaRPr b="0" lang="en-US" sz="1600" spc="-1" strike="noStrike">
              <a:latin typeface="Arial"/>
            </a:endParaRPr>
          </a:p>
          <a:p>
            <a:pPr marL="185760" indent="-183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Experimental/evaluation results</a:t>
            </a:r>
            <a:endParaRPr b="0" lang="en-US" sz="1600" spc="-1" strike="noStrike">
              <a:latin typeface="Arial"/>
            </a:endParaRPr>
          </a:p>
          <a:p>
            <a:pPr marL="185760" indent="-183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Preliminary results indicate that…</a:t>
            </a:r>
            <a:endParaRPr b="0" lang="en-US" sz="1600" spc="-1" strike="noStrike">
              <a:latin typeface="Arial"/>
            </a:endParaRPr>
          </a:p>
          <a:p>
            <a:pPr marL="185760" indent="-183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Progress of development/formulation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67" name="CustomShape 10"/>
          <p:cNvSpPr/>
          <p:nvPr/>
        </p:nvSpPr>
        <p:spPr>
          <a:xfrm>
            <a:off x="4914360" y="11301840"/>
            <a:ext cx="441324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" name="CustomShape 11"/>
          <p:cNvSpPr/>
          <p:nvPr/>
        </p:nvSpPr>
        <p:spPr>
          <a:xfrm>
            <a:off x="4907880" y="6970680"/>
            <a:ext cx="4209120" cy="7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4. Remaining Tasks and Tentative Schedule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" name="CustomShape 12"/>
          <p:cNvSpPr/>
          <p:nvPr/>
        </p:nvSpPr>
        <p:spPr>
          <a:xfrm>
            <a:off x="5108400" y="7687080"/>
            <a:ext cx="4181040" cy="211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i="1" lang="en-US" sz="1600" spc="-1" strike="noStrike">
                <a:solidFill>
                  <a:srgbClr val="7f7f7f"/>
                </a:solidFill>
                <a:latin typeface="Arial"/>
                <a:ea typeface="DejaVu Sans"/>
              </a:rPr>
              <a:t>In this section, please provide the tentative schedule (milestones) of your research. </a:t>
            </a:r>
            <a:endParaRPr b="0" lang="en-US" sz="1600" spc="-1" strike="noStrike">
              <a:latin typeface="Arial"/>
            </a:endParaRPr>
          </a:p>
          <a:p>
            <a:pPr marL="185760" indent="-183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To-do list or Gantt Chart</a:t>
            </a:r>
            <a:endParaRPr b="0" lang="en-US" sz="1600" spc="-1" strike="noStrike">
              <a:latin typeface="Arial"/>
            </a:endParaRPr>
          </a:p>
          <a:p>
            <a:pPr marL="185760" indent="-183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Remaining issues</a:t>
            </a:r>
            <a:endParaRPr b="0" lang="en-US" sz="1600" spc="-1" strike="noStrike">
              <a:latin typeface="Arial"/>
            </a:endParaRPr>
          </a:p>
          <a:p>
            <a:pPr marL="185760" indent="-183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Milestones</a:t>
            </a:r>
            <a:endParaRPr b="0" lang="en-US" sz="1600" spc="-1" strike="noStrike">
              <a:latin typeface="Arial"/>
            </a:endParaRPr>
          </a:p>
          <a:p>
            <a:pPr marL="185760" indent="-183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Alternative plans in case some problems occur</a:t>
            </a:r>
            <a:endParaRPr b="0" lang="en-US" sz="1600" spc="-1" strike="noStrike">
              <a:latin typeface="Arial"/>
            </a:endParaRPr>
          </a:p>
          <a:p>
            <a:pPr marL="185760" indent="-183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Discussion (if any)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0" name="CustomShape 13"/>
          <p:cNvSpPr/>
          <p:nvPr/>
        </p:nvSpPr>
        <p:spPr>
          <a:xfrm>
            <a:off x="5016600" y="5599440"/>
            <a:ext cx="4034880" cy="1383120"/>
          </a:xfrm>
          <a:prstGeom prst="rect">
            <a:avLst/>
          </a:prstGeom>
          <a:noFill/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Table 1. Example of a table caption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71" name="CustomShape 14"/>
          <p:cNvSpPr/>
          <p:nvPr/>
        </p:nvSpPr>
        <p:spPr>
          <a:xfrm>
            <a:off x="5160600" y="11656080"/>
            <a:ext cx="4474440" cy="10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[1] Authors, “Paper title,” IEEE Trans. on Computer, vol. 11, no. 4, pp. nn–mm, April 2016.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[2] author a, and author b, “ ….,” ….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" name="Line 15"/>
          <p:cNvSpPr/>
          <p:nvPr/>
        </p:nvSpPr>
        <p:spPr>
          <a:xfrm>
            <a:off x="4800600" y="1434240"/>
            <a:ext cx="360" cy="1090728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16"/>
          <p:cNvSpPr/>
          <p:nvPr/>
        </p:nvSpPr>
        <p:spPr>
          <a:xfrm>
            <a:off x="8365680" y="1037880"/>
            <a:ext cx="977040" cy="35820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Ｓｅａｌ　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or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Ｓｉｇｎａｔｕｒｅ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74" name="CustomShape 17"/>
          <p:cNvSpPr/>
          <p:nvPr/>
        </p:nvSpPr>
        <p:spPr>
          <a:xfrm>
            <a:off x="207000" y="4119480"/>
            <a:ext cx="4447440" cy="3287520"/>
          </a:xfrm>
          <a:prstGeom prst="rect">
            <a:avLst/>
          </a:prstGeom>
          <a:solidFill>
            <a:srgbClr val="ffccff"/>
          </a:solidFill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[NOTE]</a:t>
            </a:r>
            <a:endParaRPr b="0" lang="en-US" sz="2000" spc="-1" strike="noStrike">
              <a:latin typeface="Arial"/>
            </a:endParaRPr>
          </a:p>
          <a:p>
            <a:pPr marL="179280" indent="-177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Font type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“Arial” or similar fonts </a:t>
            </a:r>
            <a:endParaRPr b="0" lang="en-US" sz="1600" spc="-1" strike="noStrike">
              <a:latin typeface="Arial"/>
            </a:endParaRPr>
          </a:p>
          <a:p>
            <a:pPr marL="179280" indent="-177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Font size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16 pt or larger</a:t>
            </a:r>
            <a:endParaRPr b="0" lang="en-US" sz="1600" spc="-1" strike="noStrike">
              <a:latin typeface="Arial"/>
            </a:endParaRPr>
          </a:p>
          <a:p>
            <a:pPr marL="179280" indent="-177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Style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Double column &amp; short summary style</a:t>
            </a:r>
            <a:endParaRPr b="0" lang="en-US" sz="1600" spc="-1" strike="noStrike">
              <a:latin typeface="Arial"/>
            </a:endParaRPr>
          </a:p>
          <a:p>
            <a:pPr marL="179280" indent="-177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Do not need to follow this template strictly, but all sections shown in this template must at least be included.</a:t>
            </a:r>
            <a:endParaRPr b="0" lang="en-US" sz="1600" spc="-1" strike="noStrike">
              <a:latin typeface="Arial"/>
            </a:endParaRPr>
          </a:p>
          <a:p>
            <a:pPr marL="179280" indent="-177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Do not need to use complete sentences, but make sure that your ideas written in this poster are clear enough to be understood without an oral presentation.</a:t>
            </a:r>
            <a:endParaRPr b="0" lang="en-US" sz="1600" spc="-1" strike="noStrike">
              <a:latin typeface="Arial"/>
            </a:endParaRPr>
          </a:p>
          <a:p>
            <a:pPr marL="179280" indent="-177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Your supervisor must place his/her seal or signature at the top-right corner.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5" name="CustomShape 18"/>
          <p:cNvSpPr/>
          <p:nvPr/>
        </p:nvSpPr>
        <p:spPr>
          <a:xfrm>
            <a:off x="5016600" y="3580200"/>
            <a:ext cx="4034880" cy="1913040"/>
          </a:xfrm>
          <a:prstGeom prst="rect">
            <a:avLst/>
          </a:prstGeom>
          <a:noFill/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Fig. 1. Example of a figure caption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76" name="Table 19"/>
          <p:cNvGraphicFramePr/>
          <p:nvPr/>
        </p:nvGraphicFramePr>
        <p:xfrm>
          <a:off x="5378400" y="6096960"/>
          <a:ext cx="3312720" cy="869040"/>
        </p:xfrm>
        <a:graphic>
          <a:graphicData uri="http://schemas.openxmlformats.org/drawingml/2006/table">
            <a:tbl>
              <a:tblPr/>
              <a:tblGrid>
                <a:gridCol w="957960"/>
                <a:gridCol w="1152000"/>
                <a:gridCol w="1203120"/>
              </a:tblGrid>
              <a:tr h="289800"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Condition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Algorithm 1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Algorithm 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9800"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1.23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0.65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9800"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2.25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1.02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Application>LibreOffice/6.1.5.2$Windows_X86_64 LibreOffice_project/90f8dcf33c87b3705e78202e3df5142b201bd805</Application>
  <Words>373</Words>
  <Paragraphs>69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2016-10-10T07:51:59Z</dcterms:created>
  <dc:creator>miyazaki</dc:creator>
  <dc:description/>
  <dc:language>ja-JP</dc:language>
  <cp:lastModifiedBy/>
  <dcterms:modified xsi:type="dcterms:W3CDTF">2022-03-02T21:19:31Z</dcterms:modified>
  <cp:revision>63</cp:revision>
  <dc:subject/>
  <dc:title>Template of A3 Poster for Interim Presen.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A3 297x420 mm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