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notesSlides/notesSlide14.xml" ContentType="application/vnd.openxmlformats-officedocument.presentationml.notesSlide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23"/>
  </p:notesMasterIdLst>
  <p:handoutMasterIdLst>
    <p:handoutMasterId r:id="rId24"/>
  </p:handoutMasterIdLst>
  <p:sldIdLst>
    <p:sldId id="306" r:id="rId2"/>
    <p:sldId id="323" r:id="rId3"/>
    <p:sldId id="324" r:id="rId4"/>
    <p:sldId id="346" r:id="rId5"/>
    <p:sldId id="329" r:id="rId6"/>
    <p:sldId id="347" r:id="rId7"/>
    <p:sldId id="325" r:id="rId8"/>
    <p:sldId id="339" r:id="rId9"/>
    <p:sldId id="340" r:id="rId10"/>
    <p:sldId id="341" r:id="rId11"/>
    <p:sldId id="326" r:id="rId12"/>
    <p:sldId id="331" r:id="rId13"/>
    <p:sldId id="332" r:id="rId14"/>
    <p:sldId id="348" r:id="rId15"/>
    <p:sldId id="349" r:id="rId16"/>
    <p:sldId id="344" r:id="rId17"/>
    <p:sldId id="345" r:id="rId18"/>
    <p:sldId id="327" r:id="rId19"/>
    <p:sldId id="333" r:id="rId20"/>
    <p:sldId id="322" r:id="rId21"/>
    <p:sldId id="343" r:id="rId22"/>
  </p:sldIdLst>
  <p:sldSz cx="9144000" cy="6858000" type="screen4x3"/>
  <p:notesSz cx="7099300" cy="10234613"/>
  <p:custDataLst>
    <p:tags r:id="rId25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288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51">
          <p15:clr>
            <a:srgbClr val="A4A3A4"/>
          </p15:clr>
        </p15:guide>
        <p15:guide id="6" orient="horz" pos="3907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190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2207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C0"/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3" autoAdjust="0"/>
    <p:restoredTop sz="97557" autoAdjust="0"/>
  </p:normalViewPr>
  <p:slideViewPr>
    <p:cSldViewPr snapToGrid="0" snapToObjects="1" showGuides="1">
      <p:cViewPr>
        <p:scale>
          <a:sx n="100" d="100"/>
          <a:sy n="100" d="100"/>
        </p:scale>
        <p:origin x="-624" y="1176"/>
      </p:cViewPr>
      <p:guideLst>
        <p:guide orient="horz" pos="210"/>
        <p:guide orient="horz" pos="710"/>
        <p:guide orient="horz" pos="1288"/>
        <p:guide orient="horz" pos="829"/>
        <p:guide orient="horz" pos="3651"/>
        <p:guide orient="horz" pos="3907"/>
        <p:guide orient="horz" pos="4124"/>
        <p:guide orient="horz" pos="3999"/>
        <p:guide pos="2922"/>
        <p:guide pos="190"/>
        <p:guide pos="5556"/>
        <p:guide pos="2838"/>
        <p:guide pos="1560"/>
        <p:guide pos="2207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-3720" y="-126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59595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408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BD79A662-41FA-403B-A1A6-6B73077419E7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994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792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502165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43632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811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8114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811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811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8811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81396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087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93B0FEA-E124-4ED0-ADE5-197012C05283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13666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52240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602342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78139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50499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5440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5440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charset="0"/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23246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620AAEA6-248A-4102-848E-6DAFC49951D3}" type="datetimeFigureOut">
              <a:rPr lang="de-DE"/>
              <a:pPr/>
              <a:t>23.09.2015</a:t>
            </a:fld>
            <a:endParaRPr lang="de-DE" dirty="0"/>
          </a:p>
        </p:txBody>
      </p:sp>
      <p:sp>
        <p:nvSpPr>
          <p:cNvPr id="1157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7016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6142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83511E6A-C068-45F3-81EB-8812352A7B90}" type="datetimeFigureOut">
              <a:rPr lang="de-DE"/>
              <a:pPr/>
              <a:t>23.09.2015</a:t>
            </a:fld>
            <a:endParaRPr lang="de-DE"/>
          </a:p>
        </p:txBody>
      </p:sp>
      <p:sp>
        <p:nvSpPr>
          <p:cNvPr id="19251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92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3191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4.emf"/><Relationship Id="rId4" Type="http://schemas.openxmlformats.org/officeDocument/2006/relationships/tags" Target="../tags/tag19.xml"/><Relationship Id="rId9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emf"/><Relationship Id="rId2" Type="http://schemas.openxmlformats.org/officeDocument/2006/relationships/tags" Target="../tags/tag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3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Bild 10" descr="HfTL_OB_3C_P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6" y="1751283"/>
            <a:ext cx="5512009" cy="3355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0AC71CA-5A96-4B2D-AAA2-1922A875C623}" type="datetime1">
              <a:rPr lang="de-DE" smtClean="0"/>
              <a:t>23.09.2015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Intern –                         T. Kilian &amp; D. Tonn / Vergleichsportale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vigationsleiste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03" name="think-cell Folie" r:id="rId8" imgW="360" imgH="360" progId="">
                  <p:embed/>
                </p:oleObj>
              </mc:Choice>
              <mc:Fallback>
                <p:oleObj name="think-cell Folie" r:id="rId8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7" name="Rectangle 5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321467" y="1773237"/>
            <a:ext cx="8496300" cy="45751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avigationsleiste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27" name="think-cell Folie" r:id="rId9" imgW="360" imgH="360" progId="">
                  <p:embed/>
                </p:oleObj>
              </mc:Choice>
              <mc:Fallback>
                <p:oleObj name="think-cell Folie" r:id="rId9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5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gray">
          <a:xfrm>
            <a:off x="0" y="6057900"/>
            <a:ext cx="8461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44000" tIns="72000" rIns="144000" bIns="72000" anchor="ctr">
            <a:spAutoFit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304799" y="1773237"/>
            <a:ext cx="42005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4638674" y="1773237"/>
            <a:ext cx="4162425" cy="4575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9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5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rgbClr val="BABD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1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_Gra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55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A81B217B-BEEF-4908-AA52-5DD2ADE2960B}" type="datetime1">
              <a:rPr lang="de-DE" smtClean="0"/>
              <a:t>23.09.2015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57463" y="6431563"/>
            <a:ext cx="41021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– Intern –                         T. Kilian &amp; D. Tonn / Vergleichsportale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B03C9E69-E43C-4763-8857-C1F967C53060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389F95DB-B90D-4E79-B553-4B2386059717}" type="datetime1">
              <a:rPr lang="de-DE" smtClean="0"/>
              <a:t>23.09.2015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Intern –                         T. Kilian &amp; D. Tonn / Vergleichsportale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EF856C3B-4879-44CB-8ACD-F9C43CE31EF6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6704" y="1773238"/>
            <a:ext cx="8503445" cy="4283075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787D041C-A519-4F8A-AC6A-2D08E9EEB6FE}" type="datetime1">
              <a:rPr lang="de-DE" smtClean="0"/>
              <a:t>23.09.2015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7463" y="6431563"/>
            <a:ext cx="4102100" cy="1384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Intern –                         T. Kilian &amp; D. Tonn / Vergleichsportale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71B5F043-C5C9-4543-B156-099DED57FF0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42005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8674" y="1773238"/>
            <a:ext cx="4162425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5FB21787-C3DB-459E-986B-E08A7B0EA65C}" type="datetime1">
              <a:rPr lang="de-DE" smtClean="0"/>
              <a:t>23.09.2015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Intern –                         T. Kilian &amp; D. Tonn / Vergleichsportale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212B077B-D03A-4710-BFE2-55FEA7F8DA2B}" type="datetime1">
              <a:rPr lang="de-DE" smtClean="0"/>
              <a:t>23.09.2015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Intern –                         T. Kilian &amp; D. Tonn / Vergleichsportale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think-cell Folie" r:id="rId22" imgW="360" imgH="360" progId="">
                  <p:embed/>
                </p:oleObj>
              </mc:Choice>
              <mc:Fallback>
                <p:oleObj name="think-cell Folie" r:id="rId22" imgW="360" imgH="36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elplatzhalt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gray">
          <a:xfrm>
            <a:off x="304800" y="333375"/>
            <a:ext cx="84963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304800" y="1773238"/>
            <a:ext cx="8496300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 bwMode="gray">
          <a:xfrm>
            <a:off x="6804025" y="6432550"/>
            <a:ext cx="18002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fld id="{5F8C9FA6-3CB6-406A-9F1C-52F0667677FC}" type="datetime1">
              <a:rPr lang="de-DE" smtClean="0"/>
              <a:t>23.09.2015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 bwMode="gray">
          <a:xfrm>
            <a:off x="2557463" y="6362313"/>
            <a:ext cx="41021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pPr algn="ctr"/>
            <a:r>
              <a:rPr lang="de-DE" dirty="0" smtClean="0"/>
              <a:t>– Intern –                         J. Dümig, T. Kilian, F. Seidel, B. Schmitz, D. Tonn, C. Wiegel</a:t>
            </a:r>
            <a:br>
              <a:rPr lang="de-DE" dirty="0" smtClean="0"/>
            </a:br>
            <a:r>
              <a:rPr lang="de-DE" dirty="0" smtClean="0"/>
              <a:t>MiZe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 bwMode="gray">
          <a:xfrm>
            <a:off x="8540750" y="6432550"/>
            <a:ext cx="28892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</a:defRPr>
            </a:lvl1pPr>
          </a:lstStyle>
          <a:p>
            <a:fld id="{DC074D37-AEB9-46CA-B316-7CBCC268AF0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10" name="Bild 9" descr="HfTL_OB_3C_P.eps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3" y="6258213"/>
            <a:ext cx="1661431" cy="468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8" r:id="rId3"/>
    <p:sldLayoutId id="2147483759" r:id="rId4"/>
    <p:sldLayoutId id="2147483751" r:id="rId5"/>
    <p:sldLayoutId id="2147483752" r:id="rId6"/>
    <p:sldLayoutId id="2147483753" r:id="rId7"/>
    <p:sldLayoutId id="2147483754" r:id="rId8"/>
    <p:sldLayoutId id="2147483760" r:id="rId9"/>
    <p:sldLayoutId id="2147483761" r:id="rId10"/>
    <p:sldLayoutId id="2147483762" r:id="rId11"/>
    <p:sldLayoutId id="2147483763" r:id="rId12"/>
    <p:sldLayoutId id="2147483766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lang="de-DE" sz="3000" kern="1200" dirty="0">
          <a:solidFill>
            <a:schemeClr val="tx2"/>
          </a:solidFill>
          <a:latin typeface="TeleGrotesk Headline Ultra" pitchFamily="2" charset="0"/>
          <a:ea typeface="+mj-ea"/>
          <a:cs typeface="TeleGrotesk Headline Ultra" pitchFamily="2" charset="0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ele-GroteskUlt" pitchFamily="2" charset="0"/>
        </a:defRPr>
      </a:lvl9pPr>
    </p:titleStyle>
    <p:bodyStyle>
      <a:lvl1pPr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Tele-GroteskFet" pitchFamily="2" charset="0"/>
          <a:ea typeface="+mn-ea"/>
          <a:cs typeface="+mn-cs"/>
        </a:defRPr>
      </a:lvl1pPr>
      <a:lvl2pPr marL="1588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6213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352425" indent="-171450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4150" algn="l" defTabSz="457200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8.xml"/><Relationship Id="rId7" Type="http://schemas.openxmlformats.org/officeDocument/2006/relationships/hyperlink" Target="https://github.com/s134325/HfTL-Mitfahrgelegenheit" TargetMode="External"/><Relationship Id="rId2" Type="http://schemas.openxmlformats.org/officeDocument/2006/relationships/tags" Target="../tags/tag3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2.png"/><Relationship Id="rId2" Type="http://schemas.openxmlformats.org/officeDocument/2006/relationships/tags" Target="../tags/tag4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4.jpg"/><Relationship Id="rId2" Type="http://schemas.openxmlformats.org/officeDocument/2006/relationships/tags" Target="../tags/tag4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1.png"/><Relationship Id="rId3" Type="http://schemas.openxmlformats.org/officeDocument/2006/relationships/tags" Target="../tags/tag32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8.png"/><Relationship Id="rId4" Type="http://schemas.openxmlformats.org/officeDocument/2006/relationships/tags" Target="../tags/tag33.xml"/><Relationship Id="rId9" Type="http://schemas.openxmlformats.org/officeDocument/2006/relationships/image" Target="../media/image1.emf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3.png"/><Relationship Id="rId2" Type="http://schemas.openxmlformats.org/officeDocument/2006/relationships/tags" Target="../tags/tag3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05" name="Object 1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12"/>
          <p:cNvSpPr txBox="1">
            <a:spLocks/>
          </p:cNvSpPr>
          <p:nvPr/>
        </p:nvSpPr>
        <p:spPr bwMode="gray">
          <a:xfrm>
            <a:off x="637124" y="496763"/>
            <a:ext cx="8343103" cy="51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de-DE" sz="3000" kern="1200" dirty="0">
                <a:solidFill>
                  <a:schemeClr val="tx2"/>
                </a:solidFill>
                <a:latin typeface="TeleGrotesk Headline Ultra" pitchFamily="2" charset="0"/>
                <a:ea typeface="+mj-ea"/>
                <a:cs typeface="TeleGrotesk Headline Ultra" pitchFamily="2" charset="0"/>
              </a:defRPr>
            </a:lvl1pPr>
            <a:lvl2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2pPr>
            <a:lvl3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3pPr>
            <a:lvl4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4pPr>
            <a:lvl5pPr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5pPr>
            <a:lvl6pPr marL="4572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6pPr>
            <a:lvl7pPr marL="9144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7pPr>
            <a:lvl8pPr marL="13716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8pPr>
            <a:lvl9pPr marL="1828800" algn="l" defTabSz="4572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Tele-GroteskUlt" pitchFamily="2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de-DE" sz="4000" dirty="0" smtClean="0">
                <a:latin typeface="Tele-GroteskUlt" pitchFamily="2" charset="0"/>
                <a:cs typeface="TeleGrotesk Headline Ultra"/>
              </a:rPr>
              <a:t>MiZe - Projektpräsentation</a:t>
            </a:r>
            <a:endParaRPr lang="de-DE" sz="4000" dirty="0">
              <a:latin typeface="Tele-GroteskUlt" pitchFamily="2" charset="0"/>
              <a:cs typeface="TeleGrotesk Headline Ult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8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Vorgehensweise</a:t>
            </a:r>
            <a:br>
              <a:rPr dirty="0" smtClean="0"/>
            </a:br>
            <a:r>
              <a:rPr lang="de-DE" dirty="0" smtClean="0">
                <a:latin typeface="Tele-GroteskNor" pitchFamily="2" charset="0"/>
              </a:rPr>
              <a:t>Versionsverwaltung</a:t>
            </a:r>
            <a:endParaRPr dirty="0" smtClean="0">
              <a:latin typeface="Tele-GroteskNor" pitchFamily="2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3"/>
            <a:r>
              <a:rPr lang="de-DE" dirty="0" smtClean="0"/>
              <a:t>GitHub Instanz (HfTL-Mitfahrgelegenheit)</a:t>
            </a:r>
          </a:p>
          <a:p>
            <a:pPr lvl="4"/>
            <a:r>
              <a:rPr lang="de-DE" dirty="0" smtClean="0"/>
              <a:t>GitHub Desktop</a:t>
            </a:r>
          </a:p>
          <a:p>
            <a:pPr lvl="4"/>
            <a:r>
              <a:rPr lang="de-DE" dirty="0" smtClean="0"/>
              <a:t>direkte Integration in Eclipse</a:t>
            </a:r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lvl="3"/>
            <a:endParaRPr lang="de-DE" dirty="0"/>
          </a:p>
          <a:p>
            <a:pPr lvl="3"/>
            <a:endParaRPr lang="de-DE" dirty="0" smtClean="0"/>
          </a:p>
          <a:p>
            <a:pPr lvl="3"/>
            <a:endParaRPr lang="de-DE" dirty="0" smtClean="0"/>
          </a:p>
          <a:p>
            <a:pPr lvl="4"/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github.com/s134325/HfTL-Mitfahrgelegenheit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3"/>
            <a:r>
              <a:rPr lang="de-DE" dirty="0" smtClean="0"/>
              <a:t>ownCloud Instanz</a:t>
            </a:r>
          </a:p>
          <a:p>
            <a:pPr lvl="4"/>
            <a:r>
              <a:rPr lang="de-DE" dirty="0" smtClean="0"/>
              <a:t>primäre Anlaufstelle für Dokumente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8DE1-4180-47FC-BC3F-FB1FE00D0015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10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9" y="2847974"/>
            <a:ext cx="2881917" cy="2505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32" y="2847974"/>
            <a:ext cx="4016543" cy="2400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96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1773238"/>
            <a:ext cx="8496300" cy="609398"/>
          </a:xfrm>
        </p:spPr>
        <p:txBody>
          <a:bodyPr/>
          <a:lstStyle/>
          <a:p>
            <a:r>
              <a:rPr lang="de-DE" sz="4400" dirty="0" smtClean="0">
                <a:solidFill>
                  <a:srgbClr val="FFFFFF"/>
                </a:solidFill>
              </a:rPr>
              <a:t>Live Demonstration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357787"/>
            <a:ext cx="5804318" cy="4404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9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4" y="1773238"/>
            <a:ext cx="2578477" cy="4283075"/>
          </a:xfrm>
        </p:spPr>
        <p:txBody>
          <a:bodyPr/>
          <a:lstStyle/>
          <a:p>
            <a:pPr lvl="2"/>
            <a:r>
              <a:rPr lang="de-DE" dirty="0" smtClean="0"/>
              <a:t>Live Demo #1</a:t>
            </a:r>
          </a:p>
          <a:p>
            <a:pPr lvl="3"/>
            <a:r>
              <a:rPr lang="de-DE" dirty="0" smtClean="0"/>
              <a:t>Navigation durch das Webinterface</a:t>
            </a:r>
          </a:p>
          <a:p>
            <a:pPr lvl="3"/>
            <a:r>
              <a:rPr lang="de-DE" dirty="0" smtClean="0"/>
              <a:t>Öffnen der Seite im Browser + mobile Endgeräte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33A-BD52-4930-90B8-78A03839E1DD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12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Navigation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44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5" y="1773238"/>
            <a:ext cx="2578478" cy="4283075"/>
          </a:xfrm>
        </p:spPr>
        <p:txBody>
          <a:bodyPr/>
          <a:lstStyle/>
          <a:p>
            <a:pPr lvl="2"/>
            <a:r>
              <a:rPr lang="de-DE" dirty="0"/>
              <a:t>Live Demo </a:t>
            </a:r>
            <a:r>
              <a:rPr lang="de-DE" dirty="0" smtClean="0"/>
              <a:t>#2</a:t>
            </a:r>
          </a:p>
          <a:p>
            <a:pPr lvl="3"/>
            <a:r>
              <a:rPr lang="de-DE" dirty="0" smtClean="0"/>
              <a:t>Nutzer anlegen (User1) + Fahrt erstellen</a:t>
            </a:r>
            <a:endParaRPr lang="de-DE" dirty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505E-3BC3-42CF-B046-156A14CAC2D1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13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Nutzer anlegen &amp; Fahrt erstellen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518182"/>
            <a:ext cx="5804318" cy="4084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6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5" y="1773238"/>
            <a:ext cx="2578478" cy="4283075"/>
          </a:xfrm>
        </p:spPr>
        <p:txBody>
          <a:bodyPr/>
          <a:lstStyle/>
          <a:p>
            <a:pPr lvl="2"/>
            <a:r>
              <a:rPr lang="de-DE" dirty="0"/>
              <a:t>Live Demo </a:t>
            </a:r>
            <a:r>
              <a:rPr lang="de-DE" dirty="0" smtClean="0"/>
              <a:t>#2</a:t>
            </a:r>
          </a:p>
          <a:p>
            <a:pPr lvl="3"/>
            <a:r>
              <a:rPr lang="de-DE" dirty="0" smtClean="0"/>
              <a:t>Nutzer anlegen (User1) + Fahrt erstellen</a:t>
            </a:r>
            <a:endParaRPr lang="de-DE" dirty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505E-3BC3-42CF-B046-156A14CAC2D1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14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Nutzer anlegen &amp; Fahrt erstellen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539796"/>
            <a:ext cx="5804318" cy="4040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5" y="1773238"/>
            <a:ext cx="2578478" cy="4283075"/>
          </a:xfrm>
        </p:spPr>
        <p:txBody>
          <a:bodyPr/>
          <a:lstStyle/>
          <a:p>
            <a:pPr lvl="2"/>
            <a:r>
              <a:rPr lang="de-DE" dirty="0"/>
              <a:t>Live Demo </a:t>
            </a:r>
            <a:r>
              <a:rPr lang="de-DE" dirty="0" smtClean="0"/>
              <a:t>#2</a:t>
            </a:r>
          </a:p>
          <a:p>
            <a:pPr lvl="3"/>
            <a:r>
              <a:rPr lang="de-DE" dirty="0" smtClean="0"/>
              <a:t>Nutzer anlegen (User1) + Fahrt erstellen</a:t>
            </a:r>
            <a:endParaRPr lang="de-DE" dirty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505E-3BC3-42CF-B046-156A14CAC2D1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15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Nutzer anlegen &amp; Fahrt erstellen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975279"/>
            <a:ext cx="5804318" cy="3169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1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33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5" y="1773238"/>
            <a:ext cx="2578478" cy="4283075"/>
          </a:xfrm>
        </p:spPr>
        <p:txBody>
          <a:bodyPr/>
          <a:lstStyle/>
          <a:p>
            <a:pPr lvl="2"/>
            <a:r>
              <a:rPr lang="de-DE" dirty="0"/>
              <a:t>Live Demo </a:t>
            </a:r>
            <a:r>
              <a:rPr lang="de-DE" dirty="0" smtClean="0"/>
              <a:t>#3</a:t>
            </a:r>
          </a:p>
          <a:p>
            <a:pPr lvl="3"/>
            <a:r>
              <a:rPr lang="de-DE" dirty="0" smtClean="0"/>
              <a:t>Login als anderer Nutzer (User2)</a:t>
            </a:r>
          </a:p>
          <a:p>
            <a:pPr lvl="3"/>
            <a:r>
              <a:rPr lang="de-DE" dirty="0" smtClean="0"/>
              <a:t>Suche nach Fahrten</a:t>
            </a:r>
          </a:p>
          <a:p>
            <a:pPr lvl="3"/>
            <a:r>
              <a:rPr lang="de-DE" dirty="0" smtClean="0"/>
              <a:t>Buchung einer Fahrt</a:t>
            </a:r>
            <a:endParaRPr lang="de-DE" dirty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505E-3BC3-42CF-B046-156A14CAC2D1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16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Fahrt buchen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969813"/>
            <a:ext cx="5804318" cy="318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59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85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>
          <a:xfrm>
            <a:off x="316705" y="1773238"/>
            <a:ext cx="2578478" cy="4283075"/>
          </a:xfrm>
        </p:spPr>
        <p:txBody>
          <a:bodyPr/>
          <a:lstStyle/>
          <a:p>
            <a:pPr lvl="2"/>
            <a:r>
              <a:rPr lang="de-DE" dirty="0"/>
              <a:t>Live Demo </a:t>
            </a:r>
            <a:r>
              <a:rPr lang="de-DE" dirty="0" smtClean="0"/>
              <a:t>#4</a:t>
            </a:r>
          </a:p>
          <a:p>
            <a:pPr lvl="3"/>
            <a:r>
              <a:rPr lang="de-DE" dirty="0" smtClean="0"/>
              <a:t>Login als Nutzer (User1)</a:t>
            </a:r>
          </a:p>
          <a:p>
            <a:pPr lvl="3"/>
            <a:r>
              <a:rPr lang="de-DE" dirty="0" smtClean="0"/>
              <a:t>Eigene Fahrten anzeigen</a:t>
            </a:r>
          </a:p>
          <a:p>
            <a:pPr lvl="3"/>
            <a:r>
              <a:rPr lang="de-DE" dirty="0" smtClean="0"/>
              <a:t>Buchung von anderem Nutzer sehen (User2)</a:t>
            </a:r>
            <a:endParaRPr lang="de-DE" dirty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505E-3BC3-42CF-B046-156A14CAC2D1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17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Live Demo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Fahrtdetails einsehen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82" y="1972046"/>
            <a:ext cx="5804318" cy="3176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4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2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1773238"/>
            <a:ext cx="8496300" cy="609398"/>
          </a:xfrm>
        </p:spPr>
        <p:txBody>
          <a:bodyPr/>
          <a:lstStyle/>
          <a:p>
            <a:r>
              <a:rPr lang="de-DE" sz="4400" dirty="0" smtClean="0">
                <a:solidFill>
                  <a:srgbClr val="FFFFFF"/>
                </a:solidFill>
              </a:rPr>
              <a:t>Fazit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93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Fazit</a:t>
            </a:r>
            <a:br>
              <a:rPr dirty="0" smtClean="0"/>
            </a:br>
            <a:r>
              <a:rPr lang="de-DE" dirty="0" smtClean="0">
                <a:latin typeface="Tele-GroteskNor" pitchFamily="2" charset="0"/>
              </a:rPr>
              <a:t>Erkenntnisse des Teams</a:t>
            </a:r>
            <a:endParaRPr dirty="0" smtClean="0">
              <a:latin typeface="Tele-GroteskNor" pitchFamily="2" charset="0"/>
            </a:endParaRPr>
          </a:p>
        </p:txBody>
      </p:sp>
      <p:sp>
        <p:nvSpPr>
          <p:cNvPr id="191492" name="Rectangle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4"/>
            <a:r>
              <a:rPr lang="de-DE" dirty="0" smtClean="0"/>
              <a:t>Projektarbeit als APL</a:t>
            </a:r>
          </a:p>
          <a:p>
            <a:pPr lvl="4"/>
            <a:endParaRPr lang="de-DE" dirty="0" smtClean="0"/>
          </a:p>
          <a:p>
            <a:pPr lvl="4"/>
            <a:r>
              <a:rPr lang="de-DE" dirty="0"/>
              <a:t>freie Wahl des </a:t>
            </a:r>
            <a:r>
              <a:rPr lang="de-DE" dirty="0" smtClean="0"/>
              <a:t>Projektthemas</a:t>
            </a:r>
          </a:p>
          <a:p>
            <a:pPr lvl="4"/>
            <a:endParaRPr lang="de-DE" dirty="0"/>
          </a:p>
          <a:p>
            <a:pPr lvl="4"/>
            <a:r>
              <a:rPr lang="de-DE" dirty="0" smtClean="0"/>
              <a:t>Erfahrung</a:t>
            </a:r>
            <a:endParaRPr lang="de-DE" dirty="0"/>
          </a:p>
          <a:p>
            <a:pPr lvl="4"/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4"/>
            <a:r>
              <a:rPr lang="de-DE" dirty="0" smtClean="0"/>
              <a:t>keine Entscheidungsfreiheit (APL / Klausur)</a:t>
            </a:r>
          </a:p>
          <a:p>
            <a:pPr lvl="4"/>
            <a:endParaRPr lang="de-DE" dirty="0"/>
          </a:p>
          <a:p>
            <a:pPr lvl="4"/>
            <a:r>
              <a:rPr lang="de-DE" dirty="0" smtClean="0"/>
              <a:t>Aufwand / Ergebnis</a:t>
            </a:r>
          </a:p>
          <a:p>
            <a:pPr lvl="4"/>
            <a:endParaRPr lang="de-DE" dirty="0"/>
          </a:p>
          <a:p>
            <a:pPr lvl="4"/>
            <a:r>
              <a:rPr lang="de-DE" dirty="0" smtClean="0"/>
              <a:t>Zusatzbelastung</a:t>
            </a:r>
          </a:p>
          <a:p>
            <a:pPr lvl="4"/>
            <a:endParaRPr lang="de-DE" dirty="0"/>
          </a:p>
          <a:p>
            <a:pPr lvl="4"/>
            <a:r>
              <a:rPr lang="de-DE" dirty="0" smtClean="0"/>
              <a:t>externe </a:t>
            </a:r>
            <a:r>
              <a:rPr lang="de-DE" dirty="0"/>
              <a:t>Kommunikation</a:t>
            </a:r>
          </a:p>
          <a:p>
            <a:pPr lvl="4"/>
            <a:endParaRPr lang="de-DE" dirty="0"/>
          </a:p>
          <a:p>
            <a:pPr lvl="4"/>
            <a:r>
              <a:rPr lang="de-DE" smtClean="0"/>
              <a:t>SWE Lehrinhalte </a:t>
            </a:r>
            <a:r>
              <a:rPr lang="de-DE" dirty="0" smtClean="0"/>
              <a:t>nicht vollumfänglich vermittelt</a:t>
            </a:r>
          </a:p>
          <a:p>
            <a:pPr lvl="4"/>
            <a:endParaRPr lang="de-DE" dirty="0" smtClean="0"/>
          </a:p>
          <a:p>
            <a:pPr lvl="4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81A2-3D8A-45ED-8372-65861F4ACA66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19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63607"/>
            <a:ext cx="452622" cy="45589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95894"/>
            <a:ext cx="452622" cy="45589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930432"/>
            <a:ext cx="452622" cy="45589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1651395"/>
            <a:ext cx="447859" cy="480313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2271471"/>
            <a:ext cx="447859" cy="480313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2906009"/>
            <a:ext cx="447859" cy="480313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4" y="3534659"/>
            <a:ext cx="447859" cy="480313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3" y="4172834"/>
            <a:ext cx="447859" cy="480313"/>
          </a:xfrm>
          <a:prstGeom prst="rect">
            <a:avLst/>
          </a:prstGeom>
        </p:spPr>
      </p:pic>
      <p:sp>
        <p:nvSpPr>
          <p:cNvPr id="2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372-31F7-4BAB-8226-321D72DD270A}" type="datetime1">
              <a:rPr lang="de-DE" smtClean="0"/>
              <a:t>23.09.2015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D704C-F4E4-472C-96C6-7D37F25910CA}" type="slidenum">
              <a:rPr lang="de-DE"/>
              <a:pPr/>
              <a:t>2</a:t>
            </a:fld>
            <a:endParaRPr lang="de-DE" dirty="0"/>
          </a:p>
        </p:txBody>
      </p:sp>
      <p:graphicFrame>
        <p:nvGraphicFramePr>
          <p:cNvPr id="58383" name="Object 103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6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Rectangle 1029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dirty="0" smtClean="0"/>
              <a:t>Gliederung</a:t>
            </a:r>
            <a:endParaRPr dirty="0" smtClean="0">
              <a:latin typeface="TeleGrotesk Headline" pitchFamily="2" charset="0"/>
            </a:endParaRPr>
          </a:p>
        </p:txBody>
      </p:sp>
      <p:sp>
        <p:nvSpPr>
          <p:cNvPr id="58374" name="Rectangle 10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Projektvorstellung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Vorgehensweise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Live Demo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Fazit</a:t>
            </a:r>
          </a:p>
          <a:p>
            <a:pPr marL="344488" lvl="1" indent="-342900">
              <a:buFont typeface="Wingdings" pitchFamily="2" charset="2"/>
              <a:buAutoNum type="arabicPeriod"/>
            </a:pPr>
            <a:r>
              <a:rPr lang="de-DE" sz="2400" dirty="0" smtClean="0"/>
              <a:t>Diskussionsrunde</a:t>
            </a:r>
          </a:p>
          <a:p>
            <a:pPr marL="344488" lvl="1" indent="-342900">
              <a:buFont typeface="Wingdings" pitchFamily="2" charset="2"/>
              <a:buAutoNum type="arabicPeriod"/>
            </a:pP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8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8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0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2208667"/>
            <a:ext cx="8496300" cy="620683"/>
          </a:xfrm>
        </p:spPr>
        <p:txBody>
          <a:bodyPr/>
          <a:lstStyle/>
          <a:p>
            <a:pPr algn="ctr"/>
            <a:r>
              <a:rPr lang="de-DE" sz="4400" dirty="0" smtClean="0">
                <a:solidFill>
                  <a:srgbClr val="FFFFFF"/>
                </a:solidFill>
              </a:rPr>
              <a:t>Vielen Dank!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5" y="5230209"/>
            <a:ext cx="1590675" cy="1627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1124"/>
            <a:ext cx="2222502" cy="16668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8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5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1773238"/>
            <a:ext cx="8496300" cy="609398"/>
          </a:xfrm>
        </p:spPr>
        <p:txBody>
          <a:bodyPr/>
          <a:lstStyle/>
          <a:p>
            <a:r>
              <a:rPr lang="de-DE" sz="4400" dirty="0" smtClean="0">
                <a:solidFill>
                  <a:srgbClr val="FFFFFF"/>
                </a:solidFill>
              </a:rPr>
              <a:t>Diskussionsrunde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48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1773238"/>
            <a:ext cx="8496300" cy="609398"/>
          </a:xfrm>
        </p:spPr>
        <p:txBody>
          <a:bodyPr/>
          <a:lstStyle/>
          <a:p>
            <a:r>
              <a:rPr sz="4400" dirty="0" smtClean="0">
                <a:solidFill>
                  <a:srgbClr val="FFFFFF"/>
                </a:solidFill>
              </a:rPr>
              <a:t>Projektvorstellung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3673">
            <a:off x="2195512" y="3509962"/>
            <a:ext cx="3609975" cy="1971675"/>
          </a:xfrm>
          <a:prstGeom prst="rect">
            <a:avLst/>
          </a:prstGeom>
        </p:spPr>
      </p:pic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5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lvl="2" indent="0">
              <a:buNone/>
            </a:pPr>
            <a:r>
              <a:rPr lang="de-DE" dirty="0"/>
              <a:t>„Das Praktikum hat zum Ziel, den Studierenden anhand eines fiktiven Szenarios einen Einblick </a:t>
            </a:r>
            <a:r>
              <a:rPr lang="de-DE" dirty="0" smtClean="0"/>
              <a:t>in ein </a:t>
            </a:r>
            <a:r>
              <a:rPr lang="de-DE" dirty="0"/>
              <a:t>Softwareentwicklungsprojekt zu geben. Dabei steht die Arbeit mit dem UML - Standard </a:t>
            </a:r>
            <a:r>
              <a:rPr lang="de-DE" dirty="0" smtClean="0"/>
              <a:t>sowie der Umgang </a:t>
            </a:r>
            <a:r>
              <a:rPr lang="de-DE" dirty="0"/>
              <a:t>mit aktuellen Entwicklungswerkzeugen im </a:t>
            </a:r>
            <a:r>
              <a:rPr lang="de-DE" dirty="0" smtClean="0"/>
              <a:t>Vordergrund. Das </a:t>
            </a:r>
            <a:r>
              <a:rPr lang="de-DE" dirty="0"/>
              <a:t>Praktikum ist aufgeteilt in Vorbereitung, Durchführung und Nachbereitung. Mit der </a:t>
            </a:r>
            <a:r>
              <a:rPr lang="de-DE" dirty="0" smtClean="0"/>
              <a:t>Lösung der </a:t>
            </a:r>
            <a:r>
              <a:rPr lang="de-DE" dirty="0"/>
              <a:t>vorbereitenden </a:t>
            </a:r>
            <a:r>
              <a:rPr lang="de-DE" dirty="0" smtClean="0"/>
              <a:t>Aufgaben </a:t>
            </a:r>
            <a:r>
              <a:rPr lang="de-DE" dirty="0"/>
              <a:t>erarbeiten Sie sich die Voraussetzungen für den </a:t>
            </a:r>
            <a:r>
              <a:rPr lang="de-DE" dirty="0" smtClean="0"/>
              <a:t>Durchführungsteil, welcher </a:t>
            </a:r>
            <a:r>
              <a:rPr lang="de-DE" dirty="0"/>
              <a:t>in einem Computerpool an der HfTL, bzw. im Selbststudium gemeinsam bearbeitet </a:t>
            </a:r>
            <a:r>
              <a:rPr lang="de-DE" dirty="0" smtClean="0"/>
              <a:t>wird. Als </a:t>
            </a:r>
            <a:r>
              <a:rPr lang="de-DE" dirty="0"/>
              <a:t>Software kommt das Programm Enterprise Architect von Sparx Systems zum </a:t>
            </a:r>
            <a:r>
              <a:rPr lang="de-DE" dirty="0" smtClean="0"/>
              <a:t>Einsatz. Zusammen </a:t>
            </a:r>
            <a:r>
              <a:rPr lang="de-DE" dirty="0"/>
              <a:t>mit Antworten auf die Fragen der Nachbereitung bildet die erfolgreiche </a:t>
            </a:r>
            <a:r>
              <a:rPr lang="de-DE" dirty="0" smtClean="0"/>
              <a:t>Bearbeitung aller </a:t>
            </a:r>
            <a:r>
              <a:rPr lang="de-DE" dirty="0"/>
              <a:t>Teile die Prüfungsvorleistung</a:t>
            </a:r>
            <a:r>
              <a:rPr lang="de-DE" dirty="0" smtClean="0"/>
              <a:t>.“</a:t>
            </a:r>
          </a:p>
          <a:p>
            <a:pPr marL="3175" lvl="2" indent="0">
              <a:buNone/>
            </a:pPr>
            <a:r>
              <a:rPr lang="de-DE" dirty="0"/>
              <a:t>	</a:t>
            </a:r>
            <a:r>
              <a:rPr lang="de-DE" dirty="0" smtClean="0"/>
              <a:t>										</a:t>
            </a:r>
          </a:p>
          <a:p>
            <a:pPr marL="3175" lvl="2" indent="0">
              <a:buNone/>
            </a:pPr>
            <a:r>
              <a:rPr lang="de-DE" sz="1400" i="1" dirty="0"/>
              <a:t>	</a:t>
            </a:r>
            <a:r>
              <a:rPr lang="de-DE" sz="1400" i="1" dirty="0" smtClean="0"/>
              <a:t>												Quelle</a:t>
            </a:r>
            <a:r>
              <a:rPr lang="de-DE" sz="1400" i="1" dirty="0"/>
              <a:t>: S. Wieland – „Tauschbörse.pdf“</a:t>
            </a:r>
            <a:endParaRPr lang="de-DE" sz="1400" i="1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2D94-2705-4B10-A441-666DF45764A0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4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Projektvorstellung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Aufgabenstellung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</p:spTree>
    <p:extLst>
      <p:ext uri="{BB962C8B-B14F-4D97-AF65-F5344CB8AC3E}">
        <p14:creationId xmlns:p14="http://schemas.microsoft.com/office/powerpoint/2010/main" val="205878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7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2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de-DE" dirty="0" smtClean="0"/>
              <a:t>Berufsbegleitendes Studium:</a:t>
            </a:r>
          </a:p>
          <a:p>
            <a:pPr lvl="3"/>
            <a:r>
              <a:rPr lang="de-DE" dirty="0" smtClean="0"/>
              <a:t>Anreise zu Präsenzphasen</a:t>
            </a:r>
          </a:p>
          <a:p>
            <a:pPr lvl="3"/>
            <a:r>
              <a:rPr lang="de-DE" dirty="0" smtClean="0"/>
              <a:t>quer in Deutschland verteilt</a:t>
            </a:r>
          </a:p>
          <a:p>
            <a:pPr lvl="3"/>
            <a:endParaRPr lang="de-DE" dirty="0"/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Mitfahrzentrale für HfTL</a:t>
            </a:r>
          </a:p>
          <a:p>
            <a:pPr lvl="3"/>
            <a:r>
              <a:rPr lang="de-DE" dirty="0" smtClean="0">
                <a:sym typeface="Wingdings" panose="05000000000000000000" pitchFamily="2" charset="2"/>
              </a:rPr>
              <a:t>kostengünstiger</a:t>
            </a:r>
          </a:p>
          <a:p>
            <a:pPr lvl="3"/>
            <a:r>
              <a:rPr lang="de-DE" dirty="0" smtClean="0"/>
              <a:t>umweltschonender</a:t>
            </a:r>
          </a:p>
          <a:p>
            <a:pPr lvl="3"/>
            <a:r>
              <a:rPr lang="de-DE" dirty="0" smtClean="0"/>
              <a:t>attraktiver gegenüber Bahn / Fernbussen</a:t>
            </a:r>
          </a:p>
          <a:p>
            <a:pPr lvl="3"/>
            <a:r>
              <a:rPr lang="de-DE" dirty="0" smtClean="0"/>
              <a:t>Austausch von Lerninhalten</a:t>
            </a:r>
          </a:p>
          <a:p>
            <a:pPr lvl="3"/>
            <a:endParaRPr lang="de-DE" dirty="0"/>
          </a:p>
          <a:p>
            <a:pPr lvl="2"/>
            <a:r>
              <a:rPr lang="de-DE" dirty="0" smtClean="0"/>
              <a:t>Mitfahrzentrale </a:t>
            </a:r>
            <a:r>
              <a:rPr lang="de-DE" dirty="0" smtClean="0">
                <a:sym typeface="Wingdings" panose="05000000000000000000" pitchFamily="2" charset="2"/>
              </a:rPr>
              <a:t> MiZe</a:t>
            </a:r>
            <a:endParaRPr lang="de-DE" dirty="0" smtClean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2D94-2705-4B10-A441-666DF45764A0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5</a:t>
            </a:fld>
            <a:endParaRPr lang="de-DE"/>
          </a:p>
        </p:txBody>
      </p:sp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Projektvorstellung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Idee / Motivation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95" y="1164372"/>
            <a:ext cx="3505630" cy="4747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Gerade Verbindung mit Pfeil 5"/>
          <p:cNvCxnSpPr/>
          <p:nvPr/>
        </p:nvCxnSpPr>
        <p:spPr>
          <a:xfrm flipH="1">
            <a:off x="7924800" y="2809875"/>
            <a:ext cx="314325" cy="5715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7591425" y="3000375"/>
            <a:ext cx="228600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7172110" y="2809875"/>
            <a:ext cx="533615" cy="63817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467475" y="3667125"/>
            <a:ext cx="1238250" cy="87630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7353300" y="3667125"/>
            <a:ext cx="466725" cy="67627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6181725" y="3000375"/>
            <a:ext cx="1524000" cy="53791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67" y="224867"/>
            <a:ext cx="2924436" cy="2219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848" name="think-cell Folie" r:id="rId8" imgW="360" imgH="360" progId="">
                  <p:embed/>
                </p:oleObj>
              </mc:Choice>
              <mc:Fallback>
                <p:oleObj name="think-cell Foli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Projektvorstellung</a:t>
            </a:r>
            <a:br>
              <a:rPr dirty="0" smtClean="0"/>
            </a:br>
            <a:r>
              <a:rPr dirty="0" smtClean="0">
                <a:latin typeface="Tele-GroteskNor" pitchFamily="2" charset="0"/>
              </a:rPr>
              <a:t>Idee </a:t>
            </a:r>
            <a:r>
              <a:rPr lang="de-DE" sz="2400" dirty="0" smtClean="0">
                <a:latin typeface="Tele-GroteskNor" pitchFamily="2" charset="0"/>
                <a:sym typeface="Wingdings" panose="05000000000000000000" pitchFamily="2" charset="2"/>
              </a:rPr>
              <a:t></a:t>
            </a:r>
            <a:r>
              <a:rPr dirty="0" smtClean="0">
                <a:latin typeface="Tele-GroteskNor" pitchFamily="2" charset="0"/>
              </a:rPr>
              <a:t> Softwaresystem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4AF-25B7-4C4C-BA33-BCC5EA647425}" type="datetime1">
              <a:rPr lang="de-DE" smtClean="0"/>
              <a:t>23.09.2015</a:t>
            </a:fld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0" y="1936955"/>
            <a:ext cx="8288594" cy="4156341"/>
            <a:chOff x="0" y="430"/>
            <a:chExt cx="5648" cy="3318"/>
          </a:xfrm>
        </p:grpSpPr>
        <p:sp>
          <p:nvSpPr>
            <p:cNvPr id="20" name="Freeform 4"/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0" y="2176"/>
              <a:ext cx="4834" cy="1572"/>
            </a:xfrm>
            <a:custGeom>
              <a:avLst/>
              <a:gdLst/>
              <a:ahLst/>
              <a:cxnLst>
                <a:cxn ang="0">
                  <a:pos x="0" y="937"/>
                </a:cxn>
                <a:cxn ang="0">
                  <a:pos x="0" y="1572"/>
                </a:cxn>
                <a:cxn ang="0">
                  <a:pos x="2200" y="1572"/>
                </a:cxn>
                <a:cxn ang="0">
                  <a:pos x="4834" y="206"/>
                </a:cxn>
                <a:cxn ang="0">
                  <a:pos x="4460" y="0"/>
                </a:cxn>
                <a:cxn ang="0">
                  <a:pos x="0" y="891"/>
                </a:cxn>
                <a:cxn ang="0">
                  <a:pos x="0" y="937"/>
                </a:cxn>
              </a:cxnLst>
              <a:rect l="0" t="0" r="r" b="b"/>
              <a:pathLst>
                <a:path w="4834" h="1572">
                  <a:moveTo>
                    <a:pt x="0" y="937"/>
                  </a:moveTo>
                  <a:lnTo>
                    <a:pt x="0" y="1572"/>
                  </a:lnTo>
                  <a:lnTo>
                    <a:pt x="2200" y="1572"/>
                  </a:lnTo>
                  <a:lnTo>
                    <a:pt x="4834" y="206"/>
                  </a:lnTo>
                  <a:lnTo>
                    <a:pt x="4460" y="0"/>
                  </a:lnTo>
                  <a:lnTo>
                    <a:pt x="0" y="891"/>
                  </a:lnTo>
                  <a:lnTo>
                    <a:pt x="0" y="937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gamma/>
                    <a:tint val="70196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457110">
                <a:buClr>
                  <a:srgbClr val="E20074"/>
                </a:buClr>
              </a:pPr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21" name="Picture 5" descr="illu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gray">
            <a:xfrm>
              <a:off x="2584" y="430"/>
              <a:ext cx="3064" cy="2083"/>
            </a:xfrm>
            <a:prstGeom prst="rect">
              <a:avLst/>
            </a:prstGeom>
            <a:noFill/>
          </p:spPr>
        </p:pic>
      </p:grpSp>
      <p:pic>
        <p:nvPicPr>
          <p:cNvPr id="25" name="Grafik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70" y="2087192"/>
            <a:ext cx="1404559" cy="2036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34" y="2488460"/>
            <a:ext cx="2695491" cy="2210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06" y="2314575"/>
            <a:ext cx="1606270" cy="314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390900"/>
            <a:ext cx="1737925" cy="24574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9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4" name="Object 103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72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1031"/>
          <p:cNvSpPr>
            <a:spLocks noGrp="1"/>
          </p:cNvSpPr>
          <p:nvPr>
            <p:ph type="ctrTitle" idx="4294967295"/>
          </p:nvPr>
        </p:nvSpPr>
        <p:spPr>
          <a:xfrm>
            <a:off x="304800" y="1773238"/>
            <a:ext cx="8496300" cy="609398"/>
          </a:xfrm>
        </p:spPr>
        <p:txBody>
          <a:bodyPr/>
          <a:lstStyle/>
          <a:p>
            <a:r>
              <a:rPr lang="de-DE" sz="4400" dirty="0" smtClean="0">
                <a:solidFill>
                  <a:srgbClr val="FFFFFF"/>
                </a:solidFill>
              </a:rPr>
              <a:t>Vorgehensweise</a:t>
            </a:r>
            <a:endParaRPr sz="4400" dirty="0">
              <a:solidFill>
                <a:srgbClr val="FFFFFF"/>
              </a:solidFill>
              <a:latin typeface="TeleGrotesk Headl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5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Grp="1"/>
          </p:cNvSpPr>
          <p:nvPr>
            <p:ph type="title"/>
          </p:nvPr>
        </p:nvSpPr>
        <p:spPr>
          <a:xfrm>
            <a:off x="304800" y="333375"/>
            <a:ext cx="8496300" cy="830997"/>
          </a:xfrm>
        </p:spPr>
        <p:txBody>
          <a:bodyPr/>
          <a:lstStyle/>
          <a:p>
            <a:r>
              <a:rPr dirty="0" smtClean="0"/>
              <a:t>Vorgehensweise</a:t>
            </a:r>
            <a:br>
              <a:rPr dirty="0" smtClean="0"/>
            </a:br>
            <a:r>
              <a:rPr lang="de-DE" dirty="0" smtClean="0">
                <a:latin typeface="Tele-GroteskNor" pitchFamily="2" charset="0"/>
              </a:rPr>
              <a:t>Architektur</a:t>
            </a:r>
            <a:endParaRPr dirty="0" smtClean="0">
              <a:latin typeface="Tele-GroteskNor" pitchFamily="2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de-DE" dirty="0" smtClean="0"/>
              <a:t>3-Tier-Architektur</a:t>
            </a:r>
            <a:endParaRPr lang="de-DE" dirty="0"/>
          </a:p>
          <a:p>
            <a:pPr lvl="3"/>
            <a:r>
              <a:rPr lang="de-DE" dirty="0" smtClean="0"/>
              <a:t>Frontend:</a:t>
            </a:r>
          </a:p>
          <a:p>
            <a:pPr lvl="4"/>
            <a:r>
              <a:rPr lang="de-DE" dirty="0"/>
              <a:t>HTML5 – (Hypertext Markup Language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Bootstrap</a:t>
            </a:r>
            <a:endParaRPr lang="de-DE" dirty="0"/>
          </a:p>
          <a:p>
            <a:pPr lvl="4"/>
            <a:r>
              <a:rPr lang="de-DE" dirty="0" err="1" smtClean="0"/>
              <a:t>jQuery</a:t>
            </a:r>
            <a:r>
              <a:rPr lang="de-DE" dirty="0" smtClean="0"/>
              <a:t> </a:t>
            </a:r>
            <a:r>
              <a:rPr lang="de-DE" dirty="0"/>
              <a:t>(AJAX) – (</a:t>
            </a:r>
            <a:r>
              <a:rPr lang="de-DE" dirty="0" err="1"/>
              <a:t>Asynchronous</a:t>
            </a:r>
            <a:r>
              <a:rPr lang="de-DE" dirty="0"/>
              <a:t> JavaScript </a:t>
            </a:r>
            <a:r>
              <a:rPr lang="de-DE" dirty="0" err="1"/>
              <a:t>and</a:t>
            </a:r>
            <a:r>
              <a:rPr lang="de-DE" dirty="0"/>
              <a:t> XML)</a:t>
            </a:r>
          </a:p>
          <a:p>
            <a:pPr lvl="4"/>
            <a:r>
              <a:rPr lang="de-DE" dirty="0" smtClean="0"/>
              <a:t>CSS3 </a:t>
            </a:r>
            <a:r>
              <a:rPr lang="de-DE" dirty="0"/>
              <a:t>– (Cascading Style Sheets</a:t>
            </a:r>
            <a:r>
              <a:rPr lang="de-DE" dirty="0" smtClean="0"/>
              <a:t>)</a:t>
            </a:r>
          </a:p>
          <a:p>
            <a:pPr lvl="4"/>
            <a:endParaRPr lang="de-DE" dirty="0"/>
          </a:p>
          <a:p>
            <a:pPr lvl="3"/>
            <a:r>
              <a:rPr lang="de-DE" dirty="0" smtClean="0"/>
              <a:t>Backend:</a:t>
            </a:r>
          </a:p>
          <a:p>
            <a:pPr lvl="4"/>
            <a:r>
              <a:rPr lang="de-DE" dirty="0"/>
              <a:t>JAX-RS – (Java API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RESTful</a:t>
            </a:r>
            <a:r>
              <a:rPr lang="de-DE" dirty="0"/>
              <a:t> Web Services)</a:t>
            </a:r>
          </a:p>
          <a:p>
            <a:pPr lvl="4"/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/>
              <a:t>/ </a:t>
            </a:r>
            <a:r>
              <a:rPr lang="de-DE" dirty="0" err="1"/>
              <a:t>Swagger</a:t>
            </a:r>
            <a:r>
              <a:rPr lang="de-DE" dirty="0"/>
              <a:t>-UI</a:t>
            </a:r>
          </a:p>
          <a:p>
            <a:pPr lvl="4"/>
            <a:r>
              <a:rPr lang="de-DE" dirty="0" smtClean="0"/>
              <a:t>POJO </a:t>
            </a:r>
            <a:r>
              <a:rPr lang="de-DE" dirty="0"/>
              <a:t>– (</a:t>
            </a:r>
            <a:r>
              <a:rPr lang="de-DE" dirty="0" err="1"/>
              <a:t>Plain</a:t>
            </a:r>
            <a:r>
              <a:rPr lang="de-DE" dirty="0"/>
              <a:t> Old Java </a:t>
            </a:r>
            <a:r>
              <a:rPr lang="de-DE" dirty="0" err="1"/>
              <a:t>Object</a:t>
            </a:r>
            <a:r>
              <a:rPr lang="de-DE" dirty="0" smtClean="0"/>
              <a:t>)</a:t>
            </a:r>
          </a:p>
          <a:p>
            <a:pPr lvl="4"/>
            <a:endParaRPr lang="de-DE" dirty="0"/>
          </a:p>
          <a:p>
            <a:pPr lvl="3"/>
            <a:r>
              <a:rPr lang="de-DE" dirty="0" smtClean="0"/>
              <a:t>Database:</a:t>
            </a:r>
          </a:p>
          <a:p>
            <a:pPr lvl="4"/>
            <a:r>
              <a:rPr lang="de-DE" dirty="0" smtClean="0"/>
              <a:t>MySQL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84C3-D122-47CD-8629-C6A4D00A043F}" type="datetime1">
              <a:rPr lang="de-DE" smtClean="0"/>
              <a:t>23.09.2015</a:t>
            </a:fld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8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sp>
        <p:nvSpPr>
          <p:cNvPr id="3" name="Rechteck 2"/>
          <p:cNvSpPr/>
          <p:nvPr/>
        </p:nvSpPr>
        <p:spPr>
          <a:xfrm>
            <a:off x="6134100" y="1592997"/>
            <a:ext cx="2247900" cy="13144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GUI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„Frontend“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6134100" y="3240822"/>
            <a:ext cx="2247900" cy="13144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Logik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„Backend“</a:t>
            </a:r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6697662" y="4914900"/>
            <a:ext cx="1120775" cy="122872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2" name="Gerade Verbindung mit Pfeil 11"/>
          <p:cNvCxnSpPr>
            <a:stCxn id="3" idx="2"/>
            <a:endCxn id="11" idx="0"/>
          </p:cNvCxnSpPr>
          <p:nvPr/>
        </p:nvCxnSpPr>
        <p:spPr>
          <a:xfrm>
            <a:off x="7258050" y="2907447"/>
            <a:ext cx="0" cy="33337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2"/>
            <a:endCxn id="5" idx="1"/>
          </p:cNvCxnSpPr>
          <p:nvPr/>
        </p:nvCxnSpPr>
        <p:spPr>
          <a:xfrm>
            <a:off x="7258050" y="4555272"/>
            <a:ext cx="0" cy="35962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61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1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Vorgehensweise</a:t>
            </a:r>
            <a:br>
              <a:rPr dirty="0" smtClean="0"/>
            </a:br>
            <a:r>
              <a:rPr lang="de-DE" dirty="0" smtClean="0">
                <a:latin typeface="Tele-GroteskNor" pitchFamily="2" charset="0"/>
              </a:rPr>
              <a:t>Vorgehensrahmen</a:t>
            </a:r>
            <a:endParaRPr dirty="0" smtClean="0">
              <a:latin typeface="Tele-GroteskNor" pitchFamily="2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304800" y="1773238"/>
            <a:ext cx="4086226" cy="4284662"/>
          </a:xfrm>
        </p:spPr>
        <p:txBody>
          <a:bodyPr/>
          <a:lstStyle/>
          <a:p>
            <a:pPr lvl="3"/>
            <a:r>
              <a:rPr lang="de-DE" dirty="0" smtClean="0"/>
              <a:t>Scrum</a:t>
            </a:r>
          </a:p>
          <a:p>
            <a:pPr lvl="4"/>
            <a:r>
              <a:rPr lang="de-DE" dirty="0" smtClean="0"/>
              <a:t>Vorerfahrungen im Team</a:t>
            </a:r>
          </a:p>
          <a:p>
            <a:pPr lvl="4"/>
            <a:r>
              <a:rPr lang="de-DE" dirty="0" smtClean="0"/>
              <a:t>agiler Ansatz</a:t>
            </a:r>
          </a:p>
          <a:p>
            <a:pPr lvl="4"/>
            <a:r>
              <a:rPr lang="de-DE" dirty="0" smtClean="0"/>
              <a:t>leichte Adaption auf Projekt</a:t>
            </a:r>
          </a:p>
          <a:p>
            <a:pPr lvl="4"/>
            <a:endParaRPr lang="de-DE" dirty="0"/>
          </a:p>
          <a:p>
            <a:pPr lvl="3"/>
            <a:r>
              <a:rPr lang="de-DE" dirty="0" smtClean="0"/>
              <a:t>Scrum Team:</a:t>
            </a:r>
          </a:p>
          <a:p>
            <a:pPr lvl="4"/>
            <a:r>
              <a:rPr lang="de-DE" dirty="0"/>
              <a:t>Björn </a:t>
            </a:r>
            <a:r>
              <a:rPr lang="de-DE" dirty="0" smtClean="0"/>
              <a:t>– Test</a:t>
            </a:r>
          </a:p>
          <a:p>
            <a:pPr lvl="4"/>
            <a:r>
              <a:rPr lang="de-DE" dirty="0" smtClean="0"/>
              <a:t>Christoph – Design </a:t>
            </a:r>
            <a:r>
              <a:rPr lang="de-DE" dirty="0"/>
              <a:t>&amp; </a:t>
            </a:r>
            <a:r>
              <a:rPr lang="de-DE" dirty="0" smtClean="0"/>
              <a:t>Prozesse</a:t>
            </a:r>
            <a:endParaRPr lang="de-DE" dirty="0"/>
          </a:p>
          <a:p>
            <a:pPr lvl="4"/>
            <a:r>
              <a:rPr lang="de-DE" dirty="0"/>
              <a:t>Florian </a:t>
            </a:r>
            <a:r>
              <a:rPr lang="de-DE" dirty="0" smtClean="0"/>
              <a:t>– Prozesse </a:t>
            </a:r>
            <a:r>
              <a:rPr lang="de-DE" dirty="0"/>
              <a:t>&amp; technische </a:t>
            </a:r>
            <a:r>
              <a:rPr lang="de-DE" dirty="0" smtClean="0"/>
              <a:t>Redaktion</a:t>
            </a:r>
          </a:p>
          <a:p>
            <a:pPr lvl="4"/>
            <a:r>
              <a:rPr lang="de-DE" dirty="0" smtClean="0"/>
              <a:t>Johannes – Infrastruktur </a:t>
            </a:r>
            <a:r>
              <a:rPr lang="de-DE" dirty="0"/>
              <a:t>&amp; </a:t>
            </a:r>
            <a:r>
              <a:rPr lang="de-DE" dirty="0" smtClean="0"/>
              <a:t>Deployment</a:t>
            </a:r>
          </a:p>
          <a:p>
            <a:pPr lvl="4"/>
            <a:r>
              <a:rPr lang="de-DE" dirty="0" smtClean="0"/>
              <a:t>Tobias – </a:t>
            </a:r>
            <a:r>
              <a:rPr lang="de-DE" dirty="0"/>
              <a:t>A</a:t>
            </a:r>
            <a:r>
              <a:rPr lang="de-DE" dirty="0" smtClean="0"/>
              <a:t>rchitektur </a:t>
            </a:r>
            <a:r>
              <a:rPr lang="de-DE" dirty="0"/>
              <a:t>&amp; </a:t>
            </a:r>
            <a:r>
              <a:rPr lang="de-DE" dirty="0" smtClean="0"/>
              <a:t>Entwicklung</a:t>
            </a:r>
            <a:endParaRPr lang="de-DE" dirty="0"/>
          </a:p>
          <a:p>
            <a:pPr lvl="4"/>
            <a:r>
              <a:rPr lang="de-DE" dirty="0" smtClean="0"/>
              <a:t>Dustin – Scrum </a:t>
            </a:r>
            <a:r>
              <a:rPr lang="de-DE" dirty="0"/>
              <a:t>Master / </a:t>
            </a:r>
            <a:r>
              <a:rPr lang="en-US" dirty="0" smtClean="0"/>
              <a:t>Product</a:t>
            </a:r>
            <a:r>
              <a:rPr lang="de-DE" dirty="0" smtClean="0"/>
              <a:t> </a:t>
            </a:r>
            <a:r>
              <a:rPr lang="en-US" dirty="0" smtClean="0"/>
              <a:t>Owner</a:t>
            </a:r>
          </a:p>
          <a:p>
            <a:pPr lvl="4"/>
            <a:r>
              <a:rPr lang="de-DE" dirty="0" smtClean="0"/>
              <a:t>(Prof. Wieland </a:t>
            </a:r>
            <a:r>
              <a:rPr lang="de-DE" dirty="0"/>
              <a:t>– höheres Management)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64" y="896938"/>
            <a:ext cx="3362686" cy="4284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21B9-6535-4875-8BB4-8DE8CEA7F07C}" type="datetime1">
              <a:rPr lang="de-DE" smtClean="0"/>
              <a:t>23.09.2015</a:t>
            </a:fld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B5F5A-599C-4972-9E8C-0203DC95ED8F}" type="slidenum">
              <a:rPr lang="de-DE"/>
              <a:pPr/>
              <a:t>9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5" y="6431563"/>
            <a:ext cx="5543550" cy="138499"/>
          </a:xfrm>
        </p:spPr>
        <p:txBody>
          <a:bodyPr/>
          <a:lstStyle/>
          <a:p>
            <a:pPr algn="ctr"/>
            <a:r>
              <a:rPr lang="de-DE" dirty="0"/>
              <a:t>– Intern </a:t>
            </a:r>
            <a:r>
              <a:rPr lang="de-DE" dirty="0" smtClean="0"/>
              <a:t>–		J</a:t>
            </a:r>
            <a:r>
              <a:rPr lang="de-DE" dirty="0"/>
              <a:t>. Dümig, T. Kilian, B. Schmitz, F. Seidel</a:t>
            </a:r>
            <a:r>
              <a:rPr lang="de-DE" dirty="0" smtClean="0"/>
              <a:t>, </a:t>
            </a:r>
            <a:r>
              <a:rPr lang="de-DE" dirty="0"/>
              <a:t>D. Tonn, C. </a:t>
            </a:r>
            <a:r>
              <a:rPr lang="de-DE" dirty="0" smtClean="0"/>
              <a:t>Wiegel	MiZe </a:t>
            </a:r>
            <a:r>
              <a:rPr lang="de-DE" dirty="0"/>
              <a:t>Präsentation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4" y="3609975"/>
            <a:ext cx="4172990" cy="2605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0"/>
  <p:tag name="THINKCELLPRESENTATIONDONOTDELETE" val="&lt;?xml version=&quot;1.0&quot; encoding=&quot;UTF-16&quot; standalone=&quot;yes&quot;?&gt;&#10;&lt;root reqver=&quot;21047&quot;&gt;&lt;version val=&quot;22256&quot;/&gt;&lt;CPresentation id=&quot;1&quot;&gt;&lt;m_precDefaultNumber/&gt;&lt;m_precDefaultPercent/&gt;&lt;m_precDefaultDate/&gt;&lt;m_precDefaultYear&gt;&lt;m_strFormatTime&gt;%Y&lt;/m_strFormatTime&gt;&lt;/m_precDefaultYear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Ds7oB6VDUy4CICx53VxU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3JUOz8yekixwxp73VtJ7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hsuHP7_UGMc7dQRBZT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19O1W7_FEqhRiOAUYGES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KJVt6.uU.oUbj.zZM9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FtmRvuaUuc5RujGSi4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IVTN.hwU.pk_IfiG.3u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6QSeyiCEK9nM05fMeD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b50Z0Z9T0KZiKgAFJP7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Ni7GKOMEqqjmw02iGVg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OxmfLiEaseHCiFjGhI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D8OVYEgkSb3__Xyoo2A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QQDPWfBUmvnvMMSlsrN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jcFNUDk0EyiPtdPLb1C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4PBtFnexUCv9Zs6w9lb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yeVI_muU.yaTYBGTz20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LEKOM_Master_DE_RC6 Kopie">
  <a:themeElements>
    <a:clrScheme name="Benutzerdefiniert 13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70000" indent="-270000">
          <a:spcBef>
            <a:spcPts val="0"/>
          </a:spcBef>
          <a:spcAft>
            <a:spcPts val="450"/>
          </a:spcAft>
          <a:buClr>
            <a:schemeClr val="tx2"/>
          </a:buClr>
          <a:buFont typeface="Wingdings" pitchFamily="2" charset="2"/>
          <a:buChar char="§"/>
          <a:defRPr dirty="0" smtClean="0"/>
        </a:defPPr>
      </a:lstStyle>
    </a:txDef>
  </a:objectDefaults>
  <a:extraClrSchemeLst>
    <a:extraClrScheme>
      <a:clrScheme name="TELEKOM_Master_DE_RC6 Kopie 1">
        <a:dk1>
          <a:srgbClr val="646464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545454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2">
        <a:dk1>
          <a:srgbClr val="000000"/>
        </a:dk1>
        <a:lt1>
          <a:srgbClr val="FFFFFF"/>
        </a:lt1>
        <a:dk2>
          <a:srgbClr val="E20074"/>
        </a:dk2>
        <a:lt2>
          <a:srgbClr val="FFFFFF"/>
        </a:lt2>
        <a:accent1>
          <a:srgbClr val="427BAB"/>
        </a:accent1>
        <a:accent2>
          <a:srgbClr val="FDD167"/>
        </a:accent2>
        <a:accent3>
          <a:srgbClr val="FFFFFF"/>
        </a:accent3>
        <a:accent4>
          <a:srgbClr val="000000"/>
        </a:accent4>
        <a:accent5>
          <a:srgbClr val="B0BFD2"/>
        </a:accent5>
        <a:accent6>
          <a:srgbClr val="E5BD5D"/>
        </a:accent6>
        <a:hlink>
          <a:srgbClr val="646464"/>
        </a:hlink>
        <a:folHlink>
          <a:srgbClr val="9D9D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3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7C7C7C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4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00A1DE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KOM_Master_DE_RC6 Kopie 5">
        <a:dk1>
          <a:srgbClr val="000000"/>
        </a:dk1>
        <a:lt1>
          <a:srgbClr val="FFFFFF"/>
        </a:lt1>
        <a:dk2>
          <a:srgbClr val="E20074"/>
        </a:dk2>
        <a:lt2>
          <a:srgbClr val="A4A4A4"/>
        </a:lt2>
        <a:accent1>
          <a:srgbClr val="EDEDED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4F4F4"/>
        </a:accent5>
        <a:accent6>
          <a:srgbClr val="BCBCBC"/>
        </a:accent6>
        <a:hlink>
          <a:srgbClr val="E20074"/>
        </a:hlink>
        <a:folHlink>
          <a:srgbClr val="6C6C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512</Words>
  <Application>Microsoft Office PowerPoint</Application>
  <PresentationFormat>Bildschirmpräsentation (4:3)</PresentationFormat>
  <Paragraphs>180</Paragraphs>
  <Slides>21</Slides>
  <Notes>21</Notes>
  <HiddenSlides>6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3" baseType="lpstr">
      <vt:lpstr>TELEKOM_Master_DE_RC6 Kopie</vt:lpstr>
      <vt:lpstr>think-cell Folie</vt:lpstr>
      <vt:lpstr>PowerPoint-Präsentation</vt:lpstr>
      <vt:lpstr>Gliederung</vt:lpstr>
      <vt:lpstr>Projektvorstellung</vt:lpstr>
      <vt:lpstr>Projektvorstellung Aufgabenstellung</vt:lpstr>
      <vt:lpstr>Projektvorstellung Idee / Motivation</vt:lpstr>
      <vt:lpstr>Projektvorstellung Idee  Softwaresystem</vt:lpstr>
      <vt:lpstr>Vorgehensweise</vt:lpstr>
      <vt:lpstr>Vorgehensweise Architektur</vt:lpstr>
      <vt:lpstr>Vorgehensweise Vorgehensrahmen</vt:lpstr>
      <vt:lpstr>Vorgehensweise Versionsverwaltung</vt:lpstr>
      <vt:lpstr>Live Demonstration</vt:lpstr>
      <vt:lpstr>Live Demo Navigation</vt:lpstr>
      <vt:lpstr>Live Demo Nutzer anlegen &amp; Fahrt erstellen</vt:lpstr>
      <vt:lpstr>Live Demo Nutzer anlegen &amp; Fahrt erstellen</vt:lpstr>
      <vt:lpstr>Live Demo Nutzer anlegen &amp; Fahrt erstellen</vt:lpstr>
      <vt:lpstr>Live Demo Fahrt buchen</vt:lpstr>
      <vt:lpstr>Live Demo Fahrtdetails einsehen</vt:lpstr>
      <vt:lpstr>Fazit</vt:lpstr>
      <vt:lpstr>Fazit Erkenntnisse des Teams</vt:lpstr>
      <vt:lpstr>Vielen Dank!</vt:lpstr>
      <vt:lpstr>Diskussionsrunde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MiZe Projektteam</dc:creator>
  <cp:lastModifiedBy>Dustin Tonn</cp:lastModifiedBy>
  <cp:revision>246</cp:revision>
  <cp:lastPrinted>2012-09-04T09:22:48Z</cp:lastPrinted>
  <dcterms:created xsi:type="dcterms:W3CDTF">2011-07-07T11:12:14Z</dcterms:created>
  <dcterms:modified xsi:type="dcterms:W3CDTF">2015-09-23T10:48:00Z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