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3"/>
  </p:notesMasterIdLst>
  <p:sldIdLst>
    <p:sldId id="256" r:id="rId2"/>
    <p:sldId id="532" r:id="rId3"/>
    <p:sldId id="385" r:id="rId4"/>
    <p:sldId id="382" r:id="rId5"/>
    <p:sldId id="383" r:id="rId6"/>
    <p:sldId id="384" r:id="rId7"/>
    <p:sldId id="386" r:id="rId8"/>
    <p:sldId id="387" r:id="rId9"/>
    <p:sldId id="388" r:id="rId10"/>
    <p:sldId id="396" r:id="rId11"/>
    <p:sldId id="390" r:id="rId12"/>
    <p:sldId id="415" r:id="rId13"/>
    <p:sldId id="417" r:id="rId14"/>
    <p:sldId id="418" r:id="rId15"/>
    <p:sldId id="416" r:id="rId16"/>
    <p:sldId id="419" r:id="rId17"/>
    <p:sldId id="420" r:id="rId18"/>
    <p:sldId id="394" r:id="rId19"/>
    <p:sldId id="421" r:id="rId20"/>
    <p:sldId id="422" r:id="rId21"/>
    <p:sldId id="423" r:id="rId22"/>
    <p:sldId id="392" r:id="rId23"/>
    <p:sldId id="393" r:id="rId24"/>
    <p:sldId id="404" r:id="rId25"/>
    <p:sldId id="405" r:id="rId26"/>
    <p:sldId id="408" r:id="rId27"/>
    <p:sldId id="410" r:id="rId28"/>
    <p:sldId id="425" r:id="rId29"/>
    <p:sldId id="428" r:id="rId30"/>
    <p:sldId id="426" r:id="rId31"/>
    <p:sldId id="429" r:id="rId32"/>
    <p:sldId id="430" r:id="rId33"/>
    <p:sldId id="427" r:id="rId34"/>
    <p:sldId id="431" r:id="rId35"/>
    <p:sldId id="432" r:id="rId36"/>
    <p:sldId id="434" r:id="rId37"/>
    <p:sldId id="435" r:id="rId38"/>
    <p:sldId id="436" r:id="rId39"/>
    <p:sldId id="437" r:id="rId40"/>
    <p:sldId id="433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65" r:id="rId51"/>
    <p:sldId id="447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90" r:id="rId80"/>
    <p:sldId id="491" r:id="rId81"/>
    <p:sldId id="492" r:id="rId82"/>
    <p:sldId id="493" r:id="rId83"/>
    <p:sldId id="494" r:id="rId84"/>
    <p:sldId id="495" r:id="rId85"/>
    <p:sldId id="496" r:id="rId86"/>
    <p:sldId id="497" r:id="rId87"/>
    <p:sldId id="498" r:id="rId88"/>
    <p:sldId id="499" r:id="rId89"/>
    <p:sldId id="500" r:id="rId90"/>
    <p:sldId id="501" r:id="rId91"/>
    <p:sldId id="502" r:id="rId92"/>
    <p:sldId id="503" r:id="rId93"/>
    <p:sldId id="504" r:id="rId94"/>
    <p:sldId id="505" r:id="rId95"/>
    <p:sldId id="506" r:id="rId96"/>
    <p:sldId id="507" r:id="rId97"/>
    <p:sldId id="508" r:id="rId98"/>
    <p:sldId id="509" r:id="rId99"/>
    <p:sldId id="510" r:id="rId100"/>
    <p:sldId id="514" r:id="rId101"/>
    <p:sldId id="515" r:id="rId102"/>
    <p:sldId id="516" r:id="rId103"/>
    <p:sldId id="517" r:id="rId104"/>
    <p:sldId id="518" r:id="rId105"/>
    <p:sldId id="519" r:id="rId106"/>
    <p:sldId id="520" r:id="rId107"/>
    <p:sldId id="521" r:id="rId108"/>
    <p:sldId id="522" r:id="rId109"/>
    <p:sldId id="523" r:id="rId110"/>
    <p:sldId id="524" r:id="rId111"/>
    <p:sldId id="525" r:id="rId112"/>
    <p:sldId id="526" r:id="rId113"/>
    <p:sldId id="527" r:id="rId114"/>
    <p:sldId id="528" r:id="rId115"/>
    <p:sldId id="529" r:id="rId116"/>
    <p:sldId id="530" r:id="rId117"/>
    <p:sldId id="511" r:id="rId118"/>
    <p:sldId id="512" r:id="rId119"/>
    <p:sldId id="534" r:id="rId120"/>
    <p:sldId id="531" r:id="rId121"/>
    <p:sldId id="513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4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EF11A-22DD-DF4A-A8A0-7B946FAA811D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FDE2-BC3D-A147-83C7-4C917A86A5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64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</a:t>
            </a:r>
            <a:r>
              <a:rPr lang="en-US" baseline="0" dirty="0"/>
              <a:t> functional programing is quite a bit different than the imperative languages that you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D574-2F5A-40D8-B3B8-8381A00DE1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very big part of Lisp is the idea of lists (as lisp stands for </a:t>
            </a:r>
            <a:r>
              <a:rPr lang="en-US" baseline="0" dirty="0" err="1"/>
              <a:t>LISt</a:t>
            </a:r>
            <a:r>
              <a:rPr lang="en-US" baseline="0" dirty="0"/>
              <a:t> Processing)</a:t>
            </a:r>
          </a:p>
          <a:p>
            <a:endParaRPr lang="en-US" baseline="0" dirty="0"/>
          </a:p>
          <a:p>
            <a:r>
              <a:rPr lang="en-US" baseline="0" dirty="0"/>
              <a:t>A list is defined as an item followed by a list, </a:t>
            </a:r>
            <a:r>
              <a:rPr lang="en-US" baseline="0"/>
              <a:t>the attached </a:t>
            </a:r>
            <a:r>
              <a:rPr lang="en-US" baseline="0" dirty="0"/>
              <a:t>list being empty if it is the last item in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D574-2F5A-40D8-B3B8-8381A00DE1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6D3E614C-7C24-4447-A2EC-70860096B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0C1698A-C4D2-4649-99A9-14D165016F91}" type="slidenum">
              <a:rPr lang="en-US" altLang="pl-PL" sz="1200">
                <a:ea typeface="Geneva" pitchFamily="123" charset="-128"/>
              </a:rPr>
              <a:pPr/>
              <a:t>19</a:t>
            </a:fld>
            <a:endParaRPr lang="en-US" altLang="pl-PL" sz="1200">
              <a:ea typeface="Geneva" pitchFamily="123" charset="-128"/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3A325118-7299-47E7-863F-463850184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buSzPct val="100000"/>
            </a:pPr>
            <a:fld id="{67910ABB-00BA-4AD6-A2CD-58C8CBF69696}" type="slidenum">
              <a:rPr lang="en-US" altLang="pl-PL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buSzPct val="100000"/>
              </a:pPr>
              <a:t>19</a:t>
            </a:fld>
            <a:endParaRPr lang="en-US" altLang="pl-PL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950E5D9-62AD-4BE7-B74A-786249EDF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C0B7308A-8A14-42EB-AC9C-AEEBB3FA5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4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recall, a first</a:t>
            </a:r>
            <a:r>
              <a:rPr lang="en-US" baseline="0" dirty="0"/>
              <a:t> class value is one that has full functionality within the language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Everything is a first class value, which means that an</a:t>
            </a:r>
            <a:r>
              <a:rPr lang="en-US" baseline="0" dirty="0"/>
              <a:t> expression is the same as a function, is the same as a list, is the same as 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D574-2F5A-40D8-B3B8-8381A00DE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polymorphism, when</a:t>
            </a:r>
            <a:r>
              <a:rPr lang="en-US" baseline="0" dirty="0"/>
              <a:t> you can call a function like some kind of </a:t>
            </a:r>
            <a:r>
              <a:rPr lang="en-US" baseline="0" dirty="0" err="1"/>
              <a:t>object.tostring</a:t>
            </a:r>
            <a:r>
              <a:rPr lang="en-US" baseline="0" dirty="0"/>
              <a:t> or some kind of add function and it will apply it based on what kind of object you are working with?</a:t>
            </a:r>
          </a:p>
          <a:p>
            <a:endParaRPr lang="en-US" baseline="0" dirty="0"/>
          </a:p>
          <a:p>
            <a:r>
              <a:rPr lang="en-US" baseline="0" dirty="0"/>
              <a:t>Most functional languages are polymorphic</a:t>
            </a:r>
          </a:p>
          <a:p>
            <a:endParaRPr lang="en-US" baseline="0" dirty="0"/>
          </a:p>
          <a:p>
            <a:r>
              <a:rPr lang="en-US" baseline="0" dirty="0"/>
              <a:t>Lisp, along with all of the dialects of it including Scheme and rocket are dynamically typed</a:t>
            </a:r>
          </a:p>
          <a:p>
            <a:r>
              <a:rPr lang="en-US" baseline="0" dirty="0"/>
              <a:t>Functions can conditionally on the type deal with inputs and since most base functions are already defined like this, most of your functions can be automatically polymorphic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D574-2F5A-40D8-B3B8-8381A00DE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E65F5F71-AC42-4BB5-B32A-FE796A92BB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9AE81735-699A-47DD-A45A-1055D0DB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810" tIns="46907" rIns="93810" bIns="46907"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0233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8E5B9BC-E70B-4749-817D-55FC1DA036A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7D9DD7C-4F7E-45C4-B180-E9424DC4B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810" tIns="46907" rIns="93810" bIns="46907"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0292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val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= </a:t>
            </a:r>
            <a:r>
              <a:rPr lang="pl-PL" dirty="0" err="1"/>
              <a:t>Await.result</a:t>
            </a:r>
            <a:r>
              <a:rPr lang="pl-PL" dirty="0"/>
              <a:t>(</a:t>
            </a:r>
            <a:r>
              <a:rPr lang="pl-PL" dirty="0" err="1"/>
              <a:t>future</a:t>
            </a:r>
            <a:r>
              <a:rPr lang="pl-PL" dirty="0"/>
              <a:t>, </a:t>
            </a:r>
            <a:r>
              <a:rPr lang="pl-PL" dirty="0" err="1"/>
              <a:t>timeout.duration</a:t>
            </a:r>
            <a:r>
              <a:rPr lang="pl-PL" dirty="0"/>
              <a:t>).</a:t>
            </a:r>
            <a:r>
              <a:rPr lang="pl-PL" dirty="0" err="1"/>
              <a:t>asInstanceOf</a:t>
            </a:r>
            <a:r>
              <a:rPr lang="pl-PL" dirty="0"/>
              <a:t>[typ]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9D2EF-48A8-7D4C-B0FF-C2BF3A058015}" type="slidenum">
              <a:rPr lang="pl-PL" smtClean="0"/>
              <a:t>111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31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owyżej po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rot pożegnal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pl-PL"/>
              <a:t>Przeciągnij obraz na symbol zastępczy lub kliknij ikonę, aby go dodać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l-PL"/>
              <a:t>Kliknij, aby edyt. styl wz. tyt.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-ide.org/" TargetMode="External"/><Relationship Id="rId2" Type="http://schemas.openxmlformats.org/officeDocument/2006/relationships/hyperlink" Target="http://www.scala-lang.org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ietia@pjwstk.edu.p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08478" y="3913281"/>
            <a:ext cx="5836100" cy="1470025"/>
          </a:xfrm>
        </p:spPr>
        <p:txBody>
          <a:bodyPr>
            <a:normAutofit fontScale="90000"/>
          </a:bodyPr>
          <a:lstStyle/>
          <a:p>
            <a:r>
              <a:rPr lang="pl-PL" dirty="0"/>
              <a:t>Nierelacyjne bazy danych i zaawansowane programowanie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#1 Scala</a:t>
            </a:r>
          </a:p>
        </p:txBody>
      </p:sp>
    </p:spTree>
    <p:extLst>
      <p:ext uri="{BB962C8B-B14F-4D97-AF65-F5344CB8AC3E}">
        <p14:creationId xmlns:p14="http://schemas.microsoft.com/office/powerpoint/2010/main" val="95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98EB4-FA70-4D90-BAEF-CF97771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funkcyjne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E2C840-50DD-4B78-8E99-1E905BF4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 </a:t>
            </a:r>
            <a:r>
              <a:rPr lang="pl-PL" altLang="en-US" sz="2400" dirty="0"/>
              <a:t>LISP</a:t>
            </a:r>
            <a:r>
              <a:rPr lang="pl-PL" sz="2400" dirty="0"/>
              <a:t> i jego dialekty (</a:t>
            </a:r>
            <a:r>
              <a:rPr lang="pl-PL" sz="2400" dirty="0" err="1"/>
              <a:t>Scheme</a:t>
            </a:r>
            <a:r>
              <a:rPr lang="pl-PL" sz="2400" dirty="0"/>
              <a:t>, </a:t>
            </a:r>
            <a:r>
              <a:rPr lang="pl-PL" sz="2400" dirty="0" err="1"/>
              <a:t>Rocket</a:t>
            </a:r>
            <a:r>
              <a:rPr lang="pl-PL" sz="2400" dirty="0"/>
              <a:t>, </a:t>
            </a:r>
            <a:r>
              <a:rPr lang="pl-PL" sz="2400" dirty="0" err="1"/>
              <a:t>Clojure</a:t>
            </a:r>
            <a:r>
              <a:rPr lang="pl-PL" sz="2400" dirty="0"/>
              <a:t>)</a:t>
            </a:r>
          </a:p>
          <a:p>
            <a:r>
              <a:rPr lang="pl-PL" sz="2400" dirty="0"/>
              <a:t>ML, SML, </a:t>
            </a:r>
            <a:r>
              <a:rPr lang="pl-PL" sz="2400" dirty="0" err="1"/>
              <a:t>OCaml</a:t>
            </a:r>
            <a:r>
              <a:rPr lang="pl-PL" sz="2400" dirty="0"/>
              <a:t>, </a:t>
            </a:r>
          </a:p>
          <a:p>
            <a:r>
              <a:rPr lang="pl-PL" sz="2400" dirty="0" err="1"/>
              <a:t>Haskell</a:t>
            </a:r>
            <a:r>
              <a:rPr lang="pl-PL" sz="2400" dirty="0"/>
              <a:t>, </a:t>
            </a:r>
          </a:p>
          <a:p>
            <a:r>
              <a:rPr lang="pl-PL" sz="2400" dirty="0"/>
              <a:t>Erlang, </a:t>
            </a:r>
          </a:p>
          <a:p>
            <a:r>
              <a:rPr lang="pl-PL" sz="2400" dirty="0"/>
              <a:t>F#</a:t>
            </a:r>
          </a:p>
          <a:p>
            <a:r>
              <a:rPr lang="pl-PL" sz="2400" dirty="0"/>
              <a:t>...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47265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Równoległość w Scali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4384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Równoległość w Scali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Można korzystać z narzędzi do programowania równoległego dostępnych w Javie</a:t>
            </a:r>
          </a:p>
          <a:p>
            <a:pPr lvl="1"/>
            <a:r>
              <a:rPr lang="pl-PL" dirty="0"/>
              <a:t>ale po co?</a:t>
            </a:r>
          </a:p>
          <a:p>
            <a:r>
              <a:rPr lang="pl-PL" dirty="0"/>
              <a:t>Scala dostarcza narzędzia do programowania równoległego na wyższym poziomie</a:t>
            </a:r>
          </a:p>
          <a:p>
            <a:pPr lvl="1"/>
            <a:r>
              <a:rPr lang="pl-PL" dirty="0"/>
              <a:t>aktorzy</a:t>
            </a:r>
          </a:p>
          <a:p>
            <a:pPr lvl="1"/>
            <a:r>
              <a:rPr lang="pl-PL" dirty="0"/>
              <a:t>implementacja pochodząca z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Akka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00125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Wiele problemów z równoległością wynika z współdzielonego przez wątki/procesy stanu</a:t>
            </a:r>
          </a:p>
          <a:p>
            <a:pPr lvl="1"/>
            <a:r>
              <a:rPr lang="pl-PL" dirty="0"/>
              <a:t>Rozwiązanie? Nie dzielić stanu</a:t>
            </a:r>
          </a:p>
          <a:p>
            <a:r>
              <a:rPr lang="pl-PL" dirty="0"/>
              <a:t>Model aktorów</a:t>
            </a:r>
          </a:p>
          <a:p>
            <a:pPr lvl="1"/>
            <a:r>
              <a:rPr lang="pl-PL" dirty="0"/>
              <a:t>Niezależne wątki wymieniają się komunikatami</a:t>
            </a:r>
          </a:p>
          <a:p>
            <a:pPr lvl="1"/>
            <a:r>
              <a:rPr lang="pl-PL" dirty="0"/>
              <a:t>Opracowany przez twórców języka Erlang</a:t>
            </a:r>
          </a:p>
          <a:p>
            <a:pPr lvl="1"/>
            <a:r>
              <a:rPr lang="pl-PL" dirty="0"/>
              <a:t>Przyjął się całkiem nieźle</a:t>
            </a:r>
          </a:p>
        </p:txBody>
      </p:sp>
    </p:spTree>
    <p:extLst>
      <p:ext uri="{BB962C8B-B14F-4D97-AF65-F5344CB8AC3E}">
        <p14:creationId xmlns:p14="http://schemas.microsoft.com/office/powerpoint/2010/main" val="2561930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Podstawowe założenia</a:t>
            </a:r>
          </a:p>
          <a:p>
            <a:pPr lvl="1"/>
            <a:r>
              <a:rPr lang="pl-PL" dirty="0"/>
              <a:t>Brak współdzielonego stanu</a:t>
            </a:r>
          </a:p>
          <a:p>
            <a:pPr lvl="1"/>
            <a:r>
              <a:rPr lang="pl-PL" dirty="0"/>
              <a:t>Lekkie procesy/wątki</a:t>
            </a:r>
          </a:p>
          <a:p>
            <a:pPr lvl="1"/>
            <a:r>
              <a:rPr lang="pl-PL" dirty="0"/>
              <a:t>Asynchroniczna wymiana wiadomości</a:t>
            </a:r>
          </a:p>
          <a:p>
            <a:pPr lvl="1"/>
            <a:r>
              <a:rPr lang="pl-PL" dirty="0"/>
              <a:t>Skrzynki pocztowe do buforowania przychodzących wiadomości</a:t>
            </a:r>
          </a:p>
          <a:p>
            <a:pPr lvl="1"/>
            <a:r>
              <a:rPr lang="pl-PL" dirty="0"/>
              <a:t>Przetwarzanie zawartości skrzynek przy pomocy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18613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Aktor to niezależny przepływ sterowania</a:t>
            </a:r>
          </a:p>
          <a:p>
            <a:pPr lvl="1"/>
            <a:r>
              <a:rPr lang="pl-PL" dirty="0"/>
              <a:t>można myśleć jak o wątku z dodatkowymi możliwościami</a:t>
            </a:r>
          </a:p>
          <a:p>
            <a:r>
              <a:rPr lang="pl-PL" dirty="0"/>
              <a:t>Nie dzieli danych z żadnymi innymi procesami</a:t>
            </a:r>
          </a:p>
          <a:p>
            <a:pPr lvl="1"/>
            <a:r>
              <a:rPr lang="pl-PL" dirty="0"/>
              <a:t>tzn. można, ale to raczej kiepski pomysł</a:t>
            </a:r>
          </a:p>
          <a:p>
            <a:r>
              <a:rPr lang="pl-PL" dirty="0"/>
              <a:t>Przetwarza wiadomości po kolei, używając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  <a:p>
            <a:pPr lvl="1"/>
            <a:r>
              <a:rPr lang="pl-PL" dirty="0"/>
              <a:t>wiadomości nie obsłużone pozostają w skrzynce</a:t>
            </a:r>
          </a:p>
          <a:p>
            <a:r>
              <a:rPr lang="pl-PL" dirty="0"/>
              <a:t>Aktor nie robi nic bez otrzymania wiadomości (zazwyczaj!)</a:t>
            </a:r>
          </a:p>
          <a:p>
            <a:r>
              <a:rPr lang="pl-PL" dirty="0"/>
              <a:t>Wiadomości możemy wysyłać przy użyciu składni </a:t>
            </a:r>
            <a:br>
              <a:rPr lang="pl-PL" dirty="0"/>
            </a:br>
            <a:r>
              <a:rPr lang="pl-PL" dirty="0"/>
              <a:t>aktor ! wiadomość</a:t>
            </a:r>
          </a:p>
        </p:txBody>
      </p:sp>
    </p:spTree>
    <p:extLst>
      <p:ext uri="{BB962C8B-B14F-4D97-AF65-F5344CB8AC3E}">
        <p14:creationId xmlns:p14="http://schemas.microsoft.com/office/powerpoint/2010/main" val="9536179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Scala do 2.9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import </a:t>
            </a:r>
            <a:r>
              <a:rPr lang="pl-PL" dirty="0" err="1"/>
              <a:t>scala.actors.Actor</a:t>
            </a:r>
            <a:r>
              <a:rPr lang="pl-PL" dirty="0"/>
              <a:t>._</a:t>
            </a:r>
            <a:br>
              <a:rPr lang="pl-PL" dirty="0"/>
            </a:b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ActorTest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 err="1"/>
              <a:t>val</a:t>
            </a:r>
            <a:r>
              <a:rPr lang="pl-PL" dirty="0"/>
              <a:t> </a:t>
            </a:r>
            <a:r>
              <a:rPr lang="pl-PL" dirty="0" err="1"/>
              <a:t>worker</a:t>
            </a:r>
            <a:r>
              <a:rPr lang="pl-PL" dirty="0"/>
              <a:t> = </a:t>
            </a:r>
            <a:r>
              <a:rPr lang="pl-PL" dirty="0" err="1"/>
              <a:t>actor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	</a:t>
            </a:r>
            <a:r>
              <a:rPr lang="pl-PL" dirty="0" err="1"/>
              <a:t>loop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receive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case</a:t>
            </a:r>
            <a:r>
              <a:rPr lang="pl-PL" dirty="0"/>
              <a:t> 0 =&gt; </a:t>
            </a:r>
            <a:r>
              <a:rPr lang="pl-PL" dirty="0" err="1"/>
              <a:t>println</a:t>
            </a:r>
            <a:r>
              <a:rPr lang="pl-PL" dirty="0"/>
              <a:t>("Zero! Zero!")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case</a:t>
            </a:r>
            <a:r>
              <a:rPr lang="pl-PL" dirty="0"/>
              <a:t> -1 =&gt; </a:t>
            </a:r>
            <a:r>
              <a:rPr lang="pl-PL" dirty="0" err="1"/>
              <a:t>exit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case</a:t>
            </a:r>
            <a:r>
              <a:rPr lang="pl-PL" dirty="0"/>
              <a:t> x =&gt; </a:t>
            </a:r>
            <a:r>
              <a:rPr lang="pl-PL" dirty="0" err="1"/>
              <a:t>println</a:t>
            </a:r>
            <a:r>
              <a:rPr lang="pl-PL" dirty="0"/>
              <a:t>("Dostałem " + x + " do wyświetlenia.")}</a:t>
            </a:r>
            <a:br>
              <a:rPr lang="pl-PL" dirty="0"/>
            </a:br>
            <a:r>
              <a:rPr lang="pl-PL" dirty="0"/>
              <a:t>	}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main</a:t>
            </a:r>
            <a:r>
              <a:rPr lang="pl-PL" dirty="0"/>
              <a:t>(</a:t>
            </a:r>
            <a:r>
              <a:rPr lang="pl-PL" dirty="0" err="1"/>
              <a:t>args</a:t>
            </a:r>
            <a:r>
              <a:rPr lang="pl-PL" dirty="0"/>
              <a:t>: </a:t>
            </a:r>
            <a:r>
              <a:rPr lang="pl-PL" dirty="0" err="1"/>
              <a:t>Array</a:t>
            </a:r>
            <a:r>
              <a:rPr lang="pl-PL" dirty="0"/>
              <a:t>[String]) {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val</a:t>
            </a:r>
            <a:r>
              <a:rPr lang="pl-PL" dirty="0"/>
              <a:t> </a:t>
            </a:r>
            <a:r>
              <a:rPr lang="pl-PL" dirty="0" err="1"/>
              <a:t>numbers</a:t>
            </a:r>
            <a:r>
              <a:rPr lang="pl-PL" dirty="0"/>
              <a:t> = List(0,1,5,16,2,-1)</a:t>
            </a:r>
            <a:br>
              <a:rPr lang="pl-PL" dirty="0"/>
            </a:br>
            <a:r>
              <a:rPr lang="pl-PL" dirty="0"/>
              <a:t>	for (</a:t>
            </a:r>
            <a:r>
              <a:rPr lang="pl-PL" dirty="0" err="1"/>
              <a:t>number</a:t>
            </a:r>
            <a:r>
              <a:rPr lang="pl-PL" dirty="0"/>
              <a:t> &lt;-</a:t>
            </a:r>
            <a:r>
              <a:rPr lang="pl-PL" dirty="0" err="1"/>
              <a:t>numbers</a:t>
            </a:r>
            <a:r>
              <a:rPr lang="pl-PL" dirty="0"/>
              <a:t>) </a:t>
            </a:r>
            <a:r>
              <a:rPr lang="pl-PL" dirty="0" err="1"/>
              <a:t>worker</a:t>
            </a:r>
            <a:r>
              <a:rPr lang="pl-PL" dirty="0"/>
              <a:t> ! </a:t>
            </a:r>
            <a:r>
              <a:rPr lang="pl-PL" dirty="0" err="1"/>
              <a:t>number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6861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Scala do 2.9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Większy przykład - </a:t>
            </a:r>
            <a:r>
              <a:rPr lang="pl-PL" dirty="0" err="1"/>
              <a:t>PingPong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61601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– Scala do 2.9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Actor</a:t>
            </a:r>
            <a:r>
              <a:rPr lang="pl-PL" dirty="0"/>
              <a:t> to </a:t>
            </a:r>
            <a:r>
              <a:rPr lang="pl-PL" dirty="0" err="1"/>
              <a:t>trait</a:t>
            </a:r>
            <a:endParaRPr lang="pl-PL" dirty="0"/>
          </a:p>
          <a:p>
            <a:r>
              <a:rPr lang="pl-PL" dirty="0"/>
              <a:t>Trzeba dostarczyć def </a:t>
            </a:r>
            <a:r>
              <a:rPr lang="pl-PL" dirty="0" err="1"/>
              <a:t>act</a:t>
            </a:r>
            <a:r>
              <a:rPr lang="pl-PL" dirty="0"/>
              <a:t> = …</a:t>
            </a:r>
          </a:p>
          <a:p>
            <a:r>
              <a:rPr lang="pl-PL" dirty="0"/>
              <a:t>Dwa sposoby na stworzenie Aktora</a:t>
            </a:r>
          </a:p>
          <a:p>
            <a:pPr lvl="1"/>
            <a:r>
              <a:rPr lang="pl-PL" dirty="0"/>
              <a:t>wmiksować </a:t>
            </a:r>
            <a:r>
              <a:rPr lang="pl-PL" dirty="0" err="1"/>
              <a:t>trait</a:t>
            </a:r>
            <a:r>
              <a:rPr lang="pl-PL" dirty="0"/>
              <a:t> </a:t>
            </a:r>
            <a:r>
              <a:rPr lang="pl-PL" dirty="0" err="1"/>
              <a:t>Actor</a:t>
            </a:r>
            <a:endParaRPr lang="pl-PL" dirty="0"/>
          </a:p>
          <a:p>
            <a:pPr lvl="2"/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Whatever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</a:t>
            </a:r>
            <a:r>
              <a:rPr lang="pl-PL" dirty="0" err="1"/>
              <a:t>IDontCare</a:t>
            </a:r>
            <a:r>
              <a:rPr lang="pl-PL" dirty="0"/>
              <a:t> with </a:t>
            </a:r>
            <a:r>
              <a:rPr lang="pl-PL" dirty="0" err="1"/>
              <a:t>Actor</a:t>
            </a:r>
            <a:endParaRPr lang="pl-PL" dirty="0"/>
          </a:p>
          <a:p>
            <a:pPr lvl="2"/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Something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</a:t>
            </a:r>
            <a:r>
              <a:rPr lang="pl-PL" dirty="0" err="1"/>
              <a:t>Actor</a:t>
            </a:r>
            <a:endParaRPr lang="pl-PL" dirty="0"/>
          </a:p>
          <a:p>
            <a:pPr lvl="1"/>
            <a:r>
              <a:rPr lang="pl-PL" dirty="0"/>
              <a:t>Użyć metody fabrycznej </a:t>
            </a:r>
            <a:r>
              <a:rPr lang="pl-PL" dirty="0" err="1"/>
              <a:t>actor</a:t>
            </a:r>
            <a:endParaRPr lang="pl-PL" dirty="0"/>
          </a:p>
          <a:p>
            <a:pPr lvl="2"/>
            <a:r>
              <a:rPr lang="pl-PL" dirty="0" err="1"/>
              <a:t>val</a:t>
            </a:r>
            <a:r>
              <a:rPr lang="pl-PL" dirty="0"/>
              <a:t> </a:t>
            </a:r>
            <a:r>
              <a:rPr lang="pl-PL" dirty="0" err="1"/>
              <a:t>myActor</a:t>
            </a:r>
            <a:r>
              <a:rPr lang="pl-PL" dirty="0"/>
              <a:t> = </a:t>
            </a:r>
            <a:r>
              <a:rPr lang="pl-PL" dirty="0" err="1"/>
              <a:t>actor</a:t>
            </a:r>
            <a:r>
              <a:rPr lang="pl-PL" dirty="0"/>
              <a:t> { to, co dalibyśmy w metodzie </a:t>
            </a:r>
            <a:r>
              <a:rPr lang="pl-PL" dirty="0" err="1"/>
              <a:t>act</a:t>
            </a:r>
            <a:r>
              <a:rPr lang="pl-PL" dirty="0"/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6093564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– Scala do 2.9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aktora definiujemy jako klasę – trzeba utworzyć obiekt i ręcznie go odpalić</a:t>
            </a:r>
          </a:p>
          <a:p>
            <a:pPr lvl="1"/>
            <a:r>
              <a:rPr lang="pl-PL" dirty="0" err="1"/>
              <a:t>val</a:t>
            </a:r>
            <a:r>
              <a:rPr lang="pl-PL" dirty="0"/>
              <a:t> whatever1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Whatever</a:t>
            </a:r>
            <a:endParaRPr lang="pl-PL" dirty="0"/>
          </a:p>
          <a:p>
            <a:pPr lvl="1"/>
            <a:r>
              <a:rPr lang="pl-PL" dirty="0"/>
              <a:t>whatever1.start</a:t>
            </a:r>
          </a:p>
          <a:p>
            <a:r>
              <a:rPr lang="pl-PL" dirty="0"/>
              <a:t>Jeśli definiujemy przy użyciu metody fabrycznej – uruchamia się automatycznie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24622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– Scala do 2.9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Dwa sposoby odbierania wiadomości</a:t>
            </a:r>
          </a:p>
          <a:p>
            <a:pPr lvl="1"/>
            <a:r>
              <a:rPr lang="pl-PL" dirty="0"/>
              <a:t>blok </a:t>
            </a:r>
            <a:r>
              <a:rPr lang="pl-PL" dirty="0" err="1"/>
              <a:t>receive</a:t>
            </a:r>
            <a:r>
              <a:rPr lang="pl-PL" dirty="0"/>
              <a:t> {…}</a:t>
            </a:r>
          </a:p>
          <a:p>
            <a:pPr lvl="1"/>
            <a:r>
              <a:rPr lang="pl-PL" dirty="0"/>
              <a:t>blok </a:t>
            </a:r>
            <a:r>
              <a:rPr lang="pl-PL" dirty="0" err="1"/>
              <a:t>react</a:t>
            </a:r>
            <a:r>
              <a:rPr lang="pl-PL" dirty="0"/>
              <a:t> {…}</a:t>
            </a:r>
          </a:p>
          <a:p>
            <a:pPr lvl="1"/>
            <a:r>
              <a:rPr lang="pl-PL" dirty="0"/>
              <a:t>Jeśli nigdy nie dostaniemy rozpoznanej wiadomości – będą czekać „zawsze”</a:t>
            </a:r>
          </a:p>
          <a:p>
            <a:pPr lvl="1"/>
            <a:r>
              <a:rPr lang="pl-PL" dirty="0"/>
              <a:t>Można uzupełnić o parametr (</a:t>
            </a:r>
            <a:r>
              <a:rPr lang="pl-PL" dirty="0" err="1"/>
              <a:t>ms:Int</a:t>
            </a:r>
            <a:r>
              <a:rPr lang="pl-PL" dirty="0"/>
              <a:t>) – </a:t>
            </a:r>
            <a:r>
              <a:rPr lang="pl-PL" dirty="0" err="1"/>
              <a:t>timeout</a:t>
            </a:r>
            <a:r>
              <a:rPr lang="pl-PL" dirty="0"/>
              <a:t> po ms milisekundach jeśli nie otrzymają wiadomości</a:t>
            </a:r>
          </a:p>
          <a:p>
            <a:r>
              <a:rPr lang="pl-PL" dirty="0"/>
              <a:t>Możemy użyć metody link, by powiązać ze sobą aktorów – będą informowani o śmierci powiązanych</a:t>
            </a:r>
          </a:p>
        </p:txBody>
      </p:sp>
    </p:spTree>
    <p:extLst>
      <p:ext uri="{BB962C8B-B14F-4D97-AF65-F5344CB8AC3E}">
        <p14:creationId xmlns:p14="http://schemas.microsoft.com/office/powerpoint/2010/main" val="335483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Koncepcje programowania funkcyjnego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50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– Scala 2.10+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Dotychczasowa implementacja jest </a:t>
            </a:r>
            <a:r>
              <a:rPr lang="pl-PL" dirty="0" err="1"/>
              <a:t>deprecated</a:t>
            </a:r>
            <a:endParaRPr lang="pl-PL" dirty="0"/>
          </a:p>
          <a:p>
            <a:pPr lvl="1"/>
            <a:r>
              <a:rPr lang="pl-PL" dirty="0"/>
              <a:t>ale dalej działa… jeszcze</a:t>
            </a:r>
          </a:p>
          <a:p>
            <a:r>
              <a:rPr lang="pl-PL" dirty="0"/>
              <a:t>Nową ”domyślną” implementacją jest biblioteka </a:t>
            </a:r>
            <a:r>
              <a:rPr lang="pl-PL" dirty="0" err="1"/>
              <a:t>Akka</a:t>
            </a:r>
            <a:endParaRPr lang="pl-PL" dirty="0"/>
          </a:p>
          <a:p>
            <a:pPr lvl="1"/>
            <a:r>
              <a:rPr lang="pl-PL" dirty="0"/>
              <a:t>dużo większe możliwości niż wcześniejsza implementacja</a:t>
            </a:r>
          </a:p>
          <a:p>
            <a:pPr lvl="1"/>
            <a:r>
              <a:rPr lang="pl-PL" dirty="0"/>
              <a:t>za cenę większego skomplikowania</a:t>
            </a:r>
          </a:p>
          <a:p>
            <a:r>
              <a:rPr lang="pl-PL" dirty="0"/>
              <a:t>Ogólna zasada działania podobna, tylko więcej pisania/konfigurowania</a:t>
            </a:r>
          </a:p>
        </p:txBody>
      </p:sp>
    </p:spTree>
    <p:extLst>
      <p:ext uri="{BB962C8B-B14F-4D97-AF65-F5344CB8AC3E}">
        <p14:creationId xmlns:p14="http://schemas.microsoft.com/office/powerpoint/2010/main" val="3377918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– Scala 2.10+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powinien obsługiwać wszystkie wiadomości, jakie aktor może przyjąć</a:t>
            </a:r>
          </a:p>
          <a:p>
            <a:pPr lvl="1"/>
            <a:r>
              <a:rPr lang="pl-PL" dirty="0"/>
              <a:t>dobrze dostarczyć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case</a:t>
            </a:r>
            <a:endParaRPr lang="pl-PL" dirty="0"/>
          </a:p>
          <a:p>
            <a:r>
              <a:rPr lang="pl-PL" dirty="0"/>
              <a:t>tylko </a:t>
            </a:r>
            <a:r>
              <a:rPr lang="pl-PL" dirty="0" err="1"/>
              <a:t>metode</a:t>
            </a:r>
            <a:r>
              <a:rPr lang="pl-PL" dirty="0"/>
              <a:t> </a:t>
            </a:r>
            <a:r>
              <a:rPr lang="pl-PL" dirty="0" err="1"/>
              <a:t>receive</a:t>
            </a:r>
            <a:endParaRPr lang="pl-PL" dirty="0"/>
          </a:p>
          <a:p>
            <a:r>
              <a:rPr lang="pl-PL" dirty="0"/>
              <a:t>dwa sposoby wołania aktora</a:t>
            </a:r>
          </a:p>
          <a:p>
            <a:pPr lvl="1"/>
            <a:r>
              <a:rPr lang="pl-PL" dirty="0"/>
              <a:t>! – </a:t>
            </a:r>
            <a:r>
              <a:rPr lang="pl-PL" dirty="0" err="1"/>
              <a:t>tell</a:t>
            </a:r>
            <a:r>
              <a:rPr lang="pl-PL" dirty="0"/>
              <a:t>, wysyłamy wiadomość i koniec</a:t>
            </a:r>
          </a:p>
          <a:p>
            <a:pPr lvl="1"/>
            <a:r>
              <a:rPr lang="pl-PL" dirty="0"/>
              <a:t>? – </a:t>
            </a:r>
            <a:r>
              <a:rPr lang="pl-PL" dirty="0" err="1"/>
              <a:t>ask</a:t>
            </a:r>
            <a:r>
              <a:rPr lang="pl-PL" dirty="0"/>
              <a:t> – obiekt wysyłający wiadomość dostaje strukturę </a:t>
            </a:r>
            <a:r>
              <a:rPr lang="pl-PL" dirty="0" err="1"/>
              <a:t>Future</a:t>
            </a:r>
            <a:r>
              <a:rPr lang="pl-PL" dirty="0"/>
              <a:t>, reprezentujący możliwą odpowiedź</a:t>
            </a:r>
          </a:p>
        </p:txBody>
      </p:sp>
    </p:spTree>
    <p:extLst>
      <p:ext uri="{BB962C8B-B14F-4D97-AF65-F5344CB8AC3E}">
        <p14:creationId xmlns:p14="http://schemas.microsoft.com/office/powerpoint/2010/main" val="6299484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– Scala 2.10+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nadzór nad aktorami – detekcja problemów i restart/wznowienie/zabicie/eskalacja </a:t>
            </a:r>
          </a:p>
          <a:p>
            <a:r>
              <a:rPr lang="pl-PL" dirty="0"/>
              <a:t>różne wersje </a:t>
            </a:r>
            <a:r>
              <a:rPr lang="pl-PL" dirty="0" err="1"/>
              <a:t>mailboxów</a:t>
            </a:r>
            <a:endParaRPr lang="pl-PL" dirty="0"/>
          </a:p>
          <a:p>
            <a:r>
              <a:rPr lang="pl-PL" dirty="0"/>
              <a:t>różne strategie routingu wiadomości, możliwość tworzenia własnych</a:t>
            </a:r>
          </a:p>
          <a:p>
            <a:r>
              <a:rPr lang="pl-PL" dirty="0"/>
              <a:t>Agenci – mechanizm aktualizacji pojedynczych wartości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035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Dobre praktyki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Komunikacja z aktorami tylko przy pomocy wiadomości</a:t>
            </a:r>
          </a:p>
          <a:p>
            <a:pPr lvl="1"/>
            <a:r>
              <a:rPr lang="pl-PL" dirty="0"/>
              <a:t>w żadnym wypadku nie przy pomocy dzielonego stanu</a:t>
            </a:r>
          </a:p>
          <a:p>
            <a:r>
              <a:rPr lang="pl-PL" dirty="0"/>
              <a:t>Najlepiej wiadomości </a:t>
            </a:r>
            <a:r>
              <a:rPr lang="pl-PL" dirty="0" err="1"/>
              <a:t>niemutowalnych</a:t>
            </a:r>
            <a:endParaRPr lang="pl-PL" dirty="0"/>
          </a:p>
          <a:p>
            <a:r>
              <a:rPr lang="pl-PL" dirty="0"/>
              <a:t>Wiadomości powinny zawierać wszystkie niezbędne informacje</a:t>
            </a:r>
          </a:p>
          <a:p>
            <a:pPr lvl="1"/>
            <a:r>
              <a:rPr lang="pl-PL" dirty="0"/>
              <a:t>jeśli wiadomość jest odpowiedzią na inną – dobrze załączyć jest oryginał</a:t>
            </a:r>
          </a:p>
          <a:p>
            <a:r>
              <a:rPr lang="pl-PL" dirty="0"/>
              <a:t>Minimalizacja blokowania (wołań </a:t>
            </a:r>
            <a:r>
              <a:rPr lang="pl-PL"/>
              <a:t>synchronicznych itp.)</a:t>
            </a:r>
          </a:p>
        </p:txBody>
      </p:sp>
    </p:spTree>
    <p:extLst>
      <p:ext uri="{BB962C8B-B14F-4D97-AF65-F5344CB8AC3E}">
        <p14:creationId xmlns:p14="http://schemas.microsoft.com/office/powerpoint/2010/main" val="39584871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Frameworki</a:t>
            </a:r>
            <a:r>
              <a:rPr lang="pl-PL" dirty="0"/>
              <a:t>, biblioteki, narzędzia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7217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r>
              <a:rPr lang="pl-PL" dirty="0"/>
              <a:t>, biblioteki, 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IDE:</a:t>
            </a:r>
          </a:p>
          <a:p>
            <a:pPr lvl="1"/>
            <a:r>
              <a:rPr lang="pl-PL" dirty="0"/>
              <a:t>Scala IDE oparte o </a:t>
            </a:r>
            <a:r>
              <a:rPr lang="pl-PL" dirty="0" err="1"/>
              <a:t>Eclipse</a:t>
            </a:r>
            <a:endParaRPr lang="pl-PL" dirty="0"/>
          </a:p>
          <a:p>
            <a:pPr lvl="1"/>
            <a:r>
              <a:rPr lang="pl-PL" dirty="0" err="1"/>
              <a:t>Eclipse</a:t>
            </a:r>
            <a:r>
              <a:rPr lang="pl-PL" dirty="0"/>
              <a:t> z odpowiednim </a:t>
            </a:r>
            <a:r>
              <a:rPr lang="pl-PL" dirty="0" err="1"/>
              <a:t>pluginem</a:t>
            </a:r>
            <a:endParaRPr lang="pl-PL" dirty="0"/>
          </a:p>
          <a:p>
            <a:pPr lvl="1"/>
            <a:r>
              <a:rPr lang="pl-PL" dirty="0" err="1"/>
              <a:t>IntelliJ</a:t>
            </a:r>
            <a:r>
              <a:rPr lang="pl-PL" dirty="0"/>
              <a:t> z odpowiednim </a:t>
            </a:r>
            <a:r>
              <a:rPr lang="pl-PL" dirty="0" err="1"/>
              <a:t>pluginem</a:t>
            </a:r>
            <a:endParaRPr lang="pl-PL" dirty="0"/>
          </a:p>
          <a:p>
            <a:pPr lvl="1"/>
            <a:r>
              <a:rPr lang="pl-PL" dirty="0" err="1"/>
              <a:t>Netbeans</a:t>
            </a:r>
            <a:r>
              <a:rPr lang="pl-PL" dirty="0"/>
              <a:t> ze (zgadliście) odpowiednim </a:t>
            </a:r>
            <a:r>
              <a:rPr lang="pl-PL" dirty="0" err="1"/>
              <a:t>pluginem</a:t>
            </a:r>
            <a:endParaRPr lang="pl-PL" dirty="0"/>
          </a:p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tools</a:t>
            </a:r>
            <a:endParaRPr lang="pl-PL" dirty="0"/>
          </a:p>
          <a:p>
            <a:pPr lvl="1"/>
            <a:r>
              <a:rPr lang="pl-PL" dirty="0"/>
              <a:t>SBT</a:t>
            </a:r>
          </a:p>
          <a:p>
            <a:pPr lvl="1"/>
            <a:r>
              <a:rPr lang="pl-PL" dirty="0" err="1"/>
              <a:t>SBuild</a:t>
            </a:r>
            <a:endParaRPr lang="pl-PL" dirty="0"/>
          </a:p>
          <a:p>
            <a:pPr lvl="1"/>
            <a:r>
              <a:rPr lang="pl-PL" dirty="0"/>
              <a:t>Apache </a:t>
            </a:r>
            <a:r>
              <a:rPr lang="pl-PL" dirty="0" err="1"/>
              <a:t>Buildr</a:t>
            </a:r>
            <a:r>
              <a:rPr lang="pl-PL" dirty="0"/>
              <a:t>  (+</a:t>
            </a:r>
            <a:r>
              <a:rPr lang="pl-PL" dirty="0" err="1"/>
              <a:t>plugin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Gradle</a:t>
            </a:r>
            <a:r>
              <a:rPr lang="pl-PL" dirty="0"/>
              <a:t>  (+</a:t>
            </a:r>
            <a:r>
              <a:rPr lang="pl-PL" dirty="0" err="1"/>
              <a:t>plugin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Maven</a:t>
            </a:r>
            <a:r>
              <a:rPr lang="pl-PL" dirty="0"/>
              <a:t> (+</a:t>
            </a:r>
            <a:r>
              <a:rPr lang="pl-PL" dirty="0" err="1"/>
              <a:t>plugin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342923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r>
              <a:rPr lang="pl-PL" dirty="0"/>
              <a:t>, biblioteki, narzędzia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Frameworki</a:t>
            </a:r>
            <a:r>
              <a:rPr lang="pl-PL" dirty="0"/>
              <a:t> webowe:</a:t>
            </a:r>
          </a:p>
          <a:p>
            <a:pPr lvl="1"/>
            <a:r>
              <a:rPr lang="pl-PL" dirty="0"/>
              <a:t>Play</a:t>
            </a:r>
          </a:p>
          <a:p>
            <a:pPr lvl="1"/>
            <a:r>
              <a:rPr lang="pl-PL" dirty="0"/>
              <a:t>LIFT</a:t>
            </a:r>
          </a:p>
          <a:p>
            <a:pPr lvl="1"/>
            <a:r>
              <a:rPr lang="pl-PL" dirty="0"/>
              <a:t>i masa innych</a:t>
            </a:r>
          </a:p>
          <a:p>
            <a:r>
              <a:rPr lang="pl-PL" dirty="0" err="1"/>
              <a:t>Frameworki</a:t>
            </a:r>
            <a:r>
              <a:rPr lang="pl-PL" dirty="0"/>
              <a:t> do równoległości</a:t>
            </a:r>
          </a:p>
          <a:p>
            <a:pPr lvl="1"/>
            <a:r>
              <a:rPr lang="pl-PL" dirty="0" err="1"/>
              <a:t>Akka</a:t>
            </a:r>
            <a:endParaRPr lang="pl-PL" dirty="0"/>
          </a:p>
          <a:p>
            <a:pPr lvl="1"/>
            <a:r>
              <a:rPr lang="pl-PL" dirty="0"/>
              <a:t>i trochę innych</a:t>
            </a:r>
          </a:p>
          <a:p>
            <a:r>
              <a:rPr lang="pl-PL" dirty="0"/>
              <a:t>I dużo więcej: </a:t>
            </a: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wiki.scala-lang.org</a:t>
            </a:r>
            <a:r>
              <a:rPr lang="pl-PL" dirty="0"/>
              <a:t>/display/SW/</a:t>
            </a:r>
            <a:r>
              <a:rPr lang="pl-PL" dirty="0" err="1"/>
              <a:t>Tools+and+Libraries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0116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Do </a:t>
            </a:r>
            <a:r>
              <a:rPr lang="pl-PL" dirty="0" err="1"/>
              <a:t>you</a:t>
            </a:r>
            <a:r>
              <a:rPr lang="pl-PL" dirty="0"/>
              <a:t> want to </a:t>
            </a:r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3BC2A19-1AC5-47DF-96A3-990B17568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9521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Polecana lektura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l-PL" sz="2800" dirty="0"/>
              <a:t>Functional Programming in Scala, Paul Chiusano, Runar Bjarnason, Manning 2015</a:t>
            </a:r>
          </a:p>
          <a:p>
            <a:pPr>
              <a:spcBef>
                <a:spcPts val="0"/>
              </a:spcBef>
            </a:pPr>
            <a:r>
              <a:rPr lang="pl-PL" sz="2800" dirty="0"/>
              <a:t>Get Programming with Scala, Daniela Sfregola, Manning April 2019</a:t>
            </a:r>
          </a:p>
        </p:txBody>
      </p:sp>
    </p:spTree>
    <p:extLst>
      <p:ext uri="{BB962C8B-B14F-4D97-AF65-F5344CB8AC3E}">
        <p14:creationId xmlns:p14="http://schemas.microsoft.com/office/powerpoint/2010/main" val="23855555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Opcjonalna lektura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sz="2400" dirty="0"/>
              <a:t>Scala for the Impatient, Cay S. Horstmann</a:t>
            </a:r>
          </a:p>
          <a:p>
            <a:pPr>
              <a:spcBef>
                <a:spcPts val="0"/>
              </a:spcBef>
            </a:pPr>
            <a:r>
              <a:rPr lang="pl-PL" sz="2400" dirty="0"/>
              <a:t>Scala for Java Developers, Thomas Alexandre</a:t>
            </a:r>
          </a:p>
          <a:p>
            <a:pPr>
              <a:spcBef>
                <a:spcPts val="0"/>
              </a:spcBef>
            </a:pPr>
            <a:r>
              <a:rPr lang="pl-PL" sz="2400" dirty="0"/>
              <a:t>Programming in Scala: A Comprehensive Step-by-Step Guide, Martin Odersky, Lex Spoon, Bill Venners</a:t>
            </a:r>
          </a:p>
          <a:p>
            <a:pPr>
              <a:spcBef>
                <a:spcPts val="0"/>
              </a:spcBef>
            </a:pPr>
            <a:r>
              <a:rPr lang="pl-PL" sz="2400" dirty="0"/>
              <a:t>Seven Languages in Seven Weeks, Bruce A. Tate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848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D7B29D7-03FE-4961-8375-3BA8A067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Funkcje</a:t>
            </a:r>
            <a:endParaRPr lang="en-US" altLang="pl-PL" dirty="0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88125F4-760C-4964-8117-0B40D9C1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800" dirty="0"/>
              <a:t>Przekształca parametry wejściowe w wynik</a:t>
            </a:r>
          </a:p>
          <a:p>
            <a:r>
              <a:rPr lang="pl-PL" altLang="pl-PL" sz="2800" dirty="0"/>
              <a:t>Dla tych samych wartości na wejściu zawsze dostajemy to samo wyjście</a:t>
            </a:r>
          </a:p>
          <a:p>
            <a:r>
              <a:rPr lang="pl-PL" altLang="pl-PL" sz="2800" dirty="0"/>
              <a:t>Funkcje używają tylko informacji dostarczonych przez parametry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AB8C51B-4292-4118-AC41-B6B2AAE3E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DF11A43-F84F-468E-816D-8BFAC689AF79}" type="slidenum">
              <a:rPr lang="en-US" altLang="pl-PL" sz="1400">
                <a:latin typeface="Arial" panose="020B0604020202020204" pitchFamily="34" charset="0"/>
              </a:rPr>
              <a:pPr/>
              <a:t>12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96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31A612-CA21-42D8-B2A0-D91F73A6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Opcjonalna lektura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5E85CA-EDEF-4B0E-B393-A5716540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l-PL" dirty="0"/>
              <a:t>Scala od podszewki, Joshua </a:t>
            </a:r>
            <a:r>
              <a:rPr lang="pl-PL" dirty="0" err="1"/>
              <a:t>Suereth</a:t>
            </a:r>
            <a:r>
              <a:rPr lang="pl-PL" dirty="0"/>
              <a:t> D.</a:t>
            </a:r>
          </a:p>
          <a:p>
            <a:pPr>
              <a:spcBef>
                <a:spcPts val="0"/>
              </a:spcBef>
            </a:pPr>
            <a:r>
              <a:rPr lang="pl-PL" dirty="0" err="1"/>
              <a:t>Akka</a:t>
            </a:r>
            <a:r>
              <a:rPr lang="pl-PL" dirty="0"/>
              <a:t> </a:t>
            </a:r>
            <a:r>
              <a:rPr lang="pl-PL" dirty="0" err="1"/>
              <a:t>Concurrency</a:t>
            </a:r>
            <a:r>
              <a:rPr lang="pl-PL" dirty="0"/>
              <a:t>, Derek </a:t>
            </a:r>
            <a:r>
              <a:rPr lang="pl-PL" dirty="0" err="1"/>
              <a:t>Wyatt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 err="1"/>
              <a:t>Effective</a:t>
            </a:r>
            <a:r>
              <a:rPr lang="pl-PL" dirty="0"/>
              <a:t> </a:t>
            </a:r>
            <a:r>
              <a:rPr lang="pl-PL" dirty="0" err="1"/>
              <a:t>Akka</a:t>
            </a:r>
            <a:r>
              <a:rPr lang="pl-PL" dirty="0"/>
              <a:t>, Jamie Allen</a:t>
            </a:r>
          </a:p>
          <a:p>
            <a:pPr>
              <a:spcBef>
                <a:spcPts val="0"/>
              </a:spcBef>
            </a:pPr>
            <a:r>
              <a:rPr lang="pl-PL" dirty="0" err="1"/>
              <a:t>Seven</a:t>
            </a:r>
            <a:r>
              <a:rPr lang="pl-PL" dirty="0"/>
              <a:t> </a:t>
            </a:r>
            <a:r>
              <a:rPr lang="pl-PL" dirty="0" err="1"/>
              <a:t>Concurrency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in </a:t>
            </a:r>
            <a:r>
              <a:rPr lang="pl-PL" dirty="0" err="1"/>
              <a:t>Seven</a:t>
            </a:r>
            <a:r>
              <a:rPr lang="pl-PL" dirty="0"/>
              <a:t> </a:t>
            </a:r>
            <a:r>
              <a:rPr lang="pl-PL" dirty="0" err="1"/>
              <a:t>Weeks</a:t>
            </a:r>
            <a:r>
              <a:rPr lang="pl-PL" dirty="0"/>
              <a:t>, Paul </a:t>
            </a:r>
            <a:r>
              <a:rPr lang="pl-PL" dirty="0" err="1"/>
              <a:t>Butcher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01269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Przydatne linki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Scala: </a:t>
            </a:r>
            <a:r>
              <a:rPr lang="pl-PL" sz="3200" dirty="0">
                <a:hlinkClick r:id="rId2"/>
              </a:rPr>
              <a:t>http://www.scala-lang.org/downloads</a:t>
            </a:r>
            <a:r>
              <a:rPr lang="pl-PL" sz="3200" dirty="0"/>
              <a:t>  </a:t>
            </a:r>
          </a:p>
          <a:p>
            <a:r>
              <a:rPr lang="pl-PL" sz="3200" dirty="0" err="1"/>
              <a:t>ScalaIDE</a:t>
            </a:r>
            <a:r>
              <a:rPr lang="pl-PL" sz="3200" dirty="0"/>
              <a:t>:  </a:t>
            </a:r>
            <a:r>
              <a:rPr lang="pl-PL" sz="3200" dirty="0">
                <a:hlinkClick r:id="rId3"/>
              </a:rPr>
              <a:t>http://scala-ide.org/</a:t>
            </a:r>
            <a:r>
              <a:rPr lang="pl-PL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21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D7B29D7-03FE-4961-8375-3BA8A067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Funkcje</a:t>
            </a:r>
            <a:endParaRPr lang="en-US" altLang="pl-PL" dirty="0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88125F4-760C-4964-8117-0B40D9C1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altLang="pl-PL" sz="2800" dirty="0"/>
              <a:t>Nie mają efektów ubocznych</a:t>
            </a:r>
          </a:p>
          <a:p>
            <a:pPr lvl="2"/>
            <a:r>
              <a:rPr lang="pl-PL" altLang="pl-PL" sz="2600" dirty="0"/>
              <a:t>Nie robimy nimi I/O</a:t>
            </a:r>
          </a:p>
          <a:p>
            <a:pPr lvl="2"/>
            <a:r>
              <a:rPr lang="pl-PL" altLang="pl-PL" sz="2600" dirty="0"/>
              <a:t>Nie modyfikujemy zmiennych</a:t>
            </a:r>
          </a:p>
          <a:p>
            <a:pPr lvl="2"/>
            <a:r>
              <a:rPr lang="pl-PL" altLang="pl-PL" sz="2600" dirty="0"/>
              <a:t>TYLKO zwracamy wartości</a:t>
            </a:r>
            <a:endParaRPr lang="en-US" altLang="pl-PL" sz="2600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AB8C51B-4292-4118-AC41-B6B2AAE3E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DF11A43-F84F-468E-816D-8BFAC689AF79}" type="slidenum">
              <a:rPr lang="en-US" altLang="pl-PL" sz="1400">
                <a:latin typeface="Arial" panose="020B0604020202020204" pitchFamily="34" charset="0"/>
              </a:rPr>
              <a:pPr/>
              <a:t>13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6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D7B29D7-03FE-4961-8375-3BA8A067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Funkcje</a:t>
            </a:r>
            <a:endParaRPr lang="en-US" altLang="pl-PL" dirty="0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88125F4-760C-4964-8117-0B40D9C1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altLang="pl-PL" sz="2400" dirty="0"/>
              <a:t>Funkcje są łatwe do zrozumienia</a:t>
            </a:r>
          </a:p>
          <a:p>
            <a:pPr lvl="2"/>
            <a:r>
              <a:rPr lang="pl-PL" altLang="pl-PL" sz="2200" dirty="0"/>
              <a:t>Aby zrozumieć działanie funkcji wystarczy jej źródło, interakcje z resztą systemu nie są tak istotne</a:t>
            </a:r>
          </a:p>
          <a:p>
            <a:pPr lvl="2"/>
            <a:r>
              <a:rPr lang="pl-PL" altLang="pl-PL" sz="2200" dirty="0"/>
              <a:t>Funkcja może używać innych funkcji – dobrze wiedzieć, co mają policzyć, mniej istotne jest to JAK</a:t>
            </a:r>
          </a:p>
          <a:p>
            <a:pPr lvl="2"/>
            <a:r>
              <a:rPr lang="pl-PL" altLang="pl-PL" sz="2400" dirty="0"/>
              <a:t>Środowisko wykonania może w pewnym stopniu manipulować kolejnością wykonania funkcji (np. odłożyć policzenie pewnej wartości do momentu, gdy wiemy, że jest potrzebna)</a:t>
            </a:r>
            <a:endParaRPr lang="en-US" altLang="pl-PL" sz="2400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AB8C51B-4292-4118-AC41-B6B2AAE3E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DF11A43-F84F-468E-816D-8BFAC689AF79}" type="slidenum">
              <a:rPr lang="en-US" altLang="pl-PL" sz="1400">
                <a:latin typeface="Arial" panose="020B0604020202020204" pitchFamily="34" charset="0"/>
              </a:rPr>
              <a:pPr/>
              <a:t>14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2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9C02C67-DC4D-486B-8CF4-BCB019D2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sz="3600" dirty="0" err="1"/>
              <a:t>Niemutowalne</a:t>
            </a:r>
            <a:r>
              <a:rPr lang="pl-PL" altLang="pl-PL" sz="3600" dirty="0"/>
              <a:t> struktury danych</a:t>
            </a:r>
            <a:endParaRPr lang="en-US" altLang="pl-PL" sz="3600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4EDC05-4384-4B1E-B624-9534529E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Niemutowalna</a:t>
            </a:r>
            <a:r>
              <a:rPr lang="pl-PL" dirty="0"/>
              <a:t> struktura danych to struktura, która nie może być modyfikowana po utworzeniu</a:t>
            </a:r>
          </a:p>
          <a:p>
            <a:r>
              <a:rPr lang="pl-PL" dirty="0"/>
              <a:t>Może być na jej podstawie utworzona nowa, zmodyfikowana struktura</a:t>
            </a:r>
          </a:p>
          <a:p>
            <a:r>
              <a:rPr lang="pl-PL" dirty="0"/>
              <a:t>W teorii może to doprowadzić do szybkiego zapchania pamięci</a:t>
            </a:r>
          </a:p>
          <a:p>
            <a:r>
              <a:rPr lang="pl-PL" dirty="0"/>
              <a:t>W praktyce mamy efektywne implementacje, unikające tego problemu (patrz trwałe struktury danych)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D72B43E-8D5E-48B6-AD6B-8F851747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B34B349-2997-44D8-984B-F4E00ECF401E}" type="slidenum">
              <a:rPr lang="en-US" altLang="pl-PL" sz="1400">
                <a:latin typeface="Arial" panose="020B0604020202020204" pitchFamily="34" charset="0"/>
              </a:rPr>
              <a:pPr/>
              <a:t>15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0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9C02C67-DC4D-486B-8CF4-BCB019D2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pl-PL" sz="3600" dirty="0"/>
              <a:t>Trwałe struktury danych</a:t>
            </a:r>
            <a:endParaRPr lang="en-US" altLang="pl-PL" sz="3600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4EDC05-4384-4B1E-B624-9534529E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Trwała struktura danych po modyfikacji przechowuje nowe i stare wartości</a:t>
            </a:r>
          </a:p>
          <a:p>
            <a:r>
              <a:rPr lang="pl-PL" dirty="0"/>
              <a:t>Wcześniejsze referencje „nie widzą” zmian</a:t>
            </a:r>
          </a:p>
          <a:p>
            <a:r>
              <a:rPr lang="pl-PL" dirty="0"/>
              <a:t>Działa to tak, jakby </a:t>
            </a:r>
            <a:r>
              <a:rPr lang="pl-PL" dirty="0" err="1"/>
              <a:t>niemutowalne</a:t>
            </a:r>
            <a:r>
              <a:rPr lang="pl-PL" dirty="0"/>
              <a:t> struktury oparte na innych </a:t>
            </a:r>
            <a:r>
              <a:rPr lang="pl-PL" dirty="0" err="1"/>
              <a:t>niemutowalnych</a:t>
            </a:r>
            <a:r>
              <a:rPr lang="pl-PL" dirty="0"/>
              <a:t> strukturach dzieliły z nimi część pamięci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D72B43E-8D5E-48B6-AD6B-8F851747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B34B349-2997-44D8-984B-F4E00ECF401E}" type="slidenum">
              <a:rPr lang="en-US" altLang="pl-PL" sz="1400">
                <a:latin typeface="Arial" panose="020B0604020202020204" pitchFamily="34" charset="0"/>
              </a:rPr>
              <a:pPr/>
              <a:t>16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7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F4624BA3-A66B-4413-95FF-DF44DD4C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err="1"/>
              <a:t>Niemutowalne</a:t>
            </a:r>
            <a:r>
              <a:rPr lang="pl-PL" altLang="pl-PL" dirty="0"/>
              <a:t> wartości</a:t>
            </a:r>
            <a:endParaRPr lang="en-US" alt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D9E30BE-0EDA-46E6-AE91-5791FE70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Dane są </a:t>
            </a:r>
            <a:r>
              <a:rPr lang="pl-PL" altLang="pl-PL" dirty="0" err="1"/>
              <a:t>niemutowalne</a:t>
            </a:r>
            <a:r>
              <a:rPr lang="pl-PL" altLang="pl-PL" dirty="0"/>
              <a:t> lub trwałe</a:t>
            </a:r>
          </a:p>
          <a:p>
            <a:r>
              <a:rPr lang="pl-PL" altLang="pl-PL" dirty="0"/>
              <a:t>Mniejsze prawdopodobieństwo „nadpisania” lub „ponownego użycia” zmiennej</a:t>
            </a:r>
          </a:p>
          <a:p>
            <a:r>
              <a:rPr lang="pl-PL" altLang="pl-PL" dirty="0"/>
              <a:t>Listy a nie tablice są podstawową strukturą danych</a:t>
            </a:r>
          </a:p>
          <a:p>
            <a:r>
              <a:rPr lang="pl-PL" altLang="pl-PL" dirty="0"/>
              <a:t>Korzystamy z rekurencji a nie pętli</a:t>
            </a:r>
          </a:p>
          <a:p>
            <a:r>
              <a:rPr lang="pl-PL" altLang="pl-PL" dirty="0"/>
              <a:t>Nie musimy chronić danych </a:t>
            </a:r>
            <a:r>
              <a:rPr lang="pl-PL" altLang="pl-PL" dirty="0" err="1"/>
              <a:t>mutexami</a:t>
            </a:r>
            <a:r>
              <a:rPr lang="pl-PL" altLang="pl-PL" dirty="0"/>
              <a:t> (zamkami)</a:t>
            </a:r>
            <a:endParaRPr lang="pl-PL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7026AFBB-4A8F-4720-AB1C-24C3529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8B57AD-78B5-462E-A2D1-9538A6532C52}" type="slidenum">
              <a:rPr lang="en-US" altLang="pl-PL" sz="1400">
                <a:latin typeface="Arial" panose="020B0604020202020204" pitchFamily="34" charset="0"/>
              </a:rPr>
              <a:pPr/>
              <a:t>17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3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Lista składa się z głowy (elementu) i ogona (listy)</a:t>
            </a:r>
          </a:p>
          <a:p>
            <a:r>
              <a:rPr lang="pl-PL" sz="2800" dirty="0"/>
              <a:t>To prowadzi do naturalnej rekurencji</a:t>
            </a:r>
          </a:p>
        </p:txBody>
      </p:sp>
    </p:spTree>
    <p:extLst>
      <p:ext uri="{BB962C8B-B14F-4D97-AF65-F5344CB8AC3E}">
        <p14:creationId xmlns:p14="http://schemas.microsoft.com/office/powerpoint/2010/main" val="104160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>
            <a:extLst>
              <a:ext uri="{FF2B5EF4-FFF2-40B4-BE49-F238E27FC236}">
                <a16:creationId xmlns:a16="http://schemas.microsoft.com/office/drawing/2014/main" id="{9B5EDB1C-21A3-46A3-A7E6-886495E2A03A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1993900"/>
            <a:ext cx="4721225" cy="1435100"/>
            <a:chOff x="2706688" y="2619829"/>
            <a:chExt cx="4721225" cy="1434647"/>
          </a:xfrm>
        </p:grpSpPr>
        <p:sp>
          <p:nvSpPr>
            <p:cNvPr id="24592" name="Text Box 3">
              <a:extLst>
                <a:ext uri="{FF2B5EF4-FFF2-40B4-BE49-F238E27FC236}">
                  <a16:creationId xmlns:a16="http://schemas.microsoft.com/office/drawing/2014/main" id="{62325EA2-5F09-4823-A189-72A9C2F88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288" y="3578626"/>
              <a:ext cx="533400" cy="47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00000"/>
              </a:pPr>
              <a:r>
                <a:rPr lang="en-US" altLang="pl-PL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593" name="Text Box 4">
              <a:extLst>
                <a:ext uri="{FF2B5EF4-FFF2-40B4-BE49-F238E27FC236}">
                  <a16:creationId xmlns:a16="http://schemas.microsoft.com/office/drawing/2014/main" id="{31F61FD3-FCFD-4758-ABB2-015CCE6BD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2263" y="3578626"/>
              <a:ext cx="315912" cy="47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00000"/>
              </a:pPr>
              <a:r>
                <a:rPr lang="en-US" altLang="pl-PL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4594" name="Text Box 6">
              <a:extLst>
                <a:ext uri="{FF2B5EF4-FFF2-40B4-BE49-F238E27FC236}">
                  <a16:creationId xmlns:a16="http://schemas.microsoft.com/office/drawing/2014/main" id="{7B54216C-2F80-4CBE-853A-1EE7B04D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3688" y="3534229"/>
              <a:ext cx="530225" cy="474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00000"/>
              </a:pPr>
              <a:r>
                <a:rPr lang="en-US" altLang="pl-PL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4595" name="Rectangle 7">
              <a:extLst>
                <a:ext uri="{FF2B5EF4-FFF2-40B4-BE49-F238E27FC236}">
                  <a16:creationId xmlns:a16="http://schemas.microsoft.com/office/drawing/2014/main" id="{63352543-D976-491F-B9FA-09204D02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8" y="3657600"/>
              <a:ext cx="835025" cy="39052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6" name="Rectangle 8">
              <a:extLst>
                <a:ext uri="{FF2B5EF4-FFF2-40B4-BE49-F238E27FC236}">
                  <a16:creationId xmlns:a16="http://schemas.microsoft.com/office/drawing/2014/main" id="{055CFA94-04B4-4ADC-A754-D52CFA11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8" y="3657600"/>
              <a:ext cx="454025" cy="39052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7" name="Rectangle 9">
              <a:extLst>
                <a:ext uri="{FF2B5EF4-FFF2-40B4-BE49-F238E27FC236}">
                  <a16:creationId xmlns:a16="http://schemas.microsoft.com/office/drawing/2014/main" id="{B312BDAF-F448-472B-AF36-E5D980EA5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3657600"/>
              <a:ext cx="835025" cy="39052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8" name="Rectangle 10">
              <a:extLst>
                <a:ext uri="{FF2B5EF4-FFF2-40B4-BE49-F238E27FC236}">
                  <a16:creationId xmlns:a16="http://schemas.microsoft.com/office/drawing/2014/main" id="{3553B255-78E0-4532-9DD8-5CDAFE578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3657600"/>
              <a:ext cx="454025" cy="39052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9" name="Rectangle 11">
              <a:extLst>
                <a:ext uri="{FF2B5EF4-FFF2-40B4-BE49-F238E27FC236}">
                  <a16:creationId xmlns:a16="http://schemas.microsoft.com/office/drawing/2014/main" id="{3C2BFA7A-F334-477D-8F41-3B8EA8F89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888" y="3649531"/>
              <a:ext cx="835025" cy="3806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0" name="Rectangle 12">
              <a:extLst>
                <a:ext uri="{FF2B5EF4-FFF2-40B4-BE49-F238E27FC236}">
                  <a16:creationId xmlns:a16="http://schemas.microsoft.com/office/drawing/2014/main" id="{EC3AE5FA-BB22-4171-B0C9-E25501963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888" y="3640822"/>
              <a:ext cx="454025" cy="39052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1" name="Oval 13">
              <a:extLst>
                <a:ext uri="{FF2B5EF4-FFF2-40B4-BE49-F238E27FC236}">
                  <a16:creationId xmlns:a16="http://schemas.microsoft.com/office/drawing/2014/main" id="{021F3801-4B86-41DD-A548-840EA3469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1" y="3768472"/>
              <a:ext cx="149225" cy="154241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2" name="Oval 14">
              <a:extLst>
                <a:ext uri="{FF2B5EF4-FFF2-40B4-BE49-F238E27FC236}">
                  <a16:creationId xmlns:a16="http://schemas.microsoft.com/office/drawing/2014/main" id="{EA53C527-F71C-49D7-9A77-905719F37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088" y="3763709"/>
              <a:ext cx="149225" cy="154241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4603" name="AutoShape 15">
              <a:extLst>
                <a:ext uri="{FF2B5EF4-FFF2-40B4-BE49-F238E27FC236}">
                  <a16:creationId xmlns:a16="http://schemas.microsoft.com/office/drawing/2014/main" id="{73126176-B700-43E4-9867-20F7F97A65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83288" y="3846513"/>
              <a:ext cx="606425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Oval 16">
              <a:extLst>
                <a:ext uri="{FF2B5EF4-FFF2-40B4-BE49-F238E27FC236}">
                  <a16:creationId xmlns:a16="http://schemas.microsoft.com/office/drawing/2014/main" id="{31A3A9BC-C4C3-4DA9-B337-5E11D181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213" y="3763709"/>
              <a:ext cx="149225" cy="154241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4605" name="AutoShape 17">
              <a:extLst>
                <a:ext uri="{FF2B5EF4-FFF2-40B4-BE49-F238E27FC236}">
                  <a16:creationId xmlns:a16="http://schemas.microsoft.com/office/drawing/2014/main" id="{0DE2D46B-E3E9-488A-BF8D-EF900FB1F3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97413" y="3846513"/>
              <a:ext cx="606425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6" name="Text Box 18">
              <a:extLst>
                <a:ext uri="{FF2B5EF4-FFF2-40B4-BE49-F238E27FC236}">
                  <a16:creationId xmlns:a16="http://schemas.microsoft.com/office/drawing/2014/main" id="{F53021AF-4F4E-4709-B5F7-36B728594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688" y="2619829"/>
              <a:ext cx="1520825" cy="474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00000"/>
              </a:pPr>
              <a:r>
                <a:rPr lang="en-US" altLang="pl-PL">
                  <a:solidFill>
                    <a:srgbClr val="000000"/>
                  </a:solidFill>
                  <a:latin typeface="Times New Roman" panose="02020603050405020304" pitchFamily="18" charset="0"/>
                </a:rPr>
                <a:t>[x, y, z]</a:t>
              </a:r>
            </a:p>
          </p:txBody>
        </p:sp>
        <p:cxnSp>
          <p:nvCxnSpPr>
            <p:cNvPr id="24607" name="AutoShape 19">
              <a:extLst>
                <a:ext uri="{FF2B5EF4-FFF2-40B4-BE49-F238E27FC236}">
                  <a16:creationId xmlns:a16="http://schemas.microsoft.com/office/drawing/2014/main" id="{FC1024FE-F980-494D-B7B5-0E57F675FC06}"/>
                </a:ext>
              </a:extLst>
            </p:cNvPr>
            <p:cNvCxnSpPr>
              <a:cxnSpLocks noChangeShapeType="1"/>
              <a:stCxn id="24606" idx="2"/>
            </p:cNvCxnSpPr>
            <p:nvPr/>
          </p:nvCxnSpPr>
          <p:spPr bwMode="auto">
            <a:xfrm>
              <a:off x="3467101" y="3094038"/>
              <a:ext cx="531813" cy="579437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D8E5F633-A637-4D7F-BA50-4024F9BB99E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41525"/>
            <a:ext cx="2925763" cy="1368425"/>
            <a:chOff x="1066800" y="2667000"/>
            <a:chExt cx="2925763" cy="1368426"/>
          </a:xfrm>
        </p:grpSpPr>
        <p:cxnSp>
          <p:nvCxnSpPr>
            <p:cNvPr id="24585" name="AutoShape 21">
              <a:extLst>
                <a:ext uri="{FF2B5EF4-FFF2-40B4-BE49-F238E27FC236}">
                  <a16:creationId xmlns:a16="http://schemas.microsoft.com/office/drawing/2014/main" id="{43A5D4FC-6712-412E-B520-EF972E671E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4550" y="3829050"/>
              <a:ext cx="608013" cy="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6" name="Rectangle 22">
              <a:extLst>
                <a:ext uri="{FF2B5EF4-FFF2-40B4-BE49-F238E27FC236}">
                  <a16:creationId xmlns:a16="http://schemas.microsoft.com/office/drawing/2014/main" id="{6A90012C-FE08-4D2B-AB89-8361DC0C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652838"/>
              <a:ext cx="835025" cy="37782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7" name="Rectangle 23">
              <a:extLst>
                <a:ext uri="{FF2B5EF4-FFF2-40B4-BE49-F238E27FC236}">
                  <a16:creationId xmlns:a16="http://schemas.microsoft.com/office/drawing/2014/main" id="{A46B1164-19C4-47A8-B5C5-7D2A4722B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652838"/>
              <a:ext cx="454025" cy="37782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8" name="Oval 24">
              <a:extLst>
                <a:ext uri="{FF2B5EF4-FFF2-40B4-BE49-F238E27FC236}">
                  <a16:creationId xmlns:a16="http://schemas.microsoft.com/office/drawing/2014/main" id="{30EE0BD8-D9F7-4A55-98C0-D32E75C0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3" y="3759200"/>
              <a:ext cx="149225" cy="149225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pl-PL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9" name="Rectangle 25">
              <a:extLst>
                <a:ext uri="{FF2B5EF4-FFF2-40B4-BE49-F238E27FC236}">
                  <a16:creationId xmlns:a16="http://schemas.microsoft.com/office/drawing/2014/main" id="{4D5EC1BB-8B45-4137-B2D4-214829F9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550" y="3576638"/>
              <a:ext cx="39846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00000"/>
              </a:pPr>
              <a:r>
                <a:rPr lang="en-US" altLang="pl-PL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24590" name="Text Box 26">
              <a:extLst>
                <a:ext uri="{FF2B5EF4-FFF2-40B4-BE49-F238E27FC236}">
                  <a16:creationId xmlns:a16="http://schemas.microsoft.com/office/drawing/2014/main" id="{BA93BDA7-BC74-49AD-A44F-ECEF231DB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667000"/>
              <a:ext cx="167640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00000"/>
              </a:pPr>
              <a:r>
                <a:rPr lang="en-US" altLang="pl-PL">
                  <a:solidFill>
                    <a:srgbClr val="000000"/>
                  </a:solidFill>
                  <a:latin typeface="Times New Roman" panose="02020603050405020304" pitchFamily="18" charset="0"/>
                </a:rPr>
                <a:t>[w, x, y, z]</a:t>
              </a:r>
            </a:p>
          </p:txBody>
        </p:sp>
        <p:cxnSp>
          <p:nvCxnSpPr>
            <p:cNvPr id="24591" name="AutoShape 27">
              <a:extLst>
                <a:ext uri="{FF2B5EF4-FFF2-40B4-BE49-F238E27FC236}">
                  <a16:creationId xmlns:a16="http://schemas.microsoft.com/office/drawing/2014/main" id="{64536ED1-606F-492D-BB46-24DF27C5060F}"/>
                </a:ext>
              </a:extLst>
            </p:cNvPr>
            <p:cNvCxnSpPr>
              <a:cxnSpLocks noChangeShapeType="1"/>
              <a:stCxn id="24590" idx="2"/>
            </p:cNvCxnSpPr>
            <p:nvPr/>
          </p:nvCxnSpPr>
          <p:spPr bwMode="auto">
            <a:xfrm>
              <a:off x="1905000" y="3130846"/>
              <a:ext cx="758826" cy="526754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75DDAA67-63F5-4AA9-BD10-CBB690E388C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041525"/>
            <a:ext cx="1292225" cy="987425"/>
            <a:chOff x="4038600" y="2667000"/>
            <a:chExt cx="1292225" cy="987425"/>
          </a:xfrm>
        </p:grpSpPr>
        <p:sp>
          <p:nvSpPr>
            <p:cNvPr id="24583" name="Text Box 29">
              <a:extLst>
                <a:ext uri="{FF2B5EF4-FFF2-40B4-BE49-F238E27FC236}">
                  <a16:creationId xmlns:a16="http://schemas.microsoft.com/office/drawing/2014/main" id="{A053B2E2-8C20-4358-933E-644631890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2667000"/>
              <a:ext cx="11398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00000"/>
              </a:pPr>
              <a:r>
                <a:rPr lang="en-US" altLang="pl-PL">
                  <a:solidFill>
                    <a:srgbClr val="000000"/>
                  </a:solidFill>
                  <a:latin typeface="Times New Roman" panose="02020603050405020304" pitchFamily="18" charset="0"/>
                </a:rPr>
                <a:t>[y, z]</a:t>
              </a:r>
            </a:p>
          </p:txBody>
        </p:sp>
        <p:cxnSp>
          <p:nvCxnSpPr>
            <p:cNvPr id="24584" name="AutoShape 30">
              <a:extLst>
                <a:ext uri="{FF2B5EF4-FFF2-40B4-BE49-F238E27FC236}">
                  <a16:creationId xmlns:a16="http://schemas.microsoft.com/office/drawing/2014/main" id="{08A4E3A8-5DB4-4DA4-8742-7D89CEAAEFA5}"/>
                </a:ext>
              </a:extLst>
            </p:cNvPr>
            <p:cNvCxnSpPr>
              <a:cxnSpLocks noChangeShapeType="1"/>
              <a:stCxn id="24583" idx="2"/>
            </p:cNvCxnSpPr>
            <p:nvPr/>
          </p:nvCxnSpPr>
          <p:spPr bwMode="auto">
            <a:xfrm>
              <a:off x="4608513" y="3130846"/>
              <a:ext cx="722312" cy="523579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C306284-05BE-4F69-B2EA-FA5D40DD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22725"/>
            <a:ext cx="7010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l-PL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Ogon </a:t>
            </a:r>
            <a:r>
              <a:rPr lang="en-US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[x, y, z] </a:t>
            </a:r>
            <a:r>
              <a:rPr lang="pl-PL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[y, z].</a:t>
            </a:r>
            <a:br>
              <a:rPr lang="en-US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pl-PL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Dodanie elementu </a:t>
            </a:r>
            <a:r>
              <a:rPr lang="pl-PL" altLang="pl-PL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pl-PL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do </a:t>
            </a:r>
            <a:r>
              <a:rPr lang="en-US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[x, y, z] </a:t>
            </a:r>
            <a:r>
              <a:rPr lang="pl-PL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nie zmienia </a:t>
            </a:r>
            <a:r>
              <a:rPr lang="en-US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[x, y, z]</a:t>
            </a:r>
            <a:r>
              <a:rPr lang="pl-PL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jako takiego</a:t>
            </a:r>
            <a:r>
              <a:rPr lang="en-US" altLang="pl-PL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024A83CE-BEA4-4EBD-9F93-C663ACE1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3135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4400" dirty="0"/>
              <a:t>Dr inż. Tomasz Pieciukiewicz</a:t>
            </a:r>
          </a:p>
          <a:p>
            <a:r>
              <a:rPr lang="pl-PL" sz="4400" dirty="0">
                <a:hlinkClick r:id="rId2"/>
              </a:rPr>
              <a:t>pietia@pjwstk.edu.pl</a:t>
            </a:r>
            <a:endParaRPr lang="pl-PL" sz="4400" dirty="0"/>
          </a:p>
          <a:p>
            <a:r>
              <a:rPr lang="pl-PL" sz="4400" dirty="0" err="1"/>
              <a:t>pietia</a:t>
            </a:r>
            <a:r>
              <a:rPr lang="pl-PL" sz="4400"/>
              <a:t>/NBD na </a:t>
            </a:r>
            <a:r>
              <a:rPr lang="pl-PL" sz="4400" dirty="0"/>
              <a:t>Public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91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DB2BFC8-2E8A-44C2-9C71-1838630C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Podstawowe operacje</a:t>
            </a:r>
            <a:endParaRPr lang="en-US" altLang="pl-PL" dirty="0"/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72282DB3-FE0B-475F-8183-213C6078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800" dirty="0"/>
              <a:t>Dużo ich nie ma</a:t>
            </a:r>
          </a:p>
          <a:p>
            <a:pPr lvl="1"/>
            <a:r>
              <a:rPr lang="pl-PL" altLang="pl-PL" sz="2600" dirty="0"/>
              <a:t>Pobierz głowę listy</a:t>
            </a:r>
          </a:p>
          <a:p>
            <a:pPr lvl="1"/>
            <a:r>
              <a:rPr lang="pl-PL" altLang="pl-PL" sz="2600" dirty="0"/>
              <a:t>Pobierz ogon listy</a:t>
            </a:r>
          </a:p>
          <a:p>
            <a:pPr lvl="1"/>
            <a:r>
              <a:rPr lang="pl-PL" altLang="pl-PL" sz="2600" dirty="0"/>
              <a:t>Dodaj element do listy</a:t>
            </a:r>
          </a:p>
          <a:p>
            <a:pPr lvl="1"/>
            <a:r>
              <a:rPr lang="pl-PL" altLang="pl-PL" sz="2600" dirty="0"/>
              <a:t>Sprawdź czy pusta</a:t>
            </a:r>
            <a:endParaRPr lang="en-US" altLang="pl-PL" sz="2800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3ECD020-9C14-4289-991B-B62C22C36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BCA9952-1D09-4F83-9FF8-7FEB837C7085}" type="slidenum">
              <a:rPr lang="en-US" altLang="pl-PL" sz="1400">
                <a:latin typeface="Arial" panose="020B0604020202020204" pitchFamily="34" charset="0"/>
              </a:rPr>
              <a:pPr/>
              <a:t>20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0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C3199AB1-964F-40FF-A032-F3CF0089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Rekurencja</a:t>
            </a:r>
            <a:endParaRPr lang="en-US" alt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50E53A5-44E6-4FBC-A366-4D792E33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Podstawowa strategia </a:t>
            </a:r>
            <a:endParaRPr lang="en-US" sz="3200" dirty="0"/>
          </a:p>
          <a:p>
            <a:pPr lvl="1"/>
            <a:r>
              <a:rPr lang="pl-PL" sz="3200" dirty="0"/>
              <a:t>Zwróć coś, jeśli pusta</a:t>
            </a:r>
          </a:p>
          <a:p>
            <a:pPr lvl="1"/>
            <a:r>
              <a:rPr lang="pl-PL" sz="3200" dirty="0"/>
              <a:t>Zrób coś z głową</a:t>
            </a:r>
          </a:p>
          <a:p>
            <a:pPr lvl="1"/>
            <a:r>
              <a:rPr lang="pl-PL" sz="3200" dirty="0"/>
              <a:t>Odpal rekurencję na ogonie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6E28E97B-CF94-4B8B-BFC4-FCA40774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36D79A7-6A9B-466D-B355-A874E5042FD7}" type="slidenum">
              <a:rPr lang="en-US" altLang="pl-PL" sz="1400">
                <a:latin typeface="Arial" panose="020B0604020202020204" pitchFamily="34" charset="0"/>
              </a:rPr>
              <a:pPr/>
              <a:t>21</a:t>
            </a:fld>
            <a:endParaRPr lang="en-US" altLang="pl-PL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3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Wartości pierwszej kategorii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Wszystko jest obiektami pierwszej kategorii, w tym funkcje</a:t>
            </a:r>
          </a:p>
          <a:p>
            <a:r>
              <a:rPr lang="pl-PL" sz="3200" dirty="0"/>
              <a:t>Dzięki temu możemy korzystać z funkcji wyższego rzędu (operujących na funkcjach)</a:t>
            </a:r>
          </a:p>
        </p:txBody>
      </p:sp>
    </p:spTree>
    <p:extLst>
      <p:ext uri="{BB962C8B-B14F-4D97-AF65-F5344CB8AC3E}">
        <p14:creationId xmlns:p14="http://schemas.microsoft.com/office/powerpoint/2010/main" val="201768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Polimorfizm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Języki funkcyjne są zwykle polimorficzne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1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E147EF97-8659-42CA-ADB2-470EEB758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Curried Functions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9EACBE2-EED4-407F-95F1-1903D9C5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l-PL" altLang="en-US" dirty="0"/>
              <a:t>Logik </a:t>
            </a:r>
            <a:r>
              <a:rPr lang="pl-PL" altLang="en-US" dirty="0" err="1"/>
              <a:t>Frege</a:t>
            </a:r>
            <a:r>
              <a:rPr lang="pl-PL" altLang="en-US" dirty="0"/>
              <a:t> zauważył w 1883, że wystarczą funkcje jednoparametrowe</a:t>
            </a:r>
          </a:p>
          <a:p>
            <a:pPr lvl="1">
              <a:lnSpc>
                <a:spcPct val="110000"/>
              </a:lnSpc>
            </a:pPr>
            <a:r>
              <a:rPr lang="pl-PL" altLang="en-US" dirty="0"/>
              <a:t>Możemy zamienić funkcję f(</a:t>
            </a:r>
            <a:r>
              <a:rPr lang="pl-PL" altLang="en-US" dirty="0" err="1"/>
              <a:t>x,y</a:t>
            </a:r>
            <a:r>
              <a:rPr lang="pl-PL" altLang="en-US" dirty="0"/>
              <a:t>) funkcją f’(x), której wywołanie zwraca funkcję drugiego parametru by policzyć końcowy wynik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(f'(x))(y) = f 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Haskell Curry </a:t>
            </a:r>
            <a:r>
              <a:rPr lang="pl-PL" altLang="en-US" dirty="0"/>
              <a:t>opracował logikę korzystającą z tej idei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pl-PL" altLang="en-US" dirty="0"/>
              <a:t>Funkcja </a:t>
            </a:r>
            <a:r>
              <a:rPr lang="en-US" altLang="en-US" dirty="0"/>
              <a:t>f’ </a:t>
            </a:r>
            <a:r>
              <a:rPr lang="pl-PL" altLang="en-US" dirty="0"/>
              <a:t>z przykładu powyżej to postać </a:t>
            </a:r>
            <a:r>
              <a:rPr lang="en-US" altLang="en-US" dirty="0"/>
              <a:t>“curried” </a:t>
            </a:r>
            <a:r>
              <a:rPr lang="pl-PL" altLang="en-US" dirty="0"/>
              <a:t>funkcji </a:t>
            </a:r>
            <a:r>
              <a:rPr lang="en-US" altLang="en-US" dirty="0"/>
              <a:t>f.</a:t>
            </a:r>
          </a:p>
          <a:p>
            <a:pPr>
              <a:lnSpc>
                <a:spcPct val="110000"/>
              </a:lnSpc>
            </a:pPr>
            <a:r>
              <a:rPr lang="pl-PL" altLang="en-US" dirty="0"/>
              <a:t>Dwie operacje</a:t>
            </a:r>
            <a:r>
              <a:rPr lang="en-US" alt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curry : ((</a:t>
            </a:r>
            <a:r>
              <a:rPr lang="en-US" altLang="en-US" dirty="0" err="1"/>
              <a:t>a,b</a:t>
            </a:r>
            <a:r>
              <a:rPr lang="en-US" altLang="en-US" dirty="0"/>
              <a:t>) -&gt; c) -&gt; (a -&gt; b -&gt; c)</a:t>
            </a:r>
          </a:p>
          <a:p>
            <a:pPr lvl="1">
              <a:lnSpc>
                <a:spcPct val="110000"/>
              </a:lnSpc>
            </a:pPr>
            <a:r>
              <a:rPr lang="en-US" altLang="en-US" dirty="0" err="1"/>
              <a:t>uncurry</a:t>
            </a:r>
            <a:r>
              <a:rPr lang="en-US" altLang="en-US" dirty="0"/>
              <a:t> : (a -&gt; b -&gt; c) -&gt; ((</a:t>
            </a:r>
            <a:r>
              <a:rPr lang="en-US" altLang="en-US" dirty="0" err="1"/>
              <a:t>a,b</a:t>
            </a:r>
            <a:r>
              <a:rPr lang="en-US" altLang="en-US" dirty="0"/>
              <a:t>) -&gt; c)</a:t>
            </a:r>
          </a:p>
          <a:p>
            <a:pPr>
              <a:lnSpc>
                <a:spcPct val="11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9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9EB33137-CC1F-4C84-A3F5-FEA6219FA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wrap="square" lIns="92075" tIns="46038" rIns="92075" bIns="46038" anchor="ctr">
            <a:normAutofit/>
          </a:bodyPr>
          <a:lstStyle/>
          <a:p>
            <a:r>
              <a:rPr lang="pl-PL" altLang="en-US" sz="4400" dirty="0"/>
              <a:t>Inferencja typów</a:t>
            </a:r>
            <a:endParaRPr lang="en-US" altLang="en-US" sz="4400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AD5FBC8-D148-4683-9129-43EF309B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en-US" sz="2400" dirty="0">
                <a:solidFill>
                  <a:schemeClr val="tx1"/>
                </a:solidFill>
              </a:rPr>
              <a:t>Język potrafi wywnioskować typy z kodu, programista nie musi dostarczać sygnatur</a:t>
            </a:r>
          </a:p>
          <a:p>
            <a:r>
              <a:rPr lang="pl-PL" altLang="en-US" sz="2400" dirty="0">
                <a:solidFill>
                  <a:schemeClr val="tx1"/>
                </a:solidFill>
              </a:rPr>
              <a:t>Może zmniejszyć lub zwiększyć czytelność kodu ;)</a:t>
            </a:r>
          </a:p>
          <a:p>
            <a:pPr lvl="1"/>
            <a:r>
              <a:rPr lang="pl-PL" altLang="en-US" sz="2400" dirty="0">
                <a:solidFill>
                  <a:schemeClr val="tx1"/>
                </a:solidFill>
              </a:rPr>
              <a:t>Deklaracje typów to forma pomocy w projektowaniu</a:t>
            </a:r>
          </a:p>
          <a:p>
            <a:pPr lvl="1"/>
            <a:r>
              <a:rPr lang="pl-PL" altLang="en-US" sz="2400" dirty="0">
                <a:solidFill>
                  <a:schemeClr val="tx1"/>
                </a:solidFill>
              </a:rPr>
              <a:t>Dokumentacji</a:t>
            </a:r>
          </a:p>
          <a:p>
            <a:pPr lvl="1"/>
            <a:r>
              <a:rPr lang="pl-PL" altLang="en-US" sz="2400" dirty="0">
                <a:solidFill>
                  <a:schemeClr val="tx1"/>
                </a:solidFill>
              </a:rPr>
              <a:t>i debugowaniu</a:t>
            </a:r>
          </a:p>
          <a:p>
            <a:pPr lvl="1"/>
            <a:r>
              <a:rPr lang="pl-PL" altLang="en-US" sz="2400" dirty="0">
                <a:solidFill>
                  <a:schemeClr val="tx1"/>
                </a:solidFill>
              </a:rPr>
              <a:t>Czasem jednak nie są aż tak potrzebne ;)</a:t>
            </a:r>
          </a:p>
        </p:txBody>
      </p:sp>
    </p:spTree>
    <p:extLst>
      <p:ext uri="{BB962C8B-B14F-4D97-AF65-F5344CB8AC3E}">
        <p14:creationId xmlns:p14="http://schemas.microsoft.com/office/powerpoint/2010/main" val="111664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ECA64321-9386-4941-A9C1-24EC9DC9D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wrap="square" lIns="92075" tIns="46038" rIns="92075" bIns="46038" anchor="ctr">
            <a:normAutofit/>
          </a:bodyPr>
          <a:lstStyle/>
          <a:p>
            <a:r>
              <a:rPr lang="pl-PL" altLang="en-US" sz="4000" dirty="0">
                <a:solidFill>
                  <a:schemeClr val="tx1"/>
                </a:solidFill>
              </a:rPr>
              <a:t>Funkcje wyższego rzędu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687664D-25A9-46E7-9C57-7595E770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8125" indent="-238125"/>
            <a:r>
              <a:rPr lang="pl-PL" altLang="en-US" sz="2400" dirty="0"/>
              <a:t>Definicje</a:t>
            </a:r>
            <a:r>
              <a:rPr lang="en-US" altLang="en-US" sz="2400" dirty="0"/>
              <a:t>:</a:t>
            </a:r>
          </a:p>
          <a:p>
            <a:pPr marL="576263" lvl="1" indent="-223838"/>
            <a:r>
              <a:rPr lang="en-US" altLang="en-US" sz="2400" i="1" dirty="0"/>
              <a:t>zero-order functions</a:t>
            </a:r>
            <a:r>
              <a:rPr lang="en-US" altLang="en-US" sz="2400" dirty="0"/>
              <a:t>:  </a:t>
            </a:r>
            <a:r>
              <a:rPr lang="pl-PL" altLang="en-US" sz="2400" dirty="0"/>
              <a:t>dane</a:t>
            </a:r>
            <a:r>
              <a:rPr lang="en-US" altLang="en-US" sz="2400" dirty="0"/>
              <a:t>.</a:t>
            </a:r>
          </a:p>
          <a:p>
            <a:pPr marL="576263" lvl="1" indent="-223838"/>
            <a:r>
              <a:rPr lang="en-US" altLang="en-US" sz="2400" i="1" dirty="0"/>
              <a:t>first-order functions</a:t>
            </a:r>
            <a:r>
              <a:rPr lang="en-US" altLang="en-US" sz="2400" dirty="0"/>
              <a:t>: </a:t>
            </a:r>
            <a:r>
              <a:rPr lang="pl-PL" altLang="en-US" sz="2400" dirty="0"/>
              <a:t>funkcje operujące na danych</a:t>
            </a:r>
            <a:r>
              <a:rPr lang="en-US" altLang="en-US" sz="2400" dirty="0"/>
              <a:t>.</a:t>
            </a:r>
          </a:p>
          <a:p>
            <a:pPr marL="576263" lvl="1" indent="-223838"/>
            <a:r>
              <a:rPr lang="en-US" altLang="en-US" sz="2400" i="1" dirty="0"/>
              <a:t>second-order functions</a:t>
            </a:r>
            <a:r>
              <a:rPr lang="en-US" altLang="en-US" sz="2400" dirty="0"/>
              <a:t>: </a:t>
            </a:r>
            <a:r>
              <a:rPr lang="pl-PL" altLang="en-US" sz="2400" dirty="0"/>
              <a:t>operują na funkcjach pierwszego rzędu</a:t>
            </a:r>
          </a:p>
          <a:p>
            <a:pPr marL="238125" indent="-238125"/>
            <a:r>
              <a:rPr lang="pl-PL" altLang="en-US" sz="2600" dirty="0"/>
              <a:t> </a:t>
            </a:r>
            <a:r>
              <a:rPr lang="pl-PL" altLang="en-US" sz="2400" dirty="0">
                <a:solidFill>
                  <a:schemeClr val="tx1"/>
                </a:solidFill>
              </a:rPr>
              <a:t>Funkcje wyższego rzędu mogą przyjmować funkcje jako parametry</a:t>
            </a:r>
          </a:p>
          <a:p>
            <a:pPr marL="238125" indent="-238125"/>
            <a:r>
              <a:rPr lang="pl-PL" altLang="en-US" sz="2400" dirty="0"/>
              <a:t>I zwracać funkcje jako wyniki działania</a:t>
            </a:r>
            <a:endParaRPr lang="pl-PL" sz="2400" dirty="0"/>
          </a:p>
          <a:p>
            <a:pPr marL="233363" indent="-223838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7246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95DFDEAF-986E-4C02-A70A-3D3E4A36E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en-US" sz="4000" dirty="0"/>
              <a:t>Leniwa ewaluacja</a:t>
            </a:r>
            <a:endParaRPr lang="en-US" altLang="en-US" sz="4000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B1C157D-AEC3-4DFF-9337-A3A3AA12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en-US" dirty="0"/>
              <a:t>Wyliczamy wartości tylko, gdy są niezbędne do dalszych obliczeń</a:t>
            </a:r>
          </a:p>
          <a:p>
            <a:r>
              <a:rPr lang="pl-PL" altLang="en-US" dirty="0"/>
              <a:t>Przydatne przy obsłudze dużych (lub nieskończonych) strumieni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6445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3">
            <a:extLst>
              <a:ext uri="{FF2B5EF4-FFF2-40B4-BE49-F238E27FC236}">
                <a16:creationId xmlns:a16="http://schemas.microsoft.com/office/drawing/2014/main" id="{2695DA7B-DF78-402F-8BF7-89FC50EB0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08C796E-54D5-477E-B4B8-20F4E8024FF2}" type="slidenum"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C351F49-B416-41E5-A418-2AD0FFDDC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ko-KR" dirty="0">
                <a:ea typeface="굴림" panose="020B0600000101010101" pitchFamily="34" charset="-127"/>
              </a:rPr>
              <a:t>Rekurencja ogonowa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272A7E3-FA95-48F3-859F-078F53B23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ko-KR" sz="2400" dirty="0">
                <a:ea typeface="굴림" panose="020B0600000101010101" pitchFamily="34" charset="-127"/>
              </a:rPr>
              <a:t>Funkcja z rekurencją ogonową f:</a:t>
            </a:r>
          </a:p>
          <a:p>
            <a:pPr lvl="1"/>
            <a:r>
              <a:rPr lang="pl-PL" altLang="ko-KR" sz="2200" dirty="0">
                <a:ea typeface="굴림" panose="020B0600000101010101" pitchFamily="34" charset="-127"/>
              </a:rPr>
              <a:t>Wołanie f jest ostatnim krokiem w ewaluacji ciała funkcji</a:t>
            </a:r>
          </a:p>
          <a:p>
            <a:pPr lvl="1"/>
            <a:r>
              <a:rPr lang="pl-PL" altLang="ko-KR" sz="2200" dirty="0">
                <a:ea typeface="굴림" panose="020B0600000101010101" pitchFamily="34" charset="-127"/>
              </a:rPr>
              <a:t>Nie ma konieczności powrotu w celu dokonania dalszych obliczeń</a:t>
            </a:r>
          </a:p>
          <a:p>
            <a:pPr lvl="1"/>
            <a:r>
              <a:rPr lang="pl-PL" altLang="ko-KR" sz="2200" dirty="0">
                <a:ea typeface="굴림" panose="020B0600000101010101" pitchFamily="34" charset="-127"/>
              </a:rPr>
              <a:t>Nie potrzeba stosu – funkcja jest tak efektywna, jak iteracja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27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9C75C8E-3A30-4077-92DF-696AD73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Scala - wprowadzenie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7175D95-0682-4818-91BB-E2595589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7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5507A9-AA7E-4AD8-8AB1-3E5405C3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56" y="295833"/>
            <a:ext cx="7583488" cy="1143000"/>
          </a:xfrm>
        </p:spPr>
        <p:txBody>
          <a:bodyPr/>
          <a:lstStyle/>
          <a:p>
            <a:r>
              <a:rPr lang="pl-PL" dirty="0"/>
              <a:t>Programowanie funkcyjne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79C79A-E4EC-46AF-B5E1-1FAFE97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/>
              <a:t>Jeden z paradygmatów programowania</a:t>
            </a:r>
          </a:p>
          <a:p>
            <a:pPr lvl="1"/>
            <a:r>
              <a:rPr lang="pl-PL" sz="2600" dirty="0"/>
              <a:t>Inne to m.in. programowanie imperatywne, które już ogarniacie</a:t>
            </a:r>
          </a:p>
          <a:p>
            <a:r>
              <a:rPr lang="pl-PL" sz="2800" dirty="0"/>
              <a:t>W dużym uproszczeniu</a:t>
            </a:r>
          </a:p>
          <a:p>
            <a:pPr lvl="1"/>
            <a:r>
              <a:rPr lang="pl-PL" sz="2600" dirty="0"/>
              <a:t>Programy budujemy z tzw. czystych funkcji</a:t>
            </a:r>
          </a:p>
          <a:p>
            <a:pPr lvl="1"/>
            <a:r>
              <a:rPr lang="pl-PL" sz="2600" dirty="0"/>
              <a:t>Programy są bezstanowe</a:t>
            </a:r>
          </a:p>
          <a:p>
            <a:pPr lvl="2"/>
            <a:r>
              <a:rPr lang="pl-PL" sz="2400" dirty="0"/>
              <a:t>Dokładniej – stan nie zmienia się w trakcie wykonania</a:t>
            </a:r>
          </a:p>
          <a:p>
            <a:pPr lvl="1"/>
            <a:r>
              <a:rPr lang="pl-PL" sz="2600" dirty="0"/>
              <a:t>Programowanie deklaratywne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947336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F570FD-8BC5-4FFE-A61C-5CA6410F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nie Java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9AF1EB-42B2-4179-8610-E8740173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10 PRINT ”I </a:t>
            </a:r>
            <a:r>
              <a:rPr lang="pl-PL" sz="3200" dirty="0" err="1"/>
              <a:t>don’t</a:t>
            </a:r>
            <a:r>
              <a:rPr lang="pl-PL" sz="3200" dirty="0"/>
              <a:t> </a:t>
            </a:r>
            <a:r>
              <a:rPr lang="pl-PL" sz="3200" dirty="0" err="1"/>
              <a:t>like</a:t>
            </a:r>
            <a:r>
              <a:rPr lang="pl-PL" sz="3200" dirty="0"/>
              <a:t> Java”</a:t>
            </a:r>
          </a:p>
          <a:p>
            <a:r>
              <a:rPr lang="pl-PL" sz="3200" dirty="0"/>
              <a:t>20 GOTO 10</a:t>
            </a:r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318661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A20CAE-3D49-4D16-ACF7-5658B443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na poważnie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B66BF3-0D19-4E56-949F-AB52FBD7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85" y="1986144"/>
            <a:ext cx="5667028" cy="4467922"/>
          </a:xfrm>
        </p:spPr>
        <p:txBody>
          <a:bodyPr>
            <a:normAutofit lnSpcReduction="10000"/>
          </a:bodyPr>
          <a:lstStyle/>
          <a:p>
            <a:r>
              <a:rPr lang="pl-PL" sz="3200" dirty="0"/>
              <a:t>Co jest nie tak z Javą?</a:t>
            </a:r>
          </a:p>
          <a:p>
            <a:pPr lvl="1"/>
            <a:r>
              <a:rPr lang="pl-PL" sz="2800" dirty="0"/>
              <a:t>Słabo sprawdza się w programowaniu równoległym i współbieżnym</a:t>
            </a:r>
          </a:p>
          <a:p>
            <a:pPr lvl="1"/>
            <a:r>
              <a:rPr lang="pl-PL" sz="2800" dirty="0"/>
              <a:t>Rozwlekła</a:t>
            </a:r>
          </a:p>
          <a:p>
            <a:pPr lvl="1"/>
            <a:r>
              <a:rPr lang="pl-PL" sz="2800" dirty="0"/>
              <a:t>Ewoluuje powoli</a:t>
            </a:r>
          </a:p>
          <a:p>
            <a:pPr lvl="1"/>
            <a:r>
              <a:rPr lang="pl-PL" sz="2800" dirty="0"/>
              <a:t>Wsparcie dla programowania funkcyjnego jest słabe i trzyma się reszty języka dzięki szarej taśmie ;)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8259C75-5F30-430C-A7F1-C94C03B4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575" y="2699462"/>
            <a:ext cx="2989262" cy="262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48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7CDEDC-4A82-43C2-8B73-DCF79FEA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na poważnie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FC5D17-26FF-408D-80C8-40D6C5BA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Co jest ok z Javą</a:t>
            </a:r>
          </a:p>
          <a:p>
            <a:pPr lvl="1"/>
            <a:r>
              <a:rPr lang="pl-PL" sz="3000" dirty="0"/>
              <a:t>Popularna</a:t>
            </a:r>
          </a:p>
          <a:p>
            <a:pPr lvl="1"/>
            <a:r>
              <a:rPr lang="pl-PL" sz="3000" dirty="0"/>
              <a:t>Statyczna kontrola typów</a:t>
            </a:r>
          </a:p>
          <a:p>
            <a:pPr lvl="1"/>
            <a:r>
              <a:rPr lang="pl-PL" sz="3000" dirty="0"/>
              <a:t>Masa narzędzi i bibliotek (to też trochę problem)</a:t>
            </a:r>
          </a:p>
          <a:p>
            <a:pPr lvl="1"/>
            <a:r>
              <a:rPr lang="pl-PL" sz="3000" dirty="0"/>
              <a:t>JVM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960284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877E99-A5DE-4A11-956B-57E0FF94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3E0874-EB27-40C7-99FE-06715481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= ”Scalable Language” </a:t>
            </a:r>
            <a:endParaRPr lang="pl-PL" dirty="0"/>
          </a:p>
          <a:p>
            <a:r>
              <a:rPr lang="pl-PL" dirty="0"/>
              <a:t>Twórca - </a:t>
            </a:r>
            <a:r>
              <a:rPr lang="en-US" dirty="0" err="1"/>
              <a:t>Prof.Martin</a:t>
            </a:r>
            <a:r>
              <a:rPr lang="en-US" dirty="0"/>
              <a:t> </a:t>
            </a:r>
            <a:r>
              <a:rPr lang="en-US" dirty="0" err="1"/>
              <a:t>Odersky</a:t>
            </a:r>
            <a:r>
              <a:rPr lang="en-US" dirty="0"/>
              <a:t> </a:t>
            </a:r>
            <a:r>
              <a:rPr lang="pl-PL" dirty="0"/>
              <a:t>z</a:t>
            </a:r>
            <a:r>
              <a:rPr lang="en-US" dirty="0"/>
              <a:t> EPFL </a:t>
            </a:r>
            <a:endParaRPr lang="pl-PL" dirty="0"/>
          </a:p>
          <a:p>
            <a:r>
              <a:rPr lang="pl-PL" dirty="0"/>
              <a:t>Język hybrydowy, łączy OO i FP</a:t>
            </a:r>
          </a:p>
          <a:p>
            <a:r>
              <a:rPr lang="pl-PL" dirty="0"/>
              <a:t>Potężny system typów</a:t>
            </a:r>
          </a:p>
          <a:p>
            <a:r>
              <a:rPr lang="pl-PL" dirty="0"/>
              <a:t>Przyjemna składnia</a:t>
            </a:r>
          </a:p>
          <a:p>
            <a:r>
              <a:rPr lang="pl-PL" dirty="0"/>
              <a:t>Kompilowany do </a:t>
            </a:r>
            <a:r>
              <a:rPr lang="pl-PL" dirty="0" err="1"/>
              <a:t>bajtkodu</a:t>
            </a:r>
            <a:endParaRPr lang="pl-PL" dirty="0"/>
          </a:p>
          <a:p>
            <a:r>
              <a:rPr lang="pl-PL" dirty="0"/>
              <a:t>Używany przez  </a:t>
            </a:r>
            <a:r>
              <a:rPr lang="en-US" dirty="0"/>
              <a:t>Twitter</a:t>
            </a:r>
            <a:r>
              <a:rPr lang="pl-PL" dirty="0"/>
              <a:t>, </a:t>
            </a:r>
            <a:r>
              <a:rPr lang="en-US" dirty="0"/>
              <a:t> Foursquare</a:t>
            </a:r>
            <a:r>
              <a:rPr lang="pl-PL" dirty="0"/>
              <a:t>, </a:t>
            </a:r>
            <a:r>
              <a:rPr lang="en-US" dirty="0"/>
              <a:t>Guardian</a:t>
            </a:r>
            <a:r>
              <a:rPr lang="pl-PL" dirty="0"/>
              <a:t>, </a:t>
            </a:r>
            <a:r>
              <a:rPr lang="en-US" dirty="0"/>
              <a:t>LinkedIn</a:t>
            </a:r>
            <a:r>
              <a:rPr lang="pl-PL" dirty="0"/>
              <a:t>…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7817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5B2F0-0224-48EF-A04F-CAC9B134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Scala jest spójna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BC0636-A2B6-4872-A594-57FDAB7E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Java – każda wartość jest obiektem… albo i nie</a:t>
            </a:r>
          </a:p>
          <a:p>
            <a:r>
              <a:rPr lang="pl-PL" dirty="0"/>
              <a:t>Scala – każda wartość jest obiektem, kompilator zajmie się optymalizacją</a:t>
            </a:r>
          </a:p>
          <a:p>
            <a:r>
              <a:rPr lang="pl-PL" dirty="0"/>
              <a:t>Java – operatory i metody to różne elementy języka z różną składnią</a:t>
            </a:r>
          </a:p>
          <a:p>
            <a:r>
              <a:rPr lang="pl-PL" dirty="0"/>
              <a:t>Scala – operatory to są metody, możemy użyć składni operatorów lub metod</a:t>
            </a:r>
          </a:p>
        </p:txBody>
      </p:sp>
    </p:spTree>
    <p:extLst>
      <p:ext uri="{BB962C8B-B14F-4D97-AF65-F5344CB8AC3E}">
        <p14:creationId xmlns:p14="http://schemas.microsoft.com/office/powerpoint/2010/main" val="290993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7B4068-575C-45B3-A59E-6242637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Scala jest zwięzła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94843ED-5635-4142-8856-610F4311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797" y="1717802"/>
            <a:ext cx="4998531" cy="40068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338B12D-83A6-440C-8A6C-7392A260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6104057"/>
            <a:ext cx="9144000" cy="2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77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41C8FB-7525-40D0-9A55-ECB5BFD9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Scala jest zwięzła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208589-C8F3-4962-AB39-D0BAA616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Konstrukcje Scali są bardziej zwięzłe niż odpowiadające im konstrukcje Javy</a:t>
            </a:r>
          </a:p>
          <a:p>
            <a:r>
              <a:rPr lang="pl-PL" sz="2800" dirty="0"/>
              <a:t>Scala zakłada użycie najlepszych praktyk (</a:t>
            </a:r>
            <a:r>
              <a:rPr lang="pl-PL" sz="2800" dirty="0" err="1"/>
              <a:t>akcesory</a:t>
            </a:r>
            <a:r>
              <a:rPr lang="pl-PL" sz="2800" dirty="0"/>
              <a:t> itp.)</a:t>
            </a:r>
          </a:p>
          <a:p>
            <a:r>
              <a:rPr lang="pl-PL" sz="2800" dirty="0"/>
              <a:t>Zmiany w składni mają uprościć kod i zrobić go czytelniejszym</a:t>
            </a:r>
          </a:p>
        </p:txBody>
      </p:sp>
    </p:spTree>
    <p:extLst>
      <p:ext uri="{BB962C8B-B14F-4D97-AF65-F5344CB8AC3E}">
        <p14:creationId xmlns:p14="http://schemas.microsoft.com/office/powerpoint/2010/main" val="3182490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4D0097-7840-45D3-97EA-72D99DCB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Wartości </a:t>
            </a:r>
            <a:r>
              <a:rPr lang="pl-PL" dirty="0" err="1"/>
              <a:t>null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7207B3-EDB9-482A-AAD7-78D18A70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I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my </a:t>
            </a:r>
            <a:r>
              <a:rPr lang="pl-PL" dirty="0" err="1"/>
              <a:t>billion-dollar</a:t>
            </a:r>
            <a:r>
              <a:rPr lang="pl-PL" dirty="0"/>
              <a:t> </a:t>
            </a:r>
            <a:r>
              <a:rPr lang="pl-PL" dirty="0" err="1"/>
              <a:t>mistake</a:t>
            </a:r>
            <a:r>
              <a:rPr lang="pl-PL" dirty="0"/>
              <a:t>. It was the </a:t>
            </a:r>
            <a:r>
              <a:rPr lang="pl-PL" dirty="0" err="1"/>
              <a:t>invention</a:t>
            </a:r>
            <a:r>
              <a:rPr lang="pl-PL" dirty="0"/>
              <a:t> of the </a:t>
            </a:r>
            <a:r>
              <a:rPr lang="pl-PL" dirty="0" err="1"/>
              <a:t>null</a:t>
            </a:r>
            <a:r>
              <a:rPr lang="pl-PL" dirty="0"/>
              <a:t> </a:t>
            </a:r>
            <a:r>
              <a:rPr lang="pl-PL" dirty="0" err="1"/>
              <a:t>reference</a:t>
            </a:r>
            <a:r>
              <a:rPr lang="pl-PL" dirty="0"/>
              <a:t> in 1965. At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I was </a:t>
            </a:r>
            <a:r>
              <a:rPr lang="pl-PL" dirty="0" err="1"/>
              <a:t>designing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comprehensive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system for </a:t>
            </a:r>
            <a:r>
              <a:rPr lang="pl-PL" dirty="0" err="1"/>
              <a:t>references</a:t>
            </a:r>
            <a:r>
              <a:rPr lang="pl-PL" dirty="0"/>
              <a:t> in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pl-PL" dirty="0"/>
              <a:t> (ALGOL W). My </a:t>
            </a:r>
            <a:r>
              <a:rPr lang="pl-PL" dirty="0" err="1"/>
              <a:t>goal</a:t>
            </a:r>
            <a:r>
              <a:rPr lang="pl-PL" dirty="0"/>
              <a:t> was to </a:t>
            </a:r>
            <a:r>
              <a:rPr lang="pl-PL" dirty="0" err="1"/>
              <a:t>ensure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of </a:t>
            </a:r>
            <a:r>
              <a:rPr lang="pl-PL" dirty="0" err="1"/>
              <a:t>references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absolutely</a:t>
            </a:r>
            <a:r>
              <a:rPr lang="pl-PL" dirty="0"/>
              <a:t> </a:t>
            </a:r>
            <a:r>
              <a:rPr lang="pl-PL" dirty="0" err="1"/>
              <a:t>safe</a:t>
            </a:r>
            <a:r>
              <a:rPr lang="pl-PL" dirty="0"/>
              <a:t>, with </a:t>
            </a:r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pl-PL" dirty="0" err="1"/>
              <a:t>performed</a:t>
            </a:r>
            <a:r>
              <a:rPr lang="pl-PL" dirty="0"/>
              <a:t> </a:t>
            </a:r>
            <a:r>
              <a:rPr lang="pl-PL" dirty="0" err="1"/>
              <a:t>automatically</a:t>
            </a:r>
            <a:r>
              <a:rPr lang="pl-PL" dirty="0"/>
              <a:t> by the </a:t>
            </a:r>
            <a:r>
              <a:rPr lang="pl-PL" dirty="0" err="1"/>
              <a:t>compiler</a:t>
            </a:r>
            <a:r>
              <a:rPr lang="pl-PL" dirty="0"/>
              <a:t>. But I </a:t>
            </a:r>
            <a:r>
              <a:rPr lang="pl-PL" dirty="0" err="1"/>
              <a:t>couldn't</a:t>
            </a:r>
            <a:r>
              <a:rPr lang="pl-PL" dirty="0"/>
              <a:t> </a:t>
            </a:r>
            <a:r>
              <a:rPr lang="pl-PL" dirty="0" err="1"/>
              <a:t>resist</a:t>
            </a:r>
            <a:r>
              <a:rPr lang="pl-PL" dirty="0"/>
              <a:t> the </a:t>
            </a:r>
            <a:r>
              <a:rPr lang="pl-PL" dirty="0" err="1"/>
              <a:t>temptation</a:t>
            </a:r>
            <a:r>
              <a:rPr lang="pl-PL" dirty="0"/>
              <a:t> to </a:t>
            </a:r>
            <a:r>
              <a:rPr lang="pl-PL" dirty="0" err="1"/>
              <a:t>put</a:t>
            </a:r>
            <a:r>
              <a:rPr lang="pl-PL" dirty="0"/>
              <a:t> in a </a:t>
            </a:r>
            <a:r>
              <a:rPr lang="pl-PL" dirty="0" err="1"/>
              <a:t>null</a:t>
            </a:r>
            <a:r>
              <a:rPr lang="pl-PL" dirty="0"/>
              <a:t> </a:t>
            </a:r>
            <a:r>
              <a:rPr lang="pl-PL" dirty="0" err="1"/>
              <a:t>reference</a:t>
            </a:r>
            <a:r>
              <a:rPr lang="pl-PL" dirty="0"/>
              <a:t>, </a:t>
            </a:r>
            <a:r>
              <a:rPr lang="pl-PL" dirty="0" err="1"/>
              <a:t>simply</a:t>
            </a:r>
            <a:r>
              <a:rPr lang="pl-PL" dirty="0"/>
              <a:t>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r>
              <a:rPr lang="pl-PL" dirty="0"/>
              <a:t>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led</a:t>
            </a:r>
            <a:r>
              <a:rPr lang="pl-PL" dirty="0"/>
              <a:t> to </a:t>
            </a:r>
            <a:r>
              <a:rPr lang="pl-PL" dirty="0" err="1"/>
              <a:t>innumerable</a:t>
            </a:r>
            <a:r>
              <a:rPr lang="pl-PL" dirty="0"/>
              <a:t> </a:t>
            </a:r>
            <a:r>
              <a:rPr lang="pl-PL" dirty="0" err="1"/>
              <a:t>errors</a:t>
            </a:r>
            <a:r>
              <a:rPr lang="pl-PL" dirty="0"/>
              <a:t>, </a:t>
            </a:r>
            <a:r>
              <a:rPr lang="pl-PL" dirty="0" err="1"/>
              <a:t>vulnerabilities</a:t>
            </a:r>
            <a:r>
              <a:rPr lang="pl-PL" dirty="0"/>
              <a:t>, and system </a:t>
            </a:r>
            <a:r>
              <a:rPr lang="pl-PL" dirty="0" err="1"/>
              <a:t>crashes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probably</a:t>
            </a:r>
            <a:r>
              <a:rPr lang="pl-PL" dirty="0"/>
              <a:t> </a:t>
            </a:r>
            <a:r>
              <a:rPr lang="pl-PL" dirty="0" err="1"/>
              <a:t>caused</a:t>
            </a:r>
            <a:r>
              <a:rPr lang="pl-PL" dirty="0"/>
              <a:t> a </a:t>
            </a:r>
            <a:r>
              <a:rPr lang="pl-PL" dirty="0" err="1"/>
              <a:t>billion</a:t>
            </a:r>
            <a:r>
              <a:rPr lang="pl-PL" dirty="0"/>
              <a:t> </a:t>
            </a:r>
            <a:r>
              <a:rPr lang="pl-PL" dirty="0" err="1"/>
              <a:t>dollars</a:t>
            </a:r>
            <a:r>
              <a:rPr lang="pl-PL" dirty="0"/>
              <a:t> of </a:t>
            </a:r>
            <a:r>
              <a:rPr lang="pl-PL" dirty="0" err="1"/>
              <a:t>pain</a:t>
            </a:r>
            <a:r>
              <a:rPr lang="pl-PL" dirty="0"/>
              <a:t> and </a:t>
            </a:r>
            <a:r>
              <a:rPr lang="pl-PL" dirty="0" err="1"/>
              <a:t>damage</a:t>
            </a:r>
            <a:r>
              <a:rPr lang="pl-PL" dirty="0"/>
              <a:t> in the </a:t>
            </a:r>
            <a:r>
              <a:rPr lang="pl-PL" dirty="0" err="1"/>
              <a:t>last</a:t>
            </a:r>
            <a:r>
              <a:rPr lang="pl-PL" dirty="0"/>
              <a:t> forty </a:t>
            </a:r>
            <a:r>
              <a:rPr lang="pl-PL" dirty="0" err="1"/>
              <a:t>years</a:t>
            </a:r>
            <a:r>
              <a:rPr lang="pl-PL" dirty="0"/>
              <a:t>.</a:t>
            </a:r>
          </a:p>
          <a:p>
            <a:pPr marL="0" indent="0" algn="r">
              <a:buNone/>
            </a:pPr>
            <a:r>
              <a:rPr lang="pl-PL" dirty="0"/>
              <a:t>Tony </a:t>
            </a:r>
            <a:r>
              <a:rPr lang="pl-PL" dirty="0" err="1"/>
              <a:t>Hoare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5082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86C171-607A-4706-BA4B-EC6B0C7A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Wartości </a:t>
            </a:r>
            <a:r>
              <a:rPr lang="pl-PL" dirty="0" err="1"/>
              <a:t>null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DA3B56-3669-4962-9D7E-CFBAE919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Javie zwracany obiekt może być </a:t>
            </a:r>
            <a:r>
              <a:rPr lang="pl-PL" dirty="0" err="1"/>
              <a:t>nullem</a:t>
            </a:r>
            <a:endParaRPr lang="pl-PL" dirty="0"/>
          </a:p>
          <a:p>
            <a:r>
              <a:rPr lang="pl-PL" dirty="0"/>
              <a:t>Dużo zabawy z programowaniem defensywnym</a:t>
            </a:r>
          </a:p>
          <a:p>
            <a:r>
              <a:rPr lang="pl-PL" dirty="0"/>
              <a:t>Lub skutkami jego braku</a:t>
            </a:r>
          </a:p>
          <a:p>
            <a:r>
              <a:rPr lang="pl-PL" dirty="0"/>
              <a:t>Scala ma lepsze rozwiązanie</a:t>
            </a:r>
          </a:p>
          <a:p>
            <a:pPr lvl="1"/>
            <a:r>
              <a:rPr lang="pl-PL" dirty="0"/>
              <a:t>Java też z niego korzysta od niedawna, ale nie w podstawowych bibliotekach</a:t>
            </a:r>
          </a:p>
        </p:txBody>
      </p:sp>
    </p:spTree>
    <p:extLst>
      <p:ext uri="{BB962C8B-B14F-4D97-AF65-F5344CB8AC3E}">
        <p14:creationId xmlns:p14="http://schemas.microsoft.com/office/powerpoint/2010/main" val="2465588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9B2AC-9FCF-44FC-9BFB-F0944DC4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składni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6E7608-9B53-4CC4-9178-B2652CDA4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59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A1D91-5A80-4ACD-8D67-A37A04DF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Czyste funkcje (</a:t>
            </a:r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259EE8-F5D6-4CE9-878D-B654CD0C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Czysta funkcja</a:t>
            </a:r>
          </a:p>
          <a:p>
            <a:pPr lvl="1"/>
            <a:r>
              <a:rPr lang="pl-PL" sz="3000" dirty="0"/>
              <a:t>Zwraca zawsze ten sam wynik dla danych wartości parametrów</a:t>
            </a:r>
          </a:p>
          <a:p>
            <a:pPr lvl="1"/>
            <a:r>
              <a:rPr lang="pl-PL" sz="3000" dirty="0"/>
              <a:t>Nie ma efektów ubocznych (nie modyfikuje zewnętrznego stanu)</a:t>
            </a:r>
          </a:p>
          <a:p>
            <a:pPr lvl="1"/>
            <a:r>
              <a:rPr lang="pl-PL" sz="3000" dirty="0"/>
              <a:t>Nie polega na zewnętrznym stanie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64571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73F6D-C1D8-45B5-B47A-DB03F7D8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Obowiązkowy Hello World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F6AB1F-3A46-4352-BA08-9623F2CB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Obiekt to singleton wbudowany w język</a:t>
            </a:r>
          </a:p>
          <a:p>
            <a:r>
              <a:rPr lang="pl-PL" dirty="0"/>
              <a:t>Wiele metod powinno być znajomych</a:t>
            </a:r>
          </a:p>
          <a:p>
            <a:r>
              <a:rPr lang="pl-PL" dirty="0"/>
              <a:t>Chyba zgadniecie, co robi </a:t>
            </a:r>
            <a:r>
              <a:rPr lang="pl-PL" dirty="0" err="1"/>
              <a:t>println</a:t>
            </a:r>
            <a:endParaRPr lang="pl-PL" dirty="0"/>
          </a:p>
          <a:p>
            <a:endParaRPr lang="pl-PL" dirty="0"/>
          </a:p>
          <a:p>
            <a:r>
              <a:rPr lang="pl-PL" dirty="0"/>
              <a:t>Tak naprawdę możemy pominąć wszystko poza </a:t>
            </a:r>
            <a:r>
              <a:rPr lang="pl-PL" dirty="0" err="1"/>
              <a:t>println</a:t>
            </a:r>
            <a:r>
              <a:rPr lang="pl-PL" dirty="0"/>
              <a:t>, też zadziała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CD3CA40-F60F-4B5D-B933-1627E5E7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9" y="3591435"/>
            <a:ext cx="8059275" cy="7240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BC23238-50AC-4761-B6B7-0DCD4621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37" y="5102712"/>
            <a:ext cx="4962325" cy="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9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9D229-F0BE-4DFD-A160-E68BD1DC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Wartości i 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107D8C-3E38-4A29-AB8B-D9D477AA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Deklaracja zmiennej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: 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Deklaracja wartości</a:t>
            </a:r>
          </a:p>
          <a:p>
            <a:pPr lvl="1"/>
            <a:r>
              <a:rPr lang="pl-PL" dirty="0" err="1"/>
              <a:t>val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: 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pl-PL" dirty="0" err="1"/>
              <a:t>value</a:t>
            </a:r>
            <a:endParaRPr lang="pl-PL" dirty="0"/>
          </a:p>
          <a:p>
            <a:r>
              <a:rPr lang="pl-PL" dirty="0"/>
              <a:t>Wartości są </a:t>
            </a:r>
            <a:r>
              <a:rPr lang="pl-PL" dirty="0" err="1"/>
              <a:t>niemutowalne</a:t>
            </a:r>
            <a:endParaRPr lang="pl-PL" dirty="0"/>
          </a:p>
          <a:p>
            <a:r>
              <a:rPr lang="pl-PL" dirty="0"/>
              <a:t>Typ jest opcjonalny – zwykle może być ustalony na podstawie przypisanej wartości</a:t>
            </a:r>
          </a:p>
          <a:p>
            <a:r>
              <a:rPr lang="pl-PL" dirty="0"/>
              <a:t>Samo przypisanie jest obowiązkowe</a:t>
            </a:r>
          </a:p>
          <a:p>
            <a:r>
              <a:rPr lang="pl-PL" dirty="0"/>
              <a:t>Używamy </a:t>
            </a:r>
            <a:r>
              <a:rPr lang="pl-PL" dirty="0" err="1"/>
              <a:t>val</a:t>
            </a:r>
            <a:r>
              <a:rPr lang="pl-PL" dirty="0"/>
              <a:t> gdy to możliwe</a:t>
            </a:r>
          </a:p>
        </p:txBody>
      </p:sp>
    </p:spTree>
    <p:extLst>
      <p:ext uri="{BB962C8B-B14F-4D97-AF65-F5344CB8AC3E}">
        <p14:creationId xmlns:p14="http://schemas.microsoft.com/office/powerpoint/2010/main" val="245004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32A2C5-E66B-4779-B0A2-A36BECCD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E51D98-6E83-4358-8111-92F8FA9C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Brak różnicy między „</a:t>
            </a:r>
            <a:r>
              <a:rPr lang="pl-PL" dirty="0" err="1"/>
              <a:t>statement</a:t>
            </a:r>
            <a:r>
              <a:rPr lang="pl-PL" dirty="0"/>
              <a:t>” a „</a:t>
            </a:r>
            <a:r>
              <a:rPr lang="pl-PL" dirty="0" err="1"/>
              <a:t>expression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Każde </a:t>
            </a:r>
            <a:r>
              <a:rPr lang="pl-PL" dirty="0" err="1"/>
              <a:t>statement</a:t>
            </a:r>
            <a:r>
              <a:rPr lang="pl-PL" dirty="0"/>
              <a:t> ma wartość</a:t>
            </a:r>
          </a:p>
          <a:p>
            <a:pPr lvl="1"/>
            <a:r>
              <a:rPr lang="pl-PL" dirty="0"/>
              <a:t>Często jest to () – czyli „nic ciekawego, walcz dalej” typu Unit</a:t>
            </a:r>
          </a:p>
          <a:p>
            <a:pPr lvl="1"/>
            <a:r>
              <a:rPr lang="pl-PL" dirty="0"/>
              <a:t>Dla </a:t>
            </a:r>
            <a:r>
              <a:rPr lang="pl-PL" dirty="0" err="1"/>
              <a:t>if</a:t>
            </a:r>
            <a:r>
              <a:rPr lang="pl-PL" dirty="0"/>
              <a:t>, </a:t>
            </a:r>
            <a:r>
              <a:rPr lang="pl-PL" dirty="0" err="1"/>
              <a:t>match</a:t>
            </a:r>
            <a:r>
              <a:rPr lang="pl-PL" dirty="0"/>
              <a:t>, {…} – ostatnia obliczona wartość</a:t>
            </a:r>
          </a:p>
          <a:p>
            <a:r>
              <a:rPr lang="pl-PL" dirty="0"/>
              <a:t>Wyrażenia możemy ale nie musimy kończyć średnikiem</a:t>
            </a:r>
          </a:p>
          <a:p>
            <a:pPr lvl="1"/>
            <a:r>
              <a:rPr lang="pl-PL" dirty="0"/>
              <a:t>Koniec linii kończy wyrażenie, chyba, że jest ono w oczywisty sposób niedokończone</a:t>
            </a:r>
          </a:p>
          <a:p>
            <a:pPr lvl="1"/>
            <a:r>
              <a:rPr lang="pl-PL" dirty="0"/>
              <a:t>x = 3 * (2 * y + </a:t>
            </a:r>
          </a:p>
        </p:txBody>
      </p:sp>
    </p:spTree>
    <p:extLst>
      <p:ext uri="{BB962C8B-B14F-4D97-AF65-F5344CB8AC3E}">
        <p14:creationId xmlns:p14="http://schemas.microsoft.com/office/powerpoint/2010/main" val="1209127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31E3EE-4A41-4E30-90B4-A00C8980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Znajome wyrażenia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AA711-C3B9-4CDF-ADC5-E9CD6B18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zmienna = wyrażenie</a:t>
            </a:r>
          </a:p>
          <a:p>
            <a:r>
              <a:rPr lang="pl-PL" dirty="0" err="1"/>
              <a:t>while</a:t>
            </a:r>
            <a:r>
              <a:rPr lang="pl-PL" dirty="0"/>
              <a:t> (warunek) {…}</a:t>
            </a:r>
          </a:p>
          <a:p>
            <a:r>
              <a:rPr lang="pl-PL" dirty="0"/>
              <a:t>do {…} </a:t>
            </a:r>
            <a:r>
              <a:rPr lang="pl-PL" dirty="0" err="1"/>
              <a:t>while</a:t>
            </a:r>
            <a:r>
              <a:rPr lang="pl-PL" dirty="0"/>
              <a:t> (warunek)</a:t>
            </a:r>
          </a:p>
          <a:p>
            <a:r>
              <a:rPr lang="pl-PL" dirty="0"/>
              <a:t>{…}</a:t>
            </a:r>
          </a:p>
          <a:p>
            <a:r>
              <a:rPr lang="pl-PL" dirty="0" err="1"/>
              <a:t>if</a:t>
            </a:r>
            <a:r>
              <a:rPr lang="pl-PL" dirty="0"/>
              <a:t> (warunek) {…} </a:t>
            </a:r>
            <a:r>
              <a:rPr lang="pl-PL" dirty="0" err="1"/>
              <a:t>else</a:t>
            </a:r>
            <a:r>
              <a:rPr lang="pl-PL" dirty="0"/>
              <a:t> {…}</a:t>
            </a:r>
          </a:p>
          <a:p>
            <a:r>
              <a:rPr lang="pl-PL" dirty="0" err="1"/>
              <a:t>if</a:t>
            </a:r>
            <a:r>
              <a:rPr lang="pl-PL" dirty="0"/>
              <a:t> (warunek) {…}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5820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ECA349-4812-4648-83F0-D79E291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Nieco mniej znajome - for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37631E-826B-415B-BB82-EC438952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800" dirty="0"/>
              <a:t>for (zmienna &lt;- wyrażenie) {…}</a:t>
            </a:r>
          </a:p>
          <a:p>
            <a:r>
              <a:rPr lang="pl-PL" sz="2800" dirty="0"/>
              <a:t>np.</a:t>
            </a:r>
          </a:p>
          <a:p>
            <a:r>
              <a:rPr lang="pl-PL" sz="2800" dirty="0"/>
              <a:t>for (i &lt;- 1 to 10) {…}</a:t>
            </a:r>
          </a:p>
          <a:p>
            <a:r>
              <a:rPr lang="pl-PL" sz="2800" dirty="0"/>
              <a:t>for (i &lt;- 1 </a:t>
            </a:r>
            <a:r>
              <a:rPr lang="pl-PL" sz="2800" dirty="0" err="1"/>
              <a:t>until</a:t>
            </a:r>
            <a:r>
              <a:rPr lang="pl-PL" sz="2800" dirty="0"/>
              <a:t> 10) {…}</a:t>
            </a:r>
          </a:p>
          <a:p>
            <a:r>
              <a:rPr lang="pl-PL" sz="2800" dirty="0"/>
              <a:t>for (i &lt;- 1 until myArray.length) {println(myArray(x))}</a:t>
            </a:r>
          </a:p>
          <a:p>
            <a:r>
              <a:rPr lang="pl-PL" sz="2800" dirty="0"/>
              <a:t>O for bardziej na poważnie poopowiadam innym razem ;)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7341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ECA349-4812-4648-83F0-D79E291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Nieco mniej znajome - for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37631E-826B-415B-BB82-EC438952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for (i &lt;- </a:t>
            </a:r>
            <a:r>
              <a:rPr lang="pl-PL" sz="4000" dirty="0" err="1"/>
              <a:t>myArray</a:t>
            </a:r>
            <a:r>
              <a:rPr lang="pl-PL" sz="4000" dirty="0"/>
              <a:t>) {</a:t>
            </a:r>
            <a:r>
              <a:rPr lang="pl-PL" sz="4000" dirty="0" err="1"/>
              <a:t>println</a:t>
            </a:r>
            <a:r>
              <a:rPr lang="pl-PL" sz="4000" dirty="0"/>
              <a:t>(i)}</a:t>
            </a:r>
          </a:p>
          <a:p>
            <a:r>
              <a:rPr lang="pl-PL" sz="4000" dirty="0"/>
              <a:t>for (i &lt;- 1 to 10 </a:t>
            </a:r>
            <a:r>
              <a:rPr lang="pl-PL" sz="4000" dirty="0" err="1"/>
              <a:t>if</a:t>
            </a:r>
            <a:r>
              <a:rPr lang="pl-PL" sz="4000" dirty="0"/>
              <a:t> i%2=0) {…}</a:t>
            </a:r>
          </a:p>
          <a:p>
            <a:r>
              <a:rPr lang="pl-PL" sz="4000" dirty="0"/>
              <a:t>for (i &lt;- 1 to 3; j &lt;- 1 to 3; </a:t>
            </a:r>
            <a:r>
              <a:rPr lang="pl-PL" sz="4000" dirty="0" err="1"/>
              <a:t>if</a:t>
            </a:r>
            <a:r>
              <a:rPr lang="pl-PL" sz="4000" dirty="0"/>
              <a:t> i!=j) {…}</a:t>
            </a:r>
          </a:p>
          <a:p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027489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C1FB28-75ED-4B53-B7D3-734C7638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F5BC61-092E-4FAA-B769-009684E1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007224"/>
          </a:xfrm>
        </p:spPr>
        <p:txBody>
          <a:bodyPr>
            <a:normAutofit fontScale="85000" lnSpcReduction="20000"/>
          </a:bodyPr>
          <a:lstStyle/>
          <a:p>
            <a:r>
              <a:rPr lang="pl-PL" sz="2600" dirty="0"/>
              <a:t>def </a:t>
            </a:r>
            <a:r>
              <a:rPr lang="pl-PL" sz="2600" dirty="0" err="1"/>
              <a:t>nazwaFunkcji</a:t>
            </a:r>
            <a:r>
              <a:rPr lang="pl-PL" sz="2600" dirty="0"/>
              <a:t> ([</a:t>
            </a:r>
            <a:r>
              <a:rPr lang="pl-PL" sz="2600" dirty="0" err="1"/>
              <a:t>listaparametrów</a:t>
            </a:r>
            <a:r>
              <a:rPr lang="pl-PL" sz="2600" dirty="0"/>
              <a:t>]) : [zwracany typ] = {…}</a:t>
            </a:r>
          </a:p>
          <a:p>
            <a:r>
              <a:rPr lang="pl-PL" sz="2600" dirty="0"/>
              <a:t>z funkcji możemy wyjść return, ale to nie jest zalecane (i tak zwróci wartość ostatniego ewaluowanego wyrażenia)</a:t>
            </a:r>
          </a:p>
          <a:p>
            <a:r>
              <a:rPr lang="pl-PL" sz="2600" dirty="0"/>
              <a:t>lista parametrów jest opcjonalna, podobnie zwracany typ</a:t>
            </a:r>
          </a:p>
          <a:p>
            <a:r>
              <a:rPr lang="pl-PL" sz="2600" dirty="0"/>
              <a:t>jeśli lista parametrów jest pusta, nawias jest opcjonalny</a:t>
            </a:r>
          </a:p>
          <a:p>
            <a:r>
              <a:rPr lang="pl-PL" sz="2600" dirty="0"/>
              <a:t>jeśli zadeklarujemy funkcję bez nawiasów – wywołamy ją tylko bez nawiasów</a:t>
            </a:r>
          </a:p>
          <a:p>
            <a:r>
              <a:rPr lang="pl-PL" sz="2600" dirty="0"/>
              <a:t>jeśli zadeklarujemy z nawiasami – możemy wywołać z nawiasami lub bez</a:t>
            </a:r>
          </a:p>
          <a:p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3589536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40EFD-B1D5-4BE1-A5BC-B2E07391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1C1EA9-0022-4723-8CC1-3D00380F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funkcje możemy definiować też poza klasami</a:t>
            </a:r>
          </a:p>
          <a:p>
            <a:r>
              <a:rPr lang="pl-PL" sz="2400" dirty="0"/>
              <a:t>jeśli przesłaniamy funkcję, MUSIMY użyć słowa kluczowego </a:t>
            </a:r>
            <a:r>
              <a:rPr lang="pl-PL" sz="2400" dirty="0" err="1"/>
              <a:t>override</a:t>
            </a:r>
            <a:endParaRPr lang="pl-PL" sz="2400" dirty="0"/>
          </a:p>
          <a:p>
            <a:r>
              <a:rPr lang="pl-PL" sz="2400" dirty="0"/>
              <a:t>możemy definiować domyślne wartości parametrów</a:t>
            </a:r>
          </a:p>
          <a:p>
            <a:r>
              <a:rPr lang="pl-PL" sz="2400" dirty="0"/>
              <a:t>możemy wywoływać funkcje przekazując nazwane parametry</a:t>
            </a:r>
          </a:p>
          <a:p>
            <a:r>
              <a:rPr lang="pl-PL" sz="2400" dirty="0"/>
              <a:t>możemy używać znaków specjalnych w nazwach funkcji (np. + czy =)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32773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FC3F6C-F5B0-4B03-8DFD-D54F972D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37F086-9CC9-4A9C-99C4-A78601B9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Takie sobie funkcje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19EF552-8DCF-4166-A973-04BEE129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42" y="3010936"/>
            <a:ext cx="8302515" cy="20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0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E9D34D-5D02-4C9A-ACF8-A5E3680B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- przykłady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CA9F98-2F75-4A87-AFD3-6896D65C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Lepsza funkcja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2E8A5E3-C51A-4689-9558-11E2AEBF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35" y="3063240"/>
            <a:ext cx="7021901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0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72F0EC-35B9-44D5-B72E-A7204128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czystych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C4D05B-AD89-4A69-B1ED-F5A16FA3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Ich użycie pozwala uniknąć problemów z współdzielonym stanem</a:t>
            </a:r>
          </a:p>
          <a:p>
            <a:r>
              <a:rPr lang="pl-PL" sz="3200" dirty="0"/>
              <a:t>Ułatwia budowę oprogramowania</a:t>
            </a:r>
          </a:p>
          <a:p>
            <a:r>
              <a:rPr lang="pl-PL" sz="3200" dirty="0"/>
              <a:t>Jego podział na osobne moduły</a:t>
            </a:r>
          </a:p>
          <a:p>
            <a:r>
              <a:rPr lang="pl-PL" sz="3200" dirty="0"/>
              <a:t>Ułatwia testowanie</a:t>
            </a:r>
          </a:p>
        </p:txBody>
      </p:sp>
    </p:spTree>
    <p:extLst>
      <p:ext uri="{BB962C8B-B14F-4D97-AF65-F5344CB8AC3E}">
        <p14:creationId xmlns:p14="http://schemas.microsoft.com/office/powerpoint/2010/main" val="2943428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0F69E2-378E-4F7F-BCE0-7C407C34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Rekurencja ogonowa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94821B-7B25-442E-96DB-E7E1C14E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81" y="2916420"/>
            <a:ext cx="7620969" cy="24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05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6F9BFA2-F472-4FD4-AEA0-E587818F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A9DA830-9F83-4D6C-BE87-47AEBBE92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76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domyślnie listy są </a:t>
            </a:r>
            <a:r>
              <a:rPr lang="pl-PL" dirty="0" err="1"/>
              <a:t>niemutowalne</a:t>
            </a:r>
            <a:endParaRPr lang="pl-PL" dirty="0"/>
          </a:p>
          <a:p>
            <a:r>
              <a:rPr lang="pl-PL" dirty="0"/>
              <a:t>lista składa się z głowy (</a:t>
            </a:r>
            <a:r>
              <a:rPr lang="pl-PL" dirty="0" err="1"/>
              <a:t>head</a:t>
            </a:r>
            <a:r>
              <a:rPr lang="pl-PL" dirty="0"/>
              <a:t>) i ogona (</a:t>
            </a:r>
            <a:r>
              <a:rPr lang="pl-PL" dirty="0" err="1"/>
              <a:t>tail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głowa – pierwszy element listy</a:t>
            </a:r>
          </a:p>
          <a:p>
            <a:pPr lvl="1"/>
            <a:r>
              <a:rPr lang="pl-PL" dirty="0" err="1"/>
              <a:t>tail</a:t>
            </a:r>
            <a:r>
              <a:rPr lang="pl-PL" dirty="0"/>
              <a:t> – lista zawierająca pozostałe elementy</a:t>
            </a:r>
          </a:p>
          <a:p>
            <a:pPr lvl="1"/>
            <a:r>
              <a:rPr lang="pl-PL" dirty="0"/>
              <a:t>pamięta ktoś jeszcze ASD?</a:t>
            </a:r>
          </a:p>
          <a:p>
            <a:r>
              <a:rPr lang="pl-PL" dirty="0"/>
              <a:t>parametryzowane kolekcje, mogą zawierać dowolne typy obiektów, wszystkie tego samego typu*</a:t>
            </a:r>
          </a:p>
          <a:p>
            <a:pPr lvl="1"/>
            <a:r>
              <a:rPr lang="pl-PL" dirty="0"/>
              <a:t>* - ale może być to nawet typ </a:t>
            </a:r>
            <a:r>
              <a:rPr lang="pl-PL" dirty="0" err="1"/>
              <a:t>Any</a:t>
            </a:r>
            <a:endParaRPr lang="pl-PL" dirty="0"/>
          </a:p>
          <a:p>
            <a:pPr lvl="1"/>
            <a:r>
              <a:rPr lang="pl-PL" dirty="0"/>
              <a:t>* - w szczególności też inne listy</a:t>
            </a:r>
          </a:p>
        </p:txBody>
      </p:sp>
    </p:spTree>
    <p:extLst>
      <p:ext uri="{BB962C8B-B14F-4D97-AF65-F5344CB8AC3E}">
        <p14:creationId xmlns:p14="http://schemas.microsoft.com/office/powerpoint/2010/main" val="3693999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l-PL" sz="2800" dirty="0"/>
              <a:t>Podstawowe operacje (razem ponad 150)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1FEA810-FD0B-4BD3-9938-C1471CCC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2560698"/>
            <a:ext cx="5962713" cy="34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5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sz="3200" dirty="0"/>
          </a:p>
          <a:p>
            <a:r>
              <a:rPr lang="cs-CZ" sz="3200" dirty="0"/>
              <a:t>zwróci List[Any]=List(abc,1,2,3)</a:t>
            </a:r>
          </a:p>
          <a:p>
            <a:endParaRPr lang="pl-PL" sz="3500" dirty="0"/>
          </a:p>
          <a:p>
            <a:r>
              <a:rPr lang="pl-PL" sz="3200" dirty="0"/>
              <a:t>List[</a:t>
            </a:r>
            <a:r>
              <a:rPr lang="pl-PL" sz="3200" dirty="0" err="1"/>
              <a:t>Nothing</a:t>
            </a:r>
            <a:r>
              <a:rPr lang="pl-PL" sz="3200" dirty="0"/>
              <a:t>]=List()</a:t>
            </a:r>
          </a:p>
          <a:p>
            <a:endParaRPr lang="pl-PL" sz="3500" dirty="0"/>
          </a:p>
          <a:p>
            <a:r>
              <a:rPr lang="pl-PL" sz="3500" dirty="0"/>
              <a:t>List[</a:t>
            </a:r>
            <a:r>
              <a:rPr lang="pl-PL" sz="3500" dirty="0" err="1"/>
              <a:t>Int</a:t>
            </a:r>
            <a:r>
              <a:rPr lang="pl-PL" sz="3500" dirty="0"/>
              <a:t>] = List(1, 2, 3)</a:t>
            </a:r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293F53D-C5A8-459D-9CAE-0638E082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2" y="1949824"/>
            <a:ext cx="4650825" cy="64245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5B3F6C7-EF2E-4888-93B2-7D9BA225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02" y="3277628"/>
            <a:ext cx="1544472" cy="52912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02C6A33-8F04-49ED-93D6-FF7A0E7E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02" y="4680862"/>
            <a:ext cx="4345228" cy="5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6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 – podstawowa rekurencja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A30D28F-6F9C-4E04-B412-6899A150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61" y="1990450"/>
            <a:ext cx="8104379" cy="25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6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 - </a:t>
            </a:r>
            <a:r>
              <a:rPr lang="pl-PL" dirty="0" err="1"/>
              <a:t>mapping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Map zwraca listę opartą na źródłowej, każdy element wynikowej to element źródłowej przepuszczony przez funkcję jednoparametrową</a:t>
            </a:r>
          </a:p>
          <a:p>
            <a:endParaRPr lang="pl-PL" dirty="0"/>
          </a:p>
          <a:p>
            <a:r>
              <a:rPr lang="pl-PL" dirty="0"/>
              <a:t>List[</a:t>
            </a:r>
            <a:r>
              <a:rPr lang="pl-PL" dirty="0" err="1"/>
              <a:t>Int</a:t>
            </a:r>
            <a:r>
              <a:rPr lang="pl-PL" dirty="0"/>
              <a:t>] = List(10, 20, 30, 40)</a:t>
            </a:r>
          </a:p>
          <a:p>
            <a:endParaRPr lang="pl-PL" dirty="0"/>
          </a:p>
          <a:p>
            <a:r>
              <a:rPr lang="pl-PL" dirty="0"/>
              <a:t>List[</a:t>
            </a:r>
            <a:r>
              <a:rPr lang="pl-PL" dirty="0" err="1"/>
              <a:t>Int</a:t>
            </a:r>
            <a:r>
              <a:rPr lang="pl-PL" dirty="0"/>
              <a:t>] = List(1, 2, 3, 4)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3AEF120-BC68-47EC-BA87-1430939B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3127610"/>
            <a:ext cx="7107440" cy="5291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6C169A0-E2AC-4221-9BFC-A60F8FD1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4239395"/>
            <a:ext cx="6225019" cy="4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47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 - filtrowanie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Filtr usuwa niechciane elementy</a:t>
            </a:r>
          </a:p>
          <a:p>
            <a:endParaRPr lang="pl-PL" dirty="0"/>
          </a:p>
          <a:p>
            <a:r>
              <a:rPr lang="pl-PL" dirty="0"/>
              <a:t>List[</a:t>
            </a:r>
            <a:r>
              <a:rPr lang="pl-PL" dirty="0" err="1"/>
              <a:t>Int</a:t>
            </a:r>
            <a:r>
              <a:rPr lang="pl-PL" dirty="0"/>
              <a:t>] = List(1, 3)</a:t>
            </a:r>
          </a:p>
          <a:p>
            <a:r>
              <a:rPr lang="pl-PL" dirty="0" err="1"/>
              <a:t>filterNot</a:t>
            </a:r>
            <a:r>
              <a:rPr lang="pl-PL" dirty="0"/>
              <a:t> działa podobnie (znajdźcie jedną różnicę)</a:t>
            </a:r>
          </a:p>
          <a:p>
            <a:endParaRPr lang="pl-PL" dirty="0"/>
          </a:p>
          <a:p>
            <a:r>
              <a:rPr lang="pl-PL" dirty="0"/>
              <a:t>List[</a:t>
            </a:r>
            <a:r>
              <a:rPr lang="pl-PL" dirty="0" err="1"/>
              <a:t>Int</a:t>
            </a:r>
            <a:r>
              <a:rPr lang="pl-PL" dirty="0"/>
              <a:t>] = List(-2, -4)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47530C-F3F2-4A86-A132-79C858D3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2470229"/>
            <a:ext cx="6918841" cy="58368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B8308DB-05EC-431E-B118-C6CD50A5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4" y="4251175"/>
            <a:ext cx="7583488" cy="5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4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 - </a:t>
            </a:r>
            <a:r>
              <a:rPr lang="pl-PL" dirty="0" err="1"/>
              <a:t>folding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fold</a:t>
            </a:r>
            <a:r>
              <a:rPr lang="pl-PL" dirty="0"/>
              <a:t>, </a:t>
            </a:r>
            <a:r>
              <a:rPr lang="pl-PL" dirty="0" err="1"/>
              <a:t>foldLeft</a:t>
            </a:r>
            <a:r>
              <a:rPr lang="pl-PL" dirty="0"/>
              <a:t> and </a:t>
            </a:r>
            <a:r>
              <a:rPr lang="pl-PL" dirty="0" err="1"/>
              <a:t>foldRight</a:t>
            </a:r>
            <a:r>
              <a:rPr lang="pl-PL" dirty="0"/>
              <a:t> – przetwarzają listę przy użyciu danej funkcji i wartości startowej, by zwrócić wynik</a:t>
            </a:r>
          </a:p>
          <a:p>
            <a:endParaRPr lang="pl-PL" dirty="0"/>
          </a:p>
          <a:p>
            <a:endParaRPr lang="pl-PL" dirty="0"/>
          </a:p>
          <a:p>
            <a:r>
              <a:rPr lang="de-DE" dirty="0"/>
              <a:t>((((0 - 10) - 1) - 2) – 3)</a:t>
            </a:r>
          </a:p>
          <a:p>
            <a:endParaRPr lang="pl-PL" dirty="0"/>
          </a:p>
          <a:p>
            <a:r>
              <a:rPr lang="de-DE" dirty="0"/>
              <a:t>(10 - (1 - (2 - (3 - 0))))</a:t>
            </a:r>
            <a:br>
              <a:rPr lang="de-DE" dirty="0"/>
            </a:b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46BB1FC-AE6D-40E2-BF1A-6108B46C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2618333"/>
            <a:ext cx="5942383" cy="51548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B898121-DBF8-48DF-B0D7-9A4C0D06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341677"/>
            <a:ext cx="4755053" cy="51099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0901BB1-07F6-4C1A-BC3E-463C6258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4397187"/>
            <a:ext cx="4819881" cy="51099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CBB97A3-9F6C-4D22-971D-E0D9F60DD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2" y="5430312"/>
            <a:ext cx="5202814" cy="5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7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Tuples</a:t>
            </a:r>
            <a:r>
              <a:rPr lang="pl-PL" dirty="0"/>
              <a:t> (</a:t>
            </a:r>
            <a:r>
              <a:rPr lang="pl-PL" dirty="0" err="1"/>
              <a:t>krotki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Krotki</a:t>
            </a:r>
            <a:r>
              <a:rPr lang="pl-PL" dirty="0"/>
              <a:t> pozwalają połączyć dane różnych typów</a:t>
            </a:r>
          </a:p>
          <a:p>
            <a:pPr lvl="1"/>
            <a:r>
              <a:rPr lang="pl-PL" dirty="0"/>
              <a:t>max 22 elementy</a:t>
            </a:r>
          </a:p>
          <a:p>
            <a:pPr lvl="1"/>
            <a:r>
              <a:rPr lang="pl-PL" dirty="0"/>
              <a:t>nie pytajcie, dlaczego 22</a:t>
            </a:r>
          </a:p>
          <a:p>
            <a:pPr lvl="1"/>
            <a:r>
              <a:rPr lang="pl-PL" dirty="0" err="1"/>
              <a:t>niemutowalne</a:t>
            </a:r>
            <a:endParaRPr lang="pl-PL" dirty="0"/>
          </a:p>
          <a:p>
            <a:r>
              <a:rPr lang="sv-SE" dirty="0"/>
              <a:t>odwołania do wartości przy pomocy _1, _2, …</a:t>
            </a:r>
          </a:p>
          <a:p>
            <a:pPr lvl="1"/>
            <a:r>
              <a:rPr lang="sv-SE" dirty="0"/>
              <a:t>t._2</a:t>
            </a:r>
          </a:p>
          <a:p>
            <a:pPr lvl="1"/>
            <a:r>
              <a:rPr lang="sv-SE" dirty="0"/>
              <a:t>tak, od jedynki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BE7F6A-F7E6-4267-B99E-3550B047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65" y="4929814"/>
            <a:ext cx="425826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4E7C1D-F4DA-4AC0-8577-7F8159DA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Często używane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896E7-16F6-4755-8B33-E50D6080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Rekurencja (w tym ogonowa)</a:t>
            </a:r>
          </a:p>
          <a:p>
            <a:r>
              <a:rPr lang="pl-PL" sz="3200" dirty="0"/>
              <a:t>Leniwa ewaluacja</a:t>
            </a:r>
          </a:p>
          <a:p>
            <a:r>
              <a:rPr lang="pl-PL" sz="3200" dirty="0"/>
              <a:t>Funkcje anonimowe</a:t>
            </a:r>
          </a:p>
          <a:p>
            <a:r>
              <a:rPr lang="pl-PL" sz="3200" dirty="0"/>
              <a:t>Funkcje jako obywatele pierwszej kategorii</a:t>
            </a:r>
          </a:p>
        </p:txBody>
      </p:sp>
    </p:spTree>
    <p:extLst>
      <p:ext uri="{BB962C8B-B14F-4D97-AF65-F5344CB8AC3E}">
        <p14:creationId xmlns:p14="http://schemas.microsoft.com/office/powerpoint/2010/main" val="1536619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mutowalne</a:t>
            </a:r>
            <a:r>
              <a:rPr lang="pl-PL" dirty="0"/>
              <a:t> lub </a:t>
            </a:r>
            <a:r>
              <a:rPr lang="pl-PL" dirty="0" err="1"/>
              <a:t>niemutowalne</a:t>
            </a:r>
            <a:endParaRPr lang="pl-PL" dirty="0"/>
          </a:p>
          <a:p>
            <a:r>
              <a:rPr lang="pl-PL" dirty="0"/>
              <a:t>kolekcja z mapowaniem klucz-&gt;wartość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A82EE64-655A-499B-B71F-50A31491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06" y="3762909"/>
            <a:ext cx="824980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5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mutowalne</a:t>
            </a:r>
            <a:r>
              <a:rPr lang="pl-PL" dirty="0"/>
              <a:t> lub </a:t>
            </a:r>
            <a:r>
              <a:rPr lang="pl-PL" dirty="0" err="1"/>
              <a:t>niemutowalne</a:t>
            </a:r>
            <a:endParaRPr lang="pl-PL" dirty="0"/>
          </a:p>
          <a:p>
            <a:r>
              <a:rPr lang="pl-PL" dirty="0"/>
              <a:t>kolekcja bez powtarzających się elementów i gwarancji kolejności</a:t>
            </a:r>
          </a:p>
          <a:p>
            <a:r>
              <a:rPr lang="is-IS" dirty="0"/>
              <a:t>działają bardzo podobnie do list (głowa, ogon)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9CF6373-C900-4092-843F-9FD63BD3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88" y="3953436"/>
            <a:ext cx="293410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49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Czyli jak uniknąć </a:t>
            </a:r>
            <a:r>
              <a:rPr lang="pl-PL" dirty="0" err="1"/>
              <a:t>null</a:t>
            </a:r>
            <a:endParaRPr lang="pl-PL" dirty="0"/>
          </a:p>
          <a:p>
            <a:r>
              <a:rPr lang="pl-PL" dirty="0"/>
              <a:t>Opcja zawiera 0 lub 1 element danego typu</a:t>
            </a:r>
          </a:p>
          <a:p>
            <a:r>
              <a:rPr lang="pl-PL" dirty="0"/>
              <a:t>Option[T] może zawierać </a:t>
            </a:r>
            <a:r>
              <a:rPr lang="pl-PL" dirty="0" err="1"/>
              <a:t>Some</a:t>
            </a:r>
            <a:r>
              <a:rPr lang="pl-PL" dirty="0"/>
              <a:t>[T] lub </a:t>
            </a:r>
            <a:r>
              <a:rPr lang="pl-PL" dirty="0" err="1"/>
              <a:t>None</a:t>
            </a:r>
            <a:endParaRPr lang="pl-PL" dirty="0"/>
          </a:p>
          <a:p>
            <a:r>
              <a:rPr lang="pl-PL" dirty="0"/>
              <a:t>powszechnie wykorzystywane w sytuacji, gdy może nie być zwrócona żadna wartość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4442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Options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E9F34B6-3344-430D-B042-339439D7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63" y="2102735"/>
            <a:ext cx="7583487" cy="64636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8BBF79F-A412-4689-A077-BEFD41D4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714790"/>
            <a:ext cx="4982270" cy="57158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0F85965-2648-44F3-BBFB-B050ED29C8D1}"/>
              </a:ext>
            </a:extLst>
          </p:cNvPr>
          <p:cNvSpPr txBox="1"/>
          <p:nvPr/>
        </p:nvSpPr>
        <p:spPr>
          <a:xfrm>
            <a:off x="779463" y="2958544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Wyniki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501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metoda </a:t>
            </a:r>
            <a:r>
              <a:rPr lang="pl-PL" dirty="0" err="1"/>
              <a:t>getOrElse</a:t>
            </a:r>
            <a:r>
              <a:rPr lang="pl-PL" dirty="0"/>
              <a:t> – dostajemy wartość opcji lub – jeśli pusta – wskazaną wartość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D1AE7B5-B99C-4A8B-9E12-119C0ED0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3123324"/>
            <a:ext cx="6735115" cy="128605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0F401BA-B6BB-45C1-A68F-A6DD363E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77" y="4920369"/>
            <a:ext cx="265784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669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metoda </a:t>
            </a:r>
            <a:r>
              <a:rPr lang="pl-PL" dirty="0" err="1"/>
              <a:t>isEmpty</a:t>
            </a:r>
            <a:r>
              <a:rPr lang="pl-PL" dirty="0"/>
              <a:t> – dostajemy informację, czy opcja jest pusta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87C21C2-BD21-49A7-BFEE-FEB10D9F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1" y="2814552"/>
            <a:ext cx="5144218" cy="12288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1498DEE-E88D-4294-9E39-5538587E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45" y="4370417"/>
            <a:ext cx="2701509" cy="7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8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 funkcjach jeszcze trochę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779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 pierwszej kategorii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/>
              <a:t>funkcje są wartościami – mogą być przypisywane do zmiennych, przekazywane jako parametry itp.</a:t>
            </a:r>
          </a:p>
          <a:p>
            <a:r>
              <a:rPr lang="pl-PL" sz="2800" dirty="0"/>
              <a:t>jeśli używamy gdzieś =&gt; - tworzymy tzw. </a:t>
            </a:r>
            <a:r>
              <a:rPr lang="pl-PL" sz="2800" dirty="0" err="1"/>
              <a:t>literal</a:t>
            </a:r>
            <a:r>
              <a:rPr lang="pl-PL" sz="2800" dirty="0"/>
              <a:t> </a:t>
            </a:r>
            <a:r>
              <a:rPr lang="pl-PL" sz="2800" dirty="0" err="1"/>
              <a:t>function</a:t>
            </a:r>
            <a:endParaRPr lang="pl-PL" sz="2800" dirty="0"/>
          </a:p>
          <a:p>
            <a:pPr lvl="1"/>
            <a:r>
              <a:rPr lang="pl-PL" sz="2800" dirty="0"/>
              <a:t>w niektórych językach nazywane lambdą, funkcją anonimową czy jak tam jeszcze chcecie…</a:t>
            </a:r>
          </a:p>
          <a:p>
            <a:r>
              <a:rPr lang="pl-PL" sz="2800" dirty="0"/>
              <a:t>składnia </a:t>
            </a:r>
            <a:r>
              <a:rPr lang="pl-PL" sz="2800" dirty="0" err="1"/>
              <a:t>literal</a:t>
            </a:r>
            <a:r>
              <a:rPr lang="pl-PL" sz="2800" dirty="0"/>
              <a:t> </a:t>
            </a:r>
            <a:r>
              <a:rPr lang="pl-PL" sz="2800" dirty="0" err="1"/>
              <a:t>function</a:t>
            </a:r>
            <a:endParaRPr lang="pl-PL" sz="2800" dirty="0"/>
          </a:p>
          <a:p>
            <a:pPr lvl="1"/>
            <a:r>
              <a:rPr lang="pl-PL" sz="2800" dirty="0" err="1"/>
              <a:t>lista_parametrów</a:t>
            </a:r>
            <a:r>
              <a:rPr lang="pl-PL" sz="2800" dirty="0"/>
              <a:t> =&gt; </a:t>
            </a:r>
            <a:r>
              <a:rPr lang="pl-PL" sz="2800" dirty="0" err="1"/>
              <a:t>ciało_funkcji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683621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literal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DF9117D-33D6-4811-90D2-2A0B6218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9" y="3429000"/>
            <a:ext cx="824980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56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</a:t>
            </a:r>
            <a:r>
              <a:rPr lang="pl-PL"/>
              <a:t>jako parametry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Definiując metodę specyfikujemy typy parametrów</a:t>
            </a:r>
          </a:p>
          <a:p>
            <a:r>
              <a:rPr lang="pl-PL" dirty="0"/>
              <a:t>Jeśli metoda ma przyjmować funkcję – musimy określić typ funkcji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807C12-18A8-4E99-800F-1BCAF26A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8" y="3867211"/>
            <a:ext cx="8973802" cy="87642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D5E96F2-F141-4AB3-8DA0-CDA24E4A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77" y="5146988"/>
            <a:ext cx="764964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D9BF0C-0C6D-4B4E-BAD8-7397B820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funkcyjne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437324-65D9-4A67-AA18-11908801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Długo postrzegane jako akademickie zabawki (błędnie)</a:t>
            </a:r>
          </a:p>
          <a:p>
            <a:r>
              <a:rPr lang="pl-PL" sz="2800" dirty="0"/>
              <a:t>Obecnie popularne jako rozwiązanie wszystkich problemów z równoległością (to nie do końca tak…)</a:t>
            </a:r>
          </a:p>
        </p:txBody>
      </p:sp>
    </p:spTree>
    <p:extLst>
      <p:ext uri="{BB962C8B-B14F-4D97-AF65-F5344CB8AC3E}">
        <p14:creationId xmlns:p14="http://schemas.microsoft.com/office/powerpoint/2010/main" val="2326029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329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dirty="0"/>
              <a:t>odpowiednik </a:t>
            </a:r>
            <a:r>
              <a:rPr lang="pl-PL" dirty="0" err="1"/>
              <a:t>switch</a:t>
            </a:r>
            <a:r>
              <a:rPr lang="pl-PL" dirty="0"/>
              <a:t> z Javy</a:t>
            </a:r>
          </a:p>
          <a:p>
            <a:pPr lvl="1">
              <a:lnSpc>
                <a:spcPct val="80000"/>
              </a:lnSpc>
            </a:pPr>
            <a:r>
              <a:rPr lang="pl-PL" dirty="0"/>
              <a:t>na sterydach, po latach treningu, do tego rzeczywiście używany</a:t>
            </a:r>
          </a:p>
          <a:p>
            <a:pPr>
              <a:lnSpc>
                <a:spcPct val="80000"/>
              </a:lnSpc>
            </a:pPr>
            <a:r>
              <a:rPr lang="pl-PL" dirty="0"/>
              <a:t>możemy używać tu wartości zmiennych, typów… ogólna składnia:</a:t>
            </a:r>
          </a:p>
          <a:p>
            <a:pPr>
              <a:lnSpc>
                <a:spcPct val="80000"/>
              </a:lnSpc>
            </a:pPr>
            <a:r>
              <a:rPr lang="pl-PL" dirty="0" err="1"/>
              <a:t>case</a:t>
            </a:r>
            <a:r>
              <a:rPr lang="pl-PL" dirty="0"/>
              <a:t> _ - dopasuje się do czegokolwiek</a:t>
            </a:r>
          </a:p>
          <a:p>
            <a:pPr>
              <a:lnSpc>
                <a:spcPct val="80000"/>
              </a:lnSpc>
            </a:pPr>
            <a:r>
              <a:rPr lang="pl-PL" dirty="0" err="1"/>
              <a:t>case</a:t>
            </a:r>
            <a:r>
              <a:rPr lang="pl-PL" dirty="0"/>
              <a:t> zmienna – </a:t>
            </a:r>
            <a:r>
              <a:rPr lang="pl-PL" dirty="0" err="1"/>
              <a:t>j.w</a:t>
            </a:r>
            <a:r>
              <a:rPr lang="pl-PL" dirty="0"/>
              <a:t>. ale możemy zmiennej użyć potem w wyrażeniu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4BCA91C-A4DB-4082-8880-29A1525A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32" y="4807927"/>
            <a:ext cx="197195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4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prosty przykład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0B3B22-0039-42C1-9CE0-06580453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77" y="3200856"/>
            <a:ext cx="265784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7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ambitniejszy przykład – typy:</a:t>
            </a:r>
          </a:p>
          <a:p>
            <a:r>
              <a:rPr lang="pl-PL" dirty="0" err="1"/>
              <a:t>s"$i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" – interpolacja stringów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F61BB65-4008-4D8B-B25C-8AB41107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45" y="4499808"/>
            <a:ext cx="667795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756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Ambitniejszy przykład – warunki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3F13CEE-3550-4863-91A4-A9DEE3BD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02" y="3291356"/>
            <a:ext cx="651600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36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Ambitniejszy przykład – obiekty tzw.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  <a:p>
            <a:r>
              <a:rPr lang="pl-PL" dirty="0"/>
              <a:t>Specjalny typ klas, używanych w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0DE8F06-8314-43F9-8581-F3DF4FE3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55" y="3511503"/>
            <a:ext cx="664937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3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Wykorzystujemy to też przy wyjątkach: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B16368B-2DBF-4928-A01E-10B462A4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50" y="2926794"/>
            <a:ext cx="546811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18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Partially</a:t>
            </a:r>
            <a:r>
              <a:rPr lang="pl-PL" dirty="0"/>
              <a:t> applied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61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Partially</a:t>
            </a:r>
            <a:r>
              <a:rPr lang="pl-PL" dirty="0"/>
              <a:t> applied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Podejście bardziej ogólne, niż </a:t>
            </a:r>
            <a:r>
              <a:rPr lang="pl-PL" dirty="0" err="1"/>
              <a:t>currying</a:t>
            </a:r>
            <a:endParaRPr lang="pl-PL" dirty="0"/>
          </a:p>
          <a:p>
            <a:r>
              <a:rPr lang="pl-PL" dirty="0"/>
              <a:t>Definiujemy funkcję z n=2+ listami parametrów</a:t>
            </a:r>
          </a:p>
          <a:p>
            <a:r>
              <a:rPr lang="pl-PL" dirty="0"/>
              <a:t>def </a:t>
            </a:r>
            <a:r>
              <a:rPr lang="pl-PL" dirty="0" err="1"/>
              <a:t>whatever</a:t>
            </a:r>
            <a:r>
              <a:rPr lang="pl-PL" dirty="0"/>
              <a:t>(</a:t>
            </a:r>
            <a:r>
              <a:rPr lang="pl-PL" dirty="0" err="1"/>
              <a:t>listA</a:t>
            </a:r>
            <a:r>
              <a:rPr lang="pl-PL" dirty="0"/>
              <a:t>)(</a:t>
            </a:r>
            <a:r>
              <a:rPr lang="pl-PL" dirty="0" err="1"/>
              <a:t>listB</a:t>
            </a:r>
            <a:r>
              <a:rPr lang="pl-PL" dirty="0"/>
              <a:t>)(</a:t>
            </a:r>
            <a:r>
              <a:rPr lang="pl-PL" dirty="0" err="1"/>
              <a:t>listC</a:t>
            </a:r>
            <a:r>
              <a:rPr lang="pl-PL" dirty="0"/>
              <a:t>)… = …</a:t>
            </a:r>
          </a:p>
          <a:p>
            <a:r>
              <a:rPr lang="pl-PL" dirty="0"/>
              <a:t>Wywołujemy z m&lt;n listami parametrów, przypisujemy np. do zmiennej</a:t>
            </a:r>
          </a:p>
          <a:p>
            <a:r>
              <a:rPr lang="pl-PL" dirty="0"/>
              <a:t>Wywołujemy w razie potrzeby…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F9A9A2-82D8-4F22-BEBC-5E94D420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12" y="5397711"/>
            <a:ext cx="708758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941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Partially</a:t>
            </a:r>
            <a:r>
              <a:rPr lang="pl-PL" dirty="0"/>
              <a:t> applied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Alternatywna wersja, z jedną listą parametrów – pominięty parametr zastępujemy _, musimy określić jego typ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9E8711D-DFCD-429E-B02B-5B699737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33" y="2939524"/>
            <a:ext cx="714474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CA3FF8-BC33-483E-A2D7-0EFB2546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funkcyjne w praktyce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517EB2-9E67-4371-8FEB-3BDDAADA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/>
              <a:t>W części zastosowań czyste języki funkcyjne są ok</a:t>
            </a:r>
          </a:p>
          <a:p>
            <a:r>
              <a:rPr lang="pl-PL" sz="2800" dirty="0"/>
              <a:t>W innych nie wystarczają</a:t>
            </a:r>
          </a:p>
          <a:p>
            <a:r>
              <a:rPr lang="pl-PL" sz="2800" dirty="0"/>
              <a:t>W praktyce co prawda nie musimy modyfikować stanu tak często, jak jesteśmy przyzwyczajeni, ale czasem trzeba</a:t>
            </a:r>
          </a:p>
          <a:p>
            <a:r>
              <a:rPr lang="pl-PL" sz="2800" dirty="0"/>
              <a:t>Języki hybrydowe są coraz popularniejsze (C#, Scala, JavaScript, </a:t>
            </a:r>
            <a:r>
              <a:rPr lang="pl-PL" sz="2800" dirty="0" err="1"/>
              <a:t>Python</a:t>
            </a:r>
            <a:r>
              <a:rPr lang="pl-PL" sz="28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7001913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Partially</a:t>
            </a:r>
            <a:r>
              <a:rPr lang="pl-PL" dirty="0"/>
              <a:t> applied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2F3918-EA42-4C89-AB23-1B455443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3" y="2729302"/>
            <a:ext cx="844032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2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 i obiekty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1225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 i obiekty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To już nie jest kawałek funkcyjny</a:t>
            </a:r>
          </a:p>
          <a:p>
            <a:r>
              <a:rPr lang="pl-PL" sz="2400" dirty="0"/>
              <a:t>Ale całkiem ciekawe rozwiązania w Scali znaleźć można ;)</a:t>
            </a:r>
          </a:p>
          <a:p>
            <a:r>
              <a:rPr lang="pl-PL" sz="2400" dirty="0"/>
              <a:t>Klasa – podobnie do Javy, możemy tworzyć instancje</a:t>
            </a:r>
          </a:p>
          <a:p>
            <a:r>
              <a:rPr lang="pl-PL" sz="2400" dirty="0"/>
              <a:t>Obiekt – odpowiednik </a:t>
            </a:r>
            <a:r>
              <a:rPr lang="pl-PL" sz="2400" dirty="0" err="1"/>
              <a:t>Singletona</a:t>
            </a:r>
            <a:endParaRPr lang="pl-PL" sz="2400" dirty="0"/>
          </a:p>
          <a:p>
            <a:pPr lvl="1"/>
            <a:r>
              <a:rPr lang="pl-PL" sz="2400" dirty="0"/>
              <a:t>nie trzeba bawić się w implementacje wzorca projektowego</a:t>
            </a:r>
          </a:p>
        </p:txBody>
      </p:sp>
    </p:spTree>
    <p:extLst>
      <p:ext uri="{BB962C8B-B14F-4D97-AF65-F5344CB8AC3E}">
        <p14:creationId xmlns:p14="http://schemas.microsoft.com/office/powerpoint/2010/main" val="2647370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 err="1"/>
              <a:t>class</a:t>
            </a:r>
            <a:r>
              <a:rPr lang="pl-PL" sz="2400" dirty="0"/>
              <a:t> </a:t>
            </a:r>
            <a:r>
              <a:rPr lang="pl-PL" sz="2400" dirty="0" err="1"/>
              <a:t>ClassName</a:t>
            </a:r>
            <a:r>
              <a:rPr lang="pl-PL" sz="2400" dirty="0"/>
              <a:t> (</a:t>
            </a:r>
            <a:r>
              <a:rPr lang="pl-PL" sz="2400" dirty="0" err="1"/>
              <a:t>parameters</a:t>
            </a:r>
            <a:r>
              <a:rPr lang="pl-PL" sz="2400" dirty="0"/>
              <a:t>) {body}</a:t>
            </a:r>
          </a:p>
          <a:p>
            <a:r>
              <a:rPr lang="pl-PL" dirty="0"/>
              <a:t>parametry oznaczamy: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– stworzy pole, getter i </a:t>
            </a:r>
            <a:r>
              <a:rPr lang="pl-PL" dirty="0" err="1"/>
              <a:t>setter</a:t>
            </a:r>
            <a:endParaRPr lang="pl-PL" dirty="0"/>
          </a:p>
          <a:p>
            <a:pPr lvl="2"/>
            <a:r>
              <a:rPr lang="pl-PL" dirty="0" err="1"/>
              <a:t>var</a:t>
            </a:r>
            <a:r>
              <a:rPr lang="pl-PL" dirty="0"/>
              <a:t> p: </a:t>
            </a:r>
            <a:r>
              <a:rPr lang="pl-PL" dirty="0" err="1"/>
              <a:t>Int</a:t>
            </a:r>
            <a:r>
              <a:rPr lang="pl-PL" dirty="0"/>
              <a:t> </a:t>
            </a:r>
          </a:p>
          <a:p>
            <a:pPr lvl="1"/>
            <a:r>
              <a:rPr lang="pl-PL" dirty="0" err="1"/>
              <a:t>val</a:t>
            </a:r>
            <a:r>
              <a:rPr lang="pl-PL" dirty="0"/>
              <a:t> – stworzy pole i getter</a:t>
            </a:r>
          </a:p>
          <a:p>
            <a:pPr lvl="1"/>
            <a:r>
              <a:rPr lang="pl-PL" dirty="0"/>
              <a:t>brak </a:t>
            </a:r>
            <a:r>
              <a:rPr lang="pl-PL" dirty="0" err="1"/>
              <a:t>val</a:t>
            </a:r>
            <a:r>
              <a:rPr lang="pl-PL" dirty="0"/>
              <a:t> i </a:t>
            </a:r>
            <a:r>
              <a:rPr lang="pl-PL" dirty="0" err="1"/>
              <a:t>var</a:t>
            </a:r>
            <a:r>
              <a:rPr lang="pl-PL" dirty="0"/>
              <a:t> – można wykorzystać parametr w ciele klasy, ale nie stworzy pola ani metod</a:t>
            </a:r>
          </a:p>
          <a:p>
            <a:pPr lvl="1"/>
            <a:r>
              <a:rPr lang="pl-PL" dirty="0"/>
              <a:t>wygenerowane gettery i </a:t>
            </a:r>
            <a:r>
              <a:rPr lang="pl-PL" dirty="0" err="1"/>
              <a:t>settery</a:t>
            </a:r>
            <a:r>
              <a:rPr lang="pl-PL" dirty="0"/>
              <a:t> możemy przesłaniać</a:t>
            </a:r>
          </a:p>
          <a:p>
            <a:r>
              <a:rPr lang="pl-PL" sz="2600" dirty="0" err="1"/>
              <a:t>Abstract</a:t>
            </a:r>
            <a:r>
              <a:rPr lang="pl-PL" sz="2600" dirty="0"/>
              <a:t> powoduje, że klasa jest abstrakcyjna (niespodzianka…)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8319E14-0DB4-4290-9C0A-E80DF8A8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3410"/>
            <a:ext cx="9144000" cy="5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69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razie potrzeby możemy dodać więcej konstruktorów tzw. pomocniczych</a:t>
            </a:r>
          </a:p>
          <a:p>
            <a:pPr lvl="1"/>
            <a:r>
              <a:rPr lang="pl-PL" dirty="0"/>
              <a:t>definiujemy metodę nazwaną </a:t>
            </a:r>
            <a:r>
              <a:rPr lang="pl-PL" dirty="0" err="1"/>
              <a:t>this</a:t>
            </a:r>
            <a:endParaRPr lang="pl-PL" dirty="0"/>
          </a:p>
          <a:p>
            <a:pPr lvl="1"/>
            <a:r>
              <a:rPr lang="pl-PL" dirty="0"/>
              <a:t>metoda musi wywoływać główny konstruktor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87997F-4757-4935-A659-2FF05B63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3831335"/>
            <a:ext cx="9144000" cy="17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69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Uniform Access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/>
              <a:t>All</a:t>
            </a:r>
            <a:r>
              <a:rPr lang="pl-PL" i="1" dirty="0"/>
              <a:t> services </a:t>
            </a:r>
            <a:r>
              <a:rPr lang="pl-PL" i="1" dirty="0" err="1"/>
              <a:t>offered</a:t>
            </a:r>
            <a:r>
              <a:rPr lang="pl-PL" i="1" dirty="0"/>
              <a:t> by a module </a:t>
            </a:r>
            <a:r>
              <a:rPr lang="pl-PL" i="1" dirty="0" err="1"/>
              <a:t>should</a:t>
            </a:r>
            <a:r>
              <a:rPr lang="pl-PL" i="1" dirty="0"/>
              <a:t> be </a:t>
            </a:r>
            <a:r>
              <a:rPr lang="pl-PL" i="1" dirty="0" err="1"/>
              <a:t>available</a:t>
            </a:r>
            <a:r>
              <a:rPr lang="pl-PL" i="1" dirty="0"/>
              <a:t> </a:t>
            </a:r>
            <a:r>
              <a:rPr lang="pl-PL" i="1" dirty="0" err="1"/>
              <a:t>through</a:t>
            </a:r>
            <a:r>
              <a:rPr lang="pl-PL" i="1" dirty="0"/>
              <a:t> a uniform </a:t>
            </a:r>
            <a:r>
              <a:rPr lang="pl-PL" i="1" dirty="0" err="1"/>
              <a:t>notation</a:t>
            </a:r>
            <a:r>
              <a:rPr lang="pl-PL" i="1" dirty="0"/>
              <a:t>, </a:t>
            </a:r>
            <a:r>
              <a:rPr lang="pl-PL" i="1" dirty="0" err="1"/>
              <a:t>which</a:t>
            </a:r>
            <a:r>
              <a:rPr lang="pl-PL" i="1" dirty="0"/>
              <a:t> </a:t>
            </a:r>
            <a:r>
              <a:rPr lang="pl-PL" i="1" dirty="0" err="1"/>
              <a:t>does</a:t>
            </a:r>
            <a:r>
              <a:rPr lang="pl-PL" i="1" dirty="0"/>
              <a:t> not </a:t>
            </a:r>
            <a:r>
              <a:rPr lang="pl-PL" i="1" dirty="0" err="1"/>
              <a:t>betray</a:t>
            </a:r>
            <a:r>
              <a:rPr lang="pl-PL" i="1" dirty="0"/>
              <a:t> </a:t>
            </a:r>
            <a:r>
              <a:rPr lang="pl-PL" i="1" dirty="0" err="1"/>
              <a:t>whether</a:t>
            </a:r>
            <a:r>
              <a:rPr lang="pl-PL" i="1" dirty="0"/>
              <a:t> </a:t>
            </a:r>
            <a:r>
              <a:rPr lang="pl-PL" i="1" dirty="0" err="1"/>
              <a:t>they</a:t>
            </a:r>
            <a:r>
              <a:rPr lang="pl-PL" i="1" dirty="0"/>
              <a:t> </a:t>
            </a:r>
            <a:r>
              <a:rPr lang="pl-PL" i="1" dirty="0" err="1"/>
              <a:t>are</a:t>
            </a:r>
            <a:r>
              <a:rPr lang="pl-PL" i="1" dirty="0"/>
              <a:t> </a:t>
            </a:r>
            <a:r>
              <a:rPr lang="pl-PL" i="1" dirty="0" err="1"/>
              <a:t>implemented</a:t>
            </a:r>
            <a:r>
              <a:rPr lang="pl-PL" i="1" dirty="0"/>
              <a:t> </a:t>
            </a:r>
            <a:r>
              <a:rPr lang="pl-PL" i="1" dirty="0" err="1"/>
              <a:t>through</a:t>
            </a:r>
            <a:r>
              <a:rPr lang="pl-PL" i="1" dirty="0"/>
              <a:t> </a:t>
            </a:r>
            <a:r>
              <a:rPr lang="pl-PL" i="1" dirty="0" err="1"/>
              <a:t>storage</a:t>
            </a:r>
            <a:r>
              <a:rPr lang="pl-PL" i="1" dirty="0"/>
              <a:t> </a:t>
            </a:r>
            <a:r>
              <a:rPr lang="pl-PL" i="1" dirty="0" err="1"/>
              <a:t>or</a:t>
            </a:r>
            <a:r>
              <a:rPr lang="pl-PL" i="1" dirty="0"/>
              <a:t> </a:t>
            </a:r>
            <a:r>
              <a:rPr lang="pl-PL" i="1" dirty="0" err="1"/>
              <a:t>through</a:t>
            </a:r>
            <a:r>
              <a:rPr lang="pl-PL" i="1" dirty="0"/>
              <a:t> </a:t>
            </a:r>
            <a:r>
              <a:rPr lang="pl-PL" i="1" dirty="0" err="1"/>
              <a:t>computation</a:t>
            </a:r>
            <a:endParaRPr lang="pl-PL" i="1" dirty="0"/>
          </a:p>
          <a:p>
            <a:r>
              <a:rPr lang="pl-PL" dirty="0"/>
              <a:t>Bertrand Meyer, twórca języka Eiffel</a:t>
            </a:r>
          </a:p>
        </p:txBody>
      </p:sp>
    </p:spTree>
    <p:extLst>
      <p:ext uri="{BB962C8B-B14F-4D97-AF65-F5344CB8AC3E}">
        <p14:creationId xmlns:p14="http://schemas.microsoft.com/office/powerpoint/2010/main" val="35745476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Uniform Access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Javie </a:t>
            </a:r>
            <a:r>
              <a:rPr lang="pl-PL" dirty="0" err="1"/>
              <a:t>myString.length</a:t>
            </a:r>
            <a:r>
              <a:rPr lang="pl-PL" dirty="0"/>
              <a:t>() to metoda, a </a:t>
            </a:r>
            <a:r>
              <a:rPr lang="pl-PL" dirty="0" err="1"/>
              <a:t>myArray.length</a:t>
            </a:r>
            <a:r>
              <a:rPr lang="pl-PL" dirty="0"/>
              <a:t> – zmienna</a:t>
            </a:r>
          </a:p>
          <a:p>
            <a:pPr lvl="1"/>
            <a:r>
              <a:rPr lang="pl-PL" dirty="0"/>
              <a:t>Różnice w </a:t>
            </a:r>
            <a:r>
              <a:rPr lang="pl-PL" dirty="0" err="1"/>
              <a:t>wywołaniach</a:t>
            </a:r>
            <a:r>
              <a:rPr lang="pl-PL" dirty="0"/>
              <a:t>, wymaga znajomości implementacji</a:t>
            </a:r>
          </a:p>
          <a:p>
            <a:r>
              <a:rPr lang="pl-PL" dirty="0"/>
              <a:t>W Scali funkcje bez parametrów (np. gettery) wywołujemy bez nawiasów </a:t>
            </a:r>
          </a:p>
          <a:p>
            <a:r>
              <a:rPr lang="pl-PL" dirty="0"/>
              <a:t>Dzięki odpowiedniej składni gettery i </a:t>
            </a:r>
            <a:r>
              <a:rPr lang="pl-PL" dirty="0" err="1"/>
              <a:t>settery</a:t>
            </a:r>
            <a:r>
              <a:rPr lang="pl-PL" dirty="0"/>
              <a:t> są przezroczyste dla programisty</a:t>
            </a:r>
          </a:p>
        </p:txBody>
      </p:sp>
    </p:spTree>
    <p:extLst>
      <p:ext uri="{BB962C8B-B14F-4D97-AF65-F5344CB8AC3E}">
        <p14:creationId xmlns:p14="http://schemas.microsoft.com/office/powerpoint/2010/main" val="38971252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8FD87-4DBF-434D-8F6A-2C09AC6A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Gettery i </a:t>
            </a:r>
            <a:r>
              <a:rPr lang="pl-PL" dirty="0" err="1"/>
              <a:t>settery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55249D9-61BE-4103-BA98-C985DB66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Gettery definiujemy bez parametrów</a:t>
            </a:r>
          </a:p>
          <a:p>
            <a:r>
              <a:rPr lang="pl-PL" dirty="0"/>
              <a:t>Nazwa setera kończy się _=</a:t>
            </a:r>
          </a:p>
          <a:p>
            <a:r>
              <a:rPr lang="pl-PL" dirty="0"/>
              <a:t>Przy wywołaniu _ można zastąpić spacją</a:t>
            </a:r>
          </a:p>
        </p:txBody>
      </p:sp>
      <p:pic>
        <p:nvPicPr>
          <p:cNvPr id="6" name="Symbol zastępczy zawartości 3">
            <a:extLst>
              <a:ext uri="{FF2B5EF4-FFF2-40B4-BE49-F238E27FC236}">
                <a16:creationId xmlns:a16="http://schemas.microsoft.com/office/drawing/2014/main" id="{213BE3D4-2EE5-40FB-9AE3-CB7C9674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4642415"/>
            <a:ext cx="745911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92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 zagnieżdżone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Każda instancja klasy Network ma </a:t>
            </a:r>
            <a:r>
              <a:rPr lang="pl-PL" i="1" dirty="0"/>
              <a:t>własną</a:t>
            </a:r>
            <a:r>
              <a:rPr lang="pl-PL" dirty="0"/>
              <a:t> klasę </a:t>
            </a:r>
            <a:r>
              <a:rPr lang="pl-PL" dirty="0" err="1"/>
              <a:t>Member</a:t>
            </a:r>
            <a:r>
              <a:rPr lang="pl-PL" dirty="0"/>
              <a:t>!</a:t>
            </a:r>
          </a:p>
          <a:p>
            <a:r>
              <a:rPr lang="pl-PL" dirty="0"/>
              <a:t>Tylko, jeśli naprawdę musimy…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8F8E36F-1FC4-4D1A-827E-ED3C9A9E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31" y="3667476"/>
            <a:ext cx="495369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73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Scala nie ma statycznych metod ani pól</a:t>
            </a:r>
          </a:p>
          <a:p>
            <a:r>
              <a:rPr lang="pl-PL" dirty="0"/>
              <a:t>Zamiast tego używamy obiektów</a:t>
            </a:r>
          </a:p>
          <a:p>
            <a:pPr lvl="1"/>
            <a:r>
              <a:rPr lang="pl-PL" dirty="0"/>
              <a:t>Klasa z pojedynczą instancją – odpowiednik </a:t>
            </a:r>
            <a:r>
              <a:rPr lang="pl-PL" dirty="0" err="1"/>
              <a:t>Singletona</a:t>
            </a:r>
            <a:endParaRPr lang="pl-PL" dirty="0"/>
          </a:p>
          <a:p>
            <a:r>
              <a:rPr lang="pl-PL" dirty="0"/>
              <a:t>Możemy zdefiniować klasę i obiekt o tej samej nazwie</a:t>
            </a:r>
          </a:p>
          <a:p>
            <a:pPr lvl="1"/>
            <a:r>
              <a:rPr lang="pl-PL" dirty="0"/>
              <a:t>W tym samym pliku źródłowym</a:t>
            </a:r>
          </a:p>
          <a:p>
            <a:pPr lvl="1"/>
            <a:r>
              <a:rPr lang="pl-PL" dirty="0"/>
              <a:t>Tzw. „</a:t>
            </a:r>
            <a:r>
              <a:rPr lang="pl-PL" dirty="0" err="1"/>
              <a:t>companion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Wzajemny dostęp do prywatnych pól i metod</a:t>
            </a:r>
          </a:p>
          <a:p>
            <a:r>
              <a:rPr lang="pl-PL" dirty="0"/>
              <a:t>Mogą rozszerzać klasy lub </a:t>
            </a:r>
            <a:r>
              <a:rPr lang="pl-PL" dirty="0" err="1"/>
              <a:t>traity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451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CDC576-DB0E-4B0F-806B-A07724EE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Języki funkcyjne w praktyce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DE83B-1008-4325-8923-A28C1681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Prawidłowo użyte techniki programowania funkcyjnego ułatwiają życie</a:t>
            </a:r>
          </a:p>
          <a:p>
            <a:r>
              <a:rPr lang="pl-PL" sz="2800" dirty="0"/>
              <a:t>Łatwiej testować oprogramowanie i wnioskować na jego temat</a:t>
            </a:r>
          </a:p>
          <a:p>
            <a:r>
              <a:rPr lang="pl-PL" sz="2800" dirty="0"/>
              <a:t>Optymalizacja jest prostsza (zwłaszcza automatyczna)</a:t>
            </a:r>
          </a:p>
        </p:txBody>
      </p:sp>
    </p:spTree>
    <p:extLst>
      <p:ext uri="{BB962C8B-B14F-4D97-AF65-F5344CB8AC3E}">
        <p14:creationId xmlns:p14="http://schemas.microsoft.com/office/powerpoint/2010/main" val="38037665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86D6DDA-1D52-4218-B660-DA72F614E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441" y="3052637"/>
            <a:ext cx="254353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894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Case </a:t>
            </a:r>
            <a:r>
              <a:rPr lang="pl-PL" dirty="0" err="1"/>
              <a:t>classes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ClassName</a:t>
            </a:r>
            <a:r>
              <a:rPr lang="pl-PL" dirty="0"/>
              <a:t>(</a:t>
            </a:r>
            <a:r>
              <a:rPr lang="pl-PL" dirty="0" err="1"/>
              <a:t>parameters</a:t>
            </a:r>
            <a:r>
              <a:rPr lang="pl-PL" dirty="0"/>
              <a:t>) { body }</a:t>
            </a:r>
          </a:p>
          <a:p>
            <a:r>
              <a:rPr lang="pl-PL" dirty="0"/>
              <a:t>parametry są domyślnie </a:t>
            </a:r>
            <a:r>
              <a:rPr lang="pl-PL" dirty="0" err="1"/>
              <a:t>val</a:t>
            </a:r>
            <a:endParaRPr lang="pl-PL" dirty="0"/>
          </a:p>
          <a:p>
            <a:pPr lvl="1"/>
            <a:r>
              <a:rPr lang="pl-PL" dirty="0"/>
              <a:t>można wymusić </a:t>
            </a:r>
            <a:r>
              <a:rPr lang="pl-PL" dirty="0" err="1"/>
              <a:t>var</a:t>
            </a:r>
            <a:r>
              <a:rPr lang="pl-PL" dirty="0"/>
              <a:t>, ale to nie zalecane</a:t>
            </a:r>
          </a:p>
          <a:p>
            <a:pPr lvl="1"/>
            <a:r>
              <a:rPr lang="pl-PL" dirty="0"/>
              <a:t>automatycznie generowane metody </a:t>
            </a:r>
            <a:r>
              <a:rPr lang="pl-PL" dirty="0" err="1"/>
              <a:t>toString</a:t>
            </a:r>
            <a:r>
              <a:rPr lang="pl-PL" dirty="0"/>
              <a:t>, </a:t>
            </a:r>
            <a:r>
              <a:rPr lang="pl-PL" dirty="0" err="1"/>
              <a:t>equals</a:t>
            </a:r>
            <a:r>
              <a:rPr lang="pl-PL" dirty="0"/>
              <a:t>, </a:t>
            </a:r>
            <a:r>
              <a:rPr lang="pl-PL" dirty="0" err="1"/>
              <a:t>hashCode</a:t>
            </a:r>
            <a:r>
              <a:rPr lang="pl-PL" dirty="0"/>
              <a:t>, </a:t>
            </a:r>
            <a:r>
              <a:rPr lang="pl-PL" dirty="0" err="1"/>
              <a:t>copy</a:t>
            </a:r>
            <a:r>
              <a:rPr lang="pl-PL" dirty="0"/>
              <a:t>, </a:t>
            </a:r>
            <a:r>
              <a:rPr lang="pl-PL" dirty="0" err="1"/>
              <a:t>apply</a:t>
            </a:r>
            <a:r>
              <a:rPr lang="pl-PL" dirty="0"/>
              <a:t> i </a:t>
            </a:r>
            <a:r>
              <a:rPr lang="pl-PL" dirty="0" err="1"/>
              <a:t>unapply</a:t>
            </a:r>
            <a:endParaRPr lang="pl-PL" dirty="0"/>
          </a:p>
          <a:p>
            <a:pPr lvl="1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510CA1A-2B75-4CBA-9E44-4456A9CE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03" y="4362472"/>
            <a:ext cx="579200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416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odpowiednik interfejsu w Javie</a:t>
            </a:r>
          </a:p>
          <a:p>
            <a:r>
              <a:rPr lang="pl-PL" dirty="0"/>
              <a:t>może dostarczać implementacje metod</a:t>
            </a:r>
          </a:p>
          <a:p>
            <a:r>
              <a:rPr lang="pl-PL" dirty="0"/>
              <a:t>klasa może dziedziczyć z jednej klasy, ale z dowolną ilością </a:t>
            </a:r>
            <a:r>
              <a:rPr lang="pl-PL" dirty="0" err="1"/>
              <a:t>traits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92D7CF9-466A-41B6-973D-417A366A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2293"/>
            <a:ext cx="9144000" cy="4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73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Składnia</a:t>
            </a:r>
          </a:p>
          <a:p>
            <a:pPr lvl="1"/>
            <a:r>
              <a:rPr lang="pl-PL" dirty="0" err="1"/>
              <a:t>trait</a:t>
            </a:r>
            <a:r>
              <a:rPr lang="pl-PL" dirty="0"/>
              <a:t> </a:t>
            </a:r>
            <a:r>
              <a:rPr lang="pl-PL" dirty="0" err="1"/>
              <a:t>TraitName</a:t>
            </a:r>
            <a:r>
              <a:rPr lang="pl-PL" dirty="0"/>
              <a:t> { body }</a:t>
            </a:r>
          </a:p>
          <a:p>
            <a:r>
              <a:rPr lang="pl-PL" dirty="0"/>
              <a:t>przykład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6B026FC-B4E6-4CC1-8DC1-6556AD0C2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66" y="3661203"/>
            <a:ext cx="550621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11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Możemy wykorzystać </a:t>
            </a:r>
            <a:r>
              <a:rPr lang="pl-PL" dirty="0" err="1"/>
              <a:t>traity</a:t>
            </a:r>
            <a:r>
              <a:rPr lang="pl-PL" dirty="0"/>
              <a:t> przy definicji klas: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473DB81-CF84-4E39-ABE0-AF2D529C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2985898"/>
            <a:ext cx="848796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45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Możemy też wskazać </a:t>
            </a:r>
            <a:r>
              <a:rPr lang="pl-PL" dirty="0" err="1"/>
              <a:t>trait</a:t>
            </a:r>
            <a:r>
              <a:rPr lang="pl-PL" dirty="0"/>
              <a:t> do wykorzystania przy tworzeniu obiektu:</a:t>
            </a:r>
          </a:p>
          <a:p>
            <a:endParaRPr lang="pl-PL" dirty="0"/>
          </a:p>
          <a:p>
            <a:r>
              <a:rPr lang="pl-PL" dirty="0"/>
              <a:t>Możemy też robić inne rzeczy – np. </a:t>
            </a:r>
            <a:r>
              <a:rPr lang="pl-PL" dirty="0" err="1"/>
              <a:t>trait</a:t>
            </a:r>
            <a:r>
              <a:rPr lang="pl-PL" dirty="0"/>
              <a:t> może wywoływać inną wersję tej samej metody, z innego </a:t>
            </a:r>
            <a:r>
              <a:rPr lang="pl-PL" dirty="0" err="1"/>
              <a:t>traitu</a:t>
            </a:r>
            <a:r>
              <a:rPr lang="pl-PL" dirty="0"/>
              <a:t> (zależnie od kolejności deklaracji – wykonanie od prawej do lewej)</a:t>
            </a:r>
          </a:p>
          <a:p>
            <a:pPr lvl="1"/>
            <a:r>
              <a:rPr lang="pl-PL" dirty="0"/>
              <a:t>wywołanie </a:t>
            </a:r>
            <a:r>
              <a:rPr lang="pl-PL" dirty="0" err="1"/>
              <a:t>super.metoda</a:t>
            </a:r>
            <a:r>
              <a:rPr lang="pl-PL" dirty="0"/>
              <a:t>(parametry)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2F25E9-A233-496B-910F-B2F256AA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2830008"/>
            <a:ext cx="9144000" cy="4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97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177" y="2571750"/>
            <a:ext cx="5554358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490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2588446"/>
            <a:ext cx="7634288" cy="26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33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69" y="2754944"/>
            <a:ext cx="7244774" cy="23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58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/>
              <a:t>Rozwiązanie problemu wielokrotnego dziedziczenia</a:t>
            </a:r>
          </a:p>
          <a:p>
            <a:pPr lvl="1"/>
            <a:r>
              <a:rPr lang="pl-PL" sz="2400" dirty="0"/>
              <a:t>przynajmniej częściowo</a:t>
            </a:r>
          </a:p>
          <a:p>
            <a:r>
              <a:rPr lang="pl-PL" sz="2800" dirty="0"/>
              <a:t>Możliwość implementacji modelu opartego na rolach</a:t>
            </a:r>
          </a:p>
          <a:p>
            <a:pPr lvl="1"/>
            <a:r>
              <a:rPr lang="pl-PL" sz="2400" dirty="0"/>
              <a:t>przynajmniej częściowo ;)</a:t>
            </a:r>
          </a:p>
          <a:p>
            <a:r>
              <a:rPr lang="pl-PL" sz="2800" dirty="0"/>
              <a:t>Wymaga dużej staranności przy planowaniu i użyciu</a:t>
            </a:r>
          </a:p>
          <a:p>
            <a:pPr lvl="1"/>
            <a:r>
              <a:rPr lang="pl-PL" sz="2400" dirty="0"/>
              <a:t>nawet kolejność </a:t>
            </a:r>
            <a:r>
              <a:rPr lang="pl-PL" sz="2400" dirty="0" err="1"/>
              <a:t>traitów</a:t>
            </a:r>
            <a:r>
              <a:rPr lang="pl-PL" sz="2400" dirty="0"/>
              <a:t> gra rolę!</a:t>
            </a:r>
          </a:p>
        </p:txBody>
      </p:sp>
    </p:spTree>
    <p:extLst>
      <p:ext uri="{BB962C8B-B14F-4D97-AF65-F5344CB8AC3E}">
        <p14:creationId xmlns:p14="http://schemas.microsoft.com/office/powerpoint/2010/main" val="40979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ks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Piksel.thmx</Template>
  <TotalTime>379</TotalTime>
  <Words>2987</Words>
  <Application>Microsoft Office PowerPoint</Application>
  <PresentationFormat>On-screen Show (4:3)</PresentationFormat>
  <Paragraphs>572</Paragraphs>
  <Slides>121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1" baseType="lpstr">
      <vt:lpstr>Geneva</vt:lpstr>
      <vt:lpstr>굴림</vt:lpstr>
      <vt:lpstr>MS PGothic</vt:lpstr>
      <vt:lpstr>Arial</vt:lpstr>
      <vt:lpstr>Calibri</vt:lpstr>
      <vt:lpstr>Corbel</vt:lpstr>
      <vt:lpstr>Times</vt:lpstr>
      <vt:lpstr>Times New Roman</vt:lpstr>
      <vt:lpstr>Wingdings 2</vt:lpstr>
      <vt:lpstr>Piksel</vt:lpstr>
      <vt:lpstr>Nierelacyjne bazy danych i zaawansowane programowanie</vt:lpstr>
      <vt:lpstr>O mnie</vt:lpstr>
      <vt:lpstr>Programowanie funkcyjne</vt:lpstr>
      <vt:lpstr>Czyste funkcje (pure function)</vt:lpstr>
      <vt:lpstr>Zalety czystych funkcji</vt:lpstr>
      <vt:lpstr>Często używane narzędzia</vt:lpstr>
      <vt:lpstr>Języki funkcyjne</vt:lpstr>
      <vt:lpstr>Języki funkcyjne w praktyce</vt:lpstr>
      <vt:lpstr>Języki funkcyjne w praktyce</vt:lpstr>
      <vt:lpstr>Języki funkcyjne</vt:lpstr>
      <vt:lpstr>Koncepcje programowania funkcyjnego</vt:lpstr>
      <vt:lpstr>Funkcje</vt:lpstr>
      <vt:lpstr>Funkcje</vt:lpstr>
      <vt:lpstr>Funkcje</vt:lpstr>
      <vt:lpstr>Niemutowalne struktury danych</vt:lpstr>
      <vt:lpstr>Trwałe struktury danych</vt:lpstr>
      <vt:lpstr>Niemutowalne wartości</vt:lpstr>
      <vt:lpstr>Listy</vt:lpstr>
      <vt:lpstr>Lists</vt:lpstr>
      <vt:lpstr>Podstawowe operacje</vt:lpstr>
      <vt:lpstr>Rekurencja</vt:lpstr>
      <vt:lpstr>Wartości pierwszej kategorii</vt:lpstr>
      <vt:lpstr>Polimorfizm</vt:lpstr>
      <vt:lpstr>Curried Functions</vt:lpstr>
      <vt:lpstr>Inferencja typów</vt:lpstr>
      <vt:lpstr>Funkcje wyższego rzędu</vt:lpstr>
      <vt:lpstr>Leniwa ewaluacja</vt:lpstr>
      <vt:lpstr>Rekurencja ogonowa</vt:lpstr>
      <vt:lpstr>Scala - wprowadzenie</vt:lpstr>
      <vt:lpstr>Czemu nie Java</vt:lpstr>
      <vt:lpstr>A na poważnie</vt:lpstr>
      <vt:lpstr>A na poważnie</vt:lpstr>
      <vt:lpstr>Scala</vt:lpstr>
      <vt:lpstr>Scala jest spójna</vt:lpstr>
      <vt:lpstr>Scala jest zwięzła</vt:lpstr>
      <vt:lpstr>Scala jest zwięzła</vt:lpstr>
      <vt:lpstr>Wartości null</vt:lpstr>
      <vt:lpstr>Wartości null</vt:lpstr>
      <vt:lpstr>Podstawy składni</vt:lpstr>
      <vt:lpstr>Obowiązkowy Hello World</vt:lpstr>
      <vt:lpstr>Wartości i zmienne</vt:lpstr>
      <vt:lpstr>Wyrażenia</vt:lpstr>
      <vt:lpstr>Znajome wyrażenia</vt:lpstr>
      <vt:lpstr>Nieco mniej znajome - for</vt:lpstr>
      <vt:lpstr>Nieco mniej znajome - for</vt:lpstr>
      <vt:lpstr>Function declaration</vt:lpstr>
      <vt:lpstr>Function declaration</vt:lpstr>
      <vt:lpstr>Funkcje - przykłady</vt:lpstr>
      <vt:lpstr>Funkcje - przykłady</vt:lpstr>
      <vt:lpstr>Rekurencja ogonowa</vt:lpstr>
      <vt:lpstr>Kolekcje</vt:lpstr>
      <vt:lpstr>Listy</vt:lpstr>
      <vt:lpstr>Listy</vt:lpstr>
      <vt:lpstr>Listy</vt:lpstr>
      <vt:lpstr>Listy – podstawowa rekurencja</vt:lpstr>
      <vt:lpstr>Listy - mapping</vt:lpstr>
      <vt:lpstr>Listy - filtrowanie</vt:lpstr>
      <vt:lpstr>Listy - folding</vt:lpstr>
      <vt:lpstr>Tuples (krotki)</vt:lpstr>
      <vt:lpstr>Mapy</vt:lpstr>
      <vt:lpstr>Zbiory</vt:lpstr>
      <vt:lpstr>Opcje</vt:lpstr>
      <vt:lpstr>Options</vt:lpstr>
      <vt:lpstr>Options</vt:lpstr>
      <vt:lpstr>Options</vt:lpstr>
      <vt:lpstr>O funkcjach jeszcze trochę</vt:lpstr>
      <vt:lpstr>Obiekty pierwszej kategorii</vt:lpstr>
      <vt:lpstr>Function literal</vt:lpstr>
      <vt:lpstr>Funkcje jako parametry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Partially applied functions</vt:lpstr>
      <vt:lpstr>Partially applied functions</vt:lpstr>
      <vt:lpstr>Partially applied functions</vt:lpstr>
      <vt:lpstr>Partially applied functions</vt:lpstr>
      <vt:lpstr>Klasy i obiekty</vt:lpstr>
      <vt:lpstr>Klasy i obiekty</vt:lpstr>
      <vt:lpstr>Klasy</vt:lpstr>
      <vt:lpstr>Classes</vt:lpstr>
      <vt:lpstr>Uniform Access Principle</vt:lpstr>
      <vt:lpstr>Uniform Access Principle</vt:lpstr>
      <vt:lpstr>Gettery i settery</vt:lpstr>
      <vt:lpstr>Klasy zagnieżdżone</vt:lpstr>
      <vt:lpstr>Obiekty</vt:lpstr>
      <vt:lpstr>Obiekty</vt:lpstr>
      <vt:lpstr>Case classes</vt:lpstr>
      <vt:lpstr>Traits</vt:lpstr>
      <vt:lpstr>Traits</vt:lpstr>
      <vt:lpstr>Traits</vt:lpstr>
      <vt:lpstr>Traits</vt:lpstr>
      <vt:lpstr>Traits</vt:lpstr>
      <vt:lpstr>Traits</vt:lpstr>
      <vt:lpstr>Traits</vt:lpstr>
      <vt:lpstr>Traits</vt:lpstr>
      <vt:lpstr>Równoległość w Scali</vt:lpstr>
      <vt:lpstr>Równoległość w Scali</vt:lpstr>
      <vt:lpstr>Aktorzy</vt:lpstr>
      <vt:lpstr>Aktorzy</vt:lpstr>
      <vt:lpstr>Aktorzy</vt:lpstr>
      <vt:lpstr>Przykład – Scala do 2.9</vt:lpstr>
      <vt:lpstr>Przykład – Scala do 2.9</vt:lpstr>
      <vt:lpstr>Aktorzy – Scala do 2.9</vt:lpstr>
      <vt:lpstr>Aktorzy – Scala do 2.9</vt:lpstr>
      <vt:lpstr>Aktorzy – Scala do 2.9</vt:lpstr>
      <vt:lpstr>Aktorzy – Scala 2.10+</vt:lpstr>
      <vt:lpstr>Aktorzy – Scala 2.10+</vt:lpstr>
      <vt:lpstr>Aktorzy – Scala 2.10+</vt:lpstr>
      <vt:lpstr>Dobre praktyki</vt:lpstr>
      <vt:lpstr>Frameworki, biblioteki, narzędzia</vt:lpstr>
      <vt:lpstr>Frameworki, biblioteki, narzędzia</vt:lpstr>
      <vt:lpstr>Frameworki, biblioteki, narzędzia</vt:lpstr>
      <vt:lpstr>Do you want to know more?</vt:lpstr>
      <vt:lpstr>Polecana lektura</vt:lpstr>
      <vt:lpstr>Opcjonalna lektura</vt:lpstr>
      <vt:lpstr>Opcjonalna lektura</vt:lpstr>
      <vt:lpstr>Przydatne linki</vt:lpstr>
    </vt:vector>
  </TitlesOfParts>
  <Company>tomasz.pieciukiewicz@gmail.com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and integration of information systems</dc:title>
  <dc:creator>Tomasz Pieciukiewicz</dc:creator>
  <cp:lastModifiedBy>tomasz pieciukiewicz</cp:lastModifiedBy>
  <cp:revision>54</cp:revision>
  <dcterms:created xsi:type="dcterms:W3CDTF">2014-08-30T15:57:32Z</dcterms:created>
  <dcterms:modified xsi:type="dcterms:W3CDTF">2019-10-03T07:35:35Z</dcterms:modified>
</cp:coreProperties>
</file>