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23" r:id="rId12"/>
    <p:sldId id="331" r:id="rId13"/>
    <p:sldId id="324" r:id="rId14"/>
    <p:sldId id="325" r:id="rId15"/>
    <p:sldId id="326" r:id="rId16"/>
    <p:sldId id="332" r:id="rId17"/>
    <p:sldId id="327" r:id="rId18"/>
    <p:sldId id="328" r:id="rId19"/>
    <p:sldId id="329" r:id="rId20"/>
    <p:sldId id="330" r:id="rId21"/>
    <p:sldId id="32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78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339F-6637-834F-8C2C-0066D76C6D36}" type="datetimeFigureOut">
              <a:rPr lang="pl-PL" smtClean="0"/>
              <a:t>08.04.2018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DAFD-1DA4-3140-B95E-2E70B362A0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4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69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7DAFD-1DA4-3140-B95E-2E70B362A0E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53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2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7"/>
            <a:ext cx="7542212" cy="1030943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23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402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61" y="457203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9" y="416859"/>
            <a:ext cx="1940859" cy="5607424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41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41" y="1219015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1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6" y="107579"/>
            <a:ext cx="7581901" cy="1653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3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3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6" y="107579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7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8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7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8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1"/>
            <a:ext cx="2975610" cy="297561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6" y="107579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6" y="1882590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2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Nierelacyjne bazy danych i zaawansowane programowanie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pl-PL"/>
              <a:t>– Nierelacyjne bazy </a:t>
            </a:r>
            <a:r>
              <a:rPr lang="pl-PL" dirty="0"/>
              <a:t>danych</a:t>
            </a:r>
          </a:p>
        </p:txBody>
      </p:sp>
    </p:spTree>
    <p:extLst>
      <p:ext uri="{BB962C8B-B14F-4D97-AF65-F5344CB8AC3E}">
        <p14:creationId xmlns:p14="http://schemas.microsoft.com/office/powerpoint/2010/main" val="27716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Bazy grafowe</a:t>
            </a:r>
            <a:r>
              <a:rPr lang="en-US" dirty="0"/>
              <a:t>: </a:t>
            </a:r>
            <a:r>
              <a:rPr lang="pl-PL" dirty="0"/>
              <a:t>plusy i minusy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Zalety</a:t>
            </a:r>
            <a:r>
              <a:rPr lang="en-US" dirty="0"/>
              <a:t>:</a:t>
            </a:r>
          </a:p>
          <a:p>
            <a:pPr lvl="1"/>
            <a:r>
              <a:rPr lang="pl-PL" dirty="0"/>
              <a:t>Potężny, ogólny model danych</a:t>
            </a:r>
          </a:p>
          <a:p>
            <a:pPr lvl="1"/>
            <a:r>
              <a:rPr lang="pl-PL" dirty="0"/>
              <a:t>Łatwe do odpytywania</a:t>
            </a:r>
          </a:p>
          <a:p>
            <a:r>
              <a:rPr lang="pl-PL" dirty="0"/>
              <a:t>Wady</a:t>
            </a:r>
            <a:endParaRPr lang="en-US" dirty="0"/>
          </a:p>
          <a:p>
            <a:pPr lvl="1"/>
            <a:r>
              <a:rPr lang="en-US" dirty="0" err="1"/>
              <a:t>Sharding</a:t>
            </a:r>
            <a:r>
              <a:rPr lang="en-US" dirty="0"/>
              <a:t> </a:t>
            </a:r>
            <a:endParaRPr lang="pl-PL" dirty="0"/>
          </a:p>
          <a:p>
            <a:pPr lvl="1"/>
            <a:r>
              <a:rPr lang="pl-PL" dirty="0"/>
              <a:t>Inny sposób myślenia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2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Trochę teorii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04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Eight</a:t>
            </a:r>
            <a:r>
              <a:rPr lang="pl-PL" dirty="0"/>
              <a:t> </a:t>
            </a:r>
            <a:r>
              <a:rPr lang="pl-PL" dirty="0" err="1"/>
              <a:t>fallacies</a:t>
            </a:r>
            <a:r>
              <a:rPr lang="pl-PL" dirty="0"/>
              <a:t> of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computing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1 The network is reliable </a:t>
            </a:r>
            <a:endParaRPr lang="pl-PL" dirty="0"/>
          </a:p>
          <a:p>
            <a:pPr>
              <a:spcBef>
                <a:spcPts val="600"/>
              </a:spcBef>
            </a:pPr>
            <a:r>
              <a:rPr lang="en-US" dirty="0"/>
              <a:t>2 Latency is zero </a:t>
            </a:r>
            <a:endParaRPr lang="pl-PL" dirty="0"/>
          </a:p>
          <a:p>
            <a:pPr>
              <a:spcBef>
                <a:spcPts val="600"/>
              </a:spcBef>
            </a:pPr>
            <a:r>
              <a:rPr lang="en-US" dirty="0"/>
              <a:t>3 Bandwidth is infinite </a:t>
            </a:r>
            <a:endParaRPr lang="pl-PL" dirty="0"/>
          </a:p>
          <a:p>
            <a:pPr>
              <a:spcBef>
                <a:spcPts val="600"/>
              </a:spcBef>
            </a:pPr>
            <a:r>
              <a:rPr lang="en-US" dirty="0"/>
              <a:t>4 The network is secure </a:t>
            </a:r>
            <a:endParaRPr lang="pl-PL" dirty="0"/>
          </a:p>
          <a:p>
            <a:pPr>
              <a:spcBef>
                <a:spcPts val="600"/>
              </a:spcBef>
            </a:pPr>
            <a:r>
              <a:rPr lang="en-US" dirty="0"/>
              <a:t>5 Topology doesn’t change </a:t>
            </a:r>
            <a:endParaRPr lang="pl-PL" dirty="0"/>
          </a:p>
          <a:p>
            <a:pPr>
              <a:spcBef>
                <a:spcPts val="600"/>
              </a:spcBef>
            </a:pPr>
            <a:r>
              <a:rPr lang="en-US" dirty="0"/>
              <a:t>6 There is one administrator </a:t>
            </a:r>
            <a:endParaRPr lang="pl-PL" dirty="0"/>
          </a:p>
          <a:p>
            <a:pPr>
              <a:spcBef>
                <a:spcPts val="600"/>
              </a:spcBef>
            </a:pPr>
            <a:r>
              <a:rPr lang="en-US" dirty="0"/>
              <a:t>7 Transport cost is zero </a:t>
            </a:r>
            <a:endParaRPr lang="pl-PL" dirty="0"/>
          </a:p>
          <a:p>
            <a:pPr>
              <a:spcBef>
                <a:spcPts val="600"/>
              </a:spcBef>
            </a:pPr>
            <a:r>
              <a:rPr lang="en-US" dirty="0"/>
              <a:t>8 The network is homogeneous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98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Twierdzenie</a:t>
            </a:r>
            <a:r>
              <a:rPr lang="en-US" dirty="0"/>
              <a:t>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(</a:t>
            </a:r>
            <a:r>
              <a:rPr lang="en-US" dirty="0" err="1"/>
              <a:t>Spójność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repliki</a:t>
            </a:r>
            <a:r>
              <a:rPr lang="en-US" dirty="0"/>
              <a:t> </a:t>
            </a:r>
            <a:r>
              <a:rPr lang="en-US" dirty="0" err="1"/>
              <a:t>zawierają</a:t>
            </a:r>
            <a:r>
              <a:rPr lang="en-US" dirty="0"/>
              <a:t> </a:t>
            </a:r>
            <a:r>
              <a:rPr lang="en-US" dirty="0" err="1"/>
              <a:t>tę</a:t>
            </a:r>
            <a:r>
              <a:rPr lang="en-US" dirty="0"/>
              <a:t> </a:t>
            </a:r>
            <a:r>
              <a:rPr lang="en-US" dirty="0" err="1"/>
              <a:t>samą</a:t>
            </a:r>
            <a:r>
              <a:rPr lang="en-US" dirty="0"/>
              <a:t> </a:t>
            </a:r>
            <a:r>
              <a:rPr lang="en-US" dirty="0" err="1"/>
              <a:t>wersję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pPr lvl="1"/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 </a:t>
            </a:r>
            <a:r>
              <a:rPr lang="en-US" dirty="0" err="1"/>
              <a:t>widzi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same </a:t>
            </a:r>
            <a:r>
              <a:rPr lang="en-US" dirty="0" err="1"/>
              <a:t>dane</a:t>
            </a:r>
            <a:r>
              <a:rPr lang="en-US" dirty="0"/>
              <a:t> (</a:t>
            </a:r>
            <a:r>
              <a:rPr lang="en-US" dirty="0" err="1"/>
              <a:t>niezależnie</a:t>
            </a:r>
            <a:r>
              <a:rPr lang="en-US" dirty="0"/>
              <a:t> od </a:t>
            </a:r>
            <a:r>
              <a:rPr lang="en-US" dirty="0" err="1"/>
              <a:t>węzła</a:t>
            </a:r>
            <a:r>
              <a:rPr lang="en-US" dirty="0"/>
              <a:t>)</a:t>
            </a:r>
          </a:p>
          <a:p>
            <a:r>
              <a:rPr lang="en-US" dirty="0"/>
              <a:t>Availability (</a:t>
            </a:r>
            <a:r>
              <a:rPr lang="en-US" dirty="0" err="1"/>
              <a:t>Dostępność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system </a:t>
            </a:r>
            <a:r>
              <a:rPr lang="en-US" dirty="0" err="1"/>
              <a:t>działa</a:t>
            </a:r>
            <a:r>
              <a:rPr lang="en-US" dirty="0"/>
              <a:t> w </a:t>
            </a:r>
            <a:r>
              <a:rPr lang="en-US" dirty="0" err="1"/>
              <a:t>wypadku</a:t>
            </a:r>
            <a:r>
              <a:rPr lang="en-US" dirty="0"/>
              <a:t> </a:t>
            </a:r>
            <a:r>
              <a:rPr lang="en-US" dirty="0" err="1"/>
              <a:t>awarii</a:t>
            </a:r>
            <a:r>
              <a:rPr lang="en-US" dirty="0"/>
              <a:t> </a:t>
            </a:r>
            <a:r>
              <a:rPr lang="en-US" dirty="0" err="1"/>
              <a:t>węzła</a:t>
            </a:r>
            <a:endParaRPr lang="en-US" dirty="0"/>
          </a:p>
          <a:p>
            <a:pPr lvl="1"/>
            <a:r>
              <a:rPr lang="en-US" dirty="0" err="1"/>
              <a:t>wszyscy</a:t>
            </a:r>
            <a:r>
              <a:rPr lang="en-US" dirty="0"/>
              <a:t> </a:t>
            </a:r>
            <a:r>
              <a:rPr lang="en-US" dirty="0" err="1"/>
              <a:t>klienci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 </a:t>
            </a:r>
            <a:r>
              <a:rPr lang="en-US" dirty="0" err="1"/>
              <a:t>czytać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pisać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6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Twierdzenie</a:t>
            </a:r>
            <a:r>
              <a:rPr lang="en-US" dirty="0"/>
              <a:t> CAP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Tolerance (</a:t>
            </a:r>
            <a:r>
              <a:rPr lang="en-US" dirty="0" err="1"/>
              <a:t>Odporność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podział</a:t>
            </a:r>
            <a:r>
              <a:rPr lang="en-US" dirty="0"/>
              <a:t>)</a:t>
            </a:r>
          </a:p>
          <a:p>
            <a:pPr lvl="1"/>
            <a:r>
              <a:rPr lang="pl-PL" dirty="0"/>
              <a:t>wiele </a:t>
            </a:r>
            <a:r>
              <a:rPr lang="pl-PL" dirty="0" err="1"/>
              <a:t>entry</a:t>
            </a:r>
            <a:r>
              <a:rPr lang="pl-PL" dirty="0"/>
              <a:t> </a:t>
            </a:r>
            <a:r>
              <a:rPr lang="pl-PL" dirty="0" err="1"/>
              <a:t>points</a:t>
            </a:r>
            <a:endParaRPr lang="pl-PL" dirty="0"/>
          </a:p>
          <a:p>
            <a:pPr lvl="1"/>
            <a:r>
              <a:rPr lang="pl-PL" dirty="0"/>
              <a:t>system działa po awarii komunikacji między węzłami</a:t>
            </a:r>
          </a:p>
          <a:p>
            <a:pPr lvl="1"/>
            <a:r>
              <a:rPr lang="pl-PL" dirty="0"/>
              <a:t>system działa dobrze z węzłami w różnych segmentach sieci</a:t>
            </a:r>
          </a:p>
        </p:txBody>
      </p:sp>
    </p:spTree>
    <p:extLst>
      <p:ext uri="{BB962C8B-B14F-4D97-AF65-F5344CB8AC3E}">
        <p14:creationId xmlns:p14="http://schemas.microsoft.com/office/powerpoint/2010/main" val="19250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Twierdzenie</a:t>
            </a:r>
            <a:r>
              <a:rPr lang="en-US" dirty="0"/>
              <a:t> CAP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Niemożliwe jest stworzenie systemu, który zapewnia jednocześnie Spójność, Dostępność i Odporność na podział</a:t>
            </a:r>
          </a:p>
          <a:p>
            <a:r>
              <a:rPr lang="pl-PL" dirty="0"/>
              <a:t>-&gt; Zazwyczaj chcemy zapewnić tyle, ile się da (czyli 2 z 3)</a:t>
            </a:r>
          </a:p>
          <a:p>
            <a:r>
              <a:rPr lang="pl-PL" dirty="0"/>
              <a:t>„2 z 3” jest jednak sporym uproszczeniem</a:t>
            </a:r>
          </a:p>
          <a:p>
            <a:pPr lvl="1"/>
            <a:r>
              <a:rPr lang="pl-PL" dirty="0"/>
              <a:t>choćby dlatego, że każda z własności jest raczej ciągła niż binarna</a:t>
            </a:r>
          </a:p>
        </p:txBody>
      </p:sp>
    </p:spTree>
    <p:extLst>
      <p:ext uri="{BB962C8B-B14F-4D97-AF65-F5344CB8AC3E}">
        <p14:creationId xmlns:p14="http://schemas.microsoft.com/office/powerpoint/2010/main" val="63607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Twierdzenie</a:t>
            </a:r>
            <a:r>
              <a:rPr lang="en-US" dirty="0" smtClean="0"/>
              <a:t> PACELEC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Rozwini</a:t>
            </a:r>
            <a:r>
              <a:rPr lang="pl-PL" dirty="0" err="1" smtClean="0"/>
              <a:t>ęcie</a:t>
            </a:r>
            <a:r>
              <a:rPr lang="pl-PL" dirty="0" smtClean="0"/>
              <a:t> twierdzenia CAP</a:t>
            </a:r>
          </a:p>
          <a:p>
            <a:r>
              <a:rPr lang="pl-PL" dirty="0" smtClean="0"/>
              <a:t>Uzupełnia CAP o określenie zachowania systemu w wypadku prawidłowego działania sieci</a:t>
            </a:r>
          </a:p>
          <a:p>
            <a:r>
              <a:rPr lang="pl-PL" dirty="0" smtClean="0"/>
              <a:t>Czy system stawia na</a:t>
            </a:r>
          </a:p>
          <a:p>
            <a:pPr lvl="1"/>
            <a:r>
              <a:rPr lang="pl-PL" dirty="0" smtClean="0"/>
              <a:t>Spójność</a:t>
            </a:r>
          </a:p>
          <a:p>
            <a:pPr lvl="1"/>
            <a:r>
              <a:rPr lang="pl-PL" dirty="0" smtClean="0"/>
              <a:t>Zmniejszenie opóźnień (</a:t>
            </a:r>
            <a:r>
              <a:rPr lang="pl-PL" dirty="0" err="1" smtClean="0"/>
              <a:t>latency</a:t>
            </a:r>
            <a:r>
              <a:rPr lang="pl-PL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7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systemów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Consistent</a:t>
            </a:r>
            <a:r>
              <a:rPr lang="pl-PL" dirty="0"/>
              <a:t>, </a:t>
            </a:r>
            <a:r>
              <a:rPr lang="pl-PL" dirty="0" err="1"/>
              <a:t>Available</a:t>
            </a:r>
            <a:endParaRPr lang="pl-PL" dirty="0"/>
          </a:p>
          <a:p>
            <a:pPr lvl="1"/>
            <a:r>
              <a:rPr lang="pl-PL" dirty="0"/>
              <a:t>problemy z podziałem, zwykle załatwiane przez replikację</a:t>
            </a:r>
          </a:p>
          <a:p>
            <a:pPr lvl="1"/>
            <a:r>
              <a:rPr lang="pl-PL" dirty="0"/>
              <a:t>np. bazy relacyjne</a:t>
            </a:r>
          </a:p>
          <a:p>
            <a:r>
              <a:rPr lang="pl-PL" dirty="0" err="1"/>
              <a:t>Consistent</a:t>
            </a:r>
            <a:r>
              <a:rPr lang="pl-PL" dirty="0"/>
              <a:t>, </a:t>
            </a:r>
            <a:r>
              <a:rPr lang="pl-PL" dirty="0" err="1"/>
              <a:t>Partition</a:t>
            </a:r>
            <a:r>
              <a:rPr lang="pl-PL" dirty="0"/>
              <a:t>-Tolerant</a:t>
            </a:r>
          </a:p>
          <a:p>
            <a:pPr lvl="1"/>
            <a:r>
              <a:rPr lang="pl-PL" dirty="0"/>
              <a:t>problem z dostępnością</a:t>
            </a:r>
          </a:p>
          <a:p>
            <a:pPr lvl="1"/>
            <a:r>
              <a:rPr lang="pl-PL" dirty="0"/>
              <a:t>np. </a:t>
            </a:r>
            <a:r>
              <a:rPr lang="pl-PL" dirty="0" err="1"/>
              <a:t>BigTable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, </a:t>
            </a:r>
            <a:r>
              <a:rPr lang="pl-PL" dirty="0" err="1"/>
              <a:t>MongoDB</a:t>
            </a:r>
            <a:r>
              <a:rPr lang="pl-PL" dirty="0"/>
              <a:t>, </a:t>
            </a:r>
            <a:r>
              <a:rPr lang="pl-PL" dirty="0" err="1"/>
              <a:t>Redis</a:t>
            </a:r>
            <a:r>
              <a:rPr lang="pl-PL" dirty="0"/>
              <a:t>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587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systemów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Available</a:t>
            </a:r>
            <a:r>
              <a:rPr lang="pl-PL" dirty="0"/>
              <a:t>, </a:t>
            </a:r>
            <a:r>
              <a:rPr lang="pl-PL" dirty="0" err="1"/>
              <a:t>Partition</a:t>
            </a:r>
            <a:r>
              <a:rPr lang="pl-PL" dirty="0"/>
              <a:t>-Tolerant</a:t>
            </a:r>
          </a:p>
          <a:p>
            <a:pPr lvl="1"/>
            <a:r>
              <a:rPr lang="pl-PL" dirty="0"/>
              <a:t>„</a:t>
            </a:r>
            <a:r>
              <a:rPr lang="pl-PL" dirty="0" err="1"/>
              <a:t>eventual</a:t>
            </a:r>
            <a:r>
              <a:rPr lang="pl-PL" dirty="0"/>
              <a:t> </a:t>
            </a:r>
            <a:r>
              <a:rPr lang="pl-PL" dirty="0" err="1"/>
              <a:t>consistency</a:t>
            </a:r>
            <a:r>
              <a:rPr lang="pl-PL" dirty="0"/>
              <a:t>” przez replikację i weryfikację</a:t>
            </a:r>
          </a:p>
          <a:p>
            <a:pPr lvl="1"/>
            <a:r>
              <a:rPr lang="pl-PL" dirty="0"/>
              <a:t>np. Dynamo, </a:t>
            </a:r>
            <a:r>
              <a:rPr lang="pl-PL" dirty="0" err="1"/>
              <a:t>Cassandra</a:t>
            </a:r>
            <a:r>
              <a:rPr lang="pl-PL" dirty="0"/>
              <a:t>, </a:t>
            </a:r>
            <a:r>
              <a:rPr lang="pl-PL" dirty="0" err="1"/>
              <a:t>CouchDB</a:t>
            </a:r>
            <a:r>
              <a:rPr lang="pl-PL" dirty="0"/>
              <a:t>, </a:t>
            </a:r>
            <a:r>
              <a:rPr lang="pl-PL" dirty="0" err="1"/>
              <a:t>Riak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659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Sharding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Pojedyncza baza rozproszona w klastrze serwerów</a:t>
            </a:r>
          </a:p>
          <a:p>
            <a:r>
              <a:rPr lang="pl-PL" dirty="0"/>
              <a:t>Podział wg. zakresów (dokumenty rozproszone wg. konkretnego klucza pomiędzy fragmentami)</a:t>
            </a:r>
          </a:p>
          <a:p>
            <a:r>
              <a:rPr lang="pl-PL" dirty="0"/>
              <a:t>Automatyczne balansowanie pomiędzy fragmentami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834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Nierelacyjne bazy danych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5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Zbiory replik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Nadmiarowość (</a:t>
            </a:r>
            <a:r>
              <a:rPr lang="pl-PL" dirty="0" err="1"/>
              <a:t>Redundancy</a:t>
            </a:r>
            <a:r>
              <a:rPr lang="pl-PL" dirty="0"/>
              <a:t>) i  Przejmowanie funkcji w wypadku awarii (</a:t>
            </a:r>
            <a:r>
              <a:rPr lang="pl-PL" dirty="0" err="1"/>
              <a:t>Failover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0 </a:t>
            </a:r>
            <a:r>
              <a:rPr lang="pl-PL" dirty="0" err="1"/>
              <a:t>downtime</a:t>
            </a:r>
            <a:r>
              <a:rPr lang="pl-PL" dirty="0"/>
              <a:t> na aktualizacje i pielęgnację</a:t>
            </a:r>
          </a:p>
          <a:p>
            <a:r>
              <a:rPr lang="pl-PL" dirty="0"/>
              <a:t>Replikacja w układzie Master-</a:t>
            </a:r>
            <a:r>
              <a:rPr lang="pl-PL" dirty="0" err="1"/>
              <a:t>Slave</a:t>
            </a:r>
            <a:endParaRPr lang="pl-PL" dirty="0"/>
          </a:p>
          <a:p>
            <a:pPr lvl="1"/>
            <a:r>
              <a:rPr lang="pl-PL" dirty="0" err="1"/>
              <a:t>strong</a:t>
            </a:r>
            <a:r>
              <a:rPr lang="pl-PL" dirty="0"/>
              <a:t>, </a:t>
            </a:r>
            <a:r>
              <a:rPr lang="pl-PL" dirty="0" err="1"/>
              <a:t>delayed</a:t>
            </a:r>
            <a:r>
              <a:rPr lang="pl-PL" dirty="0"/>
              <a:t> </a:t>
            </a:r>
            <a:r>
              <a:rPr lang="pl-PL" dirty="0" err="1"/>
              <a:t>consistency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579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 Databases in Seven Weeks: A Guide to Modern Databases and the NoSQL Movement</a:t>
            </a:r>
            <a:r>
              <a:rPr lang="pl-PL" dirty="0"/>
              <a:t>, </a:t>
            </a:r>
            <a:r>
              <a:rPr lang="en-US" dirty="0"/>
              <a:t>Eric Redmond and Jim R. Wilson</a:t>
            </a:r>
            <a:r>
              <a:rPr lang="pl-PL" dirty="0"/>
              <a:t>, </a:t>
            </a:r>
            <a:r>
              <a:rPr lang="pl-PL" dirty="0" err="1"/>
              <a:t>Pragmatic</a:t>
            </a:r>
            <a:r>
              <a:rPr lang="pl-PL" dirty="0"/>
              <a:t> Bookshelf 2012</a:t>
            </a:r>
          </a:p>
          <a:p>
            <a:r>
              <a:rPr lang="pl-PL" dirty="0" err="1"/>
              <a:t>Making</a:t>
            </a:r>
            <a:r>
              <a:rPr lang="pl-PL" dirty="0"/>
              <a:t> </a:t>
            </a:r>
            <a:r>
              <a:rPr lang="pl-PL" dirty="0" err="1"/>
              <a:t>Sense</a:t>
            </a:r>
            <a:r>
              <a:rPr lang="pl-PL" dirty="0"/>
              <a:t> of </a:t>
            </a:r>
            <a:r>
              <a:rPr lang="pl-PL" dirty="0" err="1"/>
              <a:t>NoSQL</a:t>
            </a:r>
            <a:r>
              <a:rPr lang="pl-PL" dirty="0"/>
              <a:t>, Dan </a:t>
            </a:r>
            <a:r>
              <a:rPr lang="pl-PL" dirty="0" err="1"/>
              <a:t>McCreary</a:t>
            </a:r>
            <a:r>
              <a:rPr lang="pl-PL" dirty="0"/>
              <a:t>, Ann Kelly, </a:t>
            </a:r>
            <a:r>
              <a:rPr lang="pl-PL" dirty="0" err="1"/>
              <a:t>Manning</a:t>
            </a:r>
            <a:r>
              <a:rPr lang="pl-PL"/>
              <a:t> 2014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260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Składy K-V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Oparte o artykuł „</a:t>
            </a:r>
            <a:r>
              <a:rPr lang="en-US" b="1" dirty="0"/>
              <a:t>Dynamo</a:t>
            </a:r>
            <a:r>
              <a:rPr lang="en-US" dirty="0"/>
              <a:t>: Amazon Highly Available Key-Value Store</a:t>
            </a:r>
            <a:r>
              <a:rPr lang="pl-PL" dirty="0"/>
              <a:t>”</a:t>
            </a:r>
            <a:endParaRPr lang="en-US" dirty="0"/>
          </a:p>
          <a:p>
            <a:r>
              <a:rPr lang="pl-PL" dirty="0"/>
              <a:t>Model danych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Global</a:t>
            </a:r>
            <a:r>
              <a:rPr lang="pl-PL" dirty="0" err="1"/>
              <a:t>ny</a:t>
            </a:r>
            <a:r>
              <a:rPr lang="pl-PL" dirty="0"/>
              <a:t> </a:t>
            </a:r>
            <a:r>
              <a:rPr lang="pl-PL" dirty="0" err="1"/>
              <a:t>mapping</a:t>
            </a:r>
            <a:r>
              <a:rPr lang="en-US" dirty="0"/>
              <a:t> key-</a:t>
            </a:r>
            <a:r>
              <a:rPr lang="en-US" dirty="0" err="1"/>
              <a:t>valu</a:t>
            </a:r>
            <a:r>
              <a:rPr lang="pl-PL"/>
              <a:t>e</a:t>
            </a:r>
            <a:endParaRPr lang="en-US" dirty="0"/>
          </a:p>
          <a:p>
            <a:pPr lvl="1"/>
            <a:r>
              <a:rPr lang="pl-PL" dirty="0"/>
              <a:t>Wielka, skalowalna </a:t>
            </a:r>
            <a:r>
              <a:rPr lang="en-US" dirty="0" err="1"/>
              <a:t>HashMap</a:t>
            </a:r>
            <a:r>
              <a:rPr lang="pl-PL" dirty="0"/>
              <a:t>a</a:t>
            </a:r>
            <a:endParaRPr lang="en-US" dirty="0"/>
          </a:p>
          <a:p>
            <a:pPr lvl="1"/>
            <a:r>
              <a:rPr lang="pl-PL" dirty="0"/>
              <a:t>Wysoka odporność na błędy (zazwyczaj)</a:t>
            </a:r>
            <a:endParaRPr lang="en-US" dirty="0"/>
          </a:p>
          <a:p>
            <a:pPr marL="514350" indent="-457200"/>
            <a:r>
              <a:rPr lang="pl-PL" dirty="0"/>
              <a:t>Przykłady</a:t>
            </a:r>
            <a:r>
              <a:rPr lang="en-US" dirty="0"/>
              <a:t>:</a:t>
            </a:r>
          </a:p>
          <a:p>
            <a:pPr marL="914400" lvl="1" indent="-457200"/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Riak</a:t>
            </a:r>
            <a:r>
              <a:rPr lang="en-US" dirty="0"/>
              <a:t>, </a:t>
            </a:r>
            <a:r>
              <a:rPr lang="en-US" dirty="0" err="1"/>
              <a:t>Voldemort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7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Składy K-V</a:t>
            </a:r>
            <a:r>
              <a:rPr lang="en-US" dirty="0"/>
              <a:t>: </a:t>
            </a:r>
            <a:r>
              <a:rPr lang="pl-PL" dirty="0"/>
              <a:t>plusy i minusy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Zalety</a:t>
            </a:r>
            <a:r>
              <a:rPr lang="en-US" dirty="0"/>
              <a:t>:</a:t>
            </a:r>
          </a:p>
          <a:p>
            <a:pPr lvl="1"/>
            <a:r>
              <a:rPr lang="pl-PL" dirty="0"/>
              <a:t>Prosty model danych</a:t>
            </a:r>
          </a:p>
          <a:p>
            <a:pPr lvl="1"/>
            <a:r>
              <a:rPr lang="pl-PL" dirty="0"/>
              <a:t>Skalowalny</a:t>
            </a:r>
          </a:p>
          <a:p>
            <a:r>
              <a:rPr lang="pl-PL" dirty="0"/>
              <a:t>Przeciw:</a:t>
            </a:r>
            <a:endParaRPr lang="en-US" dirty="0"/>
          </a:p>
          <a:p>
            <a:pPr lvl="1"/>
            <a:r>
              <a:rPr lang="pl-PL" dirty="0"/>
              <a:t>Słabo sprawdza się ze złożonymi danymi</a:t>
            </a:r>
          </a:p>
          <a:p>
            <a:pPr lvl="1"/>
            <a:r>
              <a:rPr lang="pl-PL" dirty="0"/>
              <a:t>Konieczność samodzielnej obsługi powiązań między danymi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dirty="0"/>
              <a:t>Bazy kolumnowe (</a:t>
            </a:r>
            <a:r>
              <a:rPr lang="pl-PL" sz="5400" dirty="0" err="1"/>
              <a:t>column</a:t>
            </a:r>
            <a:r>
              <a:rPr lang="pl-PL" sz="5400" dirty="0"/>
              <a:t> i </a:t>
            </a:r>
            <a:r>
              <a:rPr lang="pl-PL" sz="5400" dirty="0" err="1"/>
              <a:t>column</a:t>
            </a:r>
            <a:r>
              <a:rPr lang="pl-PL" sz="5400" dirty="0"/>
              <a:t> family)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Oparte głównie o </a:t>
            </a:r>
            <a:r>
              <a:rPr lang="en-US" b="1" dirty="0" err="1"/>
              <a:t>BigTable</a:t>
            </a:r>
            <a:r>
              <a:rPr lang="pl-PL" dirty="0"/>
              <a:t> – rozproszony system składu dla danych ustrukturyzowanych wykorzystywany przez Google</a:t>
            </a:r>
            <a:endParaRPr lang="en-US" dirty="0"/>
          </a:p>
          <a:p>
            <a:r>
              <a:rPr lang="pl-PL" dirty="0" err="1"/>
              <a:t>Mode</a:t>
            </a:r>
            <a:r>
              <a:rPr lang="en-US" dirty="0"/>
              <a:t>l</a:t>
            </a:r>
            <a:r>
              <a:rPr lang="pl-PL" dirty="0"/>
              <a:t> danych</a:t>
            </a:r>
            <a:r>
              <a:rPr lang="en-US" dirty="0"/>
              <a:t>: </a:t>
            </a:r>
            <a:endParaRPr lang="pl-PL" dirty="0"/>
          </a:p>
          <a:p>
            <a:pPr lvl="1"/>
            <a:r>
              <a:rPr lang="pl-PL" dirty="0"/>
              <a:t>duża tabela z „rodzinami kolumn”</a:t>
            </a:r>
          </a:p>
          <a:p>
            <a:pPr lvl="1"/>
            <a:r>
              <a:rPr lang="pl-PL" dirty="0"/>
              <a:t>map-</a:t>
            </a:r>
            <a:r>
              <a:rPr lang="pl-PL" dirty="0" err="1"/>
              <a:t>reduce</a:t>
            </a:r>
            <a:r>
              <a:rPr lang="pl-PL" dirty="0"/>
              <a:t> do odpytywania</a:t>
            </a:r>
          </a:p>
          <a:p>
            <a:r>
              <a:rPr lang="pl-PL" dirty="0"/>
              <a:t>Przykłady</a:t>
            </a:r>
            <a:r>
              <a:rPr lang="en-US" dirty="0"/>
              <a:t>:</a:t>
            </a:r>
          </a:p>
          <a:p>
            <a:pPr marL="914400" lvl="1" indent="-457200"/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HyperTable</a:t>
            </a:r>
            <a:r>
              <a:rPr lang="en-US" dirty="0"/>
              <a:t>, Cassandra</a:t>
            </a:r>
          </a:p>
        </p:txBody>
      </p:sp>
    </p:spTree>
    <p:extLst>
      <p:ext uri="{BB962C8B-B14F-4D97-AF65-F5344CB8AC3E}">
        <p14:creationId xmlns:p14="http://schemas.microsoft.com/office/powerpoint/2010/main" val="238835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kolumnowe</a:t>
            </a:r>
            <a:r>
              <a:rPr lang="en-US" dirty="0"/>
              <a:t>: </a:t>
            </a:r>
            <a:r>
              <a:rPr lang="pl-PL" dirty="0"/>
              <a:t>plusy i minusy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Zalety</a:t>
            </a:r>
            <a:r>
              <a:rPr lang="en-US" dirty="0"/>
              <a:t>:</a:t>
            </a:r>
          </a:p>
          <a:p>
            <a:pPr lvl="1"/>
            <a:r>
              <a:rPr lang="pl-PL" dirty="0"/>
              <a:t>Wspiera dane </a:t>
            </a:r>
            <a:r>
              <a:rPr lang="pl-PL" dirty="0" err="1"/>
              <a:t>półstrukturalne</a:t>
            </a:r>
            <a:endParaRPr lang="pl-PL" dirty="0"/>
          </a:p>
          <a:p>
            <a:pPr lvl="1"/>
            <a:r>
              <a:rPr lang="pl-PL" dirty="0"/>
              <a:t>„naturalne” indeksowanie</a:t>
            </a:r>
          </a:p>
          <a:p>
            <a:pPr lvl="1"/>
            <a:r>
              <a:rPr lang="pl-PL" dirty="0"/>
              <a:t>skalowalne</a:t>
            </a:r>
          </a:p>
          <a:p>
            <a:r>
              <a:rPr lang="pl-PL" dirty="0"/>
              <a:t>Wady:</a:t>
            </a:r>
            <a:endParaRPr lang="en-US" dirty="0"/>
          </a:p>
          <a:p>
            <a:pPr lvl="1"/>
            <a:r>
              <a:rPr lang="pl-PL" dirty="0"/>
              <a:t>Konieczność samodzielnej obsługi powiązań między danymi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7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dokumentowe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Model danych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kolekcja „dokumentów”</a:t>
            </a:r>
          </a:p>
          <a:p>
            <a:pPr lvl="1"/>
            <a:r>
              <a:rPr lang="pl-PL" dirty="0"/>
              <a:t>dokument jest kolekcją K-V</a:t>
            </a:r>
          </a:p>
          <a:p>
            <a:pPr marL="514350" indent="-457200"/>
            <a:r>
              <a:rPr lang="pl-PL" dirty="0"/>
              <a:t>Przykłady</a:t>
            </a:r>
            <a:r>
              <a:rPr lang="en-US" dirty="0"/>
              <a:t>:</a:t>
            </a:r>
          </a:p>
          <a:p>
            <a:pPr marL="914400" lvl="1" indent="-457200"/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1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Bazy dokumentowe</a:t>
            </a:r>
            <a:r>
              <a:rPr lang="en-US" dirty="0"/>
              <a:t>: </a:t>
            </a:r>
            <a:r>
              <a:rPr lang="pl-PL" dirty="0"/>
              <a:t>plusy i minusy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Zalety</a:t>
            </a:r>
            <a:r>
              <a:rPr lang="en-US" dirty="0"/>
              <a:t>:</a:t>
            </a:r>
          </a:p>
          <a:p>
            <a:pPr lvl="1"/>
            <a:r>
              <a:rPr lang="pl-PL" dirty="0"/>
              <a:t>prosty model danych</a:t>
            </a:r>
          </a:p>
          <a:p>
            <a:pPr lvl="1"/>
            <a:r>
              <a:rPr lang="pl-PL" dirty="0"/>
              <a:t>duże możliwości modelowania</a:t>
            </a:r>
          </a:p>
          <a:p>
            <a:pPr lvl="1"/>
            <a:r>
              <a:rPr lang="pl-PL" dirty="0"/>
              <a:t>skalowalny</a:t>
            </a:r>
          </a:p>
          <a:p>
            <a:r>
              <a:rPr lang="pl-PL" dirty="0"/>
              <a:t>Wady:</a:t>
            </a:r>
          </a:p>
          <a:p>
            <a:pPr lvl="1"/>
            <a:r>
              <a:rPr lang="pl-PL" dirty="0"/>
              <a:t>słaba obsługa danych powiązanych ze sobą</a:t>
            </a:r>
          </a:p>
          <a:p>
            <a:pPr lvl="1"/>
            <a:r>
              <a:rPr lang="pl-PL" dirty="0"/>
              <a:t>ograniczony model odpytywania (klucze, indeksy)</a:t>
            </a:r>
          </a:p>
          <a:p>
            <a:pPr lvl="1"/>
            <a:r>
              <a:rPr lang="pl-PL" dirty="0"/>
              <a:t>map-</a:t>
            </a:r>
            <a:r>
              <a:rPr lang="pl-PL" dirty="0" err="1"/>
              <a:t>reduce</a:t>
            </a:r>
            <a:r>
              <a:rPr lang="pl-PL" dirty="0"/>
              <a:t> dla większych zapytań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6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grafowe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Model danych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Węzły i relacje</a:t>
            </a:r>
          </a:p>
          <a:p>
            <a:pPr marL="514350" indent="-457200"/>
            <a:r>
              <a:rPr lang="pl-PL" dirty="0"/>
              <a:t>Przykłady</a:t>
            </a:r>
            <a:r>
              <a:rPr lang="en-US" dirty="0"/>
              <a:t>:</a:t>
            </a:r>
          </a:p>
          <a:p>
            <a:pPr marL="914400" lvl="1" indent="-457200"/>
            <a:r>
              <a:rPr lang="en-US" dirty="0"/>
              <a:t>Neo4j,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/>
              <a:t>InfiniteGraph</a:t>
            </a:r>
            <a:r>
              <a:rPr lang="en-US" dirty="0"/>
              <a:t>, </a:t>
            </a:r>
            <a:r>
              <a:rPr lang="en-US" dirty="0" err="1"/>
              <a:t>AllegroGraph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88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Orbita.thmx</Template>
  <TotalTime>0</TotalTime>
  <Words>480</Words>
  <Application>Microsoft Office PowerPoint</Application>
  <PresentationFormat>On-screen Show (4:3)</PresentationFormat>
  <Paragraphs>117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Candara</vt:lpstr>
      <vt:lpstr>Orbit</vt:lpstr>
      <vt:lpstr>Nierelacyjne bazy danych i zaawansowane programowanie</vt:lpstr>
      <vt:lpstr>Nierelacyjne bazy danych</vt:lpstr>
      <vt:lpstr>Składy K-V</vt:lpstr>
      <vt:lpstr>Składy K-V: plusy i minusy</vt:lpstr>
      <vt:lpstr>Bazy kolumnowe (column i column family)</vt:lpstr>
      <vt:lpstr>Bazy kolumnowe: plusy i minusy</vt:lpstr>
      <vt:lpstr>Bazy dokumentowe</vt:lpstr>
      <vt:lpstr>Bazy dokumentowe: plusy i minusy</vt:lpstr>
      <vt:lpstr>Bazy grafowe</vt:lpstr>
      <vt:lpstr>Bazy grafowe: plusy i minusy</vt:lpstr>
      <vt:lpstr>Trochę teorii</vt:lpstr>
      <vt:lpstr>Eight fallacies of distributed computing</vt:lpstr>
      <vt:lpstr>Twierdzenie CAP</vt:lpstr>
      <vt:lpstr>Twierdzenie CAP</vt:lpstr>
      <vt:lpstr>Twierdzenie CAP</vt:lpstr>
      <vt:lpstr>Twierdzenie PACELEC</vt:lpstr>
      <vt:lpstr>Typy systemów</vt:lpstr>
      <vt:lpstr>Typy systemów</vt:lpstr>
      <vt:lpstr>Sharding</vt:lpstr>
      <vt:lpstr>Zbiory replik</vt:lpstr>
      <vt:lpstr>Literatura</vt:lpstr>
    </vt:vector>
  </TitlesOfParts>
  <Company>tomasz.pieciukiewicz@gmail.com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Pieciukiewicz</dc:creator>
  <cp:lastModifiedBy>tomasz pieciukiewicz</cp:lastModifiedBy>
  <cp:revision>52</cp:revision>
  <dcterms:created xsi:type="dcterms:W3CDTF">2014-08-30T15:33:48Z</dcterms:created>
  <dcterms:modified xsi:type="dcterms:W3CDTF">2018-04-08T10:46:12Z</dcterms:modified>
</cp:coreProperties>
</file>