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sldIdLst>
    <p:sldId id="256" r:id="rId2"/>
    <p:sldId id="257" r:id="rId3"/>
    <p:sldId id="260" r:id="rId4"/>
    <p:sldId id="334" r:id="rId5"/>
    <p:sldId id="333" r:id="rId6"/>
    <p:sldId id="336" r:id="rId7"/>
    <p:sldId id="347" r:id="rId8"/>
    <p:sldId id="264" r:id="rId9"/>
    <p:sldId id="337" r:id="rId10"/>
    <p:sldId id="348" r:id="rId11"/>
    <p:sldId id="262" r:id="rId12"/>
    <p:sldId id="349" r:id="rId13"/>
    <p:sldId id="350" r:id="rId14"/>
    <p:sldId id="351" r:id="rId15"/>
    <p:sldId id="335" r:id="rId16"/>
    <p:sldId id="352" r:id="rId17"/>
    <p:sldId id="339" r:id="rId18"/>
    <p:sldId id="362" r:id="rId19"/>
    <p:sldId id="340" r:id="rId20"/>
    <p:sldId id="358" r:id="rId21"/>
    <p:sldId id="357" r:id="rId22"/>
    <p:sldId id="359" r:id="rId23"/>
    <p:sldId id="360" r:id="rId24"/>
    <p:sldId id="400" r:id="rId25"/>
    <p:sldId id="401" r:id="rId26"/>
    <p:sldId id="361" r:id="rId27"/>
    <p:sldId id="355" r:id="rId28"/>
    <p:sldId id="356" r:id="rId29"/>
    <p:sldId id="385" r:id="rId30"/>
    <p:sldId id="382" r:id="rId31"/>
    <p:sldId id="383" r:id="rId32"/>
    <p:sldId id="384" r:id="rId33"/>
    <p:sldId id="390" r:id="rId34"/>
    <p:sldId id="386" r:id="rId35"/>
    <p:sldId id="387" r:id="rId36"/>
    <p:sldId id="388" r:id="rId37"/>
    <p:sldId id="389" r:id="rId38"/>
    <p:sldId id="392" r:id="rId39"/>
    <p:sldId id="353" r:id="rId40"/>
    <p:sldId id="393" r:id="rId41"/>
    <p:sldId id="407" r:id="rId42"/>
    <p:sldId id="354" r:id="rId43"/>
    <p:sldId id="395" r:id="rId44"/>
    <p:sldId id="396" r:id="rId45"/>
    <p:sldId id="402" r:id="rId46"/>
    <p:sldId id="394" r:id="rId47"/>
    <p:sldId id="406" r:id="rId48"/>
    <p:sldId id="397" r:id="rId49"/>
    <p:sldId id="398" r:id="rId50"/>
    <p:sldId id="399" r:id="rId51"/>
    <p:sldId id="403" r:id="rId52"/>
    <p:sldId id="404" r:id="rId53"/>
    <p:sldId id="405" r:id="rId54"/>
    <p:sldId id="363" r:id="rId55"/>
    <p:sldId id="364" r:id="rId56"/>
    <p:sldId id="365" r:id="rId57"/>
    <p:sldId id="366" r:id="rId58"/>
    <p:sldId id="380" r:id="rId59"/>
    <p:sldId id="410" r:id="rId60"/>
    <p:sldId id="367" r:id="rId61"/>
    <p:sldId id="368" r:id="rId62"/>
    <p:sldId id="369" r:id="rId63"/>
    <p:sldId id="370" r:id="rId64"/>
    <p:sldId id="371" r:id="rId65"/>
    <p:sldId id="372" r:id="rId66"/>
    <p:sldId id="373" r:id="rId67"/>
    <p:sldId id="374" r:id="rId68"/>
    <p:sldId id="408" r:id="rId69"/>
    <p:sldId id="376" r:id="rId70"/>
    <p:sldId id="377" r:id="rId71"/>
    <p:sldId id="378" r:id="rId72"/>
    <p:sldId id="268" r:id="rId73"/>
    <p:sldId id="381" r:id="rId74"/>
    <p:sldId id="338" r:id="rId75"/>
    <p:sldId id="270" r:id="rId76"/>
    <p:sldId id="411" r:id="rId77"/>
    <p:sldId id="271" r:id="rId78"/>
    <p:sldId id="308" r:id="rId79"/>
    <p:sldId id="375" r:id="rId80"/>
    <p:sldId id="309" r:id="rId81"/>
    <p:sldId id="272" r:id="rId82"/>
    <p:sldId id="273" r:id="rId83"/>
    <p:sldId id="322" r:id="rId84"/>
    <p:sldId id="274" r:id="rId85"/>
    <p:sldId id="329" r:id="rId86"/>
    <p:sldId id="330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339F-6637-834F-8C2C-0066D76C6D36}" type="datetimeFigureOut">
              <a:rPr lang="pl-PL" smtClean="0"/>
              <a:t>07.04.2019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7DAFD-1DA4-3140-B95E-2E70B362A0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14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9982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65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4323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66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5132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67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9914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69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1569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72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2739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74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5245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75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430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77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2571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78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3862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79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1485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0973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80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5262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81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8181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82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8815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83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89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84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41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974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57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0554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5925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61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96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62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3416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63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1158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64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774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2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7"/>
            <a:ext cx="7542212" cy="1030943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23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402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61" y="457203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9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41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41" y="1219015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1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6" y="107579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3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3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6" y="107579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7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8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7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8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1"/>
            <a:ext cx="2975610" cy="2975611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6" y="107579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6" y="1882590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2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ongodb.org/manual/reference/bson-type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3t.io/schema-explore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obomongo.org/" TargetMode="External"/><Relationship Id="rId4" Type="http://schemas.openxmlformats.org/officeDocument/2006/relationships/hyperlink" Target="https://github.com/dongri/mongri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200" dirty="0" smtClean="0"/>
              <a:t>Nierelacyjne bazy danych i zaawansowane programowanie</a:t>
            </a:r>
            <a:endParaRPr lang="pl-PL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#2 – Dokumentowe bazy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16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5400" dirty="0" smtClean="0"/>
              <a:t>Koncepcje z baz relacyjnych vs </a:t>
            </a:r>
            <a:r>
              <a:rPr lang="pl-PL" sz="5400" dirty="0" err="1" smtClean="0"/>
              <a:t>MongoDB</a:t>
            </a:r>
            <a:endParaRPr lang="pl-PL" sz="5400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433969"/>
              </p:ext>
            </p:extLst>
          </p:nvPr>
        </p:nvGraphicFramePr>
        <p:xfrm>
          <a:off x="779463" y="1882775"/>
          <a:ext cx="75819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9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BAZA RELACYJNA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MONGODB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DATABASE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DATABASE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TABLE, VIEW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COLLECTION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ROW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DOCUMENT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COLUMN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FIELD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INDEX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INDEX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JOIN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EMBEDDED DOCUMENT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FOREIGN KEY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REFERENCE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PARTITION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SHARDS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JSON I BSON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6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to?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Tekstowa notacja</a:t>
            </a:r>
          </a:p>
          <a:p>
            <a:r>
              <a:rPr lang="pl-PL" dirty="0" smtClean="0"/>
              <a:t>Oparta o i przeznaczona na </a:t>
            </a:r>
            <a:r>
              <a:rPr lang="pl-PL" dirty="0" err="1" smtClean="0"/>
              <a:t>JavaScript</a:t>
            </a:r>
            <a:endParaRPr lang="pl-PL" dirty="0" smtClean="0"/>
          </a:p>
          <a:p>
            <a:r>
              <a:rPr lang="pl-PL" dirty="0" err="1" smtClean="0"/>
              <a:t>Parsery</a:t>
            </a:r>
            <a:r>
              <a:rPr lang="pl-PL" dirty="0" smtClean="0"/>
              <a:t> dla wielu innych języków</a:t>
            </a:r>
          </a:p>
          <a:p>
            <a:r>
              <a:rPr lang="pl-PL" dirty="0" smtClean="0"/>
              <a:t>Opisana w </a:t>
            </a:r>
            <a:r>
              <a:rPr lang="pl-PL" dirty="0"/>
              <a:t>RFC </a:t>
            </a:r>
            <a:r>
              <a:rPr lang="pl-PL" dirty="0" smtClean="0"/>
              <a:t>4627</a:t>
            </a:r>
          </a:p>
          <a:p>
            <a:r>
              <a:rPr lang="pl-PL" dirty="0" smtClean="0"/>
              <a:t>Stworzone w firmie </a:t>
            </a:r>
            <a:r>
              <a:rPr lang="pl-PL" dirty="0" err="1" smtClean="0"/>
              <a:t>State</a:t>
            </a:r>
            <a:r>
              <a:rPr lang="pl-PL" dirty="0" smtClean="0"/>
              <a:t> Software w 2001 roku</a:t>
            </a:r>
          </a:p>
          <a:p>
            <a:r>
              <a:rPr lang="pl-PL" dirty="0" smtClean="0"/>
              <a:t>Yahoo i Google zaczęły używać go kilka lat później (2005, 2006)</a:t>
            </a:r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35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typy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Number</a:t>
            </a:r>
            <a:endParaRPr lang="pl-PL" dirty="0" smtClean="0"/>
          </a:p>
          <a:p>
            <a:r>
              <a:rPr lang="pl-PL" dirty="0" smtClean="0"/>
              <a:t>String</a:t>
            </a:r>
          </a:p>
          <a:p>
            <a:r>
              <a:rPr lang="pl-PL" dirty="0" err="1" smtClean="0"/>
              <a:t>Boolean</a:t>
            </a:r>
            <a:endParaRPr lang="pl-PL" dirty="0" smtClean="0"/>
          </a:p>
          <a:p>
            <a:r>
              <a:rPr lang="pl-PL" dirty="0" err="1" smtClean="0"/>
              <a:t>Array</a:t>
            </a:r>
            <a:r>
              <a:rPr lang="pl-PL" dirty="0" smtClean="0"/>
              <a:t> (zamknięte w [], oddzielone przecinkami)</a:t>
            </a:r>
          </a:p>
          <a:p>
            <a:r>
              <a:rPr lang="pl-PL" dirty="0" smtClean="0"/>
              <a:t>Object (pary </a:t>
            </a:r>
            <a:r>
              <a:rPr lang="pl-PL" dirty="0" err="1" smtClean="0"/>
              <a:t>klucz:wartość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null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05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Wykorzystanie w </a:t>
            </a:r>
            <a:r>
              <a:rPr lang="pl-PL" dirty="0" err="1" smtClean="0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Można użyć funkcji </a:t>
            </a:r>
            <a:r>
              <a:rPr lang="pl-PL" dirty="0" err="1" smtClean="0"/>
              <a:t>eval</a:t>
            </a:r>
            <a:r>
              <a:rPr lang="pl-PL" dirty="0" smtClean="0"/>
              <a:t>()</a:t>
            </a:r>
          </a:p>
          <a:p>
            <a:pPr lvl="1"/>
            <a:r>
              <a:rPr lang="pl-PL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obiekt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eval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("(" +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json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+ ")");</a:t>
            </a:r>
          </a:p>
          <a:p>
            <a:r>
              <a:rPr lang="pl-PL" dirty="0" smtClean="0">
                <a:cs typeface="Courier New" pitchFamily="49" charset="0"/>
              </a:rPr>
              <a:t>Lepiej użyć </a:t>
            </a:r>
            <a:r>
              <a:rPr lang="pl-PL" dirty="0" err="1" smtClean="0">
                <a:cs typeface="Courier New" pitchFamily="49" charset="0"/>
              </a:rPr>
              <a:t>parsera</a:t>
            </a:r>
            <a:r>
              <a:rPr lang="pl-PL" dirty="0" smtClean="0">
                <a:cs typeface="Courier New" pitchFamily="49" charset="0"/>
              </a:rPr>
              <a:t> (</a:t>
            </a:r>
            <a:r>
              <a:rPr lang="pl-PL" dirty="0" err="1" smtClean="0">
                <a:cs typeface="Courier New" pitchFamily="49" charset="0"/>
              </a:rPr>
              <a:t>wewn</a:t>
            </a:r>
            <a:r>
              <a:rPr lang="pl-PL" dirty="0" smtClean="0">
                <a:cs typeface="Courier New" pitchFamily="49" charset="0"/>
              </a:rPr>
              <a:t>. funkcje przeglądarki lub zewnętrzna biblioteka)</a:t>
            </a:r>
          </a:p>
          <a:p>
            <a:pPr lvl="1"/>
            <a:r>
              <a:rPr lang="pl-PL" dirty="0" smtClean="0">
                <a:cs typeface="Courier New" pitchFamily="49" charset="0"/>
              </a:rPr>
              <a:t>Standard </a:t>
            </a:r>
            <a:r>
              <a:rPr lang="pl-PL" dirty="0" err="1" smtClean="0">
                <a:cs typeface="Courier New" pitchFamily="49" charset="0"/>
              </a:rPr>
              <a:t>ECMAScript</a:t>
            </a:r>
            <a:r>
              <a:rPr lang="pl-PL" dirty="0" smtClean="0">
                <a:cs typeface="Courier New" pitchFamily="49" charset="0"/>
              </a:rPr>
              <a:t> w wersji 5 zawiera funkcje do obsługi JSON (</a:t>
            </a:r>
            <a:r>
              <a:rPr lang="pl-PL" dirty="0" err="1" smtClean="0">
                <a:cs typeface="Courier New" pitchFamily="49" charset="0"/>
              </a:rPr>
              <a:t>JSON.parse</a:t>
            </a:r>
            <a:r>
              <a:rPr lang="pl-PL" dirty="0" smtClean="0">
                <a:cs typeface="Courier New" pitchFamily="49" charset="0"/>
              </a:rPr>
              <a:t>)</a:t>
            </a:r>
          </a:p>
          <a:p>
            <a:pPr lvl="1"/>
            <a:r>
              <a:rPr lang="pl-PL" dirty="0" smtClean="0">
                <a:cs typeface="Courier New" pitchFamily="49" charset="0"/>
              </a:rPr>
              <a:t>Na JSON.org dostępna biblioteka </a:t>
            </a:r>
            <a:r>
              <a:rPr lang="pl-PL" dirty="0" err="1" smtClean="0">
                <a:cs typeface="Courier New" pitchFamily="49" charset="0"/>
              </a:rPr>
              <a:t>JavaScript</a:t>
            </a:r>
            <a:r>
              <a:rPr lang="pl-PL" dirty="0" smtClean="0">
                <a:cs typeface="Courier New" pitchFamily="49" charset="0"/>
              </a:rPr>
              <a:t> do </a:t>
            </a:r>
            <a:r>
              <a:rPr lang="pl-PL" dirty="0" err="1" smtClean="0">
                <a:cs typeface="Courier New" pitchFamily="49" charset="0"/>
              </a:rPr>
              <a:t>parsowania</a:t>
            </a:r>
            <a:r>
              <a:rPr lang="pl-PL" dirty="0" smtClean="0">
                <a:cs typeface="Courier New" pitchFamily="49" charset="0"/>
              </a:rPr>
              <a:t> JSON</a:t>
            </a:r>
            <a:endParaRPr lang="pl-PL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 w </a:t>
            </a:r>
            <a:r>
              <a:rPr lang="en-US" dirty="0" err="1" smtClean="0"/>
              <a:t>cywilizowanej</a:t>
            </a:r>
            <a:r>
              <a:rPr lang="en-US" dirty="0" smtClean="0"/>
              <a:t>, </a:t>
            </a:r>
            <a:r>
              <a:rPr lang="en-US" dirty="0" err="1" smtClean="0"/>
              <a:t>binarnej</a:t>
            </a:r>
            <a:r>
              <a:rPr lang="en-US" dirty="0" smtClean="0"/>
              <a:t> </a:t>
            </a:r>
            <a:r>
              <a:rPr lang="en-US" dirty="0" err="1" smtClean="0"/>
              <a:t>wersji</a:t>
            </a:r>
            <a:endParaRPr lang="en-US" dirty="0" smtClean="0"/>
          </a:p>
          <a:p>
            <a:r>
              <a:rPr lang="en-US" dirty="0" err="1" smtClean="0"/>
              <a:t>każdy</a:t>
            </a:r>
            <a:r>
              <a:rPr lang="en-US" dirty="0" smtClean="0"/>
              <a:t> </a:t>
            </a:r>
            <a:r>
              <a:rPr lang="en-US" dirty="0" err="1" smtClean="0"/>
              <a:t>wpis</a:t>
            </a:r>
            <a:r>
              <a:rPr lang="en-US" dirty="0" smtClean="0"/>
              <a:t> to </a:t>
            </a:r>
            <a:r>
              <a:rPr lang="en-US" dirty="0" err="1" smtClean="0"/>
              <a:t>nazwa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, </a:t>
            </a:r>
            <a:r>
              <a:rPr lang="en-US" dirty="0" err="1" smtClean="0"/>
              <a:t>typ</a:t>
            </a:r>
            <a:r>
              <a:rPr lang="en-US" dirty="0" smtClean="0"/>
              <a:t> </a:t>
            </a:r>
            <a:r>
              <a:rPr lang="en-US" dirty="0" err="1" smtClean="0"/>
              <a:t>danych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wartość</a:t>
            </a:r>
            <a:endParaRPr lang="en-US" dirty="0" smtClean="0"/>
          </a:p>
          <a:p>
            <a:r>
              <a:rPr lang="en-US" dirty="0" err="1" smtClean="0"/>
              <a:t>dłuższe</a:t>
            </a:r>
            <a:r>
              <a:rPr lang="en-US" dirty="0" smtClean="0"/>
              <a:t> </a:t>
            </a:r>
            <a:r>
              <a:rPr lang="en-US" dirty="0" err="1" smtClean="0"/>
              <a:t>elementy</a:t>
            </a:r>
            <a:r>
              <a:rPr lang="en-US" dirty="0" smtClean="0"/>
              <a:t> </a:t>
            </a:r>
            <a:r>
              <a:rPr lang="en-US" dirty="0" err="1" smtClean="0"/>
              <a:t>mają</a:t>
            </a:r>
            <a:r>
              <a:rPr lang="en-US" dirty="0" smtClean="0"/>
              <a:t> </a:t>
            </a:r>
            <a:r>
              <a:rPr lang="en-US" dirty="0" err="1" smtClean="0"/>
              <a:t>podaną</a:t>
            </a:r>
            <a:r>
              <a:rPr lang="en-US" dirty="0" smtClean="0"/>
              <a:t> </a:t>
            </a:r>
            <a:r>
              <a:rPr lang="en-US" dirty="0" err="1" smtClean="0"/>
              <a:t>też</a:t>
            </a:r>
            <a:r>
              <a:rPr lang="en-US" dirty="0" smtClean="0"/>
              <a:t> </a:t>
            </a:r>
            <a:r>
              <a:rPr lang="en-US" dirty="0" err="1" smtClean="0"/>
              <a:t>długość</a:t>
            </a:r>
            <a:r>
              <a:rPr lang="en-US" dirty="0" smtClean="0"/>
              <a:t> </a:t>
            </a:r>
            <a:r>
              <a:rPr lang="en-US" dirty="0" err="1" smtClean="0"/>
              <a:t>pola</a:t>
            </a:r>
            <a:r>
              <a:rPr lang="en-US" dirty="0" smtClean="0"/>
              <a:t> (</a:t>
            </a:r>
            <a:r>
              <a:rPr lang="en-US" dirty="0" err="1" smtClean="0"/>
              <a:t>dla</a:t>
            </a:r>
            <a:r>
              <a:rPr lang="en-US" dirty="0" smtClean="0"/>
              <a:t> </a:t>
            </a:r>
            <a:r>
              <a:rPr lang="en-US" dirty="0" err="1" smtClean="0"/>
              <a:t>ułatwienia</a:t>
            </a:r>
            <a:r>
              <a:rPr lang="en-US" dirty="0" smtClean="0"/>
              <a:t> </a:t>
            </a:r>
            <a:r>
              <a:rPr lang="en-US" dirty="0" err="1" smtClean="0"/>
              <a:t>skanowania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JSON/BSON	w </a:t>
            </a:r>
            <a:r>
              <a:rPr lang="pl-PL" dirty="0" err="1" smtClean="0"/>
              <a:t>MongoDB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Dodatkowe typy danych</a:t>
            </a:r>
          </a:p>
          <a:p>
            <a:pPr lvl="1"/>
            <a:r>
              <a:rPr lang="pl-PL" dirty="0">
                <a:hlinkClick r:id="rId2"/>
              </a:rPr>
              <a:t>http://docs.mongodb.org/manual/reference/bson-types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 smtClean="0"/>
              <a:t>Kluczy nie pakujemy w cudzysłowy (tzn. możemy, ale nie trzeba)</a:t>
            </a:r>
          </a:p>
          <a:p>
            <a:r>
              <a:rPr lang="pl-PL" dirty="0" smtClean="0"/>
              <a:t>obowiązkowe pole _id dla dokumentów głównego poziomu</a:t>
            </a:r>
          </a:p>
          <a:p>
            <a:pPr lvl="1"/>
            <a:r>
              <a:rPr lang="pl-PL" dirty="0" smtClean="0"/>
              <a:t>oczywiście, jeśli o nim zapomnimy – </a:t>
            </a:r>
            <a:r>
              <a:rPr lang="pl-PL" dirty="0" err="1" smtClean="0"/>
              <a:t>MongoDB</a:t>
            </a:r>
            <a:r>
              <a:rPr lang="pl-PL" dirty="0" smtClean="0"/>
              <a:t> dostarczy je samo</a:t>
            </a:r>
          </a:p>
          <a:p>
            <a:pPr lvl="1"/>
            <a:r>
              <a:rPr lang="pl-PL" dirty="0" smtClean="0"/>
              <a:t>w takim wypadku będzie typu </a:t>
            </a:r>
            <a:r>
              <a:rPr lang="pl-PL" dirty="0" err="1" smtClean="0"/>
              <a:t>ObjectID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39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CRUD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875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CRUD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Kilka możliwości wywoływania niektórych funkcji/użycia efektów</a:t>
            </a:r>
          </a:p>
          <a:p>
            <a:pPr lvl="1"/>
            <a:r>
              <a:rPr lang="pl-PL" dirty="0" smtClean="0"/>
              <a:t>parametry funkcji</a:t>
            </a:r>
          </a:p>
          <a:p>
            <a:pPr lvl="1"/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chaining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/>
              <a:t>http://</a:t>
            </a:r>
            <a:r>
              <a:rPr lang="pl-PL" dirty="0" err="1"/>
              <a:t>docs.mongodb.org</a:t>
            </a:r>
            <a:r>
              <a:rPr lang="pl-PL" dirty="0"/>
              <a:t>/</a:t>
            </a:r>
            <a:r>
              <a:rPr lang="pl-PL" dirty="0" err="1"/>
              <a:t>manual</a:t>
            </a:r>
            <a:r>
              <a:rPr lang="pl-PL" dirty="0"/>
              <a:t>/</a:t>
            </a:r>
            <a:r>
              <a:rPr lang="pl-PL" dirty="0" err="1"/>
              <a:t>crud</a:t>
            </a:r>
            <a:r>
              <a:rPr lang="pl-PL" dirty="0"/>
              <a:t>/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739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db.collection.insert</a:t>
            </a:r>
            <a:r>
              <a:rPr lang="en-US" dirty="0" smtClean="0"/>
              <a:t>(&lt;document&gt;) - </a:t>
            </a:r>
            <a:r>
              <a:rPr lang="en-US" dirty="0" err="1" smtClean="0"/>
              <a:t>wstawienie</a:t>
            </a:r>
            <a:endParaRPr lang="en-US" dirty="0" smtClean="0"/>
          </a:p>
          <a:p>
            <a:r>
              <a:rPr lang="en-US" dirty="0" err="1" smtClean="0"/>
              <a:t>db.collection.update</a:t>
            </a:r>
            <a:r>
              <a:rPr lang="en-US" dirty="0" smtClean="0"/>
              <a:t>(&lt;query&gt;,&lt;update&gt;,{</a:t>
            </a:r>
            <a:r>
              <a:rPr lang="en-US" dirty="0" err="1" smtClean="0"/>
              <a:t>upsert:true</a:t>
            </a:r>
            <a:r>
              <a:rPr lang="en-US" dirty="0" smtClean="0"/>
              <a:t>}) – </a:t>
            </a:r>
            <a:r>
              <a:rPr lang="en-US" dirty="0" err="1" smtClean="0"/>
              <a:t>zapisanie</a:t>
            </a:r>
            <a:r>
              <a:rPr lang="en-US" dirty="0" smtClean="0"/>
              <a:t>/</a:t>
            </a:r>
            <a:r>
              <a:rPr lang="en-US" dirty="0" err="1" smtClean="0"/>
              <a:t>aktualizacja</a:t>
            </a:r>
            <a:r>
              <a:rPr lang="en-US" dirty="0" smtClean="0"/>
              <a:t> 1+dokumentów </a:t>
            </a:r>
            <a:r>
              <a:rPr lang="en-US" dirty="0" err="1" smtClean="0"/>
              <a:t>spełniających</a:t>
            </a:r>
            <a:r>
              <a:rPr lang="en-US" dirty="0" smtClean="0"/>
              <a:t> &lt;query&gt;</a:t>
            </a:r>
          </a:p>
          <a:p>
            <a:endParaRPr lang="en-US" dirty="0"/>
          </a:p>
          <a:p>
            <a:r>
              <a:rPr lang="en-US" dirty="0" err="1" smtClean="0"/>
              <a:t>jeśli</a:t>
            </a:r>
            <a:r>
              <a:rPr lang="en-US" dirty="0" smtClean="0"/>
              <a:t> </a:t>
            </a:r>
            <a:r>
              <a:rPr lang="en-US" dirty="0" err="1" smtClean="0"/>
              <a:t>pominiemy</a:t>
            </a:r>
            <a:r>
              <a:rPr lang="en-US" dirty="0" smtClean="0"/>
              <a:t> </a:t>
            </a:r>
            <a:r>
              <a:rPr lang="en-US" dirty="0" err="1" smtClean="0"/>
              <a:t>klucz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stworzy</a:t>
            </a:r>
            <a:r>
              <a:rPr lang="en-US" dirty="0" smtClean="0"/>
              <a:t> go </a:t>
            </a:r>
            <a:r>
              <a:rPr lang="en-US" dirty="0" err="1" smtClean="0"/>
              <a:t>samo</a:t>
            </a:r>
            <a:endParaRPr lang="en-US" dirty="0" smtClean="0"/>
          </a:p>
          <a:p>
            <a:r>
              <a:rPr lang="en-US" dirty="0" err="1" smtClean="0"/>
              <a:t>upsert</a:t>
            </a:r>
            <a:r>
              <a:rPr lang="en-US" dirty="0" smtClean="0"/>
              <a:t> – w </a:t>
            </a:r>
            <a:r>
              <a:rPr lang="en-US" dirty="0" err="1" smtClean="0"/>
              <a:t>razie</a:t>
            </a:r>
            <a:r>
              <a:rPr lang="en-US" dirty="0" smtClean="0"/>
              <a:t> </a:t>
            </a:r>
            <a:r>
              <a:rPr lang="en-US" dirty="0" err="1" smtClean="0"/>
              <a:t>braku</a:t>
            </a:r>
            <a:r>
              <a:rPr lang="en-US" dirty="0" smtClean="0"/>
              <a:t> </a:t>
            </a:r>
            <a:r>
              <a:rPr lang="en-US" dirty="0" err="1" smtClean="0"/>
              <a:t>dokumentu</a:t>
            </a:r>
            <a:r>
              <a:rPr lang="en-US" dirty="0" smtClean="0"/>
              <a:t> </a:t>
            </a:r>
            <a:r>
              <a:rPr lang="en-US" dirty="0" err="1" smtClean="0"/>
              <a:t>pasującego</a:t>
            </a:r>
            <a:r>
              <a:rPr lang="en-US" dirty="0" smtClean="0"/>
              <a:t> do </a:t>
            </a:r>
            <a:r>
              <a:rPr lang="en-US" dirty="0" err="1" smtClean="0"/>
              <a:t>zapytania</a:t>
            </a:r>
            <a:r>
              <a:rPr lang="en-US" dirty="0" smtClean="0"/>
              <a:t>, </a:t>
            </a:r>
            <a:r>
              <a:rPr lang="en-US" dirty="0" err="1" smtClean="0"/>
              <a:t>zostanie</a:t>
            </a:r>
            <a:r>
              <a:rPr lang="en-US" dirty="0" smtClean="0"/>
              <a:t> </a:t>
            </a:r>
            <a:r>
              <a:rPr lang="en-US" dirty="0" err="1" smtClean="0"/>
              <a:t>stworzony</a:t>
            </a:r>
            <a:r>
              <a:rPr lang="en-US" dirty="0" smtClean="0"/>
              <a:t> w </a:t>
            </a:r>
            <a:r>
              <a:rPr lang="en-US" dirty="0" err="1" smtClean="0"/>
              <a:t>oparciu</a:t>
            </a:r>
            <a:r>
              <a:rPr lang="en-US" dirty="0" smtClean="0"/>
              <a:t> o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Dokumentowe bazy danych</a:t>
            </a:r>
          </a:p>
          <a:p>
            <a:r>
              <a:rPr lang="pl-PL" dirty="0" smtClean="0"/>
              <a:t>JSON</a:t>
            </a:r>
          </a:p>
          <a:p>
            <a:r>
              <a:rPr lang="pl-PL" dirty="0" err="1" smtClean="0"/>
              <a:t>MongoDB</a:t>
            </a:r>
            <a:endParaRPr lang="pl-PL" dirty="0" smtClean="0"/>
          </a:p>
          <a:p>
            <a:pPr lvl="1"/>
            <a:r>
              <a:rPr lang="pl-PL" dirty="0" smtClean="0"/>
              <a:t>model danych</a:t>
            </a:r>
          </a:p>
          <a:p>
            <a:pPr lvl="1"/>
            <a:r>
              <a:rPr lang="pl-PL" dirty="0" smtClean="0"/>
              <a:t>użycie</a:t>
            </a:r>
          </a:p>
          <a:p>
            <a:pPr lvl="1"/>
            <a:r>
              <a:rPr lang="pl-PL" dirty="0" smtClean="0"/>
              <a:t>API</a:t>
            </a:r>
          </a:p>
          <a:p>
            <a:r>
              <a:rPr lang="pl-PL" dirty="0" smtClean="0"/>
              <a:t>Zastosowania dokumentowych baz danych</a:t>
            </a:r>
          </a:p>
          <a:p>
            <a:pPr lvl="1"/>
            <a:r>
              <a:rPr lang="pl-PL" dirty="0" smtClean="0"/>
              <a:t>dobrze i słabo działające typy zapytań</a:t>
            </a:r>
          </a:p>
          <a:p>
            <a:pPr lvl="1"/>
            <a:r>
              <a:rPr lang="pl-PL" dirty="0" smtClean="0"/>
              <a:t>przykłady zastosowań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09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Create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400" dirty="0" err="1"/>
              <a:t>db.products.insert</a:t>
            </a:r>
            <a:r>
              <a:rPr lang="pl-PL" sz="4400" dirty="0"/>
              <a:t>({"</a:t>
            </a:r>
            <a:r>
              <a:rPr lang="pl-PL" sz="4400" dirty="0" err="1"/>
              <a:t>name</a:t>
            </a:r>
            <a:r>
              <a:rPr lang="pl-PL" sz="4400" dirty="0"/>
              <a:t>":"</a:t>
            </a:r>
            <a:r>
              <a:rPr lang="pl-PL" sz="4400" dirty="0" err="1"/>
              <a:t>pointless</a:t>
            </a:r>
            <a:r>
              <a:rPr lang="pl-PL" sz="4400" dirty="0"/>
              <a:t> gadget","price":14.99,"vat":0.22})</a:t>
            </a:r>
          </a:p>
        </p:txBody>
      </p:sp>
    </p:spTree>
    <p:extLst>
      <p:ext uri="{BB962C8B-B14F-4D97-AF65-F5344CB8AC3E}">
        <p14:creationId xmlns:p14="http://schemas.microsoft.com/office/powerpoint/2010/main" val="7109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 smtClean="0"/>
              <a:t>db.collection.find</a:t>
            </a:r>
            <a:r>
              <a:rPr lang="pl-PL" dirty="0" smtClean="0"/>
              <a:t>(&lt;</a:t>
            </a:r>
            <a:r>
              <a:rPr lang="pl-PL" dirty="0" err="1" smtClean="0"/>
              <a:t>query</a:t>
            </a:r>
            <a:r>
              <a:rPr lang="pl-PL" dirty="0" smtClean="0"/>
              <a:t>&gt;,&lt;</a:t>
            </a:r>
            <a:r>
              <a:rPr lang="pl-PL" dirty="0" err="1" smtClean="0"/>
              <a:t>projection</a:t>
            </a:r>
            <a:r>
              <a:rPr lang="pl-PL" dirty="0" smtClean="0"/>
              <a:t>&gt;) – znalezienie kolekcji</a:t>
            </a:r>
          </a:p>
          <a:p>
            <a:r>
              <a:rPr lang="pl-PL" dirty="0" err="1" smtClean="0"/>
              <a:t>db.collection.findOne</a:t>
            </a:r>
            <a:r>
              <a:rPr lang="pl-PL" dirty="0" smtClean="0"/>
              <a:t>(&lt;</a:t>
            </a:r>
            <a:r>
              <a:rPr lang="pl-PL" dirty="0" err="1" smtClean="0"/>
              <a:t>query</a:t>
            </a:r>
            <a:r>
              <a:rPr lang="pl-PL" dirty="0" smtClean="0"/>
              <a:t>&gt;,&lt;</a:t>
            </a:r>
            <a:r>
              <a:rPr lang="pl-PL" dirty="0" err="1" smtClean="0"/>
              <a:t>projection</a:t>
            </a:r>
            <a:r>
              <a:rPr lang="pl-PL" dirty="0" smtClean="0"/>
              <a:t>&gt;) – znalezienie jednego elementu</a:t>
            </a:r>
          </a:p>
          <a:p>
            <a:r>
              <a:rPr lang="pl-PL" dirty="0" smtClean="0"/>
              <a:t>kursor do obsługi kolekcji</a:t>
            </a:r>
          </a:p>
          <a:p>
            <a:r>
              <a:rPr lang="pl-PL" dirty="0" smtClean="0"/>
              <a:t>możliwość określenia sortowania, limitu itp.</a:t>
            </a:r>
          </a:p>
          <a:p>
            <a:r>
              <a:rPr lang="pl-PL" dirty="0" err="1" smtClean="0"/>
              <a:t>projection</a:t>
            </a:r>
            <a:r>
              <a:rPr lang="pl-PL" dirty="0" smtClean="0"/>
              <a:t> – co zwrócić (które pola pominąć lub włączyć do wyniku)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26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var</a:t>
            </a:r>
            <a:r>
              <a:rPr lang="en-US" sz="2800" dirty="0"/>
              <a:t> whatever = </a:t>
            </a:r>
            <a:r>
              <a:rPr lang="en-US" sz="2800" dirty="0" err="1"/>
              <a:t>db.products.findOne</a:t>
            </a:r>
            <a:r>
              <a:rPr lang="en-US" sz="2800" dirty="0"/>
              <a:t>({"</a:t>
            </a:r>
            <a:r>
              <a:rPr lang="en-US" sz="2800" dirty="0" err="1"/>
              <a:t>name":"pointless</a:t>
            </a:r>
            <a:r>
              <a:rPr lang="en-US" sz="2800" dirty="0"/>
              <a:t> gadget</a:t>
            </a:r>
            <a:r>
              <a:rPr lang="en-US" sz="2800" dirty="0" smtClean="0"/>
              <a:t>"})</a:t>
            </a:r>
            <a:endParaRPr lang="pl-PL" sz="2800" dirty="0" smtClean="0"/>
          </a:p>
          <a:p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allProducts</a:t>
            </a:r>
            <a:r>
              <a:rPr lang="en-US" sz="2800" dirty="0"/>
              <a:t> = </a:t>
            </a:r>
            <a:r>
              <a:rPr lang="en-US" sz="2800" dirty="0" err="1"/>
              <a:t>db.products.find</a:t>
            </a:r>
            <a:r>
              <a:rPr lang="en-US" sz="2800" dirty="0"/>
              <a:t>({},{"name</a:t>
            </a:r>
            <a:r>
              <a:rPr lang="en-US" sz="2800" dirty="0" smtClean="0"/>
              <a:t>":1</a:t>
            </a:r>
            <a:r>
              <a:rPr lang="en-US" sz="2800" dirty="0"/>
              <a:t>,"price":1</a:t>
            </a:r>
            <a:r>
              <a:rPr lang="en-US" sz="2800" dirty="0" smtClean="0"/>
              <a:t>})</a:t>
            </a:r>
            <a:endParaRPr lang="pl-PL" sz="2800" dirty="0" smtClean="0"/>
          </a:p>
          <a:p>
            <a:r>
              <a:rPr lang="pl-PL" sz="2800" dirty="0" err="1"/>
              <a:t>var</a:t>
            </a:r>
            <a:r>
              <a:rPr lang="pl-PL" sz="2800" dirty="0"/>
              <a:t> </a:t>
            </a:r>
            <a:r>
              <a:rPr lang="pl-PL" sz="2800" dirty="0" err="1"/>
              <a:t>cheapProducts</a:t>
            </a:r>
            <a:r>
              <a:rPr lang="pl-PL" sz="2800" dirty="0"/>
              <a:t> = </a:t>
            </a:r>
            <a:r>
              <a:rPr lang="pl-PL" sz="2800" dirty="0" err="1"/>
              <a:t>db.products.find</a:t>
            </a:r>
            <a:r>
              <a:rPr lang="pl-PL" sz="2800" dirty="0"/>
              <a:t>({"</a:t>
            </a:r>
            <a:r>
              <a:rPr lang="pl-PL" sz="2800" dirty="0" err="1"/>
              <a:t>price</a:t>
            </a:r>
            <a:r>
              <a:rPr lang="pl-PL" sz="2800" dirty="0"/>
              <a:t>":{"$gte":2,"$lte":10}})</a:t>
            </a:r>
          </a:p>
        </p:txBody>
      </p:sp>
    </p:spTree>
    <p:extLst>
      <p:ext uri="{BB962C8B-B14F-4D97-AF65-F5344CB8AC3E}">
        <p14:creationId xmlns:p14="http://schemas.microsoft.com/office/powerpoint/2010/main" val="1054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Update i </a:t>
            </a:r>
            <a:r>
              <a:rPr lang="pl-PL" dirty="0" err="1" smtClean="0"/>
              <a:t>Delete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db.collection.update</a:t>
            </a:r>
            <a:r>
              <a:rPr lang="pl-PL" dirty="0" smtClean="0"/>
              <a:t>(&lt;</a:t>
            </a:r>
            <a:r>
              <a:rPr lang="pl-PL" dirty="0" err="1" smtClean="0"/>
              <a:t>query</a:t>
            </a:r>
            <a:r>
              <a:rPr lang="pl-PL" dirty="0" smtClean="0"/>
              <a:t>&gt;,&lt;</a:t>
            </a:r>
            <a:r>
              <a:rPr lang="pl-PL" dirty="0" err="1" smtClean="0"/>
              <a:t>update</a:t>
            </a:r>
            <a:r>
              <a:rPr lang="pl-PL" dirty="0" smtClean="0"/>
              <a:t>&gt;,&lt;</a:t>
            </a:r>
            <a:r>
              <a:rPr lang="pl-PL" dirty="0" err="1" smtClean="0"/>
              <a:t>options</a:t>
            </a:r>
            <a:r>
              <a:rPr lang="pl-PL" dirty="0" smtClean="0"/>
              <a:t>&gt;) – aktualizacja</a:t>
            </a:r>
          </a:p>
          <a:p>
            <a:r>
              <a:rPr lang="pl-PL" dirty="0" err="1"/>
              <a:t>db.collection_name.findAndModify</a:t>
            </a:r>
            <a:r>
              <a:rPr lang="pl-PL" dirty="0"/>
              <a:t>(&lt;</a:t>
            </a:r>
            <a:r>
              <a:rPr lang="pl-PL" dirty="0" err="1"/>
              <a:t>query</a:t>
            </a:r>
            <a:r>
              <a:rPr lang="pl-PL" dirty="0"/>
              <a:t>&gt;, &lt;sort&gt;, &lt;</a:t>
            </a:r>
            <a:r>
              <a:rPr lang="pl-PL" dirty="0" err="1"/>
              <a:t>update</a:t>
            </a:r>
            <a:r>
              <a:rPr lang="pl-PL" dirty="0"/>
              <a:t>&gt;,&lt;</a:t>
            </a:r>
            <a:r>
              <a:rPr lang="pl-PL" dirty="0" err="1"/>
              <a:t>new</a:t>
            </a:r>
            <a:r>
              <a:rPr lang="pl-PL" dirty="0"/>
              <a:t>&gt;, &lt;</a:t>
            </a:r>
            <a:r>
              <a:rPr lang="pl-PL" dirty="0" err="1"/>
              <a:t>fields</a:t>
            </a:r>
            <a:r>
              <a:rPr lang="pl-PL" dirty="0"/>
              <a:t>&gt;,&lt;</a:t>
            </a:r>
            <a:r>
              <a:rPr lang="pl-PL" dirty="0" err="1"/>
              <a:t>upsert</a:t>
            </a:r>
            <a:r>
              <a:rPr lang="pl-PL" dirty="0"/>
              <a:t>&gt;</a:t>
            </a:r>
            <a:r>
              <a:rPr lang="pl-PL" dirty="0" smtClean="0"/>
              <a:t>) – też aktualizacja</a:t>
            </a:r>
          </a:p>
          <a:p>
            <a:r>
              <a:rPr lang="pl-PL" dirty="0" err="1" smtClean="0"/>
              <a:t>db.collection.remove</a:t>
            </a:r>
            <a:r>
              <a:rPr lang="pl-PL" dirty="0" smtClean="0"/>
              <a:t>(&lt;</a:t>
            </a:r>
            <a:r>
              <a:rPr lang="pl-PL" dirty="0" err="1" smtClean="0"/>
              <a:t>query</a:t>
            </a:r>
            <a:r>
              <a:rPr lang="pl-PL" dirty="0" smtClean="0"/>
              <a:t>&gt;,&lt;</a:t>
            </a:r>
            <a:r>
              <a:rPr lang="pl-PL" dirty="0" err="1" smtClean="0"/>
              <a:t>justOne</a:t>
            </a:r>
            <a:r>
              <a:rPr lang="pl-PL" dirty="0" smtClean="0"/>
              <a:t>&gt;) - usunięcie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98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Update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pl-PL" dirty="0" err="1"/>
              <a:t>naszUpdate</a:t>
            </a:r>
            <a:r>
              <a:rPr lang="en-US" dirty="0" smtClean="0"/>
              <a:t>= </a:t>
            </a:r>
            <a:r>
              <a:rPr lang="en-US" dirty="0" err="1"/>
              <a:t>db.products.findOne</a:t>
            </a:r>
            <a:r>
              <a:rPr lang="en-US" dirty="0"/>
              <a:t>({"</a:t>
            </a:r>
            <a:r>
              <a:rPr lang="en-US" dirty="0" err="1"/>
              <a:t>name":"pointless</a:t>
            </a:r>
            <a:r>
              <a:rPr lang="en-US" dirty="0"/>
              <a:t> gadget"})</a:t>
            </a:r>
            <a:endParaRPr lang="pl-PL" dirty="0"/>
          </a:p>
          <a:p>
            <a:r>
              <a:rPr lang="pl-PL" dirty="0" err="1" smtClean="0"/>
              <a:t>naszUpdate.price</a:t>
            </a:r>
            <a:r>
              <a:rPr lang="pl-PL" dirty="0" smtClean="0"/>
              <a:t>=19.99</a:t>
            </a:r>
          </a:p>
          <a:p>
            <a:r>
              <a:rPr lang="pl-PL" dirty="0" err="1" smtClean="0"/>
              <a:t>db.products.update</a:t>
            </a:r>
            <a:r>
              <a:rPr lang="pl-PL" dirty="0"/>
              <a:t>({"</a:t>
            </a:r>
            <a:r>
              <a:rPr lang="pl-PL" dirty="0" err="1"/>
              <a:t>name</a:t>
            </a:r>
            <a:r>
              <a:rPr lang="pl-PL" dirty="0"/>
              <a:t>":"</a:t>
            </a:r>
            <a:r>
              <a:rPr lang="pl-PL" dirty="0" err="1"/>
              <a:t>pointless</a:t>
            </a:r>
            <a:r>
              <a:rPr lang="pl-PL" dirty="0"/>
              <a:t> gadget"}, </a:t>
            </a:r>
            <a:r>
              <a:rPr lang="pl-PL" dirty="0" err="1"/>
              <a:t>naszUpdate</a:t>
            </a:r>
            <a:r>
              <a:rPr lang="pl-PL" dirty="0"/>
              <a:t>)</a:t>
            </a:r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95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Update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db.products.update</a:t>
            </a:r>
            <a:r>
              <a:rPr lang="pl-PL" dirty="0"/>
              <a:t>({"</a:t>
            </a:r>
            <a:r>
              <a:rPr lang="pl-PL" dirty="0" err="1"/>
              <a:t>name</a:t>
            </a:r>
            <a:r>
              <a:rPr lang="pl-PL" dirty="0"/>
              <a:t>":"</a:t>
            </a:r>
            <a:r>
              <a:rPr lang="pl-PL" dirty="0" err="1"/>
              <a:t>pointless</a:t>
            </a:r>
            <a:r>
              <a:rPr lang="pl-PL" dirty="0"/>
              <a:t> gadget"},{"$set":{"</a:t>
            </a:r>
            <a:r>
              <a:rPr lang="pl-PL" dirty="0" err="1"/>
              <a:t>name</a:t>
            </a:r>
            <a:r>
              <a:rPr lang="pl-PL" dirty="0"/>
              <a:t>":"</a:t>
            </a:r>
            <a:r>
              <a:rPr lang="pl-PL" dirty="0" err="1"/>
              <a:t>useful</a:t>
            </a:r>
            <a:r>
              <a:rPr lang="pl-PL" dirty="0"/>
              <a:t> gadget","</a:t>
            </a:r>
            <a:r>
              <a:rPr lang="pl-PL" dirty="0" err="1"/>
              <a:t>description</a:t>
            </a:r>
            <a:r>
              <a:rPr lang="pl-PL" dirty="0"/>
              <a:t>":"a </a:t>
            </a:r>
            <a:r>
              <a:rPr lang="pl-PL" dirty="0" err="1"/>
              <a:t>really</a:t>
            </a:r>
            <a:r>
              <a:rPr lang="pl-PL" dirty="0"/>
              <a:t> </a:t>
            </a:r>
            <a:r>
              <a:rPr lang="pl-PL" dirty="0" err="1"/>
              <a:t>useful</a:t>
            </a:r>
            <a:r>
              <a:rPr lang="pl-PL" dirty="0"/>
              <a:t> </a:t>
            </a:r>
            <a:r>
              <a:rPr lang="pl-PL" dirty="0" err="1"/>
              <a:t>thing</a:t>
            </a:r>
            <a:r>
              <a:rPr lang="pl-PL" dirty="0" smtClean="0"/>
              <a:t>"}})</a:t>
            </a:r>
          </a:p>
          <a:p>
            <a:endParaRPr lang="pl-PL" dirty="0" smtClean="0"/>
          </a:p>
          <a:p>
            <a:r>
              <a:rPr lang="pl-PL" dirty="0" err="1"/>
              <a:t>db.products.update</a:t>
            </a:r>
            <a:r>
              <a:rPr lang="pl-PL" dirty="0"/>
              <a:t>({"</a:t>
            </a:r>
            <a:r>
              <a:rPr lang="pl-PL" dirty="0" err="1"/>
              <a:t>name</a:t>
            </a:r>
            <a:r>
              <a:rPr lang="pl-PL" dirty="0" smtClean="0"/>
              <a:t>":"</a:t>
            </a:r>
            <a:r>
              <a:rPr lang="pl-PL" dirty="0" err="1" smtClean="0"/>
              <a:t>useful</a:t>
            </a:r>
            <a:r>
              <a:rPr lang="pl-PL" dirty="0" smtClean="0"/>
              <a:t> gadget"},{"$</a:t>
            </a:r>
            <a:r>
              <a:rPr lang="pl-PL" dirty="0" err="1"/>
              <a:t>unset</a:t>
            </a:r>
            <a:r>
              <a:rPr lang="pl-PL" dirty="0"/>
              <a:t>" </a:t>
            </a:r>
            <a:r>
              <a:rPr lang="pl-PL" dirty="0" smtClean="0"/>
              <a:t>:{"description":1}})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492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Delete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db.products.remove</a:t>
            </a:r>
            <a:r>
              <a:rPr lang="pl-PL" dirty="0"/>
              <a:t>({"</a:t>
            </a:r>
            <a:r>
              <a:rPr lang="pl-PL" dirty="0" err="1"/>
              <a:t>name</a:t>
            </a:r>
            <a:r>
              <a:rPr lang="pl-PL" dirty="0"/>
              <a:t>":"</a:t>
            </a:r>
            <a:r>
              <a:rPr lang="pl-PL" dirty="0" err="1"/>
              <a:t>pointless</a:t>
            </a:r>
            <a:r>
              <a:rPr lang="pl-PL" dirty="0"/>
              <a:t> gadget</a:t>
            </a:r>
            <a:r>
              <a:rPr lang="pl-PL" dirty="0" smtClean="0"/>
              <a:t>"})</a:t>
            </a:r>
          </a:p>
          <a:p>
            <a:r>
              <a:rPr lang="pl-PL" dirty="0" err="1"/>
              <a:t>db.products.remove</a:t>
            </a:r>
            <a:r>
              <a:rPr lang="pl-PL" dirty="0"/>
              <a:t>({"</a:t>
            </a:r>
            <a:r>
              <a:rPr lang="pl-PL" dirty="0" err="1"/>
              <a:t>name</a:t>
            </a:r>
            <a:r>
              <a:rPr lang="pl-PL" dirty="0"/>
              <a:t>":"</a:t>
            </a:r>
            <a:r>
              <a:rPr lang="pl-PL" dirty="0" err="1"/>
              <a:t>pointless</a:t>
            </a:r>
            <a:r>
              <a:rPr lang="pl-PL" dirty="0"/>
              <a:t> gadget</a:t>
            </a:r>
            <a:r>
              <a:rPr lang="pl-PL" dirty="0" smtClean="0"/>
              <a:t>"},</a:t>
            </a:r>
            <a:r>
              <a:rPr lang="pl-PL" dirty="0" err="1" smtClean="0"/>
              <a:t>true</a:t>
            </a:r>
            <a:r>
              <a:rPr lang="pl-PL" dirty="0" smtClean="0"/>
              <a:t>) //tylko jeden element</a:t>
            </a:r>
          </a:p>
          <a:p>
            <a:endParaRPr lang="pl-PL" dirty="0"/>
          </a:p>
          <a:p>
            <a:r>
              <a:rPr lang="pl-PL" dirty="0" err="1" smtClean="0"/>
              <a:t>db.products.remove</a:t>
            </a:r>
            <a:r>
              <a:rPr lang="pl-PL" dirty="0" smtClean="0"/>
              <a:t>({}) //wszystkie elementy kolekcji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20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Pipelines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31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do </a:t>
            </a:r>
            <a:r>
              <a:rPr lang="en-US" dirty="0" err="1" smtClean="0"/>
              <a:t>agregacji</a:t>
            </a:r>
            <a:r>
              <a:rPr lang="en-US" dirty="0" smtClean="0"/>
              <a:t> </a:t>
            </a:r>
            <a:r>
              <a:rPr lang="en-US" dirty="0" err="1" smtClean="0"/>
              <a:t>danych</a:t>
            </a:r>
            <a:r>
              <a:rPr lang="en-US" dirty="0" smtClean="0"/>
              <a:t> </a:t>
            </a:r>
            <a:r>
              <a:rPr lang="en-US" dirty="0" err="1" smtClean="0"/>
              <a:t>oparty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przetwarzaniu</a:t>
            </a:r>
            <a:r>
              <a:rPr lang="en-US" dirty="0" smtClean="0"/>
              <a:t> </a:t>
            </a:r>
            <a:r>
              <a:rPr lang="en-US" dirty="0" err="1" smtClean="0"/>
              <a:t>potokowym</a:t>
            </a:r>
            <a:endParaRPr lang="en-US" dirty="0" smtClean="0"/>
          </a:p>
          <a:p>
            <a:r>
              <a:rPr lang="en-US" dirty="0" err="1" smtClean="0"/>
              <a:t>każdy</a:t>
            </a:r>
            <a:r>
              <a:rPr lang="en-US" dirty="0" smtClean="0"/>
              <a:t> </a:t>
            </a:r>
            <a:r>
              <a:rPr lang="en-US" dirty="0" err="1" smtClean="0"/>
              <a:t>etap</a:t>
            </a:r>
            <a:r>
              <a:rPr lang="en-US" dirty="0" smtClean="0"/>
              <a:t> </a:t>
            </a:r>
            <a:r>
              <a:rPr lang="en-US" dirty="0" err="1" smtClean="0"/>
              <a:t>potoku</a:t>
            </a:r>
            <a:r>
              <a:rPr lang="en-US" dirty="0" smtClean="0"/>
              <a:t> </a:t>
            </a:r>
            <a:r>
              <a:rPr lang="en-US" dirty="0" err="1" smtClean="0"/>
              <a:t>przetwarza</a:t>
            </a:r>
            <a:r>
              <a:rPr lang="en-US" dirty="0" smtClean="0"/>
              <a:t> </a:t>
            </a:r>
            <a:r>
              <a:rPr lang="en-US" dirty="0" err="1" smtClean="0"/>
              <a:t>dane</a:t>
            </a:r>
            <a:r>
              <a:rPr lang="en-US" dirty="0" smtClean="0"/>
              <a:t> w </a:t>
            </a:r>
            <a:r>
              <a:rPr lang="en-US" dirty="0" err="1" smtClean="0"/>
              <a:t>jakiś</a:t>
            </a:r>
            <a:r>
              <a:rPr lang="en-US" dirty="0" smtClean="0"/>
              <a:t> </a:t>
            </a:r>
            <a:r>
              <a:rPr lang="en-US" dirty="0" err="1" smtClean="0"/>
              <a:t>sposób</a:t>
            </a:r>
            <a:endParaRPr lang="en-US" dirty="0" smtClean="0"/>
          </a:p>
          <a:p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wejściu</a:t>
            </a:r>
            <a:r>
              <a:rPr lang="en-US" dirty="0" smtClean="0"/>
              <a:t> </a:t>
            </a:r>
            <a:r>
              <a:rPr lang="en-US" dirty="0" err="1" smtClean="0"/>
              <a:t>mamy</a:t>
            </a:r>
            <a:r>
              <a:rPr lang="en-US" dirty="0" smtClean="0"/>
              <a:t> </a:t>
            </a:r>
            <a:r>
              <a:rPr lang="en-US" dirty="0" err="1" smtClean="0"/>
              <a:t>dane</a:t>
            </a:r>
            <a:r>
              <a:rPr lang="en-US" dirty="0" smtClean="0"/>
              <a:t> </a:t>
            </a:r>
            <a:r>
              <a:rPr lang="en-US" dirty="0" err="1" smtClean="0"/>
              <a:t>indywidualne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wyjściu</a:t>
            </a:r>
            <a:r>
              <a:rPr lang="en-US" dirty="0" smtClean="0"/>
              <a:t> </a:t>
            </a:r>
            <a:r>
              <a:rPr lang="en-US" dirty="0" err="1" smtClean="0"/>
              <a:t>zagregowane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docs.mongodb.org</a:t>
            </a:r>
            <a:r>
              <a:rPr lang="en-US" dirty="0"/>
              <a:t>/manual/core/aggregation-pipeline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Pipelines</a:t>
            </a:r>
            <a:r>
              <a:rPr lang="pl-PL" dirty="0" smtClean="0"/>
              <a:t> – ogólna składnia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db.collection.aggregate</a:t>
            </a:r>
            <a:r>
              <a:rPr lang="pl-PL" dirty="0" smtClean="0"/>
              <a:t> ({seria operacji oddzielonych przecinkami})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84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Dokumentowe bazy danych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6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Pipelines</a:t>
            </a:r>
            <a:r>
              <a:rPr lang="pl-PL" dirty="0" smtClean="0"/>
              <a:t> - operacje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$</a:t>
            </a:r>
            <a:r>
              <a:rPr lang="pl-PL" dirty="0" err="1" smtClean="0"/>
              <a:t>match</a:t>
            </a:r>
            <a:r>
              <a:rPr lang="pl-PL" dirty="0" smtClean="0"/>
              <a:t> – filtruje dokumenty</a:t>
            </a:r>
          </a:p>
          <a:p>
            <a:r>
              <a:rPr lang="pl-PL" dirty="0" smtClean="0"/>
              <a:t>wspiera standardowe operatory zapytań (oprócz </a:t>
            </a:r>
            <a:r>
              <a:rPr lang="pl-PL" dirty="0" err="1" smtClean="0"/>
              <a:t>geospacjalnych</a:t>
            </a:r>
            <a:r>
              <a:rPr lang="pl-PL" dirty="0" smtClean="0"/>
              <a:t>)</a:t>
            </a:r>
          </a:p>
          <a:p>
            <a:r>
              <a:rPr lang="pl-PL" dirty="0" smtClean="0"/>
              <a:t>np</a:t>
            </a:r>
            <a:r>
              <a:rPr lang="pl-PL" dirty="0"/>
              <a:t>. {$</a:t>
            </a:r>
            <a:r>
              <a:rPr lang="pl-PL" dirty="0" err="1"/>
              <a:t>match</a:t>
            </a:r>
            <a:r>
              <a:rPr lang="pl-PL" dirty="0"/>
              <a:t>: </a:t>
            </a:r>
            <a:r>
              <a:rPr lang="pl-PL" dirty="0" smtClean="0"/>
              <a:t>{”</a:t>
            </a:r>
            <a:r>
              <a:rPr lang="pl-PL" dirty="0" err="1" smtClean="0"/>
              <a:t>medium":”BR</a:t>
            </a:r>
            <a:r>
              <a:rPr lang="pl-PL" dirty="0" smtClean="0"/>
              <a:t>"</a:t>
            </a:r>
            <a:r>
              <a:rPr lang="pl-PL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8672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Pipelines</a:t>
            </a:r>
            <a:r>
              <a:rPr lang="pl-PL" dirty="0"/>
              <a:t> - operacje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$</a:t>
            </a:r>
            <a:r>
              <a:rPr lang="pl-PL" dirty="0" err="1" smtClean="0"/>
              <a:t>project</a:t>
            </a:r>
            <a:r>
              <a:rPr lang="pl-PL" dirty="0" smtClean="0"/>
              <a:t> – wskazanie interesujących nas pól, zmiana nazw, wykonanie różnego typu obliczeń</a:t>
            </a:r>
          </a:p>
          <a:p>
            <a:r>
              <a:rPr lang="pl-PL" dirty="0" smtClean="0"/>
              <a:t>np. </a:t>
            </a:r>
          </a:p>
          <a:p>
            <a:r>
              <a:rPr lang="en-US" dirty="0"/>
              <a:t>{$project:{"</a:t>
            </a:r>
            <a:r>
              <a:rPr lang="en-US" dirty="0" err="1"/>
              <a:t>totalPrice</a:t>
            </a:r>
            <a:r>
              <a:rPr lang="en-US" dirty="0"/>
              <a:t>" : {</a:t>
            </a:r>
          </a:p>
          <a:p>
            <a:r>
              <a:rPr lang="en-US" dirty="0"/>
              <a:t>	"$add" : ["$price","$</a:t>
            </a:r>
            <a:r>
              <a:rPr lang="en-US" dirty="0" err="1"/>
              <a:t>salesTax</a:t>
            </a:r>
            <a:r>
              <a:rPr lang="en-US" dirty="0"/>
              <a:t>"]},</a:t>
            </a:r>
          </a:p>
          <a:p>
            <a:r>
              <a:rPr lang="en-US" dirty="0"/>
              <a:t>	"</a:t>
            </a:r>
            <a:r>
              <a:rPr lang="en-US" dirty="0" err="1"/>
              <a:t>productID</a:t>
            </a:r>
            <a:r>
              <a:rPr lang="en-US" dirty="0"/>
              <a:t>":"$_</a:t>
            </a:r>
            <a:r>
              <a:rPr lang="en-US" dirty="0" smtClean="0"/>
              <a:t>id"</a:t>
            </a:r>
            <a:r>
              <a:rPr lang="pl-PL" dirty="0" smtClean="0"/>
              <a:t>,</a:t>
            </a:r>
            <a:r>
              <a:rPr lang="en-US" dirty="0" smtClean="0"/>
              <a:t> </a:t>
            </a:r>
            <a:r>
              <a:rPr lang="en-US" dirty="0"/>
              <a:t>"_id":0}}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55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Pipelines</a:t>
            </a:r>
            <a:r>
              <a:rPr lang="pl-PL" dirty="0"/>
              <a:t> - operacje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$</a:t>
            </a:r>
            <a:r>
              <a:rPr lang="pl-PL" dirty="0" err="1" smtClean="0"/>
              <a:t>group</a:t>
            </a:r>
            <a:r>
              <a:rPr lang="pl-PL" dirty="0" smtClean="0"/>
              <a:t> – grupowanie dokumentów w oparciu o wybrane pola i łączenie wartości</a:t>
            </a:r>
          </a:p>
          <a:p>
            <a:r>
              <a:rPr lang="en-US" dirty="0"/>
              <a:t>{$group: {</a:t>
            </a:r>
          </a:p>
          <a:p>
            <a:r>
              <a:rPr lang="en-US" dirty="0"/>
              <a:t>	_id: "$genre", </a:t>
            </a:r>
          </a:p>
          <a:p>
            <a:r>
              <a:rPr lang="en-US" dirty="0"/>
              <a:t>	"</a:t>
            </a:r>
            <a:r>
              <a:rPr lang="en-US" dirty="0" err="1"/>
              <a:t>lowestPrice</a:t>
            </a:r>
            <a:r>
              <a:rPr lang="en-US" dirty="0"/>
              <a:t>" : {"$min" : "$price"},</a:t>
            </a:r>
          </a:p>
          <a:p>
            <a:r>
              <a:rPr lang="en-US" dirty="0"/>
              <a:t>	"</a:t>
            </a:r>
            <a:r>
              <a:rPr lang="en-US" dirty="0" err="1"/>
              <a:t>highestPrice</a:t>
            </a:r>
            <a:r>
              <a:rPr lang="en-US" dirty="0"/>
              <a:t>" : {"$max" : "$price"},</a:t>
            </a:r>
          </a:p>
          <a:p>
            <a:r>
              <a:rPr lang="en-US" dirty="0"/>
              <a:t>	"</a:t>
            </a:r>
            <a:r>
              <a:rPr lang="en-US" dirty="0" err="1"/>
              <a:t>totalProducts</a:t>
            </a:r>
            <a:r>
              <a:rPr lang="en-US" dirty="0"/>
              <a:t>" : {"$sum" : 1}</a:t>
            </a:r>
          </a:p>
          <a:p>
            <a:r>
              <a:rPr lang="en-US" dirty="0"/>
              <a:t>}}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42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Group</a:t>
            </a:r>
            <a:r>
              <a:rPr lang="pl-PL" dirty="0" smtClean="0"/>
              <a:t> - operacje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$</a:t>
            </a:r>
            <a:r>
              <a:rPr lang="pl-PL" dirty="0" err="1" smtClean="0"/>
              <a:t>addToSet</a:t>
            </a:r>
            <a:r>
              <a:rPr lang="pl-PL" dirty="0" smtClean="0"/>
              <a:t> – zwraca tablicę unikalnych wartości wyrażenia dla grupy</a:t>
            </a:r>
          </a:p>
          <a:p>
            <a:r>
              <a:rPr lang="pl-PL" dirty="0" smtClean="0"/>
              <a:t>$</a:t>
            </a:r>
            <a:r>
              <a:rPr lang="pl-PL" dirty="0" err="1" smtClean="0"/>
              <a:t>avg</a:t>
            </a:r>
            <a:r>
              <a:rPr lang="pl-PL" dirty="0" smtClean="0"/>
              <a:t>, $max, $min, $sum – łatwo się domyśleć</a:t>
            </a:r>
          </a:p>
          <a:p>
            <a:r>
              <a:rPr lang="pl-PL" dirty="0" smtClean="0"/>
              <a:t>$</a:t>
            </a:r>
            <a:r>
              <a:rPr lang="pl-PL" dirty="0" err="1" smtClean="0"/>
              <a:t>first</a:t>
            </a:r>
            <a:r>
              <a:rPr lang="pl-PL" dirty="0" smtClean="0"/>
              <a:t>, $</a:t>
            </a:r>
            <a:r>
              <a:rPr lang="pl-PL" dirty="0" err="1" smtClean="0"/>
              <a:t>last</a:t>
            </a:r>
            <a:r>
              <a:rPr lang="pl-PL" dirty="0" smtClean="0"/>
              <a:t> – wartość dla pierwszego/ostatniego dokumentu z grupy</a:t>
            </a:r>
          </a:p>
          <a:p>
            <a:r>
              <a:rPr lang="pl-PL" dirty="0" smtClean="0"/>
              <a:t>$</a:t>
            </a:r>
            <a:r>
              <a:rPr lang="pl-PL" dirty="0" err="1" smtClean="0"/>
              <a:t>push</a:t>
            </a:r>
            <a:r>
              <a:rPr lang="pl-PL" dirty="0" smtClean="0"/>
              <a:t> - </a:t>
            </a:r>
            <a:r>
              <a:rPr lang="pl-PL" dirty="0"/>
              <a:t>zwraca tablicę </a:t>
            </a:r>
            <a:r>
              <a:rPr lang="pl-PL" dirty="0" smtClean="0"/>
              <a:t>wartości </a:t>
            </a:r>
            <a:r>
              <a:rPr lang="pl-PL" dirty="0"/>
              <a:t>wyrażenia dla grupy</a:t>
            </a:r>
          </a:p>
        </p:txBody>
      </p:sp>
    </p:spTree>
    <p:extLst>
      <p:ext uri="{BB962C8B-B14F-4D97-AF65-F5344CB8AC3E}">
        <p14:creationId xmlns:p14="http://schemas.microsoft.com/office/powerpoint/2010/main" val="9174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Pipelines</a:t>
            </a:r>
            <a:r>
              <a:rPr lang="pl-PL" dirty="0"/>
              <a:t> - operacje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$</a:t>
            </a:r>
            <a:r>
              <a:rPr lang="pl-PL" dirty="0" err="1" smtClean="0"/>
              <a:t>unwind</a:t>
            </a:r>
            <a:r>
              <a:rPr lang="pl-PL" dirty="0" smtClean="0"/>
              <a:t> – </a:t>
            </a:r>
            <a:r>
              <a:rPr lang="pl-PL" smtClean="0"/>
              <a:t>rozbija tablicę </a:t>
            </a:r>
            <a:r>
              <a:rPr lang="pl-PL" dirty="0" smtClean="0"/>
              <a:t>na osobne dokumenty</a:t>
            </a:r>
          </a:p>
          <a:p>
            <a:r>
              <a:rPr lang="pl-PL" dirty="0"/>
              <a:t> </a:t>
            </a:r>
            <a:r>
              <a:rPr lang="pl-PL" dirty="0" smtClean="0"/>
              <a:t>{$</a:t>
            </a:r>
            <a:r>
              <a:rPr lang="pl-PL" dirty="0" err="1" smtClean="0"/>
              <a:t>unwind</a:t>
            </a:r>
            <a:r>
              <a:rPr lang="pl-PL" dirty="0" smtClean="0"/>
              <a:t> </a:t>
            </a:r>
            <a:r>
              <a:rPr lang="pl-PL" dirty="0"/>
              <a:t>: "$</a:t>
            </a:r>
            <a:r>
              <a:rPr lang="pl-PL" dirty="0" err="1"/>
              <a:t>reviews</a:t>
            </a:r>
            <a:r>
              <a:rPr lang="pl-PL" dirty="0"/>
              <a:t>"}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088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Pipelines</a:t>
            </a:r>
            <a:r>
              <a:rPr lang="pl-PL" dirty="0"/>
              <a:t> - operacje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$sort – sortuje po wskazanych polach. Dobrym pomysłem jest sortować w miarę wcześnie, w oparciu o indeks</a:t>
            </a:r>
          </a:p>
          <a:p>
            <a:r>
              <a:rPr lang="pl-PL" dirty="0" smtClean="0"/>
              <a:t>{$sort </a:t>
            </a:r>
            <a:r>
              <a:rPr lang="pl-PL" dirty="0"/>
              <a:t>: {"</a:t>
            </a:r>
            <a:r>
              <a:rPr lang="pl-PL" dirty="0" err="1"/>
              <a:t>title</a:t>
            </a:r>
            <a:r>
              <a:rPr lang="pl-PL" dirty="0"/>
              <a:t>" : 1, "</a:t>
            </a:r>
            <a:r>
              <a:rPr lang="pl-PL" dirty="0" err="1"/>
              <a:t>price</a:t>
            </a:r>
            <a:r>
              <a:rPr lang="pl-PL" dirty="0"/>
              <a:t>": -1}}</a:t>
            </a:r>
          </a:p>
        </p:txBody>
      </p:sp>
    </p:spTree>
    <p:extLst>
      <p:ext uri="{BB962C8B-B14F-4D97-AF65-F5344CB8AC3E}">
        <p14:creationId xmlns:p14="http://schemas.microsoft.com/office/powerpoint/2010/main" val="86419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Pipelines</a:t>
            </a:r>
            <a:r>
              <a:rPr lang="pl-PL" dirty="0"/>
              <a:t> - operacje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$limit – zwraca pierwsze x dokumentów</a:t>
            </a:r>
          </a:p>
          <a:p>
            <a:r>
              <a:rPr lang="pl-PL" dirty="0" smtClean="0"/>
              <a:t>{$limit : 1000}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33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Pipelines</a:t>
            </a:r>
            <a:r>
              <a:rPr lang="pl-PL" dirty="0"/>
              <a:t> - operacje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$skip – pomija pierwsze x dokumentów</a:t>
            </a:r>
          </a:p>
          <a:p>
            <a:r>
              <a:rPr lang="pl-PL" dirty="0" smtClean="0"/>
              <a:t>{$skip : 2000}</a:t>
            </a:r>
          </a:p>
        </p:txBody>
      </p:sp>
    </p:spTree>
    <p:extLst>
      <p:ext uri="{BB962C8B-B14F-4D97-AF65-F5344CB8AC3E}">
        <p14:creationId xmlns:p14="http://schemas.microsoft.com/office/powerpoint/2010/main" val="587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Pipelines</a:t>
            </a:r>
            <a:r>
              <a:rPr lang="pl-PL" dirty="0"/>
              <a:t> - operacje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$out – zapisuje wynik agregacji do wybranej kolekcji. </a:t>
            </a:r>
          </a:p>
          <a:p>
            <a:r>
              <a:rPr lang="pl-PL" dirty="0" smtClean="0"/>
              <a:t>Musi być ostatnim etapem agregacji. </a:t>
            </a:r>
          </a:p>
          <a:p>
            <a:r>
              <a:rPr lang="pl-PL" dirty="0" smtClean="0"/>
              <a:t>Jeśli kolekcja już istnieje – zostanie zastąpiona wynikiem agregacji</a:t>
            </a:r>
          </a:p>
          <a:p>
            <a:r>
              <a:rPr lang="en-US" dirty="0"/>
              <a:t>{$out : "promo"}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41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 </a:t>
            </a:r>
            <a:r>
              <a:rPr lang="pl-PL" dirty="0" err="1" smtClean="0"/>
              <a:t>Reduce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31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Dokumentowe bazy danych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Ogólna</a:t>
            </a:r>
            <a:r>
              <a:rPr lang="en-US" dirty="0" smtClean="0"/>
              <a:t> idea – </a:t>
            </a:r>
            <a:r>
              <a:rPr lang="en-US" dirty="0" err="1" smtClean="0"/>
              <a:t>przechowujemy</a:t>
            </a:r>
            <a:r>
              <a:rPr lang="en-US" dirty="0" smtClean="0"/>
              <a:t> w </a:t>
            </a:r>
            <a:r>
              <a:rPr lang="en-US" dirty="0" err="1" smtClean="0"/>
              <a:t>bazie</a:t>
            </a:r>
            <a:r>
              <a:rPr lang="en-US" dirty="0" smtClean="0"/>
              <a:t> </a:t>
            </a:r>
            <a:r>
              <a:rPr lang="en-US" dirty="0" err="1" smtClean="0"/>
              <a:t>częściowo</a:t>
            </a:r>
            <a:r>
              <a:rPr lang="en-US" dirty="0" smtClean="0"/>
              <a:t> </a:t>
            </a:r>
            <a:r>
              <a:rPr lang="en-US" dirty="0" err="1" smtClean="0"/>
              <a:t>ustrukturyzowane</a:t>
            </a:r>
            <a:r>
              <a:rPr lang="en-US" dirty="0" smtClean="0"/>
              <a:t> </a:t>
            </a:r>
            <a:r>
              <a:rPr lang="en-US" dirty="0" err="1" smtClean="0"/>
              <a:t>informacje</a:t>
            </a:r>
            <a:r>
              <a:rPr lang="en-US" dirty="0" smtClean="0"/>
              <a:t> w JAKIMŚ </a:t>
            </a:r>
            <a:r>
              <a:rPr lang="en-US" dirty="0" err="1" smtClean="0"/>
              <a:t>formacie</a:t>
            </a:r>
            <a:endParaRPr lang="en-US" dirty="0" smtClean="0"/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err="1" smtClean="0"/>
              <a:t>Fajnie</a:t>
            </a:r>
            <a:r>
              <a:rPr lang="en-US" dirty="0" smtClean="0"/>
              <a:t> by </a:t>
            </a:r>
            <a:r>
              <a:rPr lang="en-US" dirty="0" err="1" smtClean="0"/>
              <a:t>było</a:t>
            </a:r>
            <a:r>
              <a:rPr lang="en-US" dirty="0" smtClean="0"/>
              <a:t> </a:t>
            </a:r>
            <a:r>
              <a:rPr lang="en-US" dirty="0" err="1" smtClean="0"/>
              <a:t>móc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informacje</a:t>
            </a:r>
            <a:r>
              <a:rPr lang="en-US" dirty="0" smtClean="0"/>
              <a:t> </a:t>
            </a:r>
            <a:r>
              <a:rPr lang="en-US" dirty="0" err="1" smtClean="0"/>
              <a:t>odpytywać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Map-</a:t>
            </a:r>
            <a:r>
              <a:rPr lang="pl-PL" dirty="0" err="1" smtClean="0"/>
              <a:t>Reduce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Ogólna idea:</a:t>
            </a:r>
          </a:p>
          <a:p>
            <a:pPr lvl="1"/>
            <a:r>
              <a:rPr lang="pl-PL" dirty="0" smtClean="0"/>
              <a:t>mapujemy wartości do klucza</a:t>
            </a:r>
          </a:p>
          <a:p>
            <a:pPr lvl="1"/>
            <a:r>
              <a:rPr lang="pl-PL" dirty="0" smtClean="0"/>
              <a:t>jeśli klucz ma wiele </a:t>
            </a:r>
            <a:r>
              <a:rPr lang="pl-PL" dirty="0" err="1" smtClean="0"/>
              <a:t>podmapowanych</a:t>
            </a:r>
            <a:r>
              <a:rPr lang="pl-PL" dirty="0" smtClean="0"/>
              <a:t> wartości, redukujemy je do pojedynczej</a:t>
            </a:r>
          </a:p>
          <a:p>
            <a:pPr lvl="1"/>
            <a:r>
              <a:rPr lang="pl-PL" dirty="0" smtClean="0"/>
              <a:t>dwie funkcje: mapująca i redukująca</a:t>
            </a:r>
          </a:p>
          <a:p>
            <a:pPr lvl="1"/>
            <a:r>
              <a:rPr lang="pl-PL" dirty="0" smtClean="0"/>
              <a:t>implementacja w JS</a:t>
            </a:r>
          </a:p>
          <a:p>
            <a:r>
              <a:rPr lang="pl-PL" dirty="0" smtClean="0"/>
              <a:t>Dla większości operacji potoki dają lepszy performance i są łatwiejsze w obsłudze</a:t>
            </a:r>
          </a:p>
          <a:p>
            <a:pPr lvl="1"/>
            <a:r>
              <a:rPr lang="pl-PL" dirty="0" smtClean="0"/>
              <a:t>M-R daje większą elastyczność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32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86136"/>
            <a:ext cx="9126065" cy="620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13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db.kolekcja.mapReduce</a:t>
            </a:r>
            <a:r>
              <a:rPr lang="en-US" dirty="0" smtClean="0"/>
              <a:t>(</a:t>
            </a:r>
            <a:r>
              <a:rPr lang="en-US" dirty="0" err="1" smtClean="0"/>
              <a:t>funkcje</a:t>
            </a:r>
            <a:r>
              <a:rPr lang="en-US" dirty="0" smtClean="0"/>
              <a:t>)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docs.mongodb.org</a:t>
            </a:r>
            <a:r>
              <a:rPr lang="en-US" dirty="0"/>
              <a:t>/manual/core/map-reduce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map – mapuje dokument na pary </a:t>
            </a:r>
            <a:r>
              <a:rPr lang="pl-PL" dirty="0" err="1" smtClean="0"/>
              <a:t>klucz:wartość</a:t>
            </a:r>
            <a:endParaRPr lang="pl-PL" dirty="0" smtClean="0"/>
          </a:p>
          <a:p>
            <a:pPr lvl="1"/>
            <a:r>
              <a:rPr lang="en-US" dirty="0"/>
              <a:t>function() {</a:t>
            </a:r>
          </a:p>
          <a:p>
            <a:pPr lvl="1"/>
            <a:r>
              <a:rPr lang="en-US" dirty="0"/>
              <a:t>   ...</a:t>
            </a:r>
          </a:p>
          <a:p>
            <a:pPr lvl="1"/>
            <a:r>
              <a:rPr lang="en-US" dirty="0"/>
              <a:t>   emit(key, value);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err="1" smtClean="0"/>
              <a:t>bieżący</a:t>
            </a:r>
            <a:r>
              <a:rPr lang="en-US" dirty="0" smtClean="0"/>
              <a:t> </a:t>
            </a:r>
            <a:r>
              <a:rPr lang="en-US" dirty="0" err="1" smtClean="0"/>
              <a:t>dokument</a:t>
            </a:r>
            <a:r>
              <a:rPr lang="en-US" dirty="0" smtClean="0"/>
              <a:t> to this</a:t>
            </a:r>
          </a:p>
          <a:p>
            <a:r>
              <a:rPr lang="en-US" dirty="0" err="1" smtClean="0"/>
              <a:t>nie</a:t>
            </a:r>
            <a:r>
              <a:rPr lang="en-US" dirty="0" smtClean="0"/>
              <a:t> </a:t>
            </a:r>
            <a:r>
              <a:rPr lang="en-US" dirty="0" err="1" smtClean="0"/>
              <a:t>powinna</a:t>
            </a:r>
            <a:r>
              <a:rPr lang="en-US" dirty="0" smtClean="0"/>
              <a:t> </a:t>
            </a:r>
            <a:r>
              <a:rPr lang="en-US" dirty="0" err="1" smtClean="0"/>
              <a:t>używać</a:t>
            </a:r>
            <a:r>
              <a:rPr lang="en-US" dirty="0" smtClean="0"/>
              <a:t> w </a:t>
            </a:r>
            <a:r>
              <a:rPr lang="en-US" dirty="0" err="1" smtClean="0"/>
              <a:t>żaden</a:t>
            </a:r>
            <a:r>
              <a:rPr lang="en-US" dirty="0" smtClean="0"/>
              <a:t> </a:t>
            </a:r>
            <a:r>
              <a:rPr lang="en-US" dirty="0" err="1" smtClean="0"/>
              <a:t>sposób</a:t>
            </a:r>
            <a:r>
              <a:rPr lang="en-US" dirty="0" smtClean="0"/>
              <a:t> </a:t>
            </a:r>
            <a:r>
              <a:rPr lang="en-US" dirty="0" err="1" smtClean="0"/>
              <a:t>bazy</a:t>
            </a:r>
            <a:endParaRPr lang="en-US" dirty="0" smtClean="0"/>
          </a:p>
          <a:p>
            <a:r>
              <a:rPr lang="en-US" dirty="0" err="1" smtClean="0"/>
              <a:t>czysta</a:t>
            </a:r>
            <a:r>
              <a:rPr lang="en-US" dirty="0" smtClean="0"/>
              <a:t> </a:t>
            </a:r>
            <a:r>
              <a:rPr lang="en-US" dirty="0" err="1" smtClean="0"/>
              <a:t>funkcja</a:t>
            </a:r>
            <a:r>
              <a:rPr lang="en-US" dirty="0" smtClean="0"/>
              <a:t>, </a:t>
            </a: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ef</a:t>
            </a:r>
            <a:r>
              <a:rPr lang="en-US" dirty="0" smtClean="0"/>
              <a:t>. </a:t>
            </a:r>
            <a:r>
              <a:rPr lang="en-US" dirty="0" err="1" smtClean="0"/>
              <a:t>ubocznych</a:t>
            </a:r>
            <a:endParaRPr lang="en-US" dirty="0" smtClean="0"/>
          </a:p>
          <a:p>
            <a:r>
              <a:rPr lang="pl-PL" dirty="0" smtClean="0"/>
              <a:t>może wywołać </a:t>
            </a:r>
            <a:r>
              <a:rPr lang="pl-PL" dirty="0" err="1" smtClean="0"/>
              <a:t>emit</a:t>
            </a:r>
            <a:r>
              <a:rPr lang="pl-PL" dirty="0" smtClean="0"/>
              <a:t>(</a:t>
            </a:r>
            <a:r>
              <a:rPr lang="pl-PL" dirty="0" err="1" smtClean="0"/>
              <a:t>klucz,wartość</a:t>
            </a:r>
            <a:r>
              <a:rPr lang="pl-PL" dirty="0" smtClean="0"/>
              <a:t>) dowolną ilość razy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329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mapFunction1 = function() {</a:t>
            </a:r>
          </a:p>
          <a:p>
            <a:r>
              <a:rPr lang="en-US" dirty="0"/>
              <a:t>	emit(</a:t>
            </a:r>
            <a:r>
              <a:rPr lang="en-US" dirty="0" err="1"/>
              <a:t>this.type</a:t>
            </a:r>
            <a:r>
              <a:rPr lang="en-US" dirty="0"/>
              <a:t>, </a:t>
            </a:r>
            <a:r>
              <a:rPr lang="en-US" dirty="0" err="1"/>
              <a:t>this.price</a:t>
            </a:r>
            <a:r>
              <a:rPr lang="en-US" dirty="0" smtClean="0"/>
              <a:t>);};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14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Map-</a:t>
            </a:r>
            <a:r>
              <a:rPr lang="pl-PL" dirty="0" err="1" smtClean="0"/>
              <a:t>Reduce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/>
              <a:t>var</a:t>
            </a:r>
            <a:r>
              <a:rPr lang="pl-PL" dirty="0"/>
              <a:t> mapFunction2 = </a:t>
            </a:r>
            <a:r>
              <a:rPr lang="pl-PL" dirty="0" err="1"/>
              <a:t>function</a:t>
            </a:r>
            <a:r>
              <a:rPr lang="pl-PL" dirty="0"/>
              <a:t>() {</a:t>
            </a:r>
          </a:p>
          <a:p>
            <a:pPr marL="0" indent="0">
              <a:buNone/>
            </a:pPr>
            <a:r>
              <a:rPr lang="pl-PL" dirty="0"/>
              <a:t>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key</a:t>
            </a:r>
            <a:r>
              <a:rPr lang="pl-PL" dirty="0"/>
              <a:t> = </a:t>
            </a:r>
            <a:r>
              <a:rPr lang="pl-PL" dirty="0" err="1"/>
              <a:t>this.type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= {</a:t>
            </a:r>
          </a:p>
          <a:p>
            <a:pPr marL="0" indent="0">
              <a:buNone/>
            </a:pPr>
            <a:r>
              <a:rPr lang="pl-PL" dirty="0"/>
              <a:t>                 </a:t>
            </a:r>
            <a:r>
              <a:rPr lang="pl-PL" dirty="0" err="1"/>
              <a:t>count</a:t>
            </a:r>
            <a:r>
              <a:rPr lang="pl-PL" dirty="0"/>
              <a:t>: 1,</a:t>
            </a:r>
          </a:p>
          <a:p>
            <a:pPr marL="0" indent="0">
              <a:buNone/>
            </a:pPr>
            <a:r>
              <a:rPr lang="pl-PL" dirty="0"/>
              <a:t>                 </a:t>
            </a:r>
            <a:r>
              <a:rPr lang="pl-PL" dirty="0" err="1"/>
              <a:t>price</a:t>
            </a:r>
            <a:r>
              <a:rPr lang="pl-PL" dirty="0"/>
              <a:t>: </a:t>
            </a:r>
            <a:r>
              <a:rPr lang="pl-PL" dirty="0" err="1"/>
              <a:t>this.price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           };</a:t>
            </a:r>
          </a:p>
          <a:p>
            <a:pPr marL="0" indent="0">
              <a:buNone/>
            </a:pPr>
            <a:r>
              <a:rPr lang="pl-PL" dirty="0"/>
              <a:t>   </a:t>
            </a:r>
            <a:r>
              <a:rPr lang="pl-PL" dirty="0" err="1"/>
              <a:t>emit</a:t>
            </a:r>
            <a:r>
              <a:rPr lang="pl-PL" dirty="0"/>
              <a:t>(</a:t>
            </a:r>
            <a:r>
              <a:rPr lang="pl-PL" dirty="0" err="1"/>
              <a:t>key</a:t>
            </a:r>
            <a:r>
              <a:rPr lang="pl-PL" dirty="0"/>
              <a:t>, </a:t>
            </a:r>
            <a:r>
              <a:rPr lang="pl-PL" dirty="0" err="1"/>
              <a:t>value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872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 smtClean="0"/>
              <a:t>reduce</a:t>
            </a:r>
            <a:r>
              <a:rPr lang="pl-PL" dirty="0" smtClean="0"/>
              <a:t> – </a:t>
            </a:r>
          </a:p>
          <a:p>
            <a:pPr marL="403225" lvl="1" indent="0">
              <a:buNone/>
            </a:pPr>
            <a:r>
              <a:rPr lang="pl-PL" dirty="0" err="1"/>
              <a:t>function</a:t>
            </a:r>
            <a:r>
              <a:rPr lang="pl-PL" dirty="0"/>
              <a:t>(</a:t>
            </a:r>
            <a:r>
              <a:rPr lang="pl-PL" dirty="0" err="1"/>
              <a:t>key</a:t>
            </a:r>
            <a:r>
              <a:rPr lang="pl-PL" dirty="0"/>
              <a:t>, </a:t>
            </a:r>
            <a:r>
              <a:rPr lang="pl-PL" dirty="0" err="1"/>
              <a:t>values</a:t>
            </a:r>
            <a:r>
              <a:rPr lang="pl-PL" dirty="0"/>
              <a:t>) {</a:t>
            </a:r>
          </a:p>
          <a:p>
            <a:pPr marL="403225" lvl="1" indent="0">
              <a:buNone/>
            </a:pPr>
            <a:r>
              <a:rPr lang="pl-PL" dirty="0"/>
              <a:t>   ...</a:t>
            </a:r>
          </a:p>
          <a:p>
            <a:pPr marL="403225" lvl="1" indent="0">
              <a:buNone/>
            </a:pPr>
            <a:r>
              <a:rPr lang="pl-PL" dirty="0"/>
              <a:t>   return </a:t>
            </a:r>
            <a:r>
              <a:rPr lang="pl-PL" dirty="0" err="1"/>
              <a:t>result</a:t>
            </a:r>
            <a:r>
              <a:rPr lang="pl-PL" dirty="0"/>
              <a:t>;</a:t>
            </a:r>
          </a:p>
          <a:p>
            <a:pPr marL="403225" lvl="1" indent="0">
              <a:buNone/>
            </a:pPr>
            <a:r>
              <a:rPr lang="pl-PL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5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nie powinna używać bazy</a:t>
            </a:r>
          </a:p>
          <a:p>
            <a:r>
              <a:rPr lang="pl-PL" dirty="0" smtClean="0"/>
              <a:t>bez efektów ubocznych</a:t>
            </a:r>
          </a:p>
          <a:p>
            <a:r>
              <a:rPr lang="pl-PL" dirty="0" smtClean="0"/>
              <a:t>nie będzie wywołana dla klucza, z którym związana jest jedna wartość</a:t>
            </a:r>
          </a:p>
          <a:p>
            <a:r>
              <a:rPr lang="pl-PL" dirty="0" smtClean="0"/>
              <a:t>parametr </a:t>
            </a:r>
            <a:r>
              <a:rPr lang="pl-PL" dirty="0" err="1" smtClean="0"/>
              <a:t>values</a:t>
            </a:r>
            <a:r>
              <a:rPr lang="pl-PL" dirty="0" smtClean="0"/>
              <a:t> to tablica z wartościami o danym kluczu</a:t>
            </a:r>
          </a:p>
          <a:p>
            <a:r>
              <a:rPr lang="pl-PL" dirty="0" smtClean="0"/>
              <a:t>może być wywołana 1+ razy dla danego klucza</a:t>
            </a:r>
          </a:p>
          <a:p>
            <a:r>
              <a:rPr lang="pl-PL" dirty="0" smtClean="0"/>
              <a:t>widzi zmienne zdefiniowane w parametrze </a:t>
            </a:r>
            <a:r>
              <a:rPr lang="pl-PL" dirty="0" err="1" smtClean="0"/>
              <a:t>scope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76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reduceFunction1 = function(</a:t>
            </a:r>
            <a:r>
              <a:rPr lang="en-US" dirty="0" err="1"/>
              <a:t>keyType</a:t>
            </a:r>
            <a:r>
              <a:rPr lang="en-US" dirty="0"/>
              <a:t>, </a:t>
            </a:r>
            <a:r>
              <a:rPr lang="en-US" dirty="0" err="1"/>
              <a:t>valuesPrices</a:t>
            </a:r>
            <a:r>
              <a:rPr lang="en-US" dirty="0"/>
              <a:t>) {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Array.sum</a:t>
            </a:r>
            <a:r>
              <a:rPr lang="en-US" dirty="0" smtClean="0"/>
              <a:t>(</a:t>
            </a:r>
            <a:r>
              <a:rPr lang="en-US" dirty="0" err="1" smtClean="0"/>
              <a:t>valuesPrices</a:t>
            </a:r>
            <a:r>
              <a:rPr lang="en-US" dirty="0" smtClean="0"/>
              <a:t>);};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24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err="1"/>
              <a:t>var</a:t>
            </a:r>
            <a:r>
              <a:rPr lang="pl-PL" dirty="0"/>
              <a:t> reduceFunction2 = </a:t>
            </a:r>
            <a:r>
              <a:rPr lang="pl-PL" dirty="0" err="1"/>
              <a:t>function</a:t>
            </a:r>
            <a:r>
              <a:rPr lang="pl-PL" dirty="0"/>
              <a:t>(</a:t>
            </a:r>
            <a:r>
              <a:rPr lang="pl-PL" dirty="0" err="1"/>
              <a:t>keySKU</a:t>
            </a:r>
            <a:r>
              <a:rPr lang="pl-PL" dirty="0"/>
              <a:t>, </a:t>
            </a:r>
            <a:r>
              <a:rPr lang="pl-PL" dirty="0" err="1"/>
              <a:t>countObjVals</a:t>
            </a:r>
            <a:r>
              <a:rPr lang="pl-PL" dirty="0"/>
              <a:t>) {</a:t>
            </a:r>
          </a:p>
          <a:p>
            <a:r>
              <a:rPr lang="pl-PL" dirty="0"/>
              <a:t>	</a:t>
            </a:r>
            <a:r>
              <a:rPr lang="pl-PL" dirty="0" err="1"/>
              <a:t>reducedVal</a:t>
            </a:r>
            <a:r>
              <a:rPr lang="pl-PL" dirty="0"/>
              <a:t> = { </a:t>
            </a:r>
            <a:r>
              <a:rPr lang="pl-PL" dirty="0" err="1"/>
              <a:t>count</a:t>
            </a:r>
            <a:r>
              <a:rPr lang="pl-PL" dirty="0"/>
              <a:t>: 0, </a:t>
            </a:r>
            <a:r>
              <a:rPr lang="pl-PL" dirty="0" err="1"/>
              <a:t>price</a:t>
            </a:r>
            <a:r>
              <a:rPr lang="pl-PL" dirty="0"/>
              <a:t>: 0 };</a:t>
            </a:r>
          </a:p>
          <a:p>
            <a:r>
              <a:rPr lang="pl-PL" dirty="0"/>
              <a:t>	for (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idx</a:t>
            </a:r>
            <a:r>
              <a:rPr lang="pl-PL" dirty="0"/>
              <a:t> = 0; </a:t>
            </a:r>
            <a:r>
              <a:rPr lang="pl-PL" dirty="0" err="1"/>
              <a:t>idx</a:t>
            </a:r>
            <a:r>
              <a:rPr lang="pl-PL" dirty="0"/>
              <a:t> &lt; </a:t>
            </a:r>
            <a:r>
              <a:rPr lang="pl-PL" dirty="0" err="1"/>
              <a:t>countObjVals.length</a:t>
            </a:r>
            <a:r>
              <a:rPr lang="pl-PL" dirty="0"/>
              <a:t>; </a:t>
            </a:r>
            <a:r>
              <a:rPr lang="pl-PL" dirty="0" err="1"/>
              <a:t>idx</a:t>
            </a:r>
            <a:r>
              <a:rPr lang="pl-PL" dirty="0"/>
              <a:t>++) {</a:t>
            </a:r>
          </a:p>
          <a:p>
            <a:r>
              <a:rPr lang="pl-PL" dirty="0"/>
              <a:t>		</a:t>
            </a:r>
            <a:r>
              <a:rPr lang="pl-PL" dirty="0" err="1"/>
              <a:t>reducedVal.count</a:t>
            </a:r>
            <a:r>
              <a:rPr lang="pl-PL" dirty="0"/>
              <a:t> += </a:t>
            </a:r>
            <a:r>
              <a:rPr lang="pl-PL" dirty="0" err="1"/>
              <a:t>countObjVals</a:t>
            </a:r>
            <a:r>
              <a:rPr lang="pl-PL" dirty="0"/>
              <a:t>[</a:t>
            </a:r>
            <a:r>
              <a:rPr lang="pl-PL" dirty="0" err="1"/>
              <a:t>idx</a:t>
            </a:r>
            <a:r>
              <a:rPr lang="pl-PL" dirty="0"/>
              <a:t>].</a:t>
            </a:r>
            <a:r>
              <a:rPr lang="pl-PL" dirty="0" err="1"/>
              <a:t>count</a:t>
            </a:r>
            <a:r>
              <a:rPr lang="pl-PL" dirty="0"/>
              <a:t>;</a:t>
            </a:r>
          </a:p>
          <a:p>
            <a:r>
              <a:rPr lang="pl-PL" dirty="0"/>
              <a:t>		</a:t>
            </a:r>
            <a:r>
              <a:rPr lang="pl-PL" dirty="0" err="1"/>
              <a:t>reducedVal.price</a:t>
            </a:r>
            <a:r>
              <a:rPr lang="pl-PL" dirty="0"/>
              <a:t> += </a:t>
            </a:r>
            <a:r>
              <a:rPr lang="pl-PL" dirty="0" err="1"/>
              <a:t>countObjVals</a:t>
            </a:r>
            <a:r>
              <a:rPr lang="pl-PL" dirty="0"/>
              <a:t>[</a:t>
            </a:r>
            <a:r>
              <a:rPr lang="pl-PL" dirty="0" err="1"/>
              <a:t>idx</a:t>
            </a:r>
            <a:r>
              <a:rPr lang="pl-PL" dirty="0"/>
              <a:t>].</a:t>
            </a:r>
            <a:r>
              <a:rPr lang="pl-PL" dirty="0" err="1"/>
              <a:t>price</a:t>
            </a:r>
            <a:r>
              <a:rPr lang="pl-PL" dirty="0"/>
              <a:t>;</a:t>
            </a:r>
          </a:p>
          <a:p>
            <a:r>
              <a:rPr lang="pl-PL" dirty="0"/>
              <a:t>	}</a:t>
            </a:r>
          </a:p>
          <a:p>
            <a:r>
              <a:rPr lang="pl-PL" dirty="0"/>
              <a:t>	return </a:t>
            </a:r>
            <a:r>
              <a:rPr lang="pl-PL" dirty="0" err="1"/>
              <a:t>reducedVal</a:t>
            </a:r>
            <a:r>
              <a:rPr lang="pl-PL" dirty="0"/>
              <a:t>;</a:t>
            </a:r>
          </a:p>
          <a:p>
            <a:r>
              <a:rPr lang="pl-PL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758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MongoDB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2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 smtClean="0"/>
              <a:t>finalize</a:t>
            </a:r>
            <a:r>
              <a:rPr lang="pl-PL" dirty="0" smtClean="0"/>
              <a:t> – modyfikuje wyniki otrzymane z M-R</a:t>
            </a:r>
          </a:p>
          <a:p>
            <a:pPr lvl="1"/>
            <a:r>
              <a:rPr lang="pl-PL" dirty="0" err="1"/>
              <a:t>function</a:t>
            </a:r>
            <a:r>
              <a:rPr lang="pl-PL" dirty="0"/>
              <a:t>(</a:t>
            </a:r>
            <a:r>
              <a:rPr lang="pl-PL" dirty="0" err="1"/>
              <a:t>key</a:t>
            </a:r>
            <a:r>
              <a:rPr lang="pl-PL" dirty="0"/>
              <a:t>, </a:t>
            </a:r>
            <a:r>
              <a:rPr lang="pl-PL" dirty="0" err="1"/>
              <a:t>reducedValue</a:t>
            </a:r>
            <a:r>
              <a:rPr lang="pl-PL" dirty="0"/>
              <a:t>) {</a:t>
            </a:r>
          </a:p>
          <a:p>
            <a:pPr lvl="1"/>
            <a:r>
              <a:rPr lang="pl-PL" dirty="0"/>
              <a:t>   ...</a:t>
            </a:r>
          </a:p>
          <a:p>
            <a:pPr lvl="1"/>
            <a:r>
              <a:rPr lang="pl-PL" dirty="0"/>
              <a:t>   return </a:t>
            </a:r>
            <a:r>
              <a:rPr lang="pl-PL" dirty="0" err="1"/>
              <a:t>modifiedObject</a:t>
            </a:r>
            <a:r>
              <a:rPr lang="pl-PL" dirty="0"/>
              <a:t>;</a:t>
            </a:r>
          </a:p>
          <a:p>
            <a:pPr lvl="1"/>
            <a:r>
              <a:rPr lang="pl-PL" dirty="0" smtClean="0"/>
              <a:t>}</a:t>
            </a:r>
          </a:p>
          <a:p>
            <a:r>
              <a:rPr lang="pl-PL" dirty="0" smtClean="0"/>
              <a:t>nie korzysta z bazy danych</a:t>
            </a:r>
          </a:p>
          <a:p>
            <a:r>
              <a:rPr lang="pl-PL" dirty="0" smtClean="0"/>
              <a:t>czysta funkcja, bez efektów ubocznych</a:t>
            </a:r>
          </a:p>
          <a:p>
            <a:r>
              <a:rPr lang="pl-PL" dirty="0" smtClean="0"/>
              <a:t>może korzystać ze zmiennych zdefiniowanych w parametrze </a:t>
            </a:r>
            <a:r>
              <a:rPr lang="pl-PL" dirty="0" err="1" smtClean="0"/>
              <a:t>scope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17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Map-</a:t>
            </a:r>
            <a:r>
              <a:rPr lang="pl-PL" dirty="0" err="1" smtClean="0"/>
              <a:t>Reduce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var</a:t>
            </a:r>
            <a:r>
              <a:rPr lang="pl-PL" dirty="0"/>
              <a:t> finalizeFunction2 = </a:t>
            </a:r>
            <a:r>
              <a:rPr lang="pl-PL" dirty="0" err="1"/>
              <a:t>function</a:t>
            </a:r>
            <a:r>
              <a:rPr lang="pl-PL" dirty="0"/>
              <a:t> (</a:t>
            </a:r>
            <a:r>
              <a:rPr lang="pl-PL" dirty="0" err="1"/>
              <a:t>key</a:t>
            </a:r>
            <a:r>
              <a:rPr lang="pl-PL" dirty="0"/>
              <a:t>, </a:t>
            </a:r>
            <a:r>
              <a:rPr lang="pl-PL" dirty="0" err="1"/>
              <a:t>reducedVal</a:t>
            </a:r>
            <a:r>
              <a:rPr lang="pl-PL" dirty="0"/>
              <a:t>) {</a:t>
            </a:r>
          </a:p>
          <a:p>
            <a:r>
              <a:rPr lang="pl-PL" dirty="0"/>
              <a:t>	</a:t>
            </a:r>
            <a:r>
              <a:rPr lang="pl-PL" dirty="0" err="1"/>
              <a:t>reducedVal.avg</a:t>
            </a:r>
            <a:r>
              <a:rPr lang="pl-PL" dirty="0"/>
              <a:t> = </a:t>
            </a:r>
            <a:r>
              <a:rPr lang="pl-PL" dirty="0" err="1"/>
              <a:t>reducedVal.price</a:t>
            </a:r>
            <a:r>
              <a:rPr lang="pl-PL" dirty="0"/>
              <a:t>/</a:t>
            </a:r>
            <a:r>
              <a:rPr lang="pl-PL" dirty="0" err="1"/>
              <a:t>reducedVal.count</a:t>
            </a:r>
            <a:r>
              <a:rPr lang="pl-PL" dirty="0"/>
              <a:t>;</a:t>
            </a:r>
          </a:p>
          <a:p>
            <a:r>
              <a:rPr lang="pl-PL" dirty="0"/>
              <a:t>	return </a:t>
            </a:r>
            <a:r>
              <a:rPr lang="pl-PL" dirty="0" err="1"/>
              <a:t>reducedVal</a:t>
            </a:r>
            <a:r>
              <a:rPr lang="pl-PL" dirty="0"/>
              <a:t>;</a:t>
            </a:r>
          </a:p>
          <a:p>
            <a:r>
              <a:rPr lang="pl-PL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148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Map-</a:t>
            </a:r>
            <a:r>
              <a:rPr lang="pl-PL" dirty="0" err="1" smtClean="0"/>
              <a:t>Reduce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db.orders.mapReduce</a:t>
            </a:r>
            <a:r>
              <a:rPr lang="en-US" dirty="0"/>
              <a:t>( mapFunction2,</a:t>
            </a:r>
          </a:p>
          <a:p>
            <a:r>
              <a:rPr lang="en-US" dirty="0"/>
              <a:t>	reduceFunction2,</a:t>
            </a:r>
          </a:p>
          <a:p>
            <a:r>
              <a:rPr lang="en-US" dirty="0"/>
              <a:t>	finalize: </a:t>
            </a:r>
            <a:r>
              <a:rPr lang="en-US" dirty="0" smtClean="0"/>
              <a:t>finalizeFunction2)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28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Map-</a:t>
            </a:r>
            <a:r>
              <a:rPr lang="pl-PL" dirty="0" err="1" smtClean="0"/>
              <a:t>Reduce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err="1"/>
              <a:t>db.orders.mapReduce</a:t>
            </a:r>
            <a:r>
              <a:rPr lang="pl-PL" dirty="0"/>
              <a:t>( mapFunction2,</a:t>
            </a:r>
          </a:p>
          <a:p>
            <a:r>
              <a:rPr lang="pl-PL" dirty="0"/>
              <a:t>	reduceFunction2,</a:t>
            </a:r>
          </a:p>
          <a:p>
            <a:r>
              <a:rPr lang="pl-PL" dirty="0"/>
              <a:t>	{</a:t>
            </a:r>
          </a:p>
          <a:p>
            <a:r>
              <a:rPr lang="pl-PL" dirty="0"/>
              <a:t>		out: { </a:t>
            </a:r>
            <a:r>
              <a:rPr lang="pl-PL" dirty="0" err="1"/>
              <a:t>merge</a:t>
            </a:r>
            <a:r>
              <a:rPr lang="pl-PL" dirty="0"/>
              <a:t>: "</a:t>
            </a:r>
            <a:r>
              <a:rPr lang="pl-PL" dirty="0" err="1"/>
              <a:t>map_reduce_example</a:t>
            </a:r>
            <a:r>
              <a:rPr lang="pl-PL" dirty="0"/>
              <a:t>" },</a:t>
            </a:r>
          </a:p>
          <a:p>
            <a:r>
              <a:rPr lang="pl-PL" dirty="0"/>
              <a:t>		</a:t>
            </a:r>
            <a:r>
              <a:rPr lang="pl-PL" dirty="0" err="1"/>
              <a:t>query</a:t>
            </a:r>
            <a:r>
              <a:rPr lang="pl-PL" dirty="0"/>
              <a:t>: { </a:t>
            </a:r>
            <a:r>
              <a:rPr lang="pl-PL" dirty="0" err="1"/>
              <a:t>insdate</a:t>
            </a:r>
            <a:r>
              <a:rPr lang="pl-PL" dirty="0"/>
              <a:t>:{ $</a:t>
            </a:r>
            <a:r>
              <a:rPr lang="pl-PL" dirty="0" err="1"/>
              <a:t>gt</a:t>
            </a:r>
            <a:r>
              <a:rPr lang="pl-PL" dirty="0"/>
              <a:t>: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/>
              <a:t>(</a:t>
            </a:r>
            <a:r>
              <a:rPr lang="pl-PL" smtClean="0"/>
              <a:t>'01/01/2014') </a:t>
            </a:r>
            <a:r>
              <a:rPr lang="pl-PL" dirty="0"/>
              <a:t>}},</a:t>
            </a:r>
          </a:p>
          <a:p>
            <a:r>
              <a:rPr lang="pl-PL" dirty="0"/>
              <a:t>		</a:t>
            </a:r>
            <a:r>
              <a:rPr lang="pl-PL" dirty="0" err="1"/>
              <a:t>finalize</a:t>
            </a:r>
            <a:r>
              <a:rPr lang="pl-PL" dirty="0"/>
              <a:t>: finalizeFunction2</a:t>
            </a:r>
          </a:p>
          <a:p>
            <a:r>
              <a:rPr lang="pl-PL" dirty="0"/>
              <a:t>	}</a:t>
            </a:r>
          </a:p>
          <a:p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62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Indeksy i plany wykonania zapytań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039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Indeksy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Używane dla często wykorzystywanych zapytań</a:t>
            </a:r>
          </a:p>
          <a:p>
            <a:r>
              <a:rPr lang="pl-PL" dirty="0" smtClean="0"/>
              <a:t>zdefiniowane na 1+ polach (możliwe indeksy złożone)</a:t>
            </a:r>
          </a:p>
          <a:p>
            <a:r>
              <a:rPr lang="pl-PL" dirty="0" smtClean="0"/>
              <a:t>b-drzewo</a:t>
            </a:r>
          </a:p>
          <a:p>
            <a:r>
              <a:rPr lang="pl-PL" dirty="0" smtClean="0"/>
              <a:t>optymalizator używa 1 indeksu w zapytaniu</a:t>
            </a:r>
          </a:p>
          <a:p>
            <a:r>
              <a:rPr lang="pl-PL" dirty="0" smtClean="0"/>
              <a:t>indeks zakładany jest na WARUNKI ZAPYTANIA</a:t>
            </a:r>
          </a:p>
          <a:p>
            <a:r>
              <a:rPr lang="pl-PL" dirty="0"/>
              <a:t>http://</a:t>
            </a:r>
            <a:r>
              <a:rPr lang="pl-PL" dirty="0" err="1"/>
              <a:t>docs.mongodb.org</a:t>
            </a:r>
            <a:r>
              <a:rPr lang="pl-PL" dirty="0"/>
              <a:t>/</a:t>
            </a:r>
            <a:r>
              <a:rPr lang="pl-PL" dirty="0" err="1"/>
              <a:t>manual</a:t>
            </a:r>
            <a:r>
              <a:rPr lang="pl-PL" dirty="0"/>
              <a:t>/</a:t>
            </a:r>
            <a:r>
              <a:rPr lang="pl-PL" dirty="0" err="1"/>
              <a:t>indexes</a:t>
            </a:r>
            <a:r>
              <a:rPr lang="pl-PL" dirty="0"/>
              <a:t>/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01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Indeksy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Możemy użyć funkcji </a:t>
            </a:r>
            <a:r>
              <a:rPr lang="pl-PL" dirty="0" err="1" smtClean="0"/>
              <a:t>explain</a:t>
            </a:r>
            <a:r>
              <a:rPr lang="pl-PL" dirty="0" smtClean="0"/>
              <a:t>() do poznania statystyk związanych z planem zapytania, np.:</a:t>
            </a:r>
          </a:p>
          <a:p>
            <a:pPr lvl="1"/>
            <a:r>
              <a:rPr lang="pl-PL" dirty="0" err="1" smtClean="0"/>
              <a:t>db.users.find</a:t>
            </a:r>
            <a:r>
              <a:rPr lang="pl-PL" dirty="0" smtClean="0"/>
              <a:t>({</a:t>
            </a:r>
            <a:r>
              <a:rPr lang="pl-PL" dirty="0" err="1" smtClean="0"/>
              <a:t>username</a:t>
            </a:r>
            <a:r>
              <a:rPr lang="pl-PL" dirty="0"/>
              <a:t>: "user101"}</a:t>
            </a:r>
            <a:r>
              <a:rPr lang="pl-PL" dirty="0" smtClean="0"/>
              <a:t>).</a:t>
            </a:r>
            <a:r>
              <a:rPr lang="pl-PL" dirty="0" err="1" smtClean="0"/>
              <a:t>explain</a:t>
            </a:r>
            <a:r>
              <a:rPr lang="pl-PL" dirty="0" smtClean="0"/>
              <a:t>()</a:t>
            </a:r>
          </a:p>
          <a:p>
            <a:r>
              <a:rPr lang="pl-PL" dirty="0" smtClean="0"/>
              <a:t>dowiemy się m.in. o indeksie, który będzie użyty (jeśli będzie)</a:t>
            </a:r>
          </a:p>
          <a:p>
            <a:pPr lvl="1"/>
            <a:r>
              <a:rPr lang="pl-PL" dirty="0" smtClean="0"/>
              <a:t>jeśli kursorem użytym przez zapytanie jest </a:t>
            </a:r>
            <a:r>
              <a:rPr lang="pl-PL" dirty="0" err="1" smtClean="0"/>
              <a:t>BasicCursor</a:t>
            </a:r>
            <a:r>
              <a:rPr lang="pl-PL" dirty="0" smtClean="0"/>
              <a:t> – nie używamy indeksu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9147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Optymalizacja zapytań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Jeśli do zapytania pasuje 1 indeks – optymalizator użyje właśnie jego</a:t>
            </a:r>
          </a:p>
          <a:p>
            <a:r>
              <a:rPr lang="pl-PL" dirty="0" smtClean="0"/>
              <a:t>Jeśli więcej – wybierze prawdopodobne „sensowne” indeksy i odpali równolegle kilka zapytań, każde użyje jednego z nich</a:t>
            </a:r>
          </a:p>
          <a:p>
            <a:r>
              <a:rPr lang="pl-PL" dirty="0" smtClean="0"/>
              <a:t>pierwsze zapytanie zwracające 100 wierszy wygrywa</a:t>
            </a:r>
          </a:p>
          <a:p>
            <a:r>
              <a:rPr lang="pl-PL" dirty="0" smtClean="0"/>
              <a:t>Plany są </a:t>
            </a:r>
            <a:r>
              <a:rPr lang="pl-PL" dirty="0" err="1" smtClean="0"/>
              <a:t>reewaluowane</a:t>
            </a:r>
            <a:r>
              <a:rPr lang="pl-PL" dirty="0" smtClean="0"/>
              <a:t> po 1000 zapisów, przebudowie indeksów, dodaniu lub usunięciu indeksu. Można też wymusić to ręcznie.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67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Optymalizacja zapytań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Poza użyciem indeksów możliwości optymalizacji raczej ograniczone</a:t>
            </a:r>
          </a:p>
          <a:p>
            <a:r>
              <a:rPr lang="pl-PL" dirty="0" smtClean="0"/>
              <a:t>Warto zwrócić uwagę na to, że nie zawsze indeksy muszą być opłacalne</a:t>
            </a:r>
          </a:p>
          <a:p>
            <a:pPr lvl="1"/>
            <a:r>
              <a:rPr lang="pl-PL" dirty="0" err="1" smtClean="0"/>
              <a:t>skan</a:t>
            </a:r>
            <a:r>
              <a:rPr lang="pl-PL" dirty="0" smtClean="0"/>
              <a:t> kolekcji może być lepszym rozwiązaniem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2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53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Stworzone</a:t>
            </a:r>
            <a:r>
              <a:rPr lang="en-US" dirty="0" smtClean="0"/>
              <a:t> </a:t>
            </a:r>
            <a:r>
              <a:rPr lang="en-US" dirty="0" err="1" smtClean="0"/>
              <a:t>przez</a:t>
            </a:r>
            <a:r>
              <a:rPr lang="en-US" dirty="0" smtClean="0"/>
              <a:t> 10gen</a:t>
            </a:r>
          </a:p>
          <a:p>
            <a:r>
              <a:rPr lang="en-US" dirty="0" err="1" smtClean="0"/>
              <a:t>Dokumentowa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err="1" smtClean="0"/>
              <a:t>brak</a:t>
            </a:r>
            <a:r>
              <a:rPr lang="en-US" dirty="0" smtClean="0"/>
              <a:t> </a:t>
            </a:r>
            <a:r>
              <a:rPr lang="en-US" dirty="0" err="1" smtClean="0"/>
              <a:t>schematu</a:t>
            </a:r>
            <a:endParaRPr lang="en-US" dirty="0" smtClean="0"/>
          </a:p>
          <a:p>
            <a:r>
              <a:rPr lang="en-US" dirty="0" err="1" smtClean="0"/>
              <a:t>oparta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haszach</a:t>
            </a:r>
            <a:endParaRPr lang="en-US" dirty="0" smtClean="0"/>
          </a:p>
          <a:p>
            <a:r>
              <a:rPr lang="en-US" dirty="0" err="1" smtClean="0"/>
              <a:t>używa</a:t>
            </a:r>
            <a:r>
              <a:rPr lang="en-US" dirty="0" smtClean="0"/>
              <a:t> </a:t>
            </a:r>
            <a:r>
              <a:rPr lang="en-US" dirty="0" err="1" smtClean="0"/>
              <a:t>formatu</a:t>
            </a:r>
            <a:r>
              <a:rPr lang="en-US" dirty="0" smtClean="0"/>
              <a:t> BSON</a:t>
            </a:r>
          </a:p>
          <a:p>
            <a:r>
              <a:rPr lang="en-US" dirty="0" err="1" smtClean="0"/>
              <a:t>napisana</a:t>
            </a:r>
            <a:r>
              <a:rPr lang="en-US" dirty="0" smtClean="0"/>
              <a:t> w C++</a:t>
            </a:r>
          </a:p>
          <a:p>
            <a:r>
              <a:rPr lang="en-US" dirty="0" err="1" smtClean="0"/>
              <a:t>sterowniki</a:t>
            </a:r>
            <a:r>
              <a:rPr lang="en-US" dirty="0" smtClean="0"/>
              <a:t> </a:t>
            </a:r>
            <a:r>
              <a:rPr lang="en-US" dirty="0" err="1" smtClean="0"/>
              <a:t>dla</a:t>
            </a:r>
            <a:r>
              <a:rPr lang="en-US" dirty="0" smtClean="0"/>
              <a:t> </a:t>
            </a:r>
            <a:r>
              <a:rPr lang="en-US" dirty="0" err="1" smtClean="0"/>
              <a:t>wielu</a:t>
            </a:r>
            <a:r>
              <a:rPr lang="en-US" dirty="0" smtClean="0"/>
              <a:t> </a:t>
            </a:r>
            <a:r>
              <a:rPr lang="en-US" dirty="0" err="1" smtClean="0"/>
              <a:t>języków</a:t>
            </a:r>
            <a:r>
              <a:rPr lang="en-US" dirty="0" smtClean="0"/>
              <a:t> </a:t>
            </a:r>
            <a:r>
              <a:rPr lang="en-US" dirty="0" err="1" smtClean="0"/>
              <a:t>programowania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Warto wiedzieć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43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Capped collections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Kolekcja z maksymalnym rozmiarem/ilością dokumentów</a:t>
            </a:r>
          </a:p>
          <a:p>
            <a:r>
              <a:rPr lang="pl-PL" dirty="0" smtClean="0"/>
              <a:t>Gdy skończy się miejsce, najstarsze dokumenty są zastępowane nowymi</a:t>
            </a:r>
          </a:p>
          <a:p>
            <a:r>
              <a:rPr lang="pl-PL" dirty="0"/>
              <a:t>http://</a:t>
            </a:r>
            <a:r>
              <a:rPr lang="pl-PL" dirty="0" err="1"/>
              <a:t>docs.mongodb.org</a:t>
            </a:r>
            <a:r>
              <a:rPr lang="pl-PL" dirty="0"/>
              <a:t>/</a:t>
            </a:r>
            <a:r>
              <a:rPr lang="pl-PL" dirty="0" err="1"/>
              <a:t>manual</a:t>
            </a:r>
            <a:r>
              <a:rPr lang="pl-PL" dirty="0"/>
              <a:t>/</a:t>
            </a:r>
            <a:r>
              <a:rPr lang="pl-PL" dirty="0" err="1"/>
              <a:t>core</a:t>
            </a:r>
            <a:r>
              <a:rPr lang="pl-PL" dirty="0"/>
              <a:t>/</a:t>
            </a:r>
            <a:r>
              <a:rPr lang="pl-PL" dirty="0" err="1"/>
              <a:t>capped-collections</a:t>
            </a:r>
            <a:r>
              <a:rPr lang="pl-PL" dirty="0"/>
              <a:t>/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0275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Indeksy TTL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Możemy stworzyć indeks, dający dokumentom określony czas życia</a:t>
            </a:r>
          </a:p>
          <a:p>
            <a:r>
              <a:rPr lang="pl-PL" dirty="0" smtClean="0"/>
              <a:t>Po przekroczeniu czasu dokument jest usuwany</a:t>
            </a:r>
          </a:p>
          <a:p>
            <a:r>
              <a:rPr lang="pl-PL" dirty="0"/>
              <a:t>http://</a:t>
            </a:r>
            <a:r>
              <a:rPr lang="pl-PL" dirty="0" err="1"/>
              <a:t>docs.mongodb.org</a:t>
            </a:r>
            <a:r>
              <a:rPr lang="pl-PL" dirty="0"/>
              <a:t>/</a:t>
            </a:r>
            <a:r>
              <a:rPr lang="pl-PL" dirty="0" err="1"/>
              <a:t>manual</a:t>
            </a:r>
            <a:r>
              <a:rPr lang="pl-PL" dirty="0"/>
              <a:t>/</a:t>
            </a:r>
            <a:r>
              <a:rPr lang="pl-PL" dirty="0" err="1"/>
              <a:t>tutorial</a:t>
            </a:r>
            <a:r>
              <a:rPr lang="pl-PL" dirty="0"/>
              <a:t>/</a:t>
            </a:r>
            <a:r>
              <a:rPr lang="pl-PL" dirty="0" err="1"/>
              <a:t>expire</a:t>
            </a:r>
            <a:r>
              <a:rPr lang="pl-PL" dirty="0"/>
              <a:t>-data/</a:t>
            </a:r>
          </a:p>
        </p:txBody>
      </p:sp>
    </p:spTree>
    <p:extLst>
      <p:ext uri="{BB962C8B-B14F-4D97-AF65-F5344CB8AC3E}">
        <p14:creationId xmlns:p14="http://schemas.microsoft.com/office/powerpoint/2010/main" val="30691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Indeksy pełnotekstowe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Możemy założyć indeks na pola tekstowe w dokumentach (stringi, tablice stringów)</a:t>
            </a:r>
          </a:p>
          <a:p>
            <a:r>
              <a:rPr lang="pl-PL" dirty="0" smtClean="0"/>
              <a:t>typowe funkcje dla wyszukiwarek </a:t>
            </a:r>
            <a:r>
              <a:rPr lang="pl-PL" dirty="0" err="1" smtClean="0"/>
              <a:t>pełnotekstowych</a:t>
            </a:r>
            <a:r>
              <a:rPr lang="pl-PL" dirty="0" smtClean="0"/>
              <a:t> (</a:t>
            </a:r>
            <a:r>
              <a:rPr lang="pl-PL" dirty="0" err="1" smtClean="0"/>
              <a:t>stemming</a:t>
            </a:r>
            <a:r>
              <a:rPr lang="pl-PL" dirty="0" smtClean="0"/>
              <a:t>, usuwanie słów powszechnych) (język polski nie jest wspierany)</a:t>
            </a:r>
          </a:p>
          <a:p>
            <a:r>
              <a:rPr lang="pl-PL" dirty="0" smtClean="0"/>
              <a:t>możemy użyć wag dla poszczególnych pól</a:t>
            </a:r>
          </a:p>
          <a:p>
            <a:r>
              <a:rPr lang="pl-PL" dirty="0"/>
              <a:t>http://</a:t>
            </a:r>
            <a:r>
              <a:rPr lang="pl-PL" dirty="0" err="1"/>
              <a:t>docs.mongodb.org</a:t>
            </a:r>
            <a:r>
              <a:rPr lang="pl-PL" dirty="0"/>
              <a:t>/</a:t>
            </a:r>
            <a:r>
              <a:rPr lang="pl-PL" dirty="0" err="1"/>
              <a:t>manual</a:t>
            </a:r>
            <a:r>
              <a:rPr lang="pl-PL" dirty="0"/>
              <a:t>/</a:t>
            </a:r>
            <a:r>
              <a:rPr lang="pl-PL" dirty="0" err="1"/>
              <a:t>core</a:t>
            </a:r>
            <a:r>
              <a:rPr lang="pl-PL" dirty="0"/>
              <a:t>/</a:t>
            </a:r>
            <a:r>
              <a:rPr lang="pl-PL" dirty="0" err="1"/>
              <a:t>index-text</a:t>
            </a:r>
            <a:r>
              <a:rPr lang="pl-PL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259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Indeksy geospacjalne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(czy jak to się nazywa po polsku)</a:t>
            </a:r>
          </a:p>
          <a:p>
            <a:r>
              <a:rPr lang="pl-PL" dirty="0" smtClean="0"/>
              <a:t>kilka typów indeksów do różnych zastosowań</a:t>
            </a:r>
          </a:p>
          <a:p>
            <a:r>
              <a:rPr lang="pl-PL" dirty="0" smtClean="0"/>
              <a:t>możemy dzięki nim pytać np. o obiekty znajdujące się w pobliżu konkretnej lokalizacji czy wewnątrz wielokąta</a:t>
            </a:r>
          </a:p>
          <a:p>
            <a:r>
              <a:rPr lang="pl-PL" dirty="0"/>
              <a:t>http://</a:t>
            </a:r>
            <a:r>
              <a:rPr lang="pl-PL" dirty="0" err="1"/>
              <a:t>docs.mongodb.org</a:t>
            </a:r>
            <a:r>
              <a:rPr lang="pl-PL" dirty="0"/>
              <a:t>/</a:t>
            </a:r>
            <a:r>
              <a:rPr lang="pl-PL" dirty="0" err="1"/>
              <a:t>manual</a:t>
            </a:r>
            <a:r>
              <a:rPr lang="pl-PL" dirty="0"/>
              <a:t>/</a:t>
            </a:r>
            <a:r>
              <a:rPr lang="pl-PL" dirty="0" err="1"/>
              <a:t>applications</a:t>
            </a:r>
            <a:r>
              <a:rPr lang="pl-PL" dirty="0"/>
              <a:t>/</a:t>
            </a:r>
            <a:r>
              <a:rPr lang="pl-PL" dirty="0" err="1"/>
              <a:t>geospatial-indexes</a:t>
            </a:r>
            <a:r>
              <a:rPr lang="pl-PL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505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GridFS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MongoDB</a:t>
            </a:r>
            <a:r>
              <a:rPr lang="pl-PL" dirty="0" smtClean="0"/>
              <a:t> może być użyte do przechowywania plików</a:t>
            </a:r>
          </a:p>
          <a:p>
            <a:r>
              <a:rPr lang="pl-PL" dirty="0" smtClean="0"/>
              <a:t>Pliki dzielone na dokumenty, traktowane mniej/więcej tak jak inne dane</a:t>
            </a:r>
          </a:p>
          <a:p>
            <a:endParaRPr lang="pl-PL" dirty="0" smtClean="0"/>
          </a:p>
          <a:p>
            <a:r>
              <a:rPr lang="hu-HU" dirty="0"/>
              <a:t>http://docs.mongodb.org/manual/core/gridfs/?_ga=1.108961537.2038766507.1414532078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66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Alokacja miejsca i padding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Dwie strategie alokacji miejsca</a:t>
            </a:r>
          </a:p>
          <a:p>
            <a:pPr lvl="1"/>
            <a:r>
              <a:rPr lang="pl-PL" dirty="0" smtClean="0"/>
              <a:t>potęgi 2 – każdy rekord ma rozmiar będący potęgą 2 („nadwyżkowe” miejsce przeznaczone na „rozrost” dokumentu)</a:t>
            </a:r>
          </a:p>
          <a:p>
            <a:pPr lvl="1"/>
            <a:r>
              <a:rPr lang="pl-PL" dirty="0" err="1" smtClean="0"/>
              <a:t>exact</a:t>
            </a:r>
            <a:r>
              <a:rPr lang="pl-PL" dirty="0" smtClean="0"/>
              <a:t> </a:t>
            </a:r>
            <a:r>
              <a:rPr lang="pl-PL" dirty="0" err="1" smtClean="0"/>
              <a:t>fit</a:t>
            </a:r>
            <a:r>
              <a:rPr lang="pl-PL" dirty="0" smtClean="0"/>
              <a:t> – rozmiar oparty na rozmiarze dokumentu przemnożonym przez </a:t>
            </a:r>
            <a:r>
              <a:rPr lang="pl-PL" dirty="0" err="1" smtClean="0"/>
              <a:t>padding</a:t>
            </a:r>
            <a:r>
              <a:rPr lang="pl-PL" dirty="0" smtClean="0"/>
              <a:t> </a:t>
            </a:r>
            <a:r>
              <a:rPr lang="pl-PL" dirty="0" err="1" smtClean="0"/>
              <a:t>factor</a:t>
            </a:r>
            <a:r>
              <a:rPr lang="pl-PL" dirty="0" smtClean="0"/>
              <a:t> (domyślnie 1, max 2, zarządzany dynamicznie przez </a:t>
            </a:r>
            <a:r>
              <a:rPr lang="pl-PL" dirty="0" err="1" smtClean="0"/>
              <a:t>MongoDB</a:t>
            </a:r>
            <a:r>
              <a:rPr lang="pl-PL" dirty="0" smtClean="0"/>
              <a:t>)</a:t>
            </a:r>
          </a:p>
          <a:p>
            <a:r>
              <a:rPr lang="pl-PL" dirty="0" smtClean="0"/>
              <a:t>Jeśli dokument urośnie tak, że przestaje się mieścić -&gt; musi zostać przeniesiony (a to kosztuje)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462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Typy zapisów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Write </a:t>
            </a:r>
            <a:r>
              <a:rPr lang="pl-PL" dirty="0" err="1" smtClean="0"/>
              <a:t>concerns</a:t>
            </a:r>
            <a:endParaRPr lang="pl-PL" dirty="0" smtClean="0"/>
          </a:p>
          <a:p>
            <a:pPr lvl="1"/>
            <a:r>
              <a:rPr lang="pl-PL" dirty="0" err="1" smtClean="0"/>
              <a:t>acknowledged</a:t>
            </a:r>
            <a:r>
              <a:rPr lang="pl-PL" dirty="0" smtClean="0"/>
              <a:t> – po każdym zapisie aplikacja oczekuje na odpowiedź. Wolne, ale pewne</a:t>
            </a:r>
          </a:p>
          <a:p>
            <a:pPr lvl="1"/>
            <a:r>
              <a:rPr lang="pl-PL" dirty="0" err="1" smtClean="0"/>
              <a:t>unacknowledged</a:t>
            </a:r>
            <a:r>
              <a:rPr lang="pl-PL" dirty="0" smtClean="0"/>
              <a:t> – aplikacja nie oczekuje na odpowiedź. </a:t>
            </a:r>
            <a:r>
              <a:rPr lang="pl-PL" dirty="0" err="1" smtClean="0"/>
              <a:t>Fire&amp;forget</a:t>
            </a:r>
            <a:r>
              <a:rPr lang="pl-PL" dirty="0" smtClean="0"/>
              <a:t>, szybkie, ale niepewne</a:t>
            </a:r>
          </a:p>
          <a:p>
            <a:pPr lvl="1"/>
            <a:r>
              <a:rPr lang="pl-PL" dirty="0" err="1" smtClean="0"/>
              <a:t>journaled</a:t>
            </a:r>
            <a:r>
              <a:rPr lang="pl-PL" dirty="0" smtClean="0"/>
              <a:t> – </a:t>
            </a:r>
            <a:r>
              <a:rPr lang="pl-PL" dirty="0" err="1" smtClean="0"/>
              <a:t>MongoDB</a:t>
            </a:r>
            <a:r>
              <a:rPr lang="pl-PL" dirty="0" smtClean="0"/>
              <a:t> potwierdza operację dopiero po zapisie </a:t>
            </a:r>
            <a:r>
              <a:rPr lang="pl-PL" smtClean="0"/>
              <a:t>do dziennika</a:t>
            </a:r>
            <a:r>
              <a:rPr lang="pl-PL" dirty="0" smtClean="0"/>
              <a:t>. Bardzo wolne, bardzo pewne</a:t>
            </a:r>
          </a:p>
          <a:p>
            <a:pPr lvl="1"/>
            <a:r>
              <a:rPr lang="pl-PL" dirty="0" err="1" smtClean="0"/>
              <a:t>replica</a:t>
            </a:r>
            <a:r>
              <a:rPr lang="pl-PL" dirty="0" smtClean="0"/>
              <a:t> </a:t>
            </a:r>
            <a:r>
              <a:rPr lang="pl-PL" dirty="0" err="1" smtClean="0"/>
              <a:t>acknowledged</a:t>
            </a:r>
            <a:r>
              <a:rPr lang="pl-PL" dirty="0" smtClean="0"/>
              <a:t> – </a:t>
            </a:r>
            <a:r>
              <a:rPr lang="pl-PL" dirty="0" err="1" smtClean="0"/>
              <a:t>MongoDB</a:t>
            </a:r>
            <a:r>
              <a:rPr lang="pl-PL" dirty="0" smtClean="0"/>
              <a:t> potwierdza po propagacji zapisu do co najmniej jednej repliki</a:t>
            </a:r>
            <a:r>
              <a:rPr lang="pl-PL" dirty="0"/>
              <a:t>. Bardzo wolne, bardzo pewne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19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Zapisy masowe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00"/>
              </a:spcBef>
            </a:pPr>
            <a:r>
              <a:rPr lang="pl-PL" sz="3200" dirty="0" err="1"/>
              <a:t>var</a:t>
            </a:r>
            <a:r>
              <a:rPr lang="pl-PL" sz="3200" dirty="0"/>
              <a:t> </a:t>
            </a:r>
            <a:r>
              <a:rPr lang="pl-PL" sz="3200" dirty="0" err="1"/>
              <a:t>bulkOps</a:t>
            </a:r>
            <a:r>
              <a:rPr lang="pl-PL" sz="3200" dirty="0"/>
              <a:t> = [];</a:t>
            </a:r>
          </a:p>
          <a:p>
            <a:pPr>
              <a:spcBef>
                <a:spcPts val="100"/>
              </a:spcBef>
            </a:pPr>
            <a:endParaRPr lang="pl-PL" sz="1600" dirty="0"/>
          </a:p>
          <a:p>
            <a:pPr>
              <a:spcBef>
                <a:spcPts val="100"/>
              </a:spcBef>
            </a:pPr>
            <a:r>
              <a:rPr lang="pl-PL" sz="1600" dirty="0" err="1"/>
              <a:t>db.collection.find</a:t>
            </a:r>
            <a:r>
              <a:rPr lang="pl-PL" sz="1600" dirty="0"/>
              <a:t>({"</a:t>
            </a:r>
            <a:r>
              <a:rPr lang="pl-PL" sz="1600" dirty="0" err="1"/>
              <a:t>created_at</a:t>
            </a:r>
            <a:r>
              <a:rPr lang="pl-PL" sz="1600" dirty="0"/>
              <a:t>": {"$</a:t>
            </a:r>
            <a:r>
              <a:rPr lang="pl-PL" sz="1600" dirty="0" err="1"/>
              <a:t>exists</a:t>
            </a:r>
            <a:r>
              <a:rPr lang="pl-PL" sz="1600" dirty="0"/>
              <a:t>": </a:t>
            </a:r>
            <a:r>
              <a:rPr lang="pl-PL" sz="1600" dirty="0" err="1"/>
              <a:t>true</a:t>
            </a:r>
            <a:r>
              <a:rPr lang="pl-PL" sz="1600" dirty="0"/>
              <a:t>, "$</a:t>
            </a:r>
            <a:r>
              <a:rPr lang="pl-PL" sz="1600" dirty="0" err="1"/>
              <a:t>type</a:t>
            </a:r>
            <a:r>
              <a:rPr lang="pl-PL" sz="1600" dirty="0"/>
              <a:t>": 2 }}).</a:t>
            </a:r>
            <a:r>
              <a:rPr lang="pl-PL" sz="1600" dirty="0" err="1"/>
              <a:t>forEach</a:t>
            </a:r>
            <a:r>
              <a:rPr lang="pl-PL" sz="1600" dirty="0"/>
              <a:t>(</a:t>
            </a:r>
            <a:r>
              <a:rPr lang="pl-PL" sz="1600" dirty="0" err="1"/>
              <a:t>function</a:t>
            </a:r>
            <a:r>
              <a:rPr lang="pl-PL" sz="1600" dirty="0"/>
              <a:t> (</a:t>
            </a:r>
            <a:r>
              <a:rPr lang="pl-PL" sz="1600" dirty="0" err="1"/>
              <a:t>doc</a:t>
            </a:r>
            <a:r>
              <a:rPr lang="pl-PL" sz="1600" dirty="0"/>
              <a:t>) { </a:t>
            </a:r>
          </a:p>
          <a:p>
            <a:pPr>
              <a:spcBef>
                <a:spcPts val="100"/>
              </a:spcBef>
            </a:pPr>
            <a:r>
              <a:rPr lang="pl-PL" sz="1600" dirty="0"/>
              <a:t>    </a:t>
            </a:r>
            <a:r>
              <a:rPr lang="pl-PL" sz="1600" dirty="0" err="1"/>
              <a:t>var</a:t>
            </a:r>
            <a:r>
              <a:rPr lang="pl-PL" sz="1600" dirty="0"/>
              <a:t> </a:t>
            </a:r>
            <a:r>
              <a:rPr lang="pl-PL" sz="1600" dirty="0" err="1"/>
              <a:t>newDate</a:t>
            </a:r>
            <a:r>
              <a:rPr lang="pl-PL" sz="1600" dirty="0"/>
              <a:t> = </a:t>
            </a:r>
            <a:r>
              <a:rPr lang="pl-PL" sz="1600" dirty="0" err="1"/>
              <a:t>new</a:t>
            </a:r>
            <a:r>
              <a:rPr lang="pl-PL" sz="1600" dirty="0"/>
              <a:t> </a:t>
            </a:r>
            <a:r>
              <a:rPr lang="pl-PL" sz="1600" dirty="0" err="1"/>
              <a:t>Date</a:t>
            </a:r>
            <a:r>
              <a:rPr lang="pl-PL" sz="1600" dirty="0"/>
              <a:t>(</a:t>
            </a:r>
            <a:r>
              <a:rPr lang="pl-PL" sz="1600" dirty="0" err="1"/>
              <a:t>doc.created_at</a:t>
            </a:r>
            <a:r>
              <a:rPr lang="pl-PL" sz="1600" dirty="0"/>
              <a:t>);</a:t>
            </a:r>
          </a:p>
          <a:p>
            <a:pPr>
              <a:spcBef>
                <a:spcPts val="100"/>
              </a:spcBef>
            </a:pPr>
            <a:r>
              <a:rPr lang="pl-PL" sz="1600" dirty="0"/>
              <a:t>    </a:t>
            </a:r>
            <a:r>
              <a:rPr lang="pl-PL" sz="2800" dirty="0" err="1"/>
              <a:t>bulkOps.push</a:t>
            </a:r>
            <a:r>
              <a:rPr lang="pl-PL" sz="2800" dirty="0"/>
              <a:t>(         </a:t>
            </a:r>
            <a:endParaRPr lang="pl-PL" sz="1600" dirty="0"/>
          </a:p>
          <a:p>
            <a:pPr>
              <a:spcBef>
                <a:spcPts val="100"/>
              </a:spcBef>
            </a:pPr>
            <a:r>
              <a:rPr lang="pl-PL" sz="1600" dirty="0"/>
              <a:t>        { </a:t>
            </a:r>
          </a:p>
          <a:p>
            <a:pPr>
              <a:spcBef>
                <a:spcPts val="100"/>
              </a:spcBef>
            </a:pPr>
            <a:r>
              <a:rPr lang="pl-PL" sz="1600" dirty="0"/>
              <a:t>            "</a:t>
            </a:r>
            <a:r>
              <a:rPr lang="pl-PL" sz="1600" dirty="0" err="1"/>
              <a:t>updateOne</a:t>
            </a:r>
            <a:r>
              <a:rPr lang="pl-PL" sz="1600" dirty="0"/>
              <a:t>": { </a:t>
            </a:r>
          </a:p>
          <a:p>
            <a:pPr>
              <a:spcBef>
                <a:spcPts val="100"/>
              </a:spcBef>
            </a:pPr>
            <a:r>
              <a:rPr lang="pl-PL" sz="1600" dirty="0"/>
              <a:t>                "</a:t>
            </a:r>
            <a:r>
              <a:rPr lang="pl-PL" sz="1600" dirty="0" err="1"/>
              <a:t>filter</a:t>
            </a:r>
            <a:r>
              <a:rPr lang="pl-PL" sz="1600" dirty="0"/>
              <a:t>": { "_id": </a:t>
            </a:r>
            <a:r>
              <a:rPr lang="pl-PL" sz="1600" dirty="0" err="1"/>
              <a:t>doc</a:t>
            </a:r>
            <a:r>
              <a:rPr lang="pl-PL" sz="1600" dirty="0"/>
              <a:t>._id } ,              </a:t>
            </a:r>
          </a:p>
          <a:p>
            <a:pPr>
              <a:spcBef>
                <a:spcPts val="100"/>
              </a:spcBef>
            </a:pPr>
            <a:r>
              <a:rPr lang="pl-PL" sz="1600" dirty="0"/>
              <a:t>                "</a:t>
            </a:r>
            <a:r>
              <a:rPr lang="pl-PL" sz="1600" dirty="0" err="1"/>
              <a:t>update</a:t>
            </a:r>
            <a:r>
              <a:rPr lang="pl-PL" sz="1600" dirty="0"/>
              <a:t>": { "$set": { "</a:t>
            </a:r>
            <a:r>
              <a:rPr lang="pl-PL" sz="1600" dirty="0" err="1"/>
              <a:t>created_at</a:t>
            </a:r>
            <a:r>
              <a:rPr lang="pl-PL" sz="1600" dirty="0"/>
              <a:t>": </a:t>
            </a:r>
            <a:r>
              <a:rPr lang="pl-PL" sz="1600" dirty="0" err="1"/>
              <a:t>newDate</a:t>
            </a:r>
            <a:r>
              <a:rPr lang="pl-PL" sz="1600" dirty="0"/>
              <a:t> } } </a:t>
            </a:r>
          </a:p>
          <a:p>
            <a:pPr>
              <a:spcBef>
                <a:spcPts val="100"/>
              </a:spcBef>
            </a:pPr>
            <a:r>
              <a:rPr lang="pl-PL" sz="1600" dirty="0"/>
              <a:t>            }         </a:t>
            </a:r>
          </a:p>
          <a:p>
            <a:pPr>
              <a:spcBef>
                <a:spcPts val="100"/>
              </a:spcBef>
            </a:pPr>
            <a:r>
              <a:rPr lang="pl-PL" sz="1600" dirty="0"/>
              <a:t>        }           </a:t>
            </a:r>
          </a:p>
          <a:p>
            <a:pPr>
              <a:spcBef>
                <a:spcPts val="100"/>
              </a:spcBef>
            </a:pPr>
            <a:r>
              <a:rPr lang="pl-PL" sz="1600" dirty="0"/>
              <a:t>    );     </a:t>
            </a:r>
          </a:p>
          <a:p>
            <a:pPr>
              <a:spcBef>
                <a:spcPts val="100"/>
              </a:spcBef>
            </a:pPr>
            <a:r>
              <a:rPr lang="pl-PL" sz="1600" dirty="0"/>
              <a:t>})</a:t>
            </a:r>
          </a:p>
          <a:p>
            <a:pPr>
              <a:spcBef>
                <a:spcPts val="100"/>
              </a:spcBef>
            </a:pPr>
            <a:endParaRPr lang="pl-PL" sz="1600" dirty="0"/>
          </a:p>
          <a:p>
            <a:pPr>
              <a:spcBef>
                <a:spcPts val="100"/>
              </a:spcBef>
            </a:pPr>
            <a:r>
              <a:rPr lang="pl-PL" dirty="0" err="1"/>
              <a:t>db.collection.bulkWrite</a:t>
            </a:r>
            <a:r>
              <a:rPr lang="pl-PL" dirty="0"/>
              <a:t>(</a:t>
            </a:r>
            <a:r>
              <a:rPr lang="pl-PL" dirty="0" err="1"/>
              <a:t>bulkOps</a:t>
            </a:r>
            <a:r>
              <a:rPr lang="pl-PL" dirty="0"/>
              <a:t>, { "</a:t>
            </a:r>
            <a:r>
              <a:rPr lang="pl-PL" dirty="0" err="1"/>
              <a:t>ordered</a:t>
            </a:r>
            <a:r>
              <a:rPr lang="pl-PL" dirty="0"/>
              <a:t>": </a:t>
            </a:r>
            <a:r>
              <a:rPr lang="pl-PL" dirty="0" err="1"/>
              <a:t>true</a:t>
            </a:r>
            <a:r>
              <a:rPr lang="pl-PL" dirty="0"/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10169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Embed vs Reference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Dokumenty powiązane z danym dokumentem możemy przechowywać na dwa sposoby</a:t>
            </a:r>
          </a:p>
          <a:p>
            <a:pPr lvl="1"/>
            <a:r>
              <a:rPr lang="pl-PL" dirty="0" err="1" smtClean="0"/>
              <a:t>embedded</a:t>
            </a:r>
            <a:r>
              <a:rPr lang="pl-PL" dirty="0" smtClean="0"/>
              <a:t> – </a:t>
            </a:r>
            <a:r>
              <a:rPr lang="pl-PL" dirty="0" err="1" smtClean="0"/>
              <a:t>poddokumenty</a:t>
            </a:r>
            <a:endParaRPr lang="pl-PL" dirty="0" smtClean="0"/>
          </a:p>
          <a:p>
            <a:pPr lvl="1"/>
            <a:r>
              <a:rPr lang="pl-PL" dirty="0" err="1" smtClean="0"/>
              <a:t>referenced</a:t>
            </a:r>
            <a:r>
              <a:rPr lang="pl-PL" dirty="0" smtClean="0"/>
              <a:t> – przez referencję w postaci „klucza obcego”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14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Brak</a:t>
            </a:r>
            <a:r>
              <a:rPr lang="en-US" dirty="0" smtClean="0"/>
              <a:t> </a:t>
            </a:r>
            <a:r>
              <a:rPr lang="en-US" dirty="0" err="1" smtClean="0"/>
              <a:t>języka</a:t>
            </a:r>
            <a:r>
              <a:rPr lang="en-US" dirty="0" smtClean="0"/>
              <a:t> </a:t>
            </a:r>
            <a:r>
              <a:rPr lang="en-US" dirty="0" err="1" smtClean="0"/>
              <a:t>zapytań</a:t>
            </a:r>
            <a:r>
              <a:rPr lang="en-US" dirty="0" smtClean="0"/>
              <a:t> – </a:t>
            </a:r>
            <a:r>
              <a:rPr lang="en-US" dirty="0" err="1" smtClean="0"/>
              <a:t>zapytania</a:t>
            </a:r>
            <a:r>
              <a:rPr lang="en-US" dirty="0" smtClean="0"/>
              <a:t> </a:t>
            </a:r>
            <a:r>
              <a:rPr lang="en-US" dirty="0" err="1" smtClean="0"/>
              <a:t>przez</a:t>
            </a:r>
            <a:r>
              <a:rPr lang="en-US" dirty="0" smtClean="0"/>
              <a:t> API</a:t>
            </a:r>
          </a:p>
          <a:p>
            <a:r>
              <a:rPr lang="en-US" dirty="0" err="1" smtClean="0"/>
              <a:t>Replikacja</a:t>
            </a:r>
            <a:r>
              <a:rPr lang="en-US" dirty="0" smtClean="0"/>
              <a:t> master-slave z </a:t>
            </a:r>
            <a:r>
              <a:rPr lang="en-US" dirty="0" err="1" smtClean="0"/>
              <a:t>automatycznym</a:t>
            </a:r>
            <a:r>
              <a:rPr lang="en-US" dirty="0" smtClean="0"/>
              <a:t> failover</a:t>
            </a:r>
          </a:p>
          <a:p>
            <a:r>
              <a:rPr lang="en-US" dirty="0" err="1" smtClean="0"/>
              <a:t>Wbudowana</a:t>
            </a:r>
            <a:r>
              <a:rPr lang="en-US" dirty="0" smtClean="0"/>
              <a:t> </a:t>
            </a:r>
            <a:r>
              <a:rPr lang="en-US" dirty="0" err="1" smtClean="0"/>
              <a:t>fragmentacja</a:t>
            </a:r>
            <a:r>
              <a:rPr lang="en-US" dirty="0" smtClean="0"/>
              <a:t> </a:t>
            </a:r>
            <a:r>
              <a:rPr lang="en-US" dirty="0" err="1" smtClean="0"/>
              <a:t>pozioma</a:t>
            </a:r>
            <a:endParaRPr lang="en-US" dirty="0" smtClean="0"/>
          </a:p>
          <a:p>
            <a:r>
              <a:rPr lang="en-US" dirty="0" err="1" smtClean="0"/>
              <a:t>Brak</a:t>
            </a:r>
            <a:r>
              <a:rPr lang="en-US" dirty="0" smtClean="0"/>
              <a:t> </a:t>
            </a:r>
            <a:r>
              <a:rPr lang="en-US" dirty="0" err="1" smtClean="0"/>
              <a:t>joinów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transakcji</a:t>
            </a:r>
            <a:endParaRPr lang="en-US" dirty="0" smtClean="0"/>
          </a:p>
          <a:p>
            <a:r>
              <a:rPr lang="en-US" dirty="0" err="1" smtClean="0"/>
              <a:t>wsparcie</a:t>
            </a:r>
            <a:r>
              <a:rPr lang="en-US" dirty="0" smtClean="0"/>
              <a:t> </a:t>
            </a:r>
            <a:r>
              <a:rPr lang="en-US" dirty="0" err="1" smtClean="0"/>
              <a:t>dla</a:t>
            </a:r>
            <a:r>
              <a:rPr lang="en-US" dirty="0" smtClean="0"/>
              <a:t> </a:t>
            </a:r>
            <a:r>
              <a:rPr lang="en-US" dirty="0" err="1" smtClean="0"/>
              <a:t>indeksów</a:t>
            </a:r>
            <a:endParaRPr lang="en-US" dirty="0" smtClean="0"/>
          </a:p>
          <a:p>
            <a:r>
              <a:rPr lang="en-US" dirty="0" smtClean="0"/>
              <a:t>Map/Reduce</a:t>
            </a:r>
          </a:p>
        </p:txBody>
      </p:sp>
    </p:spTree>
    <p:extLst>
      <p:ext uri="{BB962C8B-B14F-4D97-AF65-F5344CB8AC3E}">
        <p14:creationId xmlns:p14="http://schemas.microsoft.com/office/powerpoint/2010/main" val="320153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Kiedy </a:t>
            </a:r>
            <a:r>
              <a:rPr lang="pl-PL" dirty="0" err="1" smtClean="0"/>
              <a:t>embedded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lokalność – chcemy uzyskać dostęp do danych w ramach jednego odczytu</a:t>
            </a:r>
          </a:p>
          <a:p>
            <a:r>
              <a:rPr lang="pl-PL" dirty="0" smtClean="0"/>
              <a:t>atomowość – chcemy aktualizować powiązane dane w jednym zapisie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74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Kiedy </a:t>
            </a:r>
            <a:r>
              <a:rPr lang="pl-PL" dirty="0" err="1" smtClean="0"/>
              <a:t>referenced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elastyczność – powiązane dane wykorzystujemy na wiele sposobów w wielu kontekstach</a:t>
            </a:r>
          </a:p>
          <a:p>
            <a:r>
              <a:rPr lang="pl-PL" dirty="0" smtClean="0"/>
              <a:t>relacje wiele-wiele </a:t>
            </a:r>
          </a:p>
          <a:p>
            <a:r>
              <a:rPr lang="pl-PL" dirty="0" smtClean="0"/>
              <a:t>potencjalnie duża ilość powiązanych danych</a:t>
            </a:r>
          </a:p>
          <a:p>
            <a:pPr lvl="1"/>
            <a:r>
              <a:rPr lang="pl-PL" dirty="0" smtClean="0"/>
              <a:t>max rozmiar dokumentu 16MB</a:t>
            </a:r>
          </a:p>
          <a:p>
            <a:pPr lvl="1"/>
            <a:r>
              <a:rPr lang="pl-PL" dirty="0" smtClean="0"/>
              <a:t>przenoszenie w nowe miejsca przy rosnącym rozmiarze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15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API i Przydatne narzędzia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6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Drivery do sporej ilości języków</a:t>
            </a:r>
          </a:p>
          <a:p>
            <a:pPr lvl="1"/>
            <a:r>
              <a:rPr lang="pl-PL" dirty="0" smtClean="0"/>
              <a:t>C, C++, C#, </a:t>
            </a:r>
            <a:r>
              <a:rPr lang="pl-PL" dirty="0" err="1" smtClean="0"/>
              <a:t>Haskell</a:t>
            </a:r>
            <a:r>
              <a:rPr lang="pl-PL" dirty="0" smtClean="0"/>
              <a:t>, Java, </a:t>
            </a:r>
            <a:r>
              <a:rPr lang="pl-PL" dirty="0" err="1" smtClean="0"/>
              <a:t>node.js</a:t>
            </a:r>
            <a:r>
              <a:rPr lang="pl-PL" dirty="0" smtClean="0"/>
              <a:t>, PHP, Perl, </a:t>
            </a:r>
            <a:r>
              <a:rPr lang="pl-PL" dirty="0" err="1" smtClean="0"/>
              <a:t>Python</a:t>
            </a:r>
            <a:r>
              <a:rPr lang="pl-PL" dirty="0" smtClean="0"/>
              <a:t>, </a:t>
            </a:r>
            <a:r>
              <a:rPr lang="pl-PL" dirty="0" err="1" smtClean="0"/>
              <a:t>Ruby</a:t>
            </a:r>
            <a:r>
              <a:rPr lang="pl-PL" dirty="0" smtClean="0"/>
              <a:t>, Scala, Erlang, Go</a:t>
            </a:r>
          </a:p>
          <a:p>
            <a:pPr lvl="1"/>
            <a:r>
              <a:rPr lang="pl-PL" dirty="0"/>
              <a:t>http://</a:t>
            </a:r>
            <a:r>
              <a:rPr lang="pl-PL" dirty="0" err="1"/>
              <a:t>docs.mongodb.org</a:t>
            </a:r>
            <a:r>
              <a:rPr lang="pl-PL" dirty="0"/>
              <a:t>/</a:t>
            </a:r>
            <a:r>
              <a:rPr lang="pl-PL" dirty="0" err="1"/>
              <a:t>manual</a:t>
            </a:r>
            <a:r>
              <a:rPr lang="pl-PL" dirty="0"/>
              <a:t>/</a:t>
            </a:r>
            <a:r>
              <a:rPr lang="pl-PL" dirty="0" err="1"/>
              <a:t>applications</a:t>
            </a:r>
            <a:r>
              <a:rPr lang="pl-PL" dirty="0"/>
              <a:t>/</a:t>
            </a:r>
            <a:r>
              <a:rPr lang="pl-PL" dirty="0" err="1"/>
              <a:t>drivers</a:t>
            </a:r>
            <a:r>
              <a:rPr lang="pl-PL" dirty="0"/>
              <a:t>/</a:t>
            </a:r>
            <a:endParaRPr lang="pl-PL" dirty="0" smtClean="0"/>
          </a:p>
          <a:p>
            <a:r>
              <a:rPr lang="pl-PL" dirty="0" smtClean="0"/>
              <a:t>Shell</a:t>
            </a:r>
          </a:p>
          <a:p>
            <a:r>
              <a:rPr lang="pl-PL" dirty="0" smtClean="0"/>
              <a:t>interfejsy </a:t>
            </a:r>
            <a:r>
              <a:rPr lang="pl-PL" dirty="0" err="1" smtClean="0"/>
              <a:t>RESTowe</a:t>
            </a:r>
            <a:r>
              <a:rPr lang="pl-PL" dirty="0" smtClean="0"/>
              <a:t> zbudowane w różnych językach</a:t>
            </a:r>
          </a:p>
          <a:p>
            <a:r>
              <a:rPr lang="pl-PL" dirty="0" smtClean="0"/>
              <a:t>administracyjny interfejs </a:t>
            </a:r>
            <a:r>
              <a:rPr lang="pl-PL" dirty="0" err="1" smtClean="0"/>
              <a:t>RESTowy</a:t>
            </a:r>
            <a:r>
              <a:rPr lang="pl-PL" dirty="0" smtClean="0"/>
              <a:t> i konsola webowa</a:t>
            </a:r>
          </a:p>
          <a:p>
            <a:r>
              <a:rPr lang="pl-PL" dirty="0"/>
              <a:t>http://</a:t>
            </a:r>
            <a:r>
              <a:rPr lang="pl-PL" dirty="0" err="1"/>
              <a:t>docs.mongodb.org</a:t>
            </a:r>
            <a:r>
              <a:rPr lang="pl-PL" dirty="0"/>
              <a:t>/</a:t>
            </a:r>
            <a:r>
              <a:rPr lang="pl-PL" dirty="0" err="1"/>
              <a:t>ecosystem</a:t>
            </a:r>
            <a:r>
              <a:rPr lang="pl-PL" dirty="0"/>
              <a:t>/</a:t>
            </a:r>
            <a:r>
              <a:rPr lang="pl-PL" dirty="0" err="1"/>
              <a:t>tools</a:t>
            </a:r>
            <a:r>
              <a:rPr lang="pl-PL" dirty="0"/>
              <a:t>/http-</a:t>
            </a:r>
            <a:r>
              <a:rPr lang="pl-PL" dirty="0" err="1"/>
              <a:t>interfaces</a:t>
            </a:r>
            <a:r>
              <a:rPr lang="pl-PL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836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Przydatne </a:t>
            </a:r>
            <a:r>
              <a:rPr lang="pl-PL" dirty="0"/>
              <a:t>narzędzia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http://3t.io/schema-explorer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</a:t>
            </a:r>
            <a:r>
              <a:rPr lang="en-US" dirty="0" err="1" smtClean="0"/>
              <a:t>niestety</a:t>
            </a:r>
            <a:r>
              <a:rPr lang="en-US" dirty="0" smtClean="0"/>
              <a:t> </a:t>
            </a:r>
            <a:r>
              <a:rPr lang="en-US" dirty="0" err="1" smtClean="0"/>
              <a:t>płatne</a:t>
            </a:r>
            <a:r>
              <a:rPr lang="en-US" dirty="0" smtClean="0"/>
              <a:t>) – </a:t>
            </a:r>
            <a:r>
              <a:rPr lang="en-US" dirty="0" err="1" smtClean="0"/>
              <a:t>narzędzie</a:t>
            </a:r>
            <a:r>
              <a:rPr lang="en-US" dirty="0" smtClean="0"/>
              <a:t> do </a:t>
            </a:r>
            <a:r>
              <a:rPr lang="en-US" dirty="0" err="1" smtClean="0"/>
              <a:t>analizy</a:t>
            </a:r>
            <a:r>
              <a:rPr lang="en-US" dirty="0" smtClean="0"/>
              <a:t> </a:t>
            </a:r>
            <a:r>
              <a:rPr lang="en-US" dirty="0" err="1" smtClean="0"/>
              <a:t>schematu</a:t>
            </a:r>
            <a:r>
              <a:rPr lang="en-US" dirty="0" smtClean="0"/>
              <a:t> </a:t>
            </a:r>
            <a:r>
              <a:rPr lang="en-US" dirty="0" err="1" smtClean="0"/>
              <a:t>bazy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https://github.com/dongri/</a:t>
            </a:r>
            <a:r>
              <a:rPr lang="en-US" dirty="0" smtClean="0">
                <a:hlinkClick r:id="rId4"/>
              </a:rPr>
              <a:t>mongri</a:t>
            </a:r>
            <a:r>
              <a:rPr lang="en-US" dirty="0" smtClean="0"/>
              <a:t> - </a:t>
            </a:r>
            <a:r>
              <a:rPr lang="en-US" dirty="0" err="1" smtClean="0"/>
              <a:t>interfejs</a:t>
            </a:r>
            <a:r>
              <a:rPr lang="en-US" dirty="0" smtClean="0"/>
              <a:t> </a:t>
            </a:r>
            <a:r>
              <a:rPr lang="en-US" dirty="0" err="1" smtClean="0"/>
              <a:t>webowy</a:t>
            </a:r>
            <a:r>
              <a:rPr lang="en-US" dirty="0" smtClean="0"/>
              <a:t> do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>
                <a:hlinkClick r:id="rId5"/>
              </a:rPr>
              <a:t>http://robomongo.org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- </a:t>
            </a:r>
            <a:r>
              <a:rPr lang="en-US" dirty="0" err="1" smtClean="0"/>
              <a:t>interfejs</a:t>
            </a:r>
            <a:r>
              <a:rPr lang="en-US" dirty="0" smtClean="0"/>
              <a:t> </a:t>
            </a:r>
            <a:r>
              <a:rPr lang="en-US" dirty="0" err="1" smtClean="0"/>
              <a:t>desktopowy</a:t>
            </a:r>
            <a:r>
              <a:rPr lang="en-US" dirty="0" smtClean="0"/>
              <a:t> do </a:t>
            </a:r>
            <a:r>
              <a:rPr lang="en-US" dirty="0" err="1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Zastosowania dokumentowych baz danych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6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5337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 smtClean="0"/>
              <a:t>Silne strony dokumentowych baz danych</a:t>
            </a:r>
            <a:endParaRPr lang="pl-PL" sz="4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Przechowywanie częściowo ustrukturyzowanej informacji</a:t>
            </a:r>
          </a:p>
          <a:p>
            <a:r>
              <a:rPr lang="pl-PL" dirty="0" smtClean="0"/>
              <a:t>Przechowywanie mocno powiązanych ze sobą danych</a:t>
            </a:r>
          </a:p>
          <a:p>
            <a:r>
              <a:rPr lang="pl-PL" dirty="0" smtClean="0"/>
              <a:t>Dobre odwzorowanie złożonych struktur obiektowych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110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 smtClean="0"/>
              <a:t>Słabe strony dokumentowych baz danych</a:t>
            </a:r>
            <a:endParaRPr lang="pl-PL" sz="4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Słabszy (niż w bazach relacyjnych) performance w wypadku skanowania tabel/kolekcji</a:t>
            </a:r>
            <a:endParaRPr lang="pl-PL" dirty="0"/>
          </a:p>
          <a:p>
            <a:r>
              <a:rPr lang="pl-PL" dirty="0" smtClean="0"/>
              <a:t>Słabsze od baz grafowych w wypadku skomplikowanej nawigacji</a:t>
            </a:r>
          </a:p>
          <a:p>
            <a:r>
              <a:rPr lang="pl-PL" dirty="0" smtClean="0"/>
              <a:t>(w </a:t>
            </a:r>
            <a:r>
              <a:rPr lang="pl-PL" dirty="0" err="1" smtClean="0"/>
              <a:t>MongoDB</a:t>
            </a:r>
            <a:r>
              <a:rPr lang="pl-PL" dirty="0" smtClean="0"/>
              <a:t>) brak wsparcia dla transakcji</a:t>
            </a:r>
          </a:p>
        </p:txBody>
      </p:sp>
    </p:spTree>
    <p:extLst>
      <p:ext uri="{BB962C8B-B14F-4D97-AF65-F5344CB8AC3E}">
        <p14:creationId xmlns:p14="http://schemas.microsoft.com/office/powerpoint/2010/main" val="24095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Kiedy NIE UŻYWAĆ MongoDB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Jeśli absolutnie niezbędne są nam transakcje</a:t>
            </a:r>
          </a:p>
          <a:p>
            <a:r>
              <a:rPr lang="pl-PL" dirty="0" smtClean="0"/>
              <a:t>Często wykonujemy </a:t>
            </a:r>
            <a:r>
              <a:rPr lang="pl-PL" dirty="0" err="1" smtClean="0"/>
              <a:t>joiny</a:t>
            </a:r>
            <a:endParaRPr lang="pl-PL" dirty="0" smtClean="0"/>
          </a:p>
          <a:p>
            <a:r>
              <a:rPr lang="pl-PL" dirty="0" smtClean="0"/>
              <a:t>Nasze narzędzia nie kochają się z </a:t>
            </a:r>
            <a:r>
              <a:rPr lang="pl-PL" dirty="0" err="1" smtClean="0"/>
              <a:t>MongoDB</a:t>
            </a:r>
            <a:r>
              <a:rPr lang="pl-PL" dirty="0" smtClean="0"/>
              <a:t> ;)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457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danych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6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Zastosowania praktyczne - przykłady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Real </a:t>
            </a:r>
            <a:r>
              <a:rPr lang="pl-PL" dirty="0"/>
              <a:t>time analytics</a:t>
            </a:r>
          </a:p>
          <a:p>
            <a:r>
              <a:rPr lang="pl-PL" dirty="0"/>
              <a:t>E-</a:t>
            </a:r>
            <a:r>
              <a:rPr lang="pl-PL" dirty="0" smtClean="0"/>
              <a:t>Commerce – katalog produktów</a:t>
            </a:r>
            <a:endParaRPr lang="pl-PL" dirty="0"/>
          </a:p>
          <a:p>
            <a:r>
              <a:rPr lang="pl-PL" dirty="0" smtClean="0"/>
              <a:t>CMS</a:t>
            </a:r>
          </a:p>
          <a:p>
            <a:r>
              <a:rPr lang="pl-PL" dirty="0"/>
              <a:t>Mapowanie Obiekt-&gt;Dokument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11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 </a:t>
            </a:r>
            <a:r>
              <a:rPr lang="pl-PL" dirty="0" err="1" smtClean="0"/>
              <a:t>you</a:t>
            </a:r>
            <a:r>
              <a:rPr lang="pl-PL" dirty="0" smtClean="0"/>
              <a:t> want to </a:t>
            </a:r>
            <a:r>
              <a:rPr lang="pl-PL" dirty="0" err="1" smtClean="0"/>
              <a:t>know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6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Przydatne strony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docs.mongodb.org</a:t>
            </a:r>
            <a:r>
              <a:rPr lang="pl-PL" dirty="0" smtClean="0"/>
              <a:t> (trudno uwierzyć…)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10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MongoDB</a:t>
            </a:r>
            <a:r>
              <a:rPr lang="pl-PL" dirty="0"/>
              <a:t> in Action 2nd </a:t>
            </a:r>
            <a:r>
              <a:rPr lang="pl-PL" dirty="0" err="1"/>
              <a:t>edition</a:t>
            </a:r>
            <a:r>
              <a:rPr lang="pl-PL" dirty="0"/>
              <a:t>, </a:t>
            </a:r>
            <a:r>
              <a:rPr lang="pl-PL" dirty="0" err="1"/>
              <a:t>Kyle</a:t>
            </a:r>
            <a:r>
              <a:rPr lang="pl-PL" dirty="0"/>
              <a:t> </a:t>
            </a:r>
            <a:r>
              <a:rPr lang="pl-PL" dirty="0" err="1"/>
              <a:t>Banker</a:t>
            </a:r>
            <a:r>
              <a:rPr lang="pl-PL" dirty="0"/>
              <a:t> et al., </a:t>
            </a:r>
            <a:r>
              <a:rPr lang="pl-PL" dirty="0" err="1"/>
              <a:t>Manning</a:t>
            </a:r>
            <a:endParaRPr lang="pl-PL" dirty="0"/>
          </a:p>
          <a:p>
            <a:endParaRPr lang="pl-PL" dirty="0" smtClean="0"/>
          </a:p>
          <a:p>
            <a:r>
              <a:rPr lang="pl-PL" dirty="0" err="1" smtClean="0"/>
              <a:t>MongoDB</a:t>
            </a:r>
            <a:r>
              <a:rPr lang="pl-PL" dirty="0" smtClean="0"/>
              <a:t>: The </a:t>
            </a:r>
            <a:r>
              <a:rPr lang="pl-PL" dirty="0" err="1" smtClean="0"/>
              <a:t>Definitive</a:t>
            </a:r>
            <a:r>
              <a:rPr lang="pl-PL" dirty="0" smtClean="0"/>
              <a:t> Guide, 2nd Edition, </a:t>
            </a:r>
            <a:r>
              <a:rPr lang="pl-PL" dirty="0" err="1" smtClean="0"/>
              <a:t>Kristina</a:t>
            </a:r>
            <a:r>
              <a:rPr lang="pl-PL" dirty="0" smtClean="0"/>
              <a:t> </a:t>
            </a:r>
            <a:r>
              <a:rPr lang="pl-PL" dirty="0" err="1" smtClean="0"/>
              <a:t>Chodorow</a:t>
            </a:r>
            <a:r>
              <a:rPr lang="pl-PL" dirty="0" smtClean="0"/>
              <a:t>, </a:t>
            </a:r>
            <a:r>
              <a:rPr lang="pl-PL" dirty="0" err="1" smtClean="0"/>
              <a:t>O’Reilly</a:t>
            </a:r>
            <a:endParaRPr lang="pl-PL" dirty="0" smtClean="0"/>
          </a:p>
          <a:p>
            <a:r>
              <a:rPr lang="pl-PL" dirty="0" err="1" smtClean="0"/>
              <a:t>MongoDB</a:t>
            </a:r>
            <a:r>
              <a:rPr lang="pl-PL" dirty="0"/>
              <a:t> </a:t>
            </a:r>
            <a:r>
              <a:rPr lang="pl-PL" dirty="0" smtClean="0"/>
              <a:t>Applied Design </a:t>
            </a:r>
            <a:r>
              <a:rPr lang="pl-PL" dirty="0" err="1" smtClean="0"/>
              <a:t>Patterns</a:t>
            </a:r>
            <a:r>
              <a:rPr lang="pl-PL" dirty="0" smtClean="0"/>
              <a:t>, Rick </a:t>
            </a:r>
            <a:r>
              <a:rPr lang="pl-PL" dirty="0" err="1" smtClean="0"/>
              <a:t>Copeland</a:t>
            </a:r>
            <a:r>
              <a:rPr lang="pl-PL" dirty="0" smtClean="0"/>
              <a:t>, </a:t>
            </a:r>
            <a:r>
              <a:rPr lang="pl-PL" dirty="0" err="1" smtClean="0"/>
              <a:t>O’Reilly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60260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6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 ogarnięcia na ćwiczenia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0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 ogarnięcia na ćwiczenia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Przypomnieć sobie podstawy </a:t>
            </a:r>
            <a:r>
              <a:rPr lang="pl-PL" dirty="0" err="1" smtClean="0"/>
              <a:t>JavaScript</a:t>
            </a:r>
            <a:endParaRPr lang="pl-PL" dirty="0" smtClean="0"/>
          </a:p>
          <a:p>
            <a:r>
              <a:rPr lang="pl-PL" dirty="0" smtClean="0"/>
              <a:t>Składnia i zasady użycia:</a:t>
            </a:r>
          </a:p>
          <a:p>
            <a:pPr lvl="1"/>
            <a:r>
              <a:rPr lang="pl-PL" dirty="0" smtClean="0"/>
              <a:t>CRUD</a:t>
            </a:r>
          </a:p>
          <a:p>
            <a:pPr lvl="1"/>
            <a:r>
              <a:rPr lang="pl-PL" dirty="0" smtClean="0"/>
              <a:t>Map </a:t>
            </a:r>
            <a:r>
              <a:rPr lang="pl-PL" dirty="0" err="1" smtClean="0"/>
              <a:t>Reduce</a:t>
            </a:r>
            <a:endParaRPr lang="pl-PL" dirty="0" smtClean="0"/>
          </a:p>
          <a:p>
            <a:pPr lvl="1"/>
            <a:r>
              <a:rPr lang="pl-PL" dirty="0" err="1" smtClean="0"/>
              <a:t>Aggregation</a:t>
            </a:r>
            <a:r>
              <a:rPr lang="pl-PL" dirty="0" smtClean="0"/>
              <a:t> </a:t>
            </a:r>
            <a:r>
              <a:rPr lang="pl-PL" dirty="0" err="1" smtClean="0"/>
              <a:t>Pipelines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609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danych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Hierarchia</a:t>
            </a:r>
            <a:r>
              <a:rPr lang="en-US" dirty="0" smtClean="0"/>
              <a:t> </a:t>
            </a:r>
            <a:r>
              <a:rPr lang="en-US" dirty="0" err="1" smtClean="0"/>
              <a:t>obiektów</a:t>
            </a:r>
            <a:endParaRPr lang="en-US" dirty="0" smtClean="0"/>
          </a:p>
          <a:p>
            <a:pPr lvl="1"/>
            <a:r>
              <a:rPr lang="en-US" dirty="0" err="1" smtClean="0"/>
              <a:t>instancja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ma 0+ </a:t>
            </a:r>
            <a:r>
              <a:rPr lang="en-US" dirty="0" err="1" smtClean="0"/>
              <a:t>baz</a:t>
            </a:r>
            <a:r>
              <a:rPr lang="en-US" dirty="0" smtClean="0"/>
              <a:t> (database)</a:t>
            </a:r>
          </a:p>
          <a:p>
            <a:pPr lvl="1"/>
            <a:r>
              <a:rPr lang="en-US" dirty="0" err="1" smtClean="0"/>
              <a:t>baza</a:t>
            </a:r>
            <a:r>
              <a:rPr lang="en-US" dirty="0" smtClean="0"/>
              <a:t> ma 0+ </a:t>
            </a:r>
            <a:r>
              <a:rPr lang="en-US" dirty="0" err="1" smtClean="0"/>
              <a:t>kolekcji</a:t>
            </a:r>
            <a:r>
              <a:rPr lang="en-US" dirty="0" smtClean="0"/>
              <a:t> (collection)</a:t>
            </a:r>
          </a:p>
          <a:p>
            <a:pPr lvl="1"/>
            <a:r>
              <a:rPr lang="en-US" dirty="0" err="1" smtClean="0"/>
              <a:t>kolekcja</a:t>
            </a:r>
            <a:r>
              <a:rPr lang="en-US" dirty="0" smtClean="0"/>
              <a:t> ma 0+ </a:t>
            </a:r>
            <a:r>
              <a:rPr lang="en-US" dirty="0" err="1" smtClean="0"/>
              <a:t>dokumentów</a:t>
            </a:r>
            <a:r>
              <a:rPr lang="en-US" dirty="0" smtClean="0"/>
              <a:t> (document)</a:t>
            </a:r>
          </a:p>
          <a:p>
            <a:pPr lvl="1"/>
            <a:r>
              <a:rPr lang="en-US" dirty="0" err="1" smtClean="0"/>
              <a:t>dokument</a:t>
            </a:r>
            <a:r>
              <a:rPr lang="en-US" dirty="0" smtClean="0"/>
              <a:t> ma 0+ </a:t>
            </a:r>
            <a:r>
              <a:rPr lang="en-US" dirty="0" err="1" smtClean="0"/>
              <a:t>pól</a:t>
            </a:r>
            <a:r>
              <a:rPr lang="en-US" dirty="0" smtClean="0"/>
              <a:t> (field)</a:t>
            </a:r>
          </a:p>
          <a:p>
            <a:pPr lvl="1"/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mogą</a:t>
            </a:r>
            <a:r>
              <a:rPr lang="en-US" dirty="0" smtClean="0"/>
              <a:t> </a:t>
            </a:r>
            <a:r>
              <a:rPr lang="en-US" dirty="0" err="1" smtClean="0"/>
              <a:t>być</a:t>
            </a:r>
            <a:r>
              <a:rPr lang="en-US" dirty="0" smtClean="0"/>
              <a:t> </a:t>
            </a:r>
            <a:r>
              <a:rPr lang="en-US" dirty="0" err="1" smtClean="0"/>
              <a:t>złożone</a:t>
            </a:r>
            <a:r>
              <a:rPr lang="en-US" dirty="0" smtClean="0"/>
              <a:t> (-&gt; </a:t>
            </a:r>
            <a:r>
              <a:rPr lang="en-US" dirty="0" err="1" smtClean="0"/>
              <a:t>kolejne</a:t>
            </a:r>
            <a:r>
              <a:rPr lang="en-US" dirty="0" smtClean="0"/>
              <a:t> </a:t>
            </a:r>
            <a:r>
              <a:rPr lang="en-US" dirty="0" err="1" smtClean="0"/>
              <a:t>dokumenty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indeksy</a:t>
            </a:r>
            <a:r>
              <a:rPr lang="en-US" dirty="0" smtClean="0"/>
              <a:t> (</a:t>
            </a:r>
            <a:r>
              <a:rPr lang="en-US" dirty="0" err="1" smtClean="0"/>
              <a:t>podobne</a:t>
            </a:r>
            <a:r>
              <a:rPr lang="en-US" dirty="0" smtClean="0"/>
              <a:t> </a:t>
            </a:r>
            <a:r>
              <a:rPr lang="en-US" dirty="0" err="1" smtClean="0"/>
              <a:t>jak</a:t>
            </a:r>
            <a:r>
              <a:rPr lang="en-US" dirty="0" smtClean="0"/>
              <a:t> w </a:t>
            </a:r>
            <a:r>
              <a:rPr lang="en-US" dirty="0" err="1" smtClean="0"/>
              <a:t>bazach</a:t>
            </a:r>
            <a:r>
              <a:rPr lang="en-US" dirty="0" smtClean="0"/>
              <a:t> </a:t>
            </a:r>
            <a:r>
              <a:rPr lang="en-US" dirty="0" err="1" smtClean="0"/>
              <a:t>relacyjnych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oparty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JSON/BSON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Orbita.thmx</Template>
  <TotalTime>190</TotalTime>
  <Words>1745</Words>
  <Application>Microsoft Office PowerPoint</Application>
  <PresentationFormat>On-screen Show (4:3)</PresentationFormat>
  <Paragraphs>429</Paragraphs>
  <Slides>86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0" baseType="lpstr">
      <vt:lpstr>Calibri</vt:lpstr>
      <vt:lpstr>Candara</vt:lpstr>
      <vt:lpstr>Courier New</vt:lpstr>
      <vt:lpstr>Orbit</vt:lpstr>
      <vt:lpstr>Nierelacyjne bazy danych i zaawansowane programowanie</vt:lpstr>
      <vt:lpstr>Agenda</vt:lpstr>
      <vt:lpstr>Dokumentowe bazy danych</vt:lpstr>
      <vt:lpstr>Dokumentowe bazy danych</vt:lpstr>
      <vt:lpstr>MongoDB</vt:lpstr>
      <vt:lpstr>MongoDB</vt:lpstr>
      <vt:lpstr>MongoDB</vt:lpstr>
      <vt:lpstr>Model danych</vt:lpstr>
      <vt:lpstr>Model danych</vt:lpstr>
      <vt:lpstr>Koncepcje z baz relacyjnych vs MongoDB</vt:lpstr>
      <vt:lpstr>JSON I BSON</vt:lpstr>
      <vt:lpstr>Co to?</vt:lpstr>
      <vt:lpstr>Podstawowe typy</vt:lpstr>
      <vt:lpstr>Wykorzystanie w JavaScript</vt:lpstr>
      <vt:lpstr>BSON</vt:lpstr>
      <vt:lpstr>JSON/BSON w MongoDB</vt:lpstr>
      <vt:lpstr>CRUD</vt:lpstr>
      <vt:lpstr>CRUD</vt:lpstr>
      <vt:lpstr>Create</vt:lpstr>
      <vt:lpstr>Create</vt:lpstr>
      <vt:lpstr>Read</vt:lpstr>
      <vt:lpstr>Read</vt:lpstr>
      <vt:lpstr>Update i Delete</vt:lpstr>
      <vt:lpstr>Update</vt:lpstr>
      <vt:lpstr>Update</vt:lpstr>
      <vt:lpstr>Delete</vt:lpstr>
      <vt:lpstr>Pipelines</vt:lpstr>
      <vt:lpstr>Pipelines</vt:lpstr>
      <vt:lpstr>Pipelines – ogólna składnia</vt:lpstr>
      <vt:lpstr>Pipelines - operacje</vt:lpstr>
      <vt:lpstr>Pipelines - operacje</vt:lpstr>
      <vt:lpstr>Pipelines - operacje</vt:lpstr>
      <vt:lpstr>Group - operacje</vt:lpstr>
      <vt:lpstr>Pipelines - operacje</vt:lpstr>
      <vt:lpstr>Pipelines - operacje</vt:lpstr>
      <vt:lpstr>Pipelines - operacje</vt:lpstr>
      <vt:lpstr>Pipelines - operacje</vt:lpstr>
      <vt:lpstr>Pipelines - operacje</vt:lpstr>
      <vt:lpstr>Map Reduce</vt:lpstr>
      <vt:lpstr>Map-Reduce</vt:lpstr>
      <vt:lpstr>PowerPoint Presentation</vt:lpstr>
      <vt:lpstr>Map-Reduce</vt:lpstr>
      <vt:lpstr>Map-Reduce</vt:lpstr>
      <vt:lpstr>Map-Reduce</vt:lpstr>
      <vt:lpstr>Map-Reduce</vt:lpstr>
      <vt:lpstr>Map-Reduce</vt:lpstr>
      <vt:lpstr>Map-Reduce</vt:lpstr>
      <vt:lpstr>Map-Reduce</vt:lpstr>
      <vt:lpstr>Map-Reduce</vt:lpstr>
      <vt:lpstr>Map-Reduce</vt:lpstr>
      <vt:lpstr>Map-Reduce</vt:lpstr>
      <vt:lpstr>Map-Reduce</vt:lpstr>
      <vt:lpstr>Map-Reduce</vt:lpstr>
      <vt:lpstr>Indeksy i plany wykonania zapytań</vt:lpstr>
      <vt:lpstr>Indeksy</vt:lpstr>
      <vt:lpstr>Indeksy</vt:lpstr>
      <vt:lpstr>Optymalizacja zapytań</vt:lpstr>
      <vt:lpstr>Optymalizacja zapytań</vt:lpstr>
      <vt:lpstr>PowerPoint Presentation</vt:lpstr>
      <vt:lpstr>Warto wiedzieć</vt:lpstr>
      <vt:lpstr>Capped collections</vt:lpstr>
      <vt:lpstr>Indeksy TTL</vt:lpstr>
      <vt:lpstr>Indeksy pełnotekstowe</vt:lpstr>
      <vt:lpstr>Indeksy geospacjalne</vt:lpstr>
      <vt:lpstr>GridFS</vt:lpstr>
      <vt:lpstr>Alokacja miejsca i padding</vt:lpstr>
      <vt:lpstr>Typy zapisów</vt:lpstr>
      <vt:lpstr>Zapisy masowe</vt:lpstr>
      <vt:lpstr>Embed vs Reference</vt:lpstr>
      <vt:lpstr>Kiedy embedded</vt:lpstr>
      <vt:lpstr>Kiedy referenced</vt:lpstr>
      <vt:lpstr>API i Przydatne narzędzia</vt:lpstr>
      <vt:lpstr>API</vt:lpstr>
      <vt:lpstr>Przydatne narzędzia</vt:lpstr>
      <vt:lpstr>Zastosowania dokumentowych baz danych</vt:lpstr>
      <vt:lpstr>PowerPoint Presentation</vt:lpstr>
      <vt:lpstr>Silne strony dokumentowych baz danych</vt:lpstr>
      <vt:lpstr>Słabe strony dokumentowych baz danych</vt:lpstr>
      <vt:lpstr>Kiedy NIE UŻYWAĆ MongoDB</vt:lpstr>
      <vt:lpstr>Zastosowania praktyczne - przykłady</vt:lpstr>
      <vt:lpstr>Do you want to know more?</vt:lpstr>
      <vt:lpstr>Przydatne strony</vt:lpstr>
      <vt:lpstr>Literatura</vt:lpstr>
      <vt:lpstr>Pytania?</vt:lpstr>
      <vt:lpstr>Do ogarnięcia na ćwiczenia</vt:lpstr>
      <vt:lpstr>Do ogarnięcia na ćwiczenia</vt:lpstr>
    </vt:vector>
  </TitlesOfParts>
  <Company>tomasz.pieciukiewicz@gmail.com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Pieciukiewicz</dc:creator>
  <cp:lastModifiedBy>tomasz pieciukiewicz</cp:lastModifiedBy>
  <cp:revision>120</cp:revision>
  <dcterms:created xsi:type="dcterms:W3CDTF">2014-08-30T15:33:48Z</dcterms:created>
  <dcterms:modified xsi:type="dcterms:W3CDTF">2019-04-07T17:22:37Z</dcterms:modified>
</cp:coreProperties>
</file>