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6" r:id="rId5"/>
    <p:sldId id="264" r:id="rId6"/>
    <p:sldId id="259" r:id="rId7"/>
    <p:sldId id="263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0" autoAdjust="0"/>
    <p:restoredTop sz="94660"/>
  </p:normalViewPr>
  <p:slideViewPr>
    <p:cSldViewPr snapToGrid="0">
      <p:cViewPr>
        <p:scale>
          <a:sx n="75" d="100"/>
          <a:sy n="75" d="100"/>
        </p:scale>
        <p:origin x="2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8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2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B602-6A5E-49A2-A0E4-3A61135F8D4F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8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0.png"/><Relationship Id="rId7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BA3CE-1844-E7DD-4677-B240B60C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Realistic Camera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FBA9F-BFCE-AE26-1294-4396915B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フィルムは</a:t>
            </a:r>
            <a:r>
              <a:rPr kumimoji="1" lang="en-US" altLang="ja-JP"/>
              <a:t>z=0</a:t>
            </a:r>
          </a:p>
          <a:p>
            <a:r>
              <a:rPr lang="ja-JP" altLang="en-US"/>
              <a:t>レンズは</a:t>
            </a:r>
            <a:r>
              <a:rPr lang="en-US" altLang="ja-JP"/>
              <a:t>z&lt;0</a:t>
            </a:r>
          </a:p>
          <a:p>
            <a:r>
              <a:rPr lang="ja-JP" altLang="en-US"/>
              <a:t>パラメータ例は右表</a:t>
            </a:r>
            <a:endParaRPr lang="en-US" altLang="ja-JP"/>
          </a:p>
          <a:p>
            <a:pPr lvl="1"/>
            <a:r>
              <a:rPr lang="ja-JP" altLang="en-US"/>
              <a:t>下がフィルム側</a:t>
            </a:r>
            <a:endParaRPr kumimoji="1" lang="en-US" altLang="ja-JP"/>
          </a:p>
          <a:p>
            <a:pPr lvl="1"/>
            <a:r>
              <a:rPr lang="en-US" altLang="ja-JP"/>
              <a:t>thickness/ior</a:t>
            </a:r>
            <a:r>
              <a:rPr lang="ja-JP" altLang="en-US"/>
              <a:t>はフィルム側の</a:t>
            </a:r>
            <a:br>
              <a:rPr lang="en-US" altLang="ja-JP"/>
            </a:br>
            <a:r>
              <a:rPr lang="ja-JP" altLang="en-US"/>
              <a:t>次の界面からの距離</a:t>
            </a:r>
            <a:r>
              <a:rPr lang="en-US" altLang="ja-JP"/>
              <a:t>/</a:t>
            </a:r>
            <a:r>
              <a:rPr lang="ja-JP" altLang="en-US"/>
              <a:t>屈折率</a:t>
            </a:r>
            <a:endParaRPr lang="en-US" altLang="ja-JP"/>
          </a:p>
          <a:p>
            <a:pPr lvl="2"/>
            <a:r>
              <a:rPr lang="en-US" altLang="ja-JP"/>
              <a:t>ior=0</a:t>
            </a:r>
            <a:r>
              <a:rPr lang="ja-JP" altLang="en-US"/>
              <a:t>は絞り</a:t>
            </a:r>
            <a:endParaRPr lang="en-US" altLang="ja-JP"/>
          </a:p>
          <a:p>
            <a:pPr lvl="1"/>
            <a:r>
              <a:rPr lang="en-US" altLang="ja-JP"/>
              <a:t>curvature radius</a:t>
            </a:r>
            <a:r>
              <a:rPr lang="ja-JP" altLang="en-US"/>
              <a:t>はレンズ半径</a:t>
            </a:r>
            <a:endParaRPr lang="en-US" altLang="ja-JP"/>
          </a:p>
          <a:p>
            <a:pPr lvl="2"/>
            <a:r>
              <a:rPr lang="ja-JP" altLang="en-US"/>
              <a:t>フィルム側の次の界面からの</a:t>
            </a:r>
            <a:br>
              <a:rPr lang="en-US" altLang="ja-JP"/>
            </a:br>
            <a:r>
              <a:rPr lang="ja-JP" altLang="en-US"/>
              <a:t>円の中心距離は </a:t>
            </a:r>
            <a:r>
              <a:rPr lang="en-US" altLang="ja-JP"/>
              <a:t>thickness - radius</a:t>
            </a:r>
          </a:p>
          <a:p>
            <a:pPr lvl="2"/>
            <a:r>
              <a:rPr lang="ja-JP" altLang="en-US"/>
              <a:t>負は凸面</a:t>
            </a:r>
            <a:endParaRPr lang="en-US" altLang="ja-JP"/>
          </a:p>
          <a:p>
            <a:pPr lvl="2"/>
            <a:r>
              <a:rPr lang="ja-JP" altLang="en-US"/>
              <a:t>正は凹面</a:t>
            </a:r>
            <a:endParaRPr lang="en-US" altLang="ja-JP"/>
          </a:p>
          <a:p>
            <a:pPr lvl="2"/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0AAEB7-4295-CF2F-F398-843C9395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66" y="2181745"/>
            <a:ext cx="4763011" cy="306106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2AE0559-4A2C-6445-53DE-55D5F687B54F}"/>
              </a:ext>
            </a:extLst>
          </p:cNvPr>
          <p:cNvGrpSpPr/>
          <p:nvPr/>
        </p:nvGrpSpPr>
        <p:grpSpPr>
          <a:xfrm>
            <a:off x="6435866" y="441094"/>
            <a:ext cx="3904740" cy="1672485"/>
            <a:chOff x="646940" y="3685490"/>
            <a:chExt cx="3904740" cy="1672485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0242C92-984A-B4AA-0DC5-83F9625B3F42}"/>
                </a:ext>
              </a:extLst>
            </p:cNvPr>
            <p:cNvCxnSpPr>
              <a:cxnSpLocks/>
            </p:cNvCxnSpPr>
            <p:nvPr/>
          </p:nvCxnSpPr>
          <p:spPr>
            <a:xfrm>
              <a:off x="930275" y="4509348"/>
              <a:ext cx="358205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DEAB216-241D-63A4-E8D9-7A692526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40" y="3685490"/>
              <a:ext cx="3904740" cy="1672485"/>
            </a:xfrm>
            <a:prstGeom prst="rect">
              <a:avLst/>
            </a:prstGeom>
          </p:spPr>
        </p:pic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F45C276-508B-F1CA-F14E-C3B98EF46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58633" y="4536864"/>
              <a:ext cx="7162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2F61782-8C63-870C-A3F2-1DC59AC4D27B}"/>
                </a:ext>
              </a:extLst>
            </p:cNvPr>
            <p:cNvSpPr txBox="1"/>
            <p:nvPr/>
          </p:nvSpPr>
          <p:spPr>
            <a:xfrm>
              <a:off x="4128969" y="4337066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solidFill>
                    <a:schemeClr val="bg1"/>
                  </a:solidFill>
                </a:rPr>
                <a:t>z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929BC647-33CD-11AE-CD88-E86B5995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866" y="5310972"/>
            <a:ext cx="2725740" cy="14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3FE2F-D159-630A-7AB2-FB49B073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波長のサンプリング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56414C8-43AF-3EED-EDE9-A5B26DEB2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/>
                  <a:t>緑成分をサンプリングしすぎて収束遅い</a:t>
                </a:r>
                <a:r>
                  <a:rPr kumimoji="1" lang="en-US" altLang="ja-JP"/>
                  <a:t>…</a:t>
                </a:r>
              </a:p>
              <a:p>
                <a:r>
                  <a:rPr lang="en-US" altLang="ja-JP"/>
                  <a:t>XYZ</a:t>
                </a:r>
                <a:r>
                  <a:rPr lang="ja-JP" altLang="en-US"/>
                  <a:t>を指数関数でフィッティングしたもの使う</a:t>
                </a:r>
                <a:endParaRPr lang="en-US" altLang="ja-JP"/>
              </a:p>
              <a:p>
                <a:pPr lvl="1"/>
                <a:r>
                  <a:rPr lang="en-US" altLang="ja-JP"/>
                  <a:t>Simple Analytic Approximations to the CIE XYZ Color Matching Functions</a:t>
                </a: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=1.065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−595.8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33.33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0.366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−446.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19.44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=1.014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556.3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839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449.8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0.0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r>
                  <a:rPr kumimoji="1" lang="ja-JP" altLang="en-US"/>
                  <a:t>サンプリングが重くなるので事前サンプリング方式で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56414C8-43AF-3EED-EDE9-A5B26DEB2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3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E74D3-E61A-67B7-7AB9-64F15AE1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波長のサンプリング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EE8BAD-A1DA-FADE-7383-18908CBC6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ja-JP" altLang="en-US" sz="2400"/>
                  <a:t>積分値</a:t>
                </a:r>
                <a:endParaRPr kumimoji="1"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unc>
                                                <m:func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ja-JP" sz="2400"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func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000"/>
              </a:p>
              <a:p>
                <a:pPr lvl="8"/>
                <a:endParaRPr kumimoji="1" lang="en-US" altLang="ja-JP" sz="1600"/>
              </a:p>
              <a:p>
                <a:pPr lvl="1"/>
                <a:r>
                  <a:rPr lang="ja-JP" altLang="en-US" sz="2000">
                    <a:latin typeface="Cambria Math" panose="02040503050406030204" pitchFamily="18" charset="0"/>
                  </a:rPr>
                  <a:t>下式の導出</a:t>
                </a:r>
                <a:endParaRPr lang="en-US" altLang="ja-JP" sz="2000">
                  <a:latin typeface="Cambria Math" panose="02040503050406030204" pitchFamily="18" charset="0"/>
                </a:endParaRPr>
              </a:p>
              <a:p>
                <a:pPr lvl="8"/>
                <a:endParaRPr kumimoji="1" lang="en-US" altLang="ja-JP" sz="1400" b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unc>
                                                <m:func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ja-JP" sz="2400"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func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altLang="ja-JP" sz="2400" i="1">
                  <a:latin typeface="Cambria Math" panose="02040503050406030204" pitchFamily="18" charset="0"/>
                </a:endParaRPr>
              </a:p>
              <a:p>
                <a:pPr lvl="8"/>
                <a:endParaRPr kumimoji="1" lang="en-US" altLang="ja-JP" sz="1400" b="0" i="1">
                  <a:latin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b="0"/>
                  <a:t>最初の変形は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𝜎𝜆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en-US" altLang="ja-JP" sz="1600"/>
              </a:p>
              <a:p>
                <a:pPr lvl="2"/>
                <a:endParaRPr kumimoji="1" lang="ja-JP" altLang="en-US" sz="16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EE8BAD-A1DA-FADE-7383-18908CBC6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3E275-A64D-E5DB-A93D-FAA0D09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厚レンズ近似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AD1C29-9E98-DD7C-DEB5-4B9A250E4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9805"/>
                <a:ext cx="662093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sz="2000"/>
                  <a:t>レンズシステムを</a:t>
                </a:r>
                <a:r>
                  <a:rPr lang="en-US" altLang="ja-JP" sz="2000"/>
                  <a:t>1</a:t>
                </a:r>
                <a:r>
                  <a:rPr lang="ja-JP" altLang="en-US" sz="2000"/>
                  <a:t>つの厚レンズで近似</a:t>
                </a:r>
                <a:endParaRPr lang="en-US" altLang="ja-JP" sz="2000"/>
              </a:p>
              <a:p>
                <a:pPr lvl="1"/>
                <a:r>
                  <a:rPr lang="ja-JP" altLang="en-US" sz="1800"/>
                  <a:t>指定した距離でピントがあうようにセンサの位置を調整</a:t>
                </a:r>
              </a:p>
              <a:p>
                <a:r>
                  <a:rPr kumimoji="1" lang="ja-JP" altLang="en-US" sz="2000"/>
                  <a:t>主要点</a:t>
                </a:r>
                <a:r>
                  <a:rPr kumimoji="1" lang="en-US" altLang="ja-JP" sz="2000"/>
                  <a:t>(</a:t>
                </a:r>
                <a:r>
                  <a:rPr kumimoji="1" lang="ja-JP" altLang="en-US" sz="2000"/>
                  <a:t>主点</a:t>
                </a:r>
                <a:r>
                  <a:rPr lang="en-US" altLang="ja-JP" sz="2000"/>
                  <a:t>/</a:t>
                </a:r>
                <a:r>
                  <a:rPr kumimoji="1" lang="ja-JP" altLang="en-US" sz="2000"/>
                  <a:t>焦点</a:t>
                </a:r>
                <a:r>
                  <a:rPr kumimoji="1" lang="en-US" altLang="ja-JP" sz="2000"/>
                  <a:t>)</a:t>
                </a:r>
                <a:r>
                  <a:rPr kumimoji="1" lang="ja-JP" altLang="en-US" sz="2000"/>
                  <a:t>が分かればレンズ構成は無視できる</a:t>
                </a:r>
                <a:endParaRPr kumimoji="1" lang="en-US" altLang="ja-JP" sz="2000"/>
              </a:p>
              <a:p>
                <a:pPr lvl="1"/>
                <a:r>
                  <a:rPr kumimoji="1" lang="ja-JP" altLang="en-US" sz="2000"/>
                  <a:t>レンズの前方</a:t>
                </a:r>
                <a:r>
                  <a:rPr kumimoji="1" lang="en-US" altLang="ja-JP" sz="2000"/>
                  <a:t>/</a:t>
                </a:r>
                <a:r>
                  <a:rPr kumimoji="1" lang="ja-JP" altLang="en-US" sz="2000"/>
                  <a:t>後方からレイを飛ばして計算</a:t>
                </a:r>
                <a:endParaRPr kumimoji="1" lang="en-US" altLang="ja-JP" sz="2000"/>
              </a:p>
              <a:p>
                <a:pPr lvl="1"/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lvl="8"/>
                <a:endParaRPr kumimoji="1" lang="en-US" altLang="ja-JP" sz="14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sz="1800"/>
                  <a:t>: </a:t>
                </a:r>
                <a:r>
                  <a:rPr lang="ja-JP" altLang="en-US" sz="1800"/>
                  <a:t>物体距離</a:t>
                </a:r>
                <a:endParaRPr lang="en-US" altLang="ja-JP" sz="1800"/>
              </a:p>
              <a:p>
                <a:pPr lvl="2">
                  <a:buFontTx/>
                  <a:buChar char="-"/>
                </a:pPr>
                <a:r>
                  <a:rPr lang="ja-JP" altLang="en-US" sz="1400"/>
                  <a:t>前側主点から物体までの距離</a:t>
                </a:r>
                <a:endParaRPr lang="en-US" altLang="ja-JP" sz="14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800"/>
                  <a:t>: </a:t>
                </a:r>
                <a:r>
                  <a:rPr lang="ja-JP" altLang="en-US" sz="1800"/>
                  <a:t>像距離</a:t>
                </a:r>
                <a:endParaRPr lang="en-US" altLang="ja-JP" sz="1800"/>
              </a:p>
              <a:p>
                <a:pPr lvl="2">
                  <a:buFontTx/>
                  <a:buChar char="-"/>
                </a:pPr>
                <a:r>
                  <a:rPr lang="ja-JP" altLang="en-US" sz="1400"/>
                  <a:t>後ろ側主点から像までの距離</a:t>
                </a:r>
                <a:endParaRPr lang="en-US" altLang="ja-JP" sz="18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sz="1800"/>
                  <a:t>: </a:t>
                </a:r>
                <a:r>
                  <a:rPr lang="ja-JP" altLang="en-US" sz="1800"/>
                  <a:t>焦点距離</a:t>
                </a:r>
                <a:endParaRPr lang="en-US" altLang="ja-JP" sz="1800"/>
              </a:p>
              <a:p>
                <a:pPr lvl="2">
                  <a:buFontTx/>
                  <a:buChar char="-"/>
                </a:pPr>
                <a:r>
                  <a:rPr lang="ja-JP" altLang="en-US" sz="1400"/>
                  <a:t>前側主点と前側焦点の距離</a:t>
                </a:r>
                <a:endParaRPr lang="en-US" altLang="ja-JP" sz="1400"/>
              </a:p>
              <a:p>
                <a:pPr marL="914400" lvl="2" indent="0">
                  <a:buNone/>
                </a:pPr>
                <a:r>
                  <a:rPr lang="ja-JP" altLang="en-US" sz="1400"/>
                  <a:t>（センサ側からの光が結像する距離を求める文脈の場合）</a:t>
                </a:r>
                <a:endParaRPr lang="en-US" altLang="ja-JP" sz="1400"/>
              </a:p>
              <a:p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AD1C29-9E98-DD7C-DEB5-4B9A250E4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9805"/>
                <a:ext cx="6620933" cy="4351338"/>
              </a:xfrm>
              <a:blipFill>
                <a:blip r:embed="rId2"/>
                <a:stretch>
                  <a:fillRect l="-829" t="-2104" r="-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724C1-DFD6-5BB4-8707-938D3660B037}"/>
                  </a:ext>
                </a:extLst>
              </p:cNvPr>
              <p:cNvSpPr txBox="1"/>
              <p:nvPr/>
            </p:nvSpPr>
            <p:spPr>
              <a:xfrm>
                <a:off x="8248854" y="3776198"/>
                <a:ext cx="2835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前側主点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後側主点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前側焦点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後側主点</a:t>
                </a: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724C1-DFD6-5BB4-8707-938D3660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54" y="3776198"/>
                <a:ext cx="2835905" cy="646331"/>
              </a:xfrm>
              <a:prstGeom prst="rect">
                <a:avLst/>
              </a:prstGeom>
              <a:blipFill>
                <a:blip r:embed="rId3"/>
                <a:stretch>
                  <a:fillRect l="-645" t="-4717" r="-1505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36EFEF3-0093-5C86-4DE8-3230407EE02D}"/>
              </a:ext>
            </a:extLst>
          </p:cNvPr>
          <p:cNvGrpSpPr/>
          <p:nvPr/>
        </p:nvGrpSpPr>
        <p:grpSpPr>
          <a:xfrm>
            <a:off x="7459133" y="1971991"/>
            <a:ext cx="4572262" cy="4035556"/>
            <a:chOff x="7459133" y="1971991"/>
            <a:chExt cx="4572262" cy="4035556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D6D0AB1-220F-D206-9CF9-6427C0CB98C0}"/>
                </a:ext>
              </a:extLst>
            </p:cNvPr>
            <p:cNvGrpSpPr/>
            <p:nvPr/>
          </p:nvGrpSpPr>
          <p:grpSpPr>
            <a:xfrm>
              <a:off x="7459133" y="1971991"/>
              <a:ext cx="4572262" cy="4035556"/>
              <a:chOff x="7459134" y="2472261"/>
              <a:chExt cx="4572262" cy="403555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92B4F95B-00FC-9271-9A2D-EC5ECDE8C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134" y="2472261"/>
                <a:ext cx="4572262" cy="167690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1639FC8-C8C3-9A8F-E2A4-8EA2BF848EC9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65" y="5205153"/>
                    <a:ext cx="4209999" cy="1302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1639FC8-C8C3-9A8F-E2A4-8EA2BF848E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0265" y="5205153"/>
                    <a:ext cx="4209999" cy="1302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D31BE58-D659-295B-E29D-79FBD847C5B4}"/>
                </a:ext>
              </a:extLst>
            </p:cNvPr>
            <p:cNvSpPr/>
            <p:nvPr/>
          </p:nvSpPr>
          <p:spPr>
            <a:xfrm>
              <a:off x="9518650" y="3457575"/>
              <a:ext cx="596900" cy="1639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BCD07A3-46EA-3D58-8B83-D61ADE945D9A}"/>
                  </a:ext>
                </a:extLst>
              </p:cNvPr>
              <p:cNvSpPr txBox="1"/>
              <p:nvPr/>
            </p:nvSpPr>
            <p:spPr>
              <a:xfrm>
                <a:off x="9710553" y="334450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BCD07A3-46EA-3D58-8B83-D61ADE94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553" y="3344501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30DC745-6096-A3D9-65E7-25544120E216}"/>
                  </a:ext>
                </a:extLst>
              </p:cNvPr>
              <p:cNvSpPr txBox="1"/>
              <p:nvPr/>
            </p:nvSpPr>
            <p:spPr>
              <a:xfrm>
                <a:off x="9498076" y="3355344"/>
                <a:ext cx="369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  <m:sup>
                          <m:r>
                            <a:rPr kumimoji="1" lang="en-US" altLang="ja-JP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30DC745-6096-A3D9-65E7-25544120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076" y="3355344"/>
                <a:ext cx="3690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1C6236-DE8B-726A-63E7-CF38C9A1EFF3}"/>
              </a:ext>
            </a:extLst>
          </p:cNvPr>
          <p:cNvSpPr txBox="1"/>
          <p:nvPr/>
        </p:nvSpPr>
        <p:spPr>
          <a:xfrm>
            <a:off x="7884826" y="58461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厚レンズ近似関連のことは</a:t>
            </a:r>
            <a:endParaRPr kumimoji="1" lang="en-US" altLang="ja-JP"/>
          </a:p>
          <a:p>
            <a:r>
              <a:rPr kumimoji="1" lang="ja-JP" altLang="en-US"/>
              <a:t>間違ってるかもしれない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ADDC5EE7-D2F9-40FD-EB77-CD3CFC9619DA}"/>
              </a:ext>
            </a:extLst>
          </p:cNvPr>
          <p:cNvGrpSpPr/>
          <p:nvPr/>
        </p:nvGrpSpPr>
        <p:grpSpPr>
          <a:xfrm>
            <a:off x="758193" y="1895318"/>
            <a:ext cx="10531107" cy="4158752"/>
            <a:chOff x="724326" y="2301718"/>
            <a:chExt cx="10531107" cy="415875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41AFD63A-BBF9-2AD8-6BBC-9DBACBF1EDC9}"/>
                </a:ext>
              </a:extLst>
            </p:cNvPr>
            <p:cNvGrpSpPr/>
            <p:nvPr/>
          </p:nvGrpSpPr>
          <p:grpSpPr>
            <a:xfrm>
              <a:off x="3974544" y="2868470"/>
              <a:ext cx="2467578" cy="2426158"/>
              <a:chOff x="2297775" y="4804755"/>
              <a:chExt cx="1419515" cy="1147158"/>
            </a:xfrm>
          </p:grpSpPr>
          <p:sp>
            <p:nvSpPr>
              <p:cNvPr id="5" name="部分円 4">
                <a:extLst>
                  <a:ext uri="{FF2B5EF4-FFF2-40B4-BE49-F238E27FC236}">
                    <a16:creationId xmlns:a16="http://schemas.microsoft.com/office/drawing/2014/main" id="{2C62666D-D485-6E04-CF03-5AD19EFAD3F9}"/>
                  </a:ext>
                </a:extLst>
              </p:cNvPr>
              <p:cNvSpPr/>
              <p:nvPr/>
            </p:nvSpPr>
            <p:spPr>
              <a:xfrm>
                <a:off x="2297775" y="4804755"/>
                <a:ext cx="631767" cy="1147157"/>
              </a:xfrm>
              <a:prstGeom prst="pie">
                <a:avLst>
                  <a:gd name="adj1" fmla="val 5386720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部分円 5">
                <a:extLst>
                  <a:ext uri="{FF2B5EF4-FFF2-40B4-BE49-F238E27FC236}">
                    <a16:creationId xmlns:a16="http://schemas.microsoft.com/office/drawing/2014/main" id="{A681587B-B628-5C1F-DB40-9B59D9E15D21}"/>
                  </a:ext>
                </a:extLst>
              </p:cNvPr>
              <p:cNvSpPr/>
              <p:nvPr/>
            </p:nvSpPr>
            <p:spPr>
              <a:xfrm flipH="1">
                <a:off x="3102609" y="4804755"/>
                <a:ext cx="614681" cy="1147157"/>
              </a:xfrm>
              <a:prstGeom prst="pie">
                <a:avLst>
                  <a:gd name="adj1" fmla="val 5386720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57ADD5E-4BBC-25D7-6FF7-EBD87B774809}"/>
                  </a:ext>
                </a:extLst>
              </p:cNvPr>
              <p:cNvSpPr/>
              <p:nvPr/>
            </p:nvSpPr>
            <p:spPr>
              <a:xfrm>
                <a:off x="2601883" y="4804756"/>
                <a:ext cx="808067" cy="11471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521A7ECF-A5F0-91F4-7F14-F5436F64B8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16" y="4089283"/>
              <a:ext cx="10199717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4A26CB7-4F89-9400-E83A-0ECD25A0FFFA}"/>
                </a:ext>
              </a:extLst>
            </p:cNvPr>
            <p:cNvCxnSpPr>
              <a:cxnSpLocks/>
            </p:cNvCxnSpPr>
            <p:nvPr/>
          </p:nvCxnSpPr>
          <p:spPr>
            <a:xfrm>
              <a:off x="1920529" y="5182544"/>
              <a:ext cx="38575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BB9AF9D-B729-FB1B-E34B-EA8270816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1" y="2459421"/>
              <a:ext cx="5391302" cy="2710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074C6BD-094D-936A-67C0-7FB7A8D60F27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88" y="5454869"/>
              <a:ext cx="47438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E0C5FF8-1698-BCBA-F326-8D7233A5F35A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88" y="2719552"/>
              <a:ext cx="2154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1985DCF-B261-0877-1787-60EE231B4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6020" y="2626822"/>
              <a:ext cx="0" cy="3151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F210DA8-0C68-F3A1-8EA9-480773D8E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2505" y="2605460"/>
              <a:ext cx="0" cy="337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6DCE940-D0A7-91D4-9746-E76452831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3182" y="2586301"/>
              <a:ext cx="0" cy="3283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7823E171-6A7A-69D1-1738-C61ED3B97874}"/>
                    </a:ext>
                  </a:extLst>
                </p:cNvPr>
                <p:cNvSpPr txBox="1"/>
                <p:nvPr/>
              </p:nvSpPr>
              <p:spPr>
                <a:xfrm>
                  <a:off x="7991018" y="5454869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7823E171-6A7A-69D1-1738-C61ED3B97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018" y="5454869"/>
                  <a:ext cx="37144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0929030-ECE6-478C-F80F-B225CD1C4423}"/>
                    </a:ext>
                  </a:extLst>
                </p:cNvPr>
                <p:cNvSpPr txBox="1"/>
                <p:nvPr/>
              </p:nvSpPr>
              <p:spPr>
                <a:xfrm>
                  <a:off x="3022120" y="5470658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0929030-ECE6-478C-F80F-B225CD1C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120" y="5470658"/>
                  <a:ext cx="3714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E2FC3E0B-B946-8FAC-379A-EDFA23CFC2E1}"/>
                    </a:ext>
                  </a:extLst>
                </p:cNvPr>
                <p:cNvSpPr txBox="1"/>
                <p:nvPr/>
              </p:nvSpPr>
              <p:spPr>
                <a:xfrm>
                  <a:off x="6676737" y="2301718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E2FC3E0B-B946-8FAC-379A-EDFA23CFC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737" y="2301718"/>
                  <a:ext cx="371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70129F53-498A-89FC-D4B9-DF77D3E55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1788" y="2605460"/>
              <a:ext cx="0" cy="3329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D19AA5-8C53-FE35-1B1B-EB94B5BAC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3993" y="5454869"/>
              <a:ext cx="2639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D284CD2B-A7C7-8CFE-0ED0-24EEEFB176F7}"/>
                    </a:ext>
                  </a:extLst>
                </p:cNvPr>
                <p:cNvSpPr txBox="1"/>
                <p:nvPr/>
              </p:nvSpPr>
              <p:spPr>
                <a:xfrm>
                  <a:off x="724326" y="3904616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D284CD2B-A7C7-8CFE-0ED0-24EEEFB17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26" y="3904616"/>
                  <a:ext cx="3537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343F28C6-1E15-8CEC-07C2-DAC893277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6409" y="2548326"/>
              <a:ext cx="0" cy="155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91EE2160-5CD5-C85C-E7ED-7DAEEF0D1F29}"/>
                </a:ext>
              </a:extLst>
            </p:cNvPr>
            <p:cNvSpPr txBox="1"/>
            <p:nvPr/>
          </p:nvSpPr>
          <p:spPr>
            <a:xfrm>
              <a:off x="1473923" y="60911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センサ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0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948E8-4B36-36AA-E3C0-E268DF7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精緻化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75756-3ABA-9816-FA06-E5C465B9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厚レンズ近似を基に精緻化</a:t>
            </a:r>
            <a:endParaRPr kumimoji="1" lang="en-US" altLang="ja-JP"/>
          </a:p>
          <a:p>
            <a:pPr lvl="1"/>
            <a:r>
              <a:rPr kumimoji="1" lang="en-US" altLang="ja-JP"/>
              <a:t>(0,0,z)</a:t>
            </a:r>
            <a:r>
              <a:rPr kumimoji="1" lang="ja-JP" altLang="en-US"/>
              <a:t>からのレイを入力</a:t>
            </a:r>
            <a:endParaRPr kumimoji="1" lang="en-US" altLang="ja-JP"/>
          </a:p>
          <a:p>
            <a:pPr lvl="1"/>
            <a:r>
              <a:rPr lang="ja-JP" altLang="en-US"/>
              <a:t>出力レイの</a:t>
            </a:r>
            <a:r>
              <a:rPr lang="en-US" altLang="ja-JP"/>
              <a:t>z</a:t>
            </a:r>
            <a:r>
              <a:rPr lang="ja-JP" altLang="en-US"/>
              <a:t>軸との交点が合掌距離</a:t>
            </a:r>
            <a:endParaRPr kumimoji="1" lang="en-US" altLang="ja-JP"/>
          </a:p>
          <a:p>
            <a:pPr lvl="1"/>
            <a:r>
              <a:rPr lang="ja-JP" altLang="en-US"/>
              <a:t>センサを離すほど合掌距離が近づく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0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77D01-F136-9EA9-0BA9-0DD24C53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視野角</a:t>
            </a:r>
            <a:r>
              <a:rPr lang="en-US" altLang="ja-JP"/>
              <a:t>&amp;</a:t>
            </a:r>
            <a:r>
              <a:rPr lang="ja-JP" altLang="en-US"/>
              <a:t>カメラ位置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D16AEA7-FF28-6346-5705-6D89EEF2D9EE}"/>
              </a:ext>
            </a:extLst>
          </p:cNvPr>
          <p:cNvGrpSpPr/>
          <p:nvPr/>
        </p:nvGrpSpPr>
        <p:grpSpPr>
          <a:xfrm>
            <a:off x="822693" y="2506717"/>
            <a:ext cx="9078052" cy="4175673"/>
            <a:chOff x="758193" y="2136227"/>
            <a:chExt cx="9078052" cy="417567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1A81911-011F-C9CC-82CF-29A81FBA6C46}"/>
                </a:ext>
              </a:extLst>
            </p:cNvPr>
            <p:cNvGrpSpPr/>
            <p:nvPr/>
          </p:nvGrpSpPr>
          <p:grpSpPr>
            <a:xfrm>
              <a:off x="4008411" y="2719900"/>
              <a:ext cx="2467578" cy="2426158"/>
              <a:chOff x="2297775" y="4804755"/>
              <a:chExt cx="1419515" cy="1147158"/>
            </a:xfrm>
          </p:grpSpPr>
          <p:sp>
            <p:nvSpPr>
              <p:cNvPr id="23" name="部分円 22">
                <a:extLst>
                  <a:ext uri="{FF2B5EF4-FFF2-40B4-BE49-F238E27FC236}">
                    <a16:creationId xmlns:a16="http://schemas.microsoft.com/office/drawing/2014/main" id="{94B0458A-15CA-170E-98E7-B71B952F2E57}"/>
                  </a:ext>
                </a:extLst>
              </p:cNvPr>
              <p:cNvSpPr/>
              <p:nvPr/>
            </p:nvSpPr>
            <p:spPr>
              <a:xfrm>
                <a:off x="2297775" y="4804755"/>
                <a:ext cx="631767" cy="1147157"/>
              </a:xfrm>
              <a:prstGeom prst="pie">
                <a:avLst>
                  <a:gd name="adj1" fmla="val 5386720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部分円 23">
                <a:extLst>
                  <a:ext uri="{FF2B5EF4-FFF2-40B4-BE49-F238E27FC236}">
                    <a16:creationId xmlns:a16="http://schemas.microsoft.com/office/drawing/2014/main" id="{D53A6E1A-211D-2BEF-411D-343B8616F5D3}"/>
                  </a:ext>
                </a:extLst>
              </p:cNvPr>
              <p:cNvSpPr/>
              <p:nvPr/>
            </p:nvSpPr>
            <p:spPr>
              <a:xfrm flipH="1">
                <a:off x="3102609" y="4804755"/>
                <a:ext cx="614681" cy="1147157"/>
              </a:xfrm>
              <a:prstGeom prst="pie">
                <a:avLst>
                  <a:gd name="adj1" fmla="val 5386720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3B32DA7A-D839-3A24-B795-FFCA6329D360}"/>
                  </a:ext>
                </a:extLst>
              </p:cNvPr>
              <p:cNvSpPr/>
              <p:nvPr/>
            </p:nvSpPr>
            <p:spPr>
              <a:xfrm>
                <a:off x="2601883" y="4804756"/>
                <a:ext cx="808067" cy="11471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CB91D6BD-3378-51EA-8BFE-F819C773F8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83" y="3940713"/>
              <a:ext cx="782058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4CE0685-3D90-4A71-7E8E-9A98D5A3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954396" y="5033974"/>
              <a:ext cx="38575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1D7229A-F9E0-60E8-946A-9B2638DB9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668" y="2211843"/>
              <a:ext cx="2867965" cy="280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C75E053-0AB9-9B64-130D-696DAEC2F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4396" y="2136227"/>
              <a:ext cx="7343896" cy="2897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C4C7C7A-0C7F-C0DC-F6F6-4C55D249B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8554" y="2376675"/>
              <a:ext cx="0" cy="3251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88C4662-7456-5EED-9C78-8139EED7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372" y="2456890"/>
              <a:ext cx="0" cy="337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F5F6491-E174-0841-BC68-ECAD9FA8D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421" y="2478252"/>
              <a:ext cx="0" cy="3329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62C61C5-01B5-D03A-62FD-A784FB55FD37}"/>
                    </a:ext>
                  </a:extLst>
                </p:cNvPr>
                <p:cNvSpPr txBox="1"/>
                <p:nvPr/>
              </p:nvSpPr>
              <p:spPr>
                <a:xfrm>
                  <a:off x="758193" y="3756046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62C61C5-01B5-D03A-62FD-A784FB55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3" y="3756046"/>
                  <a:ext cx="3537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5158939-2F5F-B40E-DD69-85967B8A749D}"/>
                </a:ext>
              </a:extLst>
            </p:cNvPr>
            <p:cNvSpPr txBox="1"/>
            <p:nvPr/>
          </p:nvSpPr>
          <p:spPr>
            <a:xfrm>
              <a:off x="1507790" y="59425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センサ</a:t>
              </a: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847B1AC-E2C3-F47E-CE58-DBE371703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888" y="2854960"/>
              <a:ext cx="0" cy="21790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AA5F775-15A5-1482-C7F0-DB90E85C4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577" y="2837008"/>
              <a:ext cx="7899668" cy="318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A5820896-87D6-B38A-2F32-9F6E22D9CB8D}"/>
                </a:ext>
              </a:extLst>
            </p:cNvPr>
            <p:cNvCxnSpPr>
              <a:cxnSpLocks/>
            </p:cNvCxnSpPr>
            <p:nvPr/>
          </p:nvCxnSpPr>
          <p:spPr>
            <a:xfrm>
              <a:off x="5817476" y="2845676"/>
              <a:ext cx="3160424" cy="3218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4E89C51B-F5CB-EDFE-84C7-19266FBDB54E}"/>
                </a:ext>
              </a:extLst>
            </p:cNvPr>
            <p:cNvSpPr/>
            <p:nvPr/>
          </p:nvSpPr>
          <p:spPr>
            <a:xfrm>
              <a:off x="3556938" y="3060949"/>
              <a:ext cx="1782692" cy="1782692"/>
            </a:xfrm>
            <a:prstGeom prst="arc">
              <a:avLst>
                <a:gd name="adj1" fmla="val 20706217"/>
                <a:gd name="adj2" fmla="val 10218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B6D9217-73B3-8D42-384A-1FC946BE304F}"/>
                </a:ext>
              </a:extLst>
            </p:cNvPr>
            <p:cNvSpPr txBox="1"/>
            <p:nvPr/>
          </p:nvSpPr>
          <p:spPr>
            <a:xfrm>
              <a:off x="4066128" y="5920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カメラ位置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0A95D02-C01C-A359-EA6D-CB440DE748F5}"/>
                  </a:ext>
                </a:extLst>
              </p:cNvPr>
              <p:cNvSpPr txBox="1"/>
              <p:nvPr/>
            </p:nvSpPr>
            <p:spPr>
              <a:xfrm>
                <a:off x="3834075" y="1901692"/>
                <a:ext cx="408470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𝑓𝑜𝑣𝑦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𝑓𝑜𝑣𝑦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0A95D02-C01C-A359-EA6D-CB440DE7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75" y="1901692"/>
                <a:ext cx="408470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13E6100-E93E-28F6-A2A5-37DA3A5CE29D}"/>
              </a:ext>
            </a:extLst>
          </p:cNvPr>
          <p:cNvCxnSpPr>
            <a:cxnSpLocks/>
          </p:cNvCxnSpPr>
          <p:nvPr/>
        </p:nvCxnSpPr>
        <p:spPr>
          <a:xfrm flipH="1">
            <a:off x="2010872" y="5718503"/>
            <a:ext cx="2732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7DB44E4-0135-36F0-5342-C4E22AC1B8C9}"/>
                  </a:ext>
                </a:extLst>
              </p:cNvPr>
              <p:cNvSpPr txBox="1"/>
              <p:nvPr/>
            </p:nvSpPr>
            <p:spPr>
              <a:xfrm>
                <a:off x="3826102" y="5750570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7DB44E4-0135-36F0-5342-C4E22AC1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02" y="5750570"/>
                <a:ext cx="3779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90A262F-D71A-2473-7C25-7BF18E5F5674}"/>
                  </a:ext>
                </a:extLst>
              </p:cNvPr>
              <p:cNvSpPr txBox="1"/>
              <p:nvPr/>
            </p:nvSpPr>
            <p:spPr>
              <a:xfrm>
                <a:off x="1636961" y="3040784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90A262F-D71A-2473-7C25-7BF18E5F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961" y="3040784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C7D34D4-EA49-8B34-E6C1-37764D1941A3}"/>
              </a:ext>
            </a:extLst>
          </p:cNvPr>
          <p:cNvCxnSpPr>
            <a:cxnSpLocks/>
          </p:cNvCxnSpPr>
          <p:nvPr/>
        </p:nvCxnSpPr>
        <p:spPr>
          <a:xfrm>
            <a:off x="2018896" y="3225450"/>
            <a:ext cx="385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9C6C197-D2A1-B8AD-4AAB-F23FDDF01305}"/>
              </a:ext>
            </a:extLst>
          </p:cNvPr>
          <p:cNvCxnSpPr>
            <a:cxnSpLocks/>
          </p:cNvCxnSpPr>
          <p:nvPr/>
        </p:nvCxnSpPr>
        <p:spPr>
          <a:xfrm flipV="1">
            <a:off x="5876429" y="2848742"/>
            <a:ext cx="0" cy="332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3817031-9E28-249B-616A-0F31495FB92C}"/>
                  </a:ext>
                </a:extLst>
              </p:cNvPr>
              <p:cNvSpPr txBox="1"/>
              <p:nvPr/>
            </p:nvSpPr>
            <p:spPr>
              <a:xfrm>
                <a:off x="5516415" y="4117529"/>
                <a:ext cx="6194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𝑓𝑜𝑣</m:t>
                      </m:r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3817031-9E28-249B-616A-0F31495F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5" y="4117529"/>
                <a:ext cx="6194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29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C3A6-613D-5B87-7F5E-4DE76B3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レイ生成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/>
                  <a:t>フィルムから飛ばすレイの範囲を制限</a:t>
                </a:r>
                <a:endParaRPr kumimoji="1" lang="en-US" altLang="ja-JP"/>
              </a:p>
              <a:p>
                <a:r>
                  <a:rPr lang="ja-JP" altLang="en-US"/>
                  <a:t>角度</a:t>
                </a:r>
                <a:r>
                  <a:rPr lang="en-US" altLang="ja-JP"/>
                  <a:t>0</a:t>
                </a:r>
                <a:r>
                  <a:rPr lang="ja-JP" altLang="en-US"/>
                  <a:t>でフィルム中心からの距離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/>
                  <a:t>毎に計算</a:t>
                </a:r>
                <a:endParaRPr lang="en-US" altLang="ja-JP"/>
              </a:p>
              <a:p>
                <a:pPr lvl="1"/>
                <a:r>
                  <a:rPr lang="ja-JP" altLang="en-US"/>
                  <a:t>ローカル空間でレイ計算後ワールド空間に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からレイを生成するので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  <a:blipFill>
                <a:blip r:embed="rId2"/>
                <a:stretch>
                  <a:fillRect l="-1345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8E01D90-051B-96EE-D87C-71C66848F6EC}"/>
              </a:ext>
            </a:extLst>
          </p:cNvPr>
          <p:cNvGrpSpPr/>
          <p:nvPr/>
        </p:nvGrpSpPr>
        <p:grpSpPr>
          <a:xfrm>
            <a:off x="8094138" y="409321"/>
            <a:ext cx="3985667" cy="6039358"/>
            <a:chOff x="7899399" y="297779"/>
            <a:chExt cx="3985667" cy="60393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2C2D6C9-6D40-E81C-4532-ADD0D657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9399" y="297779"/>
              <a:ext cx="3985667" cy="292075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EF34DA-F228-329D-D6E7-03D5930FF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399" y="4784020"/>
              <a:ext cx="2428112" cy="15531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61CBAD6-4517-E897-B6D2-52E04293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399" y="3304806"/>
              <a:ext cx="3540394" cy="13929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/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/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/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069D65-3205-C081-AC13-2896E476BAA3}"/>
              </a:ext>
            </a:extLst>
          </p:cNvPr>
          <p:cNvCxnSpPr/>
          <p:nvPr/>
        </p:nvCxnSpPr>
        <p:spPr>
          <a:xfrm flipV="1">
            <a:off x="10156646" y="5545667"/>
            <a:ext cx="0" cy="80461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976EF-41EB-ACC2-A128-2FF1403E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絞り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F9BDA9-1A02-1DEF-F7B1-B33104EB9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94555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/>
                  <a:t>交点が含まれる三角形を探して長さを比較</a:t>
                </a:r>
                <a:endParaRPr kumimoji="1" lang="en-US" altLang="ja-JP"/>
              </a:p>
              <a:p>
                <a:r>
                  <a:rPr lang="ja-JP" altLang="en-US"/>
                  <a:t>正弦定理より</a:t>
                </a:r>
                <a:endParaRPr kumimoji="1"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kumimoji="1" lang="en-US" altLang="ja-JP" b="0"/>
                </a:br>
                <a:endParaRPr kumimoji="1" lang="ja-JP" altLang="en-US"/>
              </a:p>
              <a:p>
                <a:endParaRPr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F9BDA9-1A02-1DEF-F7B1-B33104EB9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94555" cy="4351338"/>
              </a:xfrm>
              <a:blipFill>
                <a:blip r:embed="rId2"/>
                <a:stretch>
                  <a:fillRect l="-981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DAB4FB5-C37F-70B5-3801-5919A5A3329B}"/>
              </a:ext>
            </a:extLst>
          </p:cNvPr>
          <p:cNvGrpSpPr/>
          <p:nvPr/>
        </p:nvGrpSpPr>
        <p:grpSpPr>
          <a:xfrm>
            <a:off x="6475515" y="3728736"/>
            <a:ext cx="4742822" cy="2622852"/>
            <a:chOff x="3881004" y="5359844"/>
            <a:chExt cx="4742822" cy="2622852"/>
          </a:xfrm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21E53E62-4FF7-D41C-1E5B-FFB4CCC5FD24}"/>
                </a:ext>
              </a:extLst>
            </p:cNvPr>
            <p:cNvSpPr/>
            <p:nvPr/>
          </p:nvSpPr>
          <p:spPr>
            <a:xfrm>
              <a:off x="3881004" y="5359844"/>
              <a:ext cx="4742822" cy="26226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E01E929-E111-CF1E-7758-3423097ACF8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5665777" y="5359844"/>
              <a:ext cx="586638" cy="2622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59F5814-DDDA-AF01-09F5-4A86634398FA}"/>
                    </a:ext>
                  </a:extLst>
                </p:cNvPr>
                <p:cNvSpPr txBox="1"/>
                <p:nvPr/>
              </p:nvSpPr>
              <p:spPr>
                <a:xfrm>
                  <a:off x="5502576" y="67854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59F5814-DDDA-AF01-09F5-4A8663439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576" y="6785458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E6FA898-B2BB-D028-586C-3746BE20FF9F}"/>
                    </a:ext>
                  </a:extLst>
                </p:cNvPr>
                <p:cNvSpPr txBox="1"/>
                <p:nvPr/>
              </p:nvSpPr>
              <p:spPr>
                <a:xfrm>
                  <a:off x="6162230" y="56011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E6FA898-B2BB-D028-586C-3746BE20F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230" y="5601184"/>
                  <a:ext cx="3741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EE85863-AFB7-7AB9-970C-B771B91C02DD}"/>
                    </a:ext>
                  </a:extLst>
                </p:cNvPr>
                <p:cNvSpPr txBox="1"/>
                <p:nvPr/>
              </p:nvSpPr>
              <p:spPr>
                <a:xfrm>
                  <a:off x="4680524" y="6397280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EE85863-AFB7-7AB9-970C-B771B91C0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524" y="6397280"/>
                  <a:ext cx="3516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76D1108-80FA-241C-DA4C-74684DF5F5C4}"/>
                    </a:ext>
                  </a:extLst>
                </p:cNvPr>
                <p:cNvSpPr txBox="1"/>
                <p:nvPr/>
              </p:nvSpPr>
              <p:spPr>
                <a:xfrm>
                  <a:off x="7530374" y="6397280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76D1108-80FA-241C-DA4C-74684DF5F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374" y="6397280"/>
                  <a:ext cx="3516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8866591-B942-E468-0B0C-AA45A329F3AD}"/>
                    </a:ext>
                  </a:extLst>
                </p:cNvPr>
                <p:cNvSpPr txBox="1"/>
                <p:nvPr/>
              </p:nvSpPr>
              <p:spPr>
                <a:xfrm>
                  <a:off x="7399067" y="7343382"/>
                  <a:ext cx="816506" cy="613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8866591-B942-E468-0B0C-AA45A329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067" y="7343382"/>
                  <a:ext cx="816506" cy="6132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E3928D3-69A2-2B59-908D-6BFF6509143C}"/>
              </a:ext>
            </a:extLst>
          </p:cNvPr>
          <p:cNvGrpSpPr/>
          <p:nvPr/>
        </p:nvGrpSpPr>
        <p:grpSpPr>
          <a:xfrm>
            <a:off x="8101676" y="406715"/>
            <a:ext cx="3003331" cy="3003331"/>
            <a:chOff x="7937938" y="1032641"/>
            <a:chExt cx="3003331" cy="3003331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576988D-13C1-AABF-7B16-E14834FE9914}"/>
                </a:ext>
              </a:extLst>
            </p:cNvPr>
            <p:cNvSpPr/>
            <p:nvPr/>
          </p:nvSpPr>
          <p:spPr>
            <a:xfrm>
              <a:off x="7937938" y="1032641"/>
              <a:ext cx="3003331" cy="3003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4C2B375C-F751-F3D8-FEEE-4D1D1B4286AD}"/>
                </a:ext>
              </a:extLst>
            </p:cNvPr>
            <p:cNvSpPr/>
            <p:nvPr/>
          </p:nvSpPr>
          <p:spPr>
            <a:xfrm>
              <a:off x="7944506" y="1245428"/>
              <a:ext cx="2990194" cy="2577756"/>
            </a:xfrm>
            <a:prstGeom prst="hexagon">
              <a:avLst>
                <a:gd name="adj" fmla="val 28656"/>
                <a:gd name="vf" fmla="val 11547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EBDEC35-E844-6A71-DCEF-338376177044}"/>
                </a:ext>
              </a:extLst>
            </p:cNvPr>
            <p:cNvCxnSpPr>
              <a:stCxn id="18" idx="3"/>
              <a:endCxn id="17" idx="6"/>
            </p:cNvCxnSpPr>
            <p:nvPr/>
          </p:nvCxnSpPr>
          <p:spPr>
            <a:xfrm>
              <a:off x="7944506" y="2534306"/>
              <a:ext cx="299676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ED995DA-C164-4DEB-D3DD-6565DF46C5C6}"/>
                </a:ext>
              </a:extLst>
            </p:cNvPr>
            <p:cNvCxnSpPr>
              <a:cxnSpLocks/>
              <a:stCxn id="18" idx="2"/>
              <a:endCxn id="18" idx="5"/>
            </p:cNvCxnSpPr>
            <p:nvPr/>
          </p:nvCxnSpPr>
          <p:spPr>
            <a:xfrm flipV="1">
              <a:off x="8683188" y="1245429"/>
              <a:ext cx="1512830" cy="2577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49B9AC4-C34D-582A-5EE0-625FF58741F8}"/>
                </a:ext>
              </a:extLst>
            </p:cNvPr>
            <p:cNvCxnSpPr>
              <a:cxnSpLocks/>
              <a:stCxn id="18" idx="1"/>
              <a:endCxn id="18" idx="4"/>
            </p:cNvCxnSpPr>
            <p:nvPr/>
          </p:nvCxnSpPr>
          <p:spPr>
            <a:xfrm flipH="1" flipV="1">
              <a:off x="8683188" y="1245429"/>
              <a:ext cx="1512830" cy="2577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1E3397D-7F0A-BB49-0317-52ED4E5A5F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5900" y="1238250"/>
              <a:ext cx="337820" cy="1296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C7EDFF55-B956-B6C6-F173-AD59BD09D1F8}"/>
                </a:ext>
              </a:extLst>
            </p:cNvPr>
            <p:cNvSpPr/>
            <p:nvPr/>
          </p:nvSpPr>
          <p:spPr>
            <a:xfrm>
              <a:off x="9061450" y="2228969"/>
              <a:ext cx="610672" cy="6106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4B96A0A-E581-A304-8AD4-F82097DD1875}"/>
                </a:ext>
              </a:extLst>
            </p:cNvPr>
            <p:cNvSpPr/>
            <p:nvPr/>
          </p:nvSpPr>
          <p:spPr>
            <a:xfrm>
              <a:off x="9195128" y="1776908"/>
              <a:ext cx="146357" cy="1463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円弧 45">
            <a:extLst>
              <a:ext uri="{FF2B5EF4-FFF2-40B4-BE49-F238E27FC236}">
                <a16:creationId xmlns:a16="http://schemas.microsoft.com/office/drawing/2014/main" id="{D8F307F0-9072-01D5-8822-1F118CCEE3E7}"/>
              </a:ext>
            </a:extLst>
          </p:cNvPr>
          <p:cNvSpPr/>
          <p:nvPr/>
        </p:nvSpPr>
        <p:spPr>
          <a:xfrm>
            <a:off x="8520210" y="3423400"/>
            <a:ext cx="610672" cy="610672"/>
          </a:xfrm>
          <a:prstGeom prst="arc">
            <a:avLst>
              <a:gd name="adj1" fmla="val 2613584"/>
              <a:gd name="adj2" fmla="val 593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6EF98650-F950-54A8-E7C6-2A840FEEE239}"/>
              </a:ext>
            </a:extLst>
          </p:cNvPr>
          <p:cNvSpPr/>
          <p:nvPr/>
        </p:nvSpPr>
        <p:spPr>
          <a:xfrm>
            <a:off x="8610042" y="3513232"/>
            <a:ext cx="431008" cy="431008"/>
          </a:xfrm>
          <a:prstGeom prst="arc">
            <a:avLst>
              <a:gd name="adj1" fmla="val 2613584"/>
              <a:gd name="adj2" fmla="val 7617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848FECF-DC86-1BD1-A512-76FF5AE87CAA}"/>
                  </a:ext>
                </a:extLst>
              </p:cNvPr>
              <p:cNvSpPr txBox="1"/>
              <p:nvPr/>
            </p:nvSpPr>
            <p:spPr>
              <a:xfrm>
                <a:off x="8452317" y="387484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848FECF-DC86-1BD1-A512-76FF5AE8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17" y="3874841"/>
                <a:ext cx="3995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弧 48">
            <a:extLst>
              <a:ext uri="{FF2B5EF4-FFF2-40B4-BE49-F238E27FC236}">
                <a16:creationId xmlns:a16="http://schemas.microsoft.com/office/drawing/2014/main" id="{F76BEF6E-0FF7-2E3F-F1E9-1B3559CFD830}"/>
              </a:ext>
            </a:extLst>
          </p:cNvPr>
          <p:cNvSpPr/>
          <p:nvPr/>
        </p:nvSpPr>
        <p:spPr>
          <a:xfrm>
            <a:off x="10912160" y="6042175"/>
            <a:ext cx="610672" cy="610672"/>
          </a:xfrm>
          <a:prstGeom prst="arc">
            <a:avLst>
              <a:gd name="adj1" fmla="val 10701639"/>
              <a:gd name="adj2" fmla="val 13706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弧 49">
            <a:extLst>
              <a:ext uri="{FF2B5EF4-FFF2-40B4-BE49-F238E27FC236}">
                <a16:creationId xmlns:a16="http://schemas.microsoft.com/office/drawing/2014/main" id="{36DECED1-B1C3-7D6D-BF5C-E210657BD51E}"/>
              </a:ext>
            </a:extLst>
          </p:cNvPr>
          <p:cNvSpPr/>
          <p:nvPr/>
        </p:nvSpPr>
        <p:spPr>
          <a:xfrm>
            <a:off x="7960880" y="6042175"/>
            <a:ext cx="610672" cy="610672"/>
          </a:xfrm>
          <a:prstGeom prst="arc">
            <a:avLst>
              <a:gd name="adj1" fmla="val 16897857"/>
              <a:gd name="adj2" fmla="val 97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21759E22-177B-EEE2-BD03-A7D75DC4F029}"/>
                  </a:ext>
                </a:extLst>
              </p:cNvPr>
              <p:cNvSpPr txBox="1"/>
              <p:nvPr/>
            </p:nvSpPr>
            <p:spPr>
              <a:xfrm>
                <a:off x="8510282" y="5637996"/>
                <a:ext cx="1228798" cy="613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21759E22-177B-EEE2-BD03-A7D75DC4F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282" y="5637996"/>
                <a:ext cx="1228798" cy="613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89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EA5CB-FDFD-C40E-A88C-C1E9782C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スペクトルレンダリング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F85F8B3-6B32-345D-1B77-49E747F27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/>
                  <a:t>レンズシステムのレイ追跡だけ波長を考慮</a:t>
                </a:r>
                <a:endParaRPr lang="en-US" altLang="ja-JP"/>
              </a:p>
              <a:p>
                <a:r>
                  <a:rPr kumimoji="1" lang="ja-JP" altLang="en-US"/>
                  <a:t>出射後に</a:t>
                </a:r>
                <a:r>
                  <a:rPr kumimoji="1" lang="en-US" altLang="ja-JP"/>
                  <a:t>RGB</a:t>
                </a:r>
                <a:r>
                  <a:rPr kumimoji="1" lang="ja-JP" altLang="en-US"/>
                  <a:t>スループットに変換</a:t>
                </a:r>
                <a:endParaRPr kumimoji="1" lang="en-US" altLang="ja-JP"/>
              </a:p>
              <a:p>
                <a:pPr lvl="1"/>
                <a:r>
                  <a:rPr lang="ja-JP" altLang="en-US"/>
                  <a:t>負数が発生するのに注意</a:t>
                </a:r>
                <a:endParaRPr lang="en-US" altLang="ja-JP"/>
              </a:p>
              <a:p>
                <a:r>
                  <a:rPr lang="ja-JP" altLang="en-US"/>
                  <a:t>波長のサンプリングは以下の</a:t>
                </a:r>
                <a:r>
                  <a:rPr lang="en-US" altLang="ja-JP"/>
                  <a:t>PDF</a:t>
                </a:r>
              </a:p>
              <a:p>
                <a:pPr lvl="1"/>
                <a:r>
                  <a:rPr lang="en-US" altLang="ja-JP"/>
                  <a:t>An Improved Technique for Full Spectral Rendering</a:t>
                </a:r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=0.072,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=538,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F85F8B3-6B32-345D-1B77-49E747F27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8AF10-61CB-D575-C7D9-FB621AB5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波長のサンプリング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DAB898-B9F6-621D-70DD-49C04526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ja-JP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𝑐𝑑𝑓</m:t>
                    </m:r>
                  </m:oMath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𝐴𝑁</m:t>
                          </m:r>
                        </m:den>
                      </m:f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𝐴𝑁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1" lang="ja-JP" altLang="en-US"/>
                  <a:t> とおいて</a:t>
                </a:r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𝐴𝑁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𝐴𝑁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なお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DAB898-B9F6-621D-70DD-49C04526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8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01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35402</TotalTime>
  <Words>634</Words>
  <Application>Microsoft Office PowerPoint</Application>
  <PresentationFormat>ワイド画面</PresentationFormat>
  <Paragraphs>118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テーマ</vt:lpstr>
      <vt:lpstr>Realistic Camera</vt:lpstr>
      <vt:lpstr>厚レンズ近似</vt:lpstr>
      <vt:lpstr>PowerPoint プレゼンテーション</vt:lpstr>
      <vt:lpstr>精緻化</vt:lpstr>
      <vt:lpstr>視野角&amp;カメラ位置</vt:lpstr>
      <vt:lpstr>レイ生成</vt:lpstr>
      <vt:lpstr>絞り</vt:lpstr>
      <vt:lpstr>スペクトルレンダリング</vt:lpstr>
      <vt:lpstr>波長のサンプリング</vt:lpstr>
      <vt:lpstr>波長のサンプリング</vt:lpstr>
      <vt:lpstr>波長のサンプリング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9</cp:revision>
  <dcterms:created xsi:type="dcterms:W3CDTF">2025-02-22T13:33:24Z</dcterms:created>
  <dcterms:modified xsi:type="dcterms:W3CDTF">2025-04-13T03:32:11Z</dcterms:modified>
</cp:coreProperties>
</file>