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8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98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26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04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2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95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62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15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8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1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B602-6A5E-49A2-A0E4-3A61135F8D4F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D029-0861-4CD7-A072-76A3C16C03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189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BA3CE-1844-E7DD-4677-B240B60C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Realistic Camera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FBA9F-BFCE-AE26-1294-4396915B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フィルムは</a:t>
            </a:r>
            <a:r>
              <a:rPr kumimoji="1" lang="en-US" altLang="ja-JP"/>
              <a:t>z=0</a:t>
            </a:r>
          </a:p>
          <a:p>
            <a:r>
              <a:rPr lang="ja-JP" altLang="en-US"/>
              <a:t>レンズは</a:t>
            </a:r>
            <a:r>
              <a:rPr lang="en-US" altLang="ja-JP"/>
              <a:t>z&lt;0</a:t>
            </a:r>
          </a:p>
          <a:p>
            <a:r>
              <a:rPr lang="ja-JP" altLang="en-US"/>
              <a:t>パラメータ例は右表</a:t>
            </a:r>
            <a:endParaRPr lang="en-US" altLang="ja-JP"/>
          </a:p>
          <a:p>
            <a:pPr lvl="1"/>
            <a:r>
              <a:rPr lang="ja-JP" altLang="en-US"/>
              <a:t>下がフィルム側</a:t>
            </a:r>
            <a:endParaRPr kumimoji="1" lang="en-US" altLang="ja-JP"/>
          </a:p>
          <a:p>
            <a:pPr lvl="1"/>
            <a:r>
              <a:rPr lang="en-US" altLang="ja-JP"/>
              <a:t>thickness/ior</a:t>
            </a:r>
            <a:r>
              <a:rPr lang="ja-JP" altLang="en-US"/>
              <a:t>はフィルム側の</a:t>
            </a:r>
            <a:br>
              <a:rPr lang="en-US" altLang="ja-JP"/>
            </a:br>
            <a:r>
              <a:rPr lang="ja-JP" altLang="en-US"/>
              <a:t>次の界面からの距離</a:t>
            </a:r>
            <a:r>
              <a:rPr lang="en-US" altLang="ja-JP"/>
              <a:t>/</a:t>
            </a:r>
            <a:r>
              <a:rPr lang="ja-JP" altLang="en-US"/>
              <a:t>屈折率</a:t>
            </a:r>
            <a:endParaRPr lang="en-US" altLang="ja-JP"/>
          </a:p>
          <a:p>
            <a:pPr lvl="2"/>
            <a:r>
              <a:rPr lang="en-US" altLang="ja-JP"/>
              <a:t>ior=0</a:t>
            </a:r>
            <a:r>
              <a:rPr lang="ja-JP" altLang="en-US"/>
              <a:t>は絞り</a:t>
            </a:r>
            <a:endParaRPr lang="en-US" altLang="ja-JP"/>
          </a:p>
          <a:p>
            <a:pPr lvl="1"/>
            <a:r>
              <a:rPr lang="en-US" altLang="ja-JP"/>
              <a:t>curvature radius</a:t>
            </a:r>
            <a:r>
              <a:rPr lang="ja-JP" altLang="en-US"/>
              <a:t>はレンズ半径</a:t>
            </a:r>
            <a:endParaRPr lang="en-US" altLang="ja-JP"/>
          </a:p>
          <a:p>
            <a:pPr lvl="2"/>
            <a:r>
              <a:rPr lang="ja-JP" altLang="en-US"/>
              <a:t>フィルム側の次の界面からの</a:t>
            </a:r>
            <a:br>
              <a:rPr lang="en-US" altLang="ja-JP"/>
            </a:br>
            <a:r>
              <a:rPr lang="ja-JP" altLang="en-US"/>
              <a:t>円の中心距離は </a:t>
            </a:r>
            <a:r>
              <a:rPr lang="en-US" altLang="ja-JP"/>
              <a:t>thickness - radius</a:t>
            </a:r>
          </a:p>
          <a:p>
            <a:pPr lvl="2"/>
            <a:r>
              <a:rPr lang="ja-JP" altLang="en-US"/>
              <a:t>負は凸面</a:t>
            </a:r>
            <a:endParaRPr lang="en-US" altLang="ja-JP"/>
          </a:p>
          <a:p>
            <a:pPr lvl="2"/>
            <a:r>
              <a:rPr lang="ja-JP" altLang="en-US"/>
              <a:t>正は凹面</a:t>
            </a:r>
            <a:endParaRPr lang="en-US" altLang="ja-JP"/>
          </a:p>
          <a:p>
            <a:pPr lvl="2"/>
            <a:endParaRPr lang="en-US" altLang="ja-JP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0AAEB7-4295-CF2F-F398-843C9395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66" y="2181745"/>
            <a:ext cx="4763011" cy="3061061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2AE0559-4A2C-6445-53DE-55D5F687B54F}"/>
              </a:ext>
            </a:extLst>
          </p:cNvPr>
          <p:cNvGrpSpPr/>
          <p:nvPr/>
        </p:nvGrpSpPr>
        <p:grpSpPr>
          <a:xfrm>
            <a:off x="6435866" y="441094"/>
            <a:ext cx="3904740" cy="1672485"/>
            <a:chOff x="646940" y="3685490"/>
            <a:chExt cx="3904740" cy="1672485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D0242C92-984A-B4AA-0DC5-83F9625B3F42}"/>
                </a:ext>
              </a:extLst>
            </p:cNvPr>
            <p:cNvCxnSpPr>
              <a:cxnSpLocks/>
            </p:cNvCxnSpPr>
            <p:nvPr/>
          </p:nvCxnSpPr>
          <p:spPr>
            <a:xfrm>
              <a:off x="930275" y="4509348"/>
              <a:ext cx="358205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DEAB216-241D-63A4-E8D9-7A6925263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940" y="3685490"/>
              <a:ext cx="3904740" cy="1672485"/>
            </a:xfrm>
            <a:prstGeom prst="rect">
              <a:avLst/>
            </a:prstGeom>
          </p:spPr>
        </p:pic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F45C276-508B-F1CA-F14E-C3B98EF46C97}"/>
                </a:ext>
              </a:extLst>
            </p:cNvPr>
            <p:cNvCxnSpPr>
              <a:cxnSpLocks/>
            </p:cNvCxnSpPr>
            <p:nvPr/>
          </p:nvCxnSpPr>
          <p:spPr>
            <a:xfrm>
              <a:off x="3458633" y="4536864"/>
              <a:ext cx="71628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2F61782-8C63-870C-A3F2-1DC59AC4D27B}"/>
                </a:ext>
              </a:extLst>
            </p:cNvPr>
            <p:cNvSpPr txBox="1"/>
            <p:nvPr/>
          </p:nvSpPr>
          <p:spPr>
            <a:xfrm>
              <a:off x="4128969" y="4337066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solidFill>
                    <a:schemeClr val="bg1"/>
                  </a:solidFill>
                </a:rPr>
                <a:t>z</a:t>
              </a:r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929BC647-33CD-11AE-CD88-E86B59955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866" y="5310972"/>
            <a:ext cx="2725740" cy="14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BCFF3-A4D3-F747-9B27-B43F8AB0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厚レンズ近似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3C6A436-CCC0-A2D1-187A-00C54966A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ja-JP" altLang="en-US"/>
                  <a:t>レンズシステムを</a:t>
                </a:r>
                <a:r>
                  <a:rPr lang="en-US" altLang="ja-JP"/>
                  <a:t>1</a:t>
                </a:r>
                <a:r>
                  <a:rPr lang="ja-JP" altLang="en-US"/>
                  <a:t>つの厚レンズで近似</a:t>
                </a:r>
                <a:endParaRPr lang="en-US" altLang="ja-JP"/>
              </a:p>
              <a:p>
                <a:r>
                  <a:rPr lang="ja-JP" altLang="en-US"/>
                  <a:t>ピントが合う距離を調整</a:t>
                </a:r>
                <a:endParaRPr lang="en-US" altLang="ja-JP"/>
              </a:p>
              <a:p>
                <a:pPr marL="0" indent="0">
                  <a:buNone/>
                </a:pPr>
                <a:r>
                  <a:rPr lang="ja-JP" altLang="en-US"/>
                  <a:t>（＝フィルムとレンズシステムの距離を調整）</a:t>
                </a:r>
                <a:endParaRPr kumimoji="1" lang="en-US" altLang="ja-JP"/>
              </a:p>
              <a:p>
                <a:endParaRPr lang="en-US" altLang="ja-JP"/>
              </a:p>
              <a:p>
                <a:r>
                  <a:rPr lang="ja-JP" altLang="en-US"/>
                  <a:t>シーン側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ja-JP" altLang="en-US"/>
                  <a:t>上はフィルム側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ja-JP" altLang="en-US"/>
                  <a:t>上で結像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kumimoji="1" lang="ja-JP" altLang="en-US"/>
                  <a:t>シーン側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/>
                  <a:t>上がフィルム上で結像させるようにオフセット</a:t>
                </a:r>
                <a:endParaRPr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3C6A436-CCC0-A2D1-187A-00C54966A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>
                <a:blip r:embed="rId2"/>
                <a:stretch>
                  <a:fillRect l="-809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27E1C5F9-255F-9115-1E31-592AB3C7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34" y="2472261"/>
            <a:ext cx="4572262" cy="16769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C30E39-1191-7186-1B59-B178AA89C8D4}"/>
                  </a:ext>
                </a:extLst>
              </p:cNvPr>
              <p:cNvSpPr txBox="1"/>
              <p:nvPr/>
            </p:nvSpPr>
            <p:spPr>
              <a:xfrm>
                <a:off x="7666715" y="4358130"/>
                <a:ext cx="4157099" cy="1302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C30E39-1191-7186-1B59-B178AA89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715" y="4358130"/>
                <a:ext cx="4157099" cy="1302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3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7C3A6-613D-5B87-7F5E-4DE76B37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レイ生成の効率化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E31799-9ADA-96C2-4FC5-808A749E6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55938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/>
                  <a:t>フィルムから飛ばすレイの範囲を制限</a:t>
                </a:r>
                <a:endParaRPr kumimoji="1" lang="en-US" altLang="ja-JP"/>
              </a:p>
              <a:p>
                <a:r>
                  <a:rPr lang="ja-JP" altLang="en-US"/>
                  <a:t>角度</a:t>
                </a:r>
                <a:r>
                  <a:rPr lang="en-US" altLang="ja-JP"/>
                  <a:t>0</a:t>
                </a:r>
                <a:r>
                  <a:rPr lang="ja-JP" altLang="en-US"/>
                  <a:t>でフィルム中心からの距離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ja-JP" altLang="en-US"/>
                  <a:t>毎に計算</a:t>
                </a:r>
                <a:endParaRPr lang="en-US" altLang="ja-JP"/>
              </a:p>
              <a:p>
                <a:pPr lvl="1"/>
                <a:r>
                  <a:rPr lang="ja-JP" altLang="en-US"/>
                  <a:t>ローカル空間でレイ計算後ワールド空間に</a:t>
                </a:r>
                <a:endParaRPr lang="en-US" altLang="ja-JP"/>
              </a:p>
              <a:p>
                <a:endParaRPr lang="en-US" altLang="ja-JP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ja-JP" altLang="en-US"/>
                  <a:t>からレイを生成するので</a:t>
                </a:r>
                <a:endParaRPr lang="en-US" altLang="ja-JP"/>
              </a:p>
              <a:p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sup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/>
              </a:p>
              <a:p>
                <a:endParaRPr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AE31799-9ADA-96C2-4FC5-808A749E6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55938" cy="4351338"/>
              </a:xfrm>
              <a:blipFill>
                <a:blip r:embed="rId2"/>
                <a:stretch>
                  <a:fillRect l="-1345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8E01D90-051B-96EE-D87C-71C66848F6EC}"/>
              </a:ext>
            </a:extLst>
          </p:cNvPr>
          <p:cNvGrpSpPr/>
          <p:nvPr/>
        </p:nvGrpSpPr>
        <p:grpSpPr>
          <a:xfrm>
            <a:off x="8094138" y="409321"/>
            <a:ext cx="3985667" cy="6039358"/>
            <a:chOff x="7899399" y="297779"/>
            <a:chExt cx="3985667" cy="603935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2C2D6C9-6D40-E81C-4532-ADD0D657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9399" y="297779"/>
              <a:ext cx="3985667" cy="2920755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AEF34DA-F228-329D-D6E7-03D5930FF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9399" y="4784020"/>
              <a:ext cx="2428112" cy="1553117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61CBAD6-4517-E897-B6D2-52E04293C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9399" y="3304806"/>
              <a:ext cx="3540394" cy="13929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08480A7-59C1-F697-B094-36F7901C2B56}"/>
                  </a:ext>
                </a:extLst>
              </p:cNvPr>
              <p:cNvSpPr txBox="1"/>
              <p:nvPr/>
            </p:nvSpPr>
            <p:spPr>
              <a:xfrm>
                <a:off x="9631290" y="5992297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08480A7-59C1-F697-B094-36F7901C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290" y="5992297"/>
                <a:ext cx="4660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01AFFA-698C-B2AC-D4F9-63A950343311}"/>
                  </a:ext>
                </a:extLst>
              </p:cNvPr>
              <p:cNvSpPr txBox="1"/>
              <p:nvPr/>
            </p:nvSpPr>
            <p:spPr>
              <a:xfrm>
                <a:off x="9690557" y="545043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01AFFA-698C-B2AC-D4F9-63A950343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557" y="5450430"/>
                <a:ext cx="4660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9DA17B-4DD6-3416-5893-B42718F92FC5}"/>
                  </a:ext>
                </a:extLst>
              </p:cNvPr>
              <p:cNvSpPr txBox="1"/>
              <p:nvPr/>
            </p:nvSpPr>
            <p:spPr>
              <a:xfrm>
                <a:off x="10116374" y="5763308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9DA17B-4DD6-3416-5893-B42718F9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74" y="5763308"/>
                <a:ext cx="4461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069D65-3205-C081-AC13-2896E476BAA3}"/>
              </a:ext>
            </a:extLst>
          </p:cNvPr>
          <p:cNvCxnSpPr/>
          <p:nvPr/>
        </p:nvCxnSpPr>
        <p:spPr>
          <a:xfrm flipV="1">
            <a:off x="10156646" y="5545667"/>
            <a:ext cx="0" cy="80461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99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3317</TotalTime>
  <Words>218</Words>
  <Application>Microsoft Office PowerPoint</Application>
  <PresentationFormat>ワイド画面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テーマ</vt:lpstr>
      <vt:lpstr>Realistic Camera</vt:lpstr>
      <vt:lpstr>厚レンズ近似</vt:lpstr>
      <vt:lpstr>レイ生成の効率化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2</cp:revision>
  <dcterms:created xsi:type="dcterms:W3CDTF">2025-02-22T13:33:24Z</dcterms:created>
  <dcterms:modified xsi:type="dcterms:W3CDTF">2025-03-21T09:56:10Z</dcterms:modified>
</cp:coreProperties>
</file>