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1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4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8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3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8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5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05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9204-0881-4028-9A2B-C88C1CE4EAC7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F8AD-38FA-4672-846A-345BF10D5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77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9F4C1-5092-7D0C-A28E-78B88C18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4000" b="0" i="0">
                <a:solidFill>
                  <a:srgbClr val="F0F6FC"/>
                </a:solidFill>
                <a:effectLst/>
                <a:latin typeface="-apple-system"/>
              </a:rPr>
              <a:t>A Practical Extension to Microfacet Theory for the Modeling of Varying Iridescence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00257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3E076-E2A4-2071-B9CC-6626F4DD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F4170-3D62-C617-C7DF-57FFF248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3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6BDE15E-24DC-C0EA-28B7-0C0F3B54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0B8D7D-99C5-7155-03FC-6B7885B52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lvl="8"/>
                <a:endParaRPr kumimoji="1" lang="en-US" altLang="ja-JP" b="1" i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0B8D7D-99C5-7155-03FC-6B7885B52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05" b="-138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B3097B-7A1B-ABFB-F560-420FE4D18E97}"/>
              </a:ext>
            </a:extLst>
          </p:cNvPr>
          <p:cNvSpPr txBox="1"/>
          <p:nvPr/>
        </p:nvSpPr>
        <p:spPr>
          <a:xfrm>
            <a:off x="8492067" y="5714498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?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AABAD-80C5-92AE-3A9E-E24C41CE366E}"/>
              </a:ext>
            </a:extLst>
          </p:cNvPr>
          <p:cNvSpPr txBox="1"/>
          <p:nvPr/>
        </p:nvSpPr>
        <p:spPr>
          <a:xfrm>
            <a:off x="9524999" y="5714498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1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2DCA9-0788-DC5B-BF87-20C29E25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4C5A8-04CF-B754-E22F-6C009C96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0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CA98557-F533-8302-490A-0CC8643A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等色関数との積分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647908-A838-FAEA-E972-776F78AA0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ja-JP" altLang="en-US"/>
                  <a:t>反射率から波長依存性を取り除きたい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ja-JP" altLang="en-US"/>
                  <a:t>⇒ 等色関数で積分したものを使用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r>
                  <a:rPr lang="ja-JP" altLang="en-US"/>
                  <a:t>後で便利なので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kumimoji="1" lang="en-US" altLang="ja-JP"/>
                  <a:t> </a:t>
                </a:r>
                <a:r>
                  <a:rPr kumimoji="1" lang="ja-JP" altLang="en-US"/>
                  <a:t>で変数変換</a:t>
                </a:r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フーリエ変換した係数の積で計算可能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ja-JP" altLang="en-US"/>
                  <a:t>は事前計算でテーブル化かフィッティング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ja-JP" altLang="en-US"/>
                  <a:t>にある波長依存の項は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/>
                  <a:t>のピーク値の波長の値で固定</a:t>
                </a:r>
                <a:endParaRPr lang="en-US" altLang="ja-JP"/>
              </a:p>
              <a:p>
                <a:endParaRPr lang="en-US" altLang="ja-JP"/>
              </a:p>
              <a:p>
                <a:pPr lvl="8"/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647908-A838-FAEA-E972-776F78AA0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703" b="-133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7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23BF0B94-27F1-20A4-7701-1848701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等色関数との積分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45597C-BAEE-FDA7-B081-7214900E2F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𝑣𝐷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𝑣𝐷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𝑣𝐷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𝑣𝐷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45597C-BAEE-FDA7-B081-7214900E2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1625" b="-14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コンテンツ プレースホルダー 16">
                <a:extLst>
                  <a:ext uri="{FF2B5EF4-FFF2-40B4-BE49-F238E27FC236}">
                    <a16:creationId xmlns:a16="http://schemas.microsoft.com/office/drawing/2014/main" id="{DE62C745-8BF3-4613-B14E-31603C7008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ja-JP" altLang="en-US"/>
                  <a:t>フーリエ変換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𝑚𝑣𝐷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𝑚𝐷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よって</a:t>
                </a:r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等色関数との積分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/>
                  <a:t>は実数関数なので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r>
                  <a:rPr lang="ja-JP" altLang="en-US"/>
                  <a:t>なお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/>
                  <a:t>は正規化されているので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>
          <p:sp>
            <p:nvSpPr>
              <p:cNvPr id="17" name="コンテンツ プレースホルダー 16">
                <a:extLst>
                  <a:ext uri="{FF2B5EF4-FFF2-40B4-BE49-F238E27FC236}">
                    <a16:creationId xmlns:a16="http://schemas.microsoft.com/office/drawing/2014/main" id="{DE62C745-8BF3-4613-B14E-31603C700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8" t="-162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6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5C81-12CC-6CDD-72A8-0E328337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0B53BB83-959B-C6B5-4B42-36EA40F6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等色関数との積分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09B670-A576-BC5B-BFED-21497A1AA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14498" cy="4351338"/>
              </a:xfrm>
            </p:spPr>
            <p:txBody>
              <a:bodyPr>
                <a:normAutofit fontScale="47500" lnSpcReduction="2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𝑚𝐷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09B670-A576-BC5B-BFED-21497A1AA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14498" cy="4351338"/>
              </a:xfrm>
              <a:blipFill>
                <a:blip r:embed="rId2"/>
                <a:stretch>
                  <a:fillRect t="-11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8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7ADDB-D005-A5C4-A359-B7986A36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7D930-DD4C-AA24-699B-F6196509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F3F3F3"/>
                </a:solidFill>
                <a:effectLst/>
                <a:latin typeface="ヒラギノ角ゴ Pro W3"/>
              </a:rPr>
              <a:t>薄膜干渉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3DBA9-31AE-248A-9EA7-8A46E72A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物質の境界面で分離された反射光と透過光が互いに干渉</a:t>
            </a:r>
            <a:r>
              <a:rPr lang="ja-JP" altLang="en-US"/>
              <a:t>し</a:t>
            </a:r>
            <a:br>
              <a:rPr lang="en-US" altLang="ja-JP"/>
            </a:br>
            <a:r>
              <a:rPr kumimoji="1" lang="ja-JP" altLang="en-US"/>
              <a:t>強め合ったり弱めあったりする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31A7A2-71A4-33A5-C6FE-374F7FE2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3327"/>
            <a:ext cx="6458851" cy="294363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E78A1B-17DB-02E0-040D-C6503A56A983}"/>
              </a:ext>
            </a:extLst>
          </p:cNvPr>
          <p:cNvSpPr txBox="1"/>
          <p:nvPr/>
        </p:nvSpPr>
        <p:spPr>
          <a:xfrm>
            <a:off x="7296731" y="4128655"/>
            <a:ext cx="4854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異なる距離を経るため位相が異なる</a:t>
            </a:r>
            <a:endParaRPr kumimoji="1" lang="en-US" altLang="ja-JP"/>
          </a:p>
          <a:p>
            <a:r>
              <a:rPr kumimoji="1" lang="ja-JP" altLang="en-US"/>
              <a:t>⇒ 位相の異なる波が重なることで強弱が発生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入射角によって距離が変化するため</a:t>
            </a:r>
            <a:br>
              <a:rPr kumimoji="1" lang="en-US" altLang="ja-JP"/>
            </a:br>
            <a:r>
              <a:rPr kumimoji="1" lang="ja-JP" altLang="en-US"/>
              <a:t>強弱の加減も入射角で変化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波長依存</a:t>
            </a:r>
          </a:p>
        </p:txBody>
      </p:sp>
    </p:spTree>
    <p:extLst>
      <p:ext uri="{BB962C8B-B14F-4D97-AF65-F5344CB8AC3E}">
        <p14:creationId xmlns:p14="http://schemas.microsoft.com/office/powerpoint/2010/main" val="146552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F3C2B-1701-0DA8-91FD-88E9EEF3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F3F3F3"/>
                </a:solidFill>
                <a:effectLst/>
                <a:latin typeface="ヒラギノ角ゴ Pro W3"/>
              </a:rPr>
              <a:t>薄膜干渉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CF969F0D-043D-F603-116C-6DCB04107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83036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ja-JP" altLang="en-US" sz="2400"/>
                  <a:t>入射角と反射角</a:t>
                </a:r>
                <a:endParaRPr lang="en-US" altLang="ja-JP" sz="2400"/>
              </a:p>
              <a:p>
                <a:pPr lvl="8"/>
                <a:endParaRPr lang="en-US" altLang="ja-JP" sz="1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ja-JP" sz="2400"/>
              </a:p>
              <a:p>
                <a:pPr lvl="8"/>
                <a:endParaRPr lang="en-US" altLang="ja-JP" sz="1400"/>
              </a:p>
              <a:p>
                <a:r>
                  <a:rPr lang="ja-JP" altLang="en-US" sz="2400"/>
                  <a:t>入射角と屈折角の関係はスネルの法則より</a:t>
                </a:r>
                <a:endParaRPr lang="en-US" altLang="ja-JP" sz="2400"/>
              </a:p>
              <a:p>
                <a:pPr lvl="8"/>
                <a:endParaRPr lang="en-US" altLang="ja-JP" sz="1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fun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ja-JP" sz="2400"/>
              </a:p>
              <a:p>
                <a:pPr lvl="8"/>
                <a:endParaRPr lang="en-US" altLang="ja-JP" sz="1400"/>
              </a:p>
              <a:p>
                <a:r>
                  <a:rPr lang="ja-JP" altLang="en-US" sz="2400"/>
                  <a:t>反射率</a:t>
                </a:r>
                <a:r>
                  <a:rPr lang="en-US" altLang="ja-JP" sz="2400"/>
                  <a:t>,</a:t>
                </a:r>
                <a:r>
                  <a:rPr lang="ja-JP" altLang="en-US" sz="2400"/>
                  <a:t>透過率はフレネルの公式より</a:t>
                </a:r>
                <a:endParaRPr lang="en-US" altLang="ja-JP" sz="2400"/>
              </a:p>
              <a:p>
                <a:pPr lvl="8"/>
                <a:endParaRPr lang="en-US" altLang="ja-JP" sz="1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altLang="ja-JP" sz="2400" b="0" i="1">
                    <a:latin typeface="Cambria Math" panose="02040503050406030204" pitchFamily="18" charset="0"/>
                  </a:rPr>
                </a:br>
                <a:endParaRPr lang="en-US" altLang="ja-JP" sz="1400"/>
              </a:p>
              <a:p>
                <a:pPr lvl="8"/>
                <a:endParaRPr lang="en-US" altLang="ja-JP" sz="1400"/>
              </a:p>
              <a:p>
                <a:pPr lvl="1"/>
                <a:r>
                  <a:rPr lang="en-US" altLang="ja-JP" sz="2000"/>
                  <a:t>p</a:t>
                </a:r>
                <a:r>
                  <a:rPr lang="ja-JP" altLang="en-US" sz="2000"/>
                  <a:t>偏光</a:t>
                </a:r>
                <a:r>
                  <a:rPr lang="en-US" altLang="ja-JP" sz="2000"/>
                  <a:t>, s</a:t>
                </a:r>
                <a:r>
                  <a:rPr lang="ja-JP" altLang="en-US" sz="2000"/>
                  <a:t>偏光に分離して考える</a:t>
                </a:r>
                <a:endParaRPr lang="en-US" altLang="ja-JP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ja-JP" altLang="en-US" sz="2000"/>
                  <a:t>は振幅反射係数</a:t>
                </a:r>
                <a:r>
                  <a:rPr lang="en-US" altLang="ja-JP" sz="2000"/>
                  <a:t>,</a:t>
                </a:r>
                <a:r>
                  <a:rPr lang="ja-JP" altLang="en-US" sz="2000"/>
                  <a:t>振幅透過係数</a:t>
                </a:r>
                <a:endParaRPr lang="en-US" altLang="ja-JP" sz="2400"/>
              </a:p>
              <a:p>
                <a:endParaRPr lang="en-US" altLang="ja-JP" sz="2400"/>
              </a:p>
              <a:p>
                <a:endParaRPr lang="ja-JP" altLang="en-US" sz="2400"/>
              </a:p>
            </p:txBody>
          </p:sp>
        </mc:Choice>
        <mc:Fallback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CF969F0D-043D-F603-116C-6DCB04107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83036" cy="4351338"/>
              </a:xfrm>
              <a:blipFill>
                <a:blip r:embed="rId2"/>
                <a:stretch>
                  <a:fillRect l="-291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497F3342-E994-0EAF-BB28-A7CA6145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38" y="1362501"/>
            <a:ext cx="4467849" cy="26387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FF99CA-EB37-AED7-1ABC-8081215DBEC0}"/>
                  </a:ext>
                </a:extLst>
              </p:cNvPr>
              <p:cNvSpPr txBox="1"/>
              <p:nvPr/>
            </p:nvSpPr>
            <p:spPr>
              <a:xfrm>
                <a:off x="6012871" y="4998670"/>
                <a:ext cx="6096000" cy="111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ja-JP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ja-JP" sz="1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ja-JP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z="1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ja-JP" sz="1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ja-JP" sz="1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ja-JP" sz="1300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1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ja-JP" sz="1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ja-JP" sz="1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3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FF99CA-EB37-AED7-1ABC-8081215D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1" y="4998670"/>
                <a:ext cx="6096000" cy="1115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2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2101-2E6A-1687-C220-3E056B54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E4AE2-7AC4-8B1C-2AAD-4AA3B401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F3F3F3"/>
                </a:solidFill>
                <a:effectLst/>
                <a:latin typeface="ヒラギノ角ゴ Pro W3"/>
              </a:rPr>
              <a:t>薄膜干渉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2C351AF9-AB1A-4699-55BA-F38A96151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/>
                  <a:t>振幅反射係数と位相の変化をまとめて記述できると便利</a:t>
                </a:r>
                <a:endParaRPr lang="en-US" altLang="ja-JP" sz="2400"/>
              </a:p>
              <a:p>
                <a:r>
                  <a:rPr lang="ja-JP" altLang="en-US" sz="2400"/>
                  <a:t>位相の変化を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ja-JP" altLang="en-US" sz="2400"/>
                  <a:t>として以下で記述（複素反射率）</a:t>
                </a:r>
                <a:endParaRPr lang="en-US" altLang="ja-JP" sz="2400"/>
              </a:p>
              <a:p>
                <a:endParaRPr lang="en-US" altLang="ja-JP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ja-JP" sz="2400"/>
              </a:p>
              <a:p>
                <a:endParaRPr lang="en-US" altLang="ja-JP" sz="2400"/>
              </a:p>
              <a:p>
                <a:r>
                  <a:rPr lang="ja-JP" altLang="en-US" sz="2400"/>
                  <a:t>大きさ</a:t>
                </a:r>
                <a:endParaRPr lang="en-US" altLang="ja-JP" sz="2400"/>
              </a:p>
              <a:p>
                <a:pPr lvl="8"/>
                <a:endParaRPr lang="en-US" altLang="ja-JP" sz="1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/>
              </a:p>
              <a:p>
                <a:endParaRPr lang="en-US" altLang="ja-JP" sz="2400"/>
              </a:p>
              <a:p>
                <a:endParaRPr lang="en-US" altLang="ja-JP" sz="2400"/>
              </a:p>
              <a:p>
                <a:endParaRPr lang="ja-JP" altLang="en-US" sz="2400"/>
              </a:p>
            </p:txBody>
          </p:sp>
        </mc:Choice>
        <mc:Fallback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2C351AF9-AB1A-4699-55BA-F38A96151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58BCD-45A0-EE3E-1101-34166A0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F3F3F3"/>
                </a:solidFill>
                <a:effectLst/>
                <a:latin typeface="ヒラギノ角ゴ Pro W3"/>
              </a:rPr>
              <a:t>薄膜干渉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714919-6CB1-DD5F-485A-04E50CFEC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8587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/>
                  <a:t>A</a:t>
                </a:r>
                <a:r>
                  <a:rPr lang="ja-JP" altLang="en-US"/>
                  <a:t>で反射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:r>
                  <a:rPr lang="en-US" altLang="ja-JP"/>
                  <a:t>A</a:t>
                </a:r>
                <a:r>
                  <a:rPr lang="ja-JP" altLang="en-US"/>
                  <a:t>で透過</a:t>
                </a:r>
                <a:r>
                  <a:rPr lang="en-US" altLang="ja-JP"/>
                  <a:t>,B</a:t>
                </a:r>
                <a:r>
                  <a:rPr lang="ja-JP" altLang="en-US"/>
                  <a:t>で反射</a:t>
                </a:r>
                <a:r>
                  <a:rPr lang="en-US" altLang="ja-JP"/>
                  <a:t>,C</a:t>
                </a:r>
                <a:r>
                  <a:rPr lang="ja-JP" altLang="en-US"/>
                  <a:t>で透過</a:t>
                </a:r>
                <a:endParaRPr lang="en-US" altLang="ja-JP"/>
              </a:p>
              <a:p>
                <a:pPr lvl="1"/>
                <a:r>
                  <a:rPr lang="ja-JP" altLang="en-US"/>
                  <a:t>光路差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位相差</a:t>
                </a:r>
                <a:r>
                  <a:rPr lang="en-US" altLang="ja-JP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kumimoji="1" lang="en-US" altLang="ja-JP" i="1"/>
              </a:p>
              <a:p>
                <a:pPr lvl="8"/>
                <a:endParaRPr kumimoji="1" lang="en-US" altLang="ja-JP"/>
              </a:p>
              <a:p>
                <a:pPr lvl="1"/>
                <a:r>
                  <a:rPr lang="ja-JP" altLang="en-US"/>
                  <a:t>導体の反射は位相がずれる</a:t>
                </a:r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714919-6CB1-DD5F-485A-04E50CFEC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85873" cy="4351338"/>
              </a:xfrm>
              <a:blipFill>
                <a:blip r:embed="rId2"/>
                <a:stretch>
                  <a:fillRect l="-186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4C09253A-CDC2-7B5B-97A0-EAE48A9E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21" y="3233327"/>
            <a:ext cx="6458851" cy="2943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D9E203-5162-CDFA-1802-E9ED56DF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610" y="478895"/>
            <a:ext cx="3961026" cy="1917171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6C033B-1B43-B807-CF42-F86CD6966F7D}"/>
              </a:ext>
            </a:extLst>
          </p:cNvPr>
          <p:cNvCxnSpPr>
            <a:cxnSpLocks/>
          </p:cNvCxnSpPr>
          <p:nvPr/>
        </p:nvCxnSpPr>
        <p:spPr>
          <a:xfrm flipV="1">
            <a:off x="9313333" y="1473040"/>
            <a:ext cx="0" cy="68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7832DA7-64D1-6E99-4820-4390FA6F0346}"/>
              </a:ext>
            </a:extLst>
          </p:cNvPr>
          <p:cNvCxnSpPr/>
          <p:nvPr/>
        </p:nvCxnSpPr>
        <p:spPr>
          <a:xfrm>
            <a:off x="7990840" y="1971040"/>
            <a:ext cx="1322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1EF128F-ACC4-D3E3-9B57-B2FB80B332A7}"/>
                  </a:ext>
                </a:extLst>
              </p:cNvPr>
              <p:cNvSpPr txBox="1"/>
              <p:nvPr/>
            </p:nvSpPr>
            <p:spPr>
              <a:xfrm>
                <a:off x="8266820" y="1997379"/>
                <a:ext cx="770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chemeClr val="bg1"/>
                    </a:solidFill>
                  </a:rPr>
                  <a:t>波長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1EF128F-ACC4-D3E3-9B57-B2FB80B3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820" y="1997379"/>
                <a:ext cx="770532" cy="369332"/>
              </a:xfrm>
              <a:prstGeom prst="rect">
                <a:avLst/>
              </a:prstGeom>
              <a:blipFill>
                <a:blip r:embed="rId5"/>
                <a:stretch>
                  <a:fillRect l="-6299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233CBA2-FA86-E95B-23A3-40DB07AD0490}"/>
              </a:ext>
            </a:extLst>
          </p:cNvPr>
          <p:cNvCxnSpPr>
            <a:cxnSpLocks/>
          </p:cNvCxnSpPr>
          <p:nvPr/>
        </p:nvCxnSpPr>
        <p:spPr>
          <a:xfrm flipH="1" flipV="1">
            <a:off x="7990840" y="1149350"/>
            <a:ext cx="196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C196E7C-91F4-ECE0-FEB0-EDB570A6DAD3}"/>
              </a:ext>
            </a:extLst>
          </p:cNvPr>
          <p:cNvCxnSpPr>
            <a:cxnSpLocks/>
          </p:cNvCxnSpPr>
          <p:nvPr/>
        </p:nvCxnSpPr>
        <p:spPr>
          <a:xfrm flipV="1">
            <a:off x="9801860" y="750992"/>
            <a:ext cx="0" cy="72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E0D9678-4209-D9D2-A277-939B68F623E9}"/>
              </a:ext>
            </a:extLst>
          </p:cNvPr>
          <p:cNvCxnSpPr>
            <a:cxnSpLocks/>
          </p:cNvCxnSpPr>
          <p:nvPr/>
        </p:nvCxnSpPr>
        <p:spPr>
          <a:xfrm>
            <a:off x="7990840" y="965714"/>
            <a:ext cx="1811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746C946-FD6F-D3DE-DD42-39695F2B561D}"/>
                  </a:ext>
                </a:extLst>
              </p:cNvPr>
              <p:cNvSpPr txBox="1"/>
              <p:nvPr/>
            </p:nvSpPr>
            <p:spPr>
              <a:xfrm>
                <a:off x="8374252" y="629457"/>
                <a:ext cx="104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chemeClr val="bg1"/>
                    </a:solidFill>
                  </a:rPr>
                  <a:t>光路差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746C946-FD6F-D3DE-DD42-39695F2B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252" y="629457"/>
                <a:ext cx="1044197" cy="369332"/>
              </a:xfrm>
              <a:prstGeom prst="rect">
                <a:avLst/>
              </a:prstGeom>
              <a:blipFill>
                <a:blip r:embed="rId6"/>
                <a:stretch>
                  <a:fillRect l="-5263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7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A0921-E43C-1305-47A4-2931FE65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光路</a:t>
            </a:r>
            <a:r>
              <a:rPr kumimoji="1" lang="ja-JP" altLang="en-US"/>
              <a:t>差（</a:t>
            </a:r>
            <a:r>
              <a:rPr kumimoji="1" lang="en-US" altLang="ja-JP"/>
              <a:t>OPD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5A964-3C66-E81B-80E4-20D575C3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光路長＝経路長</a:t>
            </a:r>
            <a:r>
              <a:rPr lang="en-US" altLang="ja-JP"/>
              <a:t>×</a:t>
            </a:r>
            <a:r>
              <a:rPr lang="ja-JP" altLang="en-US"/>
              <a:t>屈折率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F5F8D4D-1D51-8280-6E92-19F3D156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25" y="2589034"/>
            <a:ext cx="4477375" cy="3581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4C6B943-B151-F974-339E-EFD94BD2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44" y="2764703"/>
            <a:ext cx="3971143" cy="32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4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C8E3D-142D-CD69-0F9E-20CEE131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7E0DE-3ADE-6EEA-4C6E-0C1BB246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F3F3F3"/>
                </a:solidFill>
                <a:effectLst/>
                <a:latin typeface="ヒラギノ角ゴ Pro W3"/>
              </a:rPr>
              <a:t>薄膜干渉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11DFAE-DD0E-0911-C44F-BF6CE3042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85873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000"/>
                  <a:t>全ての経路を考えると</a:t>
                </a:r>
                <a:endParaRPr kumimoji="1" lang="en-US" altLang="ja-JP" sz="2000"/>
              </a:p>
              <a:p>
                <a:pPr lvl="8"/>
                <a:endParaRPr lang="en-US" altLang="ja-JP" sz="1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lvl="8"/>
                <a:endParaRPr lang="en-US" altLang="ja-JP" sz="1000"/>
              </a:p>
              <a:p>
                <a:r>
                  <a:rPr kumimoji="1" lang="en-US" altLang="ja-JP" sz="2000"/>
                  <a:t>s</a:t>
                </a:r>
                <a:r>
                  <a:rPr kumimoji="1" lang="ja-JP" altLang="en-US" sz="2000"/>
                  <a:t>偏光</a:t>
                </a:r>
                <a:r>
                  <a:rPr kumimoji="1" lang="en-US" altLang="ja-JP" sz="2000"/>
                  <a:t>,p</a:t>
                </a:r>
                <a:r>
                  <a:rPr kumimoji="1" lang="ja-JP" altLang="en-US" sz="2000"/>
                  <a:t>偏光それぞれで計算して平均</a:t>
                </a:r>
                <a:endParaRPr kumimoji="1" lang="en-US" altLang="ja-JP" sz="2000"/>
              </a:p>
              <a:p>
                <a:endParaRPr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000"/>
              </a:p>
              <a:p>
                <a:endParaRPr lang="en-US" altLang="ja-JP" sz="2000"/>
              </a:p>
              <a:p>
                <a:endParaRPr kumimoji="1" lang="ja-JP" altLang="en-US" sz="20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11DFAE-DD0E-0911-C44F-BF6CE3042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85873" cy="4351338"/>
              </a:xfrm>
              <a:blipFill>
                <a:blip r:embed="rId2"/>
                <a:stretch>
                  <a:fillRect l="-933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AC57CDBF-9235-EDD2-E4BD-46B0F7C3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21" y="3233327"/>
            <a:ext cx="6458851" cy="29436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4E1EDD-E184-F5B9-D29A-7ED448867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610" y="478895"/>
            <a:ext cx="3961026" cy="1917171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3F9E28F-D063-89D2-B2B2-4749CE47C6A3}"/>
              </a:ext>
            </a:extLst>
          </p:cNvPr>
          <p:cNvCxnSpPr>
            <a:cxnSpLocks/>
          </p:cNvCxnSpPr>
          <p:nvPr/>
        </p:nvCxnSpPr>
        <p:spPr>
          <a:xfrm flipV="1">
            <a:off x="9313333" y="1473040"/>
            <a:ext cx="0" cy="68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8D7F0B9-868F-0B77-CCC2-3BBF978539ED}"/>
              </a:ext>
            </a:extLst>
          </p:cNvPr>
          <p:cNvCxnSpPr/>
          <p:nvPr/>
        </p:nvCxnSpPr>
        <p:spPr>
          <a:xfrm>
            <a:off x="7990840" y="1971040"/>
            <a:ext cx="1322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4B8C5-B604-C247-65CD-C59DA4AA1799}"/>
                  </a:ext>
                </a:extLst>
              </p:cNvPr>
              <p:cNvSpPr txBox="1"/>
              <p:nvPr/>
            </p:nvSpPr>
            <p:spPr>
              <a:xfrm>
                <a:off x="8266820" y="1997379"/>
                <a:ext cx="770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chemeClr val="bg1"/>
                    </a:solidFill>
                  </a:rPr>
                  <a:t>波長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4B8C5-B604-C247-65CD-C59DA4AA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820" y="1997379"/>
                <a:ext cx="770532" cy="369332"/>
              </a:xfrm>
              <a:prstGeom prst="rect">
                <a:avLst/>
              </a:prstGeom>
              <a:blipFill>
                <a:blip r:embed="rId5"/>
                <a:stretch>
                  <a:fillRect l="-6299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46D602D-831B-AF07-FD59-4D13205E81B1}"/>
              </a:ext>
            </a:extLst>
          </p:cNvPr>
          <p:cNvCxnSpPr>
            <a:cxnSpLocks/>
          </p:cNvCxnSpPr>
          <p:nvPr/>
        </p:nvCxnSpPr>
        <p:spPr>
          <a:xfrm flipH="1" flipV="1">
            <a:off x="7990840" y="1149350"/>
            <a:ext cx="196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198A87B-520F-8909-D990-7991AC380193}"/>
              </a:ext>
            </a:extLst>
          </p:cNvPr>
          <p:cNvCxnSpPr>
            <a:cxnSpLocks/>
          </p:cNvCxnSpPr>
          <p:nvPr/>
        </p:nvCxnSpPr>
        <p:spPr>
          <a:xfrm flipV="1">
            <a:off x="9801860" y="750992"/>
            <a:ext cx="0" cy="72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04C6DBC-B09C-01E5-440E-0F09911E9A3F}"/>
              </a:ext>
            </a:extLst>
          </p:cNvPr>
          <p:cNvCxnSpPr>
            <a:cxnSpLocks/>
          </p:cNvCxnSpPr>
          <p:nvPr/>
        </p:nvCxnSpPr>
        <p:spPr>
          <a:xfrm>
            <a:off x="7990840" y="965714"/>
            <a:ext cx="1811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933094A-43CA-72BA-AA38-3431E4153D3C}"/>
                  </a:ext>
                </a:extLst>
              </p:cNvPr>
              <p:cNvSpPr txBox="1"/>
              <p:nvPr/>
            </p:nvSpPr>
            <p:spPr>
              <a:xfrm>
                <a:off x="8374252" y="629457"/>
                <a:ext cx="104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chemeClr val="bg1"/>
                    </a:solidFill>
                  </a:rPr>
                  <a:t>光路差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933094A-43CA-72BA-AA38-3431E4153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252" y="629457"/>
                <a:ext cx="1044197" cy="369332"/>
              </a:xfrm>
              <a:prstGeom prst="rect">
                <a:avLst/>
              </a:prstGeom>
              <a:blipFill>
                <a:blip r:embed="rId6"/>
                <a:stretch>
                  <a:fillRect l="-5263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2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B983A-076D-5008-6626-9A431C1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8FF54C-AA50-422E-CFC9-E75829BC3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ja-JP" altLang="en-US"/>
                  <a:t>スペクトルレンダリングの場合は前項の式を使えばよい</a:t>
                </a:r>
                <a:endParaRPr lang="en-US" altLang="ja-JP"/>
              </a:p>
              <a:p>
                <a:r>
                  <a:rPr kumimoji="1" lang="en-US" altLang="ja-JP"/>
                  <a:t>RGB</a:t>
                </a:r>
                <a:r>
                  <a:rPr kumimoji="1" lang="ja-JP" altLang="en-US"/>
                  <a:t>レンダリングの場合は波長依存性の排除が必要</a:t>
                </a:r>
                <a:endParaRPr kumimoji="1" lang="en-US" altLang="ja-JP"/>
              </a:p>
              <a:p>
                <a:pPr lvl="1"/>
                <a:r>
                  <a:rPr lang="ja-JP" altLang="en-US"/>
                  <a:t>実際には</a:t>
                </a:r>
                <a:r>
                  <a:rPr lang="en-US" altLang="ja-JP"/>
                  <a:t>XYZ</a:t>
                </a:r>
                <a:r>
                  <a:rPr lang="ja-JP" altLang="en-US"/>
                  <a:t>で導出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/>
                  <a:t>: </a:t>
                </a:r>
                <a:r>
                  <a:rPr lang="ja-JP" altLang="en-US"/>
                  <a:t>等色関数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∙;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パーセバルの定理を利用</a:t>
                </a:r>
                <a:endParaRPr lang="en-US" altLang="ja-JP"/>
              </a:p>
              <a:p>
                <a:pPr lvl="1"/>
                <a:r>
                  <a:rPr lang="en-US" altLang="ja-JP"/>
                  <a:t>A(x)</a:t>
                </a:r>
                <a:r>
                  <a:rPr lang="ja-JP" altLang="en-US"/>
                  <a:t>と</a:t>
                </a:r>
                <a:r>
                  <a:rPr lang="en-US" altLang="ja-JP"/>
                  <a:t>B(x)</a:t>
                </a:r>
                <a:r>
                  <a:rPr lang="ja-JP" altLang="en-US"/>
                  <a:t>のフーリエ係数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/>
                  <a:t>が与えられたとき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r>
                  <a:rPr lang="ja-JP" altLang="en-US"/>
                  <a:t>等色関数のフーリエ級数は事前計算</a:t>
                </a:r>
                <a:endParaRPr lang="en-US" altLang="ja-JP"/>
              </a:p>
              <a:p>
                <a:pPr lvl="1"/>
                <a:r>
                  <a:rPr kumimoji="1" lang="ja-JP" altLang="en-US"/>
                  <a:t>残るは反射率のフーリエ級数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8FF54C-AA50-422E-CFC9-E75829BC3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52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91E4B-9E52-2D4D-B02D-C2839A1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>
                <a:effectLst/>
                <a:latin typeface="Arial" panose="020B0604020202020204" pitchFamily="34" charset="0"/>
              </a:rPr>
              <a:t>パーセバルの定理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1ED3073-F9C5-888D-54C7-B2030F767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80" y="2100791"/>
            <a:ext cx="6020640" cy="3801005"/>
          </a:xfrm>
        </p:spPr>
      </p:pic>
    </p:spTree>
    <p:extLst>
      <p:ext uri="{BB962C8B-B14F-4D97-AF65-F5344CB8AC3E}">
        <p14:creationId xmlns:p14="http://schemas.microsoft.com/office/powerpoint/2010/main" val="27242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30649</TotalTime>
  <Words>696</Words>
  <Application>Microsoft Office PowerPoint</Application>
  <PresentationFormat>ワイド画面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-apple-system</vt:lpstr>
      <vt:lpstr>ヒラギノ角ゴ Pro W3</vt:lpstr>
      <vt:lpstr>Arial</vt:lpstr>
      <vt:lpstr>Calibri</vt:lpstr>
      <vt:lpstr>Calibri Light</vt:lpstr>
      <vt:lpstr>Cambria Math</vt:lpstr>
      <vt:lpstr>Office テーマ</vt:lpstr>
      <vt:lpstr>A Practical Extension to Microfacet Theory for the Modeling of Varying Iridescence</vt:lpstr>
      <vt:lpstr>薄膜干渉</vt:lpstr>
      <vt:lpstr>薄膜干渉</vt:lpstr>
      <vt:lpstr>薄膜干渉</vt:lpstr>
      <vt:lpstr>薄膜干渉</vt:lpstr>
      <vt:lpstr>光路差（OPD）</vt:lpstr>
      <vt:lpstr>薄膜干渉</vt:lpstr>
      <vt:lpstr>PowerPoint プレゼンテーション</vt:lpstr>
      <vt:lpstr>パーセバルの定理</vt:lpstr>
      <vt:lpstr>PowerPoint プレゼンテーション</vt:lpstr>
      <vt:lpstr>PowerPoint プレゼンテーション</vt:lpstr>
      <vt:lpstr>PowerPoint プレゼンテーション</vt:lpstr>
      <vt:lpstr>等色関数との積分</vt:lpstr>
      <vt:lpstr>等色関数との積分</vt:lpstr>
      <vt:lpstr>等色関数との積分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4</cp:revision>
  <dcterms:created xsi:type="dcterms:W3CDTF">2024-12-22T02:07:09Z</dcterms:created>
  <dcterms:modified xsi:type="dcterms:W3CDTF">2025-01-12T08:56:58Z</dcterms:modified>
</cp:coreProperties>
</file>