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  <p:sldId id="262" r:id="rId4"/>
    <p:sldId id="263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60"/>
  </p:normalViewPr>
  <p:slideViewPr>
    <p:cSldViewPr snapToGrid="0">
      <p:cViewPr>
        <p:scale>
          <a:sx n="75" d="100"/>
          <a:sy n="75" d="100"/>
        </p:scale>
        <p:origin x="316" y="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A9A8-2A66-4436-A07A-DFFA4181B1EA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3200-5245-451D-A3DF-1101BEB31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12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A9A8-2A66-4436-A07A-DFFA4181B1EA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3200-5245-451D-A3DF-1101BEB31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96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A9A8-2A66-4436-A07A-DFFA4181B1EA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3200-5245-451D-A3DF-1101BEB31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50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A9A8-2A66-4436-A07A-DFFA4181B1EA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3200-5245-451D-A3DF-1101BEB31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0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A9A8-2A66-4436-A07A-DFFA4181B1EA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3200-5245-451D-A3DF-1101BEB31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94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A9A8-2A66-4436-A07A-DFFA4181B1EA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3200-5245-451D-A3DF-1101BEB31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0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A9A8-2A66-4436-A07A-DFFA4181B1EA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3200-5245-451D-A3DF-1101BEB31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52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A9A8-2A66-4436-A07A-DFFA4181B1EA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3200-5245-451D-A3DF-1101BEB31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5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A9A8-2A66-4436-A07A-DFFA4181B1EA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3200-5245-451D-A3DF-1101BEB31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91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A9A8-2A66-4436-A07A-DFFA4181B1EA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3200-5245-451D-A3DF-1101BEB31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8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A9A8-2A66-4436-A07A-DFFA4181B1EA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3200-5245-451D-A3DF-1101BEB31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77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0A9A8-2A66-4436-A07A-DFFA4181B1EA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A3200-5245-451D-A3DF-1101BEB31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726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5729BD-C72F-F224-2A5C-F859DCB8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重点的サンプリング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1FE13BE-45C9-DEDE-C6EE-EF842A94A2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323251" cy="4351338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kumimoji="1" lang="en-US" altLang="ja-JP"/>
                  <a:t>+X</a:t>
                </a:r>
                <a:r>
                  <a:rPr kumimoji="1" lang="ja-JP" altLang="en-US" b="0">
                    <a:latin typeface="Cambria Math" panose="02040503050406030204" pitchFamily="18" charset="0"/>
                  </a:rPr>
                  <a:t>面の場合</a:t>
                </a:r>
                <a:r>
                  <a:rPr lang="ja-JP" altLang="en-US">
                    <a:latin typeface="Cambria Math" panose="02040503050406030204" pitchFamily="18" charset="0"/>
                  </a:rPr>
                  <a:t>で考える</a:t>
                </a:r>
                <a:endParaRPr kumimoji="1" lang="en-US" altLang="ja-JP" b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kumimoji="1" lang="en-US" altLang="ja-JP"/>
              </a:p>
              <a:p>
                <a:endParaRPr kumimoji="1"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𝑑𝑢𝑑𝑣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𝑑𝑢𝑑𝑣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𝑑𝑢𝑑𝑣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br>
                  <a:rPr lang="en-US" altLang="ja-JP" b="0"/>
                </a:br>
                <a:endParaRPr lang="en-US" altLang="ja-JP"/>
              </a:p>
              <a:p>
                <a:pPr lvl="8"/>
                <a:endParaRPr kumimoji="1" lang="en-US" altLang="ja-JP"/>
              </a:p>
              <a:p>
                <a:r>
                  <a:rPr kumimoji="1" lang="ja-JP" altLang="en-US"/>
                  <a:t>テクセルの選択確率</a:t>
                </a:r>
                <a:endParaRPr kumimoji="1" lang="en-US" altLang="ja-JP"/>
              </a:p>
              <a:p>
                <a:pPr lvl="8"/>
                <a:endParaRPr kumimoji="1"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𝒰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𝒱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𝑑𝑢𝑑𝑣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/>
              </a:p>
              <a:p>
                <a:endParaRPr lang="en-US" altLang="ja-JP"/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1FE13BE-45C9-DEDE-C6EE-EF842A94A2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323251" cy="4351338"/>
              </a:xfrm>
              <a:blipFill>
                <a:blip r:embed="rId2"/>
                <a:stretch>
                  <a:fillRect l="-289" t="-1541" b="-18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EDC352CB-65C8-63E2-F282-3E92E4FF9144}"/>
              </a:ext>
            </a:extLst>
          </p:cNvPr>
          <p:cNvGrpSpPr/>
          <p:nvPr/>
        </p:nvGrpSpPr>
        <p:grpSpPr>
          <a:xfrm>
            <a:off x="7694637" y="3650191"/>
            <a:ext cx="2842684" cy="2842684"/>
            <a:chOff x="8425392" y="3650192"/>
            <a:chExt cx="2842684" cy="2842684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DB34135-6B82-F82C-F4CB-35E8A55EC27E}"/>
                </a:ext>
              </a:extLst>
            </p:cNvPr>
            <p:cNvSpPr/>
            <p:nvPr/>
          </p:nvSpPr>
          <p:spPr>
            <a:xfrm>
              <a:off x="8425392" y="3650192"/>
              <a:ext cx="2842684" cy="28426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C35A1EED-3417-61A2-86AB-A82DF2BC3FC8}"/>
                </a:ext>
              </a:extLst>
            </p:cNvPr>
            <p:cNvCxnSpPr>
              <a:cxnSpLocks/>
              <a:stCxn id="4" idx="1"/>
              <a:endCxn id="4" idx="3"/>
            </p:cNvCxnSpPr>
            <p:nvPr/>
          </p:nvCxnSpPr>
          <p:spPr>
            <a:xfrm>
              <a:off x="8425392" y="5071534"/>
              <a:ext cx="28426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9CD44C07-F66A-E856-0D61-F8AE8F117C85}"/>
                </a:ext>
              </a:extLst>
            </p:cNvPr>
            <p:cNvCxnSpPr>
              <a:cxnSpLocks/>
              <a:stCxn id="4" idx="2"/>
              <a:endCxn id="4" idx="0"/>
            </p:cNvCxnSpPr>
            <p:nvPr/>
          </p:nvCxnSpPr>
          <p:spPr>
            <a:xfrm flipV="1">
              <a:off x="9846734" y="3650192"/>
              <a:ext cx="0" cy="2842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CA04D6CE-25FA-5E0C-2F43-8136B87DB4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46734" y="4185920"/>
              <a:ext cx="1421341" cy="885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4455FFF8-A075-D17F-99E2-69C954BB1B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8076" y="4059767"/>
              <a:ext cx="0" cy="27093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D4B13F81-072A-B2A7-8FE2-8F5F461EB0B1}"/>
                </a:ext>
              </a:extLst>
            </p:cNvPr>
            <p:cNvSpPr/>
            <p:nvPr/>
          </p:nvSpPr>
          <p:spPr>
            <a:xfrm>
              <a:off x="8425392" y="3650192"/>
              <a:ext cx="2842683" cy="284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6B239BCC-8D06-2675-41BF-9FDF751665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46733" y="4313767"/>
              <a:ext cx="1421341" cy="757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D2C1ABCA-7C5F-7998-5D34-6D05E224D6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46732" y="4059766"/>
              <a:ext cx="1421341" cy="101176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円弧 29">
              <a:extLst>
                <a:ext uri="{FF2B5EF4-FFF2-40B4-BE49-F238E27FC236}">
                  <a16:creationId xmlns:a16="http://schemas.microsoft.com/office/drawing/2014/main" id="{FF171D73-2AE6-687F-9D43-42AD3674F6BB}"/>
                </a:ext>
              </a:extLst>
            </p:cNvPr>
            <p:cNvSpPr/>
            <p:nvPr/>
          </p:nvSpPr>
          <p:spPr>
            <a:xfrm>
              <a:off x="8425392" y="3650192"/>
              <a:ext cx="2842681" cy="2842681"/>
            </a:xfrm>
            <a:prstGeom prst="arc">
              <a:avLst>
                <a:gd name="adj1" fmla="val 19429524"/>
                <a:gd name="adj2" fmla="val 19942011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C900396-D490-FF62-CFA4-2C45CC70FAE0}"/>
                  </a:ext>
                </a:extLst>
              </p:cNvPr>
              <p:cNvSpPr txBox="1"/>
              <p:nvPr/>
            </p:nvSpPr>
            <p:spPr>
              <a:xfrm>
                <a:off x="7941732" y="238599"/>
                <a:ext cx="3978782" cy="2884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𝑑𝐴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1,0,0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ja-JP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=1+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C900396-D490-FF62-CFA4-2C45CC70F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732" y="238599"/>
                <a:ext cx="3978782" cy="2884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30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6FF1D-6581-4405-3BEF-75418A35C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5C14FF-9595-A8A3-FDB2-ACE7AD3C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重点的サンプリング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コンテンツ プレースホルダー 13">
                <a:extLst>
                  <a:ext uri="{FF2B5EF4-FFF2-40B4-BE49-F238E27FC236}">
                    <a16:creationId xmlns:a16="http://schemas.microsoft.com/office/drawing/2014/main" id="{493F197E-7DA4-92AF-24DB-E20B55A483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sz="2400"/>
                  <a:t>バイリニアサンプリングを仮定</a:t>
                </a:r>
                <a:endParaRPr lang="en-US" altLang="ja-JP" sz="2400"/>
              </a:p>
              <a:p>
                <a:r>
                  <a:rPr lang="ja-JP" altLang="en-US" sz="2400">
                    <a:latin typeface="Cambria Math" panose="02040503050406030204" pitchFamily="18" charset="0"/>
                  </a:rPr>
                  <a:t>解像度は十分高いと仮定（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ja-JP" altLang="en-US" sz="2400"/>
                  <a:t>がほぼ同じ）</a:t>
                </a:r>
                <a:endParaRPr lang="en-US" altLang="ja-JP" sz="2400"/>
              </a:p>
              <a:p>
                <a:endParaRPr lang="en-US" altLang="ja-JP" sz="24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+36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altLang="ja-JP" sz="2400"/>
              </a:p>
              <a:p>
                <a:pPr lvl="1"/>
                <a:endParaRPr lang="en-US" altLang="ja-JP" sz="2000"/>
              </a:p>
              <a:p>
                <a:pPr lvl="1"/>
                <a:endParaRPr lang="en-US" altLang="ja-JP" sz="2000"/>
              </a:p>
              <a:p>
                <a:endParaRPr lang="en-US" altLang="ja-JP" sz="2400"/>
              </a:p>
              <a:p>
                <a:pPr lvl="8"/>
                <a:endParaRPr lang="en-US" altLang="ja-JP" sz="1400"/>
              </a:p>
              <a:p>
                <a:r>
                  <a:rPr lang="ja-JP" altLang="en-US" sz="2400"/>
                  <a:t>テクセル内は一様サンプリングで妥協</a:t>
                </a:r>
                <a:endParaRPr lang="en-US" altLang="ja-JP" sz="2400"/>
              </a:p>
              <a:p>
                <a:endParaRPr lang="en-US" altLang="ja-JP" sz="2400"/>
              </a:p>
              <a:p>
                <a:endParaRPr lang="en-US" altLang="ja-JP" sz="2400"/>
              </a:p>
              <a:p>
                <a:endParaRPr lang="ja-JP" altLang="en-US" sz="2400"/>
              </a:p>
            </p:txBody>
          </p:sp>
        </mc:Choice>
        <mc:Fallback xmlns="">
          <p:sp>
            <p:nvSpPr>
              <p:cNvPr id="14" name="コンテンツ プレースホルダー 13">
                <a:extLst>
                  <a:ext uri="{FF2B5EF4-FFF2-40B4-BE49-F238E27FC236}">
                    <a16:creationId xmlns:a16="http://schemas.microsoft.com/office/drawing/2014/main" id="{493F197E-7DA4-92AF-24DB-E20B55A483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コンテンツ プレースホルダー 11">
            <a:extLst>
              <a:ext uri="{FF2B5EF4-FFF2-40B4-BE49-F238E27FC236}">
                <a16:creationId xmlns:a16="http://schemas.microsoft.com/office/drawing/2014/main" id="{DF9C8A9E-E0C3-5A44-B8A1-9EFE6CC7AC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446963"/>
              </p:ext>
            </p:extLst>
          </p:nvPr>
        </p:nvGraphicFramePr>
        <p:xfrm>
          <a:off x="8859936" y="109766"/>
          <a:ext cx="288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523328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72192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7080158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346453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0252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14025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54905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997008"/>
                  </a:ext>
                </a:extLst>
              </a:tr>
            </a:tbl>
          </a:graphicData>
        </a:graphic>
      </p:graphicFrame>
      <p:sp>
        <p:nvSpPr>
          <p:cNvPr id="18" name="楕円 17">
            <a:extLst>
              <a:ext uri="{FF2B5EF4-FFF2-40B4-BE49-F238E27FC236}">
                <a16:creationId xmlns:a16="http://schemas.microsoft.com/office/drawing/2014/main" id="{4D2FF8D6-B314-4B68-1182-77540BEEB436}"/>
              </a:ext>
            </a:extLst>
          </p:cNvPr>
          <p:cNvSpPr/>
          <p:nvPr/>
        </p:nvSpPr>
        <p:spPr>
          <a:xfrm>
            <a:off x="9128341" y="36455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12127FC7-3403-B778-08E7-7F71DE3372C1}"/>
              </a:ext>
            </a:extLst>
          </p:cNvPr>
          <p:cNvSpPr/>
          <p:nvPr/>
        </p:nvSpPr>
        <p:spPr>
          <a:xfrm>
            <a:off x="9856474" y="36455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DB0F66CF-6711-F344-6CA9-F024111817B5}"/>
              </a:ext>
            </a:extLst>
          </p:cNvPr>
          <p:cNvSpPr/>
          <p:nvPr/>
        </p:nvSpPr>
        <p:spPr>
          <a:xfrm>
            <a:off x="9133027" y="107999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DCDC3977-CFEC-87AC-E6A2-1E2415830B43}"/>
              </a:ext>
            </a:extLst>
          </p:cNvPr>
          <p:cNvSpPr/>
          <p:nvPr/>
        </p:nvSpPr>
        <p:spPr>
          <a:xfrm>
            <a:off x="9861160" y="1079992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8AF1444F-8BA4-3474-02FA-F4DF0DD2B23B}"/>
              </a:ext>
            </a:extLst>
          </p:cNvPr>
          <p:cNvSpPr/>
          <p:nvPr/>
        </p:nvSpPr>
        <p:spPr>
          <a:xfrm>
            <a:off x="10574711" y="36455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B8031C95-DEC0-2AFA-1663-5B6F6E54D5C9}"/>
              </a:ext>
            </a:extLst>
          </p:cNvPr>
          <p:cNvSpPr/>
          <p:nvPr/>
        </p:nvSpPr>
        <p:spPr>
          <a:xfrm>
            <a:off x="11302844" y="36455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EBDF047-7711-4636-AB2D-74020ECC7DBD}"/>
              </a:ext>
            </a:extLst>
          </p:cNvPr>
          <p:cNvSpPr/>
          <p:nvPr/>
        </p:nvSpPr>
        <p:spPr>
          <a:xfrm>
            <a:off x="10579397" y="107999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D805867C-F957-DD5F-C08D-BA33F51810DA}"/>
              </a:ext>
            </a:extLst>
          </p:cNvPr>
          <p:cNvSpPr/>
          <p:nvPr/>
        </p:nvSpPr>
        <p:spPr>
          <a:xfrm>
            <a:off x="11307530" y="107999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6E4E8DE1-26E9-1868-F456-D7B4870ACAE7}"/>
              </a:ext>
            </a:extLst>
          </p:cNvPr>
          <p:cNvSpPr/>
          <p:nvPr/>
        </p:nvSpPr>
        <p:spPr>
          <a:xfrm>
            <a:off x="9120341" y="182505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C4776FDD-B49C-0841-4B2B-8A69812A1727}"/>
              </a:ext>
            </a:extLst>
          </p:cNvPr>
          <p:cNvSpPr/>
          <p:nvPr/>
        </p:nvSpPr>
        <p:spPr>
          <a:xfrm>
            <a:off x="9848474" y="182505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61B649D0-FB9A-D5B3-E28A-F3D71861937F}"/>
              </a:ext>
            </a:extLst>
          </p:cNvPr>
          <p:cNvSpPr/>
          <p:nvPr/>
        </p:nvSpPr>
        <p:spPr>
          <a:xfrm>
            <a:off x="9125027" y="254049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D1A39D5A-980C-D22C-BD59-D78B72DFE904}"/>
              </a:ext>
            </a:extLst>
          </p:cNvPr>
          <p:cNvSpPr/>
          <p:nvPr/>
        </p:nvSpPr>
        <p:spPr>
          <a:xfrm>
            <a:off x="9853160" y="254049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0DE09237-0AED-78F1-4343-2FB24C713907}"/>
              </a:ext>
            </a:extLst>
          </p:cNvPr>
          <p:cNvSpPr/>
          <p:nvPr/>
        </p:nvSpPr>
        <p:spPr>
          <a:xfrm>
            <a:off x="10566711" y="182505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6549F8F-638F-7657-DECE-DC9EDF8AA222}"/>
              </a:ext>
            </a:extLst>
          </p:cNvPr>
          <p:cNvSpPr/>
          <p:nvPr/>
        </p:nvSpPr>
        <p:spPr>
          <a:xfrm>
            <a:off x="11294844" y="182505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433D3F4E-40EC-4D05-56D4-CD7D8898317A}"/>
              </a:ext>
            </a:extLst>
          </p:cNvPr>
          <p:cNvSpPr/>
          <p:nvPr/>
        </p:nvSpPr>
        <p:spPr>
          <a:xfrm>
            <a:off x="10571397" y="254049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26BD4D1A-08BC-9859-C518-79789828AAC1}"/>
              </a:ext>
            </a:extLst>
          </p:cNvPr>
          <p:cNvSpPr/>
          <p:nvPr/>
        </p:nvSpPr>
        <p:spPr>
          <a:xfrm>
            <a:off x="11299530" y="254049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FC93B39-A5FC-B24F-6A47-1BDD574F5E34}"/>
              </a:ext>
            </a:extLst>
          </p:cNvPr>
          <p:cNvSpPr txBox="1"/>
          <p:nvPr/>
        </p:nvSpPr>
        <p:spPr>
          <a:xfrm>
            <a:off x="8835753" y="2799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E51228E-CC25-7979-9D8E-7CD18E04F378}"/>
              </a:ext>
            </a:extLst>
          </p:cNvPr>
          <p:cNvSpPr txBox="1"/>
          <p:nvPr/>
        </p:nvSpPr>
        <p:spPr>
          <a:xfrm>
            <a:off x="9576746" y="2593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261AE1-E2F6-EAB7-FB5D-1F9D3CA97293}"/>
              </a:ext>
            </a:extLst>
          </p:cNvPr>
          <p:cNvSpPr txBox="1"/>
          <p:nvPr/>
        </p:nvSpPr>
        <p:spPr>
          <a:xfrm>
            <a:off x="10273841" y="2983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47A516-3F88-BDB5-ADA9-16E966A1CDA7}"/>
              </a:ext>
            </a:extLst>
          </p:cNvPr>
          <p:cNvSpPr txBox="1"/>
          <p:nvPr/>
        </p:nvSpPr>
        <p:spPr>
          <a:xfrm>
            <a:off x="8859936" y="99483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F645362-B41B-9FF2-540F-02B385DB707F}"/>
              </a:ext>
            </a:extLst>
          </p:cNvPr>
          <p:cNvSpPr txBox="1"/>
          <p:nvPr/>
        </p:nvSpPr>
        <p:spPr>
          <a:xfrm>
            <a:off x="9529989" y="97499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6D54DD8-1A42-6E51-9A4E-AD3012E0C4BE}"/>
              </a:ext>
            </a:extLst>
          </p:cNvPr>
          <p:cNvSpPr txBox="1"/>
          <p:nvPr/>
        </p:nvSpPr>
        <p:spPr>
          <a:xfrm>
            <a:off x="10273841" y="9998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F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BB3D913-A743-D928-A8C9-6367C7814DF8}"/>
              </a:ext>
            </a:extLst>
          </p:cNvPr>
          <p:cNvSpPr txBox="1"/>
          <p:nvPr/>
        </p:nvSpPr>
        <p:spPr>
          <a:xfrm>
            <a:off x="8842454" y="149922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G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CED4302-015E-5BEC-0ADA-019BCC97F5D1}"/>
              </a:ext>
            </a:extLst>
          </p:cNvPr>
          <p:cNvSpPr txBox="1"/>
          <p:nvPr/>
        </p:nvSpPr>
        <p:spPr>
          <a:xfrm>
            <a:off x="10319794" y="154976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5C0544-FF5B-CCE3-E21E-02C0F6D18F59}"/>
              </a:ext>
            </a:extLst>
          </p:cNvPr>
          <p:cNvSpPr txBox="1"/>
          <p:nvPr/>
        </p:nvSpPr>
        <p:spPr>
          <a:xfrm>
            <a:off x="9535761" y="157671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H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98CEF0D-7D9B-E8D0-D5CF-988CF2036321}"/>
                  </a:ext>
                </a:extLst>
              </p:cNvPr>
              <p:cNvSpPr txBox="1"/>
              <p:nvPr/>
            </p:nvSpPr>
            <p:spPr>
              <a:xfrm>
                <a:off x="4521423" y="4336009"/>
                <a:ext cx="6409287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f>
                          <m:fPr>
                            <m:ctrlP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f>
                          <m:fPr>
                            <m:ctrlP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ja-JP" altLang="en-US" sz="1800"/>
                  <a:t>の</a:t>
                </a:r>
                <a:r>
                  <a:rPr lang="en-US" altLang="ja-JP" sz="1800"/>
                  <a:t>4</a:t>
                </a:r>
                <a:r>
                  <a:rPr lang="ja-JP" altLang="en-US" sz="1800"/>
                  <a:t>点をバイリニアサンプリングで計算可能</a:t>
                </a:r>
                <a:endParaRPr lang="ja-JP" altLang="en-US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98CEF0D-7D9B-E8D0-D5CF-988CF2036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423" y="4336009"/>
                <a:ext cx="6409287" cy="506870"/>
              </a:xfrm>
              <a:prstGeom prst="rect">
                <a:avLst/>
              </a:prstGeom>
              <a:blipFill>
                <a:blip r:embed="rId3"/>
                <a:stretch>
                  <a:fillRect b="-72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89403352-2E49-D191-E87C-4F4133DF4602}"/>
              </a:ext>
            </a:extLst>
          </p:cNvPr>
          <p:cNvCxnSpPr/>
          <p:nvPr/>
        </p:nvCxnSpPr>
        <p:spPr>
          <a:xfrm>
            <a:off x="4337423" y="4126694"/>
            <a:ext cx="6409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42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F37F0-02C2-89CE-C561-35646B45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 </a:t>
            </a:r>
            <a:r>
              <a:rPr kumimoji="1" lang="ja-JP" altLang="en-US"/>
              <a:t>積分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F052879-D12E-4AC7-D643-C61593D264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964885" cy="4351338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kumimoji="1" lang="en-US" altLang="ja-JP"/>
                  <a:t>ABDE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nary>
                        <m:nary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+9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altLang="ja-JP"/>
              </a:p>
              <a:p>
                <a:r>
                  <a:rPr lang="en-US" altLang="ja-JP"/>
                  <a:t>BCEF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+9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altLang="ja-JP"/>
              </a:p>
              <a:p>
                <a:r>
                  <a:rPr lang="en-US" altLang="ja-JP"/>
                  <a:t>DEGH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+9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altLang="ja-JP"/>
              </a:p>
              <a:p>
                <a:r>
                  <a:rPr lang="en-US" altLang="ja-JP"/>
                  <a:t>EFHI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altLang="ja-JP"/>
              </a:p>
              <a:p>
                <a:r>
                  <a:rPr kumimoji="1" lang="ja-JP" altLang="en-US"/>
                  <a:t>全て加算</a:t>
                </a:r>
                <a:endParaRPr kumimoji="1"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+36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altLang="ja-JP"/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F052879-D12E-4AC7-D643-C61593D264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964885" cy="4351338"/>
              </a:xfrm>
              <a:blipFill>
                <a:blip r:embed="rId2"/>
                <a:stretch>
                  <a:fillRect l="-536" t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コンテンツ プレースホルダー 11">
            <a:extLst>
              <a:ext uri="{FF2B5EF4-FFF2-40B4-BE49-F238E27FC236}">
                <a16:creationId xmlns:a16="http://schemas.microsoft.com/office/drawing/2014/main" id="{6D5301F9-55AC-0966-4FF7-4708922D25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8623529"/>
              </p:ext>
            </p:extLst>
          </p:nvPr>
        </p:nvGraphicFramePr>
        <p:xfrm>
          <a:off x="8859936" y="109766"/>
          <a:ext cx="288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523328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72192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7080158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346453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0252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14025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54905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997008"/>
                  </a:ext>
                </a:extLst>
              </a:tr>
            </a:tbl>
          </a:graphicData>
        </a:graphic>
      </p:graphicFrame>
      <p:sp>
        <p:nvSpPr>
          <p:cNvPr id="5" name="楕円 4">
            <a:extLst>
              <a:ext uri="{FF2B5EF4-FFF2-40B4-BE49-F238E27FC236}">
                <a16:creationId xmlns:a16="http://schemas.microsoft.com/office/drawing/2014/main" id="{61955C92-6305-F46E-5512-93510FF43E2B}"/>
              </a:ext>
            </a:extLst>
          </p:cNvPr>
          <p:cNvSpPr/>
          <p:nvPr/>
        </p:nvSpPr>
        <p:spPr>
          <a:xfrm>
            <a:off x="9128341" y="36455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BE131D0-FA2E-A538-FD29-E69EF0D3EF7B}"/>
              </a:ext>
            </a:extLst>
          </p:cNvPr>
          <p:cNvSpPr/>
          <p:nvPr/>
        </p:nvSpPr>
        <p:spPr>
          <a:xfrm>
            <a:off x="9856474" y="36455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723D416-1418-219C-B068-6103D2273EE9}"/>
              </a:ext>
            </a:extLst>
          </p:cNvPr>
          <p:cNvSpPr/>
          <p:nvPr/>
        </p:nvSpPr>
        <p:spPr>
          <a:xfrm>
            <a:off x="9133027" y="107999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C65876B-3935-BB36-472C-5A0CB7D6E2AD}"/>
              </a:ext>
            </a:extLst>
          </p:cNvPr>
          <p:cNvSpPr/>
          <p:nvPr/>
        </p:nvSpPr>
        <p:spPr>
          <a:xfrm>
            <a:off x="9861160" y="1079992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E3AAD9D-F793-EE97-22D5-5CDE447F1BAF}"/>
              </a:ext>
            </a:extLst>
          </p:cNvPr>
          <p:cNvSpPr/>
          <p:nvPr/>
        </p:nvSpPr>
        <p:spPr>
          <a:xfrm>
            <a:off x="10574711" y="36455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6C2C31D-D7DA-E452-8E23-8052DADE3774}"/>
              </a:ext>
            </a:extLst>
          </p:cNvPr>
          <p:cNvSpPr/>
          <p:nvPr/>
        </p:nvSpPr>
        <p:spPr>
          <a:xfrm>
            <a:off x="11302844" y="36455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1F4A090-E2B5-8F8D-6803-B46989DE2B63}"/>
              </a:ext>
            </a:extLst>
          </p:cNvPr>
          <p:cNvSpPr/>
          <p:nvPr/>
        </p:nvSpPr>
        <p:spPr>
          <a:xfrm>
            <a:off x="10579397" y="107999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5A5CC05-BD80-F066-0461-AF542998084C}"/>
              </a:ext>
            </a:extLst>
          </p:cNvPr>
          <p:cNvSpPr/>
          <p:nvPr/>
        </p:nvSpPr>
        <p:spPr>
          <a:xfrm>
            <a:off x="11307530" y="107999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4832252-4DAC-A450-7B52-0E8239365563}"/>
              </a:ext>
            </a:extLst>
          </p:cNvPr>
          <p:cNvSpPr/>
          <p:nvPr/>
        </p:nvSpPr>
        <p:spPr>
          <a:xfrm>
            <a:off x="9120341" y="182505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89FE0DC6-D898-6E92-7068-6671049E1200}"/>
              </a:ext>
            </a:extLst>
          </p:cNvPr>
          <p:cNvSpPr/>
          <p:nvPr/>
        </p:nvSpPr>
        <p:spPr>
          <a:xfrm>
            <a:off x="9848474" y="182505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FCB42BD4-456F-4457-8200-1BB94DBB750E}"/>
              </a:ext>
            </a:extLst>
          </p:cNvPr>
          <p:cNvSpPr/>
          <p:nvPr/>
        </p:nvSpPr>
        <p:spPr>
          <a:xfrm>
            <a:off x="9125027" y="254049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58709D9A-1AE8-EC31-97CB-627161905A60}"/>
              </a:ext>
            </a:extLst>
          </p:cNvPr>
          <p:cNvSpPr/>
          <p:nvPr/>
        </p:nvSpPr>
        <p:spPr>
          <a:xfrm>
            <a:off x="9853160" y="254049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44470B2-4629-3772-5BDF-F8AF6493CA7B}"/>
              </a:ext>
            </a:extLst>
          </p:cNvPr>
          <p:cNvSpPr/>
          <p:nvPr/>
        </p:nvSpPr>
        <p:spPr>
          <a:xfrm>
            <a:off x="10566711" y="182505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92E07BB9-F833-8835-EA10-37250278A3D6}"/>
              </a:ext>
            </a:extLst>
          </p:cNvPr>
          <p:cNvSpPr/>
          <p:nvPr/>
        </p:nvSpPr>
        <p:spPr>
          <a:xfrm>
            <a:off x="11294844" y="182505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37C2376-39DC-3D31-53C5-11CC71FE5903}"/>
              </a:ext>
            </a:extLst>
          </p:cNvPr>
          <p:cNvSpPr/>
          <p:nvPr/>
        </p:nvSpPr>
        <p:spPr>
          <a:xfrm>
            <a:off x="10571397" y="254049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44953CA-D417-449E-9738-88CA7E906167}"/>
              </a:ext>
            </a:extLst>
          </p:cNvPr>
          <p:cNvSpPr/>
          <p:nvPr/>
        </p:nvSpPr>
        <p:spPr>
          <a:xfrm>
            <a:off x="11299530" y="254049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E39586D-0D62-57F2-DBAA-582D193B53C0}"/>
              </a:ext>
            </a:extLst>
          </p:cNvPr>
          <p:cNvSpPr txBox="1"/>
          <p:nvPr/>
        </p:nvSpPr>
        <p:spPr>
          <a:xfrm>
            <a:off x="8835753" y="2799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640578C-AF81-03AF-731D-8F4E516713BC}"/>
              </a:ext>
            </a:extLst>
          </p:cNvPr>
          <p:cNvSpPr txBox="1"/>
          <p:nvPr/>
        </p:nvSpPr>
        <p:spPr>
          <a:xfrm>
            <a:off x="9576746" y="2593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F3BCCD8-8864-F3D1-D02B-C91574F2A252}"/>
              </a:ext>
            </a:extLst>
          </p:cNvPr>
          <p:cNvSpPr txBox="1"/>
          <p:nvPr/>
        </p:nvSpPr>
        <p:spPr>
          <a:xfrm>
            <a:off x="10273841" y="2983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5A63D5E-5267-737A-DC48-81BDA49BBDAB}"/>
              </a:ext>
            </a:extLst>
          </p:cNvPr>
          <p:cNvSpPr txBox="1"/>
          <p:nvPr/>
        </p:nvSpPr>
        <p:spPr>
          <a:xfrm>
            <a:off x="8859936" y="99483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F34475-05EA-D640-AA29-40EACEDD9A39}"/>
              </a:ext>
            </a:extLst>
          </p:cNvPr>
          <p:cNvSpPr txBox="1"/>
          <p:nvPr/>
        </p:nvSpPr>
        <p:spPr>
          <a:xfrm>
            <a:off x="9529989" y="97499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831E3D2-0103-443A-F260-8A007F0B0CEB}"/>
              </a:ext>
            </a:extLst>
          </p:cNvPr>
          <p:cNvSpPr txBox="1"/>
          <p:nvPr/>
        </p:nvSpPr>
        <p:spPr>
          <a:xfrm>
            <a:off x="10273841" y="9998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F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4DD5D7E-BCEC-5786-970A-49269F76F737}"/>
              </a:ext>
            </a:extLst>
          </p:cNvPr>
          <p:cNvSpPr txBox="1"/>
          <p:nvPr/>
        </p:nvSpPr>
        <p:spPr>
          <a:xfrm>
            <a:off x="8842454" y="149922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G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F2B3C5A-A071-A47E-AE07-819A4738BA2A}"/>
              </a:ext>
            </a:extLst>
          </p:cNvPr>
          <p:cNvSpPr txBox="1"/>
          <p:nvPr/>
        </p:nvSpPr>
        <p:spPr>
          <a:xfrm>
            <a:off x="10319794" y="154976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F493DCA-D012-44D3-7BCF-7163D8710AE4}"/>
              </a:ext>
            </a:extLst>
          </p:cNvPr>
          <p:cNvSpPr txBox="1"/>
          <p:nvPr/>
        </p:nvSpPr>
        <p:spPr>
          <a:xfrm>
            <a:off x="9535761" y="157671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H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78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4FFBAE-EF23-018C-816D-D2B99A73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サンプリング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507F612-6D69-7F35-5DFF-0E95A5A832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kumimoji="1" lang="en-US" altLang="ja-JP"/>
                  <a:t>ABDE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∝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begChr m:val="{"/>
                          <m:endChr m:val="}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begChr m:val="{"/>
                          <m:endChr m:val="}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+9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𝑐𝑑𝑓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/>
                      </m:nary>
                    </m:oMath>
                  </m:oMathPara>
                </a14:m>
                <a:endParaRPr lang="en-US" altLang="ja-JP"/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507F612-6D69-7F35-5DFF-0E95A5A832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1541" b="-236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コンテンツ プレースホルダー 11">
            <a:extLst>
              <a:ext uri="{FF2B5EF4-FFF2-40B4-BE49-F238E27FC236}">
                <a16:creationId xmlns:a16="http://schemas.microsoft.com/office/drawing/2014/main" id="{8A8A4435-934E-6B55-2B7D-41DA5D54C4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732180"/>
              </p:ext>
            </p:extLst>
          </p:nvPr>
        </p:nvGraphicFramePr>
        <p:xfrm>
          <a:off x="8859936" y="109766"/>
          <a:ext cx="288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523328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72192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7080158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346453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0252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14025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54905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997008"/>
                  </a:ext>
                </a:extLst>
              </a:tr>
            </a:tbl>
          </a:graphicData>
        </a:graphic>
      </p:graphicFrame>
      <p:sp>
        <p:nvSpPr>
          <p:cNvPr id="5" name="楕円 4">
            <a:extLst>
              <a:ext uri="{FF2B5EF4-FFF2-40B4-BE49-F238E27FC236}">
                <a16:creationId xmlns:a16="http://schemas.microsoft.com/office/drawing/2014/main" id="{8713551A-86C8-76F9-1C88-90A8F2FE9C8C}"/>
              </a:ext>
            </a:extLst>
          </p:cNvPr>
          <p:cNvSpPr/>
          <p:nvPr/>
        </p:nvSpPr>
        <p:spPr>
          <a:xfrm>
            <a:off x="9128341" y="36455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9780772-A2DB-33B0-D559-3BEBEAD116F8}"/>
              </a:ext>
            </a:extLst>
          </p:cNvPr>
          <p:cNvSpPr/>
          <p:nvPr/>
        </p:nvSpPr>
        <p:spPr>
          <a:xfrm>
            <a:off x="9856474" y="36455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72AFF39-CA71-BC60-0AA9-0DC3D5FD888B}"/>
              </a:ext>
            </a:extLst>
          </p:cNvPr>
          <p:cNvSpPr/>
          <p:nvPr/>
        </p:nvSpPr>
        <p:spPr>
          <a:xfrm>
            <a:off x="9133027" y="107999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22FDDAF7-2D3B-1C89-A928-6E814A511BDD}"/>
              </a:ext>
            </a:extLst>
          </p:cNvPr>
          <p:cNvSpPr/>
          <p:nvPr/>
        </p:nvSpPr>
        <p:spPr>
          <a:xfrm>
            <a:off x="9861160" y="1079992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D4A552B-8EA8-1EC4-03D7-378CF159E4CE}"/>
              </a:ext>
            </a:extLst>
          </p:cNvPr>
          <p:cNvSpPr/>
          <p:nvPr/>
        </p:nvSpPr>
        <p:spPr>
          <a:xfrm>
            <a:off x="10574711" y="36455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013D97B-3A7A-8BD6-28E6-4376EA22BF15}"/>
              </a:ext>
            </a:extLst>
          </p:cNvPr>
          <p:cNvSpPr/>
          <p:nvPr/>
        </p:nvSpPr>
        <p:spPr>
          <a:xfrm>
            <a:off x="11302844" y="36455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4557D7D-A858-4B5E-8DC0-364B1114CFFB}"/>
              </a:ext>
            </a:extLst>
          </p:cNvPr>
          <p:cNvSpPr/>
          <p:nvPr/>
        </p:nvSpPr>
        <p:spPr>
          <a:xfrm>
            <a:off x="10579397" y="107999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B74E03F1-5F60-E732-BEEA-90B0EDB4CD80}"/>
              </a:ext>
            </a:extLst>
          </p:cNvPr>
          <p:cNvSpPr/>
          <p:nvPr/>
        </p:nvSpPr>
        <p:spPr>
          <a:xfrm>
            <a:off x="11307530" y="107999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C23F6FEB-6462-C876-3D4F-C73E11F1849C}"/>
              </a:ext>
            </a:extLst>
          </p:cNvPr>
          <p:cNvSpPr/>
          <p:nvPr/>
        </p:nvSpPr>
        <p:spPr>
          <a:xfrm>
            <a:off x="9120341" y="182505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C99A4D3-0CDC-EFE5-56A3-372234D1B0BE}"/>
              </a:ext>
            </a:extLst>
          </p:cNvPr>
          <p:cNvSpPr/>
          <p:nvPr/>
        </p:nvSpPr>
        <p:spPr>
          <a:xfrm>
            <a:off x="9848474" y="182505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969EA666-6C56-E0FB-4132-B508CAE88015}"/>
              </a:ext>
            </a:extLst>
          </p:cNvPr>
          <p:cNvSpPr/>
          <p:nvPr/>
        </p:nvSpPr>
        <p:spPr>
          <a:xfrm>
            <a:off x="9125027" y="254049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FD0A4922-2D36-237C-BD7F-8AE90C68ED28}"/>
              </a:ext>
            </a:extLst>
          </p:cNvPr>
          <p:cNvSpPr/>
          <p:nvPr/>
        </p:nvSpPr>
        <p:spPr>
          <a:xfrm>
            <a:off x="9853160" y="254049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0C5D943-5B05-4B8A-5F08-43454C84F3C5}"/>
              </a:ext>
            </a:extLst>
          </p:cNvPr>
          <p:cNvSpPr/>
          <p:nvPr/>
        </p:nvSpPr>
        <p:spPr>
          <a:xfrm>
            <a:off x="10566711" y="182505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FB09474-C3C7-0E36-2252-BB78917C3145}"/>
              </a:ext>
            </a:extLst>
          </p:cNvPr>
          <p:cNvSpPr/>
          <p:nvPr/>
        </p:nvSpPr>
        <p:spPr>
          <a:xfrm>
            <a:off x="11294844" y="182505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263FC12E-FF09-7810-D394-57F89D2B5D84}"/>
              </a:ext>
            </a:extLst>
          </p:cNvPr>
          <p:cNvSpPr/>
          <p:nvPr/>
        </p:nvSpPr>
        <p:spPr>
          <a:xfrm>
            <a:off x="10571397" y="254049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080FF93F-0692-5E36-98B1-316AC8ECC42D}"/>
              </a:ext>
            </a:extLst>
          </p:cNvPr>
          <p:cNvSpPr/>
          <p:nvPr/>
        </p:nvSpPr>
        <p:spPr>
          <a:xfrm>
            <a:off x="11299530" y="254049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340027F-B111-E398-E2B1-855208CF0ABB}"/>
              </a:ext>
            </a:extLst>
          </p:cNvPr>
          <p:cNvSpPr txBox="1"/>
          <p:nvPr/>
        </p:nvSpPr>
        <p:spPr>
          <a:xfrm>
            <a:off x="8835753" y="2799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E6E7826-88AD-49F2-1CE0-C0284C640E5E}"/>
              </a:ext>
            </a:extLst>
          </p:cNvPr>
          <p:cNvSpPr txBox="1"/>
          <p:nvPr/>
        </p:nvSpPr>
        <p:spPr>
          <a:xfrm>
            <a:off x="9576746" y="2593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1795217-26D6-0622-C2C9-FDA01185F6F9}"/>
              </a:ext>
            </a:extLst>
          </p:cNvPr>
          <p:cNvSpPr txBox="1"/>
          <p:nvPr/>
        </p:nvSpPr>
        <p:spPr>
          <a:xfrm>
            <a:off x="10273841" y="2983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188020F-3A9B-6C3E-7388-6063EC5516D5}"/>
              </a:ext>
            </a:extLst>
          </p:cNvPr>
          <p:cNvSpPr txBox="1"/>
          <p:nvPr/>
        </p:nvSpPr>
        <p:spPr>
          <a:xfrm>
            <a:off x="8859936" y="99483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AAB2F9C-2C70-D4BD-1632-844B0F71FCDF}"/>
              </a:ext>
            </a:extLst>
          </p:cNvPr>
          <p:cNvSpPr txBox="1"/>
          <p:nvPr/>
        </p:nvSpPr>
        <p:spPr>
          <a:xfrm>
            <a:off x="9529989" y="97499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5FF349D-6870-E1C1-F587-737BD4889C7E}"/>
              </a:ext>
            </a:extLst>
          </p:cNvPr>
          <p:cNvSpPr txBox="1"/>
          <p:nvPr/>
        </p:nvSpPr>
        <p:spPr>
          <a:xfrm>
            <a:off x="10273841" y="9998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F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F24EC11-40DF-D1E9-0EDC-E01D35671261}"/>
              </a:ext>
            </a:extLst>
          </p:cNvPr>
          <p:cNvSpPr txBox="1"/>
          <p:nvPr/>
        </p:nvSpPr>
        <p:spPr>
          <a:xfrm>
            <a:off x="8842454" y="149922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G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04866AC-AA4F-98BD-0150-ACB8BD8CE6A2}"/>
              </a:ext>
            </a:extLst>
          </p:cNvPr>
          <p:cNvSpPr txBox="1"/>
          <p:nvPr/>
        </p:nvSpPr>
        <p:spPr>
          <a:xfrm>
            <a:off x="10319794" y="154976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7D515AE-8EF7-EA36-A4A0-19EC631AAD5F}"/>
              </a:ext>
            </a:extLst>
          </p:cNvPr>
          <p:cNvSpPr txBox="1"/>
          <p:nvPr/>
        </p:nvSpPr>
        <p:spPr>
          <a:xfrm>
            <a:off x="9535761" y="157671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H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17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3B0D1D-8CFF-66C5-F726-0CBB9F3A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 </a:t>
            </a:r>
            <a:r>
              <a:rPr kumimoji="1" lang="ja-JP" altLang="en-US"/>
              <a:t>ミップレベル選択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B059EEA-D99E-0F53-F6DC-DE6737A7FF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>
                <a:normAutofit fontScale="62500" lnSpcReduction="20000"/>
              </a:bodyPr>
              <a:lstStyle/>
              <a:p>
                <a:endParaRPr kumimoji="1"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𝑁𝑝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𝑑𝐴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𝑤h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𝑙𝑜𝑑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b="0" i="0" smtClean="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b="0" i="0" smtClean="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rad>
                        </m:e>
                      </m:func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𝑙𝑜𝑑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altLang="ja-JP"/>
              </a:p>
              <a:p>
                <a:endParaRPr kumimoji="1" lang="en-US" altLang="ja-JP"/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B059EEA-D99E-0F53-F6DC-DE6737A7FF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B0F6F63-CBF6-FB08-01B9-4450DA6E0424}"/>
              </a:ext>
            </a:extLst>
          </p:cNvPr>
          <p:cNvSpPr/>
          <p:nvPr/>
        </p:nvSpPr>
        <p:spPr>
          <a:xfrm>
            <a:off x="6781800" y="2133599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54C903E-DC05-4B08-60E9-3D7AAE672FB8}"/>
              </a:ext>
            </a:extLst>
          </p:cNvPr>
          <p:cNvCxnSpPr/>
          <p:nvPr/>
        </p:nvCxnSpPr>
        <p:spPr>
          <a:xfrm flipV="1">
            <a:off x="6764867" y="2133600"/>
            <a:ext cx="3600000" cy="36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C3EC9CF-715F-4848-A674-19AD28B99259}"/>
              </a:ext>
            </a:extLst>
          </p:cNvPr>
          <p:cNvCxnSpPr>
            <a:cxnSpLocks/>
          </p:cNvCxnSpPr>
          <p:nvPr/>
        </p:nvCxnSpPr>
        <p:spPr>
          <a:xfrm flipH="1" flipV="1">
            <a:off x="6764867" y="2133599"/>
            <a:ext cx="3600000" cy="36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DE3B0D30-D007-366F-1740-1A96DA27ABCA}"/>
              </a:ext>
            </a:extLst>
          </p:cNvPr>
          <p:cNvSpPr/>
          <p:nvPr/>
        </p:nvSpPr>
        <p:spPr>
          <a:xfrm>
            <a:off x="6781800" y="2133599"/>
            <a:ext cx="3600000" cy="3600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EBFE58D-759B-A0F9-7E6B-80677D8A0466}"/>
              </a:ext>
            </a:extLst>
          </p:cNvPr>
          <p:cNvCxnSpPr>
            <a:cxnSpLocks/>
          </p:cNvCxnSpPr>
          <p:nvPr/>
        </p:nvCxnSpPr>
        <p:spPr>
          <a:xfrm flipV="1">
            <a:off x="8581800" y="2484967"/>
            <a:ext cx="1816933" cy="144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円弧 13">
            <a:extLst>
              <a:ext uri="{FF2B5EF4-FFF2-40B4-BE49-F238E27FC236}">
                <a16:creationId xmlns:a16="http://schemas.microsoft.com/office/drawing/2014/main" id="{E09AF3AB-B320-F7E0-B2F0-31720C638E63}"/>
              </a:ext>
            </a:extLst>
          </p:cNvPr>
          <p:cNvSpPr/>
          <p:nvPr/>
        </p:nvSpPr>
        <p:spPr>
          <a:xfrm>
            <a:off x="6790267" y="2133598"/>
            <a:ext cx="3600000" cy="3600000"/>
          </a:xfrm>
          <a:prstGeom prst="arc">
            <a:avLst>
              <a:gd name="adj1" fmla="val 19272988"/>
              <a:gd name="adj2" fmla="val 19860374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CB5B832-7216-12CE-D230-4AD76C3A6514}"/>
              </a:ext>
            </a:extLst>
          </p:cNvPr>
          <p:cNvCxnSpPr>
            <a:cxnSpLocks/>
          </p:cNvCxnSpPr>
          <p:nvPr/>
        </p:nvCxnSpPr>
        <p:spPr>
          <a:xfrm flipV="1">
            <a:off x="8564867" y="2946400"/>
            <a:ext cx="1825400" cy="987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891F577-B07F-89EF-A3F7-140268239BDD}"/>
              </a:ext>
            </a:extLst>
          </p:cNvPr>
          <p:cNvCxnSpPr/>
          <p:nvPr/>
        </p:nvCxnSpPr>
        <p:spPr>
          <a:xfrm>
            <a:off x="10217533" y="5334000"/>
            <a:ext cx="32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8568A89-137D-19ED-509C-B03E9EF0B2D6}"/>
              </a:ext>
            </a:extLst>
          </p:cNvPr>
          <p:cNvCxnSpPr/>
          <p:nvPr/>
        </p:nvCxnSpPr>
        <p:spPr>
          <a:xfrm>
            <a:off x="10212850" y="5022850"/>
            <a:ext cx="32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B1EE445-18DD-BD52-38E2-CC3D0034A322}"/>
                  </a:ext>
                </a:extLst>
              </p:cNvPr>
              <p:cNvSpPr txBox="1"/>
              <p:nvPr/>
            </p:nvSpPr>
            <p:spPr>
              <a:xfrm>
                <a:off x="10460132" y="4577952"/>
                <a:ext cx="1296893" cy="906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/>
                  <a:t>1texel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𝑤h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B1EE445-18DD-BD52-38E2-CC3D0034A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0132" y="4577952"/>
                <a:ext cx="1296893" cy="906787"/>
              </a:xfrm>
              <a:prstGeom prst="rect">
                <a:avLst/>
              </a:prstGeom>
              <a:blipFill>
                <a:blip r:embed="rId3"/>
                <a:stretch>
                  <a:fillRect l="-4225" t="-40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35A7B1DC-A869-0C42-22FC-499ED170C633}"/>
                  </a:ext>
                </a:extLst>
              </p:cNvPr>
              <p:cNvSpPr txBox="1"/>
              <p:nvPr/>
            </p:nvSpPr>
            <p:spPr>
              <a:xfrm>
                <a:off x="7309489" y="632669"/>
                <a:ext cx="3504614" cy="790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𝑑𝐴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35A7B1DC-A869-0C42-22FC-499ED170C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489" y="632669"/>
                <a:ext cx="3504614" cy="7904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BDDB53B-025C-427F-011E-50DD0AA9D02A}"/>
                  </a:ext>
                </a:extLst>
              </p:cNvPr>
              <p:cNvSpPr txBox="1"/>
              <p:nvPr/>
            </p:nvSpPr>
            <p:spPr>
              <a:xfrm>
                <a:off x="9817913" y="3111400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BDDB53B-025C-427F-011E-50DD0AA9D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913" y="3111400"/>
                <a:ext cx="54072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7A4FBD0-B7D1-C772-EA6E-5816DF8A2633}"/>
                  </a:ext>
                </a:extLst>
              </p:cNvPr>
              <p:cNvSpPr txBox="1"/>
              <p:nvPr/>
            </p:nvSpPr>
            <p:spPr>
              <a:xfrm>
                <a:off x="10358638" y="2485556"/>
                <a:ext cx="656077" cy="413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7A4FBD0-B7D1-C772-EA6E-5816DF8A2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8638" y="2485556"/>
                <a:ext cx="656077" cy="413768"/>
              </a:xfrm>
              <a:prstGeom prst="rect">
                <a:avLst/>
              </a:prstGeom>
              <a:blipFill>
                <a:blip r:embed="rId6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6F5F722-0731-86CA-AB16-864DF4D01812}"/>
              </a:ext>
            </a:extLst>
          </p:cNvPr>
          <p:cNvCxnSpPr/>
          <p:nvPr/>
        </p:nvCxnSpPr>
        <p:spPr>
          <a:xfrm flipV="1">
            <a:off x="10390267" y="2484967"/>
            <a:ext cx="0" cy="4614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524029C-A43B-62C4-7905-001AD682DC52}"/>
              </a:ext>
            </a:extLst>
          </p:cNvPr>
          <p:cNvCxnSpPr>
            <a:cxnSpLocks/>
          </p:cNvCxnSpPr>
          <p:nvPr/>
        </p:nvCxnSpPr>
        <p:spPr>
          <a:xfrm flipV="1">
            <a:off x="10398733" y="5022850"/>
            <a:ext cx="0" cy="3111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E69E2C1D-20DE-C5F8-B199-939A5386DB8E}"/>
              </a:ext>
            </a:extLst>
          </p:cNvPr>
          <p:cNvCxnSpPr>
            <a:cxnSpLocks/>
          </p:cNvCxnSpPr>
          <p:nvPr/>
        </p:nvCxnSpPr>
        <p:spPr>
          <a:xfrm flipV="1">
            <a:off x="8564866" y="2764367"/>
            <a:ext cx="1785634" cy="116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82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14386</TotalTime>
  <Words>337</Words>
  <Application>Microsoft Office PowerPoint</Application>
  <PresentationFormat>ワイド画面</PresentationFormat>
  <Paragraphs>72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テーマ</vt:lpstr>
      <vt:lpstr>重点的サンプリング</vt:lpstr>
      <vt:lpstr>重点的サンプリング</vt:lpstr>
      <vt:lpstr> 積分</vt:lpstr>
      <vt:lpstr>サンプリング</vt:lpstr>
      <vt:lpstr> ミップレベル選択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豪祐 名畑</dc:creator>
  <cp:lastModifiedBy>豪祐 名畑</cp:lastModifiedBy>
  <cp:revision>3</cp:revision>
  <dcterms:created xsi:type="dcterms:W3CDTF">2025-01-05T08:16:10Z</dcterms:created>
  <dcterms:modified xsi:type="dcterms:W3CDTF">2025-01-18T01:27:45Z</dcterms:modified>
</cp:coreProperties>
</file>