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2" r:id="rId3"/>
    <p:sldId id="273" r:id="rId4"/>
    <p:sldId id="274" r:id="rId5"/>
    <p:sldId id="258" r:id="rId6"/>
    <p:sldId id="257" r:id="rId7"/>
    <p:sldId id="259" r:id="rId8"/>
    <p:sldId id="260" r:id="rId9"/>
    <p:sldId id="261" r:id="rId10"/>
    <p:sldId id="264" r:id="rId11"/>
    <p:sldId id="262" r:id="rId12"/>
    <p:sldId id="263" r:id="rId13"/>
    <p:sldId id="282" r:id="rId14"/>
    <p:sldId id="267" r:id="rId15"/>
    <p:sldId id="275" r:id="rId16"/>
    <p:sldId id="276" r:id="rId17"/>
    <p:sldId id="277" r:id="rId18"/>
    <p:sldId id="278" r:id="rId19"/>
    <p:sldId id="268" r:id="rId20"/>
    <p:sldId id="269" r:id="rId21"/>
    <p:sldId id="270" r:id="rId22"/>
    <p:sldId id="281" r:id="rId23"/>
    <p:sldId id="271" r:id="rId24"/>
    <p:sldId id="280" r:id="rId25"/>
    <p:sldId id="283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1E70B-0470-4571-9876-5436CB0CE0CF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A340F-B461-4B5E-ABB0-89028450C3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60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340F-B461-4B5E-ABB0-89028450C36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48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DC1D3-6CE6-3945-D1C5-2C33C0047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DFC9463-C739-909E-F9C9-9B51428E5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A820332-FD68-BC2C-D5B8-DFE7BCA1D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C27F91-3324-3F71-A20B-B60DB792E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340F-B461-4B5E-ABB0-89028450C36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08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340F-B461-4B5E-ABB0-89028450C36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85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82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95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16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64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74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42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89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5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25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37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0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8137F-4795-4296-82D0-B103BE589F8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828D-4E8F-4E85-A0D6-48EB283F31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04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15705-F89D-E0DB-4916-AD4AA0DB7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823C6C-9878-A545-9740-D3B11D5CC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B2C04-A8AE-6DEE-8789-B692E5B61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3B1217FC-4FDC-5A17-D3BD-01BF31D5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Fresnel (conductor)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4BD47D45-CF01-F9E5-1A8F-055C37D169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1463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400"/>
                  <a:t>仮定＆近似版</a:t>
                </a:r>
                <a:endParaRPr lang="en-US" altLang="ja-JP" sz="240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ja-JP" sz="2000"/>
              </a:p>
            </p:txBody>
          </p:sp>
        </mc:Choice>
        <mc:Fallback xmlns=""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4BD47D45-CF01-F9E5-1A8F-055C37D16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14638" cy="4351338"/>
              </a:xfrm>
              <a:blipFill>
                <a:blip r:embed="rId3"/>
                <a:stretch>
                  <a:fillRect l="-1811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D73CE140-6EBD-1B95-EBA3-AF966FCA4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457" y="3205007"/>
            <a:ext cx="506800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6A5F6-9058-1686-9090-00A80598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反射率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05AA8A9-4D35-2BA3-1BE6-AA9C1E506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パラメータが多すぎてテーブル化が難しい</a:t>
                </a:r>
                <a:endParaRPr lang="en-US" altLang="ja-JP"/>
              </a:p>
              <a:p>
                <a:r>
                  <a:rPr lang="ja-JP" altLang="en-US"/>
                  <a:t>フレネル項は</a:t>
                </a:r>
                <a:r>
                  <a:rPr lang="en-US" altLang="ja-JP"/>
                  <a:t>Schlick</a:t>
                </a:r>
                <a:r>
                  <a:rPr lang="ja-JP" altLang="en-US"/>
                  <a:t>近似で</a:t>
                </a:r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ja-JP"/>
              </a:p>
              <a:p>
                <a:pPr lvl="8"/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は垂直入射時の反射率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05AA8A9-4D35-2BA3-1BE6-AA9C1E506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28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C6B1E-3FD2-7C42-6F38-75BDCA1BA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7F6CA-2AC7-B4F0-A30E-96B0BDFB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反射率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96365E-81B9-9118-3515-04C38384F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subHide m:val="on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br>
                  <a:rPr lang="en-US" altLang="ja-JP"/>
                </a:br>
                <a:endParaRPr lang="en-US" altLang="ja-JP"/>
              </a:p>
              <a:p>
                <a:pPr lvl="8"/>
                <a:endParaRPr lang="en-US" altLang="ja-JP"/>
              </a:p>
              <a:p>
                <a:pPr lvl="8"/>
                <a:endParaRPr lang="en-US" altLang="ja-JP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ja-JP" altLang="en-US">
                    <a:latin typeface="Cambria Math" panose="02040503050406030204" pitchFamily="18" charset="0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ja-JP" altLang="en-US"/>
                  <a:t>をテーブル化</a:t>
                </a:r>
                <a:endParaRPr lang="en-US" altLang="ja-JP"/>
              </a:p>
              <a:p>
                <a:endParaRPr lang="en-US" altLang="ja-JP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96365E-81B9-9118-3515-04C38384F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9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57939-0CA5-41F5-3ED3-167E0746A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F0F33-76A8-D344-49E8-E376C106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Specluar Albedo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899739B-3F5F-4D74-77B4-DAB1A6604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kumimoji="1" lang="en-US" altLang="ja-JP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br>
                  <a:rPr lang="en-US" altLang="ja-JP" sz="2400"/>
                </a:br>
                <a:endParaRPr lang="en-US" altLang="ja-JP" sz="2400"/>
              </a:p>
              <a:p>
                <a:pPr lvl="8"/>
                <a:endParaRPr lang="en-US" altLang="ja-JP" sz="160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sz="2400"/>
                  <a:t>はフレネル項を除いた</a:t>
                </a:r>
                <a:r>
                  <a:rPr lang="en-US" altLang="ja-JP" sz="2400"/>
                  <a:t>BRDF*cos</a:t>
                </a:r>
              </a:p>
              <a:p>
                <a:pPr lvl="1"/>
                <a:r>
                  <a:rPr lang="ja-JP" altLang="en-US" sz="2200"/>
                  <a:t>前項の事前計算データを用いて</a:t>
                </a:r>
                <a:endParaRPr lang="en-US" altLang="ja-JP" sz="2200"/>
              </a:p>
              <a:p>
                <a:pPr lvl="8"/>
                <a:endParaRPr lang="en-US" altLang="ja-JP" sz="16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sz="2400"/>
              </a:p>
              <a:p>
                <a:endParaRPr lang="en-US" altLang="ja-JP" sz="2400"/>
              </a:p>
              <a:p>
                <a:endParaRPr lang="en-US" altLang="ja-JP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899739B-3F5F-4D74-77B4-DAB1A6604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3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B5C28-4324-8839-C50E-7F71A91A3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428AFF2-8830-7973-B64D-46746DCF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屈折率と色の変換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64C8B5-5421-C287-0A13-D8382EACC1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kumimoji="1" lang="en-US" altLang="ja-JP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C64C8B5-5421-C287-0A13-D8382EAC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A660FC49-A3DC-DDCE-8184-45DD9BA75C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A660FC49-A3DC-DDCE-8184-45DD9BA75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BAB081-8306-2AFC-ACEF-C3A909A109EC}"/>
                  </a:ext>
                </a:extLst>
              </p:cNvPr>
              <p:cNvSpPr txBox="1"/>
              <p:nvPr/>
            </p:nvSpPr>
            <p:spPr>
              <a:xfrm>
                <a:off x="6785429" y="645886"/>
                <a:ext cx="42203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/>
                  <a:t>Artist Friendly Metallic Fresnel</a:t>
                </a:r>
              </a:p>
              <a:p>
                <a:r>
                  <a:rPr kumimoji="1" lang="en-US" altLang="ja-JP"/>
                  <a:t>r: </a:t>
                </a:r>
                <a:r>
                  <a:rPr kumimoji="1" lang="ja-JP" altLang="en-US"/>
                  <a:t>垂直入射時の反射率</a:t>
                </a:r>
                <a:endParaRPr kumimoji="1" lang="en-US" altLang="ja-JP"/>
              </a:p>
              <a:p>
                <a:r>
                  <a:rPr kumimoji="1" lang="en-US" altLang="ja-JP"/>
                  <a:t>g: edgetint (</a:t>
                </a:r>
                <a:r>
                  <a:rPr kumimoji="1" lang="ja-JP" altLang="en-US"/>
                  <a:t>説明ムズイ</a:t>
                </a:r>
                <a:r>
                  <a:rPr kumimoji="1" lang="en-US" altLang="ja-JP"/>
                  <a:t>…0</a:t>
                </a:r>
                <a:r>
                  <a:rPr kumimoji="1" lang="ja-JP" altLang="en-US"/>
                  <a:t>で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kumimoji="1" lang="ja-JP" altLang="en-US"/>
                  <a:t>も</a:t>
                </a:r>
                <a:r>
                  <a:rPr kumimoji="1" lang="en-US" altLang="ja-JP"/>
                  <a:t>0</a:t>
                </a:r>
                <a:r>
                  <a:rPr kumimoji="1" lang="ja-JP" altLang="en-US"/>
                  <a:t>になる</a:t>
                </a:r>
                <a:r>
                  <a:rPr kumimoji="1" lang="en-US" altLang="ja-JP"/>
                  <a:t>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BAB081-8306-2AFC-ACEF-C3A909A10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29" y="645886"/>
                <a:ext cx="4220386" cy="923330"/>
              </a:xfrm>
              <a:prstGeom prst="rect">
                <a:avLst/>
              </a:prstGeom>
              <a:blipFill>
                <a:blip r:embed="rId4"/>
                <a:stretch>
                  <a:fillRect l="-1156" t="-3974" r="-723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51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D92C743-5C25-E804-F7BD-D678C063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フレネル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522A60-35E1-E69E-70E6-4EF52B54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やっぱり</a:t>
            </a:r>
            <a:r>
              <a:rPr lang="en-US" altLang="ja-JP"/>
              <a:t>Schlick</a:t>
            </a:r>
            <a:r>
              <a:rPr lang="ja-JP" altLang="en-US"/>
              <a:t>の近似式を使う</a:t>
            </a:r>
            <a:endParaRPr lang="en-US" altLang="ja-JP"/>
          </a:p>
          <a:p>
            <a:pPr lvl="1"/>
            <a:r>
              <a:rPr lang="en-US" altLang="ja-JP"/>
              <a:t>edgetint</a:t>
            </a:r>
            <a:r>
              <a:rPr lang="ja-JP" altLang="en-US"/>
              <a:t>があるときに近似精度が低い</a:t>
            </a:r>
            <a:endParaRPr lang="en-US" altLang="ja-JP"/>
          </a:p>
          <a:p>
            <a:pPr lvl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4288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F2EF2-BF12-8902-706D-F0781EB0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多重拡散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F4D8B8-712D-6E1D-F352-28C88E192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altLang="ja-JP"/>
                  <a:t>G</a:t>
                </a:r>
                <a:r>
                  <a:rPr lang="ja-JP" altLang="en-US"/>
                  <a:t>項による光の遮蔽された量を多重拡散項を追加して補填</a:t>
                </a:r>
                <a:endParaRPr lang="en-US" altLang="ja-JP"/>
              </a:p>
              <a:p>
                <a:r>
                  <a:rPr kumimoji="1" lang="ja-JP" altLang="en-US"/>
                  <a:t>多重拡散項の反射率</a:t>
                </a:r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ja-JP"/>
              </a:p>
              <a:p>
                <a:r>
                  <a:rPr lang="ja-JP" altLang="en-US"/>
                  <a:t>相反性より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よって</a:t>
                </a:r>
                <a:r>
                  <a:rPr lang="en-US" altLang="ja-JP"/>
                  <a:t>BRDF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に比例</a:t>
                </a:r>
                <a:endParaRPr kumimoji="1" lang="en-US" altLang="ja-JP"/>
              </a:p>
              <a:p>
                <a:r>
                  <a:rPr lang="ja-JP" altLang="en-US"/>
                  <a:t>正規化定数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r>
                  <a:rPr kumimoji="1" lang="ja-JP" altLang="en-US"/>
                  <a:t>よって</a:t>
                </a:r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1F4D8B8-712D-6E1D-F352-28C88E192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96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76133C6-23D5-D1E1-A44F-5DB773AE0E46}"/>
                  </a:ext>
                </a:extLst>
              </p:cNvPr>
              <p:cNvSpPr txBox="1"/>
              <p:nvPr/>
            </p:nvSpPr>
            <p:spPr>
              <a:xfrm>
                <a:off x="8824688" y="5138056"/>
                <a:ext cx="3108543" cy="691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200" b="0">
                    <a:latin typeface="Cambria Math" panose="02040503050406030204" pitchFamily="18" charset="0"/>
                  </a:rPr>
                  <a:t>テーブルから計算するので以下の形式が楽</a:t>
                </a:r>
                <a:endParaRPr kumimoji="1" lang="en-US" altLang="ja-JP" sz="1200" b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76133C6-23D5-D1E1-A44F-5DB773AE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688" y="5138056"/>
                <a:ext cx="3108543" cy="691856"/>
              </a:xfrm>
              <a:prstGeom prst="rect">
                <a:avLst/>
              </a:prstGeom>
              <a:blipFill>
                <a:blip r:embed="rId3"/>
                <a:stretch>
                  <a:fillRect l="-196" t="-77876" b="-157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1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FE555-82BF-D636-6E82-9EBE0BF1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多重拡散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03B770-C468-2FCA-90E8-4DAF2592A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/>
                  <a:t>多重拡散した光もフレネルの影響を受けるべき</a:t>
                </a:r>
                <a:endParaRPr kumimoji="1" lang="en-US" altLang="ja-JP"/>
              </a:p>
              <a:p>
                <a:r>
                  <a:rPr lang="ja-JP" altLang="en-US"/>
                  <a:t>フレネル項の平均を乗算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無限等比級数を使う方法が一般的</a:t>
                </a:r>
                <a:endParaRPr kumimoji="1" lang="en-US" altLang="ja-JP"/>
              </a:p>
              <a:p>
                <a:pPr lvl="1"/>
                <a:r>
                  <a:rPr lang="ja-JP" altLang="en-US"/>
                  <a:t>平均乗算でいいという人がいたので</a:t>
                </a:r>
                <a:r>
                  <a:rPr lang="en-US" altLang="ja-JP"/>
                  <a:t>…</a:t>
                </a:r>
                <a:endParaRPr kumimoji="1"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lvl="1"/>
                <a:r>
                  <a:rPr lang="en-US" altLang="ja-JP"/>
                  <a:t>schlick</a:t>
                </a:r>
                <a:r>
                  <a:rPr lang="ja-JP" altLang="en-US"/>
                  <a:t>フレネルを使うは解析的に求まる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03B770-C468-2FCA-90E8-4DAF2592A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01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D60EA-3F6D-1A51-A40B-BC40571B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多重拡散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E5C4A0F-C1F7-43EC-765A-442A35B7B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unc>
                                        <m:func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𝑡𝑑𝑡</m:t>
                          </m:r>
                        </m:e>
                      </m:nary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E5C4A0F-C1F7-43EC-765A-442A35B7B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5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53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5A5EB19-48CF-878B-50E2-AF339877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sheen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743C4A7B-902C-1D0A-11AB-3D9198E39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ja-JP"/>
                  <a:t>Practical Multiple-Scattering Sheen Using Linearly Transformed Cosines</a:t>
                </a:r>
              </a:p>
              <a:p>
                <a:pPr lvl="1"/>
                <a:r>
                  <a:rPr lang="en-US" altLang="ja-JP"/>
                  <a:t>LTC</a:t>
                </a:r>
                <a:r>
                  <a:rPr lang="ja-JP" altLang="en-US"/>
                  <a:t>を使って近似</a:t>
                </a:r>
                <a:endParaRPr lang="en-US" altLang="ja-JP"/>
              </a:p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𝑠h𝑒𝑒𝑛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func>
                  </m:oMath>
                </a14:m>
                <a:r>
                  <a:rPr lang="ja-JP" altLang="en-US"/>
                  <a:t>とラフネスに依存⇒</a:t>
                </a:r>
                <a:r>
                  <a:rPr lang="en-US" altLang="ja-JP"/>
                  <a:t>3</a:t>
                </a:r>
                <a:r>
                  <a:rPr lang="ja-JP" altLang="en-US"/>
                  <a:t>チャネル</a:t>
                </a:r>
                <a:r>
                  <a:rPr lang="en-US" altLang="ja-JP"/>
                  <a:t>2</a:t>
                </a:r>
                <a:r>
                  <a:rPr lang="ja-JP" altLang="en-US"/>
                  <a:t>次元テーブル</a:t>
                </a:r>
                <a:endParaRPr lang="en-US" altLang="ja-JP"/>
              </a:p>
              <a:p>
                <a:pPr lvl="1"/>
                <a:endParaRPr lang="ja-JP" altLang="en-US"/>
              </a:p>
            </p:txBody>
          </p:sp>
        </mc:Choice>
        <mc:Fallback xmlns="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743C4A7B-902C-1D0A-11AB-3D9198E39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DDA6291-D32B-EEBE-A31C-DC4DB27CE7BF}"/>
              </a:ext>
            </a:extLst>
          </p:cNvPr>
          <p:cNvGrpSpPr/>
          <p:nvPr/>
        </p:nvGrpSpPr>
        <p:grpSpPr>
          <a:xfrm>
            <a:off x="9623973" y="3736009"/>
            <a:ext cx="1957715" cy="1931629"/>
            <a:chOff x="9202152" y="116509"/>
            <a:chExt cx="1957715" cy="1931629"/>
          </a:xfrm>
        </p:grpSpPr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2D5EDB73-115A-182D-F545-546C292B219E}"/>
                </a:ext>
              </a:extLst>
            </p:cNvPr>
            <p:cNvSpPr/>
            <p:nvPr/>
          </p:nvSpPr>
          <p:spPr>
            <a:xfrm>
              <a:off x="9202152" y="434652"/>
              <a:ext cx="1613486" cy="1613486"/>
            </a:xfrm>
            <a:prstGeom prst="arc">
              <a:avLst>
                <a:gd name="adj1" fmla="val 10778365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0DAEEB5A-322D-DD8E-A54B-E661130BF81E}"/>
                </a:ext>
              </a:extLst>
            </p:cNvPr>
            <p:cNvGrpSpPr/>
            <p:nvPr/>
          </p:nvGrpSpPr>
          <p:grpSpPr>
            <a:xfrm>
              <a:off x="9202152" y="116509"/>
              <a:ext cx="1957715" cy="1317002"/>
              <a:chOff x="9202152" y="116509"/>
              <a:chExt cx="1957715" cy="1317002"/>
            </a:xfrm>
          </p:grpSpPr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AFF186F3-08D8-6659-8B29-D6507C1DBAF6}"/>
                  </a:ext>
                </a:extLst>
              </p:cNvPr>
              <p:cNvCxnSpPr/>
              <p:nvPr/>
            </p:nvCxnSpPr>
            <p:spPr>
              <a:xfrm flipV="1">
                <a:off x="10008896" y="430853"/>
                <a:ext cx="0" cy="813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D945A09B-AE8B-3C0A-225C-FA35D60F4F6C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9202434" y="1241395"/>
                <a:ext cx="1613204" cy="5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86B16C6D-6312-D434-9C50-A2AEDE116ED2}"/>
                  </a:ext>
                </a:extLst>
              </p:cNvPr>
              <p:cNvSpPr/>
              <p:nvPr/>
            </p:nvSpPr>
            <p:spPr>
              <a:xfrm flipV="1">
                <a:off x="9202152" y="1049279"/>
                <a:ext cx="1613486" cy="384232"/>
              </a:xfrm>
              <a:prstGeom prst="arc">
                <a:avLst>
                  <a:gd name="adj1" fmla="val 1077836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F8C58873-BC6E-C13B-A79C-0BD906C2937F}"/>
                  </a:ext>
                </a:extLst>
              </p:cNvPr>
              <p:cNvSpPr/>
              <p:nvPr/>
            </p:nvSpPr>
            <p:spPr>
              <a:xfrm>
                <a:off x="9202152" y="1049279"/>
                <a:ext cx="1613486" cy="384232"/>
              </a:xfrm>
              <a:prstGeom prst="arc">
                <a:avLst>
                  <a:gd name="adj1" fmla="val 10778365"/>
                  <a:gd name="adj2" fmla="val 0"/>
                </a:avLst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7FB3A7EC-F4B7-4DDF-27C6-5A6DBBE3D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08896" y="650875"/>
                <a:ext cx="570204" cy="590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CDEC7837-C3E1-D0A9-BB58-644F7D8664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91881" y="104713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CDEC7837-C3E1-D0A9-BB58-644F7D8664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91881" y="104713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BA8ECD3F-23FB-C22E-DE3F-64369117E575}"/>
                      </a:ext>
                    </a:extLst>
                  </p:cNvPr>
                  <p:cNvSpPr txBox="1"/>
                  <p:nvPr/>
                </p:nvSpPr>
                <p:spPr>
                  <a:xfrm>
                    <a:off x="9832019" y="116509"/>
                    <a:ext cx="3537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BA8ECD3F-23FB-C22E-DE3F-64369117E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2019" y="116509"/>
                    <a:ext cx="35375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FDA0B96A-D68D-F48B-C8ED-EE473D324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0454536" y="331272"/>
                    <a:ext cx="5078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FDA0B96A-D68D-F48B-C8ED-EE473D324E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4536" y="331272"/>
                    <a:ext cx="50789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0A69983-AE43-96D4-365E-4844B0A568D2}"/>
                  </a:ext>
                </a:extLst>
              </p:cNvPr>
              <p:cNvSpPr txBox="1"/>
              <p:nvPr/>
            </p:nvSpPr>
            <p:spPr>
              <a:xfrm>
                <a:off x="8739388" y="5163099"/>
                <a:ext cx="345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/>
                  <a:t>が</a:t>
                </a:r>
                <a:r>
                  <a:rPr kumimoji="1" lang="en-US" altLang="ja-JP"/>
                  <a:t>XZ</a:t>
                </a:r>
                <a:r>
                  <a:rPr kumimoji="1" lang="ja-JP" altLang="en-US"/>
                  <a:t>平面上に乗る空間で計算</a:t>
                </a: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0A69983-AE43-96D4-365E-4844B0A56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88" y="5163099"/>
                <a:ext cx="3452612" cy="369332"/>
              </a:xfrm>
              <a:prstGeom prst="rect">
                <a:avLst/>
              </a:prstGeom>
              <a:blipFill>
                <a:blip r:embed="rId6"/>
                <a:stretch>
                  <a:fillRect t="-9836" r="-106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6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19A345D-50AD-B8D3-1E9A-451BE2EE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605423-4377-0DD6-0CB2-24817A2F6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ja-JP" altLang="en-US"/>
              <a:t>さすがに重そうすぎるかな</a:t>
            </a:r>
            <a:r>
              <a:rPr kumimoji="1" lang="en-US" altLang="ja-JP"/>
              <a:t>…</a:t>
            </a:r>
          </a:p>
          <a:p>
            <a:pPr lvl="1"/>
            <a:r>
              <a:rPr lang="ja-JP" altLang="en-US"/>
              <a:t>基本は人</a:t>
            </a:r>
            <a:endParaRPr kumimoji="1" lang="en-US" altLang="ja-JP"/>
          </a:p>
          <a:p>
            <a:r>
              <a:rPr lang="en-US" altLang="ja-JP"/>
              <a:t>sheen</a:t>
            </a:r>
          </a:p>
          <a:p>
            <a:pPr lvl="1"/>
            <a:r>
              <a:rPr lang="en-US" altLang="ja-JP"/>
              <a:t>color</a:t>
            </a:r>
          </a:p>
          <a:p>
            <a:pPr lvl="1"/>
            <a:r>
              <a:rPr lang="en-US" altLang="ja-JP"/>
              <a:t>roughness</a:t>
            </a:r>
          </a:p>
          <a:p>
            <a:r>
              <a:rPr lang="en-US" altLang="ja-JP"/>
              <a:t>coat</a:t>
            </a:r>
          </a:p>
          <a:p>
            <a:pPr lvl="1"/>
            <a:r>
              <a:rPr lang="en-US" altLang="ja-JP"/>
              <a:t>scale</a:t>
            </a:r>
          </a:p>
          <a:p>
            <a:pPr lvl="1"/>
            <a:r>
              <a:rPr lang="en-US" altLang="ja-JP"/>
              <a:t>F0 (float)</a:t>
            </a:r>
          </a:p>
          <a:p>
            <a:pPr lvl="1"/>
            <a:r>
              <a:rPr lang="en-US" altLang="ja-JP"/>
              <a:t>roughness</a:t>
            </a:r>
          </a:p>
          <a:p>
            <a:r>
              <a:rPr lang="en-US" altLang="ja-JP"/>
              <a:t>emissive</a:t>
            </a:r>
          </a:p>
          <a:p>
            <a:pPr lvl="1"/>
            <a:r>
              <a:rPr lang="en-US" altLang="ja-JP"/>
              <a:t>color</a:t>
            </a:r>
          </a:p>
          <a:p>
            <a:r>
              <a:rPr lang="en-US" altLang="ja-JP"/>
              <a:t>specular</a:t>
            </a:r>
          </a:p>
          <a:p>
            <a:pPr lvl="1"/>
            <a:r>
              <a:rPr lang="en-US" altLang="ja-JP"/>
              <a:t>scale</a:t>
            </a:r>
          </a:p>
          <a:p>
            <a:pPr lvl="1"/>
            <a:r>
              <a:rPr lang="en-US" altLang="ja-JP"/>
              <a:t>F0</a:t>
            </a:r>
          </a:p>
          <a:p>
            <a:pPr lvl="1"/>
            <a:r>
              <a:rPr lang="en-US" altLang="ja-JP"/>
              <a:t>roughness</a:t>
            </a:r>
          </a:p>
          <a:p>
            <a:r>
              <a:rPr lang="en-US" altLang="ja-JP"/>
              <a:t>diffuse</a:t>
            </a:r>
          </a:p>
          <a:p>
            <a:pPr lvl="1"/>
            <a:r>
              <a:rPr lang="en-US" altLang="ja-JP"/>
              <a:t>color</a:t>
            </a:r>
          </a:p>
          <a:p>
            <a:pPr lvl="1"/>
            <a:r>
              <a:rPr lang="en-US" altLang="ja-JP"/>
              <a:t>roughness</a:t>
            </a:r>
          </a:p>
          <a:p>
            <a:r>
              <a:rPr lang="en-US" altLang="ja-JP"/>
              <a:t>subsurface</a:t>
            </a:r>
          </a:p>
          <a:p>
            <a:pPr lvl="1"/>
            <a:endParaRPr lang="en-US" altLang="ja-JP"/>
          </a:p>
          <a:p>
            <a:pPr lvl="1"/>
            <a:r>
              <a:rPr lang="en-US" altLang="ja-JP"/>
              <a:t>scatter distance</a:t>
            </a:r>
          </a:p>
          <a:p>
            <a:pPr lvl="1"/>
            <a:endParaRPr kumimoji="1" lang="en-US" altLang="ja-JP"/>
          </a:p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2B0ECC19-99B8-6CFD-D13D-FF173B1D37D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ja-JP" altLang="en-US"/>
                  <a:t>そもそも</a:t>
                </a:r>
                <a:r>
                  <a:rPr lang="en-US" altLang="ja-JP"/>
                  <a:t>color90</a:t>
                </a:r>
                <a:r>
                  <a:rPr lang="ja-JP" altLang="en-US"/>
                  <a:t>が思ったのと違った</a:t>
                </a:r>
                <a:endParaRPr lang="en-US" altLang="ja-JP"/>
              </a:p>
              <a:p>
                <a:pPr lvl="1"/>
                <a:r>
                  <a:rPr lang="ja-JP" altLang="en-US"/>
                  <a:t>結局は角度</a:t>
                </a:r>
                <a:r>
                  <a:rPr lang="en-US" altLang="ja-JP"/>
                  <a:t>0</a:t>
                </a:r>
                <a:r>
                  <a:rPr lang="ja-JP" altLang="en-US"/>
                  <a:t>で反射率</a:t>
                </a:r>
                <a:r>
                  <a:rPr lang="en-US" altLang="ja-JP"/>
                  <a:t>1</a:t>
                </a:r>
                <a:r>
                  <a:rPr lang="ja-JP" altLang="en-US"/>
                  <a:t>になる</a:t>
                </a:r>
                <a:endParaRPr lang="en-US" altLang="ja-JP"/>
              </a:p>
              <a:p>
                <a:r>
                  <a:rPr lang="en-US" altLang="ja-JP"/>
                  <a:t>Fresnel_conductor</a:t>
                </a:r>
                <a:r>
                  <a:rPr lang="ja-JP" altLang="en-US"/>
                  <a:t>も</a:t>
                </a:r>
                <a:r>
                  <a:rPr lang="en-US" altLang="ja-JP"/>
                  <a:t>fresnel_dielectric</a:t>
                </a:r>
                <a:r>
                  <a:rPr lang="ja-JP" altLang="en-US"/>
                  <a:t>も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/>
                  <a:t>なら同じ</a:t>
                </a:r>
                <a:endParaRPr lang="en-US" altLang="ja-JP"/>
              </a:p>
              <a:p>
                <a:pPr lvl="1"/>
                <a:r>
                  <a:rPr lang="ja-JP" altLang="en-US"/>
                  <a:t>全反射考慮の有無の差だけ</a:t>
                </a:r>
                <a:endParaRPr lang="en-US" altLang="ja-JP"/>
              </a:p>
              <a:p>
                <a:r>
                  <a:rPr lang="en-US" altLang="ja-JP"/>
                  <a:t>metal</a:t>
                </a:r>
                <a:r>
                  <a:rPr lang="ja-JP" altLang="en-US"/>
                  <a:t>の</a:t>
                </a:r>
                <a:r>
                  <a:rPr lang="en-US" altLang="ja-JP"/>
                  <a:t>thin flim &amp; multi scatte</a:t>
                </a:r>
                <a:r>
                  <a:rPr lang="ja-JP" altLang="en-US"/>
                  <a:t>は専用のにする</a:t>
                </a:r>
                <a:endParaRPr lang="en-US" altLang="ja-JP"/>
              </a:p>
              <a:p>
                <a:pPr lvl="1"/>
                <a:r>
                  <a:rPr lang="en-US" altLang="ja-JP"/>
                  <a:t>multiscatter</a:t>
                </a:r>
                <a:r>
                  <a:rPr lang="ja-JP" altLang="en-US"/>
                  <a:t>が</a:t>
                </a:r>
                <a:r>
                  <a:rPr lang="en-US" altLang="ja-JP"/>
                  <a:t>diffuse</a:t>
                </a:r>
                <a:r>
                  <a:rPr lang="ja-JP" altLang="en-US"/>
                  <a:t>成分的にする</a:t>
                </a:r>
                <a:endParaRPr lang="en-US" altLang="ja-JP"/>
              </a:p>
              <a:p>
                <a:pPr lvl="1"/>
                <a:r>
                  <a:rPr lang="ja-JP" altLang="en-US"/>
                  <a:t>別に重すぎることはないから別にいいけど</a:t>
                </a:r>
                <a:endParaRPr lang="en-US" altLang="ja-JP"/>
              </a:p>
              <a:p>
                <a:r>
                  <a:rPr lang="en-US" altLang="ja-JP"/>
                  <a:t>glass</a:t>
                </a:r>
                <a:r>
                  <a:rPr lang="ja-JP" altLang="en-US"/>
                  <a:t>も専用</a:t>
                </a:r>
                <a:endParaRPr lang="en-US" altLang="ja-JP"/>
              </a:p>
              <a:p>
                <a:pPr lvl="1"/>
                <a:r>
                  <a:rPr lang="en-US" altLang="ja-JP"/>
                  <a:t>roughness</a:t>
                </a:r>
                <a:r>
                  <a:rPr lang="ja-JP" altLang="en-US"/>
                  <a:t>は</a:t>
                </a:r>
                <a:r>
                  <a:rPr lang="en-US" altLang="ja-JP"/>
                  <a:t>0</a:t>
                </a:r>
              </a:p>
              <a:p>
                <a:endParaRPr lang="en-US" altLang="ja-JP"/>
              </a:p>
              <a:p>
                <a:endParaRPr lang="ja-JP" altLang="en-US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2B0ECC19-99B8-6CFD-D13D-FF173B1D3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495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D2A6-8F80-BCBF-8F43-7DA047C0F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C3A729B-D312-97D7-B70F-B798962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sheen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C6E3817E-636B-89A9-E2F0-C3EDDFCE9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ja-JP" altLang="en-US" b="0">
                    <a:latin typeface="Cambria Math" panose="02040503050406030204" pitchFamily="18" charset="0"/>
                  </a:rPr>
                  <a:t>重点的サンプリング</a:t>
                </a:r>
                <a:endParaRPr lang="en-US" altLang="ja-JP" b="0">
                  <a:latin typeface="Cambria Math" panose="02040503050406030204" pitchFamily="18" charset="0"/>
                </a:endParaRPr>
              </a:p>
              <a:p>
                <a:r>
                  <a:rPr lang="en-US" altLang="ja-JP" b="0">
                    <a:latin typeface="Cambria Math" panose="02040503050406030204" pitchFamily="18" charset="0"/>
                  </a:rPr>
                  <a:t>cosine</a:t>
                </a:r>
                <a:r>
                  <a:rPr lang="ja-JP" altLang="en-US">
                    <a:latin typeface="Cambria Math" panose="02040503050406030204" pitchFamily="18" charset="0"/>
                  </a:rPr>
                  <a:t>分布でサンプリング＆逆変換</a:t>
                </a:r>
                <a:endParaRPr lang="en-US" altLang="ja-JP" b="0">
                  <a:latin typeface="Cambria Math" panose="02040503050406030204" pitchFamily="18" charset="0"/>
                </a:endParaRPr>
              </a:p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:endParaRPr lang="ja-JP" altLang="en-US"/>
              </a:p>
            </p:txBody>
          </p:sp>
        </mc:Choice>
        <mc:Fallback xmlns="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C6E3817E-636B-89A9-E2F0-C3EDDFCE9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6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59E57-613D-2107-7008-D077834D3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2A78DAE-515F-D047-18E9-D5F8B789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sheen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37D6A078-2E76-3EA0-E034-FD956BA2E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en-US" altLang="ja-JP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pPr lvl="1"/>
                <a:endParaRPr lang="ja-JP" altLang="en-US"/>
              </a:p>
            </p:txBody>
          </p:sp>
        </mc:Choice>
        <mc:Fallback xmlns="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37D6A078-2E76-3EA0-E034-FD956BA2E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8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5F632-4CC1-59A6-7F8F-7DE63DF1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SSS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33ED211-07EA-60BB-A9E4-5070983C4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nary>
                            <m:naryPr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アルベドは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ja-JP" altLang="en-US"/>
                  <a:t>でのみ乗算</a:t>
                </a:r>
                <a:endParaRPr lang="en-US" altLang="ja-JP"/>
              </a:p>
              <a:p>
                <a:r>
                  <a:rPr lang="ja-JP" altLang="en-US"/>
                  <a:t>または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でアルベドの平方根を乗算</a:t>
                </a:r>
                <a:endParaRPr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33ED211-07EA-60BB-A9E4-5070983C4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90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4AE89-C533-B397-8998-51772E21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bssrdf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D638D0-36C6-8470-DF2E-AA3261A88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/>
                  <a:t>: </a:t>
                </a:r>
                <a:r>
                  <a:rPr kumimoji="1" lang="ja-JP" altLang="en-US"/>
                  <a:t>散乱距離</a:t>
                </a:r>
                <a:r>
                  <a:rPr kumimoji="1" lang="en-US" altLang="ja-JP"/>
                  <a:t>(RGB)</a:t>
                </a:r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𝑟𝑑𝑟𝑑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正規化済みなので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pdf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kumimoji="1"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ja-JP"/>
              </a:p>
              <a:p>
                <a:pPr lvl="8"/>
                <a:endParaRPr kumimoji="1" lang="en-US" altLang="ja-JP"/>
              </a:p>
              <a:p>
                <a:r>
                  <a:rPr kumimoji="1" lang="ja-JP" altLang="en-US"/>
                  <a:t>逆関数法での重点的サンプリングは難しいので近似</a:t>
                </a:r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=2.5715</m:t>
                      </m:r>
                    </m:oMath>
                  </m:oMathPara>
                </a14:m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CD638D0-36C6-8470-DF2E-AA3261A88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58231E-1AE3-805B-2E33-651F0AC64E37}"/>
                  </a:ext>
                </a:extLst>
              </p:cNvPr>
              <p:cNvSpPr txBox="1"/>
              <p:nvPr/>
            </p:nvSpPr>
            <p:spPr>
              <a:xfrm>
                <a:off x="7603068" y="681037"/>
                <a:ext cx="4125809" cy="925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b="0">
                    <a:latin typeface="Cambria Math" panose="02040503050406030204" pitchFamily="18" charset="0"/>
                  </a:rPr>
                  <a:t>以下の形で評価がよい</a:t>
                </a:r>
                <a:br>
                  <a:rPr kumimoji="1" lang="en-US" altLang="ja-JP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dr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kumimoji="1" lang="en-US" altLang="ja-JP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958231E-1AE3-805B-2E33-651F0AC6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068" y="681037"/>
                <a:ext cx="4125809" cy="925190"/>
              </a:xfrm>
              <a:prstGeom prst="rect">
                <a:avLst/>
              </a:prstGeom>
              <a:blipFill>
                <a:blip r:embed="rId3"/>
                <a:stretch>
                  <a:fillRect l="-1182" t="-3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637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8B736-E176-67C4-228F-78D8177F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SSSSS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9A1C337-FB13-CF66-0EEF-68602F40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76824" cy="4351338"/>
              </a:xfrm>
            </p:spPr>
            <p:txBody>
              <a:bodyPr>
                <a:normAutofit fontScale="55000" lnSpcReduction="20000"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𝑑𝐴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𝑑𝐴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ja-JP" altLang="en-US"/>
                  <a:t>でもいいかも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ja-JP" altLang="en-US"/>
                  <a:t>でもいいかも</a:t>
                </a:r>
                <a:endParaRPr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9A1C337-FB13-CF66-0EEF-68602F40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76824" cy="4351338"/>
              </a:xfrm>
              <a:blipFill>
                <a:blip r:embed="rId2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DBFBE8A-28C9-CA77-8622-353AD522E38E}"/>
              </a:ext>
            </a:extLst>
          </p:cNvPr>
          <p:cNvGrpSpPr/>
          <p:nvPr/>
        </p:nvGrpSpPr>
        <p:grpSpPr>
          <a:xfrm>
            <a:off x="7550083" y="2665708"/>
            <a:ext cx="4554093" cy="3994568"/>
            <a:chOff x="6387710" y="2657959"/>
            <a:chExt cx="4554093" cy="3994568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37336D23-935A-4258-00B4-B39DA8CFA0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3584" y="5294931"/>
              <a:ext cx="1056791" cy="255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46BF95C1-8078-9A51-13F4-DBC79621DD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2500" y="4445000"/>
              <a:ext cx="502229" cy="220752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スマイル 9">
              <a:extLst>
                <a:ext uri="{FF2B5EF4-FFF2-40B4-BE49-F238E27FC236}">
                  <a16:creationId xmlns:a16="http://schemas.microsoft.com/office/drawing/2014/main" id="{0ACD7815-FC57-7254-FB09-C6126E7A2388}"/>
                </a:ext>
              </a:extLst>
            </p:cNvPr>
            <p:cNvSpPr/>
            <p:nvPr/>
          </p:nvSpPr>
          <p:spPr>
            <a:xfrm>
              <a:off x="6387710" y="4265907"/>
              <a:ext cx="635431" cy="635431"/>
            </a:xfrm>
            <a:prstGeom prst="smileyFac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DA834063-FC77-95A6-837E-B853CF5E75C3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7023141" y="4583623"/>
              <a:ext cx="3308309" cy="91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3F67880-AECF-F480-5FF6-042A4E5B4064}"/>
                </a:ext>
              </a:extLst>
            </p:cNvPr>
            <p:cNvSpPr/>
            <p:nvPr/>
          </p:nvSpPr>
          <p:spPr>
            <a:xfrm>
              <a:off x="8945898" y="4561417"/>
              <a:ext cx="176935" cy="17693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68A5BDA7-0851-72DD-FB0C-3974898FC49F}"/>
                </a:ext>
              </a:extLst>
            </p:cNvPr>
            <p:cNvSpPr/>
            <p:nvPr/>
          </p:nvSpPr>
          <p:spPr>
            <a:xfrm>
              <a:off x="8702298" y="2657959"/>
              <a:ext cx="2239505" cy="3851329"/>
            </a:xfrm>
            <a:custGeom>
              <a:avLst/>
              <a:gdLst>
                <a:gd name="connsiteX0" fmla="*/ 0 w 2239505"/>
                <a:gd name="connsiteY0" fmla="*/ 3851329 h 3851329"/>
                <a:gd name="connsiteX1" fmla="*/ 371960 w 2239505"/>
                <a:gd name="connsiteY1" fmla="*/ 2402238 h 3851329"/>
                <a:gd name="connsiteX2" fmla="*/ 1774556 w 2239505"/>
                <a:gd name="connsiteY2" fmla="*/ 1317356 h 3851329"/>
                <a:gd name="connsiteX3" fmla="*/ 2239505 w 2239505"/>
                <a:gd name="connsiteY3" fmla="*/ 0 h 385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505" h="3851329">
                  <a:moveTo>
                    <a:pt x="0" y="3851329"/>
                  </a:moveTo>
                  <a:cubicBezTo>
                    <a:pt x="38100" y="3337948"/>
                    <a:pt x="76201" y="2824567"/>
                    <a:pt x="371960" y="2402238"/>
                  </a:cubicBezTo>
                  <a:cubicBezTo>
                    <a:pt x="667719" y="1979909"/>
                    <a:pt x="1463299" y="1717729"/>
                    <a:pt x="1774556" y="1317356"/>
                  </a:cubicBezTo>
                  <a:cubicBezTo>
                    <a:pt x="2085813" y="916983"/>
                    <a:pt x="2162659" y="458491"/>
                    <a:pt x="223950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2BF55A7B-51FA-9832-52F7-1A67A7640D17}"/>
                </a:ext>
              </a:extLst>
            </p:cNvPr>
            <p:cNvSpPr/>
            <p:nvPr/>
          </p:nvSpPr>
          <p:spPr>
            <a:xfrm>
              <a:off x="9427633" y="4564540"/>
              <a:ext cx="176935" cy="17693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7242E70B-9423-4471-A3B6-9320CB753FCD}"/>
                    </a:ext>
                  </a:extLst>
                </p:cNvPr>
                <p:cNvSpPr txBox="1"/>
                <p:nvPr/>
              </p:nvSpPr>
              <p:spPr>
                <a:xfrm>
                  <a:off x="9420575" y="469174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7242E70B-9423-4471-A3B6-9320CB753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575" y="4691746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E6E25981-FCDF-45DF-F2E6-671DB77AB9A0}"/>
                    </a:ext>
                  </a:extLst>
                </p:cNvPr>
                <p:cNvSpPr txBox="1"/>
                <p:nvPr/>
              </p:nvSpPr>
              <p:spPr>
                <a:xfrm>
                  <a:off x="8671621" y="4260334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E6E25981-FCDF-45DF-F2E6-671DB77AB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621" y="4260334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EE3CCC4-DA74-742C-2713-079831ABD5F5}"/>
              </a:ext>
            </a:extLst>
          </p:cNvPr>
          <p:cNvSpPr txBox="1"/>
          <p:nvPr/>
        </p:nvSpPr>
        <p:spPr>
          <a:xfrm>
            <a:off x="8601559" y="1154624"/>
            <a:ext cx="2815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</a:t>
            </a:r>
            <a:r>
              <a:rPr kumimoji="1" lang="en-US" altLang="ja-JP"/>
              <a:t>u32 color</a:t>
            </a:r>
          </a:p>
          <a:p>
            <a:r>
              <a:rPr kumimoji="1" lang="ja-JP" altLang="en-US"/>
              <a:t>・</a:t>
            </a:r>
            <a:r>
              <a:rPr kumimoji="1" lang="en-US" altLang="ja-JP"/>
              <a:t>u24 z</a:t>
            </a:r>
          </a:p>
          <a:p>
            <a:r>
              <a:rPr kumimoji="1" lang="ja-JP" altLang="en-US"/>
              <a:t>・</a:t>
            </a:r>
            <a:r>
              <a:rPr kumimoji="1" lang="en-US" altLang="ja-JP"/>
              <a:t>u8 cos</a:t>
            </a:r>
          </a:p>
          <a:p>
            <a:r>
              <a:rPr kumimoji="1" lang="ja-JP" altLang="en-US"/>
              <a:t>・グループ</a:t>
            </a:r>
            <a:r>
              <a:rPr kumimoji="1" lang="en-US" altLang="ja-JP"/>
              <a:t>ID</a:t>
            </a:r>
          </a:p>
          <a:p>
            <a:r>
              <a:rPr kumimoji="1" lang="ja-JP" altLang="en-US"/>
              <a:t>必要になったら</a:t>
            </a:r>
            <a:r>
              <a:rPr kumimoji="1" lang="en-US" altLang="ja-JP"/>
              <a:t>z</a:t>
            </a:r>
            <a:r>
              <a:rPr kumimoji="1" lang="ja-JP" altLang="en-US"/>
              <a:t>から削る</a:t>
            </a:r>
            <a:endParaRPr kumimoji="1" lang="en-US" altLang="ja-JP"/>
          </a:p>
          <a:p>
            <a:endParaRPr kumimoji="1" lang="en-US" altLang="ja-JP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EDC50EB-1B46-EF57-10D2-F6589018C798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185514" y="4591372"/>
            <a:ext cx="1792453" cy="961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525A65-6FAC-2D7B-F48E-5BC493536ECB}"/>
              </a:ext>
            </a:extLst>
          </p:cNvPr>
          <p:cNvCxnSpPr>
            <a:cxnSpLocks/>
          </p:cNvCxnSpPr>
          <p:nvPr/>
        </p:nvCxnSpPr>
        <p:spPr>
          <a:xfrm flipH="1">
            <a:off x="9992748" y="4662379"/>
            <a:ext cx="709119" cy="896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97D10B1-3540-DC30-7515-7D0EDE08489A}"/>
                  </a:ext>
                </a:extLst>
              </p:cNvPr>
              <p:cNvSpPr txBox="1"/>
              <p:nvPr/>
            </p:nvSpPr>
            <p:spPr>
              <a:xfrm>
                <a:off x="9641170" y="548353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597D10B1-3540-DC30-7515-7D0EDE084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170" y="5483538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2310D02-0763-F7BC-0EAB-463B210C7E38}"/>
                  </a:ext>
                </a:extLst>
              </p:cNvPr>
              <p:cNvSpPr txBox="1"/>
              <p:nvPr/>
            </p:nvSpPr>
            <p:spPr>
              <a:xfrm>
                <a:off x="8335442" y="3743120"/>
                <a:ext cx="2997103" cy="396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2310D02-0763-F7BC-0EAB-463B210C7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42" y="3743120"/>
                <a:ext cx="2997103" cy="39626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8F8AFAC-98DF-195D-FFCD-7CA5FDAFB4DA}"/>
                  </a:ext>
                </a:extLst>
              </p:cNvPr>
              <p:cNvSpPr txBox="1"/>
              <p:nvPr/>
            </p:nvSpPr>
            <p:spPr>
              <a:xfrm>
                <a:off x="10300153" y="5038993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F8F8AFAC-98DF-195D-FFCD-7CA5FDAF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153" y="5038993"/>
                <a:ext cx="3779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0BDF1EA-8254-02D9-32F1-32B676DB55C7}"/>
                  </a:ext>
                </a:extLst>
              </p:cNvPr>
              <p:cNvSpPr txBox="1"/>
              <p:nvPr/>
            </p:nvSpPr>
            <p:spPr>
              <a:xfrm>
                <a:off x="8626869" y="457886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0BDF1EA-8254-02D9-32F1-32B676DB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69" y="4578861"/>
                <a:ext cx="3741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03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BEA4D-63D6-8C91-08DF-5D25B34A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SSSSS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0168D-C72E-FFEF-C585-A3D9AFAB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スクリーン空間でサンプリングしたい</a:t>
            </a:r>
            <a:endParaRPr kumimoji="1" lang="en-US" altLang="ja-JP"/>
          </a:p>
          <a:p>
            <a:pPr lvl="1"/>
            <a:r>
              <a:rPr lang="ja-JP" altLang="en-US"/>
              <a:t>ワールド空間だとスクリーン座標に変換がいる</a:t>
            </a:r>
            <a:endParaRPr lang="en-US" altLang="ja-JP"/>
          </a:p>
          <a:p>
            <a:pPr lvl="1"/>
            <a:r>
              <a:rPr lang="ja-JP" altLang="en-US"/>
              <a:t>わっかんね</a:t>
            </a:r>
            <a:endParaRPr lang="en-US" altLang="ja-JP"/>
          </a:p>
          <a:p>
            <a:pPr lvl="1"/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43946E0-A564-7B9A-8888-9692E1E5E782}"/>
              </a:ext>
            </a:extLst>
          </p:cNvPr>
          <p:cNvSpPr/>
          <p:nvPr/>
        </p:nvSpPr>
        <p:spPr>
          <a:xfrm>
            <a:off x="5543551" y="3263900"/>
            <a:ext cx="3395133" cy="2734734"/>
          </a:xfrm>
          <a:custGeom>
            <a:avLst/>
            <a:gdLst>
              <a:gd name="connsiteX0" fmla="*/ 0 w 3395133"/>
              <a:gd name="connsiteY0" fmla="*/ 2734734 h 2734734"/>
              <a:gd name="connsiteX1" fmla="*/ 677333 w 3395133"/>
              <a:gd name="connsiteY1" fmla="*/ 1498600 h 2734734"/>
              <a:gd name="connsiteX2" fmla="*/ 2446866 w 3395133"/>
              <a:gd name="connsiteY2" fmla="*/ 1303867 h 2734734"/>
              <a:gd name="connsiteX3" fmla="*/ 3395133 w 3395133"/>
              <a:gd name="connsiteY3" fmla="*/ 0 h 273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5133" h="2734734">
                <a:moveTo>
                  <a:pt x="0" y="2734734"/>
                </a:moveTo>
                <a:cubicBezTo>
                  <a:pt x="134761" y="2235906"/>
                  <a:pt x="269522" y="1737078"/>
                  <a:pt x="677333" y="1498600"/>
                </a:cubicBezTo>
                <a:cubicBezTo>
                  <a:pt x="1085144" y="1260122"/>
                  <a:pt x="1993899" y="1553634"/>
                  <a:pt x="2446866" y="1303867"/>
                </a:cubicBezTo>
                <a:cubicBezTo>
                  <a:pt x="2899833" y="1054100"/>
                  <a:pt x="3147483" y="527050"/>
                  <a:pt x="339513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F257445-BE3E-DF0C-449D-6DEFB72F2415}"/>
              </a:ext>
            </a:extLst>
          </p:cNvPr>
          <p:cNvCxnSpPr>
            <a:cxnSpLocks/>
            <a:stCxn id="16" idx="7"/>
            <a:endCxn id="16" idx="3"/>
          </p:cNvCxnSpPr>
          <p:nvPr/>
        </p:nvCxnSpPr>
        <p:spPr>
          <a:xfrm flipH="1">
            <a:off x="5442546" y="4295898"/>
            <a:ext cx="1197150" cy="119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0912F6F-28FE-C91F-1659-129A5212ED5A}"/>
              </a:ext>
            </a:extLst>
          </p:cNvPr>
          <p:cNvCxnSpPr>
            <a:cxnSpLocks/>
            <a:endCxn id="16" idx="1"/>
          </p:cNvCxnSpPr>
          <p:nvPr/>
        </p:nvCxnSpPr>
        <p:spPr>
          <a:xfrm flipH="1" flipV="1">
            <a:off x="5442546" y="4295898"/>
            <a:ext cx="592531" cy="59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マイル 10">
            <a:extLst>
              <a:ext uri="{FF2B5EF4-FFF2-40B4-BE49-F238E27FC236}">
                <a16:creationId xmlns:a16="http://schemas.microsoft.com/office/drawing/2014/main" id="{8D09A801-06DE-2F55-ACAF-C8404A5E7CFE}"/>
              </a:ext>
            </a:extLst>
          </p:cNvPr>
          <p:cNvSpPr/>
          <p:nvPr/>
        </p:nvSpPr>
        <p:spPr>
          <a:xfrm>
            <a:off x="2114093" y="5325466"/>
            <a:ext cx="592531" cy="592531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240E37-B8DE-733C-C73C-8EDF0231404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706624" y="4904317"/>
            <a:ext cx="3328453" cy="717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42601D5-0B94-A5F9-4A27-8E046F39643B}"/>
              </a:ext>
            </a:extLst>
          </p:cNvPr>
          <p:cNvCxnSpPr>
            <a:cxnSpLocks/>
            <a:stCxn id="11" idx="6"/>
            <a:endCxn id="16" idx="3"/>
          </p:cNvCxnSpPr>
          <p:nvPr/>
        </p:nvCxnSpPr>
        <p:spPr>
          <a:xfrm flipV="1">
            <a:off x="2706624" y="5493048"/>
            <a:ext cx="2735922" cy="1286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495987E-A0EE-9663-098D-E12BCC64D364}"/>
              </a:ext>
            </a:extLst>
          </p:cNvPr>
          <p:cNvSpPr/>
          <p:nvPr/>
        </p:nvSpPr>
        <p:spPr>
          <a:xfrm>
            <a:off x="5194608" y="4047960"/>
            <a:ext cx="1693026" cy="16930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F96AE42-E9D4-1EA6-A9A2-883AF1C2067C}"/>
              </a:ext>
            </a:extLst>
          </p:cNvPr>
          <p:cNvCxnSpPr>
            <a:cxnSpLocks/>
            <a:stCxn id="11" idx="6"/>
            <a:endCxn id="16" idx="7"/>
          </p:cNvCxnSpPr>
          <p:nvPr/>
        </p:nvCxnSpPr>
        <p:spPr>
          <a:xfrm flipV="1">
            <a:off x="2706624" y="4295898"/>
            <a:ext cx="3933072" cy="13258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8C16EF3-5670-05AB-B525-D8231AC89D48}"/>
              </a:ext>
            </a:extLst>
          </p:cNvPr>
          <p:cNvCxnSpPr/>
          <p:nvPr/>
        </p:nvCxnSpPr>
        <p:spPr>
          <a:xfrm>
            <a:off x="3892550" y="4202113"/>
            <a:ext cx="0" cy="212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2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0A72A-7E8C-4545-A77E-3689F6B5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法線補正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747EDF-B401-049B-2B8A-38F26AF54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19151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/>
                  <a:t>視線方向と法線の内積が閾値以下にならないように補正</a:t>
                </a:r>
                <a:endParaRPr kumimoji="1" lang="en-US" altLang="ja-JP"/>
              </a:p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𝜖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747EDF-B401-049B-2B8A-38F26AF54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19151" cy="4351338"/>
              </a:xfrm>
              <a:blipFill>
                <a:blip r:embed="rId2"/>
                <a:stretch>
                  <a:fillRect l="-1178" t="-2241" r="-8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3EA0DB67-5D73-14E8-1320-BBDB92B92A64}"/>
              </a:ext>
            </a:extLst>
          </p:cNvPr>
          <p:cNvGrpSpPr/>
          <p:nvPr/>
        </p:nvGrpSpPr>
        <p:grpSpPr>
          <a:xfrm>
            <a:off x="8652984" y="3242855"/>
            <a:ext cx="3086468" cy="3069045"/>
            <a:chOff x="4704071" y="3242855"/>
            <a:chExt cx="3086468" cy="3069045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2E35441A-D173-003D-B6BF-DC9FB8BC09FB}"/>
                </a:ext>
              </a:extLst>
            </p:cNvPr>
            <p:cNvGrpSpPr/>
            <p:nvPr/>
          </p:nvGrpSpPr>
          <p:grpSpPr>
            <a:xfrm>
              <a:off x="5121022" y="3690080"/>
              <a:ext cx="2621820" cy="2621820"/>
              <a:chOff x="3228722" y="3058789"/>
              <a:chExt cx="2621820" cy="2621820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3E395185-0468-2A44-D03D-345F0AF5DDF5}"/>
                  </a:ext>
                </a:extLst>
              </p:cNvPr>
              <p:cNvSpPr/>
              <p:nvPr/>
            </p:nvSpPr>
            <p:spPr>
              <a:xfrm>
                <a:off x="3228722" y="3058789"/>
                <a:ext cx="2621820" cy="26218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67D58BA-6F8F-807F-BFB1-6BB7E6572C04}"/>
                  </a:ext>
                </a:extLst>
              </p:cNvPr>
              <p:cNvCxnSpPr>
                <a:cxnSpLocks/>
                <a:stCxn id="4" idx="2"/>
                <a:endCxn id="4" idx="6"/>
              </p:cNvCxnSpPr>
              <p:nvPr/>
            </p:nvCxnSpPr>
            <p:spPr>
              <a:xfrm>
                <a:off x="3228722" y="4369699"/>
                <a:ext cx="262182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44DB584F-C630-1FE6-C237-9A739F1E709A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 flipV="1">
                <a:off x="4539632" y="3058789"/>
                <a:ext cx="0" cy="1310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54AA8ADE-1704-64D6-0396-D4532B77A344}"/>
                  </a:ext>
                </a:extLst>
              </p:cNvPr>
              <p:cNvCxnSpPr>
                <a:cxnSpLocks/>
                <a:endCxn id="4" idx="7"/>
              </p:cNvCxnSpPr>
              <p:nvPr/>
            </p:nvCxnSpPr>
            <p:spPr>
              <a:xfrm flipV="1">
                <a:off x="4539632" y="3442746"/>
                <a:ext cx="926953" cy="92695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F08AEA22-58F7-126D-4D28-500519AA1B08}"/>
                  </a:ext>
                </a:extLst>
              </p:cNvPr>
              <p:cNvCxnSpPr>
                <a:cxnSpLocks/>
                <a:stCxn id="4" idx="1"/>
                <a:endCxn id="4" idx="5"/>
              </p:cNvCxnSpPr>
              <p:nvPr/>
            </p:nvCxnSpPr>
            <p:spPr>
              <a:xfrm>
                <a:off x="3612679" y="3442746"/>
                <a:ext cx="1853906" cy="185390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12D89952-41A1-8353-8746-A23DD260E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95650" y="3867150"/>
                <a:ext cx="1243981" cy="5025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2D609BBB-E5A1-2FD7-6D54-A404B21230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02150" y="4351421"/>
                <a:ext cx="1243981" cy="50254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73C1AF7A-494F-074C-82FD-8674E062906B}"/>
                  </a:ext>
                </a:extLst>
              </p:cNvPr>
              <p:cNvCxnSpPr>
                <a:cxnSpLocks/>
                <a:stCxn id="4" idx="7"/>
              </p:cNvCxnSpPr>
              <p:nvPr/>
            </p:nvCxnSpPr>
            <p:spPr>
              <a:xfrm flipH="1">
                <a:off x="4997450" y="3442746"/>
                <a:ext cx="469135" cy="11020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E7FCA3C6-4B85-FE5F-A10D-FC15F726BA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4333" y="3147927"/>
                <a:ext cx="990598" cy="2408323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4B7837F-CF1C-A534-7772-97251C95094B}"/>
                  </a:ext>
                </a:extLst>
              </p:cNvPr>
              <p:cNvCxnSpPr>
                <a:cxnSpLocks/>
                <a:stCxn id="4" idx="7"/>
              </p:cNvCxnSpPr>
              <p:nvPr/>
            </p:nvCxnSpPr>
            <p:spPr>
              <a:xfrm flipH="1" flipV="1">
                <a:off x="4820839" y="3175269"/>
                <a:ext cx="645746" cy="2674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575EDA1F-1EAC-BB1B-1EC6-3F7BAF2596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9631" y="3175534"/>
                <a:ext cx="297673" cy="11758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28B2633D-1842-D4B3-E334-E07637208290}"/>
                    </a:ext>
                  </a:extLst>
                </p:cNvPr>
                <p:cNvSpPr txBox="1"/>
                <p:nvPr/>
              </p:nvSpPr>
              <p:spPr>
                <a:xfrm>
                  <a:off x="6190037" y="3242855"/>
                  <a:ext cx="483787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28B2633D-1842-D4B3-E334-E07637208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37" y="3242855"/>
                  <a:ext cx="483787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04CE6855-1644-7ACB-74DD-522EF76D4769}"/>
                    </a:ext>
                  </a:extLst>
                </p:cNvPr>
                <p:cNvSpPr txBox="1"/>
                <p:nvPr/>
              </p:nvSpPr>
              <p:spPr>
                <a:xfrm>
                  <a:off x="7325155" y="3735498"/>
                  <a:ext cx="465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04CE6855-1644-7ACB-74DD-522EF76D4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155" y="3735498"/>
                  <a:ext cx="46538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8AB60A0B-9CE9-39BA-59DD-3F8BAB357214}"/>
                    </a:ext>
                  </a:extLst>
                </p:cNvPr>
                <p:cNvSpPr txBox="1"/>
                <p:nvPr/>
              </p:nvSpPr>
              <p:spPr>
                <a:xfrm>
                  <a:off x="4704071" y="4225435"/>
                  <a:ext cx="507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8AB60A0B-9CE9-39BA-59DD-3F8BAB357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071" y="4225435"/>
                  <a:ext cx="50789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3B79E247-B5FF-40D0-1A5C-78E5355AEDDA}"/>
                    </a:ext>
                  </a:extLst>
                </p:cNvPr>
                <p:cNvSpPr txBox="1"/>
                <p:nvPr/>
              </p:nvSpPr>
              <p:spPr>
                <a:xfrm>
                  <a:off x="6551056" y="3336536"/>
                  <a:ext cx="465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3B79E247-B5FF-40D0-1A5C-78E5355AE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056" y="3336536"/>
                  <a:ext cx="4653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860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1180CE4-D68B-DD1E-9C96-7DD82E1B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F94CDD7A-DD82-AA80-748B-9CDD70171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被積分関数に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ja-JP" altLang="en-US"/>
                  <a:t>が含まれないようにしたいが無理やな</a:t>
                </a:r>
                <a:endParaRPr lang="en-US" altLang="ja-JP"/>
              </a:p>
              <a:p>
                <a:endParaRPr lang="en-US" altLang="ja-JP"/>
              </a:p>
              <a:p>
                <a:r>
                  <a:rPr lang="en-US" altLang="ja-JP"/>
                  <a:t>edgetint</a:t>
                </a:r>
                <a:r>
                  <a:rPr lang="ja-JP" altLang="en-US"/>
                  <a:t>が大きいほどフレネル反射率は大きくなる</a:t>
                </a:r>
                <a:endParaRPr lang="en-US" altLang="ja-JP"/>
              </a:p>
              <a:p>
                <a:r>
                  <a:rPr lang="en-US" altLang="ja-JP"/>
                  <a:t>dielectric</a:t>
                </a:r>
                <a:r>
                  <a:rPr lang="ja-JP" altLang="en-US"/>
                  <a:t>は</a:t>
                </a:r>
                <a:r>
                  <a:rPr lang="en-US" altLang="ja-JP"/>
                  <a:t>edgetint=0</a:t>
                </a:r>
              </a:p>
              <a:p>
                <a:endParaRPr lang="en-US" altLang="ja-JP"/>
              </a:p>
              <a:p>
                <a:r>
                  <a:rPr lang="ja-JP" altLang="en-US"/>
                  <a:t>今欲しいのは？</a:t>
                </a:r>
                <a:endParaRPr lang="en-US" altLang="ja-JP"/>
              </a:p>
              <a:p>
                <a:pPr lvl="1"/>
                <a:r>
                  <a:rPr lang="ja-JP" altLang="en-US"/>
                  <a:t>反射率</a:t>
                </a:r>
                <a:endParaRPr lang="en-US" altLang="ja-JP"/>
              </a:p>
              <a:p>
                <a:pPr lvl="1"/>
                <a:r>
                  <a:rPr lang="ja-JP" altLang="en-US"/>
                  <a:t>アルベド分離</a:t>
                </a:r>
                <a:endParaRPr lang="en-US" altLang="ja-JP"/>
              </a:p>
              <a:p>
                <a:r>
                  <a:rPr lang="ja-JP" altLang="en-US"/>
                  <a:t>アルベド分離に関しては以下が基本だが，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ja-JP"/>
                  <a:t>,roughness,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ja-JP"/>
                  <a:t>,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ja-JP" altLang="en-US"/>
                  <a:t>依存で</a:t>
                </a:r>
                <a:r>
                  <a:rPr lang="en-US" altLang="ja-JP"/>
                  <a:t>4</a:t>
                </a:r>
                <a:r>
                  <a:rPr lang="ja-JP" altLang="en-US"/>
                  <a:t>次元</a:t>
                </a:r>
                <a:endParaRPr lang="en-US" altLang="ja-JP"/>
              </a:p>
              <a:p>
                <a:pPr lvl="1"/>
                <a:r>
                  <a:rPr lang="ja-JP" altLang="en-US"/>
                  <a:t>または</a:t>
                </a:r>
                <a:r>
                  <a:rPr lang="en-US" altLang="ja-JP"/>
                  <a:t>F0,edgetint</a:t>
                </a:r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lang="ja-JP" altLang="en-US"/>
              </a:p>
            </p:txBody>
          </p:sp>
        </mc:Choice>
        <mc:Fallback xmlns="">
          <p:sp>
            <p:nvSpPr>
              <p:cNvPr id="6" name="コンテンツ プレースホルダー 5">
                <a:extLst>
                  <a:ext uri="{FF2B5EF4-FFF2-40B4-BE49-F238E27FC236}">
                    <a16:creationId xmlns:a16="http://schemas.microsoft.com/office/drawing/2014/main" id="{F94CDD7A-DD82-AA80-748B-9CDD70171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b="-110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1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5EA5-788A-305E-A3F1-D6104F11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8DDC9-DC57-67DF-77BF-B55E521A9B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0C8C38-79BD-98AC-C119-E61AF39A10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28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8353B-126A-3CF1-BBDA-93DB38C6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AD29B7-8A11-78F8-D71E-D98A807E8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/>
              </a:p>
              <a:p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AD29B7-8A11-78F8-D71E-D98A807E8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63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A0DB0-F0D9-8041-EFEF-CE5494C5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Oren nayer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778DF5-725D-C7BF-A51B-30C7DCCE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func>
                                    <m:func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=1−0.5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+0.33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=0.45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+0.09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/>
              </a:p>
              <a:p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F778DF5-725D-C7BF-A51B-30C7DCCE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7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05787267-9D3E-F9C1-9A1F-319ABE01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microfacet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DC25EC-EA47-A7D4-2CCD-3BA6DD8A6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ja-JP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ja-JP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ja-JP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ja-JP" altLang="en-US"/>
                  <a:t>サンプリングは </a:t>
                </a:r>
                <a:r>
                  <a:rPr lang="en-US" altLang="ja-JP"/>
                  <a:t>https://www.graphics.cornell.edu/~bjw/microfacetbsdf.pdf</a:t>
                </a:r>
              </a:p>
              <a:p>
                <a:pPr lvl="8"/>
                <a:endParaRPr lang="en-US" altLang="ja-JP"/>
              </a:p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ja-JP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6DC25EC-EA47-A7D4-2CCD-3BA6DD8A6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0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E400F-211A-8B9E-DD83-537403E0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F3011B98-CFA0-63D8-9764-6CD39963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Fresnel (dielectric)</a:t>
            </a:r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0C59AF-FDD0-92A1-76A8-BCBE374F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471" y="3183161"/>
            <a:ext cx="327705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C147-1434-BD15-2C49-89369F18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7FF61746-3915-D24B-68BE-097FD551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Fresnel (conductor)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9140535D-D223-2DC7-9C29-0408E614C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146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/>
                  <a:t>conductor</a:t>
                </a:r>
                <a:r>
                  <a:rPr lang="ja-JP" altLang="en-US" sz="2400"/>
                  <a:t>は複素屈折率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ja-JP" sz="2400"/>
              </a:p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sub>
                                  <m:sup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ja-JP" sz="2400"/>
              </a:p>
              <a:p>
                <a:r>
                  <a:rPr lang="ja-JP" altLang="en-US" sz="2400"/>
                  <a:t>位相ずれが起きる</a:t>
                </a:r>
                <a:endParaRPr lang="en-US" altLang="ja-JP" sz="2400"/>
              </a:p>
              <a:p>
                <a:r>
                  <a:rPr lang="ja-JP" altLang="en-US" sz="2400"/>
                  <a:t>論文の式の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ja-JP" altLang="en-US" sz="2400"/>
                  <a:t>は間違い</a:t>
                </a:r>
                <a:endParaRPr lang="en-US" altLang="ja-JP" sz="24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000"/>
                  <a:t>のシンプル版と比較で確認</a:t>
                </a:r>
                <a:endParaRPr lang="en-US" altLang="ja-JP" sz="2000"/>
              </a:p>
              <a:p>
                <a:pPr lvl="1"/>
                <a:r>
                  <a:rPr lang="ja-JP" altLang="en-US" sz="2000"/>
                  <a:t>配布プログラムは多分あってるが</a:t>
                </a:r>
                <a:br>
                  <a:rPr lang="en-US" altLang="ja-JP" sz="2000"/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ja-JP" altLang="en-US" sz="2000"/>
                  <a:t>の形式</a:t>
                </a:r>
                <a:endParaRPr lang="en-US" altLang="ja-JP" sz="2000" b="0" i="1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ja-JP" altLang="en-US" sz="1800"/>
                  <a:t>にする必要あり</a:t>
                </a:r>
                <a:endParaRPr lang="en-US" altLang="ja-JP" sz="1800"/>
              </a:p>
              <a:p>
                <a:endParaRPr lang="en-US" altLang="ja-JP" sz="2400"/>
              </a:p>
              <a:p>
                <a:endParaRPr lang="en-US" altLang="ja-JP" sz="2400"/>
              </a:p>
            </p:txBody>
          </p:sp>
        </mc:Choice>
        <mc:Fallback xmlns="">
          <p:sp>
            <p:nvSpPr>
              <p:cNvPr id="7" name="コンテンツ プレースホルダー 6">
                <a:extLst>
                  <a:ext uri="{FF2B5EF4-FFF2-40B4-BE49-F238E27FC236}">
                    <a16:creationId xmlns:a16="http://schemas.microsoft.com/office/drawing/2014/main" id="{9140535D-D223-2DC7-9C29-0408E614C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14638" cy="4351338"/>
              </a:xfrm>
              <a:blipFill>
                <a:blip r:embed="rId3"/>
                <a:stretch>
                  <a:fillRect l="-1811" t="-1961" r="-10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6FE3EA23-7C2E-836C-0182-67CAD6F4DA67}"/>
              </a:ext>
            </a:extLst>
          </p:cNvPr>
          <p:cNvGrpSpPr/>
          <p:nvPr/>
        </p:nvGrpSpPr>
        <p:grpSpPr>
          <a:xfrm>
            <a:off x="8474056" y="1354121"/>
            <a:ext cx="1787549" cy="1107061"/>
            <a:chOff x="8291477" y="831898"/>
            <a:chExt cx="1787549" cy="1107061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D294395F-DBC0-3ED9-2C40-9368FEF372A5}"/>
                </a:ext>
              </a:extLst>
            </p:cNvPr>
            <p:cNvCxnSpPr/>
            <p:nvPr/>
          </p:nvCxnSpPr>
          <p:spPr>
            <a:xfrm>
              <a:off x="8291477" y="1560060"/>
              <a:ext cx="17875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241CEC3-5099-E6D2-68DF-91083BEE7BCF}"/>
                </a:ext>
              </a:extLst>
            </p:cNvPr>
            <p:cNvSpPr txBox="1"/>
            <p:nvPr/>
          </p:nvSpPr>
          <p:spPr>
            <a:xfrm>
              <a:off x="8291477" y="1190727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</a:t>
              </a:r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21DF29C-953D-D703-5A0C-1F2C75A99CBD}"/>
                </a:ext>
              </a:extLst>
            </p:cNvPr>
            <p:cNvSpPr txBox="1"/>
            <p:nvPr/>
          </p:nvSpPr>
          <p:spPr>
            <a:xfrm>
              <a:off x="8291477" y="156962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b</a:t>
              </a:r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C07C6C1-53CA-2CF5-5806-8BACAF6B5AC6}"/>
                </a:ext>
              </a:extLst>
            </p:cNvPr>
            <p:cNvCxnSpPr/>
            <p:nvPr/>
          </p:nvCxnSpPr>
          <p:spPr>
            <a:xfrm>
              <a:off x="8518358" y="831898"/>
              <a:ext cx="72000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2475E29-82CC-8D14-6B64-29C70CE6E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4960" y="831898"/>
              <a:ext cx="72000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A3850B0-C185-8A3C-9C07-6F3C196D3689}"/>
              </a:ext>
            </a:extLst>
          </p:cNvPr>
          <p:cNvSpPr txBox="1"/>
          <p:nvPr/>
        </p:nvSpPr>
        <p:spPr>
          <a:xfrm>
            <a:off x="537372" y="5796171"/>
            <a:ext cx="396643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1050"/>
              <a:t>https://perso.crans.org/sylvainrey/Biblio%20Physique/Physique/Optique/%5BMax%20Born%5D%20Principles%20of%20Optics%20-%20Electromagnetic%20Theory%20of%20Propagation%2C%20Interference%20and%20Diffraction%20of%20Light.pdf</a:t>
            </a:r>
            <a:endParaRPr lang="ja-JP" altLang="en-US" sz="1050"/>
          </a:p>
          <a:p>
            <a:pPr lvl="1"/>
            <a:endParaRPr lang="en-US" altLang="ja-JP" sz="1050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BE0D9B3-5760-F3D5-2578-490FCB368F48}"/>
              </a:ext>
            </a:extLst>
          </p:cNvPr>
          <p:cNvGrpSpPr/>
          <p:nvPr/>
        </p:nvGrpSpPr>
        <p:grpSpPr>
          <a:xfrm>
            <a:off x="5552838" y="2601627"/>
            <a:ext cx="6139151" cy="3712573"/>
            <a:chOff x="5552838" y="2601627"/>
            <a:chExt cx="6139151" cy="371257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1BEB9993-3974-1EA5-126F-C961B9554254}"/>
                </a:ext>
              </a:extLst>
            </p:cNvPr>
            <p:cNvGrpSpPr/>
            <p:nvPr/>
          </p:nvGrpSpPr>
          <p:grpSpPr>
            <a:xfrm>
              <a:off x="5552839" y="2601627"/>
              <a:ext cx="6139150" cy="3575336"/>
              <a:chOff x="2534631" y="1856057"/>
              <a:chExt cx="5199955" cy="3028365"/>
            </a:xfrm>
          </p:grpSpPr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26C12355-2287-44FC-C076-94BF41530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4631" y="1856057"/>
                <a:ext cx="3231357" cy="1137667"/>
              </a:xfrm>
              <a:prstGeom prst="rect">
                <a:avLst/>
              </a:prstGeom>
            </p:spPr>
          </p:pic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F042D639-F3C1-AEAB-66AB-7DC7A32ED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4631" y="2993725"/>
                <a:ext cx="5199955" cy="1172992"/>
              </a:xfrm>
              <a:prstGeom prst="rect">
                <a:avLst/>
              </a:prstGeom>
            </p:spPr>
          </p:pic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CF3E9092-B21E-04A7-303A-F57863D65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4632" y="4166718"/>
                <a:ext cx="3728664" cy="71770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ECDA4270-F484-FEB7-5CAA-28230C003BC9}"/>
                    </a:ext>
                  </a:extLst>
                </p:cNvPr>
                <p:cNvSpPr txBox="1"/>
                <p:nvPr/>
              </p:nvSpPr>
              <p:spPr>
                <a:xfrm>
                  <a:off x="5552838" y="5300333"/>
                  <a:ext cx="4502771" cy="101386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</m:oMath>
                      <m:oMath xmlns:m="http://schemas.openxmlformats.org/officeDocument/2006/math"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func>
                          <m:funcPr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sSub>
                              <m:sSub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ja-JP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Sup>
                              <m:sSubSup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kumimoji="1" lang="en-US" altLang="ja-JP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kumimoji="1" lang="en-US" altLang="ja-JP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br>
                    <a:rPr kumimoji="1" lang="en-US" altLang="ja-JP" sz="1200" b="0" i="1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</a:br>
                  <a:endParaRPr kumimoji="1" lang="ja-JP" altLang="en-US" sz="12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ECDA4270-F484-FEB7-5CAA-28230C003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838" y="5300333"/>
                  <a:ext cx="4502771" cy="10138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8671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21509</TotalTime>
  <Words>1233</Words>
  <Application>Microsoft Office PowerPoint</Application>
  <PresentationFormat>ワイド画面</PresentationFormat>
  <Paragraphs>216</Paragraphs>
  <Slides>26</Slides>
  <Notes>3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Oren nayer</vt:lpstr>
      <vt:lpstr>microfacet</vt:lpstr>
      <vt:lpstr>Fresnel (dielectric)</vt:lpstr>
      <vt:lpstr>Fresnel (conductor)</vt:lpstr>
      <vt:lpstr>Fresnel (conductor)</vt:lpstr>
      <vt:lpstr>反射率</vt:lpstr>
      <vt:lpstr>反射率</vt:lpstr>
      <vt:lpstr>Specluar Albedo</vt:lpstr>
      <vt:lpstr>屈折率と色の変換</vt:lpstr>
      <vt:lpstr>フレネル</vt:lpstr>
      <vt:lpstr>多重拡散</vt:lpstr>
      <vt:lpstr>多重拡散</vt:lpstr>
      <vt:lpstr>多重拡散</vt:lpstr>
      <vt:lpstr>sheen</vt:lpstr>
      <vt:lpstr>sheen</vt:lpstr>
      <vt:lpstr>sheen</vt:lpstr>
      <vt:lpstr>SSS</vt:lpstr>
      <vt:lpstr>bssrdf</vt:lpstr>
      <vt:lpstr>SSSSS</vt:lpstr>
      <vt:lpstr>SSSSS</vt:lpstr>
      <vt:lpstr>法線補正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12</cp:revision>
  <dcterms:created xsi:type="dcterms:W3CDTF">2024-12-29T13:24:12Z</dcterms:created>
  <dcterms:modified xsi:type="dcterms:W3CDTF">2025-01-18T14:03:51Z</dcterms:modified>
</cp:coreProperties>
</file>