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60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C6E9-DF65-477E-BCB4-46DA5721072F}" type="datetimeFigureOut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5ADC-09FF-4604-9BEB-515422D7AB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96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C6E9-DF65-477E-BCB4-46DA5721072F}" type="datetimeFigureOut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5ADC-09FF-4604-9BEB-515422D7AB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3678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C6E9-DF65-477E-BCB4-46DA5721072F}" type="datetimeFigureOut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5ADC-09FF-4604-9BEB-515422D7AB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50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C6E9-DF65-477E-BCB4-46DA5721072F}" type="datetimeFigureOut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5ADC-09FF-4604-9BEB-515422D7AB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489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C6E9-DF65-477E-BCB4-46DA5721072F}" type="datetimeFigureOut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5ADC-09FF-4604-9BEB-515422D7AB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494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C6E9-DF65-477E-BCB4-46DA5721072F}" type="datetimeFigureOut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5ADC-09FF-4604-9BEB-515422D7AB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00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C6E9-DF65-477E-BCB4-46DA5721072F}" type="datetimeFigureOut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5ADC-09FF-4604-9BEB-515422D7AB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80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C6E9-DF65-477E-BCB4-46DA5721072F}" type="datetimeFigureOut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5ADC-09FF-4604-9BEB-515422D7AB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3294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C6E9-DF65-477E-BCB4-46DA5721072F}" type="datetimeFigureOut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5ADC-09FF-4604-9BEB-515422D7AB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752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C6E9-DF65-477E-BCB4-46DA5721072F}" type="datetimeFigureOut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5ADC-09FF-4604-9BEB-515422D7AB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63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C6E9-DF65-477E-BCB4-46DA5721072F}" type="datetimeFigureOut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5ADC-09FF-4604-9BEB-515422D7AB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50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1C6E9-DF65-477E-BCB4-46DA5721072F}" type="datetimeFigureOut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E5ADC-09FF-4604-9BEB-515422D7AB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140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012310-DB7A-BF7A-1BBB-CD5D310D2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Alias Table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1CEEA80-0B18-E429-DBF3-799FC589D2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ja-JP" altLang="en-US"/>
                  <a:t>重みの総和</a:t>
                </a:r>
                <a:r>
                  <a:rPr lang="en-US" altLang="ja-JP"/>
                  <a:t>: W</a:t>
                </a:r>
              </a:p>
              <a:p>
                <a:r>
                  <a:rPr kumimoji="1" lang="ja-JP" altLang="en-US"/>
                  <a:t>要素数</a:t>
                </a:r>
                <a:r>
                  <a:rPr kumimoji="1" lang="en-US" altLang="ja-JP"/>
                  <a:t>: N</a:t>
                </a:r>
              </a:p>
              <a:p>
                <a:endParaRPr lang="en-US" altLang="ja-JP"/>
              </a:p>
              <a:p>
                <a:r>
                  <a:rPr kumimoji="1" lang="en-US" altLang="ja-JP"/>
                  <a:t>W/N</a:t>
                </a:r>
                <a:r>
                  <a:rPr kumimoji="1" lang="ja-JP" altLang="en-US"/>
                  <a:t>だけ入るビンが</a:t>
                </a:r>
                <a:r>
                  <a:rPr kumimoji="1" lang="en-US" altLang="ja-JP"/>
                  <a:t>N</a:t>
                </a:r>
                <a:r>
                  <a:rPr kumimoji="1" lang="ja-JP" altLang="en-US"/>
                  <a:t>個あれば</a:t>
                </a:r>
                <a:br>
                  <a:rPr kumimoji="1" lang="en-US" altLang="ja-JP"/>
                </a:br>
                <a:r>
                  <a:rPr kumimoji="1" lang="ja-JP" altLang="en-US"/>
                  <a:t>全てがちょうど埋まる</a:t>
                </a:r>
                <a:endParaRPr kumimoji="1" lang="en-US" altLang="ja-JP"/>
              </a:p>
              <a:p>
                <a:r>
                  <a:rPr lang="ja-JP" altLang="en-US"/>
                  <a:t>埋め方によってはビンに入る要素</a:t>
                </a:r>
                <a:br>
                  <a:rPr lang="en-US" altLang="ja-JP"/>
                </a:br>
                <a:r>
                  <a:rPr lang="ja-JP" altLang="en-US"/>
                  <a:t>が</a:t>
                </a:r>
                <a:r>
                  <a:rPr lang="en-US" altLang="ja-JP"/>
                  <a:t>2</a:t>
                </a:r>
                <a:r>
                  <a:rPr lang="ja-JP" altLang="en-US"/>
                  <a:t>個以下にできる</a:t>
                </a:r>
                <a:endParaRPr lang="en-US" altLang="ja-JP"/>
              </a:p>
              <a:p>
                <a:endParaRPr kumimoji="1" lang="en-US" altLang="ja-JP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ja-JP" altLang="en-US"/>
                  <a:t>サンプリング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kumimoji="1" lang="ja-JP" altLang="en-US"/>
                  <a:t>の乱数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/>
                  <a:t>を生成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kumimoji="1" lang="ja-JP" altLang="en-US"/>
                  <a:t>の乱数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1" lang="ja-JP" altLang="en-US"/>
                  <a:t>を生成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1" lang="ja-JP" altLang="en-US"/>
                  <a:t>がビン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/>
                  <a:t>のどちらの領域に入るか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1CEEA80-0B18-E429-DBF3-799FC589D2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>
            <a:extLst>
              <a:ext uri="{FF2B5EF4-FFF2-40B4-BE49-F238E27FC236}">
                <a16:creationId xmlns:a16="http://schemas.microsoft.com/office/drawing/2014/main" id="{42546BF1-AC2D-A324-F8EA-7CF2D9689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971" y="2367017"/>
            <a:ext cx="5257800" cy="266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9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F724AF-E2AE-7C10-6814-A0A58B573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sequential algorithm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A982AFD-68A3-25AA-BCF0-44BA1337FD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sz="1400" b="0"/>
              </a:p>
              <a:p>
                <a14:m>
                  <m:oMath xmlns:m="http://schemas.openxmlformats.org/officeDocument/2006/math"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&gt;0:</m:t>
                            </m:r>
                            <m:sSub>
                              <m:sSubPr>
                                <m:ctrlP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ja-JP" altLang="en-US" sz="1400"/>
                  <a:t>　重みが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ja-JP" altLang="en-US" sz="1400"/>
                  <a:t>以下の最初の要素のインデックス（</a:t>
                </a:r>
                <a:r>
                  <a:rPr lang="en-US" altLang="ja-JP" sz="1400"/>
                  <a:t>light item</a:t>
                </a:r>
                <a:r>
                  <a:rPr lang="ja-JP" altLang="en-US" sz="1400"/>
                  <a:t>）</a:t>
                </a:r>
                <a:endParaRPr lang="en-US" altLang="ja-JP" sz="1400"/>
              </a:p>
              <a:p>
                <a14:m>
                  <m:oMath xmlns:m="http://schemas.openxmlformats.org/officeDocument/2006/math"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&gt;0:</m:t>
                            </m:r>
                            <m:sSub>
                              <m:sSubPr>
                                <m:ctrlP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ja-JP" altLang="en-US" sz="1400"/>
                  <a:t>　重みが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ja-JP" altLang="en-US" sz="1400"/>
                  <a:t>より大きい最初の要素のインデックス（</a:t>
                </a:r>
                <a:r>
                  <a:rPr lang="en-US" altLang="ja-JP" sz="1400"/>
                  <a:t>heavy item</a:t>
                </a:r>
                <a:r>
                  <a:rPr lang="ja-JP" altLang="en-US" sz="1400"/>
                  <a:t>）</a:t>
                </a:r>
                <a:endParaRPr lang="en-US" altLang="ja-JP" sz="1400"/>
              </a:p>
              <a:p>
                <a14:m>
                  <m:oMath xmlns:m="http://schemas.openxmlformats.org/officeDocument/2006/math"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ja-JP" sz="1400"/>
              </a:p>
              <a:p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𝑤h𝑖𝑙𝑒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𝑑𝑜</m:t>
                    </m:r>
                  </m:oMath>
                </a14:m>
                <a:endParaRPr kumimoji="1" lang="en-US" altLang="ja-JP" sz="140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𝑡h𝑒𝑛</m:t>
                    </m:r>
                  </m:oMath>
                </a14:m>
                <a:r>
                  <a:rPr kumimoji="1" lang="ja-JP" altLang="en-US" sz="1400"/>
                  <a:t>　重みが</a:t>
                </a:r>
                <a:r>
                  <a:rPr kumimoji="1" lang="en-US" altLang="ja-JP" sz="1400"/>
                  <a:t>1</a:t>
                </a:r>
                <a:r>
                  <a:rPr lang="ja-JP" altLang="en-US" sz="1400"/>
                  <a:t>バケットを超える場合は</a:t>
                </a:r>
                <a:r>
                  <a:rPr lang="en-US" altLang="ja-JP" sz="1400"/>
                  <a:t>i</a:t>
                </a:r>
                <a:r>
                  <a:rPr lang="ja-JP" altLang="en-US" sz="1400"/>
                  <a:t>番目に</a:t>
                </a:r>
                <a:r>
                  <a:rPr lang="en-US" altLang="ja-JP" sz="1400"/>
                  <a:t>light item</a:t>
                </a:r>
                <a:r>
                  <a:rPr lang="ja-JP" altLang="en-US" sz="1400"/>
                  <a:t>を入れて残りを</a:t>
                </a:r>
                <a:r>
                  <a:rPr lang="en-US" altLang="ja-JP" sz="1400"/>
                  <a:t>heavy item</a:t>
                </a:r>
                <a:r>
                  <a:rPr lang="ja-JP" altLang="en-US" sz="1400"/>
                  <a:t>に割り当てる</a:t>
                </a:r>
                <a:endParaRPr kumimoji="1" lang="en-US" altLang="ja-JP" sz="140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altLang="ja-JP" sz="1400" b="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kumimoji="1" lang="en-US" altLang="ja-JP" sz="140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140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1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ja-JP" sz="140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sz="1400" i="1" smtClean="0">
                        <a:latin typeface="Cambria Math" panose="02040503050406030204" pitchFamily="18" charset="0"/>
                      </a:rPr>
                      <m:t>𝑒𝑙𝑠𝑒</m:t>
                    </m:r>
                  </m:oMath>
                </a14:m>
                <a:r>
                  <a:rPr lang="ja-JP" altLang="en-US" sz="1400"/>
                  <a:t>　重みが</a:t>
                </a:r>
                <a:r>
                  <a:rPr lang="en-US" altLang="ja-JP" sz="1400"/>
                  <a:t>1</a:t>
                </a:r>
                <a:r>
                  <a:rPr lang="ja-JP" altLang="en-US" sz="1400"/>
                  <a:t>バケット以下の場合は</a:t>
                </a:r>
                <a:r>
                  <a:rPr lang="en-US" altLang="ja-JP" sz="1400"/>
                  <a:t>j</a:t>
                </a:r>
                <a:r>
                  <a:rPr lang="ja-JP" altLang="en-US" sz="1400"/>
                  <a:t>番目に</a:t>
                </a:r>
                <a:r>
                  <a:rPr lang="en-US" altLang="ja-JP" sz="1400"/>
                  <a:t>heavey item</a:t>
                </a:r>
                <a:r>
                  <a:rPr lang="ja-JP" altLang="en-US" sz="1400"/>
                  <a:t>を入れて残りを次の</a:t>
                </a:r>
                <a:r>
                  <a:rPr lang="en-US" altLang="ja-JP" sz="1400"/>
                  <a:t>heavy item</a:t>
                </a:r>
                <a:r>
                  <a:rPr lang="ja-JP" altLang="en-US" sz="1400"/>
                  <a:t>に割り当てる</a:t>
                </a:r>
                <a:endParaRPr lang="en-US" altLang="ja-JP" sz="140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kumimoji="1" lang="en-US" altLang="ja-JP" sz="1400" b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1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ja-JP" sz="1400" b="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kumimoji="1" lang="en-US" altLang="ja-JP" sz="1400" b="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kumimoji="1" lang="en-US" altLang="ja-JP" sz="140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d>
                  </m:oMath>
                </a14:m>
                <a:endParaRPr kumimoji="1" lang="en-US" altLang="ja-JP" sz="140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A982AFD-68A3-25AA-BCF0-44BA1337FD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6" t="-7703" b="-60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3B8DE72-0B06-9D5B-AB2C-58B1E934C8EA}"/>
                  </a:ext>
                </a:extLst>
              </p:cNvPr>
              <p:cNvSpPr txBox="1"/>
              <p:nvPr/>
            </p:nvSpPr>
            <p:spPr>
              <a:xfrm>
                <a:off x="8898467" y="1797799"/>
                <a:ext cx="27238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/>
                  <a:t>番兵として以下を仕込む</a:t>
                </a:r>
                <a:endParaRPr kumimoji="1" lang="en-US" altLang="ja-JP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=∞,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3B8DE72-0B06-9D5B-AB2C-58B1E934C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8467" y="1797799"/>
                <a:ext cx="2723823" cy="646331"/>
              </a:xfrm>
              <a:prstGeom prst="rect">
                <a:avLst/>
              </a:prstGeom>
              <a:blipFill>
                <a:blip r:embed="rId3"/>
                <a:stretch>
                  <a:fillRect l="-2013" t="-4717" r="-13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5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7610D-19D9-00DD-2EF8-2FF3A84D7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DFD08D-2120-30F6-A051-47C1D995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parallel algorithm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852690A-E947-4D21-5E3B-81B0DF80BC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kumimoji="1" lang="en-US" altLang="ja-JP" sz="1800"/>
                  <a:t>sequential</a:t>
                </a:r>
                <a:r>
                  <a:rPr kumimoji="1" lang="ja-JP" altLang="en-US" sz="1800"/>
                  <a:t>版のループを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kumimoji="1" lang="ja-JP" altLang="en-US" sz="1800"/>
                  <a:t>回実行したときの状態</a:t>
                </a:r>
                <a:r>
                  <a:rPr kumimoji="1" lang="en-US" altLang="ja-JP" sz="1800"/>
                  <a:t>(</a:t>
                </a:r>
                <a:r>
                  <a:rPr lang="en-US" altLang="ja-JP" sz="1800"/>
                  <a:t>i,j,spill)</a:t>
                </a:r>
                <a:r>
                  <a:rPr lang="ja-JP" altLang="en-US" sz="1800"/>
                  <a:t>を求めて各区間を並列実行</a:t>
                </a:r>
                <a:endParaRPr lang="en-US" altLang="ja-JP" sz="1800"/>
              </a:p>
              <a:p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1" lang="ja-JP" altLang="en-US" sz="1800"/>
                  <a:t>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kumimoji="1" lang="ja-JP" altLang="en-US" sz="1800"/>
                  <a:t>回後の状態である条件</a:t>
                </a:r>
                <a:endParaRPr kumimoji="1" lang="en-US" altLang="ja-JP" sz="180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ja-JP" altLang="en-US" sz="1400"/>
                  <a:t>回後はビンが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ja-JP" altLang="en-US" sz="1400"/>
                  <a:t>個埋まっている状態 </a:t>
                </a:r>
                <a:r>
                  <a:rPr lang="en-US" altLang="ja-JP" sz="1400"/>
                  <a:t>(</a:t>
                </a:r>
                <a:r>
                  <a:rPr lang="ja-JP" altLang="en-US" sz="1400"/>
                  <a:t>処理した重みの合計が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Sup>
                      <m:sSubSupPr>
                        <m:ctrlP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ja-JP" sz="1400"/>
                  <a:t>)</a:t>
                </a:r>
              </a:p>
              <a:p>
                <a:pPr lvl="1"/>
                <a:r>
                  <a:rPr lang="ja-JP" altLang="en-US" sz="1400"/>
                  <a:t>全て</a:t>
                </a:r>
                <a:r>
                  <a:rPr lang="en-US" altLang="ja-JP" sz="1400"/>
                  <a:t>heavy</a:t>
                </a:r>
                <a:r>
                  <a:rPr lang="ja-JP" altLang="en-US" sz="1400"/>
                  <a:t> </a:t>
                </a:r>
                <a:r>
                  <a:rPr lang="en-US" altLang="ja-JP" sz="1400"/>
                  <a:t>(</a:t>
                </a:r>
                <a14:m>
                  <m:oMath xmlns:m="http://schemas.openxmlformats.org/officeDocument/2006/math"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ja-JP" sz="1400"/>
                  <a:t>)</a:t>
                </a:r>
                <a:r>
                  <a:rPr lang="ja-JP" altLang="en-US" sz="1400"/>
                  <a:t>は必ず処理した重みの合計が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Sup>
                      <m:sSubSup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ja-JP" altLang="en-US" sz="1400"/>
                  <a:t>を超えるので無効</a:t>
                </a:r>
                <a:endParaRPr lang="en-US" altLang="ja-JP" sz="1400"/>
              </a:p>
              <a:p>
                <a:pPr lvl="1"/>
                <a:r>
                  <a:rPr lang="ja-JP" altLang="en-US" sz="1400"/>
                  <a:t>全て</a:t>
                </a:r>
                <a:r>
                  <a:rPr lang="en-US" altLang="ja-JP" sz="1400"/>
                  <a:t>light (</a:t>
                </a:r>
                <a14:m>
                  <m:oMath xmlns:m="http://schemas.openxmlformats.org/officeDocument/2006/math"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kumimoji="1" lang="en-US" altLang="ja-JP" sz="1400"/>
                  <a:t>)</a:t>
                </a:r>
                <a:r>
                  <a:rPr kumimoji="1" lang="ja-JP" altLang="en-US" sz="1400"/>
                  <a:t>が有効な時は処理した重みの合計が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Sup>
                      <m:sSubSup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kumimoji="1" lang="ja-JP" altLang="en-US" sz="1400"/>
                  <a:t>以下で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b>
                    </m:sSub>
                  </m:oMath>
                </a14:m>
                <a:r>
                  <a:rPr kumimoji="1" lang="ja-JP" altLang="en-US" sz="1400" b="0">
                    <a:latin typeface="Cambria Math" panose="02040503050406030204" pitchFamily="18" charset="0"/>
                  </a:rPr>
                  <a:t>を足すと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Sup>
                      <m:sSubSup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kumimoji="1" lang="ja-JP" altLang="en-US" sz="1400"/>
                  <a:t>を超えるとき</a:t>
                </a:r>
                <a:endParaRPr kumimoji="1" lang="en-US" altLang="ja-JP" sz="1400"/>
              </a:p>
              <a:p>
                <a:pPr marL="457200" lvl="1" indent="0">
                  <a:buNone/>
                </a:pPr>
                <a:r>
                  <a:rPr kumimoji="1" lang="ja-JP" altLang="en-US" sz="1400"/>
                  <a:t>⇒ 処理した重みの合計が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Sup>
                      <m:sSubSupPr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ja-JP" altLang="en-US" sz="1400"/>
                  <a:t>以下で次の</a:t>
                </a:r>
                <a:r>
                  <a:rPr lang="en-US" altLang="ja-JP" sz="1400"/>
                  <a:t>heavy</a:t>
                </a:r>
                <a:r>
                  <a:rPr lang="ja-JP" altLang="en-US" sz="1400"/>
                  <a:t>の重みを足すと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Sup>
                      <m:sSubSupPr>
                        <m:ctrlP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ja-JP" altLang="en-US" sz="1400"/>
                  <a:t>を超えるときが有効な状態</a:t>
                </a:r>
                <a:endParaRPr lang="en-US" altLang="ja-JP" sz="1400"/>
              </a:p>
              <a:p>
                <a:pPr marL="457200" lvl="1" indent="0">
                  <a:buNone/>
                </a:pPr>
                <a:r>
                  <a:rPr lang="ja-JP" altLang="en-US" sz="1400"/>
                  <a:t>　ただし</a:t>
                </a:r>
                <a:r>
                  <a:rPr lang="en-US" altLang="ja-JP" sz="1400"/>
                  <a:t>,</a:t>
                </a:r>
                <a:r>
                  <a:rPr lang="ja-JP" altLang="en-US" sz="1400"/>
                  <a:t>この条件を満たす場合は複数あり</a:t>
                </a:r>
                <a:r>
                  <a:rPr lang="en-US" altLang="ja-JP" sz="1400"/>
                  <a:t>,</a:t>
                </a:r>
                <a:r>
                  <a:rPr lang="ja-JP" altLang="en-US" sz="1400"/>
                  <a:t>より小さい</a:t>
                </a:r>
                <a14:m>
                  <m:oMath xmlns:m="http://schemas.openxmlformats.org/officeDocument/2006/math"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 sz="1400"/>
                  <a:t>のケースを優先する必要がある</a:t>
                </a:r>
                <a:endParaRPr lang="en-US" altLang="ja-JP" sz="1800"/>
              </a:p>
              <a:p>
                <a:endParaRPr kumimoji="1" lang="en-US" altLang="ja-JP" sz="180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</m:sSub>
                        </m:e>
                      </m:nary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</m:sSub>
                        </m:e>
                      </m:nary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Sup>
                        <m:sSubSup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ja-JP" altLang="en-US" sz="1600" i="1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ja-JP" altLang="en-US" sz="1600" i="1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b>
                      </m:sSub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Sup>
                        <m:sSubSup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</m:sSub>
                        </m:e>
                      </m:nary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d>
                            <m:d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b>
                          </m:sSub>
                        </m:e>
                      </m:nary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Sup>
                        <m:sSubSup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ja-JP" sz="1600"/>
              </a:p>
              <a:p>
                <a:pPr lvl="8"/>
                <a:endParaRPr lang="en-US" altLang="ja-JP" sz="110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sub>
                        </m:sSub>
                      </m:e>
                    </m:nary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sub>
                        </m:sSub>
                      </m:e>
                    </m:nary>
                  </m:oMath>
                </a14:m>
                <a:r>
                  <a:rPr kumimoji="1" lang="ja-JP" altLang="en-US" sz="1400"/>
                  <a:t>は事前計算</a:t>
                </a:r>
                <a:endParaRPr kumimoji="1" lang="en-US" altLang="ja-JP" sz="140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1" lang="ja-JP" altLang="en-US" sz="1400" b="0">
                    <a:latin typeface="Cambria Math" panose="02040503050406030204" pitchFamily="18" charset="0"/>
                  </a:rPr>
                  <a:t>を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kumimoji="1" lang="ja-JP" altLang="en-US" sz="1400"/>
                  <a:t>の範囲で有効な状態を二分探索</a:t>
                </a:r>
                <a:endParaRPr kumimoji="1" lang="en-US" altLang="ja-JP" sz="1400"/>
              </a:p>
              <a:p>
                <a:endParaRPr kumimoji="1" lang="ja-JP" altLang="en-US" sz="180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852690A-E947-4D21-5E3B-81B0DF80BC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401" b="-193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9932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5BC2EF-4BC5-29C3-2387-658BEAE5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40EC1-B916-B0FF-176B-79B1EAEF1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重みの総和の事前計算の精度が重要</a:t>
            </a:r>
            <a:endParaRPr kumimoji="1" lang="en-US" altLang="ja-JP"/>
          </a:p>
          <a:p>
            <a:r>
              <a:rPr kumimoji="1" lang="ja-JP" altLang="en-US"/>
              <a:t>浮動小数点では前半と後半で精度差が大きい</a:t>
            </a:r>
            <a:endParaRPr kumimoji="1" lang="en-US" altLang="ja-JP"/>
          </a:p>
          <a:p>
            <a:pPr marL="0" indent="0">
              <a:buNone/>
            </a:pPr>
            <a:r>
              <a:rPr lang="ja-JP" altLang="en-US"/>
              <a:t>⇒ 固定小数点</a:t>
            </a:r>
            <a:endParaRPr lang="en-US" altLang="ja-JP"/>
          </a:p>
          <a:p>
            <a:pPr lvl="1"/>
            <a:endParaRPr kumimoji="1" lang="en-US" altLang="ja-JP"/>
          </a:p>
          <a:p>
            <a:r>
              <a:rPr lang="en-US" altLang="ja-JP"/>
              <a:t>x&lt;W/N </a:t>
            </a:r>
            <a:r>
              <a:rPr lang="ja-JP" altLang="en-US"/>
              <a:t>などの比較</a:t>
            </a:r>
            <a:r>
              <a:rPr kumimoji="1" lang="ja-JP" altLang="en-US"/>
              <a:t>は </a:t>
            </a:r>
            <a:r>
              <a:rPr kumimoji="1" lang="en-US" altLang="ja-JP"/>
              <a:t>x*N &lt; W </a:t>
            </a:r>
            <a:r>
              <a:rPr kumimoji="1" lang="ja-JP" altLang="en-US"/>
              <a:t>のように置き換え</a:t>
            </a:r>
            <a:endParaRPr kumimoji="1" lang="en-US" altLang="ja-JP"/>
          </a:p>
          <a:p>
            <a:r>
              <a:rPr lang="ja-JP" altLang="en-US"/>
              <a:t>オーバフローする問題は</a:t>
            </a:r>
            <a:r>
              <a:rPr lang="en-US" altLang="ja-JP"/>
              <a:t>uint64_t</a:t>
            </a:r>
            <a:r>
              <a:rPr lang="ja-JP" altLang="en-US"/>
              <a:t>で</a:t>
            </a:r>
            <a:r>
              <a:rPr lang="en-US" altLang="ja-JP"/>
              <a:t>…</a:t>
            </a:r>
          </a:p>
          <a:p>
            <a:pPr lvl="1"/>
            <a:r>
              <a:rPr kumimoji="1" lang="ja-JP" altLang="en-US"/>
              <a:t>オーバーフローするかチェック入れれば</a:t>
            </a:r>
            <a:r>
              <a:rPr kumimoji="1" lang="en-US" altLang="ja-JP"/>
              <a:t>uint</a:t>
            </a:r>
            <a:r>
              <a:rPr kumimoji="1" lang="ja-JP" altLang="en-US"/>
              <a:t>でもやれはする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3604907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18020</TotalTime>
  <Words>503</Words>
  <Application>Microsoft Office PowerPoint</Application>
  <PresentationFormat>ワイド画面</PresentationFormat>
  <Paragraphs>51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テーマ</vt:lpstr>
      <vt:lpstr>Alias Table</vt:lpstr>
      <vt:lpstr>sequential algorithm</vt:lpstr>
      <vt:lpstr>parallel algorithm</vt:lpstr>
      <vt:lpstr>実装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豪祐 名畑</dc:creator>
  <cp:lastModifiedBy>豪祐 名畑</cp:lastModifiedBy>
  <cp:revision>2</cp:revision>
  <dcterms:created xsi:type="dcterms:W3CDTF">2025-02-24T13:18:35Z</dcterms:created>
  <dcterms:modified xsi:type="dcterms:W3CDTF">2025-03-09T07:56:26Z</dcterms:modified>
</cp:coreProperties>
</file>