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8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2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B602-6A5E-49A2-A0E4-3A61135F8D4F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8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BA3CE-1844-E7DD-4677-B240B60C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Realistic Camera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FBA9F-BFCE-AE26-1294-4396915B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フィルムは</a:t>
            </a:r>
            <a:r>
              <a:rPr kumimoji="1" lang="en-US" altLang="ja-JP"/>
              <a:t>z=0</a:t>
            </a:r>
          </a:p>
          <a:p>
            <a:r>
              <a:rPr lang="ja-JP" altLang="en-US"/>
              <a:t>レンズは</a:t>
            </a:r>
            <a:r>
              <a:rPr lang="en-US" altLang="ja-JP"/>
              <a:t>z&lt;0</a:t>
            </a:r>
          </a:p>
          <a:p>
            <a:r>
              <a:rPr lang="ja-JP" altLang="en-US"/>
              <a:t>パラメータ例は右表</a:t>
            </a:r>
            <a:endParaRPr lang="en-US" altLang="ja-JP"/>
          </a:p>
          <a:p>
            <a:pPr lvl="1"/>
            <a:r>
              <a:rPr lang="ja-JP" altLang="en-US"/>
              <a:t>下がフィルム側</a:t>
            </a:r>
            <a:endParaRPr kumimoji="1" lang="en-US" altLang="ja-JP"/>
          </a:p>
          <a:p>
            <a:pPr lvl="1"/>
            <a:r>
              <a:rPr lang="en-US" altLang="ja-JP"/>
              <a:t>thickness</a:t>
            </a:r>
            <a:r>
              <a:rPr lang="ja-JP" altLang="en-US"/>
              <a:t>は次の界面からの距離</a:t>
            </a:r>
            <a:endParaRPr lang="en-US" altLang="ja-JP"/>
          </a:p>
          <a:p>
            <a:pPr lvl="1"/>
            <a:r>
              <a:rPr lang="en-US" altLang="ja-JP"/>
              <a:t>ior</a:t>
            </a:r>
            <a:r>
              <a:rPr lang="ja-JP" altLang="en-US"/>
              <a:t>は次の界面側の屈折率</a:t>
            </a:r>
            <a:endParaRPr lang="en-US" altLang="ja-JP"/>
          </a:p>
          <a:p>
            <a:pPr lvl="2"/>
            <a:r>
              <a:rPr lang="en-US" altLang="ja-JP"/>
              <a:t>ior=0</a:t>
            </a:r>
            <a:r>
              <a:rPr lang="ja-JP" altLang="en-US"/>
              <a:t>は絞り</a:t>
            </a:r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0AAEB7-4295-CF2F-F398-843C9395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66" y="2181745"/>
            <a:ext cx="4763011" cy="306106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2AE0559-4A2C-6445-53DE-55D5F687B54F}"/>
              </a:ext>
            </a:extLst>
          </p:cNvPr>
          <p:cNvGrpSpPr/>
          <p:nvPr/>
        </p:nvGrpSpPr>
        <p:grpSpPr>
          <a:xfrm>
            <a:off x="6435866" y="441094"/>
            <a:ext cx="3904740" cy="1672485"/>
            <a:chOff x="646940" y="3685490"/>
            <a:chExt cx="3904740" cy="1672485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0242C92-984A-B4AA-0DC5-83F9625B3F42}"/>
                </a:ext>
              </a:extLst>
            </p:cNvPr>
            <p:cNvCxnSpPr>
              <a:cxnSpLocks/>
            </p:cNvCxnSpPr>
            <p:nvPr/>
          </p:nvCxnSpPr>
          <p:spPr>
            <a:xfrm>
              <a:off x="930275" y="4509348"/>
              <a:ext cx="358205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DEAB216-241D-63A4-E8D9-7A692526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40" y="3685490"/>
              <a:ext cx="3904740" cy="1672485"/>
            </a:xfrm>
            <a:prstGeom prst="rect">
              <a:avLst/>
            </a:prstGeom>
          </p:spPr>
        </p:pic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F45C276-508B-F1CA-F14E-C3B98EF46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58633" y="4536864"/>
              <a:ext cx="7162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2F61782-8C63-870C-A3F2-1DC59AC4D27B}"/>
                </a:ext>
              </a:extLst>
            </p:cNvPr>
            <p:cNvSpPr txBox="1"/>
            <p:nvPr/>
          </p:nvSpPr>
          <p:spPr>
            <a:xfrm>
              <a:off x="4128969" y="4337066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solidFill>
                    <a:schemeClr val="bg1"/>
                  </a:solidFill>
                </a:rPr>
                <a:t>z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929BC647-33CD-11AE-CD88-E86B5995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866" y="5310972"/>
            <a:ext cx="2725740" cy="14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CFF3-A4D3-F747-9B27-B43F8AB0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厚レンズ近似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C6A436-CCC0-A2D1-187A-00C54966A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ja-JP" altLang="en-US"/>
                  <a:t>レンズシステムを</a:t>
                </a:r>
                <a:r>
                  <a:rPr lang="en-US" altLang="ja-JP"/>
                  <a:t>1</a:t>
                </a:r>
                <a:r>
                  <a:rPr lang="ja-JP" altLang="en-US"/>
                  <a:t>つの厚レンズで近似</a:t>
                </a:r>
                <a:endParaRPr lang="en-US" altLang="ja-JP"/>
              </a:p>
              <a:p>
                <a:r>
                  <a:rPr lang="ja-JP" altLang="en-US"/>
                  <a:t>ピントが合う距離を調整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ja-JP" altLang="en-US"/>
                  <a:t>（＝フィルムとレンズシステムの距離を調整）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lang="ja-JP" altLang="en-US"/>
                  <a:t>シーン側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/>
                  <a:t>上はフィルム側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/>
                  <a:t>上で結像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kumimoji="1" lang="ja-JP" altLang="en-US"/>
                  <a:t>シーン側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/>
                  <a:t>上がフィルム上で結像させるようにオフセット</a:t>
                </a:r>
                <a:endParaRPr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C6A436-CCC0-A2D1-187A-00C54966A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>
                <a:blip r:embed="rId2"/>
                <a:stretch>
                  <a:fillRect l="-80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27E1C5F9-255F-9115-1E31-592AB3C7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4" y="2472261"/>
            <a:ext cx="4572262" cy="16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C3A6-613D-5B87-7F5E-4DE76B3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レイ生成の効率化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/>
                  <a:t>フィルムから飛ばすレイの範囲を制限</a:t>
                </a:r>
                <a:endParaRPr kumimoji="1" lang="en-US" altLang="ja-JP"/>
              </a:p>
              <a:p>
                <a:r>
                  <a:rPr lang="ja-JP" altLang="en-US"/>
                  <a:t>角度</a:t>
                </a:r>
                <a:r>
                  <a:rPr lang="en-US" altLang="ja-JP"/>
                  <a:t>0</a:t>
                </a:r>
                <a:r>
                  <a:rPr lang="ja-JP" altLang="en-US"/>
                  <a:t>でフィルム中心からの距離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/>
                  <a:t>毎に計算</a:t>
                </a:r>
                <a:endParaRPr lang="en-US" altLang="ja-JP"/>
              </a:p>
              <a:p>
                <a:pPr lvl="1"/>
                <a:r>
                  <a:rPr lang="ja-JP" altLang="en-US"/>
                  <a:t>ローカル空間でレイ計算後ワールド空間に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からレイを生成するので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  <a:blipFill>
                <a:blip r:embed="rId2"/>
                <a:stretch>
                  <a:fillRect l="-1345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8E01D90-051B-96EE-D87C-71C66848F6EC}"/>
              </a:ext>
            </a:extLst>
          </p:cNvPr>
          <p:cNvGrpSpPr/>
          <p:nvPr/>
        </p:nvGrpSpPr>
        <p:grpSpPr>
          <a:xfrm>
            <a:off x="8094138" y="409321"/>
            <a:ext cx="3985667" cy="6039358"/>
            <a:chOff x="7899399" y="297779"/>
            <a:chExt cx="3985667" cy="60393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2C2D6C9-6D40-E81C-4532-ADD0D657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9399" y="297779"/>
              <a:ext cx="3985667" cy="292075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EF34DA-F228-329D-D6E7-03D5930FF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399" y="4784020"/>
              <a:ext cx="2428112" cy="15531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61CBAD6-4517-E897-B6D2-52E04293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399" y="3304806"/>
              <a:ext cx="3540394" cy="139294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/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/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/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069D65-3205-C081-AC13-2896E476BAA3}"/>
              </a:ext>
            </a:extLst>
          </p:cNvPr>
          <p:cNvCxnSpPr/>
          <p:nvPr/>
        </p:nvCxnSpPr>
        <p:spPr>
          <a:xfrm flipV="1">
            <a:off x="10156646" y="5545667"/>
            <a:ext cx="0" cy="80461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2865</TotalTime>
  <Words>167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Realistic Camera</vt:lpstr>
      <vt:lpstr>厚レンズ近似</vt:lpstr>
      <vt:lpstr>レイ生成の効率化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1</cp:revision>
  <dcterms:created xsi:type="dcterms:W3CDTF">2025-02-22T13:33:24Z</dcterms:created>
  <dcterms:modified xsi:type="dcterms:W3CDTF">2025-02-24T13:18:45Z</dcterms:modified>
</cp:coreProperties>
</file>