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37" autoAdjust="0"/>
    <p:restoredTop sz="94660"/>
  </p:normalViewPr>
  <p:slideViewPr>
    <p:cSldViewPr>
      <p:cViewPr varScale="1">
        <p:scale>
          <a:sx n="110" d="100"/>
          <a:sy n="110" d="100"/>
        </p:scale>
        <p:origin x="-47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86200" y="2286000"/>
            <a:ext cx="3352800" cy="1828800"/>
          </a:xfrm>
        </p:spPr>
        <p:txBody>
          <a:bodyPr/>
          <a:lstStyle/>
          <a:p>
            <a:r>
              <a:rPr lang="en-US" dirty="0" smtClean="0"/>
              <a:t>LEAD SCORE </a:t>
            </a:r>
            <a:br>
              <a:rPr lang="en-US" dirty="0" smtClean="0"/>
            </a:br>
            <a:r>
              <a:rPr lang="en-US" dirty="0" smtClean="0"/>
              <a:t>CASE STUDY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20" dirty="0"/>
              <a:t>Data</a:t>
            </a:r>
            <a:r>
              <a:rPr sz="5400" spc="-660" dirty="0"/>
              <a:t> </a:t>
            </a:r>
            <a:r>
              <a:rPr sz="5400" spc="-250" dirty="0"/>
              <a:t>Conversion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Numerical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Variables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4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Normalised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Dummy Variables are created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object type</a:t>
            </a:r>
            <a:r>
              <a:rPr sz="24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variables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Analysis:</a:t>
            </a:r>
            <a:r>
              <a:rPr sz="24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8792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Columns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Analysis:</a:t>
            </a:r>
            <a:r>
              <a:rPr sz="24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43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Model</a:t>
            </a:r>
            <a:r>
              <a:rPr spc="-505" dirty="0"/>
              <a:t> </a:t>
            </a:r>
            <a:r>
              <a:rPr spc="-185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Splitting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Testing</a:t>
            </a:r>
            <a:r>
              <a:rPr sz="18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Sets</a:t>
            </a:r>
            <a:endParaRPr sz="1800">
              <a:latin typeface="Carlito"/>
              <a:cs typeface="Carlito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basic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step for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regression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performing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train-test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split,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we have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chosen 70:30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ratio.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Use RFE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Feature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Selection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RFE with 15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variables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output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Building Model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removing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variable whose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p-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than 0.05 and</a:t>
            </a:r>
            <a:r>
              <a:rPr sz="18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vif</a:t>
            </a:r>
            <a:endParaRPr sz="180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Predictions on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test data</a:t>
            </a:r>
            <a:r>
              <a:rPr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Overall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81%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051" y="1519427"/>
            <a:ext cx="3402329" cy="300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ROC</a:t>
            </a:r>
            <a:r>
              <a:rPr spc="-380" dirty="0"/>
              <a:t> </a:t>
            </a:r>
            <a:r>
              <a:rPr spc="-125" dirty="0"/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Finding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Optimal Cut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off</a:t>
            </a:r>
            <a:r>
              <a:rPr sz="18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Point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Optimal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cut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probability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probability where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we get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balanced sensitivity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800" spc="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specificity.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second graph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it is visible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optimal cut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off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at</a:t>
            </a:r>
            <a:r>
              <a:rPr sz="18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0.35.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3826" y="1475994"/>
            <a:ext cx="4714494" cy="3038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was found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variables that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mattered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in 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potential buyers are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(In 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descending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order)</a:t>
            </a:r>
            <a:r>
              <a:rPr sz="18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time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spend 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Website.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number of</a:t>
            </a:r>
            <a:r>
              <a:rPr sz="18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visits.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 the lead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source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was:</a:t>
            </a:r>
            <a:endParaRPr sz="1800">
              <a:latin typeface="Carlito"/>
              <a:cs typeface="Carlito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Google</a:t>
            </a:r>
            <a:endParaRPr sz="1800">
              <a:latin typeface="Carlito"/>
              <a:cs typeface="Carlito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Direct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traffic</a:t>
            </a:r>
            <a:endParaRPr sz="1800">
              <a:latin typeface="Carlito"/>
              <a:cs typeface="Carlito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Organic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search</a:t>
            </a:r>
            <a:endParaRPr sz="1800">
              <a:latin typeface="Carlito"/>
              <a:cs typeface="Carlito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Welingak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website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 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last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activity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was:</a:t>
            </a:r>
            <a:endParaRPr sz="1800">
              <a:latin typeface="Carlito"/>
              <a:cs typeface="Carlito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SMS</a:t>
            </a:r>
            <a:endParaRPr sz="1800">
              <a:latin typeface="Carlito"/>
              <a:cs typeface="Carlito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Olark chat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conversation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 the lead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Lead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add</a:t>
            </a:r>
            <a:r>
              <a:rPr sz="18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format.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their current occupation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as 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working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professional.</a:t>
            </a:r>
            <a:endParaRPr sz="1800">
              <a:latin typeface="Carlito"/>
              <a:cs typeface="Carlito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Keeping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these in mind the X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Education can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flourish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they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very high  chance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 get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almost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all 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potential buyers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change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their mind 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buy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their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courses.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sp>
          <p:nvSpPr>
            <p:cNvPr id="4" name="object 4"/>
            <p:cNvSpPr/>
            <p:nvPr/>
          </p:nvSpPr>
          <p:spPr>
            <a:xfrm>
              <a:off x="768858" y="633730"/>
              <a:ext cx="2239899" cy="6982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2541" y="633730"/>
              <a:ext cx="2714752" cy="698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Education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sells online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courses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industry</a:t>
            </a:r>
            <a:r>
              <a:rPr sz="18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professionals.</a:t>
            </a:r>
            <a:endParaRPr sz="1800">
              <a:latin typeface="Carlito"/>
              <a:cs typeface="Carlito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Education gets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lot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leads, its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lead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conversion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poor.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if,  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say,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they acquire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100 leads in a 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day,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about 30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them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18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converted.</a:t>
            </a:r>
            <a:endParaRPr sz="1800">
              <a:latin typeface="Carlito"/>
              <a:cs typeface="Carlito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8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make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process more efficient,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company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wishes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most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potential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leads, also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known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‘Hot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rlito"/>
                <a:cs typeface="Carlito"/>
              </a:rPr>
              <a:t>Leads’.</a:t>
            </a:r>
            <a:endParaRPr sz="1800">
              <a:latin typeface="Carlito"/>
              <a:cs typeface="Carlito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they successfully identify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leads,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lead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conversion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go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up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 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sales team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now be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focusing more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communicating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potential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rather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than making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everyone.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Business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Objective: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education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most promising</a:t>
            </a:r>
            <a:r>
              <a:rPr sz="18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that they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want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build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Model which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identifies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hot</a:t>
            </a:r>
            <a:r>
              <a:rPr sz="18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leads.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Deployment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future</a:t>
            </a:r>
            <a:r>
              <a:rPr sz="18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Solution</a:t>
            </a:r>
            <a:r>
              <a:rPr spc="-590" dirty="0"/>
              <a:t> </a:t>
            </a:r>
            <a:r>
              <a:rPr spc="-13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cleaning and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manipulation.</a:t>
            </a:r>
            <a:endParaRPr sz="180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Check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handle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duplicate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data.</a:t>
            </a:r>
            <a:endParaRPr sz="180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Check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handle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missing</a:t>
            </a:r>
            <a:r>
              <a:rPr sz="18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values.</a:t>
            </a:r>
            <a:endParaRPr sz="180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Drop columns,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if it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contains large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amount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useful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analysis.</a:t>
            </a:r>
            <a:endParaRPr sz="180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Imputation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necessary.</a:t>
            </a:r>
            <a:endParaRPr sz="1800"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Check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handle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18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data.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EDA</a:t>
            </a:r>
            <a:endParaRPr sz="1800">
              <a:latin typeface="Carlito"/>
              <a:cs typeface="Carlito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analysis: value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count,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distribution of variable</a:t>
            </a:r>
            <a:r>
              <a:rPr sz="18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etc.</a:t>
            </a:r>
            <a:endParaRPr sz="1800">
              <a:latin typeface="Carlito"/>
              <a:cs typeface="Carlito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correlation coefficients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pattern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variables</a:t>
            </a:r>
            <a:r>
              <a:rPr sz="1800" spc="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etc.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Scaling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Dummy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Variables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encoding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data.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Classification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technique: logistic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regression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model making and</a:t>
            </a:r>
            <a:r>
              <a:rPr sz="1800" spc="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prediction.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Validation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presentation.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Conclusions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Data</a:t>
            </a:r>
            <a:r>
              <a:rPr spc="-655" dirty="0"/>
              <a:t> </a:t>
            </a:r>
            <a:r>
              <a:rPr spc="-114" dirty="0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24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40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Number of </a:t>
            </a: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Rows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=37, </a:t>
            </a:r>
            <a:r>
              <a:rPr sz="1700" spc="-40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Number of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Columns</a:t>
            </a:r>
            <a:r>
              <a:rPr sz="1700" spc="1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=9240.</a:t>
            </a:r>
            <a:endParaRPr sz="1700">
              <a:latin typeface="Carlito"/>
              <a:cs typeface="Carlito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24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Single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features like </a:t>
            </a: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“Magazine”,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“Receive More Updates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About Our </a:t>
            </a:r>
            <a:r>
              <a:rPr sz="1700" spc="-30" dirty="0">
                <a:solidFill>
                  <a:srgbClr val="404040"/>
                </a:solidFill>
                <a:latin typeface="Carlito"/>
                <a:cs typeface="Carlito"/>
              </a:rPr>
              <a:t>Courses”, 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“Update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me on</a:t>
            </a:r>
            <a:r>
              <a:rPr sz="17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Supply”</a:t>
            </a:r>
            <a:endParaRPr sz="1700">
              <a:latin typeface="Carlito"/>
              <a:cs typeface="Carlito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24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Chain </a:t>
            </a:r>
            <a:r>
              <a:rPr sz="1700" spc="-25" dirty="0">
                <a:solidFill>
                  <a:srgbClr val="404040"/>
                </a:solidFill>
                <a:latin typeface="Carlito"/>
                <a:cs typeface="Carlito"/>
              </a:rPr>
              <a:t>Content”,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“Get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updates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on DM </a:t>
            </a:r>
            <a:r>
              <a:rPr sz="1700" spc="-25" dirty="0">
                <a:solidFill>
                  <a:srgbClr val="404040"/>
                </a:solidFill>
                <a:latin typeface="Carlito"/>
                <a:cs typeface="Carlito"/>
              </a:rPr>
              <a:t>Content”,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“I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agree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to pay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amount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through 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cheque”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etc.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been</a:t>
            </a:r>
            <a:r>
              <a:rPr sz="17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dropped.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24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Removing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“Prospect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ID” and “Lead </a:t>
            </a:r>
            <a:r>
              <a:rPr sz="1700" spc="5" dirty="0">
                <a:solidFill>
                  <a:srgbClr val="404040"/>
                </a:solidFill>
                <a:latin typeface="Carlito"/>
                <a:cs typeface="Carlito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which is not necessary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700" spc="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analysis.</a:t>
            </a:r>
            <a:endParaRPr sz="1700">
              <a:latin typeface="Carlito"/>
              <a:cs typeface="Carlito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24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After checking </a:t>
            </a: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value counts </a:t>
            </a: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some of the object type variables,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find some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features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which has no enough variance, which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we have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dropped,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features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are: 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“Do Not </a:t>
            </a:r>
            <a:r>
              <a:rPr sz="1700" spc="-35" dirty="0">
                <a:solidFill>
                  <a:srgbClr val="404040"/>
                </a:solidFill>
                <a:latin typeface="Carlito"/>
                <a:cs typeface="Carlito"/>
              </a:rPr>
              <a:t>Call”,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“What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matters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in choosing </a:t>
            </a:r>
            <a:r>
              <a:rPr sz="1700" spc="-30" dirty="0">
                <a:solidFill>
                  <a:srgbClr val="404040"/>
                </a:solidFill>
                <a:latin typeface="Carlito"/>
                <a:cs typeface="Carlito"/>
              </a:rPr>
              <a:t>course”, </a:t>
            </a:r>
            <a:r>
              <a:rPr sz="1700" spc="-25" dirty="0">
                <a:solidFill>
                  <a:srgbClr val="404040"/>
                </a:solidFill>
                <a:latin typeface="Carlito"/>
                <a:cs typeface="Carlito"/>
              </a:rPr>
              <a:t>“Search”,</a:t>
            </a:r>
            <a:r>
              <a:rPr sz="1700" spc="2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“Newspaper</a:t>
            </a:r>
            <a:endParaRPr sz="17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rlito"/>
                <a:cs typeface="Carlito"/>
              </a:rPr>
              <a:t>Article”,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“X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rlito"/>
                <a:cs typeface="Carlito"/>
              </a:rPr>
              <a:t>Forums”,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“Newspaper”,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“Digital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Advertisement”</a:t>
            </a:r>
            <a:r>
              <a:rPr sz="1700" spc="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etc.</a:t>
            </a:r>
            <a:endParaRPr sz="1700">
              <a:latin typeface="Carlito"/>
              <a:cs typeface="Carlito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24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Dropping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columns having more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35% as missing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such as ‘How did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hear  about X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and ‘Lead</a:t>
            </a:r>
            <a:r>
              <a:rPr sz="17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rlito"/>
                <a:cs typeface="Carlito"/>
              </a:rPr>
              <a:t>Profile’.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66444" y="1269491"/>
            <a:ext cx="6526530" cy="556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42347" y="3686548"/>
            <a:ext cx="4822144" cy="3114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31" y="219833"/>
            <a:ext cx="4019891" cy="2771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4034" y="166115"/>
            <a:ext cx="4379975" cy="2925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 </a:t>
            </a:r>
            <a:r>
              <a:rPr spc="-50" dirty="0"/>
              <a:t>Variable</a:t>
            </a:r>
            <a:r>
              <a:rPr spc="-30" dirty="0"/>
              <a:t> 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77418" y="1556002"/>
            <a:ext cx="8041385" cy="518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57377" y="1342644"/>
            <a:ext cx="8987790" cy="4366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8659" y="650748"/>
            <a:ext cx="7947659" cy="5939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</TotalTime>
  <Words>49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LEAD SCORE  CASE STUDY</vt:lpstr>
      <vt:lpstr>Slide 2</vt:lpstr>
      <vt:lpstr>Solution Methodology</vt:lpstr>
      <vt:lpstr>Data Manipulation</vt:lpstr>
      <vt:lpstr>Slide 5</vt:lpstr>
      <vt:lpstr>Slide 6</vt:lpstr>
      <vt:lpstr>Categorical Variable Relation</vt:lpstr>
      <vt:lpstr>Slide 8</vt:lpstr>
      <vt:lpstr>Slide 9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SIBASHISH</cp:lastModifiedBy>
  <cp:revision>1</cp:revision>
  <dcterms:created xsi:type="dcterms:W3CDTF">2022-01-12T14:34:31Z</dcterms:created>
  <dcterms:modified xsi:type="dcterms:W3CDTF">2022-01-12T14:39:44Z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2022-01-12T00:00:00Z</vt:filetime>
  </property>
</Properties>
</file>