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C5FCC-B114-4FDE-AD5C-1713F108CB98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6B46C-5EF6-44A4-A487-4A21735165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191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C5FCC-B114-4FDE-AD5C-1713F108CB98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6B46C-5EF6-44A4-A487-4A21735165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37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C5FCC-B114-4FDE-AD5C-1713F108CB98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6B46C-5EF6-44A4-A487-4A21735165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104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C5FCC-B114-4FDE-AD5C-1713F108CB98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6B46C-5EF6-44A4-A487-4A21735165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743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C5FCC-B114-4FDE-AD5C-1713F108CB98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6B46C-5EF6-44A4-A487-4A21735165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66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C5FCC-B114-4FDE-AD5C-1713F108CB98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6B46C-5EF6-44A4-A487-4A21735165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469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C5FCC-B114-4FDE-AD5C-1713F108CB98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6B46C-5EF6-44A4-A487-4A21735165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462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C5FCC-B114-4FDE-AD5C-1713F108CB98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6B46C-5EF6-44A4-A487-4A21735165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150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C5FCC-B114-4FDE-AD5C-1713F108CB98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6B46C-5EF6-44A4-A487-4A21735165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55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C5FCC-B114-4FDE-AD5C-1713F108CB98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6B46C-5EF6-44A4-A487-4A21735165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720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C5FCC-B114-4FDE-AD5C-1713F108CB98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6B46C-5EF6-44A4-A487-4A21735165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871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C5FCC-B114-4FDE-AD5C-1713F108CB98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6B46C-5EF6-44A4-A487-4A21735165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888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65150" y="2535238"/>
            <a:ext cx="2962275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2400">
                <a:solidFill>
                  <a:srgbClr val="FF3399"/>
                </a:solidFill>
                <a:ea typeface="楷体_GB2312" pitchFamily="49" charset="-122"/>
                <a:cs typeface="Times New Roman" pitchFamily="18" charset="0"/>
              </a:rPr>
              <a:t>Requirements:</a:t>
            </a:r>
            <a:endParaRPr lang="zh-CN" altLang="en-US" sz="2400">
              <a:solidFill>
                <a:srgbClr val="FF3399"/>
              </a:solidFill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85750" y="203200"/>
            <a:ext cx="6884988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2400" dirty="0" smtClean="0">
                <a:solidFill>
                  <a:srgbClr val="FF0066"/>
                </a:solidFill>
                <a:latin typeface="+mn-lt"/>
                <a:ea typeface="楷体_GB2312" pitchFamily="49" charset="-122"/>
                <a:cs typeface="Times New Roman" pitchFamily="18" charset="0"/>
              </a:rPr>
              <a:t>Homework#3</a:t>
            </a:r>
            <a:r>
              <a:rPr lang="zh-CN" altLang="en-US" sz="2400" dirty="0" smtClean="0">
                <a:solidFill>
                  <a:srgbClr val="FF0066"/>
                </a:solidFill>
                <a:latin typeface="+mn-lt"/>
                <a:ea typeface="楷体_GB2312" pitchFamily="49" charset="-122"/>
                <a:cs typeface="Times New Roman" pitchFamily="18" charset="0"/>
              </a:rPr>
              <a:t>：</a:t>
            </a:r>
            <a:r>
              <a:rPr lang="en-US" altLang="zh-CN" sz="2400" dirty="0" smtClean="0">
                <a:solidFill>
                  <a:srgbClr val="FF0066"/>
                </a:solidFill>
                <a:latin typeface="+mn-lt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400" dirty="0">
                <a:solidFill>
                  <a:srgbClr val="FF0066"/>
                </a:solidFill>
                <a:latin typeface="+mn-lt"/>
                <a:ea typeface="楷体_GB2312" pitchFamily="49" charset="-122"/>
                <a:cs typeface="Times New Roman" pitchFamily="18" charset="0"/>
              </a:rPr>
              <a:t>Due </a:t>
            </a:r>
            <a:r>
              <a:rPr lang="en-US" altLang="zh-CN" sz="2400" dirty="0" smtClean="0">
                <a:solidFill>
                  <a:srgbClr val="FF0066"/>
                </a:solidFill>
                <a:latin typeface="+mn-lt"/>
                <a:ea typeface="楷体_GB2312" pitchFamily="49" charset="-122"/>
                <a:cs typeface="Times New Roman" pitchFamily="18" charset="0"/>
              </a:rPr>
              <a:t>date:Nov.19)   </a:t>
            </a:r>
            <a:endParaRPr lang="en-US" altLang="zh-CN" sz="2400" dirty="0" smtClean="0">
              <a:solidFill>
                <a:srgbClr val="FF0066"/>
              </a:solidFill>
              <a:latin typeface="+mn-lt"/>
              <a:ea typeface="楷体_GB2312" pitchFamily="49" charset="-122"/>
              <a:cs typeface="Times New Roman" pitchFamily="18" charset="0"/>
            </a:endParaRPr>
          </a:p>
          <a:p>
            <a:pPr algn="l" eaLnBrk="1" hangingPunct="1">
              <a:defRPr/>
            </a:pPr>
            <a:endParaRPr lang="zh-CN" altLang="en-US" sz="2400" dirty="0" smtClean="0">
              <a:solidFill>
                <a:srgbClr val="FF0066"/>
              </a:solidFill>
              <a:latin typeface="+mn-lt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52463" y="768350"/>
            <a:ext cx="75533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indent="-3429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rgbClr val="000099"/>
                </a:solidFill>
                <a:ea typeface="楷体_GB2312" pitchFamily="49" charset="-122"/>
                <a:cs typeface="Times New Roman" pitchFamily="18" charset="0"/>
              </a:rPr>
              <a:t>Ex1: Find the minimizer of a linearly </a:t>
            </a:r>
          </a:p>
          <a:p>
            <a:pPr algn="l" eaLnBrk="1" hangingPunct="1"/>
            <a:r>
              <a:rPr lang="en-US" altLang="zh-CN">
                <a:solidFill>
                  <a:srgbClr val="000099"/>
                </a:solidFill>
                <a:ea typeface="楷体_GB2312" pitchFamily="49" charset="-122"/>
                <a:cs typeface="Times New Roman" pitchFamily="18" charset="0"/>
              </a:rPr>
              <a:t>     constrained optimization by programming.</a:t>
            </a:r>
            <a:endParaRPr lang="zh-CN" altLang="en-US">
              <a:solidFill>
                <a:srgbClr val="000099"/>
              </a:solidFill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95313" y="1730375"/>
            <a:ext cx="7016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indent="-3429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dirty="0">
                <a:solidFill>
                  <a:srgbClr val="000099"/>
                </a:solidFill>
                <a:ea typeface="楷体_GB2312" pitchFamily="49" charset="-122"/>
                <a:cs typeface="Times New Roman" pitchFamily="18" charset="0"/>
              </a:rPr>
              <a:t>Ex2: Find the minimizer of a nonlinearly</a:t>
            </a:r>
          </a:p>
          <a:p>
            <a:pPr algn="l" eaLnBrk="1" hangingPunct="1"/>
            <a:r>
              <a:rPr lang="en-US" altLang="zh-CN" dirty="0">
                <a:solidFill>
                  <a:srgbClr val="000099"/>
                </a:solidFill>
                <a:ea typeface="楷体_GB2312" pitchFamily="49" charset="-122"/>
                <a:cs typeface="Times New Roman" pitchFamily="18" charset="0"/>
              </a:rPr>
              <a:t>        constrained optimization </a:t>
            </a:r>
            <a:r>
              <a:rPr lang="en-US" altLang="zh-CN" dirty="0" smtClean="0">
                <a:solidFill>
                  <a:srgbClr val="000099"/>
                </a:solidFill>
                <a:ea typeface="楷体_GB2312" pitchFamily="49" charset="-122"/>
                <a:cs typeface="Times New Roman" pitchFamily="18" charset="0"/>
              </a:rPr>
              <a:t>by programming</a:t>
            </a:r>
            <a:r>
              <a:rPr lang="en-US" altLang="zh-CN" dirty="0">
                <a:solidFill>
                  <a:srgbClr val="000099"/>
                </a:solidFill>
                <a:ea typeface="楷体_GB2312" pitchFamily="49" charset="-122"/>
                <a:cs typeface="Times New Roman" pitchFamily="18" charset="0"/>
              </a:rPr>
              <a:t>.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709613" y="3046413"/>
            <a:ext cx="4979987" cy="100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rgbClr val="006600"/>
                </a:solidFill>
                <a:ea typeface="楷体_GB2312" pitchFamily="49" charset="-122"/>
                <a:cs typeface="Times New Roman" pitchFamily="18" charset="0"/>
              </a:rPr>
              <a:t>（</a:t>
            </a:r>
            <a:r>
              <a:rPr lang="en-US" altLang="zh-CN" dirty="0">
                <a:solidFill>
                  <a:srgbClr val="006600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zh-CN" altLang="en-US" dirty="0">
                <a:solidFill>
                  <a:srgbClr val="006600"/>
                </a:solidFill>
                <a:ea typeface="楷体_GB2312" pitchFamily="49" charset="-122"/>
                <a:cs typeface="Times New Roman" pitchFamily="18" charset="0"/>
              </a:rPr>
              <a:t>）</a:t>
            </a:r>
            <a:r>
              <a:rPr lang="en-US" altLang="zh-CN" dirty="0">
                <a:solidFill>
                  <a:srgbClr val="006600"/>
                </a:solidFill>
                <a:ea typeface="楷体_GB2312" pitchFamily="49" charset="-122"/>
                <a:cs typeface="Times New Roman" pitchFamily="18" charset="0"/>
              </a:rPr>
              <a:t>Cover page</a:t>
            </a:r>
            <a:r>
              <a:rPr lang="zh-CN" altLang="en-US" dirty="0">
                <a:solidFill>
                  <a:srgbClr val="006600"/>
                </a:solidFill>
                <a:ea typeface="楷体_GB2312" pitchFamily="49" charset="-122"/>
                <a:cs typeface="Times New Roman" pitchFamily="18" charset="0"/>
              </a:rPr>
              <a:t>：</a:t>
            </a:r>
            <a:r>
              <a:rPr lang="en-US" altLang="zh-CN" dirty="0">
                <a:solidFill>
                  <a:srgbClr val="006600"/>
                </a:solidFill>
                <a:ea typeface="楷体_GB2312" pitchFamily="49" charset="-122"/>
                <a:cs typeface="Times New Roman" pitchFamily="18" charset="0"/>
              </a:rPr>
              <a:t>Homework #3</a:t>
            </a:r>
          </a:p>
          <a:p>
            <a:pPr algn="l" eaLnBrk="1" hangingPunct="1"/>
            <a:r>
              <a:rPr lang="en-US" altLang="zh-CN" dirty="0">
                <a:solidFill>
                  <a:srgbClr val="006600"/>
                </a:solidFill>
                <a:ea typeface="楷体_GB2312" pitchFamily="49" charset="-122"/>
                <a:cs typeface="Times New Roman" pitchFamily="18" charset="0"/>
              </a:rPr>
              <a:t>          Name</a:t>
            </a:r>
            <a:r>
              <a:rPr lang="zh-CN" altLang="en-US" dirty="0">
                <a:solidFill>
                  <a:srgbClr val="006600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6600"/>
                </a:solidFill>
                <a:ea typeface="楷体_GB2312" pitchFamily="49" charset="-122"/>
                <a:cs typeface="Times New Roman" pitchFamily="18" charset="0"/>
              </a:rPr>
              <a:t>&amp; student ID </a:t>
            </a:r>
            <a:r>
              <a:rPr lang="en-US" altLang="zh-CN" dirty="0" smtClean="0">
                <a:solidFill>
                  <a:srgbClr val="006600"/>
                </a:solidFill>
                <a:ea typeface="楷体_GB2312" pitchFamily="49" charset="-122"/>
                <a:cs typeface="Times New Roman" pitchFamily="18" charset="0"/>
              </a:rPr>
              <a:t>number;</a:t>
            </a:r>
            <a:endParaRPr lang="zh-CN" altLang="en-US" dirty="0">
              <a:solidFill>
                <a:srgbClr val="006600"/>
              </a:solidFill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709613" y="3995738"/>
            <a:ext cx="41243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rgbClr val="006600"/>
                </a:solidFill>
                <a:ea typeface="楷体_GB2312" pitchFamily="49" charset="-122"/>
                <a:cs typeface="Times New Roman" pitchFamily="18" charset="0"/>
              </a:rPr>
              <a:t>（</a:t>
            </a:r>
            <a:r>
              <a:rPr lang="en-US" altLang="zh-CN" dirty="0">
                <a:solidFill>
                  <a:srgbClr val="006600"/>
                </a:solidFill>
                <a:ea typeface="楷体_GB2312" pitchFamily="49" charset="-122"/>
                <a:cs typeface="Times New Roman" pitchFamily="18" charset="0"/>
              </a:rPr>
              <a:t>2</a:t>
            </a:r>
            <a:r>
              <a:rPr lang="zh-CN" altLang="en-US" dirty="0">
                <a:solidFill>
                  <a:srgbClr val="006600"/>
                </a:solidFill>
                <a:ea typeface="楷体_GB2312" pitchFamily="49" charset="-122"/>
                <a:cs typeface="Times New Roman" pitchFamily="18" charset="0"/>
              </a:rPr>
              <a:t>）</a:t>
            </a:r>
            <a:r>
              <a:rPr lang="en-US" altLang="zh-CN" dirty="0">
                <a:solidFill>
                  <a:srgbClr val="006600"/>
                </a:solidFill>
                <a:ea typeface="楷体_GB2312" pitchFamily="49" charset="-122"/>
                <a:cs typeface="Times New Roman" pitchFamily="18" charset="0"/>
              </a:rPr>
              <a:t>Problem </a:t>
            </a:r>
            <a:r>
              <a:rPr lang="en-US" altLang="zh-CN" dirty="0" smtClean="0">
                <a:solidFill>
                  <a:srgbClr val="006600"/>
                </a:solidFill>
                <a:ea typeface="楷体_GB2312" pitchFamily="49" charset="-122"/>
                <a:cs typeface="Times New Roman" pitchFamily="18" charset="0"/>
              </a:rPr>
              <a:t>description;</a:t>
            </a:r>
            <a:endParaRPr lang="zh-CN" altLang="en-US" dirty="0">
              <a:solidFill>
                <a:srgbClr val="006600"/>
              </a:solidFill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712788" y="4570413"/>
            <a:ext cx="4410075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rgbClr val="006600"/>
                </a:solidFill>
                <a:ea typeface="楷体_GB2312" pitchFamily="49" charset="-122"/>
                <a:cs typeface="Times New Roman" pitchFamily="18" charset="0"/>
              </a:rPr>
              <a:t>（</a:t>
            </a:r>
            <a:r>
              <a:rPr lang="en-US" altLang="zh-CN" dirty="0">
                <a:solidFill>
                  <a:srgbClr val="006600"/>
                </a:solidFill>
                <a:ea typeface="楷体_GB2312" pitchFamily="49" charset="-122"/>
                <a:cs typeface="Times New Roman" pitchFamily="18" charset="0"/>
              </a:rPr>
              <a:t>3</a:t>
            </a:r>
            <a:r>
              <a:rPr lang="zh-CN" altLang="en-US" dirty="0">
                <a:solidFill>
                  <a:srgbClr val="006600"/>
                </a:solidFill>
                <a:ea typeface="楷体_GB2312" pitchFamily="49" charset="-122"/>
                <a:cs typeface="Times New Roman" pitchFamily="18" charset="0"/>
              </a:rPr>
              <a:t>）</a:t>
            </a:r>
            <a:r>
              <a:rPr lang="en-US" altLang="zh-CN" dirty="0">
                <a:solidFill>
                  <a:srgbClr val="006600"/>
                </a:solidFill>
                <a:ea typeface="楷体_GB2312" pitchFamily="49" charset="-122"/>
                <a:cs typeface="Times New Roman" pitchFamily="18" charset="0"/>
              </a:rPr>
              <a:t>Solution &amp; </a:t>
            </a:r>
            <a:r>
              <a:rPr lang="en-US" altLang="zh-CN" dirty="0" smtClean="0">
                <a:solidFill>
                  <a:srgbClr val="006600"/>
                </a:solidFill>
                <a:ea typeface="楷体_GB2312" pitchFamily="49" charset="-122"/>
                <a:cs typeface="Times New Roman" pitchFamily="18" charset="0"/>
              </a:rPr>
              <a:t>Programming;</a:t>
            </a:r>
            <a:endParaRPr lang="zh-CN" altLang="en-US" dirty="0">
              <a:solidFill>
                <a:srgbClr val="006600"/>
              </a:solidFill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709613" y="5133975"/>
            <a:ext cx="2817812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rgbClr val="006600"/>
                </a:solidFill>
                <a:ea typeface="楷体_GB2312" pitchFamily="49" charset="-122"/>
                <a:cs typeface="Times New Roman" pitchFamily="18" charset="0"/>
              </a:rPr>
              <a:t>（</a:t>
            </a:r>
            <a:r>
              <a:rPr lang="en-US" altLang="zh-CN" dirty="0">
                <a:solidFill>
                  <a:srgbClr val="006600"/>
                </a:solidFill>
                <a:ea typeface="楷体_GB2312" pitchFamily="49" charset="-122"/>
                <a:cs typeface="Times New Roman" pitchFamily="18" charset="0"/>
              </a:rPr>
              <a:t>4</a:t>
            </a:r>
            <a:r>
              <a:rPr lang="zh-CN" altLang="en-US" dirty="0">
                <a:solidFill>
                  <a:srgbClr val="006600"/>
                </a:solidFill>
                <a:ea typeface="楷体_GB2312" pitchFamily="49" charset="-122"/>
                <a:cs typeface="Times New Roman" pitchFamily="18" charset="0"/>
              </a:rPr>
              <a:t>）</a:t>
            </a:r>
            <a:r>
              <a:rPr lang="en-US" altLang="zh-CN" dirty="0" smtClean="0">
                <a:solidFill>
                  <a:srgbClr val="006600"/>
                </a:solidFill>
                <a:ea typeface="楷体_GB2312" pitchFamily="49" charset="-122"/>
                <a:cs typeface="Times New Roman" pitchFamily="18" charset="0"/>
              </a:rPr>
              <a:t>Results;</a:t>
            </a:r>
            <a:endParaRPr lang="zh-CN" altLang="en-US" dirty="0">
              <a:solidFill>
                <a:srgbClr val="006600"/>
              </a:solidFill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709613" y="5726113"/>
            <a:ext cx="4979987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rgbClr val="006600"/>
                </a:solidFill>
                <a:ea typeface="楷体_GB2312" pitchFamily="49" charset="-122"/>
                <a:cs typeface="Times New Roman" pitchFamily="18" charset="0"/>
              </a:rPr>
              <a:t>（</a:t>
            </a:r>
            <a:r>
              <a:rPr lang="en-US" altLang="zh-CN" dirty="0">
                <a:solidFill>
                  <a:srgbClr val="006600"/>
                </a:solidFill>
                <a:ea typeface="楷体_GB2312" pitchFamily="49" charset="-122"/>
                <a:cs typeface="Times New Roman" pitchFamily="18" charset="0"/>
              </a:rPr>
              <a:t>5</a:t>
            </a:r>
            <a:r>
              <a:rPr lang="zh-CN" altLang="en-US" dirty="0">
                <a:solidFill>
                  <a:srgbClr val="006600"/>
                </a:solidFill>
                <a:ea typeface="楷体_GB2312" pitchFamily="49" charset="-122"/>
                <a:cs typeface="Times New Roman" pitchFamily="18" charset="0"/>
              </a:rPr>
              <a:t>）</a:t>
            </a:r>
            <a:r>
              <a:rPr lang="en-US" altLang="zh-CN" dirty="0">
                <a:solidFill>
                  <a:srgbClr val="006600"/>
                </a:solidFill>
                <a:ea typeface="楷体_GB2312" pitchFamily="49" charset="-122"/>
                <a:cs typeface="Times New Roman" pitchFamily="18" charset="0"/>
              </a:rPr>
              <a:t>Conclusion and </a:t>
            </a:r>
            <a:r>
              <a:rPr lang="en-US" altLang="zh-CN" dirty="0" smtClean="0">
                <a:solidFill>
                  <a:srgbClr val="006600"/>
                </a:solidFill>
                <a:ea typeface="楷体_GB2312" pitchFamily="49" charset="-122"/>
                <a:cs typeface="Times New Roman" pitchFamily="18" charset="0"/>
              </a:rPr>
              <a:t>Acquirement;</a:t>
            </a:r>
            <a:endParaRPr lang="zh-CN" altLang="en-US" dirty="0">
              <a:solidFill>
                <a:srgbClr val="006600"/>
              </a:solidFill>
              <a:ea typeface="楷体_GB2312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553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77</Words>
  <Application>Microsoft Office PowerPoint</Application>
  <PresentationFormat>全屏显示(4:3)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Company>xjtu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xjtu</dc:creator>
  <cp:lastModifiedBy>xjtu</cp:lastModifiedBy>
  <cp:revision>2</cp:revision>
  <dcterms:created xsi:type="dcterms:W3CDTF">2019-10-21T12:45:12Z</dcterms:created>
  <dcterms:modified xsi:type="dcterms:W3CDTF">2019-10-21T12:47:33Z</dcterms:modified>
</cp:coreProperties>
</file>