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0373C4-E13C-806A-93C5-E3545F110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6F4CF91-D038-7D3C-09B7-7CA03B50E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58D314E-2C9B-2FE9-6431-0EDBD857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E4D9-B322-43B2-8DAE-7C7E1679E55E}" type="datetimeFigureOut">
              <a:rPr lang="tr-TR" smtClean="0"/>
              <a:t>2.08.2023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1962F60-FB30-F928-08AF-7C345F58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6C768BF-F2C5-66E7-2559-B5960C43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6C7C-DBC1-450A-AD9D-5F185213E5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592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432946-D8DA-28AD-B1A4-33D3726F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64D5CE8-B656-BA6B-EE2F-91FC57CBD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C8CDFE7-3459-46E4-5F2F-80F2D2C4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E4D9-B322-43B2-8DAE-7C7E1679E55E}" type="datetimeFigureOut">
              <a:rPr lang="tr-TR" smtClean="0"/>
              <a:t>2.08.2023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2869B6B-45BC-BA40-F6E8-F2071997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A8942D5-1259-E2C4-B0AD-EA2A00F4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6C7C-DBC1-450A-AD9D-5F185213E5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569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D0F47CD-1B79-7A5E-7142-7FCD54F38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BF175C0-EE3E-EC7F-C4D3-B7548F49C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AEB4CFB-496F-EFFF-6312-CAAE5E9E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E4D9-B322-43B2-8DAE-7C7E1679E55E}" type="datetimeFigureOut">
              <a:rPr lang="tr-TR" smtClean="0"/>
              <a:t>2.08.2023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8371763-46D9-3EF7-3EE6-1103F2EC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32FB83E-A08C-7ACE-4B87-2069579B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6C7C-DBC1-450A-AD9D-5F185213E5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153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60F93E-06E5-8B61-DA6E-6FCDB74F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67121A-BF32-E6C2-B263-F0FA05F2E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29007AA-41BB-07D7-6AB1-AA000792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E4D9-B322-43B2-8DAE-7C7E1679E55E}" type="datetimeFigureOut">
              <a:rPr lang="tr-TR" smtClean="0"/>
              <a:t>2.08.2023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BE0638-4292-7E87-9DF0-0AA1A3D2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A556D38-C611-D4CD-E6AB-57825B4A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6C7C-DBC1-450A-AD9D-5F185213E5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265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A1B1A3-1D78-C2FA-A3D1-4ACCFC21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90D3E48-5386-1446-8639-0D5CBB4D9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AFD1660-CA64-02B4-FC15-FCC5DEB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E4D9-B322-43B2-8DAE-7C7E1679E55E}" type="datetimeFigureOut">
              <a:rPr lang="tr-TR" smtClean="0"/>
              <a:t>2.08.2023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CCDDB6A-7EC2-8A69-CCBE-A586B409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B2A0916-45CC-53FD-CB75-AE21316F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6C7C-DBC1-450A-AD9D-5F185213E5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562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9CA2F8-AF8A-8A5B-9112-36C239A0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1E88C4-E9F3-F4CF-9870-A0E67AA1D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0ED4346-C482-F773-B631-B315F51E4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01C70D1-131C-6569-A4B3-429A201E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E4D9-B322-43B2-8DAE-7C7E1679E55E}" type="datetimeFigureOut">
              <a:rPr lang="tr-TR" smtClean="0"/>
              <a:t>2.08.2023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9BC93C9-D03D-9E1F-160B-D06C2BA1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2E44E8B-F0EA-F6B8-5167-C136F568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6C7C-DBC1-450A-AD9D-5F185213E5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370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BBFA3A-2A18-04DF-92DC-46D59599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E96E7CB-CB99-E85A-22F6-D32FAA1FE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855E46E-E2BF-7B6C-25DA-8AFB37D40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2C33541-1D68-5BEB-BD0D-A8A11D60C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5A26E7C-284E-2D22-E0DA-AAC866E14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16C01FD-6959-7A94-CAB4-D14A7FE3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E4D9-B322-43B2-8DAE-7C7E1679E55E}" type="datetimeFigureOut">
              <a:rPr lang="tr-TR" smtClean="0"/>
              <a:t>2.08.2023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F65F10C-BF1A-234F-1443-0EE58DF7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073936D-99B5-D990-C5A6-EFD6977B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6C7C-DBC1-450A-AD9D-5F185213E5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010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F31816-620B-B062-C4C5-6103FDF9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5AED7C9-BA58-77DC-F008-E4FA5686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E4D9-B322-43B2-8DAE-7C7E1679E55E}" type="datetimeFigureOut">
              <a:rPr lang="tr-TR" smtClean="0"/>
              <a:t>2.08.2023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3500673-94E9-D99B-76B4-46836542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293C0CE-4097-D272-CFEA-4EC867BF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6C7C-DBC1-450A-AD9D-5F185213E5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719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7C4EC40-FF4D-ADD4-1B25-AF072958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E4D9-B322-43B2-8DAE-7C7E1679E55E}" type="datetimeFigureOut">
              <a:rPr lang="tr-TR" smtClean="0"/>
              <a:t>2.08.2023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0844A3E-13A9-BFFB-C30E-00627895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7E1A84B-D5E3-A133-F003-3D00695C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6C7C-DBC1-450A-AD9D-5F185213E5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880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B47CD1-4D81-21A3-7C45-62CBD0B2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00C066-1C90-CC34-2922-E11FE29FF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C6E3831-D805-D650-97FF-A5671FD38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14ED1B6-EF42-8B83-13ED-AE160B03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E4D9-B322-43B2-8DAE-7C7E1679E55E}" type="datetimeFigureOut">
              <a:rPr lang="tr-TR" smtClean="0"/>
              <a:t>2.08.2023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BF3C7ED-55B8-D807-C286-985D7B75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F8343E8-76A0-B48B-810D-A6E26518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6C7C-DBC1-450A-AD9D-5F185213E5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059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2C86B5-E8B0-39F4-AD4F-C9A65340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126DB33-82F6-5CFE-90F5-2A349F150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E13D6D9-ABE9-D437-3A12-1D511AD72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E7DD88-F3C9-3423-C73F-AD420392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E4D9-B322-43B2-8DAE-7C7E1679E55E}" type="datetimeFigureOut">
              <a:rPr lang="tr-TR" smtClean="0"/>
              <a:t>2.08.2023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EEDA770-5E0E-5948-EF14-F90E27A5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9724712-E532-DF9F-5E64-FE0617F6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6C7C-DBC1-450A-AD9D-5F185213E5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475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77E3858-2A7E-3F3F-A4D0-21EE1DEB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433DF45-9C9D-BA14-047E-BC29CB756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763121A-779C-19B8-CED9-D4C13B054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2E4D9-B322-43B2-8DAE-7C7E1679E55E}" type="datetimeFigureOut">
              <a:rPr lang="tr-TR" smtClean="0"/>
              <a:t>2.08.2023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7114D9-D843-A214-61E4-535DD3063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C207AB-0E6C-E4F5-249F-F774291DA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26C7C-DBC1-450A-AD9D-5F185213E5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050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73B820-2778-8B96-2E0C-10D78564C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644190"/>
          </a:xfrm>
        </p:spPr>
        <p:txBody>
          <a:bodyPr/>
          <a:lstStyle/>
          <a:p>
            <a:r>
              <a:rPr lang="tr-TR" dirty="0"/>
              <a:t>MAKİNE ÖĞRENMESİ İLE ZARARLI URL TESPİTİ</a:t>
            </a:r>
          </a:p>
        </p:txBody>
      </p:sp>
    </p:spTree>
    <p:extLst>
      <p:ext uri="{BB962C8B-B14F-4D97-AF65-F5344CB8AC3E}">
        <p14:creationId xmlns:p14="http://schemas.microsoft.com/office/powerpoint/2010/main" val="321079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448C1F-5852-39FB-BA6C-187E1680A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812" y="1571625"/>
            <a:ext cx="10567987" cy="4381702"/>
          </a:xfrm>
        </p:spPr>
        <p:txBody>
          <a:bodyPr>
            <a:normAutofit/>
          </a:bodyPr>
          <a:lstStyle/>
          <a:p>
            <a:r>
              <a:rPr lang="tr-TR" sz="2000" dirty="0"/>
              <a:t>Önce </a:t>
            </a:r>
            <a:r>
              <a:rPr lang="tr-TR" sz="2000" dirty="0" err="1"/>
              <a:t>verisetini</a:t>
            </a:r>
            <a:r>
              <a:rPr lang="tr-TR" sz="2000" dirty="0"/>
              <a:t> tanıyalım. </a:t>
            </a:r>
            <a:r>
              <a:rPr lang="tr-TR" sz="2000" dirty="0" err="1"/>
              <a:t>Verisetinde</a:t>
            </a:r>
            <a:r>
              <a:rPr lang="tr-TR" sz="2000" dirty="0"/>
              <a:t> kötü amaçlı URL’ler, güvenli URL’ler tahrifat URL’leri ve kimlik avı URL’leri vardır. Bunlar </a:t>
            </a:r>
            <a:r>
              <a:rPr lang="tr-TR" sz="2000" dirty="0" err="1"/>
              <a:t>type</a:t>
            </a:r>
            <a:r>
              <a:rPr lang="tr-TR" sz="2000" dirty="0"/>
              <a:t> değişkeninde gruplandırılmıştır. Bir de URL adında URL’leri tutan bir değişken vardır. </a:t>
            </a:r>
            <a:r>
              <a:rPr lang="tr-TR" sz="2000" dirty="0" err="1"/>
              <a:t>Verisetimizdeki</a:t>
            </a:r>
            <a:r>
              <a:rPr lang="tr-TR" sz="2000" dirty="0"/>
              <a:t> değişkenler bu kadar olduğundan </a:t>
            </a:r>
            <a:r>
              <a:rPr lang="tr-TR" sz="2000" dirty="0" err="1"/>
              <a:t>Feature</a:t>
            </a:r>
            <a:r>
              <a:rPr lang="tr-TR" sz="2000" dirty="0"/>
              <a:t> </a:t>
            </a:r>
            <a:r>
              <a:rPr lang="tr-TR" sz="2000" dirty="0" err="1"/>
              <a:t>Extraction</a:t>
            </a:r>
            <a:r>
              <a:rPr lang="tr-TR" sz="2000" dirty="0"/>
              <a:t> yapmak gereklidir çünkü değişken sayımız çok azdır.</a:t>
            </a:r>
          </a:p>
          <a:p>
            <a:r>
              <a:rPr lang="tr-TR" sz="2000" dirty="0" err="1"/>
              <a:t>Feature</a:t>
            </a:r>
            <a:r>
              <a:rPr lang="tr-TR" sz="2000" dirty="0"/>
              <a:t> </a:t>
            </a:r>
            <a:r>
              <a:rPr lang="tr-TR" sz="2000" dirty="0" err="1"/>
              <a:t>Extraction</a:t>
            </a:r>
            <a:r>
              <a:rPr lang="tr-TR" sz="2000" dirty="0"/>
              <a:t> yaparken bir hacker gibi düşünmemiz gerekmektedir. Yani zararlı ya da zararlı olmayan bir URL ne içerebilir ? Sorusunu kendimize sormamız gerekmektedir.</a:t>
            </a:r>
          </a:p>
          <a:p>
            <a:r>
              <a:rPr lang="tr-TR" sz="2000" dirty="0"/>
              <a:t>Bu bakımdan bazı yeni değişkenler oluşturuldu. Örneğin sitenin http ile başlayıp başlamadığını kontrol eden, sonunun .com ile bitip bitmediğini sorgulayan değişkenler gibi. Gelin bu oluşturduğum değişkenleri inceleyelim.</a:t>
            </a:r>
          </a:p>
          <a:p>
            <a:r>
              <a:rPr lang="tr-TR" sz="2000" dirty="0"/>
              <a:t>http değişkeni : Sitenin http ile bitip bitmediğini sorgular. Bazen zararlı bir URL http ile başlarken bazı zararlı URL’ler http ile başlamaz. Bu tek başına bir ölçüm metodu değildir.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91972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2407FD-EC14-CC90-BFAF-418500498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314450"/>
            <a:ext cx="10525125" cy="5238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/>
              <a:t>www değişkeni : Bu değişken www ile başlayan siteleri tespit etmekte olup hakkında http değişkeni ile aynı şeyler söylenebilir.</a:t>
            </a:r>
          </a:p>
          <a:p>
            <a:pPr marL="0" indent="0">
              <a:buNone/>
            </a:pPr>
            <a:r>
              <a:rPr lang="tr-TR" sz="2000" dirty="0"/>
              <a:t>.com değişkeni : Çoğunlukla zararlı URL’ler .com yerine .</a:t>
            </a:r>
            <a:r>
              <a:rPr lang="tr-TR" sz="2000" dirty="0" err="1"/>
              <a:t>xyz</a:t>
            </a:r>
            <a:r>
              <a:rPr lang="tr-TR" sz="2000" dirty="0"/>
              <a:t>, .net ile bitebilir. Bu domain alımı ile ilgili bir şey olup tek başına bir ölçüm metodu değildir.</a:t>
            </a:r>
          </a:p>
          <a:p>
            <a:pPr marL="0" indent="0">
              <a:buNone/>
            </a:pPr>
            <a:r>
              <a:rPr lang="tr-TR" sz="2000" dirty="0"/>
              <a:t>.net değişkeni : Bu değişken adreslerinin sonu .net olan siteleri tespit etmekte kullanılıp hakkında .com değişkeni ile benzer şeyler söylenebilir.</a:t>
            </a:r>
          </a:p>
          <a:p>
            <a:pPr marL="0" indent="0">
              <a:buNone/>
            </a:pPr>
            <a:r>
              <a:rPr lang="tr-TR" sz="2000" dirty="0"/>
              <a:t>http değişkeni: Genellikle </a:t>
            </a:r>
            <a:r>
              <a:rPr lang="tr-TR" sz="2000" dirty="0" err="1"/>
              <a:t>hackerlar</a:t>
            </a:r>
            <a:r>
              <a:rPr lang="tr-TR" sz="2000" dirty="0"/>
              <a:t> güvenlik protokolü düşük olan platformları kullanırlar. http değişkeni de bundan dolayı eklenmiştir.</a:t>
            </a:r>
          </a:p>
          <a:p>
            <a:pPr marL="0" indent="0">
              <a:buNone/>
            </a:pPr>
            <a:r>
              <a:rPr lang="tr-TR" sz="2000" dirty="0" err="1"/>
              <a:t>https</a:t>
            </a:r>
            <a:r>
              <a:rPr lang="tr-TR" sz="2000" dirty="0"/>
              <a:t> değişkeni : http değişkeninin aksidir.</a:t>
            </a:r>
          </a:p>
          <a:p>
            <a:pPr marL="0" indent="0">
              <a:buNone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47560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194B04-6C4F-B069-63E0-559052E26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 </a:t>
            </a:r>
            <a:r>
              <a:rPr lang="tr-TR" sz="2000" dirty="0" err="1"/>
              <a:t>exe</a:t>
            </a:r>
            <a:r>
              <a:rPr lang="tr-TR" sz="2000" dirty="0"/>
              <a:t> değişkeni : </a:t>
            </a:r>
            <a:r>
              <a:rPr lang="tr-TR" sz="2000" dirty="0" err="1"/>
              <a:t>Hackerlar</a:t>
            </a:r>
            <a:r>
              <a:rPr lang="tr-TR" sz="2000" dirty="0"/>
              <a:t> siteye yönlendirirken arka planda </a:t>
            </a:r>
            <a:r>
              <a:rPr lang="tr-TR" sz="2000" dirty="0" err="1"/>
              <a:t>backdoor</a:t>
            </a:r>
            <a:r>
              <a:rPr lang="tr-TR" sz="2000" dirty="0"/>
              <a:t> tarzı virüsler oluşturabilirler. Bunları da uzun linklerin sonuna .</a:t>
            </a:r>
            <a:r>
              <a:rPr lang="tr-TR" sz="2000" dirty="0" err="1"/>
              <a:t>exe</a:t>
            </a:r>
            <a:r>
              <a:rPr lang="tr-TR" sz="2000" dirty="0"/>
              <a:t> koyarak Windows işletim sistemlerine kurdurabilirler.</a:t>
            </a:r>
          </a:p>
          <a:p>
            <a:pPr marL="0" indent="0">
              <a:buNone/>
            </a:pPr>
            <a:r>
              <a:rPr lang="tr-TR" sz="2000" dirty="0" err="1"/>
              <a:t>is_ip</a:t>
            </a:r>
            <a:r>
              <a:rPr lang="tr-TR" sz="2000" dirty="0"/>
              <a:t> değişkeni : </a:t>
            </a:r>
            <a:r>
              <a:rPr lang="tr-TR" sz="2000" dirty="0" err="1"/>
              <a:t>Hackerlar</a:t>
            </a:r>
            <a:r>
              <a:rPr lang="tr-TR" sz="2000" dirty="0"/>
              <a:t> siteye yönlendirirken </a:t>
            </a:r>
            <a:r>
              <a:rPr lang="tr-TR" sz="2000" dirty="0" err="1"/>
              <a:t>shell</a:t>
            </a:r>
            <a:r>
              <a:rPr lang="tr-TR" sz="2000" dirty="0"/>
              <a:t> üzerinden dinlemeye almış olabilirler. Dolayısıyla linkin sonunda bir LHOST ya da bir LPORT adresi olabilir.</a:t>
            </a:r>
          </a:p>
          <a:p>
            <a:pPr marL="0" indent="0">
              <a:buNone/>
            </a:pPr>
            <a:r>
              <a:rPr lang="tr-TR" sz="2000" dirty="0" err="1"/>
              <a:t>dot_number</a:t>
            </a:r>
            <a:r>
              <a:rPr lang="tr-TR" sz="2000" dirty="0"/>
              <a:t> değişkeni : Virüslü URL’de şüpheli durumlardan birisidir. Aynı şekilde </a:t>
            </a:r>
            <a:r>
              <a:rPr lang="tr-TR" sz="2000" dirty="0" err="1"/>
              <a:t>slah_number</a:t>
            </a:r>
            <a:r>
              <a:rPr lang="tr-TR" sz="2000" dirty="0"/>
              <a:t> değişkenini de söyleyebiliriz.</a:t>
            </a:r>
          </a:p>
          <a:p>
            <a:pPr marL="0" indent="0">
              <a:buNone/>
            </a:pPr>
            <a:r>
              <a:rPr lang="tr-TR" sz="2000" dirty="0"/>
              <a:t>sus değişkeni : URL üzerindeki </a:t>
            </a:r>
            <a:r>
              <a:rPr lang="tr-TR" sz="2000" dirty="0" err="1"/>
              <a:t>suspicious</a:t>
            </a:r>
            <a:r>
              <a:rPr lang="tr-TR" sz="2000" dirty="0"/>
              <a:t>(şüpheli) durumları sorgular. Bu şüpheli durumlar URL’nin sizi banka hesabına atması, transfer işlemi, PayPal gibi sitelere yönlendirmesi olabilir. Yani </a:t>
            </a:r>
            <a:r>
              <a:rPr lang="tr-TR" sz="2000" dirty="0" err="1"/>
              <a:t>hackerlar</a:t>
            </a:r>
            <a:r>
              <a:rPr lang="tr-TR" sz="2000" dirty="0"/>
              <a:t> sizin banka bilgilerinize ulaşmak istiyor olabilirler.</a:t>
            </a:r>
          </a:p>
        </p:txBody>
      </p:sp>
    </p:spTree>
    <p:extLst>
      <p:ext uri="{BB962C8B-B14F-4D97-AF65-F5344CB8AC3E}">
        <p14:creationId xmlns:p14="http://schemas.microsoft.com/office/powerpoint/2010/main" val="153379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diyagram, yazı tipi içeren bir resim&#10;&#10;Açıklama otomatik olarak oluşturuldu">
            <a:extLst>
              <a:ext uri="{FF2B5EF4-FFF2-40B4-BE49-F238E27FC236}">
                <a16:creationId xmlns:a16="http://schemas.microsoft.com/office/drawing/2014/main" id="{D3D12D6F-8681-AB1E-F73B-A41470004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229" y="1825625"/>
            <a:ext cx="6907542" cy="4351338"/>
          </a:xfrm>
        </p:spPr>
      </p:pic>
    </p:spTree>
    <p:extLst>
      <p:ext uri="{BB962C8B-B14F-4D97-AF65-F5344CB8AC3E}">
        <p14:creationId xmlns:p14="http://schemas.microsoft.com/office/powerpoint/2010/main" val="63263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12DA64-1DC9-7793-0FA1-6861661B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EĞİTİMİ AŞAMASI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CE0D96-5318-93C6-C361-F9B8FCC7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err="1"/>
              <a:t>Verisetinde</a:t>
            </a:r>
            <a:r>
              <a:rPr lang="tr-TR" sz="2000" dirty="0"/>
              <a:t> </a:t>
            </a:r>
            <a:r>
              <a:rPr lang="tr-TR" sz="2000" dirty="0" err="1"/>
              <a:t>Feature</a:t>
            </a:r>
            <a:r>
              <a:rPr lang="tr-TR" sz="2000" dirty="0"/>
              <a:t> </a:t>
            </a:r>
            <a:r>
              <a:rPr lang="tr-TR" sz="2000" dirty="0" err="1"/>
              <a:t>Extraction</a:t>
            </a:r>
            <a:r>
              <a:rPr lang="tr-TR" sz="2000" dirty="0"/>
              <a:t> ile değişkenlerin sayısını yeteri kadar arttırdığımıza göre model eğitimine geçelim. Model eğitimi olarak </a:t>
            </a:r>
            <a:r>
              <a:rPr lang="tr-TR" sz="2000" dirty="0" err="1"/>
              <a:t>XGBoost</a:t>
            </a:r>
            <a:r>
              <a:rPr lang="tr-TR" sz="2000" dirty="0"/>
              <a:t> algoritmasını tercih ettim. Çünkü bu algoritma hem birden fazla karar ağacı kullanır hem de aynı örneklem kümesinden rastgele örnekler çeke çeke </a:t>
            </a:r>
            <a:r>
              <a:rPr lang="tr-TR" sz="2000" dirty="0" err="1"/>
              <a:t>outlier</a:t>
            </a:r>
            <a:r>
              <a:rPr lang="tr-TR" sz="2000" dirty="0"/>
              <a:t> (aykırı) değerlerin modele etkisini azaltır.</a:t>
            </a:r>
          </a:p>
          <a:p>
            <a:r>
              <a:rPr lang="tr-TR" sz="2000" dirty="0"/>
              <a:t>Üstelik yanlış yaptığı değerlere geri dönerek o değerler üzerinde düzeltme işlemi de yapar.</a:t>
            </a:r>
          </a:p>
        </p:txBody>
      </p:sp>
    </p:spTree>
    <p:extLst>
      <p:ext uri="{BB962C8B-B14F-4D97-AF65-F5344CB8AC3E}">
        <p14:creationId xmlns:p14="http://schemas.microsoft.com/office/powerpoint/2010/main" val="300907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diyagram, tasarım içeren bir resim&#10;&#10;Açıklama otomatik olarak oluşturuldu">
            <a:extLst>
              <a:ext uri="{FF2B5EF4-FFF2-40B4-BE49-F238E27FC236}">
                <a16:creationId xmlns:a16="http://schemas.microsoft.com/office/drawing/2014/main" id="{3D491FE9-8E66-78C4-EED5-FE6C23D06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02" y="1825625"/>
            <a:ext cx="7756395" cy="4351338"/>
          </a:xfrm>
        </p:spPr>
      </p:pic>
    </p:spTree>
    <p:extLst>
      <p:ext uri="{BB962C8B-B14F-4D97-AF65-F5344CB8AC3E}">
        <p14:creationId xmlns:p14="http://schemas.microsoft.com/office/powerpoint/2010/main" val="188909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253312-EDB7-DFA9-0259-2B662BB6F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2950"/>
            <a:ext cx="10515600" cy="5434013"/>
          </a:xfrm>
        </p:spPr>
        <p:txBody>
          <a:bodyPr>
            <a:normAutofit/>
          </a:bodyPr>
          <a:lstStyle/>
          <a:p>
            <a:r>
              <a:rPr lang="tr-TR" sz="2000" dirty="0"/>
              <a:t>Model eğitimi için </a:t>
            </a:r>
            <a:r>
              <a:rPr lang="tr-TR" sz="2000" dirty="0" err="1"/>
              <a:t>verisetini</a:t>
            </a:r>
            <a:r>
              <a:rPr lang="tr-TR" sz="2000" dirty="0"/>
              <a:t> X ve Y olarak ikiye ayırdım. X kümesinden URL değişkenini çıkardım çünkü makine öğrenmesi modelleri sayısal değişken üzerinden eğitim yapar. Ayrıca sonucu görmesin diye </a:t>
            </a:r>
            <a:r>
              <a:rPr lang="tr-TR" sz="2000" dirty="0" err="1"/>
              <a:t>type</a:t>
            </a:r>
            <a:r>
              <a:rPr lang="tr-TR" sz="2000" dirty="0"/>
              <a:t> değişkenini de çıkardım (</a:t>
            </a:r>
            <a:r>
              <a:rPr lang="tr-TR" sz="2000" dirty="0" err="1"/>
              <a:t>type</a:t>
            </a:r>
            <a:r>
              <a:rPr lang="tr-TR" sz="2000" dirty="0"/>
              <a:t> değişkenini </a:t>
            </a:r>
            <a:r>
              <a:rPr lang="tr-TR" sz="2000" dirty="0" err="1"/>
              <a:t>LabelEncoding</a:t>
            </a:r>
            <a:r>
              <a:rPr lang="tr-TR" sz="2000" dirty="0"/>
              <a:t> ile sayısala çevirdim.) Sonra </a:t>
            </a:r>
            <a:r>
              <a:rPr lang="tr-TR" sz="2000" dirty="0" err="1"/>
              <a:t>type</a:t>
            </a:r>
            <a:r>
              <a:rPr lang="tr-TR" sz="2000" dirty="0"/>
              <a:t> değişkenini de Y’ye atayıp </a:t>
            </a:r>
            <a:r>
              <a:rPr lang="tr-TR" sz="2000" dirty="0" err="1"/>
              <a:t>train</a:t>
            </a:r>
            <a:r>
              <a:rPr lang="tr-TR" sz="2000" dirty="0"/>
              <a:t>-test ayrımını yaptım.(Görmediği </a:t>
            </a:r>
            <a:r>
              <a:rPr lang="tr-TR" sz="2000" dirty="0" err="1"/>
              <a:t>inputlarda</a:t>
            </a:r>
            <a:r>
              <a:rPr lang="tr-TR" sz="2000" dirty="0"/>
              <a:t> da </a:t>
            </a:r>
            <a:r>
              <a:rPr lang="tr-TR" sz="2000" dirty="0" err="1"/>
              <a:t>overfitting</a:t>
            </a:r>
            <a:r>
              <a:rPr lang="tr-TR" sz="2000" dirty="0"/>
              <a:t> yapmadan sonuç versin diye). Modeli eğittikten sonra </a:t>
            </a:r>
            <a:r>
              <a:rPr lang="tr-TR" sz="2000" dirty="0" err="1"/>
              <a:t>accuracy</a:t>
            </a:r>
            <a:r>
              <a:rPr lang="tr-TR" sz="2000" dirty="0"/>
              <a:t> değerini ölçtüm ve %90 küsür geldi. Train-test kısmında </a:t>
            </a:r>
            <a:r>
              <a:rPr lang="tr-TR" sz="2000" dirty="0" err="1"/>
              <a:t>rassallığı</a:t>
            </a:r>
            <a:r>
              <a:rPr lang="tr-TR" sz="2000" dirty="0"/>
              <a:t> doğrulamak adına </a:t>
            </a:r>
            <a:r>
              <a:rPr lang="tr-TR" sz="2000" dirty="0" err="1"/>
              <a:t>cross</a:t>
            </a:r>
            <a:r>
              <a:rPr lang="tr-TR" sz="2000" dirty="0"/>
              <a:t> </a:t>
            </a:r>
            <a:r>
              <a:rPr lang="tr-TR" sz="2000" dirty="0" err="1"/>
              <a:t>validation</a:t>
            </a:r>
            <a:r>
              <a:rPr lang="tr-TR" sz="2000" dirty="0"/>
              <a:t> da yaptım ve </a:t>
            </a:r>
            <a:r>
              <a:rPr lang="tr-TR" sz="2000" dirty="0" err="1"/>
              <a:t>accuracy</a:t>
            </a:r>
            <a:r>
              <a:rPr lang="tr-TR" sz="2000" dirty="0"/>
              <a:t> değerlerinin ortalaması (5 katlı </a:t>
            </a:r>
            <a:r>
              <a:rPr lang="tr-TR" sz="2000" dirty="0" err="1"/>
              <a:t>cross</a:t>
            </a:r>
            <a:r>
              <a:rPr lang="tr-TR" sz="2000" dirty="0"/>
              <a:t> </a:t>
            </a:r>
            <a:r>
              <a:rPr lang="tr-TR" sz="2000" dirty="0" err="1"/>
              <a:t>validation</a:t>
            </a:r>
            <a:r>
              <a:rPr lang="tr-TR" sz="2000" dirty="0"/>
              <a:t> da) %88 küsür geldi.</a:t>
            </a:r>
          </a:p>
        </p:txBody>
      </p:sp>
    </p:spTree>
    <p:extLst>
      <p:ext uri="{BB962C8B-B14F-4D97-AF65-F5344CB8AC3E}">
        <p14:creationId xmlns:p14="http://schemas.microsoft.com/office/powerpoint/2010/main" val="232260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523</Words>
  <Application>Microsoft Office PowerPoint</Application>
  <PresentationFormat>Geniş ekran</PresentationFormat>
  <Paragraphs>18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MAKİNE ÖĞRENMESİ İLE ZARARLI URL TESPİTİ</vt:lpstr>
      <vt:lpstr>PowerPoint Sunusu</vt:lpstr>
      <vt:lpstr>PowerPoint Sunusu</vt:lpstr>
      <vt:lpstr>PowerPoint Sunusu</vt:lpstr>
      <vt:lpstr>PowerPoint Sunusu</vt:lpstr>
      <vt:lpstr>MODEL EĞİTİMİ AŞAMASI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MAKİNE ÖĞRENMESİ İLE ZARARLI URL TESPİTİ</dc:title>
  <dc:creator>SERHAT KILIÇ</dc:creator>
  <cp:lastModifiedBy>SERHAT KILIÇ</cp:lastModifiedBy>
  <cp:revision>1</cp:revision>
  <dcterms:created xsi:type="dcterms:W3CDTF">2023-08-02T12:49:51Z</dcterms:created>
  <dcterms:modified xsi:type="dcterms:W3CDTF">2023-08-02T13:35:30Z</dcterms:modified>
</cp:coreProperties>
</file>