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2" r:id="rId7"/>
    <p:sldId id="263" r:id="rId8"/>
    <p:sldId id="264" r:id="rId9"/>
    <p:sldId id="261" r:id="rId10"/>
    <p:sldId id="265" r:id="rId11"/>
    <p:sldId id="271" r:id="rId12"/>
    <p:sldId id="266" r:id="rId13"/>
    <p:sldId id="267" r:id="rId14"/>
    <p:sldId id="268" r:id="rId15"/>
    <p:sldId id="269" r:id="rId16"/>
    <p:sldId id="270" r:id="rId17"/>
    <p:sldId id="272"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2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90463-462B-4039-BC41-E96B628C9E08}" type="datetimeFigureOut">
              <a:rPr lang="tr-TR" smtClean="0"/>
              <a:t>5.05.2024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2CFCC-3C73-44EA-B160-67512DE7D6E9}" type="slidenum">
              <a:rPr lang="tr-TR" smtClean="0"/>
              <a:t>‹#›</a:t>
            </a:fld>
            <a:endParaRPr lang="tr-TR"/>
          </a:p>
        </p:txBody>
      </p:sp>
    </p:spTree>
    <p:extLst>
      <p:ext uri="{BB962C8B-B14F-4D97-AF65-F5344CB8AC3E}">
        <p14:creationId xmlns:p14="http://schemas.microsoft.com/office/powerpoint/2010/main" val="2301761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232CFCC-3C73-44EA-B160-67512DE7D6E9}" type="slidenum">
              <a:rPr lang="tr-TR" smtClean="0"/>
              <a:t>7</a:t>
            </a:fld>
            <a:endParaRPr lang="tr-TR"/>
          </a:p>
        </p:txBody>
      </p:sp>
    </p:spTree>
    <p:extLst>
      <p:ext uri="{BB962C8B-B14F-4D97-AF65-F5344CB8AC3E}">
        <p14:creationId xmlns:p14="http://schemas.microsoft.com/office/powerpoint/2010/main" val="412807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7C8B94-DC36-7965-57FB-4EF4BF67021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77110D1C-53B7-5ABF-4E81-087C2EA1D6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C80D60C-D68F-6FD7-0EDF-C42F882A8C4E}"/>
              </a:ext>
            </a:extLst>
          </p:cNvPr>
          <p:cNvSpPr>
            <a:spLocks noGrp="1"/>
          </p:cNvSpPr>
          <p:nvPr>
            <p:ph type="dt" sz="half" idx="10"/>
          </p:nvPr>
        </p:nvSpPr>
        <p:spPr/>
        <p:txBody>
          <a:bodyPr/>
          <a:lstStyle/>
          <a:p>
            <a:fld id="{A16402E1-B2E2-423D-942B-83C6BEBF01B3}" type="datetimeFigureOut">
              <a:rPr lang="tr-TR" smtClean="0"/>
              <a:t>5.05.2024</a:t>
            </a:fld>
            <a:endParaRPr lang="tr-TR"/>
          </a:p>
        </p:txBody>
      </p:sp>
      <p:sp>
        <p:nvSpPr>
          <p:cNvPr id="5" name="Alt Bilgi Yer Tutucusu 4">
            <a:extLst>
              <a:ext uri="{FF2B5EF4-FFF2-40B4-BE49-F238E27FC236}">
                <a16:creationId xmlns:a16="http://schemas.microsoft.com/office/drawing/2014/main" id="{A47F5181-60AF-E715-B311-7FF5384CB18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A8431EF-5A99-A9B0-495B-CB4E141C3A91}"/>
              </a:ext>
            </a:extLst>
          </p:cNvPr>
          <p:cNvSpPr>
            <a:spLocks noGrp="1"/>
          </p:cNvSpPr>
          <p:nvPr>
            <p:ph type="sldNum" sz="quarter" idx="12"/>
          </p:nvPr>
        </p:nvSpPr>
        <p:spPr/>
        <p:txBody>
          <a:bodyPr/>
          <a:lstStyle/>
          <a:p>
            <a:fld id="{4C442058-CEFF-4981-9446-C43C0704D55B}" type="slidenum">
              <a:rPr lang="tr-TR" smtClean="0"/>
              <a:t>‹#›</a:t>
            </a:fld>
            <a:endParaRPr lang="tr-TR"/>
          </a:p>
        </p:txBody>
      </p:sp>
    </p:spTree>
    <p:extLst>
      <p:ext uri="{BB962C8B-B14F-4D97-AF65-F5344CB8AC3E}">
        <p14:creationId xmlns:p14="http://schemas.microsoft.com/office/powerpoint/2010/main" val="171681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B84B09-3E48-20D2-938A-F2E0704D2F9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B5E7FEB-BB29-778F-9C31-5E35848AF95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4ACB3A8-0C9F-8FE1-FF41-7EFEAEE51C6F}"/>
              </a:ext>
            </a:extLst>
          </p:cNvPr>
          <p:cNvSpPr>
            <a:spLocks noGrp="1"/>
          </p:cNvSpPr>
          <p:nvPr>
            <p:ph type="dt" sz="half" idx="10"/>
          </p:nvPr>
        </p:nvSpPr>
        <p:spPr/>
        <p:txBody>
          <a:bodyPr/>
          <a:lstStyle/>
          <a:p>
            <a:fld id="{A16402E1-B2E2-423D-942B-83C6BEBF01B3}" type="datetimeFigureOut">
              <a:rPr lang="tr-TR" smtClean="0"/>
              <a:t>5.05.2024</a:t>
            </a:fld>
            <a:endParaRPr lang="tr-TR"/>
          </a:p>
        </p:txBody>
      </p:sp>
      <p:sp>
        <p:nvSpPr>
          <p:cNvPr id="5" name="Alt Bilgi Yer Tutucusu 4">
            <a:extLst>
              <a:ext uri="{FF2B5EF4-FFF2-40B4-BE49-F238E27FC236}">
                <a16:creationId xmlns:a16="http://schemas.microsoft.com/office/drawing/2014/main" id="{B337837F-2112-DC4C-5803-1E02FE17658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E87385E-E82A-B121-83B0-EEE2F690B3D8}"/>
              </a:ext>
            </a:extLst>
          </p:cNvPr>
          <p:cNvSpPr>
            <a:spLocks noGrp="1"/>
          </p:cNvSpPr>
          <p:nvPr>
            <p:ph type="sldNum" sz="quarter" idx="12"/>
          </p:nvPr>
        </p:nvSpPr>
        <p:spPr/>
        <p:txBody>
          <a:bodyPr/>
          <a:lstStyle/>
          <a:p>
            <a:fld id="{4C442058-CEFF-4981-9446-C43C0704D55B}" type="slidenum">
              <a:rPr lang="tr-TR" smtClean="0"/>
              <a:t>‹#›</a:t>
            </a:fld>
            <a:endParaRPr lang="tr-TR"/>
          </a:p>
        </p:txBody>
      </p:sp>
    </p:spTree>
    <p:extLst>
      <p:ext uri="{BB962C8B-B14F-4D97-AF65-F5344CB8AC3E}">
        <p14:creationId xmlns:p14="http://schemas.microsoft.com/office/powerpoint/2010/main" val="189770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92DB044-6BDC-A264-A2E5-70C68C77CC0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DC41EFD-F394-CF2D-41C3-0B93539EDFA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4991269-225F-C12B-6A85-BF381D9DF7C6}"/>
              </a:ext>
            </a:extLst>
          </p:cNvPr>
          <p:cNvSpPr>
            <a:spLocks noGrp="1"/>
          </p:cNvSpPr>
          <p:nvPr>
            <p:ph type="dt" sz="half" idx="10"/>
          </p:nvPr>
        </p:nvSpPr>
        <p:spPr/>
        <p:txBody>
          <a:bodyPr/>
          <a:lstStyle/>
          <a:p>
            <a:fld id="{A16402E1-B2E2-423D-942B-83C6BEBF01B3}" type="datetimeFigureOut">
              <a:rPr lang="tr-TR" smtClean="0"/>
              <a:t>5.05.2024</a:t>
            </a:fld>
            <a:endParaRPr lang="tr-TR"/>
          </a:p>
        </p:txBody>
      </p:sp>
      <p:sp>
        <p:nvSpPr>
          <p:cNvPr id="5" name="Alt Bilgi Yer Tutucusu 4">
            <a:extLst>
              <a:ext uri="{FF2B5EF4-FFF2-40B4-BE49-F238E27FC236}">
                <a16:creationId xmlns:a16="http://schemas.microsoft.com/office/drawing/2014/main" id="{98B056BB-C32B-46C9-1A89-D724A4FE05F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5BFE81-2F9E-D8A7-197A-26657304D48F}"/>
              </a:ext>
            </a:extLst>
          </p:cNvPr>
          <p:cNvSpPr>
            <a:spLocks noGrp="1"/>
          </p:cNvSpPr>
          <p:nvPr>
            <p:ph type="sldNum" sz="quarter" idx="12"/>
          </p:nvPr>
        </p:nvSpPr>
        <p:spPr/>
        <p:txBody>
          <a:bodyPr/>
          <a:lstStyle/>
          <a:p>
            <a:fld id="{4C442058-CEFF-4981-9446-C43C0704D55B}" type="slidenum">
              <a:rPr lang="tr-TR" smtClean="0"/>
              <a:t>‹#›</a:t>
            </a:fld>
            <a:endParaRPr lang="tr-TR"/>
          </a:p>
        </p:txBody>
      </p:sp>
    </p:spTree>
    <p:extLst>
      <p:ext uri="{BB962C8B-B14F-4D97-AF65-F5344CB8AC3E}">
        <p14:creationId xmlns:p14="http://schemas.microsoft.com/office/powerpoint/2010/main" val="4133979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1100EA-56A6-9DE8-76BE-0791402D313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98EBE19-0C12-C658-6BAB-6F99B395E063}"/>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BBA54B5-AE38-C83B-C2D7-35C58EA3E9D5}"/>
              </a:ext>
            </a:extLst>
          </p:cNvPr>
          <p:cNvSpPr>
            <a:spLocks noGrp="1"/>
          </p:cNvSpPr>
          <p:nvPr>
            <p:ph type="dt" sz="half" idx="10"/>
          </p:nvPr>
        </p:nvSpPr>
        <p:spPr/>
        <p:txBody>
          <a:bodyPr/>
          <a:lstStyle/>
          <a:p>
            <a:fld id="{A16402E1-B2E2-423D-942B-83C6BEBF01B3}" type="datetimeFigureOut">
              <a:rPr lang="tr-TR" smtClean="0"/>
              <a:t>5.05.2024</a:t>
            </a:fld>
            <a:endParaRPr lang="tr-TR"/>
          </a:p>
        </p:txBody>
      </p:sp>
      <p:sp>
        <p:nvSpPr>
          <p:cNvPr id="5" name="Alt Bilgi Yer Tutucusu 4">
            <a:extLst>
              <a:ext uri="{FF2B5EF4-FFF2-40B4-BE49-F238E27FC236}">
                <a16:creationId xmlns:a16="http://schemas.microsoft.com/office/drawing/2014/main" id="{069B6126-7676-8A01-E0BC-C24A7608489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0604D5E-051C-B4A7-F913-FF05DD8B7149}"/>
              </a:ext>
            </a:extLst>
          </p:cNvPr>
          <p:cNvSpPr>
            <a:spLocks noGrp="1"/>
          </p:cNvSpPr>
          <p:nvPr>
            <p:ph type="sldNum" sz="quarter" idx="12"/>
          </p:nvPr>
        </p:nvSpPr>
        <p:spPr/>
        <p:txBody>
          <a:bodyPr/>
          <a:lstStyle/>
          <a:p>
            <a:fld id="{4C442058-CEFF-4981-9446-C43C0704D55B}" type="slidenum">
              <a:rPr lang="tr-TR" smtClean="0"/>
              <a:t>‹#›</a:t>
            </a:fld>
            <a:endParaRPr lang="tr-TR"/>
          </a:p>
        </p:txBody>
      </p:sp>
    </p:spTree>
    <p:extLst>
      <p:ext uri="{BB962C8B-B14F-4D97-AF65-F5344CB8AC3E}">
        <p14:creationId xmlns:p14="http://schemas.microsoft.com/office/powerpoint/2010/main" val="924101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E44342-19A6-7AE6-F8B5-90CC57D428C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23B2A9A-B342-DA3B-BBD9-EAACF5FA72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C67AA4C-FAA9-8384-3014-FFFD977636BD}"/>
              </a:ext>
            </a:extLst>
          </p:cNvPr>
          <p:cNvSpPr>
            <a:spLocks noGrp="1"/>
          </p:cNvSpPr>
          <p:nvPr>
            <p:ph type="dt" sz="half" idx="10"/>
          </p:nvPr>
        </p:nvSpPr>
        <p:spPr/>
        <p:txBody>
          <a:bodyPr/>
          <a:lstStyle/>
          <a:p>
            <a:fld id="{A16402E1-B2E2-423D-942B-83C6BEBF01B3}" type="datetimeFigureOut">
              <a:rPr lang="tr-TR" smtClean="0"/>
              <a:t>5.05.2024</a:t>
            </a:fld>
            <a:endParaRPr lang="tr-TR"/>
          </a:p>
        </p:txBody>
      </p:sp>
      <p:sp>
        <p:nvSpPr>
          <p:cNvPr id="5" name="Alt Bilgi Yer Tutucusu 4">
            <a:extLst>
              <a:ext uri="{FF2B5EF4-FFF2-40B4-BE49-F238E27FC236}">
                <a16:creationId xmlns:a16="http://schemas.microsoft.com/office/drawing/2014/main" id="{F113CC7E-2988-C5CC-227D-1EFF7C892E6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8E8724E-3F91-7AF9-6C8E-08B7FEAC5403}"/>
              </a:ext>
            </a:extLst>
          </p:cNvPr>
          <p:cNvSpPr>
            <a:spLocks noGrp="1"/>
          </p:cNvSpPr>
          <p:nvPr>
            <p:ph type="sldNum" sz="quarter" idx="12"/>
          </p:nvPr>
        </p:nvSpPr>
        <p:spPr/>
        <p:txBody>
          <a:bodyPr/>
          <a:lstStyle/>
          <a:p>
            <a:fld id="{4C442058-CEFF-4981-9446-C43C0704D55B}" type="slidenum">
              <a:rPr lang="tr-TR" smtClean="0"/>
              <a:t>‹#›</a:t>
            </a:fld>
            <a:endParaRPr lang="tr-TR"/>
          </a:p>
        </p:txBody>
      </p:sp>
    </p:spTree>
    <p:extLst>
      <p:ext uri="{BB962C8B-B14F-4D97-AF65-F5344CB8AC3E}">
        <p14:creationId xmlns:p14="http://schemas.microsoft.com/office/powerpoint/2010/main" val="318331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65AF1D-0FE8-0BCC-B28E-68050DD4206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90853FA-C956-858C-E156-FE0FDF4AEAB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F363FE6-E2D1-C924-AC76-D926B53DF95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C5268FA-5C06-D854-0E8F-4DB1DEC6F207}"/>
              </a:ext>
            </a:extLst>
          </p:cNvPr>
          <p:cNvSpPr>
            <a:spLocks noGrp="1"/>
          </p:cNvSpPr>
          <p:nvPr>
            <p:ph type="dt" sz="half" idx="10"/>
          </p:nvPr>
        </p:nvSpPr>
        <p:spPr/>
        <p:txBody>
          <a:bodyPr/>
          <a:lstStyle/>
          <a:p>
            <a:fld id="{A16402E1-B2E2-423D-942B-83C6BEBF01B3}" type="datetimeFigureOut">
              <a:rPr lang="tr-TR" smtClean="0"/>
              <a:t>5.05.2024</a:t>
            </a:fld>
            <a:endParaRPr lang="tr-TR"/>
          </a:p>
        </p:txBody>
      </p:sp>
      <p:sp>
        <p:nvSpPr>
          <p:cNvPr id="6" name="Alt Bilgi Yer Tutucusu 5">
            <a:extLst>
              <a:ext uri="{FF2B5EF4-FFF2-40B4-BE49-F238E27FC236}">
                <a16:creationId xmlns:a16="http://schemas.microsoft.com/office/drawing/2014/main" id="{41073A72-4049-64D3-E99B-70A5AD5858E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F996D16-46AB-54FF-759C-5FDB4572BF4A}"/>
              </a:ext>
            </a:extLst>
          </p:cNvPr>
          <p:cNvSpPr>
            <a:spLocks noGrp="1"/>
          </p:cNvSpPr>
          <p:nvPr>
            <p:ph type="sldNum" sz="quarter" idx="12"/>
          </p:nvPr>
        </p:nvSpPr>
        <p:spPr/>
        <p:txBody>
          <a:bodyPr/>
          <a:lstStyle/>
          <a:p>
            <a:fld id="{4C442058-CEFF-4981-9446-C43C0704D55B}" type="slidenum">
              <a:rPr lang="tr-TR" smtClean="0"/>
              <a:t>‹#›</a:t>
            </a:fld>
            <a:endParaRPr lang="tr-TR"/>
          </a:p>
        </p:txBody>
      </p:sp>
    </p:spTree>
    <p:extLst>
      <p:ext uri="{BB962C8B-B14F-4D97-AF65-F5344CB8AC3E}">
        <p14:creationId xmlns:p14="http://schemas.microsoft.com/office/powerpoint/2010/main" val="2801145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A90F-3A8E-24A9-CCEA-38414ED461FB}"/>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A31EA3C-ECAA-C7D8-4AF8-52C860024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F54927F-DB00-A8E1-021D-8F991C6F7EE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EF3EDBC-99FB-8DE9-FC9D-A7D18666AA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9CAE9E6-2E6A-EE5C-6E88-D4F49BE46E9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B9477D9-C8EB-7255-7F7A-24EBEBA7FABE}"/>
              </a:ext>
            </a:extLst>
          </p:cNvPr>
          <p:cNvSpPr>
            <a:spLocks noGrp="1"/>
          </p:cNvSpPr>
          <p:nvPr>
            <p:ph type="dt" sz="half" idx="10"/>
          </p:nvPr>
        </p:nvSpPr>
        <p:spPr/>
        <p:txBody>
          <a:bodyPr/>
          <a:lstStyle/>
          <a:p>
            <a:fld id="{A16402E1-B2E2-423D-942B-83C6BEBF01B3}" type="datetimeFigureOut">
              <a:rPr lang="tr-TR" smtClean="0"/>
              <a:t>5.05.2024</a:t>
            </a:fld>
            <a:endParaRPr lang="tr-TR"/>
          </a:p>
        </p:txBody>
      </p:sp>
      <p:sp>
        <p:nvSpPr>
          <p:cNvPr id="8" name="Alt Bilgi Yer Tutucusu 7">
            <a:extLst>
              <a:ext uri="{FF2B5EF4-FFF2-40B4-BE49-F238E27FC236}">
                <a16:creationId xmlns:a16="http://schemas.microsoft.com/office/drawing/2014/main" id="{B09DF173-DC5D-7BEF-2851-9F378E26678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B0EF4AB5-D849-B590-7E1F-F18571A64FBB}"/>
              </a:ext>
            </a:extLst>
          </p:cNvPr>
          <p:cNvSpPr>
            <a:spLocks noGrp="1"/>
          </p:cNvSpPr>
          <p:nvPr>
            <p:ph type="sldNum" sz="quarter" idx="12"/>
          </p:nvPr>
        </p:nvSpPr>
        <p:spPr/>
        <p:txBody>
          <a:bodyPr/>
          <a:lstStyle/>
          <a:p>
            <a:fld id="{4C442058-CEFF-4981-9446-C43C0704D55B}" type="slidenum">
              <a:rPr lang="tr-TR" smtClean="0"/>
              <a:t>‹#›</a:t>
            </a:fld>
            <a:endParaRPr lang="tr-TR"/>
          </a:p>
        </p:txBody>
      </p:sp>
    </p:spTree>
    <p:extLst>
      <p:ext uri="{BB962C8B-B14F-4D97-AF65-F5344CB8AC3E}">
        <p14:creationId xmlns:p14="http://schemas.microsoft.com/office/powerpoint/2010/main" val="364585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DCBA0A-67DD-DE61-44AA-2B0CCCEAE27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B27A66-A425-EB32-3881-9B8F53CA9F43}"/>
              </a:ext>
            </a:extLst>
          </p:cNvPr>
          <p:cNvSpPr>
            <a:spLocks noGrp="1"/>
          </p:cNvSpPr>
          <p:nvPr>
            <p:ph type="dt" sz="half" idx="10"/>
          </p:nvPr>
        </p:nvSpPr>
        <p:spPr/>
        <p:txBody>
          <a:bodyPr/>
          <a:lstStyle/>
          <a:p>
            <a:fld id="{A16402E1-B2E2-423D-942B-83C6BEBF01B3}" type="datetimeFigureOut">
              <a:rPr lang="tr-TR" smtClean="0"/>
              <a:t>5.05.2024</a:t>
            </a:fld>
            <a:endParaRPr lang="tr-TR"/>
          </a:p>
        </p:txBody>
      </p:sp>
      <p:sp>
        <p:nvSpPr>
          <p:cNvPr id="4" name="Alt Bilgi Yer Tutucusu 3">
            <a:extLst>
              <a:ext uri="{FF2B5EF4-FFF2-40B4-BE49-F238E27FC236}">
                <a16:creationId xmlns:a16="http://schemas.microsoft.com/office/drawing/2014/main" id="{9E58295E-C18C-CCE0-A45D-B4F4A07801D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CD919E8-2DF6-299B-0A02-EE2AC9A152F5}"/>
              </a:ext>
            </a:extLst>
          </p:cNvPr>
          <p:cNvSpPr>
            <a:spLocks noGrp="1"/>
          </p:cNvSpPr>
          <p:nvPr>
            <p:ph type="sldNum" sz="quarter" idx="12"/>
          </p:nvPr>
        </p:nvSpPr>
        <p:spPr/>
        <p:txBody>
          <a:bodyPr/>
          <a:lstStyle/>
          <a:p>
            <a:fld id="{4C442058-CEFF-4981-9446-C43C0704D55B}" type="slidenum">
              <a:rPr lang="tr-TR" smtClean="0"/>
              <a:t>‹#›</a:t>
            </a:fld>
            <a:endParaRPr lang="tr-TR"/>
          </a:p>
        </p:txBody>
      </p:sp>
    </p:spTree>
    <p:extLst>
      <p:ext uri="{BB962C8B-B14F-4D97-AF65-F5344CB8AC3E}">
        <p14:creationId xmlns:p14="http://schemas.microsoft.com/office/powerpoint/2010/main" val="297242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2CE74F0-13E4-8B23-921B-C0C35384E510}"/>
              </a:ext>
            </a:extLst>
          </p:cNvPr>
          <p:cNvSpPr>
            <a:spLocks noGrp="1"/>
          </p:cNvSpPr>
          <p:nvPr>
            <p:ph type="dt" sz="half" idx="10"/>
          </p:nvPr>
        </p:nvSpPr>
        <p:spPr/>
        <p:txBody>
          <a:bodyPr/>
          <a:lstStyle/>
          <a:p>
            <a:fld id="{A16402E1-B2E2-423D-942B-83C6BEBF01B3}" type="datetimeFigureOut">
              <a:rPr lang="tr-TR" smtClean="0"/>
              <a:t>5.05.2024</a:t>
            </a:fld>
            <a:endParaRPr lang="tr-TR"/>
          </a:p>
        </p:txBody>
      </p:sp>
      <p:sp>
        <p:nvSpPr>
          <p:cNvPr id="3" name="Alt Bilgi Yer Tutucusu 2">
            <a:extLst>
              <a:ext uri="{FF2B5EF4-FFF2-40B4-BE49-F238E27FC236}">
                <a16:creationId xmlns:a16="http://schemas.microsoft.com/office/drawing/2014/main" id="{ABBEF01E-886A-98A4-48C1-4F7E266EA42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70380DB-32F5-F54D-8783-F39183ABD6AB}"/>
              </a:ext>
            </a:extLst>
          </p:cNvPr>
          <p:cNvSpPr>
            <a:spLocks noGrp="1"/>
          </p:cNvSpPr>
          <p:nvPr>
            <p:ph type="sldNum" sz="quarter" idx="12"/>
          </p:nvPr>
        </p:nvSpPr>
        <p:spPr/>
        <p:txBody>
          <a:bodyPr/>
          <a:lstStyle/>
          <a:p>
            <a:fld id="{4C442058-CEFF-4981-9446-C43C0704D55B}" type="slidenum">
              <a:rPr lang="tr-TR" smtClean="0"/>
              <a:t>‹#›</a:t>
            </a:fld>
            <a:endParaRPr lang="tr-TR"/>
          </a:p>
        </p:txBody>
      </p:sp>
    </p:spTree>
    <p:extLst>
      <p:ext uri="{BB962C8B-B14F-4D97-AF65-F5344CB8AC3E}">
        <p14:creationId xmlns:p14="http://schemas.microsoft.com/office/powerpoint/2010/main" val="333911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397D7C-43E3-B437-FCA3-3E63C2286CC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3DE04FF-A9EA-A621-D7A9-93AA42A815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E813FC2-D8D1-51BC-A943-EBEA695EA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69D3137-8083-052B-7369-5E34955B38CC}"/>
              </a:ext>
            </a:extLst>
          </p:cNvPr>
          <p:cNvSpPr>
            <a:spLocks noGrp="1"/>
          </p:cNvSpPr>
          <p:nvPr>
            <p:ph type="dt" sz="half" idx="10"/>
          </p:nvPr>
        </p:nvSpPr>
        <p:spPr/>
        <p:txBody>
          <a:bodyPr/>
          <a:lstStyle/>
          <a:p>
            <a:fld id="{A16402E1-B2E2-423D-942B-83C6BEBF01B3}" type="datetimeFigureOut">
              <a:rPr lang="tr-TR" smtClean="0"/>
              <a:t>5.05.2024</a:t>
            </a:fld>
            <a:endParaRPr lang="tr-TR"/>
          </a:p>
        </p:txBody>
      </p:sp>
      <p:sp>
        <p:nvSpPr>
          <p:cNvPr id="6" name="Alt Bilgi Yer Tutucusu 5">
            <a:extLst>
              <a:ext uri="{FF2B5EF4-FFF2-40B4-BE49-F238E27FC236}">
                <a16:creationId xmlns:a16="http://schemas.microsoft.com/office/drawing/2014/main" id="{F1D31C0C-8A43-041C-FFC0-07552EBC06B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24ABB2E-A06E-3601-DBE9-6B48B1B3CF07}"/>
              </a:ext>
            </a:extLst>
          </p:cNvPr>
          <p:cNvSpPr>
            <a:spLocks noGrp="1"/>
          </p:cNvSpPr>
          <p:nvPr>
            <p:ph type="sldNum" sz="quarter" idx="12"/>
          </p:nvPr>
        </p:nvSpPr>
        <p:spPr/>
        <p:txBody>
          <a:bodyPr/>
          <a:lstStyle/>
          <a:p>
            <a:fld id="{4C442058-CEFF-4981-9446-C43C0704D55B}" type="slidenum">
              <a:rPr lang="tr-TR" smtClean="0"/>
              <a:t>‹#›</a:t>
            </a:fld>
            <a:endParaRPr lang="tr-TR"/>
          </a:p>
        </p:txBody>
      </p:sp>
    </p:spTree>
    <p:extLst>
      <p:ext uri="{BB962C8B-B14F-4D97-AF65-F5344CB8AC3E}">
        <p14:creationId xmlns:p14="http://schemas.microsoft.com/office/powerpoint/2010/main" val="73365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444C73-FBB9-5AE9-937E-1BDB2001620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048F149-E073-D7A1-D97D-421F45E99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E732047-B4D3-A02B-E2F5-72CFE4AF1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F701B94-B8B8-2FED-D54D-735D4453A5D4}"/>
              </a:ext>
            </a:extLst>
          </p:cNvPr>
          <p:cNvSpPr>
            <a:spLocks noGrp="1"/>
          </p:cNvSpPr>
          <p:nvPr>
            <p:ph type="dt" sz="half" idx="10"/>
          </p:nvPr>
        </p:nvSpPr>
        <p:spPr/>
        <p:txBody>
          <a:bodyPr/>
          <a:lstStyle/>
          <a:p>
            <a:fld id="{A16402E1-B2E2-423D-942B-83C6BEBF01B3}" type="datetimeFigureOut">
              <a:rPr lang="tr-TR" smtClean="0"/>
              <a:t>5.05.2024</a:t>
            </a:fld>
            <a:endParaRPr lang="tr-TR"/>
          </a:p>
        </p:txBody>
      </p:sp>
      <p:sp>
        <p:nvSpPr>
          <p:cNvPr id="6" name="Alt Bilgi Yer Tutucusu 5">
            <a:extLst>
              <a:ext uri="{FF2B5EF4-FFF2-40B4-BE49-F238E27FC236}">
                <a16:creationId xmlns:a16="http://schemas.microsoft.com/office/drawing/2014/main" id="{3638B35F-A8FD-86D1-B74D-4A00916F700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F015473-6160-E6A0-D93B-F9B34BAD994E}"/>
              </a:ext>
            </a:extLst>
          </p:cNvPr>
          <p:cNvSpPr>
            <a:spLocks noGrp="1"/>
          </p:cNvSpPr>
          <p:nvPr>
            <p:ph type="sldNum" sz="quarter" idx="12"/>
          </p:nvPr>
        </p:nvSpPr>
        <p:spPr/>
        <p:txBody>
          <a:bodyPr/>
          <a:lstStyle/>
          <a:p>
            <a:fld id="{4C442058-CEFF-4981-9446-C43C0704D55B}" type="slidenum">
              <a:rPr lang="tr-TR" smtClean="0"/>
              <a:t>‹#›</a:t>
            </a:fld>
            <a:endParaRPr lang="tr-TR"/>
          </a:p>
        </p:txBody>
      </p:sp>
    </p:spTree>
    <p:extLst>
      <p:ext uri="{BB962C8B-B14F-4D97-AF65-F5344CB8AC3E}">
        <p14:creationId xmlns:p14="http://schemas.microsoft.com/office/powerpoint/2010/main" val="16230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5135AE1-CADE-2260-25C9-826CFC596E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F5B65A-CCB8-F887-2BBD-1A604C170F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3F984C1-A9B2-45EA-CB6E-4A8488310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6402E1-B2E2-423D-942B-83C6BEBF01B3}" type="datetimeFigureOut">
              <a:rPr lang="tr-TR" smtClean="0"/>
              <a:t>5.05.2024</a:t>
            </a:fld>
            <a:endParaRPr lang="tr-TR"/>
          </a:p>
        </p:txBody>
      </p:sp>
      <p:sp>
        <p:nvSpPr>
          <p:cNvPr id="5" name="Alt Bilgi Yer Tutucusu 4">
            <a:extLst>
              <a:ext uri="{FF2B5EF4-FFF2-40B4-BE49-F238E27FC236}">
                <a16:creationId xmlns:a16="http://schemas.microsoft.com/office/drawing/2014/main" id="{D0E791BC-BFAF-0229-959B-F6C665DA43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D1499426-0365-33F4-8023-6C0CDF832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442058-CEFF-4981-9446-C43C0704D55B}" type="slidenum">
              <a:rPr lang="tr-TR" smtClean="0"/>
              <a:t>‹#›</a:t>
            </a:fld>
            <a:endParaRPr lang="tr-TR"/>
          </a:p>
        </p:txBody>
      </p:sp>
    </p:spTree>
    <p:extLst>
      <p:ext uri="{BB962C8B-B14F-4D97-AF65-F5344CB8AC3E}">
        <p14:creationId xmlns:p14="http://schemas.microsoft.com/office/powerpoint/2010/main" val="3715132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27FDE3-9D5A-152A-9C4F-67A59DEAB256}"/>
              </a:ext>
            </a:extLst>
          </p:cNvPr>
          <p:cNvSpPr>
            <a:spLocks noGrp="1"/>
          </p:cNvSpPr>
          <p:nvPr>
            <p:ph type="ctrTitle"/>
          </p:nvPr>
        </p:nvSpPr>
        <p:spPr/>
        <p:txBody>
          <a:bodyPr/>
          <a:lstStyle/>
          <a:p>
            <a:r>
              <a:rPr lang="tr-TR" dirty="0">
                <a:solidFill>
                  <a:schemeClr val="bg1"/>
                </a:solidFill>
                <a:highlight>
                  <a:srgbClr val="C0C0C0"/>
                </a:highlight>
              </a:rPr>
              <a:t>Hacettepe AI Club </a:t>
            </a:r>
            <a:r>
              <a:rPr lang="tr-TR" dirty="0" err="1">
                <a:solidFill>
                  <a:schemeClr val="bg1"/>
                </a:solidFill>
                <a:highlight>
                  <a:srgbClr val="C0C0C0"/>
                </a:highlight>
              </a:rPr>
              <a:t>Datathon</a:t>
            </a:r>
            <a:r>
              <a:rPr lang="tr-TR" dirty="0">
                <a:solidFill>
                  <a:schemeClr val="bg1"/>
                </a:solidFill>
                <a:highlight>
                  <a:srgbClr val="C0C0C0"/>
                </a:highlight>
              </a:rPr>
              <a:t> 2024</a:t>
            </a:r>
          </a:p>
        </p:txBody>
      </p:sp>
      <p:sp>
        <p:nvSpPr>
          <p:cNvPr id="3" name="Alt Başlık 2">
            <a:extLst>
              <a:ext uri="{FF2B5EF4-FFF2-40B4-BE49-F238E27FC236}">
                <a16:creationId xmlns:a16="http://schemas.microsoft.com/office/drawing/2014/main" id="{9501A915-88FC-A565-5C58-87D71F4CAD35}"/>
              </a:ext>
            </a:extLst>
          </p:cNvPr>
          <p:cNvSpPr>
            <a:spLocks noGrp="1"/>
          </p:cNvSpPr>
          <p:nvPr>
            <p:ph type="subTitle" idx="1"/>
          </p:nvPr>
        </p:nvSpPr>
        <p:spPr/>
        <p:txBody>
          <a:bodyPr>
            <a:normAutofit/>
          </a:bodyPr>
          <a:lstStyle/>
          <a:p>
            <a:r>
              <a:rPr lang="tr-TR" sz="4800" dirty="0">
                <a:solidFill>
                  <a:schemeClr val="bg1"/>
                </a:solidFill>
                <a:highlight>
                  <a:srgbClr val="C0C0C0"/>
                </a:highlight>
              </a:rPr>
              <a:t>SERHAT KILIÇ</a:t>
            </a:r>
          </a:p>
        </p:txBody>
      </p:sp>
    </p:spTree>
    <p:extLst>
      <p:ext uri="{BB962C8B-B14F-4D97-AF65-F5344CB8AC3E}">
        <p14:creationId xmlns:p14="http://schemas.microsoft.com/office/powerpoint/2010/main" val="3706791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7" name="Resim 6" descr="metin, diyagram, ekran görüntüsü, çizgi içeren bir resim&#10;&#10;Açıklama otomatik olarak oluşturuldu">
            <a:extLst>
              <a:ext uri="{FF2B5EF4-FFF2-40B4-BE49-F238E27FC236}">
                <a16:creationId xmlns:a16="http://schemas.microsoft.com/office/drawing/2014/main" id="{1E203767-E026-C5A7-AE7D-CE125E499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18" y="1625775"/>
            <a:ext cx="5804030" cy="3306649"/>
          </a:xfrm>
          <a:prstGeom prst="rect">
            <a:avLst/>
          </a:prstGeom>
        </p:spPr>
      </p:pic>
      <p:pic>
        <p:nvPicPr>
          <p:cNvPr id="9" name="Resim 8" descr="metin, diyagram, ekran görüntüsü, daire içeren bir resim&#10;&#10;Açıklama otomatik olarak oluşturuldu">
            <a:extLst>
              <a:ext uri="{FF2B5EF4-FFF2-40B4-BE49-F238E27FC236}">
                <a16:creationId xmlns:a16="http://schemas.microsoft.com/office/drawing/2014/main" id="{89EFB3EB-A2FA-A2AA-A822-605ED39FE2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133" y="1625775"/>
            <a:ext cx="4948946" cy="3306649"/>
          </a:xfrm>
          <a:prstGeom prst="rect">
            <a:avLst/>
          </a:prstGeom>
          <a:blipFill>
            <a:blip r:embed="rId2"/>
            <a:stretch>
              <a:fillRect/>
            </a:stretch>
          </a:blipFill>
        </p:spPr>
      </p:pic>
    </p:spTree>
    <p:extLst>
      <p:ext uri="{BB962C8B-B14F-4D97-AF65-F5344CB8AC3E}">
        <p14:creationId xmlns:p14="http://schemas.microsoft.com/office/powerpoint/2010/main" val="172130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3E8A49C-DC6B-1ECE-41BB-E0A2FE07D0B8}"/>
              </a:ext>
            </a:extLst>
          </p:cNvPr>
          <p:cNvSpPr>
            <a:spLocks noGrp="1"/>
          </p:cNvSpPr>
          <p:nvPr>
            <p:ph idx="1"/>
          </p:nvPr>
        </p:nvSpPr>
        <p:spPr>
          <a:xfrm>
            <a:off x="700548" y="2625214"/>
            <a:ext cx="10515600" cy="5046253"/>
          </a:xfrm>
        </p:spPr>
        <p:txBody>
          <a:bodyPr/>
          <a:lstStyle/>
          <a:p>
            <a:r>
              <a:rPr lang="tr-TR" dirty="0">
                <a:solidFill>
                  <a:schemeClr val="bg1"/>
                </a:solidFill>
                <a:highlight>
                  <a:srgbClr val="C0C0C0"/>
                </a:highlight>
              </a:rPr>
              <a:t>LSTM modeli veri üzerinde eğitildikten sonra NLP (Natural Language </a:t>
            </a:r>
            <a:r>
              <a:rPr lang="tr-TR" dirty="0" err="1">
                <a:solidFill>
                  <a:schemeClr val="bg1"/>
                </a:solidFill>
                <a:highlight>
                  <a:srgbClr val="C0C0C0"/>
                </a:highlight>
              </a:rPr>
              <a:t>Processing</a:t>
            </a:r>
            <a:r>
              <a:rPr lang="tr-TR" dirty="0">
                <a:solidFill>
                  <a:schemeClr val="bg1"/>
                </a:solidFill>
                <a:highlight>
                  <a:srgbClr val="C0C0C0"/>
                </a:highlight>
              </a:rPr>
              <a:t>) üzerinde çokça kullanılan </a:t>
            </a:r>
            <a:r>
              <a:rPr lang="tr-TR" dirty="0" err="1">
                <a:solidFill>
                  <a:schemeClr val="bg1"/>
                </a:solidFill>
                <a:highlight>
                  <a:srgbClr val="C0C0C0"/>
                </a:highlight>
              </a:rPr>
              <a:t>Bidirectional</a:t>
            </a:r>
            <a:r>
              <a:rPr lang="tr-TR" dirty="0">
                <a:solidFill>
                  <a:schemeClr val="bg1"/>
                </a:solidFill>
                <a:highlight>
                  <a:srgbClr val="C0C0C0"/>
                </a:highlight>
              </a:rPr>
              <a:t> LSTM yöntemi denenmiştir. Bu yöntem temelde LSTM ile aynı olup çift yönde inceleme sağlanarak hem önceki hem de sonraki verilere göre analiz yapılarak modelin eğitilmesi sağlanmıştır.</a:t>
            </a:r>
          </a:p>
        </p:txBody>
      </p:sp>
    </p:spTree>
    <p:extLst>
      <p:ext uri="{BB962C8B-B14F-4D97-AF65-F5344CB8AC3E}">
        <p14:creationId xmlns:p14="http://schemas.microsoft.com/office/powerpoint/2010/main" val="423362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EA1133-A982-3FA5-B8A8-A7FE9F55B494}"/>
              </a:ext>
            </a:extLst>
          </p:cNvPr>
          <p:cNvSpPr>
            <a:spLocks noGrp="1"/>
          </p:cNvSpPr>
          <p:nvPr>
            <p:ph type="title"/>
          </p:nvPr>
        </p:nvSpPr>
        <p:spPr/>
        <p:txBody>
          <a:bodyPr/>
          <a:lstStyle/>
          <a:p>
            <a:r>
              <a:rPr lang="tr-TR" dirty="0" err="1">
                <a:solidFill>
                  <a:schemeClr val="bg1"/>
                </a:solidFill>
                <a:highlight>
                  <a:srgbClr val="C0C0C0"/>
                </a:highlight>
              </a:rPr>
              <a:t>Prophet</a:t>
            </a:r>
            <a:r>
              <a:rPr lang="tr-TR" dirty="0">
                <a:solidFill>
                  <a:schemeClr val="bg1"/>
                </a:solidFill>
                <a:highlight>
                  <a:srgbClr val="C0C0C0"/>
                </a:highlight>
              </a:rPr>
              <a:t> ve ARIMA Modelleri</a:t>
            </a:r>
          </a:p>
        </p:txBody>
      </p:sp>
      <p:sp>
        <p:nvSpPr>
          <p:cNvPr id="3" name="İçerik Yer Tutucusu 2">
            <a:extLst>
              <a:ext uri="{FF2B5EF4-FFF2-40B4-BE49-F238E27FC236}">
                <a16:creationId xmlns:a16="http://schemas.microsoft.com/office/drawing/2014/main" id="{D4800926-4966-4B3B-062D-6A6BF7192DA8}"/>
              </a:ext>
            </a:extLst>
          </p:cNvPr>
          <p:cNvSpPr>
            <a:spLocks noGrp="1"/>
          </p:cNvSpPr>
          <p:nvPr>
            <p:ph idx="1"/>
          </p:nvPr>
        </p:nvSpPr>
        <p:spPr/>
        <p:txBody>
          <a:bodyPr/>
          <a:lstStyle/>
          <a:p>
            <a:r>
              <a:rPr lang="tr-TR" dirty="0" err="1">
                <a:solidFill>
                  <a:schemeClr val="bg1"/>
                </a:solidFill>
                <a:highlight>
                  <a:srgbClr val="C0C0C0"/>
                </a:highlight>
              </a:rPr>
              <a:t>Prophet</a:t>
            </a:r>
            <a:r>
              <a:rPr lang="tr-TR" dirty="0">
                <a:solidFill>
                  <a:schemeClr val="bg1"/>
                </a:solidFill>
                <a:highlight>
                  <a:srgbClr val="C0C0C0"/>
                </a:highlight>
              </a:rPr>
              <a:t> ve ARIMA modelleri ile eğitime geçmeden önce verinin periyodik olup olmadığı incelendi. Çünkü </a:t>
            </a:r>
            <a:r>
              <a:rPr lang="tr-TR" dirty="0" err="1">
                <a:solidFill>
                  <a:schemeClr val="bg1"/>
                </a:solidFill>
                <a:highlight>
                  <a:srgbClr val="C0C0C0"/>
                </a:highlight>
              </a:rPr>
              <a:t>Prophet</a:t>
            </a:r>
            <a:r>
              <a:rPr lang="tr-TR" dirty="0">
                <a:solidFill>
                  <a:schemeClr val="bg1"/>
                </a:solidFill>
                <a:highlight>
                  <a:srgbClr val="C0C0C0"/>
                </a:highlight>
              </a:rPr>
              <a:t> ve ARIMA modelleri periyodik verilerde daha iyi sonuç vermektedir. </a:t>
            </a:r>
          </a:p>
          <a:p>
            <a:r>
              <a:rPr lang="tr-TR" dirty="0">
                <a:solidFill>
                  <a:schemeClr val="bg1"/>
                </a:solidFill>
                <a:highlight>
                  <a:srgbClr val="C0C0C0"/>
                </a:highlight>
              </a:rPr>
              <a:t>Verinin periyodik olup olmadığı incelenirken </a:t>
            </a:r>
            <a:r>
              <a:rPr lang="tr-TR" dirty="0" err="1">
                <a:solidFill>
                  <a:schemeClr val="bg1"/>
                </a:solidFill>
                <a:highlight>
                  <a:srgbClr val="C0C0C0"/>
                </a:highlight>
              </a:rPr>
              <a:t>statsmodel</a:t>
            </a:r>
            <a:r>
              <a:rPr lang="tr-TR" dirty="0">
                <a:solidFill>
                  <a:schemeClr val="bg1"/>
                </a:solidFill>
                <a:highlight>
                  <a:srgbClr val="C0C0C0"/>
                </a:highlight>
              </a:rPr>
              <a:t> kütüphanesinin </a:t>
            </a:r>
            <a:r>
              <a:rPr lang="tr-TR" dirty="0" err="1">
                <a:solidFill>
                  <a:schemeClr val="bg1"/>
                </a:solidFill>
                <a:highlight>
                  <a:srgbClr val="C0C0C0"/>
                </a:highlight>
              </a:rPr>
              <a:t>adfuller</a:t>
            </a:r>
            <a:r>
              <a:rPr lang="tr-TR" dirty="0">
                <a:solidFill>
                  <a:schemeClr val="bg1"/>
                </a:solidFill>
                <a:highlight>
                  <a:srgbClr val="C0C0C0"/>
                </a:highlight>
              </a:rPr>
              <a:t> fonksiyonu kullanıldı ve yapılan p-Value analizine göre verinin periyodik olmadığı gözlemlendi.</a:t>
            </a:r>
          </a:p>
          <a:p>
            <a:r>
              <a:rPr lang="tr-TR" dirty="0">
                <a:solidFill>
                  <a:schemeClr val="bg1"/>
                </a:solidFill>
                <a:highlight>
                  <a:srgbClr val="C0C0C0"/>
                </a:highlight>
              </a:rPr>
              <a:t>Mevcut günden bir önceki gün çıkarılarak sütunlar </a:t>
            </a:r>
            <a:r>
              <a:rPr lang="tr-TR" dirty="0" err="1">
                <a:solidFill>
                  <a:schemeClr val="bg1"/>
                </a:solidFill>
                <a:highlight>
                  <a:srgbClr val="C0C0C0"/>
                </a:highlight>
              </a:rPr>
              <a:t>shift</a:t>
            </a:r>
            <a:r>
              <a:rPr lang="tr-TR" dirty="0">
                <a:solidFill>
                  <a:schemeClr val="bg1"/>
                </a:solidFill>
                <a:highlight>
                  <a:srgbClr val="C0C0C0"/>
                </a:highlight>
              </a:rPr>
              <a:t> edildikten sonra tekrar p-Value fonksiyonuna sokuldu ve periyodik olmayan veri periyodik hale getirildi. Artık veri eğitime hazır haldedir.</a:t>
            </a:r>
          </a:p>
        </p:txBody>
      </p:sp>
    </p:spTree>
    <p:extLst>
      <p:ext uri="{BB962C8B-B14F-4D97-AF65-F5344CB8AC3E}">
        <p14:creationId xmlns:p14="http://schemas.microsoft.com/office/powerpoint/2010/main" val="368783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385CF74-A750-82CB-5160-2AEDD961EE5F}"/>
              </a:ext>
            </a:extLst>
          </p:cNvPr>
          <p:cNvSpPr>
            <a:spLocks noGrp="1"/>
          </p:cNvSpPr>
          <p:nvPr>
            <p:ph idx="1"/>
          </p:nvPr>
        </p:nvSpPr>
        <p:spPr>
          <a:xfrm>
            <a:off x="838200" y="999460"/>
            <a:ext cx="10515600" cy="5177503"/>
          </a:xfrm>
        </p:spPr>
        <p:txBody>
          <a:bodyPr/>
          <a:lstStyle/>
          <a:p>
            <a:r>
              <a:rPr lang="tr-TR" dirty="0">
                <a:solidFill>
                  <a:schemeClr val="bg1"/>
                </a:solidFill>
                <a:highlight>
                  <a:srgbClr val="C0C0C0"/>
                </a:highlight>
              </a:rPr>
              <a:t>Veri </a:t>
            </a:r>
            <a:r>
              <a:rPr lang="tr-TR" dirty="0" err="1">
                <a:solidFill>
                  <a:schemeClr val="bg1"/>
                </a:solidFill>
                <a:highlight>
                  <a:srgbClr val="C0C0C0"/>
                </a:highlight>
              </a:rPr>
              <a:t>Prophet</a:t>
            </a:r>
            <a:r>
              <a:rPr lang="tr-TR" dirty="0">
                <a:solidFill>
                  <a:schemeClr val="bg1"/>
                </a:solidFill>
                <a:highlight>
                  <a:srgbClr val="C0C0C0"/>
                </a:highlight>
              </a:rPr>
              <a:t> modeli ile eğitildi. Sıra ARIMA modeline geldiğinde ARIMA içerisindeki parametrelerin belirlenmesi gerekliydi.</a:t>
            </a:r>
          </a:p>
          <a:p>
            <a:pPr marL="0" indent="0">
              <a:buNone/>
            </a:pPr>
            <a:endParaRPr lang="tr-TR" dirty="0">
              <a:solidFill>
                <a:schemeClr val="bg1"/>
              </a:solidFill>
            </a:endParaRPr>
          </a:p>
        </p:txBody>
      </p:sp>
      <p:pic>
        <p:nvPicPr>
          <p:cNvPr id="5" name="Resim 4" descr="metin, ekran görüntüsü, yazı tipi, tasarım içeren bir resim&#10;&#10;Açıklama otomatik olarak oluşturuldu">
            <a:extLst>
              <a:ext uri="{FF2B5EF4-FFF2-40B4-BE49-F238E27FC236}">
                <a16:creationId xmlns:a16="http://schemas.microsoft.com/office/drawing/2014/main" id="{B8660B7B-141C-8761-2059-172A1BAE7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05" y="2015572"/>
            <a:ext cx="6858000" cy="4019550"/>
          </a:xfrm>
          <a:prstGeom prst="rect">
            <a:avLst/>
          </a:prstGeom>
        </p:spPr>
      </p:pic>
    </p:spTree>
    <p:extLst>
      <p:ext uri="{BB962C8B-B14F-4D97-AF65-F5344CB8AC3E}">
        <p14:creationId xmlns:p14="http://schemas.microsoft.com/office/powerpoint/2010/main" val="2769033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2C64502-3B76-5F67-C6B9-3B35F0AAB2B1}"/>
              </a:ext>
            </a:extLst>
          </p:cNvPr>
          <p:cNvSpPr>
            <a:spLocks noGrp="1"/>
          </p:cNvSpPr>
          <p:nvPr>
            <p:ph idx="1"/>
          </p:nvPr>
        </p:nvSpPr>
        <p:spPr/>
        <p:txBody>
          <a:bodyPr/>
          <a:lstStyle/>
          <a:p>
            <a:r>
              <a:rPr lang="tr-TR" dirty="0">
                <a:solidFill>
                  <a:schemeClr val="bg1"/>
                </a:solidFill>
                <a:highlight>
                  <a:srgbClr val="C0C0C0"/>
                </a:highlight>
              </a:rPr>
              <a:t>ARIMA modeli içerisindeki Auto </a:t>
            </a:r>
            <a:r>
              <a:rPr lang="tr-TR" dirty="0" err="1">
                <a:solidFill>
                  <a:schemeClr val="bg1"/>
                </a:solidFill>
                <a:highlight>
                  <a:srgbClr val="C0C0C0"/>
                </a:highlight>
              </a:rPr>
              <a:t>Regression</a:t>
            </a:r>
            <a:r>
              <a:rPr lang="tr-TR" dirty="0">
                <a:solidFill>
                  <a:schemeClr val="bg1"/>
                </a:solidFill>
                <a:highlight>
                  <a:srgbClr val="C0C0C0"/>
                </a:highlight>
              </a:rPr>
              <a:t> ve </a:t>
            </a:r>
            <a:r>
              <a:rPr lang="tr-TR" dirty="0" err="1">
                <a:solidFill>
                  <a:schemeClr val="bg1"/>
                </a:solidFill>
                <a:highlight>
                  <a:srgbClr val="C0C0C0"/>
                </a:highlight>
              </a:rPr>
              <a:t>Moving</a:t>
            </a:r>
            <a:r>
              <a:rPr lang="tr-TR" dirty="0">
                <a:solidFill>
                  <a:schemeClr val="bg1"/>
                </a:solidFill>
                <a:highlight>
                  <a:srgbClr val="C0C0C0"/>
                </a:highlight>
              </a:rPr>
              <a:t> </a:t>
            </a:r>
            <a:r>
              <a:rPr lang="tr-TR" dirty="0" err="1">
                <a:solidFill>
                  <a:schemeClr val="bg1"/>
                </a:solidFill>
                <a:highlight>
                  <a:srgbClr val="C0C0C0"/>
                </a:highlight>
              </a:rPr>
              <a:t>Average</a:t>
            </a:r>
            <a:r>
              <a:rPr lang="tr-TR" dirty="0">
                <a:solidFill>
                  <a:schemeClr val="bg1"/>
                </a:solidFill>
                <a:highlight>
                  <a:srgbClr val="C0C0C0"/>
                </a:highlight>
              </a:rPr>
              <a:t> parametreleri verideki sütunların anlık değerlerinden bir önceki değerler çıkartıldığı için 1 olarak alındı. </a:t>
            </a:r>
          </a:p>
          <a:p>
            <a:r>
              <a:rPr lang="tr-TR" dirty="0">
                <a:solidFill>
                  <a:schemeClr val="bg1"/>
                </a:solidFill>
                <a:highlight>
                  <a:srgbClr val="C0C0C0"/>
                </a:highlight>
              </a:rPr>
              <a:t>Verideki değişim ise verinin otokorelasyonu çizilerek en keskin düşüşün olduğu </a:t>
            </a:r>
            <a:r>
              <a:rPr lang="tr-TR" dirty="0" err="1">
                <a:solidFill>
                  <a:schemeClr val="bg1"/>
                </a:solidFill>
                <a:highlight>
                  <a:srgbClr val="C0C0C0"/>
                </a:highlight>
              </a:rPr>
              <a:t>index</a:t>
            </a:r>
            <a:r>
              <a:rPr lang="tr-TR" dirty="0">
                <a:solidFill>
                  <a:schemeClr val="bg1"/>
                </a:solidFill>
                <a:highlight>
                  <a:srgbClr val="C0C0C0"/>
                </a:highlight>
              </a:rPr>
              <a:t> değeri olarak alındı.</a:t>
            </a:r>
          </a:p>
        </p:txBody>
      </p:sp>
    </p:spTree>
    <p:extLst>
      <p:ext uri="{BB962C8B-B14F-4D97-AF65-F5344CB8AC3E}">
        <p14:creationId xmlns:p14="http://schemas.microsoft.com/office/powerpoint/2010/main" val="315230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İçerik Yer Tutucusu 6" descr="metin, ekran görüntüsü, çizgi, öykü gelişim çizgisi; kumpas; grafiğini çıkarma içeren bir resim&#10;&#10;Açıklama otomatik olarak oluşturuldu">
            <a:extLst>
              <a:ext uri="{FF2B5EF4-FFF2-40B4-BE49-F238E27FC236}">
                <a16:creationId xmlns:a16="http://schemas.microsoft.com/office/drawing/2014/main" id="{1BA24249-81C7-6DBB-6282-D82DA5023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448087"/>
            <a:ext cx="5440195" cy="3848937"/>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6" name="Arc 15">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Content Placeholder 10">
            <a:extLst>
              <a:ext uri="{FF2B5EF4-FFF2-40B4-BE49-F238E27FC236}">
                <a16:creationId xmlns:a16="http://schemas.microsoft.com/office/drawing/2014/main" id="{D4661B5D-63A9-9D7E-5BE6-FEABBFB9EB9E}"/>
              </a:ext>
            </a:extLst>
          </p:cNvPr>
          <p:cNvSpPr>
            <a:spLocks noGrp="1"/>
          </p:cNvSpPr>
          <p:nvPr>
            <p:ph idx="1"/>
          </p:nvPr>
        </p:nvSpPr>
        <p:spPr>
          <a:xfrm>
            <a:off x="6511153" y="1234546"/>
            <a:ext cx="4771178" cy="4388908"/>
          </a:xfrm>
        </p:spPr>
        <p:txBody>
          <a:bodyPr>
            <a:normAutofit/>
          </a:bodyPr>
          <a:lstStyle/>
          <a:p>
            <a:r>
              <a:rPr lang="tr-TR" dirty="0">
                <a:solidFill>
                  <a:schemeClr val="bg1"/>
                </a:solidFill>
                <a:highlight>
                  <a:srgbClr val="C0C0C0"/>
                </a:highlight>
              </a:rPr>
              <a:t>Yandaki </a:t>
            </a:r>
            <a:r>
              <a:rPr lang="tr-TR" dirty="0" err="1">
                <a:solidFill>
                  <a:schemeClr val="bg1"/>
                </a:solidFill>
                <a:highlight>
                  <a:srgbClr val="C0C0C0"/>
                </a:highlight>
              </a:rPr>
              <a:t>bk_data</a:t>
            </a:r>
            <a:r>
              <a:rPr lang="tr-TR" dirty="0">
                <a:solidFill>
                  <a:schemeClr val="bg1"/>
                </a:solidFill>
                <a:highlight>
                  <a:srgbClr val="C0C0C0"/>
                </a:highlight>
              </a:rPr>
              <a:t> verisi için örnek şekilde de görüldüğü üzere en keskin düşüş 1.indexte yaşanmış olup (bütün veride durum aynıdır) son durumda ARIMA modeli için parametreler 1, 1, 1 olmuş ve ARIMA modeli eğitilmiştir.</a:t>
            </a:r>
            <a:endParaRPr lang="en-US" dirty="0">
              <a:solidFill>
                <a:schemeClr val="bg1"/>
              </a:solidFill>
              <a:highlight>
                <a:srgbClr val="C0C0C0"/>
              </a:highlight>
            </a:endParaRPr>
          </a:p>
        </p:txBody>
      </p:sp>
    </p:spTree>
    <p:extLst>
      <p:ext uri="{BB962C8B-B14F-4D97-AF65-F5344CB8AC3E}">
        <p14:creationId xmlns:p14="http://schemas.microsoft.com/office/powerpoint/2010/main" val="108591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C434EB-95DE-61BE-A416-5CBAF788CA29}"/>
              </a:ext>
            </a:extLst>
          </p:cNvPr>
          <p:cNvSpPr>
            <a:spLocks noGrp="1"/>
          </p:cNvSpPr>
          <p:nvPr>
            <p:ph type="title"/>
          </p:nvPr>
        </p:nvSpPr>
        <p:spPr/>
        <p:txBody>
          <a:bodyPr/>
          <a:lstStyle/>
          <a:p>
            <a:r>
              <a:rPr lang="tr-TR" dirty="0">
                <a:solidFill>
                  <a:schemeClr val="bg1"/>
                </a:solidFill>
                <a:highlight>
                  <a:srgbClr val="C0C0C0"/>
                </a:highlight>
              </a:rPr>
              <a:t>SONUÇ	</a:t>
            </a:r>
          </a:p>
        </p:txBody>
      </p:sp>
      <p:sp>
        <p:nvSpPr>
          <p:cNvPr id="3" name="İçerik Yer Tutucusu 2">
            <a:extLst>
              <a:ext uri="{FF2B5EF4-FFF2-40B4-BE49-F238E27FC236}">
                <a16:creationId xmlns:a16="http://schemas.microsoft.com/office/drawing/2014/main" id="{462215D8-D005-65F2-CA6B-B5CD528B987A}"/>
              </a:ext>
            </a:extLst>
          </p:cNvPr>
          <p:cNvSpPr>
            <a:spLocks noGrp="1"/>
          </p:cNvSpPr>
          <p:nvPr>
            <p:ph idx="1"/>
          </p:nvPr>
        </p:nvSpPr>
        <p:spPr/>
        <p:txBody>
          <a:bodyPr/>
          <a:lstStyle/>
          <a:p>
            <a:r>
              <a:rPr lang="tr-TR" dirty="0">
                <a:solidFill>
                  <a:schemeClr val="bg1"/>
                </a:solidFill>
                <a:highlight>
                  <a:srgbClr val="C0C0C0"/>
                </a:highlight>
              </a:rPr>
              <a:t>Problem incelenip tipi tespit edilmiştir.</a:t>
            </a:r>
          </a:p>
          <a:p>
            <a:r>
              <a:rPr lang="tr-TR" dirty="0">
                <a:solidFill>
                  <a:schemeClr val="bg1"/>
                </a:solidFill>
                <a:highlight>
                  <a:srgbClr val="C0C0C0"/>
                </a:highlight>
              </a:rPr>
              <a:t>Veri setine ön işleme yapılıp </a:t>
            </a:r>
            <a:r>
              <a:rPr lang="tr-TR" dirty="0" err="1">
                <a:solidFill>
                  <a:schemeClr val="bg1"/>
                </a:solidFill>
                <a:highlight>
                  <a:srgbClr val="C0C0C0"/>
                </a:highlight>
              </a:rPr>
              <a:t>null</a:t>
            </a:r>
            <a:r>
              <a:rPr lang="tr-TR" dirty="0">
                <a:solidFill>
                  <a:schemeClr val="bg1"/>
                </a:solidFill>
                <a:highlight>
                  <a:srgbClr val="C0C0C0"/>
                </a:highlight>
              </a:rPr>
              <a:t> ifadeler bastırılmış, değişken tipleri tespit edilmiş ve aykırı değerler bulunmuştur. Ayrıca verinin zaman tipi de incelenmesi için değiştirilip </a:t>
            </a:r>
            <a:r>
              <a:rPr lang="tr-TR" dirty="0" err="1">
                <a:solidFill>
                  <a:schemeClr val="bg1"/>
                </a:solidFill>
                <a:highlight>
                  <a:srgbClr val="C0C0C0"/>
                </a:highlight>
              </a:rPr>
              <a:t>index</a:t>
            </a:r>
            <a:r>
              <a:rPr lang="tr-TR" dirty="0">
                <a:solidFill>
                  <a:schemeClr val="bg1"/>
                </a:solidFill>
                <a:highlight>
                  <a:srgbClr val="C0C0C0"/>
                </a:highlight>
              </a:rPr>
              <a:t> yapılmış, </a:t>
            </a:r>
            <a:r>
              <a:rPr lang="tr-TR" dirty="0" err="1">
                <a:solidFill>
                  <a:schemeClr val="bg1"/>
                </a:solidFill>
                <a:highlight>
                  <a:srgbClr val="C0C0C0"/>
                </a:highlight>
              </a:rPr>
              <a:t>submission</a:t>
            </a:r>
            <a:r>
              <a:rPr lang="tr-TR" dirty="0">
                <a:solidFill>
                  <a:schemeClr val="bg1"/>
                </a:solidFill>
                <a:highlight>
                  <a:srgbClr val="C0C0C0"/>
                </a:highlight>
              </a:rPr>
              <a:t> yaparken tekrar Unix formatında tutulmuştur.</a:t>
            </a:r>
          </a:p>
          <a:p>
            <a:r>
              <a:rPr lang="tr-TR" dirty="0">
                <a:solidFill>
                  <a:schemeClr val="bg1"/>
                </a:solidFill>
                <a:highlight>
                  <a:srgbClr val="C0C0C0"/>
                </a:highlight>
              </a:rPr>
              <a:t>Veri uygun hale getirilip LSTM, RNN, </a:t>
            </a:r>
            <a:r>
              <a:rPr lang="tr-TR" dirty="0" err="1">
                <a:solidFill>
                  <a:schemeClr val="bg1"/>
                </a:solidFill>
                <a:highlight>
                  <a:srgbClr val="C0C0C0"/>
                </a:highlight>
              </a:rPr>
              <a:t>Prophet</a:t>
            </a:r>
            <a:r>
              <a:rPr lang="tr-TR" dirty="0">
                <a:solidFill>
                  <a:schemeClr val="bg1"/>
                </a:solidFill>
                <a:highlight>
                  <a:srgbClr val="C0C0C0"/>
                </a:highlight>
              </a:rPr>
              <a:t> ve ARIMA modellerinde eğitilmiştir. LSTM ve </a:t>
            </a:r>
            <a:r>
              <a:rPr lang="tr-TR" dirty="0" err="1">
                <a:solidFill>
                  <a:schemeClr val="bg1"/>
                </a:solidFill>
                <a:highlight>
                  <a:srgbClr val="C0C0C0"/>
                </a:highlight>
              </a:rPr>
              <a:t>RNN’in</a:t>
            </a:r>
            <a:r>
              <a:rPr lang="tr-TR" dirty="0">
                <a:solidFill>
                  <a:schemeClr val="bg1"/>
                </a:solidFill>
                <a:highlight>
                  <a:srgbClr val="C0C0C0"/>
                </a:highlight>
              </a:rPr>
              <a:t> farklı kullanım </a:t>
            </a:r>
            <a:r>
              <a:rPr lang="tr-TR" dirty="0" err="1">
                <a:solidFill>
                  <a:schemeClr val="bg1"/>
                </a:solidFill>
                <a:highlight>
                  <a:srgbClr val="C0C0C0"/>
                </a:highlight>
              </a:rPr>
              <a:t>metodları</a:t>
            </a:r>
            <a:r>
              <a:rPr lang="tr-TR" dirty="0">
                <a:solidFill>
                  <a:schemeClr val="bg1"/>
                </a:solidFill>
                <a:highlight>
                  <a:srgbClr val="C0C0C0"/>
                </a:highlight>
              </a:rPr>
              <a:t> da denenmiş olup </a:t>
            </a:r>
            <a:r>
              <a:rPr lang="tr-TR" dirty="0" err="1">
                <a:solidFill>
                  <a:schemeClr val="bg1"/>
                </a:solidFill>
                <a:highlight>
                  <a:srgbClr val="C0C0C0"/>
                </a:highlight>
              </a:rPr>
              <a:t>Prophet</a:t>
            </a:r>
            <a:r>
              <a:rPr lang="tr-TR" dirty="0">
                <a:solidFill>
                  <a:schemeClr val="bg1"/>
                </a:solidFill>
                <a:highlight>
                  <a:srgbClr val="C0C0C0"/>
                </a:highlight>
              </a:rPr>
              <a:t> ve ARIMA modelleri için istatistiksel analiz yapılmıştır.</a:t>
            </a:r>
          </a:p>
          <a:p>
            <a:r>
              <a:rPr lang="tr-TR" dirty="0">
                <a:solidFill>
                  <a:schemeClr val="bg1"/>
                </a:solidFill>
                <a:highlight>
                  <a:srgbClr val="C0C0C0"/>
                </a:highlight>
              </a:rPr>
              <a:t>En iyi sonuç ARIMA modelinde alınmıştır.</a:t>
            </a:r>
          </a:p>
          <a:p>
            <a:endParaRPr lang="tr-TR" dirty="0"/>
          </a:p>
        </p:txBody>
      </p:sp>
    </p:spTree>
    <p:extLst>
      <p:ext uri="{BB962C8B-B14F-4D97-AF65-F5344CB8AC3E}">
        <p14:creationId xmlns:p14="http://schemas.microsoft.com/office/powerpoint/2010/main" val="3969468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03076F-7C70-529D-1BF2-40D1C466A3A2}"/>
              </a:ext>
            </a:extLst>
          </p:cNvPr>
          <p:cNvSpPr>
            <a:spLocks noGrp="1"/>
          </p:cNvSpPr>
          <p:nvPr>
            <p:ph type="ctrTitle"/>
          </p:nvPr>
        </p:nvSpPr>
        <p:spPr/>
        <p:txBody>
          <a:bodyPr/>
          <a:lstStyle/>
          <a:p>
            <a:r>
              <a:rPr lang="tr-TR" dirty="0">
                <a:solidFill>
                  <a:schemeClr val="bg1"/>
                </a:solidFill>
                <a:highlight>
                  <a:srgbClr val="C0C0C0"/>
                </a:highlight>
              </a:rPr>
              <a:t>DEMO KOD</a:t>
            </a:r>
          </a:p>
        </p:txBody>
      </p:sp>
    </p:spTree>
    <p:extLst>
      <p:ext uri="{BB962C8B-B14F-4D97-AF65-F5344CB8AC3E}">
        <p14:creationId xmlns:p14="http://schemas.microsoft.com/office/powerpoint/2010/main" val="230403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39291E-4496-5EAB-1363-7652AC4FF767}"/>
              </a:ext>
            </a:extLst>
          </p:cNvPr>
          <p:cNvSpPr>
            <a:spLocks noGrp="1"/>
          </p:cNvSpPr>
          <p:nvPr>
            <p:ph type="ctrTitle"/>
          </p:nvPr>
        </p:nvSpPr>
        <p:spPr>
          <a:xfrm>
            <a:off x="1524000" y="1122363"/>
            <a:ext cx="9144000" cy="1051877"/>
          </a:xfrm>
        </p:spPr>
        <p:txBody>
          <a:bodyPr/>
          <a:lstStyle/>
          <a:p>
            <a:r>
              <a:rPr lang="tr-TR" dirty="0">
                <a:solidFill>
                  <a:schemeClr val="bg1"/>
                </a:solidFill>
              </a:rPr>
              <a:t>PROBLEMİN ELE ALINMASI</a:t>
            </a:r>
          </a:p>
        </p:txBody>
      </p:sp>
      <p:sp>
        <p:nvSpPr>
          <p:cNvPr id="3" name="Alt Başlık 2">
            <a:extLst>
              <a:ext uri="{FF2B5EF4-FFF2-40B4-BE49-F238E27FC236}">
                <a16:creationId xmlns:a16="http://schemas.microsoft.com/office/drawing/2014/main" id="{0262D6B7-33D4-3733-FE5F-2DBE14F0A787}"/>
              </a:ext>
            </a:extLst>
          </p:cNvPr>
          <p:cNvSpPr>
            <a:spLocks noGrp="1"/>
          </p:cNvSpPr>
          <p:nvPr>
            <p:ph type="subTitle" idx="1"/>
          </p:nvPr>
        </p:nvSpPr>
        <p:spPr>
          <a:xfrm>
            <a:off x="1524000" y="2387600"/>
            <a:ext cx="9144000" cy="3931920"/>
          </a:xfrm>
        </p:spPr>
        <p:txBody>
          <a:bodyPr/>
          <a:lstStyle/>
          <a:p>
            <a:pPr algn="l"/>
            <a:r>
              <a:rPr lang="tr-TR" dirty="0">
                <a:solidFill>
                  <a:schemeClr val="bg1"/>
                </a:solidFill>
              </a:rPr>
              <a:t>Problem incelendiğinde belli zaman dilimleri içerisinde ilgili hisselerin açılış – kapanış ve en yüksek – en düşük değerlerinin tahmin edilmesi istenilmiş. Bu bağlamda problem ele alındığında bir zaman serisi problemi olduğu tespit edilmiştir.</a:t>
            </a:r>
          </a:p>
        </p:txBody>
      </p:sp>
    </p:spTree>
    <p:extLst>
      <p:ext uri="{BB962C8B-B14F-4D97-AF65-F5344CB8AC3E}">
        <p14:creationId xmlns:p14="http://schemas.microsoft.com/office/powerpoint/2010/main" val="148178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848F89-7F18-45F1-9658-26208873B4F3}"/>
              </a:ext>
            </a:extLst>
          </p:cNvPr>
          <p:cNvSpPr>
            <a:spLocks noGrp="1"/>
          </p:cNvSpPr>
          <p:nvPr>
            <p:ph type="title"/>
          </p:nvPr>
        </p:nvSpPr>
        <p:spPr/>
        <p:txBody>
          <a:bodyPr/>
          <a:lstStyle/>
          <a:p>
            <a:r>
              <a:rPr lang="tr-TR" dirty="0">
                <a:solidFill>
                  <a:schemeClr val="bg1"/>
                </a:solidFill>
              </a:rPr>
              <a:t>VERİ SETİNİN İNCELENMESİ</a:t>
            </a:r>
          </a:p>
        </p:txBody>
      </p:sp>
      <p:sp>
        <p:nvSpPr>
          <p:cNvPr id="3" name="İçerik Yer Tutucusu 2">
            <a:extLst>
              <a:ext uri="{FF2B5EF4-FFF2-40B4-BE49-F238E27FC236}">
                <a16:creationId xmlns:a16="http://schemas.microsoft.com/office/drawing/2014/main" id="{C14EB075-059F-3309-B5E2-CA7237497CDD}"/>
              </a:ext>
            </a:extLst>
          </p:cNvPr>
          <p:cNvSpPr>
            <a:spLocks noGrp="1"/>
          </p:cNvSpPr>
          <p:nvPr>
            <p:ph idx="1"/>
          </p:nvPr>
        </p:nvSpPr>
        <p:spPr/>
        <p:txBody>
          <a:bodyPr>
            <a:normAutofit/>
          </a:bodyPr>
          <a:lstStyle/>
          <a:p>
            <a:r>
              <a:rPr lang="tr-TR" sz="2000" dirty="0">
                <a:solidFill>
                  <a:schemeClr val="bg1"/>
                </a:solidFill>
              </a:rPr>
              <a:t>Veri seti şu başlıklar altında incelenmiştir.</a:t>
            </a:r>
          </a:p>
          <a:p>
            <a:pPr lvl="1"/>
            <a:r>
              <a:rPr lang="tr-TR" sz="2000" dirty="0">
                <a:solidFill>
                  <a:schemeClr val="bg1"/>
                </a:solidFill>
              </a:rPr>
              <a:t>1.Null değişken olup olmadığı</a:t>
            </a:r>
          </a:p>
          <a:p>
            <a:pPr lvl="1"/>
            <a:r>
              <a:rPr lang="tr-TR" sz="2000" dirty="0">
                <a:solidFill>
                  <a:schemeClr val="bg1"/>
                </a:solidFill>
              </a:rPr>
              <a:t>2. </a:t>
            </a:r>
            <a:r>
              <a:rPr lang="tr-TR" sz="2000" dirty="0" err="1">
                <a:solidFill>
                  <a:schemeClr val="bg1"/>
                </a:solidFill>
              </a:rPr>
              <a:t>info</a:t>
            </a:r>
            <a:r>
              <a:rPr lang="tr-TR" sz="2000" dirty="0">
                <a:solidFill>
                  <a:schemeClr val="bg1"/>
                </a:solidFill>
              </a:rPr>
              <a:t>() fonksiyonu ile sütun tipleri</a:t>
            </a:r>
          </a:p>
          <a:p>
            <a:pPr lvl="1"/>
            <a:r>
              <a:rPr lang="tr-TR" sz="2000" dirty="0">
                <a:solidFill>
                  <a:schemeClr val="bg1"/>
                </a:solidFill>
              </a:rPr>
              <a:t>3. Zaman  </a:t>
            </a:r>
          </a:p>
          <a:p>
            <a:r>
              <a:rPr lang="tr-TR" sz="2000" dirty="0">
                <a:solidFill>
                  <a:schemeClr val="bg1"/>
                </a:solidFill>
              </a:rPr>
              <a:t>Bu bağlamda </a:t>
            </a:r>
            <a:r>
              <a:rPr lang="tr-TR" sz="2000" dirty="0" err="1">
                <a:solidFill>
                  <a:schemeClr val="bg1"/>
                </a:solidFill>
              </a:rPr>
              <a:t>null</a:t>
            </a:r>
            <a:r>
              <a:rPr lang="tr-TR" sz="2000" dirty="0">
                <a:solidFill>
                  <a:schemeClr val="bg1"/>
                </a:solidFill>
              </a:rPr>
              <a:t> sütunlar kendisinden bir sonraki ve bir önceki </a:t>
            </a:r>
            <a:r>
              <a:rPr lang="tr-TR" sz="2000" dirty="0" err="1">
                <a:solidFill>
                  <a:schemeClr val="bg1"/>
                </a:solidFill>
              </a:rPr>
              <a:t>null</a:t>
            </a:r>
            <a:r>
              <a:rPr lang="tr-TR" sz="2000" dirty="0">
                <a:solidFill>
                  <a:schemeClr val="bg1"/>
                </a:solidFill>
              </a:rPr>
              <a:t> olmayan değerlerin ortalaması ile doldurulmuş, </a:t>
            </a:r>
            <a:r>
              <a:rPr lang="tr-TR" sz="2000" dirty="0" err="1">
                <a:solidFill>
                  <a:schemeClr val="bg1"/>
                </a:solidFill>
              </a:rPr>
              <a:t>info</a:t>
            </a:r>
            <a:r>
              <a:rPr lang="tr-TR" sz="2000" dirty="0">
                <a:solidFill>
                  <a:schemeClr val="bg1"/>
                </a:solidFill>
              </a:rPr>
              <a:t>() fonksiyonu ile incelenen ve </a:t>
            </a:r>
            <a:r>
              <a:rPr lang="tr-TR" sz="2000" dirty="0" err="1">
                <a:solidFill>
                  <a:schemeClr val="bg1"/>
                </a:solidFill>
              </a:rPr>
              <a:t>float</a:t>
            </a:r>
            <a:r>
              <a:rPr lang="tr-TR" sz="2000" dirty="0">
                <a:solidFill>
                  <a:schemeClr val="bg1"/>
                </a:solidFill>
              </a:rPr>
              <a:t> tipinde olması gereken ifadeler </a:t>
            </a:r>
            <a:r>
              <a:rPr lang="tr-TR" sz="2000" dirty="0" err="1">
                <a:solidFill>
                  <a:schemeClr val="bg1"/>
                </a:solidFill>
              </a:rPr>
              <a:t>float</a:t>
            </a:r>
            <a:r>
              <a:rPr lang="tr-TR" sz="2000" dirty="0">
                <a:solidFill>
                  <a:schemeClr val="bg1"/>
                </a:solidFill>
              </a:rPr>
              <a:t> tipine çevrilmiş ve zaman daha iyi incelenebilmesi adına Unix tipinden </a:t>
            </a:r>
            <a:r>
              <a:rPr lang="tr-TR" sz="2000" dirty="0" err="1">
                <a:solidFill>
                  <a:schemeClr val="bg1"/>
                </a:solidFill>
              </a:rPr>
              <a:t>pd.Datetime</a:t>
            </a:r>
            <a:r>
              <a:rPr lang="tr-TR" sz="2000" dirty="0">
                <a:solidFill>
                  <a:schemeClr val="bg1"/>
                </a:solidFill>
              </a:rPr>
              <a:t> fonksiyonu ile ay-gün-yıl şekline getirilip </a:t>
            </a:r>
            <a:r>
              <a:rPr lang="tr-TR" sz="2000" dirty="0" err="1">
                <a:solidFill>
                  <a:schemeClr val="bg1"/>
                </a:solidFill>
              </a:rPr>
              <a:t>indexlere</a:t>
            </a:r>
            <a:r>
              <a:rPr lang="tr-TR" sz="2000" dirty="0">
                <a:solidFill>
                  <a:schemeClr val="bg1"/>
                </a:solidFill>
              </a:rPr>
              <a:t> çekilmiştir ki tahmin işlemi zamana göre gerçekleştirilebilsin.</a:t>
            </a:r>
          </a:p>
          <a:p>
            <a:r>
              <a:rPr lang="tr-TR" sz="2000" dirty="0">
                <a:solidFill>
                  <a:schemeClr val="bg1"/>
                </a:solidFill>
              </a:rPr>
              <a:t>Ayrıca </a:t>
            </a:r>
            <a:r>
              <a:rPr lang="tr-TR" sz="2000" dirty="0" err="1">
                <a:solidFill>
                  <a:schemeClr val="bg1"/>
                </a:solidFill>
              </a:rPr>
              <a:t>describe</a:t>
            </a:r>
            <a:r>
              <a:rPr lang="tr-TR" sz="2000" dirty="0">
                <a:solidFill>
                  <a:schemeClr val="bg1"/>
                </a:solidFill>
              </a:rPr>
              <a:t>() fonksiyonu ile aykırı değerler de gözlenmiştir. (IQR (</a:t>
            </a:r>
            <a:r>
              <a:rPr lang="tr-TR" sz="2000" dirty="0" err="1">
                <a:solidFill>
                  <a:schemeClr val="bg1"/>
                </a:solidFill>
              </a:rPr>
              <a:t>Interquantile</a:t>
            </a:r>
            <a:r>
              <a:rPr lang="tr-TR" sz="2000" dirty="0">
                <a:solidFill>
                  <a:schemeClr val="bg1"/>
                </a:solidFill>
              </a:rPr>
              <a:t> </a:t>
            </a:r>
            <a:r>
              <a:rPr lang="tr-TR" sz="2000" dirty="0" err="1">
                <a:solidFill>
                  <a:schemeClr val="bg1"/>
                </a:solidFill>
              </a:rPr>
              <a:t>Range’e</a:t>
            </a:r>
            <a:r>
              <a:rPr lang="tr-TR" sz="2000" dirty="0">
                <a:solidFill>
                  <a:schemeClr val="bg1"/>
                </a:solidFill>
              </a:rPr>
              <a:t> göre))</a:t>
            </a:r>
          </a:p>
          <a:p>
            <a:r>
              <a:rPr lang="tr-TR" sz="2000" dirty="0">
                <a:solidFill>
                  <a:schemeClr val="bg1"/>
                </a:solidFill>
              </a:rPr>
              <a:t>Ek olarak veriyi zenginleştirebilmek adına açılış sütunu kapanış sütununa bölünerek ; en düşük değer sütunu da en yüksek değer sütununa bölünerek </a:t>
            </a:r>
            <a:r>
              <a:rPr lang="tr-TR" sz="2000" dirty="0" err="1">
                <a:solidFill>
                  <a:schemeClr val="bg1"/>
                </a:solidFill>
              </a:rPr>
              <a:t>Feature</a:t>
            </a:r>
            <a:r>
              <a:rPr lang="tr-TR" sz="2000" dirty="0">
                <a:solidFill>
                  <a:schemeClr val="bg1"/>
                </a:solidFill>
              </a:rPr>
              <a:t> </a:t>
            </a:r>
            <a:r>
              <a:rPr lang="tr-TR" sz="2000" dirty="0" err="1">
                <a:solidFill>
                  <a:schemeClr val="bg1"/>
                </a:solidFill>
              </a:rPr>
              <a:t>Extraction</a:t>
            </a:r>
            <a:r>
              <a:rPr lang="tr-TR" sz="2000" dirty="0">
                <a:solidFill>
                  <a:schemeClr val="bg1"/>
                </a:solidFill>
              </a:rPr>
              <a:t> yapılmıştır.</a:t>
            </a:r>
          </a:p>
          <a:p>
            <a:endParaRPr lang="tr-TR" dirty="0"/>
          </a:p>
        </p:txBody>
      </p:sp>
    </p:spTree>
    <p:extLst>
      <p:ext uri="{BB962C8B-B14F-4D97-AF65-F5344CB8AC3E}">
        <p14:creationId xmlns:p14="http://schemas.microsoft.com/office/powerpoint/2010/main" val="74737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Ekranda borsa grafiği">
            <a:extLst>
              <a:ext uri="{FF2B5EF4-FFF2-40B4-BE49-F238E27FC236}">
                <a16:creationId xmlns:a16="http://schemas.microsoft.com/office/drawing/2014/main" id="{E1F2F0B5-4647-1BC6-FCAD-505D6B6C4A87}"/>
              </a:ext>
            </a:extLst>
          </p:cNvPr>
          <p:cNvPicPr>
            <a:picLocks noChangeAspect="1"/>
          </p:cNvPicPr>
          <p:nvPr/>
        </p:nvPicPr>
        <p:blipFill rotWithShape="1">
          <a:blip r:embed="rId2"/>
          <a:srcRect t="3017"/>
          <a:stretch/>
        </p:blipFill>
        <p:spPr>
          <a:xfrm>
            <a:off x="0" y="10"/>
            <a:ext cx="12191998" cy="6857990"/>
          </a:xfrm>
          <a:prstGeom prst="rect">
            <a:avLst/>
          </a:prstGeom>
        </p:spPr>
      </p:pic>
      <p:sp>
        <p:nvSpPr>
          <p:cNvPr id="20" name="Rectangle 19">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B49BA1B-FD96-2800-162B-AAF090CD5562}"/>
              </a:ext>
            </a:extLst>
          </p:cNvPr>
          <p:cNvSpPr>
            <a:spLocks noGrp="1"/>
          </p:cNvSpPr>
          <p:nvPr>
            <p:ph idx="1"/>
          </p:nvPr>
        </p:nvSpPr>
        <p:spPr>
          <a:xfrm>
            <a:off x="1104900" y="783772"/>
            <a:ext cx="9707126" cy="974690"/>
          </a:xfrm>
        </p:spPr>
        <p:txBody>
          <a:bodyPr>
            <a:normAutofit/>
          </a:bodyPr>
          <a:lstStyle/>
          <a:p>
            <a:r>
              <a:rPr lang="tr-TR" sz="2000" dirty="0">
                <a:solidFill>
                  <a:schemeClr val="bg1"/>
                </a:solidFill>
              </a:rPr>
              <a:t>Veri seti incelendikten sonra veri hakkında çıkarım yapabilmek için verinin görselleştirilmesi denendi.</a:t>
            </a:r>
          </a:p>
        </p:txBody>
      </p:sp>
      <p:sp>
        <p:nvSpPr>
          <p:cNvPr id="22" name="Rectangle 2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metin, diyagram, çizgi, öykü gelişim çizgisi; kumpas; grafiğini çıkarma içeren bir resim&#10;&#10;Açıklama otomatik olarak oluşturuldu">
            <a:extLst>
              <a:ext uri="{FF2B5EF4-FFF2-40B4-BE49-F238E27FC236}">
                <a16:creationId xmlns:a16="http://schemas.microsoft.com/office/drawing/2014/main" id="{4620267D-3B21-3D1D-9728-06EBF836E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974" y="1618448"/>
            <a:ext cx="9707126" cy="4826446"/>
          </a:xfrm>
          <a:prstGeom prst="rect">
            <a:avLst/>
          </a:prstGeom>
        </p:spPr>
      </p:pic>
    </p:spTree>
    <p:extLst>
      <p:ext uri="{BB962C8B-B14F-4D97-AF65-F5344CB8AC3E}">
        <p14:creationId xmlns:p14="http://schemas.microsoft.com/office/powerpoint/2010/main" val="156536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221E015-81FD-4292-C3F1-5730820DA6D5}"/>
              </a:ext>
            </a:extLst>
          </p:cNvPr>
          <p:cNvSpPr>
            <a:spLocks noGrp="1"/>
          </p:cNvSpPr>
          <p:nvPr>
            <p:ph idx="1"/>
          </p:nvPr>
        </p:nvSpPr>
        <p:spPr>
          <a:xfrm>
            <a:off x="1104014" y="1893068"/>
            <a:ext cx="10515600" cy="5272723"/>
          </a:xfrm>
        </p:spPr>
        <p:txBody>
          <a:bodyPr/>
          <a:lstStyle/>
          <a:p>
            <a:r>
              <a:rPr lang="tr-TR" dirty="0">
                <a:solidFill>
                  <a:schemeClr val="bg1"/>
                </a:solidFill>
                <a:highlight>
                  <a:srgbClr val="C0C0C0"/>
                </a:highlight>
              </a:rPr>
              <a:t>Veri görselleştirildikten sonra eğitilmesi için farklı eğitim yöntemlerine başvuruldu.</a:t>
            </a:r>
          </a:p>
          <a:p>
            <a:pPr lvl="1"/>
            <a:r>
              <a:rPr lang="tr-TR" sz="2800" dirty="0">
                <a:solidFill>
                  <a:schemeClr val="bg1"/>
                </a:solidFill>
                <a:highlight>
                  <a:srgbClr val="C0C0C0"/>
                </a:highlight>
              </a:rPr>
              <a:t>1. RNN</a:t>
            </a:r>
            <a:r>
              <a:rPr lang="tr-TR" dirty="0">
                <a:solidFill>
                  <a:schemeClr val="bg1"/>
                </a:solidFill>
                <a:highlight>
                  <a:srgbClr val="C0C0C0"/>
                </a:highlight>
              </a:rPr>
              <a:t>	</a:t>
            </a:r>
          </a:p>
          <a:p>
            <a:pPr lvl="2"/>
            <a:r>
              <a:rPr lang="tr-TR" sz="2400" dirty="0">
                <a:solidFill>
                  <a:schemeClr val="bg1"/>
                </a:solidFill>
                <a:highlight>
                  <a:srgbClr val="C0C0C0"/>
                </a:highlight>
              </a:rPr>
              <a:t>1D </a:t>
            </a:r>
            <a:r>
              <a:rPr lang="tr-TR" sz="2400" dirty="0" err="1">
                <a:solidFill>
                  <a:schemeClr val="bg1"/>
                </a:solidFill>
                <a:highlight>
                  <a:srgbClr val="C0C0C0"/>
                </a:highlight>
              </a:rPr>
              <a:t>Conv</a:t>
            </a:r>
            <a:r>
              <a:rPr lang="tr-TR" sz="2400" dirty="0">
                <a:solidFill>
                  <a:schemeClr val="bg1"/>
                </a:solidFill>
                <a:highlight>
                  <a:srgbClr val="C0C0C0"/>
                </a:highlight>
              </a:rPr>
              <a:t> ile RNN</a:t>
            </a:r>
            <a:endParaRPr lang="tr-TR" sz="2800" dirty="0">
              <a:solidFill>
                <a:schemeClr val="bg1"/>
              </a:solidFill>
              <a:highlight>
                <a:srgbClr val="C0C0C0"/>
              </a:highlight>
            </a:endParaRPr>
          </a:p>
          <a:p>
            <a:pPr lvl="1"/>
            <a:r>
              <a:rPr lang="tr-TR" sz="2800" dirty="0">
                <a:solidFill>
                  <a:schemeClr val="bg1"/>
                </a:solidFill>
                <a:highlight>
                  <a:srgbClr val="C0C0C0"/>
                </a:highlight>
              </a:rPr>
              <a:t>2. LSTM</a:t>
            </a:r>
          </a:p>
          <a:p>
            <a:pPr lvl="2"/>
            <a:r>
              <a:rPr lang="tr-TR" sz="2400" dirty="0" err="1">
                <a:solidFill>
                  <a:schemeClr val="bg1"/>
                </a:solidFill>
                <a:highlight>
                  <a:srgbClr val="C0C0C0"/>
                </a:highlight>
              </a:rPr>
              <a:t>Bidirectional</a:t>
            </a:r>
            <a:r>
              <a:rPr lang="tr-TR" sz="2400" dirty="0">
                <a:solidFill>
                  <a:schemeClr val="bg1"/>
                </a:solidFill>
                <a:highlight>
                  <a:srgbClr val="C0C0C0"/>
                </a:highlight>
              </a:rPr>
              <a:t> LSTM</a:t>
            </a:r>
          </a:p>
          <a:p>
            <a:pPr lvl="1"/>
            <a:r>
              <a:rPr lang="tr-TR" sz="2800" dirty="0">
                <a:solidFill>
                  <a:schemeClr val="bg1"/>
                </a:solidFill>
                <a:highlight>
                  <a:srgbClr val="C0C0C0"/>
                </a:highlight>
              </a:rPr>
              <a:t>3.Prophet ve ARIMA modelleri</a:t>
            </a:r>
          </a:p>
        </p:txBody>
      </p:sp>
    </p:spTree>
    <p:extLst>
      <p:ext uri="{BB962C8B-B14F-4D97-AF65-F5344CB8AC3E}">
        <p14:creationId xmlns:p14="http://schemas.microsoft.com/office/powerpoint/2010/main" val="194304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3E442E-AE60-A8C2-4A39-7B9B79C869D1}"/>
              </a:ext>
            </a:extLst>
          </p:cNvPr>
          <p:cNvSpPr>
            <a:spLocks noGrp="1"/>
          </p:cNvSpPr>
          <p:nvPr>
            <p:ph type="title"/>
          </p:nvPr>
        </p:nvSpPr>
        <p:spPr/>
        <p:txBody>
          <a:bodyPr/>
          <a:lstStyle/>
          <a:p>
            <a:r>
              <a:rPr lang="tr-TR" dirty="0">
                <a:solidFill>
                  <a:schemeClr val="bg1"/>
                </a:solidFill>
                <a:highlight>
                  <a:srgbClr val="C0C0C0"/>
                </a:highlight>
              </a:rPr>
              <a:t>RNN (</a:t>
            </a:r>
            <a:r>
              <a:rPr lang="tr-TR" dirty="0" err="1">
                <a:solidFill>
                  <a:schemeClr val="bg1"/>
                </a:solidFill>
                <a:highlight>
                  <a:srgbClr val="C0C0C0"/>
                </a:highlight>
              </a:rPr>
              <a:t>Recurrent</a:t>
            </a:r>
            <a:r>
              <a:rPr lang="tr-TR" dirty="0">
                <a:solidFill>
                  <a:schemeClr val="bg1"/>
                </a:solidFill>
                <a:highlight>
                  <a:srgbClr val="C0C0C0"/>
                </a:highlight>
              </a:rPr>
              <a:t> </a:t>
            </a:r>
            <a:r>
              <a:rPr lang="tr-TR" dirty="0" err="1">
                <a:solidFill>
                  <a:schemeClr val="bg1"/>
                </a:solidFill>
                <a:highlight>
                  <a:srgbClr val="C0C0C0"/>
                </a:highlight>
              </a:rPr>
              <a:t>Neural</a:t>
            </a:r>
            <a:r>
              <a:rPr lang="tr-TR" dirty="0">
                <a:solidFill>
                  <a:schemeClr val="bg1"/>
                </a:solidFill>
                <a:highlight>
                  <a:srgbClr val="C0C0C0"/>
                </a:highlight>
              </a:rPr>
              <a:t> Network)</a:t>
            </a:r>
          </a:p>
        </p:txBody>
      </p:sp>
      <p:sp>
        <p:nvSpPr>
          <p:cNvPr id="3" name="İçerik Yer Tutucusu 2">
            <a:extLst>
              <a:ext uri="{FF2B5EF4-FFF2-40B4-BE49-F238E27FC236}">
                <a16:creationId xmlns:a16="http://schemas.microsoft.com/office/drawing/2014/main" id="{D0637493-5D06-DF5A-8242-03FE0A4F05F2}"/>
              </a:ext>
            </a:extLst>
          </p:cNvPr>
          <p:cNvSpPr>
            <a:spLocks noGrp="1"/>
          </p:cNvSpPr>
          <p:nvPr>
            <p:ph idx="1"/>
          </p:nvPr>
        </p:nvSpPr>
        <p:spPr/>
        <p:txBody>
          <a:bodyPr/>
          <a:lstStyle/>
          <a:p>
            <a:r>
              <a:rPr lang="tr-TR" dirty="0">
                <a:solidFill>
                  <a:schemeClr val="bg1"/>
                </a:solidFill>
                <a:highlight>
                  <a:srgbClr val="C0C0C0"/>
                </a:highlight>
              </a:rPr>
              <a:t>RNN yöntemi LSTM gibi Gradyan Yok Olması problemini çözmek için tasarlanmıştır. (Gradyan Yok Olması : Türevin çok küçük çıkması durumunda </a:t>
            </a:r>
            <a:r>
              <a:rPr lang="tr-TR" dirty="0" err="1">
                <a:solidFill>
                  <a:schemeClr val="bg1"/>
                </a:solidFill>
                <a:highlight>
                  <a:srgbClr val="C0C0C0"/>
                </a:highlight>
              </a:rPr>
              <a:t>Backpropagation’da</a:t>
            </a:r>
            <a:r>
              <a:rPr lang="tr-TR" dirty="0">
                <a:solidFill>
                  <a:schemeClr val="bg1"/>
                </a:solidFill>
                <a:highlight>
                  <a:srgbClr val="C0C0C0"/>
                </a:highlight>
              </a:rPr>
              <a:t> Zincir Türevine göre ifadelerin çok küçük çıkması ve değerlerin çok azalması problemi)</a:t>
            </a:r>
          </a:p>
          <a:p>
            <a:r>
              <a:rPr lang="tr-TR" dirty="0">
                <a:solidFill>
                  <a:schemeClr val="bg1"/>
                </a:solidFill>
                <a:highlight>
                  <a:srgbClr val="C0C0C0"/>
                </a:highlight>
              </a:rPr>
              <a:t>Giren sonucun bir sonraki adımı beslemesi ile birlikte model bu yöntemle hafıza kazanmış olur.</a:t>
            </a:r>
          </a:p>
        </p:txBody>
      </p:sp>
    </p:spTree>
    <p:extLst>
      <p:ext uri="{BB962C8B-B14F-4D97-AF65-F5344CB8AC3E}">
        <p14:creationId xmlns:p14="http://schemas.microsoft.com/office/powerpoint/2010/main" val="1556649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pic>
        <p:nvPicPr>
          <p:cNvPr id="5" name="İçerik Yer Tutucusu 4" descr="diyagram içeren bir resim&#10;&#10;Açıklama otomatik olarak oluşturuldu">
            <a:extLst>
              <a:ext uri="{FF2B5EF4-FFF2-40B4-BE49-F238E27FC236}">
                <a16:creationId xmlns:a16="http://schemas.microsoft.com/office/drawing/2014/main" id="{17610E3D-20C6-E9E3-8894-AF8BB412128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37592" y="524150"/>
            <a:ext cx="10515600" cy="2719122"/>
          </a:xfrm>
        </p:spPr>
      </p:pic>
      <p:pic>
        <p:nvPicPr>
          <p:cNvPr id="7" name="Resim 6" descr="metin, yazı tipi, ekran görüntüsü, beyaz içeren bir resim&#10;&#10;Açıklama otomatik olarak oluşturuldu">
            <a:extLst>
              <a:ext uri="{FF2B5EF4-FFF2-40B4-BE49-F238E27FC236}">
                <a16:creationId xmlns:a16="http://schemas.microsoft.com/office/drawing/2014/main" id="{3BBEE180-CFAF-7DD1-8F3C-3CFB9C6E9D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592" y="3293996"/>
            <a:ext cx="4772092" cy="3445763"/>
          </a:xfrm>
          <a:prstGeom prst="rect">
            <a:avLst/>
          </a:prstGeom>
        </p:spPr>
      </p:pic>
      <p:pic>
        <p:nvPicPr>
          <p:cNvPr id="9" name="Resim 8" descr="metin, ekran görüntüsü, yazı tipi içeren bir resim&#10;&#10;Açıklama otomatik olarak oluşturuldu">
            <a:extLst>
              <a:ext uri="{FF2B5EF4-FFF2-40B4-BE49-F238E27FC236}">
                <a16:creationId xmlns:a16="http://schemas.microsoft.com/office/drawing/2014/main" id="{EA1E6BC1-E4EE-4AFE-4F8C-74E6CCF236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5160" y="3293996"/>
            <a:ext cx="5648032" cy="3445763"/>
          </a:xfrm>
          <a:prstGeom prst="rect">
            <a:avLst/>
          </a:prstGeom>
        </p:spPr>
      </p:pic>
    </p:spTree>
    <p:extLst>
      <p:ext uri="{BB962C8B-B14F-4D97-AF65-F5344CB8AC3E}">
        <p14:creationId xmlns:p14="http://schemas.microsoft.com/office/powerpoint/2010/main" val="75867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3733AB3-7FA4-B64B-D692-963607F550AD}"/>
              </a:ext>
            </a:extLst>
          </p:cNvPr>
          <p:cNvSpPr>
            <a:spLocks noGrp="1"/>
          </p:cNvSpPr>
          <p:nvPr>
            <p:ph idx="1"/>
          </p:nvPr>
        </p:nvSpPr>
        <p:spPr>
          <a:xfrm>
            <a:off x="838200" y="2275368"/>
            <a:ext cx="10515600" cy="4252470"/>
          </a:xfrm>
        </p:spPr>
        <p:txBody>
          <a:bodyPr/>
          <a:lstStyle/>
          <a:p>
            <a:r>
              <a:rPr lang="tr-TR" dirty="0">
                <a:solidFill>
                  <a:schemeClr val="bg1"/>
                </a:solidFill>
                <a:highlight>
                  <a:srgbClr val="C0C0C0"/>
                </a:highlight>
              </a:rPr>
              <a:t>RNN yöntemi teorik olarak bir t anına kadar olan bütün veriyi tutsa da pratikte uzun zaman serilerinde kullanışsızdır. Bunu engellemek için RNN katmanı 1D </a:t>
            </a:r>
            <a:r>
              <a:rPr lang="tr-TR" dirty="0" err="1">
                <a:solidFill>
                  <a:schemeClr val="bg1"/>
                </a:solidFill>
                <a:highlight>
                  <a:srgbClr val="C0C0C0"/>
                </a:highlight>
              </a:rPr>
              <a:t>Conv</a:t>
            </a:r>
            <a:r>
              <a:rPr lang="tr-TR" dirty="0">
                <a:solidFill>
                  <a:schemeClr val="bg1"/>
                </a:solidFill>
                <a:highlight>
                  <a:srgbClr val="C0C0C0"/>
                </a:highlight>
              </a:rPr>
              <a:t> katmanı ile kullanılmıştır. Bu yöntem RNN yöntemi ile üretilmiş verinin bir hat boyunca akmasını sağlar ve lokal özellikleri çıkarıp bir sonraki RNN birimine aktarıp RNN iletiminin daha uzun kalmasını sağlar. (Bu yöntem </a:t>
            </a:r>
            <a:r>
              <a:rPr lang="tr-TR" dirty="0" err="1">
                <a:solidFill>
                  <a:schemeClr val="bg1"/>
                </a:solidFill>
                <a:highlight>
                  <a:srgbClr val="C0C0C0"/>
                </a:highlight>
              </a:rPr>
              <a:t>keras</a:t>
            </a:r>
            <a:r>
              <a:rPr lang="tr-TR" dirty="0">
                <a:solidFill>
                  <a:schemeClr val="bg1"/>
                </a:solidFill>
                <a:highlight>
                  <a:srgbClr val="C0C0C0"/>
                </a:highlight>
              </a:rPr>
              <a:t> kütüphanesinin yaratıcısı François </a:t>
            </a:r>
            <a:r>
              <a:rPr lang="tr-TR" dirty="0" err="1">
                <a:solidFill>
                  <a:schemeClr val="bg1"/>
                </a:solidFill>
                <a:highlight>
                  <a:srgbClr val="C0C0C0"/>
                </a:highlight>
              </a:rPr>
              <a:t>Chollet</a:t>
            </a:r>
            <a:r>
              <a:rPr lang="tr-TR" dirty="0">
                <a:solidFill>
                  <a:schemeClr val="bg1"/>
                </a:solidFill>
                <a:highlight>
                  <a:srgbClr val="C0C0C0"/>
                </a:highlight>
              </a:rPr>
              <a:t> tarafından tavsiye edilmektedir.)</a:t>
            </a:r>
          </a:p>
          <a:p>
            <a:endParaRPr lang="tr-TR" dirty="0"/>
          </a:p>
        </p:txBody>
      </p:sp>
    </p:spTree>
    <p:extLst>
      <p:ext uri="{BB962C8B-B14F-4D97-AF65-F5344CB8AC3E}">
        <p14:creationId xmlns:p14="http://schemas.microsoft.com/office/powerpoint/2010/main" val="2408426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968262-1464-7D45-4D60-BBB5A7036A08}"/>
              </a:ext>
            </a:extLst>
          </p:cNvPr>
          <p:cNvSpPr>
            <a:spLocks noGrp="1"/>
          </p:cNvSpPr>
          <p:nvPr>
            <p:ph type="title"/>
          </p:nvPr>
        </p:nvSpPr>
        <p:spPr/>
        <p:txBody>
          <a:bodyPr/>
          <a:lstStyle/>
          <a:p>
            <a:r>
              <a:rPr lang="tr-TR" dirty="0">
                <a:solidFill>
                  <a:schemeClr val="bg1"/>
                </a:solidFill>
                <a:highlight>
                  <a:srgbClr val="C0C0C0"/>
                </a:highlight>
              </a:rPr>
              <a:t>LSTM ( </a:t>
            </a:r>
            <a:r>
              <a:rPr lang="tr-TR" dirty="0" err="1">
                <a:solidFill>
                  <a:schemeClr val="bg1"/>
                </a:solidFill>
                <a:highlight>
                  <a:srgbClr val="C0C0C0"/>
                </a:highlight>
              </a:rPr>
              <a:t>Long</a:t>
            </a:r>
            <a:r>
              <a:rPr lang="tr-TR" dirty="0">
                <a:solidFill>
                  <a:schemeClr val="bg1"/>
                </a:solidFill>
                <a:highlight>
                  <a:srgbClr val="C0C0C0"/>
                </a:highlight>
              </a:rPr>
              <a:t> </a:t>
            </a:r>
            <a:r>
              <a:rPr lang="tr-TR" dirty="0" err="1">
                <a:solidFill>
                  <a:schemeClr val="bg1"/>
                </a:solidFill>
                <a:highlight>
                  <a:srgbClr val="C0C0C0"/>
                </a:highlight>
              </a:rPr>
              <a:t>Short</a:t>
            </a:r>
            <a:r>
              <a:rPr lang="tr-TR" dirty="0">
                <a:solidFill>
                  <a:schemeClr val="bg1"/>
                </a:solidFill>
                <a:highlight>
                  <a:srgbClr val="C0C0C0"/>
                </a:highlight>
              </a:rPr>
              <a:t> Time Memory)</a:t>
            </a:r>
          </a:p>
        </p:txBody>
      </p:sp>
      <p:sp>
        <p:nvSpPr>
          <p:cNvPr id="3" name="İçerik Yer Tutucusu 2">
            <a:extLst>
              <a:ext uri="{FF2B5EF4-FFF2-40B4-BE49-F238E27FC236}">
                <a16:creationId xmlns:a16="http://schemas.microsoft.com/office/drawing/2014/main" id="{4B19D5A0-26D9-D30F-CD9E-1A9EAACE6EE1}"/>
              </a:ext>
            </a:extLst>
          </p:cNvPr>
          <p:cNvSpPr>
            <a:spLocks noGrp="1"/>
          </p:cNvSpPr>
          <p:nvPr>
            <p:ph idx="1"/>
          </p:nvPr>
        </p:nvSpPr>
        <p:spPr>
          <a:xfrm>
            <a:off x="838200" y="1477926"/>
            <a:ext cx="10515600" cy="4699037"/>
          </a:xfrm>
        </p:spPr>
        <p:txBody>
          <a:bodyPr>
            <a:normAutofit fontScale="25000" lnSpcReduction="20000"/>
          </a:bodyPr>
          <a:lstStyle/>
          <a:p>
            <a:pPr algn="l"/>
            <a:r>
              <a:rPr lang="tr-TR" sz="8000" b="0" i="0" dirty="0">
                <a:solidFill>
                  <a:schemeClr val="bg1"/>
                </a:solidFill>
                <a:effectLst/>
                <a:highlight>
                  <a:srgbClr val="C0C0C0"/>
                </a:highlight>
                <a:latin typeface="source-serif-pro"/>
              </a:rPr>
              <a:t>LSTM yöntemi hem NLP (Natural </a:t>
            </a:r>
            <a:r>
              <a:rPr lang="tr-TR" sz="8000" b="0" i="0" dirty="0" err="1">
                <a:solidFill>
                  <a:schemeClr val="bg1"/>
                </a:solidFill>
                <a:effectLst/>
                <a:highlight>
                  <a:srgbClr val="C0C0C0"/>
                </a:highlight>
                <a:latin typeface="source-serif-pro"/>
              </a:rPr>
              <a:t>Processing</a:t>
            </a:r>
            <a:r>
              <a:rPr lang="tr-TR" sz="8000" b="0" i="0" dirty="0">
                <a:solidFill>
                  <a:schemeClr val="bg1"/>
                </a:solidFill>
                <a:effectLst/>
                <a:highlight>
                  <a:srgbClr val="C0C0C0"/>
                </a:highlight>
                <a:latin typeface="source-serif-pro"/>
              </a:rPr>
              <a:t> Language) problemlerinde hem de zamana bağlı olan tahmin problemlerinde sıkça kullanılan bir Derin Öğrenme metodudur. Bu yöntemin temel konsepti kullandığı kapılardır. Daha uzun zaman serilerinde RNN metodundan daha iyi sonuç verirken kullanımı </a:t>
            </a:r>
            <a:r>
              <a:rPr lang="tr-TR" sz="8000" b="0" i="0" dirty="0" err="1">
                <a:solidFill>
                  <a:schemeClr val="bg1"/>
                </a:solidFill>
                <a:effectLst/>
                <a:highlight>
                  <a:srgbClr val="C0C0C0"/>
                </a:highlight>
                <a:latin typeface="source-serif-pro"/>
              </a:rPr>
              <a:t>maaliyetlidir</a:t>
            </a:r>
            <a:r>
              <a:rPr lang="tr-TR" sz="8000" b="0" i="0" dirty="0">
                <a:solidFill>
                  <a:schemeClr val="bg1"/>
                </a:solidFill>
                <a:effectLst/>
                <a:highlight>
                  <a:srgbClr val="C0C0C0"/>
                </a:highlight>
                <a:latin typeface="source-serif-pro"/>
              </a:rPr>
              <a:t>.</a:t>
            </a:r>
          </a:p>
          <a:p>
            <a:pPr algn="l"/>
            <a:r>
              <a:rPr lang="tr-TR" sz="8000" b="0" i="0" dirty="0">
                <a:solidFill>
                  <a:schemeClr val="bg1"/>
                </a:solidFill>
                <a:effectLst/>
                <a:highlight>
                  <a:srgbClr val="C0C0C0"/>
                </a:highlight>
                <a:latin typeface="Söhne"/>
              </a:rPr>
              <a:t>LSTM, üç ana kapı kullanır: unutma kapısı (</a:t>
            </a:r>
            <a:r>
              <a:rPr lang="tr-TR" sz="8000" b="0" i="0" dirty="0" err="1">
                <a:solidFill>
                  <a:schemeClr val="bg1"/>
                </a:solidFill>
                <a:effectLst/>
                <a:highlight>
                  <a:srgbClr val="C0C0C0"/>
                </a:highlight>
                <a:latin typeface="Söhne"/>
              </a:rPr>
              <a:t>forget</a:t>
            </a:r>
            <a:r>
              <a:rPr lang="tr-TR" sz="8000" b="0" i="0" dirty="0">
                <a:solidFill>
                  <a:schemeClr val="bg1"/>
                </a:solidFill>
                <a:effectLst/>
                <a:highlight>
                  <a:srgbClr val="C0C0C0"/>
                </a:highlight>
                <a:latin typeface="Söhne"/>
              </a:rPr>
              <a:t> </a:t>
            </a:r>
            <a:r>
              <a:rPr lang="tr-TR" sz="8000" b="0" i="0" dirty="0" err="1">
                <a:solidFill>
                  <a:schemeClr val="bg1"/>
                </a:solidFill>
                <a:effectLst/>
                <a:highlight>
                  <a:srgbClr val="C0C0C0"/>
                </a:highlight>
                <a:latin typeface="Söhne"/>
              </a:rPr>
              <a:t>gate</a:t>
            </a:r>
            <a:r>
              <a:rPr lang="tr-TR" sz="8000" b="0" i="0" dirty="0">
                <a:solidFill>
                  <a:schemeClr val="bg1"/>
                </a:solidFill>
                <a:effectLst/>
                <a:highlight>
                  <a:srgbClr val="C0C0C0"/>
                </a:highlight>
                <a:latin typeface="Söhne"/>
              </a:rPr>
              <a:t>), giriş kapısı (</a:t>
            </a:r>
            <a:r>
              <a:rPr lang="tr-TR" sz="8000" b="0" i="0" dirty="0" err="1">
                <a:solidFill>
                  <a:schemeClr val="bg1"/>
                </a:solidFill>
                <a:effectLst/>
                <a:highlight>
                  <a:srgbClr val="C0C0C0"/>
                </a:highlight>
                <a:latin typeface="Söhne"/>
              </a:rPr>
              <a:t>input</a:t>
            </a:r>
            <a:r>
              <a:rPr lang="tr-TR" sz="8000" b="0" i="0" dirty="0">
                <a:solidFill>
                  <a:schemeClr val="bg1"/>
                </a:solidFill>
                <a:effectLst/>
                <a:highlight>
                  <a:srgbClr val="C0C0C0"/>
                </a:highlight>
                <a:latin typeface="Söhne"/>
              </a:rPr>
              <a:t> </a:t>
            </a:r>
            <a:r>
              <a:rPr lang="tr-TR" sz="8000" b="0" i="0" dirty="0" err="1">
                <a:solidFill>
                  <a:schemeClr val="bg1"/>
                </a:solidFill>
                <a:effectLst/>
                <a:highlight>
                  <a:srgbClr val="C0C0C0"/>
                </a:highlight>
                <a:latin typeface="Söhne"/>
              </a:rPr>
              <a:t>gate</a:t>
            </a:r>
            <a:r>
              <a:rPr lang="tr-TR" sz="8000" b="0" i="0" dirty="0">
                <a:solidFill>
                  <a:schemeClr val="bg1"/>
                </a:solidFill>
                <a:effectLst/>
                <a:highlight>
                  <a:srgbClr val="C0C0C0"/>
                </a:highlight>
                <a:latin typeface="Söhne"/>
              </a:rPr>
              <a:t>) ve çıkış kapısı (</a:t>
            </a:r>
            <a:r>
              <a:rPr lang="tr-TR" sz="8000" b="0" i="0" dirty="0" err="1">
                <a:solidFill>
                  <a:schemeClr val="bg1"/>
                </a:solidFill>
                <a:effectLst/>
                <a:highlight>
                  <a:srgbClr val="C0C0C0"/>
                </a:highlight>
                <a:latin typeface="Söhne"/>
              </a:rPr>
              <a:t>output</a:t>
            </a:r>
            <a:r>
              <a:rPr lang="tr-TR" sz="8000" b="0" i="0" dirty="0">
                <a:solidFill>
                  <a:schemeClr val="bg1"/>
                </a:solidFill>
                <a:effectLst/>
                <a:highlight>
                  <a:srgbClr val="C0C0C0"/>
                </a:highlight>
                <a:latin typeface="Söhne"/>
              </a:rPr>
              <a:t> </a:t>
            </a:r>
            <a:r>
              <a:rPr lang="tr-TR" sz="8000" b="0" i="0" dirty="0" err="1">
                <a:solidFill>
                  <a:schemeClr val="bg1"/>
                </a:solidFill>
                <a:effectLst/>
                <a:highlight>
                  <a:srgbClr val="C0C0C0"/>
                </a:highlight>
                <a:latin typeface="Söhne"/>
              </a:rPr>
              <a:t>gate</a:t>
            </a:r>
            <a:r>
              <a:rPr lang="tr-TR" sz="8000" b="0" i="0" dirty="0">
                <a:solidFill>
                  <a:schemeClr val="bg1"/>
                </a:solidFill>
                <a:effectLst/>
                <a:highlight>
                  <a:srgbClr val="C0C0C0"/>
                </a:highlight>
                <a:latin typeface="Söhne"/>
              </a:rPr>
              <a:t>). Bu kapılar, geçmiş bilgilerin unutulmasını, yeni bilgilerin eklenmesini ve çıkışın hesaplanmasını kontrol eder.</a:t>
            </a:r>
          </a:p>
          <a:p>
            <a:pPr lvl="1"/>
            <a:r>
              <a:rPr lang="tr-TR" sz="8000" b="0" i="0" dirty="0">
                <a:solidFill>
                  <a:schemeClr val="bg1"/>
                </a:solidFill>
                <a:effectLst/>
                <a:highlight>
                  <a:srgbClr val="C0C0C0"/>
                </a:highlight>
                <a:latin typeface="Söhne"/>
              </a:rPr>
              <a:t>Unutma Kapısı (</a:t>
            </a:r>
            <a:r>
              <a:rPr lang="tr-TR" sz="8000" b="0" i="0" dirty="0" err="1">
                <a:solidFill>
                  <a:schemeClr val="bg1"/>
                </a:solidFill>
                <a:effectLst/>
                <a:highlight>
                  <a:srgbClr val="C0C0C0"/>
                </a:highlight>
                <a:latin typeface="Söhne"/>
              </a:rPr>
              <a:t>Forget</a:t>
            </a:r>
            <a:r>
              <a:rPr lang="tr-TR" sz="8000" b="0" i="0" dirty="0">
                <a:solidFill>
                  <a:schemeClr val="bg1"/>
                </a:solidFill>
                <a:effectLst/>
                <a:highlight>
                  <a:srgbClr val="C0C0C0"/>
                </a:highlight>
                <a:latin typeface="Söhne"/>
              </a:rPr>
              <a:t> </a:t>
            </a:r>
            <a:r>
              <a:rPr lang="tr-TR" sz="8000" b="0" i="0" dirty="0" err="1">
                <a:solidFill>
                  <a:schemeClr val="bg1"/>
                </a:solidFill>
                <a:effectLst/>
                <a:highlight>
                  <a:srgbClr val="C0C0C0"/>
                </a:highlight>
                <a:latin typeface="Söhne"/>
              </a:rPr>
              <a:t>Gate</a:t>
            </a:r>
            <a:r>
              <a:rPr lang="tr-TR" sz="8000" b="0" i="0" dirty="0">
                <a:solidFill>
                  <a:schemeClr val="bg1"/>
                </a:solidFill>
                <a:effectLst/>
                <a:highlight>
                  <a:srgbClr val="C0C0C0"/>
                </a:highlight>
                <a:latin typeface="Söhne"/>
              </a:rPr>
              <a:t>) : Unutma kapısı, önceki hücre durumunu (C_t-1) ne kadar unutacağımızı kontrol eder. Bu kapı, geçmiş bilgilerin model tarafından ne kadar dikkate alınacağını belirler. Sigmoid fonksiyonu kullanılarak değerler 0 ile 1 arasında olacak şekilde normalize edilir.</a:t>
            </a:r>
          </a:p>
          <a:p>
            <a:pPr lvl="1"/>
            <a:r>
              <a:rPr lang="tr-TR" sz="8000" b="0" i="0" dirty="0">
                <a:solidFill>
                  <a:schemeClr val="bg1"/>
                </a:solidFill>
                <a:effectLst/>
                <a:highlight>
                  <a:srgbClr val="C0C0C0"/>
                </a:highlight>
                <a:latin typeface="Söhne"/>
              </a:rPr>
              <a:t>Giriş Kapısı (</a:t>
            </a:r>
            <a:r>
              <a:rPr lang="tr-TR" sz="8000" b="0" i="0" dirty="0" err="1">
                <a:solidFill>
                  <a:schemeClr val="bg1"/>
                </a:solidFill>
                <a:effectLst/>
                <a:highlight>
                  <a:srgbClr val="C0C0C0"/>
                </a:highlight>
                <a:latin typeface="Söhne"/>
              </a:rPr>
              <a:t>Input</a:t>
            </a:r>
            <a:r>
              <a:rPr lang="tr-TR" sz="8000" b="0" i="0" dirty="0">
                <a:solidFill>
                  <a:schemeClr val="bg1"/>
                </a:solidFill>
                <a:effectLst/>
                <a:highlight>
                  <a:srgbClr val="C0C0C0"/>
                </a:highlight>
                <a:latin typeface="Söhne"/>
              </a:rPr>
              <a:t> </a:t>
            </a:r>
            <a:r>
              <a:rPr lang="tr-TR" sz="8000" b="0" i="0" dirty="0" err="1">
                <a:solidFill>
                  <a:schemeClr val="bg1"/>
                </a:solidFill>
                <a:effectLst/>
                <a:highlight>
                  <a:srgbClr val="C0C0C0"/>
                </a:highlight>
                <a:latin typeface="Söhne"/>
              </a:rPr>
              <a:t>Gate</a:t>
            </a:r>
            <a:r>
              <a:rPr lang="tr-TR" sz="8000" b="0" i="0" dirty="0">
                <a:solidFill>
                  <a:schemeClr val="bg1"/>
                </a:solidFill>
                <a:effectLst/>
                <a:highlight>
                  <a:srgbClr val="C0C0C0"/>
                </a:highlight>
                <a:latin typeface="Söhne"/>
              </a:rPr>
              <a:t>): Giriş kapısı, yeni bilgilerin ne kadarının hücre durumuna ekleneceğini belirler. İki aşamalı bir süreçtir. İlk olarak, potansiyel yeni değerler (</a:t>
            </a:r>
            <a:r>
              <a:rPr lang="tr-TR" sz="8000" b="0" i="0" dirty="0" err="1">
                <a:solidFill>
                  <a:schemeClr val="bg1"/>
                </a:solidFill>
                <a:effectLst/>
                <a:highlight>
                  <a:srgbClr val="C0C0C0"/>
                </a:highlight>
                <a:latin typeface="Söhne"/>
              </a:rPr>
              <a:t>g_t</a:t>
            </a:r>
            <a:r>
              <a:rPr lang="tr-TR" sz="8000" b="0" i="0" dirty="0">
                <a:solidFill>
                  <a:schemeClr val="bg1"/>
                </a:solidFill>
                <a:effectLst/>
                <a:highlight>
                  <a:srgbClr val="C0C0C0"/>
                </a:highlight>
                <a:latin typeface="Söhne"/>
              </a:rPr>
              <a:t>) oluşturulur. Daha sonra, bu değerler, hangi kısımların güncelleneceğine karar vermek için bir sıklık değeri (</a:t>
            </a:r>
            <a:r>
              <a:rPr lang="tr-TR" sz="8000" b="0" i="0" dirty="0" err="1">
                <a:solidFill>
                  <a:schemeClr val="bg1"/>
                </a:solidFill>
                <a:effectLst/>
                <a:highlight>
                  <a:srgbClr val="C0C0C0"/>
                </a:highlight>
                <a:latin typeface="Söhne"/>
              </a:rPr>
              <a:t>i_t</a:t>
            </a:r>
            <a:r>
              <a:rPr lang="tr-TR" sz="8000" b="0" i="0" dirty="0">
                <a:solidFill>
                  <a:schemeClr val="bg1"/>
                </a:solidFill>
                <a:effectLst/>
                <a:highlight>
                  <a:srgbClr val="C0C0C0"/>
                </a:highlight>
                <a:latin typeface="Söhne"/>
              </a:rPr>
              <a:t>) ile çarpılır.</a:t>
            </a:r>
          </a:p>
          <a:p>
            <a:pPr lvl="1"/>
            <a:r>
              <a:rPr lang="tr-TR" sz="8000" b="0" i="0" dirty="0">
                <a:solidFill>
                  <a:schemeClr val="bg1"/>
                </a:solidFill>
                <a:effectLst/>
                <a:highlight>
                  <a:srgbClr val="C0C0C0"/>
                </a:highlight>
                <a:latin typeface="Söhne"/>
              </a:rPr>
              <a:t>Hücre Durumu Güncellemesi (Cell </a:t>
            </a:r>
            <a:r>
              <a:rPr lang="tr-TR" sz="8000" b="0" i="0" dirty="0" err="1">
                <a:solidFill>
                  <a:schemeClr val="bg1"/>
                </a:solidFill>
                <a:effectLst/>
                <a:highlight>
                  <a:srgbClr val="C0C0C0"/>
                </a:highlight>
                <a:latin typeface="Söhne"/>
              </a:rPr>
              <a:t>State</a:t>
            </a:r>
            <a:r>
              <a:rPr lang="tr-TR" sz="8000" b="0" i="0" dirty="0">
                <a:solidFill>
                  <a:schemeClr val="bg1"/>
                </a:solidFill>
                <a:effectLst/>
                <a:highlight>
                  <a:srgbClr val="C0C0C0"/>
                </a:highlight>
                <a:latin typeface="Söhne"/>
              </a:rPr>
              <a:t> Update):</a:t>
            </a:r>
          </a:p>
          <a:p>
            <a:r>
              <a:rPr lang="tr-TR" sz="8000" b="0" i="0" dirty="0">
                <a:solidFill>
                  <a:schemeClr val="bg1"/>
                </a:solidFill>
                <a:effectLst/>
                <a:highlight>
                  <a:srgbClr val="C0C0C0"/>
                </a:highlight>
                <a:latin typeface="Söhne"/>
              </a:rPr>
              <a:t>Çıkış kapısı, hücrenin mevcut durumunu (</a:t>
            </a:r>
            <a:r>
              <a:rPr lang="tr-TR" sz="8000" b="0" i="0" dirty="0" err="1">
                <a:solidFill>
                  <a:schemeClr val="bg1"/>
                </a:solidFill>
                <a:effectLst/>
                <a:highlight>
                  <a:srgbClr val="C0C0C0"/>
                </a:highlight>
                <a:latin typeface="Söhne"/>
              </a:rPr>
              <a:t>C_t</a:t>
            </a:r>
            <a:r>
              <a:rPr lang="tr-TR" sz="8000" b="0" i="0" dirty="0">
                <a:solidFill>
                  <a:schemeClr val="bg1"/>
                </a:solidFill>
                <a:effectLst/>
                <a:highlight>
                  <a:srgbClr val="C0C0C0"/>
                </a:highlight>
                <a:latin typeface="Söhne"/>
              </a:rPr>
              <a:t>) nasıl kullanacağımızı belirler. Bu kapı, hücrenin mevcut durumunu çıkışa dönüştürür. Sigmoid ve </a:t>
            </a:r>
            <a:r>
              <a:rPr lang="tr-TR" sz="8000" b="0" i="0" dirty="0" err="1">
                <a:solidFill>
                  <a:schemeClr val="bg1"/>
                </a:solidFill>
                <a:effectLst/>
                <a:highlight>
                  <a:srgbClr val="C0C0C0"/>
                </a:highlight>
                <a:latin typeface="Söhne"/>
              </a:rPr>
              <a:t>tanh</a:t>
            </a:r>
            <a:r>
              <a:rPr lang="tr-TR" sz="8000" b="0" i="0" dirty="0">
                <a:solidFill>
                  <a:schemeClr val="bg1"/>
                </a:solidFill>
                <a:effectLst/>
                <a:highlight>
                  <a:srgbClr val="C0C0C0"/>
                </a:highlight>
                <a:latin typeface="Söhne"/>
              </a:rPr>
              <a:t> fonksiyonları kullanılarak değerler normalize edilir ve -1 ile 1 arasına sıkıştırılır.</a:t>
            </a:r>
            <a:endParaRPr lang="tr-TR" sz="8000" b="0" i="0" dirty="0">
              <a:solidFill>
                <a:schemeClr val="bg1"/>
              </a:solidFill>
              <a:effectLst/>
              <a:highlight>
                <a:srgbClr val="C0C0C0"/>
              </a:highlight>
              <a:latin typeface="source-serif-pro"/>
            </a:endParaRPr>
          </a:p>
          <a:p>
            <a:endParaRPr lang="tr-TR" dirty="0"/>
          </a:p>
        </p:txBody>
      </p:sp>
    </p:spTree>
    <p:extLst>
      <p:ext uri="{BB962C8B-B14F-4D97-AF65-F5344CB8AC3E}">
        <p14:creationId xmlns:p14="http://schemas.microsoft.com/office/powerpoint/2010/main" val="343268024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TotalTime>
  <Words>892</Words>
  <Application>Microsoft Office PowerPoint</Application>
  <PresentationFormat>Geniş ekran</PresentationFormat>
  <Paragraphs>46</Paragraphs>
  <Slides>17</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17</vt:i4>
      </vt:variant>
    </vt:vector>
  </HeadingPairs>
  <TitlesOfParts>
    <vt:vector size="24" baseType="lpstr">
      <vt:lpstr>Aptos</vt:lpstr>
      <vt:lpstr>Aptos Display</vt:lpstr>
      <vt:lpstr>Arial</vt:lpstr>
      <vt:lpstr>Calibri</vt:lpstr>
      <vt:lpstr>source-serif-pro</vt:lpstr>
      <vt:lpstr>Söhne</vt:lpstr>
      <vt:lpstr>Office Teması</vt:lpstr>
      <vt:lpstr>Hacettepe AI Club Datathon 2024</vt:lpstr>
      <vt:lpstr>PROBLEMİN ELE ALINMASI</vt:lpstr>
      <vt:lpstr>VERİ SETİNİN İNCELENMESİ</vt:lpstr>
      <vt:lpstr>PowerPoint Sunusu</vt:lpstr>
      <vt:lpstr>PowerPoint Sunusu</vt:lpstr>
      <vt:lpstr>RNN (Recurrent Neural Network)</vt:lpstr>
      <vt:lpstr>PowerPoint Sunusu</vt:lpstr>
      <vt:lpstr>PowerPoint Sunusu</vt:lpstr>
      <vt:lpstr>LSTM ( Long Short Time Memory)</vt:lpstr>
      <vt:lpstr>PowerPoint Sunusu</vt:lpstr>
      <vt:lpstr>PowerPoint Sunusu</vt:lpstr>
      <vt:lpstr>Prophet ve ARIMA Modelleri</vt:lpstr>
      <vt:lpstr>PowerPoint Sunusu</vt:lpstr>
      <vt:lpstr>PowerPoint Sunusu</vt:lpstr>
      <vt:lpstr>PowerPoint Sunusu</vt:lpstr>
      <vt:lpstr>SONUÇ </vt:lpstr>
      <vt:lpstr>DEMO KOD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Hacettepe AI Club Datathon 2024</dc:title>
  <dc:creator>SERHAT KILIÇ</dc:creator>
  <cp:lastModifiedBy>SERHAT KILIÇ</cp:lastModifiedBy>
  <cp:revision>1</cp:revision>
  <dcterms:created xsi:type="dcterms:W3CDTF">2024-05-05T07:27:41Z</dcterms:created>
  <dcterms:modified xsi:type="dcterms:W3CDTF">2024-05-05T09:44:45Z</dcterms:modified>
</cp:coreProperties>
</file>