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7315200" cy="9601200"/>
  <p:embeddedFontLst>
    <p:embeddedFont>
      <p:font typeface="Garamond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Fira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Garamond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FiraSans-italic.fntdata"/><Relationship Id="rId27" Type="http://schemas.openxmlformats.org/officeDocument/2006/relationships/font" Target="fonts/Fira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Garamond-bold.fntdata"/><Relationship Id="rId18" Type="http://schemas.openxmlformats.org/officeDocument/2006/relationships/font" Target="fonts/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4d62f7091_0_20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4d62f7091_0_20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b4d62f7091_0_205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4b8c9ecee_1_7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4b8c9ecee_1_76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b4b8c9ecee_1_76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4d62f7091_0_81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b4d62f7091_0_8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4b069e771_0_10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4b069e771_0_10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b4b069e771_0_109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d62f7091_0_12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4d62f7091_0_12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b4d62f7091_0_120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4b8c9ecee_1_3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4b8c9ecee_1_3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b4b8c9ecee_1_33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4d62f7091_0_17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4d62f7091_0_176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b4d62f7091_0_176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4d62f7091_0_18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4d62f7091_0_18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b4d62f7091_0_185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4d62f7091_0_19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4d62f7091_0_196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b4d62f7091_0_196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28600"/>
            <a:ext cx="7772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1977684"/>
            <a:ext cx="7772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85800" y="1143000"/>
            <a:ext cx="38100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4648200" y="1143000"/>
            <a:ext cx="38100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 sz="1800"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>
              <a:spcBef>
                <a:spcPts val="56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 rot="5400000">
            <a:off x="5343600" y="1285800"/>
            <a:ext cx="4286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1381200" y="-581100"/>
            <a:ext cx="42861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 rot="5400000">
            <a:off x="2943150" y="-1114350"/>
            <a:ext cx="32577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⬥"/>
              <a:defRPr sz="20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⬥"/>
              <a:defRPr sz="1600"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2122487" y="4800600"/>
            <a:ext cx="453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ed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4469606"/>
            <a:ext cx="514350" cy="5024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>
            <a:off x="685800" y="1924050"/>
            <a:ext cx="777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195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619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aramond"/>
              <a:buChar char="–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619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619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619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619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619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195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619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aramond"/>
              <a:buChar char="–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619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619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619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619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619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⬥"/>
              <a:defRPr b="0" i="0" sz="21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685800" y="800100"/>
            <a:ext cx="77724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b="1" i="0" sz="1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ed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4514850"/>
            <a:ext cx="514350" cy="5024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.ecdf.ed.ac.uk/mhonda/comn_cw/blob/master/sdn/introduction.m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sigcomm.org/events/SOSR" TargetMode="External"/><Relationship Id="rId4" Type="http://schemas.openxmlformats.org/officeDocument/2006/relationships/hyperlink" Target="http://sigcomm.org/events/sigcomm-conference" TargetMode="External"/><Relationship Id="rId9" Type="http://schemas.openxmlformats.org/officeDocument/2006/relationships/hyperlink" Target="https://www.usenix.org/system/files/conference/nsdi17/nsdi17-firestone.pdf" TargetMode="External"/><Relationship Id="rId5" Type="http://schemas.openxmlformats.org/officeDocument/2006/relationships/hyperlink" Target="https://www.usenix.org/conference/nsdi21" TargetMode="External"/><Relationship Id="rId6" Type="http://schemas.openxmlformats.org/officeDocument/2006/relationships/hyperlink" Target="https://conferences.sigcomm.org/sigcomm/2011/papers/sigcomm/p254.pdf" TargetMode="External"/><Relationship Id="rId7" Type="http://schemas.openxmlformats.org/officeDocument/2006/relationships/hyperlink" Target="https://www.cs.princeton.edu/~mfreed/docs/ravana-sosr15.pdf" TargetMode="External"/><Relationship Id="rId8" Type="http://schemas.openxmlformats.org/officeDocument/2006/relationships/hyperlink" Target="https://www.sigcomm.org/sites/default/files/ccr/papers/2014/July/0000000-0000004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685800" y="457200"/>
            <a:ext cx="7772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lang="en-US" sz="2800"/>
              <a:t>COMN</a:t>
            </a:r>
            <a:r>
              <a:rPr b="0" i="0" lang="en-US" sz="2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- </a:t>
            </a:r>
            <a:r>
              <a:rPr lang="en-US" sz="2800"/>
              <a:t>Computer Communications and Networks</a:t>
            </a:r>
            <a:br>
              <a:rPr b="0" i="0" lang="en-US" sz="3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US" sz="3000"/>
              <a:t>Coursework Introduction: SDN</a:t>
            </a:r>
            <a:endParaRPr b="1" sz="300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685800" y="1977684"/>
            <a:ext cx="77724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Michio Honda</a:t>
            </a:r>
            <a:endParaRPr b="0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School of Informatics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2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University of Edinburgh</a:t>
            </a:r>
            <a:endParaRPr b="0" i="0" sz="2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600"/>
              <a:t>27/01/2021</a:t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100"/>
              <a:t>Text version is also available at</a:t>
            </a:r>
            <a:r>
              <a:rPr lang="en-US" sz="2600"/>
              <a:t>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https://git.ecdf.ed.ac.uk/mhonda/comn_cw/blob/master/sdn/introduction.md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Understanding L2 Learning switch in Ryu</a:t>
            </a:r>
            <a:endParaRPr sz="3600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Source Code Pro"/>
                <a:ea typeface="Source Code Pro"/>
                <a:cs typeface="Source Code Pro"/>
                <a:sym typeface="Source Code Pro"/>
              </a:rPr>
              <a:t>(l2learn.py)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11        acts = [psr.OFPActionOutput(out_port)]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12        if out_port != ofp.OFPP_FLOOD: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13            mtc = psr.OFPMatch(in_port=in_port, eth_dst=dst, eth_src=src)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14            self.add_flow(dp, 1, mtc, acts, msg.buffer_id)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15            if msg.buffer_id != ofp.OFP_NO_BUFFER: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16                return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17        data = msg.data if msg.buffer_id == ofp.OFP_NO_BUFFER else None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18        out = psr.OFPPacketOut(datapath=dp, buffer_id=msg.buffer_id,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19                               in_port=in_port, actions=acts, data=data)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20        dp.send_msg(out)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aramond"/>
              <a:buChar char="■"/>
            </a:pPr>
            <a:r>
              <a:rPr lang="en-US" sz="2100"/>
              <a:t>Line 11: Generate a list of action list (just output in this case)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Line 12-: If the correct output port has been identified (Line 12), insert the flow entry (matches to src/dst MAC addresses and input port, as seen in Line 13) to the switch (Line 14).  Then the controller applies the packet action (Line 18-20)</a:t>
            </a:r>
            <a:endParaRPr sz="2100"/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685800" y="1143000"/>
            <a:ext cx="7962300" cy="32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We learned Mininet and Ryu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/>
              <a:t>SDN is a popular networking research topic: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Flow management technique [1]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Controller fault Tolerance [2]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Dataplane abstraction [3]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Host switch [4]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Many interesting papers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ACM SOSR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SIGCOMM</a:t>
            </a:r>
            <a:r>
              <a:rPr lang="en-US"/>
              <a:t>, and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USENIX NSDI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2581825" y="4419300"/>
            <a:ext cx="393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Garamond"/>
                <a:ea typeface="Garamond"/>
                <a:cs typeface="Garamond"/>
                <a:sym typeface="Garamond"/>
              </a:rPr>
              <a:t>[1] </a:t>
            </a:r>
            <a:r>
              <a:rPr lang="en-US" sz="8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6"/>
              </a:rPr>
              <a:t>https://conferences.sigcomm.org/sigcomm/2011/papers/sigcomm/p254.pdf</a:t>
            </a:r>
            <a:endParaRPr sz="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Garamond"/>
                <a:ea typeface="Garamond"/>
                <a:cs typeface="Garamond"/>
                <a:sym typeface="Garamond"/>
              </a:rPr>
              <a:t>[2] </a:t>
            </a:r>
            <a:r>
              <a:rPr lang="en-US" sz="8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7"/>
              </a:rPr>
              <a:t>https://www.cs.princeton.edu/~mfreed/docs/ravana-sosr15.pdf</a:t>
            </a:r>
            <a:endParaRPr sz="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Garamond"/>
                <a:ea typeface="Garamond"/>
                <a:cs typeface="Garamond"/>
                <a:sym typeface="Garamond"/>
              </a:rPr>
              <a:t>[3] </a:t>
            </a:r>
            <a:r>
              <a:rPr lang="en-US" sz="8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8"/>
              </a:rPr>
              <a:t>https://www.sigcomm.org/sites/default/files/ccr/papers/2014/July/0000000-0000004.pdf</a:t>
            </a:r>
            <a:endParaRPr sz="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Garamond"/>
                <a:ea typeface="Garamond"/>
                <a:cs typeface="Garamond"/>
                <a:sym typeface="Garamond"/>
              </a:rPr>
              <a:t>[4] </a:t>
            </a:r>
            <a:r>
              <a:rPr lang="en-US" sz="8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9"/>
              </a:rPr>
              <a:t>https://www.usenix.org/system/files/conference/nsdi17/nsdi17-firestone.pdf</a:t>
            </a:r>
            <a:endParaRPr sz="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SDN and OpenFlow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85800" y="114285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SDN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Centralised network architecture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Control plane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Policy and management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Data (forwarding) plane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Packet forwarding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OpenFlow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 facto protocol to achieve SDN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1-openflow-controller.png"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3775" y="2961761"/>
            <a:ext cx="275701" cy="206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1-openflow.png" id="88" name="Google Shape;8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4483" y="2564978"/>
            <a:ext cx="275699" cy="206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1-openflow-controller.png"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800" y="2961761"/>
            <a:ext cx="275701" cy="206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1-openflow-controller.png"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3950" y="2564978"/>
            <a:ext cx="275701" cy="206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5"/>
          <p:cNvCxnSpPr>
            <a:endCxn id="90" idx="0"/>
          </p:cNvCxnSpPr>
          <p:nvPr/>
        </p:nvCxnSpPr>
        <p:spPr>
          <a:xfrm>
            <a:off x="6141800" y="2266178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stCxn id="90" idx="3"/>
            <a:endCxn id="88" idx="1"/>
          </p:cNvCxnSpPr>
          <p:nvPr/>
        </p:nvCxnSpPr>
        <p:spPr>
          <a:xfrm>
            <a:off x="6279650" y="2668366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>
            <a:stCxn id="90" idx="2"/>
            <a:endCxn id="89" idx="0"/>
          </p:cNvCxnSpPr>
          <p:nvPr/>
        </p:nvCxnSpPr>
        <p:spPr>
          <a:xfrm flipH="1">
            <a:off x="5689700" y="2771754"/>
            <a:ext cx="4521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>
            <a:stCxn id="90" idx="2"/>
            <a:endCxn id="87" idx="0"/>
          </p:cNvCxnSpPr>
          <p:nvPr/>
        </p:nvCxnSpPr>
        <p:spPr>
          <a:xfrm>
            <a:off x="6141800" y="2771754"/>
            <a:ext cx="4797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stCxn id="89" idx="2"/>
            <a:endCxn id="96" idx="0"/>
          </p:cNvCxnSpPr>
          <p:nvPr/>
        </p:nvCxnSpPr>
        <p:spPr>
          <a:xfrm flipH="1">
            <a:off x="5365650" y="3168536"/>
            <a:ext cx="3240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>
            <a:endCxn id="89" idx="2"/>
          </p:cNvCxnSpPr>
          <p:nvPr/>
        </p:nvCxnSpPr>
        <p:spPr>
          <a:xfrm rot="10800000">
            <a:off x="5689650" y="3168536"/>
            <a:ext cx="295800" cy="1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>
            <a:stCxn id="87" idx="2"/>
            <a:endCxn id="99" idx="0"/>
          </p:cNvCxnSpPr>
          <p:nvPr/>
        </p:nvCxnSpPr>
        <p:spPr>
          <a:xfrm flipH="1">
            <a:off x="6331825" y="3168536"/>
            <a:ext cx="2898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stCxn id="101" idx="0"/>
            <a:endCxn id="87" idx="2"/>
          </p:cNvCxnSpPr>
          <p:nvPr/>
        </p:nvCxnSpPr>
        <p:spPr>
          <a:xfrm rot="10800000">
            <a:off x="6621727" y="3168685"/>
            <a:ext cx="344400" cy="1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L7-server.png" id="96" name="Google Shape;9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7777" y="3351985"/>
            <a:ext cx="275701" cy="204245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5400000" dist="38100">
              <a:srgbClr val="000000">
                <a:alpha val="29800"/>
              </a:srgbClr>
            </a:outerShdw>
          </a:effectLst>
        </p:spPr>
      </p:pic>
      <p:pic>
        <p:nvPicPr>
          <p:cNvPr descr="L7-server.png"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2077" y="3351985"/>
            <a:ext cx="275701" cy="204245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5400000" dist="38100">
              <a:srgbClr val="000000">
                <a:alpha val="29800"/>
              </a:srgbClr>
            </a:outerShdw>
          </a:effectLst>
        </p:spPr>
      </p:pic>
      <p:pic>
        <p:nvPicPr>
          <p:cNvPr descr="L7-server.png" id="99" name="Google Shape;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3977" y="3351985"/>
            <a:ext cx="275701" cy="204245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5400000" dist="38100">
              <a:srgbClr val="000000">
                <a:alpha val="29800"/>
              </a:srgbClr>
            </a:outerShdw>
          </a:effectLst>
        </p:spPr>
      </p:pic>
      <p:pic>
        <p:nvPicPr>
          <p:cNvPr descr="L7-server.png" id="101" name="Google Shape;1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8277" y="3351985"/>
            <a:ext cx="275701" cy="204245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5400000" dist="38100">
              <a:srgbClr val="000000">
                <a:alpha val="29800"/>
              </a:srgbClr>
            </a:outerShdw>
          </a:effectLst>
        </p:spPr>
      </p:pic>
      <p:sp>
        <p:nvSpPr>
          <p:cNvPr id="103" name="Google Shape;103;p15"/>
          <p:cNvSpPr txBox="1"/>
          <p:nvPr/>
        </p:nvSpPr>
        <p:spPr>
          <a:xfrm>
            <a:off x="7124325" y="2447925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Controller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365650" y="2454700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Switch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flipH="1">
            <a:off x="6335121" y="2607929"/>
            <a:ext cx="513900" cy="4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>
            <a:off x="5938508" y="2717817"/>
            <a:ext cx="910500" cy="254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 flipH="1">
            <a:off x="6753758" y="2791242"/>
            <a:ext cx="260700" cy="133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6889346" y="2754232"/>
            <a:ext cx="19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A86E8"/>
                </a:solidFill>
                <a:latin typeface="Fira Sans"/>
                <a:ea typeface="Fira Sans"/>
                <a:cs typeface="Fira Sans"/>
                <a:sym typeface="Fira Sans"/>
              </a:rPr>
              <a:t>Update forwarding rules</a:t>
            </a:r>
            <a:endParaRPr b="1" sz="1200">
              <a:solidFill>
                <a:srgbClr val="4A86E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L1-cloud.png" id="109" name="Google Shape;10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4576" y="1853563"/>
            <a:ext cx="646327" cy="40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a Flow?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85800" y="114285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 group of packets in various meaningful form, like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Packets with the same source-destination</a:t>
            </a:r>
            <a:br>
              <a:rPr lang="en-US"/>
            </a:br>
            <a:r>
              <a:rPr lang="en-US"/>
              <a:t>MAC address pair</a:t>
            </a:r>
            <a:endParaRPr/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2100"/>
              <a:t>TCP packets with the same four tuple (</a:t>
            </a:r>
            <a:r>
              <a:rPr lang="en-US" sz="2000">
                <a:latin typeface="Fira Sans"/>
                <a:ea typeface="Fira Sans"/>
                <a:cs typeface="Fira Sans"/>
                <a:sym typeface="Fira Sans"/>
              </a:rPr>
              <a:t>&lt;src_ip&gt;&lt;dst_ip&gt;&lt;src_port&gt;&lt;dst_port&gt;</a:t>
            </a:r>
            <a:r>
              <a:rPr lang="en-US" sz="2100"/>
              <a:t>)</a:t>
            </a:r>
            <a:endParaRPr sz="2100"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OpenFlow in action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85800" y="1143000"/>
            <a:ext cx="7962300" cy="32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spcBef>
                <a:spcPts val="560"/>
              </a:spcBef>
              <a:spcAft>
                <a:spcPts val="0"/>
              </a:spcAft>
              <a:buSzPts val="1000"/>
              <a:buChar char="■"/>
            </a:pPr>
            <a:r>
              <a:rPr lang="en-US" sz="2400"/>
              <a:t>A switch forwards packets that do not match any existing flows to the controller</a:t>
            </a:r>
            <a:endParaRPr sz="24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US" sz="2400"/>
              <a:t>The controller makes decision what to do for this packet, like</a:t>
            </a:r>
            <a:endParaRPr sz="2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–"/>
            </a:pPr>
            <a:r>
              <a:rPr lang="en-US" sz="2100"/>
              <a:t>Drop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2100"/>
              <a:t>Insert the flow to the switch so that the packets that match this flow do not go to the controller anymore</a:t>
            </a:r>
            <a:endParaRPr sz="2100"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1-openflow-controller.png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1700" y="4414436"/>
            <a:ext cx="275701" cy="206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1-openflow.png"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2408" y="4017653"/>
            <a:ext cx="275700" cy="206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1-openflow-controller.png"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9725" y="4414436"/>
            <a:ext cx="275701" cy="206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1-openflow-controller.png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875" y="4017653"/>
            <a:ext cx="275701" cy="206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7"/>
          <p:cNvCxnSpPr>
            <a:endCxn id="128" idx="0"/>
          </p:cNvCxnSpPr>
          <p:nvPr/>
        </p:nvCxnSpPr>
        <p:spPr>
          <a:xfrm>
            <a:off x="3889725" y="3718853"/>
            <a:ext cx="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>
            <a:stCxn id="128" idx="3"/>
            <a:endCxn id="126" idx="1"/>
          </p:cNvCxnSpPr>
          <p:nvPr/>
        </p:nvCxnSpPr>
        <p:spPr>
          <a:xfrm>
            <a:off x="4027575" y="4121041"/>
            <a:ext cx="62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128" idx="2"/>
            <a:endCxn id="127" idx="0"/>
          </p:cNvCxnSpPr>
          <p:nvPr/>
        </p:nvCxnSpPr>
        <p:spPr>
          <a:xfrm flipH="1">
            <a:off x="3437625" y="4224429"/>
            <a:ext cx="4521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28" idx="2"/>
            <a:endCxn id="125" idx="0"/>
          </p:cNvCxnSpPr>
          <p:nvPr/>
        </p:nvCxnSpPr>
        <p:spPr>
          <a:xfrm>
            <a:off x="3889725" y="4224429"/>
            <a:ext cx="479700" cy="1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 txBox="1"/>
          <p:nvPr/>
        </p:nvSpPr>
        <p:spPr>
          <a:xfrm>
            <a:off x="4872250" y="3900600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Controller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113575" y="3831175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"/>
                <a:ea typeface="Fira Sans"/>
                <a:cs typeface="Fira Sans"/>
                <a:sym typeface="Fira Sans"/>
              </a:rPr>
              <a:t>Switch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rot="10800000">
            <a:off x="4050462" y="4071893"/>
            <a:ext cx="5502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 txBox="1"/>
          <p:nvPr/>
        </p:nvSpPr>
        <p:spPr>
          <a:xfrm>
            <a:off x="4297406" y="3526750"/>
            <a:ext cx="280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A86E8"/>
                </a:solidFill>
                <a:latin typeface="Fira Sans"/>
                <a:ea typeface="Fira Sans"/>
                <a:cs typeface="Fira Sans"/>
                <a:sym typeface="Fira Sans"/>
              </a:rPr>
              <a:t>Insert &lt;in_port=1 src_mac=a0:bc..cb, dst_mac=1c:4d..73&gt; action=out:2</a:t>
            </a:r>
            <a:endParaRPr b="1" sz="1200">
              <a:solidFill>
                <a:srgbClr val="4A86E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3941925" y="3725728"/>
            <a:ext cx="0" cy="285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3943483" y="4010171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/>
          <p:nvPr/>
        </p:nvCxnSpPr>
        <p:spPr>
          <a:xfrm rot="10800000">
            <a:off x="3958613" y="4191272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3424679" y="4204880"/>
            <a:ext cx="393600" cy="171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/>
          <p:nvPr/>
        </p:nvCxnSpPr>
        <p:spPr>
          <a:xfrm flipH="1">
            <a:off x="3352604" y="4146330"/>
            <a:ext cx="393600" cy="171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3796800" y="3725728"/>
            <a:ext cx="0" cy="2850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7"/>
          <p:cNvSpPr txBox="1"/>
          <p:nvPr/>
        </p:nvSpPr>
        <p:spPr>
          <a:xfrm>
            <a:off x="3796800" y="3462750"/>
            <a:ext cx="90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1st pkt</a:t>
            </a:r>
            <a:endParaRPr b="1" sz="120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2337394" y="3324600"/>
            <a:ext cx="149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4E13"/>
                </a:solidFill>
                <a:latin typeface="Fira Sans"/>
                <a:ea typeface="Fira Sans"/>
                <a:cs typeface="Fira Sans"/>
                <a:sym typeface="Fira Sans"/>
              </a:rPr>
              <a:t>2nd pkt in the same flow</a:t>
            </a:r>
            <a:endParaRPr b="1" sz="1200">
              <a:solidFill>
                <a:srgbClr val="274E1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85800" y="1143000"/>
            <a:ext cx="7962300" cy="32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Mininet</a:t>
            </a:r>
            <a:endParaRPr sz="21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 </a:t>
            </a:r>
            <a:r>
              <a:rPr lang="en-US"/>
              <a:t>network emulator that runs in a single (virtual) machine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Ryu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Python framework to implement OpenFlow controllers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Both are pre-installed in our VM</a:t>
            </a:r>
            <a:endParaRPr sz="2100"/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Mininet and Ryu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Ryu and Mininet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685800" y="914400"/>
            <a:ext cx="7962300" cy="32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(In the VM)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vagrant@ubuntu-focal:~/comn_cw/sdn$ ryu-manager l2learn.py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loading app l2learn.py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loading app ryu.controller.ofp_handler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instantiating app l2learn.py of L2Learn14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instantiating app ryu.controller.ofp_handler of OFPHandler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ource Code Pro"/>
                <a:ea typeface="Source Code Pro"/>
                <a:cs typeface="Source Code Pro"/>
                <a:sym typeface="Source Code Pro"/>
              </a:rPr>
              <a:t>(In another window)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vagrant@ubuntu-focal:~$ sudo mn --topo single,3 --mac --controller remote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Creating network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Adding controller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Connecting to remote controller at 127.0.0.1:6653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Adding hosts: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h1 h2 h3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Adding switches: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s1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Adding links: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(h1, s1) (h2, s1) (h3, s1)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Configuring hosts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h1 h2 h3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Starting controller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c0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Starting 1 switches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s1 ...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Starting CLI: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mininet&gt;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1-openflow-controller.png"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300" y="3477153"/>
            <a:ext cx="275701" cy="206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7-server.png" id="162" name="Google Shape;1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091" y="3451285"/>
            <a:ext cx="275701" cy="204245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5400000" dist="38100">
              <a:srgbClr val="000000">
                <a:alpha val="29800"/>
              </a:srgbClr>
            </a:outerShdw>
          </a:effectLst>
        </p:spPr>
      </p:pic>
      <p:pic>
        <p:nvPicPr>
          <p:cNvPr descr="L7-server.png" id="163" name="Google Shape;16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0327" y="3451285"/>
            <a:ext cx="275701" cy="204245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5400000" dist="38100">
              <a:srgbClr val="000000">
                <a:alpha val="29800"/>
              </a:srgbClr>
            </a:outerShdw>
          </a:effectLst>
        </p:spPr>
      </p:pic>
      <p:pic>
        <p:nvPicPr>
          <p:cNvPr descr="L7-server.png"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9302" y="4076585"/>
            <a:ext cx="275701" cy="204245"/>
          </a:xfrm>
          <a:prstGeom prst="rect">
            <a:avLst/>
          </a:prstGeom>
          <a:noFill/>
          <a:ln>
            <a:noFill/>
          </a:ln>
          <a:effectLst>
            <a:outerShdw blurRad="63500" rotWithShape="0" algn="tl" dir="5400000" dist="38100">
              <a:srgbClr val="000000">
                <a:alpha val="29800"/>
              </a:srgbClr>
            </a:outerShdw>
          </a:effectLst>
        </p:spPr>
      </p:pic>
      <p:pic>
        <p:nvPicPr>
          <p:cNvPr descr="L1-openflow.png" id="165" name="Google Shape;1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9308" y="2883350"/>
            <a:ext cx="275700" cy="20677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4710100" y="3553330"/>
            <a:ext cx="5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h1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701707" y="3553330"/>
            <a:ext cx="5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s1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635100" y="3553330"/>
            <a:ext cx="5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h2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5701707" y="4182276"/>
            <a:ext cx="5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h3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701707" y="2966077"/>
            <a:ext cx="51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Fira Sans"/>
                <a:ea typeface="Fira Sans"/>
                <a:cs typeface="Fira Sans"/>
                <a:sym typeface="Fira Sans"/>
              </a:rPr>
              <a:t>c0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>
            <a:off x="5092014" y="3553388"/>
            <a:ext cx="72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6055471" y="3553388"/>
            <a:ext cx="72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5949296" y="3702791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5949296" y="3113547"/>
            <a:ext cx="0" cy="3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Executing a UNIX command</a:t>
            </a:r>
            <a:endParaRPr sz="36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Executing a UNIX command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mininet&gt; h2 ping -c 1 h1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PING 10.0.0.1 (10.0.0.1) 56(84) bytes of data.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64 bytes from 10.0.0.1: icmp_seq=1 ttl=64 time=0.175 ms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--- 10.0.0.1 ping statistics ---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 packets transmitted, 1 received, 0% packet loss, time 0ms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rtt min/avg/max/mdev = 0.175/0.175/0.175/0.000 ms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Some commands do not need to specify the host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mininet&gt; pingall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Ping: testing ping reachability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h1 -&gt; h2 h3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h2 -&gt; h1 h3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h3 -&gt; h1 h2 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*** Results: 0% dropped (6/6 received)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Understanding controler behavior</a:t>
            </a:r>
            <a:endParaRPr sz="36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(stop the ryu controller (ctrl+c) and exit from Mininet (type “exit”)</a:t>
            </a:r>
            <a:endParaRPr sz="1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Let’s put a print() in the function called every time the controller receives a packet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vagrant@ubuntu-focal:~/comn_cw/sdn$ vi l2learn.py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@set_ev_cls(ofp_event.EventOFPPacketIn, MAIN_DISPATCHER)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def _packet_in_handler(self, ev):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b="1" lang="en-US" sz="10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print(in_port, pkt) # add this line</a:t>
            </a:r>
            <a:endParaRPr b="1" sz="10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	  msg = ev.msg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Then run Ryu-controller and Mininet again, and do </a:t>
            </a:r>
            <a:r>
              <a:rPr lang="en-US" sz="2100">
                <a:latin typeface="Source Code Pro"/>
                <a:ea typeface="Source Code Pro"/>
                <a:cs typeface="Source Code Pro"/>
                <a:sym typeface="Source Code Pro"/>
              </a:rPr>
              <a:t>pingall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–"/>
            </a:pPr>
            <a:r>
              <a:rPr lang="en-US" sz="2100"/>
              <a:t>You will see packets received at the ryu-controller output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2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685800" y="114300"/>
            <a:ext cx="7772400" cy="62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Understanding L2 Learning switch in Ryu</a:t>
            </a:r>
            <a:endParaRPr sz="3600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685800" y="1143000"/>
            <a:ext cx="7772400" cy="32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Source Code Pro"/>
                <a:ea typeface="Source Code Pro"/>
                <a:cs typeface="Source Code Pro"/>
                <a:sym typeface="Source Code Pro"/>
              </a:rPr>
              <a:t>(l2learn.py)</a:t>
            </a:r>
            <a:endParaRPr sz="19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@set_ev_cls(ofp_event.EventOFPPacketIn, MAIN_DISPATCHER)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     def _packet_in_handler(self, ev):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1        msg = ev.msg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2        in_port, pkt = (msg.match['in_port'], packet.Packet(msg.data))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3        dp = msg.datapath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4        ofp, psr, did = (dp.ofproto, dp.ofproto_parser, format(dp.id, '016d'))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5        eth = pkt.get_protocols(ethernet.ethernet)[0]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6        dst, src = (eth.dst, eth.src)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7        self.ht.setdefault(did, {})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8        he = self.ht[did] # shorthand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 9        he[src] = in_port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Source Code Pro"/>
                <a:ea typeface="Source Code Pro"/>
                <a:cs typeface="Source Code Pro"/>
                <a:sym typeface="Source Code Pro"/>
              </a:rPr>
              <a:t>10        out_port = he[dst] if dst in he else ofp.OFPP_FLOOD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aramond"/>
              <a:buChar char="■"/>
            </a:pPr>
            <a:r>
              <a:rPr lang="en-US" sz="2100"/>
              <a:t>Line 9: First create a hash table entry for the source MAC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Line 10: Decide the output port(s) based on the existence of the destination MAC address entry</a:t>
            </a:r>
            <a:endParaRPr sz="2100"/>
          </a:p>
        </p:txBody>
      </p:sp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7086600" y="4800600"/>
            <a:ext cx="1905000" cy="3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E-unofficial">
  <a:themeElements>
    <a:clrScheme name="">
      <a:dk1>
        <a:srgbClr val="000000"/>
      </a:dk1>
      <a:lt1>
        <a:srgbClr val="FFFFFF"/>
      </a:lt1>
      <a:dk2>
        <a:srgbClr val="000000"/>
      </a:dk2>
      <a:lt2>
        <a:srgbClr val="ABABAB"/>
      </a:lt2>
      <a:accent1>
        <a:srgbClr val="CC3300"/>
      </a:accent1>
      <a:accent2>
        <a:srgbClr val="D70000"/>
      </a:accent2>
      <a:accent3>
        <a:srgbClr val="FFFFFF"/>
      </a:accent3>
      <a:accent4>
        <a:srgbClr val="000000"/>
      </a:accent4>
      <a:accent5>
        <a:srgbClr val="E2ADAA"/>
      </a:accent5>
      <a:accent6>
        <a:srgbClr val="C30000"/>
      </a:accent6>
      <a:hlink>
        <a:srgbClr val="D70000"/>
      </a:hlink>
      <a:folHlink>
        <a:srgbClr val="D7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oe-unofficial">
  <a:themeElements>
    <a:clrScheme name="">
      <a:dk1>
        <a:srgbClr val="000000"/>
      </a:dk1>
      <a:lt1>
        <a:srgbClr val="FFFFFF"/>
      </a:lt1>
      <a:dk2>
        <a:srgbClr val="000000"/>
      </a:dk2>
      <a:lt2>
        <a:srgbClr val="ABABAB"/>
      </a:lt2>
      <a:accent1>
        <a:srgbClr val="CC3300"/>
      </a:accent1>
      <a:accent2>
        <a:srgbClr val="D70000"/>
      </a:accent2>
      <a:accent3>
        <a:srgbClr val="FFFFFF"/>
      </a:accent3>
      <a:accent4>
        <a:srgbClr val="000000"/>
      </a:accent4>
      <a:accent5>
        <a:srgbClr val="E2ADAA"/>
      </a:accent5>
      <a:accent6>
        <a:srgbClr val="C30000"/>
      </a:accent6>
      <a:hlink>
        <a:srgbClr val="D70000"/>
      </a:hlink>
      <a:folHlink>
        <a:srgbClr val="D7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