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0246" y="2404534"/>
            <a:ext cx="8537331" cy="1646302"/>
          </a:xfrm>
        </p:spPr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400" dirty="0" smtClean="0">
                <a:solidFill>
                  <a:schemeClr val="accent2">
                    <a:lumMod val="75000"/>
                  </a:schemeClr>
                </a:solidFill>
              </a:rPr>
              <a:t>Monitor Traffic Flow through </a:t>
            </a:r>
            <a:br>
              <a:rPr lang="en-US" altLang="zh-TW" sz="4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sz="4400" dirty="0" smtClean="0">
                <a:solidFill>
                  <a:schemeClr val="accent2">
                    <a:lumMod val="75000"/>
                  </a:schemeClr>
                </a:solidFill>
              </a:rPr>
              <a:t>In-band </a:t>
            </a:r>
            <a:r>
              <a:rPr lang="en-US" altLang="zh-TW" sz="4400" dirty="0">
                <a:solidFill>
                  <a:schemeClr val="accent2">
                    <a:lumMod val="75000"/>
                  </a:schemeClr>
                </a:solidFill>
              </a:rPr>
              <a:t>Network Telemetry (INT)</a:t>
            </a:r>
            <a:endParaRPr lang="zh-TW" alt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78169" y="4050833"/>
            <a:ext cx="8449408" cy="1096899"/>
          </a:xfrm>
        </p:spPr>
        <p:txBody>
          <a:bodyPr/>
          <a:lstStyle/>
          <a:p>
            <a:r>
              <a:rPr lang="en-US" altLang="zh-TW" dirty="0" err="1" smtClean="0"/>
              <a:t>Chih</a:t>
            </a:r>
            <a:r>
              <a:rPr lang="en-US" altLang="zh-TW" dirty="0" smtClean="0"/>
              <a:t>-Yuan Sun (cs2368)</a:t>
            </a:r>
          </a:p>
          <a:p>
            <a:r>
              <a:rPr lang="en-US" altLang="zh-TW" dirty="0" smtClean="0"/>
              <a:t>Yu-</a:t>
            </a:r>
            <a:r>
              <a:rPr lang="en-US" altLang="zh-TW" dirty="0" err="1" smtClean="0"/>
              <a:t>Hsuan</a:t>
            </a:r>
            <a:r>
              <a:rPr lang="en-US" altLang="zh-TW" dirty="0" smtClean="0"/>
              <a:t> Chen (yc2423)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9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77012"/>
            <a:ext cx="8596668" cy="3880773"/>
          </a:xfrm>
        </p:spPr>
        <p:txBody>
          <a:bodyPr/>
          <a:lstStyle/>
          <a:p>
            <a:r>
              <a:rPr lang="en-US" altLang="zh-TW" sz="2400" dirty="0" smtClean="0"/>
              <a:t>Goal</a:t>
            </a:r>
          </a:p>
          <a:p>
            <a:r>
              <a:rPr lang="en-US" altLang="zh-TW" sz="2400" dirty="0" smtClean="0"/>
              <a:t>The Header Structure</a:t>
            </a:r>
          </a:p>
          <a:p>
            <a:r>
              <a:rPr lang="en-US" altLang="zh-TW" sz="2400" dirty="0" smtClean="0"/>
              <a:t>Testing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3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788" y="51288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Goal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08993"/>
            <a:ext cx="8596668" cy="443237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Understand </a:t>
            </a:r>
            <a:r>
              <a:rPr lang="en-US" altLang="zh-TW" sz="2400" dirty="0" smtClean="0"/>
              <a:t>how the packet is </a:t>
            </a:r>
            <a:r>
              <a:rPr lang="en-US" altLang="zh-TW" sz="2400" dirty="0"/>
              <a:t>forwarded in the network.</a:t>
            </a:r>
          </a:p>
          <a:p>
            <a:r>
              <a:rPr lang="en-US" altLang="zh-TW" sz="2400" dirty="0" smtClean="0"/>
              <a:t>What to monitor?</a:t>
            </a:r>
          </a:p>
          <a:p>
            <a:pPr lvl="1"/>
            <a:r>
              <a:rPr lang="en-US" altLang="zh-TW" sz="2200" dirty="0" smtClean="0"/>
              <a:t>The forwarding path</a:t>
            </a:r>
          </a:p>
          <a:p>
            <a:pPr lvl="1"/>
            <a:r>
              <a:rPr lang="en-US" altLang="zh-TW" sz="2200" dirty="0" smtClean="0"/>
              <a:t>The length of queue in each switch </a:t>
            </a:r>
          </a:p>
          <a:p>
            <a:pPr lvl="1"/>
            <a:r>
              <a:rPr lang="en-US" altLang="zh-TW" sz="2200" dirty="0" smtClean="0"/>
              <a:t>Time stayed in queue</a:t>
            </a:r>
          </a:p>
          <a:p>
            <a:pPr lvl="1"/>
            <a:r>
              <a:rPr lang="en-US" altLang="zh-TW" sz="2200" dirty="0" smtClean="0"/>
              <a:t>Ingress Timestamp</a:t>
            </a:r>
          </a:p>
          <a:p>
            <a:pPr lvl="1"/>
            <a:r>
              <a:rPr lang="en-US" altLang="zh-TW" sz="2200" dirty="0" smtClean="0"/>
              <a:t>Timestamp </a:t>
            </a:r>
            <a:r>
              <a:rPr lang="en-US" altLang="zh-TW" sz="2400" dirty="0"/>
              <a:t>when the packet is first </a:t>
            </a:r>
            <a:r>
              <a:rPr lang="en-US" altLang="zh-TW" sz="2400" dirty="0" err="1" smtClean="0"/>
              <a:t>enqueued</a:t>
            </a:r>
            <a:endParaRPr lang="en-US" altLang="zh-TW" sz="2400" dirty="0" smtClean="0"/>
          </a:p>
          <a:p>
            <a:r>
              <a:rPr lang="en-US" altLang="zh-TW" sz="2400" dirty="0"/>
              <a:t>Users can </a:t>
            </a:r>
            <a:r>
              <a:rPr lang="en-US" altLang="zh-TW" sz="2400" dirty="0" smtClean="0"/>
              <a:t>select </a:t>
            </a:r>
            <a:r>
              <a:rPr lang="en-US" altLang="zh-TW" sz="2400" dirty="0"/>
              <a:t>the information that they want to </a:t>
            </a:r>
            <a:r>
              <a:rPr lang="en-US" altLang="zh-TW" sz="2400" dirty="0" smtClean="0"/>
              <a:t>know.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1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3034" y="47772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Header Structure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266" y="158669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INT Identifier &lt;4 bytes&gt;</a:t>
            </a:r>
          </a:p>
          <a:p>
            <a:pPr lvl="1"/>
            <a:r>
              <a:rPr lang="en-US" altLang="zh-TW" sz="2200" dirty="0" smtClean="0"/>
              <a:t>0 off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/ 1 on</a:t>
            </a:r>
          </a:p>
          <a:p>
            <a:r>
              <a:rPr lang="en-US" altLang="zh-TW" sz="2400" dirty="0" smtClean="0"/>
              <a:t>INT Type &lt;1 byte&gt;</a:t>
            </a:r>
          </a:p>
          <a:p>
            <a:pPr lvl="1"/>
            <a:r>
              <a:rPr lang="en-US" altLang="zh-TW" sz="2200" dirty="0"/>
              <a:t>d</a:t>
            </a:r>
            <a:r>
              <a:rPr lang="en-US" altLang="zh-TW" sz="2200" dirty="0" smtClean="0"/>
              <a:t>estination based 0</a:t>
            </a:r>
          </a:p>
          <a:p>
            <a:pPr lvl="1"/>
            <a:r>
              <a:rPr lang="en-US" altLang="zh-TW" sz="2200" dirty="0"/>
              <a:t>h</a:t>
            </a:r>
            <a:r>
              <a:rPr lang="en-US" altLang="zh-TW" sz="2200" dirty="0" smtClean="0"/>
              <a:t>op by hop 1</a:t>
            </a:r>
          </a:p>
          <a:p>
            <a:r>
              <a:rPr lang="en-US" altLang="zh-TW" sz="2400" dirty="0" smtClean="0"/>
              <a:t>INT length &lt;1 byte&gt;</a:t>
            </a:r>
          </a:p>
          <a:p>
            <a:pPr lvl="1"/>
            <a:r>
              <a:rPr lang="en-US" altLang="zh-TW" sz="2200" dirty="0" smtClean="0"/>
              <a:t>Size of INT data</a:t>
            </a:r>
            <a:endParaRPr lang="zh-TW" altLang="en-US" sz="2200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236833"/>
              </p:ext>
            </p:extLst>
          </p:nvPr>
        </p:nvGraphicFramePr>
        <p:xfrm>
          <a:off x="4431322" y="1260234"/>
          <a:ext cx="7533116" cy="510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279">
                  <a:extLst>
                    <a:ext uri="{9D8B030D-6E8A-4147-A177-3AD203B41FA5}">
                      <a16:colId xmlns:a16="http://schemas.microsoft.com/office/drawing/2014/main" val="3547127995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139668679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3169285155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3544896236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Byte 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Byte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Byte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Byte3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56603"/>
                  </a:ext>
                </a:extLst>
              </a:tr>
              <a:tr h="721330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Ethernet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37993"/>
                  </a:ext>
                </a:extLst>
              </a:tr>
              <a:tr h="685800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IPv4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25491"/>
                  </a:ext>
                </a:extLst>
              </a:tr>
              <a:tr h="738554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TCP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7591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 Identifier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5214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 Type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Rsvd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 length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Rsvd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5593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ins_cnt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max_hop_cnt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total_hop_cnt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Instruction map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9405"/>
                  </a:ext>
                </a:extLst>
              </a:tr>
              <a:tr h="762722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INT</a:t>
                      </a:r>
                      <a:r>
                        <a:rPr lang="en-US" altLang="zh-TW" baseline="0" dirty="0" smtClean="0"/>
                        <a:t> INFO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93342"/>
                  </a:ext>
                </a:extLst>
              </a:tr>
              <a:tr h="731970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Payload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4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8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3034" y="47772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Header Structure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0381" y="1278958"/>
            <a:ext cx="8596668" cy="52976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 err="1" smtClean="0"/>
              <a:t>ins_cnt</a:t>
            </a:r>
            <a:r>
              <a:rPr lang="en-US" altLang="zh-TW" sz="2400" dirty="0" smtClean="0"/>
              <a:t> &lt;1 byte&gt;</a:t>
            </a:r>
          </a:p>
          <a:p>
            <a:pPr lvl="1"/>
            <a:r>
              <a:rPr lang="en-US" altLang="zh-TW" sz="2200" dirty="0"/>
              <a:t>n</a:t>
            </a:r>
            <a:r>
              <a:rPr lang="en-US" altLang="zh-TW" sz="2200" dirty="0" smtClean="0"/>
              <a:t>umber of instruction</a:t>
            </a:r>
          </a:p>
          <a:p>
            <a:r>
              <a:rPr lang="en-US" altLang="zh-TW" sz="2400" dirty="0"/>
              <a:t>i</a:t>
            </a:r>
            <a:r>
              <a:rPr lang="en-US" altLang="zh-TW" sz="2400" dirty="0" smtClean="0"/>
              <a:t>nstruction map &lt; 1 byte</a:t>
            </a:r>
            <a:r>
              <a:rPr lang="en-US" altLang="zh-TW" sz="2400" dirty="0" smtClean="0"/>
              <a:t>&gt;</a:t>
            </a:r>
          </a:p>
          <a:p>
            <a:pPr lvl="1"/>
            <a:r>
              <a:rPr lang="en-US" altLang="zh-TW" sz="2200" dirty="0" smtClean="0"/>
              <a:t>e &lt;1 bit&gt;</a:t>
            </a:r>
            <a:endParaRPr lang="en-US" altLang="zh-TW" sz="2200" dirty="0" smtClean="0"/>
          </a:p>
          <a:p>
            <a:pPr lvl="1"/>
            <a:r>
              <a:rPr lang="en-US" altLang="zh-TW" sz="2200" dirty="0"/>
              <a:t>i</a:t>
            </a:r>
            <a:r>
              <a:rPr lang="en-US" altLang="zh-TW" sz="2200" dirty="0" smtClean="0"/>
              <a:t>nst0 &lt;1 bit&gt;</a:t>
            </a:r>
          </a:p>
          <a:p>
            <a:pPr lvl="2"/>
            <a:r>
              <a:rPr lang="en-US" altLang="zh-TW" sz="2000" dirty="0" smtClean="0"/>
              <a:t>switch id</a:t>
            </a:r>
          </a:p>
          <a:p>
            <a:pPr lvl="1"/>
            <a:r>
              <a:rPr lang="en-US" altLang="zh-TW" sz="2200" dirty="0"/>
              <a:t>i</a:t>
            </a:r>
            <a:r>
              <a:rPr lang="en-US" altLang="zh-TW" sz="2200" dirty="0" smtClean="0"/>
              <a:t>nst1 &lt;1 bit&gt;</a:t>
            </a:r>
          </a:p>
          <a:p>
            <a:pPr lvl="2"/>
            <a:r>
              <a:rPr lang="en-US" altLang="zh-TW" sz="2000" dirty="0" smtClean="0"/>
              <a:t>time stayed in queue </a:t>
            </a:r>
          </a:p>
          <a:p>
            <a:pPr lvl="1"/>
            <a:r>
              <a:rPr lang="en-US" altLang="zh-TW" sz="2200" dirty="0"/>
              <a:t>i</a:t>
            </a:r>
            <a:r>
              <a:rPr lang="en-US" altLang="zh-TW" sz="2200" dirty="0" smtClean="0"/>
              <a:t>nst2 &lt;1 bit&gt;</a:t>
            </a:r>
          </a:p>
          <a:p>
            <a:pPr lvl="2"/>
            <a:r>
              <a:rPr lang="en-US" altLang="zh-TW" sz="2000" dirty="0" err="1" smtClean="0"/>
              <a:t>enqueued</a:t>
            </a:r>
            <a:r>
              <a:rPr lang="en-US" altLang="zh-TW" sz="2000" dirty="0" smtClean="0"/>
              <a:t> timestamp</a:t>
            </a:r>
          </a:p>
          <a:p>
            <a:pPr lvl="2"/>
            <a:r>
              <a:rPr lang="en-US" altLang="zh-TW" sz="2000" dirty="0" smtClean="0"/>
              <a:t>Length of queue</a:t>
            </a:r>
          </a:p>
          <a:p>
            <a:pPr lvl="1"/>
            <a:r>
              <a:rPr lang="en-US" altLang="zh-TW" sz="2200" dirty="0"/>
              <a:t>i</a:t>
            </a:r>
            <a:r>
              <a:rPr lang="en-US" altLang="zh-TW" sz="2200" dirty="0" smtClean="0"/>
              <a:t>nst3 &lt;1 bit&gt;</a:t>
            </a:r>
          </a:p>
          <a:p>
            <a:pPr lvl="2"/>
            <a:r>
              <a:rPr lang="en-US" altLang="zh-TW" sz="2000" dirty="0" smtClean="0"/>
              <a:t>Ingress timestamp</a:t>
            </a:r>
          </a:p>
          <a:p>
            <a:pPr lvl="1"/>
            <a:r>
              <a:rPr lang="en-US" altLang="zh-TW" sz="2200" dirty="0" err="1" smtClean="0"/>
              <a:t>rsvd</a:t>
            </a:r>
            <a:r>
              <a:rPr lang="en-US" altLang="zh-TW" sz="2200" dirty="0" smtClean="0"/>
              <a:t> </a:t>
            </a:r>
            <a:r>
              <a:rPr lang="en-US" altLang="zh-TW" sz="2200" dirty="0" smtClean="0"/>
              <a:t>&lt;3 </a:t>
            </a:r>
            <a:r>
              <a:rPr lang="en-US" altLang="zh-TW" sz="2200" dirty="0" smtClean="0"/>
              <a:t>bits&gt;</a:t>
            </a:r>
          </a:p>
          <a:p>
            <a:endParaRPr lang="en-US" altLang="zh-TW" sz="2400" dirty="0" smtClean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497135"/>
              </p:ext>
            </p:extLst>
          </p:nvPr>
        </p:nvGraphicFramePr>
        <p:xfrm>
          <a:off x="4431322" y="1278958"/>
          <a:ext cx="7533116" cy="510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279">
                  <a:extLst>
                    <a:ext uri="{9D8B030D-6E8A-4147-A177-3AD203B41FA5}">
                      <a16:colId xmlns:a16="http://schemas.microsoft.com/office/drawing/2014/main" val="3547127995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139668679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3169285155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3544896236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Byte 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Byte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Byte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Byte3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56603"/>
                  </a:ext>
                </a:extLst>
              </a:tr>
              <a:tr h="721330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Ethernet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37993"/>
                  </a:ext>
                </a:extLst>
              </a:tr>
              <a:tr h="685800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IPv4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25491"/>
                  </a:ext>
                </a:extLst>
              </a:tr>
              <a:tr h="738554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TCP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87591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 Identifier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5214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 Type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Rsvd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 length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Rsvd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5593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ins_cnt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max_hop_cnt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total_hop_cnt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instruction map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9405"/>
                  </a:ext>
                </a:extLst>
              </a:tr>
              <a:tr h="762722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INT</a:t>
                      </a:r>
                      <a:r>
                        <a:rPr lang="en-US" altLang="zh-TW" baseline="0" dirty="0" smtClean="0"/>
                        <a:t> INFO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93342"/>
                  </a:ext>
                </a:extLst>
              </a:tr>
              <a:tr h="731970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 smtClean="0"/>
                        <a:t>Payload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4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 information that the user want to know will be stored in the ‘INT INFO’ field.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6624" y="2797866"/>
            <a:ext cx="9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Host 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2424" y="2797866"/>
            <a:ext cx="11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Switch 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83355" y="2799778"/>
            <a:ext cx="106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Switch 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837480" y="2797866"/>
            <a:ext cx="11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Switch 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321824" y="2782194"/>
            <a:ext cx="9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Host 2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218229" y="2980592"/>
            <a:ext cx="437046" cy="194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662767" y="3000144"/>
            <a:ext cx="437046" cy="194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011534" y="2993319"/>
            <a:ext cx="437046" cy="194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9413166" y="3000144"/>
            <a:ext cx="437046" cy="194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92806"/>
              </p:ext>
            </p:extLst>
          </p:nvPr>
        </p:nvGraphicFramePr>
        <p:xfrm>
          <a:off x="4293490" y="242494"/>
          <a:ext cx="75331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279">
                  <a:extLst>
                    <a:ext uri="{9D8B030D-6E8A-4147-A177-3AD203B41FA5}">
                      <a16:colId xmlns:a16="http://schemas.microsoft.com/office/drawing/2014/main" val="3272012558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697921213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1906716218"/>
                    </a:ext>
                  </a:extLst>
                </a:gridCol>
                <a:gridCol w="1883279">
                  <a:extLst>
                    <a:ext uri="{9D8B030D-6E8A-4147-A177-3AD203B41FA5}">
                      <a16:colId xmlns:a16="http://schemas.microsoft.com/office/drawing/2014/main" val="3787433730"/>
                    </a:ext>
                  </a:extLst>
                </a:gridCol>
              </a:tblGrid>
              <a:tr h="346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ins_cnt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max_hop_cnt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total_hop_cnt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Instruction map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03690"/>
                  </a:ext>
                </a:extLst>
              </a:tr>
              <a:tr h="428197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INT</a:t>
                      </a:r>
                      <a:r>
                        <a:rPr lang="en-US" altLang="zh-TW" baseline="0" dirty="0" smtClean="0"/>
                        <a:t> INFO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42508"/>
                  </a:ext>
                </a:extLst>
              </a:tr>
              <a:tr h="460351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Payload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86578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9081"/>
              </p:ext>
            </p:extLst>
          </p:nvPr>
        </p:nvGraphicFramePr>
        <p:xfrm>
          <a:off x="115580" y="3208303"/>
          <a:ext cx="2259625" cy="73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58">
                  <a:extLst>
                    <a:ext uri="{9D8B030D-6E8A-4147-A177-3AD203B41FA5}">
                      <a16:colId xmlns:a16="http://schemas.microsoft.com/office/drawing/2014/main" val="3272012558"/>
                    </a:ext>
                  </a:extLst>
                </a:gridCol>
                <a:gridCol w="387776">
                  <a:extLst>
                    <a:ext uri="{9D8B030D-6E8A-4147-A177-3AD203B41FA5}">
                      <a16:colId xmlns:a16="http://schemas.microsoft.com/office/drawing/2014/main" val="697921213"/>
                    </a:ext>
                  </a:extLst>
                </a:gridCol>
                <a:gridCol w="353917">
                  <a:extLst>
                    <a:ext uri="{9D8B030D-6E8A-4147-A177-3AD203B41FA5}">
                      <a16:colId xmlns:a16="http://schemas.microsoft.com/office/drawing/2014/main" val="1906716218"/>
                    </a:ext>
                  </a:extLst>
                </a:gridCol>
                <a:gridCol w="1161574">
                  <a:extLst>
                    <a:ext uri="{9D8B030D-6E8A-4147-A177-3AD203B41FA5}">
                      <a16:colId xmlns:a16="http://schemas.microsoft.com/office/drawing/2014/main" val="3787433730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01100000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03690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“Hello World”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238143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5395"/>
              </p:ext>
            </p:extLst>
          </p:nvPr>
        </p:nvGraphicFramePr>
        <p:xfrm>
          <a:off x="2524951" y="3208303"/>
          <a:ext cx="2259625" cy="146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58">
                  <a:extLst>
                    <a:ext uri="{9D8B030D-6E8A-4147-A177-3AD203B41FA5}">
                      <a16:colId xmlns:a16="http://schemas.microsoft.com/office/drawing/2014/main" val="3272012558"/>
                    </a:ext>
                  </a:extLst>
                </a:gridCol>
                <a:gridCol w="387776">
                  <a:extLst>
                    <a:ext uri="{9D8B030D-6E8A-4147-A177-3AD203B41FA5}">
                      <a16:colId xmlns:a16="http://schemas.microsoft.com/office/drawing/2014/main" val="697921213"/>
                    </a:ext>
                  </a:extLst>
                </a:gridCol>
                <a:gridCol w="353917">
                  <a:extLst>
                    <a:ext uri="{9D8B030D-6E8A-4147-A177-3AD203B41FA5}">
                      <a16:colId xmlns:a16="http://schemas.microsoft.com/office/drawing/2014/main" val="1906716218"/>
                    </a:ext>
                  </a:extLst>
                </a:gridCol>
                <a:gridCol w="1161574">
                  <a:extLst>
                    <a:ext uri="{9D8B030D-6E8A-4147-A177-3AD203B41FA5}">
                      <a16:colId xmlns:a16="http://schemas.microsoft.com/office/drawing/2014/main" val="3787433730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01100000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03690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(sw1) id = 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46898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(sw1) t in q = 0x11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97065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“Hello World”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1343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10963"/>
              </p:ext>
            </p:extLst>
          </p:nvPr>
        </p:nvGraphicFramePr>
        <p:xfrm>
          <a:off x="4917746" y="3209436"/>
          <a:ext cx="2259625" cy="2195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58">
                  <a:extLst>
                    <a:ext uri="{9D8B030D-6E8A-4147-A177-3AD203B41FA5}">
                      <a16:colId xmlns:a16="http://schemas.microsoft.com/office/drawing/2014/main" val="3272012558"/>
                    </a:ext>
                  </a:extLst>
                </a:gridCol>
                <a:gridCol w="387776">
                  <a:extLst>
                    <a:ext uri="{9D8B030D-6E8A-4147-A177-3AD203B41FA5}">
                      <a16:colId xmlns:a16="http://schemas.microsoft.com/office/drawing/2014/main" val="697921213"/>
                    </a:ext>
                  </a:extLst>
                </a:gridCol>
                <a:gridCol w="353917">
                  <a:extLst>
                    <a:ext uri="{9D8B030D-6E8A-4147-A177-3AD203B41FA5}">
                      <a16:colId xmlns:a16="http://schemas.microsoft.com/office/drawing/2014/main" val="1906716218"/>
                    </a:ext>
                  </a:extLst>
                </a:gridCol>
                <a:gridCol w="1161574">
                  <a:extLst>
                    <a:ext uri="{9D8B030D-6E8A-4147-A177-3AD203B41FA5}">
                      <a16:colId xmlns:a16="http://schemas.microsoft.com/office/drawing/2014/main" val="3787433730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01100000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03690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(sw2) id = 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36372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(sw2) t in q = 0xd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06157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(sw1) id = 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46898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(sw1) t in q = 0x11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97065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“Hello World”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1343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54124"/>
              </p:ext>
            </p:extLst>
          </p:nvPr>
        </p:nvGraphicFramePr>
        <p:xfrm>
          <a:off x="7302101" y="3214414"/>
          <a:ext cx="2259625" cy="292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58">
                  <a:extLst>
                    <a:ext uri="{9D8B030D-6E8A-4147-A177-3AD203B41FA5}">
                      <a16:colId xmlns:a16="http://schemas.microsoft.com/office/drawing/2014/main" val="3272012558"/>
                    </a:ext>
                  </a:extLst>
                </a:gridCol>
                <a:gridCol w="387776">
                  <a:extLst>
                    <a:ext uri="{9D8B030D-6E8A-4147-A177-3AD203B41FA5}">
                      <a16:colId xmlns:a16="http://schemas.microsoft.com/office/drawing/2014/main" val="697921213"/>
                    </a:ext>
                  </a:extLst>
                </a:gridCol>
                <a:gridCol w="353917">
                  <a:extLst>
                    <a:ext uri="{9D8B030D-6E8A-4147-A177-3AD203B41FA5}">
                      <a16:colId xmlns:a16="http://schemas.microsoft.com/office/drawing/2014/main" val="1906716218"/>
                    </a:ext>
                  </a:extLst>
                </a:gridCol>
                <a:gridCol w="1161574">
                  <a:extLst>
                    <a:ext uri="{9D8B030D-6E8A-4147-A177-3AD203B41FA5}">
                      <a16:colId xmlns:a16="http://schemas.microsoft.com/office/drawing/2014/main" val="3787433730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01100000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03690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(sw3) id = 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57075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(sw3) t in q = 0x7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10052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(sw2) id = 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36372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(sw2) t in q = 0xd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06157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(sw1) id = 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46898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(sw1) t in q = 0x11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97065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“Hello World”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1343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04301"/>
              </p:ext>
            </p:extLst>
          </p:nvPr>
        </p:nvGraphicFramePr>
        <p:xfrm>
          <a:off x="9696811" y="3210130"/>
          <a:ext cx="2259625" cy="292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58">
                  <a:extLst>
                    <a:ext uri="{9D8B030D-6E8A-4147-A177-3AD203B41FA5}">
                      <a16:colId xmlns:a16="http://schemas.microsoft.com/office/drawing/2014/main" val="3272012558"/>
                    </a:ext>
                  </a:extLst>
                </a:gridCol>
                <a:gridCol w="387776">
                  <a:extLst>
                    <a:ext uri="{9D8B030D-6E8A-4147-A177-3AD203B41FA5}">
                      <a16:colId xmlns:a16="http://schemas.microsoft.com/office/drawing/2014/main" val="697921213"/>
                    </a:ext>
                  </a:extLst>
                </a:gridCol>
                <a:gridCol w="353917">
                  <a:extLst>
                    <a:ext uri="{9D8B030D-6E8A-4147-A177-3AD203B41FA5}">
                      <a16:colId xmlns:a16="http://schemas.microsoft.com/office/drawing/2014/main" val="1906716218"/>
                    </a:ext>
                  </a:extLst>
                </a:gridCol>
                <a:gridCol w="1161574">
                  <a:extLst>
                    <a:ext uri="{9D8B030D-6E8A-4147-A177-3AD203B41FA5}">
                      <a16:colId xmlns:a16="http://schemas.microsoft.com/office/drawing/2014/main" val="3787433730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01100000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03690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(sw3) id = 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57075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(sw3) t in q = 0x7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10052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(sw2) id = 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36372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(sw2) t in q = 0xd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06157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(sw1) id = 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46898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(sw1) t in q = 0x11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97065"/>
                  </a:ext>
                </a:extLst>
              </a:tr>
              <a:tr h="365985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“Hello World”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1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Test Result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1920"/>
          <a:stretch/>
        </p:blipFill>
        <p:spPr>
          <a:xfrm>
            <a:off x="889122" y="240333"/>
            <a:ext cx="4729163" cy="64388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3201" b="2503"/>
          <a:stretch/>
        </p:blipFill>
        <p:spPr>
          <a:xfrm>
            <a:off x="6057377" y="92295"/>
            <a:ext cx="5626089" cy="6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</TotalTime>
  <Words>418</Words>
  <Application>Microsoft Office PowerPoint</Application>
  <PresentationFormat>寬螢幕</PresentationFormat>
  <Paragraphs>132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  Monitor Traffic Flow through  In-band Network Telemetry (INT)</vt:lpstr>
      <vt:lpstr>Outline</vt:lpstr>
      <vt:lpstr>Goal</vt:lpstr>
      <vt:lpstr>Header Structure</vt:lpstr>
      <vt:lpstr>Header Structure</vt:lpstr>
      <vt:lpstr>Example</vt:lpstr>
      <vt:lpstr>Test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Traffic Flow by  In-band Network Telemetry (INT)</dc:title>
  <dc:creator>育旋陳</dc:creator>
  <cp:lastModifiedBy>育旋陳</cp:lastModifiedBy>
  <cp:revision>27</cp:revision>
  <dcterms:created xsi:type="dcterms:W3CDTF">2017-12-04T22:07:46Z</dcterms:created>
  <dcterms:modified xsi:type="dcterms:W3CDTF">2017-12-06T12:18:59Z</dcterms:modified>
</cp:coreProperties>
</file>