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1ck\Dropbox\Documents\Studium\Semester%201\Praktikum%20Betriebsdatenerfassung\Benchmark_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ymbol val="diamond"/>
            <c:size val="3"/>
          </c:marker>
          <c:xVal>
            <c:numRef>
              <c:f>Benchmark_Results.xlsx!$A$2:$A$61</c:f>
              <c:numCache>
                <c:formatCode>General</c:formatCode>
                <c:ptCount val="60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  <c:pt idx="4">
                  <c:v>500000</c:v>
                </c:pt>
                <c:pt idx="5">
                  <c:v>600000</c:v>
                </c:pt>
                <c:pt idx="6">
                  <c:v>700000</c:v>
                </c:pt>
                <c:pt idx="7">
                  <c:v>800000</c:v>
                </c:pt>
                <c:pt idx="8">
                  <c:v>900000</c:v>
                </c:pt>
                <c:pt idx="9">
                  <c:v>1000000</c:v>
                </c:pt>
                <c:pt idx="10">
                  <c:v>1100000</c:v>
                </c:pt>
                <c:pt idx="11">
                  <c:v>1200000</c:v>
                </c:pt>
                <c:pt idx="12">
                  <c:v>1300000</c:v>
                </c:pt>
                <c:pt idx="13">
                  <c:v>1400000</c:v>
                </c:pt>
                <c:pt idx="14">
                  <c:v>1500000</c:v>
                </c:pt>
                <c:pt idx="15">
                  <c:v>1600000</c:v>
                </c:pt>
                <c:pt idx="16">
                  <c:v>1700000</c:v>
                </c:pt>
                <c:pt idx="17">
                  <c:v>1800000</c:v>
                </c:pt>
                <c:pt idx="18">
                  <c:v>1900000</c:v>
                </c:pt>
                <c:pt idx="19">
                  <c:v>2000000</c:v>
                </c:pt>
                <c:pt idx="20">
                  <c:v>2100000</c:v>
                </c:pt>
                <c:pt idx="21">
                  <c:v>2200000</c:v>
                </c:pt>
                <c:pt idx="22">
                  <c:v>2300000</c:v>
                </c:pt>
                <c:pt idx="23">
                  <c:v>2400000</c:v>
                </c:pt>
                <c:pt idx="24">
                  <c:v>2500000</c:v>
                </c:pt>
                <c:pt idx="25">
                  <c:v>2600000</c:v>
                </c:pt>
                <c:pt idx="26">
                  <c:v>2700000</c:v>
                </c:pt>
                <c:pt idx="27">
                  <c:v>2800000</c:v>
                </c:pt>
                <c:pt idx="28">
                  <c:v>2900000</c:v>
                </c:pt>
                <c:pt idx="29">
                  <c:v>3000000</c:v>
                </c:pt>
                <c:pt idx="30">
                  <c:v>3100000</c:v>
                </c:pt>
                <c:pt idx="31">
                  <c:v>3200000</c:v>
                </c:pt>
                <c:pt idx="32">
                  <c:v>3300000</c:v>
                </c:pt>
                <c:pt idx="33">
                  <c:v>3400000</c:v>
                </c:pt>
                <c:pt idx="34">
                  <c:v>3500000</c:v>
                </c:pt>
                <c:pt idx="35">
                  <c:v>3600000</c:v>
                </c:pt>
                <c:pt idx="36">
                  <c:v>3700000</c:v>
                </c:pt>
                <c:pt idx="37">
                  <c:v>3800000</c:v>
                </c:pt>
                <c:pt idx="38">
                  <c:v>3900000</c:v>
                </c:pt>
                <c:pt idx="39">
                  <c:v>4000000</c:v>
                </c:pt>
                <c:pt idx="40">
                  <c:v>4100000</c:v>
                </c:pt>
                <c:pt idx="41">
                  <c:v>4200000</c:v>
                </c:pt>
                <c:pt idx="42">
                  <c:v>4300000</c:v>
                </c:pt>
                <c:pt idx="43">
                  <c:v>4400000</c:v>
                </c:pt>
                <c:pt idx="44">
                  <c:v>4500000</c:v>
                </c:pt>
                <c:pt idx="45">
                  <c:v>4600000</c:v>
                </c:pt>
                <c:pt idx="46">
                  <c:v>4700000</c:v>
                </c:pt>
                <c:pt idx="47">
                  <c:v>4800000</c:v>
                </c:pt>
                <c:pt idx="48">
                  <c:v>4900000</c:v>
                </c:pt>
                <c:pt idx="49">
                  <c:v>5000000</c:v>
                </c:pt>
                <c:pt idx="50">
                  <c:v>5100000</c:v>
                </c:pt>
                <c:pt idx="51">
                  <c:v>5200000</c:v>
                </c:pt>
                <c:pt idx="52">
                  <c:v>5300000</c:v>
                </c:pt>
                <c:pt idx="53">
                  <c:v>5400000</c:v>
                </c:pt>
                <c:pt idx="54">
                  <c:v>5500000</c:v>
                </c:pt>
                <c:pt idx="55">
                  <c:v>5600000</c:v>
                </c:pt>
                <c:pt idx="56">
                  <c:v>5700000</c:v>
                </c:pt>
                <c:pt idx="57">
                  <c:v>5800000</c:v>
                </c:pt>
                <c:pt idx="58">
                  <c:v>5900000</c:v>
                </c:pt>
                <c:pt idx="59">
                  <c:v>6000000</c:v>
                </c:pt>
              </c:numCache>
            </c:numRef>
          </c:xVal>
          <c:yVal>
            <c:numRef>
              <c:f>Benchmark_Results.xlsx!$B$2:$B$61</c:f>
              <c:numCache>
                <c:formatCode>General</c:formatCode>
                <c:ptCount val="60"/>
                <c:pt idx="0">
                  <c:v>2370</c:v>
                </c:pt>
                <c:pt idx="1">
                  <c:v>4158</c:v>
                </c:pt>
                <c:pt idx="2">
                  <c:v>5989</c:v>
                </c:pt>
                <c:pt idx="3">
                  <c:v>7815</c:v>
                </c:pt>
                <c:pt idx="4">
                  <c:v>9628</c:v>
                </c:pt>
                <c:pt idx="5">
                  <c:v>11316</c:v>
                </c:pt>
                <c:pt idx="6">
                  <c:v>13109</c:v>
                </c:pt>
                <c:pt idx="7">
                  <c:v>14926</c:v>
                </c:pt>
                <c:pt idx="8">
                  <c:v>16705</c:v>
                </c:pt>
                <c:pt idx="9">
                  <c:v>18529</c:v>
                </c:pt>
                <c:pt idx="10">
                  <c:v>20350</c:v>
                </c:pt>
                <c:pt idx="11">
                  <c:v>22171</c:v>
                </c:pt>
                <c:pt idx="12">
                  <c:v>23923</c:v>
                </c:pt>
                <c:pt idx="13">
                  <c:v>25699</c:v>
                </c:pt>
                <c:pt idx="14">
                  <c:v>27430</c:v>
                </c:pt>
                <c:pt idx="15">
                  <c:v>29250</c:v>
                </c:pt>
                <c:pt idx="16">
                  <c:v>31047</c:v>
                </c:pt>
                <c:pt idx="17">
                  <c:v>32849</c:v>
                </c:pt>
                <c:pt idx="18">
                  <c:v>34703</c:v>
                </c:pt>
                <c:pt idx="19">
                  <c:v>36522</c:v>
                </c:pt>
                <c:pt idx="20">
                  <c:v>38349</c:v>
                </c:pt>
                <c:pt idx="21">
                  <c:v>40259</c:v>
                </c:pt>
                <c:pt idx="22">
                  <c:v>42124</c:v>
                </c:pt>
                <c:pt idx="23">
                  <c:v>43915</c:v>
                </c:pt>
                <c:pt idx="24">
                  <c:v>45636</c:v>
                </c:pt>
                <c:pt idx="25">
                  <c:v>47419</c:v>
                </c:pt>
                <c:pt idx="26">
                  <c:v>49247</c:v>
                </c:pt>
                <c:pt idx="27">
                  <c:v>51044</c:v>
                </c:pt>
                <c:pt idx="28">
                  <c:v>52910</c:v>
                </c:pt>
                <c:pt idx="29">
                  <c:v>54825</c:v>
                </c:pt>
                <c:pt idx="30">
                  <c:v>56709</c:v>
                </c:pt>
                <c:pt idx="31">
                  <c:v>61557</c:v>
                </c:pt>
                <c:pt idx="32">
                  <c:v>63519</c:v>
                </c:pt>
                <c:pt idx="33">
                  <c:v>65558</c:v>
                </c:pt>
                <c:pt idx="34">
                  <c:v>67594</c:v>
                </c:pt>
                <c:pt idx="35">
                  <c:v>69654</c:v>
                </c:pt>
                <c:pt idx="36">
                  <c:v>71686</c:v>
                </c:pt>
                <c:pt idx="37">
                  <c:v>73779</c:v>
                </c:pt>
                <c:pt idx="38">
                  <c:v>75809</c:v>
                </c:pt>
                <c:pt idx="39">
                  <c:v>77831</c:v>
                </c:pt>
                <c:pt idx="40">
                  <c:v>79875</c:v>
                </c:pt>
                <c:pt idx="41">
                  <c:v>81933</c:v>
                </c:pt>
                <c:pt idx="42">
                  <c:v>83962</c:v>
                </c:pt>
                <c:pt idx="43">
                  <c:v>86003</c:v>
                </c:pt>
                <c:pt idx="44">
                  <c:v>88086</c:v>
                </c:pt>
                <c:pt idx="45">
                  <c:v>90165</c:v>
                </c:pt>
                <c:pt idx="46">
                  <c:v>92270</c:v>
                </c:pt>
                <c:pt idx="47">
                  <c:v>94379</c:v>
                </c:pt>
                <c:pt idx="48">
                  <c:v>96515</c:v>
                </c:pt>
                <c:pt idx="49">
                  <c:v>98471</c:v>
                </c:pt>
                <c:pt idx="50">
                  <c:v>100398</c:v>
                </c:pt>
                <c:pt idx="51">
                  <c:v>102309</c:v>
                </c:pt>
                <c:pt idx="52">
                  <c:v>104209</c:v>
                </c:pt>
                <c:pt idx="53">
                  <c:v>106151</c:v>
                </c:pt>
                <c:pt idx="54">
                  <c:v>108117</c:v>
                </c:pt>
                <c:pt idx="55">
                  <c:v>110054</c:v>
                </c:pt>
                <c:pt idx="56">
                  <c:v>112026</c:v>
                </c:pt>
                <c:pt idx="57">
                  <c:v>114019</c:v>
                </c:pt>
                <c:pt idx="58">
                  <c:v>116014</c:v>
                </c:pt>
                <c:pt idx="59">
                  <c:v>120594</c:v>
                </c:pt>
              </c:numCache>
            </c:numRef>
          </c:yVal>
        </c:ser>
        <c:axId val="81300096"/>
        <c:axId val="81306368"/>
      </c:scatterChart>
      <c:valAx>
        <c:axId val="813000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Anzahl</a:t>
                </a:r>
                <a:r>
                  <a:rPr lang="de-DE" baseline="0"/>
                  <a:t> Dokumente</a:t>
                </a:r>
                <a:endParaRPr lang="de-DE"/>
              </a:p>
            </c:rich>
          </c:tx>
          <c:layout/>
        </c:title>
        <c:numFmt formatCode="General" sourceLinked="1"/>
        <c:tickLblPos val="nextTo"/>
        <c:crossAx val="81306368"/>
        <c:crosses val="autoZero"/>
        <c:crossBetween val="midCat"/>
      </c:valAx>
      <c:valAx>
        <c:axId val="8130636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/>
                  <a:t>Zeit [ms]</a:t>
                </a:r>
              </a:p>
            </c:rich>
          </c:tx>
          <c:layout/>
        </c:title>
        <c:numFmt formatCode="General" sourceLinked="1"/>
        <c:tickLblPos val="nextTo"/>
        <c:crossAx val="81300096"/>
        <c:crosses val="autoZero"/>
        <c:crossBetween val="midCat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30.11.2011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30.11.2011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30.11.2011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rrd4j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Datenmodell und Abfragen</a:t>
            </a:r>
            <a:endParaRPr lang="de-DE" dirty="0"/>
          </a:p>
        </p:txBody>
      </p:sp>
      <p:pic>
        <p:nvPicPr>
          <p:cNvPr id="4" name="Grafik 3" descr="logo-mongo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2500306"/>
            <a:ext cx="2066925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http://code.google.com/p/rrd4j/</a:t>
            </a:r>
            <a:endParaRPr lang="de-DE" dirty="0" smtClean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 flipH="1" flipV="1">
            <a:off x="285720" y="2357430"/>
            <a:ext cx="7358114" cy="3286148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de-DE" dirty="0" err="1" smtClean="0"/>
              <a:t>Collection</a:t>
            </a:r>
            <a:r>
              <a:rPr lang="de-DE" dirty="0" smtClean="0"/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measurings</a:t>
            </a:r>
            <a:endParaRPr lang="de-DE" b="1" dirty="0" smtClean="0"/>
          </a:p>
          <a:p>
            <a:pPr>
              <a:lnSpc>
                <a:spcPct val="120000"/>
              </a:lnSpc>
            </a:pPr>
            <a:r>
              <a:rPr lang="de-DE" dirty="0" smtClean="0"/>
              <a:t>Beispiel:</a:t>
            </a:r>
          </a:p>
          <a:p>
            <a:pPr>
              <a:lnSpc>
                <a:spcPct val="120000"/>
              </a:lnSpc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buNone/>
            </a:pPr>
            <a:r>
              <a:rPr lang="de-DE" dirty="0" smtClean="0">
                <a:latin typeface="Consolas" pitchFamily="49" charset="0"/>
                <a:cs typeface="Consolas" pitchFamily="49" charset="0"/>
              </a:rPr>
              <a:t>	„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“ : 1314277800000, 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Unix-</a:t>
            </a:r>
            <a:r>
              <a:rPr lang="de-DE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de-DE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dirty="0" smtClean="0">
                <a:latin typeface="Consolas" pitchFamily="49" charset="0"/>
                <a:cs typeface="Consolas" pitchFamily="49" charset="0"/>
              </a:rPr>
              <a:t>	„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value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“ 	: 1337, 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numerischer Wert (</a:t>
            </a:r>
            <a:r>
              <a:rPr lang="de-DE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dirty="0" smtClean="0">
                <a:latin typeface="Consolas" pitchFamily="49" charset="0"/>
                <a:cs typeface="Consolas" pitchFamily="49" charset="0"/>
              </a:rPr>
              <a:t>	„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stationID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	: „23“, 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Anlagenname (</a:t>
            </a:r>
            <a:r>
              <a:rPr lang="de-DE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dirty="0" smtClean="0">
                <a:latin typeface="Consolas" pitchFamily="49" charset="0"/>
                <a:cs typeface="Consolas" pitchFamily="49" charset="0"/>
              </a:rPr>
              <a:t>	„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partID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“ 	: „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wr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“, 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Bauteilart (</a:t>
            </a:r>
            <a:r>
              <a:rPr lang="de-DE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dirty="0" smtClean="0">
                <a:latin typeface="Consolas" pitchFamily="49" charset="0"/>
                <a:cs typeface="Consolas" pitchFamily="49" charset="0"/>
              </a:rPr>
              <a:t>	„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serialNo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	: 42, 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laufende Nummer (</a:t>
            </a:r>
            <a:r>
              <a:rPr lang="de-DE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dirty="0" smtClean="0">
                <a:latin typeface="Consolas" pitchFamily="49" charset="0"/>
                <a:cs typeface="Consolas" pitchFamily="49" charset="0"/>
              </a:rPr>
              <a:t>	„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datatype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“ 	: „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gain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“, 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Datenart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de-DE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dirty="0" smtClean="0">
                <a:latin typeface="Consolas" pitchFamily="49" charset="0"/>
                <a:cs typeface="Consolas" pitchFamily="49" charset="0"/>
              </a:rPr>
              <a:t>	„opt1“ 	: „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“ 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Zeichenkette bei </a:t>
            </a:r>
            <a:r>
              <a:rPr lang="de-DE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upc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pdc</a:t>
            </a:r>
            <a:endParaRPr lang="de-DE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dirty="0" smtClean="0">
                <a:latin typeface="Consolas" pitchFamily="49" charset="0"/>
                <a:cs typeface="Consolas" pitchFamily="49" charset="0"/>
              </a:rPr>
              <a:t>	„opt2“ 	: 0 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laufende Nummer bei </a:t>
            </a:r>
            <a:r>
              <a:rPr lang="de-DE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upc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pdc</a:t>
            </a:r>
            <a:endParaRPr lang="de-DE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 flipH="1" flipV="1">
            <a:off x="285720" y="2357430"/>
            <a:ext cx="6000792" cy="1928826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err="1" smtClean="0"/>
              <a:t>Collection</a:t>
            </a:r>
            <a:r>
              <a:rPr lang="de-DE" sz="1800" dirty="0" smtClean="0"/>
              <a:t> </a:t>
            </a:r>
            <a:r>
              <a:rPr lang="de-DE" sz="1800" b="1" dirty="0" err="1" smtClean="0">
                <a:latin typeface="Consolas" pitchFamily="49" charset="0"/>
                <a:cs typeface="Consolas" pitchFamily="49" charset="0"/>
              </a:rPr>
              <a:t>stations</a:t>
            </a:r>
            <a:endParaRPr lang="de-DE" sz="18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800" dirty="0" smtClean="0"/>
              <a:t>Beispiel</a:t>
            </a:r>
            <a:r>
              <a:rPr lang="de-DE" sz="1800" dirty="0" smtClean="0"/>
              <a:t>:</a:t>
            </a:r>
            <a:endParaRPr lang="de-DE" sz="1800" dirty="0" smtClean="0"/>
          </a:p>
          <a:p>
            <a:pPr>
              <a:buNone/>
            </a:pPr>
            <a:endParaRPr lang="de-DE" sz="1800" dirty="0" smtClean="0"/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	„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stationID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“ : „23“, </a:t>
            </a:r>
            <a:r>
              <a:rPr lang="de-DE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Identifier (</a:t>
            </a:r>
            <a:r>
              <a:rPr lang="de-DE" sz="18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de-DE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„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version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de-DE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	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: 1,</a:t>
            </a:r>
            <a:r>
              <a:rPr lang="de-DE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de-DE" sz="18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Versionierung</a:t>
            </a:r>
            <a:endParaRPr lang="de-DE" sz="18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	… </a:t>
            </a:r>
            <a:r>
              <a:rPr lang="de-DE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Metadaten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de-DE" sz="1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800" dirty="0" smtClean="0">
                <a:latin typeface="+mj-lt"/>
                <a:cs typeface="Consolas" pitchFamily="49" charset="0"/>
              </a:rPr>
              <a:t>Abfrage:</a:t>
            </a:r>
          </a:p>
          <a:p>
            <a:pPr>
              <a:buNone/>
            </a:pPr>
            <a:endParaRPr lang="de-DE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db.stations.find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({„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stationID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“ : 23}).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sort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({„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version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“ : -1}.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limit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(1);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sz="2800" dirty="0" smtClean="0"/>
              <a:t>Range Query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db.measurings.find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buNone/>
            </a:pPr>
            <a:r>
              <a:rPr lang="de-DE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„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“ : </a:t>
            </a:r>
          </a:p>
          <a:p>
            <a:pPr>
              <a:buNone/>
            </a:pPr>
            <a:r>
              <a:rPr lang="de-DE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{ </a:t>
            </a:r>
          </a:p>
          <a:p>
            <a:pPr>
              <a:buNone/>
            </a:pPr>
            <a:r>
              <a:rPr lang="de-DE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	$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gt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: 1314277800000, </a:t>
            </a:r>
            <a:r>
              <a:rPr lang="de-DE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from</a:t>
            </a:r>
            <a:endParaRPr lang="de-DE" sz="20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	$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lt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: 1314282900000 </a:t>
            </a:r>
            <a:r>
              <a:rPr lang="de-DE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to</a:t>
            </a:r>
            <a:endParaRPr lang="de-DE" sz="20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de-DE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},</a:t>
            </a:r>
          </a:p>
          <a:p>
            <a:pPr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	„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“ : 1,</a:t>
            </a:r>
          </a:p>
          <a:p>
            <a:pPr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	„_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2000" smtClean="0">
                <a:latin typeface="Consolas" pitchFamily="49" charset="0"/>
                <a:cs typeface="Consolas" pitchFamily="49" charset="0"/>
              </a:rPr>
              <a:t>“ : 0</a:t>
            </a:r>
            <a:endParaRPr lang="de-DE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800" dirty="0" err="1" smtClean="0"/>
              <a:t>Exact</a:t>
            </a:r>
            <a:r>
              <a:rPr lang="de-DE" sz="2800" dirty="0" smtClean="0"/>
              <a:t> Match und </a:t>
            </a:r>
            <a:r>
              <a:rPr lang="de-DE" sz="2800" dirty="0" err="1" smtClean="0"/>
              <a:t>Treshold</a:t>
            </a:r>
            <a:endParaRPr lang="de-DE" sz="2800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db.measurings.find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buNone/>
            </a:pP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buNone/>
            </a:pPr>
            <a:r>
              <a:rPr lang="de-DE" sz="22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	„</a:t>
            </a: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datatype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“ 	: „</a:t>
            </a: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gain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“, </a:t>
            </a:r>
            <a:r>
              <a:rPr lang="de-DE" sz="22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22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exact</a:t>
            </a:r>
            <a:r>
              <a:rPr lang="de-DE" sz="22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2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match</a:t>
            </a:r>
            <a:endParaRPr lang="de-DE" sz="22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22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	„</a:t>
            </a: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value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“ 	:</a:t>
            </a:r>
          </a:p>
          <a:p>
            <a:pPr>
              <a:buNone/>
            </a:pPr>
            <a:r>
              <a:rPr lang="de-DE" sz="22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buNone/>
            </a:pPr>
            <a:r>
              <a:rPr lang="de-DE" sz="22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		$</a:t>
            </a: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gt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 	: 23000 </a:t>
            </a:r>
            <a:r>
              <a:rPr lang="de-DE" sz="22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&gt; 23000</a:t>
            </a:r>
          </a:p>
          <a:p>
            <a:pPr>
              <a:buNone/>
            </a:pPr>
            <a:r>
              <a:rPr lang="de-DE" sz="22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de-DE" sz="22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Import Benchmark</a:t>
            </a:r>
            <a:br>
              <a:rPr lang="de-DE" dirty="0" smtClean="0"/>
            </a:br>
            <a:r>
              <a:rPr lang="de-DE" sz="1800" dirty="0" err="1" smtClean="0"/>
              <a:t>Buffersize</a:t>
            </a:r>
            <a:r>
              <a:rPr lang="de-DE" sz="1800" dirty="0" smtClean="0"/>
              <a:t> 10K</a:t>
            </a:r>
            <a:endParaRPr lang="de-DE" dirty="0"/>
          </a:p>
        </p:txBody>
      </p:sp>
      <p:graphicFrame>
        <p:nvGraphicFramePr>
          <p:cNvPr id="4" name="Diagramm 3"/>
          <p:cNvGraphicFramePr/>
          <p:nvPr/>
        </p:nvGraphicFramePr>
        <p:xfrm>
          <a:off x="500034" y="1428736"/>
          <a:ext cx="8162925" cy="4781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714480" y="6215082"/>
            <a:ext cx="628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took 120 seconds for 6000920 documents (50007 documents / s)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Range Query Benchmark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ohne Index (10 </a:t>
            </a:r>
            <a:r>
              <a:rPr lang="de-DE" dirty="0" err="1" smtClean="0"/>
              <a:t>warmups</a:t>
            </a:r>
            <a:r>
              <a:rPr lang="de-DE" dirty="0" smtClean="0"/>
              <a:t>, 100 </a:t>
            </a:r>
            <a:r>
              <a:rPr lang="de-DE" dirty="0" err="1" smtClean="0"/>
              <a:t>runs</a:t>
            </a:r>
            <a:r>
              <a:rPr lang="de-DE" dirty="0" smtClean="0"/>
              <a:t>)</a:t>
            </a:r>
          </a:p>
          <a:p>
            <a:pPr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from:Thu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Aug 25 15:10:00 CEST 2011</a:t>
            </a:r>
          </a:p>
          <a:p>
            <a:pPr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to:Thu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Aug 25 16:35:00 CEST 2011</a:t>
            </a:r>
          </a:p>
          <a:p>
            <a:pPr>
              <a:buNone/>
            </a:pP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took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ms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]:2186</a:t>
            </a:r>
            <a:endParaRPr lang="de-DE" dirty="0" smtClean="0"/>
          </a:p>
          <a:p>
            <a:r>
              <a:rPr lang="de-DE" dirty="0" smtClean="0"/>
              <a:t>mit Index (10 </a:t>
            </a:r>
            <a:r>
              <a:rPr lang="de-DE" dirty="0" err="1" smtClean="0"/>
              <a:t>warmups</a:t>
            </a:r>
            <a:r>
              <a:rPr lang="de-DE" dirty="0" smtClean="0"/>
              <a:t>, 100 </a:t>
            </a:r>
            <a:r>
              <a:rPr lang="de-DE" dirty="0" err="1" smtClean="0"/>
              <a:t>runs</a:t>
            </a:r>
            <a:r>
              <a:rPr lang="de-DE" dirty="0" smtClean="0"/>
              <a:t>)</a:t>
            </a:r>
          </a:p>
          <a:p>
            <a:pPr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from:Thu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Aug 25 15:10:00 CEST 2011</a:t>
            </a:r>
          </a:p>
          <a:p>
            <a:pPr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to:Thu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Aug 25 16:35:00 CEST 2011</a:t>
            </a:r>
          </a:p>
          <a:p>
            <a:pPr>
              <a:buNone/>
            </a:pP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took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ms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]:4</a:t>
            </a:r>
            <a:endParaRPr lang="de-DE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Exact</a:t>
            </a:r>
            <a:r>
              <a:rPr lang="de-DE" dirty="0" smtClean="0"/>
              <a:t> Match </a:t>
            </a:r>
            <a:r>
              <a:rPr lang="de-DE" dirty="0" err="1" smtClean="0"/>
              <a:t>Treshold</a:t>
            </a:r>
            <a:r>
              <a:rPr lang="de-DE" dirty="0" smtClean="0"/>
              <a:t> Benchmark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ohne Index (10 </a:t>
            </a:r>
            <a:r>
              <a:rPr lang="de-DE" dirty="0" err="1" smtClean="0"/>
              <a:t>warmups</a:t>
            </a:r>
            <a:r>
              <a:rPr lang="de-DE" dirty="0" smtClean="0"/>
              <a:t>, 100 </a:t>
            </a:r>
            <a:r>
              <a:rPr lang="de-DE" dirty="0" err="1" smtClean="0"/>
              <a:t>runs</a:t>
            </a:r>
            <a:r>
              <a:rPr lang="de-DE" dirty="0" smtClean="0"/>
              <a:t>)</a:t>
            </a:r>
          </a:p>
          <a:p>
            <a:pPr>
              <a:buNone/>
            </a:pP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datatype:GAIN</a:t>
            </a:r>
            <a:endParaRPr lang="de-DE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treshold:20000</a:t>
            </a:r>
          </a:p>
          <a:p>
            <a:pPr>
              <a:buNone/>
            </a:pP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took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ms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]:3480</a:t>
            </a:r>
          </a:p>
          <a:p>
            <a:r>
              <a:rPr lang="de-DE" dirty="0" smtClean="0"/>
              <a:t>mit Index (10 </a:t>
            </a:r>
            <a:r>
              <a:rPr lang="de-DE" dirty="0" err="1" smtClean="0"/>
              <a:t>warmups</a:t>
            </a:r>
            <a:r>
              <a:rPr lang="de-DE" dirty="0" smtClean="0"/>
              <a:t>, 100 </a:t>
            </a:r>
            <a:r>
              <a:rPr lang="de-DE" dirty="0" err="1" smtClean="0"/>
              <a:t>runs</a:t>
            </a:r>
            <a:r>
              <a:rPr lang="de-DE" dirty="0" smtClean="0"/>
              <a:t>)</a:t>
            </a:r>
          </a:p>
          <a:p>
            <a:pPr>
              <a:buNone/>
            </a:pP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datatype:GAIN</a:t>
            </a:r>
            <a:endParaRPr lang="de-DE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treshold:20000</a:t>
            </a:r>
          </a:p>
          <a:p>
            <a:pPr>
              <a:buNone/>
            </a:pP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took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ms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]:0</a:t>
            </a:r>
            <a:endParaRPr lang="de-DE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Index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6M Dokumente</a:t>
            </a:r>
          </a:p>
          <a:p>
            <a:pPr>
              <a:buNone/>
            </a:pP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index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name:timestamp</a:t>
            </a:r>
            <a:endParaRPr lang="de-DE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took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ms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]:30411</a:t>
            </a:r>
          </a:p>
          <a:p>
            <a:pPr>
              <a:buNone/>
            </a:pPr>
            <a:endParaRPr lang="de-DE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index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name:value</a:t>
            </a:r>
            <a:endParaRPr lang="de-DE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took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ms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]:32220</a:t>
            </a:r>
            <a:endParaRPr lang="de-DE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</Words>
  <PresentationFormat>Bildschirmpräsentation (4:3)</PresentationFormat>
  <Paragraphs>89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Larissa-Design</vt:lpstr>
      <vt:lpstr>Folie 1</vt:lpstr>
      <vt:lpstr>Datenmodell</vt:lpstr>
      <vt:lpstr>Datenmodell</vt:lpstr>
      <vt:lpstr>Abfragen</vt:lpstr>
      <vt:lpstr>Abfragen</vt:lpstr>
      <vt:lpstr>Import Benchmark Buffersize 10K</vt:lpstr>
      <vt:lpstr>Range Query Benchmark</vt:lpstr>
      <vt:lpstr>Exact Match Treshold Benchmark</vt:lpstr>
      <vt:lpstr>Create Index</vt:lpstr>
      <vt:lpstr>Visualisierung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s1ck</dc:creator>
  <cp:lastModifiedBy>s1ck</cp:lastModifiedBy>
  <cp:revision>86</cp:revision>
  <dcterms:created xsi:type="dcterms:W3CDTF">2011-11-14T17:34:18Z</dcterms:created>
  <dcterms:modified xsi:type="dcterms:W3CDTF">2011-11-29T23:09:43Z</dcterms:modified>
</cp:coreProperties>
</file>