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8" r:id="rId3"/>
    <p:sldId id="257" r:id="rId4"/>
    <p:sldId id="283" r:id="rId5"/>
    <p:sldId id="284" r:id="rId6"/>
    <p:sldId id="285" r:id="rId7"/>
    <p:sldId id="260" r:id="rId8"/>
    <p:sldId id="270" r:id="rId9"/>
    <p:sldId id="271" r:id="rId10"/>
    <p:sldId id="272" r:id="rId11"/>
    <p:sldId id="273" r:id="rId12"/>
    <p:sldId id="274" r:id="rId13"/>
    <p:sldId id="288" r:id="rId14"/>
    <p:sldId id="275" r:id="rId15"/>
    <p:sldId id="279" r:id="rId16"/>
    <p:sldId id="276" r:id="rId17"/>
    <p:sldId id="277" r:id="rId18"/>
    <p:sldId id="278" r:id="rId19"/>
    <p:sldId id="280" r:id="rId20"/>
    <p:sldId id="282" r:id="rId21"/>
    <p:sldId id="286" r:id="rId22"/>
    <p:sldId id="290" r:id="rId23"/>
    <p:sldId id="291" r:id="rId24"/>
    <p:sldId id="292" r:id="rId25"/>
    <p:sldId id="294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07.12.2011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07.12.2011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07.12.2011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07.12.2011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07.12.2011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Optimierung, komplexe Abfragen und </a:t>
            </a:r>
            <a:r>
              <a:rPr lang="de-DE" dirty="0" err="1" smtClean="0"/>
              <a:t>sharding</a:t>
            </a:r>
            <a:endParaRPr lang="de-DE" dirty="0"/>
          </a:p>
        </p:txBody>
      </p:sp>
      <p:pic>
        <p:nvPicPr>
          <p:cNvPr id="4" name="Grafik 3" descr="logo-mongo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2500306"/>
            <a:ext cx="2066925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Komplexe Abfragen 4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 fontScale="77500" lnSpcReduction="20000"/>
          </a:bodyPr>
          <a:lstStyle/>
          <a:p>
            <a:r>
              <a:rPr lang="de-DE" sz="2300" dirty="0" smtClean="0">
                <a:latin typeface="+mj-lt"/>
                <a:cs typeface="Consolas" pitchFamily="49" charset="0"/>
              </a:rPr>
              <a:t>Wie ist der Zeitpunkt des ältesten/neuesten Eintrags in Zeitreihe XY?</a:t>
            </a:r>
          </a:p>
          <a:p>
            <a:pPr>
              <a:buNone/>
            </a:pPr>
            <a:endParaRPr lang="de-DE" sz="2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2300" dirty="0" err="1" smtClean="0">
                <a:latin typeface="Consolas" pitchFamily="49" charset="0"/>
                <a:cs typeface="Consolas" pitchFamily="49" charset="0"/>
              </a:rPr>
              <a:t>db.measurings.find</a:t>
            </a:r>
            <a:r>
              <a:rPr lang="de-DE" sz="23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buNone/>
            </a:pPr>
            <a:r>
              <a:rPr lang="de-DE" sz="23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buNone/>
            </a:pPr>
            <a:r>
              <a:rPr lang="de-DE" sz="2300" dirty="0" smtClean="0">
                <a:latin typeface="Consolas" pitchFamily="49" charset="0"/>
                <a:cs typeface="Consolas" pitchFamily="49" charset="0"/>
              </a:rPr>
              <a:t>	"</a:t>
            </a:r>
            <a:r>
              <a:rPr lang="de-DE" sz="2300" dirty="0" err="1" smtClean="0">
                <a:latin typeface="Consolas" pitchFamily="49" charset="0"/>
                <a:cs typeface="Consolas" pitchFamily="49" charset="0"/>
              </a:rPr>
              <a:t>datatype</a:t>
            </a:r>
            <a:r>
              <a:rPr lang="de-DE" sz="2300" dirty="0" smtClean="0">
                <a:latin typeface="Consolas" pitchFamily="49" charset="0"/>
                <a:cs typeface="Consolas" pitchFamily="49" charset="0"/>
              </a:rPr>
              <a:t>" : &lt;type&gt;, </a:t>
            </a:r>
          </a:p>
          <a:p>
            <a:pPr>
              <a:buNone/>
            </a:pPr>
            <a:r>
              <a:rPr lang="de-DE" sz="2300" dirty="0" smtClean="0">
                <a:latin typeface="Consolas" pitchFamily="49" charset="0"/>
                <a:cs typeface="Consolas" pitchFamily="49" charset="0"/>
              </a:rPr>
              <a:t>	"</a:t>
            </a:r>
            <a:r>
              <a:rPr lang="de-DE" sz="2300" dirty="0" err="1" smtClean="0">
                <a:latin typeface="Consolas" pitchFamily="49" charset="0"/>
                <a:cs typeface="Consolas" pitchFamily="49" charset="0"/>
              </a:rPr>
              <a:t>stationID</a:t>
            </a:r>
            <a:r>
              <a:rPr lang="de-DE" sz="2300" dirty="0" smtClean="0">
                <a:latin typeface="Consolas" pitchFamily="49" charset="0"/>
                <a:cs typeface="Consolas" pitchFamily="49" charset="0"/>
              </a:rPr>
              <a:t>" : &lt;</a:t>
            </a:r>
            <a:r>
              <a:rPr lang="de-DE" sz="2300" dirty="0" err="1" smtClean="0">
                <a:latin typeface="Consolas" pitchFamily="49" charset="0"/>
                <a:cs typeface="Consolas" pitchFamily="49" charset="0"/>
              </a:rPr>
              <a:t>stationID</a:t>
            </a:r>
            <a:r>
              <a:rPr lang="de-DE" sz="2300" dirty="0" smtClean="0">
                <a:latin typeface="Consolas" pitchFamily="49" charset="0"/>
                <a:cs typeface="Consolas" pitchFamily="49" charset="0"/>
              </a:rPr>
              <a:t>&gt;, </a:t>
            </a:r>
          </a:p>
          <a:p>
            <a:pPr>
              <a:buNone/>
            </a:pPr>
            <a:r>
              <a:rPr lang="de-DE" sz="2300" dirty="0" smtClean="0">
                <a:latin typeface="Consolas" pitchFamily="49" charset="0"/>
                <a:cs typeface="Consolas" pitchFamily="49" charset="0"/>
              </a:rPr>
              <a:t>	"</a:t>
            </a:r>
            <a:r>
              <a:rPr lang="de-DE" sz="2300" dirty="0" err="1" smtClean="0">
                <a:latin typeface="Consolas" pitchFamily="49" charset="0"/>
                <a:cs typeface="Consolas" pitchFamily="49" charset="0"/>
              </a:rPr>
              <a:t>serialNo</a:t>
            </a:r>
            <a:r>
              <a:rPr lang="de-DE" sz="2300" dirty="0" smtClean="0">
                <a:latin typeface="Consolas" pitchFamily="49" charset="0"/>
                <a:cs typeface="Consolas" pitchFamily="49" charset="0"/>
              </a:rPr>
              <a:t>" : &lt;</a:t>
            </a:r>
            <a:r>
              <a:rPr lang="de-DE" sz="2300" dirty="0" err="1" smtClean="0">
                <a:latin typeface="Consolas" pitchFamily="49" charset="0"/>
                <a:cs typeface="Consolas" pitchFamily="49" charset="0"/>
              </a:rPr>
              <a:t>serialNo</a:t>
            </a:r>
            <a:r>
              <a:rPr lang="de-DE" sz="23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de-DE" sz="2300" dirty="0" smtClean="0">
                <a:latin typeface="Consolas" pitchFamily="49" charset="0"/>
                <a:cs typeface="Consolas" pitchFamily="49" charset="0"/>
              </a:rPr>
              <a:t>}, </a:t>
            </a:r>
          </a:p>
          <a:p>
            <a:pPr>
              <a:buNone/>
            </a:pPr>
            <a:r>
              <a:rPr lang="de-DE" sz="2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de-DE" sz="230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de-DE" sz="2300" dirty="0" err="1" smtClean="0">
                <a:latin typeface="Consolas" pitchFamily="49" charset="0"/>
                <a:cs typeface="Consolas" pitchFamily="49" charset="0"/>
              </a:rPr>
              <a:t>projektion</a:t>
            </a:r>
            <a:r>
              <a:rPr lang="de-DE" sz="2300" dirty="0" smtClean="0">
                <a:latin typeface="Consolas" pitchFamily="49" charset="0"/>
                <a:cs typeface="Consolas" pitchFamily="49" charset="0"/>
              </a:rPr>
              <a:t>&gt; : 1</a:t>
            </a:r>
          </a:p>
          <a:p>
            <a:pPr>
              <a:buNone/>
            </a:pPr>
            <a:r>
              <a:rPr lang="de-DE" sz="2300" dirty="0" smtClean="0">
                <a:latin typeface="Consolas" pitchFamily="49" charset="0"/>
                <a:cs typeface="Consolas" pitchFamily="49" charset="0"/>
              </a:rPr>
              <a:t>}).</a:t>
            </a:r>
            <a:r>
              <a:rPr lang="de-DE" sz="2300" dirty="0" err="1" smtClean="0">
                <a:latin typeface="Consolas" pitchFamily="49" charset="0"/>
                <a:cs typeface="Consolas" pitchFamily="49" charset="0"/>
              </a:rPr>
              <a:t>sort</a:t>
            </a:r>
            <a:r>
              <a:rPr lang="de-DE" sz="23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buNone/>
            </a:pPr>
            <a:r>
              <a:rPr lang="de-DE" sz="2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US" sz="2300" dirty="0" err="1" smtClean="0">
                <a:latin typeface="Consolas" pitchFamily="49" charset="0"/>
                <a:cs typeface="Consolas" pitchFamily="49" charset="0"/>
              </a:rPr>
              <a:t>sort_attr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&gt; : [1|-1] // should be indexed</a:t>
            </a:r>
          </a:p>
          <a:p>
            <a:pPr>
              <a:buNone/>
            </a:pPr>
            <a:r>
              <a:rPr lang="de-DE" sz="2300" dirty="0" smtClean="0">
                <a:latin typeface="Consolas" pitchFamily="49" charset="0"/>
                <a:cs typeface="Consolas" pitchFamily="49" charset="0"/>
              </a:rPr>
              <a:t>}).</a:t>
            </a:r>
            <a:r>
              <a:rPr lang="de-DE" sz="2300" dirty="0" err="1" smtClean="0">
                <a:latin typeface="Consolas" pitchFamily="49" charset="0"/>
                <a:cs typeface="Consolas" pitchFamily="49" charset="0"/>
              </a:rPr>
              <a:t>limit</a:t>
            </a:r>
            <a:r>
              <a:rPr lang="de-DE" sz="2300" dirty="0" smtClean="0">
                <a:latin typeface="Consolas" pitchFamily="49" charset="0"/>
                <a:cs typeface="Consolas" pitchFamily="49" charset="0"/>
              </a:rPr>
              <a:t>(1);</a:t>
            </a:r>
          </a:p>
          <a:p>
            <a:pPr>
              <a:buNone/>
            </a:pPr>
            <a:endParaRPr lang="de-DE" sz="23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23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sz="2300" dirty="0" err="1" smtClean="0">
                <a:latin typeface="Consolas" pitchFamily="49" charset="0"/>
                <a:cs typeface="Consolas" pitchFamily="49" charset="0"/>
              </a:rPr>
              <a:t>db.measurings.find</a:t>
            </a:r>
            <a:r>
              <a:rPr lang="de-DE" sz="2300" dirty="0" smtClean="0">
                <a:latin typeface="Consolas" pitchFamily="49" charset="0"/>
                <a:cs typeface="Consolas" pitchFamily="49" charset="0"/>
              </a:rPr>
              <a:t>({ "</a:t>
            </a:r>
            <a:r>
              <a:rPr lang="de-DE" sz="2300" dirty="0" err="1" smtClean="0">
                <a:latin typeface="Consolas" pitchFamily="49" charset="0"/>
                <a:cs typeface="Consolas" pitchFamily="49" charset="0"/>
              </a:rPr>
              <a:t>datatype</a:t>
            </a:r>
            <a:r>
              <a:rPr lang="de-DE" sz="2300" dirty="0" smtClean="0">
                <a:latin typeface="Consolas" pitchFamily="49" charset="0"/>
                <a:cs typeface="Consolas" pitchFamily="49" charset="0"/>
              </a:rPr>
              <a:t>" : "</a:t>
            </a:r>
            <a:r>
              <a:rPr lang="de-DE" sz="2300" dirty="0" err="1" smtClean="0">
                <a:latin typeface="Consolas" pitchFamily="49" charset="0"/>
                <a:cs typeface="Consolas" pitchFamily="49" charset="0"/>
              </a:rPr>
              <a:t>gain</a:t>
            </a:r>
            <a:r>
              <a:rPr lang="de-DE" sz="2300" dirty="0" smtClean="0">
                <a:latin typeface="Consolas" pitchFamily="49" charset="0"/>
                <a:cs typeface="Consolas" pitchFamily="49" charset="0"/>
              </a:rPr>
              <a:t>", "</a:t>
            </a:r>
            <a:r>
              <a:rPr lang="de-DE" sz="2300" dirty="0" err="1" smtClean="0">
                <a:latin typeface="Consolas" pitchFamily="49" charset="0"/>
                <a:cs typeface="Consolas" pitchFamily="49" charset="0"/>
              </a:rPr>
              <a:t>stationID</a:t>
            </a:r>
            <a:r>
              <a:rPr lang="de-DE" sz="2300" dirty="0" smtClean="0">
                <a:latin typeface="Consolas" pitchFamily="49" charset="0"/>
                <a:cs typeface="Consolas" pitchFamily="49" charset="0"/>
              </a:rPr>
              <a:t>" : "wendlinghausen2", "</a:t>
            </a:r>
            <a:r>
              <a:rPr lang="de-DE" sz="2300" dirty="0" err="1" smtClean="0">
                <a:latin typeface="Consolas" pitchFamily="49" charset="0"/>
                <a:cs typeface="Consolas" pitchFamily="49" charset="0"/>
              </a:rPr>
              <a:t>serialNo</a:t>
            </a:r>
            <a:r>
              <a:rPr lang="de-DE" sz="2300" dirty="0" smtClean="0">
                <a:latin typeface="Consolas" pitchFamily="49" charset="0"/>
                <a:cs typeface="Consolas" pitchFamily="49" charset="0"/>
              </a:rPr>
              <a:t>" : 1}, {"</a:t>
            </a:r>
            <a:r>
              <a:rPr lang="de-DE" sz="23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2300" dirty="0" smtClean="0">
                <a:latin typeface="Consolas" pitchFamily="49" charset="0"/>
                <a:cs typeface="Consolas" pitchFamily="49" charset="0"/>
              </a:rPr>
              <a:t>" : 1}).</a:t>
            </a:r>
            <a:r>
              <a:rPr lang="de-DE" sz="2300" dirty="0" err="1" smtClean="0">
                <a:latin typeface="Consolas" pitchFamily="49" charset="0"/>
                <a:cs typeface="Consolas" pitchFamily="49" charset="0"/>
              </a:rPr>
              <a:t>sort</a:t>
            </a:r>
            <a:r>
              <a:rPr lang="de-DE" sz="2300" dirty="0" smtClean="0">
                <a:latin typeface="Consolas" pitchFamily="49" charset="0"/>
                <a:cs typeface="Consolas" pitchFamily="49" charset="0"/>
              </a:rPr>
              <a:t>({"</a:t>
            </a:r>
            <a:r>
              <a:rPr lang="de-DE" sz="23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2300" dirty="0" smtClean="0">
                <a:latin typeface="Consolas" pitchFamily="49" charset="0"/>
                <a:cs typeface="Consolas" pitchFamily="49" charset="0"/>
              </a:rPr>
              <a:t>" : -1}).</a:t>
            </a:r>
            <a:r>
              <a:rPr lang="de-DE" sz="2300" dirty="0" err="1" smtClean="0">
                <a:latin typeface="Consolas" pitchFamily="49" charset="0"/>
                <a:cs typeface="Consolas" pitchFamily="49" charset="0"/>
              </a:rPr>
              <a:t>limit</a:t>
            </a:r>
            <a:r>
              <a:rPr lang="de-DE" sz="2300" dirty="0" smtClean="0">
                <a:latin typeface="Consolas" pitchFamily="49" charset="0"/>
                <a:cs typeface="Consolas" pitchFamily="49" charset="0"/>
              </a:rPr>
              <a:t>(1); // </a:t>
            </a:r>
            <a:r>
              <a:rPr lang="de-DE" sz="2300" dirty="0" err="1" smtClean="0">
                <a:latin typeface="Consolas" pitchFamily="49" charset="0"/>
                <a:cs typeface="Consolas" pitchFamily="49" charset="0"/>
              </a:rPr>
              <a:t>max</a:t>
            </a:r>
            <a:endParaRPr lang="de-DE" sz="23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Komplexe Abfragen 5 /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Autofit/>
          </a:bodyPr>
          <a:lstStyle/>
          <a:p>
            <a:r>
              <a:rPr lang="de-DE" sz="1600" dirty="0" smtClean="0"/>
              <a:t>Wie ist der maximale/minimale/durchschnittliche Wert der Zeitreihe XY im Zeitintervall [</a:t>
            </a:r>
            <a:r>
              <a:rPr lang="de-DE" sz="1600" dirty="0" err="1" smtClean="0"/>
              <a:t>von,bis</a:t>
            </a:r>
            <a:r>
              <a:rPr lang="de-DE" sz="1600" dirty="0" smtClean="0"/>
              <a:t>]?</a:t>
            </a:r>
          </a:p>
          <a:p>
            <a:pPr>
              <a:buNone/>
            </a:pP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map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emit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this.stationID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group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by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total:this.value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	count:1, 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	avg:0, 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min:this.value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max:this.value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}); 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Komplexe Abfragen 5 /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28670"/>
            <a:ext cx="8543956" cy="519749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reduce = function(key, values) {</a:t>
            </a: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r = {total:0, count:0, avg:0, min:0, max:0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};</a:t>
            </a:r>
            <a:endParaRPr 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	if(values.length &gt; 0) {</a:t>
            </a:r>
          </a:p>
          <a:p>
            <a:pPr>
              <a:buNone/>
            </a:pP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		r.min = values[0].min;</a:t>
            </a:r>
          </a:p>
          <a:p>
            <a:pPr>
              <a:buNone/>
            </a:pP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		r.max = values[0].max;</a:t>
            </a:r>
          </a:p>
          <a:p>
            <a:pPr>
              <a:buNone/>
            </a:pP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	values.forEach(function(v) {</a:t>
            </a:r>
          </a:p>
          <a:p>
            <a:pPr>
              <a:buNone/>
            </a:pP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		r.total += v.total;</a:t>
            </a:r>
          </a:p>
          <a:p>
            <a:pPr>
              <a:buNone/>
            </a:pP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		r.count += v.count;</a:t>
            </a:r>
          </a:p>
          <a:p>
            <a:pPr>
              <a:buNone/>
            </a:pPr>
            <a:endParaRPr lang="de-DE" sz="1400" dirty="0" err="1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		if(v.min &lt; r.min) {</a:t>
            </a:r>
          </a:p>
          <a:p>
            <a:pPr>
              <a:buNone/>
            </a:pP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			r.min = v.min;</a:t>
            </a:r>
          </a:p>
          <a:p>
            <a:pPr>
              <a:buNone/>
            </a:pP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		if(v.max &gt; r.max) {</a:t>
            </a:r>
          </a:p>
          <a:p>
            <a:pPr>
              <a:buNone/>
            </a:pP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			r.max = v.max;</a:t>
            </a:r>
          </a:p>
          <a:p>
            <a:pPr>
              <a:buNone/>
            </a:pP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	});</a:t>
            </a:r>
          </a:p>
          <a:p>
            <a:pPr>
              <a:buNone/>
            </a:pP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	return r;</a:t>
            </a: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err="1" smtClean="0"/>
              <a:t>Achtung</a:t>
            </a:r>
            <a:r>
              <a:rPr lang="en-US" sz="1400" dirty="0" smtClean="0"/>
              <a:t>: for </a:t>
            </a:r>
            <a:r>
              <a:rPr lang="en-US" sz="1400" dirty="0" smtClean="0"/>
              <a:t>all </a:t>
            </a:r>
            <a:r>
              <a:rPr lang="en-US" sz="1400" dirty="0" err="1" smtClean="0"/>
              <a:t>k,vals</a:t>
            </a:r>
            <a:r>
              <a:rPr lang="en-US" sz="1400" dirty="0" smtClean="0"/>
              <a:t> : reduce( k, [reduce(</a:t>
            </a:r>
            <a:r>
              <a:rPr lang="en-US" sz="1400" dirty="0" err="1" smtClean="0"/>
              <a:t>k,vals</a:t>
            </a:r>
            <a:r>
              <a:rPr lang="en-US" sz="1400" dirty="0" smtClean="0"/>
              <a:t>)] ) == reduce(</a:t>
            </a:r>
            <a:r>
              <a:rPr lang="en-US" sz="1400" dirty="0" err="1" smtClean="0"/>
              <a:t>k,vals</a:t>
            </a:r>
            <a:r>
              <a:rPr lang="en-US" sz="1400" dirty="0" smtClean="0"/>
              <a:t>)</a:t>
            </a:r>
            <a:endParaRPr lang="de-DE" sz="1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finalize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(k, r) {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r.count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0)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	r.avg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r.total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/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r.count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r;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db.runCommand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mapreduce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measurings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",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map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map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reduce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reduce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out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{ inline : 1 }, 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query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{ 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datatype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: 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gain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", 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stationID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: "wendlinghausen2", 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serialNo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: 1, 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: { $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: 1269953100000, $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: 1269970200000 } },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finalize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finalize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57200" y="274638"/>
            <a:ext cx="8229600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Komplexe Abfragen 5 / 3</a:t>
            </a:r>
            <a:endParaRPr kumimoji="0" lang="de-DE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Komplexe Abfragen 5 / </a:t>
            </a:r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results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: [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	{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		"_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: "wendlinghausen2",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		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value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: {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			"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total" : 812939,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			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count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: 14,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			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avg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: 58067.07142857143,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			"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min" : 46287,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			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max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: 63388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		}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	}],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timeMillis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: 34,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counts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: 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{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		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input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: 14,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		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emit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: 14,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		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reduce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: 1,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		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output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: 1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	},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"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ok" : 1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Komplexe Abfragen 5 / </a:t>
            </a:r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finalize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(k, r) {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r.count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0)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	r.avg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r.total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/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r.count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r;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db.runCommand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mapreduce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: 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measurings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",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map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map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reduce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reduce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out : { inline : 1 }, 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query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: { 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datatype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: 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gain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", 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stationID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: "wendlinghausen2", 	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serialNo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: 1, 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: { $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: 1269953100000, $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: 	1269970200000 } },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finalize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finalize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});</a:t>
            </a:r>
          </a:p>
          <a:p>
            <a:pPr>
              <a:buNone/>
            </a:pPr>
            <a:endParaRPr lang="de-DE" sz="16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Komplexe Abfragen </a:t>
            </a:r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15040"/>
          </a:xfrm>
        </p:spPr>
        <p:txBody>
          <a:bodyPr>
            <a:normAutofit fontScale="77500" lnSpcReduction="20000"/>
          </a:bodyPr>
          <a:lstStyle/>
          <a:p>
            <a:r>
              <a:rPr lang="de-DE" sz="2100" dirty="0" smtClean="0"/>
              <a:t>Wie ist der Verlauf des </a:t>
            </a:r>
            <a:r>
              <a:rPr lang="de-DE" sz="2100" dirty="0" smtClean="0"/>
              <a:t>Wirkungsgrades für </a:t>
            </a:r>
            <a:r>
              <a:rPr lang="de-DE" sz="2100" dirty="0" smtClean="0"/>
              <a:t>den Wechselrichter XY im Zeitintervall [</a:t>
            </a:r>
            <a:r>
              <a:rPr lang="de-DE" sz="2100" dirty="0" err="1" smtClean="0"/>
              <a:t>von,bis</a:t>
            </a:r>
            <a:r>
              <a:rPr lang="de-DE" sz="2100" dirty="0" smtClean="0"/>
              <a:t>]?</a:t>
            </a:r>
          </a:p>
          <a:p>
            <a:pPr>
              <a:buNone/>
            </a:pP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db.runCommand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buNone/>
            </a:pP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buNone/>
            </a:pP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mapreduce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: "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measurings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",</a:t>
            </a:r>
          </a:p>
          <a:p>
            <a:pPr>
              <a:buNone/>
            </a:pP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map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buNone/>
            </a:pP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r = {total_pac:0, total_pdc:0, efficiency:0};</a:t>
            </a:r>
          </a:p>
          <a:p>
            <a:pPr>
              <a:buNone/>
            </a:pPr>
            <a:endParaRPr lang="de-DE" sz="13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this.datatype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== "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pac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") {</a:t>
            </a:r>
          </a:p>
          <a:p>
            <a:pPr>
              <a:buNone/>
            </a:pP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r.total_pac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this.value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		}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r.total_pdc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this.value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		}</a:t>
            </a:r>
            <a:endParaRPr lang="de-DE" sz="13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emit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this.stationID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, r); </a:t>
            </a:r>
          </a:p>
          <a:p>
            <a:pPr>
              <a:buNone/>
            </a:pP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},</a:t>
            </a:r>
          </a:p>
          <a:p>
            <a:pPr>
              <a:buNone/>
            </a:pP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reduce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key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r = { total_pac:0, total_pdc:0, efficiency:0 };</a:t>
            </a:r>
          </a:p>
          <a:p>
            <a:pPr>
              <a:buNone/>
            </a:pPr>
            <a:endParaRPr lang="de-DE" sz="13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values.forEach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(v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r.total_pac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+=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v.total_pac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r.total_pdc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+=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v.total_pdc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		});</a:t>
            </a:r>
            <a:endParaRPr lang="de-DE" sz="13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de-DE" sz="13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r;</a:t>
            </a:r>
          </a:p>
          <a:p>
            <a:pPr>
              <a:buNone/>
            </a:pP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},</a:t>
            </a:r>
          </a:p>
          <a:p>
            <a:pPr>
              <a:buNone/>
            </a:pP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out : { inline : 1 }, </a:t>
            </a:r>
          </a:p>
          <a:p>
            <a:pPr>
              <a:buNone/>
            </a:pP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query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: { $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or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: [ { "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datatype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" : "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pac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" }, { "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datatype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" : "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pdc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" } ], "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stationID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" : "wendlinghausen2", "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serialNo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" : 1, "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" : { $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gt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: 1269953100000, $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lt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: 1269970200000 } },</a:t>
            </a:r>
          </a:p>
          <a:p>
            <a:pPr>
              <a:buNone/>
            </a:pP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finalize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(k, r) {</a:t>
            </a:r>
          </a:p>
          <a:p>
            <a:pPr>
              <a:buNone/>
            </a:pP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r.total_pdc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&gt; 0)</a:t>
            </a:r>
          </a:p>
          <a:p>
            <a:pPr>
              <a:buNone/>
            </a:pP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r.efficiency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r.total_pac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/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r.total_pdc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r;</a:t>
            </a:r>
          </a:p>
          <a:p>
            <a:pPr>
              <a:buNone/>
            </a:pP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de-DE" sz="13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Komplexe Abfragen </a:t>
            </a:r>
            <a:r>
              <a:rPr lang="de-DE" dirty="0" smtClean="0"/>
              <a:t>7 /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857916"/>
          </a:xfrm>
        </p:spPr>
        <p:txBody>
          <a:bodyPr>
            <a:normAutofit lnSpcReduction="10000"/>
          </a:bodyPr>
          <a:lstStyle/>
          <a:p>
            <a:r>
              <a:rPr lang="de-DE" sz="1600" dirty="0" smtClean="0"/>
              <a:t>An welchen Tagen hat Zeitreihe XY den Schwellenwert Z über-/unterschritten</a:t>
            </a:r>
            <a:r>
              <a:rPr lang="de-DE" sz="1600" dirty="0" smtClean="0"/>
              <a:t>?</a:t>
            </a:r>
          </a:p>
          <a:p>
            <a:pPr>
              <a:buNone/>
            </a:pPr>
            <a:endParaRPr lang="de-DE" sz="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db.runCommand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buNone/>
            </a:pP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mapreduce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: "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measurings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",</a:t>
            </a:r>
          </a:p>
          <a:p>
            <a:pPr>
              <a:buNone/>
            </a:pP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map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buNone/>
            </a:pP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r = {date:'', count:1, 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total:this.value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, avg:0, 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timestamp:this.timestamp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		//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group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documents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by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day</a:t>
            </a:r>
            <a:endParaRPr lang="de-DE" sz="1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day = 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this.timestamp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/ 1000 / 60 / 60 / 24);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emit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day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, r);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},</a:t>
            </a:r>
          </a:p>
          <a:p>
            <a:pPr>
              <a:buNone/>
            </a:pP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reduce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key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r = {date:'', count:0, total:0, avg:0, timestamp:0}</a:t>
            </a:r>
          </a:p>
          <a:p>
            <a:pPr>
              <a:buNone/>
            </a:pPr>
            <a:endParaRPr lang="de-DE" sz="1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values.forEach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(v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r.total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+=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v.total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r.count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+=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v.count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r.timestamp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v.timestamp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		});</a:t>
            </a:r>
            <a:endParaRPr lang="de-DE" sz="1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r;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},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out : {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replace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: "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temp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" }, </a:t>
            </a:r>
          </a:p>
          <a:p>
            <a:pPr>
              <a:buNone/>
            </a:pP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query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: { "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datatype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" : "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gain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" , "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stationID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" : "wendlinghausen2", "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serialNo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" : 1 },</a:t>
            </a:r>
          </a:p>
          <a:p>
            <a:pPr>
              <a:buNone/>
            </a:pP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finalize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(k, r) {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Date(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r.timestamp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r.date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date.getDate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() + "." + 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date.getMonth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() + 1) + "." +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date.getFullYear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r.count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&gt; 0) {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			r.avg 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r.total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/ 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r.count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		}</a:t>
            </a:r>
            <a:endParaRPr lang="de-DE" sz="1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DE" sz="10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r;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de-DE" sz="10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de-DE" sz="9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de-DE" sz="9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Komplexe Abfragen </a:t>
            </a:r>
            <a:r>
              <a:rPr lang="de-DE" dirty="0" smtClean="0"/>
              <a:t>7 /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query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the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aggregated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data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db.temp.find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({"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value.total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: { $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: 100 } }, { 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value.date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: 1 });</a:t>
            </a:r>
            <a:endParaRPr lang="de-DE" sz="9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Komplexe Abfragen </a:t>
            </a:r>
            <a:r>
              <a:rPr lang="de-DE" dirty="0" smtClean="0"/>
              <a:t>8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r>
              <a:rPr lang="de-DE" sz="1600" dirty="0" smtClean="0"/>
              <a:t>Wie groß ist die erzeugte Leistung von Wechselrichter X durchschnittlich pro Temperaturstufe? (d.h. Durchschnitt von PAC je Wert der Temperaturzeitreihe)</a:t>
            </a:r>
            <a:endParaRPr lang="de-DE" sz="1600" dirty="0" smtClean="0"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 flipH="1" flipV="1">
            <a:off x="285720" y="2428868"/>
            <a:ext cx="6000792" cy="1928826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Änderung Datenmodell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err="1" smtClean="0"/>
              <a:t>Collection</a:t>
            </a:r>
            <a:r>
              <a:rPr lang="de-DE" sz="1800" dirty="0" smtClean="0"/>
              <a:t> </a:t>
            </a:r>
            <a:r>
              <a:rPr lang="de-DE" sz="1800" b="1" dirty="0" err="1" smtClean="0">
                <a:latin typeface="Consolas" pitchFamily="49" charset="0"/>
                <a:cs typeface="Consolas" pitchFamily="49" charset="0"/>
              </a:rPr>
              <a:t>stations</a:t>
            </a:r>
            <a:endParaRPr lang="de-DE" sz="18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800" dirty="0" smtClean="0"/>
              <a:t>Beispiel:</a:t>
            </a:r>
          </a:p>
          <a:p>
            <a:pPr>
              <a:buNone/>
            </a:pPr>
            <a:endParaRPr lang="de-DE" sz="1800" dirty="0" smtClean="0"/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	„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stationID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“ : „23“, </a:t>
            </a:r>
            <a:r>
              <a:rPr lang="de-DE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Identifier (</a:t>
            </a:r>
            <a:r>
              <a:rPr lang="de-DE" sz="18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de-DE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„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version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de-DE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	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: 1,</a:t>
            </a:r>
            <a:r>
              <a:rPr lang="de-DE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de-DE" sz="18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Versionierung</a:t>
            </a:r>
            <a:endParaRPr lang="de-DE" sz="18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	… </a:t>
            </a:r>
            <a:r>
              <a:rPr lang="de-DE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Metadaten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de-DE" sz="1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800" dirty="0" smtClean="0">
                <a:latin typeface="+mj-lt"/>
                <a:cs typeface="Consolas" pitchFamily="49" charset="0"/>
              </a:rPr>
              <a:t>Abfrage:</a:t>
            </a:r>
          </a:p>
          <a:p>
            <a:pPr>
              <a:buNone/>
            </a:pPr>
            <a:endParaRPr lang="de-DE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db.stations.find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({„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stationID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“ : 23}).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sort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({„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version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“ : -1}.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limit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Komplexe Abfragen </a:t>
            </a:r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r>
              <a:rPr lang="de-DE" sz="1600" dirty="0" smtClean="0"/>
              <a:t>Für </a:t>
            </a:r>
            <a:r>
              <a:rPr lang="de-DE" sz="1600" dirty="0" smtClean="0"/>
              <a:t>welche Tage im Zeitintervall [von, bis] liegen KEINE Werte für Zeitreihe XY vor?</a:t>
            </a:r>
            <a:endParaRPr lang="de-DE" sz="1600" dirty="0" smtClean="0"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/>
          <p:cNvSpPr/>
          <p:nvPr/>
        </p:nvSpPr>
        <p:spPr>
          <a:xfrm>
            <a:off x="4929190" y="1000108"/>
            <a:ext cx="2428892" cy="22145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 smtClean="0"/>
              <a:t>shard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1857356" y="1000108"/>
            <a:ext cx="2428892" cy="22145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 smtClean="0"/>
              <a:t>shard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sharding</a:t>
            </a:r>
            <a:r>
              <a:rPr lang="de-DE" dirty="0" smtClean="0"/>
              <a:t> - Architektur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285984" y="2500306"/>
            <a:ext cx="164307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mongod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5357818" y="2500306"/>
            <a:ext cx="164307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mongod</a:t>
            </a:r>
            <a:endParaRPr lang="de-DE" dirty="0"/>
          </a:p>
        </p:txBody>
      </p:sp>
      <p:sp>
        <p:nvSpPr>
          <p:cNvPr id="6" name="Zylinder 5"/>
          <p:cNvSpPr/>
          <p:nvPr/>
        </p:nvSpPr>
        <p:spPr>
          <a:xfrm>
            <a:off x="2357422" y="1357298"/>
            <a:ext cx="1500198" cy="571504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/</a:t>
            </a:r>
            <a:r>
              <a:rPr lang="de-DE" dirty="0" err="1" smtClean="0"/>
              <a:t>data</a:t>
            </a:r>
            <a:r>
              <a:rPr lang="de-DE" dirty="0" smtClean="0"/>
              <a:t>/</a:t>
            </a:r>
            <a:r>
              <a:rPr lang="de-DE" dirty="0" err="1" smtClean="0"/>
              <a:t>db</a:t>
            </a:r>
            <a:r>
              <a:rPr lang="de-DE" dirty="0" smtClean="0"/>
              <a:t>/1</a:t>
            </a:r>
            <a:endParaRPr lang="de-DE" dirty="0"/>
          </a:p>
        </p:txBody>
      </p:sp>
      <p:sp>
        <p:nvSpPr>
          <p:cNvPr id="7" name="Zylinder 6"/>
          <p:cNvSpPr/>
          <p:nvPr/>
        </p:nvSpPr>
        <p:spPr>
          <a:xfrm>
            <a:off x="5429256" y="1357298"/>
            <a:ext cx="1500198" cy="571504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/</a:t>
            </a:r>
            <a:r>
              <a:rPr lang="de-DE" dirty="0" err="1" smtClean="0"/>
              <a:t>data</a:t>
            </a:r>
            <a:r>
              <a:rPr lang="de-DE" dirty="0" smtClean="0"/>
              <a:t>/</a:t>
            </a:r>
            <a:r>
              <a:rPr lang="de-DE" dirty="0" err="1" smtClean="0"/>
              <a:t>db</a:t>
            </a:r>
            <a:r>
              <a:rPr lang="de-DE" dirty="0" smtClean="0"/>
              <a:t>/2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714348" y="4429132"/>
            <a:ext cx="1643074" cy="571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mongod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3768322" y="4429132"/>
            <a:ext cx="164307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mongos</a:t>
            </a:r>
            <a:endParaRPr lang="de-DE" dirty="0"/>
          </a:p>
        </p:txBody>
      </p:sp>
      <p:sp>
        <p:nvSpPr>
          <p:cNvPr id="11" name="Zylinder 10"/>
          <p:cNvSpPr/>
          <p:nvPr/>
        </p:nvSpPr>
        <p:spPr>
          <a:xfrm>
            <a:off x="785786" y="3571876"/>
            <a:ext cx="1500198" cy="571504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/</a:t>
            </a:r>
            <a:r>
              <a:rPr lang="de-DE" dirty="0" err="1" smtClean="0"/>
              <a:t>data</a:t>
            </a:r>
            <a:r>
              <a:rPr lang="de-DE" dirty="0" smtClean="0"/>
              <a:t>/</a:t>
            </a:r>
            <a:r>
              <a:rPr lang="de-DE" dirty="0" err="1" smtClean="0"/>
              <a:t>db</a:t>
            </a:r>
            <a:r>
              <a:rPr lang="de-DE" dirty="0" smtClean="0"/>
              <a:t>/</a:t>
            </a:r>
            <a:r>
              <a:rPr lang="de-DE" dirty="0" err="1" smtClean="0"/>
              <a:t>cfg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3768322" y="5572140"/>
            <a:ext cx="1643074" cy="571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client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12" idx="0"/>
            <a:endCxn id="9" idx="2"/>
          </p:cNvCxnSpPr>
          <p:nvPr/>
        </p:nvCxnSpPr>
        <p:spPr>
          <a:xfrm rot="5400000" flipH="1" flipV="1">
            <a:off x="4304107" y="5286388"/>
            <a:ext cx="57150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9" idx="1"/>
            <a:endCxn id="8" idx="3"/>
          </p:cNvCxnSpPr>
          <p:nvPr/>
        </p:nvCxnSpPr>
        <p:spPr>
          <a:xfrm rot="10800000">
            <a:off x="2357422" y="4714884"/>
            <a:ext cx="14109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9" idx="0"/>
            <a:endCxn id="4" idx="2"/>
          </p:cNvCxnSpPr>
          <p:nvPr/>
        </p:nvCxnSpPr>
        <p:spPr>
          <a:xfrm rot="16200000" flipV="1">
            <a:off x="3170029" y="3009302"/>
            <a:ext cx="1357322" cy="14823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9" idx="0"/>
            <a:endCxn id="5" idx="2"/>
          </p:cNvCxnSpPr>
          <p:nvPr/>
        </p:nvCxnSpPr>
        <p:spPr>
          <a:xfrm rot="5400000" flipH="1" flipV="1">
            <a:off x="4705946" y="2955723"/>
            <a:ext cx="1357322" cy="15894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4" idx="0"/>
            <a:endCxn id="6" idx="3"/>
          </p:cNvCxnSpPr>
          <p:nvPr/>
        </p:nvCxnSpPr>
        <p:spPr>
          <a:xfrm rot="5400000" flipH="1" flipV="1">
            <a:off x="2821769" y="2214554"/>
            <a:ext cx="57150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5" idx="0"/>
            <a:endCxn id="7" idx="3"/>
          </p:cNvCxnSpPr>
          <p:nvPr/>
        </p:nvCxnSpPr>
        <p:spPr>
          <a:xfrm rot="5400000" flipH="1" flipV="1">
            <a:off x="5893603" y="2214554"/>
            <a:ext cx="57150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sharding</a:t>
            </a:r>
            <a:r>
              <a:rPr lang="de-DE" dirty="0" smtClean="0"/>
              <a:t> –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setup</a:t>
            </a:r>
            <a:endParaRPr lang="de-DE" dirty="0"/>
          </a:p>
        </p:txBody>
      </p:sp>
      <p:sp>
        <p:nvSpPr>
          <p:cNvPr id="19" name="Inhaltsplatzhalt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the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shards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mongod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–-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dbpath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=../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db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/1 –-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port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27017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mongod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–-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dbpath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=../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db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/2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–-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port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27018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2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the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configsrv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mongod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–-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configsvr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–-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dbpath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=../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db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config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–-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port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27019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3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mongos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mongos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–-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configdb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localhost:27019 –-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port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27020</a:t>
            </a:r>
          </a:p>
          <a:p>
            <a:pPr>
              <a:buNone/>
            </a:pPr>
            <a:endParaRPr lang="de-DE" sz="9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sharding</a:t>
            </a:r>
            <a:r>
              <a:rPr lang="de-DE" dirty="0" smtClean="0"/>
              <a:t> – </a:t>
            </a:r>
            <a:r>
              <a:rPr lang="de-DE" dirty="0" err="1" smtClean="0"/>
              <a:t>sharding</a:t>
            </a:r>
            <a:r>
              <a:rPr lang="de-DE" dirty="0" smtClean="0"/>
              <a:t> </a:t>
            </a:r>
            <a:r>
              <a:rPr lang="de-DE" dirty="0" err="1" smtClean="0"/>
              <a:t>setup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19" name="Inhaltsplatzhalt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mongo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localhost:27020/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admin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mongos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db.runCommand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addshard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: "localhost:27017" });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shardAdded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: "shard0000", "ok" : 1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mongos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db.runCommand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addshard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: "localhost:27018" });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shardAdded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: "shard0001", "ok" : 1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mongos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db.runCommand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 {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listshards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: 1 } );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shards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: [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                "_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: "shard0000",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                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host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: "localhost:27017"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        },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                "_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: "shard0001",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                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host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: "localhost:27018"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],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"ok" : 1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mongos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db.runCommand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 {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enablesharding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: 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BIS_mongo_eval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} );</a:t>
            </a: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"ok" : 1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mongos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db.runCommand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shardcollection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: 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BIS_mongo_eval.measurings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key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: {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1 }});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collectionsharded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: 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BIS_mongo_eval.measurings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", "ok" : 1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de-DE" sz="9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sharding</a:t>
            </a:r>
            <a:r>
              <a:rPr lang="de-DE" dirty="0" smtClean="0"/>
              <a:t> – </a:t>
            </a:r>
            <a:r>
              <a:rPr lang="de-DE" dirty="0" err="1" smtClean="0"/>
              <a:t>sharding</a:t>
            </a:r>
            <a:r>
              <a:rPr lang="de-DE" dirty="0" smtClean="0"/>
              <a:t> </a:t>
            </a:r>
            <a:r>
              <a:rPr lang="de-DE" dirty="0" err="1" smtClean="0"/>
              <a:t>setup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19" name="Inhaltsplatzhalter 2"/>
          <p:cNvSpPr>
            <a:spLocks noGrp="1"/>
          </p:cNvSpPr>
          <p:nvPr>
            <p:ph idx="1"/>
          </p:nvPr>
        </p:nvSpPr>
        <p:spPr>
          <a:xfrm>
            <a:off x="71470" y="1000108"/>
            <a:ext cx="9144000" cy="512605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mongos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db.printShardingStatus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({verbose : 1})</a:t>
            </a:r>
          </a:p>
          <a:p>
            <a:pPr>
              <a:buNone/>
            </a:pPr>
            <a:r>
              <a:rPr lang="de-DE" sz="800" dirty="0" smtClean="0">
                <a:latin typeface="Consolas" pitchFamily="49" charset="0"/>
                <a:cs typeface="Consolas" pitchFamily="49" charset="0"/>
              </a:rPr>
              <a:t>---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Sharding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Status ---</a:t>
            </a:r>
          </a:p>
          <a:p>
            <a:pPr>
              <a:buNone/>
            </a:pP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sharding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version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: { "_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1,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version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3 }</a:t>
            </a:r>
          </a:p>
          <a:p>
            <a:pPr>
              <a:buNone/>
            </a:pP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shards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       {  "_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"shard0000", 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host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"localhost:27017" }</a:t>
            </a:r>
          </a:p>
          <a:p>
            <a:pPr>
              <a:buNone/>
            </a:pP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       {  "_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"shard0001", 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host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"localhost:27018" }</a:t>
            </a:r>
          </a:p>
          <a:p>
            <a:pPr>
              <a:buNone/>
            </a:pP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databases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       {  "_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admin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", 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partitioned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, 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primary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config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}</a:t>
            </a:r>
          </a:p>
          <a:p>
            <a:pPr>
              <a:buNone/>
            </a:pP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       {  "_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BIS_mongo_eval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", 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partitioned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, 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primary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"shard0000" }</a:t>
            </a:r>
          </a:p>
          <a:p>
            <a:pPr>
              <a:buNone/>
            </a:pP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BIS_mongo_eval.measurings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chunks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                               shard0001       10</a:t>
            </a:r>
          </a:p>
          <a:p>
            <a:pPr>
              <a:buNone/>
            </a:pP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                               shard0000       10</a:t>
            </a:r>
          </a:p>
          <a:p>
            <a:pPr>
              <a:buNone/>
            </a:pP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                      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{ $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minKey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: 1 } } --&gt;&gt;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("1269953100000") } on : shard0001 { "t" : 8000, "i" : 1 }</a:t>
            </a:r>
          </a:p>
          <a:p>
            <a:pPr>
              <a:buNone/>
            </a:pP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                      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("1269953100000") } --&gt;&gt;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("1303706700000") } on : shard0001 { "t" : 7000, "i" : 2 }</a:t>
            </a:r>
          </a:p>
          <a:p>
            <a:pPr>
              <a:buNone/>
            </a:pP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                      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("1303706700000") } --&gt;&gt;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("1303927200000") } on : shard0001 { "t" : 9000, "i" : 2 }</a:t>
            </a:r>
          </a:p>
          <a:p>
            <a:pPr>
              <a:buNone/>
            </a:pP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                      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("1303927200000") } --&gt;&gt;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("1305022500000") } on : shard0001 { "t" : 9000, "i" : 3 }</a:t>
            </a:r>
          </a:p>
          <a:p>
            <a:pPr>
              <a:buNone/>
            </a:pP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                      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("1305022500000") } --&gt;&gt;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("1305873900000") } on : shard0001 { "t" : 4000, "i" : 0 }</a:t>
            </a:r>
          </a:p>
          <a:p>
            <a:pPr>
              <a:buNone/>
            </a:pP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                      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("1305873900000") } --&gt;&gt;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("1306164600000") } on : shard0001 { "t" : 8000, "i" : 4 }</a:t>
            </a:r>
          </a:p>
          <a:p>
            <a:pPr>
              <a:buNone/>
            </a:pP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                      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("1306164600000") } --&gt;&gt;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("1307038500000") } on : shard0001 { "t" : 8000, "i" : 5 }</a:t>
            </a:r>
          </a:p>
          <a:p>
            <a:pPr>
              <a:buNone/>
            </a:pP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                      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("1307038500000") } --&gt;&gt;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("1307439000000") } on : shard0001 { "t" : 7000, "i" : 4 }</a:t>
            </a:r>
          </a:p>
          <a:p>
            <a:pPr>
              <a:buNone/>
            </a:pP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                      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("1307439000000") } --&gt;&gt;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("1308294000000") } on : shard0001 { "t" : 7000, "i" : 5 }</a:t>
            </a:r>
          </a:p>
          <a:p>
            <a:pPr>
              <a:buNone/>
            </a:pP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                      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("1308294000000") } --&gt;&gt;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("1308827820000") } on : shard0001 { "t" : 9000, "i" : 0 }</a:t>
            </a:r>
          </a:p>
          <a:p>
            <a:pPr>
              <a:buNone/>
            </a:pP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                      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("1308827820000") } --&gt;&gt;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("1309076100000") } on : shard0000 { "t" : 9000, "i" : 1 }</a:t>
            </a:r>
          </a:p>
          <a:p>
            <a:pPr>
              <a:buNone/>
            </a:pP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                      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("1309076100000") } --&gt;&gt;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("1310128260000") } on : shard0000 { "t" : 8000, "i" : 9 }</a:t>
            </a:r>
          </a:p>
          <a:p>
            <a:pPr>
              <a:buNone/>
            </a:pP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                      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("1310128260000") } --&gt;&gt;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("1310752800000") } on : shard0000 { "t" : 6000, "i" : 2 }</a:t>
            </a:r>
          </a:p>
          <a:p>
            <a:pPr>
              <a:buNone/>
            </a:pP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                      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("1310752800000") } --&gt;&gt;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("1311094800000") } on : shard0000 { "t" : 8000, "i" : 2 }</a:t>
            </a:r>
          </a:p>
          <a:p>
            <a:pPr>
              <a:buNone/>
            </a:pP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                      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("1311094800000") } --&gt;&gt;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("1312012800000") } on : shard0000 { "t" : 8000, "i" : 3 }</a:t>
            </a:r>
          </a:p>
          <a:p>
            <a:pPr>
              <a:buNone/>
            </a:pP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                      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("1312012800000") } --&gt;&gt;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("1312211700000") } on : shard0000 { "t" : 9000, "i" : 4 }</a:t>
            </a:r>
          </a:p>
          <a:p>
            <a:pPr>
              <a:buNone/>
            </a:pP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                      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("1312211700000") } --&gt;&gt;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("1313221500000") } on : shard0000 { "t" : 9000, "i" : 5 }</a:t>
            </a:r>
          </a:p>
          <a:p>
            <a:pPr>
              <a:buNone/>
            </a:pP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                      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("1313221500000") } --&gt;&gt;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("1313510400000") } on : shard0000 { "t" : 8000, "i" : 6 }</a:t>
            </a:r>
          </a:p>
          <a:p>
            <a:pPr>
              <a:buNone/>
            </a:pP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                      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("1313510400000") } --&gt;&gt;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("1314469800000") } on : shard0000 { "t" : 8000, "i" : 7 }</a:t>
            </a:r>
          </a:p>
          <a:p>
            <a:pPr>
              <a:buNone/>
            </a:pP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                      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NumberLong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("1314469800000") } --&gt;&gt; { "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" : { $</a:t>
            </a:r>
            <a:r>
              <a:rPr lang="de-DE" sz="800" dirty="0" err="1" smtClean="0">
                <a:latin typeface="Consolas" pitchFamily="49" charset="0"/>
                <a:cs typeface="Consolas" pitchFamily="49" charset="0"/>
              </a:rPr>
              <a:t>maxKey</a:t>
            </a:r>
            <a:r>
              <a:rPr lang="de-DE" sz="800" dirty="0" smtClean="0">
                <a:latin typeface="Consolas" pitchFamily="49" charset="0"/>
                <a:cs typeface="Consolas" pitchFamily="49" charset="0"/>
              </a:rPr>
              <a:t> : 1 } } on : shard0000 { "t" : 1000, "i" : 4 }</a:t>
            </a:r>
          </a:p>
          <a:p>
            <a:pPr>
              <a:buNone/>
            </a:pPr>
            <a:endParaRPr lang="de-DE" sz="9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todo</a:t>
            </a:r>
            <a:endParaRPr lang="de-DE" dirty="0"/>
          </a:p>
        </p:txBody>
      </p:sp>
      <p:sp>
        <p:nvSpPr>
          <p:cNvPr id="19" name="Inhaltsplatzhalter 2"/>
          <p:cNvSpPr>
            <a:spLocks noGrp="1"/>
          </p:cNvSpPr>
          <p:nvPr>
            <p:ph idx="1"/>
          </p:nvPr>
        </p:nvSpPr>
        <p:spPr>
          <a:xfrm>
            <a:off x="71470" y="1000108"/>
            <a:ext cx="9144000" cy="5126055"/>
          </a:xfrm>
        </p:spPr>
        <p:txBody>
          <a:bodyPr>
            <a:noAutofit/>
          </a:bodyPr>
          <a:lstStyle/>
          <a:p>
            <a:r>
              <a:rPr lang="de-DE" sz="1600" dirty="0" smtClean="0">
                <a:latin typeface="+mj-lt"/>
                <a:cs typeface="Consolas" pitchFamily="49" charset="0"/>
              </a:rPr>
              <a:t>Komplexe Anfragen 8 und 9</a:t>
            </a:r>
          </a:p>
          <a:p>
            <a:r>
              <a:rPr lang="de-DE" sz="1600" dirty="0" err="1" smtClean="0">
                <a:latin typeface="+mj-lt"/>
                <a:cs typeface="Consolas" pitchFamily="49" charset="0"/>
              </a:rPr>
              <a:t>Sharding</a:t>
            </a:r>
            <a:r>
              <a:rPr lang="de-DE" sz="1600" dirty="0" smtClean="0">
                <a:latin typeface="+mj-lt"/>
                <a:cs typeface="Consolas" pitchFamily="49" charset="0"/>
              </a:rPr>
              <a:t> </a:t>
            </a:r>
            <a:r>
              <a:rPr lang="de-DE" sz="1600" dirty="0" err="1" smtClean="0">
                <a:latin typeface="+mj-lt"/>
                <a:cs typeface="Consolas" pitchFamily="49" charset="0"/>
              </a:rPr>
              <a:t>Replica</a:t>
            </a:r>
            <a:r>
              <a:rPr lang="de-DE" sz="1600" dirty="0" smtClean="0">
                <a:latin typeface="+mj-lt"/>
                <a:cs typeface="Consolas" pitchFamily="49" charset="0"/>
              </a:rPr>
              <a:t> Sets</a:t>
            </a:r>
          </a:p>
          <a:p>
            <a:r>
              <a:rPr lang="de-DE" sz="1600" dirty="0" smtClean="0">
                <a:latin typeface="+mj-lt"/>
                <a:cs typeface="Consolas" pitchFamily="49" charset="0"/>
              </a:rPr>
              <a:t>1Milliarde Zeitreihen (duplizieren?, echte Daten?) -&gt; gemeinsames </a:t>
            </a:r>
            <a:r>
              <a:rPr lang="de-DE" sz="1600" dirty="0" err="1" smtClean="0">
                <a:latin typeface="+mj-lt"/>
                <a:cs typeface="Consolas" pitchFamily="49" charset="0"/>
              </a:rPr>
              <a:t>testbed</a:t>
            </a:r>
            <a:endParaRPr lang="de-DE" sz="1600" dirty="0" smtClean="0">
              <a:latin typeface="+mj-lt"/>
              <a:cs typeface="Consolas" pitchFamily="49" charset="0"/>
            </a:endParaRPr>
          </a:p>
          <a:p>
            <a:r>
              <a:rPr lang="de-DE" sz="1600" dirty="0" err="1" smtClean="0">
                <a:latin typeface="+mj-lt"/>
                <a:cs typeface="Consolas" pitchFamily="49" charset="0"/>
              </a:rPr>
              <a:t>Benchmarking</a:t>
            </a:r>
            <a:r>
              <a:rPr lang="de-DE" sz="1600" dirty="0" smtClean="0">
                <a:latin typeface="+mj-lt"/>
                <a:cs typeface="Consolas" pitchFamily="49" charset="0"/>
              </a:rPr>
              <a:t> (ebenfalls gemeinsames </a:t>
            </a:r>
            <a:r>
              <a:rPr lang="de-DE" sz="1600" dirty="0" err="1" smtClean="0">
                <a:latin typeface="+mj-lt"/>
                <a:cs typeface="Consolas" pitchFamily="49" charset="0"/>
              </a:rPr>
              <a:t>testbed</a:t>
            </a:r>
            <a:r>
              <a:rPr lang="de-DE" sz="1600" dirty="0" smtClean="0">
                <a:latin typeface="+mj-lt"/>
                <a:cs typeface="Consolas" pitchFamily="49" charset="0"/>
              </a:rPr>
              <a:t>, sonst keine Aussagen möglich)</a:t>
            </a:r>
            <a:endParaRPr lang="de-DE" sz="1600" dirty="0" smtClean="0">
              <a:latin typeface="+mj-lt"/>
              <a:cs typeface="Consolas" pitchFamily="49" charset="0"/>
            </a:endParaRPr>
          </a:p>
          <a:p>
            <a:pPr lvl="1"/>
            <a:r>
              <a:rPr lang="de-DE" sz="1200" dirty="0" err="1" smtClean="0">
                <a:latin typeface="+mj-lt"/>
                <a:cs typeface="Consolas" pitchFamily="49" charset="0"/>
              </a:rPr>
              <a:t>Map</a:t>
            </a:r>
            <a:r>
              <a:rPr lang="de-DE" sz="1200" dirty="0" smtClean="0">
                <a:latin typeface="+mj-lt"/>
                <a:cs typeface="Consolas" pitchFamily="49" charset="0"/>
              </a:rPr>
              <a:t> </a:t>
            </a:r>
            <a:r>
              <a:rPr lang="de-DE" sz="1200" dirty="0" err="1" smtClean="0">
                <a:latin typeface="+mj-lt"/>
                <a:cs typeface="Consolas" pitchFamily="49" charset="0"/>
              </a:rPr>
              <a:t>Reduce</a:t>
            </a:r>
            <a:r>
              <a:rPr lang="de-DE" sz="1200" dirty="0" smtClean="0">
                <a:latin typeface="+mj-lt"/>
                <a:cs typeface="Consolas" pitchFamily="49" charset="0"/>
              </a:rPr>
              <a:t> auf </a:t>
            </a:r>
            <a:r>
              <a:rPr lang="de-DE" sz="1200" dirty="0" err="1" smtClean="0">
                <a:latin typeface="+mj-lt"/>
                <a:cs typeface="Consolas" pitchFamily="49" charset="0"/>
              </a:rPr>
              <a:t>sharded</a:t>
            </a:r>
            <a:r>
              <a:rPr lang="de-DE" sz="1200" dirty="0" smtClean="0">
                <a:latin typeface="+mj-lt"/>
                <a:cs typeface="Consolas" pitchFamily="49" charset="0"/>
              </a:rPr>
              <a:t> DB / </a:t>
            </a:r>
            <a:r>
              <a:rPr lang="de-DE" sz="1200" dirty="0" err="1" smtClean="0">
                <a:latin typeface="+mj-lt"/>
                <a:cs typeface="Consolas" pitchFamily="49" charset="0"/>
              </a:rPr>
              <a:t>single</a:t>
            </a:r>
            <a:r>
              <a:rPr lang="de-DE" sz="1200" dirty="0" smtClean="0">
                <a:latin typeface="+mj-lt"/>
                <a:cs typeface="Consolas" pitchFamily="49" charset="0"/>
              </a:rPr>
              <a:t> DB</a:t>
            </a:r>
          </a:p>
          <a:p>
            <a:pPr lvl="1"/>
            <a:r>
              <a:rPr lang="de-DE" sz="1200" dirty="0" smtClean="0">
                <a:latin typeface="+mj-lt"/>
                <a:cs typeface="Consolas" pitchFamily="49" charset="0"/>
              </a:rPr>
              <a:t>JSON </a:t>
            </a:r>
            <a:r>
              <a:rPr lang="de-DE" sz="1200" dirty="0" err="1" smtClean="0">
                <a:latin typeface="+mj-lt"/>
                <a:cs typeface="Consolas" pitchFamily="49" charset="0"/>
              </a:rPr>
              <a:t>Queries</a:t>
            </a:r>
            <a:r>
              <a:rPr lang="de-DE" sz="1200" dirty="0" smtClean="0">
                <a:latin typeface="+mj-lt"/>
                <a:cs typeface="Consolas" pitchFamily="49" charset="0"/>
              </a:rPr>
              <a:t> auf </a:t>
            </a:r>
            <a:r>
              <a:rPr lang="de-DE" sz="1200" dirty="0" err="1" smtClean="0">
                <a:latin typeface="+mj-lt"/>
                <a:cs typeface="Consolas" pitchFamily="49" charset="0"/>
              </a:rPr>
              <a:t>sharded</a:t>
            </a:r>
            <a:r>
              <a:rPr lang="de-DE" sz="1200" dirty="0" smtClean="0">
                <a:latin typeface="+mj-lt"/>
                <a:cs typeface="Consolas" pitchFamily="49" charset="0"/>
              </a:rPr>
              <a:t> DB / </a:t>
            </a:r>
            <a:r>
              <a:rPr lang="de-DE" sz="1200" dirty="0" err="1" smtClean="0">
                <a:latin typeface="+mj-lt"/>
                <a:cs typeface="Consolas" pitchFamily="49" charset="0"/>
              </a:rPr>
              <a:t>single</a:t>
            </a:r>
            <a:r>
              <a:rPr lang="de-DE" sz="1200" dirty="0" smtClean="0">
                <a:latin typeface="+mj-lt"/>
                <a:cs typeface="Consolas" pitchFamily="49" charset="0"/>
              </a:rPr>
              <a:t> DB</a:t>
            </a:r>
          </a:p>
          <a:p>
            <a:r>
              <a:rPr lang="de-DE" sz="1600" dirty="0" smtClean="0">
                <a:latin typeface="+mj-lt"/>
                <a:cs typeface="Consolas" pitchFamily="49" charset="0"/>
              </a:rPr>
              <a:t>Schriftliche Ausarbeitung zum Vergleich </a:t>
            </a:r>
            <a:r>
              <a:rPr lang="de-DE" sz="1600" dirty="0" err="1" smtClean="0">
                <a:latin typeface="+mj-lt"/>
                <a:cs typeface="Consolas" pitchFamily="49" charset="0"/>
              </a:rPr>
              <a:t>GraphDB</a:t>
            </a:r>
            <a:r>
              <a:rPr lang="de-DE" sz="1600" dirty="0" smtClean="0">
                <a:latin typeface="+mj-lt"/>
                <a:cs typeface="Consolas" pitchFamily="49" charset="0"/>
              </a:rPr>
              <a:t> / </a:t>
            </a:r>
            <a:r>
              <a:rPr lang="de-DE" sz="1600" dirty="0" err="1" smtClean="0">
                <a:latin typeface="+mj-lt"/>
                <a:cs typeface="Consolas" pitchFamily="49" charset="0"/>
              </a:rPr>
              <a:t>Document</a:t>
            </a:r>
            <a:r>
              <a:rPr lang="de-DE" sz="1600" dirty="0" smtClean="0">
                <a:latin typeface="+mj-lt"/>
                <a:cs typeface="Consolas" pitchFamily="49" charset="0"/>
              </a:rPr>
              <a:t> Store</a:t>
            </a:r>
          </a:p>
          <a:p>
            <a:r>
              <a:rPr lang="de-DE" sz="1600" smtClean="0">
                <a:latin typeface="+mj-lt"/>
                <a:cs typeface="Consolas" pitchFamily="49" charset="0"/>
              </a:rPr>
              <a:t>Abschlusspräsentation vorbereiten</a:t>
            </a:r>
            <a:endParaRPr lang="de-DE" sz="1600" dirty="0" smtClean="0">
              <a:latin typeface="+mj-lt"/>
              <a:cs typeface="Consolas" pitchFamily="49" charset="0"/>
            </a:endParaRPr>
          </a:p>
          <a:p>
            <a:endParaRPr lang="de-DE" sz="9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 flipH="1" flipV="1">
            <a:off x="357158" y="2428868"/>
            <a:ext cx="3000396" cy="2857520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Optimierung – </a:t>
            </a:r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43051"/>
            <a:ext cx="8229600" cy="785817"/>
          </a:xfrm>
        </p:spPr>
        <p:txBody>
          <a:bodyPr>
            <a:normAutofit/>
          </a:bodyPr>
          <a:lstStyle/>
          <a:p>
            <a:r>
              <a:rPr lang="de-DE" sz="1800" dirty="0" err="1" smtClean="0"/>
              <a:t>Collection</a:t>
            </a:r>
            <a:r>
              <a:rPr lang="de-DE" sz="1800" dirty="0" smtClean="0"/>
              <a:t> </a:t>
            </a:r>
            <a:r>
              <a:rPr lang="de-DE" sz="1800" b="1" dirty="0" err="1" smtClean="0">
                <a:latin typeface="Consolas" pitchFamily="49" charset="0"/>
                <a:cs typeface="Consolas" pitchFamily="49" charset="0"/>
              </a:rPr>
              <a:t>measurings</a:t>
            </a:r>
            <a:endParaRPr lang="de-DE" sz="1800" b="1" dirty="0" smtClean="0"/>
          </a:p>
          <a:p>
            <a:pPr>
              <a:lnSpc>
                <a:spcPct val="120000"/>
              </a:lnSpc>
            </a:pPr>
            <a:r>
              <a:rPr lang="de-DE" sz="1800" dirty="0" smtClean="0"/>
              <a:t>Beispiel:</a:t>
            </a:r>
          </a:p>
          <a:p>
            <a:pPr>
              <a:lnSpc>
                <a:spcPct val="120000"/>
              </a:lnSpc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57158" y="2643182"/>
            <a:ext cx="3066865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„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“ : 1314277800000, </a:t>
            </a: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„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value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“ : 1337,</a:t>
            </a:r>
            <a:endParaRPr lang="de-DE" sz="1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„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stationID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“ : „23“,</a:t>
            </a:r>
            <a:endParaRPr lang="de-DE" sz="1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„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partID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“ 	: „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wr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“,</a:t>
            </a:r>
            <a:endParaRPr lang="de-DE" sz="1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„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serialNo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“ : 42,</a:t>
            </a:r>
            <a:endParaRPr lang="de-DE" sz="1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„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datatype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“ : „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gain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“,</a:t>
            </a:r>
            <a:endParaRPr lang="de-DE" sz="1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„opt1“ : „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“,</a:t>
            </a:r>
            <a:endParaRPr lang="de-DE" sz="1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„opt2“ : 0</a:t>
            </a:r>
            <a:endParaRPr lang="de-DE" sz="1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071934" y="1643050"/>
            <a:ext cx="4955203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db.measurings.stats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ns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BIS_mongo_eval.measurings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count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6000000,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size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951562096, //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coll_size</a:t>
            </a:r>
            <a:endParaRPr lang="de-DE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avgObjSize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158.59368266666667,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storageSize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1078239232, //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pre_alloc</a:t>
            </a:r>
            <a:endParaRPr lang="de-DE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numExtents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23,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nindexes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4,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lastExtentSize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186253312,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paddingFactor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1,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flags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1,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totalIndexSize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624744512,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indexSizes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{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        "_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_" : 194678736,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        "timestamp_1" : 150953488,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        "datatype_1" : 128158800,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        "value_1" : 150953488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},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"ok" : 1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 flipH="1" flipV="1">
            <a:off x="357158" y="2428868"/>
            <a:ext cx="3000396" cy="2857520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Optimierung – </a:t>
            </a:r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43051"/>
            <a:ext cx="8229600" cy="785817"/>
          </a:xfrm>
        </p:spPr>
        <p:txBody>
          <a:bodyPr>
            <a:normAutofit/>
          </a:bodyPr>
          <a:lstStyle/>
          <a:p>
            <a:r>
              <a:rPr lang="de-DE" sz="1800" dirty="0" err="1" smtClean="0"/>
              <a:t>Collection</a:t>
            </a:r>
            <a:r>
              <a:rPr lang="de-DE" sz="1800" dirty="0" smtClean="0"/>
              <a:t> </a:t>
            </a:r>
            <a:r>
              <a:rPr lang="de-DE" sz="1800" b="1" dirty="0" err="1" smtClean="0">
                <a:latin typeface="Consolas" pitchFamily="49" charset="0"/>
                <a:cs typeface="Consolas" pitchFamily="49" charset="0"/>
              </a:rPr>
              <a:t>measurings</a:t>
            </a:r>
            <a:endParaRPr lang="de-DE" sz="1800" b="1" dirty="0" smtClean="0"/>
          </a:p>
          <a:p>
            <a:pPr>
              <a:lnSpc>
                <a:spcPct val="120000"/>
              </a:lnSpc>
            </a:pPr>
            <a:r>
              <a:rPr lang="de-DE" sz="1800" dirty="0" smtClean="0"/>
              <a:t>Beispiel:</a:t>
            </a:r>
          </a:p>
          <a:p>
            <a:pPr>
              <a:lnSpc>
                <a:spcPct val="120000"/>
              </a:lnSpc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57158" y="2643182"/>
            <a:ext cx="2271776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„a“ : 1314277800000, </a:t>
            </a: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„b“ : 1337,</a:t>
            </a:r>
            <a:endParaRPr lang="de-DE" sz="1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„c“ : „23“,</a:t>
            </a:r>
            <a:endParaRPr lang="de-DE" sz="1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„d“ : „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wr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“,</a:t>
            </a:r>
            <a:endParaRPr lang="de-DE" sz="1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„e“ : 42,</a:t>
            </a:r>
            <a:endParaRPr lang="de-DE" sz="1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„f“ : „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gain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“,</a:t>
            </a:r>
            <a:endParaRPr lang="de-DE" sz="1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„g“ : „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“,</a:t>
            </a:r>
            <a:endParaRPr lang="de-DE" sz="1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„h“ : 0</a:t>
            </a:r>
            <a:endParaRPr lang="de-DE" sz="1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071934" y="1643050"/>
            <a:ext cx="4855816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db.measurings.stats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ns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BIS_mongo_eval.measurings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count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6000000,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size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647737272, //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coll_size</a:t>
            </a:r>
            <a:endParaRPr lang="de-DE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avgObjSize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107.956212,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storageSize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891985920, //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pre_alloc</a:t>
            </a:r>
            <a:endParaRPr lang="de-DE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numExtents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22,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nindexes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4,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lastExtentSize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155209728,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paddingFactor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1,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flags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1,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totalIndexSize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624744512,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indexSizes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{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        "_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_" : 194678736,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        "a_1" : 150953488,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        "f_1" : 128158800,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        "b_1" : 150953488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},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"ok" : 1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 flipH="1" flipV="1">
            <a:off x="357158" y="2428868"/>
            <a:ext cx="3000396" cy="2571768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Optimierung – </a:t>
            </a:r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43051"/>
            <a:ext cx="8229600" cy="785817"/>
          </a:xfrm>
        </p:spPr>
        <p:txBody>
          <a:bodyPr>
            <a:normAutofit fontScale="85000" lnSpcReduction="20000"/>
          </a:bodyPr>
          <a:lstStyle/>
          <a:p>
            <a:r>
              <a:rPr lang="de-DE" sz="1800" dirty="0" err="1" smtClean="0"/>
              <a:t>Collection</a:t>
            </a:r>
            <a:r>
              <a:rPr lang="de-DE" sz="1800" dirty="0" smtClean="0"/>
              <a:t> </a:t>
            </a:r>
            <a:endParaRPr lang="de-DE" sz="1800" dirty="0" smtClean="0"/>
          </a:p>
          <a:p>
            <a:pPr>
              <a:buNone/>
            </a:pPr>
            <a:r>
              <a:rPr lang="de-DE" sz="18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800" b="1" dirty="0" err="1" smtClean="0">
                <a:latin typeface="Consolas" pitchFamily="49" charset="0"/>
                <a:cs typeface="Consolas" pitchFamily="49" charset="0"/>
              </a:rPr>
              <a:t>measurings</a:t>
            </a:r>
            <a:r>
              <a:rPr lang="de-DE" sz="1800" b="1" dirty="0" smtClean="0">
                <a:latin typeface="Consolas" pitchFamily="49" charset="0"/>
                <a:cs typeface="Consolas" pitchFamily="49" charset="0"/>
              </a:rPr>
              <a:t>_&lt;</a:t>
            </a:r>
            <a:r>
              <a:rPr lang="de-DE" sz="1800" b="1" dirty="0" err="1" smtClean="0">
                <a:latin typeface="Consolas" pitchFamily="49" charset="0"/>
                <a:cs typeface="Consolas" pitchFamily="49" charset="0"/>
              </a:rPr>
              <a:t>stationID</a:t>
            </a:r>
            <a:r>
              <a:rPr lang="de-DE" sz="1800" b="1" dirty="0" smtClean="0">
                <a:latin typeface="Consolas" pitchFamily="49" charset="0"/>
                <a:cs typeface="Consolas" pitchFamily="49" charset="0"/>
              </a:rPr>
              <a:t>&gt;</a:t>
            </a:r>
            <a:endParaRPr lang="de-DE" sz="1800" b="1" dirty="0" smtClean="0"/>
          </a:p>
          <a:p>
            <a:pPr>
              <a:lnSpc>
                <a:spcPct val="120000"/>
              </a:lnSpc>
            </a:pPr>
            <a:r>
              <a:rPr lang="de-DE" sz="1800" dirty="0" smtClean="0"/>
              <a:t>Beispiel:</a:t>
            </a:r>
          </a:p>
          <a:p>
            <a:pPr>
              <a:lnSpc>
                <a:spcPct val="120000"/>
              </a:lnSpc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57158" y="2643182"/>
            <a:ext cx="22717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„a“ : 1314277800000, </a:t>
            </a: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„b“ : 1337,</a:t>
            </a:r>
            <a:endParaRPr lang="de-DE" sz="1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„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d“ : „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wr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“,</a:t>
            </a:r>
            <a:endParaRPr lang="de-DE" sz="1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„e“ : 42,</a:t>
            </a:r>
            <a:endParaRPr lang="de-DE" sz="1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„f“ : „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gain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“,</a:t>
            </a:r>
            <a:endParaRPr lang="de-DE" sz="1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„g“ : „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“,</a:t>
            </a:r>
            <a:endParaRPr lang="de-DE" sz="1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„h“ : 0</a:t>
            </a:r>
            <a:endParaRPr lang="de-DE" sz="1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071934" y="1643050"/>
            <a:ext cx="4458272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db.measurings.stats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ns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BIS_mongo_eval.measurings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count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6000000,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size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509099848,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avgObjSize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84.84997466666667,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storageSize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607436800,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numExtents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20,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nindexes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4,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lastExtentSize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107782144,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paddingFactor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1,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flags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1,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totalIndexSize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624744512,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indexSizes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{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        "_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_" : 194678736,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        "a_1" : 150953488,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        "f_1" : 128158800,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        "b_1" : 150953488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},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"ok" : 1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 flipH="1" flipV="1">
            <a:off x="357158" y="2428868"/>
            <a:ext cx="3000396" cy="2571768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Optimierung – </a:t>
            </a:r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43051"/>
            <a:ext cx="8229600" cy="785817"/>
          </a:xfrm>
        </p:spPr>
        <p:txBody>
          <a:bodyPr>
            <a:normAutofit fontScale="85000" lnSpcReduction="20000"/>
          </a:bodyPr>
          <a:lstStyle/>
          <a:p>
            <a:r>
              <a:rPr lang="de-DE" sz="1800" dirty="0" err="1" smtClean="0"/>
              <a:t>Collection</a:t>
            </a:r>
            <a:r>
              <a:rPr lang="de-DE" sz="1800" dirty="0" smtClean="0"/>
              <a:t> </a:t>
            </a:r>
            <a:endParaRPr lang="de-DE" sz="1800" dirty="0" smtClean="0"/>
          </a:p>
          <a:p>
            <a:pPr>
              <a:buNone/>
            </a:pPr>
            <a:r>
              <a:rPr lang="de-DE" sz="18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800" b="1" dirty="0" err="1" smtClean="0">
                <a:latin typeface="Consolas" pitchFamily="49" charset="0"/>
                <a:cs typeface="Consolas" pitchFamily="49" charset="0"/>
              </a:rPr>
              <a:t>measurings</a:t>
            </a:r>
            <a:r>
              <a:rPr lang="de-DE" sz="1800" b="1" dirty="0" smtClean="0">
                <a:latin typeface="Consolas" pitchFamily="49" charset="0"/>
                <a:cs typeface="Consolas" pitchFamily="49" charset="0"/>
              </a:rPr>
              <a:t>_&lt;</a:t>
            </a:r>
            <a:r>
              <a:rPr lang="de-DE" sz="1800" b="1" dirty="0" err="1" smtClean="0">
                <a:latin typeface="Consolas" pitchFamily="49" charset="0"/>
                <a:cs typeface="Consolas" pitchFamily="49" charset="0"/>
              </a:rPr>
              <a:t>stationID</a:t>
            </a:r>
            <a:r>
              <a:rPr lang="de-DE" sz="1800" b="1" dirty="0" smtClean="0">
                <a:latin typeface="Consolas" pitchFamily="49" charset="0"/>
                <a:cs typeface="Consolas" pitchFamily="49" charset="0"/>
              </a:rPr>
              <a:t>&gt;</a:t>
            </a:r>
            <a:endParaRPr lang="de-DE" sz="1800" b="1" dirty="0" smtClean="0"/>
          </a:p>
          <a:p>
            <a:pPr>
              <a:lnSpc>
                <a:spcPct val="120000"/>
              </a:lnSpc>
            </a:pPr>
            <a:r>
              <a:rPr lang="de-DE" sz="1800" dirty="0" smtClean="0"/>
              <a:t>Beispiel:</a:t>
            </a:r>
          </a:p>
          <a:p>
            <a:pPr>
              <a:lnSpc>
                <a:spcPct val="120000"/>
              </a:lnSpc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57158" y="2643182"/>
            <a:ext cx="227177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„a“ : 1314277800000, </a:t>
            </a: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„b“ : 1337,</a:t>
            </a:r>
            <a:endParaRPr lang="de-DE" sz="1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„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e“ : 42,</a:t>
            </a:r>
            <a:endParaRPr lang="de-DE" sz="1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„f“ : „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gain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“,</a:t>
            </a:r>
            <a:endParaRPr lang="de-DE" sz="1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[„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g“ : „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“,]</a:t>
            </a:r>
            <a:endParaRPr lang="de-DE" sz="1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[„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h“ : 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0]</a:t>
            </a:r>
            <a:endParaRPr lang="de-DE" sz="1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071934" y="1643050"/>
            <a:ext cx="4458272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db.measurings.stats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ns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BIS_mongo_eval.measurings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count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6000000,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size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455737340,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avgObjSize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75.95622333333333,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storageSize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651083776,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numExtents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24,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nindexes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4,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lastExtentSize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111796224,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paddingFactor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1,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flags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1,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totalIndexSize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624744512,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indexSizes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: {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        "_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_" : 194678736,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        "a_1" : 150953488,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        "f_1" : 128158800,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        "b_1" : 150953488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},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"ok" : 1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Komplexe Abfragen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fontScale="92500" lnSpcReduction="20000"/>
          </a:bodyPr>
          <a:lstStyle/>
          <a:p>
            <a:r>
              <a:rPr lang="de-DE" sz="1900" dirty="0" err="1" smtClean="0"/>
              <a:t>Wieviele</a:t>
            </a:r>
            <a:r>
              <a:rPr lang="de-DE" sz="1900" dirty="0" smtClean="0"/>
              <a:t> Einträge hat Zeitreihe XY insgesamt/im Zeitintervall [</a:t>
            </a:r>
            <a:r>
              <a:rPr lang="de-DE" sz="1900" dirty="0" err="1" smtClean="0"/>
              <a:t>von,bis</a:t>
            </a:r>
            <a:r>
              <a:rPr lang="de-DE" sz="1900" dirty="0" smtClean="0"/>
              <a:t>]?</a:t>
            </a:r>
          </a:p>
          <a:p>
            <a:pPr>
              <a:buNone/>
            </a:pPr>
            <a:endParaRPr lang="de-DE" sz="1900" dirty="0" smtClean="0"/>
          </a:p>
          <a:p>
            <a:pPr>
              <a:buNone/>
            </a:pPr>
            <a:r>
              <a:rPr lang="de-DE" sz="2100" dirty="0" err="1" smtClean="0">
                <a:latin typeface="Consolas" pitchFamily="49" charset="0"/>
                <a:cs typeface="Consolas" pitchFamily="49" charset="0"/>
              </a:rPr>
              <a:t>db.measurings.find</a:t>
            </a:r>
            <a:r>
              <a:rPr lang="de-DE" sz="21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buNone/>
            </a:pPr>
            <a:r>
              <a:rPr lang="de-DE" sz="21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buNone/>
            </a:pPr>
            <a:r>
              <a:rPr lang="de-DE" sz="2100" dirty="0" smtClean="0">
                <a:latin typeface="Consolas" pitchFamily="49" charset="0"/>
                <a:cs typeface="Consolas" pitchFamily="49" charset="0"/>
              </a:rPr>
              <a:t>	"</a:t>
            </a:r>
            <a:r>
              <a:rPr lang="de-DE" sz="2100" dirty="0" err="1" smtClean="0">
                <a:latin typeface="Consolas" pitchFamily="49" charset="0"/>
                <a:cs typeface="Consolas" pitchFamily="49" charset="0"/>
              </a:rPr>
              <a:t>datatype</a:t>
            </a:r>
            <a:r>
              <a:rPr lang="de-DE" sz="2100" dirty="0" smtClean="0">
                <a:latin typeface="Consolas" pitchFamily="49" charset="0"/>
                <a:cs typeface="Consolas" pitchFamily="49" charset="0"/>
              </a:rPr>
              <a:t>" : &lt;type&gt;, </a:t>
            </a:r>
          </a:p>
          <a:p>
            <a:pPr>
              <a:buNone/>
            </a:pPr>
            <a:r>
              <a:rPr lang="de-DE" sz="2100" dirty="0" smtClean="0">
                <a:latin typeface="Consolas" pitchFamily="49" charset="0"/>
                <a:cs typeface="Consolas" pitchFamily="49" charset="0"/>
              </a:rPr>
              <a:t>	"</a:t>
            </a:r>
            <a:r>
              <a:rPr lang="de-DE" sz="2100" dirty="0" err="1" smtClean="0">
                <a:latin typeface="Consolas" pitchFamily="49" charset="0"/>
                <a:cs typeface="Consolas" pitchFamily="49" charset="0"/>
              </a:rPr>
              <a:t>stationID</a:t>
            </a:r>
            <a:r>
              <a:rPr lang="de-DE" sz="2100" dirty="0" smtClean="0">
                <a:latin typeface="Consolas" pitchFamily="49" charset="0"/>
                <a:cs typeface="Consolas" pitchFamily="49" charset="0"/>
              </a:rPr>
              <a:t>" : &lt;</a:t>
            </a:r>
            <a:r>
              <a:rPr lang="de-DE" sz="2100" dirty="0" err="1" smtClean="0">
                <a:latin typeface="Consolas" pitchFamily="49" charset="0"/>
                <a:cs typeface="Consolas" pitchFamily="49" charset="0"/>
              </a:rPr>
              <a:t>stationID</a:t>
            </a:r>
            <a:r>
              <a:rPr lang="de-DE" sz="2100" dirty="0" smtClean="0">
                <a:latin typeface="Consolas" pitchFamily="49" charset="0"/>
                <a:cs typeface="Consolas" pitchFamily="49" charset="0"/>
              </a:rPr>
              <a:t>&gt;, </a:t>
            </a:r>
          </a:p>
          <a:p>
            <a:pPr>
              <a:buNone/>
            </a:pPr>
            <a:r>
              <a:rPr lang="de-DE" sz="2100" dirty="0" smtClean="0">
                <a:latin typeface="Consolas" pitchFamily="49" charset="0"/>
                <a:cs typeface="Consolas" pitchFamily="49" charset="0"/>
              </a:rPr>
              <a:t>	"</a:t>
            </a:r>
            <a:r>
              <a:rPr lang="de-DE" sz="2100" dirty="0" err="1" smtClean="0">
                <a:latin typeface="Consolas" pitchFamily="49" charset="0"/>
                <a:cs typeface="Consolas" pitchFamily="49" charset="0"/>
              </a:rPr>
              <a:t>serialNo</a:t>
            </a:r>
            <a:r>
              <a:rPr lang="de-DE" sz="2100" dirty="0" smtClean="0">
                <a:latin typeface="Consolas" pitchFamily="49" charset="0"/>
                <a:cs typeface="Consolas" pitchFamily="49" charset="0"/>
              </a:rPr>
              <a:t>" : &lt;</a:t>
            </a:r>
            <a:r>
              <a:rPr lang="de-DE" sz="2100" dirty="0" err="1" smtClean="0">
                <a:latin typeface="Consolas" pitchFamily="49" charset="0"/>
                <a:cs typeface="Consolas" pitchFamily="49" charset="0"/>
              </a:rPr>
              <a:t>serialNo</a:t>
            </a:r>
            <a:r>
              <a:rPr lang="de-DE" sz="2100" dirty="0" smtClean="0">
                <a:latin typeface="Consolas" pitchFamily="49" charset="0"/>
                <a:cs typeface="Consolas" pitchFamily="49" charset="0"/>
              </a:rPr>
              <a:t>&gt;, </a:t>
            </a:r>
          </a:p>
          <a:p>
            <a:pPr>
              <a:buNone/>
            </a:pPr>
            <a:r>
              <a:rPr lang="de-DE" sz="2100" dirty="0" smtClean="0">
                <a:latin typeface="Consolas" pitchFamily="49" charset="0"/>
                <a:cs typeface="Consolas" pitchFamily="49" charset="0"/>
              </a:rPr>
              <a:t>	"</a:t>
            </a:r>
            <a:r>
              <a:rPr lang="de-DE" sz="21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2100" dirty="0" smtClean="0">
                <a:latin typeface="Consolas" pitchFamily="49" charset="0"/>
                <a:cs typeface="Consolas" pitchFamily="49" charset="0"/>
              </a:rPr>
              <a:t>" : </a:t>
            </a:r>
          </a:p>
          <a:p>
            <a:pPr>
              <a:buNone/>
            </a:pPr>
            <a:r>
              <a:rPr lang="de-DE" sz="2100" dirty="0" smtClean="0">
                <a:latin typeface="Consolas" pitchFamily="49" charset="0"/>
                <a:cs typeface="Consolas" pitchFamily="49" charset="0"/>
              </a:rPr>
              <a:t>	{ </a:t>
            </a:r>
          </a:p>
          <a:p>
            <a:pPr>
              <a:buNone/>
            </a:pPr>
            <a:r>
              <a:rPr lang="de-DE" sz="2100" dirty="0" smtClean="0">
                <a:latin typeface="Consolas" pitchFamily="49" charset="0"/>
                <a:cs typeface="Consolas" pitchFamily="49" charset="0"/>
              </a:rPr>
              <a:t>		$</a:t>
            </a:r>
            <a:r>
              <a:rPr lang="de-DE" sz="2100" dirty="0" err="1" smtClean="0">
                <a:latin typeface="Consolas" pitchFamily="49" charset="0"/>
                <a:cs typeface="Consolas" pitchFamily="49" charset="0"/>
              </a:rPr>
              <a:t>gt</a:t>
            </a:r>
            <a:r>
              <a:rPr lang="de-DE" sz="2100" dirty="0" smtClean="0">
                <a:latin typeface="Consolas" pitchFamily="49" charset="0"/>
                <a:cs typeface="Consolas" pitchFamily="49" charset="0"/>
              </a:rPr>
              <a:t> : &lt;</a:t>
            </a:r>
            <a:r>
              <a:rPr lang="de-DE" sz="2100" dirty="0" err="1" smtClean="0">
                <a:latin typeface="Consolas" pitchFamily="49" charset="0"/>
                <a:cs typeface="Consolas" pitchFamily="49" charset="0"/>
              </a:rPr>
              <a:t>from</a:t>
            </a:r>
            <a:r>
              <a:rPr lang="de-DE" sz="2100" dirty="0" smtClean="0">
                <a:latin typeface="Consolas" pitchFamily="49" charset="0"/>
                <a:cs typeface="Consolas" pitchFamily="49" charset="0"/>
              </a:rPr>
              <a:t>&gt;, </a:t>
            </a:r>
          </a:p>
          <a:p>
            <a:pPr>
              <a:buNone/>
            </a:pPr>
            <a:r>
              <a:rPr lang="de-DE" sz="2100" dirty="0" smtClean="0">
                <a:latin typeface="Consolas" pitchFamily="49" charset="0"/>
                <a:cs typeface="Consolas" pitchFamily="49" charset="0"/>
              </a:rPr>
              <a:t>		$</a:t>
            </a:r>
            <a:r>
              <a:rPr lang="de-DE" sz="2100" dirty="0" err="1" smtClean="0">
                <a:latin typeface="Consolas" pitchFamily="49" charset="0"/>
                <a:cs typeface="Consolas" pitchFamily="49" charset="0"/>
              </a:rPr>
              <a:t>lt</a:t>
            </a:r>
            <a:r>
              <a:rPr lang="de-DE" sz="2100" dirty="0" smtClean="0">
                <a:latin typeface="Consolas" pitchFamily="49" charset="0"/>
                <a:cs typeface="Consolas" pitchFamily="49" charset="0"/>
              </a:rPr>
              <a:t> : &lt;</a:t>
            </a:r>
            <a:r>
              <a:rPr lang="de-DE" sz="2100" dirty="0" err="1" smtClean="0">
                <a:latin typeface="Consolas" pitchFamily="49" charset="0"/>
                <a:cs typeface="Consolas" pitchFamily="49" charset="0"/>
              </a:rPr>
              <a:t>to</a:t>
            </a:r>
            <a:r>
              <a:rPr lang="de-DE" sz="21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de-DE" sz="21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de-DE" sz="2100" dirty="0" smtClean="0">
                <a:latin typeface="Consolas" pitchFamily="49" charset="0"/>
                <a:cs typeface="Consolas" pitchFamily="49" charset="0"/>
              </a:rPr>
              <a:t>}).</a:t>
            </a:r>
            <a:r>
              <a:rPr lang="de-DE" sz="2100" dirty="0" err="1" smtClean="0">
                <a:latin typeface="Consolas" pitchFamily="49" charset="0"/>
                <a:cs typeface="Consolas" pitchFamily="49" charset="0"/>
              </a:rPr>
              <a:t>count</a:t>
            </a:r>
            <a:r>
              <a:rPr lang="de-DE" sz="21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endParaRPr lang="de-DE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sz="1900" dirty="0" err="1" smtClean="0">
                <a:latin typeface="Consolas" pitchFamily="49" charset="0"/>
                <a:cs typeface="Consolas" pitchFamily="49" charset="0"/>
              </a:rPr>
              <a:t>db.measurings.find</a:t>
            </a: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({ "</a:t>
            </a:r>
            <a:r>
              <a:rPr lang="de-DE" sz="1900" dirty="0" err="1" smtClean="0">
                <a:latin typeface="Consolas" pitchFamily="49" charset="0"/>
                <a:cs typeface="Consolas" pitchFamily="49" charset="0"/>
              </a:rPr>
              <a:t>datatype</a:t>
            </a: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" : "</a:t>
            </a:r>
            <a:r>
              <a:rPr lang="de-DE" sz="1900" dirty="0" err="1" smtClean="0">
                <a:latin typeface="Consolas" pitchFamily="49" charset="0"/>
                <a:cs typeface="Consolas" pitchFamily="49" charset="0"/>
              </a:rPr>
              <a:t>gain</a:t>
            </a: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", "</a:t>
            </a:r>
            <a:r>
              <a:rPr lang="de-DE" sz="1900" dirty="0" err="1" smtClean="0">
                <a:latin typeface="Consolas" pitchFamily="49" charset="0"/>
                <a:cs typeface="Consolas" pitchFamily="49" charset="0"/>
              </a:rPr>
              <a:t>stationID</a:t>
            </a: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" : "wendlinghausen2", "</a:t>
            </a:r>
            <a:r>
              <a:rPr lang="de-DE" sz="1900" dirty="0" err="1" smtClean="0">
                <a:latin typeface="Consolas" pitchFamily="49" charset="0"/>
                <a:cs typeface="Consolas" pitchFamily="49" charset="0"/>
              </a:rPr>
              <a:t>serialNo</a:t>
            </a: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" : 1, "</a:t>
            </a:r>
            <a:r>
              <a:rPr lang="de-DE" sz="19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" : { $</a:t>
            </a:r>
            <a:r>
              <a:rPr lang="de-DE" sz="1900" dirty="0" err="1" smtClean="0">
                <a:latin typeface="Consolas" pitchFamily="49" charset="0"/>
                <a:cs typeface="Consolas" pitchFamily="49" charset="0"/>
              </a:rPr>
              <a:t>gt</a:t>
            </a: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 : 1269953100000, $</a:t>
            </a:r>
            <a:r>
              <a:rPr lang="de-DE" sz="1900" dirty="0" err="1" smtClean="0">
                <a:latin typeface="Consolas" pitchFamily="49" charset="0"/>
                <a:cs typeface="Consolas" pitchFamily="49" charset="0"/>
              </a:rPr>
              <a:t>lt</a:t>
            </a: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 : 1269970200000 }}).</a:t>
            </a:r>
            <a:r>
              <a:rPr lang="de-DE" sz="1900" dirty="0" err="1" smtClean="0">
                <a:latin typeface="Consolas" pitchFamily="49" charset="0"/>
                <a:cs typeface="Consolas" pitchFamily="49" charset="0"/>
              </a:rPr>
              <a:t>count</a:t>
            </a: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Komplexe Abfragen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 lnSpcReduction="10000"/>
          </a:bodyPr>
          <a:lstStyle/>
          <a:p>
            <a:r>
              <a:rPr lang="de-DE" sz="1700" dirty="0" smtClean="0"/>
              <a:t>Wie ist der Wert der Zeitreihe XY zum Zeitpunkt Z?</a:t>
            </a:r>
          </a:p>
          <a:p>
            <a:pPr>
              <a:buNone/>
            </a:pPr>
            <a:endParaRPr lang="de-DE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900" dirty="0" err="1" smtClean="0">
                <a:latin typeface="Consolas" pitchFamily="49" charset="0"/>
                <a:cs typeface="Consolas" pitchFamily="49" charset="0"/>
              </a:rPr>
              <a:t>db.measurings.find</a:t>
            </a: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buNone/>
            </a:pP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buNone/>
            </a:pP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	"</a:t>
            </a:r>
            <a:r>
              <a:rPr lang="de-DE" sz="1900" dirty="0" err="1" smtClean="0">
                <a:latin typeface="Consolas" pitchFamily="49" charset="0"/>
                <a:cs typeface="Consolas" pitchFamily="49" charset="0"/>
              </a:rPr>
              <a:t>datatype</a:t>
            </a: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" : &lt;type&gt;, </a:t>
            </a:r>
          </a:p>
          <a:p>
            <a:pPr>
              <a:buNone/>
            </a:pP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	"</a:t>
            </a:r>
            <a:r>
              <a:rPr lang="de-DE" sz="1900" dirty="0" err="1" smtClean="0">
                <a:latin typeface="Consolas" pitchFamily="49" charset="0"/>
                <a:cs typeface="Consolas" pitchFamily="49" charset="0"/>
              </a:rPr>
              <a:t>stationID</a:t>
            </a: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" : &lt;</a:t>
            </a:r>
            <a:r>
              <a:rPr lang="de-DE" sz="1900" dirty="0" err="1" smtClean="0">
                <a:latin typeface="Consolas" pitchFamily="49" charset="0"/>
                <a:cs typeface="Consolas" pitchFamily="49" charset="0"/>
              </a:rPr>
              <a:t>stationID</a:t>
            </a: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&gt;, </a:t>
            </a:r>
          </a:p>
          <a:p>
            <a:pPr>
              <a:buNone/>
            </a:pP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	"</a:t>
            </a:r>
            <a:r>
              <a:rPr lang="de-DE" sz="1900" dirty="0" err="1" smtClean="0">
                <a:latin typeface="Consolas" pitchFamily="49" charset="0"/>
                <a:cs typeface="Consolas" pitchFamily="49" charset="0"/>
              </a:rPr>
              <a:t>serialNo</a:t>
            </a: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" : &lt;</a:t>
            </a:r>
            <a:r>
              <a:rPr lang="de-DE" sz="1900" dirty="0" err="1" smtClean="0">
                <a:latin typeface="Consolas" pitchFamily="49" charset="0"/>
                <a:cs typeface="Consolas" pitchFamily="49" charset="0"/>
              </a:rPr>
              <a:t>serialNo</a:t>
            </a: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&gt;, </a:t>
            </a:r>
          </a:p>
          <a:p>
            <a:pPr>
              <a:buNone/>
            </a:pP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	"</a:t>
            </a:r>
            <a:r>
              <a:rPr lang="de-DE" sz="19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" : &lt;t&gt;</a:t>
            </a:r>
          </a:p>
          <a:p>
            <a:pPr>
              <a:buNone/>
            </a:pP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},</a:t>
            </a:r>
          </a:p>
          <a:p>
            <a:pPr>
              <a:buNone/>
            </a:pP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buNone/>
            </a:pP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de-DE" sz="1900" dirty="0" err="1" smtClean="0">
                <a:latin typeface="Consolas" pitchFamily="49" charset="0"/>
                <a:cs typeface="Consolas" pitchFamily="49" charset="0"/>
              </a:rPr>
              <a:t>projektion</a:t>
            </a: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&gt; : 1 </a:t>
            </a:r>
          </a:p>
          <a:p>
            <a:pPr>
              <a:buNone/>
            </a:pP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});</a:t>
            </a:r>
          </a:p>
          <a:p>
            <a:pPr>
              <a:buNone/>
            </a:pPr>
            <a:endParaRPr lang="de-DE" sz="19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900" dirty="0" err="1" smtClean="0">
                <a:latin typeface="Consolas" pitchFamily="49" charset="0"/>
                <a:cs typeface="Consolas" pitchFamily="49" charset="0"/>
              </a:rPr>
              <a:t>db.measurings.find</a:t>
            </a: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({ "</a:t>
            </a:r>
            <a:r>
              <a:rPr lang="de-DE" sz="1900" dirty="0" err="1" smtClean="0">
                <a:latin typeface="Consolas" pitchFamily="49" charset="0"/>
                <a:cs typeface="Consolas" pitchFamily="49" charset="0"/>
              </a:rPr>
              <a:t>datatype</a:t>
            </a: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" : "</a:t>
            </a:r>
            <a:r>
              <a:rPr lang="de-DE" sz="1900" dirty="0" err="1" smtClean="0">
                <a:latin typeface="Consolas" pitchFamily="49" charset="0"/>
                <a:cs typeface="Consolas" pitchFamily="49" charset="0"/>
              </a:rPr>
              <a:t>gain</a:t>
            </a: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", "</a:t>
            </a:r>
            <a:r>
              <a:rPr lang="de-DE" sz="1900" dirty="0" err="1" smtClean="0">
                <a:latin typeface="Consolas" pitchFamily="49" charset="0"/>
                <a:cs typeface="Consolas" pitchFamily="49" charset="0"/>
              </a:rPr>
              <a:t>stationID</a:t>
            </a: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" : "wendlinghausen2", "</a:t>
            </a:r>
            <a:r>
              <a:rPr lang="de-DE" sz="1900" dirty="0" err="1" smtClean="0">
                <a:latin typeface="Consolas" pitchFamily="49" charset="0"/>
                <a:cs typeface="Consolas" pitchFamily="49" charset="0"/>
              </a:rPr>
              <a:t>serialNo</a:t>
            </a: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" : 1, "</a:t>
            </a:r>
            <a:r>
              <a:rPr lang="de-DE" sz="19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" : 1269953100000 }, { "</a:t>
            </a:r>
            <a:r>
              <a:rPr lang="de-DE" sz="1900" dirty="0" err="1" smtClean="0">
                <a:latin typeface="Consolas" pitchFamily="49" charset="0"/>
                <a:cs typeface="Consolas" pitchFamily="49" charset="0"/>
              </a:rPr>
              <a:t>value</a:t>
            </a:r>
            <a:r>
              <a:rPr lang="de-DE" sz="1900" dirty="0" smtClean="0">
                <a:latin typeface="Consolas" pitchFamily="49" charset="0"/>
                <a:cs typeface="Consolas" pitchFamily="49" charset="0"/>
              </a:rPr>
              <a:t>" : 1 }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Komplexe Abfragen 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 fontScale="25000" lnSpcReduction="20000"/>
          </a:bodyPr>
          <a:lstStyle/>
          <a:p>
            <a:r>
              <a:rPr lang="de-DE" sz="6400" dirty="0" smtClean="0">
                <a:latin typeface="+mj-lt"/>
              </a:rPr>
              <a:t>Wie sind die Werte der Zeitreihe XY im Zeitintervall [</a:t>
            </a:r>
            <a:r>
              <a:rPr lang="de-DE" sz="6400" dirty="0" err="1" smtClean="0">
                <a:latin typeface="+mj-lt"/>
              </a:rPr>
              <a:t>von,bis</a:t>
            </a:r>
            <a:r>
              <a:rPr lang="de-DE" sz="6400" dirty="0" smtClean="0">
                <a:latin typeface="+mj-lt"/>
              </a:rPr>
              <a:t>]?</a:t>
            </a:r>
          </a:p>
          <a:p>
            <a:pPr>
              <a:buNone/>
            </a:pPr>
            <a:endParaRPr lang="de-DE" sz="4900" dirty="0" smtClean="0">
              <a:latin typeface="+mj-lt"/>
              <a:cs typeface="Consolas" pitchFamily="49" charset="0"/>
            </a:endParaRPr>
          </a:p>
          <a:p>
            <a:pPr>
              <a:buNone/>
            </a:pPr>
            <a:endParaRPr lang="de-DE" sz="2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5600" dirty="0" err="1" smtClean="0">
                <a:latin typeface="Consolas" pitchFamily="49" charset="0"/>
                <a:cs typeface="Consolas" pitchFamily="49" charset="0"/>
              </a:rPr>
              <a:t>db.measurings.find</a:t>
            </a: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buNone/>
            </a:pP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buNone/>
            </a:pP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	"</a:t>
            </a:r>
            <a:r>
              <a:rPr lang="de-DE" sz="5600" dirty="0" err="1" smtClean="0">
                <a:latin typeface="Consolas" pitchFamily="49" charset="0"/>
                <a:cs typeface="Consolas" pitchFamily="49" charset="0"/>
              </a:rPr>
              <a:t>datatype</a:t>
            </a: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" : &lt;type&gt;, </a:t>
            </a:r>
          </a:p>
          <a:p>
            <a:pPr>
              <a:buNone/>
            </a:pP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	"</a:t>
            </a:r>
            <a:r>
              <a:rPr lang="de-DE" sz="5600" dirty="0" err="1" smtClean="0">
                <a:latin typeface="Consolas" pitchFamily="49" charset="0"/>
                <a:cs typeface="Consolas" pitchFamily="49" charset="0"/>
              </a:rPr>
              <a:t>stationID</a:t>
            </a: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" : &lt;</a:t>
            </a:r>
            <a:r>
              <a:rPr lang="de-DE" sz="5600" dirty="0" err="1" smtClean="0">
                <a:latin typeface="Consolas" pitchFamily="49" charset="0"/>
                <a:cs typeface="Consolas" pitchFamily="49" charset="0"/>
              </a:rPr>
              <a:t>stationID</a:t>
            </a: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&gt;, </a:t>
            </a:r>
          </a:p>
          <a:p>
            <a:pPr>
              <a:buNone/>
            </a:pP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	"</a:t>
            </a:r>
            <a:r>
              <a:rPr lang="de-DE" sz="5600" dirty="0" err="1" smtClean="0">
                <a:latin typeface="Consolas" pitchFamily="49" charset="0"/>
                <a:cs typeface="Consolas" pitchFamily="49" charset="0"/>
              </a:rPr>
              <a:t>serialNo</a:t>
            </a: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" : &lt;</a:t>
            </a:r>
            <a:r>
              <a:rPr lang="de-DE" sz="5600" dirty="0" err="1" smtClean="0">
                <a:latin typeface="Consolas" pitchFamily="49" charset="0"/>
                <a:cs typeface="Consolas" pitchFamily="49" charset="0"/>
              </a:rPr>
              <a:t>serialNo</a:t>
            </a: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&gt;,</a:t>
            </a:r>
          </a:p>
          <a:p>
            <a:pPr>
              <a:buNone/>
            </a:pP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	"</a:t>
            </a:r>
            <a:r>
              <a:rPr lang="de-DE" sz="56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" : </a:t>
            </a:r>
          </a:p>
          <a:p>
            <a:pPr>
              <a:buNone/>
            </a:pP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	{ </a:t>
            </a:r>
          </a:p>
          <a:p>
            <a:pPr>
              <a:buNone/>
            </a:pP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		$</a:t>
            </a:r>
            <a:r>
              <a:rPr lang="de-DE" sz="5600" dirty="0" err="1" smtClean="0">
                <a:latin typeface="Consolas" pitchFamily="49" charset="0"/>
                <a:cs typeface="Consolas" pitchFamily="49" charset="0"/>
              </a:rPr>
              <a:t>gt</a:t>
            </a: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 : &lt;</a:t>
            </a:r>
            <a:r>
              <a:rPr lang="de-DE" sz="5600" dirty="0" err="1" smtClean="0">
                <a:latin typeface="Consolas" pitchFamily="49" charset="0"/>
                <a:cs typeface="Consolas" pitchFamily="49" charset="0"/>
              </a:rPr>
              <a:t>from</a:t>
            </a: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&gt;, </a:t>
            </a:r>
          </a:p>
          <a:p>
            <a:pPr>
              <a:buNone/>
            </a:pP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		$</a:t>
            </a:r>
            <a:r>
              <a:rPr lang="de-DE" sz="5600" dirty="0" err="1" smtClean="0">
                <a:latin typeface="Consolas" pitchFamily="49" charset="0"/>
                <a:cs typeface="Consolas" pitchFamily="49" charset="0"/>
              </a:rPr>
              <a:t>lt</a:t>
            </a: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 : &lt;</a:t>
            </a:r>
            <a:r>
              <a:rPr lang="de-DE" sz="5600" dirty="0" err="1" smtClean="0">
                <a:latin typeface="Consolas" pitchFamily="49" charset="0"/>
                <a:cs typeface="Consolas" pitchFamily="49" charset="0"/>
              </a:rPr>
              <a:t>to</a:t>
            </a: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}, </a:t>
            </a:r>
          </a:p>
          <a:p>
            <a:pPr>
              <a:buNone/>
            </a:pP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buNone/>
            </a:pP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de-DE" sz="5600" dirty="0" err="1" smtClean="0">
                <a:latin typeface="Consolas" pitchFamily="49" charset="0"/>
                <a:cs typeface="Consolas" pitchFamily="49" charset="0"/>
              </a:rPr>
              <a:t>projektion</a:t>
            </a: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&gt; : 1 </a:t>
            </a:r>
          </a:p>
          <a:p>
            <a:pPr>
              <a:buNone/>
            </a:pP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});</a:t>
            </a:r>
          </a:p>
          <a:p>
            <a:pPr>
              <a:buNone/>
            </a:pPr>
            <a:endParaRPr lang="de-DE" sz="5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sz="5600" dirty="0" err="1" smtClean="0">
                <a:latin typeface="Consolas" pitchFamily="49" charset="0"/>
                <a:cs typeface="Consolas" pitchFamily="49" charset="0"/>
              </a:rPr>
              <a:t>db.measurings.find</a:t>
            </a: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({ "</a:t>
            </a:r>
            <a:r>
              <a:rPr lang="de-DE" sz="5600" dirty="0" err="1" smtClean="0">
                <a:latin typeface="Consolas" pitchFamily="49" charset="0"/>
                <a:cs typeface="Consolas" pitchFamily="49" charset="0"/>
              </a:rPr>
              <a:t>datatype</a:t>
            </a: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" : "</a:t>
            </a:r>
            <a:r>
              <a:rPr lang="de-DE" sz="5600" dirty="0" err="1" smtClean="0">
                <a:latin typeface="Consolas" pitchFamily="49" charset="0"/>
                <a:cs typeface="Consolas" pitchFamily="49" charset="0"/>
              </a:rPr>
              <a:t>gain</a:t>
            </a: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", "</a:t>
            </a:r>
            <a:r>
              <a:rPr lang="de-DE" sz="5600" dirty="0" err="1" smtClean="0">
                <a:latin typeface="Consolas" pitchFamily="49" charset="0"/>
                <a:cs typeface="Consolas" pitchFamily="49" charset="0"/>
              </a:rPr>
              <a:t>stationID</a:t>
            </a: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" : "wendlinghausen2", "</a:t>
            </a:r>
            <a:r>
              <a:rPr lang="de-DE" sz="5600" dirty="0" err="1" smtClean="0">
                <a:latin typeface="Consolas" pitchFamily="49" charset="0"/>
                <a:cs typeface="Consolas" pitchFamily="49" charset="0"/>
              </a:rPr>
              <a:t>serialNo</a:t>
            </a: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" : 1, "</a:t>
            </a:r>
            <a:r>
              <a:rPr lang="de-DE" sz="56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" : { $</a:t>
            </a:r>
            <a:r>
              <a:rPr lang="de-DE" sz="5600" dirty="0" err="1" smtClean="0">
                <a:latin typeface="Consolas" pitchFamily="49" charset="0"/>
                <a:cs typeface="Consolas" pitchFamily="49" charset="0"/>
              </a:rPr>
              <a:t>gt</a:t>
            </a: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 : 1269953100000, $</a:t>
            </a:r>
            <a:r>
              <a:rPr lang="de-DE" sz="5600" dirty="0" err="1" smtClean="0">
                <a:latin typeface="Consolas" pitchFamily="49" charset="0"/>
                <a:cs typeface="Consolas" pitchFamily="49" charset="0"/>
              </a:rPr>
              <a:t>lt</a:t>
            </a: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 : 1269970200000 }}, { "</a:t>
            </a:r>
            <a:r>
              <a:rPr lang="de-DE" sz="5600" dirty="0" err="1" smtClean="0">
                <a:latin typeface="Consolas" pitchFamily="49" charset="0"/>
                <a:cs typeface="Consolas" pitchFamily="49" charset="0"/>
              </a:rPr>
              <a:t>value</a:t>
            </a:r>
            <a:r>
              <a:rPr lang="de-DE" sz="5600" dirty="0" smtClean="0">
                <a:latin typeface="Consolas" pitchFamily="49" charset="0"/>
                <a:cs typeface="Consolas" pitchFamily="49" charset="0"/>
              </a:rPr>
              <a:t>" : 1 }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2172</Words>
  <PresentationFormat>Bildschirmpräsentation (4:3)</PresentationFormat>
  <Paragraphs>481</Paragraphs>
  <Slides>25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Larissa-Design</vt:lpstr>
      <vt:lpstr>Folie 1</vt:lpstr>
      <vt:lpstr>Änderung Datenmodell</vt:lpstr>
      <vt:lpstr>Optimierung – document size</vt:lpstr>
      <vt:lpstr>Optimierung – document size</vt:lpstr>
      <vt:lpstr>Optimierung – document size</vt:lpstr>
      <vt:lpstr>Optimierung – document size</vt:lpstr>
      <vt:lpstr>Komplexe Abfragen 1</vt:lpstr>
      <vt:lpstr>Komplexe Abfragen 2</vt:lpstr>
      <vt:lpstr>Komplexe Abfragen 3</vt:lpstr>
      <vt:lpstr>Komplexe Abfragen 4</vt:lpstr>
      <vt:lpstr>Komplexe Abfragen 5 / 1</vt:lpstr>
      <vt:lpstr>Komplexe Abfragen 5 / 2</vt:lpstr>
      <vt:lpstr>Folie 13</vt:lpstr>
      <vt:lpstr>Komplexe Abfragen 5 / 4</vt:lpstr>
      <vt:lpstr>Komplexe Abfragen 5 / 3</vt:lpstr>
      <vt:lpstr>Komplexe Abfragen 6</vt:lpstr>
      <vt:lpstr>Komplexe Abfragen 7 / 1</vt:lpstr>
      <vt:lpstr>Komplexe Abfragen 7 / 2</vt:lpstr>
      <vt:lpstr>Komplexe Abfragen 8</vt:lpstr>
      <vt:lpstr>Komplexe Abfragen 9</vt:lpstr>
      <vt:lpstr>sharding - Architektur</vt:lpstr>
      <vt:lpstr>sharding – server setup</vt:lpstr>
      <vt:lpstr>sharding – sharding setup 1</vt:lpstr>
      <vt:lpstr>sharding – sharding setup 2</vt:lpstr>
      <vt:lpstr>todo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s1ck</dc:creator>
  <cp:lastModifiedBy>s1ck</cp:lastModifiedBy>
  <cp:revision>183</cp:revision>
  <dcterms:created xsi:type="dcterms:W3CDTF">2011-11-14T17:34:18Z</dcterms:created>
  <dcterms:modified xsi:type="dcterms:W3CDTF">2011-12-07T17:05:57Z</dcterms:modified>
</cp:coreProperties>
</file>