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307" r:id="rId3"/>
    <p:sldId id="258" r:id="rId4"/>
    <p:sldId id="301" r:id="rId5"/>
    <p:sldId id="303" r:id="rId6"/>
    <p:sldId id="302" r:id="rId7"/>
    <p:sldId id="305" r:id="rId8"/>
    <p:sldId id="306" r:id="rId9"/>
    <p:sldId id="308" r:id="rId10"/>
    <p:sldId id="281" r:id="rId11"/>
  </p:sldIdLst>
  <p:sldSz cx="9144000" cy="5143500" type="screen16x9"/>
  <p:notesSz cx="6858000" cy="9144000"/>
  <p:embeddedFontLst>
    <p:embeddedFont>
      <p:font typeface="Anaheim" panose="020B0604020202020204" charset="0"/>
      <p:regular r:id="rId13"/>
    </p:embeddedFont>
    <p:embeddedFont>
      <p:font typeface="Overpass Mono" panose="020B0604020202020204" charset="0"/>
      <p:regular r:id="rId14"/>
      <p:bold r:id="rId15"/>
    </p:embeddedFont>
    <p:embeddedFont>
      <p:font typeface="Roboto" panose="02000000000000000000" pitchFamily="2" charset="0"/>
      <p:regular r:id="rId16"/>
      <p:bold r:id="rId17"/>
      <p:italic r:id="rId18"/>
      <p:boldItalic r:id="rId19"/>
    </p:embeddedFont>
    <p:embeddedFont>
      <p:font typeface="Roboto Condensed Light" panose="02000000000000000000" pitchFamily="2"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BD2D91D-6328-4B2C-ACC0-3C6A705729E5}">
          <p14:sldIdLst>
            <p14:sldId id="256"/>
            <p14:sldId id="307"/>
            <p14:sldId id="258"/>
            <p14:sldId id="301"/>
            <p14:sldId id="303"/>
            <p14:sldId id="302"/>
            <p14:sldId id="305"/>
            <p14:sldId id="306"/>
            <p14:sldId id="308"/>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21CFF5-E41B-40D9-9E8F-1DB9D5204C5E}">
  <a:tblStyle styleId="{7D21CFF5-E41B-40D9-9E8F-1DB9D5204C5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866B30D-340C-48FA-9397-1FD32D8A44C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9" r:id="rId3"/>
    <p:sldLayoutId id="2147483661" r:id="rId4"/>
    <p:sldLayoutId id="214748366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911864" y="1362914"/>
            <a:ext cx="5934986" cy="916864"/>
          </a:xfrm>
          <a:prstGeom prst="rect">
            <a:avLst/>
          </a:prstGeom>
        </p:spPr>
        <p:txBody>
          <a:bodyPr spcFirstLastPara="1" wrap="square" lIns="91425" tIns="91425" rIns="91425" bIns="0" anchor="b" anchorCtr="0">
            <a:noAutofit/>
          </a:bodyPr>
          <a:lstStyle/>
          <a:p>
            <a:pPr algn="ctr"/>
            <a:r>
              <a:rPr lang="en-US" sz="3600" b="1" i="0" dirty="0">
                <a:effectLst/>
                <a:latin typeface="var(--secondary-font)"/>
              </a:rPr>
              <a:t>SIX WEEK SUMMER TRAINING PRESENTATION</a:t>
            </a:r>
          </a:p>
        </p:txBody>
      </p:sp>
      <p:sp>
        <p:nvSpPr>
          <p:cNvPr id="335" name="Google Shape;335;p27"/>
          <p:cNvSpPr txBox="1">
            <a:spLocks noGrp="1"/>
          </p:cNvSpPr>
          <p:nvPr>
            <p:ph type="subTitle" idx="1"/>
          </p:nvPr>
        </p:nvSpPr>
        <p:spPr>
          <a:xfrm>
            <a:off x="911864" y="3141551"/>
            <a:ext cx="5719396" cy="1266898"/>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1800" dirty="0">
                <a:solidFill>
                  <a:schemeClr val="dk2"/>
                </a:solidFill>
              </a:rPr>
              <a:t>Presented by: Siddharth Rathore</a:t>
            </a:r>
          </a:p>
          <a:p>
            <a:pPr marL="0" lvl="0" indent="0" algn="l" rtl="0">
              <a:spcBef>
                <a:spcPts val="0"/>
              </a:spcBef>
              <a:spcAft>
                <a:spcPts val="0"/>
              </a:spcAft>
              <a:buNone/>
            </a:pPr>
            <a:r>
              <a:rPr lang="en" sz="1800" dirty="0">
                <a:solidFill>
                  <a:schemeClr val="dk2"/>
                </a:solidFill>
              </a:rPr>
              <a:t>Registration No: 12100767 </a:t>
            </a:r>
          </a:p>
          <a:p>
            <a:pPr marL="0" lvl="0" indent="0" algn="l" rtl="0">
              <a:spcBef>
                <a:spcPts val="0"/>
              </a:spcBef>
              <a:spcAft>
                <a:spcPts val="0"/>
              </a:spcAft>
              <a:buNone/>
            </a:pPr>
            <a:r>
              <a:rPr lang="en" sz="1800" dirty="0">
                <a:solidFill>
                  <a:schemeClr val="dk2"/>
                </a:solidFill>
              </a:rPr>
              <a:t>Section: K20BG</a:t>
            </a:r>
          </a:p>
          <a:p>
            <a:pPr marL="0" indent="0"/>
            <a:r>
              <a:rPr lang="en" sz="1800" dirty="0">
                <a:solidFill>
                  <a:schemeClr val="dk2"/>
                </a:solidFill>
              </a:rPr>
              <a:t>Course Code: CSE343</a:t>
            </a:r>
          </a:p>
          <a:p>
            <a:pPr marL="0" lvl="0" indent="0" algn="l" rtl="0">
              <a:spcBef>
                <a:spcPts val="0"/>
              </a:spcBef>
              <a:spcAft>
                <a:spcPts val="0"/>
              </a:spcAft>
              <a:buNone/>
            </a:pPr>
            <a:endParaRPr lang="en" sz="1800" dirty="0">
              <a:solidFill>
                <a:schemeClr val="dk2"/>
              </a:solidFill>
            </a:endParaRPr>
          </a:p>
          <a:p>
            <a:pPr marL="0" lvl="0" indent="0" algn="l" rtl="0">
              <a:spcBef>
                <a:spcPts val="0"/>
              </a:spcBef>
              <a:spcAft>
                <a:spcPts val="0"/>
              </a:spcAft>
              <a:buNone/>
            </a:pPr>
            <a:endParaRPr lang="en" sz="1600" dirty="0">
              <a:solidFill>
                <a:schemeClr val="dk2"/>
              </a:solidFill>
            </a:endParaRPr>
          </a:p>
          <a:p>
            <a:pPr marL="0" lvl="0" indent="0" algn="l" rtl="0">
              <a:spcBef>
                <a:spcPts val="0"/>
              </a:spcBef>
              <a:spcAft>
                <a:spcPts val="0"/>
              </a:spcAft>
              <a:buNone/>
            </a:pPr>
            <a:endParaRPr lang="en" sz="2100" dirty="0">
              <a:solidFill>
                <a:schemeClr val="dk2"/>
              </a:solidFill>
            </a:endParaRPr>
          </a:p>
          <a:p>
            <a:pPr marL="0" lvl="0" indent="0" algn="l" rtl="0">
              <a:spcBef>
                <a:spcPts val="0"/>
              </a:spcBef>
              <a:spcAft>
                <a:spcPts val="0"/>
              </a:spcAft>
              <a:buNone/>
            </a:pPr>
            <a:r>
              <a:rPr lang="en" sz="2100" dirty="0">
                <a:solidFill>
                  <a:schemeClr val="dk2"/>
                </a:solidFill>
              </a:rPr>
              <a:t> </a:t>
            </a:r>
            <a:endParaRPr sz="2100" dirty="0">
              <a:solidFill>
                <a:schemeClr val="dk2"/>
              </a:solidFill>
            </a:endParaRPr>
          </a:p>
        </p:txBody>
      </p:sp>
      <p:sp>
        <p:nvSpPr>
          <p:cNvPr id="3" name="TextBox 2">
            <a:extLst>
              <a:ext uri="{FF2B5EF4-FFF2-40B4-BE49-F238E27FC236}">
                <a16:creationId xmlns:a16="http://schemas.microsoft.com/office/drawing/2014/main" id="{72FBC778-D10F-B1BA-E2FE-4FA251A1CD1B}"/>
              </a:ext>
            </a:extLst>
          </p:cNvPr>
          <p:cNvSpPr txBox="1"/>
          <p:nvPr/>
        </p:nvSpPr>
        <p:spPr>
          <a:xfrm>
            <a:off x="1368474" y="2279777"/>
            <a:ext cx="5021766" cy="861774"/>
          </a:xfrm>
          <a:prstGeom prst="rect">
            <a:avLst/>
          </a:prstGeom>
          <a:noFill/>
        </p:spPr>
        <p:txBody>
          <a:bodyPr wrap="square">
            <a:spAutoFit/>
          </a:bodyPr>
          <a:lstStyle/>
          <a:p>
            <a:pPr algn="ctr"/>
            <a:r>
              <a:rPr lang="en" sz="1800" b="1" dirty="0">
                <a:solidFill>
                  <a:schemeClr val="tx2">
                    <a:lumMod val="75000"/>
                  </a:schemeClr>
                </a:solidFill>
                <a:latin typeface="+mn-lt"/>
              </a:rPr>
              <a:t>ON </a:t>
            </a:r>
          </a:p>
          <a:p>
            <a:pPr lvl="4"/>
            <a:r>
              <a:rPr lang="en-US" sz="1800" b="1" i="0" dirty="0">
                <a:solidFill>
                  <a:schemeClr val="tx2">
                    <a:lumMod val="75000"/>
                  </a:schemeClr>
                </a:solidFill>
                <a:effectLst/>
                <a:latin typeface="+mn-lt"/>
              </a:rPr>
              <a:t>      ADVANCED PYTHON PROGRAMMING</a:t>
            </a:r>
            <a:endParaRPr lang="en" sz="1800" dirty="0">
              <a:solidFill>
                <a:schemeClr val="tx2">
                  <a:lumMod val="75000"/>
                </a:schemeClr>
              </a:solidFill>
              <a:latin typeface="+mn-lt"/>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673500" y="1700197"/>
            <a:ext cx="3912246"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899" name="Google Shape;899;p52"/>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pSp>
        <p:nvGrpSpPr>
          <p:cNvPr id="2" name="Google Shape;5592;p64">
            <a:extLst>
              <a:ext uri="{FF2B5EF4-FFF2-40B4-BE49-F238E27FC236}">
                <a16:creationId xmlns:a16="http://schemas.microsoft.com/office/drawing/2014/main" id="{68F59A01-DE5C-7F38-2B2F-5EE06297C376}"/>
              </a:ext>
            </a:extLst>
          </p:cNvPr>
          <p:cNvGrpSpPr/>
          <p:nvPr/>
        </p:nvGrpSpPr>
        <p:grpSpPr>
          <a:xfrm>
            <a:off x="6443142" y="1560278"/>
            <a:ext cx="753525" cy="669000"/>
            <a:chOff x="6863329" y="2297710"/>
            <a:chExt cx="391460" cy="370127"/>
          </a:xfrm>
        </p:grpSpPr>
        <p:sp>
          <p:nvSpPr>
            <p:cNvPr id="3" name="Google Shape;5593;p64">
              <a:extLst>
                <a:ext uri="{FF2B5EF4-FFF2-40B4-BE49-F238E27FC236}">
                  <a16:creationId xmlns:a16="http://schemas.microsoft.com/office/drawing/2014/main" id="{E58A86FA-A676-97A4-12C9-883F8986ADBC}"/>
                </a:ext>
              </a:extLst>
            </p:cNvPr>
            <p:cNvSpPr/>
            <p:nvPr/>
          </p:nvSpPr>
          <p:spPr>
            <a:xfrm>
              <a:off x="6979033" y="2297710"/>
              <a:ext cx="272603" cy="342961"/>
            </a:xfrm>
            <a:custGeom>
              <a:avLst/>
              <a:gdLst/>
              <a:ahLst/>
              <a:cxnLst/>
              <a:rect l="l" t="t" r="r" b="b"/>
              <a:pathLst>
                <a:path w="10376" h="13054" extrusionOk="0">
                  <a:moveTo>
                    <a:pt x="3589" y="0"/>
                  </a:moveTo>
                  <a:cubicBezTo>
                    <a:pt x="3379" y="0"/>
                    <a:pt x="3193" y="25"/>
                    <a:pt x="3060" y="48"/>
                  </a:cubicBezTo>
                  <a:cubicBezTo>
                    <a:pt x="2942" y="69"/>
                    <a:pt x="2851" y="180"/>
                    <a:pt x="2851" y="305"/>
                  </a:cubicBezTo>
                  <a:lnTo>
                    <a:pt x="2851" y="3468"/>
                  </a:lnTo>
                  <a:lnTo>
                    <a:pt x="1" y="7089"/>
                  </a:lnTo>
                  <a:lnTo>
                    <a:pt x="1" y="12270"/>
                  </a:lnTo>
                  <a:lnTo>
                    <a:pt x="1554" y="13054"/>
                  </a:lnTo>
                  <a:lnTo>
                    <a:pt x="8525" y="13054"/>
                  </a:lnTo>
                  <a:cubicBezTo>
                    <a:pt x="9101" y="13054"/>
                    <a:pt x="9573" y="12596"/>
                    <a:pt x="9587" y="12027"/>
                  </a:cubicBezTo>
                  <a:cubicBezTo>
                    <a:pt x="9587" y="11521"/>
                    <a:pt x="9233" y="11091"/>
                    <a:pt x="8740" y="11001"/>
                  </a:cubicBezTo>
                  <a:lnTo>
                    <a:pt x="8740" y="10980"/>
                  </a:lnTo>
                  <a:lnTo>
                    <a:pt x="8803" y="10980"/>
                  </a:lnTo>
                  <a:cubicBezTo>
                    <a:pt x="9351" y="10973"/>
                    <a:pt x="9802" y="10550"/>
                    <a:pt x="9836" y="10009"/>
                  </a:cubicBezTo>
                  <a:cubicBezTo>
                    <a:pt x="9864" y="9461"/>
                    <a:pt x="9476" y="8982"/>
                    <a:pt x="8935" y="8913"/>
                  </a:cubicBezTo>
                  <a:lnTo>
                    <a:pt x="8935" y="8899"/>
                  </a:lnTo>
                  <a:cubicBezTo>
                    <a:pt x="8976" y="8899"/>
                    <a:pt x="9025" y="8906"/>
                    <a:pt x="9066" y="8906"/>
                  </a:cubicBezTo>
                  <a:cubicBezTo>
                    <a:pt x="9621" y="8899"/>
                    <a:pt x="10079" y="8455"/>
                    <a:pt x="10093" y="7900"/>
                  </a:cubicBezTo>
                  <a:cubicBezTo>
                    <a:pt x="10114" y="7345"/>
                    <a:pt x="9684" y="6874"/>
                    <a:pt x="9129" y="6832"/>
                  </a:cubicBezTo>
                  <a:lnTo>
                    <a:pt x="9129" y="6811"/>
                  </a:lnTo>
                  <a:cubicBezTo>
                    <a:pt x="9196" y="6824"/>
                    <a:pt x="9262" y="6830"/>
                    <a:pt x="9328" y="6830"/>
                  </a:cubicBezTo>
                  <a:cubicBezTo>
                    <a:pt x="9897" y="6830"/>
                    <a:pt x="10375" y="6361"/>
                    <a:pt x="10356" y="5764"/>
                  </a:cubicBezTo>
                  <a:cubicBezTo>
                    <a:pt x="10336" y="5202"/>
                    <a:pt x="9871" y="4758"/>
                    <a:pt x="9302" y="4758"/>
                  </a:cubicBezTo>
                  <a:lnTo>
                    <a:pt x="5439" y="4758"/>
                  </a:lnTo>
                  <a:lnTo>
                    <a:pt x="5439" y="2171"/>
                  </a:lnTo>
                  <a:cubicBezTo>
                    <a:pt x="5439" y="324"/>
                    <a:pt x="4356" y="0"/>
                    <a:pt x="3589"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594;p64">
              <a:extLst>
                <a:ext uri="{FF2B5EF4-FFF2-40B4-BE49-F238E27FC236}">
                  <a16:creationId xmlns:a16="http://schemas.microsoft.com/office/drawing/2014/main" id="{53EAD4B9-AA67-0F20-16D7-A04E904B238B}"/>
                </a:ext>
              </a:extLst>
            </p:cNvPr>
            <p:cNvSpPr/>
            <p:nvPr/>
          </p:nvSpPr>
          <p:spPr>
            <a:xfrm>
              <a:off x="6979033" y="2606386"/>
              <a:ext cx="255342" cy="34286"/>
            </a:xfrm>
            <a:custGeom>
              <a:avLst/>
              <a:gdLst/>
              <a:ahLst/>
              <a:cxnLst/>
              <a:rect l="l" t="t" r="r" b="b"/>
              <a:pathLst>
                <a:path w="9719" h="1305" extrusionOk="0">
                  <a:moveTo>
                    <a:pt x="1" y="1"/>
                  </a:moveTo>
                  <a:lnTo>
                    <a:pt x="1" y="521"/>
                  </a:lnTo>
                  <a:lnTo>
                    <a:pt x="1554" y="1305"/>
                  </a:lnTo>
                  <a:lnTo>
                    <a:pt x="8546" y="1305"/>
                  </a:lnTo>
                  <a:cubicBezTo>
                    <a:pt x="9226" y="1298"/>
                    <a:pt x="9718" y="660"/>
                    <a:pt x="9552" y="8"/>
                  </a:cubicBezTo>
                  <a:lnTo>
                    <a:pt x="9552" y="8"/>
                  </a:lnTo>
                  <a:cubicBezTo>
                    <a:pt x="9434" y="465"/>
                    <a:pt x="9018" y="778"/>
                    <a:pt x="8546" y="785"/>
                  </a:cubicBezTo>
                  <a:lnTo>
                    <a:pt x="1554" y="785"/>
                  </a:lnTo>
                  <a:lnTo>
                    <a:pt x="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595;p64">
              <a:extLst>
                <a:ext uri="{FF2B5EF4-FFF2-40B4-BE49-F238E27FC236}">
                  <a16:creationId xmlns:a16="http://schemas.microsoft.com/office/drawing/2014/main" id="{E2C25C2D-4B28-B3AB-42AE-976B23E4D205}"/>
                </a:ext>
              </a:extLst>
            </p:cNvPr>
            <p:cNvSpPr/>
            <p:nvPr/>
          </p:nvSpPr>
          <p:spPr>
            <a:xfrm>
              <a:off x="7176392" y="2552081"/>
              <a:ext cx="64709" cy="34102"/>
            </a:xfrm>
            <a:custGeom>
              <a:avLst/>
              <a:gdLst/>
              <a:ahLst/>
              <a:cxnLst/>
              <a:rect l="l" t="t" r="r" b="b"/>
              <a:pathLst>
                <a:path w="2463" h="1298" extrusionOk="0">
                  <a:moveTo>
                    <a:pt x="2296" y="1"/>
                  </a:moveTo>
                  <a:cubicBezTo>
                    <a:pt x="2179" y="459"/>
                    <a:pt x="1769" y="778"/>
                    <a:pt x="1298" y="778"/>
                  </a:cubicBezTo>
                  <a:lnTo>
                    <a:pt x="1" y="778"/>
                  </a:lnTo>
                  <a:lnTo>
                    <a:pt x="1" y="1298"/>
                  </a:lnTo>
                  <a:lnTo>
                    <a:pt x="1298" y="1298"/>
                  </a:lnTo>
                  <a:cubicBezTo>
                    <a:pt x="1970" y="1291"/>
                    <a:pt x="2463" y="653"/>
                    <a:pt x="2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596;p64">
              <a:extLst>
                <a:ext uri="{FF2B5EF4-FFF2-40B4-BE49-F238E27FC236}">
                  <a16:creationId xmlns:a16="http://schemas.microsoft.com/office/drawing/2014/main" id="{FA42B2CF-2ACA-8A09-BB0A-00FB70C1A61D}"/>
                </a:ext>
              </a:extLst>
            </p:cNvPr>
            <p:cNvSpPr/>
            <p:nvPr/>
          </p:nvSpPr>
          <p:spPr>
            <a:xfrm>
              <a:off x="7176392" y="2497591"/>
              <a:ext cx="71461" cy="34102"/>
            </a:xfrm>
            <a:custGeom>
              <a:avLst/>
              <a:gdLst/>
              <a:ahLst/>
              <a:cxnLst/>
              <a:rect l="l" t="t" r="r" b="b"/>
              <a:pathLst>
                <a:path w="2720" h="1298" extrusionOk="0">
                  <a:moveTo>
                    <a:pt x="2560" y="1"/>
                  </a:moveTo>
                  <a:lnTo>
                    <a:pt x="2560" y="1"/>
                  </a:lnTo>
                  <a:cubicBezTo>
                    <a:pt x="2435" y="459"/>
                    <a:pt x="2026" y="778"/>
                    <a:pt x="1554" y="778"/>
                  </a:cubicBezTo>
                  <a:lnTo>
                    <a:pt x="1" y="778"/>
                  </a:lnTo>
                  <a:lnTo>
                    <a:pt x="1" y="1298"/>
                  </a:lnTo>
                  <a:lnTo>
                    <a:pt x="1554" y="1298"/>
                  </a:lnTo>
                  <a:cubicBezTo>
                    <a:pt x="2227" y="1291"/>
                    <a:pt x="2720" y="660"/>
                    <a:pt x="25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97;p64">
              <a:extLst>
                <a:ext uri="{FF2B5EF4-FFF2-40B4-BE49-F238E27FC236}">
                  <a16:creationId xmlns:a16="http://schemas.microsoft.com/office/drawing/2014/main" id="{0AEB423D-C51F-B120-15D8-58677D6A67D6}"/>
                </a:ext>
              </a:extLst>
            </p:cNvPr>
            <p:cNvSpPr/>
            <p:nvPr/>
          </p:nvSpPr>
          <p:spPr>
            <a:xfrm>
              <a:off x="7176392" y="2443286"/>
              <a:ext cx="78397" cy="33944"/>
            </a:xfrm>
            <a:custGeom>
              <a:avLst/>
              <a:gdLst/>
              <a:ahLst/>
              <a:cxnLst/>
              <a:rect l="l" t="t" r="r" b="b"/>
              <a:pathLst>
                <a:path w="2984" h="1292" extrusionOk="0">
                  <a:moveTo>
                    <a:pt x="2817" y="1"/>
                  </a:moveTo>
                  <a:lnTo>
                    <a:pt x="2817" y="1"/>
                  </a:lnTo>
                  <a:cubicBezTo>
                    <a:pt x="2699" y="452"/>
                    <a:pt x="2283" y="771"/>
                    <a:pt x="1811" y="771"/>
                  </a:cubicBezTo>
                  <a:lnTo>
                    <a:pt x="1" y="771"/>
                  </a:lnTo>
                  <a:lnTo>
                    <a:pt x="1" y="1291"/>
                  </a:lnTo>
                  <a:lnTo>
                    <a:pt x="1811" y="1291"/>
                  </a:lnTo>
                  <a:cubicBezTo>
                    <a:pt x="2491" y="1291"/>
                    <a:pt x="2983" y="653"/>
                    <a:pt x="281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98;p64">
              <a:extLst>
                <a:ext uri="{FF2B5EF4-FFF2-40B4-BE49-F238E27FC236}">
                  <a16:creationId xmlns:a16="http://schemas.microsoft.com/office/drawing/2014/main" id="{A5CE42F4-1712-890D-879A-3DFA3570094C}"/>
                </a:ext>
              </a:extLst>
            </p:cNvPr>
            <p:cNvSpPr/>
            <p:nvPr/>
          </p:nvSpPr>
          <p:spPr>
            <a:xfrm>
              <a:off x="6863329" y="2450038"/>
              <a:ext cx="122666" cy="217799"/>
            </a:xfrm>
            <a:custGeom>
              <a:avLst/>
              <a:gdLst/>
              <a:ahLst/>
              <a:cxnLst/>
              <a:rect l="l" t="t" r="r" b="b"/>
              <a:pathLst>
                <a:path w="4669" h="8290" extrusionOk="0">
                  <a:moveTo>
                    <a:pt x="3897" y="0"/>
                  </a:moveTo>
                  <a:cubicBezTo>
                    <a:pt x="3893" y="0"/>
                    <a:pt x="3889" y="0"/>
                    <a:pt x="3884" y="1"/>
                  </a:cubicBezTo>
                  <a:lnTo>
                    <a:pt x="777" y="1"/>
                  </a:lnTo>
                  <a:cubicBezTo>
                    <a:pt x="347" y="1"/>
                    <a:pt x="0" y="347"/>
                    <a:pt x="0" y="777"/>
                  </a:cubicBezTo>
                  <a:lnTo>
                    <a:pt x="0" y="7512"/>
                  </a:lnTo>
                  <a:cubicBezTo>
                    <a:pt x="0" y="7942"/>
                    <a:pt x="347" y="8289"/>
                    <a:pt x="777" y="8289"/>
                  </a:cubicBezTo>
                  <a:lnTo>
                    <a:pt x="3884" y="8289"/>
                  </a:lnTo>
                  <a:cubicBezTo>
                    <a:pt x="4321" y="8289"/>
                    <a:pt x="4668" y="7942"/>
                    <a:pt x="4668" y="7512"/>
                  </a:cubicBezTo>
                  <a:lnTo>
                    <a:pt x="4668" y="777"/>
                  </a:lnTo>
                  <a:cubicBezTo>
                    <a:pt x="4668" y="351"/>
                    <a:pt x="4321" y="0"/>
                    <a:pt x="3897"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599;p64">
              <a:extLst>
                <a:ext uri="{FF2B5EF4-FFF2-40B4-BE49-F238E27FC236}">
                  <a16:creationId xmlns:a16="http://schemas.microsoft.com/office/drawing/2014/main" id="{C14DF04C-7385-1069-669E-2C5552BB38EB}"/>
                </a:ext>
              </a:extLst>
            </p:cNvPr>
            <p:cNvSpPr/>
            <p:nvPr/>
          </p:nvSpPr>
          <p:spPr>
            <a:xfrm>
              <a:off x="6863329" y="2449854"/>
              <a:ext cx="41011" cy="217983"/>
            </a:xfrm>
            <a:custGeom>
              <a:avLst/>
              <a:gdLst/>
              <a:ahLst/>
              <a:cxnLst/>
              <a:rect l="l" t="t" r="r" b="b"/>
              <a:pathLst>
                <a:path w="1561" h="8297" extrusionOk="0">
                  <a:moveTo>
                    <a:pt x="777" y="1"/>
                  </a:moveTo>
                  <a:cubicBezTo>
                    <a:pt x="347" y="1"/>
                    <a:pt x="0" y="347"/>
                    <a:pt x="0" y="784"/>
                  </a:cubicBezTo>
                  <a:lnTo>
                    <a:pt x="0" y="7519"/>
                  </a:lnTo>
                  <a:cubicBezTo>
                    <a:pt x="0" y="7949"/>
                    <a:pt x="347" y="8296"/>
                    <a:pt x="777" y="8296"/>
                  </a:cubicBezTo>
                  <a:lnTo>
                    <a:pt x="1561" y="8296"/>
                  </a:lnTo>
                  <a:cubicBezTo>
                    <a:pt x="1131" y="8296"/>
                    <a:pt x="777" y="7949"/>
                    <a:pt x="777" y="7519"/>
                  </a:cubicBezTo>
                  <a:lnTo>
                    <a:pt x="777" y="784"/>
                  </a:lnTo>
                  <a:cubicBezTo>
                    <a:pt x="777" y="347"/>
                    <a:pt x="1131" y="1"/>
                    <a:pt x="1561"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600;p64">
              <a:extLst>
                <a:ext uri="{FF2B5EF4-FFF2-40B4-BE49-F238E27FC236}">
                  <a16:creationId xmlns:a16="http://schemas.microsoft.com/office/drawing/2014/main" id="{B2DC98C6-4196-55D1-4EC4-6EB954858A4C}"/>
                </a:ext>
              </a:extLst>
            </p:cNvPr>
            <p:cNvSpPr/>
            <p:nvPr/>
          </p:nvSpPr>
          <p:spPr>
            <a:xfrm>
              <a:off x="6917818" y="2599660"/>
              <a:ext cx="40827" cy="40827"/>
            </a:xfrm>
            <a:custGeom>
              <a:avLst/>
              <a:gdLst/>
              <a:ahLst/>
              <a:cxnLst/>
              <a:rect l="l" t="t" r="r" b="b"/>
              <a:pathLst>
                <a:path w="1554" h="1554" extrusionOk="0">
                  <a:moveTo>
                    <a:pt x="777" y="0"/>
                  </a:moveTo>
                  <a:cubicBezTo>
                    <a:pt x="347" y="0"/>
                    <a:pt x="0" y="347"/>
                    <a:pt x="0" y="777"/>
                  </a:cubicBezTo>
                  <a:cubicBezTo>
                    <a:pt x="0" y="1207"/>
                    <a:pt x="347" y="1554"/>
                    <a:pt x="777" y="1554"/>
                  </a:cubicBezTo>
                  <a:cubicBezTo>
                    <a:pt x="1207" y="1554"/>
                    <a:pt x="1554" y="1207"/>
                    <a:pt x="1554" y="777"/>
                  </a:cubicBezTo>
                  <a:cubicBezTo>
                    <a:pt x="1554" y="347"/>
                    <a:pt x="1207" y="0"/>
                    <a:pt x="777"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601;p64">
              <a:extLst>
                <a:ext uri="{FF2B5EF4-FFF2-40B4-BE49-F238E27FC236}">
                  <a16:creationId xmlns:a16="http://schemas.microsoft.com/office/drawing/2014/main" id="{13071914-474C-2973-D1FF-C56F4E98A096}"/>
                </a:ext>
              </a:extLst>
            </p:cNvPr>
            <p:cNvSpPr/>
            <p:nvPr/>
          </p:nvSpPr>
          <p:spPr>
            <a:xfrm>
              <a:off x="6924544" y="2606386"/>
              <a:ext cx="27376" cy="27376"/>
            </a:xfrm>
            <a:custGeom>
              <a:avLst/>
              <a:gdLst/>
              <a:ahLst/>
              <a:cxnLst/>
              <a:rect l="l" t="t" r="r" b="b"/>
              <a:pathLst>
                <a:path w="1042" h="1042" extrusionOk="0">
                  <a:moveTo>
                    <a:pt x="521" y="1"/>
                  </a:moveTo>
                  <a:cubicBezTo>
                    <a:pt x="237" y="1"/>
                    <a:pt x="1" y="237"/>
                    <a:pt x="1" y="521"/>
                  </a:cubicBezTo>
                  <a:cubicBezTo>
                    <a:pt x="1" y="805"/>
                    <a:pt x="237" y="1041"/>
                    <a:pt x="521" y="1041"/>
                  </a:cubicBezTo>
                  <a:cubicBezTo>
                    <a:pt x="805" y="1041"/>
                    <a:pt x="1041" y="805"/>
                    <a:pt x="1041" y="521"/>
                  </a:cubicBezTo>
                  <a:cubicBezTo>
                    <a:pt x="1041" y="237"/>
                    <a:pt x="805" y="1"/>
                    <a:pt x="52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Rectangle 11">
            <a:extLst>
              <a:ext uri="{FF2B5EF4-FFF2-40B4-BE49-F238E27FC236}">
                <a16:creationId xmlns:a16="http://schemas.microsoft.com/office/drawing/2014/main" id="{C0D68AD4-E86B-AB81-65F8-FDE6A2808DD4}"/>
              </a:ext>
            </a:extLst>
          </p:cNvPr>
          <p:cNvSpPr/>
          <p:nvPr/>
        </p:nvSpPr>
        <p:spPr>
          <a:xfrm>
            <a:off x="2535044" y="3248722"/>
            <a:ext cx="4070122" cy="93670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2949D4-4A3E-919C-C8AE-4118C4749FE0}"/>
              </a:ext>
            </a:extLst>
          </p:cNvPr>
          <p:cNvPicPr>
            <a:picLocks noChangeAspect="1"/>
          </p:cNvPicPr>
          <p:nvPr/>
        </p:nvPicPr>
        <p:blipFill>
          <a:blip r:embed="rId2">
            <a:extLst>
              <a:ext uri="{28A0092B-C50C-407E-A947-70E740481C1C}">
                <a14:useLocalDpi xmlns:a14="http://schemas.microsoft.com/office/drawing/2010/main" val="0"/>
              </a:ext>
            </a:extLst>
          </a:blip>
          <a:srcRect l="216" r="216"/>
          <a:stretch>
            <a:fillRect/>
          </a:stretch>
        </p:blipFill>
        <p:spPr bwMode="auto">
          <a:xfrm>
            <a:off x="1783119" y="1114655"/>
            <a:ext cx="5316492" cy="3728234"/>
          </a:xfrm>
          <a:prstGeom prst="rect">
            <a:avLst/>
          </a:prstGeom>
          <a:ln>
            <a:noFill/>
          </a:ln>
          <a:extLst>
            <a:ext uri="{53640926-AAD7-44D8-BBD7-CCE9431645EC}">
              <a14:shadowObscured xmlns:a14="http://schemas.microsoft.com/office/drawing/2010/main"/>
            </a:ext>
          </a:extLst>
        </p:spPr>
      </p:pic>
      <p:sp>
        <p:nvSpPr>
          <p:cNvPr id="3" name="Title 2">
            <a:extLst>
              <a:ext uri="{FF2B5EF4-FFF2-40B4-BE49-F238E27FC236}">
                <a16:creationId xmlns:a16="http://schemas.microsoft.com/office/drawing/2014/main" id="{10B72C54-B13A-6E5D-4A6D-0254D740747F}"/>
              </a:ext>
            </a:extLst>
          </p:cNvPr>
          <p:cNvSpPr>
            <a:spLocks noGrp="1"/>
          </p:cNvSpPr>
          <p:nvPr>
            <p:ph type="title"/>
          </p:nvPr>
        </p:nvSpPr>
        <p:spPr/>
        <p:txBody>
          <a:bodyPr/>
          <a:lstStyle/>
          <a:p>
            <a:r>
              <a:rPr lang="en-US" dirty="0"/>
              <a:t>CERTIFICATE</a:t>
            </a:r>
          </a:p>
        </p:txBody>
      </p:sp>
    </p:spTree>
    <p:extLst>
      <p:ext uri="{BB962C8B-B14F-4D97-AF65-F5344CB8AC3E}">
        <p14:creationId xmlns:p14="http://schemas.microsoft.com/office/powerpoint/2010/main" val="1477060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588476" y="1837431"/>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207792" y="2089301"/>
            <a:ext cx="2382199"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1800" dirty="0"/>
              <a:t>Introduction to Summer Training</a:t>
            </a:r>
          </a:p>
        </p:txBody>
      </p:sp>
      <p:sp>
        <p:nvSpPr>
          <p:cNvPr id="354" name="Google Shape;354;p29"/>
          <p:cNvSpPr txBox="1">
            <a:spLocks noGrp="1"/>
          </p:cNvSpPr>
          <p:nvPr>
            <p:ph type="ctrTitle" idx="8"/>
          </p:nvPr>
        </p:nvSpPr>
        <p:spPr>
          <a:xfrm flipH="1">
            <a:off x="1086476" y="333256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04</a:t>
            </a:r>
            <a:endParaRPr dirty="0"/>
          </a:p>
        </p:txBody>
      </p:sp>
      <p:sp>
        <p:nvSpPr>
          <p:cNvPr id="355" name="Google Shape;355;p29"/>
          <p:cNvSpPr txBox="1">
            <a:spLocks noGrp="1"/>
          </p:cNvSpPr>
          <p:nvPr>
            <p:ph type="subTitle" idx="9"/>
          </p:nvPr>
        </p:nvSpPr>
        <p:spPr>
          <a:xfrm flipH="1">
            <a:off x="207792" y="3537837"/>
            <a:ext cx="3795878"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sz="1800" dirty="0">
                <a:solidFill>
                  <a:schemeClr val="bg1"/>
                </a:solidFill>
                <a:latin typeface="Overpass Mono" panose="020B0604020202020204" charset="0"/>
              </a:rPr>
              <a:t>Mini Project </a:t>
            </a:r>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
        <p:nvSpPr>
          <p:cNvPr id="350" name="Google Shape;350;p29"/>
          <p:cNvSpPr txBox="1">
            <a:spLocks noGrp="1"/>
          </p:cNvSpPr>
          <p:nvPr>
            <p:ph type="ctrTitle" idx="2"/>
          </p:nvPr>
        </p:nvSpPr>
        <p:spPr>
          <a:xfrm flipH="1">
            <a:off x="4916956" y="1869356"/>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dirty="0"/>
              <a:t>03</a:t>
            </a:r>
            <a:endParaRPr sz="3500" b="1" dirty="0"/>
          </a:p>
        </p:txBody>
      </p:sp>
      <p:sp>
        <p:nvSpPr>
          <p:cNvPr id="351" name="Google Shape;351;p29"/>
          <p:cNvSpPr txBox="1">
            <a:spLocks noGrp="1"/>
          </p:cNvSpPr>
          <p:nvPr>
            <p:ph type="subTitle" idx="3"/>
          </p:nvPr>
        </p:nvSpPr>
        <p:spPr>
          <a:xfrm flipH="1">
            <a:off x="3349077" y="2096910"/>
            <a:ext cx="2649829"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1800" dirty="0"/>
              <a:t>Why this Course ?</a:t>
            </a:r>
            <a:endParaRPr sz="18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4472560" y="1865793"/>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02</a:t>
            </a:r>
            <a:endParaRPr dirty="0"/>
          </a:p>
        </p:txBody>
      </p:sp>
      <p:sp>
        <p:nvSpPr>
          <p:cNvPr id="353" name="Google Shape;353;p29"/>
          <p:cNvSpPr txBox="1">
            <a:spLocks noGrp="1"/>
          </p:cNvSpPr>
          <p:nvPr>
            <p:ph type="subTitle" idx="7"/>
          </p:nvPr>
        </p:nvSpPr>
        <p:spPr>
          <a:xfrm flipH="1">
            <a:off x="6200337" y="2097475"/>
            <a:ext cx="264983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1800" dirty="0"/>
              <a:t>What have I learnt ?</a:t>
            </a:r>
            <a:endParaRPr sz="1800" dirty="0"/>
          </a:p>
        </p:txBody>
      </p:sp>
      <p:sp>
        <p:nvSpPr>
          <p:cNvPr id="5" name="TextBox 4">
            <a:extLst>
              <a:ext uri="{FF2B5EF4-FFF2-40B4-BE49-F238E27FC236}">
                <a16:creationId xmlns:a16="http://schemas.microsoft.com/office/drawing/2014/main" id="{6949D96F-2FC9-90C9-41B4-A45A48680FD1}"/>
              </a:ext>
            </a:extLst>
          </p:cNvPr>
          <p:cNvSpPr txBox="1"/>
          <p:nvPr/>
        </p:nvSpPr>
        <p:spPr>
          <a:xfrm>
            <a:off x="2105731" y="3009424"/>
            <a:ext cx="4572000" cy="630942"/>
          </a:xfrm>
          <a:prstGeom prst="rect">
            <a:avLst/>
          </a:prstGeom>
          <a:noFill/>
        </p:spPr>
        <p:txBody>
          <a:bodyPr wrap="square">
            <a:spAutoFit/>
          </a:bodyPr>
          <a:lstStyle/>
          <a:p>
            <a:pPr marL="0" lvl="0" indent="0" algn="r" rtl="0">
              <a:spcBef>
                <a:spcPts val="0"/>
              </a:spcBef>
              <a:spcAft>
                <a:spcPts val="0"/>
              </a:spcAft>
              <a:buNone/>
            </a:pPr>
            <a:r>
              <a:rPr lang="en" sz="3500" b="1" dirty="0">
                <a:solidFill>
                  <a:schemeClr val="bg1"/>
                </a:solidFill>
                <a:latin typeface="Overpass Mono" panose="020B0604020202020204" charset="0"/>
              </a:rPr>
              <a:t>05</a:t>
            </a:r>
          </a:p>
        </p:txBody>
      </p:sp>
      <p:sp>
        <p:nvSpPr>
          <p:cNvPr id="11" name="TextBox 10">
            <a:extLst>
              <a:ext uri="{FF2B5EF4-FFF2-40B4-BE49-F238E27FC236}">
                <a16:creationId xmlns:a16="http://schemas.microsoft.com/office/drawing/2014/main" id="{4E43E411-5E46-9D01-95F0-8EAE0263CC40}"/>
              </a:ext>
            </a:extLst>
          </p:cNvPr>
          <p:cNvSpPr txBox="1"/>
          <p:nvPr/>
        </p:nvSpPr>
        <p:spPr>
          <a:xfrm>
            <a:off x="2862315" y="3537837"/>
            <a:ext cx="4572000" cy="369332"/>
          </a:xfrm>
          <a:prstGeom prst="rect">
            <a:avLst/>
          </a:prstGeom>
          <a:noFill/>
        </p:spPr>
        <p:txBody>
          <a:bodyPr wrap="square">
            <a:spAutoFit/>
          </a:bodyPr>
          <a:lstStyle/>
          <a:p>
            <a:pPr marL="0" lvl="0" indent="0" algn="r" rtl="0">
              <a:spcBef>
                <a:spcPts val="0"/>
              </a:spcBef>
              <a:spcAft>
                <a:spcPts val="0"/>
              </a:spcAft>
              <a:buNone/>
            </a:pPr>
            <a:r>
              <a:rPr lang="en-US" sz="1800" b="1" dirty="0">
                <a:solidFill>
                  <a:schemeClr val="bg1"/>
                </a:solidFill>
                <a:latin typeface="Overpass Mono" panose="020B0604020202020204" charset="0"/>
              </a:rPr>
              <a:t>Certificate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4455B3A-7848-8B5A-AD93-83F84B0FF635}"/>
              </a:ext>
            </a:extLst>
          </p:cNvPr>
          <p:cNvSpPr>
            <a:spLocks noGrp="1"/>
          </p:cNvSpPr>
          <p:nvPr>
            <p:ph type="subTitle" idx="1"/>
          </p:nvPr>
        </p:nvSpPr>
        <p:spPr>
          <a:xfrm flipH="1">
            <a:off x="720000" y="1132374"/>
            <a:ext cx="7704000" cy="3476201"/>
          </a:xfrm>
        </p:spPr>
        <p:txBody>
          <a:bodyPr/>
          <a:lstStyle/>
          <a:p>
            <a:r>
              <a:rPr lang="en-US" sz="2000" dirty="0"/>
              <a:t>In this six week of summer training, I’ve learnt about advance python by eBox an </a:t>
            </a:r>
            <a:r>
              <a:rPr lang="en-US" sz="2000" dirty="0" err="1"/>
              <a:t>Amphisoft</a:t>
            </a:r>
            <a:r>
              <a:rPr lang="en-US" sz="2000" dirty="0"/>
              <a:t> product which have variety of other programming courses. </a:t>
            </a:r>
          </a:p>
          <a:p>
            <a:r>
              <a:rPr lang="en-US" sz="2000" dirty="0"/>
              <a:t>In my course “Learn Advance Python”, we have 9 topics, and have 55 hours of recorded video lectures, which contains 87 coding-based questions and 256 quiz questions, every topic has some subtopics. Each topic has videos, quizzes, and coding-based questions to solve.</a:t>
            </a:r>
          </a:p>
          <a:p>
            <a:r>
              <a:rPr lang="en-US" sz="2000" dirty="0"/>
              <a:t>At the end I’ve prepared a Mini Project on Billing Management System. (Used to generate invoices/bill)</a:t>
            </a:r>
          </a:p>
          <a:p>
            <a:endParaRPr lang="en-US" sz="2000" dirty="0"/>
          </a:p>
          <a:p>
            <a:endParaRPr lang="en-US" sz="2000" dirty="0"/>
          </a:p>
        </p:txBody>
      </p:sp>
      <p:sp>
        <p:nvSpPr>
          <p:cNvPr id="3" name="Title 2">
            <a:extLst>
              <a:ext uri="{FF2B5EF4-FFF2-40B4-BE49-F238E27FC236}">
                <a16:creationId xmlns:a16="http://schemas.microsoft.com/office/drawing/2014/main" id="{5A362B9D-0FB9-A205-DC3F-1C7EC4A03967}"/>
              </a:ext>
            </a:extLst>
          </p:cNvPr>
          <p:cNvSpPr>
            <a:spLocks noGrp="1"/>
          </p:cNvSpPr>
          <p:nvPr>
            <p:ph type="title"/>
          </p:nvPr>
        </p:nvSpPr>
        <p:spPr/>
        <p:txBody>
          <a:bodyPr/>
          <a:lstStyle/>
          <a:p>
            <a:r>
              <a:rPr lang="en-US" sz="2400" dirty="0"/>
              <a:t>INTRODUCTION TO SUMMER TRAINING</a:t>
            </a:r>
          </a:p>
        </p:txBody>
      </p:sp>
      <p:pic>
        <p:nvPicPr>
          <p:cNvPr id="4" name="Picture 3">
            <a:extLst>
              <a:ext uri="{FF2B5EF4-FFF2-40B4-BE49-F238E27FC236}">
                <a16:creationId xmlns:a16="http://schemas.microsoft.com/office/drawing/2014/main" id="{D3B0A2F7-0AFE-BAD4-63FE-D45D0348269B}"/>
              </a:ext>
            </a:extLst>
          </p:cNvPr>
          <p:cNvPicPr>
            <a:picLocks noChangeAspect="1"/>
          </p:cNvPicPr>
          <p:nvPr/>
        </p:nvPicPr>
        <p:blipFill>
          <a:blip r:embed="rId2"/>
          <a:stretch>
            <a:fillRect/>
          </a:stretch>
        </p:blipFill>
        <p:spPr>
          <a:xfrm>
            <a:off x="7181386" y="4323753"/>
            <a:ext cx="1562283" cy="703437"/>
          </a:xfrm>
          <a:prstGeom prst="rect">
            <a:avLst/>
          </a:prstGeom>
        </p:spPr>
      </p:pic>
    </p:spTree>
    <p:extLst>
      <p:ext uri="{BB962C8B-B14F-4D97-AF65-F5344CB8AC3E}">
        <p14:creationId xmlns:p14="http://schemas.microsoft.com/office/powerpoint/2010/main" val="288420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138F600-75E7-94AB-2DFD-3F3A4171BCE1}"/>
              </a:ext>
            </a:extLst>
          </p:cNvPr>
          <p:cNvSpPr>
            <a:spLocks noGrp="1"/>
          </p:cNvSpPr>
          <p:nvPr>
            <p:ph type="subTitle" idx="1"/>
          </p:nvPr>
        </p:nvSpPr>
        <p:spPr/>
        <p:txBody>
          <a:bodyPr/>
          <a:lstStyle/>
          <a:p>
            <a:r>
              <a:rPr lang="en-US" sz="2000" dirty="0"/>
              <a:t>Python is general-purpose programming language.</a:t>
            </a:r>
          </a:p>
          <a:p>
            <a:r>
              <a:rPr lang="en-US" sz="2000" dirty="0"/>
              <a:t>It is currently the most famous programming language and being used in Variety of different fields like Data Science &amp; ML, etc.</a:t>
            </a:r>
          </a:p>
          <a:p>
            <a:r>
              <a:rPr lang="en-US" sz="2000" dirty="0"/>
              <a:t>In advance python it starts from Class and Object, Inheritance till Lambda functions.</a:t>
            </a:r>
          </a:p>
          <a:p>
            <a:r>
              <a:rPr lang="en-US" sz="2000" dirty="0"/>
              <a:t>This course helped me learn Python in advanced level. The course curriculum has been divided into Six weeks where one can learn the concepts from videos &amp; attempt the programming questions and quizzes.</a:t>
            </a:r>
          </a:p>
          <a:p>
            <a:endParaRPr lang="en-US" sz="2000" dirty="0"/>
          </a:p>
          <a:p>
            <a:endParaRPr lang="en-US" sz="2000" dirty="0"/>
          </a:p>
        </p:txBody>
      </p:sp>
      <p:sp>
        <p:nvSpPr>
          <p:cNvPr id="3" name="Title 2">
            <a:extLst>
              <a:ext uri="{FF2B5EF4-FFF2-40B4-BE49-F238E27FC236}">
                <a16:creationId xmlns:a16="http://schemas.microsoft.com/office/drawing/2014/main" id="{A187C114-86BE-E936-2E52-3346909AF19D}"/>
              </a:ext>
            </a:extLst>
          </p:cNvPr>
          <p:cNvSpPr>
            <a:spLocks noGrp="1"/>
          </p:cNvSpPr>
          <p:nvPr>
            <p:ph type="title"/>
          </p:nvPr>
        </p:nvSpPr>
        <p:spPr/>
        <p:txBody>
          <a:bodyPr/>
          <a:lstStyle/>
          <a:p>
            <a:r>
              <a:rPr lang="en-US" sz="2400" dirty="0"/>
              <a:t>WHY THIS COURSE ?</a:t>
            </a:r>
          </a:p>
        </p:txBody>
      </p:sp>
      <p:pic>
        <p:nvPicPr>
          <p:cNvPr id="1026" name="Picture 2" descr="What is Python Coding?">
            <a:extLst>
              <a:ext uri="{FF2B5EF4-FFF2-40B4-BE49-F238E27FC236}">
                <a16:creationId xmlns:a16="http://schemas.microsoft.com/office/drawing/2014/main" id="{EE2959E2-7F9E-D2F6-9748-023292081C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710" t="15190" r="14725" b="17784"/>
          <a:stretch/>
        </p:blipFill>
        <p:spPr bwMode="auto">
          <a:xfrm>
            <a:off x="7914761" y="4055896"/>
            <a:ext cx="1018478" cy="981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88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4FB3A90-F726-0CF1-DB60-C67FE2506EF6}"/>
              </a:ext>
            </a:extLst>
          </p:cNvPr>
          <p:cNvSpPr>
            <a:spLocks noGrp="1"/>
          </p:cNvSpPr>
          <p:nvPr>
            <p:ph type="subTitle" idx="1"/>
          </p:nvPr>
        </p:nvSpPr>
        <p:spPr/>
        <p:txBody>
          <a:bodyPr/>
          <a:lstStyle/>
          <a:p>
            <a:r>
              <a:rPr lang="en-US" sz="2000" dirty="0"/>
              <a:t>From Six Week of summer training in Advance Python, I have learnt the concept of object-oriented programming.</a:t>
            </a:r>
          </a:p>
          <a:p>
            <a:r>
              <a:rPr lang="en-US" sz="2000" dirty="0"/>
              <a:t>Learnt about class and object and its method of encapsulation.</a:t>
            </a:r>
          </a:p>
          <a:p>
            <a:r>
              <a:rPr lang="en-US" sz="2000" dirty="0"/>
              <a:t>Capabilities of Inheritance.</a:t>
            </a:r>
          </a:p>
          <a:p>
            <a:r>
              <a:rPr lang="en-US" sz="2000" dirty="0"/>
              <a:t>Practice of coding questions and quizzes.</a:t>
            </a:r>
          </a:p>
          <a:p>
            <a:endParaRPr lang="en-US" sz="2000" dirty="0"/>
          </a:p>
          <a:p>
            <a:endParaRPr lang="en-US" sz="2000" dirty="0"/>
          </a:p>
          <a:p>
            <a:endParaRPr lang="en-US" sz="2000" dirty="0"/>
          </a:p>
        </p:txBody>
      </p:sp>
      <p:sp>
        <p:nvSpPr>
          <p:cNvPr id="3" name="Title 2">
            <a:extLst>
              <a:ext uri="{FF2B5EF4-FFF2-40B4-BE49-F238E27FC236}">
                <a16:creationId xmlns:a16="http://schemas.microsoft.com/office/drawing/2014/main" id="{4D7953BD-E20C-0788-F96E-693253C510D9}"/>
              </a:ext>
            </a:extLst>
          </p:cNvPr>
          <p:cNvSpPr>
            <a:spLocks noGrp="1"/>
          </p:cNvSpPr>
          <p:nvPr>
            <p:ph type="title"/>
          </p:nvPr>
        </p:nvSpPr>
        <p:spPr/>
        <p:txBody>
          <a:bodyPr/>
          <a:lstStyle/>
          <a:p>
            <a:r>
              <a:rPr lang="en-US" sz="2400" dirty="0"/>
              <a:t>WHAT HAVE I LEARNT ?</a:t>
            </a:r>
          </a:p>
        </p:txBody>
      </p:sp>
      <p:pic>
        <p:nvPicPr>
          <p:cNvPr id="10" name="Graphic 9" descr="Laptop with phone and calculator">
            <a:extLst>
              <a:ext uri="{FF2B5EF4-FFF2-40B4-BE49-F238E27FC236}">
                <a16:creationId xmlns:a16="http://schemas.microsoft.com/office/drawing/2014/main" id="{3EFAA8C4-CDB6-09FC-4F44-623ECB1155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48038" y="2237977"/>
            <a:ext cx="2765503" cy="2765503"/>
          </a:xfrm>
          <a:prstGeom prst="rect">
            <a:avLst/>
          </a:prstGeom>
        </p:spPr>
      </p:pic>
    </p:spTree>
    <p:extLst>
      <p:ext uri="{BB962C8B-B14F-4D97-AF65-F5344CB8AC3E}">
        <p14:creationId xmlns:p14="http://schemas.microsoft.com/office/powerpoint/2010/main" val="94422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A57C822-4CDA-C4F8-8086-2CA3A7F9C23E}"/>
              </a:ext>
            </a:extLst>
          </p:cNvPr>
          <p:cNvSpPr>
            <a:spLocks noGrp="1"/>
          </p:cNvSpPr>
          <p:nvPr>
            <p:ph type="subTitle" idx="1"/>
          </p:nvPr>
        </p:nvSpPr>
        <p:spPr/>
        <p:txBody>
          <a:bodyPr/>
          <a:lstStyle/>
          <a:p>
            <a:pPr marL="114300" indent="0">
              <a:buNone/>
            </a:pPr>
            <a:r>
              <a:rPr lang="en-US" sz="2000" dirty="0"/>
              <a:t>Billing Management System will help the shop managers to manage the shop more effectively and efficiently by computerizing product ordering, which makes the way of generating the invoice simple compared to the manual calculations.</a:t>
            </a:r>
          </a:p>
          <a:p>
            <a:pPr marL="114300" indent="0">
              <a:buNone/>
            </a:pPr>
            <a:r>
              <a:rPr lang="en-US" sz="2000" dirty="0"/>
              <a:t>• It will generate receipt on every transaction input to the system. </a:t>
            </a:r>
          </a:p>
          <a:p>
            <a:pPr marL="114300" indent="0">
              <a:buNone/>
            </a:pPr>
            <a:r>
              <a:rPr lang="en-US" sz="2000" dirty="0"/>
              <a:t>• The software will display view of calculations of every transaction. </a:t>
            </a:r>
          </a:p>
          <a:p>
            <a:pPr marL="114300" indent="0">
              <a:buNone/>
            </a:pPr>
            <a:r>
              <a:rPr lang="en-US" sz="2000" dirty="0"/>
              <a:t>• The system will store and recognize customer details.</a:t>
            </a:r>
          </a:p>
          <a:p>
            <a:pPr marL="114300" indent="0">
              <a:buNone/>
            </a:pPr>
            <a:r>
              <a:rPr lang="en-US" sz="2000" dirty="0"/>
              <a:t>• By giving bill id it fetches the customer order details.</a:t>
            </a:r>
          </a:p>
          <a:p>
            <a:pPr marL="114300" indent="0">
              <a:buNone/>
            </a:pPr>
            <a:r>
              <a:rPr lang="en-US" sz="2000" dirty="0"/>
              <a:t>I have also used GUI(Graphic User Interface) for better representation to this project.</a:t>
            </a:r>
          </a:p>
          <a:p>
            <a:pPr marL="114300" indent="0">
              <a:buNone/>
            </a:pPr>
            <a:endParaRPr lang="en-US" sz="2000" dirty="0"/>
          </a:p>
          <a:p>
            <a:pPr marL="114300" indent="0">
              <a:buNone/>
            </a:pPr>
            <a:endParaRPr lang="en-US" sz="2000" dirty="0"/>
          </a:p>
        </p:txBody>
      </p:sp>
      <p:sp>
        <p:nvSpPr>
          <p:cNvPr id="3" name="Title 2">
            <a:extLst>
              <a:ext uri="{FF2B5EF4-FFF2-40B4-BE49-F238E27FC236}">
                <a16:creationId xmlns:a16="http://schemas.microsoft.com/office/drawing/2014/main" id="{8CDDEFE5-7170-13CA-04CD-4E173ECCD327}"/>
              </a:ext>
            </a:extLst>
          </p:cNvPr>
          <p:cNvSpPr>
            <a:spLocks noGrp="1"/>
          </p:cNvSpPr>
          <p:nvPr>
            <p:ph type="title"/>
          </p:nvPr>
        </p:nvSpPr>
        <p:spPr/>
        <p:txBody>
          <a:bodyPr/>
          <a:lstStyle/>
          <a:p>
            <a:r>
              <a:rPr lang="en-US" sz="2400" dirty="0"/>
              <a:t>MINI PROJECT</a:t>
            </a:r>
          </a:p>
        </p:txBody>
      </p:sp>
    </p:spTree>
    <p:extLst>
      <p:ext uri="{BB962C8B-B14F-4D97-AF65-F5344CB8AC3E}">
        <p14:creationId xmlns:p14="http://schemas.microsoft.com/office/powerpoint/2010/main" val="52545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F89049D-BF01-B7D6-0F37-66EAA136B4EC}"/>
              </a:ext>
            </a:extLst>
          </p:cNvPr>
          <p:cNvPicPr>
            <a:picLocks noChangeAspect="1"/>
          </p:cNvPicPr>
          <p:nvPr/>
        </p:nvPicPr>
        <p:blipFill>
          <a:blip r:embed="rId2"/>
          <a:stretch>
            <a:fillRect/>
          </a:stretch>
        </p:blipFill>
        <p:spPr>
          <a:xfrm>
            <a:off x="371707" y="576611"/>
            <a:ext cx="8400585" cy="399027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8054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A5D94C-C4FB-E5FE-2EF5-9738A5A4428C}"/>
              </a:ext>
            </a:extLst>
          </p:cNvPr>
          <p:cNvPicPr>
            <a:picLocks noChangeAspect="1"/>
          </p:cNvPicPr>
          <p:nvPr/>
        </p:nvPicPr>
        <p:blipFill>
          <a:blip r:embed="rId2"/>
          <a:stretch>
            <a:fillRect/>
          </a:stretch>
        </p:blipFill>
        <p:spPr>
          <a:xfrm>
            <a:off x="2342236" y="650518"/>
            <a:ext cx="4333737" cy="399582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621157799"/>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TotalTime>
  <Words>389</Words>
  <Application>Microsoft Office PowerPoint</Application>
  <PresentationFormat>On-screen Show (16:9)</PresentationFormat>
  <Paragraphs>50</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Roboto</vt:lpstr>
      <vt:lpstr>Anaheim</vt:lpstr>
      <vt:lpstr>Roboto Condensed Light</vt:lpstr>
      <vt:lpstr>Arial</vt:lpstr>
      <vt:lpstr>var(--secondary-font)</vt:lpstr>
      <vt:lpstr>Overpass Mono</vt:lpstr>
      <vt:lpstr>Programming Lesson by Slidesgo</vt:lpstr>
      <vt:lpstr>SIX WEEK SUMMER TRAINING PRESENTATION</vt:lpstr>
      <vt:lpstr>CERTIFICATE</vt:lpstr>
      <vt:lpstr>TABLE OF CONTENTS</vt:lpstr>
      <vt:lpstr>INTRODUCTION TO SUMMER TRAINING</vt:lpstr>
      <vt:lpstr>WHY THIS COURSE ?</vt:lpstr>
      <vt:lpstr>WHAT HAVE I LEARNT ?</vt:lpstr>
      <vt:lpstr>MINI PROJECT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Python Programming</dc:title>
  <cp:lastModifiedBy>Siddharth Rathore</cp:lastModifiedBy>
  <cp:revision>13</cp:revision>
  <dcterms:modified xsi:type="dcterms:W3CDTF">2022-10-29T05:03:28Z</dcterms:modified>
</cp:coreProperties>
</file>