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08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3765-E4AF-47C0-93F8-C4186830D90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7E3-AF41-481D-BE66-2F630F983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33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3765-E4AF-47C0-93F8-C4186830D90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7E3-AF41-481D-BE66-2F630F983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15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3765-E4AF-47C0-93F8-C4186830D90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7E3-AF41-481D-BE66-2F630F983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82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3765-E4AF-47C0-93F8-C4186830D90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7E3-AF41-481D-BE66-2F630F983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00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3765-E4AF-47C0-93F8-C4186830D90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7E3-AF41-481D-BE66-2F630F983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75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3765-E4AF-47C0-93F8-C4186830D90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7E3-AF41-481D-BE66-2F630F983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67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3765-E4AF-47C0-93F8-C4186830D90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7E3-AF41-481D-BE66-2F630F983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02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3765-E4AF-47C0-93F8-C4186830D90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7E3-AF41-481D-BE66-2F630F983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49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3765-E4AF-47C0-93F8-C4186830D90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7E3-AF41-481D-BE66-2F630F983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76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3765-E4AF-47C0-93F8-C4186830D90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7E3-AF41-481D-BE66-2F630F983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06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3765-E4AF-47C0-93F8-C4186830D90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7E3-AF41-481D-BE66-2F630F983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44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E3765-E4AF-47C0-93F8-C4186830D90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737E3-AF41-481D-BE66-2F630F983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46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25B7EC-BDE1-5167-DE33-D11563130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90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61CE7C-6E9F-E9D7-B27A-A6C4B443D9E2}"/>
              </a:ext>
            </a:extLst>
          </p:cNvPr>
          <p:cNvSpPr txBox="1"/>
          <p:nvPr/>
        </p:nvSpPr>
        <p:spPr>
          <a:xfrm>
            <a:off x="1351344" y="537001"/>
            <a:ext cx="4155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EXPLORING OUTRIGHTS, SPREADS, AND FLIES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6201A2-B3D2-256A-4599-3A83A46277E2}"/>
              </a:ext>
            </a:extLst>
          </p:cNvPr>
          <p:cNvSpPr txBox="1"/>
          <p:nvPr/>
        </p:nvSpPr>
        <p:spPr>
          <a:xfrm>
            <a:off x="604777" y="2442001"/>
            <a:ext cx="56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DAILY RANGES| </a:t>
            </a:r>
            <a:r>
              <a:rPr lang="en-IN" sz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Outrights</a:t>
            </a:r>
            <a:endParaRPr lang="en-I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BBDF2-93D6-630F-A1B0-605BB80FCDC2}"/>
              </a:ext>
            </a:extLst>
          </p:cNvPr>
          <p:cNvSpPr txBox="1"/>
          <p:nvPr/>
        </p:nvSpPr>
        <p:spPr>
          <a:xfrm>
            <a:off x="658445" y="2804842"/>
            <a:ext cx="1242648" cy="2078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Range CLOSE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C1 </a:t>
            </a:r>
            <a:r>
              <a:rPr lang="en-IN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0.014465969</a:t>
            </a:r>
            <a:r>
              <a:rPr lang="en-IN" sz="1200" dirty="0"/>
              <a:t>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C2 </a:t>
            </a:r>
            <a:r>
              <a:rPr lang="en-IN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0.01821466</a:t>
            </a:r>
            <a:r>
              <a:rPr lang="en-IN" sz="1200" dirty="0"/>
              <a:t>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C3 </a:t>
            </a:r>
            <a:r>
              <a:rPr lang="en-IN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0.020659686</a:t>
            </a:r>
            <a:r>
              <a:rPr lang="en-IN" sz="1200" dirty="0"/>
              <a:t>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C4 </a:t>
            </a:r>
            <a:r>
              <a:rPr lang="en-IN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0.023560209</a:t>
            </a:r>
            <a:r>
              <a:rPr lang="en-IN" sz="1200" dirty="0"/>
              <a:t>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C5 </a:t>
            </a:r>
            <a:r>
              <a:rPr lang="en-IN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0.025743455</a:t>
            </a:r>
            <a:r>
              <a:rPr lang="en-IN" sz="1200" dirty="0"/>
              <a:t>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F283C2-F3AB-4C16-5891-4E5CB98B84D4}"/>
              </a:ext>
            </a:extLst>
          </p:cNvPr>
          <p:cNvSpPr txBox="1"/>
          <p:nvPr/>
        </p:nvSpPr>
        <p:spPr>
          <a:xfrm>
            <a:off x="604777" y="4932000"/>
            <a:ext cx="56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DAILY RANGES| </a:t>
            </a:r>
            <a:r>
              <a:rPr lang="en-IN" sz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Spreads</a:t>
            </a:r>
            <a:endParaRPr lang="en-IN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1A22DF-90D5-4040-A8DD-41A82BE6C3A0}"/>
              </a:ext>
            </a:extLst>
          </p:cNvPr>
          <p:cNvSpPr txBox="1"/>
          <p:nvPr/>
        </p:nvSpPr>
        <p:spPr>
          <a:xfrm>
            <a:off x="587144" y="5220000"/>
            <a:ext cx="1449436" cy="1482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Range CLOSE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C1-C2 </a:t>
            </a:r>
            <a:r>
              <a:rPr lang="en-IN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0.012680628</a:t>
            </a:r>
            <a:r>
              <a:rPr lang="en-IN" sz="1200" dirty="0"/>
              <a:t>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C2-C3 </a:t>
            </a:r>
            <a:r>
              <a:rPr lang="en-IN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0.009890052</a:t>
            </a:r>
            <a:r>
              <a:rPr lang="en-IN" sz="1200" dirty="0"/>
              <a:t>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C3-C4 </a:t>
            </a:r>
            <a:r>
              <a:rPr lang="en-IN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0.00982199</a:t>
            </a:r>
            <a:r>
              <a:rPr lang="en-IN" sz="1200" dirty="0"/>
              <a:t>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C4-C5 </a:t>
            </a:r>
            <a:r>
              <a:rPr lang="en-IN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0.008602094</a:t>
            </a:r>
            <a:r>
              <a:rPr lang="en-IN" sz="1200" dirty="0"/>
              <a:t>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B24BAB-831C-5AB7-F176-177C50CA8E0F}"/>
              </a:ext>
            </a:extLst>
          </p:cNvPr>
          <p:cNvSpPr txBox="1"/>
          <p:nvPr/>
        </p:nvSpPr>
        <p:spPr>
          <a:xfrm>
            <a:off x="3429000" y="4932000"/>
            <a:ext cx="56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DAILY RANGES| </a:t>
            </a:r>
            <a:r>
              <a:rPr lang="en-IN" sz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Flies</a:t>
            </a:r>
            <a:endParaRPr lang="en-IN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3A105-A6F9-591F-07DC-5CCAEA2C7C55}"/>
              </a:ext>
            </a:extLst>
          </p:cNvPr>
          <p:cNvSpPr txBox="1"/>
          <p:nvPr/>
        </p:nvSpPr>
        <p:spPr>
          <a:xfrm>
            <a:off x="3411367" y="5220000"/>
            <a:ext cx="1813317" cy="1181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Range CLOSE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(C1-C2)-(C2-C3)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0.01678</a:t>
            </a:r>
            <a:r>
              <a:rPr lang="en-IN" sz="1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(C2-C3)-(C3-C4)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0.014194</a:t>
            </a:r>
            <a:r>
              <a:rPr lang="en-IN" sz="1200" dirty="0"/>
              <a:t>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(C3-C4)-(C4-C5)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0.013963</a:t>
            </a:r>
            <a:r>
              <a:rPr lang="en-IN" sz="1200" dirty="0"/>
              <a:t>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5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310A04-E77F-FCAD-CC6A-E6E85ED8EE87}"/>
              </a:ext>
            </a:extLst>
          </p:cNvPr>
          <p:cNvSpPr txBox="1"/>
          <p:nvPr/>
        </p:nvSpPr>
        <p:spPr>
          <a:xfrm>
            <a:off x="604777" y="918001"/>
            <a:ext cx="56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40404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SEASONALITY </a:t>
            </a:r>
            <a:r>
              <a:rPr lang="en-IN" sz="1200" b="1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sz="12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attern in c1-c2 and c1-2c2+c3</a:t>
            </a:r>
            <a:endParaRPr lang="en-IN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AE9CF4-FD85-11BA-DAA4-AEE941D75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000"/>
            <a:ext cx="6858000" cy="4005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845F10-F911-F9F6-2C15-97E2E7829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77874"/>
            <a:ext cx="6858000" cy="405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6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310A04-E77F-FCAD-CC6A-E6E85ED8EE87}"/>
              </a:ext>
            </a:extLst>
          </p:cNvPr>
          <p:cNvSpPr txBox="1"/>
          <p:nvPr/>
        </p:nvSpPr>
        <p:spPr>
          <a:xfrm>
            <a:off x="604777" y="918001"/>
            <a:ext cx="56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40404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SEASONALITY </a:t>
            </a:r>
            <a:r>
              <a:rPr lang="en-IN" sz="1200" b="1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sz="12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attern in c1-c2 and c1-2c2+c3</a:t>
            </a:r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385DD-C44C-BA02-76B9-428EEB065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000"/>
            <a:ext cx="6858000" cy="40100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E97C38-F3DF-B4A1-DD93-56EE42592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2064"/>
            <a:ext cx="6858000" cy="404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30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310A04-E77F-FCAD-CC6A-E6E85ED8EE87}"/>
              </a:ext>
            </a:extLst>
          </p:cNvPr>
          <p:cNvSpPr txBox="1"/>
          <p:nvPr/>
        </p:nvSpPr>
        <p:spPr>
          <a:xfrm>
            <a:off x="604777" y="918001"/>
            <a:ext cx="56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40404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SEASONALITY </a:t>
            </a:r>
            <a:r>
              <a:rPr lang="en-IN" sz="1200" b="1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sz="12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attern in c1-c2 and c1-2c2+c3</a:t>
            </a:r>
            <a:endParaRPr lang="en-IN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CAF3F3-D65D-1DD0-96A0-BC2B8F934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000"/>
            <a:ext cx="6858000" cy="4021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7CF91C-EFE2-7981-16EC-E3ADB61DD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93444"/>
            <a:ext cx="6858000" cy="396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7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310A04-E77F-FCAD-CC6A-E6E85ED8EE87}"/>
              </a:ext>
            </a:extLst>
          </p:cNvPr>
          <p:cNvSpPr txBox="1"/>
          <p:nvPr/>
        </p:nvSpPr>
        <p:spPr>
          <a:xfrm>
            <a:off x="604777" y="918001"/>
            <a:ext cx="56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40404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SEASONALITY </a:t>
            </a:r>
            <a:r>
              <a:rPr lang="en-IN" sz="1200" b="1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sz="12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attern in c1-c2 and c1-2c2+c3</a:t>
            </a:r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EF503-1E19-04B3-2873-975953E2B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000"/>
            <a:ext cx="6858000" cy="397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3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810D4D-E011-D0DF-3748-0F6837B7B278}"/>
              </a:ext>
            </a:extLst>
          </p:cNvPr>
          <p:cNvSpPr txBox="1"/>
          <p:nvPr/>
        </p:nvSpPr>
        <p:spPr>
          <a:xfrm>
            <a:off x="604777" y="918001"/>
            <a:ext cx="56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MATRIX</a:t>
            </a:r>
            <a:r>
              <a:rPr lang="en-IN" sz="1200" b="1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IN" sz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Outrights &amp; Spreads</a:t>
            </a:r>
            <a:endParaRPr lang="en-IN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B8392-FD34-3A08-2CF3-A7ECB1BBE0C2}"/>
              </a:ext>
            </a:extLst>
          </p:cNvPr>
          <p:cNvSpPr txBox="1"/>
          <p:nvPr/>
        </p:nvSpPr>
        <p:spPr>
          <a:xfrm>
            <a:off x="604777" y="6844914"/>
            <a:ext cx="5524505" cy="200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Strong positive correlation (&gt;0.9) in high-low ranges among </a:t>
            </a:r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c3, c4, &amp; c5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Strong positive correlation (0.94) in high-low ranges for </a:t>
            </a:r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c2 and c3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Open-close range of </a:t>
            </a:r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c2 and c3 </a:t>
            </a: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a strong positive correlation (0.91)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Open-close range of </a:t>
            </a:r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c3 and c4 </a:t>
            </a: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a strong positive correlation (0.91)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Open-close range of </a:t>
            </a:r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c4 and c5 </a:t>
            </a: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a strong positive correlation (0.94)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significant correlation between the ranges of spreads and outrights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EB2B15-261D-9B08-39BC-82A4D8955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02" y="1356630"/>
            <a:ext cx="5526080" cy="532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8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29444A-4761-CB1E-F229-2A96852B640F}"/>
              </a:ext>
            </a:extLst>
          </p:cNvPr>
          <p:cNvSpPr txBox="1"/>
          <p:nvPr/>
        </p:nvSpPr>
        <p:spPr>
          <a:xfrm>
            <a:off x="604777" y="918001"/>
            <a:ext cx="56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MATRIX</a:t>
            </a:r>
            <a:r>
              <a:rPr lang="en-IN" sz="1200" b="1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IN" sz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Outrights &amp; Spreads</a:t>
            </a:r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72616-E18F-5873-CBE4-CA29E71BC79C}"/>
              </a:ext>
            </a:extLst>
          </p:cNvPr>
          <p:cNvSpPr txBox="1"/>
          <p:nvPr/>
        </p:nvSpPr>
        <p:spPr>
          <a:xfrm>
            <a:off x="604777" y="7110810"/>
            <a:ext cx="5648446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Strong positive correlation is present between adjacent contract prices (both outrights and spreads) and decreases as they go apart.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A62867-942C-A09A-00D1-D12D90085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77" y="1400714"/>
            <a:ext cx="5651165" cy="550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1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BF8313-102F-2E10-2111-E831849843CD}"/>
              </a:ext>
            </a:extLst>
          </p:cNvPr>
          <p:cNvSpPr txBox="1"/>
          <p:nvPr/>
        </p:nvSpPr>
        <p:spPr>
          <a:xfrm>
            <a:off x="604777" y="918001"/>
            <a:ext cx="56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</a:t>
            </a:r>
            <a:r>
              <a:rPr lang="en-IN" sz="1200" b="1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IN" sz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Volume and Range</a:t>
            </a:r>
            <a:endParaRPr lang="en-I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C776F-9266-A52F-EA00-E27CC8911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99" y="1195000"/>
            <a:ext cx="5837202" cy="5707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0AD171-E303-B5A7-71EE-6BB0AE3BCD5F}"/>
              </a:ext>
            </a:extLst>
          </p:cNvPr>
          <p:cNvSpPr txBox="1"/>
          <p:nvPr/>
        </p:nvSpPr>
        <p:spPr>
          <a:xfrm>
            <a:off x="604777" y="7179637"/>
            <a:ext cx="56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strong correlations between volume and range of a contract.</a:t>
            </a:r>
          </a:p>
        </p:txBody>
      </p:sp>
    </p:spTree>
    <p:extLst>
      <p:ext uri="{BB962C8B-B14F-4D97-AF65-F5344CB8AC3E}">
        <p14:creationId xmlns:p14="http://schemas.microsoft.com/office/powerpoint/2010/main" val="25658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5EECDE-1C2C-83AF-B6A4-8280FFB89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FC1C14-6B8C-FBD5-BA27-428F46E70DE7}"/>
              </a:ext>
            </a:extLst>
          </p:cNvPr>
          <p:cNvSpPr txBox="1"/>
          <p:nvPr/>
        </p:nvSpPr>
        <p:spPr>
          <a:xfrm>
            <a:off x="1351344" y="537001"/>
            <a:ext cx="4155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DIGGING DEEPER FOR INSIGHTS AND TRENDS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786DF-7BDB-660B-F66E-857C907FE6A5}"/>
              </a:ext>
            </a:extLst>
          </p:cNvPr>
          <p:cNvSpPr txBox="1"/>
          <p:nvPr/>
        </p:nvSpPr>
        <p:spPr>
          <a:xfrm>
            <a:off x="604777" y="2442001"/>
            <a:ext cx="56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SIMILARITIES </a:t>
            </a:r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2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ays with volume more than last 30 days average volume</a:t>
            </a:r>
            <a:endParaRPr lang="en-I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12B694-1BDA-7180-D6B7-FBE0FF8C66AE}"/>
              </a:ext>
            </a:extLst>
          </p:cNvPr>
          <p:cNvSpPr txBox="1"/>
          <p:nvPr/>
        </p:nvSpPr>
        <p:spPr>
          <a:xfrm>
            <a:off x="604777" y="2794336"/>
            <a:ext cx="5648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 this section, we’ll try to see the 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similarities between days having volume more than the last 30 days average volume for.</a:t>
            </a:r>
            <a:endParaRPr lang="en-IN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5B302-8589-98BA-8ED3-1E40E2BC9409}"/>
              </a:ext>
            </a:extLst>
          </p:cNvPr>
          <p:cNvSpPr txBox="1"/>
          <p:nvPr/>
        </p:nvSpPr>
        <p:spPr>
          <a:xfrm>
            <a:off x="604777" y="3331337"/>
            <a:ext cx="56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SIMILARITIES </a:t>
            </a:r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Average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Days</a:t>
            </a:r>
            <a:endParaRPr lang="en-I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D4C57E-2E18-B1B1-CF7D-BAA0562644D4}"/>
              </a:ext>
            </a:extLst>
          </p:cNvPr>
          <p:cNvSpPr txBox="1"/>
          <p:nvPr/>
        </p:nvSpPr>
        <p:spPr>
          <a:xfrm>
            <a:off x="619243" y="3716003"/>
            <a:ext cx="1044000" cy="61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C1 </a:t>
            </a:r>
            <a:r>
              <a:rPr lang="en-IN" sz="1200" b="0" i="0" dirty="0">
                <a:solidFill>
                  <a:srgbClr val="BDC1C6"/>
                </a:solidFill>
                <a:effectLst/>
              </a:rPr>
              <a:t>• </a:t>
            </a:r>
            <a:r>
              <a:rPr lang="en-IN" sz="1200" dirty="0"/>
              <a:t>99 days</a:t>
            </a:r>
          </a:p>
          <a:p>
            <a:pPr algn="ctr"/>
            <a:r>
              <a:rPr lang="en-IN" sz="1200" dirty="0"/>
              <a:t>38% of working days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4A3B0-C8A8-7503-D5DA-EAE15FFF97FF}"/>
              </a:ext>
            </a:extLst>
          </p:cNvPr>
          <p:cNvSpPr txBox="1"/>
          <p:nvPr/>
        </p:nvSpPr>
        <p:spPr>
          <a:xfrm>
            <a:off x="1805651" y="3716003"/>
            <a:ext cx="10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C2 </a:t>
            </a:r>
            <a:r>
              <a:rPr lang="en-IN" sz="1200" b="0" i="0" dirty="0">
                <a:solidFill>
                  <a:srgbClr val="BDC1C6"/>
                </a:solidFill>
                <a:effectLst/>
              </a:rPr>
              <a:t>• </a:t>
            </a:r>
            <a:r>
              <a:rPr lang="en-I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100</a:t>
            </a:r>
            <a:r>
              <a:rPr lang="en-IN" sz="1200" dirty="0"/>
              <a:t> days</a:t>
            </a:r>
          </a:p>
          <a:p>
            <a:pPr algn="ctr"/>
            <a:r>
              <a:rPr lang="en-IN" sz="1200" dirty="0"/>
              <a:t>38% of working days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743F6-E1CA-CBE2-523E-A091AC360184}"/>
              </a:ext>
            </a:extLst>
          </p:cNvPr>
          <p:cNvSpPr txBox="1"/>
          <p:nvPr/>
        </p:nvSpPr>
        <p:spPr>
          <a:xfrm>
            <a:off x="3006525" y="3716003"/>
            <a:ext cx="10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C3 </a:t>
            </a:r>
            <a:r>
              <a:rPr lang="en-IN" sz="1200" b="0" i="0" dirty="0">
                <a:solidFill>
                  <a:srgbClr val="BDC1C6"/>
                </a:solidFill>
                <a:effectLst/>
              </a:rPr>
              <a:t>• </a:t>
            </a:r>
            <a:r>
              <a:rPr lang="en-I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105</a:t>
            </a:r>
            <a:r>
              <a:rPr lang="en-IN" sz="1200" dirty="0"/>
              <a:t> days</a:t>
            </a:r>
          </a:p>
          <a:p>
            <a:pPr algn="ctr"/>
            <a:r>
              <a:rPr lang="en-IN" sz="1200" dirty="0"/>
              <a:t>40% of working days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952F30-0AA9-6EAF-77A0-6BC0DC4C84C5}"/>
              </a:ext>
            </a:extLst>
          </p:cNvPr>
          <p:cNvSpPr txBox="1"/>
          <p:nvPr/>
        </p:nvSpPr>
        <p:spPr>
          <a:xfrm>
            <a:off x="4207399" y="3716003"/>
            <a:ext cx="10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C4 </a:t>
            </a:r>
            <a:r>
              <a:rPr lang="en-IN" sz="1200" b="0" i="0" dirty="0">
                <a:solidFill>
                  <a:srgbClr val="BDC1C6"/>
                </a:solidFill>
                <a:effectLst/>
              </a:rPr>
              <a:t>• </a:t>
            </a:r>
            <a:r>
              <a:rPr lang="en-I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107</a:t>
            </a:r>
            <a:r>
              <a:rPr lang="en-IN" sz="1200" dirty="0"/>
              <a:t> days</a:t>
            </a:r>
          </a:p>
          <a:p>
            <a:pPr algn="ctr"/>
            <a:r>
              <a:rPr lang="en-IN" sz="1200" dirty="0"/>
              <a:t>41% of working days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1F4621-83E1-438A-A7EC-48665389D464}"/>
              </a:ext>
            </a:extLst>
          </p:cNvPr>
          <p:cNvSpPr txBox="1"/>
          <p:nvPr/>
        </p:nvSpPr>
        <p:spPr>
          <a:xfrm>
            <a:off x="5408273" y="3716003"/>
            <a:ext cx="10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C5 </a:t>
            </a:r>
            <a:r>
              <a:rPr lang="en-IN" sz="1200" b="0" i="0" dirty="0">
                <a:solidFill>
                  <a:srgbClr val="BDC1C6"/>
                </a:solidFill>
                <a:effectLst/>
              </a:rPr>
              <a:t>• </a:t>
            </a:r>
            <a:r>
              <a:rPr lang="en-I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104</a:t>
            </a:r>
            <a:r>
              <a:rPr lang="en-IN" sz="1200" dirty="0"/>
              <a:t> days</a:t>
            </a:r>
          </a:p>
          <a:p>
            <a:pPr algn="ctr"/>
            <a:r>
              <a:rPr lang="en-IN" sz="1200" dirty="0"/>
              <a:t>40% of working days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696596-417A-E577-F503-265053C2B3F4}"/>
              </a:ext>
            </a:extLst>
          </p:cNvPr>
          <p:cNvSpPr txBox="1"/>
          <p:nvPr/>
        </p:nvSpPr>
        <p:spPr>
          <a:xfrm>
            <a:off x="619243" y="4474967"/>
            <a:ext cx="56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SIMILARITIES </a:t>
            </a:r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Average High-Low range</a:t>
            </a:r>
            <a:endParaRPr lang="en-I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F1FDC6-7FC2-D852-0BEA-A3C1DE050864}"/>
              </a:ext>
            </a:extLst>
          </p:cNvPr>
          <p:cNvSpPr txBox="1"/>
          <p:nvPr/>
        </p:nvSpPr>
        <p:spPr>
          <a:xfrm>
            <a:off x="604777" y="4864599"/>
            <a:ext cx="10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C1 </a:t>
            </a:r>
            <a:r>
              <a:rPr lang="en-IN" sz="1200" b="0" i="0" dirty="0">
                <a:solidFill>
                  <a:srgbClr val="BDC1C6"/>
                </a:solidFill>
                <a:effectLst/>
              </a:rPr>
              <a:t>• </a:t>
            </a:r>
            <a:r>
              <a:rPr lang="en-IN" sz="1200" dirty="0"/>
              <a:t>0.03</a:t>
            </a:r>
          </a:p>
          <a:p>
            <a:pPr algn="ctr"/>
            <a:r>
              <a:rPr lang="en-IN" sz="1200" dirty="0"/>
              <a:t>52% more than other days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18D1A4-17DC-563A-3C5E-80F8355FCAFE}"/>
              </a:ext>
            </a:extLst>
          </p:cNvPr>
          <p:cNvSpPr txBox="1"/>
          <p:nvPr/>
        </p:nvSpPr>
        <p:spPr>
          <a:xfrm>
            <a:off x="1791185" y="4864599"/>
            <a:ext cx="10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C2 </a:t>
            </a:r>
            <a:r>
              <a:rPr lang="en-IN" sz="1200" b="0" i="0" dirty="0">
                <a:solidFill>
                  <a:srgbClr val="BDC1C6"/>
                </a:solidFill>
                <a:effectLst/>
              </a:rPr>
              <a:t>• </a:t>
            </a:r>
            <a:r>
              <a:rPr lang="en-I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0.04</a:t>
            </a:r>
            <a:endParaRPr lang="en-IN" sz="1200" dirty="0"/>
          </a:p>
          <a:p>
            <a:pPr algn="ctr"/>
            <a:r>
              <a:rPr lang="en-IN" sz="1200" dirty="0"/>
              <a:t>52% more than other days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6D2780-C346-0A14-F762-10A6A9775ACB}"/>
              </a:ext>
            </a:extLst>
          </p:cNvPr>
          <p:cNvSpPr txBox="1"/>
          <p:nvPr/>
        </p:nvSpPr>
        <p:spPr>
          <a:xfrm>
            <a:off x="2992059" y="4864599"/>
            <a:ext cx="10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C3 </a:t>
            </a:r>
            <a:r>
              <a:rPr lang="en-IN" sz="1200" b="0" i="0" dirty="0">
                <a:solidFill>
                  <a:srgbClr val="BDC1C6"/>
                </a:solidFill>
                <a:effectLst/>
              </a:rPr>
              <a:t>• </a:t>
            </a:r>
            <a:r>
              <a:rPr lang="en-I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0.05</a:t>
            </a:r>
            <a:endParaRPr lang="en-IN" sz="1200" dirty="0"/>
          </a:p>
          <a:p>
            <a:pPr algn="ctr"/>
            <a:r>
              <a:rPr lang="en-IN" sz="1200" dirty="0"/>
              <a:t>52% more than other days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8AE272-8831-B6C8-73C9-A0E8D8D36048}"/>
              </a:ext>
            </a:extLst>
          </p:cNvPr>
          <p:cNvSpPr txBox="1"/>
          <p:nvPr/>
        </p:nvSpPr>
        <p:spPr>
          <a:xfrm>
            <a:off x="4192933" y="4864599"/>
            <a:ext cx="10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C4 </a:t>
            </a:r>
            <a:r>
              <a:rPr lang="en-IN" sz="1200" b="0" i="0" dirty="0">
                <a:solidFill>
                  <a:srgbClr val="BDC1C6"/>
                </a:solidFill>
                <a:effectLst/>
              </a:rPr>
              <a:t>• </a:t>
            </a:r>
            <a:r>
              <a:rPr lang="en-I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0.05</a:t>
            </a:r>
            <a:endParaRPr lang="en-IN" sz="1200" dirty="0"/>
          </a:p>
          <a:p>
            <a:pPr algn="ctr"/>
            <a:r>
              <a:rPr lang="en-IN" sz="1200" dirty="0"/>
              <a:t>38% more than other days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C275B-BBC4-5832-2D3E-CFA872A4CA67}"/>
              </a:ext>
            </a:extLst>
          </p:cNvPr>
          <p:cNvSpPr txBox="1"/>
          <p:nvPr/>
        </p:nvSpPr>
        <p:spPr>
          <a:xfrm>
            <a:off x="5393807" y="4864599"/>
            <a:ext cx="10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C5 </a:t>
            </a:r>
            <a:r>
              <a:rPr lang="en-IN" sz="1200" b="0" i="0" dirty="0">
                <a:solidFill>
                  <a:srgbClr val="BDC1C6"/>
                </a:solidFill>
                <a:effectLst/>
              </a:rPr>
              <a:t>• </a:t>
            </a:r>
            <a:r>
              <a:rPr lang="en-I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0.05</a:t>
            </a:r>
            <a:endParaRPr lang="en-IN" sz="1200" dirty="0"/>
          </a:p>
          <a:p>
            <a:pPr algn="ctr"/>
            <a:r>
              <a:rPr lang="en-IN" sz="1200" dirty="0"/>
              <a:t>42% more than other days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862E7D-7929-49F7-30C2-B56A521EF081}"/>
              </a:ext>
            </a:extLst>
          </p:cNvPr>
          <p:cNvSpPr txBox="1"/>
          <p:nvPr/>
        </p:nvSpPr>
        <p:spPr>
          <a:xfrm>
            <a:off x="633709" y="5808229"/>
            <a:ext cx="56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SIMILARITIES </a:t>
            </a:r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Average Volume traded</a:t>
            </a:r>
            <a:endParaRPr lang="en-I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B396D6-284D-27BC-122B-67C08430148F}"/>
              </a:ext>
            </a:extLst>
          </p:cNvPr>
          <p:cNvSpPr txBox="1"/>
          <p:nvPr/>
        </p:nvSpPr>
        <p:spPr>
          <a:xfrm>
            <a:off x="619243" y="6235563"/>
            <a:ext cx="10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C1 </a:t>
            </a:r>
            <a:r>
              <a:rPr lang="en-IN" sz="1200" b="0" i="0" dirty="0">
                <a:solidFill>
                  <a:srgbClr val="BDC1C6"/>
                </a:solidFill>
                <a:effectLst/>
              </a:rPr>
              <a:t>• </a:t>
            </a:r>
            <a:r>
              <a:rPr lang="en-IN" sz="1200" dirty="0"/>
              <a:t>27788</a:t>
            </a:r>
          </a:p>
          <a:p>
            <a:pPr algn="ctr"/>
            <a:r>
              <a:rPr lang="en-IN" sz="1200" dirty="0"/>
              <a:t>172% more than average of other days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B58820-7DDB-FD83-BA25-D061088D408A}"/>
              </a:ext>
            </a:extLst>
          </p:cNvPr>
          <p:cNvSpPr txBox="1"/>
          <p:nvPr/>
        </p:nvSpPr>
        <p:spPr>
          <a:xfrm>
            <a:off x="1805651" y="6235563"/>
            <a:ext cx="10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C2 </a:t>
            </a:r>
            <a:r>
              <a:rPr lang="en-IN" sz="1200" b="0" i="0" dirty="0">
                <a:solidFill>
                  <a:srgbClr val="BDC1C6"/>
                </a:solidFill>
                <a:effectLst/>
              </a:rPr>
              <a:t>• </a:t>
            </a:r>
            <a:r>
              <a:rPr lang="en-I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35466</a:t>
            </a:r>
            <a:endParaRPr lang="en-IN" sz="1200" dirty="0"/>
          </a:p>
          <a:p>
            <a:pPr algn="ctr"/>
            <a:r>
              <a:rPr lang="en-IN" sz="1200" dirty="0"/>
              <a:t>127% more than average of other days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AD2A26-2107-0057-8DAE-1046F7242933}"/>
              </a:ext>
            </a:extLst>
          </p:cNvPr>
          <p:cNvSpPr txBox="1"/>
          <p:nvPr/>
        </p:nvSpPr>
        <p:spPr>
          <a:xfrm>
            <a:off x="3006525" y="6235563"/>
            <a:ext cx="10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C3 </a:t>
            </a:r>
            <a:r>
              <a:rPr lang="en-IN" sz="1200" b="0" i="0" dirty="0">
                <a:solidFill>
                  <a:srgbClr val="BDC1C6"/>
                </a:solidFill>
                <a:effectLst/>
              </a:rPr>
              <a:t>• </a:t>
            </a:r>
            <a:r>
              <a:rPr lang="en-I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29070</a:t>
            </a:r>
            <a:endParaRPr lang="en-IN" sz="1200" dirty="0"/>
          </a:p>
          <a:p>
            <a:pPr algn="ctr"/>
            <a:r>
              <a:rPr lang="en-IN" sz="1200" dirty="0"/>
              <a:t>124% more than average of other days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2FBA13-6CF0-0375-90E3-477F839AB718}"/>
              </a:ext>
            </a:extLst>
          </p:cNvPr>
          <p:cNvSpPr txBox="1"/>
          <p:nvPr/>
        </p:nvSpPr>
        <p:spPr>
          <a:xfrm>
            <a:off x="4207399" y="6235563"/>
            <a:ext cx="10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C4 </a:t>
            </a:r>
            <a:r>
              <a:rPr lang="en-IN" sz="1200" b="0" i="0" dirty="0">
                <a:solidFill>
                  <a:srgbClr val="BDC1C6"/>
                </a:solidFill>
                <a:effectLst/>
              </a:rPr>
              <a:t>• </a:t>
            </a:r>
            <a:r>
              <a:rPr lang="en-I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22484</a:t>
            </a:r>
            <a:endParaRPr lang="en-IN" sz="1200" dirty="0"/>
          </a:p>
          <a:p>
            <a:pPr algn="ctr"/>
            <a:r>
              <a:rPr lang="en-IN" sz="1200" dirty="0"/>
              <a:t>118% more than average of other days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58A752-09E3-5A79-92F2-02255DDB4A01}"/>
              </a:ext>
            </a:extLst>
          </p:cNvPr>
          <p:cNvSpPr txBox="1"/>
          <p:nvPr/>
        </p:nvSpPr>
        <p:spPr>
          <a:xfrm>
            <a:off x="5408273" y="6235563"/>
            <a:ext cx="10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C5 </a:t>
            </a:r>
            <a:r>
              <a:rPr lang="en-IN" sz="1200" b="0" i="0" dirty="0">
                <a:solidFill>
                  <a:srgbClr val="BDC1C6"/>
                </a:solidFill>
                <a:effectLst/>
              </a:rPr>
              <a:t>• </a:t>
            </a:r>
            <a:r>
              <a:rPr lang="en-I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15855</a:t>
            </a:r>
            <a:endParaRPr lang="en-IN" sz="1200" dirty="0"/>
          </a:p>
          <a:p>
            <a:pPr algn="ctr"/>
            <a:r>
              <a:rPr lang="en-IN" sz="1200" dirty="0"/>
              <a:t>45% more than average of other days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A58BB1-1C53-5B4E-7378-938D061008FD}"/>
              </a:ext>
            </a:extLst>
          </p:cNvPr>
          <p:cNvSpPr txBox="1"/>
          <p:nvPr/>
        </p:nvSpPr>
        <p:spPr>
          <a:xfrm>
            <a:off x="613453" y="7606527"/>
            <a:ext cx="5633980" cy="1725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/>
              <a:t>Key Insights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Around </a:t>
            </a:r>
            <a:r>
              <a:rPr lang="en-IN" sz="1200" b="1" dirty="0"/>
              <a:t>40% of working days </a:t>
            </a:r>
            <a:r>
              <a:rPr lang="en-IN" sz="1200" dirty="0"/>
              <a:t>have volume more than the previous 30 day average volume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/>
              <a:t>High-Low ranges </a:t>
            </a:r>
            <a:r>
              <a:rPr lang="en-IN" sz="1200" dirty="0"/>
              <a:t>increases by </a:t>
            </a:r>
            <a:r>
              <a:rPr lang="en-IN" sz="1200" b="1" dirty="0"/>
              <a:t>40%-50% </a:t>
            </a:r>
            <a:r>
              <a:rPr lang="en-IN" sz="1200" dirty="0"/>
              <a:t>in such days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/>
              <a:t>Volume traded </a:t>
            </a:r>
            <a:r>
              <a:rPr lang="en-IN" sz="1200" dirty="0"/>
              <a:t>are </a:t>
            </a:r>
            <a:r>
              <a:rPr lang="en-IN" sz="1200" b="1" dirty="0"/>
              <a:t>more than 100% </a:t>
            </a:r>
            <a:r>
              <a:rPr lang="en-IN" sz="1200" dirty="0"/>
              <a:t>for such days than other days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/>
              <a:t>Volume traded decreases in subsequent contracts</a:t>
            </a:r>
          </a:p>
        </p:txBody>
      </p:sp>
    </p:spTree>
    <p:extLst>
      <p:ext uri="{BB962C8B-B14F-4D97-AF65-F5344CB8AC3E}">
        <p14:creationId xmlns:p14="http://schemas.microsoft.com/office/powerpoint/2010/main" val="265716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B52C34-EAF2-6618-128C-A494CA00BC10}"/>
              </a:ext>
            </a:extLst>
          </p:cNvPr>
          <p:cNvSpPr txBox="1"/>
          <p:nvPr/>
        </p:nvSpPr>
        <p:spPr>
          <a:xfrm>
            <a:off x="604777" y="918001"/>
            <a:ext cx="56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40404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CORRELATION </a:t>
            </a:r>
            <a:r>
              <a:rPr lang="en-IN" sz="1200" b="1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IN" sz="1200" b="0" i="0" dirty="0">
                <a:solidFill>
                  <a:srgbClr val="222222"/>
                </a:solidFill>
                <a:effectLst/>
              </a:rPr>
              <a:t>c1-c2 and c1 for a rolling 30 days window</a:t>
            </a:r>
            <a:endParaRPr lang="en-IN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B1C9FD-7514-2165-1AD5-E3C935675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1" y="1497496"/>
            <a:ext cx="6499357" cy="23493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5E3201-933A-E1CA-F0D7-323A11D45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1" y="4953000"/>
            <a:ext cx="6505309" cy="225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3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B85D53-5A79-D459-B603-E2F506C20B96}"/>
              </a:ext>
            </a:extLst>
          </p:cNvPr>
          <p:cNvSpPr txBox="1"/>
          <p:nvPr/>
        </p:nvSpPr>
        <p:spPr>
          <a:xfrm>
            <a:off x="604777" y="918001"/>
            <a:ext cx="56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40404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SEASONALITY </a:t>
            </a:r>
            <a:r>
              <a:rPr lang="en-IN" sz="1200" b="1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sz="12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attern in c1-c2 and c1-2c2+c3</a:t>
            </a:r>
            <a:endParaRPr lang="en-IN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73896A-4E5B-33AA-03FA-5D9ABD74F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3035"/>
            <a:ext cx="6858000" cy="2367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229B9C-1B37-166F-DCB5-9D178799D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3000"/>
            <a:ext cx="6858000" cy="240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4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310A04-E77F-FCAD-CC6A-E6E85ED8EE87}"/>
              </a:ext>
            </a:extLst>
          </p:cNvPr>
          <p:cNvSpPr txBox="1"/>
          <p:nvPr/>
        </p:nvSpPr>
        <p:spPr>
          <a:xfrm>
            <a:off x="604777" y="918001"/>
            <a:ext cx="56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40404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SEASONALITY </a:t>
            </a:r>
            <a:r>
              <a:rPr lang="en-IN" sz="1200" b="1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sz="12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attern in c1-c2 and c1-2c2+c3</a:t>
            </a:r>
            <a:endParaRPr lang="en-IN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A172F-0890-576B-E9EA-2E3AE7505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182"/>
            <a:ext cx="6858000" cy="4089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4BDD82-36E8-8470-A766-00AE2761FA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3"/>
          <a:stretch/>
        </p:blipFill>
        <p:spPr>
          <a:xfrm>
            <a:off x="39907" y="5573366"/>
            <a:ext cx="6778185" cy="408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8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310A04-E77F-FCAD-CC6A-E6E85ED8EE87}"/>
              </a:ext>
            </a:extLst>
          </p:cNvPr>
          <p:cNvSpPr txBox="1"/>
          <p:nvPr/>
        </p:nvSpPr>
        <p:spPr>
          <a:xfrm>
            <a:off x="604777" y="918001"/>
            <a:ext cx="56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40404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SEASONALITY </a:t>
            </a:r>
            <a:r>
              <a:rPr lang="en-IN" sz="1200" b="1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sz="12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attern in c1-c2 and c1-2c2+c3</a:t>
            </a:r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A50D0-198C-C137-18BE-2516A25E3E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"/>
          <a:stretch/>
        </p:blipFill>
        <p:spPr>
          <a:xfrm>
            <a:off x="242988" y="1400755"/>
            <a:ext cx="6372024" cy="3794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11686B-6EC4-E35D-B5C2-48A3D110C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4" y="5195341"/>
            <a:ext cx="6592771" cy="439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6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1278</TotalTime>
  <Words>518</Words>
  <Application>Microsoft Office PowerPoint</Application>
  <PresentationFormat>A4 Paper (210x297 mm)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Sujay Bhaumik</dc:creator>
  <cp:lastModifiedBy>Sujay Bhaumik</cp:lastModifiedBy>
  <cp:revision>35</cp:revision>
  <dcterms:created xsi:type="dcterms:W3CDTF">2022-08-04T11:34:06Z</dcterms:created>
  <dcterms:modified xsi:type="dcterms:W3CDTF">2022-08-08T08:07:30Z</dcterms:modified>
</cp:coreProperties>
</file>