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7" r:id="rId1"/>
  </p:sldMasterIdLst>
  <p:notesMasterIdLst>
    <p:notesMasterId r:id="rId51"/>
  </p:notesMasterIdLst>
  <p:handoutMasterIdLst>
    <p:handoutMasterId r:id="rId52"/>
  </p:handoutMasterIdLst>
  <p:sldIdLst>
    <p:sldId id="293" r:id="rId2"/>
    <p:sldId id="575" r:id="rId3"/>
    <p:sldId id="342" r:id="rId4"/>
    <p:sldId id="447" r:id="rId5"/>
    <p:sldId id="448" r:id="rId6"/>
    <p:sldId id="449" r:id="rId7"/>
    <p:sldId id="450" r:id="rId8"/>
    <p:sldId id="451" r:id="rId9"/>
    <p:sldId id="452" r:id="rId10"/>
    <p:sldId id="453" r:id="rId11"/>
    <p:sldId id="454" r:id="rId12"/>
    <p:sldId id="569" r:id="rId13"/>
    <p:sldId id="524" r:id="rId14"/>
    <p:sldId id="525" r:id="rId15"/>
    <p:sldId id="526" r:id="rId16"/>
    <p:sldId id="527" r:id="rId17"/>
    <p:sldId id="528" r:id="rId18"/>
    <p:sldId id="529" r:id="rId19"/>
    <p:sldId id="530" r:id="rId20"/>
    <p:sldId id="531" r:id="rId21"/>
    <p:sldId id="532" r:id="rId22"/>
    <p:sldId id="533" r:id="rId23"/>
    <p:sldId id="574" r:id="rId24"/>
    <p:sldId id="576" r:id="rId25"/>
    <p:sldId id="577" r:id="rId26"/>
    <p:sldId id="590" r:id="rId27"/>
    <p:sldId id="579" r:id="rId28"/>
    <p:sldId id="583" r:id="rId29"/>
    <p:sldId id="580" r:id="rId30"/>
    <p:sldId id="585" r:id="rId31"/>
    <p:sldId id="584" r:id="rId32"/>
    <p:sldId id="587" r:id="rId33"/>
    <p:sldId id="588" r:id="rId34"/>
    <p:sldId id="589" r:id="rId35"/>
    <p:sldId id="534" r:id="rId36"/>
    <p:sldId id="591" r:id="rId37"/>
    <p:sldId id="537" r:id="rId38"/>
    <p:sldId id="592" r:id="rId39"/>
    <p:sldId id="539" r:id="rId40"/>
    <p:sldId id="559" r:id="rId41"/>
    <p:sldId id="558" r:id="rId42"/>
    <p:sldId id="542" r:id="rId43"/>
    <p:sldId id="543" r:id="rId44"/>
    <p:sldId id="544" r:id="rId45"/>
    <p:sldId id="545" r:id="rId46"/>
    <p:sldId id="546" r:id="rId47"/>
    <p:sldId id="547" r:id="rId48"/>
    <p:sldId id="548" r:id="rId49"/>
    <p:sldId id="550" r:id="rId50"/>
  </p:sldIdLst>
  <p:sldSz cx="17376775" cy="9774238"/>
  <p:notesSz cx="9866313" cy="6735763"/>
  <p:defaultTextStyle>
    <a:defPPr>
      <a:defRPr lang="ja-JP"/>
    </a:defPPr>
    <a:lvl1pPr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p:defaultTextStyle>
  <p:extLst>
    <p:ext uri="{521415D9-36F7-43E2-AB2F-B90AF26B5E84}">
      <p14:sectionLst xmlns:p14="http://schemas.microsoft.com/office/powerpoint/2010/main">
        <p14:section name="既定のセクション" id="{F7B539DC-B2EF-445F-955E-31753806C8FA}">
          <p14:sldIdLst>
            <p14:sldId id="293"/>
            <p14:sldId id="575"/>
            <p14:sldId id="342"/>
          </p14:sldIdLst>
        </p14:section>
        <p14:section name="タイトルなしのセクション" id="{A0815B4B-F850-45CC-8719-23AD975EC24C}">
          <p14:sldIdLst>
            <p14:sldId id="447"/>
            <p14:sldId id="448"/>
            <p14:sldId id="449"/>
            <p14:sldId id="450"/>
            <p14:sldId id="451"/>
            <p14:sldId id="452"/>
            <p14:sldId id="453"/>
            <p14:sldId id="454"/>
            <p14:sldId id="569"/>
          </p14:sldIdLst>
        </p14:section>
        <p14:section name="タイトルなしのセクション" id="{BFC137A0-6414-45BC-9170-74073130A00A}">
          <p14:sldIdLst>
            <p14:sldId id="524"/>
            <p14:sldId id="525"/>
            <p14:sldId id="526"/>
            <p14:sldId id="527"/>
            <p14:sldId id="528"/>
            <p14:sldId id="529"/>
            <p14:sldId id="530"/>
            <p14:sldId id="531"/>
            <p14:sldId id="532"/>
          </p14:sldIdLst>
        </p14:section>
        <p14:section name="タイトルなしのセクション" id="{AF2643DD-80FE-436E-BE2C-EB761163A874}">
          <p14:sldIdLst>
            <p14:sldId id="533"/>
            <p14:sldId id="574"/>
            <p14:sldId id="576"/>
            <p14:sldId id="577"/>
            <p14:sldId id="590"/>
            <p14:sldId id="579"/>
            <p14:sldId id="583"/>
            <p14:sldId id="580"/>
            <p14:sldId id="585"/>
            <p14:sldId id="584"/>
            <p14:sldId id="587"/>
            <p14:sldId id="588"/>
            <p14:sldId id="589"/>
            <p14:sldId id="534"/>
            <p14:sldId id="591"/>
            <p14:sldId id="537"/>
            <p14:sldId id="592"/>
            <p14:sldId id="539"/>
            <p14:sldId id="559"/>
            <p14:sldId id="558"/>
            <p14:sldId id="542"/>
            <p14:sldId id="543"/>
            <p14:sldId id="544"/>
            <p14:sldId id="545"/>
            <p14:sldId id="546"/>
            <p14:sldId id="547"/>
            <p14:sldId id="548"/>
          </p14:sldIdLst>
        </p14:section>
        <p14:section name="タイトルなしのセクション" id="{21AB9CD8-A39C-4D3A-891B-908F201A1A8F}">
          <p14:sldIdLst>
            <p14:sldId id="550"/>
          </p14:sldIdLst>
        </p14:section>
      </p14:sectionLst>
    </p:ext>
    <p:ext uri="{EFAFB233-063F-42B5-8137-9DF3F51BA10A}">
      <p15:sldGuideLst xmlns:p15="http://schemas.microsoft.com/office/powerpoint/2012/main">
        <p15:guide id="1" orient="horz" pos="3283" userDrawn="1">
          <p15:clr>
            <a:srgbClr val="A4A3A4"/>
          </p15:clr>
        </p15:guide>
        <p15:guide id="2" pos="5473" userDrawn="1">
          <p15:clr>
            <a:srgbClr val="A4A3A4"/>
          </p15:clr>
        </p15:guide>
      </p15:sldGuideLst>
    </p:ext>
    <p:ext uri="{2D200454-40CA-4A62-9FC3-DE9A4176ACB9}">
      <p15:notesGuideLst xmlns:p15="http://schemas.microsoft.com/office/powerpoint/2012/main">
        <p15:guide id="1" orient="horz" pos="2122" userDrawn="1">
          <p15:clr>
            <a:srgbClr val="A4A3A4"/>
          </p15:clr>
        </p15:guide>
        <p15:guide id="2" pos="310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n" initials="J" lastIdx="1" clrIdx="0"/>
  <p:cmAuthor id="1" name="いしかわちあき" initials="い" lastIdx="1" clrIdx="1">
    <p:extLst/>
  </p:cmAuthor>
  <p:cmAuthor id="2" name="Jun YAMADA" initials="JY" lastIdx="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FFFFFF"/>
    <a:srgbClr val="5FB8E4"/>
    <a:srgbClr val="002060"/>
    <a:srgbClr val="00CCFF"/>
    <a:srgbClr val="41A476"/>
    <a:srgbClr val="99CCFF"/>
    <a:srgbClr val="7F7F7F"/>
    <a:srgbClr val="339966"/>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571" autoAdjust="0"/>
    <p:restoredTop sz="86667" autoAdjust="0"/>
  </p:normalViewPr>
  <p:slideViewPr>
    <p:cSldViewPr showGuides="1">
      <p:cViewPr varScale="1">
        <p:scale>
          <a:sx n="51" d="100"/>
          <a:sy n="51" d="100"/>
        </p:scale>
        <p:origin x="140" y="64"/>
      </p:cViewPr>
      <p:guideLst>
        <p:guide orient="horz" pos="3283"/>
        <p:guide pos="5473"/>
      </p:guideLst>
    </p:cSldViewPr>
  </p:slideViewPr>
  <p:outlineViewPr>
    <p:cViewPr>
      <p:scale>
        <a:sx n="33" d="100"/>
        <a:sy n="33" d="100"/>
      </p:scale>
      <p:origin x="0" y="-55179"/>
    </p:cViewPr>
  </p:outlineViewPr>
  <p:notesTextViewPr>
    <p:cViewPr>
      <p:scale>
        <a:sx n="3" d="2"/>
        <a:sy n="3" d="2"/>
      </p:scale>
      <p:origin x="0" y="0"/>
    </p:cViewPr>
  </p:notesTextViewPr>
  <p:sorterViewPr>
    <p:cViewPr varScale="1">
      <p:scale>
        <a:sx n="1" d="1"/>
        <a:sy n="1" d="1"/>
      </p:scale>
      <p:origin x="0" y="-16632"/>
    </p:cViewPr>
  </p:sorterViewPr>
  <p:notesViewPr>
    <p:cSldViewPr showGuides="1">
      <p:cViewPr varScale="1">
        <p:scale>
          <a:sx n="66" d="100"/>
          <a:sy n="66" d="100"/>
        </p:scale>
        <p:origin x="1668" y="32"/>
      </p:cViewPr>
      <p:guideLst>
        <p:guide orient="horz" pos="2122"/>
        <p:guide pos="310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1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402739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5" y="4"/>
            <a:ext cx="4275861" cy="335886"/>
          </a:xfrm>
          <a:prstGeom prst="rect">
            <a:avLst/>
          </a:prstGeom>
          <a:noFill/>
          <a:ln w="9525">
            <a:noFill/>
            <a:miter lim="800000"/>
            <a:headEnd/>
            <a:tailEnd/>
          </a:ln>
          <a:effectLst/>
        </p:spPr>
        <p:txBody>
          <a:bodyPr vert="horz" wrap="square" lIns="94834" tIns="47417" rIns="94834" bIns="47417" numCol="1" anchor="t" anchorCtr="0" compatLnSpc="1">
            <a:prstTxWarp prst="textNoShape">
              <a:avLst/>
            </a:prstTxWarp>
          </a:bodyPr>
          <a:lstStyle>
            <a:lvl1pPr defTabSz="948655">
              <a:defRPr sz="1200">
                <a:latin typeface="Arial" charset="0"/>
                <a:ea typeface="ＭＳ Ｐゴシック" pitchFamily="50" charset="-128"/>
              </a:defRPr>
            </a:lvl1pPr>
          </a:lstStyle>
          <a:p>
            <a:pPr>
              <a:defRPr/>
            </a:pPr>
            <a:endParaRPr lang="en-US" altLang="ja-JP"/>
          </a:p>
        </p:txBody>
      </p:sp>
      <p:sp>
        <p:nvSpPr>
          <p:cNvPr id="20483" name="Rectangle 3"/>
          <p:cNvSpPr>
            <a:spLocks noGrp="1" noChangeArrowheads="1"/>
          </p:cNvSpPr>
          <p:nvPr>
            <p:ph type="dt" idx="1"/>
          </p:nvPr>
        </p:nvSpPr>
        <p:spPr bwMode="auto">
          <a:xfrm>
            <a:off x="5588926" y="4"/>
            <a:ext cx="4275861" cy="335886"/>
          </a:xfrm>
          <a:prstGeom prst="rect">
            <a:avLst/>
          </a:prstGeom>
          <a:noFill/>
          <a:ln w="9525">
            <a:noFill/>
            <a:miter lim="800000"/>
            <a:headEnd/>
            <a:tailEnd/>
          </a:ln>
          <a:effectLst/>
        </p:spPr>
        <p:txBody>
          <a:bodyPr vert="horz" wrap="square" lIns="94834" tIns="47417" rIns="94834" bIns="47417" numCol="1" anchor="t" anchorCtr="0" compatLnSpc="1">
            <a:prstTxWarp prst="textNoShape">
              <a:avLst/>
            </a:prstTxWarp>
          </a:bodyPr>
          <a:lstStyle>
            <a:lvl1pPr algn="r" defTabSz="948655">
              <a:defRPr sz="1200">
                <a:latin typeface="Arial" charset="0"/>
                <a:ea typeface="ＭＳ Ｐゴシック" pitchFamily="50" charset="-128"/>
              </a:defRPr>
            </a:lvl1pPr>
          </a:lstStyle>
          <a:p>
            <a:pPr>
              <a:defRPr/>
            </a:pPr>
            <a:endParaRPr lang="en-US" altLang="ja-JP"/>
          </a:p>
        </p:txBody>
      </p:sp>
      <p:sp>
        <p:nvSpPr>
          <p:cNvPr id="192516" name="Rectangle 4"/>
          <p:cNvSpPr>
            <a:spLocks noGrp="1" noRot="1" noChangeAspect="1" noChangeArrowheads="1" noTextEdit="1"/>
          </p:cNvSpPr>
          <p:nvPr>
            <p:ph type="sldImg" idx="2"/>
          </p:nvPr>
        </p:nvSpPr>
        <p:spPr bwMode="auto">
          <a:xfrm>
            <a:off x="2695575" y="506413"/>
            <a:ext cx="4481513" cy="2522537"/>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85566" y="3199190"/>
            <a:ext cx="7895193" cy="3030491"/>
          </a:xfrm>
          <a:prstGeom prst="rect">
            <a:avLst/>
          </a:prstGeom>
          <a:noFill/>
          <a:ln w="9525">
            <a:noFill/>
            <a:miter lim="800000"/>
            <a:headEnd/>
            <a:tailEnd/>
          </a:ln>
          <a:effectLst/>
        </p:spPr>
        <p:txBody>
          <a:bodyPr vert="horz" wrap="square" lIns="94834" tIns="47417" rIns="94834" bIns="47417"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0486" name="Rectangle 6"/>
          <p:cNvSpPr>
            <a:spLocks noGrp="1" noChangeArrowheads="1"/>
          </p:cNvSpPr>
          <p:nvPr>
            <p:ph type="ftr" sz="quarter" idx="4"/>
          </p:nvPr>
        </p:nvSpPr>
        <p:spPr bwMode="auto">
          <a:xfrm>
            <a:off x="5" y="6398378"/>
            <a:ext cx="4275861" cy="335886"/>
          </a:xfrm>
          <a:prstGeom prst="rect">
            <a:avLst/>
          </a:prstGeom>
          <a:noFill/>
          <a:ln w="9525">
            <a:noFill/>
            <a:miter lim="800000"/>
            <a:headEnd/>
            <a:tailEnd/>
          </a:ln>
          <a:effectLst/>
        </p:spPr>
        <p:txBody>
          <a:bodyPr vert="horz" wrap="square" lIns="94834" tIns="47417" rIns="94834" bIns="47417" numCol="1" anchor="b" anchorCtr="0" compatLnSpc="1">
            <a:prstTxWarp prst="textNoShape">
              <a:avLst/>
            </a:prstTxWarp>
          </a:bodyPr>
          <a:lstStyle>
            <a:lvl1pPr defTabSz="948655">
              <a:defRPr sz="1200">
                <a:latin typeface="Arial" charset="0"/>
                <a:ea typeface="ＭＳ Ｐゴシック" pitchFamily="50" charset="-128"/>
              </a:defRPr>
            </a:lvl1pPr>
          </a:lstStyle>
          <a:p>
            <a:pPr>
              <a:defRPr/>
            </a:pPr>
            <a:r>
              <a:rPr lang="en-US" altLang="ja-JP"/>
              <a:t>Copyright © 2013 by Ken Sakamura, T-Engine Forum</a:t>
            </a:r>
          </a:p>
        </p:txBody>
      </p:sp>
      <p:sp>
        <p:nvSpPr>
          <p:cNvPr id="20487" name="Rectangle 7"/>
          <p:cNvSpPr>
            <a:spLocks noGrp="1" noChangeArrowheads="1"/>
          </p:cNvSpPr>
          <p:nvPr>
            <p:ph type="sldNum" sz="quarter" idx="5"/>
          </p:nvPr>
        </p:nvSpPr>
        <p:spPr bwMode="auto">
          <a:xfrm>
            <a:off x="5588926" y="6398378"/>
            <a:ext cx="4275861" cy="335886"/>
          </a:xfrm>
          <a:prstGeom prst="rect">
            <a:avLst/>
          </a:prstGeom>
          <a:noFill/>
          <a:ln w="9525">
            <a:noFill/>
            <a:miter lim="800000"/>
            <a:headEnd/>
            <a:tailEnd/>
          </a:ln>
          <a:effectLst/>
        </p:spPr>
        <p:txBody>
          <a:bodyPr vert="horz" wrap="square" lIns="94834" tIns="47417" rIns="94834" bIns="47417" numCol="1" anchor="b" anchorCtr="0" compatLnSpc="1">
            <a:prstTxWarp prst="textNoShape">
              <a:avLst/>
            </a:prstTxWarp>
          </a:bodyPr>
          <a:lstStyle>
            <a:lvl1pPr algn="r" defTabSz="948655">
              <a:defRPr sz="1200">
                <a:latin typeface="Arial" charset="0"/>
                <a:ea typeface="ＭＳ Ｐゴシック" pitchFamily="50" charset="-128"/>
              </a:defRPr>
            </a:lvl1pPr>
          </a:lstStyle>
          <a:p>
            <a:pPr>
              <a:defRPr/>
            </a:pPr>
            <a:fld id="{18FE81F1-A864-4B73-9B63-723A1D5A68C1}" type="slidenum">
              <a:rPr lang="en-US" altLang="ja-JP"/>
              <a:pPr>
                <a:defRPr/>
              </a:pPr>
              <a:t>‹#›</a:t>
            </a:fld>
            <a:endParaRPr lang="en-US" altLang="ja-JP"/>
          </a:p>
        </p:txBody>
      </p:sp>
    </p:spTree>
    <p:extLst>
      <p:ext uri="{BB962C8B-B14F-4D97-AF65-F5344CB8AC3E}">
        <p14:creationId xmlns:p14="http://schemas.microsoft.com/office/powerpoint/2010/main" val="274560164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1pPr>
    <a:lvl2pPr marL="456724"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2pPr>
    <a:lvl3pPr marL="913451"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3pPr>
    <a:lvl4pPr marL="1370173"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4pPr>
    <a:lvl5pPr marL="1826903"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5pPr>
    <a:lvl6pPr marL="2283625" algn="l" defTabSz="913451" rtl="0" eaLnBrk="1" latinLnBrk="0" hangingPunct="1">
      <a:defRPr kumimoji="1" sz="1100" kern="1200">
        <a:solidFill>
          <a:schemeClr val="tx1"/>
        </a:solidFill>
        <a:latin typeface="+mn-lt"/>
        <a:ea typeface="+mn-ea"/>
        <a:cs typeface="+mn-cs"/>
      </a:defRPr>
    </a:lvl6pPr>
    <a:lvl7pPr marL="2740353" algn="l" defTabSz="913451" rtl="0" eaLnBrk="1" latinLnBrk="0" hangingPunct="1">
      <a:defRPr kumimoji="1" sz="1100" kern="1200">
        <a:solidFill>
          <a:schemeClr val="tx1"/>
        </a:solidFill>
        <a:latin typeface="+mn-lt"/>
        <a:ea typeface="+mn-ea"/>
        <a:cs typeface="+mn-cs"/>
      </a:defRPr>
    </a:lvl7pPr>
    <a:lvl8pPr marL="3197077" algn="l" defTabSz="913451" rtl="0" eaLnBrk="1" latinLnBrk="0" hangingPunct="1">
      <a:defRPr kumimoji="1" sz="1100" kern="1200">
        <a:solidFill>
          <a:schemeClr val="tx1"/>
        </a:solidFill>
        <a:latin typeface="+mn-lt"/>
        <a:ea typeface="+mn-ea"/>
        <a:cs typeface="+mn-cs"/>
      </a:defRPr>
    </a:lvl8pPr>
    <a:lvl9pPr marL="3653806" algn="l" defTabSz="913451" rtl="0" eaLnBrk="1" latinLnBrk="0" hangingPunct="1">
      <a:defRPr kumimoji="1"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695575" y="506413"/>
            <a:ext cx="4481513" cy="252253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a:defRPr/>
            </a:pPr>
            <a:r>
              <a:rPr lang="en-US" altLang="ja-JP"/>
              <a:t>WG022-091023-001</a:t>
            </a:r>
            <a:endParaRPr lang="ja-JP" altLang="en-US"/>
          </a:p>
        </p:txBody>
      </p:sp>
      <p:sp>
        <p:nvSpPr>
          <p:cNvPr id="5" name="スライド番号プレースホルダー 4"/>
          <p:cNvSpPr>
            <a:spLocks noGrp="1"/>
          </p:cNvSpPr>
          <p:nvPr>
            <p:ph type="sldNum" sz="quarter" idx="11"/>
          </p:nvPr>
        </p:nvSpPr>
        <p:spPr/>
        <p:txBody>
          <a:bodyPr/>
          <a:lstStyle/>
          <a:p>
            <a:pPr>
              <a:defRPr/>
            </a:pPr>
            <a:fld id="{7CD35D8A-1E8B-4C2B-811E-877C1394B20F}" type="slidenum">
              <a:rPr lang="en-US" altLang="ja-JP" smtClean="0"/>
              <a:pPr>
                <a:defRPr/>
              </a:pPr>
              <a:t>1</a:t>
            </a:fld>
            <a:endParaRPr lang="en-US" altLang="ja-JP"/>
          </a:p>
        </p:txBody>
      </p:sp>
    </p:spTree>
    <p:extLst>
      <p:ext uri="{BB962C8B-B14F-4D97-AF65-F5344CB8AC3E}">
        <p14:creationId xmlns:p14="http://schemas.microsoft.com/office/powerpoint/2010/main" val="688805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278403" name="Rectangle 3"/>
          <p:cNvSpPr>
            <a:spLocks noGrp="1" noChangeArrowheads="1"/>
          </p:cNvSpPr>
          <p:nvPr>
            <p:ph type="ctrTitle" sz="quarter"/>
          </p:nvPr>
        </p:nvSpPr>
        <p:spPr>
          <a:xfrm>
            <a:off x="461800" y="1142703"/>
            <a:ext cx="16461649" cy="4248473"/>
          </a:xfrm>
          <a:effectLst/>
        </p:spPr>
        <p:txBody>
          <a:bodyPr anchor="b" anchorCtr="1">
            <a:normAutofit/>
          </a:bodyPr>
          <a:lstStyle>
            <a:lvl1pPr algn="ctr">
              <a:defRPr sz="12600" spc="-100" baseline="0">
                <a:solidFill>
                  <a:schemeClr val="tx1"/>
                </a:solidFill>
                <a:effectLst>
                  <a:outerShdw blurRad="38100" dist="38100" dir="2700000" algn="tl">
                    <a:srgbClr val="000000">
                      <a:alpha val="43137"/>
                    </a:srgbClr>
                  </a:outerShdw>
                </a:effectLst>
                <a:latin typeface="+mj-lt"/>
                <a:ea typeface="+mj-ea"/>
              </a:defRPr>
            </a:lvl1pPr>
          </a:lstStyle>
          <a:p>
            <a:r>
              <a:rPr lang="ja-JP" altLang="en-US" dirty="0"/>
              <a:t>マスター タイトルの書式設定</a:t>
            </a:r>
          </a:p>
        </p:txBody>
      </p:sp>
      <p:sp>
        <p:nvSpPr>
          <p:cNvPr id="10" name="Line 4"/>
          <p:cNvSpPr>
            <a:spLocks noChangeShapeType="1"/>
          </p:cNvSpPr>
          <p:nvPr userDrawn="1"/>
        </p:nvSpPr>
        <p:spPr bwMode="auto">
          <a:xfrm>
            <a:off x="3480442" y="7839447"/>
            <a:ext cx="10424369" cy="0"/>
          </a:xfrm>
          <a:prstGeom prst="line">
            <a:avLst/>
          </a:prstGeom>
          <a:noFill/>
          <a:ln w="76200" cap="sq">
            <a:solidFill>
              <a:srgbClr val="5FB8E4"/>
            </a:solidFill>
            <a:round/>
            <a:headEnd type="oval" w="med" len="med"/>
            <a:tailEnd type="oval" w="med" len="med"/>
          </a:ln>
        </p:spPr>
        <p:txBody>
          <a:bodyPr wrap="none" lIns="91381" tIns="45691" rIns="91381" bIns="45691" anchor="ctr"/>
          <a:lstStyle/>
          <a:p>
            <a:endParaRPr lang="ja-JP" altLang="en-US" sz="2400" dirty="0">
              <a:ln w="3175">
                <a:solidFill>
                  <a:sysClr val="windowText" lastClr="000000"/>
                </a:solidFill>
              </a:ln>
            </a:endParaRPr>
          </a:p>
        </p:txBody>
      </p:sp>
      <p:sp>
        <p:nvSpPr>
          <p:cNvPr id="11" name="Line 5"/>
          <p:cNvSpPr>
            <a:spLocks noChangeShapeType="1"/>
          </p:cNvSpPr>
          <p:nvPr userDrawn="1"/>
        </p:nvSpPr>
        <p:spPr bwMode="auto">
          <a:xfrm>
            <a:off x="3480442" y="8559527"/>
            <a:ext cx="10424369" cy="0"/>
          </a:xfrm>
          <a:prstGeom prst="line">
            <a:avLst/>
          </a:prstGeom>
          <a:noFill/>
          <a:ln w="76200" cap="sq">
            <a:solidFill>
              <a:srgbClr val="5FB8E4"/>
            </a:solidFill>
            <a:round/>
            <a:headEnd type="oval" w="med" len="med"/>
            <a:tailEnd type="oval" w="med" len="med"/>
          </a:ln>
        </p:spPr>
        <p:txBody>
          <a:bodyPr wrap="none" lIns="91381" tIns="45691" rIns="91381" bIns="45691" anchor="ctr"/>
          <a:lstStyle/>
          <a:p>
            <a:endParaRPr lang="ja-JP" altLang="en-US" sz="2400" dirty="0">
              <a:ln w="3175">
                <a:solidFill>
                  <a:sysClr val="windowText" lastClr="000000"/>
                </a:solidFill>
              </a:ln>
            </a:endParaRPr>
          </a:p>
        </p:txBody>
      </p:sp>
      <p:sp>
        <p:nvSpPr>
          <p:cNvPr id="12" name="Line 12"/>
          <p:cNvSpPr>
            <a:spLocks noChangeShapeType="1"/>
          </p:cNvSpPr>
          <p:nvPr userDrawn="1"/>
        </p:nvSpPr>
        <p:spPr bwMode="auto">
          <a:xfrm>
            <a:off x="3484598" y="7119367"/>
            <a:ext cx="10424369" cy="0"/>
          </a:xfrm>
          <a:prstGeom prst="line">
            <a:avLst/>
          </a:prstGeom>
          <a:noFill/>
          <a:ln w="76200" cap="sq">
            <a:solidFill>
              <a:srgbClr val="5FB8E4"/>
            </a:solidFill>
            <a:round/>
            <a:headEnd type="oval" w="med" len="med"/>
            <a:tailEnd type="oval" w="med" len="med"/>
          </a:ln>
        </p:spPr>
        <p:txBody>
          <a:bodyPr wrap="none" lIns="91381" tIns="45691" rIns="91381" bIns="45691" anchor="ctr"/>
          <a:lstStyle/>
          <a:p>
            <a:endParaRPr lang="ja-JP" altLang="en-US" sz="2400" dirty="0">
              <a:ln w="3175">
                <a:solidFill>
                  <a:sysClr val="windowText" lastClr="000000"/>
                </a:solidFill>
              </a:ln>
            </a:endParaRPr>
          </a:p>
        </p:txBody>
      </p:sp>
      <p:sp>
        <p:nvSpPr>
          <p:cNvPr id="2278404" name="Rectangle 4"/>
          <p:cNvSpPr>
            <a:spLocks noGrp="1" noChangeArrowheads="1"/>
          </p:cNvSpPr>
          <p:nvPr>
            <p:ph type="subTitle" sz="quarter" idx="1" hasCustomPrompt="1"/>
          </p:nvPr>
        </p:nvSpPr>
        <p:spPr>
          <a:xfrm>
            <a:off x="452270" y="6543303"/>
            <a:ext cx="16480716" cy="3234296"/>
          </a:xfrm>
          <a:ln algn="ctr"/>
          <a:effectLst/>
        </p:spPr>
        <p:txBody>
          <a:bodyPr anchor="t" anchorCtr="1"/>
          <a:lstStyle>
            <a:lvl1pPr marL="0" indent="0" algn="ctr" fontAlgn="b">
              <a:lnSpc>
                <a:spcPts val="5100"/>
              </a:lnSpc>
              <a:spcBef>
                <a:spcPct val="0"/>
              </a:spcBef>
              <a:buClr>
                <a:srgbClr val="FF7068"/>
              </a:buClr>
              <a:buFont typeface="Times" charset="0"/>
              <a:buNone/>
              <a:defRPr kumimoji="1" lang="ja-JP" altLang="en-US" sz="3600" b="1" spc="-100" baseline="0" dirty="0" smtClean="0">
                <a:solidFill>
                  <a:srgbClr val="002060"/>
                </a:solidFill>
                <a:effectLst/>
                <a:latin typeface="+mj-ea"/>
                <a:ea typeface="+mj-ea"/>
                <a:cs typeface="+mn-cs"/>
              </a:defRPr>
            </a:lvl1pPr>
            <a:lvl2pPr marL="0" indent="0" algn="ctr" fontAlgn="b">
              <a:lnSpc>
                <a:spcPts val="5100"/>
              </a:lnSpc>
              <a:buFontTx/>
              <a:buNone/>
              <a:defRPr kumimoji="1" lang="ja-JP" altLang="en-US" sz="2400" b="0" kern="1200" spc="-100" baseline="0" dirty="0" smtClean="0">
                <a:solidFill>
                  <a:schemeClr val="tx1"/>
                </a:solidFill>
                <a:effectLst/>
                <a:latin typeface="+mj-ea"/>
                <a:ea typeface="+mj-ea"/>
                <a:cs typeface="+mn-cs"/>
              </a:defRPr>
            </a:lvl2pPr>
            <a:lvl3pPr marL="0" indent="0" algn="ctr">
              <a:buFontTx/>
              <a:buNone/>
              <a:defRPr/>
            </a:lvl3pPr>
          </a:lstStyle>
          <a:p>
            <a:pPr marL="0" lvl="0" indent="0" algn="ctr" defTabSz="797041" rtl="0" eaLnBrk="1" fontAlgn="b" hangingPunct="1">
              <a:lnSpc>
                <a:spcPts val="5597"/>
              </a:lnSpc>
              <a:spcBef>
                <a:spcPct val="0"/>
              </a:spcBef>
              <a:spcAft>
                <a:spcPct val="0"/>
              </a:spcAft>
              <a:buClr>
                <a:srgbClr val="FF7068"/>
              </a:buClr>
              <a:buFont typeface="Times" charset="0"/>
              <a:buNone/>
            </a:pPr>
            <a:r>
              <a:rPr lang="ja-JP" altLang="en-US" dirty="0"/>
              <a:t>マスタ テキストの書式設定</a:t>
            </a:r>
          </a:p>
          <a:p>
            <a:pPr lvl="1"/>
            <a:r>
              <a:rPr lang="ja-JP" altLang="en-US" dirty="0"/>
              <a:t>第 </a:t>
            </a:r>
            <a:r>
              <a:rPr lang="en-US" altLang="ja-JP" dirty="0"/>
              <a:t>2 </a:t>
            </a:r>
            <a:r>
              <a:rPr lang="ja-JP" altLang="en-US" dirty="0"/>
              <a:t>レベル</a:t>
            </a:r>
          </a:p>
        </p:txBody>
      </p:sp>
      <p:sp>
        <p:nvSpPr>
          <p:cNvPr id="7" name="フッター プレースホルダー 1"/>
          <p:cNvSpPr>
            <a:spLocks noGrp="1"/>
          </p:cNvSpPr>
          <p:nvPr>
            <p:ph type="ftr" sz="quarter" idx="3"/>
          </p:nvPr>
        </p:nvSpPr>
        <p:spPr>
          <a:xfrm>
            <a:off x="401724" y="9279607"/>
            <a:ext cx="16502080" cy="468052"/>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ctr">
              <a:defRPr lang="ja-JP" altLang="en-US" sz="1400" b="1" dirty="0">
                <a:solidFill>
                  <a:schemeClr val="bg1">
                    <a:lumMod val="75000"/>
                  </a:schemeClr>
                </a:solidFill>
                <a:latin typeface="Arial Black" pitchFamily="34" charset="0"/>
              </a:defRPr>
            </a:lvl1pPr>
          </a:lstStyle>
          <a:p>
            <a:r>
              <a:rPr lang="en-US" altLang="ja-JP" dirty="0"/>
              <a:t>Copyright © </a:t>
            </a:r>
            <a:r>
              <a:rPr lang="en-US" altLang="ja-JP" dirty="0" smtClean="0"/>
              <a:t>2023 by INIAD</a:t>
            </a:r>
            <a:endParaRPr lang="en-US" altLang="en-US" dirty="0"/>
          </a:p>
        </p:txBody>
      </p:sp>
    </p:spTree>
    <p:extLst>
      <p:ext uri="{BB962C8B-B14F-4D97-AF65-F5344CB8AC3E}">
        <p14:creationId xmlns:p14="http://schemas.microsoft.com/office/powerpoint/2010/main" val="758617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テキストなし">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endParaRPr lang="ja-JP" altLang="en-US" dirty="0"/>
          </a:p>
        </p:txBody>
      </p:sp>
      <p:sp>
        <p:nvSpPr>
          <p:cNvPr id="3" name="フッター プレースホルダー 2"/>
          <p:cNvSpPr>
            <a:spLocks noGrp="1"/>
          </p:cNvSpPr>
          <p:nvPr>
            <p:ph type="ftr" sz="quarter" idx="10"/>
          </p:nvPr>
        </p:nvSpPr>
        <p:spPr>
          <a:xfrm>
            <a:off x="401724" y="9279607"/>
            <a:ext cx="16502080" cy="468052"/>
          </a:xfrm>
        </p:spPr>
        <p:txBody>
          <a:bodyPr/>
          <a:lstStyle/>
          <a:p>
            <a:r>
              <a:rPr lang="en-US" altLang="ja-JP" dirty="0"/>
              <a:t>Copyright © </a:t>
            </a:r>
            <a:r>
              <a:rPr lang="en-US" altLang="ja-JP" dirty="0" smtClean="0"/>
              <a:t>2023 by INIAD</a:t>
            </a:r>
            <a:endParaRPr lang="en-US" altLang="en-US" dirty="0"/>
          </a:p>
        </p:txBody>
      </p:sp>
      <p:sp>
        <p:nvSpPr>
          <p:cNvPr id="4" name="スライド番号プレースホルダー 3"/>
          <p:cNvSpPr>
            <a:spLocks noGrp="1"/>
          </p:cNvSpPr>
          <p:nvPr>
            <p:ph type="sldNum" sz="quarter" idx="11"/>
          </p:nvPr>
        </p:nvSpPr>
        <p:spPr>
          <a:noFill/>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933974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ja-JP" altLang="en-US" dirty="0"/>
              <a:t>マスタ タイトルの書式設定</a:t>
            </a:r>
          </a:p>
        </p:txBody>
      </p:sp>
      <p:sp>
        <p:nvSpPr>
          <p:cNvPr id="3" name="コンテンツ プレースホルダ 2"/>
          <p:cNvSpPr>
            <a:spLocks noGrp="1"/>
          </p:cNvSpPr>
          <p:nvPr>
            <p:ph idx="1" hasCustomPrompt="1"/>
          </p:nvPr>
        </p:nvSpPr>
        <p:spPr>
          <a:xfrm>
            <a:off x="376891" y="1538746"/>
            <a:ext cx="16556097" cy="6228693"/>
          </a:xfrm>
          <a:noFill/>
          <a:ln w="9525">
            <a:noFill/>
            <a:miter lim="800000"/>
            <a:headEnd/>
            <a:tailEnd/>
          </a:ln>
          <a:effectLst/>
        </p:spPr>
        <p:txBody>
          <a:bodyPr vert="horz" wrap="square" lIns="0" tIns="0" rIns="0" bIns="0" numCol="1" anchor="ctr" anchorCtr="1" compatLnSpc="1">
            <a:prstTxWarp prst="textNoShape">
              <a:avLst/>
            </a:prstTxWarp>
            <a:normAutofit/>
          </a:bodyPr>
          <a:lstStyle>
            <a:lvl1pPr marL="541338" indent="-541338">
              <a:defRPr lang="ja-JP" altLang="en-US" dirty="0" smtClean="0"/>
            </a:lvl1pPr>
            <a:lvl2pPr marL="1339850" indent="-627063">
              <a:defRPr lang="ja-JP" altLang="en-US" sz="4000" dirty="0" smtClean="0">
                <a:latin typeface="+mn-ea"/>
                <a:ea typeface="+mn-ea"/>
              </a:defRPr>
            </a:lvl2pPr>
            <a:lvl3pPr marL="1604020" indent="-457200">
              <a:defRPr kumimoji="1" lang="ja-JP" altLang="en-US" sz="2800" dirty="0">
                <a:solidFill>
                  <a:schemeClr val="tx1"/>
                </a:solidFill>
                <a:latin typeface="+mn-lt"/>
                <a:ea typeface="+mn-ea"/>
              </a:defRPr>
            </a:lvl3pPr>
            <a:lvl4pPr>
              <a:defRPr lang="ja-JP" altLang="en-US" dirty="0" smtClean="0">
                <a:latin typeface="+mn-ea"/>
                <a:ea typeface="+mn-ea"/>
              </a:defRPr>
            </a:lvl4pPr>
            <a:lvl5pPr>
              <a:defRPr lang="ja-JP" altLang="en-US" dirty="0">
                <a:latin typeface="+mn-ea"/>
                <a:ea typeface="+mn-ea"/>
              </a:defRPr>
            </a:lvl5pPr>
          </a:lstStyle>
          <a:p>
            <a:pPr lvl="0"/>
            <a:r>
              <a:rPr lang="ja-JP" altLang="en-US" dirty="0"/>
              <a:t>マスタ テキストの書式設定</a:t>
            </a:r>
          </a:p>
          <a:p>
            <a:pPr marL="1075445" lvl="1" indent="-363239"/>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a:r>
              <a:rPr lang="ja-JP" altLang="en-US" dirty="0"/>
              <a:t>第 </a:t>
            </a:r>
            <a:r>
              <a:rPr lang="en-US" altLang="ja-JP" dirty="0"/>
              <a:t>4 </a:t>
            </a:r>
            <a:r>
              <a:rPr lang="ja-JP" altLang="en-US" dirty="0"/>
              <a:t>レベル</a:t>
            </a:r>
          </a:p>
          <a:p>
            <a:pPr lvl="4" indent="3175"/>
            <a:r>
              <a:rPr lang="ja-JP" altLang="en-US" dirty="0"/>
              <a:t>第 </a:t>
            </a:r>
            <a:r>
              <a:rPr lang="en-US" altLang="ja-JP" dirty="0"/>
              <a:t>5 </a:t>
            </a:r>
            <a:r>
              <a:rPr lang="ja-JP" altLang="en-US" dirty="0"/>
              <a:t>レベル</a:t>
            </a:r>
          </a:p>
        </p:txBody>
      </p:sp>
      <p:sp>
        <p:nvSpPr>
          <p:cNvPr id="7" name="フッター プレースホルダー 1"/>
          <p:cNvSpPr>
            <a:spLocks noGrp="1"/>
          </p:cNvSpPr>
          <p:nvPr>
            <p:ph type="ftr" sz="quarter" idx="3"/>
          </p:nvPr>
        </p:nvSpPr>
        <p:spPr>
          <a:xfrm>
            <a:off x="401724" y="9279607"/>
            <a:ext cx="16502080" cy="468052"/>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ctr">
              <a:defRPr lang="ja-JP" altLang="en-US" sz="1400" b="1" dirty="0">
                <a:solidFill>
                  <a:schemeClr val="bg1">
                    <a:lumMod val="75000"/>
                  </a:schemeClr>
                </a:solidFill>
                <a:latin typeface="Arial Black" pitchFamily="34" charset="0"/>
              </a:defRPr>
            </a:lvl1pPr>
          </a:lstStyle>
          <a:p>
            <a:r>
              <a:rPr lang="en-US" altLang="ja-JP" dirty="0"/>
              <a:t>Copyright © </a:t>
            </a:r>
            <a:r>
              <a:rPr lang="en-US" altLang="ja-JP" dirty="0" smtClean="0"/>
              <a:t>2023 by INIAD</a:t>
            </a:r>
            <a:endParaRPr lang="en-US" altLang="en-US" dirty="0"/>
          </a:p>
        </p:txBody>
      </p:sp>
      <p:sp>
        <p:nvSpPr>
          <p:cNvPr id="8" name="Rectangle 4"/>
          <p:cNvSpPr>
            <a:spLocks noGrp="1" noChangeArrowheads="1"/>
          </p:cNvSpPr>
          <p:nvPr>
            <p:ph type="sldNum" sz="quarter" idx="4"/>
          </p:nvPr>
        </p:nvSpPr>
        <p:spPr bwMode="auto">
          <a:xfrm>
            <a:off x="16039036" y="9290462"/>
            <a:ext cx="955094" cy="457199"/>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r">
              <a:defRPr sz="1400" b="1">
                <a:solidFill>
                  <a:schemeClr val="bg1">
                    <a:lumMod val="75000"/>
                  </a:schemeClr>
                </a:solidFill>
                <a:latin typeface="Arial Black" pitchFamily="34" charset="0"/>
              </a:defRPr>
            </a:lvl1p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116551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丸数字セクション見出し">
    <p:spTree>
      <p:nvGrpSpPr>
        <p:cNvPr id="1" name=""/>
        <p:cNvGrpSpPr/>
        <p:nvPr/>
      </p:nvGrpSpPr>
      <p:grpSpPr>
        <a:xfrm>
          <a:off x="0" y="0"/>
          <a:ext cx="0" cy="0"/>
          <a:chOff x="0" y="0"/>
          <a:chExt cx="0" cy="0"/>
        </a:xfrm>
      </p:grpSpPr>
      <p:sp>
        <p:nvSpPr>
          <p:cNvPr id="7" name="Line 7"/>
          <p:cNvSpPr>
            <a:spLocks noChangeShapeType="1"/>
          </p:cNvSpPr>
          <p:nvPr/>
        </p:nvSpPr>
        <p:spPr bwMode="auto">
          <a:xfrm>
            <a:off x="2355891" y="5351608"/>
            <a:ext cx="14574998" cy="0"/>
          </a:xfrm>
          <a:prstGeom prst="line">
            <a:avLst/>
          </a:prstGeom>
          <a:noFill/>
          <a:ln w="38100">
            <a:solidFill>
              <a:schemeClr val="tx1"/>
            </a:solidFill>
            <a:round/>
            <a:headEnd/>
            <a:tailEnd/>
          </a:ln>
          <a:effectLst/>
        </p:spPr>
        <p:txBody>
          <a:bodyPr lIns="91345" tIns="45672" rIns="91345" bIns="45672"/>
          <a:lstStyle/>
          <a:p>
            <a:pPr>
              <a:defRPr/>
            </a:pPr>
            <a:endParaRPr lang="ja-JP" altLang="en-US" sz="1800"/>
          </a:p>
        </p:txBody>
      </p:sp>
      <p:sp>
        <p:nvSpPr>
          <p:cNvPr id="4" name="フッター プレースホルダー 3"/>
          <p:cNvSpPr>
            <a:spLocks noGrp="1"/>
          </p:cNvSpPr>
          <p:nvPr>
            <p:ph type="ftr" sz="quarter" idx="10"/>
          </p:nvPr>
        </p:nvSpPr>
        <p:spPr/>
        <p:txBody>
          <a:bodyPr/>
          <a:lstStyle/>
          <a:p>
            <a:r>
              <a:rPr lang="en-US" altLang="ja-JP" dirty="0"/>
              <a:t>Copyright © </a:t>
            </a:r>
            <a:r>
              <a:rPr lang="en-US" altLang="ja-JP" dirty="0" smtClean="0"/>
              <a:t>2023 by INIAD</a:t>
            </a:r>
            <a:endParaRPr lang="en-US" dirty="0"/>
          </a:p>
        </p:txBody>
      </p:sp>
      <p:sp>
        <p:nvSpPr>
          <p:cNvPr id="10" name="タイトル 1"/>
          <p:cNvSpPr>
            <a:spLocks noGrp="1"/>
          </p:cNvSpPr>
          <p:nvPr>
            <p:ph type="title"/>
          </p:nvPr>
        </p:nvSpPr>
        <p:spPr>
          <a:xfrm>
            <a:off x="3719835" y="952361"/>
            <a:ext cx="13199873" cy="4366830"/>
          </a:xfrm>
          <a:noFill/>
          <a:ln w="9525">
            <a:noFill/>
            <a:miter lim="800000"/>
            <a:headEnd/>
            <a:tailEnd/>
          </a:ln>
          <a:effectLst/>
        </p:spPr>
        <p:txBody>
          <a:bodyPr vert="horz" wrap="square" lIns="0" tIns="46800" rIns="0" bIns="46800" numCol="1" anchor="b" anchorCtr="0" compatLnSpc="1">
            <a:prstTxWarp prst="textNoShape">
              <a:avLst/>
            </a:prstTxWarp>
            <a:normAutofit/>
          </a:bodyPr>
          <a:lstStyle>
            <a:lvl1pPr algn="l" defTabSz="1136872" rtl="0" eaLnBrk="0" fontAlgn="base" hangingPunct="0">
              <a:spcBef>
                <a:spcPct val="0"/>
              </a:spcBef>
              <a:spcAft>
                <a:spcPct val="0"/>
              </a:spcAft>
              <a:defRPr kumimoji="1" lang="ja-JP" altLang="en-US" sz="10498" baseline="0">
                <a:solidFill>
                  <a:schemeClr val="tx1"/>
                </a:solidFill>
                <a:effectLst>
                  <a:outerShdw blurRad="38100" dist="38100" dir="2700000" algn="tl">
                    <a:srgbClr val="000000">
                      <a:alpha val="43137"/>
                    </a:srgbClr>
                  </a:outerShdw>
                </a:effectLst>
                <a:latin typeface="+mj-lt"/>
                <a:ea typeface="+mj-ea"/>
                <a:cs typeface="+mj-cs"/>
              </a:defRPr>
            </a:lvl1pPr>
          </a:lstStyle>
          <a:p>
            <a:r>
              <a:rPr lang="ja-JP" altLang="en-US"/>
              <a:t>マスター タイトルの書式設定</a:t>
            </a:r>
            <a:endParaRPr lang="ja-JP" altLang="en-US" dirty="0"/>
          </a:p>
        </p:txBody>
      </p:sp>
      <p:sp>
        <p:nvSpPr>
          <p:cNvPr id="11" name="テキスト プレースホルダー 2"/>
          <p:cNvSpPr>
            <a:spLocks noGrp="1"/>
          </p:cNvSpPr>
          <p:nvPr>
            <p:ph type="body" sz="quarter" idx="12"/>
          </p:nvPr>
        </p:nvSpPr>
        <p:spPr>
          <a:xfrm>
            <a:off x="3719836" y="5980388"/>
            <a:ext cx="13199895" cy="3317165"/>
          </a:xfrm>
          <a:prstGeom prst="rect">
            <a:avLst/>
          </a:prstGeom>
        </p:spPr>
        <p:txBody>
          <a:bodyPr vert="horz" lIns="0" tIns="0" rIns="0" bIns="0" rtlCol="0" anchor="t" anchorCtr="0">
            <a:normAutofit/>
          </a:bodyPr>
          <a:lstStyle>
            <a:lvl1pPr marL="0" indent="0">
              <a:buNone/>
              <a:defRPr lang="ja-JP" altLang="en-US" b="0" smtClean="0"/>
            </a:lvl1pPr>
            <a:lvl2pPr marL="0" indent="0">
              <a:buNone/>
              <a:defRPr lang="ja-JP" altLang="en-US" smtClean="0"/>
            </a:lvl2pPr>
            <a:lvl3pPr>
              <a:defRPr lang="ja-JP" altLang="en-US" smtClean="0"/>
            </a:lvl3pPr>
            <a:lvl4pPr>
              <a:defRPr lang="ja-JP" altLang="en-US" smtClean="0"/>
            </a:lvl4pPr>
            <a:lvl5pPr>
              <a:defRPr lang="ja-JP" altLang="en-US" dirty="0"/>
            </a:lvl5pPr>
          </a:lstStyle>
          <a:p>
            <a:pPr marL="766929" lvl="0" indent="-766929"/>
            <a:r>
              <a:rPr kumimoji="1" lang="ja-JP" altLang="en-US" dirty="0"/>
              <a:t>マスター テキストの書式設定</a:t>
            </a:r>
          </a:p>
          <a:p>
            <a:pPr marL="488701" lvl="1" indent="-488701"/>
            <a:r>
              <a:rPr kumimoji="1" lang="ja-JP" altLang="en-US" dirty="0"/>
              <a:t>第 </a:t>
            </a:r>
            <a:r>
              <a:rPr kumimoji="1" lang="en-US" altLang="ja-JP" dirty="0"/>
              <a:t>2 </a:t>
            </a:r>
            <a:r>
              <a:rPr kumimoji="1" lang="ja-JP" altLang="en-US" dirty="0"/>
              <a:t>レベル</a:t>
            </a:r>
          </a:p>
          <a:p>
            <a:pPr marL="0" lvl="2" indent="0">
              <a:buFontTx/>
              <a:buNone/>
            </a:pPr>
            <a:r>
              <a:rPr kumimoji="1" lang="ja-JP" altLang="en-US" dirty="0"/>
              <a:t>第 </a:t>
            </a:r>
            <a:r>
              <a:rPr kumimoji="1" lang="en-US" altLang="ja-JP" dirty="0"/>
              <a:t>3 </a:t>
            </a:r>
            <a:r>
              <a:rPr kumimoji="1" lang="ja-JP" altLang="en-US" dirty="0"/>
              <a:t>レベル</a:t>
            </a:r>
          </a:p>
          <a:p>
            <a:pPr marL="0" lvl="3" indent="0">
              <a:buFontTx/>
              <a:buNone/>
            </a:pPr>
            <a:r>
              <a:rPr kumimoji="1" lang="ja-JP" altLang="en-US" dirty="0"/>
              <a:t>第 </a:t>
            </a:r>
            <a:r>
              <a:rPr kumimoji="1" lang="en-US" altLang="ja-JP" dirty="0"/>
              <a:t>4 </a:t>
            </a:r>
            <a:r>
              <a:rPr kumimoji="1" lang="ja-JP" altLang="en-US" dirty="0"/>
              <a:t>レベル</a:t>
            </a:r>
          </a:p>
          <a:p>
            <a:pPr marL="0" lvl="4" indent="0">
              <a:buFontTx/>
              <a:buNone/>
            </a:pPr>
            <a:r>
              <a:rPr kumimoji="1" lang="ja-JP" altLang="en-US" dirty="0"/>
              <a:t>第 </a:t>
            </a:r>
            <a:r>
              <a:rPr kumimoji="1" lang="en-US" altLang="ja-JP" dirty="0"/>
              <a:t>5 </a:t>
            </a:r>
            <a:r>
              <a:rPr kumimoji="1" lang="ja-JP" altLang="en-US" dirty="0"/>
              <a:t>レベル</a:t>
            </a:r>
          </a:p>
        </p:txBody>
      </p:sp>
      <p:sp>
        <p:nvSpPr>
          <p:cNvPr id="8" name="テキスト プレースホルダー 5"/>
          <p:cNvSpPr>
            <a:spLocks noGrp="1"/>
          </p:cNvSpPr>
          <p:nvPr>
            <p:ph type="body" sz="quarter" idx="13" hasCustomPrompt="1"/>
          </p:nvPr>
        </p:nvSpPr>
        <p:spPr>
          <a:xfrm>
            <a:off x="191443" y="3831590"/>
            <a:ext cx="2642320" cy="2747717"/>
          </a:xfrm>
          <a:prstGeom prst="rect">
            <a:avLst/>
          </a:prstGeom>
        </p:spPr>
        <p:txBody>
          <a:bodyPr lIns="180000" tIns="0" rIns="0" bIns="0" anchor="ctr" anchorCtr="0">
            <a:normAutofit/>
          </a:bodyPr>
          <a:lstStyle>
            <a:lvl1pPr marL="0" indent="0">
              <a:buClrTx/>
              <a:buFontTx/>
              <a:buNone/>
              <a:defRPr kumimoji="1" lang="ja-JP" altLang="en-US" sz="14300" dirty="0">
                <a:solidFill>
                  <a:srgbClr val="002060"/>
                </a:solidFill>
                <a:effectLst/>
                <a:latin typeface="ＤＦＧ華康ゴシック体W2" panose="020B0400000000000000" pitchFamily="50" charset="-128"/>
                <a:ea typeface="ＤＦＧ華康ゴシック体W2" panose="020B0400000000000000" pitchFamily="50" charset="-128"/>
                <a:cs typeface="M+ 1c thin" panose="020B0203020204020204" pitchFamily="50" charset="-128"/>
              </a:defRPr>
            </a:lvl1pPr>
          </a:lstStyle>
          <a:p>
            <a:pPr marL="0" lvl="0" indent="0" algn="l" defTabSz="1136872" rtl="0" eaLnBrk="1" fontAlgn="base" hangingPunct="1">
              <a:spcBef>
                <a:spcPct val="50000"/>
              </a:spcBef>
              <a:spcAft>
                <a:spcPct val="0"/>
              </a:spcAft>
              <a:buClrTx/>
              <a:buFontTx/>
              <a:buNone/>
            </a:pPr>
            <a:r>
              <a:rPr kumimoji="1" lang="ja-JP" altLang="en-US" dirty="0"/>
              <a:t>①</a:t>
            </a:r>
            <a:r>
              <a:rPr kumimoji="1" lang="en-US" altLang="ja-JP" dirty="0"/>
              <a:t> </a:t>
            </a:r>
            <a:endParaRPr kumimoji="1" lang="ja-JP" altLang="en-US" dirty="0"/>
          </a:p>
        </p:txBody>
      </p:sp>
      <p:sp>
        <p:nvSpPr>
          <p:cNvPr id="2" name="スライド番号プレースホルダー 1"/>
          <p:cNvSpPr>
            <a:spLocks noGrp="1"/>
          </p:cNvSpPr>
          <p:nvPr>
            <p:ph type="sldNum" sz="quarter" idx="14"/>
          </p:nvPr>
        </p:nvSpPr>
        <p:spPr/>
        <p:txBody>
          <a:bodyPr/>
          <a:lstStyle/>
          <a:p>
            <a:fld id="{1410E4D4-1F7B-497D-B418-CA5AF125A282}" type="slidenum">
              <a:rPr kumimoji="1" lang="ja-JP" altLang="en-US" smtClean="0"/>
              <a:t>‹#›</a:t>
            </a:fld>
            <a:endParaRPr kumimoji="1" lang="ja-JP" altLang="en-US"/>
          </a:p>
        </p:txBody>
      </p:sp>
    </p:spTree>
    <p:extLst>
      <p:ext uri="{BB962C8B-B14F-4D97-AF65-F5344CB8AC3E}">
        <p14:creationId xmlns:p14="http://schemas.microsoft.com/office/powerpoint/2010/main" val="3573505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見出し">
    <p:spTree>
      <p:nvGrpSpPr>
        <p:cNvPr id="1" name=""/>
        <p:cNvGrpSpPr/>
        <p:nvPr/>
      </p:nvGrpSpPr>
      <p:grpSpPr>
        <a:xfrm>
          <a:off x="0" y="0"/>
          <a:ext cx="0" cy="0"/>
          <a:chOff x="0" y="0"/>
          <a:chExt cx="0" cy="0"/>
        </a:xfrm>
      </p:grpSpPr>
      <p:sp>
        <p:nvSpPr>
          <p:cNvPr id="7" name="Line 7"/>
          <p:cNvSpPr>
            <a:spLocks noChangeShapeType="1"/>
          </p:cNvSpPr>
          <p:nvPr/>
        </p:nvSpPr>
        <p:spPr bwMode="auto">
          <a:xfrm>
            <a:off x="4228350" y="5351608"/>
            <a:ext cx="12702538" cy="0"/>
          </a:xfrm>
          <a:prstGeom prst="line">
            <a:avLst/>
          </a:prstGeom>
          <a:noFill/>
          <a:ln w="76200" cap="sq">
            <a:solidFill>
              <a:srgbClr val="5FB8E4"/>
            </a:solidFill>
            <a:round/>
            <a:headEnd type="oval" w="med" len="med"/>
            <a:tailEnd type="oval" w="med" len="med"/>
          </a:ln>
        </p:spPr>
        <p:txBody>
          <a:bodyPr wrap="none" lIns="91381" tIns="45691" rIns="91381" bIns="45691" anchor="ctr"/>
          <a:lstStyle/>
          <a:p>
            <a:pPr lvl="0"/>
            <a:endParaRPr lang="ja-JP" altLang="en-US">
              <a:ln w="3175">
                <a:solidFill>
                  <a:sysClr val="windowText" lastClr="000000"/>
                </a:solidFill>
              </a:ln>
            </a:endParaRPr>
          </a:p>
        </p:txBody>
      </p:sp>
      <p:sp>
        <p:nvSpPr>
          <p:cNvPr id="4" name="フッター プレースホルダー 3"/>
          <p:cNvSpPr>
            <a:spLocks noGrp="1"/>
          </p:cNvSpPr>
          <p:nvPr>
            <p:ph type="ftr" sz="quarter" idx="10"/>
          </p:nvPr>
        </p:nvSpPr>
        <p:spPr/>
        <p:txBody>
          <a:bodyPr/>
          <a:lstStyle/>
          <a:p>
            <a:r>
              <a:rPr lang="en-US" altLang="ja-JP" dirty="0"/>
              <a:t>Copyright © </a:t>
            </a:r>
            <a:r>
              <a:rPr lang="en-US" altLang="ja-JP" dirty="0" smtClean="0"/>
              <a:t>2023 by INIAD</a:t>
            </a:r>
            <a:endParaRPr lang="ja-JP" altLang="en-US" dirty="0"/>
          </a:p>
        </p:txBody>
      </p:sp>
      <p:sp>
        <p:nvSpPr>
          <p:cNvPr id="8" name="スライド番号プレースホルダー 7"/>
          <p:cNvSpPr>
            <a:spLocks noGrp="1"/>
          </p:cNvSpPr>
          <p:nvPr>
            <p:ph type="sldNum" sz="quarter" idx="11"/>
          </p:nvPr>
        </p:nvSpPr>
        <p:spPr/>
        <p:txBody>
          <a:bodyPr/>
          <a:lstStyle/>
          <a:p>
            <a:fld id="{78EBD8ED-4D7B-4A10-BDB7-C9C15E292BAA}" type="slidenum">
              <a:rPr kumimoji="1" lang="ja-JP" altLang="en-US" smtClean="0"/>
              <a:t>‹#›</a:t>
            </a:fld>
            <a:endParaRPr kumimoji="1" lang="ja-JP" altLang="en-US"/>
          </a:p>
        </p:txBody>
      </p:sp>
      <p:sp>
        <p:nvSpPr>
          <p:cNvPr id="10" name="タイトル 1"/>
          <p:cNvSpPr>
            <a:spLocks noGrp="1"/>
          </p:cNvSpPr>
          <p:nvPr>
            <p:ph type="title"/>
          </p:nvPr>
        </p:nvSpPr>
        <p:spPr>
          <a:xfrm>
            <a:off x="4228348" y="492334"/>
            <a:ext cx="12691360" cy="4826859"/>
          </a:xfrm>
          <a:noFill/>
          <a:ln w="9525">
            <a:noFill/>
            <a:miter lim="800000"/>
            <a:headEnd/>
            <a:tailEnd/>
          </a:ln>
          <a:effectLst/>
        </p:spPr>
        <p:txBody>
          <a:bodyPr vert="horz" wrap="square" lIns="0" tIns="46800" rIns="0" bIns="46800" numCol="1" anchor="b" anchorCtr="0" compatLnSpc="1">
            <a:prstTxWarp prst="textNoShape">
              <a:avLst/>
            </a:prstTxWarp>
            <a:normAutofit/>
          </a:bodyPr>
          <a:lstStyle>
            <a:lvl1pPr algn="l" defTabSz="852083" rtl="0" eaLnBrk="0" fontAlgn="base" hangingPunct="0">
              <a:spcBef>
                <a:spcPct val="0"/>
              </a:spcBef>
              <a:spcAft>
                <a:spcPct val="0"/>
              </a:spcAft>
              <a:defRPr kumimoji="1" lang="ja-JP" altLang="en-US" sz="9600">
                <a:solidFill>
                  <a:schemeClr val="tx1"/>
                </a:solidFill>
                <a:latin typeface="+mj-lt"/>
                <a:ea typeface="+mj-ea"/>
                <a:cs typeface="+mj-cs"/>
              </a:defRPr>
            </a:lvl1pPr>
          </a:lstStyle>
          <a:p>
            <a:r>
              <a:rPr lang="ja-JP" altLang="en-US" dirty="0"/>
              <a:t>マスター タイトルの書式設定</a:t>
            </a:r>
          </a:p>
        </p:txBody>
      </p:sp>
      <p:sp>
        <p:nvSpPr>
          <p:cNvPr id="11" name="テキスト プレースホルダー 2"/>
          <p:cNvSpPr>
            <a:spLocks noGrp="1"/>
          </p:cNvSpPr>
          <p:nvPr>
            <p:ph type="body" sz="quarter" idx="12"/>
          </p:nvPr>
        </p:nvSpPr>
        <p:spPr>
          <a:xfrm>
            <a:off x="4228349" y="5980388"/>
            <a:ext cx="12691381" cy="3277657"/>
          </a:xfrm>
          <a:prstGeom prst="rect">
            <a:avLst/>
          </a:prstGeom>
        </p:spPr>
        <p:txBody>
          <a:bodyPr lIns="36000" anchor="t" anchorCtr="0"/>
          <a:lstStyle>
            <a:lvl1pPr marL="0" indent="0">
              <a:buFontTx/>
              <a:buNone/>
              <a:defRPr b="0">
                <a:latin typeface="+mn-lt"/>
              </a:defRPr>
            </a:lvl1pPr>
            <a:lvl2pPr marL="0" indent="0">
              <a:buFontTx/>
              <a:buNone/>
              <a:defRPr sz="3600">
                <a:latin typeface="+mn-lt"/>
              </a:defRPr>
            </a:lvl2pPr>
            <a:lvl3pPr marL="379816" indent="0">
              <a:buFontTx/>
              <a:buNone/>
              <a:defRPr>
                <a:latin typeface="+mn-lt"/>
              </a:defRPr>
            </a:lvl3pPr>
            <a:lvl4pPr marL="379816" indent="0">
              <a:buFontTx/>
              <a:buNone/>
              <a:defRPr>
                <a:latin typeface="+mn-lt"/>
              </a:defRPr>
            </a:lvl4pPr>
            <a:lvl5pPr marL="379816" indent="0">
              <a:buFontTx/>
              <a:buNone/>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40212959"/>
      </p:ext>
    </p:extLst>
  </p:cSld>
  <p:clrMapOvr>
    <a:masterClrMapping/>
  </p:clrMapOvr>
  <p:extLst mod="1">
    <p:ext uri="{DCECCB84-F9BA-43D5-87BE-67443E8EF086}">
      <p15:sldGuideLst xmlns:p15="http://schemas.microsoft.com/office/powerpoint/2012/main">
        <p15:guide id="1" orient="horz" pos="2205">
          <p15:clr>
            <a:srgbClr val="FBAE40"/>
          </p15:clr>
        </p15:guide>
        <p15:guide id="2" pos="512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405553" y="1070695"/>
            <a:ext cx="16514155" cy="4127510"/>
          </a:xfrm>
          <a:noFill/>
          <a:ln w="9525">
            <a:noFill/>
            <a:miter lim="800000"/>
            <a:headEnd/>
            <a:tailEnd/>
          </a:ln>
          <a:effectLst/>
        </p:spPr>
        <p:txBody>
          <a:bodyPr vert="horz" wrap="square" lIns="0" tIns="0" rIns="0" bIns="0" numCol="1" anchor="b" anchorCtr="1" compatLnSpc="1">
            <a:prstTxWarp prst="textNoShape">
              <a:avLst/>
            </a:prstTxWarp>
            <a:normAutofit/>
          </a:bodyPr>
          <a:lstStyle>
            <a:lvl1pPr algn="ctr" defTabSz="1137053" rtl="0" eaLnBrk="0" fontAlgn="base" hangingPunct="0">
              <a:spcBef>
                <a:spcPct val="0"/>
              </a:spcBef>
              <a:spcAft>
                <a:spcPct val="0"/>
              </a:spcAft>
              <a:defRPr kumimoji="1" lang="ja-JP" altLang="en-US" sz="10500" spc="-100" baseline="0">
                <a:solidFill>
                  <a:schemeClr val="tx1"/>
                </a:solidFill>
                <a:latin typeface="+mj-lt"/>
                <a:ea typeface="+mj-ea"/>
                <a:cs typeface="+mj-cs"/>
              </a:defRPr>
            </a:lvl1pPr>
          </a:lstStyle>
          <a:p>
            <a:r>
              <a:rPr lang="ja-JP" altLang="en-US" dirty="0"/>
              <a:t>マスター タイトルの書式設定</a:t>
            </a:r>
          </a:p>
        </p:txBody>
      </p:sp>
      <p:sp>
        <p:nvSpPr>
          <p:cNvPr id="3" name="テキスト プレースホルダ 2"/>
          <p:cNvSpPr>
            <a:spLocks noGrp="1"/>
          </p:cNvSpPr>
          <p:nvPr>
            <p:ph type="body" idx="1"/>
          </p:nvPr>
        </p:nvSpPr>
        <p:spPr>
          <a:xfrm>
            <a:off x="440034" y="5307896"/>
            <a:ext cx="16496714" cy="3952800"/>
          </a:xfrm>
          <a:effectLst/>
        </p:spPr>
        <p:txBody>
          <a:bodyPr anchor="ctr" anchorCtr="0">
            <a:normAutofit/>
          </a:bodyPr>
          <a:lstStyle>
            <a:lvl1pPr marL="0" indent="0" algn="ctr">
              <a:lnSpc>
                <a:spcPct val="90000"/>
              </a:lnSpc>
              <a:buNone/>
              <a:defRPr kumimoji="1" lang="ja-JP" altLang="en-US" sz="4800" spc="-100" baseline="0" dirty="0" smtClean="0">
                <a:solidFill>
                  <a:schemeClr val="tx1"/>
                </a:solidFill>
                <a:latin typeface="Arial" panose="020B0604020202020204" pitchFamily="34" charset="0"/>
                <a:ea typeface="+mj-ea"/>
                <a:cs typeface="Arial" panose="020B0604020202020204" pitchFamily="34" charset="0"/>
              </a:defRPr>
            </a:lvl1pPr>
            <a:lvl2pPr marL="4758" indent="0" algn="ctr">
              <a:lnSpc>
                <a:spcPct val="90000"/>
              </a:lnSpc>
              <a:buNone/>
              <a:defRPr sz="3600" spc="-100" baseline="0">
                <a:solidFill>
                  <a:schemeClr val="tx1"/>
                </a:solidFill>
                <a:latin typeface="Arial" panose="020B0604020202020204" pitchFamily="34" charset="0"/>
                <a:ea typeface="+mn-ea"/>
                <a:cs typeface="Arial" panose="020B0604020202020204" pitchFamily="34" charset="0"/>
              </a:defRPr>
            </a:lvl2pPr>
            <a:lvl3pPr marL="0" indent="0" algn="ctr">
              <a:lnSpc>
                <a:spcPct val="90000"/>
              </a:lnSpc>
              <a:buNone/>
              <a:tabLst/>
              <a:defRPr sz="2400" spc="-100" baseline="0">
                <a:solidFill>
                  <a:schemeClr val="tx1"/>
                </a:solidFill>
                <a:latin typeface="Arial" panose="020B0604020202020204" pitchFamily="34" charset="0"/>
                <a:ea typeface="+mn-ea"/>
                <a:cs typeface="Arial" panose="020B0604020202020204" pitchFamily="34" charset="0"/>
              </a:defRPr>
            </a:lvl3pPr>
            <a:lvl4pPr marL="0" indent="0" algn="ctr">
              <a:buNone/>
              <a:defRPr sz="1400"/>
            </a:lvl4pPr>
            <a:lvl5pPr marL="0" indent="0" algn="ctr">
              <a:buNone/>
              <a:defRPr sz="1400"/>
            </a:lvl5pPr>
            <a:lvl6pPr marL="2283625" indent="0">
              <a:buNone/>
              <a:defRPr sz="1400"/>
            </a:lvl6pPr>
            <a:lvl7pPr marL="2740353" indent="0">
              <a:buNone/>
              <a:defRPr sz="1400"/>
            </a:lvl7pPr>
            <a:lvl8pPr marL="3197077" indent="0">
              <a:buNone/>
              <a:defRPr sz="1400"/>
            </a:lvl8pPr>
            <a:lvl9pPr marL="3653806" indent="0">
              <a:buNone/>
              <a:defRPr sz="14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p:txBody>
      </p:sp>
      <p:sp>
        <p:nvSpPr>
          <p:cNvPr id="7" name="Line 7"/>
          <p:cNvSpPr>
            <a:spLocks noChangeShapeType="1"/>
          </p:cNvSpPr>
          <p:nvPr/>
        </p:nvSpPr>
        <p:spPr bwMode="auto">
          <a:xfrm>
            <a:off x="445935" y="5351608"/>
            <a:ext cx="16484952" cy="0"/>
          </a:xfrm>
          <a:prstGeom prst="line">
            <a:avLst/>
          </a:prstGeom>
          <a:noFill/>
          <a:ln w="76200" cap="sq">
            <a:solidFill>
              <a:srgbClr val="5FB8E4"/>
            </a:solidFill>
            <a:round/>
            <a:headEnd type="oval" w="med" len="med"/>
            <a:tailEnd type="oval" w="med" len="med"/>
          </a:ln>
        </p:spPr>
        <p:txBody>
          <a:bodyPr wrap="none" lIns="0" tIns="0" rIns="0" bIns="0" anchor="ctr"/>
          <a:lstStyle/>
          <a:p>
            <a:pPr lvl="0"/>
            <a:endParaRPr lang="ja-JP" altLang="en-US" sz="2400">
              <a:ln w="9525">
                <a:solidFill>
                  <a:schemeClr val="tx1"/>
                </a:solidFill>
              </a:ln>
            </a:endParaRPr>
          </a:p>
        </p:txBody>
      </p:sp>
      <p:sp>
        <p:nvSpPr>
          <p:cNvPr id="5" name="フッター プレースホルダー 4"/>
          <p:cNvSpPr>
            <a:spLocks noGrp="1"/>
          </p:cNvSpPr>
          <p:nvPr>
            <p:ph type="ftr" sz="quarter" idx="10"/>
          </p:nvPr>
        </p:nvSpPr>
        <p:spPr>
          <a:xfrm>
            <a:off x="401724" y="9279607"/>
            <a:ext cx="16502080" cy="468052"/>
          </a:xfrm>
        </p:spPr>
        <p:txBody>
          <a:bodyPr/>
          <a:lstStyle/>
          <a:p>
            <a:r>
              <a:rPr lang="en-US" altLang="ja-JP" dirty="0"/>
              <a:t>Copyright © </a:t>
            </a:r>
            <a:r>
              <a:rPr lang="en-US" altLang="ja-JP" dirty="0" smtClean="0"/>
              <a:t>2023 by INIAD</a:t>
            </a:r>
            <a:endParaRPr lang="ja-JP" altLang="en-US" dirty="0"/>
          </a:p>
        </p:txBody>
      </p:sp>
      <p:sp>
        <p:nvSpPr>
          <p:cNvPr id="6" name="スライド番号プレースホルダー 5"/>
          <p:cNvSpPr>
            <a:spLocks noGrp="1"/>
          </p:cNvSpPr>
          <p:nvPr>
            <p:ph type="sldNum" sz="quarter" idx="11"/>
          </p:nvPr>
        </p:nvSpPr>
        <p:spPr>
          <a:xfrm>
            <a:off x="16039036" y="9290462"/>
            <a:ext cx="955094" cy="457199"/>
          </a:xfrm>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3539555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大文字中央揃え">
    <p:spTree>
      <p:nvGrpSpPr>
        <p:cNvPr id="1" name=""/>
        <p:cNvGrpSpPr/>
        <p:nvPr/>
      </p:nvGrpSpPr>
      <p:grpSpPr>
        <a:xfrm>
          <a:off x="0" y="0"/>
          <a:ext cx="0" cy="0"/>
          <a:chOff x="0" y="0"/>
          <a:chExt cx="0" cy="0"/>
        </a:xfrm>
      </p:grpSpPr>
      <p:sp>
        <p:nvSpPr>
          <p:cNvPr id="2" name="タイトル 1"/>
          <p:cNvSpPr>
            <a:spLocks noGrp="1"/>
          </p:cNvSpPr>
          <p:nvPr>
            <p:ph type="title"/>
          </p:nvPr>
        </p:nvSpPr>
        <p:spPr>
          <a:xfrm>
            <a:off x="405553" y="1070695"/>
            <a:ext cx="16514155" cy="4129199"/>
          </a:xfrm>
          <a:noFill/>
          <a:ln w="9525">
            <a:noFill/>
            <a:miter lim="800000"/>
            <a:headEnd/>
            <a:tailEnd/>
          </a:ln>
          <a:effectLst/>
        </p:spPr>
        <p:txBody>
          <a:bodyPr vert="horz" wrap="square" lIns="0" tIns="57243" rIns="0" bIns="57243" numCol="1" anchor="b" anchorCtr="1" compatLnSpc="1">
            <a:prstTxWarp prst="textNoShape">
              <a:avLst/>
            </a:prstTxWarp>
            <a:normAutofit/>
          </a:bodyPr>
          <a:lstStyle>
            <a:lvl1pPr algn="ctr" defTabSz="1137053" rtl="0" eaLnBrk="0" fontAlgn="base" hangingPunct="0">
              <a:spcBef>
                <a:spcPct val="0"/>
              </a:spcBef>
              <a:spcAft>
                <a:spcPct val="0"/>
              </a:spcAft>
              <a:defRPr kumimoji="1" lang="ja-JP" altLang="en-US" sz="10500" spc="-100" baseline="0">
                <a:solidFill>
                  <a:schemeClr val="tx1"/>
                </a:solidFill>
                <a:latin typeface="+mj-lt"/>
                <a:ea typeface="+mj-ea"/>
                <a:cs typeface="+mj-cs"/>
              </a:defRPr>
            </a:lvl1pPr>
          </a:lstStyle>
          <a:p>
            <a:r>
              <a:rPr lang="ja-JP" altLang="en-US" dirty="0"/>
              <a:t>マスター タイトルの書式設定</a:t>
            </a:r>
          </a:p>
        </p:txBody>
      </p:sp>
      <p:sp>
        <p:nvSpPr>
          <p:cNvPr id="3" name="テキスト プレースホルダ 2"/>
          <p:cNvSpPr>
            <a:spLocks noGrp="1"/>
          </p:cNvSpPr>
          <p:nvPr>
            <p:ph type="body" idx="1"/>
          </p:nvPr>
        </p:nvSpPr>
        <p:spPr>
          <a:xfrm>
            <a:off x="440034" y="5307891"/>
            <a:ext cx="16496714" cy="3951043"/>
          </a:xfrm>
          <a:effectLst/>
        </p:spPr>
        <p:txBody>
          <a:bodyPr anchor="ctr" anchorCtr="0">
            <a:normAutofit/>
          </a:bodyPr>
          <a:lstStyle>
            <a:lvl1pPr marL="0" indent="0" algn="ctr">
              <a:lnSpc>
                <a:spcPct val="90000"/>
              </a:lnSpc>
              <a:spcBef>
                <a:spcPts val="1200"/>
              </a:spcBef>
              <a:buNone/>
              <a:tabLst>
                <a:tab pos="1619132" algn="l"/>
              </a:tabLst>
              <a:defRPr kumimoji="1" lang="ja-JP" altLang="en-US" sz="4800" spc="-100" baseline="0" dirty="0" smtClean="0">
                <a:solidFill>
                  <a:schemeClr val="tx1"/>
                </a:solidFill>
                <a:latin typeface="Arial" panose="020B0604020202020204" pitchFamily="34" charset="0"/>
                <a:ea typeface="+mj-ea"/>
                <a:cs typeface="Arial" panose="020B0604020202020204" pitchFamily="34" charset="0"/>
              </a:defRPr>
            </a:lvl1pPr>
            <a:lvl2pPr marL="4758" indent="0" algn="ctr">
              <a:lnSpc>
                <a:spcPct val="90000"/>
              </a:lnSpc>
              <a:buNone/>
              <a:defRPr sz="3600" spc="-100" baseline="0">
                <a:latin typeface="Arial" panose="020B0604020202020204" pitchFamily="34" charset="0"/>
                <a:ea typeface="+mn-ea"/>
                <a:cs typeface="Arial" panose="020B0604020202020204" pitchFamily="34" charset="0"/>
              </a:defRPr>
            </a:lvl2pPr>
            <a:lvl3pPr marL="0" indent="0" algn="ctr">
              <a:lnSpc>
                <a:spcPct val="90000"/>
              </a:lnSpc>
              <a:buNone/>
              <a:tabLst/>
              <a:defRPr sz="2400" spc="-100" baseline="0">
                <a:latin typeface="Arial" panose="020B0604020202020204" pitchFamily="34" charset="0"/>
                <a:ea typeface="+mn-ea"/>
                <a:cs typeface="Arial" panose="020B0604020202020204" pitchFamily="34" charset="0"/>
              </a:defRPr>
            </a:lvl3pPr>
            <a:lvl4pPr marL="0" indent="0" algn="ctr">
              <a:buNone/>
              <a:defRPr sz="1400"/>
            </a:lvl4pPr>
            <a:lvl5pPr marL="0" indent="0" algn="ctr">
              <a:buNone/>
              <a:defRPr sz="1400"/>
            </a:lvl5pPr>
            <a:lvl6pPr marL="2283625" indent="0">
              <a:buNone/>
              <a:defRPr sz="1400"/>
            </a:lvl6pPr>
            <a:lvl7pPr marL="2740353" indent="0">
              <a:buNone/>
              <a:defRPr sz="1400"/>
            </a:lvl7pPr>
            <a:lvl8pPr marL="3197077" indent="0">
              <a:buNone/>
              <a:defRPr sz="1400"/>
            </a:lvl8pPr>
            <a:lvl9pPr marL="3653806" indent="0">
              <a:buNone/>
              <a:defRPr sz="14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p:txBody>
      </p:sp>
      <p:sp>
        <p:nvSpPr>
          <p:cNvPr id="5" name="フッター プレースホルダー 4"/>
          <p:cNvSpPr>
            <a:spLocks noGrp="1"/>
          </p:cNvSpPr>
          <p:nvPr>
            <p:ph type="ftr" sz="quarter" idx="10"/>
          </p:nvPr>
        </p:nvSpPr>
        <p:spPr>
          <a:xfrm>
            <a:off x="401724" y="9279607"/>
            <a:ext cx="16502080" cy="468052"/>
          </a:xfrm>
        </p:spPr>
        <p:txBody>
          <a:bodyPr/>
          <a:lstStyle/>
          <a:p>
            <a:r>
              <a:rPr lang="en-US" altLang="ja-JP" dirty="0"/>
              <a:t>Copyright © </a:t>
            </a:r>
            <a:r>
              <a:rPr lang="en-US" altLang="ja-JP" dirty="0" smtClean="0"/>
              <a:t>2023 by INIAD</a:t>
            </a:r>
            <a:endParaRPr lang="en-US" altLang="en-US" dirty="0"/>
          </a:p>
        </p:txBody>
      </p:sp>
      <p:sp>
        <p:nvSpPr>
          <p:cNvPr id="6" name="スライド番号プレースホルダー 5"/>
          <p:cNvSpPr>
            <a:spLocks noGrp="1"/>
          </p:cNvSpPr>
          <p:nvPr>
            <p:ph type="sldNum" sz="quarter" idx="11"/>
          </p:nvPr>
        </p:nvSpPr>
        <p:spPr>
          <a:xfrm>
            <a:off x="16039036" y="9290462"/>
            <a:ext cx="955094" cy="457199"/>
          </a:xfrm>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3594404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テキスト中央揃え">
    <p:spTree>
      <p:nvGrpSpPr>
        <p:cNvPr id="1" name=""/>
        <p:cNvGrpSpPr/>
        <p:nvPr/>
      </p:nvGrpSpPr>
      <p:grpSpPr>
        <a:xfrm>
          <a:off x="0" y="0"/>
          <a:ext cx="0" cy="0"/>
          <a:chOff x="0" y="0"/>
          <a:chExt cx="0" cy="0"/>
        </a:xfrm>
      </p:grpSpPr>
      <p:sp>
        <p:nvSpPr>
          <p:cNvPr id="2" name="タイトル 1"/>
          <p:cNvSpPr>
            <a:spLocks noGrp="1"/>
          </p:cNvSpPr>
          <p:nvPr>
            <p:ph type="title"/>
          </p:nvPr>
        </p:nvSpPr>
        <p:spPr>
          <a:xfrm>
            <a:off x="1332371" y="530635"/>
            <a:ext cx="14712041" cy="1404156"/>
          </a:xfrm>
          <a:noFill/>
          <a:ln w="9525">
            <a:noFill/>
            <a:miter lim="800000"/>
            <a:headEnd/>
            <a:tailEnd/>
          </a:ln>
          <a:effectLst/>
        </p:spPr>
        <p:txBody>
          <a:bodyPr vert="horz" wrap="square" lIns="0" tIns="57243" rIns="0" bIns="57243" numCol="1" anchor="t" anchorCtr="0" compatLnSpc="1">
            <a:prstTxWarp prst="textNoShape">
              <a:avLst/>
            </a:prstTxWarp>
            <a:normAutofit/>
          </a:bodyPr>
          <a:lstStyle>
            <a:lvl1pPr algn="ctr" defTabSz="1137053" rtl="0" eaLnBrk="1" fontAlgn="base" hangingPunct="1">
              <a:spcBef>
                <a:spcPct val="0"/>
              </a:spcBef>
              <a:spcAft>
                <a:spcPct val="0"/>
              </a:spcAft>
              <a:defRPr kumimoji="1" lang="ja-JP" altLang="en-US" sz="4800" kern="1200" spc="-300" baseline="0" dirty="0">
                <a:solidFill>
                  <a:schemeClr val="tx1"/>
                </a:solidFill>
                <a:effectLst>
                  <a:outerShdw blurRad="38100" dist="38100" dir="2700000" algn="tl">
                    <a:srgbClr val="000000">
                      <a:alpha val="43137"/>
                    </a:srgbClr>
                  </a:outerShdw>
                </a:effectLst>
                <a:latin typeface="+mj-lt"/>
                <a:ea typeface="+mj-ea"/>
                <a:cs typeface="+mj-cs"/>
              </a:defRPr>
            </a:lvl1pPr>
          </a:lstStyle>
          <a:p>
            <a:r>
              <a:rPr lang="ja-JP" altLang="en-US" dirty="0"/>
              <a:t>マスター タイトルの書式設定</a:t>
            </a:r>
          </a:p>
        </p:txBody>
      </p:sp>
      <p:sp>
        <p:nvSpPr>
          <p:cNvPr id="3" name="テキスト プレースホルダ 2"/>
          <p:cNvSpPr>
            <a:spLocks noGrp="1"/>
          </p:cNvSpPr>
          <p:nvPr>
            <p:ph type="body" idx="1"/>
          </p:nvPr>
        </p:nvSpPr>
        <p:spPr>
          <a:xfrm>
            <a:off x="440034" y="1945646"/>
            <a:ext cx="16496714" cy="7432585"/>
          </a:xfrm>
          <a:effectLst/>
        </p:spPr>
        <p:txBody>
          <a:bodyPr anchor="ctr" anchorCtr="0">
            <a:normAutofit/>
          </a:bodyPr>
          <a:lstStyle>
            <a:lvl1pPr marL="0" indent="0" algn="ctr">
              <a:lnSpc>
                <a:spcPct val="90000"/>
              </a:lnSpc>
              <a:spcBef>
                <a:spcPts val="1200"/>
              </a:spcBef>
              <a:buNone/>
              <a:tabLst>
                <a:tab pos="1619132" algn="l"/>
              </a:tabLst>
              <a:defRPr kumimoji="1" lang="ja-JP" altLang="en-US" sz="7200" dirty="0" smtClean="0">
                <a:solidFill>
                  <a:schemeClr val="tx1"/>
                </a:solidFill>
                <a:latin typeface="+mn-lt"/>
                <a:ea typeface="+mj-ea"/>
                <a:cs typeface="+mn-cs"/>
              </a:defRPr>
            </a:lvl1pPr>
            <a:lvl2pPr marL="4758" indent="0" algn="ctr">
              <a:lnSpc>
                <a:spcPct val="90000"/>
              </a:lnSpc>
              <a:buNone/>
              <a:defRPr sz="5400">
                <a:latin typeface="+mn-lt"/>
                <a:ea typeface="+mn-ea"/>
              </a:defRPr>
            </a:lvl2pPr>
            <a:lvl3pPr marL="0" indent="0" algn="ctr">
              <a:lnSpc>
                <a:spcPct val="90000"/>
              </a:lnSpc>
              <a:buNone/>
              <a:tabLst/>
              <a:defRPr sz="4000">
                <a:latin typeface="+mn-lt"/>
                <a:ea typeface="+mn-ea"/>
              </a:defRPr>
            </a:lvl3pPr>
            <a:lvl4pPr marL="0" indent="0" algn="ctr">
              <a:buNone/>
              <a:defRPr sz="1400"/>
            </a:lvl4pPr>
            <a:lvl5pPr marL="0" indent="0" algn="ctr">
              <a:buNone/>
              <a:defRPr sz="1400"/>
            </a:lvl5pPr>
            <a:lvl6pPr marL="2283625" indent="0">
              <a:buNone/>
              <a:defRPr sz="1400"/>
            </a:lvl6pPr>
            <a:lvl7pPr marL="2740353" indent="0">
              <a:buNone/>
              <a:defRPr sz="1400"/>
            </a:lvl7pPr>
            <a:lvl8pPr marL="3197077" indent="0">
              <a:buNone/>
              <a:defRPr sz="1400"/>
            </a:lvl8pPr>
            <a:lvl9pPr marL="3653806" indent="0">
              <a:buNone/>
              <a:defRPr sz="14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p:txBody>
      </p:sp>
      <p:sp>
        <p:nvSpPr>
          <p:cNvPr id="5" name="フッター プレースホルダー 4"/>
          <p:cNvSpPr>
            <a:spLocks noGrp="1"/>
          </p:cNvSpPr>
          <p:nvPr>
            <p:ph type="ftr" sz="quarter" idx="10"/>
          </p:nvPr>
        </p:nvSpPr>
        <p:spPr>
          <a:xfrm>
            <a:off x="401724" y="9279607"/>
            <a:ext cx="16502080" cy="468052"/>
          </a:xfrm>
        </p:spPr>
        <p:txBody>
          <a:bodyPr/>
          <a:lstStyle/>
          <a:p>
            <a:r>
              <a:rPr lang="en-US" altLang="ja-JP" dirty="0"/>
              <a:t>Copyright © </a:t>
            </a:r>
            <a:r>
              <a:rPr lang="en-US" altLang="ja-JP" dirty="0" smtClean="0"/>
              <a:t>2023 by INIAD</a:t>
            </a:r>
            <a:endParaRPr lang="ja-JP" altLang="en-US" dirty="0"/>
          </a:p>
        </p:txBody>
      </p:sp>
      <p:sp>
        <p:nvSpPr>
          <p:cNvPr id="6" name="スライド番号プレースホルダー 5"/>
          <p:cNvSpPr>
            <a:spLocks noGrp="1"/>
          </p:cNvSpPr>
          <p:nvPr>
            <p:ph type="sldNum" sz="quarter" idx="11"/>
          </p:nvPr>
        </p:nvSpPr>
        <p:spPr>
          <a:xfrm>
            <a:off x="16039036" y="9290462"/>
            <a:ext cx="955094" cy="457199"/>
          </a:xfrm>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1923677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effectLst/>
        </p:spPr>
        <p:txBody>
          <a:bodyPr/>
          <a:lstStyle/>
          <a:p>
            <a:r>
              <a:rPr lang="ja-JP" altLang="en-US"/>
              <a:t>マスター タイトルの書式設定</a:t>
            </a:r>
            <a:endParaRPr lang="ja-JP" altLang="en-US" dirty="0"/>
          </a:p>
        </p:txBody>
      </p:sp>
      <p:sp>
        <p:nvSpPr>
          <p:cNvPr id="3" name="コンテンツ プレースホルダ 2"/>
          <p:cNvSpPr>
            <a:spLocks noGrp="1"/>
          </p:cNvSpPr>
          <p:nvPr>
            <p:ph sz="half" idx="1"/>
          </p:nvPr>
        </p:nvSpPr>
        <p:spPr>
          <a:xfrm>
            <a:off x="376890" y="1898788"/>
            <a:ext cx="8166464" cy="7380820"/>
          </a:xfrm>
          <a:effectLst/>
        </p:spPr>
        <p:txBody>
          <a:bodyPr anchor="t" anchorCtr="0">
            <a:normAutofit/>
          </a:bodyPr>
          <a:lstStyle>
            <a:lvl1pPr marL="347638" indent="-347638">
              <a:defRPr sz="4000"/>
            </a:lvl1pPr>
            <a:lvl2pPr>
              <a:defRPr sz="3600"/>
            </a:lvl2pPr>
            <a:lvl3pPr marL="1604020" indent="-457200">
              <a:defRPr kumimoji="1" lang="ja-JP" altLang="en-US" sz="2800">
                <a:solidFill>
                  <a:schemeClr val="tx1"/>
                </a:solidFill>
                <a:latin typeface="+mn-lt"/>
                <a:ea typeface="+mn-ea"/>
              </a:defRPr>
            </a:lvl3pPr>
            <a:lvl4pPr>
              <a:defRPr kumimoji="1" lang="ja-JP" altLang="en-US" sz="2600" dirty="0">
                <a:solidFill>
                  <a:schemeClr val="tx1"/>
                </a:solidFill>
                <a:latin typeface="+mn-lt"/>
                <a:ea typeface="+mn-ea"/>
              </a:defRPr>
            </a:lvl4pPr>
            <a:lvl5pPr marL="1695652" indent="0">
              <a:defRPr kumimoji="1" lang="ja-JP" altLang="en-US" sz="2300" dirty="0">
                <a:solidFill>
                  <a:schemeClr val="tx1"/>
                </a:solidFill>
                <a:latin typeface="+mn-lt"/>
                <a:ea typeface="+mn-ea"/>
              </a:defRPr>
            </a:lvl5pPr>
            <a:lvl6pPr>
              <a:defRPr sz="1900"/>
            </a:lvl6pPr>
            <a:lvl7pPr>
              <a:defRPr sz="1900"/>
            </a:lvl7pPr>
            <a:lvl8pPr>
              <a:defRPr sz="1900"/>
            </a:lvl8pPr>
            <a:lvl9pPr>
              <a:defRPr sz="19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indent="0" algn="l" defTabSz="1137053" rtl="0" eaLnBrk="1" fontAlgn="base" hangingPunct="1">
              <a:spcBef>
                <a:spcPct val="20000"/>
              </a:spcBef>
              <a:spcAft>
                <a:spcPct val="0"/>
              </a:spcAft>
              <a:buFontTx/>
              <a:buNone/>
            </a:pPr>
            <a:r>
              <a:rPr lang="ja-JP" altLang="en-US" dirty="0"/>
              <a:t>第 </a:t>
            </a:r>
            <a:r>
              <a:rPr lang="en-US" altLang="ja-JP" dirty="0"/>
              <a:t>4 </a:t>
            </a:r>
            <a:r>
              <a:rPr lang="ja-JP" altLang="en-US" dirty="0"/>
              <a:t>レベル</a:t>
            </a:r>
          </a:p>
          <a:p>
            <a:pPr marL="1695652" lvl="4" indent="3175" algn="l" defTabSz="1137053" rtl="0" eaLnBrk="1" fontAlgn="base" hangingPunct="1">
              <a:spcBef>
                <a:spcPct val="20000"/>
              </a:spcBef>
              <a:spcAft>
                <a:spcPct val="0"/>
              </a:spcAft>
              <a:buClr>
                <a:schemeClr val="accent2"/>
              </a:buClr>
              <a:buFontTx/>
              <a:buNone/>
            </a:pPr>
            <a:r>
              <a:rPr lang="ja-JP" altLang="en-US" dirty="0"/>
              <a:t>第 </a:t>
            </a:r>
            <a:r>
              <a:rPr lang="en-US" altLang="ja-JP" dirty="0"/>
              <a:t>5 </a:t>
            </a:r>
            <a:r>
              <a:rPr lang="ja-JP" altLang="en-US" dirty="0"/>
              <a:t>レベル</a:t>
            </a:r>
          </a:p>
        </p:txBody>
      </p:sp>
      <p:sp>
        <p:nvSpPr>
          <p:cNvPr id="4" name="コンテンツ プレースホルダ 3"/>
          <p:cNvSpPr>
            <a:spLocks noGrp="1"/>
          </p:cNvSpPr>
          <p:nvPr>
            <p:ph sz="half" idx="2"/>
          </p:nvPr>
        </p:nvSpPr>
        <p:spPr>
          <a:xfrm>
            <a:off x="8785382" y="1898788"/>
            <a:ext cx="8166464" cy="7380820"/>
          </a:xfrm>
          <a:effectLst/>
        </p:spPr>
        <p:txBody>
          <a:bodyPr anchor="t" anchorCtr="0">
            <a:normAutofit/>
          </a:bodyPr>
          <a:lstStyle>
            <a:lvl1pPr marL="347638" indent="-347638">
              <a:defRPr sz="4000"/>
            </a:lvl1pPr>
            <a:lvl2pPr>
              <a:defRPr sz="3600"/>
            </a:lvl2pPr>
            <a:lvl3pPr marL="1604020" indent="-457200">
              <a:defRPr kumimoji="1" lang="ja-JP" altLang="en-US" sz="2800" dirty="0">
                <a:solidFill>
                  <a:schemeClr val="tx1"/>
                </a:solidFill>
                <a:latin typeface="+mn-lt"/>
                <a:ea typeface="+mn-ea"/>
              </a:defRPr>
            </a:lvl3pPr>
            <a:lvl4pPr>
              <a:defRPr kumimoji="1" lang="ja-JP" altLang="en-US" sz="2600" dirty="0">
                <a:solidFill>
                  <a:schemeClr val="tx1"/>
                </a:solidFill>
                <a:latin typeface="+mn-lt"/>
                <a:ea typeface="+mn-ea"/>
              </a:defRPr>
            </a:lvl4pPr>
            <a:lvl5pPr marL="1695652" indent="0">
              <a:defRPr kumimoji="1" lang="ja-JP" altLang="en-US" sz="2300" dirty="0">
                <a:solidFill>
                  <a:schemeClr val="tx1"/>
                </a:solidFill>
                <a:latin typeface="+mn-lt"/>
                <a:ea typeface="+mn-ea"/>
              </a:defRPr>
            </a:lvl5pPr>
            <a:lvl6pPr>
              <a:defRPr sz="1900"/>
            </a:lvl6pPr>
            <a:lvl7pPr>
              <a:defRPr sz="1900"/>
            </a:lvl7pPr>
            <a:lvl8pPr>
              <a:defRPr sz="1900"/>
            </a:lvl8pPr>
            <a:lvl9pPr>
              <a:defRPr sz="19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indent="0" algn="l" defTabSz="1137053" rtl="0" eaLnBrk="1" fontAlgn="base" hangingPunct="1">
              <a:spcBef>
                <a:spcPct val="20000"/>
              </a:spcBef>
              <a:spcAft>
                <a:spcPct val="0"/>
              </a:spcAft>
              <a:buFontTx/>
              <a:buNone/>
            </a:pPr>
            <a:r>
              <a:rPr lang="ja-JP" altLang="en-US" dirty="0"/>
              <a:t>第 </a:t>
            </a:r>
            <a:r>
              <a:rPr lang="en-US" altLang="ja-JP" dirty="0"/>
              <a:t>4 </a:t>
            </a:r>
            <a:r>
              <a:rPr lang="ja-JP" altLang="en-US" dirty="0"/>
              <a:t>レベル</a:t>
            </a:r>
          </a:p>
          <a:p>
            <a:pPr marL="1695652" lvl="4" indent="3175" algn="l" defTabSz="1137053" rtl="0" eaLnBrk="1" fontAlgn="base" hangingPunct="1">
              <a:spcBef>
                <a:spcPct val="20000"/>
              </a:spcBef>
              <a:spcAft>
                <a:spcPct val="0"/>
              </a:spcAft>
              <a:buClr>
                <a:schemeClr val="accent2"/>
              </a:buClr>
              <a:buFontTx/>
              <a:buNone/>
            </a:pPr>
            <a:r>
              <a:rPr lang="ja-JP" altLang="en-US" dirty="0"/>
              <a:t>第 </a:t>
            </a:r>
            <a:r>
              <a:rPr lang="en-US" altLang="ja-JP" dirty="0"/>
              <a:t>5 </a:t>
            </a:r>
            <a:r>
              <a:rPr lang="ja-JP" altLang="en-US" dirty="0"/>
              <a:t>レベル</a:t>
            </a:r>
          </a:p>
        </p:txBody>
      </p:sp>
      <p:sp>
        <p:nvSpPr>
          <p:cNvPr id="6" name="フッター プレースホルダー 5"/>
          <p:cNvSpPr>
            <a:spLocks noGrp="1"/>
          </p:cNvSpPr>
          <p:nvPr>
            <p:ph type="ftr" sz="quarter" idx="10"/>
          </p:nvPr>
        </p:nvSpPr>
        <p:spPr/>
        <p:txBody>
          <a:bodyPr/>
          <a:lstStyle/>
          <a:p>
            <a:r>
              <a:rPr lang="en-US" altLang="ja-JP" dirty="0"/>
              <a:t>Copyright © </a:t>
            </a:r>
            <a:r>
              <a:rPr lang="en-US" altLang="ja-JP" dirty="0" smtClean="0"/>
              <a:t>2023 by INIAD</a:t>
            </a:r>
            <a:endParaRPr lang="en-US" altLang="en-US" dirty="0"/>
          </a:p>
        </p:txBody>
      </p:sp>
      <p:sp>
        <p:nvSpPr>
          <p:cNvPr id="7" name="スライド番号プレースホルダー 6"/>
          <p:cNvSpPr>
            <a:spLocks noGrp="1"/>
          </p:cNvSpPr>
          <p:nvPr>
            <p:ph type="sldNum" sz="quarter" idx="11"/>
          </p:nvPr>
        </p:nvSpPr>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3388614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effectLst/>
        </p:spPr>
        <p:txBody>
          <a:bodyPr/>
          <a:lstStyle/>
          <a:p>
            <a:r>
              <a:rPr lang="ja-JP" altLang="en-US"/>
              <a:t>マスター タイトルの書式設定</a:t>
            </a:r>
            <a:endParaRPr lang="ja-JP" altLang="en-US" dirty="0"/>
          </a:p>
        </p:txBody>
      </p:sp>
      <p:sp>
        <p:nvSpPr>
          <p:cNvPr id="3" name="コンテンツ プレースホルダ 2"/>
          <p:cNvSpPr>
            <a:spLocks noGrp="1"/>
          </p:cNvSpPr>
          <p:nvPr>
            <p:ph sz="half" idx="1"/>
          </p:nvPr>
        </p:nvSpPr>
        <p:spPr>
          <a:xfrm>
            <a:off x="376889" y="1898788"/>
            <a:ext cx="9715654" cy="7380820"/>
          </a:xfrm>
          <a:effectLst/>
        </p:spPr>
        <p:txBody>
          <a:bodyPr anchor="t" anchorCtr="0">
            <a:normAutofit/>
          </a:bodyPr>
          <a:lstStyle>
            <a:lvl1pPr marL="347638" indent="-347638">
              <a:defRPr sz="4000"/>
            </a:lvl1pPr>
            <a:lvl2pPr>
              <a:defRPr sz="3600"/>
            </a:lvl2pPr>
            <a:lvl3pPr marL="1604020" indent="-457200">
              <a:defRPr kumimoji="1" lang="ja-JP" altLang="en-US" sz="2800">
                <a:solidFill>
                  <a:schemeClr val="tx1"/>
                </a:solidFill>
                <a:latin typeface="+mn-lt"/>
                <a:ea typeface="+mn-ea"/>
              </a:defRPr>
            </a:lvl3pPr>
            <a:lvl4pPr>
              <a:defRPr kumimoji="1" lang="ja-JP" altLang="en-US" sz="2600" dirty="0">
                <a:solidFill>
                  <a:schemeClr val="tx1"/>
                </a:solidFill>
                <a:latin typeface="+mn-lt"/>
                <a:ea typeface="+mn-ea"/>
              </a:defRPr>
            </a:lvl4pPr>
            <a:lvl5pPr marL="1695652" indent="0">
              <a:defRPr kumimoji="1" lang="ja-JP" altLang="en-US" sz="2300" dirty="0">
                <a:solidFill>
                  <a:schemeClr val="tx1"/>
                </a:solidFill>
                <a:latin typeface="+mn-lt"/>
                <a:ea typeface="+mn-ea"/>
              </a:defRPr>
            </a:lvl5pPr>
            <a:lvl6pPr>
              <a:defRPr sz="1900"/>
            </a:lvl6pPr>
            <a:lvl7pPr>
              <a:defRPr sz="1900"/>
            </a:lvl7pPr>
            <a:lvl8pPr>
              <a:defRPr sz="1900"/>
            </a:lvl8pPr>
            <a:lvl9pPr>
              <a:defRPr sz="19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indent="0" algn="l" defTabSz="1137053" rtl="0" eaLnBrk="1" fontAlgn="base" hangingPunct="1">
              <a:spcBef>
                <a:spcPct val="20000"/>
              </a:spcBef>
              <a:spcAft>
                <a:spcPct val="0"/>
              </a:spcAft>
              <a:buFontTx/>
              <a:buNone/>
            </a:pPr>
            <a:r>
              <a:rPr lang="ja-JP" altLang="en-US" dirty="0"/>
              <a:t>第 </a:t>
            </a:r>
            <a:r>
              <a:rPr lang="en-US" altLang="ja-JP" dirty="0"/>
              <a:t>4 </a:t>
            </a:r>
            <a:r>
              <a:rPr lang="ja-JP" altLang="en-US" dirty="0"/>
              <a:t>レベル</a:t>
            </a:r>
          </a:p>
          <a:p>
            <a:pPr marL="1695652" lvl="4" indent="3175" algn="l" defTabSz="1137053" rtl="0" eaLnBrk="1" fontAlgn="base" hangingPunct="1">
              <a:spcBef>
                <a:spcPct val="20000"/>
              </a:spcBef>
              <a:spcAft>
                <a:spcPct val="0"/>
              </a:spcAft>
              <a:buClr>
                <a:schemeClr val="accent2"/>
              </a:buClr>
              <a:buFontTx/>
              <a:buNone/>
            </a:pPr>
            <a:r>
              <a:rPr lang="ja-JP" altLang="en-US" dirty="0"/>
              <a:t>第 </a:t>
            </a:r>
            <a:r>
              <a:rPr lang="en-US" altLang="ja-JP" dirty="0"/>
              <a:t>5 </a:t>
            </a:r>
            <a:r>
              <a:rPr lang="ja-JP" altLang="en-US" dirty="0"/>
              <a:t>レベル</a:t>
            </a:r>
          </a:p>
        </p:txBody>
      </p:sp>
      <p:sp>
        <p:nvSpPr>
          <p:cNvPr id="6" name="フッター プレースホルダー 5"/>
          <p:cNvSpPr>
            <a:spLocks noGrp="1"/>
          </p:cNvSpPr>
          <p:nvPr>
            <p:ph type="ftr" sz="quarter" idx="10"/>
          </p:nvPr>
        </p:nvSpPr>
        <p:spPr/>
        <p:txBody>
          <a:bodyPr/>
          <a:lstStyle/>
          <a:p>
            <a:r>
              <a:rPr lang="en-US" altLang="ja-JP" dirty="0"/>
              <a:t>Copyright © </a:t>
            </a:r>
            <a:r>
              <a:rPr lang="en-US" altLang="ja-JP" dirty="0" smtClean="0"/>
              <a:t>2023 by INIAD</a:t>
            </a:r>
            <a:endParaRPr lang="en-US" altLang="en-US" dirty="0"/>
          </a:p>
        </p:txBody>
      </p:sp>
      <p:sp>
        <p:nvSpPr>
          <p:cNvPr id="7" name="スライド番号プレースホルダー 6"/>
          <p:cNvSpPr>
            <a:spLocks noGrp="1"/>
          </p:cNvSpPr>
          <p:nvPr>
            <p:ph type="sldNum" sz="quarter" idx="11"/>
          </p:nvPr>
        </p:nvSpPr>
        <p:spPr/>
        <p:txBody>
          <a:bodyPr/>
          <a:lstStyle/>
          <a:p>
            <a:pPr>
              <a:defRPr/>
            </a:pPr>
            <a:fld id="{E62AD30C-4FD0-4E41-9633-AA73C86D07D0}" type="slidenum">
              <a:rPr lang="ja-JP" altLang="en-US" smtClean="0"/>
              <a:pPr>
                <a:defRPr/>
              </a:pPr>
              <a:t>‹#›</a:t>
            </a:fld>
            <a:endParaRPr lang="en-US" altLang="ja-JP" dirty="0"/>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フッター プレースホルダー 1"/>
          <p:cNvSpPr>
            <a:spLocks noGrp="1"/>
          </p:cNvSpPr>
          <p:nvPr>
            <p:ph type="ftr" sz="quarter" idx="3"/>
          </p:nvPr>
        </p:nvSpPr>
        <p:spPr>
          <a:xfrm>
            <a:off x="401724" y="9279607"/>
            <a:ext cx="16502080" cy="468052"/>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ctr">
              <a:defRPr lang="ja-JP" altLang="en-US" sz="1400" b="1" dirty="0">
                <a:solidFill>
                  <a:schemeClr val="bg1">
                    <a:lumMod val="75000"/>
                  </a:schemeClr>
                </a:solidFill>
                <a:latin typeface="Arial Black" pitchFamily="34" charset="0"/>
              </a:defRPr>
            </a:lvl1pPr>
          </a:lstStyle>
          <a:p>
            <a:r>
              <a:rPr lang="en-US" dirty="0"/>
              <a:t>Copyright © </a:t>
            </a:r>
            <a:r>
              <a:rPr lang="en-US" dirty="0" smtClean="0"/>
              <a:t>2023 by INIAD</a:t>
            </a:r>
            <a:endParaRPr lang="ja-JP" altLang="en-US" dirty="0"/>
          </a:p>
        </p:txBody>
      </p:sp>
      <p:sp>
        <p:nvSpPr>
          <p:cNvPr id="2277380" name="Rectangle 4"/>
          <p:cNvSpPr>
            <a:spLocks noGrp="1" noChangeArrowheads="1"/>
          </p:cNvSpPr>
          <p:nvPr>
            <p:ph type="body" idx="1"/>
          </p:nvPr>
        </p:nvSpPr>
        <p:spPr bwMode="auto">
          <a:xfrm>
            <a:off x="376891" y="1919173"/>
            <a:ext cx="16556097" cy="7360434"/>
          </a:xfrm>
          <a:prstGeom prst="rect">
            <a:avLst/>
          </a:prstGeom>
          <a:noFill/>
          <a:ln w="9525">
            <a:noFill/>
            <a:miter lim="800000"/>
            <a:headEnd/>
            <a:tailEnd/>
          </a:ln>
          <a:effectLst/>
        </p:spPr>
        <p:txBody>
          <a:bodyPr vert="horz" wrap="square" lIns="0" tIns="0" rIns="0" bIns="0" numCol="1" anchor="ctr" anchorCtr="1" compatLnSpc="1">
            <a:prstTxWarp prst="textNoShape">
              <a:avLst/>
            </a:prstTxWarp>
            <a:normAutofit/>
          </a:bodyPr>
          <a:lstStyle/>
          <a:p>
            <a:pPr lvl="0"/>
            <a:r>
              <a:rPr lang="ja-JP" altLang="en-US" dirty="0"/>
              <a:t>マスタ テキストの書式設定</a:t>
            </a:r>
          </a:p>
          <a:p>
            <a:pPr marL="1075445" lvl="1" indent="-363239" algn="l" defTabSz="1137053" rtl="0" eaLnBrk="1" fontAlgn="base" hangingPunct="1">
              <a:spcBef>
                <a:spcPct val="20000"/>
              </a:spcBef>
              <a:spcAft>
                <a:spcPct val="0"/>
              </a:spcAft>
              <a:buClr>
                <a:schemeClr val="accent5"/>
              </a:buClr>
              <a:buFont typeface="ＤＦＧ平成ゴシック体W5" panose="020B0400000000000000" pitchFamily="50" charset="-128"/>
              <a:buChar char="■"/>
            </a:pPr>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indent="0" algn="l" defTabSz="1137053" rtl="0" eaLnBrk="1" fontAlgn="base" hangingPunct="1">
              <a:spcBef>
                <a:spcPct val="20000"/>
              </a:spcBef>
              <a:spcAft>
                <a:spcPct val="0"/>
              </a:spcAft>
              <a:buFontTx/>
              <a:buNone/>
            </a:pPr>
            <a:r>
              <a:rPr lang="ja-JP" altLang="en-US" dirty="0"/>
              <a:t>第 </a:t>
            </a:r>
            <a:r>
              <a:rPr lang="en-US" altLang="ja-JP" dirty="0"/>
              <a:t>4 </a:t>
            </a:r>
            <a:r>
              <a:rPr lang="ja-JP" altLang="en-US" dirty="0"/>
              <a:t>レベル</a:t>
            </a:r>
          </a:p>
          <a:p>
            <a:pPr marL="1695652" lvl="4" indent="3175" algn="l" defTabSz="1137053" rtl="0" eaLnBrk="1" fontAlgn="base" hangingPunct="1">
              <a:spcBef>
                <a:spcPct val="20000"/>
              </a:spcBef>
              <a:spcAft>
                <a:spcPct val="0"/>
              </a:spcAft>
              <a:buClr>
                <a:schemeClr val="accent2"/>
              </a:buClr>
              <a:buFontTx/>
              <a:buNone/>
            </a:pPr>
            <a:r>
              <a:rPr lang="ja-JP" altLang="en-US" dirty="0"/>
              <a:t>第 </a:t>
            </a:r>
            <a:r>
              <a:rPr lang="en-US" altLang="ja-JP" dirty="0"/>
              <a:t>5 </a:t>
            </a:r>
            <a:r>
              <a:rPr lang="ja-JP" altLang="en-US" dirty="0"/>
              <a:t>レベル</a:t>
            </a:r>
          </a:p>
        </p:txBody>
      </p:sp>
      <p:sp>
        <p:nvSpPr>
          <p:cNvPr id="12" name="Rectangle 4"/>
          <p:cNvSpPr>
            <a:spLocks noGrp="1" noChangeArrowheads="1"/>
          </p:cNvSpPr>
          <p:nvPr>
            <p:ph type="sldNum" sz="quarter" idx="4"/>
          </p:nvPr>
        </p:nvSpPr>
        <p:spPr bwMode="auto">
          <a:xfrm>
            <a:off x="16039036" y="9290462"/>
            <a:ext cx="955094" cy="457199"/>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r">
              <a:defRPr sz="1400" b="1">
                <a:solidFill>
                  <a:schemeClr val="bg1">
                    <a:lumMod val="75000"/>
                  </a:schemeClr>
                </a:solidFill>
                <a:latin typeface="Arial Black" pitchFamily="34" charset="0"/>
              </a:defRPr>
            </a:lvl1pPr>
          </a:lstStyle>
          <a:p>
            <a:pPr>
              <a:defRPr/>
            </a:pPr>
            <a:fld id="{E62AD30C-4FD0-4E41-9633-AA73C86D07D0}" type="slidenum">
              <a:rPr lang="ja-JP" altLang="en-US" smtClean="0"/>
              <a:pPr>
                <a:defRPr/>
              </a:pPr>
              <a:t>‹#›</a:t>
            </a:fld>
            <a:endParaRPr lang="en-US" altLang="ja-JP" dirty="0"/>
          </a:p>
        </p:txBody>
      </p:sp>
      <p:sp>
        <p:nvSpPr>
          <p:cNvPr id="10" name="Line 7"/>
          <p:cNvSpPr>
            <a:spLocks noChangeShapeType="1"/>
          </p:cNvSpPr>
          <p:nvPr/>
        </p:nvSpPr>
        <p:spPr bwMode="auto">
          <a:xfrm>
            <a:off x="445919" y="505658"/>
            <a:ext cx="15833322" cy="0"/>
          </a:xfrm>
          <a:prstGeom prst="line">
            <a:avLst/>
          </a:prstGeom>
          <a:noFill/>
          <a:ln w="76200" cap="sq">
            <a:solidFill>
              <a:srgbClr val="5FB8E4"/>
            </a:solidFill>
            <a:round/>
            <a:headEnd type="oval" w="med" len="med"/>
            <a:tailEnd type="oval" w="med" len="med"/>
          </a:ln>
        </p:spPr>
        <p:txBody>
          <a:bodyPr wrap="none" lIns="0" tIns="0" rIns="0" bIns="0" anchor="ctr"/>
          <a:lstStyle/>
          <a:p>
            <a:pPr lvl="0"/>
            <a:endParaRPr lang="ja-JP" altLang="en-US">
              <a:ln w="9525">
                <a:solidFill>
                  <a:schemeClr val="tx1"/>
                </a:solidFill>
              </a:ln>
              <a:solidFill>
                <a:schemeClr val="bg1">
                  <a:lumMod val="75000"/>
                </a:schemeClr>
              </a:solidFill>
            </a:endParaRPr>
          </a:p>
        </p:txBody>
      </p:sp>
      <p:pic>
        <p:nvPicPr>
          <p:cNvPr id="18" name="図 17" descr="C:\Users\Jun\SkyDrive\Documents\プロジェクト\東洋大学\学部名検討\応用情報連携学部ロゴ.bmp"/>
          <p:cNvPicPr/>
          <p:nvPr/>
        </p:nvPicPr>
        <p:blipFill rotWithShape="1">
          <a:blip r:embed="rId12" cstate="print">
            <a:clrChange>
              <a:clrFrom>
                <a:srgbClr val="FFFFFF"/>
              </a:clrFrom>
              <a:clrTo>
                <a:srgbClr val="FFFFFF">
                  <a:alpha val="0"/>
                </a:srgbClr>
              </a:clrTo>
            </a:clrChange>
            <a:duotone>
              <a:prstClr val="black"/>
              <a:srgbClr val="00B0F0">
                <a:tint val="45000"/>
                <a:satMod val="400000"/>
              </a:srgbClr>
            </a:duotone>
            <a:extLst>
              <a:ext uri="{28A0092B-C50C-407E-A947-70E740481C1C}">
                <a14:useLocalDpi xmlns:a14="http://schemas.microsoft.com/office/drawing/2010/main"/>
              </a:ext>
            </a:extLst>
          </a:blip>
          <a:srcRect/>
          <a:stretch/>
        </p:blipFill>
        <p:spPr bwMode="auto">
          <a:xfrm>
            <a:off x="14160995" y="62583"/>
            <a:ext cx="2119848" cy="365314"/>
          </a:xfrm>
          <a:prstGeom prst="rect">
            <a:avLst/>
          </a:prstGeom>
          <a:noFill/>
          <a:ln>
            <a:noFill/>
          </a:ln>
        </p:spPr>
      </p:pic>
      <p:pic>
        <p:nvPicPr>
          <p:cNvPr id="11" name="図 10"/>
          <p:cNvPicPr>
            <a:picLocks noChangeAspect="1"/>
          </p:cNvPicPr>
          <p:nvPr userDrawn="1"/>
        </p:nvPicPr>
        <p:blipFill rotWithShape="1">
          <a:blip r:embed="rId13" cstate="print">
            <a:extLst>
              <a:ext uri="{28A0092B-C50C-407E-A947-70E740481C1C}">
                <a14:useLocalDpi xmlns:a14="http://schemas.microsoft.com/office/drawing/2010/main"/>
              </a:ext>
            </a:extLst>
          </a:blip>
          <a:srcRect/>
          <a:stretch/>
        </p:blipFill>
        <p:spPr>
          <a:xfrm>
            <a:off x="16516583" y="85802"/>
            <a:ext cx="719592" cy="1056901"/>
          </a:xfrm>
          <a:prstGeom prst="rect">
            <a:avLst/>
          </a:prstGeom>
        </p:spPr>
      </p:pic>
      <p:sp>
        <p:nvSpPr>
          <p:cNvPr id="13" name="Line 33"/>
          <p:cNvSpPr>
            <a:spLocks noChangeShapeType="1"/>
          </p:cNvSpPr>
          <p:nvPr/>
        </p:nvSpPr>
        <p:spPr bwMode="auto">
          <a:xfrm>
            <a:off x="562428" y="9279607"/>
            <a:ext cx="16370560" cy="0"/>
          </a:xfrm>
          <a:prstGeom prst="line">
            <a:avLst/>
          </a:prstGeom>
          <a:noFill/>
          <a:ln w="76200" cap="sq">
            <a:solidFill>
              <a:srgbClr val="5FB8E4"/>
            </a:solidFill>
            <a:round/>
            <a:headEnd type="oval" w="med" len="med"/>
            <a:tailEnd type="oval" w="med" len="med"/>
          </a:ln>
        </p:spPr>
        <p:txBody>
          <a:bodyPr wrap="none" lIns="0" tIns="0" rIns="0" bIns="0" anchor="ctr"/>
          <a:lstStyle/>
          <a:p>
            <a:pPr lvl="0"/>
            <a:endParaRPr lang="ja-JP" altLang="en-US" sz="2400">
              <a:ln w="9525">
                <a:solidFill>
                  <a:schemeClr val="tx1"/>
                </a:solidFill>
              </a:ln>
              <a:solidFill>
                <a:schemeClr val="bg1">
                  <a:lumMod val="75000"/>
                </a:schemeClr>
              </a:solidFill>
            </a:endParaRPr>
          </a:p>
        </p:txBody>
      </p:sp>
      <p:sp>
        <p:nvSpPr>
          <p:cNvPr id="2277379" name="Rectangle 3"/>
          <p:cNvSpPr>
            <a:spLocks noGrp="1" noChangeArrowheads="1"/>
          </p:cNvSpPr>
          <p:nvPr>
            <p:ph type="title"/>
          </p:nvPr>
        </p:nvSpPr>
        <p:spPr bwMode="auto">
          <a:xfrm>
            <a:off x="376888" y="485274"/>
            <a:ext cx="15902353" cy="1413515"/>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ja-JP" altLang="en-US" dirty="0"/>
              <a:t>マスタ タイトルの書式設定</a:t>
            </a:r>
          </a:p>
        </p:txBody>
      </p:sp>
    </p:spTree>
    <p:extLst>
      <p:ext uri="{BB962C8B-B14F-4D97-AF65-F5344CB8AC3E}">
        <p14:creationId xmlns:p14="http://schemas.microsoft.com/office/powerpoint/2010/main" val="2610486693"/>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60" r:id="rId3"/>
    <p:sldLayoutId id="2147483959" r:id="rId4"/>
    <p:sldLayoutId id="2147483940" r:id="rId5"/>
    <p:sldLayoutId id="2147483941" r:id="rId6"/>
    <p:sldLayoutId id="2147483936" r:id="rId7"/>
    <p:sldLayoutId id="2147483942" r:id="rId8"/>
    <p:sldLayoutId id="2147483961" r:id="rId9"/>
    <p:sldLayoutId id="2147483943" r:id="rId10"/>
  </p:sldLayoutIdLst>
  <p:hf hdr="0" dt="0"/>
  <p:txStyles>
    <p:titleStyle>
      <a:lvl1pPr algn="l" defTabSz="1137053" rtl="0" eaLnBrk="1" fontAlgn="base" hangingPunct="1">
        <a:spcBef>
          <a:spcPct val="0"/>
        </a:spcBef>
        <a:spcAft>
          <a:spcPct val="0"/>
        </a:spcAft>
        <a:defRPr kumimoji="1" lang="ja-JP" altLang="en-US" sz="5400">
          <a:solidFill>
            <a:schemeClr val="tx1"/>
          </a:solidFill>
          <a:effectLst>
            <a:outerShdw blurRad="38100" dist="38100" dir="2700000" algn="tl">
              <a:srgbClr val="000000">
                <a:alpha val="43137"/>
              </a:srgbClr>
            </a:outerShdw>
          </a:effectLst>
          <a:latin typeface="+mj-lt"/>
          <a:ea typeface="+mj-ea"/>
          <a:cs typeface="+mj-cs"/>
        </a:defRPr>
      </a:lvl1pPr>
      <a:lvl2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2pPr>
      <a:lvl3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3pPr>
      <a:lvl4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4pPr>
      <a:lvl5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5pPr>
      <a:lvl6pPr marL="456724"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6pPr>
      <a:lvl7pPr marL="913451"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7pPr>
      <a:lvl8pPr marL="137017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8pPr>
      <a:lvl9pPr marL="182690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9pPr>
    </p:titleStyle>
    <p:bodyStyle>
      <a:lvl1pPr marL="457167" indent="-457167" algn="l" defTabSz="1137053" rtl="0" eaLnBrk="1" fontAlgn="base" hangingPunct="1">
        <a:spcBef>
          <a:spcPct val="50000"/>
        </a:spcBef>
        <a:spcAft>
          <a:spcPct val="0"/>
        </a:spcAft>
        <a:buClr>
          <a:srgbClr val="C00000"/>
        </a:buClr>
        <a:buFont typeface="Wingdings" panose="05000000000000000000" pitchFamily="2" charset="2"/>
        <a:buChar char="l"/>
        <a:defRPr kumimoji="1" sz="4800">
          <a:solidFill>
            <a:schemeClr val="tx1"/>
          </a:solidFill>
          <a:effectLst/>
          <a:latin typeface="+mn-ea"/>
          <a:ea typeface="+mn-ea"/>
          <a:cs typeface="+mn-cs"/>
        </a:defRPr>
      </a:lvl1pPr>
      <a:lvl2pPr marL="1074660" indent="-530186" algn="l" defTabSz="1137053" rtl="0" eaLnBrk="1" fontAlgn="base" hangingPunct="1">
        <a:spcBef>
          <a:spcPct val="20000"/>
        </a:spcBef>
        <a:spcAft>
          <a:spcPct val="0"/>
        </a:spcAft>
        <a:buClr>
          <a:schemeClr val="accent5"/>
        </a:buClr>
        <a:buFont typeface="ＤＦＧ平成ゴシック体W5" panose="020B0400000000000000" pitchFamily="50" charset="-128"/>
        <a:buChar char="■"/>
        <a:defRPr kumimoji="1" lang="ja-JP" altLang="en-US" sz="3600" b="0" dirty="0" smtClean="0">
          <a:solidFill>
            <a:schemeClr val="tx1"/>
          </a:solidFill>
          <a:latin typeface="+mn-ea"/>
          <a:ea typeface="+mn-ea"/>
        </a:defRPr>
      </a:lvl2pPr>
      <a:lvl3pPr marL="1604020" indent="-457200" algn="l" defTabSz="1137053" rtl="0" eaLnBrk="1" fontAlgn="base" hangingPunct="1">
        <a:spcBef>
          <a:spcPct val="20000"/>
        </a:spcBef>
        <a:spcAft>
          <a:spcPct val="0"/>
        </a:spcAft>
        <a:buClr>
          <a:srgbClr val="0070C0"/>
        </a:buClr>
        <a:buFont typeface="Wingdings" panose="05000000000000000000" pitchFamily="2" charset="2"/>
        <a:buChar char="l"/>
        <a:defRPr kumimoji="1" lang="ja-JP" altLang="en-US" sz="2800" dirty="0" smtClean="0">
          <a:solidFill>
            <a:schemeClr val="tx1"/>
          </a:solidFill>
          <a:latin typeface="+mn-lt"/>
          <a:ea typeface="+mn-ea"/>
        </a:defRPr>
      </a:lvl3pPr>
      <a:lvl4pPr marL="1883992" indent="0" algn="l" defTabSz="1137053" rtl="0" eaLnBrk="1" fontAlgn="base" hangingPunct="1">
        <a:spcBef>
          <a:spcPct val="20000"/>
        </a:spcBef>
        <a:spcAft>
          <a:spcPct val="0"/>
        </a:spcAft>
        <a:buFontTx/>
        <a:buNone/>
        <a:defRPr kumimoji="1" lang="ja-JP" altLang="en-US" sz="2600" dirty="0" smtClean="0">
          <a:solidFill>
            <a:schemeClr val="tx1"/>
          </a:solidFill>
          <a:latin typeface="+mn-lt"/>
          <a:ea typeface="+mn-ea"/>
        </a:defRPr>
      </a:lvl4pPr>
      <a:lvl5pPr marL="1695652" indent="0" algn="l" defTabSz="1137053" rtl="0" eaLnBrk="1" fontAlgn="base" hangingPunct="1">
        <a:spcBef>
          <a:spcPct val="20000"/>
        </a:spcBef>
        <a:spcAft>
          <a:spcPct val="0"/>
        </a:spcAft>
        <a:buClr>
          <a:schemeClr val="accent2"/>
        </a:buClr>
        <a:buFontTx/>
        <a:buNone/>
        <a:defRPr kumimoji="1" lang="ja-JP" altLang="en-US" sz="2300" dirty="0" smtClean="0">
          <a:solidFill>
            <a:schemeClr val="tx1"/>
          </a:solidFill>
          <a:latin typeface="+mn-lt"/>
          <a:ea typeface="+mn-ea"/>
        </a:defRPr>
      </a:lvl5pPr>
      <a:lvl6pPr marL="2630930"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6pPr>
      <a:lvl7pPr marL="3087655"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7pPr>
      <a:lvl8pPr marL="3544381"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8pPr>
      <a:lvl9pPr marL="4001106"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9pPr>
    </p:bodyStyle>
    <p:otherStyle>
      <a:defPPr>
        <a:defRPr lang="ja-JP"/>
      </a:defPPr>
      <a:lvl1pPr marL="0" algn="l" defTabSz="913451" rtl="0" eaLnBrk="1" latinLnBrk="0" hangingPunct="1">
        <a:defRPr kumimoji="1" sz="1900" kern="1200">
          <a:solidFill>
            <a:schemeClr val="tx1"/>
          </a:solidFill>
          <a:latin typeface="+mn-lt"/>
          <a:ea typeface="+mn-ea"/>
          <a:cs typeface="+mn-cs"/>
        </a:defRPr>
      </a:lvl1pPr>
      <a:lvl2pPr marL="456724" algn="l" defTabSz="913451" rtl="0" eaLnBrk="1" latinLnBrk="0" hangingPunct="1">
        <a:defRPr kumimoji="1" sz="1900" kern="1200">
          <a:solidFill>
            <a:schemeClr val="tx1"/>
          </a:solidFill>
          <a:latin typeface="+mn-lt"/>
          <a:ea typeface="+mn-ea"/>
          <a:cs typeface="+mn-cs"/>
        </a:defRPr>
      </a:lvl2pPr>
      <a:lvl3pPr marL="913451" algn="l" defTabSz="913451" rtl="0" eaLnBrk="1" latinLnBrk="0" hangingPunct="1">
        <a:defRPr kumimoji="1" sz="1900" kern="1200">
          <a:solidFill>
            <a:schemeClr val="tx1"/>
          </a:solidFill>
          <a:latin typeface="+mn-lt"/>
          <a:ea typeface="+mn-ea"/>
          <a:cs typeface="+mn-cs"/>
        </a:defRPr>
      </a:lvl3pPr>
      <a:lvl4pPr marL="1370173" algn="l" defTabSz="913451" rtl="0" eaLnBrk="1" latinLnBrk="0" hangingPunct="1">
        <a:defRPr kumimoji="1" sz="1900" kern="1200">
          <a:solidFill>
            <a:schemeClr val="tx1"/>
          </a:solidFill>
          <a:latin typeface="+mn-lt"/>
          <a:ea typeface="+mn-ea"/>
          <a:cs typeface="+mn-cs"/>
        </a:defRPr>
      </a:lvl4pPr>
      <a:lvl5pPr marL="1826903" algn="l" defTabSz="913451" rtl="0" eaLnBrk="1" latinLnBrk="0" hangingPunct="1">
        <a:defRPr kumimoji="1" sz="1900" kern="1200">
          <a:solidFill>
            <a:schemeClr val="tx1"/>
          </a:solidFill>
          <a:latin typeface="+mn-lt"/>
          <a:ea typeface="+mn-ea"/>
          <a:cs typeface="+mn-cs"/>
        </a:defRPr>
      </a:lvl5pPr>
      <a:lvl6pPr marL="2283625" algn="l" defTabSz="913451" rtl="0" eaLnBrk="1" latinLnBrk="0" hangingPunct="1">
        <a:defRPr kumimoji="1" sz="1900" kern="1200">
          <a:solidFill>
            <a:schemeClr val="tx1"/>
          </a:solidFill>
          <a:latin typeface="+mn-lt"/>
          <a:ea typeface="+mn-ea"/>
          <a:cs typeface="+mn-cs"/>
        </a:defRPr>
      </a:lvl6pPr>
      <a:lvl7pPr marL="2740353" algn="l" defTabSz="913451" rtl="0" eaLnBrk="1" latinLnBrk="0" hangingPunct="1">
        <a:defRPr kumimoji="1" sz="1900" kern="1200">
          <a:solidFill>
            <a:schemeClr val="tx1"/>
          </a:solidFill>
          <a:latin typeface="+mn-lt"/>
          <a:ea typeface="+mn-ea"/>
          <a:cs typeface="+mn-cs"/>
        </a:defRPr>
      </a:lvl7pPr>
      <a:lvl8pPr marL="3197077" algn="l" defTabSz="913451" rtl="0" eaLnBrk="1" latinLnBrk="0" hangingPunct="1">
        <a:defRPr kumimoji="1" sz="1900" kern="1200">
          <a:solidFill>
            <a:schemeClr val="tx1"/>
          </a:solidFill>
          <a:latin typeface="+mn-lt"/>
          <a:ea typeface="+mn-ea"/>
          <a:cs typeface="+mn-cs"/>
        </a:defRPr>
      </a:lvl8pPr>
      <a:lvl9pPr marL="3653806" algn="l" defTabSz="913451" rtl="0" eaLnBrk="1" latinLnBrk="0" hangingPunct="1">
        <a:defRPr kumimoji="1"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0.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1.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サブタイトル 3"/>
          <p:cNvSpPr>
            <a:spLocks noGrp="1"/>
          </p:cNvSpPr>
          <p:nvPr>
            <p:ph type="subTitle" sz="quarter" idx="1"/>
          </p:nvPr>
        </p:nvSpPr>
        <p:spPr>
          <a:xfrm>
            <a:off x="452270" y="6585371"/>
            <a:ext cx="16480716" cy="3234296"/>
          </a:xfrm>
        </p:spPr>
        <p:txBody>
          <a:bodyPr/>
          <a:lstStyle/>
          <a:p>
            <a:endParaRPr lang="en-US" altLang="ja-JP" dirty="0" smtClean="0">
              <a:solidFill>
                <a:schemeClr val="tx1"/>
              </a:solidFill>
            </a:endParaRPr>
          </a:p>
          <a:p>
            <a:r>
              <a:rPr lang="ja-JP" altLang="en-US" dirty="0" smtClean="0">
                <a:solidFill>
                  <a:schemeClr val="tx1"/>
                </a:solidFill>
              </a:rPr>
              <a:t>担当</a:t>
            </a:r>
            <a:r>
              <a:rPr lang="ja-JP" altLang="en-US" dirty="0">
                <a:solidFill>
                  <a:schemeClr val="tx1"/>
                </a:solidFill>
              </a:rPr>
              <a:t>教員	</a:t>
            </a:r>
            <a:r>
              <a:rPr lang="ja-JP" altLang="en-US" dirty="0" smtClean="0">
                <a:solidFill>
                  <a:schemeClr val="tx1"/>
                </a:solidFill>
              </a:rPr>
              <a:t>佐野崇・本多泰理</a:t>
            </a:r>
            <a:endParaRPr lang="ja-JP" altLang="en-US" dirty="0">
              <a:solidFill>
                <a:schemeClr val="tx1"/>
              </a:solidFill>
            </a:endParaRPr>
          </a:p>
          <a:p>
            <a:r>
              <a:rPr lang="ja-JP" altLang="en-US" dirty="0">
                <a:solidFill>
                  <a:schemeClr val="tx1"/>
                </a:solidFill>
              </a:rPr>
              <a:t>曜日 時限	秋</a:t>
            </a:r>
            <a:r>
              <a:rPr lang="ja-JP" altLang="en-US" dirty="0" smtClean="0">
                <a:solidFill>
                  <a:schemeClr val="tx1"/>
                </a:solidFill>
              </a:rPr>
              <a:t>学期 火曜４，５限</a:t>
            </a:r>
            <a:endParaRPr lang="ja-JP" altLang="en-US" dirty="0">
              <a:solidFill>
                <a:schemeClr val="tx1"/>
              </a:solidFill>
            </a:endParaRPr>
          </a:p>
          <a:p>
            <a:endParaRPr kumimoji="1" lang="ja-JP" altLang="en-US" dirty="0">
              <a:solidFill>
                <a:schemeClr val="tx1"/>
              </a:solidFill>
            </a:endParaRPr>
          </a:p>
        </p:txBody>
      </p:sp>
      <p:sp>
        <p:nvSpPr>
          <p:cNvPr id="6" name="正方形/長方形 5"/>
          <p:cNvSpPr/>
          <p:nvPr/>
        </p:nvSpPr>
        <p:spPr>
          <a:xfrm>
            <a:off x="1739615" y="1561098"/>
            <a:ext cx="13681520" cy="4016484"/>
          </a:xfrm>
          <a:prstGeom prst="rect">
            <a:avLst/>
          </a:prstGeom>
          <a:effectLst>
            <a:outerShdw blurRad="50800" dist="38100" dir="2700000" algn="tl" rotWithShape="0">
              <a:prstClr val="black">
                <a:alpha val="40000"/>
              </a:prstClr>
            </a:outerShdw>
          </a:effectLst>
        </p:spPr>
        <p:txBody>
          <a:bodyPr wrap="square" anchor="ctr">
            <a:spAutoFit/>
          </a:bodyPr>
          <a:lstStyle/>
          <a:p>
            <a:pPr eaLnBrk="1" hangingPunct="1">
              <a:spcAft>
                <a:spcPts val="1800"/>
              </a:spcAft>
              <a:defRPr/>
            </a:pPr>
            <a:r>
              <a:rPr lang="en-US" altLang="ja-JP" sz="6000" dirty="0" smtClean="0">
                <a:solidFill>
                  <a:schemeClr val="accent5">
                    <a:lumMod val="25000"/>
                  </a:schemeClr>
                </a:solidFill>
                <a:latin typeface="+mj-ea"/>
                <a:ea typeface="+mj-ea"/>
              </a:rPr>
              <a:t>DS</a:t>
            </a:r>
            <a:r>
              <a:rPr lang="ja-JP" altLang="en-US" sz="6000" dirty="0" smtClean="0">
                <a:solidFill>
                  <a:schemeClr val="accent5">
                    <a:lumMod val="25000"/>
                  </a:schemeClr>
                </a:solidFill>
                <a:latin typeface="+mj-ea"/>
                <a:ea typeface="+mj-ea"/>
              </a:rPr>
              <a:t>基礎</a:t>
            </a:r>
            <a:endParaRPr lang="en-US" altLang="ja-JP" sz="6000" dirty="0">
              <a:solidFill>
                <a:schemeClr val="accent5">
                  <a:lumMod val="25000"/>
                </a:schemeClr>
              </a:solidFill>
              <a:latin typeface="+mj-ea"/>
              <a:ea typeface="+mj-ea"/>
            </a:endParaRPr>
          </a:p>
          <a:p>
            <a:pPr>
              <a:defRPr/>
            </a:pPr>
            <a:r>
              <a:rPr lang="en-US" altLang="ja-JP" sz="6000" dirty="0" smtClean="0">
                <a:solidFill>
                  <a:schemeClr val="accent5">
                    <a:lumMod val="25000"/>
                  </a:schemeClr>
                </a:solidFill>
                <a:latin typeface="+mj-ea"/>
                <a:ea typeface="+mj-ea"/>
              </a:rPr>
              <a:t>Week1</a:t>
            </a:r>
            <a:r>
              <a:rPr lang="ja-JP" altLang="en-US" sz="6000" dirty="0">
                <a:solidFill>
                  <a:schemeClr val="accent5">
                    <a:lumMod val="25000"/>
                  </a:schemeClr>
                </a:solidFill>
                <a:latin typeface="+mj-ea"/>
                <a:ea typeface="+mj-ea"/>
              </a:rPr>
              <a:t>　</a:t>
            </a:r>
            <a:endParaRPr lang="en-US" altLang="ja-JP" sz="6000" dirty="0" smtClean="0">
              <a:solidFill>
                <a:schemeClr val="accent5">
                  <a:lumMod val="25000"/>
                </a:schemeClr>
              </a:solidFill>
              <a:latin typeface="+mj-ea"/>
              <a:ea typeface="+mj-ea"/>
            </a:endParaRPr>
          </a:p>
          <a:p>
            <a:pPr>
              <a:defRPr/>
            </a:pPr>
            <a:r>
              <a:rPr lang="ja-JP" altLang="en-US" sz="6000" dirty="0" smtClean="0">
                <a:solidFill>
                  <a:schemeClr val="accent5">
                    <a:lumMod val="25000"/>
                  </a:schemeClr>
                </a:solidFill>
                <a:latin typeface="+mj-ea"/>
                <a:ea typeface="+mj-ea"/>
              </a:rPr>
              <a:t>確率の復習、条件付き確率とベイズの定理</a:t>
            </a:r>
            <a:endParaRPr lang="ja-JP" altLang="en-US" sz="6000" dirty="0">
              <a:solidFill>
                <a:schemeClr val="accent5">
                  <a:lumMod val="25000"/>
                </a:schemeClr>
              </a:solidFill>
              <a:latin typeface="+mj-ea"/>
              <a:ea typeface="+mj-ea"/>
            </a:endParaRPr>
          </a:p>
        </p:txBody>
      </p:sp>
    </p:spTree>
    <p:extLst>
      <p:ext uri="{BB962C8B-B14F-4D97-AF65-F5344CB8AC3E}">
        <p14:creationId xmlns:p14="http://schemas.microsoft.com/office/powerpoint/2010/main" val="1360569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ベン図（続き）</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10</a:t>
            </a:fld>
            <a:endParaRPr lang="en-US" altLang="ja-JP" dirty="0"/>
          </a:p>
        </p:txBody>
      </p:sp>
      <p:sp>
        <p:nvSpPr>
          <p:cNvPr id="7" name="正方形/長方形 3"/>
          <p:cNvSpPr>
            <a:spLocks noChangeArrowheads="1"/>
          </p:cNvSpPr>
          <p:nvPr/>
        </p:nvSpPr>
        <p:spPr bwMode="auto">
          <a:xfrm>
            <a:off x="1495983" y="1646759"/>
            <a:ext cx="1234097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63538" indent="-363538">
              <a:spcAft>
                <a:spcPts val="1200"/>
              </a:spcAft>
              <a:buClr>
                <a:srgbClr val="A50021"/>
              </a:buClr>
              <a:buFont typeface="Wingdings" pitchFamily="2" charset="2"/>
              <a:buChar char="l"/>
            </a:pPr>
            <a:r>
              <a:rPr lang="ja-JP" altLang="en-US" sz="4400">
                <a:latin typeface="+mn-ea"/>
                <a:ea typeface="+mn-ea"/>
              </a:rPr>
              <a:t>２つの事象Ａ，Ｂの和事象と積事象</a:t>
            </a:r>
            <a:endParaRPr lang="en-US" altLang="ja-JP" sz="4400">
              <a:latin typeface="+mn-ea"/>
              <a:ea typeface="+mn-ea"/>
            </a:endParaRPr>
          </a:p>
        </p:txBody>
      </p:sp>
      <p:grpSp>
        <p:nvGrpSpPr>
          <p:cNvPr id="8" name="グループ化 24"/>
          <p:cNvGrpSpPr>
            <a:grpSpLocks/>
          </p:cNvGrpSpPr>
          <p:nvPr/>
        </p:nvGrpSpPr>
        <p:grpSpPr bwMode="auto">
          <a:xfrm>
            <a:off x="8868407" y="3045061"/>
            <a:ext cx="2959100" cy="1789113"/>
            <a:chOff x="5310188" y="1857364"/>
            <a:chExt cx="2959100" cy="1789113"/>
          </a:xfrm>
        </p:grpSpPr>
        <p:sp>
          <p:nvSpPr>
            <p:cNvPr id="11" name="フリーフォーム 10"/>
            <p:cNvSpPr/>
            <p:nvPr/>
          </p:nvSpPr>
          <p:spPr>
            <a:xfrm>
              <a:off x="6654800" y="2608252"/>
              <a:ext cx="247650" cy="657225"/>
            </a:xfrm>
            <a:custGeom>
              <a:avLst/>
              <a:gdLst>
                <a:gd name="connsiteX0" fmla="*/ 127000 w 247650"/>
                <a:gd name="connsiteY0" fmla="*/ 8467 h 658284"/>
                <a:gd name="connsiteX1" fmla="*/ 0 w 247650"/>
                <a:gd name="connsiteY1" fmla="*/ 357717 h 658284"/>
                <a:gd name="connsiteX2" fmla="*/ 127000 w 247650"/>
                <a:gd name="connsiteY2" fmla="*/ 649817 h 658284"/>
                <a:gd name="connsiteX3" fmla="*/ 247650 w 247650"/>
                <a:gd name="connsiteY3" fmla="*/ 306917 h 658284"/>
                <a:gd name="connsiteX4" fmla="*/ 127000 w 247650"/>
                <a:gd name="connsiteY4" fmla="*/ 8467 h 658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658284">
                  <a:moveTo>
                    <a:pt x="127000" y="8467"/>
                  </a:moveTo>
                  <a:cubicBezTo>
                    <a:pt x="85725" y="16934"/>
                    <a:pt x="0" y="250825"/>
                    <a:pt x="0" y="357717"/>
                  </a:cubicBezTo>
                  <a:cubicBezTo>
                    <a:pt x="0" y="464609"/>
                    <a:pt x="85725" y="658284"/>
                    <a:pt x="127000" y="649817"/>
                  </a:cubicBezTo>
                  <a:cubicBezTo>
                    <a:pt x="168275" y="641350"/>
                    <a:pt x="247650" y="412750"/>
                    <a:pt x="247650" y="306917"/>
                  </a:cubicBezTo>
                  <a:cubicBezTo>
                    <a:pt x="247650" y="201084"/>
                    <a:pt x="168275" y="0"/>
                    <a:pt x="127000" y="8467"/>
                  </a:cubicBezTo>
                  <a:close/>
                </a:path>
              </a:pathLst>
            </a:cu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latin typeface="+mn-ea"/>
              </a:endParaRPr>
            </a:p>
          </p:txBody>
        </p:sp>
        <p:sp>
          <p:nvSpPr>
            <p:cNvPr id="12" name="正方形/長方形 11"/>
            <p:cNvSpPr/>
            <p:nvPr/>
          </p:nvSpPr>
          <p:spPr>
            <a:xfrm>
              <a:off x="5310188" y="2101839"/>
              <a:ext cx="2959100" cy="15446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2800">
                <a:latin typeface="+mn-ea"/>
              </a:endParaRPr>
            </a:p>
          </p:txBody>
        </p:sp>
        <p:sp>
          <p:nvSpPr>
            <p:cNvPr id="13" name="正方形/長方形 36"/>
            <p:cNvSpPr>
              <a:spLocks noChangeArrowheads="1"/>
            </p:cNvSpPr>
            <p:nvPr/>
          </p:nvSpPr>
          <p:spPr bwMode="auto">
            <a:xfrm>
              <a:off x="5511800" y="1857364"/>
              <a:ext cx="470000"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2800">
                  <a:solidFill>
                    <a:srgbClr val="000000"/>
                  </a:solidFill>
                  <a:latin typeface="+mn-ea"/>
                  <a:ea typeface="+mn-ea"/>
                </a:rPr>
                <a:t>Ω</a:t>
              </a:r>
              <a:endParaRPr lang="ja-JP" altLang="en-US" sz="2800">
                <a:latin typeface="+mn-ea"/>
                <a:ea typeface="+mn-ea"/>
              </a:endParaRPr>
            </a:p>
          </p:txBody>
        </p:sp>
        <p:sp>
          <p:nvSpPr>
            <p:cNvPr id="14" name="正方形/長方形 37"/>
            <p:cNvSpPr>
              <a:spLocks noChangeArrowheads="1"/>
            </p:cNvSpPr>
            <p:nvPr/>
          </p:nvSpPr>
          <p:spPr bwMode="auto">
            <a:xfrm>
              <a:off x="5580063" y="2244714"/>
              <a:ext cx="484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2800">
                  <a:latin typeface="+mn-ea"/>
                  <a:ea typeface="+mn-ea"/>
                </a:rPr>
                <a:t>Ａ</a:t>
              </a:r>
            </a:p>
          </p:txBody>
        </p:sp>
        <p:sp>
          <p:nvSpPr>
            <p:cNvPr id="15" name="正方形/長方形 38"/>
            <p:cNvSpPr>
              <a:spLocks noChangeArrowheads="1"/>
            </p:cNvSpPr>
            <p:nvPr/>
          </p:nvSpPr>
          <p:spPr bwMode="auto">
            <a:xfrm>
              <a:off x="7508875" y="2244714"/>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800">
                  <a:latin typeface="+mn-ea"/>
                  <a:ea typeface="+mn-ea"/>
                </a:rPr>
                <a:t>Ｂ</a:t>
              </a:r>
            </a:p>
          </p:txBody>
        </p:sp>
        <p:sp>
          <p:nvSpPr>
            <p:cNvPr id="16" name="円/楕円 15"/>
            <p:cNvSpPr/>
            <p:nvPr/>
          </p:nvSpPr>
          <p:spPr>
            <a:xfrm>
              <a:off x="6661150" y="2459027"/>
              <a:ext cx="952500" cy="9572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2800">
                <a:latin typeface="+mn-ea"/>
              </a:endParaRPr>
            </a:p>
          </p:txBody>
        </p:sp>
        <p:sp>
          <p:nvSpPr>
            <p:cNvPr id="17" name="円/楕円 16"/>
            <p:cNvSpPr/>
            <p:nvPr/>
          </p:nvSpPr>
          <p:spPr>
            <a:xfrm>
              <a:off x="5946775" y="2459027"/>
              <a:ext cx="952500" cy="9572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2800">
                <a:latin typeface="+mn-ea"/>
              </a:endParaRPr>
            </a:p>
          </p:txBody>
        </p:sp>
      </p:grpSp>
      <p:grpSp>
        <p:nvGrpSpPr>
          <p:cNvPr id="18" name="グループ化 23"/>
          <p:cNvGrpSpPr>
            <a:grpSpLocks/>
          </p:cNvGrpSpPr>
          <p:nvPr/>
        </p:nvGrpSpPr>
        <p:grpSpPr bwMode="auto">
          <a:xfrm>
            <a:off x="4766307" y="3045061"/>
            <a:ext cx="2959100" cy="1789113"/>
            <a:chOff x="1208088" y="1857364"/>
            <a:chExt cx="2959100" cy="1789113"/>
          </a:xfrm>
        </p:grpSpPr>
        <p:sp>
          <p:nvSpPr>
            <p:cNvPr id="19" name="正方形/長方形 18"/>
            <p:cNvSpPr/>
            <p:nvPr/>
          </p:nvSpPr>
          <p:spPr>
            <a:xfrm>
              <a:off x="1208088" y="2101839"/>
              <a:ext cx="2959100" cy="15446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2800">
                <a:latin typeface="+mn-ea"/>
              </a:endParaRPr>
            </a:p>
          </p:txBody>
        </p:sp>
        <p:sp>
          <p:nvSpPr>
            <p:cNvPr id="20" name="正方形/長方形 28"/>
            <p:cNvSpPr>
              <a:spLocks noChangeArrowheads="1"/>
            </p:cNvSpPr>
            <p:nvPr/>
          </p:nvSpPr>
          <p:spPr bwMode="auto">
            <a:xfrm>
              <a:off x="1409700" y="1857364"/>
              <a:ext cx="470000"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2800">
                  <a:solidFill>
                    <a:srgbClr val="000000"/>
                  </a:solidFill>
                  <a:latin typeface="+mn-ea"/>
                  <a:ea typeface="+mn-ea"/>
                </a:rPr>
                <a:t>Ω</a:t>
              </a:r>
              <a:endParaRPr lang="ja-JP" altLang="en-US" sz="2800">
                <a:latin typeface="+mn-ea"/>
                <a:ea typeface="+mn-ea"/>
              </a:endParaRPr>
            </a:p>
          </p:txBody>
        </p:sp>
        <p:sp>
          <p:nvSpPr>
            <p:cNvPr id="21" name="正方形/長方形 31"/>
            <p:cNvSpPr>
              <a:spLocks noChangeArrowheads="1"/>
            </p:cNvSpPr>
            <p:nvPr/>
          </p:nvSpPr>
          <p:spPr bwMode="auto">
            <a:xfrm>
              <a:off x="1477963" y="2244714"/>
              <a:ext cx="484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2800">
                  <a:latin typeface="+mn-ea"/>
                  <a:ea typeface="+mn-ea"/>
                </a:rPr>
                <a:t>Ａ</a:t>
              </a:r>
            </a:p>
          </p:txBody>
        </p:sp>
        <p:sp>
          <p:nvSpPr>
            <p:cNvPr id="22" name="正方形/長方形 32"/>
            <p:cNvSpPr>
              <a:spLocks noChangeArrowheads="1"/>
            </p:cNvSpPr>
            <p:nvPr/>
          </p:nvSpPr>
          <p:spPr bwMode="auto">
            <a:xfrm>
              <a:off x="3406775" y="2244714"/>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800">
                  <a:latin typeface="+mn-ea"/>
                  <a:ea typeface="+mn-ea"/>
                </a:rPr>
                <a:t>Ｂ</a:t>
              </a:r>
            </a:p>
          </p:txBody>
        </p:sp>
        <p:sp>
          <p:nvSpPr>
            <p:cNvPr id="23" name="円/楕円 22"/>
            <p:cNvSpPr/>
            <p:nvPr/>
          </p:nvSpPr>
          <p:spPr>
            <a:xfrm>
              <a:off x="2557463" y="2459027"/>
              <a:ext cx="954087" cy="957262"/>
            </a:xfrm>
            <a:prstGeom prst="ellipse">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2800">
                <a:latin typeface="+mn-ea"/>
              </a:endParaRPr>
            </a:p>
          </p:txBody>
        </p:sp>
        <p:sp>
          <p:nvSpPr>
            <p:cNvPr id="24" name="円/楕円 23"/>
            <p:cNvSpPr/>
            <p:nvPr/>
          </p:nvSpPr>
          <p:spPr>
            <a:xfrm>
              <a:off x="1843088" y="2459027"/>
              <a:ext cx="954087" cy="957262"/>
            </a:xfrm>
            <a:prstGeom prst="ellipse">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2800">
                <a:latin typeface="+mn-ea"/>
              </a:endParaRPr>
            </a:p>
          </p:txBody>
        </p:sp>
        <p:sp>
          <p:nvSpPr>
            <p:cNvPr id="25" name="円弧 24"/>
            <p:cNvSpPr/>
            <p:nvPr/>
          </p:nvSpPr>
          <p:spPr>
            <a:xfrm>
              <a:off x="2565400" y="2454264"/>
              <a:ext cx="984250" cy="981075"/>
            </a:xfrm>
            <a:prstGeom prst="arc">
              <a:avLst>
                <a:gd name="adj1" fmla="val 8288711"/>
                <a:gd name="adj2" fmla="val 13305183"/>
              </a:avLst>
            </a:prstGeom>
            <a:ln w="25400" cmpd="sng">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ja-JP" altLang="en-US">
                <a:latin typeface="+mn-ea"/>
              </a:endParaRPr>
            </a:p>
          </p:txBody>
        </p:sp>
      </p:grpSp>
      <p:sp>
        <p:nvSpPr>
          <p:cNvPr id="26" name="正方形/長方形 53"/>
          <p:cNvSpPr>
            <a:spLocks noChangeArrowheads="1"/>
          </p:cNvSpPr>
          <p:nvPr/>
        </p:nvSpPr>
        <p:spPr bwMode="auto">
          <a:xfrm>
            <a:off x="5389521" y="4920482"/>
            <a:ext cx="207621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ja-JP" altLang="en-US" sz="4000" dirty="0">
                <a:solidFill>
                  <a:srgbClr val="FF0000"/>
                </a:solidFill>
                <a:latin typeface="+mn-ea"/>
                <a:ea typeface="+mn-ea"/>
              </a:rPr>
              <a:t>Ａ∪Ｂ</a:t>
            </a:r>
            <a:endParaRPr lang="en-US" altLang="ja-JP" sz="4000" dirty="0">
              <a:solidFill>
                <a:srgbClr val="FF0000"/>
              </a:solidFill>
              <a:latin typeface="+mn-ea"/>
              <a:ea typeface="+mn-ea"/>
            </a:endParaRPr>
          </a:p>
          <a:p>
            <a:pPr algn="ctr"/>
            <a:r>
              <a:rPr lang="ja-JP" altLang="en-US" sz="4000" dirty="0">
                <a:solidFill>
                  <a:srgbClr val="FF0000"/>
                </a:solidFill>
                <a:latin typeface="+mn-ea"/>
                <a:ea typeface="+mn-ea"/>
              </a:rPr>
              <a:t>Ａ </a:t>
            </a:r>
            <a:r>
              <a:rPr lang="en-US" altLang="ja-JP" sz="4000" dirty="0">
                <a:solidFill>
                  <a:srgbClr val="FF0000"/>
                </a:solidFill>
                <a:latin typeface="+mn-ea"/>
                <a:ea typeface="+mn-ea"/>
              </a:rPr>
              <a:t>or </a:t>
            </a:r>
            <a:r>
              <a:rPr lang="ja-JP" altLang="en-US" sz="4000" dirty="0">
                <a:solidFill>
                  <a:srgbClr val="FF0000"/>
                </a:solidFill>
                <a:latin typeface="+mn-ea"/>
                <a:ea typeface="+mn-ea"/>
              </a:rPr>
              <a:t>Ｂ</a:t>
            </a:r>
          </a:p>
        </p:txBody>
      </p:sp>
      <p:sp>
        <p:nvSpPr>
          <p:cNvPr id="27" name="正方形/長方形 54"/>
          <p:cNvSpPr>
            <a:spLocks noChangeArrowheads="1"/>
          </p:cNvSpPr>
          <p:nvPr/>
        </p:nvSpPr>
        <p:spPr bwMode="auto">
          <a:xfrm>
            <a:off x="9291192" y="4920482"/>
            <a:ext cx="248818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ja-JP" altLang="en-US" sz="4000">
                <a:solidFill>
                  <a:srgbClr val="FF0000"/>
                </a:solidFill>
                <a:latin typeface="+mn-ea"/>
                <a:ea typeface="+mn-ea"/>
              </a:rPr>
              <a:t>Ａ∩Ｂ</a:t>
            </a:r>
            <a:endParaRPr lang="en-US" altLang="ja-JP" sz="4000">
              <a:solidFill>
                <a:srgbClr val="FF0000"/>
              </a:solidFill>
              <a:latin typeface="+mn-ea"/>
              <a:ea typeface="+mn-ea"/>
            </a:endParaRPr>
          </a:p>
          <a:p>
            <a:pPr algn="ctr"/>
            <a:r>
              <a:rPr lang="ja-JP" altLang="en-US" sz="4000">
                <a:solidFill>
                  <a:srgbClr val="FF0000"/>
                </a:solidFill>
                <a:latin typeface="+mn-ea"/>
                <a:ea typeface="+mn-ea"/>
              </a:rPr>
              <a:t>Ａ </a:t>
            </a:r>
            <a:r>
              <a:rPr lang="en-US" altLang="ja-JP" sz="4000">
                <a:solidFill>
                  <a:srgbClr val="FF0000"/>
                </a:solidFill>
                <a:latin typeface="+mn-ea"/>
                <a:ea typeface="+mn-ea"/>
              </a:rPr>
              <a:t>and </a:t>
            </a:r>
            <a:r>
              <a:rPr lang="ja-JP" altLang="en-US" sz="4000">
                <a:solidFill>
                  <a:srgbClr val="FF0000"/>
                </a:solidFill>
                <a:latin typeface="+mn-ea"/>
                <a:ea typeface="+mn-ea"/>
              </a:rPr>
              <a:t>Ｂ</a:t>
            </a:r>
          </a:p>
        </p:txBody>
      </p:sp>
      <p:sp>
        <p:nvSpPr>
          <p:cNvPr id="28" name="正方形/長方形 47"/>
          <p:cNvSpPr>
            <a:spLocks noChangeArrowheads="1"/>
          </p:cNvSpPr>
          <p:nvPr/>
        </p:nvSpPr>
        <p:spPr bwMode="auto">
          <a:xfrm>
            <a:off x="1904931" y="7908683"/>
            <a:ext cx="563647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ja-JP" altLang="en-US" sz="4000">
                <a:solidFill>
                  <a:srgbClr val="FF0000"/>
                </a:solidFill>
                <a:latin typeface="+mn-ea"/>
                <a:ea typeface="+mn-ea"/>
              </a:rPr>
              <a:t>（Ａ∪Ｂ）</a:t>
            </a:r>
            <a:r>
              <a:rPr lang="en-US" altLang="ja-JP" sz="4000" baseline="30000">
                <a:solidFill>
                  <a:srgbClr val="FF0000"/>
                </a:solidFill>
                <a:latin typeface="+mn-ea"/>
                <a:ea typeface="+mn-ea"/>
              </a:rPr>
              <a:t>C</a:t>
            </a:r>
            <a:r>
              <a:rPr lang="ja-JP" altLang="en-US" sz="4000">
                <a:solidFill>
                  <a:srgbClr val="FF0000"/>
                </a:solidFill>
                <a:latin typeface="+mn-ea"/>
                <a:ea typeface="+mn-ea"/>
              </a:rPr>
              <a:t> ＝ Ａ</a:t>
            </a:r>
            <a:r>
              <a:rPr lang="en-US" altLang="ja-JP" sz="4000" baseline="30000">
                <a:solidFill>
                  <a:srgbClr val="FF0000"/>
                </a:solidFill>
                <a:latin typeface="+mn-ea"/>
                <a:ea typeface="+mn-ea"/>
              </a:rPr>
              <a:t>C</a:t>
            </a:r>
            <a:r>
              <a:rPr lang="ja-JP" altLang="en-US" sz="4000">
                <a:solidFill>
                  <a:srgbClr val="FF0000"/>
                </a:solidFill>
                <a:latin typeface="+mn-ea"/>
                <a:ea typeface="+mn-ea"/>
              </a:rPr>
              <a:t>∩Ｂ</a:t>
            </a:r>
            <a:r>
              <a:rPr lang="en-US" altLang="ja-JP" sz="4000" baseline="30000">
                <a:solidFill>
                  <a:srgbClr val="FF0000"/>
                </a:solidFill>
                <a:latin typeface="+mn-ea"/>
                <a:ea typeface="+mn-ea"/>
              </a:rPr>
              <a:t>C</a:t>
            </a:r>
            <a:endParaRPr lang="ja-JP" altLang="en-US" sz="2800">
              <a:solidFill>
                <a:srgbClr val="FF0000"/>
              </a:solidFill>
              <a:latin typeface="+mn-ea"/>
              <a:ea typeface="+mn-ea"/>
            </a:endParaRPr>
          </a:p>
        </p:txBody>
      </p:sp>
      <p:sp>
        <p:nvSpPr>
          <p:cNvPr id="29" name="正方形/長方形 47"/>
          <p:cNvSpPr>
            <a:spLocks noChangeArrowheads="1"/>
          </p:cNvSpPr>
          <p:nvPr/>
        </p:nvSpPr>
        <p:spPr bwMode="auto">
          <a:xfrm>
            <a:off x="8520723" y="7839447"/>
            <a:ext cx="563647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ja-JP" altLang="en-US" sz="4000">
                <a:solidFill>
                  <a:srgbClr val="FF0000"/>
                </a:solidFill>
                <a:latin typeface="+mn-ea"/>
                <a:ea typeface="+mn-ea"/>
              </a:rPr>
              <a:t>（Ａ∩Ｂ）</a:t>
            </a:r>
            <a:r>
              <a:rPr lang="en-US" altLang="ja-JP" sz="4000" baseline="30000">
                <a:solidFill>
                  <a:srgbClr val="FF0000"/>
                </a:solidFill>
                <a:latin typeface="+mn-ea"/>
                <a:ea typeface="+mn-ea"/>
              </a:rPr>
              <a:t>C</a:t>
            </a:r>
            <a:r>
              <a:rPr lang="ja-JP" altLang="en-US" sz="4000">
                <a:solidFill>
                  <a:srgbClr val="FF0000"/>
                </a:solidFill>
                <a:latin typeface="+mn-ea"/>
                <a:ea typeface="+mn-ea"/>
              </a:rPr>
              <a:t> ＝ Ａ</a:t>
            </a:r>
            <a:r>
              <a:rPr lang="en-US" altLang="ja-JP" sz="4000" baseline="30000">
                <a:solidFill>
                  <a:srgbClr val="FF0000"/>
                </a:solidFill>
                <a:latin typeface="+mn-ea"/>
                <a:ea typeface="+mn-ea"/>
              </a:rPr>
              <a:t>C</a:t>
            </a:r>
            <a:r>
              <a:rPr lang="ja-JP" altLang="en-US" sz="4000">
                <a:solidFill>
                  <a:srgbClr val="FF0000"/>
                </a:solidFill>
                <a:latin typeface="+mn-ea"/>
                <a:ea typeface="+mn-ea"/>
              </a:rPr>
              <a:t>∪Ｂ</a:t>
            </a:r>
            <a:r>
              <a:rPr lang="en-US" altLang="ja-JP" sz="4000" baseline="30000">
                <a:solidFill>
                  <a:srgbClr val="FF0000"/>
                </a:solidFill>
                <a:latin typeface="+mn-ea"/>
                <a:ea typeface="+mn-ea"/>
              </a:rPr>
              <a:t>C</a:t>
            </a:r>
            <a:endParaRPr lang="ja-JP" altLang="en-US" sz="2800">
              <a:solidFill>
                <a:srgbClr val="FF0000"/>
              </a:solidFill>
              <a:latin typeface="+mn-ea"/>
              <a:ea typeface="+mn-ea"/>
            </a:endParaRPr>
          </a:p>
        </p:txBody>
      </p:sp>
      <p:sp>
        <p:nvSpPr>
          <p:cNvPr id="30" name="正方形/長方形 3"/>
          <p:cNvSpPr>
            <a:spLocks noChangeArrowheads="1"/>
          </p:cNvSpPr>
          <p:nvPr/>
        </p:nvSpPr>
        <p:spPr bwMode="auto">
          <a:xfrm>
            <a:off x="1486321" y="6889986"/>
            <a:ext cx="88582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63538" indent="-363538">
              <a:spcAft>
                <a:spcPts val="1200"/>
              </a:spcAft>
              <a:buClr>
                <a:srgbClr val="A50021"/>
              </a:buClr>
              <a:buFont typeface="Wingdings" pitchFamily="2" charset="2"/>
              <a:buChar char="l"/>
            </a:pPr>
            <a:r>
              <a:rPr lang="ja-JP" altLang="en-US" sz="4400" dirty="0">
                <a:latin typeface="+mj-ea"/>
                <a:ea typeface="+mj-ea"/>
              </a:rPr>
              <a:t>ド・モルガンの法則</a:t>
            </a:r>
            <a:endParaRPr lang="en-US" altLang="ja-JP" sz="4400" dirty="0">
              <a:latin typeface="+mj-ea"/>
              <a:ea typeface="+mj-ea"/>
            </a:endParaRPr>
          </a:p>
        </p:txBody>
      </p:sp>
    </p:spTree>
    <p:extLst>
      <p:ext uri="{BB962C8B-B14F-4D97-AF65-F5344CB8AC3E}">
        <p14:creationId xmlns:p14="http://schemas.microsoft.com/office/powerpoint/2010/main" val="204014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順列の数と組み合わせの数</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11</a:t>
            </a:fld>
            <a:endParaRPr lang="en-US" altLang="ja-JP" dirty="0"/>
          </a:p>
        </p:txBody>
      </p:sp>
      <p:sp>
        <p:nvSpPr>
          <p:cNvPr id="11" name="正方形/長方形 3"/>
          <p:cNvSpPr>
            <a:spLocks noChangeArrowheads="1"/>
          </p:cNvSpPr>
          <p:nvPr/>
        </p:nvSpPr>
        <p:spPr bwMode="auto">
          <a:xfrm>
            <a:off x="806074" y="3754733"/>
            <a:ext cx="15515161"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63538" indent="-363538">
              <a:spcAft>
                <a:spcPts val="1200"/>
              </a:spcAft>
              <a:buClr>
                <a:srgbClr val="A50021"/>
              </a:buClr>
              <a:buFont typeface="Wingdings" pitchFamily="2" charset="2"/>
              <a:buChar char="l"/>
            </a:pPr>
            <a:r>
              <a:rPr lang="ja-JP" altLang="en-US" sz="4400" dirty="0">
                <a:latin typeface="+mn-ea"/>
                <a:ea typeface="+mn-ea"/>
              </a:rPr>
              <a:t>ｎ個のものから</a:t>
            </a:r>
            <a:r>
              <a:rPr lang="ja-JP" altLang="en-US" sz="4400" dirty="0" err="1">
                <a:latin typeface="+mn-ea"/>
                <a:ea typeface="+mn-ea"/>
              </a:rPr>
              <a:t>ｒ</a:t>
            </a:r>
            <a:r>
              <a:rPr lang="ja-JP" altLang="en-US" sz="4400" dirty="0">
                <a:latin typeface="+mn-ea"/>
                <a:ea typeface="+mn-ea"/>
              </a:rPr>
              <a:t>個とる順列の数は，</a:t>
            </a:r>
            <a:endParaRPr lang="en-US" altLang="ja-JP" sz="4400" dirty="0">
              <a:latin typeface="+mn-ea"/>
              <a:ea typeface="+mn-ea"/>
            </a:endParaRPr>
          </a:p>
          <a:p>
            <a:pPr marL="820738" lvl="1" indent="-363538">
              <a:spcAft>
                <a:spcPts val="1200"/>
              </a:spcAft>
              <a:buClr>
                <a:srgbClr val="A50021"/>
              </a:buClr>
              <a:buFont typeface="Wingdings" pitchFamily="2" charset="2"/>
              <a:buChar char="Ø"/>
            </a:pPr>
            <a:r>
              <a:rPr lang="ja-JP" altLang="en-US" sz="4400" baseline="-25000" dirty="0">
                <a:latin typeface="+mn-ea"/>
                <a:ea typeface="+mn-ea"/>
              </a:rPr>
              <a:t>ｎ</a:t>
            </a:r>
            <a:r>
              <a:rPr lang="ja-JP" altLang="en-US" sz="4400" dirty="0">
                <a:latin typeface="+mn-ea"/>
                <a:ea typeface="+mn-ea"/>
              </a:rPr>
              <a:t>Ｐ</a:t>
            </a:r>
            <a:r>
              <a:rPr lang="ja-JP" altLang="en-US" sz="4400" baseline="-25000" dirty="0">
                <a:latin typeface="+mn-ea"/>
                <a:ea typeface="+mn-ea"/>
              </a:rPr>
              <a:t>ｒ</a:t>
            </a:r>
            <a:r>
              <a:rPr lang="ja-JP" altLang="en-US" sz="4400" dirty="0">
                <a:latin typeface="+mn-ea"/>
                <a:ea typeface="+mn-ea"/>
              </a:rPr>
              <a:t>＝ｎ！</a:t>
            </a:r>
            <a:r>
              <a:rPr lang="en-US" altLang="ja-JP" sz="4400" dirty="0">
                <a:latin typeface="+mn-ea"/>
                <a:ea typeface="+mn-ea"/>
              </a:rPr>
              <a:t>/</a:t>
            </a:r>
            <a:r>
              <a:rPr lang="ja-JP" altLang="en-US" sz="4400" dirty="0">
                <a:latin typeface="+mn-ea"/>
                <a:ea typeface="+mn-ea"/>
              </a:rPr>
              <a:t>（ｎ－ｒ）！</a:t>
            </a:r>
            <a:endParaRPr lang="en-US" altLang="ja-JP" sz="4400" dirty="0">
              <a:latin typeface="+mn-ea"/>
              <a:ea typeface="+mn-ea"/>
            </a:endParaRPr>
          </a:p>
        </p:txBody>
      </p:sp>
      <p:sp>
        <p:nvSpPr>
          <p:cNvPr id="12" name="正方形/長方形 3"/>
          <p:cNvSpPr>
            <a:spLocks noChangeArrowheads="1"/>
          </p:cNvSpPr>
          <p:nvPr/>
        </p:nvSpPr>
        <p:spPr bwMode="auto">
          <a:xfrm>
            <a:off x="806074" y="1754771"/>
            <a:ext cx="15515161"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63538" indent="-363538">
              <a:spcAft>
                <a:spcPts val="1200"/>
              </a:spcAft>
              <a:buClr>
                <a:srgbClr val="A50021"/>
              </a:buClr>
              <a:buFont typeface="Wingdings" pitchFamily="2" charset="2"/>
              <a:buChar char="l"/>
            </a:pPr>
            <a:r>
              <a:rPr lang="ja-JP" altLang="en-US" sz="4400">
                <a:latin typeface="+mn-ea"/>
                <a:ea typeface="+mn-ea"/>
              </a:rPr>
              <a:t>ｎ！： ｎの階乗＝ｎ（ｎ－１）</a:t>
            </a:r>
            <a:r>
              <a:rPr lang="en-US" altLang="ja-JP" sz="4400">
                <a:latin typeface="+mn-ea"/>
                <a:ea typeface="+mn-ea"/>
              </a:rPr>
              <a:t>…</a:t>
            </a:r>
            <a:r>
              <a:rPr lang="ja-JP" altLang="en-US" sz="4400">
                <a:latin typeface="+mn-ea"/>
                <a:ea typeface="+mn-ea"/>
              </a:rPr>
              <a:t>２・１</a:t>
            </a:r>
            <a:endParaRPr lang="en-US" altLang="ja-JP" sz="4400">
              <a:latin typeface="+mn-ea"/>
              <a:ea typeface="+mn-ea"/>
            </a:endParaRPr>
          </a:p>
          <a:p>
            <a:pPr marL="820738" lvl="1" indent="-363538">
              <a:spcAft>
                <a:spcPts val="1200"/>
              </a:spcAft>
              <a:buClr>
                <a:srgbClr val="A50021"/>
              </a:buClr>
              <a:buFont typeface="Wingdings" pitchFamily="2" charset="2"/>
              <a:buChar char="Ø"/>
            </a:pPr>
            <a:r>
              <a:rPr lang="ja-JP" altLang="en-US" sz="4400">
                <a:latin typeface="+mn-ea"/>
                <a:ea typeface="+mn-ea"/>
              </a:rPr>
              <a:t>ただし，０！＝１と定義</a:t>
            </a:r>
            <a:endParaRPr lang="en-US" altLang="ja-JP" sz="4400">
              <a:latin typeface="+mn-ea"/>
              <a:ea typeface="+mn-ea"/>
            </a:endParaRPr>
          </a:p>
        </p:txBody>
      </p:sp>
      <p:sp>
        <p:nvSpPr>
          <p:cNvPr id="13" name="正方形/長方形 3"/>
          <p:cNvSpPr>
            <a:spLocks noChangeArrowheads="1"/>
          </p:cNvSpPr>
          <p:nvPr/>
        </p:nvSpPr>
        <p:spPr bwMode="auto">
          <a:xfrm>
            <a:off x="806074" y="5499187"/>
            <a:ext cx="15515161"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63538" indent="-363538">
              <a:spcAft>
                <a:spcPts val="1200"/>
              </a:spcAft>
              <a:buClr>
                <a:srgbClr val="A50021"/>
              </a:buClr>
              <a:buFont typeface="Wingdings" pitchFamily="2" charset="2"/>
              <a:buChar char="l"/>
            </a:pPr>
            <a:r>
              <a:rPr lang="ja-JP" altLang="en-US" sz="4400" dirty="0">
                <a:latin typeface="+mn-ea"/>
                <a:ea typeface="+mn-ea"/>
              </a:rPr>
              <a:t>ｎ個のものから</a:t>
            </a:r>
            <a:r>
              <a:rPr lang="ja-JP" altLang="en-US" sz="4400" dirty="0" err="1">
                <a:latin typeface="+mn-ea"/>
                <a:ea typeface="+mn-ea"/>
              </a:rPr>
              <a:t>ｒ</a:t>
            </a:r>
            <a:r>
              <a:rPr lang="ja-JP" altLang="en-US" sz="4400" dirty="0">
                <a:latin typeface="+mn-ea"/>
                <a:ea typeface="+mn-ea"/>
              </a:rPr>
              <a:t>個とる組み合わせの数は，</a:t>
            </a:r>
            <a:endParaRPr lang="en-US" altLang="ja-JP" sz="4400" dirty="0">
              <a:latin typeface="+mn-ea"/>
              <a:ea typeface="+mn-ea"/>
            </a:endParaRPr>
          </a:p>
          <a:p>
            <a:pPr marL="820738" lvl="1" indent="-363538">
              <a:spcAft>
                <a:spcPts val="1200"/>
              </a:spcAft>
              <a:buClr>
                <a:srgbClr val="A50021"/>
              </a:buClr>
              <a:buFont typeface="Wingdings" pitchFamily="2" charset="2"/>
              <a:buChar char="Ø"/>
            </a:pPr>
            <a:r>
              <a:rPr lang="ja-JP" altLang="en-US" sz="4400" baseline="-25000" dirty="0">
                <a:latin typeface="+mn-ea"/>
                <a:ea typeface="+mn-ea"/>
              </a:rPr>
              <a:t>ｎ</a:t>
            </a:r>
            <a:r>
              <a:rPr lang="ja-JP" altLang="en-US" sz="4400" dirty="0">
                <a:latin typeface="+mn-ea"/>
                <a:ea typeface="+mn-ea"/>
              </a:rPr>
              <a:t>Ｃ</a:t>
            </a:r>
            <a:r>
              <a:rPr lang="ja-JP" altLang="en-US" sz="4400" baseline="-25000" dirty="0">
                <a:latin typeface="+mn-ea"/>
                <a:ea typeface="+mn-ea"/>
              </a:rPr>
              <a:t>ｒ</a:t>
            </a:r>
            <a:r>
              <a:rPr lang="ja-JP" altLang="en-US" sz="4400" dirty="0">
                <a:latin typeface="+mn-ea"/>
                <a:ea typeface="+mn-ea"/>
              </a:rPr>
              <a:t>＝</a:t>
            </a:r>
            <a:r>
              <a:rPr lang="ja-JP" altLang="en-US" sz="4400" baseline="-25000" dirty="0">
                <a:latin typeface="+mn-ea"/>
                <a:ea typeface="+mn-ea"/>
              </a:rPr>
              <a:t>ｎ</a:t>
            </a:r>
            <a:r>
              <a:rPr lang="ja-JP" altLang="en-US" sz="4400" dirty="0">
                <a:latin typeface="+mn-ea"/>
                <a:ea typeface="+mn-ea"/>
              </a:rPr>
              <a:t>Ｐ</a:t>
            </a:r>
            <a:r>
              <a:rPr lang="ja-JP" altLang="en-US" sz="4400" baseline="-25000" dirty="0">
                <a:latin typeface="+mn-ea"/>
                <a:ea typeface="+mn-ea"/>
              </a:rPr>
              <a:t>ｒ</a:t>
            </a:r>
            <a:r>
              <a:rPr lang="en-US" altLang="ja-JP" sz="4400" dirty="0">
                <a:latin typeface="+mn-ea"/>
                <a:ea typeface="+mn-ea"/>
              </a:rPr>
              <a:t>/</a:t>
            </a:r>
            <a:r>
              <a:rPr lang="ja-JP" altLang="en-US" sz="4400" dirty="0">
                <a:latin typeface="+mn-ea"/>
                <a:ea typeface="+mn-ea"/>
              </a:rPr>
              <a:t>ｒ！＝ｎ！</a:t>
            </a:r>
            <a:r>
              <a:rPr lang="en-US" altLang="ja-JP" sz="4400" dirty="0">
                <a:latin typeface="+mn-ea"/>
                <a:ea typeface="+mn-ea"/>
              </a:rPr>
              <a:t>/</a:t>
            </a:r>
            <a:r>
              <a:rPr lang="ja-JP" altLang="en-US" sz="4400" dirty="0">
                <a:latin typeface="+mn-ea"/>
                <a:ea typeface="+mn-ea"/>
              </a:rPr>
              <a:t>｛ｒ！（ｎ－ｒ）！｝</a:t>
            </a:r>
            <a:endParaRPr lang="en-US" altLang="ja-JP" sz="4400" dirty="0">
              <a:latin typeface="+mn-ea"/>
              <a:ea typeface="+mn-ea"/>
            </a:endParaRPr>
          </a:p>
        </p:txBody>
      </p:sp>
      <p:sp>
        <p:nvSpPr>
          <p:cNvPr id="9" name="正方形/長方形 3"/>
          <p:cNvSpPr>
            <a:spLocks noChangeArrowheads="1"/>
          </p:cNvSpPr>
          <p:nvPr/>
        </p:nvSpPr>
        <p:spPr bwMode="auto">
          <a:xfrm>
            <a:off x="623491" y="7391137"/>
            <a:ext cx="1551516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63538" indent="-363538">
              <a:spcAft>
                <a:spcPts val="1200"/>
              </a:spcAft>
              <a:buClr>
                <a:srgbClr val="A50021"/>
              </a:buClr>
              <a:buFont typeface="Wingdings" pitchFamily="2" charset="2"/>
              <a:buChar char="l"/>
            </a:pPr>
            <a:r>
              <a:rPr lang="ja-JP" altLang="en-US" sz="4000" dirty="0" smtClean="0">
                <a:latin typeface="+mn-ea"/>
                <a:ea typeface="+mn-ea"/>
              </a:rPr>
              <a:t>ｎ</a:t>
            </a:r>
            <a:r>
              <a:rPr lang="en-US" altLang="ja-JP" sz="4000" dirty="0" smtClean="0">
                <a:latin typeface="+mn-ea"/>
                <a:ea typeface="+mn-ea"/>
              </a:rPr>
              <a:t>(=</a:t>
            </a:r>
            <a:r>
              <a:rPr lang="en-US" altLang="ja-JP" sz="4000" dirty="0" err="1" smtClean="0">
                <a:latin typeface="+mn-ea"/>
                <a:ea typeface="+mn-ea"/>
              </a:rPr>
              <a:t>rk</a:t>
            </a:r>
            <a:r>
              <a:rPr lang="en-US" altLang="ja-JP" sz="4000" dirty="0" smtClean="0">
                <a:latin typeface="+mn-ea"/>
                <a:ea typeface="+mn-ea"/>
              </a:rPr>
              <a:t>)</a:t>
            </a:r>
            <a:r>
              <a:rPr lang="ja-JP" altLang="en-US" sz="4000" dirty="0" smtClean="0">
                <a:latin typeface="+mn-ea"/>
                <a:ea typeface="+mn-ea"/>
              </a:rPr>
              <a:t>個</a:t>
            </a:r>
            <a:r>
              <a:rPr lang="ja-JP" altLang="en-US" sz="4000" dirty="0">
                <a:latin typeface="+mn-ea"/>
                <a:ea typeface="+mn-ea"/>
              </a:rPr>
              <a:t>のものから</a:t>
            </a:r>
            <a:r>
              <a:rPr lang="ja-JP" altLang="en-US" sz="4000" dirty="0" err="1">
                <a:latin typeface="+mn-ea"/>
                <a:ea typeface="+mn-ea"/>
              </a:rPr>
              <a:t>ｒ</a:t>
            </a:r>
            <a:r>
              <a:rPr lang="ja-JP" altLang="en-US" sz="4000" dirty="0">
                <a:latin typeface="+mn-ea"/>
                <a:ea typeface="+mn-ea"/>
              </a:rPr>
              <a:t>個とる</a:t>
            </a:r>
            <a:r>
              <a:rPr lang="ja-JP" altLang="en-US" sz="4000" dirty="0" smtClean="0">
                <a:latin typeface="+mn-ea"/>
                <a:ea typeface="+mn-ea"/>
              </a:rPr>
              <a:t>組み合わせを</a:t>
            </a:r>
            <a:r>
              <a:rPr lang="en-US" altLang="ja-JP" sz="4000" dirty="0" smtClean="0">
                <a:latin typeface="+mn-ea"/>
                <a:ea typeface="+mn-ea"/>
              </a:rPr>
              <a:t>k</a:t>
            </a:r>
            <a:r>
              <a:rPr lang="ja-JP" altLang="en-US" sz="4000" dirty="0" smtClean="0">
                <a:latin typeface="+mn-ea"/>
                <a:ea typeface="+mn-ea"/>
              </a:rPr>
              <a:t>個つくる場合の数</a:t>
            </a:r>
            <a:r>
              <a:rPr lang="ja-JP" altLang="en-US" sz="4000" dirty="0">
                <a:latin typeface="+mn-ea"/>
                <a:ea typeface="+mn-ea"/>
              </a:rPr>
              <a:t>は，</a:t>
            </a:r>
            <a:endParaRPr lang="en-US" altLang="ja-JP" sz="4000" dirty="0">
              <a:latin typeface="+mn-ea"/>
              <a:ea typeface="+mn-ea"/>
            </a:endParaRPr>
          </a:p>
          <a:p>
            <a:pPr marL="820738" lvl="1" indent="-363538">
              <a:spcAft>
                <a:spcPts val="1200"/>
              </a:spcAft>
              <a:buClr>
                <a:srgbClr val="A50021"/>
              </a:buClr>
              <a:buFont typeface="Wingdings" pitchFamily="2" charset="2"/>
              <a:buChar char="Ø"/>
            </a:pPr>
            <a:r>
              <a:rPr lang="ja-JP" altLang="en-US" sz="4000" baseline="-25000" dirty="0" smtClean="0">
                <a:latin typeface="+mn-ea"/>
                <a:ea typeface="+mn-ea"/>
              </a:rPr>
              <a:t>ｎ</a:t>
            </a:r>
            <a:r>
              <a:rPr lang="ja-JP" altLang="en-US" sz="4000" dirty="0" smtClean="0">
                <a:latin typeface="+mn-ea"/>
                <a:ea typeface="+mn-ea"/>
              </a:rPr>
              <a:t>Ｃ</a:t>
            </a:r>
            <a:r>
              <a:rPr lang="ja-JP" altLang="en-US" sz="4000" baseline="-25000" dirty="0" smtClean="0">
                <a:latin typeface="+mn-ea"/>
                <a:ea typeface="+mn-ea"/>
              </a:rPr>
              <a:t>ｒ</a:t>
            </a:r>
            <a:r>
              <a:rPr lang="en-US" altLang="ja-JP" sz="4000" dirty="0" smtClean="0">
                <a:latin typeface="+mn-ea"/>
                <a:ea typeface="+mn-ea"/>
              </a:rPr>
              <a:t>*</a:t>
            </a:r>
            <a:r>
              <a:rPr lang="ja-JP" altLang="en-US" sz="4000" baseline="-25000" dirty="0" smtClean="0">
                <a:latin typeface="+mn-ea"/>
              </a:rPr>
              <a:t>ｎ</a:t>
            </a:r>
            <a:r>
              <a:rPr lang="en-US" altLang="ja-JP" sz="4000" baseline="-25000" dirty="0" smtClean="0">
                <a:latin typeface="+mn-ea"/>
              </a:rPr>
              <a:t>-r</a:t>
            </a:r>
            <a:r>
              <a:rPr lang="ja-JP" altLang="en-US" sz="4000" dirty="0" smtClean="0">
                <a:latin typeface="+mn-ea"/>
              </a:rPr>
              <a:t>Ｃ</a:t>
            </a:r>
            <a:r>
              <a:rPr lang="ja-JP" altLang="en-US" sz="4000" baseline="-25000" dirty="0" smtClean="0">
                <a:latin typeface="+mn-ea"/>
              </a:rPr>
              <a:t>ｒ</a:t>
            </a:r>
            <a:r>
              <a:rPr lang="en-US" altLang="ja-JP" sz="4000" dirty="0" smtClean="0">
                <a:latin typeface="+mn-ea"/>
              </a:rPr>
              <a:t>*</a:t>
            </a:r>
            <a:r>
              <a:rPr lang="en-US" altLang="ja-JP" sz="4000" dirty="0">
                <a:latin typeface="+mn-ea"/>
              </a:rPr>
              <a:t> </a:t>
            </a:r>
            <a:r>
              <a:rPr lang="ja-JP" altLang="en-US" sz="4000" baseline="-25000" dirty="0" smtClean="0">
                <a:latin typeface="+mn-ea"/>
              </a:rPr>
              <a:t>ｎ</a:t>
            </a:r>
            <a:r>
              <a:rPr lang="en-US" altLang="ja-JP" sz="4000" baseline="-25000" dirty="0" smtClean="0">
                <a:latin typeface="+mn-ea"/>
              </a:rPr>
              <a:t>-2r</a:t>
            </a:r>
            <a:r>
              <a:rPr lang="ja-JP" altLang="en-US" sz="4000" dirty="0" smtClean="0">
                <a:latin typeface="+mn-ea"/>
              </a:rPr>
              <a:t>Ｃ</a:t>
            </a:r>
            <a:r>
              <a:rPr lang="ja-JP" altLang="en-US" sz="4000" baseline="-25000" dirty="0" smtClean="0">
                <a:latin typeface="+mn-ea"/>
              </a:rPr>
              <a:t>ｒ</a:t>
            </a:r>
            <a:r>
              <a:rPr lang="en-US" altLang="ja-JP" sz="4000" dirty="0" smtClean="0">
                <a:latin typeface="+mn-ea"/>
              </a:rPr>
              <a:t>*…*</a:t>
            </a:r>
            <a:r>
              <a:rPr lang="ja-JP" altLang="en-US" sz="4000" baseline="-25000" dirty="0" smtClean="0">
                <a:latin typeface="+mn-ea"/>
              </a:rPr>
              <a:t>ｎ</a:t>
            </a:r>
            <a:r>
              <a:rPr lang="en-US" altLang="ja-JP" sz="4000" baseline="-25000" dirty="0" smtClean="0">
                <a:latin typeface="+mn-ea"/>
              </a:rPr>
              <a:t>-(k-1)r</a:t>
            </a:r>
            <a:r>
              <a:rPr lang="ja-JP" altLang="en-US" sz="4000" dirty="0">
                <a:latin typeface="+mn-ea"/>
              </a:rPr>
              <a:t>Ｃ</a:t>
            </a:r>
            <a:r>
              <a:rPr lang="ja-JP" altLang="en-US" sz="4000" baseline="-25000" dirty="0">
                <a:latin typeface="+mn-ea"/>
              </a:rPr>
              <a:t>ｒ</a:t>
            </a:r>
            <a:r>
              <a:rPr lang="en-US" altLang="ja-JP" sz="4000" dirty="0" smtClean="0">
                <a:latin typeface="+mn-ea"/>
                <a:ea typeface="+mn-ea"/>
              </a:rPr>
              <a:t>/</a:t>
            </a:r>
            <a:r>
              <a:rPr lang="en-US" altLang="ja-JP" sz="4000" baseline="-25000" dirty="0">
                <a:latin typeface="+mn-ea"/>
                <a:ea typeface="+mn-ea"/>
              </a:rPr>
              <a:t>k</a:t>
            </a:r>
            <a:r>
              <a:rPr lang="ja-JP" altLang="en-US" sz="4000" dirty="0" smtClean="0">
                <a:latin typeface="+mn-ea"/>
                <a:ea typeface="+mn-ea"/>
              </a:rPr>
              <a:t>Ｐ</a:t>
            </a:r>
            <a:r>
              <a:rPr lang="en-US" altLang="ja-JP" sz="4000" baseline="-25000" dirty="0" smtClean="0">
                <a:latin typeface="+mn-ea"/>
                <a:ea typeface="+mn-ea"/>
              </a:rPr>
              <a:t>k</a:t>
            </a:r>
            <a:endParaRPr lang="en-US" altLang="ja-JP" sz="4000" dirty="0">
              <a:latin typeface="+mn-ea"/>
              <a:ea typeface="+mn-ea"/>
            </a:endParaRPr>
          </a:p>
        </p:txBody>
      </p:sp>
      <p:sp>
        <p:nvSpPr>
          <p:cNvPr id="3" name="四角形吹き出し 2"/>
          <p:cNvSpPr/>
          <p:nvPr/>
        </p:nvSpPr>
        <p:spPr bwMode="auto">
          <a:xfrm>
            <a:off x="11346693" y="8223873"/>
            <a:ext cx="2274242" cy="972108"/>
          </a:xfrm>
          <a:prstGeom prst="wedgeRectCallout">
            <a:avLst>
              <a:gd name="adj1" fmla="val -83961"/>
              <a:gd name="adj2" fmla="val -24392"/>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4" name="タイトル 1"/>
          <p:cNvSpPr txBox="1">
            <a:spLocks/>
          </p:cNvSpPr>
          <p:nvPr/>
        </p:nvSpPr>
        <p:spPr bwMode="auto">
          <a:xfrm>
            <a:off x="11670729" y="8335308"/>
            <a:ext cx="1950206" cy="824669"/>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lvl1pPr algn="l" defTabSz="1137053" rtl="0" eaLnBrk="1" fontAlgn="base" hangingPunct="1">
              <a:spcBef>
                <a:spcPct val="0"/>
              </a:spcBef>
              <a:spcAft>
                <a:spcPct val="0"/>
              </a:spcAft>
              <a:defRPr kumimoji="1" lang="ja-JP" altLang="en-US" sz="5400">
                <a:solidFill>
                  <a:schemeClr val="tx1"/>
                </a:solidFill>
                <a:effectLst>
                  <a:outerShdw blurRad="38100" dist="38100" dir="2700000" algn="tl">
                    <a:srgbClr val="000000">
                      <a:alpha val="43137"/>
                    </a:srgbClr>
                  </a:outerShdw>
                </a:effectLst>
                <a:latin typeface="+mj-lt"/>
                <a:ea typeface="+mj-ea"/>
                <a:cs typeface="+mj-cs"/>
              </a:defRPr>
            </a:lvl1pPr>
            <a:lvl2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2pPr>
            <a:lvl3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3pPr>
            <a:lvl4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4pPr>
            <a:lvl5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5pPr>
            <a:lvl6pPr marL="456724"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6pPr>
            <a:lvl7pPr marL="913451"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7pPr>
            <a:lvl8pPr marL="137017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8pPr>
            <a:lvl9pPr marL="182690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9pPr>
          </a:lstStyle>
          <a:p>
            <a:r>
              <a:rPr lang="ja-JP" altLang="en-US" sz="4400" kern="0" dirty="0"/>
              <a:t>注意</a:t>
            </a:r>
            <a:r>
              <a:rPr lang="ja-JP" altLang="en-US" sz="4400" kern="0" dirty="0" smtClean="0"/>
              <a:t>！</a:t>
            </a:r>
            <a:endParaRPr lang="ja-JP" altLang="en-US" sz="4400" kern="0" dirty="0"/>
          </a:p>
        </p:txBody>
      </p:sp>
      <p:sp>
        <p:nvSpPr>
          <p:cNvPr id="6" name="右中かっこ 5"/>
          <p:cNvSpPr/>
          <p:nvPr/>
        </p:nvSpPr>
        <p:spPr bwMode="auto">
          <a:xfrm rot="5400000">
            <a:off x="4979412" y="5313308"/>
            <a:ext cx="423324" cy="7275803"/>
          </a:xfrm>
          <a:prstGeom prst="rightBrac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5" name="タイトル 1"/>
          <p:cNvSpPr txBox="1">
            <a:spLocks/>
          </p:cNvSpPr>
          <p:nvPr/>
        </p:nvSpPr>
        <p:spPr bwMode="auto">
          <a:xfrm>
            <a:off x="4835959" y="8958994"/>
            <a:ext cx="1950206" cy="824669"/>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fontScale="85000" lnSpcReduction="10000"/>
          </a:bodyPr>
          <a:lstStyle>
            <a:lvl1pPr algn="l" defTabSz="1137053" rtl="0" eaLnBrk="1" fontAlgn="base" hangingPunct="1">
              <a:spcBef>
                <a:spcPct val="0"/>
              </a:spcBef>
              <a:spcAft>
                <a:spcPct val="0"/>
              </a:spcAft>
              <a:defRPr kumimoji="1" lang="ja-JP" altLang="en-US" sz="5400">
                <a:solidFill>
                  <a:schemeClr val="tx1"/>
                </a:solidFill>
                <a:effectLst>
                  <a:outerShdw blurRad="38100" dist="38100" dir="2700000" algn="tl">
                    <a:srgbClr val="000000">
                      <a:alpha val="43137"/>
                    </a:srgbClr>
                  </a:outerShdw>
                </a:effectLst>
                <a:latin typeface="+mj-lt"/>
                <a:ea typeface="+mj-ea"/>
                <a:cs typeface="+mj-cs"/>
              </a:defRPr>
            </a:lvl1pPr>
            <a:lvl2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2pPr>
            <a:lvl3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3pPr>
            <a:lvl4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4pPr>
            <a:lvl5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5pPr>
            <a:lvl6pPr marL="456724"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6pPr>
            <a:lvl7pPr marL="913451"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7pPr>
            <a:lvl8pPr marL="137017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8pPr>
            <a:lvl9pPr marL="182690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9pPr>
          </a:lstStyle>
          <a:p>
            <a:r>
              <a:rPr lang="en-US" altLang="ja-JP" sz="4400" i="1" kern="0" dirty="0" smtClean="0"/>
              <a:t>k</a:t>
            </a:r>
            <a:r>
              <a:rPr lang="en-US" altLang="ja-JP" sz="4400" kern="0" dirty="0" smtClean="0"/>
              <a:t>-groups</a:t>
            </a:r>
            <a:endParaRPr lang="ja-JP" altLang="en-US" sz="4400" kern="0" dirty="0"/>
          </a:p>
        </p:txBody>
      </p:sp>
    </p:spTree>
    <p:extLst>
      <p:ext uri="{BB962C8B-B14F-4D97-AF65-F5344CB8AC3E}">
        <p14:creationId xmlns:p14="http://schemas.microsoft.com/office/powerpoint/2010/main" val="330417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Python</a:t>
            </a:r>
            <a:r>
              <a:rPr kumimoji="1" lang="ja-JP" altLang="en-US" dirty="0" smtClean="0"/>
              <a:t>サンプルコード</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12</a:t>
            </a:fld>
            <a:endParaRPr lang="en-US" altLang="ja-JP" dirty="0"/>
          </a:p>
        </p:txBody>
      </p:sp>
      <p:pic>
        <p:nvPicPr>
          <p:cNvPr id="7" name="図 6"/>
          <p:cNvPicPr>
            <a:picLocks noChangeAspect="1"/>
          </p:cNvPicPr>
          <p:nvPr/>
        </p:nvPicPr>
        <p:blipFill>
          <a:blip r:embed="rId2"/>
          <a:stretch>
            <a:fillRect/>
          </a:stretch>
        </p:blipFill>
        <p:spPr>
          <a:xfrm>
            <a:off x="1835544" y="1486639"/>
            <a:ext cx="3343089" cy="1766814"/>
          </a:xfrm>
          <a:prstGeom prst="rect">
            <a:avLst/>
          </a:prstGeom>
        </p:spPr>
      </p:pic>
      <p:pic>
        <p:nvPicPr>
          <p:cNvPr id="8" name="図 7"/>
          <p:cNvPicPr>
            <a:picLocks noChangeAspect="1"/>
          </p:cNvPicPr>
          <p:nvPr/>
        </p:nvPicPr>
        <p:blipFill>
          <a:blip r:embed="rId3"/>
          <a:stretch>
            <a:fillRect/>
          </a:stretch>
        </p:blipFill>
        <p:spPr>
          <a:xfrm>
            <a:off x="1971453" y="3643010"/>
            <a:ext cx="8384699" cy="2989327"/>
          </a:xfrm>
          <a:prstGeom prst="rect">
            <a:avLst/>
          </a:prstGeom>
        </p:spPr>
      </p:pic>
      <p:pic>
        <p:nvPicPr>
          <p:cNvPr id="9" name="図 8"/>
          <p:cNvPicPr>
            <a:picLocks noChangeAspect="1"/>
          </p:cNvPicPr>
          <p:nvPr/>
        </p:nvPicPr>
        <p:blipFill>
          <a:blip r:embed="rId4"/>
          <a:stretch>
            <a:fillRect/>
          </a:stretch>
        </p:blipFill>
        <p:spPr>
          <a:xfrm>
            <a:off x="1816585" y="6580566"/>
            <a:ext cx="11241381" cy="2898279"/>
          </a:xfrm>
          <a:prstGeom prst="rect">
            <a:avLst/>
          </a:prstGeom>
        </p:spPr>
      </p:pic>
      <p:sp>
        <p:nvSpPr>
          <p:cNvPr id="10" name="テキスト ボックス 9"/>
          <p:cNvSpPr txBox="1"/>
          <p:nvPr/>
        </p:nvSpPr>
        <p:spPr>
          <a:xfrm>
            <a:off x="6584838" y="1970795"/>
            <a:ext cx="1519968" cy="523220"/>
          </a:xfrm>
          <a:prstGeom prst="rect">
            <a:avLst/>
          </a:prstGeom>
          <a:noFill/>
        </p:spPr>
        <p:txBody>
          <a:bodyPr wrap="none" rtlCol="0">
            <a:spAutoFit/>
          </a:bodyPr>
          <a:lstStyle/>
          <a:p>
            <a:r>
              <a:rPr kumimoji="1" lang="en-US" altLang="ja-JP" sz="2800" dirty="0" smtClean="0"/>
              <a:t>5!</a:t>
            </a:r>
            <a:r>
              <a:rPr kumimoji="1" lang="ja-JP" altLang="en-US" sz="2800" dirty="0" smtClean="0"/>
              <a:t>の計算</a:t>
            </a:r>
            <a:endParaRPr kumimoji="1" lang="ja-JP" altLang="en-US" sz="2800" dirty="0"/>
          </a:p>
        </p:txBody>
      </p:sp>
      <p:cxnSp>
        <p:nvCxnSpPr>
          <p:cNvPr id="11" name="直線矢印コネクタ 10"/>
          <p:cNvCxnSpPr>
            <a:stCxn id="10" idx="1"/>
          </p:cNvCxnSpPr>
          <p:nvPr/>
        </p:nvCxnSpPr>
        <p:spPr>
          <a:xfrm flipH="1" flipV="1">
            <a:off x="5504718" y="2186820"/>
            <a:ext cx="1080120" cy="45585"/>
          </a:xfrm>
          <a:prstGeom prst="straightConnector1">
            <a:avLst/>
          </a:prstGeom>
          <a:ln w="19050" cmpd="sng">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8177626" y="3843003"/>
            <a:ext cx="1806905" cy="523220"/>
          </a:xfrm>
          <a:prstGeom prst="rect">
            <a:avLst/>
          </a:prstGeom>
          <a:noFill/>
        </p:spPr>
        <p:txBody>
          <a:bodyPr wrap="none" rtlCol="0">
            <a:spAutoFit/>
          </a:bodyPr>
          <a:lstStyle/>
          <a:p>
            <a:r>
              <a:rPr lang="en-US" altLang="ja-JP" sz="2800" dirty="0"/>
              <a:t> </a:t>
            </a:r>
            <a:r>
              <a:rPr lang="en-US" altLang="ja-JP" sz="2800" dirty="0" smtClean="0"/>
              <a:t>    </a:t>
            </a:r>
            <a:r>
              <a:rPr kumimoji="1" lang="ja-JP" altLang="en-US" sz="2800" dirty="0" smtClean="0"/>
              <a:t>の計算</a:t>
            </a:r>
            <a:endParaRPr kumimoji="1" lang="ja-JP" altLang="en-US" sz="2800" dirty="0"/>
          </a:p>
        </p:txBody>
      </p:sp>
      <p:cxnSp>
        <p:nvCxnSpPr>
          <p:cNvPr id="13" name="直線矢印コネクタ 12"/>
          <p:cNvCxnSpPr/>
          <p:nvPr/>
        </p:nvCxnSpPr>
        <p:spPr>
          <a:xfrm flipH="1">
            <a:off x="6897216" y="4061103"/>
            <a:ext cx="1080120" cy="15969"/>
          </a:xfrm>
          <a:prstGeom prst="straightConnector1">
            <a:avLst/>
          </a:prstGeom>
          <a:ln w="19050" cmpd="sng">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4" name="Picture 2" descr="\begin{align*}&#10;&amp;_5 P_2&#10;\end{alig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0173" y="3979721"/>
            <a:ext cx="354198" cy="206616"/>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p:cNvSpPr txBox="1"/>
          <p:nvPr/>
        </p:nvSpPr>
        <p:spPr>
          <a:xfrm>
            <a:off x="8177626" y="6557196"/>
            <a:ext cx="1806905" cy="523220"/>
          </a:xfrm>
          <a:prstGeom prst="rect">
            <a:avLst/>
          </a:prstGeom>
          <a:noFill/>
        </p:spPr>
        <p:txBody>
          <a:bodyPr wrap="none" rtlCol="0">
            <a:spAutoFit/>
          </a:bodyPr>
          <a:lstStyle/>
          <a:p>
            <a:r>
              <a:rPr lang="en-US" altLang="ja-JP" sz="2800" dirty="0"/>
              <a:t> </a:t>
            </a:r>
            <a:r>
              <a:rPr lang="en-US" altLang="ja-JP" sz="2800" dirty="0" smtClean="0"/>
              <a:t>    </a:t>
            </a:r>
            <a:r>
              <a:rPr kumimoji="1" lang="ja-JP" altLang="en-US" sz="2800" dirty="0" smtClean="0"/>
              <a:t>の計算</a:t>
            </a:r>
            <a:endParaRPr kumimoji="1" lang="ja-JP" altLang="en-US" sz="2800" dirty="0"/>
          </a:p>
        </p:txBody>
      </p:sp>
      <p:cxnSp>
        <p:nvCxnSpPr>
          <p:cNvPr id="16" name="直線矢印コネクタ 15"/>
          <p:cNvCxnSpPr/>
          <p:nvPr/>
        </p:nvCxnSpPr>
        <p:spPr>
          <a:xfrm flipH="1">
            <a:off x="6897216" y="6775296"/>
            <a:ext cx="1080120" cy="15969"/>
          </a:xfrm>
          <a:prstGeom prst="straightConnector1">
            <a:avLst/>
          </a:prstGeom>
          <a:ln w="19050" cmpd="sng">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7" name="Picture 4" descr="\begin{align*}&#10;&amp;_5 C_2&#10;\end{alig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42734" y="6661930"/>
            <a:ext cx="401637" cy="226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394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78922" y="3951015"/>
            <a:ext cx="15902353" cy="1413515"/>
          </a:xfrm>
        </p:spPr>
        <p:txBody>
          <a:bodyPr>
            <a:normAutofit/>
          </a:bodyPr>
          <a:lstStyle/>
          <a:p>
            <a:pPr algn="ctr"/>
            <a:r>
              <a:rPr lang="en-US" altLang="ja-JP" sz="6600" dirty="0">
                <a:latin typeface="+mj-ea"/>
              </a:rPr>
              <a:t>1</a:t>
            </a:r>
            <a:r>
              <a:rPr kumimoji="1" lang="en-US" altLang="ja-JP" sz="6600" dirty="0" smtClean="0">
                <a:latin typeface="+mj-ea"/>
              </a:rPr>
              <a:t>-1. </a:t>
            </a:r>
            <a:r>
              <a:rPr kumimoji="1" lang="ja-JP" altLang="en-US" sz="6600" dirty="0" smtClean="0">
                <a:latin typeface="+mj-ea"/>
              </a:rPr>
              <a:t>確率の定義</a:t>
            </a:r>
            <a:endParaRPr kumimoji="1" lang="ja-JP" altLang="en-US" sz="6600" dirty="0">
              <a:latin typeface="+mj-ea"/>
            </a:endParaRPr>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13</a:t>
            </a:fld>
            <a:endParaRPr lang="en-US" altLang="ja-JP" dirty="0"/>
          </a:p>
        </p:txBody>
      </p:sp>
    </p:spTree>
    <p:extLst>
      <p:ext uri="{BB962C8B-B14F-4D97-AF65-F5344CB8AC3E}">
        <p14:creationId xmlns:p14="http://schemas.microsoft.com/office/powerpoint/2010/main" val="1024504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14</a:t>
            </a:fld>
            <a:endParaRPr lang="en-US" altLang="ja-JP" dirty="0"/>
          </a:p>
        </p:txBody>
      </p:sp>
      <p:sp>
        <p:nvSpPr>
          <p:cNvPr id="3" name="タイトル 2"/>
          <p:cNvSpPr>
            <a:spLocks noGrp="1"/>
          </p:cNvSpPr>
          <p:nvPr>
            <p:ph type="title"/>
          </p:nvPr>
        </p:nvSpPr>
        <p:spPr/>
        <p:txBody>
          <a:bodyPr/>
          <a:lstStyle/>
          <a:p>
            <a:r>
              <a:rPr kumimoji="1" lang="ja-JP" altLang="en-US" dirty="0" smtClean="0"/>
              <a:t>確率とは</a:t>
            </a:r>
            <a:endParaRPr kumimoji="1" lang="ja-JP" altLang="en-US" dirty="0"/>
          </a:p>
        </p:txBody>
      </p:sp>
      <p:sp>
        <p:nvSpPr>
          <p:cNvPr id="11" name="正方形/長方形 3"/>
          <p:cNvSpPr>
            <a:spLocks noChangeArrowheads="1"/>
          </p:cNvSpPr>
          <p:nvPr/>
        </p:nvSpPr>
        <p:spPr bwMode="auto">
          <a:xfrm>
            <a:off x="523875" y="1466466"/>
            <a:ext cx="16013384"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63538" indent="-363538">
              <a:spcAft>
                <a:spcPts val="1200"/>
              </a:spcAft>
              <a:buClr>
                <a:srgbClr val="A50021"/>
              </a:buClr>
              <a:buFont typeface="Wingdings" pitchFamily="2" charset="2"/>
              <a:buChar char="l"/>
            </a:pPr>
            <a:r>
              <a:rPr lang="ja-JP" altLang="en-US" sz="4400">
                <a:solidFill>
                  <a:srgbClr val="FF0000"/>
                </a:solidFill>
                <a:latin typeface="+mn-ea"/>
                <a:ea typeface="+mn-ea"/>
              </a:rPr>
              <a:t>事象の起こりやすさ</a:t>
            </a:r>
            <a:r>
              <a:rPr lang="ja-JP" altLang="en-US" sz="4400">
                <a:latin typeface="+mn-ea"/>
                <a:ea typeface="+mn-ea"/>
              </a:rPr>
              <a:t>を定量的に示したもの</a:t>
            </a:r>
            <a:endParaRPr lang="en-US" altLang="ja-JP" sz="4400">
              <a:latin typeface="+mn-ea"/>
              <a:ea typeface="+mn-ea"/>
            </a:endParaRPr>
          </a:p>
          <a:p>
            <a:pPr marL="820738" lvl="1" indent="-363538">
              <a:spcAft>
                <a:spcPts val="1200"/>
              </a:spcAft>
              <a:buClr>
                <a:srgbClr val="A50021"/>
              </a:buClr>
              <a:buFont typeface="Wingdings" pitchFamily="2" charset="2"/>
              <a:buChar char="Ø"/>
            </a:pPr>
            <a:r>
              <a:rPr lang="ja-JP" altLang="en-US" sz="4400">
                <a:latin typeface="+mn-ea"/>
                <a:ea typeface="+mn-ea"/>
              </a:rPr>
              <a:t>事象Ａが起こる確率を</a:t>
            </a:r>
            <a:r>
              <a:rPr lang="ja-JP" altLang="en-US" sz="4400">
                <a:solidFill>
                  <a:srgbClr val="FF0000"/>
                </a:solidFill>
                <a:latin typeface="+mn-ea"/>
                <a:ea typeface="+mn-ea"/>
              </a:rPr>
              <a:t>Ｐ（Ａ）</a:t>
            </a:r>
            <a:r>
              <a:rPr lang="ja-JP" altLang="en-US" sz="4400">
                <a:latin typeface="+mn-ea"/>
                <a:ea typeface="+mn-ea"/>
              </a:rPr>
              <a:t>で表す</a:t>
            </a:r>
            <a:endParaRPr lang="en-US" altLang="ja-JP" sz="4400">
              <a:latin typeface="+mn-ea"/>
              <a:ea typeface="+mn-ea"/>
            </a:endParaRPr>
          </a:p>
        </p:txBody>
      </p:sp>
      <p:sp>
        <p:nvSpPr>
          <p:cNvPr id="12" name="正方形/長方形 3"/>
          <p:cNvSpPr>
            <a:spLocks noChangeArrowheads="1"/>
          </p:cNvSpPr>
          <p:nvPr/>
        </p:nvSpPr>
        <p:spPr bwMode="auto">
          <a:xfrm>
            <a:off x="523875" y="3272157"/>
            <a:ext cx="16013384"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63538" indent="-363538">
              <a:spcAft>
                <a:spcPts val="1200"/>
              </a:spcAft>
              <a:buClr>
                <a:srgbClr val="A50021"/>
              </a:buClr>
              <a:buFont typeface="Wingdings" pitchFamily="2" charset="2"/>
              <a:buChar char="l"/>
            </a:pPr>
            <a:r>
              <a:rPr lang="en-US" altLang="ja-JP" sz="4400" dirty="0" smtClean="0">
                <a:latin typeface="+mn-ea"/>
                <a:ea typeface="+mn-ea"/>
              </a:rPr>
              <a:t>【</a:t>
            </a:r>
            <a:r>
              <a:rPr lang="ja-JP" altLang="en-US" sz="4400" dirty="0" smtClean="0">
                <a:latin typeface="+mn-ea"/>
                <a:ea typeface="+mn-ea"/>
              </a:rPr>
              <a:t>参考</a:t>
            </a:r>
            <a:r>
              <a:rPr lang="en-US" altLang="ja-JP" sz="4400" dirty="0" smtClean="0">
                <a:latin typeface="+mn-ea"/>
                <a:ea typeface="+mn-ea"/>
              </a:rPr>
              <a:t>】</a:t>
            </a:r>
            <a:r>
              <a:rPr lang="ja-JP" altLang="en-US" sz="4400" dirty="0" smtClean="0">
                <a:latin typeface="+mn-ea"/>
                <a:ea typeface="+mn-ea"/>
              </a:rPr>
              <a:t>確率</a:t>
            </a:r>
            <a:r>
              <a:rPr lang="ja-JP" altLang="en-US" sz="4400" dirty="0">
                <a:latin typeface="+mn-ea"/>
                <a:ea typeface="+mn-ea"/>
              </a:rPr>
              <a:t>の</a:t>
            </a:r>
            <a:r>
              <a:rPr lang="ja-JP" altLang="en-US" sz="4400" dirty="0" smtClean="0">
                <a:latin typeface="+mn-ea"/>
                <a:ea typeface="+mn-ea"/>
              </a:rPr>
              <a:t>定義には色々と歴史が</a:t>
            </a:r>
            <a:r>
              <a:rPr lang="ja-JP" altLang="en-US" sz="4400" dirty="0" err="1" smtClean="0">
                <a:latin typeface="+mn-ea"/>
                <a:ea typeface="+mn-ea"/>
              </a:rPr>
              <a:t>。。</a:t>
            </a:r>
            <a:endParaRPr lang="en-US" altLang="ja-JP" sz="4400" dirty="0">
              <a:latin typeface="+mn-ea"/>
              <a:ea typeface="+mn-ea"/>
            </a:endParaRPr>
          </a:p>
          <a:p>
            <a:pPr marL="820738" lvl="1" indent="-363538">
              <a:spcAft>
                <a:spcPts val="1200"/>
              </a:spcAft>
              <a:buClr>
                <a:srgbClr val="A50021"/>
              </a:buClr>
              <a:buFont typeface="Wingdings" pitchFamily="2" charset="2"/>
              <a:buChar char="Ø"/>
            </a:pPr>
            <a:r>
              <a:rPr lang="ja-JP" altLang="en-US" sz="4400" dirty="0">
                <a:latin typeface="+mn-ea"/>
                <a:ea typeface="+mn-ea"/>
              </a:rPr>
              <a:t>ラプラスの古典的定義</a:t>
            </a:r>
            <a:endParaRPr lang="en-US" altLang="ja-JP" sz="4400" dirty="0">
              <a:latin typeface="+mn-ea"/>
              <a:ea typeface="+mn-ea"/>
            </a:endParaRPr>
          </a:p>
          <a:p>
            <a:pPr marL="820738" lvl="1" indent="-363538">
              <a:spcAft>
                <a:spcPts val="1200"/>
              </a:spcAft>
              <a:buClr>
                <a:srgbClr val="A50021"/>
              </a:buClr>
              <a:buFont typeface="Wingdings" pitchFamily="2" charset="2"/>
              <a:buChar char="Ø"/>
            </a:pPr>
            <a:r>
              <a:rPr lang="ja-JP" altLang="en-US" sz="4400" dirty="0">
                <a:latin typeface="+mn-ea"/>
                <a:ea typeface="+mn-ea"/>
              </a:rPr>
              <a:t>相対頻度に基づく頻度説の立場</a:t>
            </a:r>
            <a:endParaRPr lang="en-US" altLang="ja-JP" sz="4400" dirty="0">
              <a:latin typeface="+mn-ea"/>
              <a:ea typeface="+mn-ea"/>
            </a:endParaRPr>
          </a:p>
          <a:p>
            <a:pPr marL="820738" lvl="1" indent="-363538">
              <a:spcAft>
                <a:spcPts val="1200"/>
              </a:spcAft>
              <a:buClr>
                <a:srgbClr val="A50021"/>
              </a:buClr>
              <a:buFont typeface="Wingdings" pitchFamily="2" charset="2"/>
              <a:buChar char="Ø"/>
            </a:pPr>
            <a:r>
              <a:rPr lang="ja-JP" altLang="en-US" sz="4400" dirty="0">
                <a:latin typeface="+mn-ea"/>
                <a:ea typeface="+mn-ea"/>
              </a:rPr>
              <a:t>コルモゴロフの公理主義的な立場</a:t>
            </a:r>
            <a:endParaRPr lang="en-US" altLang="ja-JP" sz="4400" dirty="0">
              <a:latin typeface="+mn-ea"/>
              <a:ea typeface="+mn-ea"/>
            </a:endParaRPr>
          </a:p>
          <a:p>
            <a:pPr marL="820738" lvl="1" indent="-363538">
              <a:spcAft>
                <a:spcPts val="1200"/>
              </a:spcAft>
              <a:buClr>
                <a:srgbClr val="A50021"/>
              </a:buClr>
              <a:buFont typeface="Wingdings" pitchFamily="2" charset="2"/>
              <a:buChar char="Ø"/>
            </a:pPr>
            <a:r>
              <a:rPr lang="ja-JP" altLang="en-US" sz="4400" dirty="0">
                <a:latin typeface="+mn-ea"/>
                <a:ea typeface="+mn-ea"/>
              </a:rPr>
              <a:t>ベイズ的主観</a:t>
            </a:r>
            <a:r>
              <a:rPr lang="ja-JP" altLang="en-US" sz="4400" dirty="0" smtClean="0">
                <a:latin typeface="+mn-ea"/>
                <a:ea typeface="+mn-ea"/>
              </a:rPr>
              <a:t>確率</a:t>
            </a:r>
            <a:endParaRPr lang="en-US" altLang="ja-JP" sz="4400" dirty="0" smtClean="0">
              <a:latin typeface="+mn-ea"/>
              <a:ea typeface="+mn-ea"/>
            </a:endParaRPr>
          </a:p>
          <a:p>
            <a:pPr marL="820738" lvl="1" indent="-363538">
              <a:spcAft>
                <a:spcPts val="1200"/>
              </a:spcAft>
              <a:buClr>
                <a:srgbClr val="A50021"/>
              </a:buClr>
              <a:buFont typeface="Wingdings" pitchFamily="2" charset="2"/>
              <a:buChar char="Ø"/>
            </a:pPr>
            <a:endParaRPr lang="en-US" altLang="ja-JP" sz="4400" dirty="0">
              <a:latin typeface="+mn-ea"/>
              <a:ea typeface="+mn-ea"/>
            </a:endParaRPr>
          </a:p>
          <a:p>
            <a:pPr marL="820738" lvl="1" indent="-363538">
              <a:spcAft>
                <a:spcPts val="1200"/>
              </a:spcAft>
              <a:buClr>
                <a:srgbClr val="A50021"/>
              </a:buClr>
              <a:buFont typeface="Wingdings" pitchFamily="2" charset="2"/>
              <a:buChar char="Ø"/>
            </a:pPr>
            <a:r>
              <a:rPr lang="ja-JP" altLang="en-US" sz="4400" dirty="0" smtClean="0">
                <a:latin typeface="+mn-ea"/>
                <a:ea typeface="+mn-ea"/>
              </a:rPr>
              <a:t>ここでは深くは触れません</a:t>
            </a:r>
            <a:endParaRPr lang="en-US" altLang="ja-JP" sz="4400" dirty="0">
              <a:latin typeface="+mn-ea"/>
              <a:ea typeface="+mn-ea"/>
            </a:endParaRPr>
          </a:p>
        </p:txBody>
      </p:sp>
    </p:spTree>
    <p:extLst>
      <p:ext uri="{BB962C8B-B14F-4D97-AF65-F5344CB8AC3E}">
        <p14:creationId xmlns:p14="http://schemas.microsoft.com/office/powerpoint/2010/main" val="96646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確率の定義</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15</a:t>
            </a:fld>
            <a:endParaRPr lang="en-US" altLang="ja-JP" dirty="0"/>
          </a:p>
        </p:txBody>
      </p:sp>
      <p:sp>
        <p:nvSpPr>
          <p:cNvPr id="8" name="正方形/長方形 3"/>
          <p:cNvSpPr>
            <a:spLocks noChangeArrowheads="1"/>
          </p:cNvSpPr>
          <p:nvPr/>
        </p:nvSpPr>
        <p:spPr bwMode="auto">
          <a:xfrm>
            <a:off x="523874" y="1832203"/>
            <a:ext cx="16471025"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63538" indent="-363538">
              <a:spcAft>
                <a:spcPts val="1200"/>
              </a:spcAft>
              <a:buClr>
                <a:srgbClr val="A50021"/>
              </a:buClr>
              <a:buFont typeface="Wingdings" pitchFamily="2" charset="2"/>
              <a:buChar char="l"/>
            </a:pPr>
            <a:r>
              <a:rPr lang="ja-JP" altLang="en-US" sz="4400" dirty="0">
                <a:latin typeface="+mn-ea"/>
                <a:ea typeface="+mn-ea"/>
              </a:rPr>
              <a:t>確率と事象の関係を規定し，</a:t>
            </a:r>
            <a:r>
              <a:rPr lang="ja-JP" altLang="en-US" sz="4400" dirty="0" smtClean="0">
                <a:latin typeface="+mn-ea"/>
                <a:ea typeface="+mn-ea"/>
              </a:rPr>
              <a:t>確率を</a:t>
            </a:r>
            <a:r>
              <a:rPr lang="ja-JP" altLang="en-US" sz="4400" dirty="0">
                <a:latin typeface="+mn-ea"/>
                <a:ea typeface="+mn-ea"/>
              </a:rPr>
              <a:t>数学的</a:t>
            </a:r>
            <a:r>
              <a:rPr lang="ja-JP" altLang="en-US" sz="4400" dirty="0" smtClean="0">
                <a:latin typeface="+mn-ea"/>
                <a:ea typeface="+mn-ea"/>
              </a:rPr>
              <a:t>に</a:t>
            </a:r>
            <a:r>
              <a:rPr lang="ja-JP" altLang="en-US" sz="4400" dirty="0">
                <a:latin typeface="+mn-ea"/>
                <a:ea typeface="+mn-ea"/>
              </a:rPr>
              <a:t>定義</a:t>
            </a:r>
            <a:r>
              <a:rPr lang="ja-JP" altLang="en-US" sz="4400" dirty="0" smtClean="0">
                <a:latin typeface="+mn-ea"/>
                <a:ea typeface="+mn-ea"/>
              </a:rPr>
              <a:t>する</a:t>
            </a:r>
            <a:endParaRPr lang="en-US" altLang="ja-JP" sz="4400" dirty="0" smtClean="0">
              <a:latin typeface="+mn-ea"/>
              <a:ea typeface="+mn-ea"/>
            </a:endParaRPr>
          </a:p>
          <a:p>
            <a:pPr marL="363538" indent="-363538">
              <a:spcAft>
                <a:spcPts val="1200"/>
              </a:spcAft>
              <a:buClr>
                <a:srgbClr val="A50021"/>
              </a:buClr>
              <a:buFont typeface="Wingdings" pitchFamily="2" charset="2"/>
              <a:buChar char="l"/>
            </a:pPr>
            <a:r>
              <a:rPr lang="ja-JP" altLang="en-US" sz="4400" dirty="0" smtClean="0">
                <a:latin typeface="+mn-ea"/>
                <a:ea typeface="+mn-ea"/>
              </a:rPr>
              <a:t>事象</a:t>
            </a:r>
            <a:r>
              <a:rPr lang="en-US" altLang="ja-JP" sz="4400" dirty="0" smtClean="0">
                <a:latin typeface="+mn-ea"/>
                <a:ea typeface="+mn-ea"/>
              </a:rPr>
              <a:t>A</a:t>
            </a:r>
            <a:r>
              <a:rPr lang="ja-JP" altLang="en-US" sz="4400" dirty="0" smtClean="0">
                <a:latin typeface="+mn-ea"/>
                <a:ea typeface="+mn-ea"/>
              </a:rPr>
              <a:t>の確率</a:t>
            </a:r>
            <a:r>
              <a:rPr lang="en-US" altLang="ja-JP" sz="4400" dirty="0" smtClean="0">
                <a:latin typeface="+mn-ea"/>
                <a:ea typeface="+mn-ea"/>
              </a:rPr>
              <a:t>P(A)</a:t>
            </a:r>
            <a:r>
              <a:rPr lang="ja-JP" altLang="en-US" sz="4400" dirty="0" smtClean="0">
                <a:latin typeface="+mn-ea"/>
                <a:ea typeface="+mn-ea"/>
              </a:rPr>
              <a:t>とは、以下を満たすものであると定義する：</a:t>
            </a:r>
            <a:endParaRPr lang="en-US" altLang="ja-JP" sz="4400" dirty="0">
              <a:latin typeface="+mn-ea"/>
              <a:ea typeface="+mn-ea"/>
            </a:endParaRPr>
          </a:p>
        </p:txBody>
      </p:sp>
      <p:sp>
        <p:nvSpPr>
          <p:cNvPr id="9" name="正方形/長方形 3"/>
          <p:cNvSpPr>
            <a:spLocks noChangeArrowheads="1"/>
          </p:cNvSpPr>
          <p:nvPr/>
        </p:nvSpPr>
        <p:spPr bwMode="auto">
          <a:xfrm>
            <a:off x="1125041" y="3820931"/>
            <a:ext cx="14080070" cy="326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14350" indent="-514350">
              <a:spcAft>
                <a:spcPts val="1200"/>
              </a:spcAft>
              <a:buClr>
                <a:srgbClr val="A50021"/>
              </a:buClr>
              <a:buFont typeface="HGP創英角ｺﾞｼｯｸUB" pitchFamily="50" charset="-128"/>
              <a:buAutoNum type="circleNumDbPlain"/>
            </a:pPr>
            <a:r>
              <a:rPr lang="ja-JP" altLang="en-US" sz="4400" dirty="0">
                <a:latin typeface="+mn-ea"/>
                <a:ea typeface="+mn-ea"/>
              </a:rPr>
              <a:t>全ての事象Ａに対して， </a:t>
            </a:r>
            <a:r>
              <a:rPr lang="ja-JP" altLang="en-US" sz="4400" dirty="0">
                <a:solidFill>
                  <a:srgbClr val="FF0000"/>
                </a:solidFill>
                <a:latin typeface="+mn-ea"/>
                <a:ea typeface="+mn-ea"/>
              </a:rPr>
              <a:t>０≦Ｐ（Ａ）≦１</a:t>
            </a:r>
            <a:endParaRPr lang="en-US" altLang="ja-JP" sz="4400" dirty="0">
              <a:solidFill>
                <a:srgbClr val="FF0000"/>
              </a:solidFill>
              <a:latin typeface="+mn-ea"/>
              <a:ea typeface="+mn-ea"/>
            </a:endParaRPr>
          </a:p>
          <a:p>
            <a:pPr marL="514350" indent="-514350">
              <a:spcAft>
                <a:spcPts val="1200"/>
              </a:spcAft>
              <a:buClr>
                <a:srgbClr val="A50021"/>
              </a:buClr>
              <a:buFont typeface="HGP創英角ｺﾞｼｯｸUB" pitchFamily="50" charset="-128"/>
              <a:buAutoNum type="circleNumDbPlain"/>
            </a:pPr>
            <a:r>
              <a:rPr lang="ja-JP" altLang="en-US" sz="4400" dirty="0">
                <a:solidFill>
                  <a:srgbClr val="FF0000"/>
                </a:solidFill>
                <a:latin typeface="+mn-ea"/>
                <a:ea typeface="+mn-ea"/>
              </a:rPr>
              <a:t>Ｐ（</a:t>
            </a:r>
            <a:r>
              <a:rPr lang="en-US" altLang="ja-JP" sz="4400" dirty="0">
                <a:solidFill>
                  <a:srgbClr val="FF0000"/>
                </a:solidFill>
                <a:latin typeface="+mn-ea"/>
                <a:ea typeface="+mn-ea"/>
              </a:rPr>
              <a:t>Ω</a:t>
            </a:r>
            <a:r>
              <a:rPr lang="ja-JP" altLang="en-US" sz="4400" dirty="0">
                <a:solidFill>
                  <a:srgbClr val="FF0000"/>
                </a:solidFill>
                <a:latin typeface="+mn-ea"/>
                <a:ea typeface="+mn-ea"/>
              </a:rPr>
              <a:t>）＝１</a:t>
            </a:r>
            <a:endParaRPr lang="en-US" altLang="ja-JP" sz="4400" dirty="0">
              <a:solidFill>
                <a:srgbClr val="FF0000"/>
              </a:solidFill>
              <a:latin typeface="+mn-ea"/>
              <a:ea typeface="+mn-ea"/>
            </a:endParaRPr>
          </a:p>
          <a:p>
            <a:pPr marL="514350" indent="-514350">
              <a:spcAft>
                <a:spcPts val="1200"/>
              </a:spcAft>
              <a:buClr>
                <a:srgbClr val="A50021"/>
              </a:buClr>
              <a:buFont typeface="HGP創英角ｺﾞｼｯｸUB" pitchFamily="50" charset="-128"/>
              <a:buAutoNum type="circleNumDbPlain"/>
            </a:pPr>
            <a:r>
              <a:rPr lang="ja-JP" altLang="en-US" sz="4400" dirty="0">
                <a:latin typeface="+mn-ea"/>
                <a:ea typeface="+mn-ea"/>
              </a:rPr>
              <a:t>互いに排反な事象Ａ</a:t>
            </a:r>
            <a:r>
              <a:rPr lang="en-US" altLang="ja-JP" sz="4400" baseline="-25000" dirty="0">
                <a:latin typeface="+mn-ea"/>
                <a:ea typeface="+mn-ea"/>
              </a:rPr>
              <a:t>1</a:t>
            </a:r>
            <a:r>
              <a:rPr lang="ja-JP" altLang="en-US" sz="4400" dirty="0" err="1">
                <a:latin typeface="+mn-ea"/>
                <a:ea typeface="+mn-ea"/>
              </a:rPr>
              <a:t>，</a:t>
            </a:r>
            <a:r>
              <a:rPr lang="ja-JP" altLang="en-US" sz="4400" dirty="0">
                <a:latin typeface="+mn-ea"/>
                <a:ea typeface="+mn-ea"/>
              </a:rPr>
              <a:t>Ａ</a:t>
            </a:r>
            <a:r>
              <a:rPr lang="en-US" altLang="ja-JP" sz="4400" baseline="-25000" dirty="0">
                <a:latin typeface="+mn-ea"/>
                <a:ea typeface="+mn-ea"/>
              </a:rPr>
              <a:t>2 </a:t>
            </a:r>
            <a:r>
              <a:rPr lang="en-US" altLang="ja-JP" sz="4400" dirty="0">
                <a:latin typeface="+mn-ea"/>
                <a:ea typeface="+mn-ea"/>
              </a:rPr>
              <a:t>…</a:t>
            </a:r>
            <a:r>
              <a:rPr lang="ja-JP" altLang="en-US" sz="4400" dirty="0">
                <a:latin typeface="+mn-ea"/>
                <a:ea typeface="+mn-ea"/>
              </a:rPr>
              <a:t>に対して，</a:t>
            </a:r>
            <a:endParaRPr lang="en-US" altLang="ja-JP" sz="4400" dirty="0">
              <a:latin typeface="+mn-ea"/>
              <a:ea typeface="+mn-ea"/>
            </a:endParaRPr>
          </a:p>
          <a:p>
            <a:pPr marL="514350" indent="-514350">
              <a:spcAft>
                <a:spcPts val="1200"/>
              </a:spcAft>
              <a:buClr>
                <a:srgbClr val="A50021"/>
              </a:buClr>
            </a:pPr>
            <a:r>
              <a:rPr lang="ja-JP" altLang="en-US" sz="4400" dirty="0">
                <a:latin typeface="+mn-ea"/>
                <a:ea typeface="+mn-ea"/>
              </a:rPr>
              <a:t>　　　</a:t>
            </a:r>
            <a:r>
              <a:rPr lang="ja-JP" altLang="en-US" sz="4400" dirty="0">
                <a:solidFill>
                  <a:srgbClr val="FF0000"/>
                </a:solidFill>
                <a:latin typeface="+mn-ea"/>
                <a:ea typeface="+mn-ea"/>
              </a:rPr>
              <a:t>Ｐ（Ａ</a:t>
            </a:r>
            <a:r>
              <a:rPr lang="en-US" altLang="ja-JP" sz="4400" baseline="-25000" dirty="0">
                <a:solidFill>
                  <a:srgbClr val="FF0000"/>
                </a:solidFill>
                <a:latin typeface="+mn-ea"/>
                <a:ea typeface="+mn-ea"/>
              </a:rPr>
              <a:t>1</a:t>
            </a:r>
            <a:r>
              <a:rPr lang="ja-JP" altLang="en-US" sz="4400" dirty="0">
                <a:solidFill>
                  <a:srgbClr val="FF0000"/>
                </a:solidFill>
                <a:latin typeface="+mn-ea"/>
                <a:ea typeface="+mn-ea"/>
              </a:rPr>
              <a:t>∪Ａ</a:t>
            </a:r>
            <a:r>
              <a:rPr lang="en-US" altLang="ja-JP" sz="4400" baseline="-25000" dirty="0">
                <a:solidFill>
                  <a:srgbClr val="FF0000"/>
                </a:solidFill>
                <a:latin typeface="+mn-ea"/>
                <a:ea typeface="+mn-ea"/>
              </a:rPr>
              <a:t>2</a:t>
            </a:r>
            <a:r>
              <a:rPr lang="ja-JP" altLang="en-US" sz="4400" dirty="0">
                <a:solidFill>
                  <a:srgbClr val="FF0000"/>
                </a:solidFill>
                <a:latin typeface="+mn-ea"/>
                <a:ea typeface="+mn-ea"/>
              </a:rPr>
              <a:t>∪</a:t>
            </a:r>
            <a:r>
              <a:rPr lang="en-US" altLang="ja-JP" sz="4400" baseline="-25000" dirty="0">
                <a:solidFill>
                  <a:srgbClr val="FF0000"/>
                </a:solidFill>
                <a:latin typeface="+mn-ea"/>
                <a:ea typeface="+mn-ea"/>
              </a:rPr>
              <a:t> </a:t>
            </a:r>
            <a:r>
              <a:rPr lang="en-US" altLang="ja-JP" sz="4400" dirty="0">
                <a:solidFill>
                  <a:srgbClr val="FF0000"/>
                </a:solidFill>
                <a:latin typeface="+mn-ea"/>
                <a:ea typeface="+mn-ea"/>
              </a:rPr>
              <a:t>…</a:t>
            </a:r>
            <a:r>
              <a:rPr lang="ja-JP" altLang="en-US" sz="4400" dirty="0">
                <a:solidFill>
                  <a:srgbClr val="FF0000"/>
                </a:solidFill>
                <a:latin typeface="+mn-ea"/>
                <a:ea typeface="+mn-ea"/>
              </a:rPr>
              <a:t>）＝Ｐ（Ａ</a:t>
            </a:r>
            <a:r>
              <a:rPr lang="en-US" altLang="ja-JP" sz="4400" baseline="-25000" dirty="0">
                <a:solidFill>
                  <a:srgbClr val="FF0000"/>
                </a:solidFill>
                <a:latin typeface="+mn-ea"/>
                <a:ea typeface="+mn-ea"/>
              </a:rPr>
              <a:t>1</a:t>
            </a:r>
            <a:r>
              <a:rPr lang="ja-JP" altLang="en-US" sz="4400" dirty="0">
                <a:solidFill>
                  <a:srgbClr val="FF0000"/>
                </a:solidFill>
                <a:latin typeface="+mn-ea"/>
                <a:ea typeface="+mn-ea"/>
              </a:rPr>
              <a:t>）＋Ｐ（Ａ</a:t>
            </a:r>
            <a:r>
              <a:rPr lang="en-US" altLang="ja-JP" sz="4400" baseline="-25000" dirty="0">
                <a:solidFill>
                  <a:srgbClr val="FF0000"/>
                </a:solidFill>
                <a:latin typeface="+mn-ea"/>
                <a:ea typeface="+mn-ea"/>
              </a:rPr>
              <a:t>2</a:t>
            </a:r>
            <a:r>
              <a:rPr lang="ja-JP" altLang="en-US" sz="4400" dirty="0">
                <a:solidFill>
                  <a:srgbClr val="FF0000"/>
                </a:solidFill>
                <a:latin typeface="+mn-ea"/>
                <a:ea typeface="+mn-ea"/>
              </a:rPr>
              <a:t>）＋</a:t>
            </a:r>
            <a:r>
              <a:rPr lang="en-US" altLang="ja-JP" sz="4400" dirty="0">
                <a:solidFill>
                  <a:srgbClr val="FF0000"/>
                </a:solidFill>
                <a:latin typeface="+mn-ea"/>
                <a:ea typeface="+mn-ea"/>
              </a:rPr>
              <a:t>…</a:t>
            </a:r>
          </a:p>
        </p:txBody>
      </p:sp>
    </p:spTree>
    <p:extLst>
      <p:ext uri="{BB962C8B-B14F-4D97-AF65-F5344CB8AC3E}">
        <p14:creationId xmlns:p14="http://schemas.microsoft.com/office/powerpoint/2010/main" val="185973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加法定理</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16</a:t>
            </a:fld>
            <a:endParaRPr lang="en-US" altLang="ja-JP" dirty="0"/>
          </a:p>
        </p:txBody>
      </p:sp>
      <p:sp>
        <p:nvSpPr>
          <p:cNvPr id="16" name="正方形/長方形 3"/>
          <p:cNvSpPr>
            <a:spLocks noChangeArrowheads="1"/>
          </p:cNvSpPr>
          <p:nvPr/>
        </p:nvSpPr>
        <p:spPr bwMode="auto">
          <a:xfrm>
            <a:off x="523875" y="1502470"/>
            <a:ext cx="15755366"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63538" indent="-363538">
              <a:spcAft>
                <a:spcPts val="1200"/>
              </a:spcAft>
              <a:buClr>
                <a:srgbClr val="A50021"/>
              </a:buClr>
              <a:buFont typeface="Wingdings" pitchFamily="2" charset="2"/>
              <a:buChar char="l"/>
            </a:pPr>
            <a:r>
              <a:rPr lang="ja-JP" altLang="en-US" sz="4400" dirty="0">
                <a:latin typeface="+mn-ea"/>
                <a:ea typeface="+mn-ea"/>
              </a:rPr>
              <a:t>ＡとＢが排反事象，</a:t>
            </a:r>
            <a:r>
              <a:rPr lang="ja-JP" altLang="en-US" sz="4400" dirty="0" smtClean="0">
                <a:latin typeface="+mn-ea"/>
                <a:ea typeface="+mn-ea"/>
              </a:rPr>
              <a:t>即ち</a:t>
            </a:r>
            <a:r>
              <a:rPr lang="ja-JP" altLang="en-US" sz="4400" dirty="0">
                <a:latin typeface="+mn-ea"/>
                <a:ea typeface="+mn-ea"/>
              </a:rPr>
              <a:t> </a:t>
            </a:r>
            <a:r>
              <a:rPr lang="ja-JP" altLang="en-US" sz="4400" dirty="0" smtClean="0">
                <a:latin typeface="+mn-ea"/>
                <a:ea typeface="+mn-ea"/>
              </a:rPr>
              <a:t>            の</a:t>
            </a:r>
            <a:r>
              <a:rPr lang="ja-JP" altLang="en-US" sz="4400" dirty="0">
                <a:latin typeface="+mn-ea"/>
                <a:ea typeface="+mn-ea"/>
              </a:rPr>
              <a:t>場合，</a:t>
            </a:r>
            <a:endParaRPr lang="en-US" altLang="ja-JP" sz="4400" dirty="0">
              <a:latin typeface="+mn-ea"/>
              <a:ea typeface="+mn-ea"/>
            </a:endParaRPr>
          </a:p>
          <a:p>
            <a:pPr marL="820738" lvl="1" indent="-363538">
              <a:spcAft>
                <a:spcPts val="1200"/>
              </a:spcAft>
              <a:buClr>
                <a:srgbClr val="A50021"/>
              </a:buClr>
            </a:pPr>
            <a:r>
              <a:rPr lang="ja-JP" altLang="en-US" sz="4400" dirty="0">
                <a:solidFill>
                  <a:srgbClr val="FF0000"/>
                </a:solidFill>
                <a:latin typeface="+mn-ea"/>
                <a:ea typeface="+mn-ea"/>
              </a:rPr>
              <a:t>Ｐ（Ａ∪Ｂ）＝Ｐ（Ａ）＋Ｐ（Ｂ）</a:t>
            </a:r>
            <a:endParaRPr lang="en-US" altLang="ja-JP" sz="4400" dirty="0">
              <a:solidFill>
                <a:srgbClr val="FF0000"/>
              </a:solidFill>
              <a:latin typeface="+mn-ea"/>
              <a:ea typeface="+mn-ea"/>
            </a:endParaRPr>
          </a:p>
        </p:txBody>
      </p:sp>
      <p:sp>
        <p:nvSpPr>
          <p:cNvPr id="17" name="正方形/長方形 3"/>
          <p:cNvSpPr>
            <a:spLocks noChangeArrowheads="1"/>
          </p:cNvSpPr>
          <p:nvPr/>
        </p:nvSpPr>
        <p:spPr bwMode="auto">
          <a:xfrm>
            <a:off x="523875" y="3008521"/>
            <a:ext cx="15755366"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820738" lvl="1" indent="-363538">
              <a:spcAft>
                <a:spcPts val="1200"/>
              </a:spcAft>
              <a:buClr>
                <a:srgbClr val="A50021"/>
              </a:buClr>
              <a:buFont typeface="Wingdings" pitchFamily="2" charset="2"/>
              <a:buChar char="Ø"/>
            </a:pPr>
            <a:r>
              <a:rPr lang="ja-JP" altLang="en-US" sz="4400" dirty="0">
                <a:latin typeface="+mn-ea"/>
                <a:ea typeface="+mn-ea"/>
              </a:rPr>
              <a:t>例） さいころの目で，１が出る事象をＡ，２が出る事象をＢとすると，Ｐ（Ａ∪Ｂ）＝</a:t>
            </a:r>
            <a:r>
              <a:rPr lang="en-US" altLang="ja-JP" sz="4400" dirty="0">
                <a:latin typeface="+mn-ea"/>
                <a:ea typeface="+mn-ea"/>
              </a:rPr>
              <a:t>1/6</a:t>
            </a:r>
            <a:r>
              <a:rPr lang="ja-JP" altLang="en-US" sz="4400" dirty="0">
                <a:latin typeface="+mn-ea"/>
                <a:ea typeface="+mn-ea"/>
              </a:rPr>
              <a:t>＋</a:t>
            </a:r>
            <a:r>
              <a:rPr lang="en-US" altLang="ja-JP" sz="4400" dirty="0">
                <a:latin typeface="+mn-ea"/>
                <a:ea typeface="+mn-ea"/>
              </a:rPr>
              <a:t>1/6</a:t>
            </a:r>
            <a:r>
              <a:rPr lang="ja-JP" altLang="en-US" sz="4400" dirty="0">
                <a:latin typeface="+mn-ea"/>
                <a:ea typeface="+mn-ea"/>
              </a:rPr>
              <a:t>＝</a:t>
            </a:r>
            <a:r>
              <a:rPr lang="en-US" altLang="ja-JP" sz="4400" dirty="0">
                <a:latin typeface="+mn-ea"/>
                <a:ea typeface="+mn-ea"/>
              </a:rPr>
              <a:t>1/3</a:t>
            </a:r>
          </a:p>
        </p:txBody>
      </p:sp>
      <p:sp>
        <p:nvSpPr>
          <p:cNvPr id="18" name="正方形/長方形 3"/>
          <p:cNvSpPr>
            <a:spLocks noChangeArrowheads="1"/>
          </p:cNvSpPr>
          <p:nvPr/>
        </p:nvSpPr>
        <p:spPr bwMode="auto">
          <a:xfrm>
            <a:off x="523875" y="4510817"/>
            <a:ext cx="15755366"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63538" indent="-363538">
              <a:spcAft>
                <a:spcPts val="1200"/>
              </a:spcAft>
              <a:buClr>
                <a:srgbClr val="A50021"/>
              </a:buClr>
              <a:buFont typeface="Wingdings" pitchFamily="2" charset="2"/>
              <a:buChar char="l"/>
            </a:pPr>
            <a:r>
              <a:rPr lang="ja-JP" altLang="en-US" sz="4400" dirty="0">
                <a:latin typeface="+mn-ea"/>
                <a:ea typeface="+mn-ea"/>
              </a:rPr>
              <a:t>ＡとＢに共通部分がある場合，即ち</a:t>
            </a:r>
            <a:r>
              <a:rPr lang="ja-JP" altLang="en-US" sz="4400" dirty="0" smtClean="0">
                <a:latin typeface="+mn-ea"/>
                <a:ea typeface="+mn-ea"/>
              </a:rPr>
              <a:t>，            の</a:t>
            </a:r>
            <a:r>
              <a:rPr lang="ja-JP" altLang="en-US" sz="4400" dirty="0">
                <a:latin typeface="+mn-ea"/>
                <a:ea typeface="+mn-ea"/>
              </a:rPr>
              <a:t>場合，</a:t>
            </a:r>
            <a:endParaRPr lang="en-US" altLang="ja-JP" sz="4400" dirty="0">
              <a:latin typeface="+mn-ea"/>
              <a:ea typeface="+mn-ea"/>
            </a:endParaRPr>
          </a:p>
          <a:p>
            <a:pPr marL="820738" lvl="1" indent="-363538">
              <a:spcAft>
                <a:spcPts val="1200"/>
              </a:spcAft>
              <a:buClr>
                <a:srgbClr val="A50021"/>
              </a:buClr>
            </a:pPr>
            <a:r>
              <a:rPr lang="ja-JP" altLang="en-US" sz="4400" dirty="0">
                <a:solidFill>
                  <a:srgbClr val="FF0000"/>
                </a:solidFill>
                <a:latin typeface="+mn-ea"/>
                <a:ea typeface="+mn-ea"/>
              </a:rPr>
              <a:t>Ｐ（Ａ∪Ｂ）＝Ｐ（Ａ）＋Ｐ（Ｂ）</a:t>
            </a:r>
            <a:r>
              <a:rPr lang="ja-JP" altLang="en-US" sz="4400" dirty="0" err="1">
                <a:solidFill>
                  <a:srgbClr val="FF0000"/>
                </a:solidFill>
                <a:latin typeface="+mn-ea"/>
                <a:ea typeface="+mn-ea"/>
              </a:rPr>
              <a:t>ー</a:t>
            </a:r>
            <a:r>
              <a:rPr lang="ja-JP" altLang="en-US" sz="4400" dirty="0">
                <a:solidFill>
                  <a:srgbClr val="FF0000"/>
                </a:solidFill>
                <a:latin typeface="+mn-ea"/>
                <a:ea typeface="+mn-ea"/>
              </a:rPr>
              <a:t>Ｐ（Ａ∩Ｂ）</a:t>
            </a:r>
            <a:endParaRPr lang="en-US" altLang="ja-JP" sz="4400" dirty="0">
              <a:solidFill>
                <a:srgbClr val="FF0000"/>
              </a:solidFill>
              <a:latin typeface="+mn-ea"/>
              <a:ea typeface="+mn-ea"/>
            </a:endParaRPr>
          </a:p>
        </p:txBody>
      </p:sp>
      <p:sp>
        <p:nvSpPr>
          <p:cNvPr id="19" name="正方形/長方形 3"/>
          <p:cNvSpPr>
            <a:spLocks noChangeArrowheads="1"/>
          </p:cNvSpPr>
          <p:nvPr/>
        </p:nvSpPr>
        <p:spPr bwMode="auto">
          <a:xfrm>
            <a:off x="523875" y="6430933"/>
            <a:ext cx="15755366" cy="2200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820738" lvl="1" indent="-363538">
              <a:spcAft>
                <a:spcPts val="600"/>
              </a:spcAft>
              <a:buClr>
                <a:srgbClr val="A50021"/>
              </a:buClr>
              <a:buFont typeface="Wingdings" pitchFamily="2" charset="2"/>
              <a:buChar char="Ø"/>
            </a:pPr>
            <a:r>
              <a:rPr lang="ja-JP" altLang="en-US" sz="4400" dirty="0">
                <a:latin typeface="+mn-ea"/>
                <a:ea typeface="+mn-ea"/>
              </a:rPr>
              <a:t>例） さいころの目で，奇数が出る事象をＡ，３以下が出る事象をＢとすると，</a:t>
            </a:r>
            <a:endParaRPr lang="en-US" altLang="ja-JP" sz="4400" dirty="0">
              <a:latin typeface="+mn-ea"/>
              <a:ea typeface="+mn-ea"/>
            </a:endParaRPr>
          </a:p>
          <a:p>
            <a:pPr marL="820738" lvl="1" indent="-363538">
              <a:spcAft>
                <a:spcPts val="1200"/>
              </a:spcAft>
              <a:buClr>
                <a:srgbClr val="A50021"/>
              </a:buClr>
            </a:pPr>
            <a:r>
              <a:rPr lang="en-US" altLang="ja-JP" sz="4400" dirty="0">
                <a:latin typeface="+mn-ea"/>
                <a:ea typeface="+mn-ea"/>
              </a:rPr>
              <a:t>	</a:t>
            </a:r>
            <a:r>
              <a:rPr lang="ja-JP" altLang="en-US" sz="4400" dirty="0">
                <a:latin typeface="+mn-ea"/>
                <a:ea typeface="+mn-ea"/>
              </a:rPr>
              <a:t>Ｐ（Ａ∪Ｂ）＝</a:t>
            </a:r>
            <a:r>
              <a:rPr lang="en-US" altLang="ja-JP" sz="4400" dirty="0">
                <a:latin typeface="+mn-ea"/>
                <a:ea typeface="+mn-ea"/>
              </a:rPr>
              <a:t>1/2</a:t>
            </a:r>
            <a:r>
              <a:rPr lang="ja-JP" altLang="en-US" sz="4400" dirty="0">
                <a:latin typeface="+mn-ea"/>
                <a:ea typeface="+mn-ea"/>
              </a:rPr>
              <a:t>＋</a:t>
            </a:r>
            <a:r>
              <a:rPr lang="en-US" altLang="ja-JP" sz="4400" dirty="0">
                <a:latin typeface="+mn-ea"/>
                <a:ea typeface="+mn-ea"/>
              </a:rPr>
              <a:t>1/2</a:t>
            </a:r>
            <a:r>
              <a:rPr lang="ja-JP" altLang="en-US" sz="4400" dirty="0" err="1">
                <a:latin typeface="+mn-ea"/>
                <a:ea typeface="+mn-ea"/>
              </a:rPr>
              <a:t>ー</a:t>
            </a:r>
            <a:r>
              <a:rPr lang="en-US" altLang="ja-JP" sz="4400" dirty="0">
                <a:latin typeface="+mn-ea"/>
                <a:ea typeface="+mn-ea"/>
              </a:rPr>
              <a:t>1/3</a:t>
            </a:r>
            <a:r>
              <a:rPr lang="ja-JP" altLang="en-US" sz="4400" dirty="0">
                <a:latin typeface="+mn-ea"/>
                <a:ea typeface="+mn-ea"/>
              </a:rPr>
              <a:t>＝</a:t>
            </a:r>
            <a:r>
              <a:rPr lang="en-US" altLang="ja-JP" sz="4400" dirty="0">
                <a:latin typeface="+mn-ea"/>
                <a:ea typeface="+mn-ea"/>
              </a:rPr>
              <a:t>2/3</a:t>
            </a:r>
          </a:p>
        </p:txBody>
      </p:sp>
      <p:pic>
        <p:nvPicPr>
          <p:cNvPr id="1026" name="Picture 2" descr="\begin{align*}&#10;A \bigcap B = \phi&#10;\end{al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0668" y="1538747"/>
            <a:ext cx="2229807" cy="6480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egin{align*}&#10;A \bigcap B \ne \phi&#10;\end{al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1216" y="4577172"/>
            <a:ext cx="1933575"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40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4926" y="4023023"/>
            <a:ext cx="15902353" cy="1413515"/>
          </a:xfrm>
        </p:spPr>
        <p:txBody>
          <a:bodyPr>
            <a:normAutofit/>
          </a:bodyPr>
          <a:lstStyle/>
          <a:p>
            <a:pPr algn="ctr"/>
            <a:r>
              <a:rPr lang="en-US" altLang="ja-JP" sz="6600" dirty="0">
                <a:latin typeface="+mj-ea"/>
              </a:rPr>
              <a:t>1</a:t>
            </a:r>
            <a:r>
              <a:rPr kumimoji="1" lang="en-US" altLang="ja-JP" sz="6600" dirty="0" smtClean="0">
                <a:latin typeface="+mj-ea"/>
              </a:rPr>
              <a:t>-2. </a:t>
            </a:r>
            <a:r>
              <a:rPr kumimoji="1" lang="ja-JP" altLang="en-US" sz="6600" dirty="0" smtClean="0">
                <a:latin typeface="+mj-ea"/>
              </a:rPr>
              <a:t>条件付き確率と独立性</a:t>
            </a:r>
            <a:endParaRPr kumimoji="1" lang="ja-JP" altLang="en-US" sz="6600" dirty="0">
              <a:latin typeface="+mj-ea"/>
            </a:endParaRPr>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17</a:t>
            </a:fld>
            <a:endParaRPr lang="en-US" altLang="ja-JP" dirty="0"/>
          </a:p>
        </p:txBody>
      </p:sp>
    </p:spTree>
    <p:extLst>
      <p:ext uri="{BB962C8B-B14F-4D97-AF65-F5344CB8AC3E}">
        <p14:creationId xmlns:p14="http://schemas.microsoft.com/office/powerpoint/2010/main" val="2543839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9178" y="485696"/>
            <a:ext cx="15902353" cy="1413515"/>
          </a:xfrm>
        </p:spPr>
        <p:txBody>
          <a:bodyPr/>
          <a:lstStyle/>
          <a:p>
            <a:r>
              <a:rPr lang="ja-JP" altLang="en-US" dirty="0" smtClean="0"/>
              <a:t>条件付き確率</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18</a:t>
            </a:fld>
            <a:endParaRPr lang="en-US" altLang="ja-JP" dirty="0"/>
          </a:p>
        </p:txBody>
      </p:sp>
      <p:sp>
        <p:nvSpPr>
          <p:cNvPr id="14" name="正方形/長方形 3"/>
          <p:cNvSpPr>
            <a:spLocks noChangeArrowheads="1"/>
          </p:cNvSpPr>
          <p:nvPr/>
        </p:nvSpPr>
        <p:spPr bwMode="auto">
          <a:xfrm>
            <a:off x="731503" y="1718767"/>
            <a:ext cx="15515161"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63538" indent="-363538">
              <a:spcAft>
                <a:spcPts val="1200"/>
              </a:spcAft>
              <a:buClr>
                <a:srgbClr val="A50021"/>
              </a:buClr>
              <a:buFont typeface="Wingdings" pitchFamily="2" charset="2"/>
              <a:buChar char="l"/>
            </a:pPr>
            <a:r>
              <a:rPr lang="ja-JP" altLang="en-US" sz="4400" dirty="0">
                <a:latin typeface="+mn-ea"/>
                <a:ea typeface="+mn-ea"/>
              </a:rPr>
              <a:t>他の事象Ｂが起こったと分かっている場合に，事象Ａの起こる確率を，</a:t>
            </a:r>
            <a:r>
              <a:rPr lang="ja-JP" altLang="en-US" sz="4400" dirty="0">
                <a:solidFill>
                  <a:srgbClr val="FF0000"/>
                </a:solidFill>
                <a:latin typeface="+mn-ea"/>
                <a:ea typeface="+mn-ea"/>
              </a:rPr>
              <a:t>Ｂを条件とするＡの条件付確率</a:t>
            </a:r>
            <a:r>
              <a:rPr lang="ja-JP" altLang="en-US" sz="4400" dirty="0">
                <a:latin typeface="+mn-ea"/>
                <a:ea typeface="+mn-ea"/>
              </a:rPr>
              <a:t>と呼び，Ｐ（Ａ｜Ｂ）で表す</a:t>
            </a:r>
            <a:endParaRPr lang="en-US" altLang="ja-JP" sz="4400" dirty="0">
              <a:latin typeface="+mn-ea"/>
              <a:ea typeface="+mn-ea"/>
            </a:endParaRPr>
          </a:p>
          <a:p>
            <a:pPr marL="820738" lvl="1" indent="-363538">
              <a:spcAft>
                <a:spcPts val="1200"/>
              </a:spcAft>
              <a:buClr>
                <a:srgbClr val="A50021"/>
              </a:buClr>
            </a:pPr>
            <a:r>
              <a:rPr lang="en-US" altLang="ja-JP" sz="4400" dirty="0">
                <a:latin typeface="+mn-ea"/>
                <a:ea typeface="+mn-ea"/>
              </a:rPr>
              <a:t>	</a:t>
            </a:r>
            <a:r>
              <a:rPr lang="ja-JP" altLang="en-US" sz="4400" dirty="0">
                <a:solidFill>
                  <a:srgbClr val="FF0000"/>
                </a:solidFill>
                <a:latin typeface="+mn-ea"/>
                <a:ea typeface="+mn-ea"/>
              </a:rPr>
              <a:t>Ｐ（Ａ｜Ｂ）＝Ｐ（Ａ∩Ｂ）／Ｐ（Ｂ）</a:t>
            </a:r>
            <a:endParaRPr lang="en-US" altLang="ja-JP" sz="4400" dirty="0">
              <a:solidFill>
                <a:srgbClr val="FF0000"/>
              </a:solidFill>
              <a:latin typeface="+mn-ea"/>
              <a:ea typeface="+mn-ea"/>
            </a:endParaRPr>
          </a:p>
        </p:txBody>
      </p:sp>
      <p:sp>
        <p:nvSpPr>
          <p:cNvPr id="15" name="正方形/長方形 3"/>
          <p:cNvSpPr>
            <a:spLocks noChangeArrowheads="1"/>
          </p:cNvSpPr>
          <p:nvPr/>
        </p:nvSpPr>
        <p:spPr bwMode="auto">
          <a:xfrm>
            <a:off x="895183" y="5103143"/>
            <a:ext cx="15515161"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820738" lvl="1" indent="-363538">
              <a:spcAft>
                <a:spcPts val="1200"/>
              </a:spcAft>
              <a:buClr>
                <a:srgbClr val="A50021"/>
              </a:buClr>
              <a:buFont typeface="Wingdings" pitchFamily="2" charset="2"/>
              <a:buChar char="Ø"/>
            </a:pPr>
            <a:r>
              <a:rPr lang="ja-JP" altLang="en-US" sz="4400" dirty="0">
                <a:latin typeface="+mn-ea"/>
                <a:ea typeface="+mn-ea"/>
              </a:rPr>
              <a:t>上式を積の形に変形すると，</a:t>
            </a:r>
            <a:endParaRPr lang="en-US" altLang="ja-JP" sz="4400" dirty="0">
              <a:latin typeface="+mn-ea"/>
              <a:ea typeface="+mn-ea"/>
            </a:endParaRPr>
          </a:p>
          <a:p>
            <a:pPr marL="820738" lvl="1" indent="-363538">
              <a:spcAft>
                <a:spcPts val="1200"/>
              </a:spcAft>
              <a:buClr>
                <a:srgbClr val="A50021"/>
              </a:buClr>
            </a:pPr>
            <a:r>
              <a:rPr lang="en-US" altLang="ja-JP" sz="4400" dirty="0">
                <a:latin typeface="+mn-ea"/>
                <a:ea typeface="+mn-ea"/>
              </a:rPr>
              <a:t>	</a:t>
            </a:r>
            <a:r>
              <a:rPr lang="ja-JP" altLang="en-US" sz="4400" dirty="0">
                <a:solidFill>
                  <a:srgbClr val="FF0000"/>
                </a:solidFill>
                <a:latin typeface="+mn-ea"/>
                <a:ea typeface="+mn-ea"/>
              </a:rPr>
              <a:t>Ｐ（Ａ∩Ｂ）＝Ｐ（Ａ｜Ｂ）・Ｐ（Ｂ）</a:t>
            </a:r>
            <a:r>
              <a:rPr lang="ja-JP" altLang="en-US" sz="4400" dirty="0">
                <a:latin typeface="+mn-ea"/>
                <a:ea typeface="+mn-ea"/>
              </a:rPr>
              <a:t>　： </a:t>
            </a:r>
            <a:r>
              <a:rPr lang="ja-JP" altLang="en-US" sz="4400" dirty="0">
                <a:solidFill>
                  <a:srgbClr val="FF0000"/>
                </a:solidFill>
                <a:latin typeface="+mn-ea"/>
                <a:ea typeface="+mn-ea"/>
              </a:rPr>
              <a:t>乗法定理</a:t>
            </a:r>
            <a:endParaRPr lang="en-US" altLang="ja-JP" sz="4400" dirty="0">
              <a:solidFill>
                <a:srgbClr val="FF0000"/>
              </a:solidFill>
              <a:latin typeface="+mn-ea"/>
              <a:ea typeface="+mn-ea"/>
            </a:endParaRPr>
          </a:p>
        </p:txBody>
      </p:sp>
      <p:sp>
        <p:nvSpPr>
          <p:cNvPr id="16" name="正方形/長方形 3"/>
          <p:cNvSpPr>
            <a:spLocks noChangeArrowheads="1"/>
          </p:cNvSpPr>
          <p:nvPr/>
        </p:nvSpPr>
        <p:spPr bwMode="auto">
          <a:xfrm>
            <a:off x="895183" y="6959089"/>
            <a:ext cx="15515161"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820738" lvl="1" indent="-363538">
              <a:spcAft>
                <a:spcPts val="1200"/>
              </a:spcAft>
              <a:buClr>
                <a:srgbClr val="A50021"/>
              </a:buClr>
              <a:buFont typeface="Wingdings" pitchFamily="2" charset="2"/>
              <a:buChar char="Ø"/>
            </a:pPr>
            <a:r>
              <a:rPr lang="ja-JP" altLang="en-US" sz="4400" dirty="0">
                <a:latin typeface="+mn-ea"/>
                <a:ea typeface="+mn-ea"/>
              </a:rPr>
              <a:t>上式はＡとＢを入れ替えても成り立つ</a:t>
            </a:r>
            <a:endParaRPr lang="en-US" altLang="ja-JP" sz="4400" dirty="0">
              <a:latin typeface="+mn-ea"/>
              <a:ea typeface="+mn-ea"/>
            </a:endParaRPr>
          </a:p>
          <a:p>
            <a:pPr marL="820738" lvl="1" indent="-363538">
              <a:spcAft>
                <a:spcPts val="1200"/>
              </a:spcAft>
              <a:buClr>
                <a:srgbClr val="A50021"/>
              </a:buClr>
            </a:pPr>
            <a:r>
              <a:rPr lang="en-US" altLang="ja-JP" sz="4400" dirty="0">
                <a:latin typeface="+mn-ea"/>
                <a:ea typeface="+mn-ea"/>
              </a:rPr>
              <a:t>	</a:t>
            </a:r>
            <a:r>
              <a:rPr lang="ja-JP" altLang="en-US" sz="4400" dirty="0">
                <a:solidFill>
                  <a:srgbClr val="FF0000"/>
                </a:solidFill>
                <a:latin typeface="+mn-ea"/>
                <a:ea typeface="+mn-ea"/>
              </a:rPr>
              <a:t>Ｐ（Ａ∩Ｂ）＝Ｐ（Ｂ｜Ａ）・Ｐ（Ａ）</a:t>
            </a:r>
            <a:endParaRPr lang="en-US" altLang="ja-JP" sz="4400" dirty="0">
              <a:solidFill>
                <a:srgbClr val="FF0000"/>
              </a:solidFill>
              <a:latin typeface="+mn-ea"/>
              <a:ea typeface="+mn-ea"/>
            </a:endParaRPr>
          </a:p>
        </p:txBody>
      </p:sp>
    </p:spTree>
    <p:extLst>
      <p:ext uri="{BB962C8B-B14F-4D97-AF65-F5344CB8AC3E}">
        <p14:creationId xmlns:p14="http://schemas.microsoft.com/office/powerpoint/2010/main" val="309971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条件付き確率の例題</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19</a:t>
            </a:fld>
            <a:endParaRPr lang="en-US" altLang="ja-JP" dirty="0"/>
          </a:p>
        </p:txBody>
      </p:sp>
      <p:sp>
        <p:nvSpPr>
          <p:cNvPr id="7" name="正方形/長方形 3"/>
          <p:cNvSpPr>
            <a:spLocks noChangeArrowheads="1"/>
          </p:cNvSpPr>
          <p:nvPr/>
        </p:nvSpPr>
        <p:spPr bwMode="auto">
          <a:xfrm>
            <a:off x="523875" y="1366272"/>
            <a:ext cx="16013384"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63538" indent="-363538">
              <a:spcAft>
                <a:spcPts val="1200"/>
              </a:spcAft>
              <a:buClr>
                <a:srgbClr val="A50021"/>
              </a:buClr>
              <a:buFont typeface="Wingdings" pitchFamily="2" charset="2"/>
              <a:buChar char="l"/>
            </a:pPr>
            <a:r>
              <a:rPr lang="ja-JP" altLang="en-US" sz="4400" dirty="0">
                <a:latin typeface="+mj-ea"/>
                <a:ea typeface="+mj-ea"/>
              </a:rPr>
              <a:t>箱の中の白玉と赤玉各３個の計６個から１個を取り出すとする．玉には下図の通り，１または２の数字が書かれている．今，数字だけに着目し，取り出した玉が白色と分かった場合，書かれている数字が１である確率はいくつか．</a:t>
            </a:r>
            <a:endParaRPr lang="en-US" altLang="ja-JP" sz="4400" dirty="0">
              <a:latin typeface="+mj-ea"/>
              <a:ea typeface="+mj-ea"/>
            </a:endParaRPr>
          </a:p>
        </p:txBody>
      </p:sp>
      <p:grpSp>
        <p:nvGrpSpPr>
          <p:cNvPr id="10" name="グループ化 6"/>
          <p:cNvGrpSpPr>
            <a:grpSpLocks/>
          </p:cNvGrpSpPr>
          <p:nvPr/>
        </p:nvGrpSpPr>
        <p:grpSpPr bwMode="auto">
          <a:xfrm>
            <a:off x="1166813" y="5411143"/>
            <a:ext cx="2857500" cy="2500312"/>
            <a:chOff x="1166786" y="3500438"/>
            <a:chExt cx="2857520" cy="2500330"/>
          </a:xfrm>
        </p:grpSpPr>
        <p:sp>
          <p:nvSpPr>
            <p:cNvPr id="11" name="正方形/長方形 10"/>
            <p:cNvSpPr/>
            <p:nvPr/>
          </p:nvSpPr>
          <p:spPr>
            <a:xfrm>
              <a:off x="1166786" y="3571876"/>
              <a:ext cx="2857520" cy="2428892"/>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2" name="正方形/長方形 11"/>
            <p:cNvSpPr/>
            <p:nvPr/>
          </p:nvSpPr>
          <p:spPr>
            <a:xfrm>
              <a:off x="2166918" y="3500438"/>
              <a:ext cx="857256" cy="142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sp>
        <p:nvSpPr>
          <p:cNvPr id="13" name="円/楕円 12"/>
          <p:cNvSpPr/>
          <p:nvPr/>
        </p:nvSpPr>
        <p:spPr>
          <a:xfrm>
            <a:off x="2238375" y="5839768"/>
            <a:ext cx="571500" cy="571500"/>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dirty="0">
                <a:solidFill>
                  <a:schemeClr val="bg1"/>
                </a:solidFill>
                <a:latin typeface="HGP創英角ﾎﾟｯﾌﾟ体" pitchFamily="50" charset="-128"/>
                <a:ea typeface="HGP創英角ﾎﾟｯﾌﾟ体" pitchFamily="50" charset="-128"/>
              </a:rPr>
              <a:t>２</a:t>
            </a:r>
          </a:p>
        </p:txBody>
      </p:sp>
      <p:sp>
        <p:nvSpPr>
          <p:cNvPr id="14" name="円/楕円 13"/>
          <p:cNvSpPr/>
          <p:nvPr/>
        </p:nvSpPr>
        <p:spPr>
          <a:xfrm>
            <a:off x="2809875" y="6268393"/>
            <a:ext cx="571500" cy="571500"/>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dirty="0">
                <a:solidFill>
                  <a:schemeClr val="bg1"/>
                </a:solidFill>
                <a:latin typeface="HGP創英角ﾎﾟｯﾌﾟ体" pitchFamily="50" charset="-128"/>
                <a:ea typeface="HGP創英角ﾎﾟｯﾌﾟ体" pitchFamily="50" charset="-128"/>
              </a:rPr>
              <a:t>１</a:t>
            </a:r>
          </a:p>
        </p:txBody>
      </p:sp>
      <p:sp>
        <p:nvSpPr>
          <p:cNvPr id="15" name="円/楕円 14"/>
          <p:cNvSpPr/>
          <p:nvPr/>
        </p:nvSpPr>
        <p:spPr>
          <a:xfrm>
            <a:off x="1524000" y="7125643"/>
            <a:ext cx="571500" cy="571500"/>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dirty="0">
                <a:solidFill>
                  <a:schemeClr val="bg1"/>
                </a:solidFill>
                <a:latin typeface="HGP創英角ﾎﾟｯﾌﾟ体" pitchFamily="50" charset="-128"/>
                <a:ea typeface="HGP創英角ﾎﾟｯﾌﾟ体" pitchFamily="50" charset="-128"/>
              </a:rPr>
              <a:t>２</a:t>
            </a:r>
          </a:p>
        </p:txBody>
      </p:sp>
      <p:sp>
        <p:nvSpPr>
          <p:cNvPr id="16" name="円/楕円 15"/>
          <p:cNvSpPr/>
          <p:nvPr/>
        </p:nvSpPr>
        <p:spPr>
          <a:xfrm>
            <a:off x="3167063" y="6982768"/>
            <a:ext cx="571500" cy="5715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dirty="0">
                <a:solidFill>
                  <a:schemeClr val="tx1"/>
                </a:solidFill>
                <a:latin typeface="HGP創英角ﾎﾟｯﾌﾟ体" pitchFamily="50" charset="-128"/>
                <a:ea typeface="HGP創英角ﾎﾟｯﾌﾟ体" pitchFamily="50" charset="-128"/>
              </a:rPr>
              <a:t>１</a:t>
            </a:r>
          </a:p>
        </p:txBody>
      </p:sp>
      <p:sp>
        <p:nvSpPr>
          <p:cNvPr id="17" name="円/楕円 16"/>
          <p:cNvSpPr/>
          <p:nvPr/>
        </p:nvSpPr>
        <p:spPr>
          <a:xfrm>
            <a:off x="1666875" y="6339830"/>
            <a:ext cx="571500" cy="5715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dirty="0">
                <a:solidFill>
                  <a:schemeClr val="tx1"/>
                </a:solidFill>
                <a:latin typeface="HGP創英角ﾎﾟｯﾌﾟ体" pitchFamily="50" charset="-128"/>
                <a:ea typeface="HGP創英角ﾎﾟｯﾌﾟ体" pitchFamily="50" charset="-128"/>
              </a:rPr>
              <a:t>１</a:t>
            </a:r>
          </a:p>
        </p:txBody>
      </p:sp>
      <p:sp>
        <p:nvSpPr>
          <p:cNvPr id="18" name="円/楕円 17"/>
          <p:cNvSpPr/>
          <p:nvPr/>
        </p:nvSpPr>
        <p:spPr>
          <a:xfrm>
            <a:off x="2309813" y="6982768"/>
            <a:ext cx="571500" cy="5715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dirty="0">
                <a:solidFill>
                  <a:schemeClr val="tx1"/>
                </a:solidFill>
                <a:latin typeface="HGP創英角ﾎﾟｯﾌﾟ体" pitchFamily="50" charset="-128"/>
                <a:ea typeface="HGP創英角ﾎﾟｯﾌﾟ体" pitchFamily="50" charset="-128"/>
              </a:rPr>
              <a:t>２</a:t>
            </a:r>
          </a:p>
        </p:txBody>
      </p:sp>
      <p:sp>
        <p:nvSpPr>
          <p:cNvPr id="19" name="正方形/長方形 18"/>
          <p:cNvSpPr>
            <a:spLocks noChangeArrowheads="1"/>
          </p:cNvSpPr>
          <p:nvPr/>
        </p:nvSpPr>
        <p:spPr bwMode="auto">
          <a:xfrm>
            <a:off x="4667249" y="7256993"/>
            <a:ext cx="1176199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ja-JP" altLang="en-US" sz="4400" dirty="0">
                <a:latin typeface="+mj-ea"/>
                <a:ea typeface="+mj-ea"/>
              </a:rPr>
              <a:t>取り出した玉の色が分からない場合で，書かれている数字が１である確率よりも高い</a:t>
            </a:r>
          </a:p>
        </p:txBody>
      </p:sp>
      <p:sp>
        <p:nvSpPr>
          <p:cNvPr id="3" name="正方形/長方形 2"/>
          <p:cNvSpPr/>
          <p:nvPr/>
        </p:nvSpPr>
        <p:spPr>
          <a:xfrm>
            <a:off x="4781709" y="4501605"/>
            <a:ext cx="8153194" cy="2431435"/>
          </a:xfrm>
          <a:prstGeom prst="rect">
            <a:avLst/>
          </a:prstGeom>
        </p:spPr>
        <p:txBody>
          <a:bodyPr wrap="none">
            <a:spAutoFit/>
          </a:bodyPr>
          <a:lstStyle/>
          <a:p>
            <a:pPr marL="820738" lvl="1" indent="-363538">
              <a:spcAft>
                <a:spcPts val="1200"/>
              </a:spcAft>
              <a:buClr>
                <a:srgbClr val="A50021"/>
              </a:buClr>
            </a:pPr>
            <a:r>
              <a:rPr lang="en-US" altLang="ja-JP" sz="4400" dirty="0" smtClean="0">
                <a:solidFill>
                  <a:srgbClr val="FF0000"/>
                </a:solidFill>
                <a:latin typeface="+mn-ea"/>
              </a:rPr>
              <a:t>A:</a:t>
            </a:r>
            <a:r>
              <a:rPr lang="ja-JP" altLang="en-US" sz="4400" dirty="0" smtClean="0">
                <a:solidFill>
                  <a:srgbClr val="FF0000"/>
                </a:solidFill>
                <a:latin typeface="+mn-ea"/>
              </a:rPr>
              <a:t>数字１　</a:t>
            </a:r>
            <a:r>
              <a:rPr lang="en-US" altLang="ja-JP" sz="4400" dirty="0" smtClean="0">
                <a:solidFill>
                  <a:srgbClr val="FF0000"/>
                </a:solidFill>
                <a:latin typeface="+mn-ea"/>
              </a:rPr>
              <a:t>B</a:t>
            </a:r>
            <a:r>
              <a:rPr lang="ja-JP" altLang="en-US" sz="4400" dirty="0" smtClean="0">
                <a:solidFill>
                  <a:srgbClr val="FF0000"/>
                </a:solidFill>
                <a:latin typeface="+mn-ea"/>
              </a:rPr>
              <a:t>：白</a:t>
            </a:r>
            <a:endParaRPr lang="en-US" altLang="ja-JP" sz="4400" dirty="0" smtClean="0">
              <a:solidFill>
                <a:srgbClr val="FF0000"/>
              </a:solidFill>
              <a:latin typeface="+mn-ea"/>
            </a:endParaRPr>
          </a:p>
          <a:p>
            <a:pPr marL="820738" lvl="1" indent="-363538">
              <a:spcAft>
                <a:spcPts val="1200"/>
              </a:spcAft>
              <a:buClr>
                <a:srgbClr val="A50021"/>
              </a:buClr>
            </a:pPr>
            <a:r>
              <a:rPr lang="ja-JP" altLang="en-US" sz="4400" dirty="0" smtClean="0">
                <a:solidFill>
                  <a:srgbClr val="FF0000"/>
                </a:solidFill>
                <a:latin typeface="+mn-ea"/>
              </a:rPr>
              <a:t>Ｐ（１｜白）</a:t>
            </a:r>
            <a:r>
              <a:rPr lang="ja-JP" altLang="en-US" sz="4400" dirty="0">
                <a:solidFill>
                  <a:srgbClr val="FF0000"/>
                </a:solidFill>
                <a:latin typeface="+mn-ea"/>
              </a:rPr>
              <a:t>＝Ｐ</a:t>
            </a:r>
            <a:r>
              <a:rPr lang="ja-JP" altLang="en-US" sz="4400" dirty="0" smtClean="0">
                <a:solidFill>
                  <a:srgbClr val="FF0000"/>
                </a:solidFill>
                <a:latin typeface="+mn-ea"/>
              </a:rPr>
              <a:t>（１∩白）</a:t>
            </a:r>
            <a:r>
              <a:rPr lang="ja-JP" altLang="en-US" sz="4400" dirty="0">
                <a:solidFill>
                  <a:srgbClr val="FF0000"/>
                </a:solidFill>
                <a:latin typeface="+mn-ea"/>
              </a:rPr>
              <a:t>／Ｐ</a:t>
            </a:r>
            <a:r>
              <a:rPr lang="ja-JP" altLang="en-US" sz="4400" dirty="0" smtClean="0">
                <a:solidFill>
                  <a:srgbClr val="FF0000"/>
                </a:solidFill>
                <a:latin typeface="+mn-ea"/>
              </a:rPr>
              <a:t>（白）</a:t>
            </a:r>
            <a:endParaRPr lang="en-US" altLang="ja-JP" sz="4400" dirty="0" smtClean="0">
              <a:solidFill>
                <a:srgbClr val="FF0000"/>
              </a:solidFill>
              <a:latin typeface="+mn-ea"/>
            </a:endParaRPr>
          </a:p>
          <a:p>
            <a:pPr marL="820738" lvl="1" indent="-363538">
              <a:spcAft>
                <a:spcPts val="1200"/>
              </a:spcAft>
              <a:buClr>
                <a:srgbClr val="A50021"/>
              </a:buClr>
            </a:pPr>
            <a:r>
              <a:rPr lang="ja-JP" altLang="en-US" sz="4400" dirty="0">
                <a:solidFill>
                  <a:srgbClr val="FF0000"/>
                </a:solidFill>
                <a:latin typeface="+mn-ea"/>
              </a:rPr>
              <a:t>　</a:t>
            </a:r>
            <a:r>
              <a:rPr lang="ja-JP" altLang="en-US" sz="4400" dirty="0" smtClean="0">
                <a:solidFill>
                  <a:srgbClr val="FF0000"/>
                </a:solidFill>
                <a:latin typeface="+mn-ea"/>
              </a:rPr>
              <a:t>　　　　   </a:t>
            </a:r>
            <a:r>
              <a:rPr lang="en-US" altLang="ja-JP" sz="4400" dirty="0" smtClean="0">
                <a:solidFill>
                  <a:srgbClr val="FF0000"/>
                </a:solidFill>
                <a:latin typeface="+mn-ea"/>
              </a:rPr>
              <a:t>= 2/6 / ½ = 2/3</a:t>
            </a:r>
            <a:endParaRPr lang="en-US" altLang="ja-JP" sz="4400" dirty="0">
              <a:solidFill>
                <a:srgbClr val="FF0000"/>
              </a:solidFill>
              <a:latin typeface="+mn-ea"/>
            </a:endParaRPr>
          </a:p>
        </p:txBody>
      </p:sp>
    </p:spTree>
    <p:extLst>
      <p:ext uri="{BB962C8B-B14F-4D97-AF65-F5344CB8AC3E}">
        <p14:creationId xmlns:p14="http://schemas.microsoft.com/office/powerpoint/2010/main" val="158285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スケジュール（予定）</a:t>
            </a:r>
            <a:endParaRPr kumimoji="1" lang="ja-JP" altLang="en-US"/>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a:t>
            </a:fld>
            <a:endParaRPr lang="en-US" altLang="ja-JP" dirty="0"/>
          </a:p>
        </p:txBody>
      </p:sp>
      <p:pic>
        <p:nvPicPr>
          <p:cNvPr id="3" name="図 2"/>
          <p:cNvPicPr>
            <a:picLocks noChangeAspect="1"/>
          </p:cNvPicPr>
          <p:nvPr/>
        </p:nvPicPr>
        <p:blipFill>
          <a:blip r:embed="rId2"/>
          <a:stretch>
            <a:fillRect/>
          </a:stretch>
        </p:blipFill>
        <p:spPr>
          <a:xfrm>
            <a:off x="880761" y="2150815"/>
            <a:ext cx="14894605" cy="4572508"/>
          </a:xfrm>
          <a:prstGeom prst="rect">
            <a:avLst/>
          </a:prstGeom>
        </p:spPr>
      </p:pic>
    </p:spTree>
    <p:extLst>
      <p:ext uri="{BB962C8B-B14F-4D97-AF65-F5344CB8AC3E}">
        <p14:creationId xmlns:p14="http://schemas.microsoft.com/office/powerpoint/2010/main" val="753496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独立性</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20</a:t>
            </a:fld>
            <a:endParaRPr lang="en-US" altLang="ja-JP" dirty="0"/>
          </a:p>
        </p:txBody>
      </p:sp>
      <p:sp>
        <p:nvSpPr>
          <p:cNvPr id="7" name="正方形/長方形 3"/>
          <p:cNvSpPr>
            <a:spLocks noChangeArrowheads="1"/>
          </p:cNvSpPr>
          <p:nvPr/>
        </p:nvSpPr>
        <p:spPr bwMode="auto">
          <a:xfrm>
            <a:off x="523875" y="2006526"/>
            <a:ext cx="16013384"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63538" indent="-363538">
              <a:spcAft>
                <a:spcPts val="1200"/>
              </a:spcAft>
              <a:buClr>
                <a:srgbClr val="A50021"/>
              </a:buClr>
              <a:buFont typeface="Wingdings" pitchFamily="2" charset="2"/>
              <a:buChar char="l"/>
            </a:pPr>
            <a:r>
              <a:rPr lang="ja-JP" altLang="en-US" sz="4400" dirty="0">
                <a:latin typeface="+mn-ea"/>
                <a:ea typeface="+mn-ea"/>
              </a:rPr>
              <a:t>事象Ａの起こる確率が他の事象Ｂに影響されない場合，即ち，</a:t>
            </a:r>
            <a:r>
              <a:rPr lang="ja-JP" altLang="en-US" sz="4400" dirty="0">
                <a:solidFill>
                  <a:srgbClr val="FF0000"/>
                </a:solidFill>
                <a:latin typeface="+mn-ea"/>
                <a:ea typeface="+mn-ea"/>
              </a:rPr>
              <a:t>Ｐ（Ａ）＝Ｐ（Ａ｜Ｂ）</a:t>
            </a:r>
            <a:r>
              <a:rPr lang="ja-JP" altLang="en-US" sz="4400" dirty="0">
                <a:latin typeface="+mn-ea"/>
                <a:ea typeface="+mn-ea"/>
              </a:rPr>
              <a:t>である場合，この事象は</a:t>
            </a:r>
            <a:r>
              <a:rPr lang="ja-JP" altLang="en-US" sz="4400" dirty="0">
                <a:solidFill>
                  <a:srgbClr val="FF0000"/>
                </a:solidFill>
                <a:latin typeface="+mn-ea"/>
                <a:ea typeface="+mn-ea"/>
              </a:rPr>
              <a:t>独立</a:t>
            </a:r>
            <a:r>
              <a:rPr lang="ja-JP" altLang="en-US" sz="4400" dirty="0">
                <a:latin typeface="+mn-ea"/>
                <a:ea typeface="+mn-ea"/>
              </a:rPr>
              <a:t>であると呼ぶ</a:t>
            </a:r>
            <a:endParaRPr lang="en-US" altLang="ja-JP" sz="4400" dirty="0">
              <a:latin typeface="+mn-ea"/>
              <a:ea typeface="+mn-ea"/>
            </a:endParaRPr>
          </a:p>
        </p:txBody>
      </p:sp>
      <p:sp>
        <p:nvSpPr>
          <p:cNvPr id="8" name="正方形/長方形 3"/>
          <p:cNvSpPr>
            <a:spLocks noChangeArrowheads="1"/>
          </p:cNvSpPr>
          <p:nvPr/>
        </p:nvSpPr>
        <p:spPr bwMode="auto">
          <a:xfrm>
            <a:off x="523875" y="4903956"/>
            <a:ext cx="16013384"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820738" lvl="1" indent="-363538">
              <a:spcAft>
                <a:spcPts val="1200"/>
              </a:spcAft>
              <a:buClr>
                <a:srgbClr val="A50021"/>
              </a:buClr>
              <a:buFont typeface="Wingdings" pitchFamily="2" charset="2"/>
              <a:buChar char="Ø"/>
            </a:pPr>
            <a:r>
              <a:rPr lang="ja-JP" altLang="en-US" sz="4400" dirty="0">
                <a:latin typeface="+mn-ea"/>
                <a:ea typeface="+mn-ea"/>
              </a:rPr>
              <a:t>これを前述の式に代入すると，</a:t>
            </a:r>
            <a:endParaRPr lang="en-US" altLang="ja-JP" sz="4400" dirty="0">
              <a:latin typeface="+mn-ea"/>
              <a:ea typeface="+mn-ea"/>
            </a:endParaRPr>
          </a:p>
          <a:p>
            <a:pPr marL="820738" lvl="1" indent="-363538">
              <a:spcAft>
                <a:spcPts val="1200"/>
              </a:spcAft>
              <a:buClr>
                <a:srgbClr val="A50021"/>
              </a:buClr>
            </a:pPr>
            <a:r>
              <a:rPr lang="en-US" altLang="ja-JP" sz="4400" dirty="0">
                <a:solidFill>
                  <a:srgbClr val="FF0000"/>
                </a:solidFill>
                <a:latin typeface="+mn-ea"/>
                <a:ea typeface="+mn-ea"/>
              </a:rPr>
              <a:t>	</a:t>
            </a:r>
            <a:r>
              <a:rPr lang="ja-JP" altLang="en-US" sz="4400" dirty="0">
                <a:solidFill>
                  <a:srgbClr val="FF0000"/>
                </a:solidFill>
                <a:latin typeface="+mn-ea"/>
                <a:ea typeface="+mn-ea"/>
              </a:rPr>
              <a:t>Ｐ（Ａ∩Ｂ）＝Ｐ（Ａ｜Ｂ）・Ｐ（Ｂ）</a:t>
            </a:r>
            <a:endParaRPr lang="en-US" altLang="ja-JP" sz="4400" dirty="0">
              <a:solidFill>
                <a:srgbClr val="FF0000"/>
              </a:solidFill>
              <a:latin typeface="+mn-ea"/>
              <a:ea typeface="+mn-ea"/>
            </a:endParaRPr>
          </a:p>
          <a:p>
            <a:pPr marL="820738" lvl="1" indent="-363538">
              <a:spcAft>
                <a:spcPts val="1200"/>
              </a:spcAft>
              <a:buClr>
                <a:srgbClr val="A50021"/>
              </a:buClr>
            </a:pPr>
            <a:r>
              <a:rPr lang="en-US" altLang="ja-JP" sz="4400" dirty="0">
                <a:solidFill>
                  <a:srgbClr val="FF0000"/>
                </a:solidFill>
                <a:latin typeface="+mn-ea"/>
                <a:ea typeface="+mn-ea"/>
              </a:rPr>
              <a:t>	</a:t>
            </a:r>
            <a:r>
              <a:rPr lang="ja-JP" altLang="en-US" sz="4400" dirty="0">
                <a:solidFill>
                  <a:srgbClr val="FF0000"/>
                </a:solidFill>
                <a:latin typeface="+mn-ea"/>
                <a:ea typeface="+mn-ea"/>
              </a:rPr>
              <a:t>　　　　　　</a:t>
            </a:r>
            <a:r>
              <a:rPr lang="en-US" altLang="ja-JP" sz="4400" dirty="0">
                <a:solidFill>
                  <a:srgbClr val="FF0000"/>
                </a:solidFill>
                <a:latin typeface="+mn-ea"/>
                <a:ea typeface="+mn-ea"/>
              </a:rPr>
              <a:t> </a:t>
            </a:r>
            <a:r>
              <a:rPr lang="ja-JP" altLang="en-US" sz="4400" dirty="0">
                <a:solidFill>
                  <a:srgbClr val="FF0000"/>
                </a:solidFill>
                <a:latin typeface="+mn-ea"/>
                <a:ea typeface="+mn-ea"/>
              </a:rPr>
              <a:t>＝Ｐ（Ａ）・Ｐ（Ｂ）</a:t>
            </a:r>
            <a:endParaRPr lang="en-US" altLang="ja-JP" sz="4400" dirty="0">
              <a:solidFill>
                <a:srgbClr val="FF0000"/>
              </a:solidFill>
              <a:latin typeface="+mn-ea"/>
              <a:ea typeface="+mn-ea"/>
            </a:endParaRPr>
          </a:p>
        </p:txBody>
      </p:sp>
    </p:spTree>
    <p:extLst>
      <p:ext uri="{BB962C8B-B14F-4D97-AF65-F5344CB8AC3E}">
        <p14:creationId xmlns:p14="http://schemas.microsoft.com/office/powerpoint/2010/main" val="127862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21</a:t>
            </a:fld>
            <a:endParaRPr lang="en-US" altLang="ja-JP" dirty="0"/>
          </a:p>
        </p:txBody>
      </p:sp>
      <p:sp>
        <p:nvSpPr>
          <p:cNvPr id="3" name="タイトル 2"/>
          <p:cNvSpPr>
            <a:spLocks noGrp="1"/>
          </p:cNvSpPr>
          <p:nvPr>
            <p:ph type="title"/>
          </p:nvPr>
        </p:nvSpPr>
        <p:spPr/>
        <p:txBody>
          <a:bodyPr/>
          <a:lstStyle/>
          <a:p>
            <a:r>
              <a:rPr kumimoji="1" lang="ja-JP" altLang="en-US" dirty="0" smtClean="0"/>
              <a:t>独立性の例題</a:t>
            </a:r>
            <a:endParaRPr kumimoji="1" lang="ja-JP" altLang="en-US" dirty="0"/>
          </a:p>
        </p:txBody>
      </p:sp>
      <p:sp>
        <p:nvSpPr>
          <p:cNvPr id="6" name="正方形/長方形 3"/>
          <p:cNvSpPr>
            <a:spLocks noChangeArrowheads="1"/>
          </p:cNvSpPr>
          <p:nvPr/>
        </p:nvSpPr>
        <p:spPr bwMode="auto">
          <a:xfrm>
            <a:off x="523875" y="1214438"/>
            <a:ext cx="168898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63538" indent="-363538">
              <a:spcAft>
                <a:spcPts val="1200"/>
              </a:spcAft>
              <a:buClr>
                <a:srgbClr val="A50021"/>
              </a:buClr>
              <a:buFont typeface="Wingdings" pitchFamily="2" charset="2"/>
              <a:buChar char="l"/>
            </a:pPr>
            <a:r>
              <a:rPr lang="ja-JP" altLang="en-US" sz="4400">
                <a:latin typeface="+mn-ea"/>
                <a:ea typeface="+mn-ea"/>
              </a:rPr>
              <a:t>さいころを２回投げて連続して１が出る確率はいくつか．</a:t>
            </a:r>
            <a:endParaRPr lang="en-US" altLang="ja-JP" sz="4400">
              <a:latin typeface="+mn-ea"/>
              <a:ea typeface="+mn-ea"/>
            </a:endParaRPr>
          </a:p>
        </p:txBody>
      </p:sp>
      <p:sp>
        <p:nvSpPr>
          <p:cNvPr id="7" name="正方形/長方形 3"/>
          <p:cNvSpPr>
            <a:spLocks noChangeArrowheads="1"/>
          </p:cNvSpPr>
          <p:nvPr/>
        </p:nvSpPr>
        <p:spPr bwMode="auto">
          <a:xfrm>
            <a:off x="523875" y="4491075"/>
            <a:ext cx="16889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63538" indent="-363538">
              <a:spcAft>
                <a:spcPts val="1200"/>
              </a:spcAft>
              <a:buClr>
                <a:srgbClr val="A50021"/>
              </a:buClr>
              <a:buFont typeface="Wingdings" pitchFamily="2" charset="2"/>
              <a:buChar char="l"/>
            </a:pPr>
            <a:r>
              <a:rPr lang="ja-JP" altLang="en-US" sz="4400" dirty="0">
                <a:latin typeface="+mn-ea"/>
                <a:ea typeface="+mn-ea"/>
              </a:rPr>
              <a:t>５個のさいころを同時に投げた時，３個のさいころの目が１となる確率はいくつか．</a:t>
            </a:r>
            <a:endParaRPr lang="en-US" altLang="ja-JP" sz="4400" dirty="0">
              <a:latin typeface="+mn-ea"/>
              <a:ea typeface="+mn-ea"/>
            </a:endParaRPr>
          </a:p>
        </p:txBody>
      </p:sp>
      <p:sp>
        <p:nvSpPr>
          <p:cNvPr id="8" name="正方形/長方形 3"/>
          <p:cNvSpPr>
            <a:spLocks noChangeArrowheads="1"/>
          </p:cNvSpPr>
          <p:nvPr/>
        </p:nvSpPr>
        <p:spPr bwMode="auto">
          <a:xfrm>
            <a:off x="1209948" y="1874838"/>
            <a:ext cx="15255303" cy="2539157"/>
          </a:xfrm>
          <a:prstGeom prst="rect">
            <a:avLst/>
          </a:prstGeom>
          <a:noFill/>
          <a:ln w="9525">
            <a:noFill/>
            <a:miter lim="800000"/>
            <a:headEnd/>
            <a:tailEnd/>
          </a:ln>
        </p:spPr>
        <p:txBody>
          <a:bodyPr wrap="square">
            <a:spAutoFit/>
          </a:bodyPr>
          <a:lstStyle/>
          <a:p>
            <a:pPr>
              <a:spcAft>
                <a:spcPts val="600"/>
              </a:spcAft>
              <a:buClr>
                <a:srgbClr val="A50021"/>
              </a:buClr>
              <a:defRPr/>
            </a:pPr>
            <a:r>
              <a:rPr lang="ja-JP" altLang="en-US" sz="3600" dirty="0">
                <a:latin typeface="+mn-ea"/>
                <a:ea typeface="+mn-ea"/>
              </a:rPr>
              <a:t>１回目に１が出る事象Ａの確率は，Ｐ（Ａ</a:t>
            </a:r>
            <a:r>
              <a:rPr lang="en-US" altLang="ja-JP" sz="3600" dirty="0">
                <a:latin typeface="+mn-ea"/>
                <a:ea typeface="+mn-ea"/>
              </a:rPr>
              <a:t>)</a:t>
            </a:r>
            <a:r>
              <a:rPr lang="ja-JP" altLang="en-US" sz="3600" dirty="0">
                <a:latin typeface="+mn-ea"/>
                <a:ea typeface="+mn-ea"/>
              </a:rPr>
              <a:t>＝</a:t>
            </a:r>
            <a:r>
              <a:rPr lang="en-US" altLang="ja-JP" sz="3600" dirty="0">
                <a:latin typeface="+mn-ea"/>
                <a:ea typeface="+mn-ea"/>
              </a:rPr>
              <a:t>1/6</a:t>
            </a:r>
          </a:p>
          <a:p>
            <a:pPr marL="363538" indent="-363538">
              <a:spcAft>
                <a:spcPts val="600"/>
              </a:spcAft>
              <a:buClr>
                <a:srgbClr val="A50021"/>
              </a:buClr>
              <a:defRPr/>
            </a:pPr>
            <a:r>
              <a:rPr lang="ja-JP" altLang="en-US" sz="3600" dirty="0">
                <a:latin typeface="+mn-ea"/>
                <a:ea typeface="+mn-ea"/>
              </a:rPr>
              <a:t>２回目に１が出る事象Ｂの確率は，Ｐ（Ｂ</a:t>
            </a:r>
            <a:r>
              <a:rPr lang="en-US" altLang="ja-JP" sz="3600" dirty="0">
                <a:latin typeface="+mn-ea"/>
                <a:ea typeface="+mn-ea"/>
              </a:rPr>
              <a:t>)</a:t>
            </a:r>
            <a:r>
              <a:rPr lang="ja-JP" altLang="en-US" sz="3600" dirty="0">
                <a:latin typeface="+mn-ea"/>
                <a:ea typeface="+mn-ea"/>
              </a:rPr>
              <a:t>＝</a:t>
            </a:r>
            <a:r>
              <a:rPr lang="en-US" altLang="ja-JP" sz="3600" dirty="0">
                <a:latin typeface="+mn-ea"/>
                <a:ea typeface="+mn-ea"/>
              </a:rPr>
              <a:t>1/6</a:t>
            </a:r>
          </a:p>
          <a:p>
            <a:pPr marL="363538" indent="-363538">
              <a:spcAft>
                <a:spcPts val="600"/>
              </a:spcAft>
              <a:buClr>
                <a:srgbClr val="A50021"/>
              </a:buClr>
              <a:defRPr/>
            </a:pPr>
            <a:r>
              <a:rPr lang="ja-JP" altLang="en-US" sz="3600" dirty="0">
                <a:latin typeface="+mn-ea"/>
                <a:ea typeface="+mn-ea"/>
              </a:rPr>
              <a:t>事象Ａと事象Ｂは独立であることから，</a:t>
            </a:r>
            <a:endParaRPr lang="en-US" altLang="ja-JP" sz="3600" dirty="0">
              <a:latin typeface="+mn-ea"/>
              <a:ea typeface="+mn-ea"/>
            </a:endParaRPr>
          </a:p>
          <a:p>
            <a:pPr marL="363538" indent="-363538">
              <a:spcAft>
                <a:spcPts val="600"/>
              </a:spcAft>
              <a:buClr>
                <a:srgbClr val="A50021"/>
              </a:buClr>
              <a:defRPr/>
            </a:pPr>
            <a:r>
              <a:rPr lang="ja-JP" altLang="en-US" sz="3600" dirty="0">
                <a:solidFill>
                  <a:srgbClr val="FF0000"/>
                </a:solidFill>
                <a:latin typeface="+mn-ea"/>
                <a:ea typeface="+mn-ea"/>
              </a:rPr>
              <a:t>Ｐ（Ａ∩Ｂ）＝Ｐ（Ａ）・Ｐ（Ｂ）＝</a:t>
            </a:r>
            <a:r>
              <a:rPr lang="en-US" altLang="ja-JP" sz="3600" dirty="0">
                <a:solidFill>
                  <a:srgbClr val="FF0000"/>
                </a:solidFill>
                <a:latin typeface="+mn-ea"/>
                <a:ea typeface="+mn-ea"/>
              </a:rPr>
              <a:t>1/36</a:t>
            </a:r>
          </a:p>
        </p:txBody>
      </p:sp>
      <p:sp>
        <p:nvSpPr>
          <p:cNvPr id="9" name="正方形/長方形 3"/>
          <p:cNvSpPr>
            <a:spLocks noChangeArrowheads="1"/>
          </p:cNvSpPr>
          <p:nvPr/>
        </p:nvSpPr>
        <p:spPr bwMode="auto">
          <a:xfrm>
            <a:off x="1317960" y="6083377"/>
            <a:ext cx="15255303" cy="30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Aft>
                <a:spcPts val="600"/>
              </a:spcAft>
              <a:buClr>
                <a:srgbClr val="A50021"/>
              </a:buClr>
            </a:pPr>
            <a:r>
              <a:rPr lang="ja-JP" altLang="en-US" sz="3600" dirty="0">
                <a:latin typeface="+mn-ea"/>
                <a:ea typeface="+mn-ea"/>
              </a:rPr>
              <a:t>１が出る確率は</a:t>
            </a:r>
            <a:r>
              <a:rPr lang="en-US" altLang="ja-JP" sz="3600" dirty="0">
                <a:latin typeface="+mn-ea"/>
                <a:ea typeface="+mn-ea"/>
              </a:rPr>
              <a:t>1/6</a:t>
            </a:r>
            <a:r>
              <a:rPr lang="ja-JP" altLang="en-US" sz="3600" dirty="0" err="1">
                <a:latin typeface="+mn-ea"/>
                <a:ea typeface="+mn-ea"/>
              </a:rPr>
              <a:t>，</a:t>
            </a:r>
            <a:r>
              <a:rPr lang="ja-JP" altLang="en-US" sz="3600" dirty="0">
                <a:latin typeface="+mn-ea"/>
                <a:ea typeface="+mn-ea"/>
              </a:rPr>
              <a:t>１以外が出る確率は</a:t>
            </a:r>
            <a:r>
              <a:rPr lang="en-US" altLang="ja-JP" sz="3600" dirty="0">
                <a:latin typeface="+mn-ea"/>
                <a:ea typeface="+mn-ea"/>
              </a:rPr>
              <a:t>5/6</a:t>
            </a:r>
          </a:p>
          <a:p>
            <a:pPr>
              <a:spcAft>
                <a:spcPts val="600"/>
              </a:spcAft>
              <a:buClr>
                <a:srgbClr val="A50021"/>
              </a:buClr>
            </a:pPr>
            <a:r>
              <a:rPr lang="ja-JP" altLang="en-US" sz="3600" dirty="0">
                <a:latin typeface="+mn-ea"/>
                <a:ea typeface="+mn-ea"/>
              </a:rPr>
              <a:t>５個のさいころの出る目の事象は独立であり， ３個のさいころの目が１，２個のさいころの目が１以外となる組み合わせの数が</a:t>
            </a:r>
            <a:r>
              <a:rPr lang="en-US" altLang="ja-JP" sz="3600" baseline="-25000" dirty="0">
                <a:latin typeface="+mn-ea"/>
                <a:ea typeface="+mn-ea"/>
              </a:rPr>
              <a:t>5</a:t>
            </a:r>
            <a:r>
              <a:rPr lang="ja-JP" altLang="en-US" sz="3600" dirty="0">
                <a:latin typeface="+mn-ea"/>
                <a:ea typeface="+mn-ea"/>
              </a:rPr>
              <a:t>Ｃ</a:t>
            </a:r>
            <a:r>
              <a:rPr lang="en-US" altLang="ja-JP" sz="3600" baseline="-25000" dirty="0">
                <a:latin typeface="+mn-ea"/>
                <a:ea typeface="+mn-ea"/>
              </a:rPr>
              <a:t>3</a:t>
            </a:r>
            <a:r>
              <a:rPr lang="ja-JP" altLang="en-US" sz="3600" dirty="0">
                <a:latin typeface="+mn-ea"/>
                <a:ea typeface="+mn-ea"/>
              </a:rPr>
              <a:t>となるため，</a:t>
            </a:r>
            <a:endParaRPr lang="en-US" altLang="ja-JP" sz="3600" dirty="0">
              <a:latin typeface="+mn-ea"/>
              <a:ea typeface="+mn-ea"/>
            </a:endParaRPr>
          </a:p>
          <a:p>
            <a:pPr>
              <a:spcAft>
                <a:spcPts val="600"/>
              </a:spcAft>
              <a:buClr>
                <a:srgbClr val="A50021"/>
              </a:buClr>
            </a:pPr>
            <a:r>
              <a:rPr lang="ja-JP" altLang="en-US" sz="3600" dirty="0">
                <a:latin typeface="+mn-ea"/>
                <a:ea typeface="+mn-ea"/>
              </a:rPr>
              <a:t>確率は，</a:t>
            </a:r>
            <a:r>
              <a:rPr lang="en-US" altLang="ja-JP" sz="3600" baseline="-25000" dirty="0">
                <a:solidFill>
                  <a:srgbClr val="FF0000"/>
                </a:solidFill>
                <a:latin typeface="+mn-ea"/>
                <a:ea typeface="+mn-ea"/>
              </a:rPr>
              <a:t>5</a:t>
            </a:r>
            <a:r>
              <a:rPr lang="ja-JP" altLang="en-US" sz="3600" dirty="0">
                <a:solidFill>
                  <a:srgbClr val="FF0000"/>
                </a:solidFill>
                <a:latin typeface="+mn-ea"/>
                <a:ea typeface="+mn-ea"/>
              </a:rPr>
              <a:t>Ｃ</a:t>
            </a:r>
            <a:r>
              <a:rPr lang="en-US" altLang="ja-JP" sz="3600" baseline="-25000" dirty="0">
                <a:solidFill>
                  <a:srgbClr val="FF0000"/>
                </a:solidFill>
                <a:latin typeface="+mn-ea"/>
                <a:ea typeface="+mn-ea"/>
              </a:rPr>
              <a:t>3 </a:t>
            </a:r>
            <a:r>
              <a:rPr lang="ja-JP" altLang="en-US" sz="3600" dirty="0">
                <a:solidFill>
                  <a:srgbClr val="FF0000"/>
                </a:solidFill>
                <a:latin typeface="+mn-ea"/>
                <a:ea typeface="+mn-ea"/>
              </a:rPr>
              <a:t>・（</a:t>
            </a:r>
            <a:r>
              <a:rPr lang="en-US" altLang="ja-JP" sz="3600" dirty="0">
                <a:solidFill>
                  <a:srgbClr val="FF0000"/>
                </a:solidFill>
                <a:latin typeface="+mn-ea"/>
                <a:ea typeface="+mn-ea"/>
              </a:rPr>
              <a:t>1/6</a:t>
            </a:r>
            <a:r>
              <a:rPr lang="ja-JP" altLang="en-US" sz="3600" dirty="0">
                <a:solidFill>
                  <a:srgbClr val="FF0000"/>
                </a:solidFill>
                <a:latin typeface="+mn-ea"/>
                <a:ea typeface="+mn-ea"/>
              </a:rPr>
              <a:t>）・（</a:t>
            </a:r>
            <a:r>
              <a:rPr lang="en-US" altLang="ja-JP" sz="3600" dirty="0">
                <a:solidFill>
                  <a:srgbClr val="FF0000"/>
                </a:solidFill>
                <a:latin typeface="+mn-ea"/>
                <a:ea typeface="+mn-ea"/>
              </a:rPr>
              <a:t>1/6</a:t>
            </a:r>
            <a:r>
              <a:rPr lang="ja-JP" altLang="en-US" sz="3600" dirty="0">
                <a:solidFill>
                  <a:srgbClr val="FF0000"/>
                </a:solidFill>
                <a:latin typeface="+mn-ea"/>
                <a:ea typeface="+mn-ea"/>
              </a:rPr>
              <a:t>）・（</a:t>
            </a:r>
            <a:r>
              <a:rPr lang="en-US" altLang="ja-JP" sz="3600" dirty="0">
                <a:solidFill>
                  <a:srgbClr val="FF0000"/>
                </a:solidFill>
                <a:latin typeface="+mn-ea"/>
                <a:ea typeface="+mn-ea"/>
              </a:rPr>
              <a:t>1/6</a:t>
            </a:r>
            <a:r>
              <a:rPr lang="ja-JP" altLang="en-US" sz="3600" dirty="0">
                <a:solidFill>
                  <a:srgbClr val="FF0000"/>
                </a:solidFill>
                <a:latin typeface="+mn-ea"/>
                <a:ea typeface="+mn-ea"/>
              </a:rPr>
              <a:t>）・（</a:t>
            </a:r>
            <a:r>
              <a:rPr lang="en-US" altLang="ja-JP" sz="3600" dirty="0">
                <a:solidFill>
                  <a:srgbClr val="FF0000"/>
                </a:solidFill>
                <a:latin typeface="+mn-ea"/>
                <a:ea typeface="+mn-ea"/>
              </a:rPr>
              <a:t>5/6</a:t>
            </a:r>
            <a:r>
              <a:rPr lang="ja-JP" altLang="en-US" sz="3600" dirty="0">
                <a:solidFill>
                  <a:srgbClr val="FF0000"/>
                </a:solidFill>
                <a:latin typeface="+mn-ea"/>
                <a:ea typeface="+mn-ea"/>
              </a:rPr>
              <a:t>）・（</a:t>
            </a:r>
            <a:r>
              <a:rPr lang="en-US" altLang="ja-JP" sz="3600" dirty="0">
                <a:solidFill>
                  <a:srgbClr val="FF0000"/>
                </a:solidFill>
                <a:latin typeface="+mn-ea"/>
                <a:ea typeface="+mn-ea"/>
              </a:rPr>
              <a:t>5/6</a:t>
            </a:r>
            <a:r>
              <a:rPr lang="ja-JP" altLang="en-US" sz="3600" dirty="0">
                <a:solidFill>
                  <a:srgbClr val="FF0000"/>
                </a:solidFill>
                <a:latin typeface="+mn-ea"/>
                <a:ea typeface="+mn-ea"/>
              </a:rPr>
              <a:t>） ≒ </a:t>
            </a:r>
            <a:r>
              <a:rPr lang="en-US" altLang="ja-JP" sz="3600" dirty="0">
                <a:solidFill>
                  <a:srgbClr val="FF0000"/>
                </a:solidFill>
                <a:latin typeface="+mn-ea"/>
                <a:ea typeface="+mn-ea"/>
              </a:rPr>
              <a:t>0.032</a:t>
            </a:r>
          </a:p>
        </p:txBody>
      </p:sp>
      <p:sp>
        <p:nvSpPr>
          <p:cNvPr id="10" name="正方形/長方形 9"/>
          <p:cNvSpPr/>
          <p:nvPr/>
        </p:nvSpPr>
        <p:spPr bwMode="auto">
          <a:xfrm>
            <a:off x="12432803" y="7277483"/>
            <a:ext cx="756084"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4118305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0"/>
                                        </p:tgtEl>
                                      </p:cBhvr>
                                    </p:animEffect>
                                    <p:set>
                                      <p:cBhvr>
                                        <p:cTn id="19"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22</a:t>
            </a:fld>
            <a:endParaRPr lang="en-US" altLang="ja-JP" dirty="0"/>
          </a:p>
        </p:txBody>
      </p:sp>
      <p:sp>
        <p:nvSpPr>
          <p:cNvPr id="3" name="タイトル 2"/>
          <p:cNvSpPr>
            <a:spLocks noGrp="1"/>
          </p:cNvSpPr>
          <p:nvPr>
            <p:ph type="title"/>
          </p:nvPr>
        </p:nvSpPr>
        <p:spPr>
          <a:xfrm>
            <a:off x="454886" y="3689628"/>
            <a:ext cx="15902353" cy="1413515"/>
          </a:xfrm>
        </p:spPr>
        <p:txBody>
          <a:bodyPr>
            <a:normAutofit/>
          </a:bodyPr>
          <a:lstStyle/>
          <a:p>
            <a:pPr algn="ctr"/>
            <a:r>
              <a:rPr kumimoji="1" lang="en-US" altLang="ja-JP" sz="7200" dirty="0" smtClean="0">
                <a:latin typeface="+mj-ea"/>
              </a:rPr>
              <a:t>3. </a:t>
            </a:r>
            <a:r>
              <a:rPr kumimoji="1" lang="ja-JP" altLang="en-US" sz="7200" dirty="0" smtClean="0">
                <a:latin typeface="+mj-ea"/>
              </a:rPr>
              <a:t>ベイズの定理</a:t>
            </a:r>
            <a:endParaRPr kumimoji="1" lang="ja-JP" altLang="en-US" sz="7200" dirty="0">
              <a:latin typeface="+mj-ea"/>
            </a:endParaRPr>
          </a:p>
        </p:txBody>
      </p:sp>
    </p:spTree>
    <p:extLst>
      <p:ext uri="{BB962C8B-B14F-4D97-AF65-F5344CB8AC3E}">
        <p14:creationId xmlns:p14="http://schemas.microsoft.com/office/powerpoint/2010/main" val="37007621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ベイズ流の統計</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23</a:t>
            </a:fld>
            <a:endParaRPr lang="en-US" altLang="ja-JP" dirty="0"/>
          </a:p>
        </p:txBody>
      </p:sp>
      <p:sp>
        <p:nvSpPr>
          <p:cNvPr id="6" name="テキスト ボックス 3"/>
          <p:cNvSpPr txBox="1">
            <a:spLocks noChangeArrowheads="1"/>
          </p:cNvSpPr>
          <p:nvPr/>
        </p:nvSpPr>
        <p:spPr bwMode="auto">
          <a:xfrm>
            <a:off x="371463" y="1610755"/>
            <a:ext cx="16129792" cy="6801862"/>
          </a:xfrm>
          <a:prstGeom prst="rect">
            <a:avLst/>
          </a:prstGeom>
          <a:noFill/>
          <a:ln w="9525">
            <a:noFill/>
            <a:miter lim="800000"/>
            <a:headEnd/>
            <a:tailEnd/>
          </a:ln>
        </p:spPr>
        <p:txBody>
          <a:bodyPr wrap="square">
            <a:spAutoFit/>
          </a:bodyPr>
          <a:lstStyle/>
          <a:p>
            <a:pPr marL="449263" indent="-449263" eaLnBrk="1" hangingPunct="1">
              <a:spcAft>
                <a:spcPts val="600"/>
              </a:spcAft>
              <a:defRPr/>
            </a:pPr>
            <a:r>
              <a:rPr lang="ja-JP" altLang="en-US" sz="4400" dirty="0" smtClean="0">
                <a:latin typeface="+mn-ea"/>
                <a:ea typeface="+mn-ea"/>
              </a:rPr>
              <a:t>ここからベイズの定理について解説します。</a:t>
            </a:r>
            <a:endParaRPr lang="en-US" altLang="ja-JP" sz="4400" dirty="0" smtClean="0">
              <a:latin typeface="+mn-ea"/>
              <a:ea typeface="+mn-ea"/>
            </a:endParaRPr>
          </a:p>
          <a:p>
            <a:pPr marL="449263" indent="-449263" eaLnBrk="1" hangingPunct="1">
              <a:spcAft>
                <a:spcPts val="600"/>
              </a:spcAft>
              <a:defRPr/>
            </a:pPr>
            <a:r>
              <a:rPr lang="ja-JP" altLang="en-US" sz="4400" dirty="0" smtClean="0">
                <a:latin typeface="+mn-ea"/>
                <a:ea typeface="+mn-ea"/>
              </a:rPr>
              <a:t>先ほどの条件付き確率の乗法定理の式において、</a:t>
            </a:r>
            <a:r>
              <a:rPr lang="en-US" altLang="ja-JP" sz="4400" dirty="0" smtClean="0">
                <a:latin typeface="+mn-ea"/>
                <a:ea typeface="+mn-ea"/>
              </a:rPr>
              <a:t>A</a:t>
            </a:r>
            <a:r>
              <a:rPr lang="ja-JP" altLang="en-US" sz="4400" dirty="0" smtClean="0">
                <a:latin typeface="+mn-ea"/>
                <a:ea typeface="+mn-ea"/>
              </a:rPr>
              <a:t>と</a:t>
            </a:r>
            <a:r>
              <a:rPr lang="en-US" altLang="ja-JP" sz="4400" dirty="0" smtClean="0">
                <a:latin typeface="+mn-ea"/>
                <a:ea typeface="+mn-ea"/>
              </a:rPr>
              <a:t>B</a:t>
            </a:r>
            <a:r>
              <a:rPr lang="ja-JP" altLang="en-US" sz="4400" dirty="0" smtClean="0">
                <a:latin typeface="+mn-ea"/>
                <a:ea typeface="+mn-ea"/>
              </a:rPr>
              <a:t>を</a:t>
            </a:r>
            <a:endParaRPr lang="en-US" altLang="ja-JP" sz="4400" dirty="0" smtClean="0">
              <a:latin typeface="+mn-ea"/>
              <a:ea typeface="+mn-ea"/>
            </a:endParaRPr>
          </a:p>
          <a:p>
            <a:pPr marL="449263" indent="-449263" eaLnBrk="1" hangingPunct="1">
              <a:spcAft>
                <a:spcPts val="600"/>
              </a:spcAft>
              <a:defRPr/>
            </a:pPr>
            <a:r>
              <a:rPr lang="ja-JP" altLang="en-US" sz="4400" dirty="0" smtClean="0">
                <a:latin typeface="+mn-ea"/>
                <a:ea typeface="+mn-ea"/>
              </a:rPr>
              <a:t>入れ替えても成り立つ、ということを使うと、ある式が</a:t>
            </a:r>
            <a:endParaRPr lang="en-US" altLang="ja-JP" sz="4400" dirty="0" smtClean="0">
              <a:latin typeface="+mn-ea"/>
              <a:ea typeface="+mn-ea"/>
            </a:endParaRPr>
          </a:p>
          <a:p>
            <a:pPr marL="449263" indent="-449263" eaLnBrk="1" hangingPunct="1">
              <a:spcAft>
                <a:spcPts val="600"/>
              </a:spcAft>
              <a:defRPr/>
            </a:pPr>
            <a:r>
              <a:rPr lang="ja-JP" altLang="en-US" sz="4400" dirty="0" smtClean="0">
                <a:latin typeface="+mn-ea"/>
                <a:ea typeface="+mn-ea"/>
              </a:rPr>
              <a:t>得られます（ベイズの定理）。</a:t>
            </a:r>
            <a:endParaRPr lang="en-US" altLang="ja-JP" sz="4400" dirty="0" smtClean="0">
              <a:latin typeface="+mn-ea"/>
              <a:ea typeface="+mn-ea"/>
            </a:endParaRPr>
          </a:p>
          <a:p>
            <a:pPr marL="449263" indent="-449263" eaLnBrk="1" hangingPunct="1">
              <a:spcAft>
                <a:spcPts val="600"/>
              </a:spcAft>
              <a:defRPr/>
            </a:pPr>
            <a:endParaRPr lang="en-US" altLang="ja-JP" sz="4400" dirty="0">
              <a:latin typeface="+mn-ea"/>
              <a:ea typeface="+mn-ea"/>
            </a:endParaRPr>
          </a:p>
          <a:p>
            <a:pPr marL="449263" indent="-449263" eaLnBrk="1" hangingPunct="1">
              <a:spcAft>
                <a:spcPts val="600"/>
              </a:spcAft>
              <a:defRPr/>
            </a:pPr>
            <a:r>
              <a:rPr lang="ja-JP" altLang="en-US" sz="4400" dirty="0" smtClean="0">
                <a:latin typeface="+mn-ea"/>
                <a:ea typeface="+mn-ea"/>
              </a:rPr>
              <a:t>この式を、“原因から結果が導かれる確率“をもとに</a:t>
            </a:r>
            <a:endParaRPr lang="en-US" altLang="ja-JP" sz="4400" dirty="0" smtClean="0">
              <a:latin typeface="+mn-ea"/>
              <a:ea typeface="+mn-ea"/>
            </a:endParaRPr>
          </a:p>
          <a:p>
            <a:pPr marL="449263" indent="-449263" eaLnBrk="1" hangingPunct="1">
              <a:spcAft>
                <a:spcPts val="600"/>
              </a:spcAft>
              <a:defRPr/>
            </a:pPr>
            <a:r>
              <a:rPr lang="ja-JP" altLang="en-US" sz="4400" dirty="0" smtClean="0">
                <a:latin typeface="+mn-ea"/>
                <a:ea typeface="+mn-ea"/>
              </a:rPr>
              <a:t>“結果に基づく原因のもっともらしさ”を算出する式とみるのが</a:t>
            </a:r>
            <a:endParaRPr lang="en-US" altLang="ja-JP" sz="4400" dirty="0" smtClean="0">
              <a:latin typeface="+mn-ea"/>
              <a:ea typeface="+mn-ea"/>
            </a:endParaRPr>
          </a:p>
          <a:p>
            <a:pPr marL="449263" indent="-449263" eaLnBrk="1" hangingPunct="1">
              <a:spcAft>
                <a:spcPts val="600"/>
              </a:spcAft>
              <a:defRPr/>
            </a:pPr>
            <a:r>
              <a:rPr lang="ja-JP" altLang="en-US" sz="4400" dirty="0" smtClean="0">
                <a:latin typeface="+mn-ea"/>
                <a:ea typeface="+mn-ea"/>
              </a:rPr>
              <a:t>ベイズ流の考え方です。幅広い応用を持ち、現在は</a:t>
            </a:r>
            <a:endParaRPr lang="en-US" altLang="ja-JP" sz="4400" dirty="0" smtClean="0">
              <a:latin typeface="+mn-ea"/>
              <a:ea typeface="+mn-ea"/>
            </a:endParaRPr>
          </a:p>
          <a:p>
            <a:pPr marL="449263" indent="-449263" eaLnBrk="1" hangingPunct="1">
              <a:spcAft>
                <a:spcPts val="600"/>
              </a:spcAft>
              <a:defRPr/>
            </a:pPr>
            <a:r>
              <a:rPr lang="ja-JP" altLang="en-US" sz="4400" dirty="0" smtClean="0">
                <a:latin typeface="+mn-ea"/>
                <a:ea typeface="+mn-ea"/>
              </a:rPr>
              <a:t>データサイエンスの色々な場面で登場します。</a:t>
            </a:r>
            <a:endParaRPr lang="en-US" altLang="ja-JP" sz="4400" dirty="0" smtClean="0">
              <a:latin typeface="+mn-ea"/>
              <a:ea typeface="+mn-ea"/>
            </a:endParaRPr>
          </a:p>
        </p:txBody>
      </p:sp>
    </p:spTree>
    <p:extLst>
      <p:ext uri="{BB962C8B-B14F-4D97-AF65-F5344CB8AC3E}">
        <p14:creationId xmlns:p14="http://schemas.microsoft.com/office/powerpoint/2010/main" val="2772823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bwMode="auto">
          <a:xfrm>
            <a:off x="371463" y="1400630"/>
            <a:ext cx="15769752" cy="3810525"/>
          </a:xfrm>
          <a:prstGeom prst="rect">
            <a:avLst/>
          </a:prstGeom>
          <a:solidFill>
            <a:schemeClr val="bg1"/>
          </a:solidFill>
          <a:ln w="9525" cap="flat" cmpd="sng" algn="ctr">
            <a:solidFill>
              <a:schemeClr val="accent4"/>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2" name="タイトル 1"/>
          <p:cNvSpPr>
            <a:spLocks noGrp="1"/>
          </p:cNvSpPr>
          <p:nvPr>
            <p:ph type="title"/>
          </p:nvPr>
        </p:nvSpPr>
        <p:spPr/>
        <p:txBody>
          <a:bodyPr/>
          <a:lstStyle/>
          <a:p>
            <a:r>
              <a:rPr kumimoji="1" lang="ja-JP" altLang="en-US" dirty="0" smtClean="0"/>
              <a:t>ベイズの定理</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24</a:t>
            </a:fld>
            <a:endParaRPr lang="en-US" altLang="ja-JP" dirty="0"/>
          </a:p>
        </p:txBody>
      </p:sp>
      <p:pic>
        <p:nvPicPr>
          <p:cNvPr id="1026" name="Picture 2" descr="\begin{align*}&#10;&amp;P(B|A)=\frac{P(A|B)P(B)}{P(A)}&#10;\end{al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7927" y="2978907"/>
            <a:ext cx="6827439" cy="1548172"/>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3"/>
          <p:cNvSpPr txBox="1">
            <a:spLocks noChangeArrowheads="1"/>
          </p:cNvSpPr>
          <p:nvPr/>
        </p:nvSpPr>
        <p:spPr bwMode="auto">
          <a:xfrm>
            <a:off x="371463" y="1610755"/>
            <a:ext cx="16129792" cy="769441"/>
          </a:xfrm>
          <a:prstGeom prst="rect">
            <a:avLst/>
          </a:prstGeom>
          <a:noFill/>
          <a:ln w="9525">
            <a:noFill/>
            <a:miter lim="800000"/>
            <a:headEnd/>
            <a:tailEnd/>
          </a:ln>
        </p:spPr>
        <p:txBody>
          <a:bodyPr wrap="square">
            <a:spAutoFit/>
          </a:bodyPr>
          <a:lstStyle/>
          <a:p>
            <a:pPr marL="449263" indent="-449263" eaLnBrk="1" hangingPunct="1">
              <a:spcAft>
                <a:spcPts val="600"/>
              </a:spcAft>
              <a:defRPr/>
            </a:pPr>
            <a:r>
              <a:rPr lang="ja-JP" altLang="en-US" sz="4400" dirty="0" smtClean="0">
                <a:latin typeface="+mn-ea"/>
                <a:ea typeface="+mn-ea"/>
              </a:rPr>
              <a:t>２つの事象</a:t>
            </a:r>
            <a:r>
              <a:rPr lang="en-US" altLang="ja-JP" sz="4400" dirty="0" smtClean="0">
                <a:latin typeface="+mn-ea"/>
                <a:ea typeface="+mn-ea"/>
              </a:rPr>
              <a:t>A,B</a:t>
            </a:r>
            <a:r>
              <a:rPr lang="ja-JP" altLang="en-US" sz="4400" dirty="0" smtClean="0">
                <a:latin typeface="+mn-ea"/>
                <a:ea typeface="+mn-ea"/>
              </a:rPr>
              <a:t>について以下が成り立つ：</a:t>
            </a:r>
            <a:endParaRPr lang="en-US" altLang="ja-JP" sz="4400" dirty="0" smtClean="0">
              <a:latin typeface="+mn-ea"/>
              <a:ea typeface="+mn-ea"/>
            </a:endParaRPr>
          </a:p>
        </p:txBody>
      </p:sp>
    </p:spTree>
    <p:extLst>
      <p:ext uri="{BB962C8B-B14F-4D97-AF65-F5344CB8AC3E}">
        <p14:creationId xmlns:p14="http://schemas.microsoft.com/office/powerpoint/2010/main" val="2686970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bwMode="auto">
          <a:xfrm>
            <a:off x="371463" y="1400630"/>
            <a:ext cx="15769752" cy="6423822"/>
          </a:xfrm>
          <a:prstGeom prst="rect">
            <a:avLst/>
          </a:prstGeom>
          <a:solidFill>
            <a:schemeClr val="bg1"/>
          </a:solidFill>
          <a:ln w="9525" cap="flat" cmpd="sng" algn="ctr">
            <a:solidFill>
              <a:schemeClr val="accent4"/>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2" name="タイトル 1"/>
          <p:cNvSpPr>
            <a:spLocks noGrp="1"/>
          </p:cNvSpPr>
          <p:nvPr>
            <p:ph type="title"/>
          </p:nvPr>
        </p:nvSpPr>
        <p:spPr/>
        <p:txBody>
          <a:bodyPr/>
          <a:lstStyle/>
          <a:p>
            <a:r>
              <a:rPr kumimoji="1" lang="ja-JP" altLang="en-US" dirty="0" smtClean="0"/>
              <a:t>全確率の定理</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25</a:t>
            </a:fld>
            <a:endParaRPr lang="en-US" altLang="ja-JP" dirty="0"/>
          </a:p>
        </p:txBody>
      </p:sp>
      <mc:AlternateContent xmlns:mc="http://schemas.openxmlformats.org/markup-compatibility/2006" xmlns:a14="http://schemas.microsoft.com/office/drawing/2010/main">
        <mc:Choice Requires="a14">
          <p:sp>
            <p:nvSpPr>
              <p:cNvPr id="7" name="テキスト ボックス 3"/>
              <p:cNvSpPr txBox="1">
                <a:spLocks noChangeArrowheads="1"/>
              </p:cNvSpPr>
              <p:nvPr/>
            </p:nvSpPr>
            <p:spPr bwMode="auto">
              <a:xfrm>
                <a:off x="371463" y="1610755"/>
                <a:ext cx="16129792" cy="3262432"/>
              </a:xfrm>
              <a:prstGeom prst="rect">
                <a:avLst/>
              </a:prstGeom>
              <a:noFill/>
              <a:ln w="9525">
                <a:noFill/>
                <a:miter lim="800000"/>
                <a:headEnd/>
                <a:tailEnd/>
              </a:ln>
            </p:spPr>
            <p:txBody>
              <a:bodyPr wrap="square">
                <a:spAutoFit/>
              </a:bodyPr>
              <a:lstStyle/>
              <a:p>
                <a:pPr>
                  <a:spcAft>
                    <a:spcPts val="1200"/>
                  </a:spcAft>
                  <a:buClr>
                    <a:srgbClr val="A50021"/>
                  </a:buClr>
                </a:pPr>
                <a:r>
                  <a:rPr lang="ja-JP" altLang="en-US" sz="4400" dirty="0" smtClean="0">
                    <a:latin typeface="+mn-ea"/>
                    <a:ea typeface="+mn-ea"/>
                  </a:rPr>
                  <a:t>事象</a:t>
                </a:r>
                <a14:m>
                  <m:oMath xmlns:m="http://schemas.openxmlformats.org/officeDocument/2006/math">
                    <m:sSub>
                      <m:sSubPr>
                        <m:ctrlPr>
                          <a:rPr lang="en-US" altLang="ja-JP" sz="4400" b="0" i="1" smtClean="0">
                            <a:latin typeface="Cambria Math" panose="02040503050406030204" pitchFamily="18" charset="0"/>
                            <a:ea typeface="+mn-ea"/>
                          </a:rPr>
                        </m:ctrlPr>
                      </m:sSubPr>
                      <m:e>
                        <m:r>
                          <a:rPr lang="en-US" altLang="ja-JP" sz="4400" b="0" i="1" smtClean="0">
                            <a:latin typeface="Cambria Math" panose="02040503050406030204" pitchFamily="18" charset="0"/>
                            <a:ea typeface="+mn-ea"/>
                          </a:rPr>
                          <m:t>𝐻</m:t>
                        </m:r>
                      </m:e>
                      <m:sub>
                        <m:r>
                          <a:rPr lang="en-US" altLang="ja-JP" sz="4400" b="0" i="1" smtClean="0">
                            <a:latin typeface="Cambria Math" panose="02040503050406030204" pitchFamily="18" charset="0"/>
                            <a:ea typeface="+mn-ea"/>
                          </a:rPr>
                          <m:t>1</m:t>
                        </m:r>
                      </m:sub>
                    </m:sSub>
                    <m:r>
                      <a:rPr lang="en-US" altLang="ja-JP" sz="4400" b="0" i="1" smtClean="0">
                        <a:latin typeface="Cambria Math" panose="02040503050406030204" pitchFamily="18" charset="0"/>
                        <a:ea typeface="+mn-ea"/>
                      </a:rPr>
                      <m:t>, </m:t>
                    </m:r>
                    <m:sSub>
                      <m:sSubPr>
                        <m:ctrlPr>
                          <a:rPr lang="en-US" altLang="ja-JP" sz="4400" b="0" i="1" smtClean="0">
                            <a:latin typeface="Cambria Math" panose="02040503050406030204" pitchFamily="18" charset="0"/>
                            <a:ea typeface="+mn-ea"/>
                          </a:rPr>
                        </m:ctrlPr>
                      </m:sSubPr>
                      <m:e>
                        <m:r>
                          <a:rPr lang="en-US" altLang="ja-JP" sz="4400" b="0" i="1" smtClean="0">
                            <a:latin typeface="Cambria Math" panose="02040503050406030204" pitchFamily="18" charset="0"/>
                            <a:ea typeface="+mn-ea"/>
                          </a:rPr>
                          <m:t>𝐻</m:t>
                        </m:r>
                      </m:e>
                      <m:sub>
                        <m:r>
                          <a:rPr lang="en-US" altLang="ja-JP" sz="4400" b="0" i="1" smtClean="0">
                            <a:latin typeface="Cambria Math" panose="02040503050406030204" pitchFamily="18" charset="0"/>
                            <a:ea typeface="+mn-ea"/>
                          </a:rPr>
                          <m:t>2</m:t>
                        </m:r>
                      </m:sub>
                    </m:sSub>
                    <m:r>
                      <a:rPr lang="en-US" altLang="ja-JP" sz="4400" b="0" i="1" smtClean="0">
                        <a:latin typeface="Cambria Math" panose="02040503050406030204" pitchFamily="18" charset="0"/>
                        <a:ea typeface="+mn-ea"/>
                      </a:rPr>
                      <m:t>,…,</m:t>
                    </m:r>
                    <m:sSub>
                      <m:sSubPr>
                        <m:ctrlPr>
                          <a:rPr lang="en-US" altLang="ja-JP" sz="4400" b="0" i="1" smtClean="0">
                            <a:latin typeface="Cambria Math" panose="02040503050406030204" pitchFamily="18" charset="0"/>
                            <a:ea typeface="+mn-ea"/>
                          </a:rPr>
                        </m:ctrlPr>
                      </m:sSubPr>
                      <m:e>
                        <m:r>
                          <a:rPr lang="en-US" altLang="ja-JP" sz="4400" b="0" i="1" smtClean="0">
                            <a:latin typeface="Cambria Math" panose="02040503050406030204" pitchFamily="18" charset="0"/>
                            <a:ea typeface="+mn-ea"/>
                          </a:rPr>
                          <m:t>𝐻</m:t>
                        </m:r>
                      </m:e>
                      <m:sub>
                        <m:r>
                          <a:rPr lang="en-US" altLang="ja-JP" sz="4400" b="0" i="1" smtClean="0">
                            <a:latin typeface="Cambria Math" panose="02040503050406030204" pitchFamily="18" charset="0"/>
                            <a:ea typeface="+mn-ea"/>
                          </a:rPr>
                          <m:t>𝑘</m:t>
                        </m:r>
                      </m:sub>
                    </m:sSub>
                  </m:oMath>
                </a14:m>
                <a:r>
                  <a:rPr lang="ja-JP" altLang="en-US" sz="4400" dirty="0" smtClean="0">
                    <a:latin typeface="+mn-ea"/>
                    <a:ea typeface="+mn-ea"/>
                  </a:rPr>
                  <a:t>が</a:t>
                </a:r>
                <a:r>
                  <a:rPr lang="ja-JP" altLang="en-US" sz="4400" dirty="0">
                    <a:latin typeface="+mn-ea"/>
                    <a:ea typeface="+mn-ea"/>
                  </a:rPr>
                  <a:t>互いに排反で，</a:t>
                </a:r>
                <a:r>
                  <a:rPr lang="ja-JP" altLang="en-US" sz="4400" dirty="0" smtClean="0">
                    <a:latin typeface="+mn-ea"/>
                    <a:ea typeface="+mn-ea"/>
                  </a:rPr>
                  <a:t>かつ</a:t>
                </a:r>
                <a:r>
                  <a:rPr lang="ja-JP" altLang="en-US" sz="4400" dirty="0">
                    <a:latin typeface="+mn-ea"/>
                    <a:ea typeface="+mn-ea"/>
                  </a:rPr>
                  <a:t>　</a:t>
                </a:r>
                <a:endParaRPr lang="en-US" altLang="ja-JP" sz="4400" dirty="0" smtClean="0">
                  <a:latin typeface="+mn-ea"/>
                  <a:ea typeface="+mn-ea"/>
                </a:endParaRPr>
              </a:p>
              <a:p>
                <a:pPr>
                  <a:spcAft>
                    <a:spcPts val="1200"/>
                  </a:spcAft>
                  <a:buClr>
                    <a:srgbClr val="A50021"/>
                  </a:buClr>
                </a:pPr>
                <a:endParaRPr lang="en-US" altLang="ja-JP" sz="4400" dirty="0" smtClean="0">
                  <a:latin typeface="+mn-ea"/>
                  <a:ea typeface="+mn-ea"/>
                </a:endParaRPr>
              </a:p>
              <a:p>
                <a:pPr>
                  <a:spcAft>
                    <a:spcPts val="1200"/>
                  </a:spcAft>
                  <a:buClr>
                    <a:srgbClr val="A50021"/>
                  </a:buClr>
                </a:pPr>
                <a:endParaRPr lang="en-US" altLang="ja-JP" sz="4400" dirty="0" smtClean="0">
                  <a:latin typeface="+mn-ea"/>
                  <a:ea typeface="+mn-ea"/>
                </a:endParaRPr>
              </a:p>
              <a:p>
                <a:pPr>
                  <a:spcAft>
                    <a:spcPts val="1200"/>
                  </a:spcAft>
                  <a:buClr>
                    <a:srgbClr val="A50021"/>
                  </a:buClr>
                </a:pPr>
                <a:r>
                  <a:rPr lang="ja-JP" altLang="en-US" sz="4400" dirty="0" smtClean="0">
                    <a:latin typeface="+mn-ea"/>
                    <a:ea typeface="+mn-ea"/>
                  </a:rPr>
                  <a:t>とする。この時、任意の事象</a:t>
                </a:r>
                <a14:m>
                  <m:oMath xmlns:m="http://schemas.openxmlformats.org/officeDocument/2006/math">
                    <m:r>
                      <a:rPr lang="en-US" altLang="ja-JP" sz="4400" b="0" i="1" smtClean="0">
                        <a:latin typeface="Cambria Math" panose="02040503050406030204" pitchFamily="18" charset="0"/>
                        <a:ea typeface="+mn-ea"/>
                      </a:rPr>
                      <m:t>𝐴</m:t>
                    </m:r>
                  </m:oMath>
                </a14:m>
                <a:r>
                  <a:rPr lang="ja-JP" altLang="en-US" sz="4400" dirty="0" smtClean="0">
                    <a:latin typeface="+mn-ea"/>
                    <a:ea typeface="+mn-ea"/>
                  </a:rPr>
                  <a:t>に</a:t>
                </a:r>
                <a:r>
                  <a:rPr lang="ja-JP" altLang="en-US" sz="4400" dirty="0">
                    <a:latin typeface="+mn-ea"/>
                    <a:ea typeface="+mn-ea"/>
                  </a:rPr>
                  <a:t>対して</a:t>
                </a:r>
                <a:endParaRPr lang="en-US" altLang="ja-JP" sz="4400" dirty="0">
                  <a:latin typeface="+mn-ea"/>
                  <a:ea typeface="+mn-ea"/>
                </a:endParaRPr>
              </a:p>
            </p:txBody>
          </p:sp>
        </mc:Choice>
        <mc:Fallback xmlns="">
          <p:sp>
            <p:nvSpPr>
              <p:cNvPr id="7" name="テキスト ボックス 3"/>
              <p:cNvSpPr txBox="1">
                <a:spLocks noRot="1" noChangeAspect="1" noMove="1" noResize="1" noEditPoints="1" noAdjustHandles="1" noChangeArrowheads="1" noChangeShapeType="1" noTextEdit="1"/>
              </p:cNvSpPr>
              <p:nvPr/>
            </p:nvSpPr>
            <p:spPr bwMode="auto">
              <a:xfrm>
                <a:off x="371463" y="1610755"/>
                <a:ext cx="16129792" cy="3262432"/>
              </a:xfrm>
              <a:prstGeom prst="rect">
                <a:avLst/>
              </a:prstGeom>
              <a:blipFill rotWithShape="0">
                <a:blip r:embed="rId2"/>
                <a:stretch>
                  <a:fillRect l="-1550" t="-3364" b="-8411"/>
                </a:stretch>
              </a:blipFill>
              <a:ln w="9525">
                <a:noFill/>
                <a:miter lim="800000"/>
                <a:headEnd/>
                <a:tailEnd/>
              </a:ln>
            </p:spPr>
            <p:txBody>
              <a:bodyPr/>
              <a:lstStyle/>
              <a:p>
                <a:r>
                  <a:rPr lang="ja-JP" altLang="en-US">
                    <a:noFill/>
                  </a:rPr>
                  <a:t> </a:t>
                </a:r>
              </a:p>
            </p:txBody>
          </p:sp>
        </mc:Fallback>
      </mc:AlternateContent>
      <p:pic>
        <p:nvPicPr>
          <p:cNvPr id="2050" name="Picture 2" descr="\begin{align*}&#10;&amp;H_1\bigcup H_2\bigcup \ldots \bigcup H_k=\Omega&#10;%&amp;P(B|A)=\frac{P(A|B)P(B)}{P(A)}&#10;\end{al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883" y="2630507"/>
            <a:ext cx="6208311" cy="7875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begin{align*}&#10;&amp;P(A) = \sum_{j=1}^k P(A\bigcap H_j) =\sum_{j=1}^k P(H_j)P(A|H_j)&#10;%H_1\bigcup H_2\bigcup \ldots \bigcup H_k=\Omega&#10;%&amp;P(B|A)=\frac{P(A|B)P(B)}{P(A)}&#10;\end{ali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7787" y="5348361"/>
            <a:ext cx="11143782" cy="1728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697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排他的集合のイメージ</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26</a:t>
            </a:fld>
            <a:endParaRPr lang="en-US" altLang="ja-JP" dirty="0"/>
          </a:p>
        </p:txBody>
      </p:sp>
      <p:sp>
        <p:nvSpPr>
          <p:cNvPr id="6" name="正方形/長方形 5"/>
          <p:cNvSpPr/>
          <p:nvPr/>
        </p:nvSpPr>
        <p:spPr bwMode="auto">
          <a:xfrm>
            <a:off x="4331903" y="4059027"/>
            <a:ext cx="1656184" cy="24842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7" name="正方形/長方形 6"/>
          <p:cNvSpPr/>
          <p:nvPr/>
        </p:nvSpPr>
        <p:spPr bwMode="auto">
          <a:xfrm>
            <a:off x="5988087" y="4059027"/>
            <a:ext cx="1656184" cy="24842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8" name="正方形/長方形 7"/>
          <p:cNvSpPr/>
          <p:nvPr/>
        </p:nvSpPr>
        <p:spPr bwMode="auto">
          <a:xfrm>
            <a:off x="7644271" y="4059027"/>
            <a:ext cx="1656184" cy="24842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9" name="正方形/長方形 8"/>
          <p:cNvSpPr/>
          <p:nvPr/>
        </p:nvSpPr>
        <p:spPr bwMode="auto">
          <a:xfrm>
            <a:off x="9264451" y="4059027"/>
            <a:ext cx="1656184" cy="24842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0" name="テキスト ボックス 9"/>
          <p:cNvSpPr txBox="1"/>
          <p:nvPr/>
        </p:nvSpPr>
        <p:spPr>
          <a:xfrm>
            <a:off x="6060095" y="3230935"/>
            <a:ext cx="2361544" cy="584775"/>
          </a:xfrm>
          <a:prstGeom prst="rect">
            <a:avLst/>
          </a:prstGeom>
          <a:noFill/>
        </p:spPr>
        <p:txBody>
          <a:bodyPr wrap="none" rtlCol="0">
            <a:spAutoFit/>
          </a:bodyPr>
          <a:lstStyle/>
          <a:p>
            <a:r>
              <a:rPr kumimoji="1" lang="ja-JP" altLang="en-US" sz="3200" dirty="0" smtClean="0"/>
              <a:t>標本空間</a:t>
            </a:r>
            <a:r>
              <a:rPr kumimoji="1" lang="en-US" altLang="ja-JP" sz="3200" dirty="0" smtClean="0"/>
              <a:t> Ω</a:t>
            </a:r>
            <a:endParaRPr kumimoji="1" lang="ja-JP" altLang="en-US" sz="3200" dirty="0"/>
          </a:p>
        </p:txBody>
      </p:sp>
      <p:sp>
        <p:nvSpPr>
          <p:cNvPr id="11" name="テキスト ボックス 10"/>
          <p:cNvSpPr txBox="1"/>
          <p:nvPr/>
        </p:nvSpPr>
        <p:spPr>
          <a:xfrm>
            <a:off x="4331903" y="3951015"/>
            <a:ext cx="583814" cy="584775"/>
          </a:xfrm>
          <a:prstGeom prst="rect">
            <a:avLst/>
          </a:prstGeom>
          <a:noFill/>
        </p:spPr>
        <p:txBody>
          <a:bodyPr wrap="none" rtlCol="0">
            <a:spAutoFit/>
          </a:bodyPr>
          <a:lstStyle/>
          <a:p>
            <a:r>
              <a:rPr kumimoji="1" lang="en-US" altLang="ja-JP" sz="3200" dirty="0" smtClean="0"/>
              <a:t>H</a:t>
            </a:r>
            <a:r>
              <a:rPr kumimoji="1" lang="en-US" altLang="ja-JP" sz="3200" baseline="-25000" dirty="0" smtClean="0"/>
              <a:t>1</a:t>
            </a:r>
            <a:endParaRPr kumimoji="1" lang="ja-JP" altLang="en-US" sz="3200" baseline="-25000" dirty="0"/>
          </a:p>
        </p:txBody>
      </p:sp>
      <p:sp>
        <p:nvSpPr>
          <p:cNvPr id="12" name="テキスト ボックス 11"/>
          <p:cNvSpPr txBox="1"/>
          <p:nvPr/>
        </p:nvSpPr>
        <p:spPr>
          <a:xfrm>
            <a:off x="6052345" y="3951015"/>
            <a:ext cx="583814" cy="584775"/>
          </a:xfrm>
          <a:prstGeom prst="rect">
            <a:avLst/>
          </a:prstGeom>
          <a:noFill/>
        </p:spPr>
        <p:txBody>
          <a:bodyPr wrap="none" rtlCol="0">
            <a:spAutoFit/>
          </a:bodyPr>
          <a:lstStyle/>
          <a:p>
            <a:r>
              <a:rPr kumimoji="1" lang="en-US" altLang="ja-JP" sz="3200" smtClean="0"/>
              <a:t>H</a:t>
            </a:r>
            <a:r>
              <a:rPr kumimoji="1" lang="en-US" altLang="ja-JP" sz="3200" baseline="-25000" smtClean="0"/>
              <a:t>2</a:t>
            </a:r>
            <a:endParaRPr kumimoji="1" lang="ja-JP" altLang="en-US" sz="3200" baseline="-25000" dirty="0"/>
          </a:p>
        </p:txBody>
      </p:sp>
      <p:sp>
        <p:nvSpPr>
          <p:cNvPr id="13" name="テキスト ボックス 12"/>
          <p:cNvSpPr txBox="1"/>
          <p:nvPr/>
        </p:nvSpPr>
        <p:spPr>
          <a:xfrm>
            <a:off x="7752283" y="3951015"/>
            <a:ext cx="583814" cy="584775"/>
          </a:xfrm>
          <a:prstGeom prst="rect">
            <a:avLst/>
          </a:prstGeom>
          <a:noFill/>
        </p:spPr>
        <p:txBody>
          <a:bodyPr wrap="none" rtlCol="0">
            <a:spAutoFit/>
          </a:bodyPr>
          <a:lstStyle/>
          <a:p>
            <a:r>
              <a:rPr kumimoji="1" lang="en-US" altLang="ja-JP" sz="3200" dirty="0" smtClean="0"/>
              <a:t>H</a:t>
            </a:r>
            <a:r>
              <a:rPr kumimoji="1" lang="en-US" altLang="ja-JP" sz="3200" baseline="-25000" dirty="0" smtClean="0"/>
              <a:t>3</a:t>
            </a:r>
            <a:endParaRPr kumimoji="1" lang="ja-JP" altLang="en-US" sz="3200" baseline="-25000" dirty="0"/>
          </a:p>
        </p:txBody>
      </p:sp>
      <p:sp>
        <p:nvSpPr>
          <p:cNvPr id="14" name="テキスト ボックス 13"/>
          <p:cNvSpPr txBox="1"/>
          <p:nvPr/>
        </p:nvSpPr>
        <p:spPr>
          <a:xfrm>
            <a:off x="9292705" y="3951015"/>
            <a:ext cx="583814" cy="584775"/>
          </a:xfrm>
          <a:prstGeom prst="rect">
            <a:avLst/>
          </a:prstGeom>
          <a:noFill/>
        </p:spPr>
        <p:txBody>
          <a:bodyPr wrap="none" rtlCol="0">
            <a:spAutoFit/>
          </a:bodyPr>
          <a:lstStyle/>
          <a:p>
            <a:r>
              <a:rPr kumimoji="1" lang="en-US" altLang="ja-JP" sz="3200" dirty="0" smtClean="0"/>
              <a:t>H</a:t>
            </a:r>
            <a:r>
              <a:rPr kumimoji="1" lang="en-US" altLang="ja-JP" sz="3200" baseline="-25000" dirty="0" smtClean="0"/>
              <a:t>4</a:t>
            </a:r>
            <a:endParaRPr kumimoji="1" lang="ja-JP" altLang="en-US" sz="3200" baseline="-25000" dirty="0"/>
          </a:p>
        </p:txBody>
      </p:sp>
      <p:sp>
        <p:nvSpPr>
          <p:cNvPr id="15" name="円/楕円 14"/>
          <p:cNvSpPr/>
          <p:nvPr/>
        </p:nvSpPr>
        <p:spPr bwMode="auto">
          <a:xfrm>
            <a:off x="4763951" y="4779107"/>
            <a:ext cx="5608874" cy="1476164"/>
          </a:xfrm>
          <a:prstGeom prst="ellipse">
            <a:avLst/>
          </a:prstGeom>
          <a:solidFill>
            <a:srgbClr val="FFCCFF">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6" name="テキスト ボックス 15"/>
          <p:cNvSpPr txBox="1"/>
          <p:nvPr/>
        </p:nvSpPr>
        <p:spPr>
          <a:xfrm>
            <a:off x="5412023" y="4698388"/>
            <a:ext cx="444352" cy="584775"/>
          </a:xfrm>
          <a:prstGeom prst="rect">
            <a:avLst/>
          </a:prstGeom>
          <a:noFill/>
        </p:spPr>
        <p:txBody>
          <a:bodyPr wrap="none" rtlCol="0">
            <a:spAutoFit/>
          </a:bodyPr>
          <a:lstStyle/>
          <a:p>
            <a:r>
              <a:rPr kumimoji="1" lang="en-US" altLang="ja-JP" sz="3200" dirty="0" smtClean="0"/>
              <a:t>A</a:t>
            </a:r>
            <a:endParaRPr kumimoji="1" lang="ja-JP" altLang="en-US" sz="3200" dirty="0"/>
          </a:p>
        </p:txBody>
      </p:sp>
      <p:sp>
        <p:nvSpPr>
          <p:cNvPr id="17" name="テキスト ボックス 16"/>
          <p:cNvSpPr txBox="1"/>
          <p:nvPr/>
        </p:nvSpPr>
        <p:spPr>
          <a:xfrm>
            <a:off x="4727947" y="5274452"/>
            <a:ext cx="1253869" cy="584775"/>
          </a:xfrm>
          <a:prstGeom prst="rect">
            <a:avLst/>
          </a:prstGeom>
          <a:noFill/>
        </p:spPr>
        <p:txBody>
          <a:bodyPr wrap="none" rtlCol="0">
            <a:spAutoFit/>
          </a:bodyPr>
          <a:lstStyle/>
          <a:p>
            <a:r>
              <a:rPr kumimoji="1" lang="en-US" altLang="ja-JP" sz="3200" dirty="0" smtClean="0"/>
              <a:t>A</a:t>
            </a:r>
            <a:r>
              <a:rPr kumimoji="1" lang="ja-JP" altLang="en-US" sz="3200" dirty="0" smtClean="0"/>
              <a:t>∩</a:t>
            </a:r>
            <a:r>
              <a:rPr kumimoji="1" lang="en-US" altLang="ja-JP" sz="3200" dirty="0" smtClean="0"/>
              <a:t>H</a:t>
            </a:r>
            <a:r>
              <a:rPr kumimoji="1" lang="en-US" altLang="ja-JP" sz="3200" baseline="-25000" dirty="0" smtClean="0"/>
              <a:t>1</a:t>
            </a:r>
            <a:endParaRPr kumimoji="1" lang="ja-JP" altLang="en-US" sz="3200" baseline="-25000" dirty="0"/>
          </a:p>
        </p:txBody>
      </p:sp>
      <p:sp>
        <p:nvSpPr>
          <p:cNvPr id="18" name="テキスト ボックス 17"/>
          <p:cNvSpPr txBox="1"/>
          <p:nvPr/>
        </p:nvSpPr>
        <p:spPr>
          <a:xfrm>
            <a:off x="6174378" y="5310456"/>
            <a:ext cx="1253869" cy="584775"/>
          </a:xfrm>
          <a:prstGeom prst="rect">
            <a:avLst/>
          </a:prstGeom>
          <a:noFill/>
        </p:spPr>
        <p:txBody>
          <a:bodyPr wrap="none" rtlCol="0">
            <a:spAutoFit/>
          </a:bodyPr>
          <a:lstStyle/>
          <a:p>
            <a:r>
              <a:rPr kumimoji="1" lang="en-US" altLang="ja-JP" sz="3200" dirty="0" smtClean="0"/>
              <a:t>A</a:t>
            </a:r>
            <a:r>
              <a:rPr kumimoji="1" lang="ja-JP" altLang="en-US" sz="3200" dirty="0" smtClean="0"/>
              <a:t>∩</a:t>
            </a:r>
            <a:r>
              <a:rPr kumimoji="1" lang="en-US" altLang="ja-JP" sz="3200" dirty="0" smtClean="0"/>
              <a:t>H</a:t>
            </a:r>
            <a:r>
              <a:rPr kumimoji="1" lang="en-US" altLang="ja-JP" sz="3200" baseline="-25000" dirty="0" smtClean="0"/>
              <a:t>2</a:t>
            </a:r>
            <a:endParaRPr kumimoji="1" lang="ja-JP" altLang="en-US" sz="3200" baseline="-25000" dirty="0"/>
          </a:p>
        </p:txBody>
      </p:sp>
      <p:sp>
        <p:nvSpPr>
          <p:cNvPr id="19" name="テキスト ボックス 18"/>
          <p:cNvSpPr txBox="1"/>
          <p:nvPr/>
        </p:nvSpPr>
        <p:spPr>
          <a:xfrm>
            <a:off x="7866566" y="5310456"/>
            <a:ext cx="1253869" cy="584775"/>
          </a:xfrm>
          <a:prstGeom prst="rect">
            <a:avLst/>
          </a:prstGeom>
          <a:noFill/>
        </p:spPr>
        <p:txBody>
          <a:bodyPr wrap="none" rtlCol="0">
            <a:spAutoFit/>
          </a:bodyPr>
          <a:lstStyle/>
          <a:p>
            <a:r>
              <a:rPr kumimoji="1" lang="en-US" altLang="ja-JP" sz="3200" dirty="0" smtClean="0"/>
              <a:t>A</a:t>
            </a:r>
            <a:r>
              <a:rPr kumimoji="1" lang="ja-JP" altLang="en-US" sz="3200" dirty="0" smtClean="0"/>
              <a:t>∩</a:t>
            </a:r>
            <a:r>
              <a:rPr kumimoji="1" lang="en-US" altLang="ja-JP" sz="3200" dirty="0" smtClean="0"/>
              <a:t>H</a:t>
            </a:r>
            <a:r>
              <a:rPr kumimoji="1" lang="en-US" altLang="ja-JP" sz="3200" baseline="-25000" dirty="0" smtClean="0"/>
              <a:t>3</a:t>
            </a:r>
            <a:endParaRPr kumimoji="1" lang="ja-JP" altLang="en-US" sz="3200" baseline="-25000" dirty="0"/>
          </a:p>
        </p:txBody>
      </p:sp>
      <p:sp>
        <p:nvSpPr>
          <p:cNvPr id="20" name="テキスト ボックス 19"/>
          <p:cNvSpPr txBox="1"/>
          <p:nvPr/>
        </p:nvSpPr>
        <p:spPr>
          <a:xfrm>
            <a:off x="9306726" y="5283163"/>
            <a:ext cx="1253869" cy="584775"/>
          </a:xfrm>
          <a:prstGeom prst="rect">
            <a:avLst/>
          </a:prstGeom>
          <a:noFill/>
        </p:spPr>
        <p:txBody>
          <a:bodyPr wrap="none" rtlCol="0">
            <a:spAutoFit/>
          </a:bodyPr>
          <a:lstStyle/>
          <a:p>
            <a:r>
              <a:rPr kumimoji="1" lang="en-US" altLang="ja-JP" sz="3200" dirty="0" smtClean="0"/>
              <a:t>A</a:t>
            </a:r>
            <a:r>
              <a:rPr kumimoji="1" lang="ja-JP" altLang="en-US" sz="3200" dirty="0" smtClean="0"/>
              <a:t>∩</a:t>
            </a:r>
            <a:r>
              <a:rPr kumimoji="1" lang="en-US" altLang="ja-JP" sz="3200" dirty="0" smtClean="0"/>
              <a:t>H</a:t>
            </a:r>
            <a:r>
              <a:rPr kumimoji="1" lang="en-US" altLang="ja-JP" sz="3200" baseline="-25000" dirty="0" smtClean="0"/>
              <a:t>4</a:t>
            </a:r>
            <a:endParaRPr kumimoji="1" lang="ja-JP" altLang="en-US" sz="3200" baseline="-25000" dirty="0"/>
          </a:p>
        </p:txBody>
      </p:sp>
      <mc:AlternateContent xmlns:mc="http://schemas.openxmlformats.org/markup-compatibility/2006" xmlns:a14="http://schemas.microsoft.com/office/drawing/2010/main">
        <mc:Choice Requires="a14">
          <p:sp>
            <p:nvSpPr>
              <p:cNvPr id="21" name="テキスト ボックス 3"/>
              <p:cNvSpPr txBox="1">
                <a:spLocks noChangeArrowheads="1"/>
              </p:cNvSpPr>
              <p:nvPr/>
            </p:nvSpPr>
            <p:spPr bwMode="auto">
              <a:xfrm>
                <a:off x="371463" y="1610755"/>
                <a:ext cx="16129792" cy="769441"/>
              </a:xfrm>
              <a:prstGeom prst="rect">
                <a:avLst/>
              </a:prstGeom>
              <a:noFill/>
              <a:ln w="9525">
                <a:noFill/>
                <a:miter lim="800000"/>
                <a:headEnd/>
                <a:tailEnd/>
              </a:ln>
            </p:spPr>
            <p:txBody>
              <a:bodyPr wrap="square">
                <a:spAutoFit/>
              </a:bodyPr>
              <a:lstStyle/>
              <a:p>
                <a:pPr marL="449263" indent="-449263" eaLnBrk="1" hangingPunct="1">
                  <a:spcAft>
                    <a:spcPts val="600"/>
                  </a:spcAft>
                  <a:defRPr/>
                </a:pPr>
                <a:r>
                  <a:rPr lang="ja-JP" altLang="en-US" sz="4400" dirty="0" smtClean="0">
                    <a:latin typeface="+mn-ea"/>
                    <a:ea typeface="+mn-ea"/>
                  </a:rPr>
                  <a:t>例えば</a:t>
                </a:r>
                <a14:m>
                  <m:oMath xmlns:m="http://schemas.openxmlformats.org/officeDocument/2006/math">
                    <m:r>
                      <a:rPr lang="en-US" altLang="ja-JP" sz="4400" b="0" i="1" smtClean="0">
                        <a:latin typeface="Cambria Math" panose="02040503050406030204" pitchFamily="18" charset="0"/>
                        <a:ea typeface="+mn-ea"/>
                      </a:rPr>
                      <m:t>𝑘</m:t>
                    </m:r>
                    <m:r>
                      <a:rPr lang="en-US" altLang="ja-JP" sz="4400" b="0" i="1" smtClean="0">
                        <a:latin typeface="Cambria Math" panose="02040503050406030204" pitchFamily="18" charset="0"/>
                        <a:ea typeface="+mn-ea"/>
                      </a:rPr>
                      <m:t>=4</m:t>
                    </m:r>
                  </m:oMath>
                </a14:m>
                <a:r>
                  <a:rPr lang="ja-JP" altLang="en-US" sz="4400" dirty="0" smtClean="0">
                    <a:latin typeface="+mn-ea"/>
                    <a:ea typeface="+mn-ea"/>
                  </a:rPr>
                  <a:t>のケースのイメージ図です。</a:t>
                </a:r>
                <a:endParaRPr lang="en-US" altLang="ja-JP" sz="4400" dirty="0" smtClean="0">
                  <a:latin typeface="+mn-ea"/>
                  <a:ea typeface="+mn-ea"/>
                </a:endParaRPr>
              </a:p>
            </p:txBody>
          </p:sp>
        </mc:Choice>
        <mc:Fallback xmlns="">
          <p:sp>
            <p:nvSpPr>
              <p:cNvPr id="21" name="テキスト ボックス 3"/>
              <p:cNvSpPr txBox="1">
                <a:spLocks noRot="1" noChangeAspect="1" noMove="1" noResize="1" noEditPoints="1" noAdjustHandles="1" noChangeArrowheads="1" noChangeShapeType="1" noTextEdit="1"/>
              </p:cNvSpPr>
              <p:nvPr/>
            </p:nvSpPr>
            <p:spPr bwMode="auto">
              <a:xfrm>
                <a:off x="371463" y="1610755"/>
                <a:ext cx="16129792" cy="769441"/>
              </a:xfrm>
              <a:prstGeom prst="rect">
                <a:avLst/>
              </a:prstGeom>
              <a:blipFill rotWithShape="0">
                <a:blip r:embed="rId2"/>
                <a:stretch>
                  <a:fillRect l="-1550" t="-14286" b="-38889"/>
                </a:stretch>
              </a:blipFill>
              <a:ln w="9525">
                <a:noFill/>
                <a:miter lim="800000"/>
                <a:headEnd/>
                <a:tailEnd/>
              </a:ln>
            </p:spPr>
            <p:txBody>
              <a:bodyPr/>
              <a:lstStyle/>
              <a:p>
                <a:r>
                  <a:rPr lang="ja-JP" altLang="en-US">
                    <a:noFill/>
                  </a:rPr>
                  <a:t> </a:t>
                </a:r>
              </a:p>
            </p:txBody>
          </p:sp>
        </mc:Fallback>
      </mc:AlternateContent>
    </p:spTree>
    <p:extLst>
      <p:ext uri="{BB962C8B-B14F-4D97-AF65-F5344CB8AC3E}">
        <p14:creationId xmlns:p14="http://schemas.microsoft.com/office/powerpoint/2010/main" val="26769872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27</a:t>
            </a:fld>
            <a:endParaRPr lang="en-US" altLang="ja-JP" dirty="0"/>
          </a:p>
        </p:txBody>
      </p:sp>
      <p:sp>
        <p:nvSpPr>
          <p:cNvPr id="8" name="タイトル 1"/>
          <p:cNvSpPr>
            <a:spLocks noGrp="1"/>
          </p:cNvSpPr>
          <p:nvPr>
            <p:ph type="title"/>
          </p:nvPr>
        </p:nvSpPr>
        <p:spPr>
          <a:xfrm>
            <a:off x="376888" y="458627"/>
            <a:ext cx="15902353" cy="1413515"/>
          </a:xfrm>
        </p:spPr>
        <p:txBody>
          <a:bodyPr>
            <a:normAutofit/>
          </a:bodyPr>
          <a:lstStyle/>
          <a:p>
            <a:r>
              <a:rPr lang="ja-JP" altLang="en-US" dirty="0"/>
              <a:t>全確率</a:t>
            </a:r>
            <a:r>
              <a:rPr lang="ja-JP" altLang="en-US"/>
              <a:t>の</a:t>
            </a:r>
            <a:r>
              <a:rPr lang="ja-JP" altLang="en-US" smtClean="0"/>
              <a:t>定理：証明</a:t>
            </a:r>
            <a:endParaRPr kumimoji="1" lang="ja-JP" altLang="en-US" dirty="0"/>
          </a:p>
        </p:txBody>
      </p:sp>
      <p:cxnSp>
        <p:nvCxnSpPr>
          <p:cNvPr id="17" name="直線矢印コネクタ 16"/>
          <p:cNvCxnSpPr/>
          <p:nvPr/>
        </p:nvCxnSpPr>
        <p:spPr bwMode="auto">
          <a:xfrm flipV="1">
            <a:off x="3710723" y="4888625"/>
            <a:ext cx="0" cy="620452"/>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18" name="直線矢印コネクタ 17"/>
          <p:cNvCxnSpPr/>
          <p:nvPr/>
        </p:nvCxnSpPr>
        <p:spPr bwMode="auto">
          <a:xfrm flipH="1" flipV="1">
            <a:off x="2522591" y="5500693"/>
            <a:ext cx="1188132" cy="6679"/>
          </a:xfrm>
          <a:prstGeom prst="straightConnector1">
            <a:avLst/>
          </a:prstGeom>
          <a:solidFill>
            <a:schemeClr val="accent1"/>
          </a:solidFill>
          <a:ln w="9525" cap="flat" cmpd="sng" algn="ctr">
            <a:solidFill>
              <a:srgbClr val="FF0000"/>
            </a:solidFill>
            <a:prstDash val="solid"/>
            <a:round/>
            <a:headEnd type="none" w="med" len="med"/>
            <a:tailEnd type="none" w="med" len="med"/>
          </a:ln>
          <a:effectLst/>
        </p:spPr>
      </p:cxnSp>
      <p:sp>
        <p:nvSpPr>
          <p:cNvPr id="19" name="正方形/長方形 18"/>
          <p:cNvSpPr/>
          <p:nvPr/>
        </p:nvSpPr>
        <p:spPr>
          <a:xfrm>
            <a:off x="767507" y="5212661"/>
            <a:ext cx="1742785" cy="523220"/>
          </a:xfrm>
          <a:prstGeom prst="rect">
            <a:avLst/>
          </a:prstGeom>
        </p:spPr>
        <p:txBody>
          <a:bodyPr wrap="none">
            <a:spAutoFit/>
          </a:bodyPr>
          <a:lstStyle/>
          <a:p>
            <a:r>
              <a:rPr lang="ja-JP" altLang="en-US" sz="2800" dirty="0" smtClean="0">
                <a:solidFill>
                  <a:srgbClr val="FF0000"/>
                </a:solidFill>
                <a:latin typeface="+mn-ea"/>
              </a:rPr>
              <a:t>加法定理</a:t>
            </a:r>
            <a:r>
              <a:rPr lang="en-US" altLang="ja-JP" sz="2800" dirty="0" smtClean="0">
                <a:solidFill>
                  <a:srgbClr val="FF0000"/>
                </a:solidFill>
                <a:latin typeface="+mn-ea"/>
              </a:rPr>
              <a:t> </a:t>
            </a:r>
            <a:endParaRPr lang="ja-JP" altLang="en-US" sz="2800" dirty="0"/>
          </a:p>
        </p:txBody>
      </p:sp>
      <p:cxnSp>
        <p:nvCxnSpPr>
          <p:cNvPr id="20" name="直線矢印コネクタ 19"/>
          <p:cNvCxnSpPr/>
          <p:nvPr/>
        </p:nvCxnSpPr>
        <p:spPr bwMode="auto">
          <a:xfrm flipH="1" flipV="1">
            <a:off x="7860295" y="5437069"/>
            <a:ext cx="1908212" cy="36004"/>
          </a:xfrm>
          <a:prstGeom prst="straightConnector1">
            <a:avLst/>
          </a:prstGeom>
          <a:solidFill>
            <a:schemeClr val="accent1"/>
          </a:solidFill>
          <a:ln w="9525" cap="flat" cmpd="sng" algn="ctr">
            <a:solidFill>
              <a:srgbClr val="FF0000"/>
            </a:solidFill>
            <a:prstDash val="solid"/>
            <a:round/>
            <a:headEnd type="none" w="med" len="med"/>
            <a:tailEnd type="none" w="med" len="med"/>
          </a:ln>
          <a:effectLst/>
        </p:spPr>
      </p:cxnSp>
      <p:cxnSp>
        <p:nvCxnSpPr>
          <p:cNvPr id="21" name="直線矢印コネクタ 20"/>
          <p:cNvCxnSpPr/>
          <p:nvPr/>
        </p:nvCxnSpPr>
        <p:spPr bwMode="auto">
          <a:xfrm flipV="1">
            <a:off x="7896299" y="4816617"/>
            <a:ext cx="0" cy="620452"/>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22" name="正方形/長方形 21"/>
          <p:cNvSpPr/>
          <p:nvPr/>
        </p:nvSpPr>
        <p:spPr>
          <a:xfrm>
            <a:off x="9372463" y="5212661"/>
            <a:ext cx="2492990" cy="646331"/>
          </a:xfrm>
          <a:prstGeom prst="rect">
            <a:avLst/>
          </a:prstGeom>
        </p:spPr>
        <p:txBody>
          <a:bodyPr wrap="none">
            <a:spAutoFit/>
          </a:bodyPr>
          <a:lstStyle/>
          <a:p>
            <a:pPr marL="820738" lvl="1" indent="-363538">
              <a:spcAft>
                <a:spcPts val="1200"/>
              </a:spcAft>
              <a:buClr>
                <a:srgbClr val="A50021"/>
              </a:buClr>
            </a:pPr>
            <a:r>
              <a:rPr lang="ja-JP" altLang="en-US" sz="3600" dirty="0" smtClean="0">
                <a:solidFill>
                  <a:srgbClr val="FF0000"/>
                </a:solidFill>
                <a:latin typeface="+mn-ea"/>
              </a:rPr>
              <a:t>乗法</a:t>
            </a:r>
            <a:r>
              <a:rPr lang="ja-JP" altLang="en-US" sz="3600" dirty="0">
                <a:solidFill>
                  <a:srgbClr val="FF0000"/>
                </a:solidFill>
                <a:latin typeface="+mn-ea"/>
              </a:rPr>
              <a:t>定理</a:t>
            </a:r>
            <a:endParaRPr lang="en-US" altLang="ja-JP" sz="3600" dirty="0">
              <a:solidFill>
                <a:srgbClr val="FF0000"/>
              </a:solidFill>
              <a:latin typeface="+mn-ea"/>
            </a:endParaRPr>
          </a:p>
        </p:txBody>
      </p:sp>
      <p:pic>
        <p:nvPicPr>
          <p:cNvPr id="3074" name="Picture 2" descr="\begin{align*}&#10;&amp;P(A) = \sum_{j=1}^k P(A\bigcap H_j) =\sum_{j=1}^k P(H_j)P(A|H_j)&#10;%H_1\bigcup H_2\bigcup \ldots \bigcup H_k=\Omega&#10;%&amp;P(B|A)=\frac{P(A|B)P(B)}{P(A)}&#10;\end{al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022" y="3266939"/>
            <a:ext cx="11143782" cy="1728036"/>
          </a:xfrm>
          <a:prstGeom prst="rect">
            <a:avLst/>
          </a:prstGeom>
          <a:noFill/>
          <a:extLst>
            <a:ext uri="{909E8E84-426E-40DD-AFC4-6F175D3DCCD1}">
              <a14:hiddenFill xmlns:a14="http://schemas.microsoft.com/office/drawing/2010/main">
                <a:solidFill>
                  <a:srgbClr val="FFFFFF"/>
                </a:solidFill>
              </a14:hiddenFill>
            </a:ext>
          </a:extLst>
        </p:spPr>
      </p:pic>
      <p:sp>
        <p:nvSpPr>
          <p:cNvPr id="24" name="テキスト ボックス 3"/>
          <p:cNvSpPr txBox="1">
            <a:spLocks noChangeArrowheads="1"/>
          </p:cNvSpPr>
          <p:nvPr/>
        </p:nvSpPr>
        <p:spPr bwMode="auto">
          <a:xfrm>
            <a:off x="371463" y="1610755"/>
            <a:ext cx="16129792" cy="769441"/>
          </a:xfrm>
          <a:prstGeom prst="rect">
            <a:avLst/>
          </a:prstGeom>
          <a:noFill/>
          <a:ln w="9525">
            <a:noFill/>
            <a:miter lim="800000"/>
            <a:headEnd/>
            <a:tailEnd/>
          </a:ln>
        </p:spPr>
        <p:txBody>
          <a:bodyPr wrap="square">
            <a:spAutoFit/>
          </a:bodyPr>
          <a:lstStyle/>
          <a:p>
            <a:pPr marL="449263" indent="-449263" eaLnBrk="1" hangingPunct="1">
              <a:spcAft>
                <a:spcPts val="600"/>
              </a:spcAft>
              <a:defRPr/>
            </a:pPr>
            <a:r>
              <a:rPr lang="ja-JP" altLang="en-US" sz="4400" dirty="0" smtClean="0">
                <a:latin typeface="+mn-ea"/>
                <a:ea typeface="+mn-ea"/>
              </a:rPr>
              <a:t>全確率の定理は、加法定理と乗法定理で簡単に示せます。</a:t>
            </a:r>
            <a:endParaRPr lang="en-US" altLang="ja-JP" sz="4400" dirty="0" smtClean="0">
              <a:latin typeface="+mn-ea"/>
              <a:ea typeface="+mn-ea"/>
            </a:endParaRPr>
          </a:p>
        </p:txBody>
      </p:sp>
    </p:spTree>
    <p:extLst>
      <p:ext uri="{BB962C8B-B14F-4D97-AF65-F5344CB8AC3E}">
        <p14:creationId xmlns:p14="http://schemas.microsoft.com/office/powerpoint/2010/main" val="28939779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28</a:t>
            </a:fld>
            <a:endParaRPr lang="en-US" altLang="ja-JP" dirty="0"/>
          </a:p>
        </p:txBody>
      </p:sp>
      <mc:AlternateContent xmlns:mc="http://schemas.openxmlformats.org/markup-compatibility/2006" xmlns:a14="http://schemas.microsoft.com/office/drawing/2010/main">
        <mc:Choice Requires="a14">
          <p:sp>
            <p:nvSpPr>
              <p:cNvPr id="6" name="テキスト ボックス 3"/>
              <p:cNvSpPr txBox="1">
                <a:spLocks noChangeArrowheads="1"/>
              </p:cNvSpPr>
              <p:nvPr/>
            </p:nvSpPr>
            <p:spPr bwMode="auto">
              <a:xfrm>
                <a:off x="371463" y="1358727"/>
                <a:ext cx="16129792" cy="1446550"/>
              </a:xfrm>
              <a:prstGeom prst="rect">
                <a:avLst/>
              </a:prstGeom>
              <a:noFill/>
              <a:ln w="9525">
                <a:noFill/>
                <a:miter lim="800000"/>
                <a:headEnd/>
                <a:tailEnd/>
              </a:ln>
            </p:spPr>
            <p:txBody>
              <a:bodyPr wrap="square">
                <a:spAutoFit/>
              </a:bodyPr>
              <a:lstStyle/>
              <a:p>
                <a:pPr>
                  <a:spcAft>
                    <a:spcPts val="1200"/>
                  </a:spcAft>
                  <a:buClr>
                    <a:srgbClr val="A50021"/>
                  </a:buClr>
                </a:pPr>
                <a:r>
                  <a:rPr lang="ja-JP" altLang="en-US" sz="4400" dirty="0" smtClean="0">
                    <a:latin typeface="+mn-ea"/>
                    <a:ea typeface="+mn-ea"/>
                  </a:rPr>
                  <a:t>事象</a:t>
                </a:r>
                <a14:m>
                  <m:oMath xmlns:m="http://schemas.openxmlformats.org/officeDocument/2006/math">
                    <m:sSub>
                      <m:sSubPr>
                        <m:ctrlPr>
                          <a:rPr lang="en-US" altLang="ja-JP" sz="4400" b="0" i="1" smtClean="0">
                            <a:latin typeface="Cambria Math" panose="02040503050406030204" pitchFamily="18" charset="0"/>
                            <a:ea typeface="+mn-ea"/>
                          </a:rPr>
                        </m:ctrlPr>
                      </m:sSubPr>
                      <m:e>
                        <m:r>
                          <a:rPr lang="en-US" altLang="ja-JP" sz="4400" b="0" i="1" smtClean="0">
                            <a:latin typeface="Cambria Math" panose="02040503050406030204" pitchFamily="18" charset="0"/>
                            <a:ea typeface="+mn-ea"/>
                          </a:rPr>
                          <m:t>𝐻</m:t>
                        </m:r>
                      </m:e>
                      <m:sub>
                        <m:r>
                          <a:rPr lang="en-US" altLang="ja-JP" sz="4400" b="0" i="1" smtClean="0">
                            <a:latin typeface="Cambria Math" panose="02040503050406030204" pitchFamily="18" charset="0"/>
                            <a:ea typeface="+mn-ea"/>
                          </a:rPr>
                          <m:t>1</m:t>
                        </m:r>
                      </m:sub>
                    </m:sSub>
                    <m:r>
                      <a:rPr lang="en-US" altLang="ja-JP" sz="4400" b="0" i="1" smtClean="0">
                        <a:latin typeface="Cambria Math" panose="02040503050406030204" pitchFamily="18" charset="0"/>
                        <a:ea typeface="+mn-ea"/>
                      </a:rPr>
                      <m:t>, </m:t>
                    </m:r>
                    <m:sSub>
                      <m:sSubPr>
                        <m:ctrlPr>
                          <a:rPr lang="en-US" altLang="ja-JP" sz="4400" b="0" i="1" smtClean="0">
                            <a:latin typeface="Cambria Math" panose="02040503050406030204" pitchFamily="18" charset="0"/>
                            <a:ea typeface="+mn-ea"/>
                          </a:rPr>
                        </m:ctrlPr>
                      </m:sSubPr>
                      <m:e>
                        <m:r>
                          <a:rPr lang="en-US" altLang="ja-JP" sz="4400" b="0" i="1" smtClean="0">
                            <a:latin typeface="Cambria Math" panose="02040503050406030204" pitchFamily="18" charset="0"/>
                            <a:ea typeface="+mn-ea"/>
                          </a:rPr>
                          <m:t>𝐻</m:t>
                        </m:r>
                      </m:e>
                      <m:sub>
                        <m:r>
                          <a:rPr lang="en-US" altLang="ja-JP" sz="4400" b="0" i="1" smtClean="0">
                            <a:latin typeface="Cambria Math" panose="02040503050406030204" pitchFamily="18" charset="0"/>
                            <a:ea typeface="+mn-ea"/>
                          </a:rPr>
                          <m:t>2</m:t>
                        </m:r>
                      </m:sub>
                    </m:sSub>
                    <m:r>
                      <a:rPr lang="en-US" altLang="ja-JP" sz="4400" b="0" i="1" smtClean="0">
                        <a:latin typeface="Cambria Math" panose="02040503050406030204" pitchFamily="18" charset="0"/>
                        <a:ea typeface="+mn-ea"/>
                      </a:rPr>
                      <m:t>,…,</m:t>
                    </m:r>
                    <m:sSub>
                      <m:sSubPr>
                        <m:ctrlPr>
                          <a:rPr lang="en-US" altLang="ja-JP" sz="4400" b="0" i="1" smtClean="0">
                            <a:latin typeface="Cambria Math" panose="02040503050406030204" pitchFamily="18" charset="0"/>
                            <a:ea typeface="+mn-ea"/>
                          </a:rPr>
                        </m:ctrlPr>
                      </m:sSubPr>
                      <m:e>
                        <m:r>
                          <a:rPr lang="en-US" altLang="ja-JP" sz="4400" b="0" i="1" smtClean="0">
                            <a:latin typeface="Cambria Math" panose="02040503050406030204" pitchFamily="18" charset="0"/>
                            <a:ea typeface="+mn-ea"/>
                          </a:rPr>
                          <m:t>𝐻</m:t>
                        </m:r>
                      </m:e>
                      <m:sub>
                        <m:r>
                          <a:rPr lang="en-US" altLang="ja-JP" sz="4400" b="0" i="1" smtClean="0">
                            <a:latin typeface="Cambria Math" panose="02040503050406030204" pitchFamily="18" charset="0"/>
                            <a:ea typeface="+mn-ea"/>
                          </a:rPr>
                          <m:t>𝑘</m:t>
                        </m:r>
                      </m:sub>
                    </m:sSub>
                  </m:oMath>
                </a14:m>
                <a:r>
                  <a:rPr lang="ja-JP" altLang="en-US" sz="4400" dirty="0" smtClean="0">
                    <a:latin typeface="+mn-ea"/>
                    <a:ea typeface="+mn-ea"/>
                  </a:rPr>
                  <a:t>が</a:t>
                </a:r>
                <a:r>
                  <a:rPr lang="ja-JP" altLang="en-US" sz="4400" dirty="0">
                    <a:latin typeface="+mn-ea"/>
                    <a:ea typeface="+mn-ea"/>
                  </a:rPr>
                  <a:t>互いに排反</a:t>
                </a:r>
                <a:r>
                  <a:rPr lang="ja-JP" altLang="en-US" sz="4400" dirty="0" smtClean="0">
                    <a:latin typeface="+mn-ea"/>
                    <a:ea typeface="+mn-ea"/>
                  </a:rPr>
                  <a:t>である時、全確率の定理とベイズの定理を用いて、さらに式変形できます。</a:t>
                </a:r>
                <a:endParaRPr lang="en-US" altLang="ja-JP" sz="4400" dirty="0">
                  <a:latin typeface="+mn-ea"/>
                  <a:ea typeface="+mn-ea"/>
                </a:endParaRPr>
              </a:p>
            </p:txBody>
          </p:sp>
        </mc:Choice>
        <mc:Fallback xmlns="">
          <p:sp>
            <p:nvSpPr>
              <p:cNvPr id="6" name="テキスト ボックス 3"/>
              <p:cNvSpPr txBox="1">
                <a:spLocks noRot="1" noChangeAspect="1" noMove="1" noResize="1" noEditPoints="1" noAdjustHandles="1" noChangeArrowheads="1" noChangeShapeType="1" noTextEdit="1"/>
              </p:cNvSpPr>
              <p:nvPr/>
            </p:nvSpPr>
            <p:spPr bwMode="auto">
              <a:xfrm>
                <a:off x="371463" y="1358727"/>
                <a:ext cx="16129792" cy="1446550"/>
              </a:xfrm>
              <a:prstGeom prst="rect">
                <a:avLst/>
              </a:prstGeom>
              <a:blipFill rotWithShape="0">
                <a:blip r:embed="rId2"/>
                <a:stretch>
                  <a:fillRect l="-1550" t="-8017" r="-1285" b="-19409"/>
                </a:stretch>
              </a:blipFill>
              <a:ln w="9525">
                <a:noFill/>
                <a:miter lim="800000"/>
                <a:headEnd/>
                <a:tailEnd/>
              </a:ln>
            </p:spPr>
            <p:txBody>
              <a:bodyPr/>
              <a:lstStyle/>
              <a:p>
                <a:r>
                  <a:rPr lang="ja-JP" altLang="en-US">
                    <a:noFill/>
                  </a:rPr>
                  <a:t> </a:t>
                </a:r>
              </a:p>
            </p:txBody>
          </p:sp>
        </mc:Fallback>
      </mc:AlternateContent>
    </p:spTree>
    <p:extLst>
      <p:ext uri="{BB962C8B-B14F-4D97-AF65-F5344CB8AC3E}">
        <p14:creationId xmlns:p14="http://schemas.microsoft.com/office/powerpoint/2010/main" val="2016846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ベイズの定理＋全確率の定理</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29</a:t>
            </a:fld>
            <a:endParaRPr lang="en-US" altLang="ja-JP" dirty="0"/>
          </a:p>
        </p:txBody>
      </p:sp>
      <mc:AlternateContent xmlns:mc="http://schemas.openxmlformats.org/markup-compatibility/2006" xmlns:a14="http://schemas.microsoft.com/office/drawing/2010/main">
        <mc:Choice Requires="a14">
          <p:sp>
            <p:nvSpPr>
              <p:cNvPr id="12" name="テキスト ボックス 3"/>
              <p:cNvSpPr txBox="1">
                <a:spLocks noChangeArrowheads="1"/>
              </p:cNvSpPr>
              <p:nvPr/>
            </p:nvSpPr>
            <p:spPr bwMode="auto">
              <a:xfrm>
                <a:off x="371463" y="1358727"/>
                <a:ext cx="16129792" cy="2431435"/>
              </a:xfrm>
              <a:prstGeom prst="rect">
                <a:avLst/>
              </a:prstGeom>
              <a:noFill/>
              <a:ln w="9525">
                <a:noFill/>
                <a:miter lim="800000"/>
                <a:headEnd/>
                <a:tailEnd/>
              </a:ln>
            </p:spPr>
            <p:txBody>
              <a:bodyPr wrap="square">
                <a:spAutoFit/>
              </a:bodyPr>
              <a:lstStyle/>
              <a:p>
                <a:pPr>
                  <a:spcAft>
                    <a:spcPts val="1200"/>
                  </a:spcAft>
                  <a:buClr>
                    <a:srgbClr val="A50021"/>
                  </a:buClr>
                </a:pPr>
                <a:r>
                  <a:rPr lang="ja-JP" altLang="en-US" sz="4400" dirty="0" smtClean="0">
                    <a:latin typeface="+mn-ea"/>
                    <a:ea typeface="+mn-ea"/>
                  </a:rPr>
                  <a:t>事象</a:t>
                </a:r>
                <a14:m>
                  <m:oMath xmlns:m="http://schemas.openxmlformats.org/officeDocument/2006/math">
                    <m:sSub>
                      <m:sSubPr>
                        <m:ctrlPr>
                          <a:rPr lang="en-US" altLang="ja-JP" sz="4400" b="0" i="1" smtClean="0">
                            <a:latin typeface="Cambria Math" panose="02040503050406030204" pitchFamily="18" charset="0"/>
                            <a:ea typeface="+mn-ea"/>
                          </a:rPr>
                        </m:ctrlPr>
                      </m:sSubPr>
                      <m:e>
                        <m:r>
                          <a:rPr lang="en-US" altLang="ja-JP" sz="4400" b="0" i="1" smtClean="0">
                            <a:latin typeface="Cambria Math" panose="02040503050406030204" pitchFamily="18" charset="0"/>
                            <a:ea typeface="+mn-ea"/>
                          </a:rPr>
                          <m:t>𝐻</m:t>
                        </m:r>
                      </m:e>
                      <m:sub>
                        <m:r>
                          <a:rPr lang="en-US" altLang="ja-JP" sz="4400" b="0" i="1" smtClean="0">
                            <a:latin typeface="Cambria Math" panose="02040503050406030204" pitchFamily="18" charset="0"/>
                            <a:ea typeface="+mn-ea"/>
                          </a:rPr>
                          <m:t>1</m:t>
                        </m:r>
                      </m:sub>
                    </m:sSub>
                    <m:r>
                      <a:rPr lang="en-US" altLang="ja-JP" sz="4400" b="0" i="1" smtClean="0">
                        <a:latin typeface="Cambria Math" panose="02040503050406030204" pitchFamily="18" charset="0"/>
                        <a:ea typeface="+mn-ea"/>
                      </a:rPr>
                      <m:t>, </m:t>
                    </m:r>
                    <m:sSub>
                      <m:sSubPr>
                        <m:ctrlPr>
                          <a:rPr lang="en-US" altLang="ja-JP" sz="4400" b="0" i="1" smtClean="0">
                            <a:latin typeface="Cambria Math" panose="02040503050406030204" pitchFamily="18" charset="0"/>
                            <a:ea typeface="+mn-ea"/>
                          </a:rPr>
                        </m:ctrlPr>
                      </m:sSubPr>
                      <m:e>
                        <m:r>
                          <a:rPr lang="en-US" altLang="ja-JP" sz="4400" b="0" i="1" smtClean="0">
                            <a:latin typeface="Cambria Math" panose="02040503050406030204" pitchFamily="18" charset="0"/>
                            <a:ea typeface="+mn-ea"/>
                          </a:rPr>
                          <m:t>𝐻</m:t>
                        </m:r>
                      </m:e>
                      <m:sub>
                        <m:r>
                          <a:rPr lang="en-US" altLang="ja-JP" sz="4400" b="0" i="1" smtClean="0">
                            <a:latin typeface="Cambria Math" panose="02040503050406030204" pitchFamily="18" charset="0"/>
                            <a:ea typeface="+mn-ea"/>
                          </a:rPr>
                          <m:t>2</m:t>
                        </m:r>
                      </m:sub>
                    </m:sSub>
                    <m:r>
                      <a:rPr lang="en-US" altLang="ja-JP" sz="4400" b="0" i="1" smtClean="0">
                        <a:latin typeface="Cambria Math" panose="02040503050406030204" pitchFamily="18" charset="0"/>
                        <a:ea typeface="+mn-ea"/>
                      </a:rPr>
                      <m:t>,…,</m:t>
                    </m:r>
                    <m:sSub>
                      <m:sSubPr>
                        <m:ctrlPr>
                          <a:rPr lang="en-US" altLang="ja-JP" sz="4400" b="0" i="1" smtClean="0">
                            <a:latin typeface="Cambria Math" panose="02040503050406030204" pitchFamily="18" charset="0"/>
                            <a:ea typeface="+mn-ea"/>
                          </a:rPr>
                        </m:ctrlPr>
                      </m:sSubPr>
                      <m:e>
                        <m:r>
                          <a:rPr lang="en-US" altLang="ja-JP" sz="4400" b="0" i="1" smtClean="0">
                            <a:latin typeface="Cambria Math" panose="02040503050406030204" pitchFamily="18" charset="0"/>
                            <a:ea typeface="+mn-ea"/>
                          </a:rPr>
                          <m:t>𝐻</m:t>
                        </m:r>
                      </m:e>
                      <m:sub>
                        <m:r>
                          <a:rPr lang="en-US" altLang="ja-JP" sz="4400" b="0" i="1" smtClean="0">
                            <a:latin typeface="Cambria Math" panose="02040503050406030204" pitchFamily="18" charset="0"/>
                            <a:ea typeface="+mn-ea"/>
                          </a:rPr>
                          <m:t>𝑘</m:t>
                        </m:r>
                      </m:sub>
                    </m:sSub>
                  </m:oMath>
                </a14:m>
                <a:r>
                  <a:rPr lang="ja-JP" altLang="en-US" sz="4400" dirty="0" smtClean="0">
                    <a:latin typeface="+mn-ea"/>
                    <a:ea typeface="+mn-ea"/>
                  </a:rPr>
                  <a:t>が</a:t>
                </a:r>
                <a:r>
                  <a:rPr lang="ja-JP" altLang="en-US" sz="4400" dirty="0">
                    <a:latin typeface="+mn-ea"/>
                    <a:ea typeface="+mn-ea"/>
                  </a:rPr>
                  <a:t>互いに排反で，</a:t>
                </a:r>
                <a:r>
                  <a:rPr lang="ja-JP" altLang="en-US" sz="4400" dirty="0" smtClean="0">
                    <a:latin typeface="+mn-ea"/>
                    <a:ea typeface="+mn-ea"/>
                  </a:rPr>
                  <a:t>かつ</a:t>
                </a:r>
                <a:r>
                  <a:rPr lang="ja-JP" altLang="en-US" sz="4400" dirty="0">
                    <a:latin typeface="+mn-ea"/>
                    <a:ea typeface="+mn-ea"/>
                  </a:rPr>
                  <a:t>　</a:t>
                </a:r>
                <a:endParaRPr lang="en-US" altLang="ja-JP" sz="4400" dirty="0" smtClean="0">
                  <a:latin typeface="+mn-ea"/>
                  <a:ea typeface="+mn-ea"/>
                </a:endParaRPr>
              </a:p>
              <a:p>
                <a:pPr>
                  <a:spcAft>
                    <a:spcPts val="1200"/>
                  </a:spcAft>
                  <a:buClr>
                    <a:srgbClr val="A50021"/>
                  </a:buClr>
                </a:pPr>
                <a:endParaRPr lang="en-US" altLang="ja-JP" sz="4400" dirty="0" smtClean="0">
                  <a:latin typeface="+mn-ea"/>
                  <a:ea typeface="+mn-ea"/>
                </a:endParaRPr>
              </a:p>
              <a:p>
                <a:pPr>
                  <a:spcAft>
                    <a:spcPts val="1200"/>
                  </a:spcAft>
                  <a:buClr>
                    <a:srgbClr val="A50021"/>
                  </a:buClr>
                </a:pPr>
                <a:r>
                  <a:rPr lang="ja-JP" altLang="en-US" sz="4400" dirty="0" smtClean="0">
                    <a:latin typeface="+mn-ea"/>
                    <a:ea typeface="+mn-ea"/>
                  </a:rPr>
                  <a:t>とする。この時、任意の事象</a:t>
                </a:r>
                <a14:m>
                  <m:oMath xmlns:m="http://schemas.openxmlformats.org/officeDocument/2006/math">
                    <m:r>
                      <a:rPr lang="en-US" altLang="ja-JP" sz="4400" b="0" i="1" smtClean="0">
                        <a:latin typeface="Cambria Math" panose="02040503050406030204" pitchFamily="18" charset="0"/>
                        <a:ea typeface="+mn-ea"/>
                      </a:rPr>
                      <m:t>𝐴</m:t>
                    </m:r>
                  </m:oMath>
                </a14:m>
                <a:r>
                  <a:rPr lang="ja-JP" altLang="en-US" sz="4400" dirty="0" smtClean="0">
                    <a:latin typeface="+mn-ea"/>
                    <a:ea typeface="+mn-ea"/>
                  </a:rPr>
                  <a:t>に</a:t>
                </a:r>
                <a:r>
                  <a:rPr lang="ja-JP" altLang="en-US" sz="4400" dirty="0">
                    <a:latin typeface="+mn-ea"/>
                    <a:ea typeface="+mn-ea"/>
                  </a:rPr>
                  <a:t>対して</a:t>
                </a:r>
                <a:endParaRPr lang="en-US" altLang="ja-JP" sz="4400" dirty="0">
                  <a:latin typeface="+mn-ea"/>
                  <a:ea typeface="+mn-ea"/>
                </a:endParaRPr>
              </a:p>
            </p:txBody>
          </p:sp>
        </mc:Choice>
        <mc:Fallback xmlns="">
          <p:sp>
            <p:nvSpPr>
              <p:cNvPr id="12" name="テキスト ボックス 3"/>
              <p:cNvSpPr txBox="1">
                <a:spLocks noRot="1" noChangeAspect="1" noMove="1" noResize="1" noEditPoints="1" noAdjustHandles="1" noChangeArrowheads="1" noChangeShapeType="1" noTextEdit="1"/>
              </p:cNvSpPr>
              <p:nvPr/>
            </p:nvSpPr>
            <p:spPr bwMode="auto">
              <a:xfrm>
                <a:off x="371463" y="1358727"/>
                <a:ext cx="16129792" cy="2431435"/>
              </a:xfrm>
              <a:prstGeom prst="rect">
                <a:avLst/>
              </a:prstGeom>
              <a:blipFill rotWithShape="0">
                <a:blip r:embed="rId2"/>
                <a:stretch>
                  <a:fillRect l="-1550" t="-4762" b="-11529"/>
                </a:stretch>
              </a:blipFill>
              <a:ln w="9525">
                <a:noFill/>
                <a:miter lim="800000"/>
                <a:headEnd/>
                <a:tailEnd/>
              </a:ln>
            </p:spPr>
            <p:txBody>
              <a:bodyPr/>
              <a:lstStyle/>
              <a:p>
                <a:r>
                  <a:rPr lang="ja-JP" altLang="en-US">
                    <a:noFill/>
                  </a:rPr>
                  <a:t> </a:t>
                </a:r>
              </a:p>
            </p:txBody>
          </p:sp>
        </mc:Fallback>
      </mc:AlternateContent>
      <p:pic>
        <p:nvPicPr>
          <p:cNvPr id="13" name="Picture 2" descr="\begin{align*}&#10;&amp;H_1\bigcup H_2\bigcup \ldots \bigcup H_k=\Omega&#10;%&amp;P(B|A)=\frac{P(A|B)P(B)}{P(A)}&#10;\end{al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883" y="2186819"/>
            <a:ext cx="6208311" cy="787525"/>
          </a:xfrm>
          <a:prstGeom prst="rect">
            <a:avLst/>
          </a:prstGeom>
          <a:noFill/>
          <a:extLst>
            <a:ext uri="{909E8E84-426E-40DD-AFC4-6F175D3DCCD1}">
              <a14:hiddenFill xmlns:a14="http://schemas.microsoft.com/office/drawing/2010/main">
                <a:solidFill>
                  <a:srgbClr val="FFFFFF"/>
                </a:solidFill>
              </a14:hiddenFill>
            </a:ext>
          </a:extLst>
        </p:spPr>
      </p:pic>
      <p:sp>
        <p:nvSpPr>
          <p:cNvPr id="20" name="正方形/長方形 3"/>
          <p:cNvSpPr>
            <a:spLocks noChangeArrowheads="1"/>
          </p:cNvSpPr>
          <p:nvPr/>
        </p:nvSpPr>
        <p:spPr bwMode="auto">
          <a:xfrm>
            <a:off x="11316679" y="2584604"/>
            <a:ext cx="5688632" cy="6463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spcAft>
                <a:spcPts val="1200"/>
              </a:spcAft>
              <a:buClr>
                <a:srgbClr val="A50021"/>
              </a:buClr>
            </a:pPr>
            <a:r>
              <a:rPr lang="ja-JP" altLang="en-US" sz="3600" smtClean="0">
                <a:solidFill>
                  <a:srgbClr val="FF0000"/>
                </a:solidFill>
                <a:latin typeface="+mj-ea"/>
                <a:ea typeface="+mj-ea"/>
              </a:rPr>
              <a:t>全確率の定理そのものです。</a:t>
            </a:r>
            <a:endParaRPr lang="en-US" altLang="ja-JP" sz="3600" dirty="0">
              <a:solidFill>
                <a:srgbClr val="FF0000"/>
              </a:solidFill>
              <a:latin typeface="+mj-ea"/>
              <a:ea typeface="+mj-ea"/>
            </a:endParaRPr>
          </a:p>
        </p:txBody>
      </p:sp>
      <p:cxnSp>
        <p:nvCxnSpPr>
          <p:cNvPr id="21" name="直線矢印コネクタ 20"/>
          <p:cNvCxnSpPr/>
          <p:nvPr/>
        </p:nvCxnSpPr>
        <p:spPr bwMode="auto">
          <a:xfrm flipH="1">
            <a:off x="10388386" y="3064852"/>
            <a:ext cx="900100" cy="922167"/>
          </a:xfrm>
          <a:prstGeom prst="straightConnector1">
            <a:avLst/>
          </a:prstGeom>
          <a:solidFill>
            <a:schemeClr val="accent1"/>
          </a:solidFill>
          <a:ln w="9525" cap="flat" cmpd="sng" algn="ctr">
            <a:solidFill>
              <a:srgbClr val="FF0000"/>
            </a:solidFill>
            <a:prstDash val="dash"/>
            <a:round/>
            <a:headEnd type="none" w="med" len="med"/>
            <a:tailEnd type="triangle"/>
          </a:ln>
          <a:effectLst/>
        </p:spPr>
      </p:cxnSp>
      <p:pic>
        <p:nvPicPr>
          <p:cNvPr id="23" name="Picture 2" descr="\begin{align*}&#10;&amp;P(A) = \sum_{j=1}^k P(A\bigcap H_j) =\sum_{j=1}^k P(H_j)P(A|H_j)&#10;%H_1\bigcup H_2\bigcup \ldots \bigcup H_k=\Omega&#10;%&amp;P(B|A)=\frac{P(A|B)P(B)}{P(A)}&#10;\end{ali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044" y="3574431"/>
            <a:ext cx="8043485" cy="1247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86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今回の講義内容</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a:t>
            </a:fld>
            <a:endParaRPr lang="en-US" altLang="ja-JP" dirty="0"/>
          </a:p>
        </p:txBody>
      </p:sp>
      <p:sp>
        <p:nvSpPr>
          <p:cNvPr id="3" name="正方形/長方形 2"/>
          <p:cNvSpPr/>
          <p:nvPr/>
        </p:nvSpPr>
        <p:spPr>
          <a:xfrm>
            <a:off x="5304011" y="3770995"/>
            <a:ext cx="10104041" cy="2308324"/>
          </a:xfrm>
          <a:prstGeom prst="rect">
            <a:avLst/>
          </a:prstGeom>
        </p:spPr>
        <p:txBody>
          <a:bodyPr wrap="square">
            <a:spAutoFit/>
          </a:bodyPr>
          <a:lstStyle/>
          <a:p>
            <a:pPr marL="742950" indent="-742950">
              <a:buAutoNum type="arabicPeriod"/>
            </a:pPr>
            <a:r>
              <a:rPr lang="ja-JP" altLang="en-US" sz="4800" dirty="0" smtClean="0">
                <a:latin typeface="+mn-ea"/>
                <a:ea typeface="+mn-ea"/>
              </a:rPr>
              <a:t>確率の復習</a:t>
            </a:r>
            <a:endParaRPr lang="en-US" altLang="ja-JP" sz="4800" dirty="0" smtClean="0">
              <a:latin typeface="+mn-ea"/>
              <a:ea typeface="+mn-ea"/>
            </a:endParaRPr>
          </a:p>
          <a:p>
            <a:pPr marL="742950" indent="-742950">
              <a:buAutoNum type="arabicPeriod"/>
            </a:pPr>
            <a:r>
              <a:rPr lang="ja-JP" altLang="en-US" sz="4800" dirty="0" smtClean="0">
                <a:latin typeface="+mn-ea"/>
                <a:ea typeface="+mn-ea"/>
              </a:rPr>
              <a:t>条件付き確率</a:t>
            </a:r>
            <a:endParaRPr lang="en-US" altLang="ja-JP" sz="4800" dirty="0" smtClean="0">
              <a:latin typeface="+mn-ea"/>
              <a:ea typeface="+mn-ea"/>
            </a:endParaRPr>
          </a:p>
          <a:p>
            <a:pPr marL="742950" indent="-742950">
              <a:buAutoNum type="arabicPeriod"/>
            </a:pPr>
            <a:r>
              <a:rPr lang="ja-JP" altLang="en-US" sz="4800" dirty="0" smtClean="0">
                <a:latin typeface="+mn-ea"/>
                <a:ea typeface="+mn-ea"/>
              </a:rPr>
              <a:t>ベイズ</a:t>
            </a:r>
            <a:r>
              <a:rPr lang="ja-JP" altLang="en-US" sz="4800" dirty="0">
                <a:latin typeface="+mn-ea"/>
                <a:ea typeface="+mn-ea"/>
              </a:rPr>
              <a:t>の定理</a:t>
            </a:r>
          </a:p>
        </p:txBody>
      </p:sp>
    </p:spTree>
    <p:extLst>
      <p:ext uri="{BB962C8B-B14F-4D97-AF65-F5344CB8AC3E}">
        <p14:creationId xmlns:p14="http://schemas.microsoft.com/office/powerpoint/2010/main" val="7349150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ベイズの定理＋全確率の定理</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30</a:t>
            </a:fld>
            <a:endParaRPr lang="en-US" altLang="ja-JP" dirty="0"/>
          </a:p>
        </p:txBody>
      </p:sp>
      <mc:AlternateContent xmlns:mc="http://schemas.openxmlformats.org/markup-compatibility/2006" xmlns:a14="http://schemas.microsoft.com/office/drawing/2010/main">
        <mc:Choice Requires="a14">
          <p:sp>
            <p:nvSpPr>
              <p:cNvPr id="10" name="正方形/長方形 3"/>
              <p:cNvSpPr>
                <a:spLocks noChangeArrowheads="1"/>
              </p:cNvSpPr>
              <p:nvPr/>
            </p:nvSpPr>
            <p:spPr bwMode="auto">
              <a:xfrm>
                <a:off x="676274" y="5125790"/>
                <a:ext cx="14609439" cy="76944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spcAft>
                    <a:spcPts val="1200"/>
                  </a:spcAft>
                  <a:buClr>
                    <a:srgbClr val="A50021"/>
                  </a:buClr>
                </a:pPr>
                <a:r>
                  <a:rPr lang="ja-JP" altLang="en-US" sz="4400" dirty="0" smtClean="0">
                    <a:latin typeface="+mj-ea"/>
                    <a:ea typeface="+mj-ea"/>
                  </a:rPr>
                  <a:t>次にベイズの定理から、各</a:t>
                </a:r>
                <a14:m>
                  <m:oMath xmlns:m="http://schemas.openxmlformats.org/officeDocument/2006/math">
                    <m:sSub>
                      <m:sSubPr>
                        <m:ctrlPr>
                          <a:rPr lang="en-US" altLang="ja-JP" sz="4400" b="0" i="1" smtClean="0">
                            <a:latin typeface="Cambria Math" panose="02040503050406030204" pitchFamily="18" charset="0"/>
                            <a:ea typeface="+mj-ea"/>
                          </a:rPr>
                        </m:ctrlPr>
                      </m:sSubPr>
                      <m:e>
                        <m:r>
                          <a:rPr lang="en-US" altLang="ja-JP" sz="4400" b="0" i="1" smtClean="0">
                            <a:latin typeface="Cambria Math" panose="02040503050406030204" pitchFamily="18" charset="0"/>
                            <a:ea typeface="+mj-ea"/>
                          </a:rPr>
                          <m:t>𝐻</m:t>
                        </m:r>
                      </m:e>
                      <m:sub>
                        <m:r>
                          <a:rPr lang="en-US" altLang="ja-JP" sz="4400" b="0" i="1" smtClean="0">
                            <a:latin typeface="Cambria Math" panose="02040503050406030204" pitchFamily="18" charset="0"/>
                            <a:ea typeface="+mj-ea"/>
                          </a:rPr>
                          <m:t>𝑖</m:t>
                        </m:r>
                      </m:sub>
                    </m:sSub>
                  </m:oMath>
                </a14:m>
                <a:r>
                  <a:rPr lang="ja-JP" altLang="en-US" sz="4400" dirty="0" smtClean="0">
                    <a:latin typeface="+mj-ea"/>
                    <a:ea typeface="+mj-ea"/>
                  </a:rPr>
                  <a:t>について</a:t>
                </a:r>
                <a:endParaRPr lang="en-US" altLang="ja-JP" sz="4400" dirty="0">
                  <a:latin typeface="+mj-ea"/>
                  <a:ea typeface="+mj-ea"/>
                </a:endParaRPr>
              </a:p>
            </p:txBody>
          </p:sp>
        </mc:Choice>
        <mc:Fallback xmlns="">
          <p:sp>
            <p:nvSpPr>
              <p:cNvPr id="10" name="正方形/長方形 3"/>
              <p:cNvSpPr>
                <a:spLocks noRot="1" noChangeAspect="1" noMove="1" noResize="1" noEditPoints="1" noAdjustHandles="1" noChangeArrowheads="1" noChangeShapeType="1" noTextEdit="1"/>
              </p:cNvSpPr>
              <p:nvPr/>
            </p:nvSpPr>
            <p:spPr bwMode="auto">
              <a:xfrm>
                <a:off x="676274" y="5125790"/>
                <a:ext cx="14609439" cy="769441"/>
              </a:xfrm>
              <a:prstGeom prst="rect">
                <a:avLst/>
              </a:prstGeom>
              <a:blipFill rotWithShape="0">
                <a:blip r:embed="rId2"/>
                <a:stretch>
                  <a:fillRect l="-1711" t="-15079" b="-3888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3"/>
              <p:cNvSpPr txBox="1">
                <a:spLocks noChangeArrowheads="1"/>
              </p:cNvSpPr>
              <p:nvPr/>
            </p:nvSpPr>
            <p:spPr bwMode="auto">
              <a:xfrm>
                <a:off x="371463" y="1358727"/>
                <a:ext cx="16129792" cy="2431435"/>
              </a:xfrm>
              <a:prstGeom prst="rect">
                <a:avLst/>
              </a:prstGeom>
              <a:noFill/>
              <a:ln w="9525">
                <a:noFill/>
                <a:miter lim="800000"/>
                <a:headEnd/>
                <a:tailEnd/>
              </a:ln>
            </p:spPr>
            <p:txBody>
              <a:bodyPr wrap="square">
                <a:spAutoFit/>
              </a:bodyPr>
              <a:lstStyle/>
              <a:p>
                <a:pPr>
                  <a:spcAft>
                    <a:spcPts val="1200"/>
                  </a:spcAft>
                  <a:buClr>
                    <a:srgbClr val="A50021"/>
                  </a:buClr>
                </a:pPr>
                <a:r>
                  <a:rPr lang="ja-JP" altLang="en-US" sz="4400" dirty="0" smtClean="0">
                    <a:latin typeface="+mn-ea"/>
                    <a:ea typeface="+mn-ea"/>
                  </a:rPr>
                  <a:t>事象</a:t>
                </a:r>
                <a14:m>
                  <m:oMath xmlns:m="http://schemas.openxmlformats.org/officeDocument/2006/math">
                    <m:sSub>
                      <m:sSubPr>
                        <m:ctrlPr>
                          <a:rPr lang="en-US" altLang="ja-JP" sz="4400" b="0" i="1" smtClean="0">
                            <a:latin typeface="Cambria Math" panose="02040503050406030204" pitchFamily="18" charset="0"/>
                            <a:ea typeface="+mn-ea"/>
                          </a:rPr>
                        </m:ctrlPr>
                      </m:sSubPr>
                      <m:e>
                        <m:r>
                          <a:rPr lang="en-US" altLang="ja-JP" sz="4400" b="0" i="1" smtClean="0">
                            <a:latin typeface="Cambria Math" panose="02040503050406030204" pitchFamily="18" charset="0"/>
                            <a:ea typeface="+mn-ea"/>
                          </a:rPr>
                          <m:t>𝐻</m:t>
                        </m:r>
                      </m:e>
                      <m:sub>
                        <m:r>
                          <a:rPr lang="en-US" altLang="ja-JP" sz="4400" b="0" i="1" smtClean="0">
                            <a:latin typeface="Cambria Math" panose="02040503050406030204" pitchFamily="18" charset="0"/>
                            <a:ea typeface="+mn-ea"/>
                          </a:rPr>
                          <m:t>1</m:t>
                        </m:r>
                      </m:sub>
                    </m:sSub>
                    <m:r>
                      <a:rPr lang="en-US" altLang="ja-JP" sz="4400" b="0" i="1" smtClean="0">
                        <a:latin typeface="Cambria Math" panose="02040503050406030204" pitchFamily="18" charset="0"/>
                        <a:ea typeface="+mn-ea"/>
                      </a:rPr>
                      <m:t>, </m:t>
                    </m:r>
                    <m:sSub>
                      <m:sSubPr>
                        <m:ctrlPr>
                          <a:rPr lang="en-US" altLang="ja-JP" sz="4400" b="0" i="1" smtClean="0">
                            <a:latin typeface="Cambria Math" panose="02040503050406030204" pitchFamily="18" charset="0"/>
                            <a:ea typeface="+mn-ea"/>
                          </a:rPr>
                        </m:ctrlPr>
                      </m:sSubPr>
                      <m:e>
                        <m:r>
                          <a:rPr lang="en-US" altLang="ja-JP" sz="4400" b="0" i="1" smtClean="0">
                            <a:latin typeface="Cambria Math" panose="02040503050406030204" pitchFamily="18" charset="0"/>
                            <a:ea typeface="+mn-ea"/>
                          </a:rPr>
                          <m:t>𝐻</m:t>
                        </m:r>
                      </m:e>
                      <m:sub>
                        <m:r>
                          <a:rPr lang="en-US" altLang="ja-JP" sz="4400" b="0" i="1" smtClean="0">
                            <a:latin typeface="Cambria Math" panose="02040503050406030204" pitchFamily="18" charset="0"/>
                            <a:ea typeface="+mn-ea"/>
                          </a:rPr>
                          <m:t>2</m:t>
                        </m:r>
                      </m:sub>
                    </m:sSub>
                    <m:r>
                      <a:rPr lang="en-US" altLang="ja-JP" sz="4400" b="0" i="1" smtClean="0">
                        <a:latin typeface="Cambria Math" panose="02040503050406030204" pitchFamily="18" charset="0"/>
                        <a:ea typeface="+mn-ea"/>
                      </a:rPr>
                      <m:t>,…,</m:t>
                    </m:r>
                    <m:sSub>
                      <m:sSubPr>
                        <m:ctrlPr>
                          <a:rPr lang="en-US" altLang="ja-JP" sz="4400" b="0" i="1" smtClean="0">
                            <a:latin typeface="Cambria Math" panose="02040503050406030204" pitchFamily="18" charset="0"/>
                            <a:ea typeface="+mn-ea"/>
                          </a:rPr>
                        </m:ctrlPr>
                      </m:sSubPr>
                      <m:e>
                        <m:r>
                          <a:rPr lang="en-US" altLang="ja-JP" sz="4400" b="0" i="1" smtClean="0">
                            <a:latin typeface="Cambria Math" panose="02040503050406030204" pitchFamily="18" charset="0"/>
                            <a:ea typeface="+mn-ea"/>
                          </a:rPr>
                          <m:t>𝐻</m:t>
                        </m:r>
                      </m:e>
                      <m:sub>
                        <m:r>
                          <a:rPr lang="en-US" altLang="ja-JP" sz="4400" b="0" i="1" smtClean="0">
                            <a:latin typeface="Cambria Math" panose="02040503050406030204" pitchFamily="18" charset="0"/>
                            <a:ea typeface="+mn-ea"/>
                          </a:rPr>
                          <m:t>𝑘</m:t>
                        </m:r>
                      </m:sub>
                    </m:sSub>
                  </m:oMath>
                </a14:m>
                <a:r>
                  <a:rPr lang="ja-JP" altLang="en-US" sz="4400" dirty="0" smtClean="0">
                    <a:latin typeface="+mn-ea"/>
                    <a:ea typeface="+mn-ea"/>
                  </a:rPr>
                  <a:t>が</a:t>
                </a:r>
                <a:r>
                  <a:rPr lang="ja-JP" altLang="en-US" sz="4400" dirty="0">
                    <a:latin typeface="+mn-ea"/>
                    <a:ea typeface="+mn-ea"/>
                  </a:rPr>
                  <a:t>互いに排反で，</a:t>
                </a:r>
                <a:r>
                  <a:rPr lang="ja-JP" altLang="en-US" sz="4400" dirty="0" smtClean="0">
                    <a:latin typeface="+mn-ea"/>
                    <a:ea typeface="+mn-ea"/>
                  </a:rPr>
                  <a:t>かつ</a:t>
                </a:r>
                <a:r>
                  <a:rPr lang="ja-JP" altLang="en-US" sz="4400" dirty="0">
                    <a:latin typeface="+mn-ea"/>
                    <a:ea typeface="+mn-ea"/>
                  </a:rPr>
                  <a:t>　</a:t>
                </a:r>
                <a:endParaRPr lang="en-US" altLang="ja-JP" sz="4400" dirty="0" smtClean="0">
                  <a:latin typeface="+mn-ea"/>
                  <a:ea typeface="+mn-ea"/>
                </a:endParaRPr>
              </a:p>
              <a:p>
                <a:pPr>
                  <a:spcAft>
                    <a:spcPts val="1200"/>
                  </a:spcAft>
                  <a:buClr>
                    <a:srgbClr val="A50021"/>
                  </a:buClr>
                </a:pPr>
                <a:endParaRPr lang="en-US" altLang="ja-JP" sz="4400" dirty="0" smtClean="0">
                  <a:latin typeface="+mn-ea"/>
                  <a:ea typeface="+mn-ea"/>
                </a:endParaRPr>
              </a:p>
              <a:p>
                <a:pPr>
                  <a:spcAft>
                    <a:spcPts val="1200"/>
                  </a:spcAft>
                  <a:buClr>
                    <a:srgbClr val="A50021"/>
                  </a:buClr>
                </a:pPr>
                <a:r>
                  <a:rPr lang="ja-JP" altLang="en-US" sz="4400" dirty="0" smtClean="0">
                    <a:latin typeface="+mn-ea"/>
                    <a:ea typeface="+mn-ea"/>
                  </a:rPr>
                  <a:t>とする。この時、任意の事象</a:t>
                </a:r>
                <a14:m>
                  <m:oMath xmlns:m="http://schemas.openxmlformats.org/officeDocument/2006/math">
                    <m:r>
                      <a:rPr lang="en-US" altLang="ja-JP" sz="4400" b="0" i="1" smtClean="0">
                        <a:latin typeface="Cambria Math" panose="02040503050406030204" pitchFamily="18" charset="0"/>
                        <a:ea typeface="+mn-ea"/>
                      </a:rPr>
                      <m:t>𝐴</m:t>
                    </m:r>
                  </m:oMath>
                </a14:m>
                <a:r>
                  <a:rPr lang="ja-JP" altLang="en-US" sz="4400" dirty="0" smtClean="0">
                    <a:latin typeface="+mn-ea"/>
                    <a:ea typeface="+mn-ea"/>
                  </a:rPr>
                  <a:t>に</a:t>
                </a:r>
                <a:r>
                  <a:rPr lang="ja-JP" altLang="en-US" sz="4400" dirty="0">
                    <a:latin typeface="+mn-ea"/>
                    <a:ea typeface="+mn-ea"/>
                  </a:rPr>
                  <a:t>対して</a:t>
                </a:r>
                <a:endParaRPr lang="en-US" altLang="ja-JP" sz="4400" dirty="0">
                  <a:latin typeface="+mn-ea"/>
                  <a:ea typeface="+mn-ea"/>
                </a:endParaRPr>
              </a:p>
            </p:txBody>
          </p:sp>
        </mc:Choice>
        <mc:Fallback xmlns="">
          <p:sp>
            <p:nvSpPr>
              <p:cNvPr id="12" name="テキスト ボックス 3"/>
              <p:cNvSpPr txBox="1">
                <a:spLocks noRot="1" noChangeAspect="1" noMove="1" noResize="1" noEditPoints="1" noAdjustHandles="1" noChangeArrowheads="1" noChangeShapeType="1" noTextEdit="1"/>
              </p:cNvSpPr>
              <p:nvPr/>
            </p:nvSpPr>
            <p:spPr bwMode="auto">
              <a:xfrm>
                <a:off x="371463" y="1358727"/>
                <a:ext cx="16129792" cy="2431435"/>
              </a:xfrm>
              <a:prstGeom prst="rect">
                <a:avLst/>
              </a:prstGeom>
              <a:blipFill rotWithShape="0">
                <a:blip r:embed="rId3"/>
                <a:stretch>
                  <a:fillRect l="-1550" t="-4762" b="-11529"/>
                </a:stretch>
              </a:blipFill>
              <a:ln w="9525">
                <a:noFill/>
                <a:miter lim="800000"/>
                <a:headEnd/>
                <a:tailEnd/>
              </a:ln>
            </p:spPr>
            <p:txBody>
              <a:bodyPr/>
              <a:lstStyle/>
              <a:p>
                <a:r>
                  <a:rPr lang="ja-JP" altLang="en-US">
                    <a:noFill/>
                  </a:rPr>
                  <a:t> </a:t>
                </a:r>
              </a:p>
            </p:txBody>
          </p:sp>
        </mc:Fallback>
      </mc:AlternateContent>
      <p:pic>
        <p:nvPicPr>
          <p:cNvPr id="13" name="Picture 2" descr="\begin{align*}&#10;&amp;H_1\bigcup H_2\bigcup \ldots \bigcup H_k=\Omega&#10;%&amp;P(B|A)=\frac{P(A|B)P(B)}{P(A)}&#10;\end{ali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1883" y="2186819"/>
            <a:ext cx="6208311" cy="78752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begin{align*}&#10;%&amp;P(A) = \sum_{j=1}^k P(A\bigcap H_j) =\sum_{j=1}^k P(H_j)P(A|H_j)&#10;%H_1\bigcup H_2\bigcup \ldots \bigcup H_k=\Omega&#10;%&amp;P(B|A)=\frac{P(A|B)P(B)}{P(A)}&#10;&amp;P(H_i|A)=\frac{P(A|H_i)P(H_i)}{P(A)}&#10;\end{alig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7826" y="6249445"/>
            <a:ext cx="6127275" cy="1265966"/>
          </a:xfrm>
          <a:prstGeom prst="rect">
            <a:avLst/>
          </a:prstGeom>
          <a:noFill/>
          <a:extLst>
            <a:ext uri="{909E8E84-426E-40DD-AFC4-6F175D3DCCD1}">
              <a14:hiddenFill xmlns:a14="http://schemas.microsoft.com/office/drawing/2010/main">
                <a:solidFill>
                  <a:srgbClr val="FFFFFF"/>
                </a:solidFill>
              </a14:hiddenFill>
            </a:ext>
          </a:extLst>
        </p:spPr>
      </p:pic>
      <p:sp>
        <p:nvSpPr>
          <p:cNvPr id="14" name="正方形/長方形 3"/>
          <p:cNvSpPr>
            <a:spLocks noChangeArrowheads="1"/>
          </p:cNvSpPr>
          <p:nvPr/>
        </p:nvSpPr>
        <p:spPr bwMode="auto">
          <a:xfrm>
            <a:off x="11056840" y="6543303"/>
            <a:ext cx="5688632" cy="6463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spcAft>
                <a:spcPts val="1200"/>
              </a:spcAft>
              <a:buClr>
                <a:srgbClr val="A50021"/>
              </a:buClr>
            </a:pPr>
            <a:r>
              <a:rPr lang="ja-JP" altLang="en-US" sz="3600" dirty="0" smtClean="0">
                <a:solidFill>
                  <a:srgbClr val="FF0000"/>
                </a:solidFill>
                <a:latin typeface="+mj-ea"/>
                <a:ea typeface="+mj-ea"/>
              </a:rPr>
              <a:t>ベイズの定理そのものです。</a:t>
            </a:r>
            <a:endParaRPr lang="en-US" altLang="ja-JP" sz="3600" dirty="0">
              <a:solidFill>
                <a:srgbClr val="FF0000"/>
              </a:solidFill>
              <a:latin typeface="+mj-ea"/>
              <a:ea typeface="+mj-ea"/>
            </a:endParaRPr>
          </a:p>
        </p:txBody>
      </p:sp>
      <p:cxnSp>
        <p:nvCxnSpPr>
          <p:cNvPr id="15" name="直線矢印コネクタ 14"/>
          <p:cNvCxnSpPr/>
          <p:nvPr/>
        </p:nvCxnSpPr>
        <p:spPr bwMode="auto">
          <a:xfrm flipH="1">
            <a:off x="10092543" y="6867339"/>
            <a:ext cx="936104" cy="23808"/>
          </a:xfrm>
          <a:prstGeom prst="straightConnector1">
            <a:avLst/>
          </a:prstGeom>
          <a:solidFill>
            <a:schemeClr val="accent1"/>
          </a:solidFill>
          <a:ln w="9525" cap="flat" cmpd="sng" algn="ctr">
            <a:solidFill>
              <a:srgbClr val="FF0000"/>
            </a:solidFill>
            <a:prstDash val="dash"/>
            <a:round/>
            <a:headEnd type="none" w="med" len="med"/>
            <a:tailEnd type="triangle"/>
          </a:ln>
          <a:effectLst/>
        </p:spPr>
      </p:cxnSp>
      <p:pic>
        <p:nvPicPr>
          <p:cNvPr id="19" name="Picture 2" descr="\begin{align*}&#10;&amp;P(A) = \sum_{j=1}^k P(A\bigcap H_j) =\sum_{j=1}^k P(H_j)P(A|H_j)&#10;%H_1\bigcup H_2\bigcup \ldots \bigcup H_k=\Omega&#10;%&amp;P(B|A)=\frac{P(A|B)P(B)}{P(A)}&#10;\end{alig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1044" y="3574431"/>
            <a:ext cx="8043485" cy="1247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040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ベイズの定理＋全確率の定理</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31</a:t>
            </a:fld>
            <a:endParaRPr lang="en-US" altLang="ja-JP" dirty="0"/>
          </a:p>
        </p:txBody>
      </p:sp>
      <mc:AlternateContent xmlns:mc="http://schemas.openxmlformats.org/markup-compatibility/2006" xmlns:a14="http://schemas.microsoft.com/office/drawing/2010/main">
        <mc:Choice Requires="a14">
          <p:sp>
            <p:nvSpPr>
              <p:cNvPr id="10" name="正方形/長方形 3"/>
              <p:cNvSpPr>
                <a:spLocks noChangeArrowheads="1"/>
              </p:cNvSpPr>
              <p:nvPr/>
            </p:nvSpPr>
            <p:spPr bwMode="auto">
              <a:xfrm>
                <a:off x="676274" y="5125790"/>
                <a:ext cx="14609439" cy="76944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spcAft>
                    <a:spcPts val="1200"/>
                  </a:spcAft>
                  <a:buClr>
                    <a:srgbClr val="A50021"/>
                  </a:buClr>
                </a:pPr>
                <a:r>
                  <a:rPr lang="ja-JP" altLang="en-US" sz="4400" dirty="0" smtClean="0">
                    <a:latin typeface="+mj-ea"/>
                    <a:ea typeface="+mj-ea"/>
                  </a:rPr>
                  <a:t>次にベイズの定理から、各</a:t>
                </a:r>
                <a14:m>
                  <m:oMath xmlns:m="http://schemas.openxmlformats.org/officeDocument/2006/math">
                    <m:sSub>
                      <m:sSubPr>
                        <m:ctrlPr>
                          <a:rPr lang="en-US" altLang="ja-JP" sz="4400" b="0" i="1" smtClean="0">
                            <a:latin typeface="Cambria Math" panose="02040503050406030204" pitchFamily="18" charset="0"/>
                            <a:ea typeface="+mj-ea"/>
                          </a:rPr>
                        </m:ctrlPr>
                      </m:sSubPr>
                      <m:e>
                        <m:r>
                          <a:rPr lang="en-US" altLang="ja-JP" sz="4400" b="0" i="1" smtClean="0">
                            <a:latin typeface="Cambria Math" panose="02040503050406030204" pitchFamily="18" charset="0"/>
                            <a:ea typeface="+mj-ea"/>
                          </a:rPr>
                          <m:t>𝐻</m:t>
                        </m:r>
                      </m:e>
                      <m:sub>
                        <m:r>
                          <a:rPr lang="en-US" altLang="ja-JP" sz="4400" b="0" i="1" smtClean="0">
                            <a:latin typeface="Cambria Math" panose="02040503050406030204" pitchFamily="18" charset="0"/>
                            <a:ea typeface="+mj-ea"/>
                          </a:rPr>
                          <m:t>𝑖</m:t>
                        </m:r>
                      </m:sub>
                    </m:sSub>
                  </m:oMath>
                </a14:m>
                <a:r>
                  <a:rPr lang="ja-JP" altLang="en-US" sz="4400" dirty="0" smtClean="0">
                    <a:latin typeface="+mj-ea"/>
                    <a:ea typeface="+mj-ea"/>
                  </a:rPr>
                  <a:t>について</a:t>
                </a:r>
                <a:endParaRPr lang="en-US" altLang="ja-JP" sz="4400" dirty="0">
                  <a:latin typeface="+mj-ea"/>
                  <a:ea typeface="+mj-ea"/>
                </a:endParaRPr>
              </a:p>
            </p:txBody>
          </p:sp>
        </mc:Choice>
        <mc:Fallback xmlns="">
          <p:sp>
            <p:nvSpPr>
              <p:cNvPr id="10" name="正方形/長方形 3"/>
              <p:cNvSpPr>
                <a:spLocks noRot="1" noChangeAspect="1" noMove="1" noResize="1" noEditPoints="1" noAdjustHandles="1" noChangeArrowheads="1" noChangeShapeType="1" noTextEdit="1"/>
              </p:cNvSpPr>
              <p:nvPr/>
            </p:nvSpPr>
            <p:spPr bwMode="auto">
              <a:xfrm>
                <a:off x="676274" y="5125790"/>
                <a:ext cx="14609439" cy="769441"/>
              </a:xfrm>
              <a:prstGeom prst="rect">
                <a:avLst/>
              </a:prstGeom>
              <a:blipFill rotWithShape="0">
                <a:blip r:embed="rId2"/>
                <a:stretch>
                  <a:fillRect l="-1711" t="-15079" b="-3888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3"/>
              <p:cNvSpPr txBox="1">
                <a:spLocks noChangeArrowheads="1"/>
              </p:cNvSpPr>
              <p:nvPr/>
            </p:nvSpPr>
            <p:spPr bwMode="auto">
              <a:xfrm>
                <a:off x="371463" y="1358727"/>
                <a:ext cx="16129792" cy="2431435"/>
              </a:xfrm>
              <a:prstGeom prst="rect">
                <a:avLst/>
              </a:prstGeom>
              <a:noFill/>
              <a:ln w="9525">
                <a:noFill/>
                <a:miter lim="800000"/>
                <a:headEnd/>
                <a:tailEnd/>
              </a:ln>
            </p:spPr>
            <p:txBody>
              <a:bodyPr wrap="square">
                <a:spAutoFit/>
              </a:bodyPr>
              <a:lstStyle/>
              <a:p>
                <a:pPr>
                  <a:spcAft>
                    <a:spcPts val="1200"/>
                  </a:spcAft>
                  <a:buClr>
                    <a:srgbClr val="A50021"/>
                  </a:buClr>
                </a:pPr>
                <a:r>
                  <a:rPr lang="ja-JP" altLang="en-US" sz="4400" dirty="0" smtClean="0">
                    <a:latin typeface="+mn-ea"/>
                    <a:ea typeface="+mn-ea"/>
                  </a:rPr>
                  <a:t>事象</a:t>
                </a:r>
                <a14:m>
                  <m:oMath xmlns:m="http://schemas.openxmlformats.org/officeDocument/2006/math">
                    <m:sSub>
                      <m:sSubPr>
                        <m:ctrlPr>
                          <a:rPr lang="en-US" altLang="ja-JP" sz="4400" b="0" i="1" smtClean="0">
                            <a:latin typeface="Cambria Math" panose="02040503050406030204" pitchFamily="18" charset="0"/>
                            <a:ea typeface="+mn-ea"/>
                          </a:rPr>
                        </m:ctrlPr>
                      </m:sSubPr>
                      <m:e>
                        <m:r>
                          <a:rPr lang="en-US" altLang="ja-JP" sz="4400" b="0" i="1" smtClean="0">
                            <a:latin typeface="Cambria Math" panose="02040503050406030204" pitchFamily="18" charset="0"/>
                            <a:ea typeface="+mn-ea"/>
                          </a:rPr>
                          <m:t>𝐻</m:t>
                        </m:r>
                      </m:e>
                      <m:sub>
                        <m:r>
                          <a:rPr lang="en-US" altLang="ja-JP" sz="4400" b="0" i="1" smtClean="0">
                            <a:latin typeface="Cambria Math" panose="02040503050406030204" pitchFamily="18" charset="0"/>
                            <a:ea typeface="+mn-ea"/>
                          </a:rPr>
                          <m:t>1</m:t>
                        </m:r>
                      </m:sub>
                    </m:sSub>
                    <m:r>
                      <a:rPr lang="en-US" altLang="ja-JP" sz="4400" b="0" i="1" smtClean="0">
                        <a:latin typeface="Cambria Math" panose="02040503050406030204" pitchFamily="18" charset="0"/>
                        <a:ea typeface="+mn-ea"/>
                      </a:rPr>
                      <m:t>, </m:t>
                    </m:r>
                    <m:sSub>
                      <m:sSubPr>
                        <m:ctrlPr>
                          <a:rPr lang="en-US" altLang="ja-JP" sz="4400" b="0" i="1" smtClean="0">
                            <a:latin typeface="Cambria Math" panose="02040503050406030204" pitchFamily="18" charset="0"/>
                            <a:ea typeface="+mn-ea"/>
                          </a:rPr>
                        </m:ctrlPr>
                      </m:sSubPr>
                      <m:e>
                        <m:r>
                          <a:rPr lang="en-US" altLang="ja-JP" sz="4400" b="0" i="1" smtClean="0">
                            <a:latin typeface="Cambria Math" panose="02040503050406030204" pitchFamily="18" charset="0"/>
                            <a:ea typeface="+mn-ea"/>
                          </a:rPr>
                          <m:t>𝐻</m:t>
                        </m:r>
                      </m:e>
                      <m:sub>
                        <m:r>
                          <a:rPr lang="en-US" altLang="ja-JP" sz="4400" b="0" i="1" smtClean="0">
                            <a:latin typeface="Cambria Math" panose="02040503050406030204" pitchFamily="18" charset="0"/>
                            <a:ea typeface="+mn-ea"/>
                          </a:rPr>
                          <m:t>2</m:t>
                        </m:r>
                      </m:sub>
                    </m:sSub>
                    <m:r>
                      <a:rPr lang="en-US" altLang="ja-JP" sz="4400" b="0" i="1" smtClean="0">
                        <a:latin typeface="Cambria Math" panose="02040503050406030204" pitchFamily="18" charset="0"/>
                        <a:ea typeface="+mn-ea"/>
                      </a:rPr>
                      <m:t>,…,</m:t>
                    </m:r>
                    <m:sSub>
                      <m:sSubPr>
                        <m:ctrlPr>
                          <a:rPr lang="en-US" altLang="ja-JP" sz="4400" b="0" i="1" smtClean="0">
                            <a:latin typeface="Cambria Math" panose="02040503050406030204" pitchFamily="18" charset="0"/>
                            <a:ea typeface="+mn-ea"/>
                          </a:rPr>
                        </m:ctrlPr>
                      </m:sSubPr>
                      <m:e>
                        <m:r>
                          <a:rPr lang="en-US" altLang="ja-JP" sz="4400" b="0" i="1" smtClean="0">
                            <a:latin typeface="Cambria Math" panose="02040503050406030204" pitchFamily="18" charset="0"/>
                            <a:ea typeface="+mn-ea"/>
                          </a:rPr>
                          <m:t>𝐻</m:t>
                        </m:r>
                      </m:e>
                      <m:sub>
                        <m:r>
                          <a:rPr lang="en-US" altLang="ja-JP" sz="4400" b="0" i="1" smtClean="0">
                            <a:latin typeface="Cambria Math" panose="02040503050406030204" pitchFamily="18" charset="0"/>
                            <a:ea typeface="+mn-ea"/>
                          </a:rPr>
                          <m:t>𝑘</m:t>
                        </m:r>
                      </m:sub>
                    </m:sSub>
                  </m:oMath>
                </a14:m>
                <a:r>
                  <a:rPr lang="ja-JP" altLang="en-US" sz="4400" dirty="0" smtClean="0">
                    <a:latin typeface="+mn-ea"/>
                    <a:ea typeface="+mn-ea"/>
                  </a:rPr>
                  <a:t>が</a:t>
                </a:r>
                <a:r>
                  <a:rPr lang="ja-JP" altLang="en-US" sz="4400" dirty="0">
                    <a:latin typeface="+mn-ea"/>
                    <a:ea typeface="+mn-ea"/>
                  </a:rPr>
                  <a:t>互いに排反で，</a:t>
                </a:r>
                <a:r>
                  <a:rPr lang="ja-JP" altLang="en-US" sz="4400" dirty="0" smtClean="0">
                    <a:latin typeface="+mn-ea"/>
                    <a:ea typeface="+mn-ea"/>
                  </a:rPr>
                  <a:t>かつ</a:t>
                </a:r>
                <a:r>
                  <a:rPr lang="ja-JP" altLang="en-US" sz="4400" dirty="0">
                    <a:latin typeface="+mn-ea"/>
                    <a:ea typeface="+mn-ea"/>
                  </a:rPr>
                  <a:t>　</a:t>
                </a:r>
                <a:endParaRPr lang="en-US" altLang="ja-JP" sz="4400" dirty="0" smtClean="0">
                  <a:latin typeface="+mn-ea"/>
                  <a:ea typeface="+mn-ea"/>
                </a:endParaRPr>
              </a:p>
              <a:p>
                <a:pPr>
                  <a:spcAft>
                    <a:spcPts val="1200"/>
                  </a:spcAft>
                  <a:buClr>
                    <a:srgbClr val="A50021"/>
                  </a:buClr>
                </a:pPr>
                <a:endParaRPr lang="en-US" altLang="ja-JP" sz="4400" dirty="0" smtClean="0">
                  <a:latin typeface="+mn-ea"/>
                  <a:ea typeface="+mn-ea"/>
                </a:endParaRPr>
              </a:p>
              <a:p>
                <a:pPr>
                  <a:spcAft>
                    <a:spcPts val="1200"/>
                  </a:spcAft>
                  <a:buClr>
                    <a:srgbClr val="A50021"/>
                  </a:buClr>
                </a:pPr>
                <a:r>
                  <a:rPr lang="ja-JP" altLang="en-US" sz="4400" dirty="0" smtClean="0">
                    <a:latin typeface="+mn-ea"/>
                    <a:ea typeface="+mn-ea"/>
                  </a:rPr>
                  <a:t>とする。この時、任意の事象</a:t>
                </a:r>
                <a14:m>
                  <m:oMath xmlns:m="http://schemas.openxmlformats.org/officeDocument/2006/math">
                    <m:r>
                      <a:rPr lang="en-US" altLang="ja-JP" sz="4400" b="0" i="1" smtClean="0">
                        <a:latin typeface="Cambria Math" panose="02040503050406030204" pitchFamily="18" charset="0"/>
                        <a:ea typeface="+mn-ea"/>
                      </a:rPr>
                      <m:t>𝐴</m:t>
                    </m:r>
                  </m:oMath>
                </a14:m>
                <a:r>
                  <a:rPr lang="ja-JP" altLang="en-US" sz="4400" dirty="0" smtClean="0">
                    <a:latin typeface="+mn-ea"/>
                    <a:ea typeface="+mn-ea"/>
                  </a:rPr>
                  <a:t>に</a:t>
                </a:r>
                <a:r>
                  <a:rPr lang="ja-JP" altLang="en-US" sz="4400" dirty="0">
                    <a:latin typeface="+mn-ea"/>
                    <a:ea typeface="+mn-ea"/>
                  </a:rPr>
                  <a:t>対して</a:t>
                </a:r>
                <a:endParaRPr lang="en-US" altLang="ja-JP" sz="4400" dirty="0">
                  <a:latin typeface="+mn-ea"/>
                  <a:ea typeface="+mn-ea"/>
                </a:endParaRPr>
              </a:p>
            </p:txBody>
          </p:sp>
        </mc:Choice>
        <mc:Fallback xmlns="">
          <p:sp>
            <p:nvSpPr>
              <p:cNvPr id="12" name="テキスト ボックス 3"/>
              <p:cNvSpPr txBox="1">
                <a:spLocks noRot="1" noChangeAspect="1" noMove="1" noResize="1" noEditPoints="1" noAdjustHandles="1" noChangeArrowheads="1" noChangeShapeType="1" noTextEdit="1"/>
              </p:cNvSpPr>
              <p:nvPr/>
            </p:nvSpPr>
            <p:spPr bwMode="auto">
              <a:xfrm>
                <a:off x="371463" y="1358727"/>
                <a:ext cx="16129792" cy="2431435"/>
              </a:xfrm>
              <a:prstGeom prst="rect">
                <a:avLst/>
              </a:prstGeom>
              <a:blipFill rotWithShape="0">
                <a:blip r:embed="rId3"/>
                <a:stretch>
                  <a:fillRect l="-1550" t="-4762" b="-11529"/>
                </a:stretch>
              </a:blipFill>
              <a:ln w="9525">
                <a:noFill/>
                <a:miter lim="800000"/>
                <a:headEnd/>
                <a:tailEnd/>
              </a:ln>
            </p:spPr>
            <p:txBody>
              <a:bodyPr/>
              <a:lstStyle/>
              <a:p>
                <a:r>
                  <a:rPr lang="ja-JP" altLang="en-US">
                    <a:noFill/>
                  </a:rPr>
                  <a:t> </a:t>
                </a:r>
              </a:p>
            </p:txBody>
          </p:sp>
        </mc:Fallback>
      </mc:AlternateContent>
      <p:pic>
        <p:nvPicPr>
          <p:cNvPr id="13" name="Picture 2" descr="\begin{align*}&#10;&amp;H_1\bigcup H_2\bigcup \ldots \bigcup H_k=\Omega&#10;%&amp;P(B|A)=\frac{P(A|B)P(B)}{P(A)}&#10;\end{ali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1883" y="2186819"/>
            <a:ext cx="6208311" cy="7875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begin{align*}&#10;%&amp;P(A) = \sum_{j=1}^k P(A\bigcap H_j) =\sum_{j=1}^k P(H_j)P(A|H_j)&#10;%H_1\bigcup H_2\bigcup \ldots \bigcup H_k=\Omega&#10;%&amp;P(B|A)=\frac{P(A|B)P(B)}{P(A)}&#10;%&amp;P(H_i|A)=\frac{P(A|H_i)P(H_i)}{P(A)}&#10;&amp;=\frac{P(A|H_i)P(H_i)}{\sum_{j=1}^k P(H_j)P(A|H_j)}&#10;\end{alig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0275" y="7831679"/>
            <a:ext cx="4729919" cy="126421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線コネクタ 5"/>
          <p:cNvCxnSpPr/>
          <p:nvPr/>
        </p:nvCxnSpPr>
        <p:spPr bwMode="auto">
          <a:xfrm>
            <a:off x="2318553" y="4933090"/>
            <a:ext cx="9325036" cy="36004"/>
          </a:xfrm>
          <a:prstGeom prst="line">
            <a:avLst/>
          </a:prstGeom>
          <a:solidFill>
            <a:schemeClr val="accent1"/>
          </a:solidFill>
          <a:ln w="76200" cap="flat" cmpd="sng" algn="ctr">
            <a:solidFill>
              <a:srgbClr val="FF0000"/>
            </a:solidFill>
            <a:prstDash val="solid"/>
            <a:round/>
            <a:headEnd type="none" w="med" len="med"/>
            <a:tailEnd type="none" w="med" len="med"/>
          </a:ln>
          <a:effectLst/>
        </p:spPr>
      </p:cxnSp>
      <p:cxnSp>
        <p:nvCxnSpPr>
          <p:cNvPr id="19" name="直線コネクタ 18"/>
          <p:cNvCxnSpPr/>
          <p:nvPr/>
        </p:nvCxnSpPr>
        <p:spPr bwMode="auto">
          <a:xfrm>
            <a:off x="6024091" y="9095898"/>
            <a:ext cx="4572508" cy="0"/>
          </a:xfrm>
          <a:prstGeom prst="line">
            <a:avLst/>
          </a:prstGeom>
          <a:solidFill>
            <a:schemeClr val="accent1"/>
          </a:solidFill>
          <a:ln w="76200" cap="flat" cmpd="sng" algn="ctr">
            <a:solidFill>
              <a:srgbClr val="FF0000"/>
            </a:solidFill>
            <a:prstDash val="solid"/>
            <a:round/>
            <a:headEnd type="none" w="med" len="med"/>
            <a:tailEnd type="none" w="med" len="med"/>
          </a:ln>
          <a:effectLst/>
        </p:spPr>
      </p:cxnSp>
      <p:sp>
        <p:nvSpPr>
          <p:cNvPr id="20" name="正方形/長方形 3"/>
          <p:cNvSpPr>
            <a:spLocks noChangeArrowheads="1"/>
          </p:cNvSpPr>
          <p:nvPr/>
        </p:nvSpPr>
        <p:spPr bwMode="auto">
          <a:xfrm>
            <a:off x="11671782" y="7731435"/>
            <a:ext cx="5688632" cy="135421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spcAft>
                <a:spcPts val="1200"/>
              </a:spcAft>
              <a:buClr>
                <a:srgbClr val="A50021"/>
              </a:buClr>
            </a:pPr>
            <a:r>
              <a:rPr lang="ja-JP" altLang="en-US" sz="3600" dirty="0" smtClean="0">
                <a:solidFill>
                  <a:srgbClr val="FF0000"/>
                </a:solidFill>
                <a:latin typeface="+mj-ea"/>
                <a:ea typeface="+mj-ea"/>
              </a:rPr>
              <a:t>上の全確率の定理の式を</a:t>
            </a:r>
            <a:endParaRPr lang="en-US" altLang="ja-JP" sz="3600" dirty="0" smtClean="0">
              <a:solidFill>
                <a:srgbClr val="FF0000"/>
              </a:solidFill>
              <a:latin typeface="+mj-ea"/>
              <a:ea typeface="+mj-ea"/>
            </a:endParaRPr>
          </a:p>
          <a:p>
            <a:pPr>
              <a:spcAft>
                <a:spcPts val="1200"/>
              </a:spcAft>
              <a:buClr>
                <a:srgbClr val="A50021"/>
              </a:buClr>
            </a:pPr>
            <a:r>
              <a:rPr lang="ja-JP" altLang="en-US" sz="3600" dirty="0">
                <a:solidFill>
                  <a:srgbClr val="FF0000"/>
                </a:solidFill>
                <a:latin typeface="+mj-ea"/>
                <a:ea typeface="+mj-ea"/>
              </a:rPr>
              <a:t>使いました</a:t>
            </a:r>
            <a:r>
              <a:rPr lang="ja-JP" altLang="en-US" sz="3600" dirty="0" smtClean="0">
                <a:solidFill>
                  <a:srgbClr val="FF0000"/>
                </a:solidFill>
                <a:latin typeface="+mj-ea"/>
                <a:ea typeface="+mj-ea"/>
              </a:rPr>
              <a:t>。</a:t>
            </a:r>
            <a:endParaRPr lang="en-US" altLang="ja-JP" sz="3600" dirty="0">
              <a:solidFill>
                <a:srgbClr val="FF0000"/>
              </a:solidFill>
              <a:latin typeface="+mj-ea"/>
              <a:ea typeface="+mj-ea"/>
            </a:endParaRPr>
          </a:p>
        </p:txBody>
      </p:sp>
      <p:cxnSp>
        <p:nvCxnSpPr>
          <p:cNvPr id="21" name="直線矢印コネクタ 20"/>
          <p:cNvCxnSpPr/>
          <p:nvPr/>
        </p:nvCxnSpPr>
        <p:spPr bwMode="auto">
          <a:xfrm flipH="1">
            <a:off x="10707485" y="8387356"/>
            <a:ext cx="936104" cy="23808"/>
          </a:xfrm>
          <a:prstGeom prst="straightConnector1">
            <a:avLst/>
          </a:prstGeom>
          <a:solidFill>
            <a:schemeClr val="accent1"/>
          </a:solidFill>
          <a:ln w="9525" cap="flat" cmpd="sng" algn="ctr">
            <a:solidFill>
              <a:srgbClr val="FF0000"/>
            </a:solidFill>
            <a:prstDash val="dash"/>
            <a:round/>
            <a:headEnd type="none" w="med" len="med"/>
            <a:tailEnd type="triangle"/>
          </a:ln>
          <a:effectLst/>
        </p:spPr>
      </p:cxnSp>
      <p:pic>
        <p:nvPicPr>
          <p:cNvPr id="22" name="Picture 2" descr="\begin{align*}&#10;%&amp;P(A) = \sum_{j=1}^k P(A\bigcap H_j) =\sum_{j=1}^k P(H_j)P(A|H_j)&#10;%H_1\bigcup H_2\bigcup \ldots \bigcup H_k=\Omega&#10;%&amp;P(B|A)=\frac{P(A|B)P(B)}{P(A)}&#10;&amp;P(H_i|A)=\frac{P(A|H_i)P(H_i)}{P(A)}&#10;\end{alig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7826" y="6249445"/>
            <a:ext cx="6127275" cy="12659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begin{align*}&#10;&amp;P(A) = \sum_{j=1}^k P(A\bigcap H_j) =\sum_{j=1}^k P(H_j)P(A|H_j)&#10;%H_1\bigcup H_2\bigcup \ldots \bigcup H_k=\Omega&#10;%&amp;P(B|A)=\frac{P(A|B)P(B)}{P(A)}&#10;\end{alig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51044" y="3574431"/>
            <a:ext cx="8043485" cy="1247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231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32</a:t>
            </a:fld>
            <a:endParaRPr lang="en-US" altLang="ja-JP" dirty="0"/>
          </a:p>
        </p:txBody>
      </p:sp>
      <p:sp>
        <p:nvSpPr>
          <p:cNvPr id="6" name="テキスト ボックス 3"/>
          <p:cNvSpPr txBox="1">
            <a:spLocks noChangeArrowheads="1"/>
          </p:cNvSpPr>
          <p:nvPr/>
        </p:nvSpPr>
        <p:spPr bwMode="auto">
          <a:xfrm>
            <a:off x="371463" y="1358727"/>
            <a:ext cx="16129792" cy="769441"/>
          </a:xfrm>
          <a:prstGeom prst="rect">
            <a:avLst/>
          </a:prstGeom>
          <a:noFill/>
          <a:ln w="9525">
            <a:noFill/>
            <a:miter lim="800000"/>
            <a:headEnd/>
            <a:tailEnd/>
          </a:ln>
        </p:spPr>
        <p:txBody>
          <a:bodyPr wrap="square">
            <a:spAutoFit/>
          </a:bodyPr>
          <a:lstStyle/>
          <a:p>
            <a:pPr>
              <a:spcAft>
                <a:spcPts val="1200"/>
              </a:spcAft>
              <a:buClr>
                <a:srgbClr val="A50021"/>
              </a:buClr>
            </a:pPr>
            <a:r>
              <a:rPr lang="ja-JP" altLang="en-US" sz="4400" dirty="0" smtClean="0">
                <a:latin typeface="+mn-ea"/>
                <a:ea typeface="+mn-ea"/>
              </a:rPr>
              <a:t>このような式が得られました。</a:t>
            </a:r>
            <a:endParaRPr lang="en-US" altLang="ja-JP" sz="4400" dirty="0">
              <a:latin typeface="+mn-ea"/>
              <a:ea typeface="+mn-ea"/>
            </a:endParaRPr>
          </a:p>
        </p:txBody>
      </p:sp>
      <p:pic>
        <p:nvPicPr>
          <p:cNvPr id="5122" name="Picture 2" descr="\begin{align*}&#10;%&amp;P(A) = \sum_{j=1}^k P(A\bigcap H_j) =\sum_{j=1}^k P(H_j)P(A|H_j)&#10;%H_1\bigcup H_2\bigcup \ldots \bigcup H_k=\Omega&#10;%&amp;P(B|A)=\frac{P(A|B)P(B)}{P(A)}&#10;%&amp;P(H_i|A)=\frac{P(A|H_i)P(H_i)}{P(A)}&#10;&amp;&amp;P(H_i|A)=\frac{P(A|H_i)P(H_i)}{\sum_{j=1}^k P(H_j)P(A|H_j)}&#10;\end{al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695" y="2618867"/>
            <a:ext cx="9902953" cy="1908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554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33</a:t>
            </a:fld>
            <a:endParaRPr lang="en-US" altLang="ja-JP" dirty="0"/>
          </a:p>
        </p:txBody>
      </p:sp>
      <p:sp>
        <p:nvSpPr>
          <p:cNvPr id="6" name="テキスト ボックス 3"/>
          <p:cNvSpPr txBox="1">
            <a:spLocks noChangeArrowheads="1"/>
          </p:cNvSpPr>
          <p:nvPr/>
        </p:nvSpPr>
        <p:spPr bwMode="auto">
          <a:xfrm>
            <a:off x="371463" y="1358727"/>
            <a:ext cx="16129792" cy="769441"/>
          </a:xfrm>
          <a:prstGeom prst="rect">
            <a:avLst/>
          </a:prstGeom>
          <a:noFill/>
          <a:ln w="9525">
            <a:noFill/>
            <a:miter lim="800000"/>
            <a:headEnd/>
            <a:tailEnd/>
          </a:ln>
        </p:spPr>
        <p:txBody>
          <a:bodyPr wrap="square">
            <a:spAutoFit/>
          </a:bodyPr>
          <a:lstStyle/>
          <a:p>
            <a:pPr>
              <a:spcAft>
                <a:spcPts val="1200"/>
              </a:spcAft>
              <a:buClr>
                <a:srgbClr val="A50021"/>
              </a:buClr>
            </a:pPr>
            <a:r>
              <a:rPr lang="ja-JP" altLang="en-US" sz="4400" dirty="0" smtClean="0">
                <a:latin typeface="+mn-ea"/>
                <a:ea typeface="+mn-ea"/>
              </a:rPr>
              <a:t>このような式が得られました。</a:t>
            </a:r>
            <a:endParaRPr lang="en-US" altLang="ja-JP" sz="4400" dirty="0">
              <a:latin typeface="+mn-ea"/>
              <a:ea typeface="+mn-ea"/>
            </a:endParaRPr>
          </a:p>
        </p:txBody>
      </p:sp>
      <p:pic>
        <p:nvPicPr>
          <p:cNvPr id="5122" name="Picture 2" descr="\begin{align*}&#10;%&amp;P(A) = \sum_{j=1}^k P(A\bigcap H_j) =\sum_{j=1}^k P(H_j)P(A|H_j)&#10;%H_1\bigcup H_2\bigcup \ldots \bigcup H_k=\Omega&#10;%&amp;P(B|A)=\frac{P(A|B)P(B)}{P(A)}&#10;%&amp;P(H_i|A)=\frac{P(A|H_i)P(H_i)}{P(A)}&#10;&amp;&amp;P(H_i|A)=\frac{P(A|H_i)P(H_i)}{\sum_{j=1}^k P(H_j)P(A|H_j)}&#10;\end{al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695" y="2618867"/>
            <a:ext cx="9902953" cy="1908212"/>
          </a:xfrm>
          <a:prstGeom prst="rect">
            <a:avLst/>
          </a:prstGeom>
          <a:noFill/>
          <a:extLst>
            <a:ext uri="{909E8E84-426E-40DD-AFC4-6F175D3DCCD1}">
              <a14:hiddenFill xmlns:a14="http://schemas.microsoft.com/office/drawing/2010/main">
                <a:solidFill>
                  <a:srgbClr val="FFFFFF"/>
                </a:solidFill>
              </a14:hiddenFill>
            </a:ext>
          </a:extLst>
        </p:spPr>
      </p:pic>
      <p:sp>
        <p:nvSpPr>
          <p:cNvPr id="10" name="角丸四角形 9"/>
          <p:cNvSpPr/>
          <p:nvPr/>
        </p:nvSpPr>
        <p:spPr bwMode="auto">
          <a:xfrm>
            <a:off x="9444471" y="2474851"/>
            <a:ext cx="1980220" cy="864096"/>
          </a:xfrm>
          <a:prstGeom prst="roundRect">
            <a:avLst/>
          </a:prstGeom>
          <a:noFill/>
          <a:ln w="3810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mc:AlternateContent xmlns:mc="http://schemas.openxmlformats.org/markup-compatibility/2006" xmlns:a14="http://schemas.microsoft.com/office/drawing/2010/main">
        <mc:Choice Requires="a14">
          <p:sp>
            <p:nvSpPr>
              <p:cNvPr id="11" name="正方形/長方形 3"/>
              <p:cNvSpPr>
                <a:spLocks noChangeArrowheads="1"/>
              </p:cNvSpPr>
              <p:nvPr/>
            </p:nvSpPr>
            <p:spPr bwMode="auto">
              <a:xfrm>
                <a:off x="11300622" y="998687"/>
                <a:ext cx="5092621" cy="1354217"/>
              </a:xfrm>
              <a:prstGeom prst="rect">
                <a:avLst/>
              </a:prstGeom>
              <a:noFill/>
              <a:ln w="9525">
                <a:solidFill>
                  <a:srgbClr val="000000"/>
                </a:solidFill>
                <a:miter lim="800000"/>
                <a:headEnd/>
                <a:tailEnd/>
              </a:ln>
              <a:extLst>
                <a:ext uri="{909E8E84-426E-40DD-AFC4-6F175D3DCCD1}">
                  <a14:hiddenFill>
                    <a:solidFill>
                      <a:srgbClr val="FFFFFF"/>
                    </a:solidFill>
                  </a14:hiddenFill>
                </a:ext>
              </a:extLst>
            </p:spPr>
            <p:txBody>
              <a:bodyPr wrap="square">
                <a:spAutoFit/>
              </a:bodyPr>
              <a:lstStyle/>
              <a:p>
                <a:pPr>
                  <a:spcAft>
                    <a:spcPts val="1200"/>
                  </a:spcAft>
                  <a:buClr>
                    <a:srgbClr val="A50021"/>
                  </a:buClr>
                </a:pPr>
                <a:r>
                  <a:rPr lang="ja-JP" altLang="en-US" sz="3600" dirty="0" smtClean="0">
                    <a:solidFill>
                      <a:srgbClr val="FF0000"/>
                    </a:solidFill>
                    <a:latin typeface="+mj-ea"/>
                    <a:ea typeface="+mj-ea"/>
                  </a:rPr>
                  <a:t>事象</a:t>
                </a:r>
                <a14:m>
                  <m:oMath xmlns:m="http://schemas.openxmlformats.org/officeDocument/2006/math">
                    <m:sSub>
                      <m:sSubPr>
                        <m:ctrlPr>
                          <a:rPr lang="en-US" altLang="ja-JP" sz="3600" b="0" i="1" smtClean="0">
                            <a:solidFill>
                              <a:srgbClr val="FF0000"/>
                            </a:solidFill>
                            <a:latin typeface="Cambria Math" panose="02040503050406030204" pitchFamily="18" charset="0"/>
                            <a:ea typeface="+mj-ea"/>
                          </a:rPr>
                        </m:ctrlPr>
                      </m:sSubPr>
                      <m:e>
                        <m:r>
                          <a:rPr lang="en-US" altLang="ja-JP" sz="3600" b="0" i="1" smtClean="0">
                            <a:solidFill>
                              <a:srgbClr val="FF0000"/>
                            </a:solidFill>
                            <a:latin typeface="Cambria Math" panose="02040503050406030204" pitchFamily="18" charset="0"/>
                            <a:ea typeface="+mj-ea"/>
                          </a:rPr>
                          <m:t>𝐻</m:t>
                        </m:r>
                      </m:e>
                      <m:sub>
                        <m:r>
                          <a:rPr lang="en-US" altLang="ja-JP" sz="3600" b="0" i="1" smtClean="0">
                            <a:solidFill>
                              <a:srgbClr val="FF0000"/>
                            </a:solidFill>
                            <a:latin typeface="Cambria Math" panose="02040503050406030204" pitchFamily="18" charset="0"/>
                            <a:ea typeface="+mj-ea"/>
                          </a:rPr>
                          <m:t>𝑖</m:t>
                        </m:r>
                      </m:sub>
                    </m:sSub>
                  </m:oMath>
                </a14:m>
                <a:r>
                  <a:rPr lang="ja-JP" altLang="en-US" sz="3600" dirty="0" smtClean="0">
                    <a:solidFill>
                      <a:srgbClr val="FF0000"/>
                    </a:solidFill>
                    <a:latin typeface="+mj-ea"/>
                    <a:ea typeface="+mj-ea"/>
                  </a:rPr>
                  <a:t>の</a:t>
                </a:r>
                <a:r>
                  <a:rPr lang="en-US" altLang="ja-JP" sz="3600" dirty="0" smtClean="0">
                    <a:solidFill>
                      <a:srgbClr val="FF0000"/>
                    </a:solidFill>
                    <a:latin typeface="+mj-ea"/>
                    <a:ea typeface="+mj-ea"/>
                  </a:rPr>
                  <a:t>”</a:t>
                </a:r>
                <a:r>
                  <a:rPr lang="ja-JP" altLang="en-US" sz="3600" b="1" dirty="0" smtClean="0">
                    <a:solidFill>
                      <a:srgbClr val="FF0000"/>
                    </a:solidFill>
                    <a:latin typeface="+mj-ea"/>
                    <a:ea typeface="+mj-ea"/>
                  </a:rPr>
                  <a:t>事前確率</a:t>
                </a:r>
                <a:r>
                  <a:rPr lang="en-US" altLang="ja-JP" sz="3600" dirty="0" smtClean="0">
                    <a:solidFill>
                      <a:srgbClr val="FF0000"/>
                    </a:solidFill>
                    <a:latin typeface="+mj-ea"/>
                    <a:ea typeface="+mj-ea"/>
                  </a:rPr>
                  <a:t>”</a:t>
                </a:r>
                <a:r>
                  <a:rPr lang="ja-JP" altLang="en-US" sz="3600" dirty="0" smtClean="0">
                    <a:solidFill>
                      <a:srgbClr val="FF0000"/>
                    </a:solidFill>
                    <a:latin typeface="+mj-ea"/>
                    <a:ea typeface="+mj-ea"/>
                  </a:rPr>
                  <a:t>と</a:t>
                </a:r>
                <a:endParaRPr lang="en-US" altLang="ja-JP" sz="3600" dirty="0" smtClean="0">
                  <a:solidFill>
                    <a:srgbClr val="FF0000"/>
                  </a:solidFill>
                  <a:latin typeface="+mj-ea"/>
                  <a:ea typeface="+mj-ea"/>
                </a:endParaRPr>
              </a:p>
              <a:p>
                <a:pPr>
                  <a:spcAft>
                    <a:spcPts val="1200"/>
                  </a:spcAft>
                  <a:buClr>
                    <a:srgbClr val="A50021"/>
                  </a:buClr>
                </a:pPr>
                <a:r>
                  <a:rPr lang="ja-JP" altLang="en-US" sz="3600" dirty="0" smtClean="0">
                    <a:solidFill>
                      <a:srgbClr val="FF0000"/>
                    </a:solidFill>
                    <a:latin typeface="+mj-ea"/>
                    <a:ea typeface="+mj-ea"/>
                  </a:rPr>
                  <a:t>呼びます。</a:t>
                </a:r>
                <a:endParaRPr lang="en-US" altLang="ja-JP" sz="3600" dirty="0">
                  <a:solidFill>
                    <a:srgbClr val="FF0000"/>
                  </a:solidFill>
                  <a:latin typeface="+mj-ea"/>
                  <a:ea typeface="+mj-ea"/>
                </a:endParaRPr>
              </a:p>
            </p:txBody>
          </p:sp>
        </mc:Choice>
        <mc:Fallback xmlns="">
          <p:sp>
            <p:nvSpPr>
              <p:cNvPr id="11" name="正方形/長方形 3"/>
              <p:cNvSpPr>
                <a:spLocks noRot="1" noChangeAspect="1" noMove="1" noResize="1" noEditPoints="1" noAdjustHandles="1" noChangeArrowheads="1" noChangeShapeType="1" noTextEdit="1"/>
              </p:cNvSpPr>
              <p:nvPr/>
            </p:nvSpPr>
            <p:spPr bwMode="auto">
              <a:xfrm>
                <a:off x="11300622" y="998687"/>
                <a:ext cx="5092621" cy="1354217"/>
              </a:xfrm>
              <a:prstGeom prst="rect">
                <a:avLst/>
              </a:prstGeom>
              <a:blipFill rotWithShape="0">
                <a:blip r:embed="rId3"/>
                <a:stretch>
                  <a:fillRect l="-3584" t="-5804" b="-15625"/>
                </a:stretch>
              </a:blip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ja-JP" altLang="en-US">
                    <a:noFill/>
                  </a:rPr>
                  <a:t> </a:t>
                </a:r>
              </a:p>
            </p:txBody>
          </p:sp>
        </mc:Fallback>
      </mc:AlternateContent>
      <p:cxnSp>
        <p:nvCxnSpPr>
          <p:cNvPr id="12" name="直線矢印コネクタ 11"/>
          <p:cNvCxnSpPr/>
          <p:nvPr/>
        </p:nvCxnSpPr>
        <p:spPr bwMode="auto">
          <a:xfrm flipH="1">
            <a:off x="10452583" y="1804710"/>
            <a:ext cx="848039" cy="503478"/>
          </a:xfrm>
          <a:prstGeom prst="straightConnector1">
            <a:avLst/>
          </a:prstGeom>
          <a:solidFill>
            <a:schemeClr val="accent1"/>
          </a:solidFill>
          <a:ln w="9525" cap="flat" cmpd="sng" algn="ctr">
            <a:solidFill>
              <a:srgbClr val="FF0000"/>
            </a:solidFill>
            <a:prstDash val="dash"/>
            <a:round/>
            <a:headEnd type="none" w="med" len="med"/>
            <a:tailEnd type="triangle"/>
          </a:ln>
          <a:effectLst/>
        </p:spPr>
      </p:cxnSp>
    </p:spTree>
    <p:extLst>
      <p:ext uri="{BB962C8B-B14F-4D97-AF65-F5344CB8AC3E}">
        <p14:creationId xmlns:p14="http://schemas.microsoft.com/office/powerpoint/2010/main" val="4176976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34</a:t>
            </a:fld>
            <a:endParaRPr lang="en-US" altLang="ja-JP" dirty="0"/>
          </a:p>
        </p:txBody>
      </p:sp>
      <p:sp>
        <p:nvSpPr>
          <p:cNvPr id="6" name="テキスト ボックス 3"/>
          <p:cNvSpPr txBox="1">
            <a:spLocks noChangeArrowheads="1"/>
          </p:cNvSpPr>
          <p:nvPr/>
        </p:nvSpPr>
        <p:spPr bwMode="auto">
          <a:xfrm>
            <a:off x="371463" y="1358727"/>
            <a:ext cx="16129792" cy="769441"/>
          </a:xfrm>
          <a:prstGeom prst="rect">
            <a:avLst/>
          </a:prstGeom>
          <a:noFill/>
          <a:ln w="9525">
            <a:noFill/>
            <a:miter lim="800000"/>
            <a:headEnd/>
            <a:tailEnd/>
          </a:ln>
        </p:spPr>
        <p:txBody>
          <a:bodyPr wrap="square">
            <a:spAutoFit/>
          </a:bodyPr>
          <a:lstStyle/>
          <a:p>
            <a:pPr>
              <a:spcAft>
                <a:spcPts val="1200"/>
              </a:spcAft>
              <a:buClr>
                <a:srgbClr val="A50021"/>
              </a:buClr>
            </a:pPr>
            <a:r>
              <a:rPr lang="ja-JP" altLang="en-US" sz="4400" dirty="0" smtClean="0">
                <a:latin typeface="+mn-ea"/>
                <a:ea typeface="+mn-ea"/>
              </a:rPr>
              <a:t>このような式が得られました。</a:t>
            </a:r>
            <a:endParaRPr lang="en-US" altLang="ja-JP" sz="4400" dirty="0">
              <a:latin typeface="+mn-ea"/>
              <a:ea typeface="+mn-ea"/>
            </a:endParaRPr>
          </a:p>
        </p:txBody>
      </p:sp>
      <p:pic>
        <p:nvPicPr>
          <p:cNvPr id="5122" name="Picture 2" descr="\begin{align*}&#10;%&amp;P(A) = \sum_{j=1}^k P(A\bigcap H_j) =\sum_{j=1}^k P(H_j)P(A|H_j)&#10;%H_1\bigcup H_2\bigcup \ldots \bigcup H_k=\Omega&#10;%&amp;P(B|A)=\frac{P(A|B)P(B)}{P(A)}&#10;%&amp;P(H_i|A)=\frac{P(A|H_i)P(H_i)}{P(A)}&#10;&amp;&amp;P(H_i|A)=\frac{P(A|H_i)P(H_i)}{\sum_{j=1}^k P(H_j)P(A|H_j)}&#10;\end{al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695" y="2618867"/>
            <a:ext cx="9902953" cy="1908212"/>
          </a:xfrm>
          <a:prstGeom prst="rect">
            <a:avLst/>
          </a:prstGeom>
          <a:noFill/>
          <a:extLst>
            <a:ext uri="{909E8E84-426E-40DD-AFC4-6F175D3DCCD1}">
              <a14:hiddenFill xmlns:a14="http://schemas.microsoft.com/office/drawing/2010/main">
                <a:solidFill>
                  <a:srgbClr val="FFFFFF"/>
                </a:solidFill>
              </a14:hiddenFill>
            </a:ext>
          </a:extLst>
        </p:spPr>
      </p:pic>
      <p:sp>
        <p:nvSpPr>
          <p:cNvPr id="10" name="角丸四角形 9"/>
          <p:cNvSpPr/>
          <p:nvPr/>
        </p:nvSpPr>
        <p:spPr bwMode="auto">
          <a:xfrm>
            <a:off x="2243671" y="2978907"/>
            <a:ext cx="2880320" cy="864096"/>
          </a:xfrm>
          <a:prstGeom prst="roundRect">
            <a:avLst/>
          </a:prstGeom>
          <a:noFill/>
          <a:ln w="3810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mc:AlternateContent xmlns:mc="http://schemas.openxmlformats.org/markup-compatibility/2006" xmlns:a14="http://schemas.microsoft.com/office/drawing/2010/main">
        <mc:Choice Requires="a14">
          <p:sp>
            <p:nvSpPr>
              <p:cNvPr id="9" name="正方形/長方形 3"/>
              <p:cNvSpPr>
                <a:spLocks noChangeArrowheads="1"/>
              </p:cNvSpPr>
              <p:nvPr/>
            </p:nvSpPr>
            <p:spPr bwMode="auto">
              <a:xfrm>
                <a:off x="371463" y="4488795"/>
                <a:ext cx="5076564" cy="1354217"/>
              </a:xfrm>
              <a:prstGeom prst="rect">
                <a:avLst/>
              </a:prstGeom>
              <a:noFill/>
              <a:ln w="9525">
                <a:solidFill>
                  <a:srgbClr val="000000"/>
                </a:solidFill>
                <a:miter lim="800000"/>
                <a:headEnd/>
                <a:tailEnd/>
              </a:ln>
              <a:extLst>
                <a:ext uri="{909E8E84-426E-40DD-AFC4-6F175D3DCCD1}">
                  <a14:hiddenFill>
                    <a:solidFill>
                      <a:srgbClr val="FFFFFF"/>
                    </a:solidFill>
                  </a14:hiddenFill>
                </a:ext>
              </a:extLst>
            </p:spPr>
            <p:txBody>
              <a:bodyPr wrap="square">
                <a:spAutoFit/>
              </a:bodyPr>
              <a:lstStyle/>
              <a:p>
                <a:pPr>
                  <a:spcAft>
                    <a:spcPts val="1200"/>
                  </a:spcAft>
                  <a:buClr>
                    <a:srgbClr val="A50021"/>
                  </a:buClr>
                </a:pPr>
                <a:r>
                  <a:rPr lang="ja-JP" altLang="en-US" sz="3600" dirty="0" smtClean="0">
                    <a:solidFill>
                      <a:srgbClr val="FF0000"/>
                    </a:solidFill>
                    <a:latin typeface="+mj-ea"/>
                    <a:ea typeface="+mj-ea"/>
                  </a:rPr>
                  <a:t>事象</a:t>
                </a:r>
                <a14:m>
                  <m:oMath xmlns:m="http://schemas.openxmlformats.org/officeDocument/2006/math">
                    <m:sSub>
                      <m:sSubPr>
                        <m:ctrlPr>
                          <a:rPr lang="en-US" altLang="ja-JP" sz="3600" b="0" i="1" smtClean="0">
                            <a:solidFill>
                              <a:srgbClr val="FF0000"/>
                            </a:solidFill>
                            <a:latin typeface="Cambria Math" panose="02040503050406030204" pitchFamily="18" charset="0"/>
                            <a:ea typeface="+mj-ea"/>
                          </a:rPr>
                        </m:ctrlPr>
                      </m:sSubPr>
                      <m:e>
                        <m:r>
                          <a:rPr lang="en-US" altLang="ja-JP" sz="3600" b="0" i="1" smtClean="0">
                            <a:solidFill>
                              <a:srgbClr val="FF0000"/>
                            </a:solidFill>
                            <a:latin typeface="Cambria Math" panose="02040503050406030204" pitchFamily="18" charset="0"/>
                            <a:ea typeface="+mj-ea"/>
                          </a:rPr>
                          <m:t>𝐻</m:t>
                        </m:r>
                      </m:e>
                      <m:sub>
                        <m:r>
                          <a:rPr lang="en-US" altLang="ja-JP" sz="3600" b="0" i="1" smtClean="0">
                            <a:solidFill>
                              <a:srgbClr val="FF0000"/>
                            </a:solidFill>
                            <a:latin typeface="Cambria Math" panose="02040503050406030204" pitchFamily="18" charset="0"/>
                            <a:ea typeface="+mj-ea"/>
                          </a:rPr>
                          <m:t>𝑖</m:t>
                        </m:r>
                      </m:sub>
                    </m:sSub>
                  </m:oMath>
                </a14:m>
                <a:r>
                  <a:rPr lang="ja-JP" altLang="en-US" sz="3600" dirty="0" smtClean="0">
                    <a:solidFill>
                      <a:srgbClr val="FF0000"/>
                    </a:solidFill>
                    <a:latin typeface="+mj-ea"/>
                    <a:ea typeface="+mj-ea"/>
                  </a:rPr>
                  <a:t>の</a:t>
                </a:r>
                <a:r>
                  <a:rPr lang="en-US" altLang="ja-JP" sz="3600" b="1" dirty="0" smtClean="0">
                    <a:solidFill>
                      <a:srgbClr val="FF0000"/>
                    </a:solidFill>
                    <a:latin typeface="+mj-ea"/>
                    <a:ea typeface="+mj-ea"/>
                  </a:rPr>
                  <a:t>”</a:t>
                </a:r>
                <a:r>
                  <a:rPr lang="ja-JP" altLang="en-US" sz="3600" b="1" dirty="0">
                    <a:solidFill>
                      <a:srgbClr val="FF0000"/>
                    </a:solidFill>
                    <a:latin typeface="+mj-ea"/>
                    <a:ea typeface="+mj-ea"/>
                  </a:rPr>
                  <a:t>事後</a:t>
                </a:r>
                <a:r>
                  <a:rPr lang="ja-JP" altLang="en-US" sz="3600" b="1" dirty="0" smtClean="0">
                    <a:solidFill>
                      <a:srgbClr val="FF0000"/>
                    </a:solidFill>
                    <a:latin typeface="+mj-ea"/>
                    <a:ea typeface="+mj-ea"/>
                  </a:rPr>
                  <a:t>確率</a:t>
                </a:r>
                <a:r>
                  <a:rPr lang="en-US" altLang="ja-JP" sz="3600" dirty="0" smtClean="0">
                    <a:solidFill>
                      <a:srgbClr val="FF0000"/>
                    </a:solidFill>
                    <a:latin typeface="+mj-ea"/>
                    <a:ea typeface="+mj-ea"/>
                  </a:rPr>
                  <a:t>”</a:t>
                </a:r>
                <a:r>
                  <a:rPr lang="ja-JP" altLang="en-US" sz="3600" dirty="0" smtClean="0">
                    <a:solidFill>
                      <a:srgbClr val="FF0000"/>
                    </a:solidFill>
                    <a:latin typeface="+mj-ea"/>
                    <a:ea typeface="+mj-ea"/>
                  </a:rPr>
                  <a:t>と</a:t>
                </a:r>
                <a:endParaRPr lang="en-US" altLang="ja-JP" sz="3600" dirty="0" smtClean="0">
                  <a:solidFill>
                    <a:srgbClr val="FF0000"/>
                  </a:solidFill>
                  <a:latin typeface="+mj-ea"/>
                  <a:ea typeface="+mj-ea"/>
                </a:endParaRPr>
              </a:p>
              <a:p>
                <a:pPr>
                  <a:spcAft>
                    <a:spcPts val="1200"/>
                  </a:spcAft>
                  <a:buClr>
                    <a:srgbClr val="A50021"/>
                  </a:buClr>
                </a:pPr>
                <a:r>
                  <a:rPr lang="ja-JP" altLang="en-US" sz="3600" dirty="0" smtClean="0">
                    <a:solidFill>
                      <a:srgbClr val="FF0000"/>
                    </a:solidFill>
                    <a:latin typeface="+mj-ea"/>
                    <a:ea typeface="+mj-ea"/>
                  </a:rPr>
                  <a:t>呼びます。</a:t>
                </a:r>
                <a:endParaRPr lang="en-US" altLang="ja-JP" sz="3600" dirty="0">
                  <a:solidFill>
                    <a:srgbClr val="FF0000"/>
                  </a:solidFill>
                  <a:latin typeface="+mj-ea"/>
                  <a:ea typeface="+mj-ea"/>
                </a:endParaRPr>
              </a:p>
            </p:txBody>
          </p:sp>
        </mc:Choice>
        <mc:Fallback xmlns="">
          <p:sp>
            <p:nvSpPr>
              <p:cNvPr id="9" name="正方形/長方形 3"/>
              <p:cNvSpPr>
                <a:spLocks noRot="1" noChangeAspect="1" noMove="1" noResize="1" noEditPoints="1" noAdjustHandles="1" noChangeArrowheads="1" noChangeShapeType="1" noTextEdit="1"/>
              </p:cNvSpPr>
              <p:nvPr/>
            </p:nvSpPr>
            <p:spPr bwMode="auto">
              <a:xfrm>
                <a:off x="371463" y="4488795"/>
                <a:ext cx="5076564" cy="1354217"/>
              </a:xfrm>
              <a:prstGeom prst="rect">
                <a:avLst/>
              </a:prstGeom>
              <a:blipFill rotWithShape="0">
                <a:blip r:embed="rId3"/>
                <a:stretch>
                  <a:fillRect l="-3593" t="-5357" b="-15625"/>
                </a:stretch>
              </a:blip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ja-JP" altLang="en-US">
                    <a:noFill/>
                  </a:rPr>
                  <a:t> </a:t>
                </a:r>
              </a:p>
            </p:txBody>
          </p:sp>
        </mc:Fallback>
      </mc:AlternateContent>
      <p:cxnSp>
        <p:nvCxnSpPr>
          <p:cNvPr id="13" name="直線矢印コネクタ 12"/>
          <p:cNvCxnSpPr/>
          <p:nvPr/>
        </p:nvCxnSpPr>
        <p:spPr bwMode="auto">
          <a:xfrm flipV="1">
            <a:off x="2999755" y="3869760"/>
            <a:ext cx="584298" cy="612068"/>
          </a:xfrm>
          <a:prstGeom prst="straightConnector1">
            <a:avLst/>
          </a:prstGeom>
          <a:solidFill>
            <a:schemeClr val="accent1"/>
          </a:solidFill>
          <a:ln w="9525" cap="flat" cmpd="sng" algn="ctr">
            <a:solidFill>
              <a:srgbClr val="FF0000"/>
            </a:solidFill>
            <a:prstDash val="dash"/>
            <a:round/>
            <a:headEnd type="none" w="med" len="med"/>
            <a:tailEnd type="triangle"/>
          </a:ln>
          <a:effectLst/>
        </p:spPr>
      </p:cxnSp>
      <p:sp>
        <p:nvSpPr>
          <p:cNvPr id="14" name="テキスト ボックス 3"/>
          <p:cNvSpPr txBox="1">
            <a:spLocks noChangeArrowheads="1"/>
          </p:cNvSpPr>
          <p:nvPr/>
        </p:nvSpPr>
        <p:spPr bwMode="auto">
          <a:xfrm>
            <a:off x="523863" y="6745970"/>
            <a:ext cx="16129792" cy="1446550"/>
          </a:xfrm>
          <a:prstGeom prst="rect">
            <a:avLst/>
          </a:prstGeom>
          <a:noFill/>
          <a:ln w="9525">
            <a:noFill/>
            <a:miter lim="800000"/>
            <a:headEnd/>
            <a:tailEnd/>
          </a:ln>
        </p:spPr>
        <p:txBody>
          <a:bodyPr wrap="square">
            <a:spAutoFit/>
          </a:bodyPr>
          <a:lstStyle/>
          <a:p>
            <a:pPr>
              <a:spcAft>
                <a:spcPts val="1200"/>
              </a:spcAft>
              <a:buClr>
                <a:srgbClr val="A50021"/>
              </a:buClr>
            </a:pPr>
            <a:r>
              <a:rPr lang="en-US" altLang="ja-JP" sz="4400" dirty="0" smtClean="0">
                <a:latin typeface="+mn-ea"/>
                <a:ea typeface="+mn-ea"/>
              </a:rPr>
              <a:t>※</a:t>
            </a:r>
            <a:r>
              <a:rPr lang="ja-JP" altLang="en-US" sz="4400" dirty="0" smtClean="0">
                <a:latin typeface="+mn-ea"/>
                <a:ea typeface="+mn-ea"/>
              </a:rPr>
              <a:t>事前確率、事後確率という呼び方のイメージは、次の例を見ると分かり易いと思います。</a:t>
            </a:r>
            <a:endParaRPr lang="en-US" altLang="ja-JP" sz="4400" dirty="0">
              <a:latin typeface="+mn-ea"/>
              <a:ea typeface="+mn-ea"/>
            </a:endParaRPr>
          </a:p>
        </p:txBody>
      </p:sp>
    </p:spTree>
    <p:extLst>
      <p:ext uri="{BB962C8B-B14F-4D97-AF65-F5344CB8AC3E}">
        <p14:creationId xmlns:p14="http://schemas.microsoft.com/office/powerpoint/2010/main" val="3967801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6888" y="458627"/>
            <a:ext cx="15902353" cy="1413515"/>
          </a:xfrm>
        </p:spPr>
        <p:txBody>
          <a:bodyPr/>
          <a:lstStyle/>
          <a:p>
            <a:r>
              <a:rPr kumimoji="1" lang="ja-JP" altLang="en-US" dirty="0" smtClean="0"/>
              <a:t>ベイズの定理の例</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35</a:t>
            </a:fld>
            <a:endParaRPr lang="en-US" altLang="ja-JP" dirty="0"/>
          </a:p>
        </p:txBody>
      </p:sp>
      <p:sp>
        <p:nvSpPr>
          <p:cNvPr id="16" name="正方形/長方形 3"/>
          <p:cNvSpPr>
            <a:spLocks noChangeArrowheads="1"/>
          </p:cNvSpPr>
          <p:nvPr/>
        </p:nvSpPr>
        <p:spPr bwMode="auto">
          <a:xfrm>
            <a:off x="523875" y="1582296"/>
            <a:ext cx="1597738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Aft>
                <a:spcPts val="1200"/>
              </a:spcAft>
              <a:buClr>
                <a:srgbClr val="A50021"/>
              </a:buClr>
            </a:pPr>
            <a:r>
              <a:rPr lang="ja-JP" altLang="en-US" sz="4400" dirty="0" smtClean="0">
                <a:latin typeface="+mn-ea"/>
                <a:ea typeface="+mn-ea"/>
              </a:rPr>
              <a:t>いくつ</a:t>
            </a:r>
            <a:r>
              <a:rPr lang="ja-JP" altLang="en-US" sz="4400" dirty="0">
                <a:latin typeface="+mn-ea"/>
                <a:ea typeface="+mn-ea"/>
              </a:rPr>
              <a:t>かの箱に白と赤の玉が混ざっており，この箱のどれかからいくつかの玉を抜き出したとする．どの箱からかは知られていない．今</a:t>
            </a:r>
            <a:r>
              <a:rPr lang="ja-JP" altLang="en-US" sz="4400" dirty="0" smtClean="0">
                <a:latin typeface="+mn-ea"/>
                <a:ea typeface="+mn-ea"/>
              </a:rPr>
              <a:t>，</a:t>
            </a:r>
            <a:r>
              <a:rPr lang="en-US" altLang="ja-JP" sz="4400" dirty="0" smtClean="0">
                <a:latin typeface="+mn-ea"/>
                <a:ea typeface="+mn-ea"/>
              </a:rPr>
              <a:t>”</a:t>
            </a:r>
            <a:r>
              <a:rPr lang="ja-JP" altLang="en-US" sz="4400" dirty="0" smtClean="0">
                <a:latin typeface="+mn-ea"/>
                <a:ea typeface="+mn-ea"/>
              </a:rPr>
              <a:t>抜き出した玉の色</a:t>
            </a:r>
            <a:r>
              <a:rPr lang="en-US" altLang="ja-JP" sz="4400" dirty="0" smtClean="0">
                <a:latin typeface="+mn-ea"/>
                <a:ea typeface="+mn-ea"/>
              </a:rPr>
              <a:t>”</a:t>
            </a:r>
            <a:r>
              <a:rPr lang="ja-JP" altLang="en-US" sz="4400" dirty="0" smtClean="0">
                <a:latin typeface="+mn-ea"/>
                <a:ea typeface="+mn-ea"/>
              </a:rPr>
              <a:t>という観測結果から、</a:t>
            </a:r>
            <a:r>
              <a:rPr lang="en-US" altLang="ja-JP" sz="4400" dirty="0" smtClean="0">
                <a:latin typeface="+mn-ea"/>
                <a:ea typeface="+mn-ea"/>
              </a:rPr>
              <a:t>”</a:t>
            </a:r>
            <a:r>
              <a:rPr lang="ja-JP" altLang="en-US" sz="4400" dirty="0" smtClean="0">
                <a:latin typeface="+mn-ea"/>
                <a:ea typeface="+mn-ea"/>
              </a:rPr>
              <a:t>どの</a:t>
            </a:r>
            <a:r>
              <a:rPr lang="ja-JP" altLang="en-US" sz="4400" dirty="0">
                <a:latin typeface="+mn-ea"/>
                <a:ea typeface="+mn-ea"/>
              </a:rPr>
              <a:t>箱から</a:t>
            </a:r>
            <a:r>
              <a:rPr lang="ja-JP" altLang="en-US" sz="4400" dirty="0" smtClean="0">
                <a:latin typeface="+mn-ea"/>
                <a:ea typeface="+mn-ea"/>
              </a:rPr>
              <a:t>取り出した</a:t>
            </a:r>
            <a:r>
              <a:rPr lang="en-US" altLang="ja-JP" sz="4400" dirty="0" smtClean="0">
                <a:latin typeface="+mn-ea"/>
                <a:ea typeface="+mn-ea"/>
              </a:rPr>
              <a:t>(</a:t>
            </a:r>
            <a:r>
              <a:rPr lang="ja-JP" altLang="en-US" sz="4400" dirty="0" smtClean="0">
                <a:latin typeface="+mn-ea"/>
                <a:ea typeface="+mn-ea"/>
              </a:rPr>
              <a:t>らしい</a:t>
            </a:r>
            <a:r>
              <a:rPr lang="en-US" altLang="ja-JP" sz="4400" dirty="0" smtClean="0">
                <a:latin typeface="+mn-ea"/>
                <a:ea typeface="+mn-ea"/>
              </a:rPr>
              <a:t>)</a:t>
            </a:r>
            <a:r>
              <a:rPr lang="ja-JP" altLang="en-US" sz="4400" dirty="0" smtClean="0">
                <a:latin typeface="+mn-ea"/>
                <a:ea typeface="+mn-ea"/>
              </a:rPr>
              <a:t>か</a:t>
            </a:r>
            <a:r>
              <a:rPr lang="en-US" altLang="ja-JP" sz="4400" dirty="0" smtClean="0">
                <a:latin typeface="+mn-ea"/>
                <a:ea typeface="+mn-ea"/>
              </a:rPr>
              <a:t>”</a:t>
            </a:r>
            <a:r>
              <a:rPr lang="ja-JP" altLang="en-US" sz="4400" dirty="0" smtClean="0">
                <a:latin typeface="+mn-ea"/>
                <a:ea typeface="+mn-ea"/>
              </a:rPr>
              <a:t>と</a:t>
            </a:r>
            <a:r>
              <a:rPr lang="ja-JP" altLang="en-US" sz="4400" dirty="0">
                <a:latin typeface="+mn-ea"/>
                <a:ea typeface="+mn-ea"/>
              </a:rPr>
              <a:t>いう</a:t>
            </a:r>
            <a:r>
              <a:rPr lang="ja-JP" altLang="en-US" sz="4400" dirty="0" smtClean="0">
                <a:latin typeface="+mn-ea"/>
                <a:ea typeface="+mn-ea"/>
              </a:rPr>
              <a:t>原因の推定をしたい．</a:t>
            </a:r>
            <a:endParaRPr lang="en-US" altLang="ja-JP" sz="4400" dirty="0">
              <a:latin typeface="+mn-ea"/>
              <a:ea typeface="+mn-ea"/>
            </a:endParaRPr>
          </a:p>
        </p:txBody>
      </p:sp>
      <p:grpSp>
        <p:nvGrpSpPr>
          <p:cNvPr id="17" name="グループ化 8"/>
          <p:cNvGrpSpPr>
            <a:grpSpLocks/>
          </p:cNvGrpSpPr>
          <p:nvPr/>
        </p:nvGrpSpPr>
        <p:grpSpPr bwMode="auto">
          <a:xfrm>
            <a:off x="4264868" y="4979925"/>
            <a:ext cx="1797050" cy="1571625"/>
            <a:chOff x="1166786" y="3500438"/>
            <a:chExt cx="2857520" cy="2500330"/>
          </a:xfrm>
        </p:grpSpPr>
        <p:sp>
          <p:nvSpPr>
            <p:cNvPr id="18" name="正方形/長方形 17"/>
            <p:cNvSpPr/>
            <p:nvPr/>
          </p:nvSpPr>
          <p:spPr>
            <a:xfrm>
              <a:off x="1166786" y="3571154"/>
              <a:ext cx="2857520" cy="242961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9" name="正方形/長方形 18"/>
            <p:cNvSpPr/>
            <p:nvPr/>
          </p:nvSpPr>
          <p:spPr>
            <a:xfrm>
              <a:off x="2166413" y="3500438"/>
              <a:ext cx="858266" cy="1439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sp>
        <p:nvSpPr>
          <p:cNvPr id="20" name="円/楕円 19"/>
          <p:cNvSpPr/>
          <p:nvPr/>
        </p:nvSpPr>
        <p:spPr>
          <a:xfrm>
            <a:off x="4939555" y="5248213"/>
            <a:ext cx="358775" cy="36036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bg1"/>
              </a:solidFill>
              <a:latin typeface="HGP創英角ﾎﾟｯﾌﾟ体" pitchFamily="50" charset="-128"/>
              <a:ea typeface="HGP創英角ﾎﾟｯﾌﾟ体" pitchFamily="50" charset="-128"/>
            </a:endParaRPr>
          </a:p>
        </p:txBody>
      </p:sp>
      <p:sp>
        <p:nvSpPr>
          <p:cNvPr id="21" name="円/楕円 20"/>
          <p:cNvSpPr/>
          <p:nvPr/>
        </p:nvSpPr>
        <p:spPr>
          <a:xfrm>
            <a:off x="5298330" y="5518088"/>
            <a:ext cx="358775" cy="35877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bg1"/>
              </a:solidFill>
              <a:latin typeface="HGP創英角ﾎﾟｯﾌﾟ体" pitchFamily="50" charset="-128"/>
              <a:ea typeface="HGP創英角ﾎﾟｯﾌﾟ体" pitchFamily="50" charset="-128"/>
            </a:endParaRPr>
          </a:p>
        </p:txBody>
      </p:sp>
      <p:sp>
        <p:nvSpPr>
          <p:cNvPr id="22" name="円/楕円 21"/>
          <p:cNvSpPr/>
          <p:nvPr/>
        </p:nvSpPr>
        <p:spPr>
          <a:xfrm>
            <a:off x="4490293" y="6056250"/>
            <a:ext cx="358775" cy="360363"/>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bg1"/>
              </a:solidFill>
              <a:latin typeface="HGP創英角ﾎﾟｯﾌﾟ体" pitchFamily="50" charset="-128"/>
              <a:ea typeface="HGP創英角ﾎﾟｯﾌﾟ体" pitchFamily="50" charset="-128"/>
            </a:endParaRPr>
          </a:p>
        </p:txBody>
      </p:sp>
      <p:sp>
        <p:nvSpPr>
          <p:cNvPr id="23" name="円/楕円 22"/>
          <p:cNvSpPr/>
          <p:nvPr/>
        </p:nvSpPr>
        <p:spPr>
          <a:xfrm>
            <a:off x="5522168" y="5967350"/>
            <a:ext cx="360362" cy="3587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latin typeface="HGP創英角ﾎﾟｯﾌﾟ体" pitchFamily="50" charset="-128"/>
              <a:ea typeface="HGP創英角ﾎﾟｯﾌﾟ体" pitchFamily="50" charset="-128"/>
            </a:endParaRPr>
          </a:p>
        </p:txBody>
      </p:sp>
      <p:sp>
        <p:nvSpPr>
          <p:cNvPr id="24" name="円/楕円 23"/>
          <p:cNvSpPr/>
          <p:nvPr/>
        </p:nvSpPr>
        <p:spPr>
          <a:xfrm>
            <a:off x="4579193" y="5562538"/>
            <a:ext cx="360362" cy="3603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latin typeface="HGP創英角ﾎﾟｯﾌﾟ体" pitchFamily="50" charset="-128"/>
              <a:ea typeface="HGP創英角ﾎﾟｯﾌﾟ体" pitchFamily="50" charset="-128"/>
            </a:endParaRPr>
          </a:p>
        </p:txBody>
      </p:sp>
      <p:sp>
        <p:nvSpPr>
          <p:cNvPr id="25" name="円/楕円 24"/>
          <p:cNvSpPr/>
          <p:nvPr/>
        </p:nvSpPr>
        <p:spPr>
          <a:xfrm>
            <a:off x="4984005" y="5967350"/>
            <a:ext cx="358775" cy="3587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latin typeface="HGP創英角ﾎﾟｯﾌﾟ体" pitchFamily="50" charset="-128"/>
              <a:ea typeface="HGP創英角ﾎﾟｯﾌﾟ体" pitchFamily="50" charset="-128"/>
            </a:endParaRPr>
          </a:p>
        </p:txBody>
      </p:sp>
      <p:grpSp>
        <p:nvGrpSpPr>
          <p:cNvPr id="26" name="グループ化 29"/>
          <p:cNvGrpSpPr>
            <a:grpSpLocks/>
          </p:cNvGrpSpPr>
          <p:nvPr/>
        </p:nvGrpSpPr>
        <p:grpSpPr bwMode="auto">
          <a:xfrm>
            <a:off x="6407993" y="4979925"/>
            <a:ext cx="1797050" cy="1571625"/>
            <a:chOff x="1166786" y="3500438"/>
            <a:chExt cx="2857520" cy="2500330"/>
          </a:xfrm>
        </p:grpSpPr>
        <p:sp>
          <p:nvSpPr>
            <p:cNvPr id="27" name="正方形/長方形 26"/>
            <p:cNvSpPr/>
            <p:nvPr/>
          </p:nvSpPr>
          <p:spPr>
            <a:xfrm>
              <a:off x="1166786" y="3571154"/>
              <a:ext cx="2857520" cy="242961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8" name="正方形/長方形 27"/>
            <p:cNvSpPr/>
            <p:nvPr/>
          </p:nvSpPr>
          <p:spPr>
            <a:xfrm>
              <a:off x="2166413" y="3500438"/>
              <a:ext cx="858266" cy="1439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sp>
        <p:nvSpPr>
          <p:cNvPr id="29" name="円/楕円 28"/>
          <p:cNvSpPr/>
          <p:nvPr/>
        </p:nvSpPr>
        <p:spPr>
          <a:xfrm>
            <a:off x="7082680" y="5248213"/>
            <a:ext cx="358775" cy="36036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bg1"/>
              </a:solidFill>
              <a:latin typeface="HGP創英角ﾎﾟｯﾌﾟ体" pitchFamily="50" charset="-128"/>
              <a:ea typeface="HGP創英角ﾎﾟｯﾌﾟ体" pitchFamily="50" charset="-128"/>
            </a:endParaRPr>
          </a:p>
        </p:txBody>
      </p:sp>
      <p:sp>
        <p:nvSpPr>
          <p:cNvPr id="30" name="円/楕円 29"/>
          <p:cNvSpPr/>
          <p:nvPr/>
        </p:nvSpPr>
        <p:spPr>
          <a:xfrm>
            <a:off x="7665293" y="5967350"/>
            <a:ext cx="360362" cy="3587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latin typeface="HGP創英角ﾎﾟｯﾌﾟ体" pitchFamily="50" charset="-128"/>
              <a:ea typeface="HGP創英角ﾎﾟｯﾌﾟ体" pitchFamily="50" charset="-128"/>
            </a:endParaRPr>
          </a:p>
        </p:txBody>
      </p:sp>
      <p:sp>
        <p:nvSpPr>
          <p:cNvPr id="31" name="円/楕円 30"/>
          <p:cNvSpPr/>
          <p:nvPr/>
        </p:nvSpPr>
        <p:spPr>
          <a:xfrm>
            <a:off x="6722318" y="5562538"/>
            <a:ext cx="360362" cy="3603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latin typeface="HGP創英角ﾎﾟｯﾌﾟ体" pitchFamily="50" charset="-128"/>
              <a:ea typeface="HGP創英角ﾎﾟｯﾌﾟ体" pitchFamily="50" charset="-128"/>
            </a:endParaRPr>
          </a:p>
        </p:txBody>
      </p:sp>
      <p:sp>
        <p:nvSpPr>
          <p:cNvPr id="32" name="円/楕円 31"/>
          <p:cNvSpPr/>
          <p:nvPr/>
        </p:nvSpPr>
        <p:spPr>
          <a:xfrm>
            <a:off x="7127130" y="5967350"/>
            <a:ext cx="358775" cy="3587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latin typeface="HGP創英角ﾎﾟｯﾌﾟ体" pitchFamily="50" charset="-128"/>
              <a:ea typeface="HGP創英角ﾎﾟｯﾌﾟ体" pitchFamily="50" charset="-128"/>
            </a:endParaRPr>
          </a:p>
        </p:txBody>
      </p:sp>
      <p:grpSp>
        <p:nvGrpSpPr>
          <p:cNvPr id="33" name="グループ化 39"/>
          <p:cNvGrpSpPr>
            <a:grpSpLocks/>
          </p:cNvGrpSpPr>
          <p:nvPr/>
        </p:nvGrpSpPr>
        <p:grpSpPr bwMode="auto">
          <a:xfrm>
            <a:off x="10205293" y="4979925"/>
            <a:ext cx="1795462" cy="1571625"/>
            <a:chOff x="1166786" y="3500438"/>
            <a:chExt cx="2857520" cy="2500330"/>
          </a:xfrm>
        </p:grpSpPr>
        <p:sp>
          <p:nvSpPr>
            <p:cNvPr id="34" name="正方形/長方形 33"/>
            <p:cNvSpPr/>
            <p:nvPr/>
          </p:nvSpPr>
          <p:spPr>
            <a:xfrm>
              <a:off x="1166786" y="3571154"/>
              <a:ext cx="2857520" cy="242961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35" name="正方形/長方形 34"/>
            <p:cNvSpPr/>
            <p:nvPr/>
          </p:nvSpPr>
          <p:spPr>
            <a:xfrm>
              <a:off x="2167297" y="3500438"/>
              <a:ext cx="856497" cy="1439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sp>
        <p:nvSpPr>
          <p:cNvPr id="36" name="円/楕円 35"/>
          <p:cNvSpPr/>
          <p:nvPr/>
        </p:nvSpPr>
        <p:spPr>
          <a:xfrm>
            <a:off x="10997455" y="5248213"/>
            <a:ext cx="358775" cy="36036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bg1"/>
              </a:solidFill>
              <a:latin typeface="HGP創英角ﾎﾟｯﾌﾟ体" pitchFamily="50" charset="-128"/>
              <a:ea typeface="HGP創英角ﾎﾟｯﾌﾟ体" pitchFamily="50" charset="-128"/>
            </a:endParaRPr>
          </a:p>
        </p:txBody>
      </p:sp>
      <p:sp>
        <p:nvSpPr>
          <p:cNvPr id="37" name="円/楕円 36"/>
          <p:cNvSpPr/>
          <p:nvPr/>
        </p:nvSpPr>
        <p:spPr>
          <a:xfrm>
            <a:off x="11356230" y="5518088"/>
            <a:ext cx="358775" cy="35877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bg1"/>
              </a:solidFill>
              <a:latin typeface="HGP創英角ﾎﾟｯﾌﾟ体" pitchFamily="50" charset="-128"/>
              <a:ea typeface="HGP創英角ﾎﾟｯﾌﾟ体" pitchFamily="50" charset="-128"/>
            </a:endParaRPr>
          </a:p>
        </p:txBody>
      </p:sp>
      <p:sp>
        <p:nvSpPr>
          <p:cNvPr id="38" name="円/楕円 37"/>
          <p:cNvSpPr/>
          <p:nvPr/>
        </p:nvSpPr>
        <p:spPr>
          <a:xfrm>
            <a:off x="10548193" y="6056250"/>
            <a:ext cx="358775" cy="360363"/>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bg1"/>
              </a:solidFill>
              <a:latin typeface="HGP創英角ﾎﾟｯﾌﾟ体" pitchFamily="50" charset="-128"/>
              <a:ea typeface="HGP創英角ﾎﾟｯﾌﾟ体" pitchFamily="50" charset="-128"/>
            </a:endParaRPr>
          </a:p>
        </p:txBody>
      </p:sp>
      <p:sp>
        <p:nvSpPr>
          <p:cNvPr id="39" name="円/楕円 38"/>
          <p:cNvSpPr/>
          <p:nvPr/>
        </p:nvSpPr>
        <p:spPr>
          <a:xfrm>
            <a:off x="10872043" y="5691125"/>
            <a:ext cx="358775" cy="3603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latin typeface="HGP創英角ﾎﾟｯﾌﾟ体" pitchFamily="50" charset="-128"/>
              <a:ea typeface="HGP創英角ﾎﾟｯﾌﾟ体" pitchFamily="50" charset="-128"/>
            </a:endParaRPr>
          </a:p>
        </p:txBody>
      </p:sp>
      <p:sp>
        <p:nvSpPr>
          <p:cNvPr id="40" name="円/楕円 39"/>
          <p:cNvSpPr/>
          <p:nvPr/>
        </p:nvSpPr>
        <p:spPr>
          <a:xfrm>
            <a:off x="11103818" y="6045138"/>
            <a:ext cx="358775" cy="35877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bg1"/>
              </a:solidFill>
              <a:latin typeface="HGP創英角ﾎﾟｯﾌﾟ体" pitchFamily="50" charset="-128"/>
              <a:ea typeface="HGP創英角ﾎﾟｯﾌﾟ体" pitchFamily="50" charset="-128"/>
            </a:endParaRPr>
          </a:p>
        </p:txBody>
      </p:sp>
      <p:sp>
        <p:nvSpPr>
          <p:cNvPr id="41" name="円/楕円 40"/>
          <p:cNvSpPr/>
          <p:nvPr/>
        </p:nvSpPr>
        <p:spPr>
          <a:xfrm>
            <a:off x="6631830" y="6021325"/>
            <a:ext cx="358775" cy="3603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latin typeface="HGP創英角ﾎﾟｯﾌﾟ体" pitchFamily="50" charset="-128"/>
              <a:ea typeface="HGP創英角ﾎﾟｯﾌﾟ体" pitchFamily="50" charset="-128"/>
            </a:endParaRPr>
          </a:p>
        </p:txBody>
      </p:sp>
      <p:sp>
        <p:nvSpPr>
          <p:cNvPr id="42" name="円/楕円 41"/>
          <p:cNvSpPr/>
          <p:nvPr/>
        </p:nvSpPr>
        <p:spPr>
          <a:xfrm>
            <a:off x="10546605" y="5408550"/>
            <a:ext cx="358775" cy="35877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bg1"/>
              </a:solidFill>
              <a:latin typeface="HGP創英角ﾎﾟｯﾌﾟ体" pitchFamily="50" charset="-128"/>
              <a:ea typeface="HGP創英角ﾎﾟｯﾌﾟ体" pitchFamily="50" charset="-128"/>
            </a:endParaRPr>
          </a:p>
        </p:txBody>
      </p:sp>
      <p:sp>
        <p:nvSpPr>
          <p:cNvPr id="43" name="円/楕円 42"/>
          <p:cNvSpPr/>
          <p:nvPr/>
        </p:nvSpPr>
        <p:spPr>
          <a:xfrm>
            <a:off x="7417643" y="5551425"/>
            <a:ext cx="358775" cy="3587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latin typeface="HGP創英角ﾎﾟｯﾌﾟ体" pitchFamily="50" charset="-128"/>
              <a:ea typeface="HGP創英角ﾎﾟｯﾌﾟ体" pitchFamily="50" charset="-128"/>
            </a:endParaRPr>
          </a:p>
        </p:txBody>
      </p:sp>
      <p:sp>
        <p:nvSpPr>
          <p:cNvPr id="44" name="正方形/長方形 52"/>
          <p:cNvSpPr>
            <a:spLocks noChangeArrowheads="1"/>
          </p:cNvSpPr>
          <p:nvPr/>
        </p:nvSpPr>
        <p:spPr bwMode="auto">
          <a:xfrm>
            <a:off x="8419355" y="5486338"/>
            <a:ext cx="1466850" cy="7080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ja-JP" altLang="en-US" sz="4000"/>
              <a:t>・・・・・</a:t>
            </a:r>
          </a:p>
        </p:txBody>
      </p:sp>
      <p:sp>
        <p:nvSpPr>
          <p:cNvPr id="45" name="正方形/長方形 53"/>
          <p:cNvSpPr>
            <a:spLocks noChangeArrowheads="1"/>
          </p:cNvSpPr>
          <p:nvPr/>
        </p:nvSpPr>
        <p:spPr bwMode="auto">
          <a:xfrm>
            <a:off x="4691943" y="6653056"/>
            <a:ext cx="1107996" cy="6463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ja-JP" altLang="en-US" sz="3600">
                <a:latin typeface="+mn-ea"/>
                <a:ea typeface="+mn-ea"/>
              </a:rPr>
              <a:t>箱１</a:t>
            </a:r>
          </a:p>
        </p:txBody>
      </p:sp>
      <p:sp>
        <p:nvSpPr>
          <p:cNvPr id="46" name="正方形/長方形 54"/>
          <p:cNvSpPr>
            <a:spLocks noChangeArrowheads="1"/>
          </p:cNvSpPr>
          <p:nvPr/>
        </p:nvSpPr>
        <p:spPr bwMode="auto">
          <a:xfrm>
            <a:off x="6803318" y="6653056"/>
            <a:ext cx="1107996" cy="6463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ja-JP" altLang="en-US" sz="3600">
                <a:latin typeface="+mn-ea"/>
                <a:ea typeface="+mn-ea"/>
              </a:rPr>
              <a:t>箱２</a:t>
            </a:r>
          </a:p>
        </p:txBody>
      </p:sp>
      <p:sp>
        <p:nvSpPr>
          <p:cNvPr id="47" name="正方形/長方形 55"/>
          <p:cNvSpPr>
            <a:spLocks noChangeArrowheads="1"/>
          </p:cNvSpPr>
          <p:nvPr/>
        </p:nvSpPr>
        <p:spPr bwMode="auto">
          <a:xfrm>
            <a:off x="10718093" y="6653056"/>
            <a:ext cx="1107996" cy="6463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ja-JP" altLang="en-US" sz="3600">
                <a:latin typeface="+mn-ea"/>
                <a:ea typeface="+mn-ea"/>
              </a:rPr>
              <a:t>箱ｋ</a:t>
            </a:r>
          </a:p>
        </p:txBody>
      </p:sp>
      <mc:AlternateContent xmlns:mc="http://schemas.openxmlformats.org/markup-compatibility/2006" xmlns:a14="http://schemas.microsoft.com/office/drawing/2010/main">
        <mc:Choice Requires="a14">
          <p:sp>
            <p:nvSpPr>
              <p:cNvPr id="48" name="正方形/長方形 3"/>
              <p:cNvSpPr>
                <a:spLocks noChangeArrowheads="1"/>
              </p:cNvSpPr>
              <p:nvPr/>
            </p:nvSpPr>
            <p:spPr bwMode="auto">
              <a:xfrm>
                <a:off x="676275" y="8258138"/>
                <a:ext cx="15977380" cy="76944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spcAft>
                    <a:spcPts val="1200"/>
                  </a:spcAft>
                  <a:buClr>
                    <a:srgbClr val="A50021"/>
                  </a:buClr>
                </a:pPr>
                <a:r>
                  <a:rPr lang="ja-JP" altLang="en-US" sz="4400" dirty="0" smtClean="0">
                    <a:latin typeface="+mn-ea"/>
                    <a:ea typeface="+mn-ea"/>
                  </a:rPr>
                  <a:t>簡単のため、次のページで</a:t>
                </a:r>
                <a14:m>
                  <m:oMath xmlns:m="http://schemas.openxmlformats.org/officeDocument/2006/math">
                    <m:r>
                      <a:rPr lang="en-US" altLang="ja-JP" sz="4400" b="0" i="1" smtClean="0">
                        <a:latin typeface="Cambria Math" panose="02040503050406030204" pitchFamily="18" charset="0"/>
                        <a:ea typeface="+mn-ea"/>
                      </a:rPr>
                      <m:t>𝑘</m:t>
                    </m:r>
                    <m:r>
                      <a:rPr lang="en-US" altLang="ja-JP" sz="4400" b="0" i="1" smtClean="0">
                        <a:latin typeface="Cambria Math" panose="02040503050406030204" pitchFamily="18" charset="0"/>
                        <a:ea typeface="+mn-ea"/>
                      </a:rPr>
                      <m:t>=2</m:t>
                    </m:r>
                  </m:oMath>
                </a14:m>
                <a:r>
                  <a:rPr lang="ja-JP" altLang="en-US" sz="4400" dirty="0" smtClean="0">
                    <a:latin typeface="+mn-ea"/>
                    <a:ea typeface="+mn-ea"/>
                  </a:rPr>
                  <a:t>の場合を見てみます。</a:t>
                </a:r>
                <a:endParaRPr lang="en-US" altLang="ja-JP" sz="4400" dirty="0">
                  <a:latin typeface="+mn-ea"/>
                  <a:ea typeface="+mn-ea"/>
                </a:endParaRPr>
              </a:p>
            </p:txBody>
          </p:sp>
        </mc:Choice>
        <mc:Fallback xmlns="">
          <p:sp>
            <p:nvSpPr>
              <p:cNvPr id="48" name="正方形/長方形 3"/>
              <p:cNvSpPr>
                <a:spLocks noRot="1" noChangeAspect="1" noMove="1" noResize="1" noEditPoints="1" noAdjustHandles="1" noChangeArrowheads="1" noChangeShapeType="1" noTextEdit="1"/>
              </p:cNvSpPr>
              <p:nvPr/>
            </p:nvSpPr>
            <p:spPr bwMode="auto">
              <a:xfrm>
                <a:off x="676275" y="8258138"/>
                <a:ext cx="15977380" cy="769441"/>
              </a:xfrm>
              <a:prstGeom prst="rect">
                <a:avLst/>
              </a:prstGeom>
              <a:blipFill rotWithShape="0">
                <a:blip r:embed="rId2"/>
                <a:stretch>
                  <a:fillRect l="-1564" t="-15079" b="-3888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en-US">
                    <a:noFill/>
                  </a:rPr>
                  <a:t> </a:t>
                </a:r>
              </a:p>
            </p:txBody>
          </p:sp>
        </mc:Fallback>
      </mc:AlternateContent>
    </p:spTree>
    <p:extLst>
      <p:ext uri="{BB962C8B-B14F-4D97-AF65-F5344CB8AC3E}">
        <p14:creationId xmlns:p14="http://schemas.microsoft.com/office/powerpoint/2010/main" val="36417876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ベイズの定理の例題</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36</a:t>
            </a:fld>
            <a:endParaRPr lang="en-US" altLang="ja-JP" dirty="0"/>
          </a:p>
        </p:txBody>
      </p:sp>
      <p:sp>
        <p:nvSpPr>
          <p:cNvPr id="25" name="正方形/長方形 3"/>
          <p:cNvSpPr>
            <a:spLocks noChangeArrowheads="1"/>
          </p:cNvSpPr>
          <p:nvPr/>
        </p:nvSpPr>
        <p:spPr bwMode="auto">
          <a:xfrm>
            <a:off x="523875" y="1214438"/>
            <a:ext cx="161574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63538" indent="-363538">
              <a:spcAft>
                <a:spcPts val="1200"/>
              </a:spcAft>
              <a:buClr>
                <a:srgbClr val="A50021"/>
              </a:buClr>
              <a:buFont typeface="Wingdings" pitchFamily="2" charset="2"/>
              <a:buChar char="l"/>
            </a:pPr>
            <a:r>
              <a:rPr lang="ja-JP" altLang="en-US" sz="4400" dirty="0">
                <a:latin typeface="+mj-ea"/>
                <a:ea typeface="+mj-ea"/>
              </a:rPr>
              <a:t>下図の２つの箱のどちらかから玉を取り出したところ，白玉であった．</a:t>
            </a:r>
            <a:r>
              <a:rPr lang="ja-JP" altLang="en-US" sz="4400" u="sng" dirty="0">
                <a:latin typeface="+mj-ea"/>
                <a:ea typeface="+mj-ea"/>
              </a:rPr>
              <a:t>どちらの箱からであったかを議論せよ</a:t>
            </a:r>
            <a:r>
              <a:rPr lang="ja-JP" altLang="en-US" sz="4400" dirty="0">
                <a:latin typeface="+mj-ea"/>
                <a:ea typeface="+mj-ea"/>
              </a:rPr>
              <a:t>．</a:t>
            </a:r>
            <a:endParaRPr lang="en-US" altLang="ja-JP" sz="4400" dirty="0">
              <a:latin typeface="+mj-ea"/>
              <a:ea typeface="+mj-ea"/>
            </a:endParaRPr>
          </a:p>
        </p:txBody>
      </p:sp>
      <p:sp>
        <p:nvSpPr>
          <p:cNvPr id="26" name="正方形/長方形 25"/>
          <p:cNvSpPr>
            <a:spLocks noChangeArrowheads="1"/>
          </p:cNvSpPr>
          <p:nvPr/>
        </p:nvSpPr>
        <p:spPr bwMode="auto">
          <a:xfrm>
            <a:off x="8040315" y="2711372"/>
            <a:ext cx="655179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4000" dirty="0">
                <a:latin typeface="+mj-ea"/>
                <a:ea typeface="+mj-ea"/>
              </a:rPr>
              <a:t>箱１から取り出す事象：Ｈ</a:t>
            </a:r>
            <a:r>
              <a:rPr lang="en-US" altLang="ja-JP" sz="4000" baseline="-25000" dirty="0">
                <a:latin typeface="+mj-ea"/>
                <a:ea typeface="+mj-ea"/>
              </a:rPr>
              <a:t>1</a:t>
            </a:r>
          </a:p>
          <a:p>
            <a:r>
              <a:rPr lang="ja-JP" altLang="en-US" sz="4000" dirty="0">
                <a:latin typeface="+mj-ea"/>
                <a:ea typeface="+mj-ea"/>
              </a:rPr>
              <a:t>箱２から取り出す事象：Ｈ</a:t>
            </a:r>
            <a:r>
              <a:rPr lang="en-US" altLang="ja-JP" sz="4000" baseline="-25000" dirty="0">
                <a:latin typeface="+mj-ea"/>
                <a:ea typeface="+mj-ea"/>
              </a:rPr>
              <a:t>2</a:t>
            </a:r>
          </a:p>
          <a:p>
            <a:r>
              <a:rPr lang="ja-JP" altLang="en-US" sz="4000" dirty="0">
                <a:latin typeface="+mj-ea"/>
                <a:ea typeface="+mj-ea"/>
              </a:rPr>
              <a:t>白玉を取り出す事象：Ａ</a:t>
            </a:r>
            <a:endParaRPr lang="en-US" altLang="ja-JP" sz="4000" dirty="0">
              <a:latin typeface="+mj-ea"/>
              <a:ea typeface="+mj-ea"/>
            </a:endParaRPr>
          </a:p>
        </p:txBody>
      </p:sp>
      <p:sp>
        <p:nvSpPr>
          <p:cNvPr id="27" name="正方形/長方形 26"/>
          <p:cNvSpPr>
            <a:spLocks noChangeArrowheads="1"/>
          </p:cNvSpPr>
          <p:nvPr/>
        </p:nvSpPr>
        <p:spPr bwMode="auto">
          <a:xfrm>
            <a:off x="8413527" y="4591390"/>
            <a:ext cx="5963492" cy="1915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3600" dirty="0">
                <a:latin typeface="+mj-ea"/>
                <a:ea typeface="+mj-ea"/>
              </a:rPr>
              <a:t>Ｐ（Ｈ</a:t>
            </a:r>
            <a:r>
              <a:rPr lang="en-US" altLang="ja-JP" sz="3600" baseline="-25000" dirty="0">
                <a:latin typeface="+mj-ea"/>
                <a:ea typeface="+mj-ea"/>
              </a:rPr>
              <a:t>1</a:t>
            </a:r>
            <a:r>
              <a:rPr lang="ja-JP" altLang="en-US" sz="3600" dirty="0">
                <a:latin typeface="+mj-ea"/>
                <a:ea typeface="+mj-ea"/>
              </a:rPr>
              <a:t>）＝Ｐ（Ｈ</a:t>
            </a:r>
            <a:r>
              <a:rPr lang="en-US" altLang="ja-JP" sz="3600" baseline="-25000" dirty="0">
                <a:latin typeface="+mj-ea"/>
                <a:ea typeface="+mj-ea"/>
              </a:rPr>
              <a:t>2</a:t>
            </a:r>
            <a:r>
              <a:rPr lang="ja-JP" altLang="en-US" sz="3600" dirty="0">
                <a:latin typeface="+mj-ea"/>
                <a:ea typeface="+mj-ea"/>
              </a:rPr>
              <a:t>）＝</a:t>
            </a:r>
            <a:r>
              <a:rPr lang="en-US" altLang="ja-JP" sz="3600" dirty="0">
                <a:latin typeface="+mj-ea"/>
                <a:ea typeface="+mj-ea"/>
              </a:rPr>
              <a:t>1/2</a:t>
            </a:r>
          </a:p>
          <a:p>
            <a:endParaRPr lang="en-US" altLang="ja-JP" sz="1050" dirty="0">
              <a:latin typeface="+mj-ea"/>
              <a:ea typeface="+mj-ea"/>
            </a:endParaRPr>
          </a:p>
          <a:p>
            <a:r>
              <a:rPr lang="ja-JP" altLang="en-US" sz="3600" dirty="0">
                <a:latin typeface="+mj-ea"/>
                <a:ea typeface="+mj-ea"/>
              </a:rPr>
              <a:t>Ｐ（Ａ｜Ｈ</a:t>
            </a:r>
            <a:r>
              <a:rPr lang="en-US" altLang="ja-JP" sz="3600" baseline="-25000" dirty="0">
                <a:latin typeface="+mj-ea"/>
                <a:ea typeface="+mj-ea"/>
              </a:rPr>
              <a:t>1</a:t>
            </a:r>
            <a:r>
              <a:rPr lang="ja-JP" altLang="en-US" sz="3600" dirty="0">
                <a:latin typeface="+mj-ea"/>
                <a:ea typeface="+mj-ea"/>
              </a:rPr>
              <a:t>）＝</a:t>
            </a:r>
            <a:r>
              <a:rPr lang="en-US" altLang="ja-JP" sz="3600" dirty="0">
                <a:latin typeface="+mj-ea"/>
                <a:ea typeface="+mj-ea"/>
              </a:rPr>
              <a:t>3/4</a:t>
            </a:r>
          </a:p>
          <a:p>
            <a:r>
              <a:rPr lang="ja-JP" altLang="en-US" sz="3600" dirty="0">
                <a:latin typeface="+mj-ea"/>
                <a:ea typeface="+mj-ea"/>
              </a:rPr>
              <a:t>Ｐ（Ａ｜Ｈ</a:t>
            </a:r>
            <a:r>
              <a:rPr lang="en-US" altLang="ja-JP" sz="3600" baseline="-25000" dirty="0">
                <a:latin typeface="+mj-ea"/>
                <a:ea typeface="+mj-ea"/>
              </a:rPr>
              <a:t>2</a:t>
            </a:r>
            <a:r>
              <a:rPr lang="ja-JP" altLang="en-US" sz="3600" dirty="0">
                <a:latin typeface="+mj-ea"/>
                <a:ea typeface="+mj-ea"/>
              </a:rPr>
              <a:t>）＝</a:t>
            </a:r>
            <a:r>
              <a:rPr lang="en-US" altLang="ja-JP" sz="3600" dirty="0">
                <a:latin typeface="+mj-ea"/>
                <a:ea typeface="+mj-ea"/>
              </a:rPr>
              <a:t>1/3</a:t>
            </a:r>
          </a:p>
        </p:txBody>
      </p:sp>
      <p:sp>
        <p:nvSpPr>
          <p:cNvPr id="28" name="正方形/長方形 27"/>
          <p:cNvSpPr>
            <a:spLocks noChangeArrowheads="1"/>
          </p:cNvSpPr>
          <p:nvPr/>
        </p:nvSpPr>
        <p:spPr bwMode="auto">
          <a:xfrm>
            <a:off x="479336" y="6795331"/>
            <a:ext cx="1598591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3200" dirty="0">
                <a:latin typeface="+mj-ea"/>
                <a:ea typeface="+mj-ea"/>
              </a:rPr>
              <a:t>Ｐ（Ｈ</a:t>
            </a:r>
            <a:r>
              <a:rPr lang="en-US" altLang="ja-JP" sz="3200" baseline="-25000" dirty="0">
                <a:latin typeface="+mj-ea"/>
                <a:ea typeface="+mj-ea"/>
              </a:rPr>
              <a:t>1</a:t>
            </a:r>
            <a:r>
              <a:rPr lang="ja-JP" altLang="en-US" sz="3200" dirty="0">
                <a:latin typeface="+mj-ea"/>
                <a:ea typeface="+mj-ea"/>
              </a:rPr>
              <a:t>｜Ａ）＝｛（</a:t>
            </a:r>
            <a:r>
              <a:rPr lang="en-US" altLang="ja-JP" sz="3200" dirty="0">
                <a:latin typeface="+mj-ea"/>
                <a:ea typeface="+mj-ea"/>
              </a:rPr>
              <a:t>1/2</a:t>
            </a:r>
            <a:r>
              <a:rPr lang="ja-JP" altLang="en-US" sz="3200" dirty="0">
                <a:latin typeface="+mj-ea"/>
                <a:ea typeface="+mj-ea"/>
              </a:rPr>
              <a:t>）・（</a:t>
            </a:r>
            <a:r>
              <a:rPr lang="en-US" altLang="ja-JP" sz="3200" dirty="0">
                <a:latin typeface="+mj-ea"/>
                <a:ea typeface="+mj-ea"/>
              </a:rPr>
              <a:t>3/4</a:t>
            </a:r>
            <a:r>
              <a:rPr lang="ja-JP" altLang="en-US" sz="3200" dirty="0">
                <a:latin typeface="+mj-ea"/>
                <a:ea typeface="+mj-ea"/>
              </a:rPr>
              <a:t>）｝／｛（</a:t>
            </a:r>
            <a:r>
              <a:rPr lang="en-US" altLang="ja-JP" sz="3200" dirty="0">
                <a:latin typeface="+mj-ea"/>
                <a:ea typeface="+mj-ea"/>
              </a:rPr>
              <a:t>1/2</a:t>
            </a:r>
            <a:r>
              <a:rPr lang="ja-JP" altLang="en-US" sz="3200" dirty="0">
                <a:latin typeface="+mj-ea"/>
                <a:ea typeface="+mj-ea"/>
              </a:rPr>
              <a:t>）・（</a:t>
            </a:r>
            <a:r>
              <a:rPr lang="en-US" altLang="ja-JP" sz="3200" dirty="0">
                <a:latin typeface="+mj-ea"/>
                <a:ea typeface="+mj-ea"/>
              </a:rPr>
              <a:t>3/4</a:t>
            </a:r>
            <a:r>
              <a:rPr lang="ja-JP" altLang="en-US" sz="3200" dirty="0">
                <a:latin typeface="+mj-ea"/>
                <a:ea typeface="+mj-ea"/>
              </a:rPr>
              <a:t>）＋（</a:t>
            </a:r>
            <a:r>
              <a:rPr lang="en-US" altLang="ja-JP" sz="3200" dirty="0">
                <a:latin typeface="+mj-ea"/>
                <a:ea typeface="+mj-ea"/>
              </a:rPr>
              <a:t>1/2</a:t>
            </a:r>
            <a:r>
              <a:rPr lang="ja-JP" altLang="en-US" sz="3200" dirty="0">
                <a:latin typeface="+mj-ea"/>
                <a:ea typeface="+mj-ea"/>
              </a:rPr>
              <a:t>）・（</a:t>
            </a:r>
            <a:r>
              <a:rPr lang="en-US" altLang="ja-JP" sz="3200" dirty="0">
                <a:latin typeface="+mj-ea"/>
                <a:ea typeface="+mj-ea"/>
              </a:rPr>
              <a:t>1/3</a:t>
            </a:r>
            <a:r>
              <a:rPr lang="ja-JP" altLang="en-US" sz="3200" dirty="0">
                <a:latin typeface="+mj-ea"/>
                <a:ea typeface="+mj-ea"/>
              </a:rPr>
              <a:t>）｝</a:t>
            </a:r>
            <a:endParaRPr lang="en-US" altLang="ja-JP" sz="3200" dirty="0">
              <a:latin typeface="+mj-ea"/>
              <a:ea typeface="+mj-ea"/>
            </a:endParaRPr>
          </a:p>
          <a:p>
            <a:r>
              <a:rPr lang="ja-JP" altLang="en-US" sz="3200" dirty="0">
                <a:latin typeface="+mj-ea"/>
                <a:ea typeface="+mj-ea"/>
              </a:rPr>
              <a:t>　　　　　　　 ＝ </a:t>
            </a:r>
            <a:r>
              <a:rPr lang="en-US" altLang="ja-JP" sz="3200" dirty="0">
                <a:latin typeface="+mj-ea"/>
                <a:ea typeface="+mj-ea"/>
              </a:rPr>
              <a:t>0.692</a:t>
            </a:r>
          </a:p>
        </p:txBody>
      </p:sp>
      <p:sp>
        <p:nvSpPr>
          <p:cNvPr id="29" name="正方形/長方形 28"/>
          <p:cNvSpPr>
            <a:spLocks noChangeArrowheads="1"/>
          </p:cNvSpPr>
          <p:nvPr/>
        </p:nvSpPr>
        <p:spPr bwMode="auto">
          <a:xfrm>
            <a:off x="695499" y="7839447"/>
            <a:ext cx="1659941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3200" dirty="0">
                <a:latin typeface="+mj-ea"/>
                <a:ea typeface="+mj-ea"/>
              </a:rPr>
              <a:t>Ｐ（Ｈ</a:t>
            </a:r>
            <a:r>
              <a:rPr lang="en-US" altLang="ja-JP" sz="3200" baseline="-25000" dirty="0">
                <a:latin typeface="+mj-ea"/>
                <a:ea typeface="+mj-ea"/>
              </a:rPr>
              <a:t>2</a:t>
            </a:r>
            <a:r>
              <a:rPr lang="ja-JP" altLang="en-US" sz="3200" dirty="0">
                <a:latin typeface="+mj-ea"/>
                <a:ea typeface="+mj-ea"/>
              </a:rPr>
              <a:t>｜Ａ</a:t>
            </a:r>
            <a:r>
              <a:rPr lang="ja-JP" altLang="en-US" sz="3200" dirty="0" smtClean="0">
                <a:latin typeface="+mj-ea"/>
                <a:ea typeface="+mj-ea"/>
              </a:rPr>
              <a:t>）</a:t>
            </a:r>
            <a:r>
              <a:rPr lang="ja-JP" altLang="en-US" sz="3200" dirty="0">
                <a:latin typeface="+mj-ea"/>
              </a:rPr>
              <a:t>＝｛（</a:t>
            </a:r>
            <a:r>
              <a:rPr lang="en-US" altLang="ja-JP" sz="3200" dirty="0">
                <a:latin typeface="+mj-ea"/>
              </a:rPr>
              <a:t>1/2</a:t>
            </a:r>
            <a:r>
              <a:rPr lang="ja-JP" altLang="en-US" sz="3200" dirty="0">
                <a:latin typeface="+mj-ea"/>
              </a:rPr>
              <a:t>）・</a:t>
            </a:r>
            <a:r>
              <a:rPr lang="ja-JP" altLang="en-US" sz="3200" dirty="0" smtClean="0">
                <a:latin typeface="+mj-ea"/>
              </a:rPr>
              <a:t>（</a:t>
            </a:r>
            <a:r>
              <a:rPr lang="en-US" altLang="ja-JP" sz="3200" dirty="0">
                <a:latin typeface="+mj-ea"/>
              </a:rPr>
              <a:t>1</a:t>
            </a:r>
            <a:r>
              <a:rPr lang="en-US" altLang="ja-JP" sz="3200" dirty="0" smtClean="0">
                <a:latin typeface="+mj-ea"/>
              </a:rPr>
              <a:t>/3</a:t>
            </a:r>
            <a:r>
              <a:rPr lang="ja-JP" altLang="en-US" sz="3200" dirty="0" smtClean="0">
                <a:latin typeface="+mj-ea"/>
              </a:rPr>
              <a:t>）</a:t>
            </a:r>
            <a:r>
              <a:rPr lang="ja-JP" altLang="en-US" sz="3200" dirty="0">
                <a:latin typeface="+mj-ea"/>
              </a:rPr>
              <a:t>｝／｛（</a:t>
            </a:r>
            <a:r>
              <a:rPr lang="en-US" altLang="ja-JP" sz="3200" dirty="0">
                <a:latin typeface="+mj-ea"/>
              </a:rPr>
              <a:t>1/2</a:t>
            </a:r>
            <a:r>
              <a:rPr lang="ja-JP" altLang="en-US" sz="3200" dirty="0">
                <a:latin typeface="+mj-ea"/>
              </a:rPr>
              <a:t>）・（</a:t>
            </a:r>
            <a:r>
              <a:rPr lang="en-US" altLang="ja-JP" sz="3200" dirty="0">
                <a:latin typeface="+mj-ea"/>
              </a:rPr>
              <a:t>3/4</a:t>
            </a:r>
            <a:r>
              <a:rPr lang="ja-JP" altLang="en-US" sz="3200" dirty="0">
                <a:latin typeface="+mj-ea"/>
              </a:rPr>
              <a:t>）＋（</a:t>
            </a:r>
            <a:r>
              <a:rPr lang="en-US" altLang="ja-JP" sz="3200" dirty="0">
                <a:latin typeface="+mj-ea"/>
              </a:rPr>
              <a:t>1/2</a:t>
            </a:r>
            <a:r>
              <a:rPr lang="ja-JP" altLang="en-US" sz="3200" dirty="0">
                <a:latin typeface="+mj-ea"/>
              </a:rPr>
              <a:t>）・（</a:t>
            </a:r>
            <a:r>
              <a:rPr lang="en-US" altLang="ja-JP" sz="3200" dirty="0">
                <a:latin typeface="+mj-ea"/>
              </a:rPr>
              <a:t>1/3</a:t>
            </a:r>
            <a:r>
              <a:rPr lang="ja-JP" altLang="en-US" sz="3200" dirty="0">
                <a:latin typeface="+mj-ea"/>
              </a:rPr>
              <a:t>）｝</a:t>
            </a:r>
            <a:endParaRPr lang="en-US" altLang="ja-JP" sz="3200" dirty="0">
              <a:latin typeface="+mj-ea"/>
            </a:endParaRPr>
          </a:p>
          <a:p>
            <a:endParaRPr lang="en-US" altLang="ja-JP" sz="3200" dirty="0" smtClean="0">
              <a:latin typeface="+mj-ea"/>
              <a:ea typeface="+mj-ea"/>
            </a:endParaRPr>
          </a:p>
          <a:p>
            <a:r>
              <a:rPr lang="ja-JP" altLang="en-US" sz="3200" dirty="0" smtClean="0">
                <a:latin typeface="+mj-ea"/>
                <a:ea typeface="+mj-ea"/>
              </a:rPr>
              <a:t>なお、この場合のように単純な比較であれば、分子のみ比較するだけで結論は得られる。</a:t>
            </a:r>
            <a:endParaRPr lang="en-US" altLang="ja-JP" sz="3200" dirty="0" smtClean="0">
              <a:latin typeface="+mj-ea"/>
              <a:ea typeface="+mj-ea"/>
            </a:endParaRPr>
          </a:p>
        </p:txBody>
      </p:sp>
      <p:grpSp>
        <p:nvGrpSpPr>
          <p:cNvPr id="30" name="グループ化 4"/>
          <p:cNvGrpSpPr>
            <a:grpSpLocks/>
          </p:cNvGrpSpPr>
          <p:nvPr/>
        </p:nvGrpSpPr>
        <p:grpSpPr bwMode="auto">
          <a:xfrm>
            <a:off x="1545443" y="3466170"/>
            <a:ext cx="1795463" cy="1571625"/>
            <a:chOff x="1166786" y="3500438"/>
            <a:chExt cx="2857520" cy="2500330"/>
          </a:xfrm>
        </p:grpSpPr>
        <p:sp>
          <p:nvSpPr>
            <p:cNvPr id="31" name="正方形/長方形 30"/>
            <p:cNvSpPr/>
            <p:nvPr/>
          </p:nvSpPr>
          <p:spPr>
            <a:xfrm>
              <a:off x="1166786" y="3571154"/>
              <a:ext cx="2857520" cy="2429614"/>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32" name="正方形/長方形 31"/>
            <p:cNvSpPr/>
            <p:nvPr/>
          </p:nvSpPr>
          <p:spPr>
            <a:xfrm>
              <a:off x="2167297" y="3500438"/>
              <a:ext cx="856499" cy="14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sp>
        <p:nvSpPr>
          <p:cNvPr id="33" name="円/楕円 32"/>
          <p:cNvSpPr/>
          <p:nvPr/>
        </p:nvSpPr>
        <p:spPr>
          <a:xfrm>
            <a:off x="1769281" y="4544083"/>
            <a:ext cx="358775" cy="35877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bg1"/>
              </a:solidFill>
              <a:latin typeface="HGP創英角ﾎﾟｯﾌﾟ体" pitchFamily="50" charset="-128"/>
              <a:ea typeface="HGP創英角ﾎﾟｯﾌﾟ体" pitchFamily="50" charset="-128"/>
            </a:endParaRPr>
          </a:p>
        </p:txBody>
      </p:sp>
      <p:sp>
        <p:nvSpPr>
          <p:cNvPr id="34" name="円/楕円 33"/>
          <p:cNvSpPr/>
          <p:nvPr/>
        </p:nvSpPr>
        <p:spPr>
          <a:xfrm>
            <a:off x="2802743" y="4453595"/>
            <a:ext cx="358775" cy="360363"/>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latin typeface="HGP創英角ﾎﾟｯﾌﾟ体" pitchFamily="50" charset="-128"/>
              <a:ea typeface="HGP創英角ﾎﾟｯﾌﾟ体" pitchFamily="50" charset="-128"/>
            </a:endParaRPr>
          </a:p>
        </p:txBody>
      </p:sp>
      <p:sp>
        <p:nvSpPr>
          <p:cNvPr id="35" name="円/楕円 34"/>
          <p:cNvSpPr/>
          <p:nvPr/>
        </p:nvSpPr>
        <p:spPr>
          <a:xfrm>
            <a:off x="1859768" y="4050370"/>
            <a:ext cx="358775" cy="358775"/>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latin typeface="HGP創英角ﾎﾟｯﾌﾟ体" pitchFamily="50" charset="-128"/>
              <a:ea typeface="HGP創英角ﾎﾟｯﾌﾟ体" pitchFamily="50" charset="-128"/>
            </a:endParaRPr>
          </a:p>
        </p:txBody>
      </p:sp>
      <p:sp>
        <p:nvSpPr>
          <p:cNvPr id="36" name="円/楕円 35"/>
          <p:cNvSpPr/>
          <p:nvPr/>
        </p:nvSpPr>
        <p:spPr>
          <a:xfrm>
            <a:off x="2402693" y="4251983"/>
            <a:ext cx="358775" cy="358775"/>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latin typeface="HGP創英角ﾎﾟｯﾌﾟ体" pitchFamily="50" charset="-128"/>
              <a:ea typeface="HGP創英角ﾎﾟｯﾌﾟ体" pitchFamily="50" charset="-128"/>
            </a:endParaRPr>
          </a:p>
        </p:txBody>
      </p:sp>
      <p:grpSp>
        <p:nvGrpSpPr>
          <p:cNvPr id="37" name="グループ化 13"/>
          <p:cNvGrpSpPr>
            <a:grpSpLocks/>
          </p:cNvGrpSpPr>
          <p:nvPr/>
        </p:nvGrpSpPr>
        <p:grpSpPr bwMode="auto">
          <a:xfrm>
            <a:off x="3688568" y="3466170"/>
            <a:ext cx="1795463" cy="1571625"/>
            <a:chOff x="1166786" y="3500438"/>
            <a:chExt cx="2857520" cy="2500330"/>
          </a:xfrm>
        </p:grpSpPr>
        <p:sp>
          <p:nvSpPr>
            <p:cNvPr id="38" name="正方形/長方形 37"/>
            <p:cNvSpPr/>
            <p:nvPr/>
          </p:nvSpPr>
          <p:spPr>
            <a:xfrm>
              <a:off x="1166786" y="3571154"/>
              <a:ext cx="2857520" cy="2429614"/>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39" name="正方形/長方形 38"/>
            <p:cNvSpPr/>
            <p:nvPr/>
          </p:nvSpPr>
          <p:spPr>
            <a:xfrm>
              <a:off x="2167297" y="3500438"/>
              <a:ext cx="856499" cy="14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sp>
        <p:nvSpPr>
          <p:cNvPr id="40" name="円/楕円 39"/>
          <p:cNvSpPr/>
          <p:nvPr/>
        </p:nvSpPr>
        <p:spPr>
          <a:xfrm>
            <a:off x="4474381" y="4037670"/>
            <a:ext cx="358775" cy="35877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bg1"/>
              </a:solidFill>
              <a:latin typeface="HGP創英角ﾎﾟｯﾌﾟ体" pitchFamily="50" charset="-128"/>
              <a:ea typeface="HGP創英角ﾎﾟｯﾌﾟ体" pitchFamily="50" charset="-128"/>
            </a:endParaRPr>
          </a:p>
        </p:txBody>
      </p:sp>
      <p:sp>
        <p:nvSpPr>
          <p:cNvPr id="41" name="円/楕円 40"/>
          <p:cNvSpPr/>
          <p:nvPr/>
        </p:nvSpPr>
        <p:spPr>
          <a:xfrm>
            <a:off x="4760131" y="4466295"/>
            <a:ext cx="358775" cy="358775"/>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latin typeface="HGP創英角ﾎﾟｯﾌﾟ体" pitchFamily="50" charset="-128"/>
              <a:ea typeface="HGP創英角ﾎﾟｯﾌﾟ体" pitchFamily="50" charset="-128"/>
            </a:endParaRPr>
          </a:p>
        </p:txBody>
      </p:sp>
      <p:sp>
        <p:nvSpPr>
          <p:cNvPr id="42" name="正方形/長方形 22"/>
          <p:cNvSpPr>
            <a:spLocks noChangeArrowheads="1"/>
          </p:cNvSpPr>
          <p:nvPr/>
        </p:nvSpPr>
        <p:spPr bwMode="auto">
          <a:xfrm>
            <a:off x="1991643" y="5109233"/>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3600">
                <a:latin typeface="+mn-ea"/>
                <a:ea typeface="+mn-ea"/>
              </a:rPr>
              <a:t>箱１</a:t>
            </a:r>
          </a:p>
        </p:txBody>
      </p:sp>
      <p:sp>
        <p:nvSpPr>
          <p:cNvPr id="43" name="正方形/長方形 23"/>
          <p:cNvSpPr>
            <a:spLocks noChangeArrowheads="1"/>
          </p:cNvSpPr>
          <p:nvPr/>
        </p:nvSpPr>
        <p:spPr bwMode="auto">
          <a:xfrm>
            <a:off x="4103018" y="5109233"/>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3600">
                <a:latin typeface="+mn-ea"/>
                <a:ea typeface="+mn-ea"/>
              </a:rPr>
              <a:t>箱２</a:t>
            </a:r>
          </a:p>
        </p:txBody>
      </p:sp>
      <p:sp>
        <p:nvSpPr>
          <p:cNvPr id="44" name="円/楕円 43"/>
          <p:cNvSpPr/>
          <p:nvPr/>
        </p:nvSpPr>
        <p:spPr>
          <a:xfrm>
            <a:off x="3974318" y="4466295"/>
            <a:ext cx="358775" cy="35877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bg1"/>
              </a:solidFill>
              <a:latin typeface="HGP創英角ﾎﾟｯﾌﾟ体" pitchFamily="50" charset="-128"/>
              <a:ea typeface="HGP創英角ﾎﾟｯﾌﾟ体" pitchFamily="50" charset="-128"/>
            </a:endParaRPr>
          </a:p>
        </p:txBody>
      </p:sp>
      <p:sp>
        <p:nvSpPr>
          <p:cNvPr id="47" name="正方形/長方形 46"/>
          <p:cNvSpPr>
            <a:spLocks noChangeArrowheads="1"/>
          </p:cNvSpPr>
          <p:nvPr/>
        </p:nvSpPr>
        <p:spPr bwMode="auto">
          <a:xfrm>
            <a:off x="12576819" y="7978799"/>
            <a:ext cx="167706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3200" dirty="0" smtClean="0">
                <a:latin typeface="+mj-ea"/>
                <a:ea typeface="+mj-ea"/>
              </a:rPr>
              <a:t>=0.308</a:t>
            </a:r>
            <a:endParaRPr lang="en-US" altLang="ja-JP" sz="3200" dirty="0">
              <a:latin typeface="+mj-ea"/>
            </a:endParaRPr>
          </a:p>
          <a:p>
            <a:endParaRPr lang="en-US" altLang="ja-JP" sz="3200" dirty="0" smtClean="0">
              <a:latin typeface="+mj-ea"/>
              <a:ea typeface="+mj-ea"/>
            </a:endParaRPr>
          </a:p>
        </p:txBody>
      </p:sp>
    </p:spTree>
    <p:extLst>
      <p:ext uri="{BB962C8B-B14F-4D97-AF65-F5344CB8AC3E}">
        <p14:creationId xmlns:p14="http://schemas.microsoft.com/office/powerpoint/2010/main" val="427471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4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ベイズの定理の例題</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37</a:t>
            </a:fld>
            <a:endParaRPr lang="en-US" altLang="ja-JP" dirty="0"/>
          </a:p>
        </p:txBody>
      </p:sp>
      <p:sp>
        <p:nvSpPr>
          <p:cNvPr id="25" name="正方形/長方形 3"/>
          <p:cNvSpPr>
            <a:spLocks noChangeArrowheads="1"/>
          </p:cNvSpPr>
          <p:nvPr/>
        </p:nvSpPr>
        <p:spPr bwMode="auto">
          <a:xfrm>
            <a:off x="523875" y="1214438"/>
            <a:ext cx="161574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63538" indent="-363538">
              <a:spcAft>
                <a:spcPts val="1200"/>
              </a:spcAft>
              <a:buClr>
                <a:srgbClr val="A50021"/>
              </a:buClr>
              <a:buFont typeface="Wingdings" pitchFamily="2" charset="2"/>
              <a:buChar char="l"/>
            </a:pPr>
            <a:r>
              <a:rPr lang="ja-JP" altLang="en-US" sz="4400" dirty="0">
                <a:latin typeface="+mj-ea"/>
                <a:ea typeface="+mj-ea"/>
              </a:rPr>
              <a:t>下図の２つの箱のどちらかから玉を取り出したところ，白玉であった．</a:t>
            </a:r>
            <a:r>
              <a:rPr lang="ja-JP" altLang="en-US" sz="4400" u="sng" dirty="0">
                <a:latin typeface="+mj-ea"/>
                <a:ea typeface="+mj-ea"/>
              </a:rPr>
              <a:t>どちらの箱からであったかを議論せよ</a:t>
            </a:r>
            <a:r>
              <a:rPr lang="ja-JP" altLang="en-US" sz="4400" dirty="0">
                <a:latin typeface="+mj-ea"/>
                <a:ea typeface="+mj-ea"/>
              </a:rPr>
              <a:t>．</a:t>
            </a:r>
            <a:endParaRPr lang="en-US" altLang="ja-JP" sz="4400" dirty="0">
              <a:latin typeface="+mj-ea"/>
              <a:ea typeface="+mj-ea"/>
            </a:endParaRPr>
          </a:p>
        </p:txBody>
      </p:sp>
      <p:sp>
        <p:nvSpPr>
          <p:cNvPr id="26" name="正方形/長方形 25"/>
          <p:cNvSpPr>
            <a:spLocks noChangeArrowheads="1"/>
          </p:cNvSpPr>
          <p:nvPr/>
        </p:nvSpPr>
        <p:spPr bwMode="auto">
          <a:xfrm>
            <a:off x="8040315" y="2711372"/>
            <a:ext cx="655179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4000" dirty="0">
                <a:latin typeface="+mj-ea"/>
                <a:ea typeface="+mj-ea"/>
              </a:rPr>
              <a:t>箱１から取り出す事象：Ｈ</a:t>
            </a:r>
            <a:r>
              <a:rPr lang="en-US" altLang="ja-JP" sz="4000" baseline="-25000" dirty="0">
                <a:latin typeface="+mj-ea"/>
                <a:ea typeface="+mj-ea"/>
              </a:rPr>
              <a:t>1</a:t>
            </a:r>
          </a:p>
          <a:p>
            <a:r>
              <a:rPr lang="ja-JP" altLang="en-US" sz="4000" dirty="0">
                <a:latin typeface="+mj-ea"/>
                <a:ea typeface="+mj-ea"/>
              </a:rPr>
              <a:t>箱２から取り出す事象：Ｈ</a:t>
            </a:r>
            <a:r>
              <a:rPr lang="en-US" altLang="ja-JP" sz="4000" baseline="-25000" dirty="0">
                <a:latin typeface="+mj-ea"/>
                <a:ea typeface="+mj-ea"/>
              </a:rPr>
              <a:t>2</a:t>
            </a:r>
          </a:p>
          <a:p>
            <a:r>
              <a:rPr lang="ja-JP" altLang="en-US" sz="4000" dirty="0">
                <a:latin typeface="+mj-ea"/>
                <a:ea typeface="+mj-ea"/>
              </a:rPr>
              <a:t>白玉を取り出す事象：Ａ</a:t>
            </a:r>
            <a:endParaRPr lang="en-US" altLang="ja-JP" sz="4000" dirty="0">
              <a:latin typeface="+mj-ea"/>
              <a:ea typeface="+mj-ea"/>
            </a:endParaRPr>
          </a:p>
        </p:txBody>
      </p:sp>
      <p:sp>
        <p:nvSpPr>
          <p:cNvPr id="27" name="正方形/長方形 26"/>
          <p:cNvSpPr>
            <a:spLocks noChangeArrowheads="1"/>
          </p:cNvSpPr>
          <p:nvPr/>
        </p:nvSpPr>
        <p:spPr bwMode="auto">
          <a:xfrm>
            <a:off x="8413527" y="4591390"/>
            <a:ext cx="5963492" cy="1915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3600" dirty="0">
                <a:latin typeface="+mj-ea"/>
                <a:ea typeface="+mj-ea"/>
              </a:rPr>
              <a:t>Ｐ（Ｈ</a:t>
            </a:r>
            <a:r>
              <a:rPr lang="en-US" altLang="ja-JP" sz="3600" baseline="-25000" dirty="0">
                <a:latin typeface="+mj-ea"/>
                <a:ea typeface="+mj-ea"/>
              </a:rPr>
              <a:t>1</a:t>
            </a:r>
            <a:r>
              <a:rPr lang="ja-JP" altLang="en-US" sz="3600" dirty="0">
                <a:latin typeface="+mj-ea"/>
                <a:ea typeface="+mj-ea"/>
              </a:rPr>
              <a:t>）＝Ｐ（Ｈ</a:t>
            </a:r>
            <a:r>
              <a:rPr lang="en-US" altLang="ja-JP" sz="3600" baseline="-25000" dirty="0">
                <a:latin typeface="+mj-ea"/>
                <a:ea typeface="+mj-ea"/>
              </a:rPr>
              <a:t>2</a:t>
            </a:r>
            <a:r>
              <a:rPr lang="ja-JP" altLang="en-US" sz="3600" dirty="0">
                <a:latin typeface="+mj-ea"/>
                <a:ea typeface="+mj-ea"/>
              </a:rPr>
              <a:t>）＝</a:t>
            </a:r>
            <a:r>
              <a:rPr lang="en-US" altLang="ja-JP" sz="3600" dirty="0">
                <a:latin typeface="+mj-ea"/>
                <a:ea typeface="+mj-ea"/>
              </a:rPr>
              <a:t>1/2</a:t>
            </a:r>
          </a:p>
          <a:p>
            <a:endParaRPr lang="en-US" altLang="ja-JP" sz="1050" dirty="0">
              <a:latin typeface="+mj-ea"/>
              <a:ea typeface="+mj-ea"/>
            </a:endParaRPr>
          </a:p>
          <a:p>
            <a:r>
              <a:rPr lang="ja-JP" altLang="en-US" sz="3600" dirty="0">
                <a:latin typeface="+mj-ea"/>
                <a:ea typeface="+mj-ea"/>
              </a:rPr>
              <a:t>Ｐ（Ａ｜Ｈ</a:t>
            </a:r>
            <a:r>
              <a:rPr lang="en-US" altLang="ja-JP" sz="3600" baseline="-25000" dirty="0">
                <a:latin typeface="+mj-ea"/>
                <a:ea typeface="+mj-ea"/>
              </a:rPr>
              <a:t>1</a:t>
            </a:r>
            <a:r>
              <a:rPr lang="ja-JP" altLang="en-US" sz="3600" dirty="0">
                <a:latin typeface="+mj-ea"/>
                <a:ea typeface="+mj-ea"/>
              </a:rPr>
              <a:t>）＝</a:t>
            </a:r>
            <a:r>
              <a:rPr lang="en-US" altLang="ja-JP" sz="3600" dirty="0">
                <a:latin typeface="+mj-ea"/>
                <a:ea typeface="+mj-ea"/>
              </a:rPr>
              <a:t>3/4</a:t>
            </a:r>
          </a:p>
          <a:p>
            <a:r>
              <a:rPr lang="ja-JP" altLang="en-US" sz="3600" dirty="0">
                <a:latin typeface="+mj-ea"/>
                <a:ea typeface="+mj-ea"/>
              </a:rPr>
              <a:t>Ｐ（Ａ｜Ｈ</a:t>
            </a:r>
            <a:r>
              <a:rPr lang="en-US" altLang="ja-JP" sz="3600" baseline="-25000" dirty="0">
                <a:latin typeface="+mj-ea"/>
                <a:ea typeface="+mj-ea"/>
              </a:rPr>
              <a:t>2</a:t>
            </a:r>
            <a:r>
              <a:rPr lang="ja-JP" altLang="en-US" sz="3600" dirty="0">
                <a:latin typeface="+mj-ea"/>
                <a:ea typeface="+mj-ea"/>
              </a:rPr>
              <a:t>）＝</a:t>
            </a:r>
            <a:r>
              <a:rPr lang="en-US" altLang="ja-JP" sz="3600" dirty="0">
                <a:latin typeface="+mj-ea"/>
                <a:ea typeface="+mj-ea"/>
              </a:rPr>
              <a:t>1/3</a:t>
            </a:r>
          </a:p>
        </p:txBody>
      </p:sp>
      <p:sp>
        <p:nvSpPr>
          <p:cNvPr id="28" name="正方形/長方形 27"/>
          <p:cNvSpPr>
            <a:spLocks noChangeArrowheads="1"/>
          </p:cNvSpPr>
          <p:nvPr/>
        </p:nvSpPr>
        <p:spPr bwMode="auto">
          <a:xfrm>
            <a:off x="479336" y="6795331"/>
            <a:ext cx="1598591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3200" dirty="0">
                <a:latin typeface="+mj-ea"/>
                <a:ea typeface="+mj-ea"/>
              </a:rPr>
              <a:t>Ｐ（Ｈ</a:t>
            </a:r>
            <a:r>
              <a:rPr lang="en-US" altLang="ja-JP" sz="3200" baseline="-25000" dirty="0">
                <a:latin typeface="+mj-ea"/>
                <a:ea typeface="+mj-ea"/>
              </a:rPr>
              <a:t>1</a:t>
            </a:r>
            <a:r>
              <a:rPr lang="ja-JP" altLang="en-US" sz="3200" dirty="0">
                <a:latin typeface="+mj-ea"/>
                <a:ea typeface="+mj-ea"/>
              </a:rPr>
              <a:t>｜Ａ）＝｛（</a:t>
            </a:r>
            <a:r>
              <a:rPr lang="en-US" altLang="ja-JP" sz="3200" dirty="0">
                <a:latin typeface="+mj-ea"/>
                <a:ea typeface="+mj-ea"/>
              </a:rPr>
              <a:t>1/2</a:t>
            </a:r>
            <a:r>
              <a:rPr lang="ja-JP" altLang="en-US" sz="3200" dirty="0">
                <a:latin typeface="+mj-ea"/>
                <a:ea typeface="+mj-ea"/>
              </a:rPr>
              <a:t>）・（</a:t>
            </a:r>
            <a:r>
              <a:rPr lang="en-US" altLang="ja-JP" sz="3200" dirty="0">
                <a:latin typeface="+mj-ea"/>
                <a:ea typeface="+mj-ea"/>
              </a:rPr>
              <a:t>3/4</a:t>
            </a:r>
            <a:r>
              <a:rPr lang="ja-JP" altLang="en-US" sz="3200" dirty="0">
                <a:latin typeface="+mj-ea"/>
                <a:ea typeface="+mj-ea"/>
              </a:rPr>
              <a:t>）｝／｛（</a:t>
            </a:r>
            <a:r>
              <a:rPr lang="en-US" altLang="ja-JP" sz="3200" dirty="0">
                <a:latin typeface="+mj-ea"/>
                <a:ea typeface="+mj-ea"/>
              </a:rPr>
              <a:t>1/2</a:t>
            </a:r>
            <a:r>
              <a:rPr lang="ja-JP" altLang="en-US" sz="3200" dirty="0">
                <a:latin typeface="+mj-ea"/>
                <a:ea typeface="+mj-ea"/>
              </a:rPr>
              <a:t>）・（</a:t>
            </a:r>
            <a:r>
              <a:rPr lang="en-US" altLang="ja-JP" sz="3200" dirty="0">
                <a:latin typeface="+mj-ea"/>
                <a:ea typeface="+mj-ea"/>
              </a:rPr>
              <a:t>3/4</a:t>
            </a:r>
            <a:r>
              <a:rPr lang="ja-JP" altLang="en-US" sz="3200" dirty="0">
                <a:latin typeface="+mj-ea"/>
                <a:ea typeface="+mj-ea"/>
              </a:rPr>
              <a:t>）＋（</a:t>
            </a:r>
            <a:r>
              <a:rPr lang="en-US" altLang="ja-JP" sz="3200" dirty="0">
                <a:latin typeface="+mj-ea"/>
                <a:ea typeface="+mj-ea"/>
              </a:rPr>
              <a:t>1/2</a:t>
            </a:r>
            <a:r>
              <a:rPr lang="ja-JP" altLang="en-US" sz="3200" dirty="0">
                <a:latin typeface="+mj-ea"/>
                <a:ea typeface="+mj-ea"/>
              </a:rPr>
              <a:t>）・（</a:t>
            </a:r>
            <a:r>
              <a:rPr lang="en-US" altLang="ja-JP" sz="3200" dirty="0">
                <a:latin typeface="+mj-ea"/>
                <a:ea typeface="+mj-ea"/>
              </a:rPr>
              <a:t>1/3</a:t>
            </a:r>
            <a:r>
              <a:rPr lang="ja-JP" altLang="en-US" sz="3200" dirty="0">
                <a:latin typeface="+mj-ea"/>
                <a:ea typeface="+mj-ea"/>
              </a:rPr>
              <a:t>）｝</a:t>
            </a:r>
            <a:endParaRPr lang="en-US" altLang="ja-JP" sz="3200" dirty="0">
              <a:latin typeface="+mj-ea"/>
              <a:ea typeface="+mj-ea"/>
            </a:endParaRPr>
          </a:p>
          <a:p>
            <a:r>
              <a:rPr lang="ja-JP" altLang="en-US" sz="3200" dirty="0">
                <a:latin typeface="+mj-ea"/>
                <a:ea typeface="+mj-ea"/>
              </a:rPr>
              <a:t>　　　　　　　 ＝ </a:t>
            </a:r>
            <a:r>
              <a:rPr lang="en-US" altLang="ja-JP" sz="3200" dirty="0">
                <a:latin typeface="+mj-ea"/>
                <a:ea typeface="+mj-ea"/>
              </a:rPr>
              <a:t>0.692</a:t>
            </a:r>
          </a:p>
        </p:txBody>
      </p:sp>
      <p:sp>
        <p:nvSpPr>
          <p:cNvPr id="29" name="正方形/長方形 28"/>
          <p:cNvSpPr>
            <a:spLocks noChangeArrowheads="1"/>
          </p:cNvSpPr>
          <p:nvPr/>
        </p:nvSpPr>
        <p:spPr bwMode="auto">
          <a:xfrm>
            <a:off x="695499" y="7839447"/>
            <a:ext cx="1659941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3200" dirty="0">
                <a:latin typeface="+mj-ea"/>
                <a:ea typeface="+mj-ea"/>
              </a:rPr>
              <a:t>Ｐ（Ｈ</a:t>
            </a:r>
            <a:r>
              <a:rPr lang="en-US" altLang="ja-JP" sz="3200" baseline="-25000" dirty="0">
                <a:latin typeface="+mj-ea"/>
                <a:ea typeface="+mj-ea"/>
              </a:rPr>
              <a:t>2</a:t>
            </a:r>
            <a:r>
              <a:rPr lang="ja-JP" altLang="en-US" sz="3200" dirty="0">
                <a:latin typeface="+mj-ea"/>
                <a:ea typeface="+mj-ea"/>
              </a:rPr>
              <a:t>｜Ａ</a:t>
            </a:r>
            <a:r>
              <a:rPr lang="ja-JP" altLang="en-US" sz="3200" dirty="0" smtClean="0">
                <a:latin typeface="+mj-ea"/>
                <a:ea typeface="+mj-ea"/>
              </a:rPr>
              <a:t>）</a:t>
            </a:r>
            <a:r>
              <a:rPr lang="ja-JP" altLang="en-US" sz="3200" dirty="0">
                <a:latin typeface="+mj-ea"/>
              </a:rPr>
              <a:t>＝｛（</a:t>
            </a:r>
            <a:r>
              <a:rPr lang="en-US" altLang="ja-JP" sz="3200" dirty="0">
                <a:latin typeface="+mj-ea"/>
              </a:rPr>
              <a:t>1/2</a:t>
            </a:r>
            <a:r>
              <a:rPr lang="ja-JP" altLang="en-US" sz="3200" dirty="0">
                <a:latin typeface="+mj-ea"/>
              </a:rPr>
              <a:t>）・</a:t>
            </a:r>
            <a:r>
              <a:rPr lang="ja-JP" altLang="en-US" sz="3200" dirty="0" smtClean="0">
                <a:latin typeface="+mj-ea"/>
              </a:rPr>
              <a:t>（</a:t>
            </a:r>
            <a:r>
              <a:rPr lang="en-US" altLang="ja-JP" sz="3200" dirty="0">
                <a:latin typeface="+mj-ea"/>
              </a:rPr>
              <a:t>1</a:t>
            </a:r>
            <a:r>
              <a:rPr lang="en-US" altLang="ja-JP" sz="3200" dirty="0" smtClean="0">
                <a:latin typeface="+mj-ea"/>
              </a:rPr>
              <a:t>/3</a:t>
            </a:r>
            <a:r>
              <a:rPr lang="ja-JP" altLang="en-US" sz="3200" dirty="0" smtClean="0">
                <a:latin typeface="+mj-ea"/>
              </a:rPr>
              <a:t>）</a:t>
            </a:r>
            <a:r>
              <a:rPr lang="ja-JP" altLang="en-US" sz="3200" dirty="0">
                <a:latin typeface="+mj-ea"/>
              </a:rPr>
              <a:t>｝／｛（</a:t>
            </a:r>
            <a:r>
              <a:rPr lang="en-US" altLang="ja-JP" sz="3200" dirty="0">
                <a:latin typeface="+mj-ea"/>
              </a:rPr>
              <a:t>1/2</a:t>
            </a:r>
            <a:r>
              <a:rPr lang="ja-JP" altLang="en-US" sz="3200" dirty="0">
                <a:latin typeface="+mj-ea"/>
              </a:rPr>
              <a:t>）・（</a:t>
            </a:r>
            <a:r>
              <a:rPr lang="en-US" altLang="ja-JP" sz="3200" dirty="0">
                <a:latin typeface="+mj-ea"/>
              </a:rPr>
              <a:t>3/4</a:t>
            </a:r>
            <a:r>
              <a:rPr lang="ja-JP" altLang="en-US" sz="3200" dirty="0">
                <a:latin typeface="+mj-ea"/>
              </a:rPr>
              <a:t>）＋（</a:t>
            </a:r>
            <a:r>
              <a:rPr lang="en-US" altLang="ja-JP" sz="3200" dirty="0">
                <a:latin typeface="+mj-ea"/>
              </a:rPr>
              <a:t>1/2</a:t>
            </a:r>
            <a:r>
              <a:rPr lang="ja-JP" altLang="en-US" sz="3200" dirty="0">
                <a:latin typeface="+mj-ea"/>
              </a:rPr>
              <a:t>）・（</a:t>
            </a:r>
            <a:r>
              <a:rPr lang="en-US" altLang="ja-JP" sz="3200" dirty="0">
                <a:latin typeface="+mj-ea"/>
              </a:rPr>
              <a:t>1/3</a:t>
            </a:r>
            <a:r>
              <a:rPr lang="ja-JP" altLang="en-US" sz="3200" dirty="0">
                <a:latin typeface="+mj-ea"/>
              </a:rPr>
              <a:t>）｝</a:t>
            </a:r>
            <a:endParaRPr lang="en-US" altLang="ja-JP" sz="3200" dirty="0">
              <a:latin typeface="+mj-ea"/>
            </a:endParaRPr>
          </a:p>
          <a:p>
            <a:endParaRPr lang="en-US" altLang="ja-JP" sz="3200" dirty="0" smtClean="0">
              <a:latin typeface="+mj-ea"/>
              <a:ea typeface="+mj-ea"/>
            </a:endParaRPr>
          </a:p>
          <a:p>
            <a:r>
              <a:rPr lang="ja-JP" altLang="en-US" sz="3200" dirty="0" smtClean="0">
                <a:latin typeface="+mj-ea"/>
                <a:ea typeface="+mj-ea"/>
              </a:rPr>
              <a:t>なお、この場合のように単純な比較であれば、分子のみ比較するだけで結論は得られる。</a:t>
            </a:r>
            <a:endParaRPr lang="en-US" altLang="ja-JP" sz="3200" dirty="0" smtClean="0">
              <a:latin typeface="+mj-ea"/>
              <a:ea typeface="+mj-ea"/>
            </a:endParaRPr>
          </a:p>
        </p:txBody>
      </p:sp>
      <p:grpSp>
        <p:nvGrpSpPr>
          <p:cNvPr id="30" name="グループ化 4"/>
          <p:cNvGrpSpPr>
            <a:grpSpLocks/>
          </p:cNvGrpSpPr>
          <p:nvPr/>
        </p:nvGrpSpPr>
        <p:grpSpPr bwMode="auto">
          <a:xfrm>
            <a:off x="1545443" y="3466170"/>
            <a:ext cx="1795463" cy="1571625"/>
            <a:chOff x="1166786" y="3500438"/>
            <a:chExt cx="2857520" cy="2500330"/>
          </a:xfrm>
        </p:grpSpPr>
        <p:sp>
          <p:nvSpPr>
            <p:cNvPr id="31" name="正方形/長方形 30"/>
            <p:cNvSpPr/>
            <p:nvPr/>
          </p:nvSpPr>
          <p:spPr>
            <a:xfrm>
              <a:off x="1166786" y="3571154"/>
              <a:ext cx="2857520" cy="2429614"/>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32" name="正方形/長方形 31"/>
            <p:cNvSpPr/>
            <p:nvPr/>
          </p:nvSpPr>
          <p:spPr>
            <a:xfrm>
              <a:off x="2167297" y="3500438"/>
              <a:ext cx="856499" cy="14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sp>
        <p:nvSpPr>
          <p:cNvPr id="33" name="円/楕円 32"/>
          <p:cNvSpPr/>
          <p:nvPr/>
        </p:nvSpPr>
        <p:spPr>
          <a:xfrm>
            <a:off x="1769281" y="4544083"/>
            <a:ext cx="358775" cy="35877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bg1"/>
              </a:solidFill>
              <a:latin typeface="HGP創英角ﾎﾟｯﾌﾟ体" pitchFamily="50" charset="-128"/>
              <a:ea typeface="HGP創英角ﾎﾟｯﾌﾟ体" pitchFamily="50" charset="-128"/>
            </a:endParaRPr>
          </a:p>
        </p:txBody>
      </p:sp>
      <p:sp>
        <p:nvSpPr>
          <p:cNvPr id="34" name="円/楕円 33"/>
          <p:cNvSpPr/>
          <p:nvPr/>
        </p:nvSpPr>
        <p:spPr>
          <a:xfrm>
            <a:off x="2802743" y="4453595"/>
            <a:ext cx="358775" cy="360363"/>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latin typeface="HGP創英角ﾎﾟｯﾌﾟ体" pitchFamily="50" charset="-128"/>
              <a:ea typeface="HGP創英角ﾎﾟｯﾌﾟ体" pitchFamily="50" charset="-128"/>
            </a:endParaRPr>
          </a:p>
        </p:txBody>
      </p:sp>
      <p:sp>
        <p:nvSpPr>
          <p:cNvPr id="35" name="円/楕円 34"/>
          <p:cNvSpPr/>
          <p:nvPr/>
        </p:nvSpPr>
        <p:spPr>
          <a:xfrm>
            <a:off x="1859768" y="4050370"/>
            <a:ext cx="358775" cy="358775"/>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latin typeface="HGP創英角ﾎﾟｯﾌﾟ体" pitchFamily="50" charset="-128"/>
              <a:ea typeface="HGP創英角ﾎﾟｯﾌﾟ体" pitchFamily="50" charset="-128"/>
            </a:endParaRPr>
          </a:p>
        </p:txBody>
      </p:sp>
      <p:sp>
        <p:nvSpPr>
          <p:cNvPr id="36" name="円/楕円 35"/>
          <p:cNvSpPr/>
          <p:nvPr/>
        </p:nvSpPr>
        <p:spPr>
          <a:xfrm>
            <a:off x="2402693" y="4251983"/>
            <a:ext cx="358775" cy="358775"/>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latin typeface="HGP創英角ﾎﾟｯﾌﾟ体" pitchFamily="50" charset="-128"/>
              <a:ea typeface="HGP創英角ﾎﾟｯﾌﾟ体" pitchFamily="50" charset="-128"/>
            </a:endParaRPr>
          </a:p>
        </p:txBody>
      </p:sp>
      <p:grpSp>
        <p:nvGrpSpPr>
          <p:cNvPr id="37" name="グループ化 13"/>
          <p:cNvGrpSpPr>
            <a:grpSpLocks/>
          </p:cNvGrpSpPr>
          <p:nvPr/>
        </p:nvGrpSpPr>
        <p:grpSpPr bwMode="auto">
          <a:xfrm>
            <a:off x="3688568" y="3466170"/>
            <a:ext cx="1795463" cy="1571625"/>
            <a:chOff x="1166786" y="3500438"/>
            <a:chExt cx="2857520" cy="2500330"/>
          </a:xfrm>
        </p:grpSpPr>
        <p:sp>
          <p:nvSpPr>
            <p:cNvPr id="38" name="正方形/長方形 37"/>
            <p:cNvSpPr/>
            <p:nvPr/>
          </p:nvSpPr>
          <p:spPr>
            <a:xfrm>
              <a:off x="1166786" y="3571154"/>
              <a:ext cx="2857520" cy="2429614"/>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39" name="正方形/長方形 38"/>
            <p:cNvSpPr/>
            <p:nvPr/>
          </p:nvSpPr>
          <p:spPr>
            <a:xfrm>
              <a:off x="2167297" y="3500438"/>
              <a:ext cx="856499" cy="14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sp>
        <p:nvSpPr>
          <p:cNvPr id="40" name="円/楕円 39"/>
          <p:cNvSpPr/>
          <p:nvPr/>
        </p:nvSpPr>
        <p:spPr>
          <a:xfrm>
            <a:off x="4474381" y="4037670"/>
            <a:ext cx="358775" cy="35877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bg1"/>
              </a:solidFill>
              <a:latin typeface="HGP創英角ﾎﾟｯﾌﾟ体" pitchFamily="50" charset="-128"/>
              <a:ea typeface="HGP創英角ﾎﾟｯﾌﾟ体" pitchFamily="50" charset="-128"/>
            </a:endParaRPr>
          </a:p>
        </p:txBody>
      </p:sp>
      <p:sp>
        <p:nvSpPr>
          <p:cNvPr id="41" name="円/楕円 40"/>
          <p:cNvSpPr/>
          <p:nvPr/>
        </p:nvSpPr>
        <p:spPr>
          <a:xfrm>
            <a:off x="4760131" y="4466295"/>
            <a:ext cx="358775" cy="358775"/>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latin typeface="HGP創英角ﾎﾟｯﾌﾟ体" pitchFamily="50" charset="-128"/>
              <a:ea typeface="HGP創英角ﾎﾟｯﾌﾟ体" pitchFamily="50" charset="-128"/>
            </a:endParaRPr>
          </a:p>
        </p:txBody>
      </p:sp>
      <p:sp>
        <p:nvSpPr>
          <p:cNvPr id="42" name="正方形/長方形 22"/>
          <p:cNvSpPr>
            <a:spLocks noChangeArrowheads="1"/>
          </p:cNvSpPr>
          <p:nvPr/>
        </p:nvSpPr>
        <p:spPr bwMode="auto">
          <a:xfrm>
            <a:off x="1991643" y="5109233"/>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3600">
                <a:latin typeface="+mn-ea"/>
                <a:ea typeface="+mn-ea"/>
              </a:rPr>
              <a:t>箱１</a:t>
            </a:r>
          </a:p>
        </p:txBody>
      </p:sp>
      <p:sp>
        <p:nvSpPr>
          <p:cNvPr id="43" name="正方形/長方形 23"/>
          <p:cNvSpPr>
            <a:spLocks noChangeArrowheads="1"/>
          </p:cNvSpPr>
          <p:nvPr/>
        </p:nvSpPr>
        <p:spPr bwMode="auto">
          <a:xfrm>
            <a:off x="4103018" y="5109233"/>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3600">
                <a:latin typeface="+mn-ea"/>
                <a:ea typeface="+mn-ea"/>
              </a:rPr>
              <a:t>箱２</a:t>
            </a:r>
          </a:p>
        </p:txBody>
      </p:sp>
      <p:sp>
        <p:nvSpPr>
          <p:cNvPr id="44" name="円/楕円 43"/>
          <p:cNvSpPr/>
          <p:nvPr/>
        </p:nvSpPr>
        <p:spPr>
          <a:xfrm>
            <a:off x="3974318" y="4466295"/>
            <a:ext cx="358775" cy="35877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bg1"/>
              </a:solidFill>
              <a:latin typeface="HGP創英角ﾎﾟｯﾌﾟ体" pitchFamily="50" charset="-128"/>
              <a:ea typeface="HGP創英角ﾎﾟｯﾌﾟ体" pitchFamily="50" charset="-128"/>
            </a:endParaRPr>
          </a:p>
        </p:txBody>
      </p:sp>
      <p:sp>
        <p:nvSpPr>
          <p:cNvPr id="47" name="正方形/長方形 46"/>
          <p:cNvSpPr>
            <a:spLocks noChangeArrowheads="1"/>
          </p:cNvSpPr>
          <p:nvPr/>
        </p:nvSpPr>
        <p:spPr bwMode="auto">
          <a:xfrm>
            <a:off x="12576819" y="7978799"/>
            <a:ext cx="167706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3200" dirty="0" smtClean="0">
                <a:latin typeface="+mj-ea"/>
                <a:ea typeface="+mj-ea"/>
              </a:rPr>
              <a:t>=0.308</a:t>
            </a:r>
            <a:endParaRPr lang="en-US" altLang="ja-JP" sz="3200" dirty="0">
              <a:latin typeface="+mj-ea"/>
            </a:endParaRPr>
          </a:p>
          <a:p>
            <a:endParaRPr lang="en-US" altLang="ja-JP" sz="3200" dirty="0" smtClean="0">
              <a:latin typeface="+mj-ea"/>
              <a:ea typeface="+mj-ea"/>
            </a:endParaRPr>
          </a:p>
        </p:txBody>
      </p:sp>
      <p:sp>
        <p:nvSpPr>
          <p:cNvPr id="48" name="正方形/長方形 3"/>
          <p:cNvSpPr>
            <a:spLocks noChangeArrowheads="1"/>
          </p:cNvSpPr>
          <p:nvPr/>
        </p:nvSpPr>
        <p:spPr bwMode="auto">
          <a:xfrm>
            <a:off x="7108415" y="2222823"/>
            <a:ext cx="9320832" cy="1754326"/>
          </a:xfrm>
          <a:prstGeom prst="rect">
            <a:avLst/>
          </a:prstGeom>
          <a:solidFill>
            <a:srgbClr val="FFFF00"/>
          </a:solidFill>
          <a:ln w="9525">
            <a:solidFill>
              <a:srgbClr val="000000"/>
            </a:solidFill>
            <a:miter lim="800000"/>
            <a:headEnd/>
            <a:tailEnd/>
          </a:ln>
          <a:extLst/>
        </p:spPr>
        <p:txBody>
          <a:bodyPr wrap="square">
            <a:spAutoFit/>
          </a:bodyPr>
          <a:lstStyle/>
          <a:p>
            <a:pPr>
              <a:spcAft>
                <a:spcPts val="1200"/>
              </a:spcAft>
              <a:buClr>
                <a:srgbClr val="A50021"/>
              </a:buClr>
            </a:pPr>
            <a:r>
              <a:rPr lang="ja-JP" altLang="en-US" sz="3600" dirty="0" smtClean="0">
                <a:solidFill>
                  <a:srgbClr val="FF0000"/>
                </a:solidFill>
                <a:latin typeface="+mj-ea"/>
                <a:ea typeface="+mj-ea"/>
              </a:rPr>
              <a:t>玉を取り出す前は、どちらの箱が選ばれたか分からない</a:t>
            </a:r>
            <a:r>
              <a:rPr lang="en-US" altLang="ja-JP" sz="3600" dirty="0" smtClean="0">
                <a:solidFill>
                  <a:srgbClr val="FF0000"/>
                </a:solidFill>
                <a:latin typeface="+mj-ea"/>
                <a:ea typeface="+mj-ea"/>
              </a:rPr>
              <a:t>(</a:t>
            </a:r>
            <a:r>
              <a:rPr lang="ja-JP" altLang="en-US" sz="3600" dirty="0" smtClean="0">
                <a:solidFill>
                  <a:srgbClr val="FF0000"/>
                </a:solidFill>
                <a:latin typeface="+mj-ea"/>
                <a:ea typeface="+mj-ea"/>
              </a:rPr>
              <a:t>情報が無い</a:t>
            </a:r>
            <a:r>
              <a:rPr lang="en-US" altLang="ja-JP" sz="3600" dirty="0" smtClean="0">
                <a:solidFill>
                  <a:srgbClr val="FF0000"/>
                </a:solidFill>
                <a:latin typeface="+mj-ea"/>
                <a:ea typeface="+mj-ea"/>
              </a:rPr>
              <a:t>)</a:t>
            </a:r>
            <a:r>
              <a:rPr lang="ja-JP" altLang="en-US" sz="3600" dirty="0" smtClean="0">
                <a:solidFill>
                  <a:srgbClr val="FF0000"/>
                </a:solidFill>
                <a:latin typeface="+mj-ea"/>
                <a:ea typeface="+mj-ea"/>
              </a:rPr>
              <a:t>ので、</a:t>
            </a:r>
            <a:r>
              <a:rPr lang="en-US" altLang="ja-JP" sz="3600" dirty="0" smtClean="0">
                <a:solidFill>
                  <a:srgbClr val="FF0000"/>
                </a:solidFill>
                <a:latin typeface="+mj-ea"/>
                <a:ea typeface="+mj-ea"/>
              </a:rPr>
              <a:t>1/2</a:t>
            </a:r>
            <a:r>
              <a:rPr lang="ja-JP" altLang="en-US" sz="3600" dirty="0" smtClean="0">
                <a:solidFill>
                  <a:srgbClr val="FF0000"/>
                </a:solidFill>
                <a:latin typeface="+mj-ea"/>
                <a:ea typeface="+mj-ea"/>
              </a:rPr>
              <a:t>ずつ（事前確率）</a:t>
            </a:r>
            <a:endParaRPr lang="en-US" altLang="ja-JP" sz="3600" dirty="0">
              <a:solidFill>
                <a:srgbClr val="FF0000"/>
              </a:solidFill>
              <a:latin typeface="+mj-ea"/>
              <a:ea typeface="+mj-ea"/>
            </a:endParaRPr>
          </a:p>
        </p:txBody>
      </p:sp>
      <p:sp>
        <p:nvSpPr>
          <p:cNvPr id="3" name="正方形/長方形 2"/>
          <p:cNvSpPr/>
          <p:nvPr/>
        </p:nvSpPr>
        <p:spPr bwMode="auto">
          <a:xfrm>
            <a:off x="8413527" y="4455071"/>
            <a:ext cx="6178582" cy="811088"/>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6" name="下矢印 5"/>
          <p:cNvSpPr/>
          <p:nvPr/>
        </p:nvSpPr>
        <p:spPr bwMode="auto">
          <a:xfrm>
            <a:off x="10596599" y="3879007"/>
            <a:ext cx="1764196" cy="57458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242100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4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ベイズの定理の例題</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38</a:t>
            </a:fld>
            <a:endParaRPr lang="en-US" altLang="ja-JP" dirty="0"/>
          </a:p>
        </p:txBody>
      </p:sp>
      <p:sp>
        <p:nvSpPr>
          <p:cNvPr id="25" name="正方形/長方形 3"/>
          <p:cNvSpPr>
            <a:spLocks noChangeArrowheads="1"/>
          </p:cNvSpPr>
          <p:nvPr/>
        </p:nvSpPr>
        <p:spPr bwMode="auto">
          <a:xfrm>
            <a:off x="523875" y="1214438"/>
            <a:ext cx="161574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63538" indent="-363538">
              <a:spcAft>
                <a:spcPts val="1200"/>
              </a:spcAft>
              <a:buClr>
                <a:srgbClr val="A50021"/>
              </a:buClr>
              <a:buFont typeface="Wingdings" pitchFamily="2" charset="2"/>
              <a:buChar char="l"/>
            </a:pPr>
            <a:r>
              <a:rPr lang="ja-JP" altLang="en-US" sz="4400" dirty="0">
                <a:latin typeface="+mj-ea"/>
                <a:ea typeface="+mj-ea"/>
              </a:rPr>
              <a:t>下図の２つの箱のどちらかから玉を取り出したところ，白玉であった．</a:t>
            </a:r>
            <a:r>
              <a:rPr lang="ja-JP" altLang="en-US" sz="4400" u="sng" dirty="0">
                <a:latin typeface="+mj-ea"/>
                <a:ea typeface="+mj-ea"/>
              </a:rPr>
              <a:t>どちらの箱からであったかを議論せよ</a:t>
            </a:r>
            <a:r>
              <a:rPr lang="ja-JP" altLang="en-US" sz="4400" dirty="0">
                <a:latin typeface="+mj-ea"/>
                <a:ea typeface="+mj-ea"/>
              </a:rPr>
              <a:t>．</a:t>
            </a:r>
            <a:endParaRPr lang="en-US" altLang="ja-JP" sz="4400" dirty="0">
              <a:latin typeface="+mj-ea"/>
              <a:ea typeface="+mj-ea"/>
            </a:endParaRPr>
          </a:p>
        </p:txBody>
      </p:sp>
      <p:sp>
        <p:nvSpPr>
          <p:cNvPr id="26" name="正方形/長方形 25"/>
          <p:cNvSpPr>
            <a:spLocks noChangeArrowheads="1"/>
          </p:cNvSpPr>
          <p:nvPr/>
        </p:nvSpPr>
        <p:spPr bwMode="auto">
          <a:xfrm>
            <a:off x="8040315" y="2711372"/>
            <a:ext cx="655179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4000" dirty="0">
                <a:latin typeface="+mj-ea"/>
                <a:ea typeface="+mj-ea"/>
              </a:rPr>
              <a:t>箱１から取り出す事象：Ｈ</a:t>
            </a:r>
            <a:r>
              <a:rPr lang="en-US" altLang="ja-JP" sz="4000" baseline="-25000" dirty="0">
                <a:latin typeface="+mj-ea"/>
                <a:ea typeface="+mj-ea"/>
              </a:rPr>
              <a:t>1</a:t>
            </a:r>
          </a:p>
          <a:p>
            <a:r>
              <a:rPr lang="ja-JP" altLang="en-US" sz="4000" dirty="0">
                <a:latin typeface="+mj-ea"/>
                <a:ea typeface="+mj-ea"/>
              </a:rPr>
              <a:t>箱２から取り出す事象：Ｈ</a:t>
            </a:r>
            <a:r>
              <a:rPr lang="en-US" altLang="ja-JP" sz="4000" baseline="-25000" dirty="0">
                <a:latin typeface="+mj-ea"/>
                <a:ea typeface="+mj-ea"/>
              </a:rPr>
              <a:t>2</a:t>
            </a:r>
          </a:p>
          <a:p>
            <a:r>
              <a:rPr lang="ja-JP" altLang="en-US" sz="4000" dirty="0">
                <a:latin typeface="+mj-ea"/>
                <a:ea typeface="+mj-ea"/>
              </a:rPr>
              <a:t>白玉を取り出す事象：Ａ</a:t>
            </a:r>
            <a:endParaRPr lang="en-US" altLang="ja-JP" sz="4000" dirty="0">
              <a:latin typeface="+mj-ea"/>
              <a:ea typeface="+mj-ea"/>
            </a:endParaRPr>
          </a:p>
        </p:txBody>
      </p:sp>
      <p:sp>
        <p:nvSpPr>
          <p:cNvPr id="27" name="正方形/長方形 26"/>
          <p:cNvSpPr>
            <a:spLocks noChangeArrowheads="1"/>
          </p:cNvSpPr>
          <p:nvPr/>
        </p:nvSpPr>
        <p:spPr bwMode="auto">
          <a:xfrm>
            <a:off x="8413527" y="4591390"/>
            <a:ext cx="5963492" cy="1915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3600" dirty="0">
                <a:latin typeface="+mj-ea"/>
                <a:ea typeface="+mj-ea"/>
              </a:rPr>
              <a:t>Ｐ（Ｈ</a:t>
            </a:r>
            <a:r>
              <a:rPr lang="en-US" altLang="ja-JP" sz="3600" baseline="-25000" dirty="0">
                <a:latin typeface="+mj-ea"/>
                <a:ea typeface="+mj-ea"/>
              </a:rPr>
              <a:t>1</a:t>
            </a:r>
            <a:r>
              <a:rPr lang="ja-JP" altLang="en-US" sz="3600" dirty="0">
                <a:latin typeface="+mj-ea"/>
                <a:ea typeface="+mj-ea"/>
              </a:rPr>
              <a:t>）＝Ｐ（Ｈ</a:t>
            </a:r>
            <a:r>
              <a:rPr lang="en-US" altLang="ja-JP" sz="3600" baseline="-25000" dirty="0">
                <a:latin typeface="+mj-ea"/>
                <a:ea typeface="+mj-ea"/>
              </a:rPr>
              <a:t>2</a:t>
            </a:r>
            <a:r>
              <a:rPr lang="ja-JP" altLang="en-US" sz="3600" dirty="0">
                <a:latin typeface="+mj-ea"/>
                <a:ea typeface="+mj-ea"/>
              </a:rPr>
              <a:t>）＝</a:t>
            </a:r>
            <a:r>
              <a:rPr lang="en-US" altLang="ja-JP" sz="3600" dirty="0">
                <a:latin typeface="+mj-ea"/>
                <a:ea typeface="+mj-ea"/>
              </a:rPr>
              <a:t>1/2</a:t>
            </a:r>
          </a:p>
          <a:p>
            <a:endParaRPr lang="en-US" altLang="ja-JP" sz="1050" dirty="0">
              <a:latin typeface="+mj-ea"/>
              <a:ea typeface="+mj-ea"/>
            </a:endParaRPr>
          </a:p>
          <a:p>
            <a:r>
              <a:rPr lang="ja-JP" altLang="en-US" sz="3600" dirty="0">
                <a:latin typeface="+mj-ea"/>
                <a:ea typeface="+mj-ea"/>
              </a:rPr>
              <a:t>Ｐ（Ａ｜Ｈ</a:t>
            </a:r>
            <a:r>
              <a:rPr lang="en-US" altLang="ja-JP" sz="3600" baseline="-25000" dirty="0">
                <a:latin typeface="+mj-ea"/>
                <a:ea typeface="+mj-ea"/>
              </a:rPr>
              <a:t>1</a:t>
            </a:r>
            <a:r>
              <a:rPr lang="ja-JP" altLang="en-US" sz="3600" dirty="0">
                <a:latin typeface="+mj-ea"/>
                <a:ea typeface="+mj-ea"/>
              </a:rPr>
              <a:t>）＝</a:t>
            </a:r>
            <a:r>
              <a:rPr lang="en-US" altLang="ja-JP" sz="3600" dirty="0">
                <a:latin typeface="+mj-ea"/>
                <a:ea typeface="+mj-ea"/>
              </a:rPr>
              <a:t>3/4</a:t>
            </a:r>
          </a:p>
          <a:p>
            <a:r>
              <a:rPr lang="ja-JP" altLang="en-US" sz="3600" dirty="0">
                <a:latin typeface="+mj-ea"/>
                <a:ea typeface="+mj-ea"/>
              </a:rPr>
              <a:t>Ｐ（Ａ｜Ｈ</a:t>
            </a:r>
            <a:r>
              <a:rPr lang="en-US" altLang="ja-JP" sz="3600" baseline="-25000" dirty="0">
                <a:latin typeface="+mj-ea"/>
                <a:ea typeface="+mj-ea"/>
              </a:rPr>
              <a:t>2</a:t>
            </a:r>
            <a:r>
              <a:rPr lang="ja-JP" altLang="en-US" sz="3600" dirty="0">
                <a:latin typeface="+mj-ea"/>
                <a:ea typeface="+mj-ea"/>
              </a:rPr>
              <a:t>）＝</a:t>
            </a:r>
            <a:r>
              <a:rPr lang="en-US" altLang="ja-JP" sz="3600" dirty="0">
                <a:latin typeface="+mj-ea"/>
                <a:ea typeface="+mj-ea"/>
              </a:rPr>
              <a:t>1/3</a:t>
            </a:r>
          </a:p>
        </p:txBody>
      </p:sp>
      <p:sp>
        <p:nvSpPr>
          <p:cNvPr id="28" name="正方形/長方形 27"/>
          <p:cNvSpPr>
            <a:spLocks noChangeArrowheads="1"/>
          </p:cNvSpPr>
          <p:nvPr/>
        </p:nvSpPr>
        <p:spPr bwMode="auto">
          <a:xfrm>
            <a:off x="479336" y="6795331"/>
            <a:ext cx="1598591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3200" dirty="0">
                <a:latin typeface="+mj-ea"/>
                <a:ea typeface="+mj-ea"/>
              </a:rPr>
              <a:t>Ｐ（Ｈ</a:t>
            </a:r>
            <a:r>
              <a:rPr lang="en-US" altLang="ja-JP" sz="3200" baseline="-25000" dirty="0">
                <a:latin typeface="+mj-ea"/>
                <a:ea typeface="+mj-ea"/>
              </a:rPr>
              <a:t>1</a:t>
            </a:r>
            <a:r>
              <a:rPr lang="ja-JP" altLang="en-US" sz="3200" dirty="0">
                <a:latin typeface="+mj-ea"/>
                <a:ea typeface="+mj-ea"/>
              </a:rPr>
              <a:t>｜Ａ）＝｛（</a:t>
            </a:r>
            <a:r>
              <a:rPr lang="en-US" altLang="ja-JP" sz="3200" dirty="0">
                <a:latin typeface="+mj-ea"/>
                <a:ea typeface="+mj-ea"/>
              </a:rPr>
              <a:t>1/2</a:t>
            </a:r>
            <a:r>
              <a:rPr lang="ja-JP" altLang="en-US" sz="3200" dirty="0">
                <a:latin typeface="+mj-ea"/>
                <a:ea typeface="+mj-ea"/>
              </a:rPr>
              <a:t>）・（</a:t>
            </a:r>
            <a:r>
              <a:rPr lang="en-US" altLang="ja-JP" sz="3200" dirty="0">
                <a:latin typeface="+mj-ea"/>
                <a:ea typeface="+mj-ea"/>
              </a:rPr>
              <a:t>3/4</a:t>
            </a:r>
            <a:r>
              <a:rPr lang="ja-JP" altLang="en-US" sz="3200" dirty="0">
                <a:latin typeface="+mj-ea"/>
                <a:ea typeface="+mj-ea"/>
              </a:rPr>
              <a:t>）｝／｛（</a:t>
            </a:r>
            <a:r>
              <a:rPr lang="en-US" altLang="ja-JP" sz="3200" dirty="0">
                <a:latin typeface="+mj-ea"/>
                <a:ea typeface="+mj-ea"/>
              </a:rPr>
              <a:t>1/2</a:t>
            </a:r>
            <a:r>
              <a:rPr lang="ja-JP" altLang="en-US" sz="3200" dirty="0">
                <a:latin typeface="+mj-ea"/>
                <a:ea typeface="+mj-ea"/>
              </a:rPr>
              <a:t>）・（</a:t>
            </a:r>
            <a:r>
              <a:rPr lang="en-US" altLang="ja-JP" sz="3200" dirty="0">
                <a:latin typeface="+mj-ea"/>
                <a:ea typeface="+mj-ea"/>
              </a:rPr>
              <a:t>3/4</a:t>
            </a:r>
            <a:r>
              <a:rPr lang="ja-JP" altLang="en-US" sz="3200" dirty="0">
                <a:latin typeface="+mj-ea"/>
                <a:ea typeface="+mj-ea"/>
              </a:rPr>
              <a:t>）＋（</a:t>
            </a:r>
            <a:r>
              <a:rPr lang="en-US" altLang="ja-JP" sz="3200" dirty="0">
                <a:latin typeface="+mj-ea"/>
                <a:ea typeface="+mj-ea"/>
              </a:rPr>
              <a:t>1/2</a:t>
            </a:r>
            <a:r>
              <a:rPr lang="ja-JP" altLang="en-US" sz="3200" dirty="0">
                <a:latin typeface="+mj-ea"/>
                <a:ea typeface="+mj-ea"/>
              </a:rPr>
              <a:t>）・（</a:t>
            </a:r>
            <a:r>
              <a:rPr lang="en-US" altLang="ja-JP" sz="3200" dirty="0">
                <a:latin typeface="+mj-ea"/>
                <a:ea typeface="+mj-ea"/>
              </a:rPr>
              <a:t>1/3</a:t>
            </a:r>
            <a:r>
              <a:rPr lang="ja-JP" altLang="en-US" sz="3200" dirty="0">
                <a:latin typeface="+mj-ea"/>
                <a:ea typeface="+mj-ea"/>
              </a:rPr>
              <a:t>）｝</a:t>
            </a:r>
            <a:endParaRPr lang="en-US" altLang="ja-JP" sz="3200" dirty="0">
              <a:latin typeface="+mj-ea"/>
              <a:ea typeface="+mj-ea"/>
            </a:endParaRPr>
          </a:p>
          <a:p>
            <a:r>
              <a:rPr lang="ja-JP" altLang="en-US" sz="3200" dirty="0">
                <a:latin typeface="+mj-ea"/>
                <a:ea typeface="+mj-ea"/>
              </a:rPr>
              <a:t>　　　　　　　 ＝ </a:t>
            </a:r>
            <a:r>
              <a:rPr lang="en-US" altLang="ja-JP" sz="3200" dirty="0">
                <a:latin typeface="+mj-ea"/>
                <a:ea typeface="+mj-ea"/>
              </a:rPr>
              <a:t>0.692</a:t>
            </a:r>
          </a:p>
        </p:txBody>
      </p:sp>
      <p:sp>
        <p:nvSpPr>
          <p:cNvPr id="29" name="正方形/長方形 28"/>
          <p:cNvSpPr>
            <a:spLocks noChangeArrowheads="1"/>
          </p:cNvSpPr>
          <p:nvPr/>
        </p:nvSpPr>
        <p:spPr bwMode="auto">
          <a:xfrm>
            <a:off x="695499" y="7839447"/>
            <a:ext cx="1659941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3200" dirty="0">
                <a:latin typeface="+mj-ea"/>
                <a:ea typeface="+mj-ea"/>
              </a:rPr>
              <a:t>Ｐ（Ｈ</a:t>
            </a:r>
            <a:r>
              <a:rPr lang="en-US" altLang="ja-JP" sz="3200" baseline="-25000" dirty="0">
                <a:latin typeface="+mj-ea"/>
                <a:ea typeface="+mj-ea"/>
              </a:rPr>
              <a:t>2</a:t>
            </a:r>
            <a:r>
              <a:rPr lang="ja-JP" altLang="en-US" sz="3200" dirty="0">
                <a:latin typeface="+mj-ea"/>
                <a:ea typeface="+mj-ea"/>
              </a:rPr>
              <a:t>｜Ａ</a:t>
            </a:r>
            <a:r>
              <a:rPr lang="ja-JP" altLang="en-US" sz="3200" dirty="0" smtClean="0">
                <a:latin typeface="+mj-ea"/>
                <a:ea typeface="+mj-ea"/>
              </a:rPr>
              <a:t>）</a:t>
            </a:r>
            <a:r>
              <a:rPr lang="ja-JP" altLang="en-US" sz="3200" dirty="0">
                <a:latin typeface="+mj-ea"/>
              </a:rPr>
              <a:t>＝｛（</a:t>
            </a:r>
            <a:r>
              <a:rPr lang="en-US" altLang="ja-JP" sz="3200" dirty="0">
                <a:latin typeface="+mj-ea"/>
              </a:rPr>
              <a:t>1/2</a:t>
            </a:r>
            <a:r>
              <a:rPr lang="ja-JP" altLang="en-US" sz="3200" dirty="0">
                <a:latin typeface="+mj-ea"/>
              </a:rPr>
              <a:t>）・</a:t>
            </a:r>
            <a:r>
              <a:rPr lang="ja-JP" altLang="en-US" sz="3200" dirty="0" smtClean="0">
                <a:latin typeface="+mj-ea"/>
              </a:rPr>
              <a:t>（</a:t>
            </a:r>
            <a:r>
              <a:rPr lang="en-US" altLang="ja-JP" sz="3200" dirty="0">
                <a:latin typeface="+mj-ea"/>
              </a:rPr>
              <a:t>1</a:t>
            </a:r>
            <a:r>
              <a:rPr lang="en-US" altLang="ja-JP" sz="3200" dirty="0" smtClean="0">
                <a:latin typeface="+mj-ea"/>
              </a:rPr>
              <a:t>/3</a:t>
            </a:r>
            <a:r>
              <a:rPr lang="ja-JP" altLang="en-US" sz="3200" dirty="0" smtClean="0">
                <a:latin typeface="+mj-ea"/>
              </a:rPr>
              <a:t>）</a:t>
            </a:r>
            <a:r>
              <a:rPr lang="ja-JP" altLang="en-US" sz="3200" dirty="0">
                <a:latin typeface="+mj-ea"/>
              </a:rPr>
              <a:t>｝／｛（</a:t>
            </a:r>
            <a:r>
              <a:rPr lang="en-US" altLang="ja-JP" sz="3200" dirty="0">
                <a:latin typeface="+mj-ea"/>
              </a:rPr>
              <a:t>1/2</a:t>
            </a:r>
            <a:r>
              <a:rPr lang="ja-JP" altLang="en-US" sz="3200" dirty="0">
                <a:latin typeface="+mj-ea"/>
              </a:rPr>
              <a:t>）・（</a:t>
            </a:r>
            <a:r>
              <a:rPr lang="en-US" altLang="ja-JP" sz="3200" dirty="0">
                <a:latin typeface="+mj-ea"/>
              </a:rPr>
              <a:t>3/4</a:t>
            </a:r>
            <a:r>
              <a:rPr lang="ja-JP" altLang="en-US" sz="3200" dirty="0">
                <a:latin typeface="+mj-ea"/>
              </a:rPr>
              <a:t>）＋（</a:t>
            </a:r>
            <a:r>
              <a:rPr lang="en-US" altLang="ja-JP" sz="3200" dirty="0">
                <a:latin typeface="+mj-ea"/>
              </a:rPr>
              <a:t>1/2</a:t>
            </a:r>
            <a:r>
              <a:rPr lang="ja-JP" altLang="en-US" sz="3200" dirty="0">
                <a:latin typeface="+mj-ea"/>
              </a:rPr>
              <a:t>）・（</a:t>
            </a:r>
            <a:r>
              <a:rPr lang="en-US" altLang="ja-JP" sz="3200" dirty="0">
                <a:latin typeface="+mj-ea"/>
              </a:rPr>
              <a:t>1/3</a:t>
            </a:r>
            <a:r>
              <a:rPr lang="ja-JP" altLang="en-US" sz="3200" dirty="0">
                <a:latin typeface="+mj-ea"/>
              </a:rPr>
              <a:t>）｝</a:t>
            </a:r>
            <a:endParaRPr lang="en-US" altLang="ja-JP" sz="3200" dirty="0">
              <a:latin typeface="+mj-ea"/>
            </a:endParaRPr>
          </a:p>
          <a:p>
            <a:endParaRPr lang="en-US" altLang="ja-JP" sz="3200" dirty="0" smtClean="0">
              <a:latin typeface="+mj-ea"/>
              <a:ea typeface="+mj-ea"/>
            </a:endParaRPr>
          </a:p>
          <a:p>
            <a:r>
              <a:rPr lang="ja-JP" altLang="en-US" sz="3200" dirty="0" smtClean="0">
                <a:latin typeface="+mj-ea"/>
                <a:ea typeface="+mj-ea"/>
              </a:rPr>
              <a:t>なお、この場合のように単純な比較であれば、分子のみ比較するだけで結論は得られる。</a:t>
            </a:r>
            <a:endParaRPr lang="en-US" altLang="ja-JP" sz="3200" dirty="0" smtClean="0">
              <a:latin typeface="+mj-ea"/>
              <a:ea typeface="+mj-ea"/>
            </a:endParaRPr>
          </a:p>
        </p:txBody>
      </p:sp>
      <p:grpSp>
        <p:nvGrpSpPr>
          <p:cNvPr id="30" name="グループ化 4"/>
          <p:cNvGrpSpPr>
            <a:grpSpLocks/>
          </p:cNvGrpSpPr>
          <p:nvPr/>
        </p:nvGrpSpPr>
        <p:grpSpPr bwMode="auto">
          <a:xfrm>
            <a:off x="1545443" y="3466170"/>
            <a:ext cx="1795463" cy="1571625"/>
            <a:chOff x="1166786" y="3500438"/>
            <a:chExt cx="2857520" cy="2500330"/>
          </a:xfrm>
        </p:grpSpPr>
        <p:sp>
          <p:nvSpPr>
            <p:cNvPr id="31" name="正方形/長方形 30"/>
            <p:cNvSpPr/>
            <p:nvPr/>
          </p:nvSpPr>
          <p:spPr>
            <a:xfrm>
              <a:off x="1166786" y="3571154"/>
              <a:ext cx="2857520" cy="2429614"/>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32" name="正方形/長方形 31"/>
            <p:cNvSpPr/>
            <p:nvPr/>
          </p:nvSpPr>
          <p:spPr>
            <a:xfrm>
              <a:off x="2167297" y="3500438"/>
              <a:ext cx="856499" cy="14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sp>
        <p:nvSpPr>
          <p:cNvPr id="33" name="円/楕円 32"/>
          <p:cNvSpPr/>
          <p:nvPr/>
        </p:nvSpPr>
        <p:spPr>
          <a:xfrm>
            <a:off x="1769281" y="4544083"/>
            <a:ext cx="358775" cy="35877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bg1"/>
              </a:solidFill>
              <a:latin typeface="HGP創英角ﾎﾟｯﾌﾟ体" pitchFamily="50" charset="-128"/>
              <a:ea typeface="HGP創英角ﾎﾟｯﾌﾟ体" pitchFamily="50" charset="-128"/>
            </a:endParaRPr>
          </a:p>
        </p:txBody>
      </p:sp>
      <p:sp>
        <p:nvSpPr>
          <p:cNvPr id="34" name="円/楕円 33"/>
          <p:cNvSpPr/>
          <p:nvPr/>
        </p:nvSpPr>
        <p:spPr>
          <a:xfrm>
            <a:off x="2802743" y="4453595"/>
            <a:ext cx="358775" cy="360363"/>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latin typeface="HGP創英角ﾎﾟｯﾌﾟ体" pitchFamily="50" charset="-128"/>
              <a:ea typeface="HGP創英角ﾎﾟｯﾌﾟ体" pitchFamily="50" charset="-128"/>
            </a:endParaRPr>
          </a:p>
        </p:txBody>
      </p:sp>
      <p:sp>
        <p:nvSpPr>
          <p:cNvPr id="35" name="円/楕円 34"/>
          <p:cNvSpPr/>
          <p:nvPr/>
        </p:nvSpPr>
        <p:spPr>
          <a:xfrm>
            <a:off x="1859768" y="4050370"/>
            <a:ext cx="358775" cy="358775"/>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latin typeface="HGP創英角ﾎﾟｯﾌﾟ体" pitchFamily="50" charset="-128"/>
              <a:ea typeface="HGP創英角ﾎﾟｯﾌﾟ体" pitchFamily="50" charset="-128"/>
            </a:endParaRPr>
          </a:p>
        </p:txBody>
      </p:sp>
      <p:sp>
        <p:nvSpPr>
          <p:cNvPr id="36" name="円/楕円 35"/>
          <p:cNvSpPr/>
          <p:nvPr/>
        </p:nvSpPr>
        <p:spPr>
          <a:xfrm>
            <a:off x="2402693" y="4251983"/>
            <a:ext cx="358775" cy="358775"/>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latin typeface="HGP創英角ﾎﾟｯﾌﾟ体" pitchFamily="50" charset="-128"/>
              <a:ea typeface="HGP創英角ﾎﾟｯﾌﾟ体" pitchFamily="50" charset="-128"/>
            </a:endParaRPr>
          </a:p>
        </p:txBody>
      </p:sp>
      <p:grpSp>
        <p:nvGrpSpPr>
          <p:cNvPr id="37" name="グループ化 13"/>
          <p:cNvGrpSpPr>
            <a:grpSpLocks/>
          </p:cNvGrpSpPr>
          <p:nvPr/>
        </p:nvGrpSpPr>
        <p:grpSpPr bwMode="auto">
          <a:xfrm>
            <a:off x="3688568" y="3466170"/>
            <a:ext cx="1795463" cy="1571625"/>
            <a:chOff x="1166786" y="3500438"/>
            <a:chExt cx="2857520" cy="2500330"/>
          </a:xfrm>
        </p:grpSpPr>
        <p:sp>
          <p:nvSpPr>
            <p:cNvPr id="38" name="正方形/長方形 37"/>
            <p:cNvSpPr/>
            <p:nvPr/>
          </p:nvSpPr>
          <p:spPr>
            <a:xfrm>
              <a:off x="1166786" y="3571154"/>
              <a:ext cx="2857520" cy="2429614"/>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39" name="正方形/長方形 38"/>
            <p:cNvSpPr/>
            <p:nvPr/>
          </p:nvSpPr>
          <p:spPr>
            <a:xfrm>
              <a:off x="2167297" y="3500438"/>
              <a:ext cx="856499" cy="14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sp>
        <p:nvSpPr>
          <p:cNvPr id="40" name="円/楕円 39"/>
          <p:cNvSpPr/>
          <p:nvPr/>
        </p:nvSpPr>
        <p:spPr>
          <a:xfrm>
            <a:off x="4474381" y="4037670"/>
            <a:ext cx="358775" cy="35877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bg1"/>
              </a:solidFill>
              <a:latin typeface="HGP創英角ﾎﾟｯﾌﾟ体" pitchFamily="50" charset="-128"/>
              <a:ea typeface="HGP創英角ﾎﾟｯﾌﾟ体" pitchFamily="50" charset="-128"/>
            </a:endParaRPr>
          </a:p>
        </p:txBody>
      </p:sp>
      <p:sp>
        <p:nvSpPr>
          <p:cNvPr id="41" name="円/楕円 40"/>
          <p:cNvSpPr/>
          <p:nvPr/>
        </p:nvSpPr>
        <p:spPr>
          <a:xfrm>
            <a:off x="4760131" y="4466295"/>
            <a:ext cx="358775" cy="358775"/>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latin typeface="HGP創英角ﾎﾟｯﾌﾟ体" pitchFamily="50" charset="-128"/>
              <a:ea typeface="HGP創英角ﾎﾟｯﾌﾟ体" pitchFamily="50" charset="-128"/>
            </a:endParaRPr>
          </a:p>
        </p:txBody>
      </p:sp>
      <p:sp>
        <p:nvSpPr>
          <p:cNvPr id="42" name="正方形/長方形 22"/>
          <p:cNvSpPr>
            <a:spLocks noChangeArrowheads="1"/>
          </p:cNvSpPr>
          <p:nvPr/>
        </p:nvSpPr>
        <p:spPr bwMode="auto">
          <a:xfrm>
            <a:off x="1991643" y="5109233"/>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3600">
                <a:latin typeface="+mn-ea"/>
                <a:ea typeface="+mn-ea"/>
              </a:rPr>
              <a:t>箱１</a:t>
            </a:r>
          </a:p>
        </p:txBody>
      </p:sp>
      <p:sp>
        <p:nvSpPr>
          <p:cNvPr id="43" name="正方形/長方形 23"/>
          <p:cNvSpPr>
            <a:spLocks noChangeArrowheads="1"/>
          </p:cNvSpPr>
          <p:nvPr/>
        </p:nvSpPr>
        <p:spPr bwMode="auto">
          <a:xfrm>
            <a:off x="4103018" y="5109233"/>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3600">
                <a:latin typeface="+mn-ea"/>
                <a:ea typeface="+mn-ea"/>
              </a:rPr>
              <a:t>箱２</a:t>
            </a:r>
          </a:p>
        </p:txBody>
      </p:sp>
      <p:sp>
        <p:nvSpPr>
          <p:cNvPr id="44" name="円/楕円 43"/>
          <p:cNvSpPr/>
          <p:nvPr/>
        </p:nvSpPr>
        <p:spPr>
          <a:xfrm>
            <a:off x="3974318" y="4466295"/>
            <a:ext cx="358775" cy="35877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bg1"/>
              </a:solidFill>
              <a:latin typeface="HGP創英角ﾎﾟｯﾌﾟ体" pitchFamily="50" charset="-128"/>
              <a:ea typeface="HGP創英角ﾎﾟｯﾌﾟ体" pitchFamily="50" charset="-128"/>
            </a:endParaRPr>
          </a:p>
        </p:txBody>
      </p:sp>
      <p:sp>
        <p:nvSpPr>
          <p:cNvPr id="47" name="正方形/長方形 46"/>
          <p:cNvSpPr>
            <a:spLocks noChangeArrowheads="1"/>
          </p:cNvSpPr>
          <p:nvPr/>
        </p:nvSpPr>
        <p:spPr bwMode="auto">
          <a:xfrm>
            <a:off x="12576819" y="7978799"/>
            <a:ext cx="167706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3200" dirty="0" smtClean="0">
                <a:latin typeface="+mj-ea"/>
                <a:ea typeface="+mj-ea"/>
              </a:rPr>
              <a:t>=0.308</a:t>
            </a:r>
            <a:endParaRPr lang="en-US" altLang="ja-JP" sz="3200" dirty="0">
              <a:latin typeface="+mj-ea"/>
            </a:endParaRPr>
          </a:p>
          <a:p>
            <a:endParaRPr lang="en-US" altLang="ja-JP" sz="3200" dirty="0" smtClean="0">
              <a:latin typeface="+mj-ea"/>
              <a:ea typeface="+mj-ea"/>
            </a:endParaRPr>
          </a:p>
        </p:txBody>
      </p:sp>
      <p:sp>
        <p:nvSpPr>
          <p:cNvPr id="48" name="正方形/長方形 3"/>
          <p:cNvSpPr>
            <a:spLocks noChangeArrowheads="1"/>
          </p:cNvSpPr>
          <p:nvPr/>
        </p:nvSpPr>
        <p:spPr bwMode="auto">
          <a:xfrm>
            <a:off x="1271563" y="5054942"/>
            <a:ext cx="13378748" cy="1200329"/>
          </a:xfrm>
          <a:prstGeom prst="rect">
            <a:avLst/>
          </a:prstGeom>
          <a:solidFill>
            <a:srgbClr val="FFFF00"/>
          </a:solidFill>
          <a:ln w="9525">
            <a:solidFill>
              <a:srgbClr val="000000"/>
            </a:solidFill>
            <a:miter lim="800000"/>
            <a:headEnd/>
            <a:tailEnd/>
          </a:ln>
          <a:extLst/>
        </p:spPr>
        <p:txBody>
          <a:bodyPr wrap="square">
            <a:spAutoFit/>
          </a:bodyPr>
          <a:lstStyle/>
          <a:p>
            <a:pPr>
              <a:spcAft>
                <a:spcPts val="1200"/>
              </a:spcAft>
              <a:buClr>
                <a:srgbClr val="A50021"/>
              </a:buClr>
            </a:pPr>
            <a:r>
              <a:rPr lang="ja-JP" altLang="en-US" sz="3600" dirty="0" smtClean="0">
                <a:solidFill>
                  <a:srgbClr val="FF0000"/>
                </a:solidFill>
                <a:latin typeface="+mj-ea"/>
                <a:ea typeface="+mj-ea"/>
              </a:rPr>
              <a:t>玉の色という情報が観測されると、ベイズの定理により、どちらの箱が選ばれたかの確からしさが更新された（</a:t>
            </a:r>
            <a:r>
              <a:rPr lang="ja-JP" altLang="en-US" sz="3600" dirty="0" smtClean="0">
                <a:solidFill>
                  <a:schemeClr val="accent4"/>
                </a:solidFill>
                <a:latin typeface="+mj-ea"/>
                <a:ea typeface="+mj-ea"/>
              </a:rPr>
              <a:t>事後</a:t>
            </a:r>
            <a:r>
              <a:rPr lang="ja-JP" altLang="en-US" sz="3600" dirty="0" smtClean="0">
                <a:solidFill>
                  <a:srgbClr val="FF0000"/>
                </a:solidFill>
                <a:latin typeface="+mj-ea"/>
                <a:ea typeface="+mj-ea"/>
              </a:rPr>
              <a:t>確率）</a:t>
            </a:r>
            <a:endParaRPr lang="en-US" altLang="ja-JP" sz="3600" dirty="0">
              <a:solidFill>
                <a:srgbClr val="FF0000"/>
              </a:solidFill>
              <a:latin typeface="+mj-ea"/>
              <a:ea typeface="+mj-ea"/>
            </a:endParaRPr>
          </a:p>
        </p:txBody>
      </p:sp>
      <p:sp>
        <p:nvSpPr>
          <p:cNvPr id="3" name="正方形/長方形 2"/>
          <p:cNvSpPr/>
          <p:nvPr/>
        </p:nvSpPr>
        <p:spPr bwMode="auto">
          <a:xfrm>
            <a:off x="372925" y="6746863"/>
            <a:ext cx="16092326" cy="1776659"/>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6" name="下矢印 5"/>
          <p:cNvSpPr/>
          <p:nvPr/>
        </p:nvSpPr>
        <p:spPr bwMode="auto">
          <a:xfrm>
            <a:off x="6881718" y="6214368"/>
            <a:ext cx="1764196" cy="57458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20243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4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39</a:t>
            </a:fld>
            <a:endParaRPr lang="en-US" altLang="ja-JP" dirty="0"/>
          </a:p>
        </p:txBody>
      </p:sp>
      <p:sp>
        <p:nvSpPr>
          <p:cNvPr id="32" name="正方形/長方形 31"/>
          <p:cNvSpPr/>
          <p:nvPr/>
        </p:nvSpPr>
        <p:spPr>
          <a:xfrm>
            <a:off x="590683" y="1358727"/>
            <a:ext cx="15622540" cy="4524315"/>
          </a:xfrm>
          <a:prstGeom prst="rect">
            <a:avLst/>
          </a:prstGeom>
        </p:spPr>
        <p:txBody>
          <a:bodyPr wrap="square">
            <a:spAutoFit/>
          </a:bodyPr>
          <a:lstStyle/>
          <a:p>
            <a:r>
              <a:rPr lang="ja-JP" altLang="en-US" sz="3600" dirty="0"/>
              <a:t>赤玉と白玉が</a:t>
            </a:r>
            <a:r>
              <a:rPr lang="ja-JP" altLang="en-US" sz="3600" dirty="0" smtClean="0"/>
              <a:t>入った箱が</a:t>
            </a:r>
            <a:r>
              <a:rPr lang="ja-JP" altLang="en-US" sz="3600" dirty="0"/>
              <a:t>2つ存在する（それぞれA,Bとする）</a:t>
            </a:r>
          </a:p>
          <a:p>
            <a:r>
              <a:rPr lang="ja-JP" altLang="en-US" sz="3600" dirty="0" smtClean="0"/>
              <a:t>箱１に</a:t>
            </a:r>
            <a:r>
              <a:rPr lang="ja-JP" altLang="en-US" sz="3600" dirty="0"/>
              <a:t>は赤玉が2つ、白玉が</a:t>
            </a:r>
            <a:r>
              <a:rPr lang="ja-JP" altLang="en-US" sz="3600" dirty="0" smtClean="0"/>
              <a:t>1つ</a:t>
            </a:r>
            <a:endParaRPr lang="ja-JP" altLang="en-US" sz="3600" dirty="0"/>
          </a:p>
          <a:p>
            <a:r>
              <a:rPr lang="ja-JP" altLang="en-US" sz="3600" dirty="0" smtClean="0"/>
              <a:t>箱２には</a:t>
            </a:r>
            <a:r>
              <a:rPr lang="ja-JP" altLang="en-US" sz="3600" dirty="0"/>
              <a:t>赤玉が1つ、白玉が</a:t>
            </a:r>
            <a:r>
              <a:rPr lang="ja-JP" altLang="en-US" sz="3600" dirty="0" smtClean="0"/>
              <a:t>4つ</a:t>
            </a:r>
            <a:endParaRPr lang="ja-JP" altLang="en-US" sz="3600" dirty="0"/>
          </a:p>
          <a:p>
            <a:r>
              <a:rPr lang="ja-JP" altLang="en-US" sz="3600" dirty="0"/>
              <a:t>主催者はA,Bどちらかの袋を選ぶが、どちらが選ばれたかは</a:t>
            </a:r>
            <a:r>
              <a:rPr lang="ja-JP" altLang="en-US" sz="3600" dirty="0" smtClean="0"/>
              <a:t>不明</a:t>
            </a:r>
            <a:endParaRPr lang="en-US" altLang="ja-JP" sz="3600" dirty="0"/>
          </a:p>
          <a:p>
            <a:endParaRPr lang="ja-JP" altLang="en-US" sz="3600" dirty="0"/>
          </a:p>
          <a:p>
            <a:r>
              <a:rPr lang="ja-JP" altLang="en-US" sz="3600" dirty="0" smtClean="0"/>
              <a:t>・参加者は箱から</a:t>
            </a:r>
            <a:r>
              <a:rPr lang="ja-JP" altLang="en-US" sz="3600" dirty="0"/>
              <a:t>玉を取り出し、色を確認</a:t>
            </a:r>
            <a:r>
              <a:rPr lang="ja-JP" altLang="en-US" sz="3600" dirty="0" smtClean="0"/>
              <a:t>したら戻す</a:t>
            </a:r>
            <a:endParaRPr lang="ja-JP" altLang="en-US" sz="3600" dirty="0"/>
          </a:p>
          <a:p>
            <a:r>
              <a:rPr lang="ja-JP" altLang="en-US" sz="3600" dirty="0" smtClean="0"/>
              <a:t>・参加者</a:t>
            </a:r>
            <a:r>
              <a:rPr lang="ja-JP" altLang="en-US" sz="3600" dirty="0"/>
              <a:t>が取り出した</a:t>
            </a:r>
            <a:r>
              <a:rPr lang="ja-JP" altLang="en-US" sz="3600" dirty="0" smtClean="0"/>
              <a:t>玉が赤玉だった時、選ばれた箱が</a:t>
            </a:r>
            <a:r>
              <a:rPr lang="ja-JP" altLang="en-US" sz="3600" u="sng" dirty="0" smtClean="0"/>
              <a:t>どちら</a:t>
            </a:r>
            <a:r>
              <a:rPr lang="ja-JP" altLang="en-US" sz="3600" u="sng" dirty="0"/>
              <a:t>である</a:t>
            </a:r>
            <a:r>
              <a:rPr lang="ja-JP" altLang="en-US" sz="3600" u="sng" dirty="0" smtClean="0"/>
              <a:t>か　　</a:t>
            </a:r>
            <a:endParaRPr lang="en-US" altLang="ja-JP" sz="3600" u="sng" dirty="0" smtClean="0"/>
          </a:p>
          <a:p>
            <a:r>
              <a:rPr lang="ja-JP" altLang="en-US" sz="3600" u="sng" dirty="0"/>
              <a:t>　</a:t>
            </a:r>
            <a:r>
              <a:rPr lang="ja-JP" altLang="en-US" sz="3600" u="sng" dirty="0" smtClean="0"/>
              <a:t>推定</a:t>
            </a:r>
            <a:r>
              <a:rPr lang="ja-JP" altLang="en-US" sz="3600" u="sng" dirty="0"/>
              <a:t>せよ</a:t>
            </a:r>
          </a:p>
        </p:txBody>
      </p:sp>
      <p:grpSp>
        <p:nvGrpSpPr>
          <p:cNvPr id="33" name="グループ化 32"/>
          <p:cNvGrpSpPr>
            <a:grpSpLocks/>
          </p:cNvGrpSpPr>
          <p:nvPr/>
        </p:nvGrpSpPr>
        <p:grpSpPr bwMode="auto">
          <a:xfrm>
            <a:off x="5145843" y="6418795"/>
            <a:ext cx="1795463" cy="1571625"/>
            <a:chOff x="1166786" y="3500438"/>
            <a:chExt cx="2857520" cy="2500330"/>
          </a:xfrm>
        </p:grpSpPr>
        <p:sp>
          <p:nvSpPr>
            <p:cNvPr id="34" name="正方形/長方形 33"/>
            <p:cNvSpPr/>
            <p:nvPr/>
          </p:nvSpPr>
          <p:spPr>
            <a:xfrm>
              <a:off x="1166786" y="3571154"/>
              <a:ext cx="2857520" cy="2429614"/>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35" name="正方形/長方形 34"/>
            <p:cNvSpPr/>
            <p:nvPr/>
          </p:nvSpPr>
          <p:spPr>
            <a:xfrm>
              <a:off x="2167297" y="3500438"/>
              <a:ext cx="856499" cy="14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sp>
        <p:nvSpPr>
          <p:cNvPr id="36" name="円/楕円 35"/>
          <p:cNvSpPr/>
          <p:nvPr/>
        </p:nvSpPr>
        <p:spPr>
          <a:xfrm>
            <a:off x="5369681" y="7496708"/>
            <a:ext cx="358775" cy="35877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bg1"/>
              </a:solidFill>
              <a:latin typeface="HGP創英角ﾎﾟｯﾌﾟ体" pitchFamily="50" charset="-128"/>
              <a:ea typeface="HGP創英角ﾎﾟｯﾌﾟ体" pitchFamily="50" charset="-128"/>
            </a:endParaRPr>
          </a:p>
        </p:txBody>
      </p:sp>
      <p:sp>
        <p:nvSpPr>
          <p:cNvPr id="37" name="円/楕円 36"/>
          <p:cNvSpPr/>
          <p:nvPr/>
        </p:nvSpPr>
        <p:spPr>
          <a:xfrm>
            <a:off x="8662357" y="6922851"/>
            <a:ext cx="358775" cy="360363"/>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latin typeface="HGP創英角ﾎﾟｯﾌﾟ体" pitchFamily="50" charset="-128"/>
              <a:ea typeface="HGP創英角ﾎﾟｯﾌﾟ体" pitchFamily="50" charset="-128"/>
            </a:endParaRPr>
          </a:p>
        </p:txBody>
      </p:sp>
      <p:sp>
        <p:nvSpPr>
          <p:cNvPr id="38" name="円/楕円 37"/>
          <p:cNvSpPr/>
          <p:nvPr/>
        </p:nvSpPr>
        <p:spPr>
          <a:xfrm>
            <a:off x="5460168" y="7002995"/>
            <a:ext cx="358775" cy="358775"/>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latin typeface="HGP創英角ﾎﾟｯﾌﾟ体" pitchFamily="50" charset="-128"/>
              <a:ea typeface="HGP創英角ﾎﾟｯﾌﾟ体" pitchFamily="50" charset="-128"/>
            </a:endParaRPr>
          </a:p>
        </p:txBody>
      </p:sp>
      <p:grpSp>
        <p:nvGrpSpPr>
          <p:cNvPr id="39" name="グループ化 13"/>
          <p:cNvGrpSpPr>
            <a:grpSpLocks/>
          </p:cNvGrpSpPr>
          <p:nvPr/>
        </p:nvGrpSpPr>
        <p:grpSpPr bwMode="auto">
          <a:xfrm>
            <a:off x="7288968" y="6418795"/>
            <a:ext cx="1795463" cy="1571625"/>
            <a:chOff x="1166786" y="3500438"/>
            <a:chExt cx="2857520" cy="2500330"/>
          </a:xfrm>
        </p:grpSpPr>
        <p:sp>
          <p:nvSpPr>
            <p:cNvPr id="40" name="正方形/長方形 39"/>
            <p:cNvSpPr/>
            <p:nvPr/>
          </p:nvSpPr>
          <p:spPr>
            <a:xfrm>
              <a:off x="1166786" y="3571154"/>
              <a:ext cx="2857520" cy="2429614"/>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41" name="正方形/長方形 40"/>
            <p:cNvSpPr/>
            <p:nvPr/>
          </p:nvSpPr>
          <p:spPr>
            <a:xfrm>
              <a:off x="2167297" y="3500438"/>
              <a:ext cx="856499" cy="14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sp>
        <p:nvSpPr>
          <p:cNvPr id="42" name="円/楕円 41"/>
          <p:cNvSpPr/>
          <p:nvPr/>
        </p:nvSpPr>
        <p:spPr>
          <a:xfrm>
            <a:off x="8369240" y="7418920"/>
            <a:ext cx="358775" cy="358775"/>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latin typeface="HGP創英角ﾎﾟｯﾌﾟ体" pitchFamily="50" charset="-128"/>
              <a:ea typeface="HGP創英角ﾎﾟｯﾌﾟ体" pitchFamily="50" charset="-128"/>
            </a:endParaRPr>
          </a:p>
        </p:txBody>
      </p:sp>
      <p:sp>
        <p:nvSpPr>
          <p:cNvPr id="43" name="正方形/長方形 22"/>
          <p:cNvSpPr>
            <a:spLocks noChangeArrowheads="1"/>
          </p:cNvSpPr>
          <p:nvPr/>
        </p:nvSpPr>
        <p:spPr bwMode="auto">
          <a:xfrm>
            <a:off x="5690356" y="8061858"/>
            <a:ext cx="10054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3200" dirty="0" smtClean="0">
                <a:latin typeface="+mj-ea"/>
                <a:ea typeface="+mj-ea"/>
              </a:rPr>
              <a:t>箱１</a:t>
            </a:r>
            <a:endParaRPr lang="ja-JP" altLang="en-US" sz="3200" dirty="0">
              <a:latin typeface="+mj-ea"/>
              <a:ea typeface="+mj-ea"/>
            </a:endParaRPr>
          </a:p>
        </p:txBody>
      </p:sp>
      <p:sp>
        <p:nvSpPr>
          <p:cNvPr id="44" name="正方形/長方形 23"/>
          <p:cNvSpPr>
            <a:spLocks noChangeArrowheads="1"/>
          </p:cNvSpPr>
          <p:nvPr/>
        </p:nvSpPr>
        <p:spPr bwMode="auto">
          <a:xfrm>
            <a:off x="7801731" y="8061858"/>
            <a:ext cx="10054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3200" dirty="0" smtClean="0">
                <a:latin typeface="+mj-ea"/>
                <a:ea typeface="+mj-ea"/>
              </a:rPr>
              <a:t>箱</a:t>
            </a:r>
            <a:r>
              <a:rPr lang="ja-JP" altLang="en-US" sz="3200" dirty="0">
                <a:latin typeface="+mj-ea"/>
                <a:ea typeface="+mj-ea"/>
              </a:rPr>
              <a:t>２</a:t>
            </a:r>
          </a:p>
        </p:txBody>
      </p:sp>
      <p:sp>
        <p:nvSpPr>
          <p:cNvPr id="45" name="円/楕円 44"/>
          <p:cNvSpPr/>
          <p:nvPr/>
        </p:nvSpPr>
        <p:spPr>
          <a:xfrm>
            <a:off x="7574718" y="7418920"/>
            <a:ext cx="358775" cy="35877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bg1"/>
              </a:solidFill>
              <a:latin typeface="HGP創英角ﾎﾟｯﾌﾟ体" pitchFamily="50" charset="-128"/>
              <a:ea typeface="HGP創英角ﾎﾟｯﾌﾟ体" pitchFamily="50" charset="-128"/>
            </a:endParaRPr>
          </a:p>
        </p:txBody>
      </p:sp>
      <p:sp>
        <p:nvSpPr>
          <p:cNvPr id="46" name="円/楕円 45"/>
          <p:cNvSpPr/>
          <p:nvPr/>
        </p:nvSpPr>
        <p:spPr>
          <a:xfrm>
            <a:off x="5989352" y="7570923"/>
            <a:ext cx="358775" cy="35877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bg1"/>
              </a:solidFill>
              <a:latin typeface="HGP創英角ﾎﾟｯﾌﾟ体" pitchFamily="50" charset="-128"/>
              <a:ea typeface="HGP創英角ﾎﾟｯﾌﾟ体" pitchFamily="50" charset="-128"/>
            </a:endParaRPr>
          </a:p>
        </p:txBody>
      </p:sp>
      <p:sp>
        <p:nvSpPr>
          <p:cNvPr id="47" name="円/楕円 46"/>
          <p:cNvSpPr/>
          <p:nvPr/>
        </p:nvSpPr>
        <p:spPr>
          <a:xfrm>
            <a:off x="8153412" y="6562811"/>
            <a:ext cx="358775" cy="360363"/>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latin typeface="HGP創英角ﾎﾟｯﾌﾟ体" pitchFamily="50" charset="-128"/>
              <a:ea typeface="HGP創英角ﾎﾟｯﾌﾟ体" pitchFamily="50" charset="-128"/>
            </a:endParaRPr>
          </a:p>
        </p:txBody>
      </p:sp>
      <p:sp>
        <p:nvSpPr>
          <p:cNvPr id="48" name="円/楕円 47"/>
          <p:cNvSpPr/>
          <p:nvPr/>
        </p:nvSpPr>
        <p:spPr>
          <a:xfrm>
            <a:off x="7860295" y="7058880"/>
            <a:ext cx="358775" cy="358775"/>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latin typeface="HGP創英角ﾎﾟｯﾌﾟ体" pitchFamily="50" charset="-128"/>
              <a:ea typeface="HGP創英角ﾎﾟｯﾌﾟ体" pitchFamily="50" charset="-128"/>
            </a:endParaRPr>
          </a:p>
        </p:txBody>
      </p:sp>
    </p:spTree>
    <p:extLst>
      <p:ext uri="{BB962C8B-B14F-4D97-AF65-F5344CB8AC3E}">
        <p14:creationId xmlns:p14="http://schemas.microsoft.com/office/powerpoint/2010/main" val="3074348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a:t>
            </a:fld>
            <a:endParaRPr lang="en-US" altLang="ja-JP" dirty="0"/>
          </a:p>
        </p:txBody>
      </p:sp>
      <p:sp>
        <p:nvSpPr>
          <p:cNvPr id="3" name="タイトル 2"/>
          <p:cNvSpPr>
            <a:spLocks noGrp="1"/>
          </p:cNvSpPr>
          <p:nvPr>
            <p:ph type="title"/>
          </p:nvPr>
        </p:nvSpPr>
        <p:spPr/>
        <p:txBody>
          <a:bodyPr/>
          <a:lstStyle/>
          <a:p>
            <a:endParaRPr kumimoji="1" lang="ja-JP" altLang="en-US"/>
          </a:p>
        </p:txBody>
      </p:sp>
      <p:sp>
        <p:nvSpPr>
          <p:cNvPr id="123" name="正方形/長方形 122"/>
          <p:cNvSpPr/>
          <p:nvPr/>
        </p:nvSpPr>
        <p:spPr>
          <a:xfrm>
            <a:off x="731503" y="3663561"/>
            <a:ext cx="15517724" cy="2123658"/>
          </a:xfrm>
          <a:prstGeom prst="rect">
            <a:avLst/>
          </a:prstGeom>
          <a:effectLst>
            <a:outerShdw blurRad="50800" dist="38100" dir="2700000" algn="tl" rotWithShape="0">
              <a:prstClr val="black">
                <a:alpha val="40000"/>
              </a:prstClr>
            </a:outerShdw>
          </a:effectLst>
        </p:spPr>
        <p:txBody>
          <a:bodyPr wrap="square" anchor="ctr">
            <a:spAutoFit/>
          </a:bodyPr>
          <a:lstStyle/>
          <a:p>
            <a:pPr algn="ctr">
              <a:defRPr/>
            </a:pPr>
            <a:r>
              <a:rPr lang="ja-JP" altLang="en-US" sz="6600" dirty="0" smtClean="0">
                <a:solidFill>
                  <a:schemeClr val="accent5">
                    <a:lumMod val="25000"/>
                  </a:schemeClr>
                </a:solidFill>
                <a:latin typeface="+mj-ea"/>
                <a:ea typeface="+mj-ea"/>
              </a:rPr>
              <a:t>確率の復習</a:t>
            </a:r>
            <a:endParaRPr lang="en-US" altLang="ja-JP" sz="6600" dirty="0" smtClean="0">
              <a:solidFill>
                <a:schemeClr val="accent5">
                  <a:lumMod val="25000"/>
                </a:schemeClr>
              </a:solidFill>
              <a:latin typeface="+mj-ea"/>
              <a:ea typeface="+mj-ea"/>
            </a:endParaRPr>
          </a:p>
          <a:p>
            <a:pPr algn="ctr">
              <a:defRPr/>
            </a:pPr>
            <a:r>
              <a:rPr lang="ja-JP" altLang="en-US" sz="6600" dirty="0" smtClean="0">
                <a:solidFill>
                  <a:schemeClr val="accent5">
                    <a:lumMod val="25000"/>
                  </a:schemeClr>
                </a:solidFill>
                <a:latin typeface="+mj-ea"/>
                <a:ea typeface="+mj-ea"/>
              </a:rPr>
              <a:t>ランダムネス</a:t>
            </a:r>
            <a:r>
              <a:rPr lang="ja-JP" altLang="en-US" sz="6600" dirty="0">
                <a:solidFill>
                  <a:schemeClr val="accent5">
                    <a:lumMod val="25000"/>
                  </a:schemeClr>
                </a:solidFill>
                <a:latin typeface="+mj-ea"/>
                <a:ea typeface="+mj-ea"/>
              </a:rPr>
              <a:t>と確率</a:t>
            </a:r>
            <a:r>
              <a:rPr lang="ja-JP" altLang="en-US" sz="6600" dirty="0" smtClean="0">
                <a:solidFill>
                  <a:schemeClr val="accent5">
                    <a:lumMod val="25000"/>
                  </a:schemeClr>
                </a:solidFill>
                <a:latin typeface="+mj-ea"/>
                <a:ea typeface="+mj-ea"/>
              </a:rPr>
              <a:t>，標本</a:t>
            </a:r>
            <a:r>
              <a:rPr lang="ja-JP" altLang="en-US" sz="6600" dirty="0">
                <a:solidFill>
                  <a:schemeClr val="accent5">
                    <a:lumMod val="25000"/>
                  </a:schemeClr>
                </a:solidFill>
                <a:latin typeface="+mj-ea"/>
                <a:ea typeface="+mj-ea"/>
              </a:rPr>
              <a:t>空間と</a:t>
            </a:r>
            <a:r>
              <a:rPr lang="ja-JP" altLang="en-US" sz="6600" dirty="0" smtClean="0">
                <a:solidFill>
                  <a:schemeClr val="accent5">
                    <a:lumMod val="25000"/>
                  </a:schemeClr>
                </a:solidFill>
                <a:latin typeface="+mj-ea"/>
                <a:ea typeface="+mj-ea"/>
              </a:rPr>
              <a:t>事象</a:t>
            </a:r>
            <a:endParaRPr lang="ja-JP" altLang="en-US" sz="6600" dirty="0">
              <a:solidFill>
                <a:schemeClr val="accent5">
                  <a:lumMod val="25000"/>
                </a:schemeClr>
              </a:solidFill>
              <a:latin typeface="+mj-ea"/>
              <a:ea typeface="+mj-ea"/>
            </a:endParaRPr>
          </a:p>
        </p:txBody>
      </p:sp>
    </p:spTree>
    <p:extLst>
      <p:ext uri="{BB962C8B-B14F-4D97-AF65-F5344CB8AC3E}">
        <p14:creationId xmlns:p14="http://schemas.microsoft.com/office/powerpoint/2010/main" val="23079322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a:t>
            </a:r>
            <a:r>
              <a:rPr kumimoji="1" lang="en-US" altLang="ja-JP" dirty="0" smtClean="0"/>
              <a:t>【</a:t>
            </a:r>
            <a:r>
              <a:rPr kumimoji="1" lang="ja-JP" altLang="en-US" dirty="0" smtClean="0">
                <a:solidFill>
                  <a:srgbClr val="FF0000"/>
                </a:solidFill>
              </a:rPr>
              <a:t>ヒント</a:t>
            </a:r>
            <a:r>
              <a:rPr kumimoji="1" lang="en-US" altLang="ja-JP" dirty="0" smtClean="0"/>
              <a:t>】</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40</a:t>
            </a:fld>
            <a:endParaRPr lang="en-US" altLang="ja-JP" dirty="0"/>
          </a:p>
        </p:txBody>
      </p:sp>
      <p:sp>
        <p:nvSpPr>
          <p:cNvPr id="32" name="正方形/長方形 31"/>
          <p:cNvSpPr/>
          <p:nvPr/>
        </p:nvSpPr>
        <p:spPr>
          <a:xfrm>
            <a:off x="590683" y="1358727"/>
            <a:ext cx="15622540" cy="5078313"/>
          </a:xfrm>
          <a:prstGeom prst="rect">
            <a:avLst/>
          </a:prstGeom>
        </p:spPr>
        <p:txBody>
          <a:bodyPr wrap="square">
            <a:spAutoFit/>
          </a:bodyPr>
          <a:lstStyle/>
          <a:p>
            <a:r>
              <a:rPr lang="ja-JP" altLang="en-US" sz="3600" dirty="0"/>
              <a:t>赤玉と白玉が</a:t>
            </a:r>
            <a:r>
              <a:rPr lang="ja-JP" altLang="en-US" sz="3600" dirty="0" smtClean="0"/>
              <a:t>入った箱が</a:t>
            </a:r>
            <a:r>
              <a:rPr lang="ja-JP" altLang="en-US" sz="3600" dirty="0"/>
              <a:t>2つ存在する（それぞれA,Bとする）</a:t>
            </a:r>
          </a:p>
          <a:p>
            <a:r>
              <a:rPr lang="ja-JP" altLang="en-US" sz="3600" dirty="0" smtClean="0"/>
              <a:t>箱１に</a:t>
            </a:r>
            <a:r>
              <a:rPr lang="ja-JP" altLang="en-US" sz="3600" dirty="0"/>
              <a:t>は赤玉が2つ、白玉が</a:t>
            </a:r>
            <a:r>
              <a:rPr lang="ja-JP" altLang="en-US" sz="3600" dirty="0" smtClean="0"/>
              <a:t>1つ</a:t>
            </a:r>
            <a:endParaRPr lang="ja-JP" altLang="en-US" sz="3600" dirty="0"/>
          </a:p>
          <a:p>
            <a:r>
              <a:rPr lang="ja-JP" altLang="en-US" sz="3600" dirty="0" smtClean="0"/>
              <a:t>箱２には</a:t>
            </a:r>
            <a:r>
              <a:rPr lang="ja-JP" altLang="en-US" sz="3600" dirty="0"/>
              <a:t>赤玉が1つ、白玉が</a:t>
            </a:r>
            <a:r>
              <a:rPr lang="ja-JP" altLang="en-US" sz="3600" dirty="0" smtClean="0"/>
              <a:t>4つ</a:t>
            </a:r>
            <a:endParaRPr lang="ja-JP" altLang="en-US" sz="3600" dirty="0"/>
          </a:p>
          <a:p>
            <a:r>
              <a:rPr lang="ja-JP" altLang="en-US" sz="3600" dirty="0"/>
              <a:t>主催者はA,Bどちらかの袋を選ぶが、どちらが選ばれたかは</a:t>
            </a:r>
            <a:r>
              <a:rPr lang="ja-JP" altLang="en-US" sz="3600" dirty="0" smtClean="0"/>
              <a:t>不明</a:t>
            </a:r>
            <a:endParaRPr lang="en-US" altLang="ja-JP" sz="3600" dirty="0"/>
          </a:p>
          <a:p>
            <a:endParaRPr lang="ja-JP" altLang="en-US" sz="3600" dirty="0"/>
          </a:p>
          <a:p>
            <a:r>
              <a:rPr lang="ja-JP" altLang="en-US" sz="3600" dirty="0" smtClean="0"/>
              <a:t>・参加者は箱から</a:t>
            </a:r>
            <a:r>
              <a:rPr lang="ja-JP" altLang="en-US" sz="3600" dirty="0"/>
              <a:t>玉を取り出し、色を確認</a:t>
            </a:r>
            <a:r>
              <a:rPr lang="ja-JP" altLang="en-US" sz="3600" dirty="0" smtClean="0"/>
              <a:t>したら戻す</a:t>
            </a:r>
            <a:endParaRPr lang="ja-JP" altLang="en-US" sz="3600" dirty="0"/>
          </a:p>
          <a:p>
            <a:r>
              <a:rPr lang="ja-JP" altLang="en-US" sz="3600" dirty="0" smtClean="0"/>
              <a:t>・参加者</a:t>
            </a:r>
            <a:r>
              <a:rPr lang="ja-JP" altLang="en-US" sz="3600" dirty="0"/>
              <a:t>が取り出した</a:t>
            </a:r>
            <a:r>
              <a:rPr lang="ja-JP" altLang="en-US" sz="3600" dirty="0" smtClean="0"/>
              <a:t>玉が赤玉だった時、選ばれた箱が</a:t>
            </a:r>
            <a:r>
              <a:rPr lang="ja-JP" altLang="en-US" sz="3600" u="sng" dirty="0" smtClean="0"/>
              <a:t>どちら</a:t>
            </a:r>
            <a:r>
              <a:rPr lang="ja-JP" altLang="en-US" sz="3600" u="sng" dirty="0"/>
              <a:t>である</a:t>
            </a:r>
            <a:r>
              <a:rPr lang="ja-JP" altLang="en-US" sz="3600" u="sng" dirty="0" smtClean="0"/>
              <a:t>か　　</a:t>
            </a:r>
            <a:endParaRPr lang="en-US" altLang="ja-JP" sz="3600" u="sng" dirty="0" smtClean="0"/>
          </a:p>
          <a:p>
            <a:r>
              <a:rPr lang="ja-JP" altLang="en-US" sz="3600" u="sng" dirty="0"/>
              <a:t>　</a:t>
            </a:r>
            <a:r>
              <a:rPr lang="ja-JP" altLang="en-US" sz="3600" u="sng" dirty="0" smtClean="0"/>
              <a:t>推定せよ　　　　</a:t>
            </a:r>
            <a:r>
              <a:rPr lang="ja-JP" altLang="en-US" sz="3600" dirty="0" smtClean="0"/>
              <a:t>　これもベイズの式を全て計算する必要なく、分子のみ比較してよい</a:t>
            </a:r>
            <a:endParaRPr lang="ja-JP" altLang="en-US" sz="3600" dirty="0"/>
          </a:p>
        </p:txBody>
      </p:sp>
      <p:grpSp>
        <p:nvGrpSpPr>
          <p:cNvPr id="33" name="グループ化 32"/>
          <p:cNvGrpSpPr>
            <a:grpSpLocks/>
          </p:cNvGrpSpPr>
          <p:nvPr/>
        </p:nvGrpSpPr>
        <p:grpSpPr bwMode="auto">
          <a:xfrm>
            <a:off x="5145843" y="6418795"/>
            <a:ext cx="1795463" cy="1571625"/>
            <a:chOff x="1166786" y="3500438"/>
            <a:chExt cx="2857520" cy="2500330"/>
          </a:xfrm>
        </p:grpSpPr>
        <p:sp>
          <p:nvSpPr>
            <p:cNvPr id="34" name="正方形/長方形 33"/>
            <p:cNvSpPr/>
            <p:nvPr/>
          </p:nvSpPr>
          <p:spPr>
            <a:xfrm>
              <a:off x="1166786" y="3571154"/>
              <a:ext cx="2857520" cy="2429614"/>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35" name="正方形/長方形 34"/>
            <p:cNvSpPr/>
            <p:nvPr/>
          </p:nvSpPr>
          <p:spPr>
            <a:xfrm>
              <a:off x="2167297" y="3500438"/>
              <a:ext cx="856499" cy="14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sp>
        <p:nvSpPr>
          <p:cNvPr id="36" name="円/楕円 35"/>
          <p:cNvSpPr/>
          <p:nvPr/>
        </p:nvSpPr>
        <p:spPr>
          <a:xfrm>
            <a:off x="5369681" y="7496708"/>
            <a:ext cx="358775" cy="35877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bg1"/>
              </a:solidFill>
              <a:latin typeface="HGP創英角ﾎﾟｯﾌﾟ体" pitchFamily="50" charset="-128"/>
              <a:ea typeface="HGP創英角ﾎﾟｯﾌﾟ体" pitchFamily="50" charset="-128"/>
            </a:endParaRPr>
          </a:p>
        </p:txBody>
      </p:sp>
      <p:sp>
        <p:nvSpPr>
          <p:cNvPr id="37" name="円/楕円 36"/>
          <p:cNvSpPr/>
          <p:nvPr/>
        </p:nvSpPr>
        <p:spPr>
          <a:xfrm>
            <a:off x="8662357" y="6922851"/>
            <a:ext cx="358775" cy="360363"/>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latin typeface="HGP創英角ﾎﾟｯﾌﾟ体" pitchFamily="50" charset="-128"/>
              <a:ea typeface="HGP創英角ﾎﾟｯﾌﾟ体" pitchFamily="50" charset="-128"/>
            </a:endParaRPr>
          </a:p>
        </p:txBody>
      </p:sp>
      <p:sp>
        <p:nvSpPr>
          <p:cNvPr id="38" name="円/楕円 37"/>
          <p:cNvSpPr/>
          <p:nvPr/>
        </p:nvSpPr>
        <p:spPr>
          <a:xfrm>
            <a:off x="5460168" y="7002995"/>
            <a:ext cx="358775" cy="358775"/>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latin typeface="HGP創英角ﾎﾟｯﾌﾟ体" pitchFamily="50" charset="-128"/>
              <a:ea typeface="HGP創英角ﾎﾟｯﾌﾟ体" pitchFamily="50" charset="-128"/>
            </a:endParaRPr>
          </a:p>
        </p:txBody>
      </p:sp>
      <p:grpSp>
        <p:nvGrpSpPr>
          <p:cNvPr id="39" name="グループ化 13"/>
          <p:cNvGrpSpPr>
            <a:grpSpLocks/>
          </p:cNvGrpSpPr>
          <p:nvPr/>
        </p:nvGrpSpPr>
        <p:grpSpPr bwMode="auto">
          <a:xfrm>
            <a:off x="7288968" y="6418795"/>
            <a:ext cx="1795463" cy="1571625"/>
            <a:chOff x="1166786" y="3500438"/>
            <a:chExt cx="2857520" cy="2500330"/>
          </a:xfrm>
        </p:grpSpPr>
        <p:sp>
          <p:nvSpPr>
            <p:cNvPr id="40" name="正方形/長方形 39"/>
            <p:cNvSpPr/>
            <p:nvPr/>
          </p:nvSpPr>
          <p:spPr>
            <a:xfrm>
              <a:off x="1166786" y="3571154"/>
              <a:ext cx="2857520" cy="2429614"/>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41" name="正方形/長方形 40"/>
            <p:cNvSpPr/>
            <p:nvPr/>
          </p:nvSpPr>
          <p:spPr>
            <a:xfrm>
              <a:off x="2167297" y="3500438"/>
              <a:ext cx="856499" cy="14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sp>
        <p:nvSpPr>
          <p:cNvPr id="42" name="円/楕円 41"/>
          <p:cNvSpPr/>
          <p:nvPr/>
        </p:nvSpPr>
        <p:spPr>
          <a:xfrm>
            <a:off x="8369240" y="7418920"/>
            <a:ext cx="358775" cy="358775"/>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latin typeface="HGP創英角ﾎﾟｯﾌﾟ体" pitchFamily="50" charset="-128"/>
              <a:ea typeface="HGP創英角ﾎﾟｯﾌﾟ体" pitchFamily="50" charset="-128"/>
            </a:endParaRPr>
          </a:p>
        </p:txBody>
      </p:sp>
      <p:sp>
        <p:nvSpPr>
          <p:cNvPr id="43" name="正方形/長方形 22"/>
          <p:cNvSpPr>
            <a:spLocks noChangeArrowheads="1"/>
          </p:cNvSpPr>
          <p:nvPr/>
        </p:nvSpPr>
        <p:spPr bwMode="auto">
          <a:xfrm>
            <a:off x="5690356" y="8061858"/>
            <a:ext cx="10054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3200" dirty="0" smtClean="0">
                <a:latin typeface="+mj-ea"/>
                <a:ea typeface="+mj-ea"/>
              </a:rPr>
              <a:t>箱１</a:t>
            </a:r>
            <a:endParaRPr lang="ja-JP" altLang="en-US" sz="3200" dirty="0">
              <a:latin typeface="+mj-ea"/>
              <a:ea typeface="+mj-ea"/>
            </a:endParaRPr>
          </a:p>
        </p:txBody>
      </p:sp>
      <p:sp>
        <p:nvSpPr>
          <p:cNvPr id="44" name="正方形/長方形 23"/>
          <p:cNvSpPr>
            <a:spLocks noChangeArrowheads="1"/>
          </p:cNvSpPr>
          <p:nvPr/>
        </p:nvSpPr>
        <p:spPr bwMode="auto">
          <a:xfrm>
            <a:off x="7801731" y="8061858"/>
            <a:ext cx="10054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3200" dirty="0" smtClean="0">
                <a:latin typeface="+mj-ea"/>
                <a:ea typeface="+mj-ea"/>
              </a:rPr>
              <a:t>箱</a:t>
            </a:r>
            <a:r>
              <a:rPr lang="ja-JP" altLang="en-US" sz="3200" dirty="0">
                <a:latin typeface="+mj-ea"/>
                <a:ea typeface="+mj-ea"/>
              </a:rPr>
              <a:t>２</a:t>
            </a:r>
          </a:p>
        </p:txBody>
      </p:sp>
      <p:sp>
        <p:nvSpPr>
          <p:cNvPr id="45" name="円/楕円 44"/>
          <p:cNvSpPr/>
          <p:nvPr/>
        </p:nvSpPr>
        <p:spPr>
          <a:xfrm>
            <a:off x="7574718" y="7418920"/>
            <a:ext cx="358775" cy="35877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bg1"/>
              </a:solidFill>
              <a:latin typeface="HGP創英角ﾎﾟｯﾌﾟ体" pitchFamily="50" charset="-128"/>
              <a:ea typeface="HGP創英角ﾎﾟｯﾌﾟ体" pitchFamily="50" charset="-128"/>
            </a:endParaRPr>
          </a:p>
        </p:txBody>
      </p:sp>
      <p:sp>
        <p:nvSpPr>
          <p:cNvPr id="46" name="円/楕円 45"/>
          <p:cNvSpPr/>
          <p:nvPr/>
        </p:nvSpPr>
        <p:spPr>
          <a:xfrm>
            <a:off x="5989352" y="7570923"/>
            <a:ext cx="358775" cy="35877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bg1"/>
              </a:solidFill>
              <a:latin typeface="HGP創英角ﾎﾟｯﾌﾟ体" pitchFamily="50" charset="-128"/>
              <a:ea typeface="HGP創英角ﾎﾟｯﾌﾟ体" pitchFamily="50" charset="-128"/>
            </a:endParaRPr>
          </a:p>
        </p:txBody>
      </p:sp>
      <p:sp>
        <p:nvSpPr>
          <p:cNvPr id="47" name="円/楕円 46"/>
          <p:cNvSpPr/>
          <p:nvPr/>
        </p:nvSpPr>
        <p:spPr>
          <a:xfrm>
            <a:off x="8153412" y="6562811"/>
            <a:ext cx="358775" cy="360363"/>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latin typeface="HGP創英角ﾎﾟｯﾌﾟ体" pitchFamily="50" charset="-128"/>
              <a:ea typeface="HGP創英角ﾎﾟｯﾌﾟ体" pitchFamily="50" charset="-128"/>
            </a:endParaRPr>
          </a:p>
        </p:txBody>
      </p:sp>
      <p:sp>
        <p:nvSpPr>
          <p:cNvPr id="48" name="円/楕円 47"/>
          <p:cNvSpPr/>
          <p:nvPr/>
        </p:nvSpPr>
        <p:spPr>
          <a:xfrm>
            <a:off x="7860295" y="7058880"/>
            <a:ext cx="358775" cy="358775"/>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latin typeface="HGP創英角ﾎﾟｯﾌﾟ体" pitchFamily="50" charset="-128"/>
              <a:ea typeface="HGP創英角ﾎﾟｯﾌﾟ体" pitchFamily="50" charset="-128"/>
            </a:endParaRPr>
          </a:p>
        </p:txBody>
      </p:sp>
      <p:sp>
        <p:nvSpPr>
          <p:cNvPr id="3" name="右矢印 2"/>
          <p:cNvSpPr/>
          <p:nvPr/>
        </p:nvSpPr>
        <p:spPr bwMode="auto">
          <a:xfrm>
            <a:off x="3359795" y="5355171"/>
            <a:ext cx="396044" cy="491867"/>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8825313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問題</a:t>
            </a:r>
            <a:r>
              <a:rPr lang="en-US" altLang="ja-JP" dirty="0" smtClean="0"/>
              <a:t>【</a:t>
            </a:r>
            <a:r>
              <a:rPr lang="ja-JP" altLang="en-US" dirty="0">
                <a:solidFill>
                  <a:srgbClr val="FF0000"/>
                </a:solidFill>
              </a:rPr>
              <a:t>解答</a:t>
            </a:r>
            <a:r>
              <a:rPr lang="en-US" altLang="ja-JP" dirty="0" smtClean="0"/>
              <a:t>】</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41</a:t>
            </a:fld>
            <a:endParaRPr lang="en-US" altLang="ja-JP" dirty="0"/>
          </a:p>
        </p:txBody>
      </p:sp>
      <p:sp>
        <p:nvSpPr>
          <p:cNvPr id="6" name="正方形/長方形 5"/>
          <p:cNvSpPr>
            <a:spLocks noChangeArrowheads="1"/>
          </p:cNvSpPr>
          <p:nvPr/>
        </p:nvSpPr>
        <p:spPr bwMode="auto">
          <a:xfrm>
            <a:off x="731503" y="2438847"/>
            <a:ext cx="655179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4000" dirty="0">
                <a:latin typeface="+mj-ea"/>
                <a:ea typeface="+mj-ea"/>
              </a:rPr>
              <a:t>箱１から取り出す事象：Ｈ</a:t>
            </a:r>
            <a:r>
              <a:rPr lang="en-US" altLang="ja-JP" sz="4000" baseline="-25000" dirty="0">
                <a:latin typeface="+mj-ea"/>
                <a:ea typeface="+mj-ea"/>
              </a:rPr>
              <a:t>1</a:t>
            </a:r>
          </a:p>
          <a:p>
            <a:r>
              <a:rPr lang="ja-JP" altLang="en-US" sz="4000" dirty="0">
                <a:latin typeface="+mj-ea"/>
                <a:ea typeface="+mj-ea"/>
              </a:rPr>
              <a:t>箱２から取り出す事象：Ｈ</a:t>
            </a:r>
            <a:r>
              <a:rPr lang="en-US" altLang="ja-JP" sz="4000" baseline="-25000" dirty="0">
                <a:latin typeface="+mj-ea"/>
                <a:ea typeface="+mj-ea"/>
              </a:rPr>
              <a:t>2</a:t>
            </a:r>
          </a:p>
          <a:p>
            <a:r>
              <a:rPr lang="ja-JP" altLang="en-US" sz="4000" dirty="0" smtClean="0">
                <a:latin typeface="+mj-ea"/>
                <a:ea typeface="+mj-ea"/>
              </a:rPr>
              <a:t>赤玉</a:t>
            </a:r>
            <a:r>
              <a:rPr lang="ja-JP" altLang="en-US" sz="4000" dirty="0">
                <a:latin typeface="+mj-ea"/>
                <a:ea typeface="+mj-ea"/>
              </a:rPr>
              <a:t>を取り出す事象：Ａ</a:t>
            </a:r>
            <a:endParaRPr lang="en-US" altLang="ja-JP" sz="4000" dirty="0">
              <a:latin typeface="+mj-ea"/>
              <a:ea typeface="+mj-ea"/>
            </a:endParaRPr>
          </a:p>
        </p:txBody>
      </p:sp>
      <p:sp>
        <p:nvSpPr>
          <p:cNvPr id="7" name="正方形/長方形 6"/>
          <p:cNvSpPr>
            <a:spLocks noChangeArrowheads="1"/>
          </p:cNvSpPr>
          <p:nvPr/>
        </p:nvSpPr>
        <p:spPr bwMode="auto">
          <a:xfrm>
            <a:off x="8940415" y="2461930"/>
            <a:ext cx="5963492" cy="1915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3600" dirty="0">
                <a:latin typeface="+mj-ea"/>
                <a:ea typeface="+mj-ea"/>
              </a:rPr>
              <a:t>Ｐ（Ｈ</a:t>
            </a:r>
            <a:r>
              <a:rPr lang="en-US" altLang="ja-JP" sz="3600" baseline="-25000" dirty="0">
                <a:latin typeface="+mj-ea"/>
                <a:ea typeface="+mj-ea"/>
              </a:rPr>
              <a:t>1</a:t>
            </a:r>
            <a:r>
              <a:rPr lang="ja-JP" altLang="en-US" sz="3600" dirty="0">
                <a:latin typeface="+mj-ea"/>
                <a:ea typeface="+mj-ea"/>
              </a:rPr>
              <a:t>）＝Ｐ（Ｈ</a:t>
            </a:r>
            <a:r>
              <a:rPr lang="en-US" altLang="ja-JP" sz="3600" baseline="-25000" dirty="0">
                <a:latin typeface="+mj-ea"/>
                <a:ea typeface="+mj-ea"/>
              </a:rPr>
              <a:t>2</a:t>
            </a:r>
            <a:r>
              <a:rPr lang="ja-JP" altLang="en-US" sz="3600" dirty="0">
                <a:latin typeface="+mj-ea"/>
                <a:ea typeface="+mj-ea"/>
              </a:rPr>
              <a:t>）＝</a:t>
            </a:r>
            <a:r>
              <a:rPr lang="en-US" altLang="ja-JP" sz="3600" dirty="0">
                <a:latin typeface="+mj-ea"/>
                <a:ea typeface="+mj-ea"/>
              </a:rPr>
              <a:t>1/2</a:t>
            </a:r>
          </a:p>
          <a:p>
            <a:endParaRPr lang="en-US" altLang="ja-JP" sz="1050" dirty="0">
              <a:latin typeface="+mj-ea"/>
              <a:ea typeface="+mj-ea"/>
            </a:endParaRPr>
          </a:p>
          <a:p>
            <a:r>
              <a:rPr lang="ja-JP" altLang="en-US" sz="3600" dirty="0">
                <a:latin typeface="+mj-ea"/>
                <a:ea typeface="+mj-ea"/>
              </a:rPr>
              <a:t>Ｐ（Ａ｜Ｈ</a:t>
            </a:r>
            <a:r>
              <a:rPr lang="en-US" altLang="ja-JP" sz="3600" baseline="-25000" dirty="0">
                <a:latin typeface="+mj-ea"/>
                <a:ea typeface="+mj-ea"/>
              </a:rPr>
              <a:t>1</a:t>
            </a:r>
            <a:r>
              <a:rPr lang="ja-JP" altLang="en-US" sz="3600" dirty="0">
                <a:latin typeface="+mj-ea"/>
                <a:ea typeface="+mj-ea"/>
              </a:rPr>
              <a:t>）</a:t>
            </a:r>
            <a:r>
              <a:rPr lang="ja-JP" altLang="en-US" sz="3600" dirty="0" smtClean="0">
                <a:latin typeface="+mj-ea"/>
                <a:ea typeface="+mj-ea"/>
              </a:rPr>
              <a:t>＝</a:t>
            </a:r>
            <a:r>
              <a:rPr lang="en-US" altLang="ja-JP" sz="3600" dirty="0" smtClean="0">
                <a:latin typeface="+mj-ea"/>
                <a:ea typeface="+mj-ea"/>
              </a:rPr>
              <a:t>2/3</a:t>
            </a:r>
            <a:endParaRPr lang="en-US" altLang="ja-JP" sz="3600" dirty="0">
              <a:latin typeface="+mj-ea"/>
              <a:ea typeface="+mj-ea"/>
            </a:endParaRPr>
          </a:p>
          <a:p>
            <a:r>
              <a:rPr lang="ja-JP" altLang="en-US" sz="3600" dirty="0">
                <a:latin typeface="+mj-ea"/>
                <a:ea typeface="+mj-ea"/>
              </a:rPr>
              <a:t>Ｐ（Ａ｜Ｈ</a:t>
            </a:r>
            <a:r>
              <a:rPr lang="en-US" altLang="ja-JP" sz="3600" baseline="-25000" dirty="0">
                <a:latin typeface="+mj-ea"/>
                <a:ea typeface="+mj-ea"/>
              </a:rPr>
              <a:t>2</a:t>
            </a:r>
            <a:r>
              <a:rPr lang="ja-JP" altLang="en-US" sz="3600" dirty="0">
                <a:latin typeface="+mj-ea"/>
                <a:ea typeface="+mj-ea"/>
              </a:rPr>
              <a:t>）＝</a:t>
            </a:r>
            <a:r>
              <a:rPr lang="en-US" altLang="ja-JP" sz="3600" dirty="0" smtClean="0">
                <a:latin typeface="+mj-ea"/>
                <a:ea typeface="+mj-ea"/>
              </a:rPr>
              <a:t>1/5</a:t>
            </a:r>
            <a:endParaRPr lang="en-US" altLang="ja-JP" sz="3600" dirty="0">
              <a:latin typeface="+mj-ea"/>
              <a:ea typeface="+mj-ea"/>
            </a:endParaRPr>
          </a:p>
        </p:txBody>
      </p:sp>
      <p:sp>
        <p:nvSpPr>
          <p:cNvPr id="8" name="下矢印 7"/>
          <p:cNvSpPr/>
          <p:nvPr/>
        </p:nvSpPr>
        <p:spPr bwMode="auto">
          <a:xfrm>
            <a:off x="6996199" y="4167039"/>
            <a:ext cx="792088" cy="57606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pic>
        <p:nvPicPr>
          <p:cNvPr id="1028" name="Picture 4" descr="\begin{align*}&#10;&amp;P(H_1|A) = \frac{ P(H_1)P(A|H_1) }{P(H_1)P(A|H_1)+P(H_2)P(A|H_2)} = \frac{\frac12 \times \frac23}{\frac12 \times \frac23+\frac12 \times \frac15}&#10;\end{al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856" y="5031135"/>
            <a:ext cx="12804211" cy="12570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egin{align*}&#10;&amp;P(H_2|A) = \frac{ P(H_2)P(A|H_2) }{P(H_1)P(A|H_1)+P(H_2)P(A|H_2)} = \frac{\frac12 \times \frac15}{\frac12 \times \frac23+\frac12 \times \frac15}&#10;\end{al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7017" y="6627436"/>
            <a:ext cx="12712050" cy="12480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egin{align*}&#10;&amp;\frac23 &gt; \frac15&#10;%&amp;P(H_2|A) = \frac{ P(H_2)P(A|H_2) }{P(H_1)P(A|H_1)+P(H_2)P(A|H_2)} = \frac{\frac12 \times \frac15}{\frac12 \times \frac23+\frac12 \times \frac15}&#10;\end{ali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5268" y="7805113"/>
            <a:ext cx="1019175" cy="819151"/>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a:spLocks noChangeArrowheads="1"/>
          </p:cNvSpPr>
          <p:nvPr/>
        </p:nvSpPr>
        <p:spPr bwMode="auto">
          <a:xfrm>
            <a:off x="2963751" y="7983463"/>
            <a:ext cx="1165735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4000" dirty="0" smtClean="0">
                <a:latin typeface="+mj-ea"/>
                <a:ea typeface="+mj-ea"/>
              </a:rPr>
              <a:t>ゆえ、</a:t>
            </a:r>
            <a:r>
              <a:rPr lang="en-US" altLang="ja-JP" sz="4000" u="sng" dirty="0" smtClean="0">
                <a:solidFill>
                  <a:srgbClr val="FF0000"/>
                </a:solidFill>
                <a:latin typeface="+mj-ea"/>
                <a:ea typeface="+mj-ea"/>
              </a:rPr>
              <a:t>H1</a:t>
            </a:r>
            <a:r>
              <a:rPr lang="ja-JP" altLang="en-US" sz="4000" u="sng" dirty="0" smtClean="0">
                <a:solidFill>
                  <a:srgbClr val="FF0000"/>
                </a:solidFill>
                <a:latin typeface="+mj-ea"/>
                <a:ea typeface="+mj-ea"/>
              </a:rPr>
              <a:t>つまり箱１から取り出した可能性の方が</a:t>
            </a:r>
            <a:endParaRPr lang="en-US" altLang="ja-JP" sz="4000" u="sng" dirty="0" smtClean="0">
              <a:solidFill>
                <a:srgbClr val="FF0000"/>
              </a:solidFill>
              <a:latin typeface="+mj-ea"/>
              <a:ea typeface="+mj-ea"/>
            </a:endParaRPr>
          </a:p>
          <a:p>
            <a:r>
              <a:rPr lang="ja-JP" altLang="en-US" sz="4000" u="sng" dirty="0" smtClean="0">
                <a:solidFill>
                  <a:srgbClr val="FF0000"/>
                </a:solidFill>
                <a:latin typeface="+mj-ea"/>
                <a:ea typeface="+mj-ea"/>
              </a:rPr>
              <a:t>高い。</a:t>
            </a:r>
            <a:endParaRPr lang="en-US" altLang="ja-JP" sz="4000" u="sng" dirty="0">
              <a:solidFill>
                <a:srgbClr val="FF0000"/>
              </a:solidFill>
              <a:latin typeface="+mj-ea"/>
              <a:ea typeface="+mj-ea"/>
            </a:endParaRPr>
          </a:p>
        </p:txBody>
      </p:sp>
      <p:sp>
        <p:nvSpPr>
          <p:cNvPr id="12" name="正方形/長方形 11"/>
          <p:cNvSpPr>
            <a:spLocks noChangeArrowheads="1"/>
          </p:cNvSpPr>
          <p:nvPr/>
        </p:nvSpPr>
        <p:spPr bwMode="auto">
          <a:xfrm>
            <a:off x="551483" y="1394731"/>
            <a:ext cx="130086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4000" dirty="0" smtClean="0">
                <a:latin typeface="+mj-ea"/>
                <a:ea typeface="+mj-ea"/>
              </a:rPr>
              <a:t>※</a:t>
            </a:r>
            <a:r>
              <a:rPr lang="ja-JP" altLang="en-US" sz="4000" dirty="0" smtClean="0">
                <a:latin typeface="+mj-ea"/>
                <a:ea typeface="+mj-ea"/>
              </a:rPr>
              <a:t>式の確認の意味で、以下では、分母も算出している。</a:t>
            </a:r>
            <a:endParaRPr lang="en-US" altLang="ja-JP" sz="4000" dirty="0">
              <a:latin typeface="+mj-ea"/>
              <a:ea typeface="+mj-ea"/>
            </a:endParaRPr>
          </a:p>
        </p:txBody>
      </p:sp>
    </p:spTree>
    <p:extLst>
      <p:ext uri="{BB962C8B-B14F-4D97-AF65-F5344CB8AC3E}">
        <p14:creationId xmlns:p14="http://schemas.microsoft.com/office/powerpoint/2010/main" val="408470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応用例</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42</a:t>
            </a:fld>
            <a:endParaRPr lang="en-US" altLang="ja-JP" dirty="0"/>
          </a:p>
        </p:txBody>
      </p:sp>
      <p:sp>
        <p:nvSpPr>
          <p:cNvPr id="8" name="正方形/長方形 7"/>
          <p:cNvSpPr>
            <a:spLocks noChangeArrowheads="1"/>
          </p:cNvSpPr>
          <p:nvPr/>
        </p:nvSpPr>
        <p:spPr bwMode="auto">
          <a:xfrm>
            <a:off x="523874" y="1214438"/>
            <a:ext cx="16300783"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63538" indent="-363538">
              <a:spcAft>
                <a:spcPts val="1200"/>
              </a:spcAft>
              <a:buClr>
                <a:srgbClr val="A50021"/>
              </a:buClr>
              <a:buFont typeface="Wingdings" pitchFamily="2" charset="2"/>
              <a:buChar char="l"/>
            </a:pPr>
            <a:r>
              <a:rPr lang="ja-JP" altLang="en-US" sz="4400" dirty="0" smtClean="0">
                <a:latin typeface="+mj-ea"/>
                <a:ea typeface="+mj-ea"/>
              </a:rPr>
              <a:t>あるメールが来た時に「無料」という単語が入っていた。このメールがスパムメールか否かを判定せよ。</a:t>
            </a:r>
            <a:endParaRPr lang="en-US" altLang="ja-JP" sz="4400" dirty="0">
              <a:latin typeface="+mj-ea"/>
              <a:ea typeface="+mj-ea"/>
            </a:endParaRPr>
          </a:p>
        </p:txBody>
      </p:sp>
      <p:sp>
        <p:nvSpPr>
          <p:cNvPr id="12" name="正方形/長方形 3"/>
          <p:cNvSpPr>
            <a:spLocks noChangeArrowheads="1"/>
          </p:cNvSpPr>
          <p:nvPr/>
        </p:nvSpPr>
        <p:spPr bwMode="auto">
          <a:xfrm>
            <a:off x="416495" y="2771006"/>
            <a:ext cx="16300783"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820738" lvl="1" indent="-363538">
              <a:spcAft>
                <a:spcPts val="1200"/>
              </a:spcAft>
              <a:buClr>
                <a:srgbClr val="A50021"/>
              </a:buClr>
              <a:buFont typeface="Wingdings" pitchFamily="2" charset="2"/>
              <a:buChar char="Ø"/>
            </a:pPr>
            <a:r>
              <a:rPr lang="ja-JP" altLang="en-US" sz="4400" dirty="0" smtClean="0">
                <a:latin typeface="+mj-ea"/>
                <a:ea typeface="+mj-ea"/>
              </a:rPr>
              <a:t>先の例での「箱」「赤玉」「白玉」に相当するのは何？</a:t>
            </a:r>
            <a:endParaRPr lang="en-US" altLang="ja-JP" sz="4400" dirty="0" smtClean="0">
              <a:latin typeface="+mj-ea"/>
              <a:ea typeface="+mj-ea"/>
            </a:endParaRPr>
          </a:p>
          <a:p>
            <a:pPr marL="820738" lvl="1" indent="-363538">
              <a:spcAft>
                <a:spcPts val="1200"/>
              </a:spcAft>
              <a:buClr>
                <a:srgbClr val="A50021"/>
              </a:buClr>
              <a:buFont typeface="Wingdings" pitchFamily="2" charset="2"/>
              <a:buChar char="Ø"/>
            </a:pPr>
            <a:r>
              <a:rPr lang="ja-JP" altLang="en-US" sz="4400" dirty="0" smtClean="0">
                <a:latin typeface="+mj-ea"/>
                <a:ea typeface="+mj-ea"/>
              </a:rPr>
              <a:t>「赤玉」＝「“無料”の単語が入っているメール」</a:t>
            </a:r>
            <a:endParaRPr lang="en-US" altLang="ja-JP" sz="4400" dirty="0" smtClean="0">
              <a:latin typeface="+mj-ea"/>
              <a:ea typeface="+mj-ea"/>
            </a:endParaRPr>
          </a:p>
          <a:p>
            <a:pPr marL="820738" lvl="1" indent="-363538">
              <a:spcAft>
                <a:spcPts val="1200"/>
              </a:spcAft>
              <a:buClr>
                <a:srgbClr val="A50021"/>
              </a:buClr>
              <a:buFont typeface="Wingdings" pitchFamily="2" charset="2"/>
              <a:buChar char="Ø"/>
            </a:pPr>
            <a:r>
              <a:rPr lang="ja-JP" altLang="en-US" sz="4400" dirty="0" smtClean="0">
                <a:latin typeface="+mj-ea"/>
                <a:ea typeface="+mj-ea"/>
              </a:rPr>
              <a:t>「白玉」＝</a:t>
            </a:r>
            <a:r>
              <a:rPr lang="ja-JP" altLang="en-US" sz="4400" dirty="0">
                <a:latin typeface="+mj-ea"/>
                <a:ea typeface="+mj-ea"/>
              </a:rPr>
              <a:t> 「“無料”の単語が入って</a:t>
            </a:r>
            <a:r>
              <a:rPr lang="ja-JP" altLang="en-US" sz="4400" dirty="0" smtClean="0">
                <a:latin typeface="+mj-ea"/>
                <a:ea typeface="+mj-ea"/>
              </a:rPr>
              <a:t>いないメール</a:t>
            </a:r>
            <a:r>
              <a:rPr lang="ja-JP" altLang="en-US" sz="4400" dirty="0">
                <a:latin typeface="+mj-ea"/>
                <a:ea typeface="+mj-ea"/>
              </a:rPr>
              <a:t>」</a:t>
            </a:r>
            <a:endParaRPr lang="en-US" altLang="ja-JP" sz="4400" dirty="0" smtClean="0">
              <a:latin typeface="+mj-ea"/>
              <a:ea typeface="+mj-ea"/>
            </a:endParaRPr>
          </a:p>
          <a:p>
            <a:pPr marL="820738" lvl="1" indent="-363538">
              <a:spcAft>
                <a:spcPts val="1200"/>
              </a:spcAft>
              <a:buClr>
                <a:srgbClr val="A50021"/>
              </a:buClr>
              <a:buFont typeface="Wingdings" pitchFamily="2" charset="2"/>
              <a:buChar char="Ø"/>
            </a:pPr>
            <a:r>
              <a:rPr lang="ja-JP" altLang="en-US" sz="4400" dirty="0" smtClean="0">
                <a:latin typeface="+mj-ea"/>
                <a:ea typeface="+mj-ea"/>
              </a:rPr>
              <a:t>「箱</a:t>
            </a:r>
            <a:r>
              <a:rPr lang="en-US" altLang="ja-JP" sz="4400" dirty="0" smtClean="0">
                <a:latin typeface="+mj-ea"/>
                <a:ea typeface="+mj-ea"/>
              </a:rPr>
              <a:t>1</a:t>
            </a:r>
            <a:r>
              <a:rPr lang="ja-JP" altLang="en-US" sz="4400" dirty="0">
                <a:latin typeface="+mj-ea"/>
                <a:ea typeface="+mj-ea"/>
              </a:rPr>
              <a:t>」＝「スパムメール</a:t>
            </a:r>
            <a:r>
              <a:rPr lang="ja-JP" altLang="en-US" sz="4400" dirty="0" smtClean="0">
                <a:latin typeface="+mj-ea"/>
                <a:ea typeface="+mj-ea"/>
              </a:rPr>
              <a:t>」の集合</a:t>
            </a:r>
            <a:endParaRPr lang="en-US" altLang="ja-JP" sz="4400" dirty="0" smtClean="0">
              <a:latin typeface="+mj-ea"/>
              <a:ea typeface="+mj-ea"/>
            </a:endParaRPr>
          </a:p>
          <a:p>
            <a:pPr marL="820738" lvl="1" indent="-363538">
              <a:spcAft>
                <a:spcPts val="1200"/>
              </a:spcAft>
              <a:buClr>
                <a:srgbClr val="A50021"/>
              </a:buClr>
              <a:buFont typeface="Wingdings" pitchFamily="2" charset="2"/>
              <a:buChar char="Ø"/>
            </a:pPr>
            <a:r>
              <a:rPr lang="ja-JP" altLang="en-US" sz="4400" dirty="0">
                <a:latin typeface="+mj-ea"/>
                <a:ea typeface="+mj-ea"/>
              </a:rPr>
              <a:t>「</a:t>
            </a:r>
            <a:r>
              <a:rPr lang="ja-JP" altLang="en-US" sz="4400" dirty="0" smtClean="0">
                <a:latin typeface="+mj-ea"/>
                <a:ea typeface="+mj-ea"/>
              </a:rPr>
              <a:t>箱</a:t>
            </a:r>
            <a:r>
              <a:rPr lang="en-US" altLang="ja-JP" sz="4400" dirty="0" smtClean="0">
                <a:latin typeface="+mj-ea"/>
                <a:ea typeface="+mj-ea"/>
              </a:rPr>
              <a:t>2</a:t>
            </a:r>
            <a:r>
              <a:rPr lang="ja-JP" altLang="en-US" sz="4400" dirty="0" smtClean="0">
                <a:latin typeface="+mj-ea"/>
                <a:ea typeface="+mj-ea"/>
              </a:rPr>
              <a:t>」</a:t>
            </a:r>
            <a:r>
              <a:rPr lang="ja-JP" altLang="en-US" sz="4400" dirty="0">
                <a:latin typeface="+mj-ea"/>
                <a:ea typeface="+mj-ea"/>
              </a:rPr>
              <a:t>＝</a:t>
            </a:r>
            <a:r>
              <a:rPr lang="ja-JP" altLang="en-US" sz="4400" dirty="0" smtClean="0">
                <a:latin typeface="+mj-ea"/>
                <a:ea typeface="+mj-ea"/>
              </a:rPr>
              <a:t>「スパムではないメール</a:t>
            </a:r>
            <a:r>
              <a:rPr lang="ja-JP" altLang="en-US" sz="4400" dirty="0">
                <a:latin typeface="+mj-ea"/>
                <a:ea typeface="+mj-ea"/>
              </a:rPr>
              <a:t>」の</a:t>
            </a:r>
            <a:r>
              <a:rPr lang="ja-JP" altLang="en-US" sz="4400" dirty="0" smtClean="0">
                <a:latin typeface="+mj-ea"/>
                <a:ea typeface="+mj-ea"/>
              </a:rPr>
              <a:t>集合</a:t>
            </a:r>
            <a:endParaRPr lang="en-US" altLang="ja-JP" sz="4400" dirty="0">
              <a:latin typeface="+mj-ea"/>
              <a:ea typeface="+mj-ea"/>
            </a:endParaRPr>
          </a:p>
          <a:p>
            <a:pPr lvl="1">
              <a:spcAft>
                <a:spcPts val="1200"/>
              </a:spcAft>
              <a:buClr>
                <a:srgbClr val="A50021"/>
              </a:buClr>
            </a:pPr>
            <a:r>
              <a:rPr lang="ja-JP" altLang="en-US" sz="4400" dirty="0" smtClean="0">
                <a:latin typeface="+mj-ea"/>
                <a:ea typeface="+mj-ea"/>
              </a:rPr>
              <a:t>　　　と考えてみると</a:t>
            </a:r>
            <a:r>
              <a:rPr lang="ja-JP" altLang="en-US" sz="4400" dirty="0" err="1" smtClean="0">
                <a:latin typeface="+mj-ea"/>
                <a:ea typeface="+mj-ea"/>
              </a:rPr>
              <a:t>。。</a:t>
            </a:r>
            <a:endParaRPr lang="en-US" altLang="ja-JP" sz="4400" dirty="0">
              <a:solidFill>
                <a:srgbClr val="FF0000"/>
              </a:solidFill>
              <a:latin typeface="+mj-ea"/>
              <a:ea typeface="+mj-ea"/>
            </a:endParaRPr>
          </a:p>
        </p:txBody>
      </p:sp>
      <p:grpSp>
        <p:nvGrpSpPr>
          <p:cNvPr id="13" name="グループ化 12"/>
          <p:cNvGrpSpPr>
            <a:grpSpLocks/>
          </p:cNvGrpSpPr>
          <p:nvPr/>
        </p:nvGrpSpPr>
        <p:grpSpPr bwMode="auto">
          <a:xfrm>
            <a:off x="13548927" y="7303467"/>
            <a:ext cx="1080120" cy="1003964"/>
            <a:chOff x="1166786" y="3500438"/>
            <a:chExt cx="2857520" cy="2500330"/>
          </a:xfrm>
        </p:grpSpPr>
        <p:sp>
          <p:nvSpPr>
            <p:cNvPr id="14" name="正方形/長方形 13"/>
            <p:cNvSpPr/>
            <p:nvPr/>
          </p:nvSpPr>
          <p:spPr>
            <a:xfrm>
              <a:off x="1166786" y="3571154"/>
              <a:ext cx="2857520" cy="2429614"/>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5" name="正方形/長方形 14"/>
            <p:cNvSpPr/>
            <p:nvPr/>
          </p:nvSpPr>
          <p:spPr>
            <a:xfrm>
              <a:off x="2167297" y="3500438"/>
              <a:ext cx="856499" cy="14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grpSp>
        <p:nvGrpSpPr>
          <p:cNvPr id="16" name="グループ化 15"/>
          <p:cNvGrpSpPr>
            <a:grpSpLocks/>
          </p:cNvGrpSpPr>
          <p:nvPr/>
        </p:nvGrpSpPr>
        <p:grpSpPr bwMode="auto">
          <a:xfrm>
            <a:off x="15313123" y="7303467"/>
            <a:ext cx="1080120" cy="1003964"/>
            <a:chOff x="1166786" y="3500438"/>
            <a:chExt cx="2857520" cy="2500330"/>
          </a:xfrm>
        </p:grpSpPr>
        <p:sp>
          <p:nvSpPr>
            <p:cNvPr id="17" name="正方形/長方形 16"/>
            <p:cNvSpPr/>
            <p:nvPr/>
          </p:nvSpPr>
          <p:spPr>
            <a:xfrm>
              <a:off x="1166786" y="3571154"/>
              <a:ext cx="2857520" cy="2429614"/>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8" name="正方形/長方形 17"/>
            <p:cNvSpPr/>
            <p:nvPr/>
          </p:nvSpPr>
          <p:spPr>
            <a:xfrm>
              <a:off x="2167297" y="3500438"/>
              <a:ext cx="856499" cy="14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sp>
        <p:nvSpPr>
          <p:cNvPr id="19" name="正方形/長方形 18"/>
          <p:cNvSpPr>
            <a:spLocks noChangeArrowheads="1"/>
          </p:cNvSpPr>
          <p:nvPr/>
        </p:nvSpPr>
        <p:spPr bwMode="auto">
          <a:xfrm>
            <a:off x="13548927" y="8277814"/>
            <a:ext cx="10188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dirty="0" smtClean="0">
                <a:latin typeface="+mj-ea"/>
                <a:ea typeface="+mj-ea"/>
              </a:rPr>
              <a:t>SPAM</a:t>
            </a:r>
            <a:endParaRPr lang="en-US" altLang="ja-JP" dirty="0">
              <a:latin typeface="+mj-ea"/>
              <a:ea typeface="+mj-ea"/>
            </a:endParaRPr>
          </a:p>
        </p:txBody>
      </p:sp>
      <p:sp>
        <p:nvSpPr>
          <p:cNvPr id="20" name="正方形/長方形 19"/>
          <p:cNvSpPr>
            <a:spLocks noChangeArrowheads="1"/>
          </p:cNvSpPr>
          <p:nvPr/>
        </p:nvSpPr>
        <p:spPr bwMode="auto">
          <a:xfrm>
            <a:off x="15025091" y="8277814"/>
            <a:ext cx="16504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dirty="0" smtClean="0">
                <a:latin typeface="+mj-ea"/>
                <a:ea typeface="+mj-ea"/>
              </a:rPr>
              <a:t>Not SPAM</a:t>
            </a:r>
            <a:endParaRPr lang="en-US" altLang="ja-JP" dirty="0">
              <a:latin typeface="+mj-ea"/>
              <a:ea typeface="+mj-ea"/>
            </a:endParaRPr>
          </a:p>
        </p:txBody>
      </p:sp>
    </p:spTree>
    <p:extLst>
      <p:ext uri="{BB962C8B-B14F-4D97-AF65-F5344CB8AC3E}">
        <p14:creationId xmlns:p14="http://schemas.microsoft.com/office/powerpoint/2010/main" val="254151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p:bldP spid="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43</a:t>
            </a:fld>
            <a:endParaRPr lang="en-US" altLang="ja-JP" dirty="0"/>
          </a:p>
        </p:txBody>
      </p:sp>
      <p:sp>
        <p:nvSpPr>
          <p:cNvPr id="6" name="正方形/長方形 5"/>
          <p:cNvSpPr>
            <a:spLocks noChangeArrowheads="1"/>
          </p:cNvSpPr>
          <p:nvPr/>
        </p:nvSpPr>
        <p:spPr bwMode="auto">
          <a:xfrm>
            <a:off x="523874" y="1316333"/>
            <a:ext cx="16379929"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63538" indent="-363538">
              <a:spcAft>
                <a:spcPts val="1200"/>
              </a:spcAft>
              <a:buClr>
                <a:srgbClr val="A50021"/>
              </a:buClr>
              <a:buFont typeface="Wingdings" pitchFamily="2" charset="2"/>
              <a:buChar char="l"/>
            </a:pPr>
            <a:r>
              <a:rPr lang="ja-JP" altLang="en-US" sz="4400" dirty="0" smtClean="0">
                <a:latin typeface="+mj-ea"/>
                <a:ea typeface="+mj-ea"/>
              </a:rPr>
              <a:t>あるメールが来た時に「無料」という単語が入っていた。このメールがスパムメールか否かを判定せよ。</a:t>
            </a:r>
            <a:endParaRPr lang="en-US" altLang="ja-JP" sz="4400" dirty="0">
              <a:latin typeface="+mj-ea"/>
              <a:ea typeface="+mj-ea"/>
            </a:endParaRPr>
          </a:p>
        </p:txBody>
      </p:sp>
      <p:sp>
        <p:nvSpPr>
          <p:cNvPr id="7" name="正方形/長方形 3"/>
          <p:cNvSpPr>
            <a:spLocks noChangeArrowheads="1"/>
          </p:cNvSpPr>
          <p:nvPr/>
        </p:nvSpPr>
        <p:spPr bwMode="auto">
          <a:xfrm>
            <a:off x="416495" y="2602605"/>
            <a:ext cx="16379929"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820738" lvl="1" indent="-363538">
              <a:spcAft>
                <a:spcPts val="1200"/>
              </a:spcAft>
              <a:buClr>
                <a:srgbClr val="A50021"/>
              </a:buClr>
              <a:buFont typeface="Wingdings" pitchFamily="2" charset="2"/>
              <a:buChar char="Ø"/>
            </a:pPr>
            <a:r>
              <a:rPr lang="ja-JP" altLang="en-US" sz="4400" dirty="0" smtClean="0">
                <a:latin typeface="+mj-ea"/>
                <a:ea typeface="+mj-ea"/>
              </a:rPr>
              <a:t>求めたいのは</a:t>
            </a:r>
            <a:endParaRPr lang="en-US" altLang="ja-JP" sz="4400" dirty="0" smtClean="0">
              <a:latin typeface="+mj-ea"/>
              <a:ea typeface="+mj-ea"/>
            </a:endParaRPr>
          </a:p>
          <a:p>
            <a:pPr marL="820738" lvl="1" indent="-363538">
              <a:spcAft>
                <a:spcPts val="1200"/>
              </a:spcAft>
              <a:buClr>
                <a:srgbClr val="A50021"/>
              </a:buClr>
              <a:buFont typeface="Wingdings" pitchFamily="2" charset="2"/>
              <a:buChar char="Ø"/>
            </a:pPr>
            <a:r>
              <a:rPr lang="en-US" altLang="ja-JP" sz="4400" dirty="0" smtClean="0">
                <a:latin typeface="+mj-ea"/>
                <a:ea typeface="+mj-ea"/>
              </a:rPr>
              <a:t>P(</a:t>
            </a:r>
            <a:r>
              <a:rPr lang="ja-JP" altLang="en-US" sz="4400" dirty="0" smtClean="0">
                <a:latin typeface="+mj-ea"/>
                <a:ea typeface="+mj-ea"/>
              </a:rPr>
              <a:t>そのメールがスパム </a:t>
            </a:r>
            <a:r>
              <a:rPr lang="en-US" altLang="ja-JP" sz="4400" dirty="0" smtClean="0">
                <a:latin typeface="+mj-ea"/>
                <a:ea typeface="+mj-ea"/>
              </a:rPr>
              <a:t>| </a:t>
            </a:r>
            <a:r>
              <a:rPr lang="ja-JP" altLang="en-US" sz="4400" dirty="0">
                <a:latin typeface="+mj-ea"/>
                <a:ea typeface="+mj-ea"/>
              </a:rPr>
              <a:t>“無料”の単語が入っている</a:t>
            </a:r>
            <a:r>
              <a:rPr lang="en-US" altLang="ja-JP" sz="4400" dirty="0" smtClean="0">
                <a:latin typeface="+mj-ea"/>
                <a:ea typeface="+mj-ea"/>
              </a:rPr>
              <a:t>)</a:t>
            </a:r>
          </a:p>
        </p:txBody>
      </p:sp>
      <p:sp>
        <p:nvSpPr>
          <p:cNvPr id="8" name="四角形吹き出し 7"/>
          <p:cNvSpPr/>
          <p:nvPr/>
        </p:nvSpPr>
        <p:spPr>
          <a:xfrm>
            <a:off x="951579" y="4336222"/>
            <a:ext cx="8888936" cy="1559009"/>
          </a:xfrm>
          <a:prstGeom prst="wedgeRectCallout">
            <a:avLst>
              <a:gd name="adj1" fmla="val -28117"/>
              <a:gd name="adj2" fmla="val -6706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a:latin typeface="+mj-ea"/>
              <a:ea typeface="+mj-ea"/>
            </a:endParaRPr>
          </a:p>
        </p:txBody>
      </p:sp>
      <p:sp>
        <p:nvSpPr>
          <p:cNvPr id="9" name="タイトル 1"/>
          <p:cNvSpPr txBox="1">
            <a:spLocks/>
          </p:cNvSpPr>
          <p:nvPr/>
        </p:nvSpPr>
        <p:spPr>
          <a:xfrm>
            <a:off x="1703611" y="4520439"/>
            <a:ext cx="12491072" cy="576263"/>
          </a:xfrm>
          <a:prstGeom prst="rect">
            <a:avLst/>
          </a:prstGeom>
        </p:spPr>
        <p:txBody>
          <a:bodyPr/>
          <a:lstStyle>
            <a:lvl1pPr algn="ctr" rtl="0" eaLnBrk="0" fontAlgn="base" hangingPunct="0">
              <a:spcBef>
                <a:spcPct val="0"/>
              </a:spcBef>
              <a:spcAft>
                <a:spcPct val="0"/>
              </a:spcAft>
              <a:defRPr kumimoji="1" sz="3200">
                <a:solidFill>
                  <a:schemeClr val="accent6">
                    <a:lumMod val="25000"/>
                  </a:schemeClr>
                </a:solidFill>
                <a:latin typeface="HGP創英角ﾎﾟｯﾌﾟ体" pitchFamily="50" charset="-128"/>
                <a:ea typeface="HGP創英角ﾎﾟｯﾌﾟ体" pitchFamily="50" charset="-128"/>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2pPr>
            <a:lvl3pPr algn="l" rtl="0" eaLnBrk="0" fontAlgn="base" hangingPunct="0">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3pPr>
            <a:lvl4pPr algn="l" rtl="0" eaLnBrk="0" fontAlgn="base" hangingPunct="0">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4pPr>
            <a:lvl5pPr algn="l" rtl="0" eaLnBrk="0" fontAlgn="base" hangingPunct="0">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5pPr>
            <a:lvl6pPr marL="457200" algn="l" rtl="0" fontAlgn="base">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6pPr>
            <a:lvl7pPr marL="914400" algn="l" rtl="0" fontAlgn="base">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7pPr>
            <a:lvl8pPr marL="1371600" algn="l" rtl="0" fontAlgn="base">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8pPr>
            <a:lvl9pPr marL="1828800" algn="l" rtl="0" fontAlgn="base">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9pPr>
          </a:lstStyle>
          <a:p>
            <a:pPr algn="l"/>
            <a:r>
              <a:rPr lang="ja-JP" altLang="en-US" sz="4400" kern="0" dirty="0" smtClean="0">
                <a:solidFill>
                  <a:schemeClr val="tx1"/>
                </a:solidFill>
                <a:latin typeface="+mj-ea"/>
                <a:ea typeface="+mj-ea"/>
              </a:rPr>
              <a:t>先の例でいえば</a:t>
            </a:r>
            <a:endParaRPr lang="en-US" altLang="ja-JP" sz="4400" kern="0" dirty="0" smtClean="0">
              <a:solidFill>
                <a:schemeClr val="tx1"/>
              </a:solidFill>
              <a:latin typeface="+mj-ea"/>
              <a:ea typeface="+mj-ea"/>
            </a:endParaRPr>
          </a:p>
          <a:p>
            <a:pPr algn="l"/>
            <a:r>
              <a:rPr lang="en-US" altLang="ja-JP" sz="4400" kern="0" dirty="0" smtClean="0">
                <a:solidFill>
                  <a:schemeClr val="tx1"/>
                </a:solidFill>
                <a:latin typeface="+mj-ea"/>
                <a:ea typeface="+mj-ea"/>
              </a:rPr>
              <a:t>P(</a:t>
            </a:r>
            <a:r>
              <a:rPr lang="ja-JP" altLang="en-US" sz="4400" kern="0" dirty="0" smtClean="0">
                <a:solidFill>
                  <a:schemeClr val="tx1"/>
                </a:solidFill>
                <a:latin typeface="+mj-ea"/>
                <a:ea typeface="+mj-ea"/>
              </a:rPr>
              <a:t>箱１から取り出した</a:t>
            </a:r>
            <a:r>
              <a:rPr lang="en-US" altLang="ja-JP" sz="4400" kern="0" dirty="0" smtClean="0">
                <a:solidFill>
                  <a:schemeClr val="tx1"/>
                </a:solidFill>
                <a:latin typeface="+mj-ea"/>
                <a:ea typeface="+mj-ea"/>
              </a:rPr>
              <a:t> | </a:t>
            </a:r>
            <a:r>
              <a:rPr lang="ja-JP" altLang="en-US" sz="4400" kern="0" dirty="0" smtClean="0">
                <a:solidFill>
                  <a:schemeClr val="tx1"/>
                </a:solidFill>
                <a:latin typeface="+mj-ea"/>
                <a:ea typeface="+mj-ea"/>
              </a:rPr>
              <a:t>赤玉</a:t>
            </a:r>
            <a:r>
              <a:rPr lang="en-US" altLang="ja-JP" sz="4400" kern="0" dirty="0" smtClean="0">
                <a:solidFill>
                  <a:schemeClr val="tx1"/>
                </a:solidFill>
                <a:latin typeface="+mj-ea"/>
                <a:ea typeface="+mj-ea"/>
              </a:rPr>
              <a:t>)</a:t>
            </a:r>
            <a:endParaRPr lang="ja-JP" altLang="en-US" sz="4400" kern="0" dirty="0">
              <a:solidFill>
                <a:schemeClr val="tx1"/>
              </a:solidFill>
              <a:latin typeface="+mj-ea"/>
              <a:ea typeface="+mj-ea"/>
            </a:endParaRPr>
          </a:p>
        </p:txBody>
      </p:sp>
      <p:sp>
        <p:nvSpPr>
          <p:cNvPr id="10" name="正方形/長方形 9"/>
          <p:cNvSpPr>
            <a:spLocks noChangeArrowheads="1"/>
          </p:cNvSpPr>
          <p:nvPr/>
        </p:nvSpPr>
        <p:spPr bwMode="auto">
          <a:xfrm>
            <a:off x="1064567" y="6800555"/>
            <a:ext cx="121150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ja-JP" altLang="en-US" sz="4000" dirty="0">
                <a:latin typeface="+mj-ea"/>
                <a:ea typeface="+mj-ea"/>
              </a:rPr>
              <a:t>箱</a:t>
            </a:r>
            <a:r>
              <a:rPr lang="ja-JP" altLang="en-US" sz="4000" dirty="0" smtClean="0">
                <a:latin typeface="+mj-ea"/>
                <a:ea typeface="+mj-ea"/>
              </a:rPr>
              <a:t>１</a:t>
            </a:r>
            <a:r>
              <a:rPr lang="en-US" altLang="ja-JP" sz="4000" dirty="0" smtClean="0">
                <a:latin typeface="+mj-ea"/>
                <a:ea typeface="+mj-ea"/>
              </a:rPr>
              <a:t>(=</a:t>
            </a:r>
            <a:r>
              <a:rPr lang="ja-JP" altLang="en-US" sz="4000" dirty="0" smtClean="0">
                <a:latin typeface="+mj-ea"/>
                <a:ea typeface="+mj-ea"/>
              </a:rPr>
              <a:t>スパム</a:t>
            </a:r>
            <a:r>
              <a:rPr lang="en-US" altLang="ja-JP" sz="4000" dirty="0" smtClean="0">
                <a:latin typeface="+mj-ea"/>
                <a:ea typeface="+mj-ea"/>
              </a:rPr>
              <a:t>)</a:t>
            </a:r>
            <a:r>
              <a:rPr lang="ja-JP" altLang="en-US" sz="4000" dirty="0" smtClean="0">
                <a:latin typeface="+mj-ea"/>
                <a:ea typeface="+mj-ea"/>
              </a:rPr>
              <a:t>から</a:t>
            </a:r>
            <a:r>
              <a:rPr lang="ja-JP" altLang="en-US" sz="4000" dirty="0">
                <a:latin typeface="+mj-ea"/>
                <a:ea typeface="+mj-ea"/>
              </a:rPr>
              <a:t>取り出す事象：Ｈ</a:t>
            </a:r>
            <a:r>
              <a:rPr lang="en-US" altLang="ja-JP" sz="4000" baseline="-25000" dirty="0">
                <a:latin typeface="+mj-ea"/>
                <a:ea typeface="+mj-ea"/>
              </a:rPr>
              <a:t>1</a:t>
            </a:r>
          </a:p>
          <a:p>
            <a:r>
              <a:rPr lang="ja-JP" altLang="en-US" sz="4000" dirty="0">
                <a:latin typeface="+mj-ea"/>
                <a:ea typeface="+mj-ea"/>
              </a:rPr>
              <a:t>箱</a:t>
            </a:r>
            <a:r>
              <a:rPr lang="ja-JP" altLang="en-US" sz="4000" dirty="0" smtClean="0">
                <a:latin typeface="+mj-ea"/>
                <a:ea typeface="+mj-ea"/>
              </a:rPr>
              <a:t>２</a:t>
            </a:r>
            <a:r>
              <a:rPr lang="en-US" altLang="ja-JP" sz="4000" dirty="0">
                <a:latin typeface="+mj-ea"/>
              </a:rPr>
              <a:t> </a:t>
            </a:r>
            <a:r>
              <a:rPr lang="en-US" altLang="ja-JP" sz="4000" dirty="0" smtClean="0">
                <a:latin typeface="+mj-ea"/>
              </a:rPr>
              <a:t>(=</a:t>
            </a:r>
            <a:r>
              <a:rPr lang="ja-JP" altLang="en-US" sz="4000" dirty="0" smtClean="0">
                <a:latin typeface="+mj-ea"/>
              </a:rPr>
              <a:t>非スパム</a:t>
            </a:r>
            <a:r>
              <a:rPr lang="en-US" altLang="ja-JP" sz="4000" dirty="0">
                <a:latin typeface="+mj-ea"/>
              </a:rPr>
              <a:t>)</a:t>
            </a:r>
            <a:r>
              <a:rPr lang="ja-JP" altLang="en-US" sz="4000" dirty="0" smtClean="0">
                <a:latin typeface="+mj-ea"/>
                <a:ea typeface="+mj-ea"/>
              </a:rPr>
              <a:t>から</a:t>
            </a:r>
            <a:r>
              <a:rPr lang="ja-JP" altLang="en-US" sz="4000" dirty="0">
                <a:latin typeface="+mj-ea"/>
                <a:ea typeface="+mj-ea"/>
              </a:rPr>
              <a:t>取り出す事象：Ｈ</a:t>
            </a:r>
            <a:r>
              <a:rPr lang="en-US" altLang="ja-JP" sz="4000" baseline="-25000" dirty="0">
                <a:latin typeface="+mj-ea"/>
                <a:ea typeface="+mj-ea"/>
              </a:rPr>
              <a:t>2</a:t>
            </a:r>
          </a:p>
          <a:p>
            <a:r>
              <a:rPr lang="ja-JP" altLang="en-US" sz="4000" dirty="0">
                <a:latin typeface="+mj-ea"/>
                <a:ea typeface="+mj-ea"/>
              </a:rPr>
              <a:t>赤</a:t>
            </a:r>
            <a:r>
              <a:rPr lang="ja-JP" altLang="en-US" sz="4000" dirty="0" smtClean="0">
                <a:latin typeface="+mj-ea"/>
                <a:ea typeface="+mj-ea"/>
              </a:rPr>
              <a:t>玉</a:t>
            </a:r>
            <a:r>
              <a:rPr lang="ja-JP" altLang="en-US" sz="4000" dirty="0">
                <a:latin typeface="+mj-ea"/>
                <a:ea typeface="+mj-ea"/>
              </a:rPr>
              <a:t>を取り出す事象：Ａ</a:t>
            </a:r>
            <a:endParaRPr lang="en-US" altLang="ja-JP" sz="4000" dirty="0">
              <a:latin typeface="+mj-ea"/>
              <a:ea typeface="+mj-ea"/>
            </a:endParaRPr>
          </a:p>
        </p:txBody>
      </p:sp>
      <p:grpSp>
        <p:nvGrpSpPr>
          <p:cNvPr id="21" name="グループ化 20"/>
          <p:cNvGrpSpPr>
            <a:grpSpLocks/>
          </p:cNvGrpSpPr>
          <p:nvPr/>
        </p:nvGrpSpPr>
        <p:grpSpPr bwMode="auto">
          <a:xfrm>
            <a:off x="13548927" y="7303467"/>
            <a:ext cx="1080120" cy="1003964"/>
            <a:chOff x="1166786" y="3500438"/>
            <a:chExt cx="2857520" cy="2500330"/>
          </a:xfrm>
        </p:grpSpPr>
        <p:sp>
          <p:nvSpPr>
            <p:cNvPr id="22" name="正方形/長方形 21"/>
            <p:cNvSpPr/>
            <p:nvPr/>
          </p:nvSpPr>
          <p:spPr>
            <a:xfrm>
              <a:off x="1166786" y="3571154"/>
              <a:ext cx="2857520" cy="2429614"/>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3" name="正方形/長方形 22"/>
            <p:cNvSpPr/>
            <p:nvPr/>
          </p:nvSpPr>
          <p:spPr>
            <a:xfrm>
              <a:off x="2167297" y="3500438"/>
              <a:ext cx="856499" cy="14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grpSp>
        <p:nvGrpSpPr>
          <p:cNvPr id="24" name="グループ化 23"/>
          <p:cNvGrpSpPr>
            <a:grpSpLocks/>
          </p:cNvGrpSpPr>
          <p:nvPr/>
        </p:nvGrpSpPr>
        <p:grpSpPr bwMode="auto">
          <a:xfrm>
            <a:off x="15313123" y="7303467"/>
            <a:ext cx="1080120" cy="1003964"/>
            <a:chOff x="1166786" y="3500438"/>
            <a:chExt cx="2857520" cy="2500330"/>
          </a:xfrm>
        </p:grpSpPr>
        <p:sp>
          <p:nvSpPr>
            <p:cNvPr id="25" name="正方形/長方形 24"/>
            <p:cNvSpPr/>
            <p:nvPr/>
          </p:nvSpPr>
          <p:spPr>
            <a:xfrm>
              <a:off x="1166786" y="3571154"/>
              <a:ext cx="2857520" cy="2429614"/>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6" name="正方形/長方形 25"/>
            <p:cNvSpPr/>
            <p:nvPr/>
          </p:nvSpPr>
          <p:spPr>
            <a:xfrm>
              <a:off x="2167297" y="3500438"/>
              <a:ext cx="856499" cy="14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sp>
        <p:nvSpPr>
          <p:cNvPr id="27" name="正方形/長方形 26"/>
          <p:cNvSpPr>
            <a:spLocks noChangeArrowheads="1"/>
          </p:cNvSpPr>
          <p:nvPr/>
        </p:nvSpPr>
        <p:spPr bwMode="auto">
          <a:xfrm>
            <a:off x="13548927" y="8277814"/>
            <a:ext cx="10188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dirty="0" smtClean="0">
                <a:latin typeface="+mj-ea"/>
                <a:ea typeface="+mj-ea"/>
              </a:rPr>
              <a:t>SPAM</a:t>
            </a:r>
            <a:endParaRPr lang="en-US" altLang="ja-JP" dirty="0">
              <a:latin typeface="+mj-ea"/>
              <a:ea typeface="+mj-ea"/>
            </a:endParaRPr>
          </a:p>
        </p:txBody>
      </p:sp>
      <p:sp>
        <p:nvSpPr>
          <p:cNvPr id="28" name="正方形/長方形 27"/>
          <p:cNvSpPr>
            <a:spLocks noChangeArrowheads="1"/>
          </p:cNvSpPr>
          <p:nvPr/>
        </p:nvSpPr>
        <p:spPr bwMode="auto">
          <a:xfrm>
            <a:off x="15025091" y="8277814"/>
            <a:ext cx="16504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dirty="0" smtClean="0">
                <a:latin typeface="+mj-ea"/>
                <a:ea typeface="+mj-ea"/>
              </a:rPr>
              <a:t>Not SPAM</a:t>
            </a:r>
            <a:endParaRPr lang="en-US" altLang="ja-JP" dirty="0">
              <a:latin typeface="+mj-ea"/>
              <a:ea typeface="+mj-ea"/>
            </a:endParaRPr>
          </a:p>
        </p:txBody>
      </p:sp>
      <p:sp>
        <p:nvSpPr>
          <p:cNvPr id="29" name="右カーブ矢印 28"/>
          <p:cNvSpPr/>
          <p:nvPr/>
        </p:nvSpPr>
        <p:spPr>
          <a:xfrm rot="4937941">
            <a:off x="13029227" y="6563788"/>
            <a:ext cx="557919" cy="141448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タイトル 1"/>
          <p:cNvSpPr>
            <a:spLocks noGrp="1"/>
          </p:cNvSpPr>
          <p:nvPr>
            <p:ph type="title"/>
          </p:nvPr>
        </p:nvSpPr>
        <p:spPr>
          <a:xfrm>
            <a:off x="376888" y="494631"/>
            <a:ext cx="15902353" cy="1413515"/>
          </a:xfrm>
        </p:spPr>
        <p:txBody>
          <a:bodyPr/>
          <a:lstStyle/>
          <a:p>
            <a:r>
              <a:rPr kumimoji="1" lang="ja-JP" altLang="en-US" dirty="0" smtClean="0"/>
              <a:t>応用例</a:t>
            </a:r>
            <a:endParaRPr kumimoji="1" lang="ja-JP" altLang="en-US" dirty="0"/>
          </a:p>
        </p:txBody>
      </p:sp>
    </p:spTree>
    <p:extLst>
      <p:ext uri="{BB962C8B-B14F-4D97-AF65-F5344CB8AC3E}">
        <p14:creationId xmlns:p14="http://schemas.microsoft.com/office/powerpoint/2010/main" val="152493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27" grpId="0"/>
      <p:bldP spid="2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44</a:t>
            </a:fld>
            <a:endParaRPr lang="en-US" altLang="ja-JP" dirty="0"/>
          </a:p>
        </p:txBody>
      </p:sp>
      <p:sp>
        <p:nvSpPr>
          <p:cNvPr id="6" name="タイトル 1"/>
          <p:cNvSpPr txBox="1">
            <a:spLocks/>
          </p:cNvSpPr>
          <p:nvPr/>
        </p:nvSpPr>
        <p:spPr bwMode="auto">
          <a:xfrm>
            <a:off x="376888" y="638647"/>
            <a:ext cx="15902353" cy="1413515"/>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lvl1pPr algn="l" defTabSz="1137053" rtl="0" eaLnBrk="1" fontAlgn="base" hangingPunct="1">
              <a:spcBef>
                <a:spcPct val="0"/>
              </a:spcBef>
              <a:spcAft>
                <a:spcPct val="0"/>
              </a:spcAft>
              <a:defRPr kumimoji="1" lang="ja-JP" altLang="en-US" sz="5400">
                <a:solidFill>
                  <a:schemeClr val="tx1"/>
                </a:solidFill>
                <a:effectLst>
                  <a:outerShdw blurRad="38100" dist="38100" dir="2700000" algn="tl">
                    <a:srgbClr val="000000">
                      <a:alpha val="43137"/>
                    </a:srgbClr>
                  </a:outerShdw>
                </a:effectLst>
                <a:latin typeface="+mj-lt"/>
                <a:ea typeface="+mj-ea"/>
                <a:cs typeface="+mj-cs"/>
              </a:defRPr>
            </a:lvl1pPr>
            <a:lvl2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2pPr>
            <a:lvl3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3pPr>
            <a:lvl4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4pPr>
            <a:lvl5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5pPr>
            <a:lvl6pPr marL="456724"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6pPr>
            <a:lvl7pPr marL="913451"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7pPr>
            <a:lvl8pPr marL="137017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8pPr>
            <a:lvl9pPr marL="182690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9pPr>
          </a:lstStyle>
          <a:p>
            <a:r>
              <a:rPr lang="ja-JP" altLang="en-US" kern="0" dirty="0" smtClean="0"/>
              <a:t>応用例</a:t>
            </a:r>
            <a:endParaRPr lang="ja-JP" altLang="en-US" kern="0" dirty="0"/>
          </a:p>
        </p:txBody>
      </p:sp>
      <p:sp>
        <p:nvSpPr>
          <p:cNvPr id="15" name="正方形/長方形 14"/>
          <p:cNvSpPr>
            <a:spLocks noChangeArrowheads="1"/>
          </p:cNvSpPr>
          <p:nvPr/>
        </p:nvSpPr>
        <p:spPr bwMode="auto">
          <a:xfrm>
            <a:off x="523875" y="1453382"/>
            <a:ext cx="88582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63538" indent="-363538">
              <a:spcAft>
                <a:spcPts val="1200"/>
              </a:spcAft>
              <a:buClr>
                <a:srgbClr val="A50021"/>
              </a:buClr>
              <a:buFont typeface="Wingdings" pitchFamily="2" charset="2"/>
              <a:buChar char="l"/>
            </a:pPr>
            <a:r>
              <a:rPr lang="ja-JP" altLang="en-US" sz="4400" dirty="0" smtClean="0">
                <a:latin typeface="+mj-ea"/>
                <a:ea typeface="+mj-ea"/>
              </a:rPr>
              <a:t>もういちど記号を整理すると</a:t>
            </a:r>
            <a:r>
              <a:rPr lang="ja-JP" altLang="en-US" sz="4400" dirty="0" err="1" smtClean="0">
                <a:latin typeface="+mj-ea"/>
                <a:ea typeface="+mj-ea"/>
              </a:rPr>
              <a:t>。。</a:t>
            </a:r>
            <a:endParaRPr lang="en-US" altLang="ja-JP" sz="4400" dirty="0">
              <a:latin typeface="+mj-ea"/>
              <a:ea typeface="+mj-ea"/>
            </a:endParaRPr>
          </a:p>
        </p:txBody>
      </p:sp>
      <p:sp>
        <p:nvSpPr>
          <p:cNvPr id="16" name="正方形/長方形 15"/>
          <p:cNvSpPr>
            <a:spLocks noChangeArrowheads="1"/>
          </p:cNvSpPr>
          <p:nvPr/>
        </p:nvSpPr>
        <p:spPr bwMode="auto">
          <a:xfrm>
            <a:off x="1208583" y="2366839"/>
            <a:ext cx="16336787"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ja-JP" altLang="en-US" sz="4400" dirty="0" smtClean="0">
                <a:latin typeface="+mj-ea"/>
                <a:ea typeface="+mj-ea"/>
              </a:rPr>
              <a:t>・メールがスパムである事象：</a:t>
            </a:r>
            <a:r>
              <a:rPr lang="ja-JP" altLang="en-US" sz="4400" dirty="0">
                <a:latin typeface="+mj-ea"/>
                <a:ea typeface="+mj-ea"/>
              </a:rPr>
              <a:t>Ｈ</a:t>
            </a:r>
            <a:r>
              <a:rPr lang="en-US" altLang="ja-JP" sz="4400" baseline="-25000" dirty="0">
                <a:latin typeface="+mj-ea"/>
                <a:ea typeface="+mj-ea"/>
              </a:rPr>
              <a:t>1</a:t>
            </a:r>
          </a:p>
          <a:p>
            <a:r>
              <a:rPr lang="ja-JP" altLang="en-US" sz="4400" dirty="0" smtClean="0">
                <a:latin typeface="+mj-ea"/>
                <a:ea typeface="+mj-ea"/>
              </a:rPr>
              <a:t>・メール</a:t>
            </a:r>
            <a:r>
              <a:rPr lang="ja-JP" altLang="en-US" sz="4400" dirty="0">
                <a:latin typeface="+mj-ea"/>
                <a:ea typeface="+mj-ea"/>
              </a:rPr>
              <a:t>がスパム</a:t>
            </a:r>
            <a:r>
              <a:rPr lang="ja-JP" altLang="en-US" sz="4400" dirty="0" smtClean="0">
                <a:latin typeface="+mj-ea"/>
                <a:ea typeface="+mj-ea"/>
              </a:rPr>
              <a:t>でない事象</a:t>
            </a:r>
            <a:r>
              <a:rPr lang="ja-JP" altLang="en-US" sz="4400" dirty="0">
                <a:latin typeface="+mj-ea"/>
                <a:ea typeface="+mj-ea"/>
              </a:rPr>
              <a:t>：Ｈ</a:t>
            </a:r>
            <a:r>
              <a:rPr lang="en-US" altLang="ja-JP" sz="4400" baseline="-25000" dirty="0">
                <a:latin typeface="+mj-ea"/>
                <a:ea typeface="+mj-ea"/>
              </a:rPr>
              <a:t>2</a:t>
            </a:r>
          </a:p>
          <a:p>
            <a:r>
              <a:rPr lang="ja-JP" altLang="en-US" sz="4400" dirty="0" smtClean="0">
                <a:latin typeface="+mj-ea"/>
                <a:ea typeface="+mj-ea"/>
              </a:rPr>
              <a:t>・受信したメールに“無料”という単語が</a:t>
            </a:r>
            <a:endParaRPr lang="en-US" altLang="ja-JP" sz="4400" dirty="0" smtClean="0">
              <a:latin typeface="+mj-ea"/>
              <a:ea typeface="+mj-ea"/>
            </a:endParaRPr>
          </a:p>
          <a:p>
            <a:r>
              <a:rPr lang="ja-JP" altLang="en-US" sz="4400" dirty="0">
                <a:latin typeface="+mj-ea"/>
                <a:ea typeface="+mj-ea"/>
              </a:rPr>
              <a:t>　</a:t>
            </a:r>
            <a:r>
              <a:rPr lang="ja-JP" altLang="en-US" sz="4400" dirty="0" smtClean="0">
                <a:latin typeface="+mj-ea"/>
                <a:ea typeface="+mj-ea"/>
              </a:rPr>
              <a:t>　含まれているという事象：</a:t>
            </a:r>
            <a:r>
              <a:rPr lang="ja-JP" altLang="en-US" sz="4400" dirty="0">
                <a:latin typeface="+mj-ea"/>
                <a:ea typeface="+mj-ea"/>
              </a:rPr>
              <a:t>Ａ</a:t>
            </a:r>
            <a:endParaRPr lang="en-US" altLang="ja-JP" sz="4400" dirty="0">
              <a:latin typeface="+mj-ea"/>
              <a:ea typeface="+mj-ea"/>
            </a:endParaRPr>
          </a:p>
        </p:txBody>
      </p:sp>
      <p:sp>
        <p:nvSpPr>
          <p:cNvPr id="17" name="二等辺三角形 16"/>
          <p:cNvSpPr/>
          <p:nvPr/>
        </p:nvSpPr>
        <p:spPr>
          <a:xfrm rot="10800000">
            <a:off x="5735776" y="5445224"/>
            <a:ext cx="5184576" cy="288032"/>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a:latin typeface="+mj-ea"/>
              <a:ea typeface="+mj-ea"/>
            </a:endParaRPr>
          </a:p>
        </p:txBody>
      </p:sp>
      <p:sp>
        <p:nvSpPr>
          <p:cNvPr id="28" name="正方形/長方形 27"/>
          <p:cNvSpPr>
            <a:spLocks noChangeArrowheads="1"/>
          </p:cNvSpPr>
          <p:nvPr/>
        </p:nvSpPr>
        <p:spPr bwMode="auto">
          <a:xfrm>
            <a:off x="1502473" y="5985284"/>
            <a:ext cx="12967011"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4400" dirty="0" smtClean="0">
                <a:latin typeface="+mj-ea"/>
                <a:ea typeface="+mj-ea"/>
              </a:rPr>
              <a:t>・</a:t>
            </a:r>
            <a:r>
              <a:rPr lang="en-US" altLang="ja-JP" sz="4400" dirty="0" smtClean="0">
                <a:latin typeface="+mj-ea"/>
                <a:ea typeface="+mj-ea"/>
              </a:rPr>
              <a:t>P(H</a:t>
            </a:r>
            <a:r>
              <a:rPr lang="en-US" altLang="ja-JP" sz="4400" baseline="-25000" dirty="0" smtClean="0">
                <a:latin typeface="+mj-ea"/>
                <a:ea typeface="+mj-ea"/>
              </a:rPr>
              <a:t>1</a:t>
            </a:r>
            <a:r>
              <a:rPr lang="en-US" altLang="ja-JP" sz="4400" dirty="0" smtClean="0">
                <a:latin typeface="+mj-ea"/>
                <a:ea typeface="+mj-ea"/>
              </a:rPr>
              <a:t>|A)</a:t>
            </a:r>
            <a:r>
              <a:rPr lang="ja-JP" altLang="en-US" sz="4400" dirty="0" smtClean="0">
                <a:latin typeface="+mj-ea"/>
                <a:ea typeface="+mj-ea"/>
              </a:rPr>
              <a:t>：受信したメールに“無料”という単語が</a:t>
            </a:r>
            <a:endParaRPr lang="en-US" altLang="ja-JP" sz="4400" dirty="0" smtClean="0">
              <a:latin typeface="+mj-ea"/>
              <a:ea typeface="+mj-ea"/>
            </a:endParaRPr>
          </a:p>
          <a:p>
            <a:r>
              <a:rPr lang="ja-JP" altLang="en-US" sz="4400" dirty="0">
                <a:latin typeface="+mj-ea"/>
                <a:ea typeface="+mj-ea"/>
              </a:rPr>
              <a:t>　</a:t>
            </a:r>
            <a:r>
              <a:rPr lang="ja-JP" altLang="en-US" sz="4400" dirty="0" smtClean="0">
                <a:latin typeface="+mj-ea"/>
                <a:ea typeface="+mj-ea"/>
              </a:rPr>
              <a:t>　含まれている時に、それがスパムである確率</a:t>
            </a:r>
            <a:endParaRPr lang="en-US" altLang="ja-JP" sz="4400" dirty="0">
              <a:latin typeface="+mj-ea"/>
              <a:ea typeface="+mj-ea"/>
            </a:endParaRPr>
          </a:p>
        </p:txBody>
      </p:sp>
      <p:sp>
        <p:nvSpPr>
          <p:cNvPr id="29" name="正方形/長方形 28"/>
          <p:cNvSpPr>
            <a:spLocks noChangeArrowheads="1"/>
          </p:cNvSpPr>
          <p:nvPr/>
        </p:nvSpPr>
        <p:spPr bwMode="auto">
          <a:xfrm>
            <a:off x="1430465" y="7437013"/>
            <a:ext cx="1316257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4400" dirty="0" smtClean="0">
                <a:latin typeface="+mj-ea"/>
                <a:ea typeface="+mj-ea"/>
              </a:rPr>
              <a:t>・</a:t>
            </a:r>
            <a:r>
              <a:rPr lang="en-US" altLang="ja-JP" sz="4400" dirty="0" smtClean="0">
                <a:latin typeface="+mj-ea"/>
                <a:ea typeface="+mj-ea"/>
              </a:rPr>
              <a:t>P(H</a:t>
            </a:r>
            <a:r>
              <a:rPr lang="en-US" altLang="ja-JP" sz="4400" baseline="-25000" dirty="0" smtClean="0">
                <a:latin typeface="+mj-ea"/>
                <a:ea typeface="+mj-ea"/>
              </a:rPr>
              <a:t>2</a:t>
            </a:r>
            <a:r>
              <a:rPr lang="en-US" altLang="ja-JP" sz="4400" dirty="0" smtClean="0">
                <a:latin typeface="+mj-ea"/>
                <a:ea typeface="+mj-ea"/>
              </a:rPr>
              <a:t>|A)</a:t>
            </a:r>
            <a:r>
              <a:rPr lang="ja-JP" altLang="en-US" sz="4400" dirty="0" smtClean="0">
                <a:latin typeface="+mj-ea"/>
                <a:ea typeface="+mj-ea"/>
              </a:rPr>
              <a:t>：受信したメールに“無料”という単語が</a:t>
            </a:r>
            <a:endParaRPr lang="en-US" altLang="ja-JP" sz="4400" dirty="0" smtClean="0">
              <a:latin typeface="+mj-ea"/>
              <a:ea typeface="+mj-ea"/>
            </a:endParaRPr>
          </a:p>
          <a:p>
            <a:r>
              <a:rPr lang="ja-JP" altLang="en-US" sz="4400" dirty="0">
                <a:latin typeface="+mj-ea"/>
                <a:ea typeface="+mj-ea"/>
              </a:rPr>
              <a:t>　</a:t>
            </a:r>
            <a:r>
              <a:rPr lang="ja-JP" altLang="en-US" sz="4400" dirty="0" smtClean="0">
                <a:latin typeface="+mj-ea"/>
                <a:ea typeface="+mj-ea"/>
              </a:rPr>
              <a:t>　含まれている時に、それがスパムではない確率</a:t>
            </a:r>
            <a:endParaRPr lang="en-US" altLang="ja-JP" sz="4400" dirty="0">
              <a:latin typeface="+mj-ea"/>
              <a:ea typeface="+mj-ea"/>
            </a:endParaRPr>
          </a:p>
        </p:txBody>
      </p:sp>
    </p:spTree>
    <p:extLst>
      <p:ext uri="{BB962C8B-B14F-4D97-AF65-F5344CB8AC3E}">
        <p14:creationId xmlns:p14="http://schemas.microsoft.com/office/powerpoint/2010/main" val="1049461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8" grpId="0"/>
      <p:bldP spid="2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応用例</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45</a:t>
            </a:fld>
            <a:endParaRPr lang="en-US" altLang="ja-JP" dirty="0"/>
          </a:p>
        </p:txBody>
      </p:sp>
      <p:pic>
        <p:nvPicPr>
          <p:cNvPr id="3" name="図 2"/>
          <p:cNvPicPr>
            <a:picLocks noChangeAspect="1"/>
          </p:cNvPicPr>
          <p:nvPr/>
        </p:nvPicPr>
        <p:blipFill>
          <a:blip r:embed="rId2"/>
          <a:stretch>
            <a:fillRect/>
          </a:stretch>
        </p:blipFill>
        <p:spPr>
          <a:xfrm>
            <a:off x="5195999" y="2474851"/>
            <a:ext cx="6278671" cy="1437692"/>
          </a:xfrm>
          <a:prstGeom prst="rect">
            <a:avLst/>
          </a:prstGeom>
        </p:spPr>
      </p:pic>
      <p:pic>
        <p:nvPicPr>
          <p:cNvPr id="6" name="図 5"/>
          <p:cNvPicPr>
            <a:picLocks noChangeAspect="1"/>
          </p:cNvPicPr>
          <p:nvPr/>
        </p:nvPicPr>
        <p:blipFill>
          <a:blip r:embed="rId3"/>
          <a:stretch>
            <a:fillRect/>
          </a:stretch>
        </p:blipFill>
        <p:spPr>
          <a:xfrm>
            <a:off x="5268007" y="4311055"/>
            <a:ext cx="6305301" cy="1497509"/>
          </a:xfrm>
          <a:prstGeom prst="rect">
            <a:avLst/>
          </a:prstGeom>
        </p:spPr>
      </p:pic>
      <p:sp>
        <p:nvSpPr>
          <p:cNvPr id="19" name="正方形/長方形 18"/>
          <p:cNvSpPr>
            <a:spLocks noChangeArrowheads="1"/>
          </p:cNvSpPr>
          <p:nvPr/>
        </p:nvSpPr>
        <p:spPr bwMode="auto">
          <a:xfrm>
            <a:off x="586221" y="1502743"/>
            <a:ext cx="88582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63538" indent="-363538">
              <a:spcAft>
                <a:spcPts val="1200"/>
              </a:spcAft>
              <a:buClr>
                <a:srgbClr val="A50021"/>
              </a:buClr>
              <a:buFont typeface="Wingdings" pitchFamily="2" charset="2"/>
              <a:buChar char="l"/>
            </a:pPr>
            <a:r>
              <a:rPr lang="ja-JP" altLang="en-US" sz="4400" dirty="0" smtClean="0">
                <a:latin typeface="+mj-ea"/>
                <a:ea typeface="+mj-ea"/>
              </a:rPr>
              <a:t>ベイズの定理により</a:t>
            </a:r>
            <a:endParaRPr lang="en-US" altLang="ja-JP" sz="4400" dirty="0">
              <a:latin typeface="+mj-ea"/>
              <a:ea typeface="+mj-ea"/>
            </a:endParaRPr>
          </a:p>
        </p:txBody>
      </p:sp>
      <p:sp>
        <p:nvSpPr>
          <p:cNvPr id="20" name="正方形/長方形 3"/>
          <p:cNvSpPr>
            <a:spLocks noChangeArrowheads="1"/>
          </p:cNvSpPr>
          <p:nvPr/>
        </p:nvSpPr>
        <p:spPr bwMode="auto">
          <a:xfrm>
            <a:off x="518675" y="5787219"/>
            <a:ext cx="1562254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spcAft>
                <a:spcPts val="1200"/>
              </a:spcAft>
              <a:buClr>
                <a:srgbClr val="A50021"/>
              </a:buClr>
            </a:pPr>
            <a:r>
              <a:rPr lang="ja-JP" altLang="en-US" sz="4000" dirty="0" smtClean="0">
                <a:latin typeface="+mj-ea"/>
                <a:ea typeface="+mj-ea"/>
              </a:rPr>
              <a:t>　　の大きい方がどちらか？を言えればよい。</a:t>
            </a:r>
            <a:endParaRPr lang="en-US" altLang="ja-JP" sz="4000" dirty="0" smtClean="0">
              <a:latin typeface="+mj-ea"/>
              <a:ea typeface="+mj-ea"/>
            </a:endParaRPr>
          </a:p>
        </p:txBody>
      </p:sp>
      <p:sp>
        <p:nvSpPr>
          <p:cNvPr id="21" name="正方形/長方形 20"/>
          <p:cNvSpPr>
            <a:spLocks noChangeArrowheads="1"/>
          </p:cNvSpPr>
          <p:nvPr/>
        </p:nvSpPr>
        <p:spPr bwMode="auto">
          <a:xfrm>
            <a:off x="703492" y="6665684"/>
            <a:ext cx="15257703" cy="2469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3600" dirty="0">
                <a:latin typeface="+mj-ea"/>
                <a:ea typeface="+mj-ea"/>
              </a:rPr>
              <a:t>Ｐ（Ｈ</a:t>
            </a:r>
            <a:r>
              <a:rPr lang="en-US" altLang="ja-JP" sz="3600" baseline="-25000" dirty="0">
                <a:latin typeface="+mj-ea"/>
                <a:ea typeface="+mj-ea"/>
              </a:rPr>
              <a:t>1</a:t>
            </a:r>
            <a:r>
              <a:rPr lang="ja-JP" altLang="en-US" sz="3600" dirty="0" smtClean="0">
                <a:latin typeface="+mj-ea"/>
                <a:ea typeface="+mj-ea"/>
              </a:rPr>
              <a:t>）＝「メール全体に占めるスパムの割合」</a:t>
            </a:r>
            <a:endParaRPr lang="en-US" altLang="ja-JP" sz="3600" dirty="0" smtClean="0">
              <a:latin typeface="+mj-ea"/>
              <a:ea typeface="+mj-ea"/>
            </a:endParaRPr>
          </a:p>
          <a:p>
            <a:r>
              <a:rPr lang="ja-JP" altLang="en-US" sz="3600" dirty="0" smtClean="0">
                <a:latin typeface="+mj-ea"/>
                <a:ea typeface="+mj-ea"/>
              </a:rPr>
              <a:t>Ｐ</a:t>
            </a:r>
            <a:r>
              <a:rPr lang="ja-JP" altLang="en-US" sz="3600" dirty="0">
                <a:latin typeface="+mj-ea"/>
                <a:ea typeface="+mj-ea"/>
              </a:rPr>
              <a:t>（Ｈ</a:t>
            </a:r>
            <a:r>
              <a:rPr lang="en-US" altLang="ja-JP" sz="3600" baseline="-25000" dirty="0">
                <a:latin typeface="+mj-ea"/>
                <a:ea typeface="+mj-ea"/>
              </a:rPr>
              <a:t>2</a:t>
            </a:r>
            <a:r>
              <a:rPr lang="ja-JP" altLang="en-US" sz="3600" dirty="0">
                <a:latin typeface="+mj-ea"/>
                <a:ea typeface="+mj-ea"/>
              </a:rPr>
              <a:t>）＝ 「メール全体に占める</a:t>
            </a:r>
            <a:r>
              <a:rPr lang="ja-JP" altLang="en-US" sz="3600" dirty="0" smtClean="0">
                <a:latin typeface="+mj-ea"/>
                <a:ea typeface="+mj-ea"/>
              </a:rPr>
              <a:t>スパムでないメールの</a:t>
            </a:r>
            <a:r>
              <a:rPr lang="ja-JP" altLang="en-US" sz="3600" dirty="0">
                <a:latin typeface="+mj-ea"/>
                <a:ea typeface="+mj-ea"/>
              </a:rPr>
              <a:t>割合」</a:t>
            </a:r>
            <a:endParaRPr lang="en-US" altLang="ja-JP" sz="3600" dirty="0">
              <a:latin typeface="+mj-ea"/>
              <a:ea typeface="+mj-ea"/>
            </a:endParaRPr>
          </a:p>
          <a:p>
            <a:endParaRPr lang="en-US" altLang="ja-JP" sz="1050" dirty="0">
              <a:latin typeface="+mj-ea"/>
              <a:ea typeface="+mj-ea"/>
            </a:endParaRPr>
          </a:p>
          <a:p>
            <a:r>
              <a:rPr lang="ja-JP" altLang="en-US" sz="3600" dirty="0">
                <a:latin typeface="+mj-ea"/>
                <a:ea typeface="+mj-ea"/>
              </a:rPr>
              <a:t>Ｐ（Ａ｜Ｈ</a:t>
            </a:r>
            <a:r>
              <a:rPr lang="en-US" altLang="ja-JP" sz="3600" baseline="-25000" dirty="0">
                <a:latin typeface="+mj-ea"/>
                <a:ea typeface="+mj-ea"/>
              </a:rPr>
              <a:t>1</a:t>
            </a:r>
            <a:r>
              <a:rPr lang="ja-JP" altLang="en-US" sz="3600" dirty="0">
                <a:latin typeface="+mj-ea"/>
                <a:ea typeface="+mj-ea"/>
              </a:rPr>
              <a:t>）</a:t>
            </a:r>
            <a:r>
              <a:rPr lang="ja-JP" altLang="en-US" sz="3600" dirty="0" smtClean="0">
                <a:latin typeface="+mj-ea"/>
                <a:ea typeface="+mj-ea"/>
              </a:rPr>
              <a:t>＝「スパムに“無料”の語が入っている確率」</a:t>
            </a:r>
            <a:endParaRPr lang="en-US" altLang="ja-JP" sz="3600" dirty="0">
              <a:latin typeface="+mj-ea"/>
              <a:ea typeface="+mj-ea"/>
            </a:endParaRPr>
          </a:p>
          <a:p>
            <a:r>
              <a:rPr lang="ja-JP" altLang="en-US" sz="3600" dirty="0">
                <a:latin typeface="+mj-ea"/>
                <a:ea typeface="+mj-ea"/>
              </a:rPr>
              <a:t>Ｐ（Ａ｜Ｈ</a:t>
            </a:r>
            <a:r>
              <a:rPr lang="en-US" altLang="ja-JP" sz="3600" baseline="-25000" dirty="0">
                <a:latin typeface="+mj-ea"/>
                <a:ea typeface="+mj-ea"/>
              </a:rPr>
              <a:t>2</a:t>
            </a:r>
            <a:r>
              <a:rPr lang="ja-JP" altLang="en-US" sz="3600" dirty="0">
                <a:latin typeface="+mj-ea"/>
                <a:ea typeface="+mj-ea"/>
              </a:rPr>
              <a:t>）＝ 「</a:t>
            </a:r>
            <a:r>
              <a:rPr lang="ja-JP" altLang="en-US" sz="3600" dirty="0" smtClean="0">
                <a:latin typeface="+mj-ea"/>
                <a:ea typeface="+mj-ea"/>
              </a:rPr>
              <a:t>スパムでないメールに</a:t>
            </a:r>
            <a:r>
              <a:rPr lang="ja-JP" altLang="en-US" sz="3600" dirty="0">
                <a:latin typeface="+mj-ea"/>
                <a:ea typeface="+mj-ea"/>
              </a:rPr>
              <a:t>“無料”の語が入って</a:t>
            </a:r>
            <a:r>
              <a:rPr lang="ja-JP" altLang="en-US" sz="3600" dirty="0" smtClean="0">
                <a:latin typeface="+mj-ea"/>
                <a:ea typeface="+mj-ea"/>
              </a:rPr>
              <a:t>いる確率</a:t>
            </a:r>
            <a:r>
              <a:rPr lang="ja-JP" altLang="en-US" sz="3600" dirty="0">
                <a:latin typeface="+mj-ea"/>
                <a:ea typeface="+mj-ea"/>
              </a:rPr>
              <a:t>」</a:t>
            </a:r>
            <a:endParaRPr lang="en-US" altLang="ja-JP" sz="3600" dirty="0">
              <a:latin typeface="+mj-ea"/>
              <a:ea typeface="+mj-ea"/>
            </a:endParaRPr>
          </a:p>
        </p:txBody>
      </p:sp>
    </p:spTree>
    <p:extLst>
      <p:ext uri="{BB962C8B-B14F-4D97-AF65-F5344CB8AC3E}">
        <p14:creationId xmlns:p14="http://schemas.microsoft.com/office/powerpoint/2010/main" val="181529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応用例</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46</a:t>
            </a:fld>
            <a:endParaRPr lang="en-US" altLang="ja-JP" dirty="0"/>
          </a:p>
        </p:txBody>
      </p:sp>
      <p:pic>
        <p:nvPicPr>
          <p:cNvPr id="3" name="図 2"/>
          <p:cNvPicPr>
            <a:picLocks noChangeAspect="1"/>
          </p:cNvPicPr>
          <p:nvPr/>
        </p:nvPicPr>
        <p:blipFill>
          <a:blip r:embed="rId2"/>
          <a:stretch>
            <a:fillRect/>
          </a:stretch>
        </p:blipFill>
        <p:spPr>
          <a:xfrm>
            <a:off x="5195999" y="2474851"/>
            <a:ext cx="6278671" cy="1437692"/>
          </a:xfrm>
          <a:prstGeom prst="rect">
            <a:avLst/>
          </a:prstGeom>
        </p:spPr>
      </p:pic>
      <p:pic>
        <p:nvPicPr>
          <p:cNvPr id="6" name="図 5"/>
          <p:cNvPicPr>
            <a:picLocks noChangeAspect="1"/>
          </p:cNvPicPr>
          <p:nvPr/>
        </p:nvPicPr>
        <p:blipFill>
          <a:blip r:embed="rId3"/>
          <a:stretch>
            <a:fillRect/>
          </a:stretch>
        </p:blipFill>
        <p:spPr>
          <a:xfrm>
            <a:off x="5268007" y="4311055"/>
            <a:ext cx="6305301" cy="1497509"/>
          </a:xfrm>
          <a:prstGeom prst="rect">
            <a:avLst/>
          </a:prstGeom>
        </p:spPr>
      </p:pic>
      <p:sp>
        <p:nvSpPr>
          <p:cNvPr id="19" name="正方形/長方形 18"/>
          <p:cNvSpPr>
            <a:spLocks noChangeArrowheads="1"/>
          </p:cNvSpPr>
          <p:nvPr/>
        </p:nvSpPr>
        <p:spPr bwMode="auto">
          <a:xfrm>
            <a:off x="586221" y="1502743"/>
            <a:ext cx="88582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63538" indent="-363538">
              <a:spcAft>
                <a:spcPts val="1200"/>
              </a:spcAft>
              <a:buClr>
                <a:srgbClr val="A50021"/>
              </a:buClr>
              <a:buFont typeface="Wingdings" pitchFamily="2" charset="2"/>
              <a:buChar char="l"/>
            </a:pPr>
            <a:r>
              <a:rPr lang="ja-JP" altLang="en-US" sz="4400" dirty="0" smtClean="0">
                <a:latin typeface="+mj-ea"/>
                <a:ea typeface="+mj-ea"/>
              </a:rPr>
              <a:t>ベイズの定理により</a:t>
            </a:r>
            <a:endParaRPr lang="en-US" altLang="ja-JP" sz="4400" dirty="0">
              <a:latin typeface="+mj-ea"/>
              <a:ea typeface="+mj-ea"/>
            </a:endParaRPr>
          </a:p>
        </p:txBody>
      </p:sp>
      <p:sp>
        <p:nvSpPr>
          <p:cNvPr id="20" name="正方形/長方形 3"/>
          <p:cNvSpPr>
            <a:spLocks noChangeArrowheads="1"/>
          </p:cNvSpPr>
          <p:nvPr/>
        </p:nvSpPr>
        <p:spPr bwMode="auto">
          <a:xfrm>
            <a:off x="518675" y="5787219"/>
            <a:ext cx="1562254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spcAft>
                <a:spcPts val="1200"/>
              </a:spcAft>
              <a:buClr>
                <a:srgbClr val="A50021"/>
              </a:buClr>
            </a:pPr>
            <a:r>
              <a:rPr lang="ja-JP" altLang="en-US" sz="4000" dirty="0" smtClean="0">
                <a:latin typeface="+mj-ea"/>
                <a:ea typeface="+mj-ea"/>
              </a:rPr>
              <a:t>　　の大きい方がどちらか？を言えればよい。</a:t>
            </a:r>
            <a:endParaRPr lang="en-US" altLang="ja-JP" sz="4000" dirty="0" smtClean="0">
              <a:latin typeface="+mj-ea"/>
              <a:ea typeface="+mj-ea"/>
            </a:endParaRPr>
          </a:p>
        </p:txBody>
      </p:sp>
      <p:sp>
        <p:nvSpPr>
          <p:cNvPr id="10" name="円/楕円 9"/>
          <p:cNvSpPr/>
          <p:nvPr/>
        </p:nvSpPr>
        <p:spPr>
          <a:xfrm>
            <a:off x="7579183" y="2416200"/>
            <a:ext cx="3730575" cy="72015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7731583" y="4310982"/>
            <a:ext cx="3730575" cy="72015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3"/>
          <p:cNvSpPr>
            <a:spLocks noChangeArrowheads="1"/>
          </p:cNvSpPr>
          <p:nvPr/>
        </p:nvSpPr>
        <p:spPr bwMode="auto">
          <a:xfrm>
            <a:off x="416496" y="7430046"/>
            <a:ext cx="1657763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820738" lvl="1" indent="-363538">
              <a:spcAft>
                <a:spcPts val="1200"/>
              </a:spcAft>
              <a:buClr>
                <a:srgbClr val="A50021"/>
              </a:buClr>
              <a:buFont typeface="Wingdings" pitchFamily="2" charset="2"/>
              <a:buChar char="Ø"/>
            </a:pPr>
            <a:r>
              <a:rPr lang="ja-JP" altLang="en-US" sz="4400" dirty="0" smtClean="0">
                <a:latin typeface="+mj-ea"/>
                <a:ea typeface="+mj-ea"/>
              </a:rPr>
              <a:t>大小の比較のみであれば、右辺の分子のみ比較すればよい！</a:t>
            </a:r>
            <a:endParaRPr lang="en-US" altLang="ja-JP" sz="4400" dirty="0" smtClean="0">
              <a:latin typeface="+mj-ea"/>
              <a:ea typeface="+mj-ea"/>
            </a:endParaRPr>
          </a:p>
        </p:txBody>
      </p:sp>
    </p:spTree>
    <p:extLst>
      <p:ext uri="{BB962C8B-B14F-4D97-AF65-F5344CB8AC3E}">
        <p14:creationId xmlns:p14="http://schemas.microsoft.com/office/powerpoint/2010/main" val="297757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応用例</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47</a:t>
            </a:fld>
            <a:endParaRPr lang="en-US" altLang="ja-JP" dirty="0"/>
          </a:p>
        </p:txBody>
      </p:sp>
      <p:pic>
        <p:nvPicPr>
          <p:cNvPr id="3" name="図 2"/>
          <p:cNvPicPr>
            <a:picLocks noChangeAspect="1"/>
          </p:cNvPicPr>
          <p:nvPr/>
        </p:nvPicPr>
        <p:blipFill>
          <a:blip r:embed="rId2"/>
          <a:stretch>
            <a:fillRect/>
          </a:stretch>
        </p:blipFill>
        <p:spPr>
          <a:xfrm>
            <a:off x="5195999" y="2474851"/>
            <a:ext cx="6278671" cy="1437692"/>
          </a:xfrm>
          <a:prstGeom prst="rect">
            <a:avLst/>
          </a:prstGeom>
        </p:spPr>
      </p:pic>
      <p:pic>
        <p:nvPicPr>
          <p:cNvPr id="6" name="図 5"/>
          <p:cNvPicPr>
            <a:picLocks noChangeAspect="1"/>
          </p:cNvPicPr>
          <p:nvPr/>
        </p:nvPicPr>
        <p:blipFill>
          <a:blip r:embed="rId3"/>
          <a:stretch>
            <a:fillRect/>
          </a:stretch>
        </p:blipFill>
        <p:spPr>
          <a:xfrm>
            <a:off x="5268007" y="4311055"/>
            <a:ext cx="6305301" cy="1497509"/>
          </a:xfrm>
          <a:prstGeom prst="rect">
            <a:avLst/>
          </a:prstGeom>
        </p:spPr>
      </p:pic>
      <p:sp>
        <p:nvSpPr>
          <p:cNvPr id="19" name="正方形/長方形 18"/>
          <p:cNvSpPr>
            <a:spLocks noChangeArrowheads="1"/>
          </p:cNvSpPr>
          <p:nvPr/>
        </p:nvSpPr>
        <p:spPr bwMode="auto">
          <a:xfrm>
            <a:off x="586221" y="1502743"/>
            <a:ext cx="88582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63538" indent="-363538">
              <a:spcAft>
                <a:spcPts val="1200"/>
              </a:spcAft>
              <a:buClr>
                <a:srgbClr val="A50021"/>
              </a:buClr>
              <a:buFont typeface="Wingdings" pitchFamily="2" charset="2"/>
              <a:buChar char="l"/>
            </a:pPr>
            <a:r>
              <a:rPr lang="ja-JP" altLang="en-US" sz="4400" dirty="0" smtClean="0">
                <a:latin typeface="+mj-ea"/>
                <a:ea typeface="+mj-ea"/>
              </a:rPr>
              <a:t>ベイズの定理</a:t>
            </a:r>
            <a:endParaRPr lang="en-US" altLang="ja-JP" sz="4400" dirty="0">
              <a:latin typeface="+mj-ea"/>
              <a:ea typeface="+mj-ea"/>
            </a:endParaRPr>
          </a:p>
        </p:txBody>
      </p:sp>
      <p:sp>
        <p:nvSpPr>
          <p:cNvPr id="10" name="円/楕円 9"/>
          <p:cNvSpPr/>
          <p:nvPr/>
        </p:nvSpPr>
        <p:spPr>
          <a:xfrm>
            <a:off x="7579183" y="2416200"/>
            <a:ext cx="3730575" cy="72015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7731583" y="4310982"/>
            <a:ext cx="3730575" cy="72015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p:cNvCxnSpPr/>
          <p:nvPr/>
        </p:nvCxnSpPr>
        <p:spPr>
          <a:xfrm>
            <a:off x="11573308" y="2730426"/>
            <a:ext cx="805929" cy="0"/>
          </a:xfrm>
          <a:prstGeom prst="line">
            <a:avLst/>
          </a:prstGeom>
          <a:ln w="19050" cmpd="sng">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11659157" y="4745804"/>
            <a:ext cx="805929" cy="0"/>
          </a:xfrm>
          <a:prstGeom prst="line">
            <a:avLst/>
          </a:prstGeom>
          <a:ln w="19050" cmpd="sng">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タイトル 1"/>
          <p:cNvSpPr txBox="1">
            <a:spLocks/>
          </p:cNvSpPr>
          <p:nvPr/>
        </p:nvSpPr>
        <p:spPr>
          <a:xfrm>
            <a:off x="12235221" y="2330835"/>
            <a:ext cx="721668" cy="576263"/>
          </a:xfrm>
          <a:prstGeom prst="rect">
            <a:avLst/>
          </a:prstGeom>
        </p:spPr>
        <p:txBody>
          <a:bodyPr/>
          <a:lstStyle>
            <a:lvl1pPr algn="ctr" rtl="0" eaLnBrk="0" fontAlgn="base" hangingPunct="0">
              <a:spcBef>
                <a:spcPct val="0"/>
              </a:spcBef>
              <a:spcAft>
                <a:spcPct val="0"/>
              </a:spcAft>
              <a:defRPr kumimoji="1" sz="3200">
                <a:solidFill>
                  <a:schemeClr val="accent6">
                    <a:lumMod val="25000"/>
                  </a:schemeClr>
                </a:solidFill>
                <a:latin typeface="HGP創英角ﾎﾟｯﾌﾟ体" pitchFamily="50" charset="-128"/>
                <a:ea typeface="HGP創英角ﾎﾟｯﾌﾟ体" pitchFamily="50" charset="-128"/>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2pPr>
            <a:lvl3pPr algn="l" rtl="0" eaLnBrk="0" fontAlgn="base" hangingPunct="0">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3pPr>
            <a:lvl4pPr algn="l" rtl="0" eaLnBrk="0" fontAlgn="base" hangingPunct="0">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4pPr>
            <a:lvl5pPr algn="l" rtl="0" eaLnBrk="0" fontAlgn="base" hangingPunct="0">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5pPr>
            <a:lvl6pPr marL="457200" algn="l" rtl="0" fontAlgn="base">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6pPr>
            <a:lvl7pPr marL="914400" algn="l" rtl="0" fontAlgn="base">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7pPr>
            <a:lvl8pPr marL="1371600" algn="l" rtl="0" fontAlgn="base">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8pPr>
            <a:lvl9pPr marL="1828800" algn="l" rtl="0" fontAlgn="base">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9pPr>
          </a:lstStyle>
          <a:p>
            <a:pPr algn="r"/>
            <a:r>
              <a:rPr lang="ja-JP" altLang="en-US" sz="3600" kern="0" dirty="0">
                <a:latin typeface="+mn-ea"/>
                <a:ea typeface="+mn-ea"/>
              </a:rPr>
              <a:t>①</a:t>
            </a:r>
          </a:p>
        </p:txBody>
      </p:sp>
      <p:sp>
        <p:nvSpPr>
          <p:cNvPr id="16" name="タイトル 1"/>
          <p:cNvSpPr txBox="1">
            <a:spLocks/>
          </p:cNvSpPr>
          <p:nvPr/>
        </p:nvSpPr>
        <p:spPr>
          <a:xfrm>
            <a:off x="12287199" y="4454872"/>
            <a:ext cx="721668" cy="576263"/>
          </a:xfrm>
          <a:prstGeom prst="rect">
            <a:avLst/>
          </a:prstGeom>
        </p:spPr>
        <p:txBody>
          <a:bodyPr/>
          <a:lstStyle>
            <a:lvl1pPr algn="ctr" rtl="0" eaLnBrk="0" fontAlgn="base" hangingPunct="0">
              <a:spcBef>
                <a:spcPct val="0"/>
              </a:spcBef>
              <a:spcAft>
                <a:spcPct val="0"/>
              </a:spcAft>
              <a:defRPr kumimoji="1" sz="3200">
                <a:solidFill>
                  <a:schemeClr val="accent6">
                    <a:lumMod val="25000"/>
                  </a:schemeClr>
                </a:solidFill>
                <a:latin typeface="HGP創英角ﾎﾟｯﾌﾟ体" pitchFamily="50" charset="-128"/>
                <a:ea typeface="HGP創英角ﾎﾟｯﾌﾟ体" pitchFamily="50" charset="-128"/>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2pPr>
            <a:lvl3pPr algn="l" rtl="0" eaLnBrk="0" fontAlgn="base" hangingPunct="0">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3pPr>
            <a:lvl4pPr algn="l" rtl="0" eaLnBrk="0" fontAlgn="base" hangingPunct="0">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4pPr>
            <a:lvl5pPr algn="l" rtl="0" eaLnBrk="0" fontAlgn="base" hangingPunct="0">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5pPr>
            <a:lvl6pPr marL="457200" algn="l" rtl="0" fontAlgn="base">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6pPr>
            <a:lvl7pPr marL="914400" algn="l" rtl="0" fontAlgn="base">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7pPr>
            <a:lvl8pPr marL="1371600" algn="l" rtl="0" fontAlgn="base">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8pPr>
            <a:lvl9pPr marL="1828800" algn="l" rtl="0" fontAlgn="base">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9pPr>
          </a:lstStyle>
          <a:p>
            <a:pPr algn="r"/>
            <a:r>
              <a:rPr lang="ja-JP" altLang="en-US" sz="3600" kern="0" dirty="0" smtClean="0">
                <a:latin typeface="+mn-ea"/>
                <a:ea typeface="+mn-ea"/>
              </a:rPr>
              <a:t>②</a:t>
            </a:r>
            <a:endParaRPr lang="ja-JP" altLang="en-US" sz="3600" kern="0" dirty="0">
              <a:latin typeface="+mn-ea"/>
              <a:ea typeface="+mn-ea"/>
            </a:endParaRPr>
          </a:p>
        </p:txBody>
      </p:sp>
      <p:sp>
        <p:nvSpPr>
          <p:cNvPr id="17" name="正方形/長方形 3"/>
          <p:cNvSpPr>
            <a:spLocks noChangeArrowheads="1"/>
          </p:cNvSpPr>
          <p:nvPr/>
        </p:nvSpPr>
        <p:spPr bwMode="auto">
          <a:xfrm>
            <a:off x="987678" y="5930652"/>
            <a:ext cx="88582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820738" lvl="1" indent="-363538">
              <a:spcAft>
                <a:spcPts val="1200"/>
              </a:spcAft>
              <a:buClr>
                <a:srgbClr val="A50021"/>
              </a:buClr>
              <a:buFont typeface="Wingdings" pitchFamily="2" charset="2"/>
              <a:buChar char="Ø"/>
            </a:pPr>
            <a:r>
              <a:rPr lang="ja-JP" altLang="en-US" sz="4000" dirty="0" smtClean="0">
                <a:latin typeface="+mn-ea"/>
                <a:ea typeface="+mn-ea"/>
              </a:rPr>
              <a:t>以下の設定だと</a:t>
            </a:r>
            <a:r>
              <a:rPr lang="ja-JP" altLang="en-US" sz="4000" dirty="0" err="1" smtClean="0">
                <a:latin typeface="+mn-ea"/>
                <a:ea typeface="+mn-ea"/>
              </a:rPr>
              <a:t>。。</a:t>
            </a:r>
            <a:endParaRPr lang="en-US" altLang="ja-JP" sz="4000" dirty="0" smtClean="0">
              <a:latin typeface="+mn-ea"/>
              <a:ea typeface="+mn-ea"/>
            </a:endParaRPr>
          </a:p>
        </p:txBody>
      </p:sp>
      <p:sp>
        <p:nvSpPr>
          <p:cNvPr id="18" name="正方形/長方形 17"/>
          <p:cNvSpPr>
            <a:spLocks noChangeArrowheads="1"/>
          </p:cNvSpPr>
          <p:nvPr/>
        </p:nvSpPr>
        <p:spPr bwMode="auto">
          <a:xfrm>
            <a:off x="877526" y="6722740"/>
            <a:ext cx="16363775" cy="2469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3600" dirty="0">
                <a:latin typeface="+mn-ea"/>
                <a:ea typeface="+mn-ea"/>
              </a:rPr>
              <a:t>Ｐ（Ｈ</a:t>
            </a:r>
            <a:r>
              <a:rPr lang="en-US" altLang="ja-JP" sz="3600" baseline="-25000" dirty="0">
                <a:latin typeface="+mn-ea"/>
                <a:ea typeface="+mn-ea"/>
              </a:rPr>
              <a:t>1</a:t>
            </a:r>
            <a:r>
              <a:rPr lang="ja-JP" altLang="en-US" sz="3600" dirty="0" smtClean="0">
                <a:latin typeface="+mn-ea"/>
                <a:ea typeface="+mn-ea"/>
              </a:rPr>
              <a:t>）＝「メール全体に占めるスパムの割合」</a:t>
            </a:r>
            <a:r>
              <a:rPr lang="en-US" altLang="ja-JP" sz="3600" dirty="0" smtClean="0">
                <a:latin typeface="+mn-ea"/>
                <a:ea typeface="+mn-ea"/>
              </a:rPr>
              <a:t>=0.6</a:t>
            </a:r>
          </a:p>
          <a:p>
            <a:r>
              <a:rPr lang="ja-JP" altLang="en-US" sz="3600" dirty="0" smtClean="0">
                <a:latin typeface="+mn-ea"/>
                <a:ea typeface="+mn-ea"/>
              </a:rPr>
              <a:t>Ｐ</a:t>
            </a:r>
            <a:r>
              <a:rPr lang="ja-JP" altLang="en-US" sz="3600" dirty="0">
                <a:latin typeface="+mn-ea"/>
                <a:ea typeface="+mn-ea"/>
              </a:rPr>
              <a:t>（Ｈ</a:t>
            </a:r>
            <a:r>
              <a:rPr lang="en-US" altLang="ja-JP" sz="3600" baseline="-25000" dirty="0">
                <a:latin typeface="+mn-ea"/>
                <a:ea typeface="+mn-ea"/>
              </a:rPr>
              <a:t>2</a:t>
            </a:r>
            <a:r>
              <a:rPr lang="ja-JP" altLang="en-US" sz="3600" dirty="0">
                <a:latin typeface="+mn-ea"/>
                <a:ea typeface="+mn-ea"/>
              </a:rPr>
              <a:t>）＝ 「メール全体に占める</a:t>
            </a:r>
            <a:r>
              <a:rPr lang="ja-JP" altLang="en-US" sz="3600" dirty="0" smtClean="0">
                <a:latin typeface="+mn-ea"/>
                <a:ea typeface="+mn-ea"/>
              </a:rPr>
              <a:t>スパムでないメールの</a:t>
            </a:r>
            <a:r>
              <a:rPr lang="ja-JP" altLang="en-US" sz="3600" dirty="0">
                <a:latin typeface="+mn-ea"/>
                <a:ea typeface="+mn-ea"/>
              </a:rPr>
              <a:t>割合</a:t>
            </a:r>
            <a:r>
              <a:rPr lang="ja-JP" altLang="en-US" sz="3600" dirty="0" smtClean="0">
                <a:latin typeface="+mn-ea"/>
                <a:ea typeface="+mn-ea"/>
              </a:rPr>
              <a:t>」</a:t>
            </a:r>
            <a:r>
              <a:rPr lang="en-US" altLang="ja-JP" sz="3600" dirty="0" smtClean="0">
                <a:latin typeface="+mn-ea"/>
                <a:ea typeface="+mn-ea"/>
              </a:rPr>
              <a:t>=0.4</a:t>
            </a:r>
            <a:endParaRPr lang="en-US" altLang="ja-JP" sz="3600" dirty="0">
              <a:latin typeface="+mn-ea"/>
              <a:ea typeface="+mn-ea"/>
            </a:endParaRPr>
          </a:p>
          <a:p>
            <a:endParaRPr lang="en-US" altLang="ja-JP" sz="1050" dirty="0">
              <a:latin typeface="+mn-ea"/>
              <a:ea typeface="+mn-ea"/>
            </a:endParaRPr>
          </a:p>
          <a:p>
            <a:r>
              <a:rPr lang="ja-JP" altLang="en-US" sz="3600" dirty="0">
                <a:latin typeface="+mn-ea"/>
                <a:ea typeface="+mn-ea"/>
              </a:rPr>
              <a:t>Ｐ（Ａ｜Ｈ</a:t>
            </a:r>
            <a:r>
              <a:rPr lang="en-US" altLang="ja-JP" sz="3600" baseline="-25000" dirty="0">
                <a:latin typeface="+mn-ea"/>
                <a:ea typeface="+mn-ea"/>
              </a:rPr>
              <a:t>1</a:t>
            </a:r>
            <a:r>
              <a:rPr lang="ja-JP" altLang="en-US" sz="3600" dirty="0">
                <a:latin typeface="+mn-ea"/>
                <a:ea typeface="+mn-ea"/>
              </a:rPr>
              <a:t>）</a:t>
            </a:r>
            <a:r>
              <a:rPr lang="ja-JP" altLang="en-US" sz="3600" dirty="0" smtClean="0">
                <a:latin typeface="+mn-ea"/>
                <a:ea typeface="+mn-ea"/>
              </a:rPr>
              <a:t>＝「スパムに“無料”の語が入っている確率」</a:t>
            </a:r>
            <a:r>
              <a:rPr lang="en-US" altLang="ja-JP" sz="3600" dirty="0" smtClean="0">
                <a:latin typeface="+mn-ea"/>
                <a:ea typeface="+mn-ea"/>
              </a:rPr>
              <a:t>=0.7</a:t>
            </a:r>
            <a:endParaRPr lang="en-US" altLang="ja-JP" sz="3600" dirty="0">
              <a:latin typeface="+mn-ea"/>
              <a:ea typeface="+mn-ea"/>
            </a:endParaRPr>
          </a:p>
          <a:p>
            <a:r>
              <a:rPr lang="ja-JP" altLang="en-US" sz="3600" dirty="0">
                <a:latin typeface="+mn-ea"/>
                <a:ea typeface="+mn-ea"/>
              </a:rPr>
              <a:t>Ｐ（Ａ｜Ｈ</a:t>
            </a:r>
            <a:r>
              <a:rPr lang="en-US" altLang="ja-JP" sz="3600" baseline="-25000" dirty="0">
                <a:latin typeface="+mn-ea"/>
                <a:ea typeface="+mn-ea"/>
              </a:rPr>
              <a:t>2</a:t>
            </a:r>
            <a:r>
              <a:rPr lang="ja-JP" altLang="en-US" sz="3600" dirty="0">
                <a:latin typeface="+mn-ea"/>
                <a:ea typeface="+mn-ea"/>
              </a:rPr>
              <a:t>）＝ 「</a:t>
            </a:r>
            <a:r>
              <a:rPr lang="ja-JP" altLang="en-US" sz="3600" dirty="0" smtClean="0">
                <a:latin typeface="+mn-ea"/>
                <a:ea typeface="+mn-ea"/>
              </a:rPr>
              <a:t>スパムでないメールに</a:t>
            </a:r>
            <a:r>
              <a:rPr lang="ja-JP" altLang="en-US" sz="3600" dirty="0">
                <a:latin typeface="+mn-ea"/>
                <a:ea typeface="+mn-ea"/>
              </a:rPr>
              <a:t>“無料”の語が入って</a:t>
            </a:r>
            <a:r>
              <a:rPr lang="ja-JP" altLang="en-US" sz="3600" dirty="0" smtClean="0">
                <a:latin typeface="+mn-ea"/>
                <a:ea typeface="+mn-ea"/>
              </a:rPr>
              <a:t>いる確率」</a:t>
            </a:r>
            <a:r>
              <a:rPr lang="en-US" altLang="ja-JP" sz="3600" dirty="0" smtClean="0">
                <a:latin typeface="+mn-ea"/>
                <a:ea typeface="+mn-ea"/>
              </a:rPr>
              <a:t>=0.1</a:t>
            </a:r>
            <a:endParaRPr lang="en-US" altLang="ja-JP" sz="3600" dirty="0">
              <a:latin typeface="+mn-ea"/>
              <a:ea typeface="+mn-ea"/>
            </a:endParaRPr>
          </a:p>
        </p:txBody>
      </p:sp>
    </p:spTree>
    <p:extLst>
      <p:ext uri="{BB962C8B-B14F-4D97-AF65-F5344CB8AC3E}">
        <p14:creationId xmlns:p14="http://schemas.microsoft.com/office/powerpoint/2010/main" val="269550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応用例</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48</a:t>
            </a:fld>
            <a:endParaRPr lang="en-US" altLang="ja-JP" dirty="0"/>
          </a:p>
        </p:txBody>
      </p:sp>
      <p:pic>
        <p:nvPicPr>
          <p:cNvPr id="3" name="図 2"/>
          <p:cNvPicPr>
            <a:picLocks noChangeAspect="1"/>
          </p:cNvPicPr>
          <p:nvPr/>
        </p:nvPicPr>
        <p:blipFill>
          <a:blip r:embed="rId2"/>
          <a:stretch>
            <a:fillRect/>
          </a:stretch>
        </p:blipFill>
        <p:spPr>
          <a:xfrm>
            <a:off x="5195999" y="1826779"/>
            <a:ext cx="6278671" cy="1437692"/>
          </a:xfrm>
          <a:prstGeom prst="rect">
            <a:avLst/>
          </a:prstGeom>
        </p:spPr>
      </p:pic>
      <p:pic>
        <p:nvPicPr>
          <p:cNvPr id="6" name="図 5"/>
          <p:cNvPicPr>
            <a:picLocks noChangeAspect="1"/>
          </p:cNvPicPr>
          <p:nvPr/>
        </p:nvPicPr>
        <p:blipFill>
          <a:blip r:embed="rId3"/>
          <a:stretch>
            <a:fillRect/>
          </a:stretch>
        </p:blipFill>
        <p:spPr>
          <a:xfrm>
            <a:off x="5268007" y="3662983"/>
            <a:ext cx="6305301" cy="1497509"/>
          </a:xfrm>
          <a:prstGeom prst="rect">
            <a:avLst/>
          </a:prstGeom>
        </p:spPr>
      </p:pic>
      <p:sp>
        <p:nvSpPr>
          <p:cNvPr id="19" name="正方形/長方形 18"/>
          <p:cNvSpPr>
            <a:spLocks noChangeArrowheads="1"/>
          </p:cNvSpPr>
          <p:nvPr/>
        </p:nvSpPr>
        <p:spPr bwMode="auto">
          <a:xfrm>
            <a:off x="586221" y="1502743"/>
            <a:ext cx="88582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63538" indent="-363538">
              <a:spcAft>
                <a:spcPts val="1200"/>
              </a:spcAft>
              <a:buClr>
                <a:srgbClr val="A50021"/>
              </a:buClr>
              <a:buFont typeface="Wingdings" pitchFamily="2" charset="2"/>
              <a:buChar char="l"/>
            </a:pPr>
            <a:r>
              <a:rPr lang="ja-JP" altLang="en-US" sz="4400" dirty="0" smtClean="0">
                <a:latin typeface="+mj-ea"/>
                <a:ea typeface="+mj-ea"/>
              </a:rPr>
              <a:t>ベイズの定理</a:t>
            </a:r>
            <a:endParaRPr lang="en-US" altLang="ja-JP" sz="4400" dirty="0">
              <a:latin typeface="+mj-ea"/>
              <a:ea typeface="+mj-ea"/>
            </a:endParaRPr>
          </a:p>
        </p:txBody>
      </p:sp>
      <p:sp>
        <p:nvSpPr>
          <p:cNvPr id="10" name="円/楕円 9"/>
          <p:cNvSpPr/>
          <p:nvPr/>
        </p:nvSpPr>
        <p:spPr>
          <a:xfrm>
            <a:off x="7579183" y="1768128"/>
            <a:ext cx="3730575" cy="72015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7731583" y="3662910"/>
            <a:ext cx="3730575" cy="72015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p:cNvCxnSpPr/>
          <p:nvPr/>
        </p:nvCxnSpPr>
        <p:spPr>
          <a:xfrm>
            <a:off x="11573308" y="2082354"/>
            <a:ext cx="805929" cy="0"/>
          </a:xfrm>
          <a:prstGeom prst="line">
            <a:avLst/>
          </a:prstGeom>
          <a:ln w="19050" cmpd="sng">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11659157" y="4097732"/>
            <a:ext cx="805929" cy="0"/>
          </a:xfrm>
          <a:prstGeom prst="line">
            <a:avLst/>
          </a:prstGeom>
          <a:ln w="19050" cmpd="sng">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タイトル 1"/>
          <p:cNvSpPr txBox="1">
            <a:spLocks/>
          </p:cNvSpPr>
          <p:nvPr/>
        </p:nvSpPr>
        <p:spPr>
          <a:xfrm>
            <a:off x="12235221" y="1682763"/>
            <a:ext cx="721668" cy="576263"/>
          </a:xfrm>
          <a:prstGeom prst="rect">
            <a:avLst/>
          </a:prstGeom>
        </p:spPr>
        <p:txBody>
          <a:bodyPr/>
          <a:lstStyle>
            <a:lvl1pPr algn="ctr" rtl="0" eaLnBrk="0" fontAlgn="base" hangingPunct="0">
              <a:spcBef>
                <a:spcPct val="0"/>
              </a:spcBef>
              <a:spcAft>
                <a:spcPct val="0"/>
              </a:spcAft>
              <a:defRPr kumimoji="1" sz="3200">
                <a:solidFill>
                  <a:schemeClr val="accent6">
                    <a:lumMod val="25000"/>
                  </a:schemeClr>
                </a:solidFill>
                <a:latin typeface="HGP創英角ﾎﾟｯﾌﾟ体" pitchFamily="50" charset="-128"/>
                <a:ea typeface="HGP創英角ﾎﾟｯﾌﾟ体" pitchFamily="50" charset="-128"/>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2pPr>
            <a:lvl3pPr algn="l" rtl="0" eaLnBrk="0" fontAlgn="base" hangingPunct="0">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3pPr>
            <a:lvl4pPr algn="l" rtl="0" eaLnBrk="0" fontAlgn="base" hangingPunct="0">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4pPr>
            <a:lvl5pPr algn="l" rtl="0" eaLnBrk="0" fontAlgn="base" hangingPunct="0">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5pPr>
            <a:lvl6pPr marL="457200" algn="l" rtl="0" fontAlgn="base">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6pPr>
            <a:lvl7pPr marL="914400" algn="l" rtl="0" fontAlgn="base">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7pPr>
            <a:lvl8pPr marL="1371600" algn="l" rtl="0" fontAlgn="base">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8pPr>
            <a:lvl9pPr marL="1828800" algn="l" rtl="0" fontAlgn="base">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9pPr>
          </a:lstStyle>
          <a:p>
            <a:pPr algn="r"/>
            <a:r>
              <a:rPr lang="ja-JP" altLang="en-US" sz="3600" kern="0" dirty="0">
                <a:latin typeface="+mn-ea"/>
                <a:ea typeface="+mn-ea"/>
              </a:rPr>
              <a:t>①</a:t>
            </a:r>
          </a:p>
        </p:txBody>
      </p:sp>
      <p:sp>
        <p:nvSpPr>
          <p:cNvPr id="16" name="タイトル 1"/>
          <p:cNvSpPr txBox="1">
            <a:spLocks/>
          </p:cNvSpPr>
          <p:nvPr/>
        </p:nvSpPr>
        <p:spPr>
          <a:xfrm>
            <a:off x="12287199" y="3806800"/>
            <a:ext cx="721668" cy="576263"/>
          </a:xfrm>
          <a:prstGeom prst="rect">
            <a:avLst/>
          </a:prstGeom>
        </p:spPr>
        <p:txBody>
          <a:bodyPr/>
          <a:lstStyle>
            <a:lvl1pPr algn="ctr" rtl="0" eaLnBrk="0" fontAlgn="base" hangingPunct="0">
              <a:spcBef>
                <a:spcPct val="0"/>
              </a:spcBef>
              <a:spcAft>
                <a:spcPct val="0"/>
              </a:spcAft>
              <a:defRPr kumimoji="1" sz="3200">
                <a:solidFill>
                  <a:schemeClr val="accent6">
                    <a:lumMod val="25000"/>
                  </a:schemeClr>
                </a:solidFill>
                <a:latin typeface="HGP創英角ﾎﾟｯﾌﾟ体" pitchFamily="50" charset="-128"/>
                <a:ea typeface="HGP創英角ﾎﾟｯﾌﾟ体" pitchFamily="50" charset="-128"/>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2pPr>
            <a:lvl3pPr algn="l" rtl="0" eaLnBrk="0" fontAlgn="base" hangingPunct="0">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3pPr>
            <a:lvl4pPr algn="l" rtl="0" eaLnBrk="0" fontAlgn="base" hangingPunct="0">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4pPr>
            <a:lvl5pPr algn="l" rtl="0" eaLnBrk="0" fontAlgn="base" hangingPunct="0">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5pPr>
            <a:lvl6pPr marL="457200" algn="l" rtl="0" fontAlgn="base">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6pPr>
            <a:lvl7pPr marL="914400" algn="l" rtl="0" fontAlgn="base">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7pPr>
            <a:lvl8pPr marL="1371600" algn="l" rtl="0" fontAlgn="base">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8pPr>
            <a:lvl9pPr marL="1828800" algn="l" rtl="0" fontAlgn="base">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9pPr>
          </a:lstStyle>
          <a:p>
            <a:pPr algn="r"/>
            <a:r>
              <a:rPr lang="ja-JP" altLang="en-US" sz="3600" kern="0" dirty="0" smtClean="0">
                <a:latin typeface="+mn-ea"/>
                <a:ea typeface="+mn-ea"/>
              </a:rPr>
              <a:t>②</a:t>
            </a:r>
            <a:endParaRPr lang="ja-JP" altLang="en-US" sz="3600" kern="0" dirty="0">
              <a:latin typeface="+mn-ea"/>
              <a:ea typeface="+mn-ea"/>
            </a:endParaRPr>
          </a:p>
        </p:txBody>
      </p:sp>
      <p:sp>
        <p:nvSpPr>
          <p:cNvPr id="20" name="二等辺三角形 19"/>
          <p:cNvSpPr/>
          <p:nvPr/>
        </p:nvSpPr>
        <p:spPr>
          <a:xfrm rot="10800000">
            <a:off x="6753002" y="7695431"/>
            <a:ext cx="5184576" cy="288032"/>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n-ea"/>
            </a:endParaRPr>
          </a:p>
        </p:txBody>
      </p:sp>
      <p:sp>
        <p:nvSpPr>
          <p:cNvPr id="21" name="正方形/長方形 20"/>
          <p:cNvSpPr>
            <a:spLocks noChangeArrowheads="1"/>
          </p:cNvSpPr>
          <p:nvPr/>
        </p:nvSpPr>
        <p:spPr bwMode="auto">
          <a:xfrm>
            <a:off x="6866192" y="7998278"/>
            <a:ext cx="5054589"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4000" dirty="0" smtClean="0">
                <a:latin typeface="+mn-ea"/>
                <a:ea typeface="+mn-ea"/>
              </a:rPr>
              <a:t>① </a:t>
            </a:r>
            <a:r>
              <a:rPr lang="en-US" altLang="ja-JP" sz="4000" dirty="0" smtClean="0">
                <a:latin typeface="+mn-ea"/>
                <a:ea typeface="+mn-ea"/>
              </a:rPr>
              <a:t>= 0.6×0.7=0.42</a:t>
            </a:r>
          </a:p>
          <a:p>
            <a:r>
              <a:rPr lang="ja-JP" altLang="en-US" sz="4000" dirty="0" smtClean="0">
                <a:latin typeface="+mn-ea"/>
                <a:ea typeface="+mn-ea"/>
              </a:rPr>
              <a:t>② </a:t>
            </a:r>
            <a:r>
              <a:rPr lang="en-US" altLang="ja-JP" sz="4000" dirty="0" smtClean="0">
                <a:latin typeface="+mn-ea"/>
                <a:ea typeface="+mn-ea"/>
              </a:rPr>
              <a:t>= 0.7×0.1=0.07</a:t>
            </a:r>
            <a:endParaRPr lang="en-US" altLang="ja-JP" sz="4000" dirty="0">
              <a:latin typeface="+mn-ea"/>
              <a:ea typeface="+mn-ea"/>
            </a:endParaRPr>
          </a:p>
        </p:txBody>
      </p:sp>
      <p:sp>
        <p:nvSpPr>
          <p:cNvPr id="22" name="正方形/長方形 21"/>
          <p:cNvSpPr>
            <a:spLocks noChangeArrowheads="1"/>
          </p:cNvSpPr>
          <p:nvPr/>
        </p:nvSpPr>
        <p:spPr bwMode="auto">
          <a:xfrm>
            <a:off x="272480" y="5327293"/>
            <a:ext cx="16363775" cy="2469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3600" dirty="0">
                <a:latin typeface="+mn-ea"/>
                <a:ea typeface="+mn-ea"/>
              </a:rPr>
              <a:t>Ｐ（Ｈ</a:t>
            </a:r>
            <a:r>
              <a:rPr lang="en-US" altLang="ja-JP" sz="3600" baseline="-25000" dirty="0">
                <a:latin typeface="+mn-ea"/>
                <a:ea typeface="+mn-ea"/>
              </a:rPr>
              <a:t>1</a:t>
            </a:r>
            <a:r>
              <a:rPr lang="ja-JP" altLang="en-US" sz="3600" dirty="0" smtClean="0">
                <a:latin typeface="+mn-ea"/>
                <a:ea typeface="+mn-ea"/>
              </a:rPr>
              <a:t>）＝「メール全体に占めるスパムの割合」</a:t>
            </a:r>
            <a:r>
              <a:rPr lang="en-US" altLang="ja-JP" sz="3600" dirty="0" smtClean="0">
                <a:latin typeface="+mn-ea"/>
                <a:ea typeface="+mn-ea"/>
              </a:rPr>
              <a:t>=0.6</a:t>
            </a:r>
          </a:p>
          <a:p>
            <a:r>
              <a:rPr lang="ja-JP" altLang="en-US" sz="3600" dirty="0" smtClean="0">
                <a:latin typeface="+mn-ea"/>
                <a:ea typeface="+mn-ea"/>
              </a:rPr>
              <a:t>Ｐ</a:t>
            </a:r>
            <a:r>
              <a:rPr lang="ja-JP" altLang="en-US" sz="3600" dirty="0">
                <a:latin typeface="+mn-ea"/>
                <a:ea typeface="+mn-ea"/>
              </a:rPr>
              <a:t>（Ｈ</a:t>
            </a:r>
            <a:r>
              <a:rPr lang="en-US" altLang="ja-JP" sz="3600" baseline="-25000" dirty="0">
                <a:latin typeface="+mn-ea"/>
                <a:ea typeface="+mn-ea"/>
              </a:rPr>
              <a:t>2</a:t>
            </a:r>
            <a:r>
              <a:rPr lang="ja-JP" altLang="en-US" sz="3600" dirty="0">
                <a:latin typeface="+mn-ea"/>
                <a:ea typeface="+mn-ea"/>
              </a:rPr>
              <a:t>）＝ 「メール全体に占める</a:t>
            </a:r>
            <a:r>
              <a:rPr lang="ja-JP" altLang="en-US" sz="3600" dirty="0" smtClean="0">
                <a:latin typeface="+mn-ea"/>
                <a:ea typeface="+mn-ea"/>
              </a:rPr>
              <a:t>スパムでないメールの</a:t>
            </a:r>
            <a:r>
              <a:rPr lang="ja-JP" altLang="en-US" sz="3600" dirty="0">
                <a:latin typeface="+mn-ea"/>
                <a:ea typeface="+mn-ea"/>
              </a:rPr>
              <a:t>割合</a:t>
            </a:r>
            <a:r>
              <a:rPr lang="ja-JP" altLang="en-US" sz="3600" dirty="0" smtClean="0">
                <a:latin typeface="+mn-ea"/>
                <a:ea typeface="+mn-ea"/>
              </a:rPr>
              <a:t>」</a:t>
            </a:r>
            <a:r>
              <a:rPr lang="en-US" altLang="ja-JP" sz="3600" dirty="0" smtClean="0">
                <a:latin typeface="+mn-ea"/>
                <a:ea typeface="+mn-ea"/>
              </a:rPr>
              <a:t>=0.4</a:t>
            </a:r>
            <a:endParaRPr lang="en-US" altLang="ja-JP" sz="3600" dirty="0">
              <a:latin typeface="+mn-ea"/>
              <a:ea typeface="+mn-ea"/>
            </a:endParaRPr>
          </a:p>
          <a:p>
            <a:endParaRPr lang="en-US" altLang="ja-JP" sz="1050" dirty="0">
              <a:latin typeface="+mn-ea"/>
              <a:ea typeface="+mn-ea"/>
            </a:endParaRPr>
          </a:p>
          <a:p>
            <a:r>
              <a:rPr lang="ja-JP" altLang="en-US" sz="3600" dirty="0">
                <a:latin typeface="+mn-ea"/>
                <a:ea typeface="+mn-ea"/>
              </a:rPr>
              <a:t>Ｐ（Ａ｜Ｈ</a:t>
            </a:r>
            <a:r>
              <a:rPr lang="en-US" altLang="ja-JP" sz="3600" baseline="-25000" dirty="0">
                <a:latin typeface="+mn-ea"/>
                <a:ea typeface="+mn-ea"/>
              </a:rPr>
              <a:t>1</a:t>
            </a:r>
            <a:r>
              <a:rPr lang="ja-JP" altLang="en-US" sz="3600" dirty="0">
                <a:latin typeface="+mn-ea"/>
                <a:ea typeface="+mn-ea"/>
              </a:rPr>
              <a:t>）</a:t>
            </a:r>
            <a:r>
              <a:rPr lang="ja-JP" altLang="en-US" sz="3600" dirty="0" smtClean="0">
                <a:latin typeface="+mn-ea"/>
                <a:ea typeface="+mn-ea"/>
              </a:rPr>
              <a:t>＝「スパムに“無料”の語が入っている確率」</a:t>
            </a:r>
            <a:r>
              <a:rPr lang="en-US" altLang="ja-JP" sz="3600" dirty="0" smtClean="0">
                <a:latin typeface="+mn-ea"/>
                <a:ea typeface="+mn-ea"/>
              </a:rPr>
              <a:t>=0.7</a:t>
            </a:r>
            <a:endParaRPr lang="en-US" altLang="ja-JP" sz="3600" dirty="0">
              <a:latin typeface="+mn-ea"/>
              <a:ea typeface="+mn-ea"/>
            </a:endParaRPr>
          </a:p>
          <a:p>
            <a:r>
              <a:rPr lang="ja-JP" altLang="en-US" sz="3600" dirty="0">
                <a:latin typeface="+mn-ea"/>
                <a:ea typeface="+mn-ea"/>
              </a:rPr>
              <a:t>Ｐ（Ａ｜Ｈ</a:t>
            </a:r>
            <a:r>
              <a:rPr lang="en-US" altLang="ja-JP" sz="3600" baseline="-25000" dirty="0">
                <a:latin typeface="+mn-ea"/>
                <a:ea typeface="+mn-ea"/>
              </a:rPr>
              <a:t>2</a:t>
            </a:r>
            <a:r>
              <a:rPr lang="ja-JP" altLang="en-US" sz="3600" dirty="0">
                <a:latin typeface="+mn-ea"/>
                <a:ea typeface="+mn-ea"/>
              </a:rPr>
              <a:t>）＝ 「</a:t>
            </a:r>
            <a:r>
              <a:rPr lang="ja-JP" altLang="en-US" sz="3600" dirty="0" smtClean="0">
                <a:latin typeface="+mn-ea"/>
                <a:ea typeface="+mn-ea"/>
              </a:rPr>
              <a:t>スパムでないメールに</a:t>
            </a:r>
            <a:r>
              <a:rPr lang="ja-JP" altLang="en-US" sz="3600" dirty="0">
                <a:latin typeface="+mn-ea"/>
                <a:ea typeface="+mn-ea"/>
              </a:rPr>
              <a:t>“無料”の語が入って</a:t>
            </a:r>
            <a:r>
              <a:rPr lang="ja-JP" altLang="en-US" sz="3600" dirty="0" smtClean="0">
                <a:latin typeface="+mn-ea"/>
                <a:ea typeface="+mn-ea"/>
              </a:rPr>
              <a:t>いる確率」</a:t>
            </a:r>
            <a:r>
              <a:rPr lang="en-US" altLang="ja-JP" sz="3600" dirty="0" smtClean="0">
                <a:latin typeface="+mn-ea"/>
                <a:ea typeface="+mn-ea"/>
              </a:rPr>
              <a:t>=0.1</a:t>
            </a:r>
            <a:endParaRPr lang="en-US" altLang="ja-JP" sz="3600" dirty="0">
              <a:latin typeface="+mn-ea"/>
              <a:ea typeface="+mn-ea"/>
            </a:endParaRPr>
          </a:p>
        </p:txBody>
      </p:sp>
      <p:sp>
        <p:nvSpPr>
          <p:cNvPr id="23" name="円/楕円 22"/>
          <p:cNvSpPr/>
          <p:nvPr/>
        </p:nvSpPr>
        <p:spPr>
          <a:xfrm>
            <a:off x="6312123" y="8052284"/>
            <a:ext cx="4464496" cy="45005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n-ea"/>
            </a:endParaRPr>
          </a:p>
        </p:txBody>
      </p:sp>
      <p:sp>
        <p:nvSpPr>
          <p:cNvPr id="24" name="右矢印 23"/>
          <p:cNvSpPr/>
          <p:nvPr/>
        </p:nvSpPr>
        <p:spPr>
          <a:xfrm>
            <a:off x="12233387" y="8032171"/>
            <a:ext cx="275429"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n-ea"/>
            </a:endParaRPr>
          </a:p>
        </p:txBody>
      </p:sp>
      <p:sp>
        <p:nvSpPr>
          <p:cNvPr id="25" name="正方形/長方形 24"/>
          <p:cNvSpPr>
            <a:spLocks noChangeArrowheads="1"/>
          </p:cNvSpPr>
          <p:nvPr/>
        </p:nvSpPr>
        <p:spPr bwMode="auto">
          <a:xfrm>
            <a:off x="12712004" y="7911455"/>
            <a:ext cx="34163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3600" dirty="0" smtClean="0">
                <a:latin typeface="+mn-ea"/>
                <a:ea typeface="+mn-ea"/>
              </a:rPr>
              <a:t>スパムに分類！</a:t>
            </a:r>
            <a:endParaRPr lang="en-US" altLang="ja-JP" sz="3600" dirty="0">
              <a:latin typeface="+mn-ea"/>
              <a:ea typeface="+mn-ea"/>
            </a:endParaRPr>
          </a:p>
        </p:txBody>
      </p:sp>
    </p:spTree>
    <p:extLst>
      <p:ext uri="{BB962C8B-B14F-4D97-AF65-F5344CB8AC3E}">
        <p14:creationId xmlns:p14="http://schemas.microsoft.com/office/powerpoint/2010/main" val="11484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学習のポイント（チェックリスト）</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49</a:t>
            </a:fld>
            <a:endParaRPr lang="en-US" altLang="ja-JP" dirty="0"/>
          </a:p>
        </p:txBody>
      </p:sp>
      <p:sp>
        <p:nvSpPr>
          <p:cNvPr id="6" name="正方形/長方形 5"/>
          <p:cNvSpPr>
            <a:spLocks noChangeArrowheads="1"/>
          </p:cNvSpPr>
          <p:nvPr/>
        </p:nvSpPr>
        <p:spPr bwMode="auto">
          <a:xfrm>
            <a:off x="703895" y="1610755"/>
            <a:ext cx="16013384" cy="747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63538" indent="-363538">
              <a:spcAft>
                <a:spcPts val="600"/>
              </a:spcAft>
              <a:buClr>
                <a:srgbClr val="A50021"/>
              </a:buClr>
              <a:buFont typeface="Wingdings" pitchFamily="2" charset="2"/>
              <a:buChar char="l"/>
            </a:pPr>
            <a:r>
              <a:rPr lang="ja-JP" altLang="en-US" sz="4400" dirty="0" smtClean="0">
                <a:latin typeface="+mn-ea"/>
                <a:ea typeface="+mn-ea"/>
              </a:rPr>
              <a:t>確率の定義を説明できますか？</a:t>
            </a:r>
            <a:endParaRPr lang="en-US" altLang="ja-JP" sz="4400" dirty="0" smtClean="0">
              <a:latin typeface="+mn-ea"/>
              <a:ea typeface="+mn-ea"/>
            </a:endParaRPr>
          </a:p>
          <a:p>
            <a:pPr marL="363538" indent="-363538">
              <a:spcAft>
                <a:spcPts val="600"/>
              </a:spcAft>
              <a:buClr>
                <a:srgbClr val="A50021"/>
              </a:buClr>
              <a:buFont typeface="Wingdings" pitchFamily="2" charset="2"/>
              <a:buChar char="l"/>
            </a:pPr>
            <a:endParaRPr lang="en-US" altLang="ja-JP" sz="4400" dirty="0">
              <a:latin typeface="+mn-ea"/>
              <a:ea typeface="+mn-ea"/>
            </a:endParaRPr>
          </a:p>
          <a:p>
            <a:pPr marL="363538" indent="-363538">
              <a:spcAft>
                <a:spcPts val="600"/>
              </a:spcAft>
              <a:buClr>
                <a:srgbClr val="A50021"/>
              </a:buClr>
              <a:buFont typeface="Wingdings" pitchFamily="2" charset="2"/>
              <a:buChar char="l"/>
            </a:pPr>
            <a:r>
              <a:rPr lang="ja-JP" altLang="en-US" sz="4400" dirty="0" smtClean="0">
                <a:latin typeface="+mn-ea"/>
                <a:ea typeface="+mn-ea"/>
              </a:rPr>
              <a:t>確率の加法定理・乗法定理を説明できますか？</a:t>
            </a:r>
            <a:endParaRPr lang="en-US" altLang="ja-JP" sz="4400" dirty="0" smtClean="0">
              <a:latin typeface="+mn-ea"/>
              <a:ea typeface="+mn-ea"/>
            </a:endParaRPr>
          </a:p>
          <a:p>
            <a:pPr marL="363538" indent="-363538">
              <a:spcAft>
                <a:spcPts val="600"/>
              </a:spcAft>
              <a:buClr>
                <a:srgbClr val="A50021"/>
              </a:buClr>
              <a:buFont typeface="Wingdings" pitchFamily="2" charset="2"/>
              <a:buChar char="l"/>
            </a:pPr>
            <a:endParaRPr lang="en-US" altLang="ja-JP" sz="4400" dirty="0" smtClean="0">
              <a:latin typeface="+mn-ea"/>
              <a:ea typeface="+mn-ea"/>
            </a:endParaRPr>
          </a:p>
          <a:p>
            <a:pPr marL="363538" indent="-363538">
              <a:spcAft>
                <a:spcPts val="600"/>
              </a:spcAft>
              <a:buClr>
                <a:srgbClr val="A50021"/>
              </a:buClr>
              <a:buFont typeface="Wingdings" pitchFamily="2" charset="2"/>
              <a:buChar char="l"/>
            </a:pPr>
            <a:r>
              <a:rPr lang="ja-JP" altLang="en-US" sz="4400" dirty="0" smtClean="0">
                <a:latin typeface="+mn-ea"/>
                <a:ea typeface="+mn-ea"/>
              </a:rPr>
              <a:t>条件付確率の定義を述べることができますか？</a:t>
            </a:r>
            <a:endParaRPr lang="en-US" altLang="ja-JP" sz="4400" dirty="0" smtClean="0">
              <a:latin typeface="+mn-ea"/>
              <a:ea typeface="+mn-ea"/>
            </a:endParaRPr>
          </a:p>
          <a:p>
            <a:pPr marL="363538" indent="-363538">
              <a:spcAft>
                <a:spcPts val="600"/>
              </a:spcAft>
              <a:buClr>
                <a:srgbClr val="A50021"/>
              </a:buClr>
              <a:buFont typeface="Wingdings" pitchFamily="2" charset="2"/>
              <a:buChar char="l"/>
            </a:pPr>
            <a:endParaRPr lang="en-US" altLang="ja-JP" sz="4400" dirty="0">
              <a:latin typeface="+mn-ea"/>
              <a:ea typeface="+mn-ea"/>
            </a:endParaRPr>
          </a:p>
          <a:p>
            <a:pPr marL="363538" indent="-363538">
              <a:spcAft>
                <a:spcPts val="600"/>
              </a:spcAft>
              <a:buClr>
                <a:srgbClr val="A50021"/>
              </a:buClr>
              <a:buFont typeface="Wingdings" pitchFamily="2" charset="2"/>
              <a:buChar char="l"/>
            </a:pPr>
            <a:r>
              <a:rPr lang="ja-JP" altLang="en-US" sz="4400" dirty="0" smtClean="0">
                <a:latin typeface="+mn-ea"/>
                <a:ea typeface="+mn-ea"/>
              </a:rPr>
              <a:t>ベイズの定理と全確率の定理を説明できますか？それらを使ってボールの例の問題を解くことができますか？</a:t>
            </a:r>
            <a:endParaRPr lang="en-US" altLang="ja-JP" sz="4400" dirty="0" smtClean="0">
              <a:latin typeface="+mn-ea"/>
              <a:ea typeface="+mn-ea"/>
            </a:endParaRPr>
          </a:p>
          <a:p>
            <a:pPr marL="363538" indent="-363538">
              <a:spcAft>
                <a:spcPts val="600"/>
              </a:spcAft>
              <a:buClr>
                <a:srgbClr val="A50021"/>
              </a:buClr>
              <a:buFont typeface="Wingdings" pitchFamily="2" charset="2"/>
              <a:buChar char="l"/>
            </a:pPr>
            <a:endParaRPr lang="en-US" altLang="ja-JP" sz="4400" dirty="0">
              <a:latin typeface="+mn-ea"/>
              <a:ea typeface="+mn-ea"/>
            </a:endParaRPr>
          </a:p>
          <a:p>
            <a:pPr>
              <a:spcAft>
                <a:spcPts val="600"/>
              </a:spcAft>
              <a:buClr>
                <a:srgbClr val="A50021"/>
              </a:buClr>
            </a:pPr>
            <a:endParaRPr lang="en-US" altLang="ja-JP" sz="4400" dirty="0">
              <a:latin typeface="+mn-ea"/>
              <a:ea typeface="+mn-ea"/>
            </a:endParaRPr>
          </a:p>
        </p:txBody>
      </p:sp>
    </p:spTree>
    <p:extLst>
      <p:ext uri="{BB962C8B-B14F-4D97-AF65-F5344CB8AC3E}">
        <p14:creationId xmlns:p14="http://schemas.microsoft.com/office/powerpoint/2010/main" val="265628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5</a:t>
            </a:fld>
            <a:endParaRPr lang="en-US" altLang="ja-JP" dirty="0"/>
          </a:p>
        </p:txBody>
      </p:sp>
      <p:sp>
        <p:nvSpPr>
          <p:cNvPr id="3" name="タイトル 2"/>
          <p:cNvSpPr>
            <a:spLocks noGrp="1"/>
          </p:cNvSpPr>
          <p:nvPr>
            <p:ph type="title"/>
          </p:nvPr>
        </p:nvSpPr>
        <p:spPr/>
        <p:txBody>
          <a:bodyPr/>
          <a:lstStyle/>
          <a:p>
            <a:r>
              <a:rPr kumimoji="1" lang="ja-JP" altLang="en-US" dirty="0" smtClean="0"/>
              <a:t>ランダムネス</a:t>
            </a:r>
            <a:endParaRPr kumimoji="1" lang="ja-JP" altLang="en-US" dirty="0"/>
          </a:p>
        </p:txBody>
      </p:sp>
      <p:sp>
        <p:nvSpPr>
          <p:cNvPr id="10" name="正方形/長方形 3"/>
          <p:cNvSpPr>
            <a:spLocks noChangeArrowheads="1"/>
          </p:cNvSpPr>
          <p:nvPr/>
        </p:nvSpPr>
        <p:spPr bwMode="auto">
          <a:xfrm>
            <a:off x="523875" y="1522775"/>
            <a:ext cx="1586936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63538" indent="-363538">
              <a:spcAft>
                <a:spcPts val="1200"/>
              </a:spcAft>
              <a:buClr>
                <a:srgbClr val="A50021"/>
              </a:buClr>
              <a:buFont typeface="Wingdings" pitchFamily="2" charset="2"/>
              <a:buChar char="l"/>
            </a:pPr>
            <a:r>
              <a:rPr lang="ja-JP" altLang="en-US" sz="4400" dirty="0">
                <a:solidFill>
                  <a:srgbClr val="FF0000"/>
                </a:solidFill>
                <a:latin typeface="+mj-ea"/>
                <a:ea typeface="+mj-ea"/>
              </a:rPr>
              <a:t>ランダムネス</a:t>
            </a:r>
            <a:r>
              <a:rPr lang="ja-JP" altLang="en-US" sz="4400" dirty="0">
                <a:latin typeface="+mj-ea"/>
                <a:ea typeface="+mj-ea"/>
              </a:rPr>
              <a:t>（</a:t>
            </a:r>
            <a:r>
              <a:rPr lang="ja-JP" altLang="en-US" sz="4400" dirty="0">
                <a:solidFill>
                  <a:srgbClr val="FF0000"/>
                </a:solidFill>
                <a:latin typeface="+mj-ea"/>
                <a:ea typeface="+mj-ea"/>
              </a:rPr>
              <a:t>ランダム性</a:t>
            </a:r>
            <a:r>
              <a:rPr lang="ja-JP" altLang="en-US" sz="4400" dirty="0">
                <a:latin typeface="+mj-ea"/>
                <a:ea typeface="+mj-ea"/>
              </a:rPr>
              <a:t>）： “次に”何が起こるか確定的に予想できないこと</a:t>
            </a:r>
            <a:endParaRPr lang="ja-JP" altLang="en-US" sz="4000" dirty="0">
              <a:solidFill>
                <a:srgbClr val="000000"/>
              </a:solidFill>
              <a:latin typeface="+mj-ea"/>
              <a:ea typeface="+mj-ea"/>
            </a:endParaRPr>
          </a:p>
        </p:txBody>
      </p:sp>
      <p:sp>
        <p:nvSpPr>
          <p:cNvPr id="11" name="正方形/長方形 3"/>
          <p:cNvSpPr>
            <a:spLocks noChangeArrowheads="1"/>
          </p:cNvSpPr>
          <p:nvPr/>
        </p:nvSpPr>
        <p:spPr bwMode="auto">
          <a:xfrm>
            <a:off x="523875" y="5296374"/>
            <a:ext cx="1586936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63538" indent="-363538">
              <a:spcAft>
                <a:spcPts val="1200"/>
              </a:spcAft>
              <a:buClr>
                <a:srgbClr val="A50021"/>
              </a:buClr>
              <a:buFont typeface="Wingdings" pitchFamily="2" charset="2"/>
              <a:buChar char="l"/>
            </a:pPr>
            <a:r>
              <a:rPr lang="ja-JP" altLang="en-US" sz="4400">
                <a:latin typeface="+mj-ea"/>
                <a:ea typeface="+mj-ea"/>
              </a:rPr>
              <a:t>確率論はランダムネスそのものではなく，</a:t>
            </a:r>
            <a:r>
              <a:rPr lang="ja-JP" altLang="en-US" sz="4400">
                <a:solidFill>
                  <a:srgbClr val="FF0000"/>
                </a:solidFill>
                <a:latin typeface="+mj-ea"/>
                <a:ea typeface="+mj-ea"/>
              </a:rPr>
              <a:t>ランダムネスの法則</a:t>
            </a:r>
            <a:r>
              <a:rPr lang="ja-JP" altLang="en-US" sz="4400">
                <a:latin typeface="+mj-ea"/>
                <a:ea typeface="+mj-ea"/>
              </a:rPr>
              <a:t>を扱う数学理論</a:t>
            </a:r>
            <a:endParaRPr lang="ja-JP" altLang="en-US" sz="4000">
              <a:solidFill>
                <a:srgbClr val="000000"/>
              </a:solidFill>
              <a:latin typeface="+mj-ea"/>
              <a:ea typeface="+mj-ea"/>
            </a:endParaRPr>
          </a:p>
        </p:txBody>
      </p:sp>
      <p:sp>
        <p:nvSpPr>
          <p:cNvPr id="12" name="正方形/長方形 3"/>
          <p:cNvSpPr>
            <a:spLocks noChangeArrowheads="1"/>
          </p:cNvSpPr>
          <p:nvPr/>
        </p:nvSpPr>
        <p:spPr bwMode="auto">
          <a:xfrm>
            <a:off x="523875" y="2938254"/>
            <a:ext cx="15869368"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820738" lvl="1" indent="-363538">
              <a:spcAft>
                <a:spcPts val="1200"/>
              </a:spcAft>
              <a:buClr>
                <a:srgbClr val="A50021"/>
              </a:buClr>
              <a:buFont typeface="Wingdings" pitchFamily="2" charset="2"/>
              <a:buChar char="Ø"/>
            </a:pPr>
            <a:r>
              <a:rPr lang="ja-JP" altLang="en-US" sz="4000" dirty="0">
                <a:solidFill>
                  <a:srgbClr val="000000"/>
                </a:solidFill>
                <a:latin typeface="+mj-ea"/>
                <a:ea typeface="+mj-ea"/>
              </a:rPr>
              <a:t>これからコインを投げるとき，次に表が出るか裏が出るかを言うことはできない</a:t>
            </a:r>
            <a:endParaRPr lang="en-US" altLang="ja-JP" sz="4000" dirty="0">
              <a:solidFill>
                <a:srgbClr val="000000"/>
              </a:solidFill>
              <a:latin typeface="+mj-ea"/>
              <a:ea typeface="+mj-ea"/>
            </a:endParaRPr>
          </a:p>
          <a:p>
            <a:pPr marL="820738" lvl="1" indent="-363538">
              <a:spcAft>
                <a:spcPts val="1200"/>
              </a:spcAft>
              <a:buClr>
                <a:srgbClr val="A50021"/>
              </a:buClr>
              <a:buFont typeface="Wingdings" pitchFamily="2" charset="2"/>
              <a:buChar char="Ø"/>
            </a:pPr>
            <a:r>
              <a:rPr lang="ja-JP" altLang="en-US" sz="4000" dirty="0">
                <a:solidFill>
                  <a:srgbClr val="000000"/>
                </a:solidFill>
                <a:latin typeface="+mj-ea"/>
                <a:ea typeface="+mj-ea"/>
              </a:rPr>
              <a:t>全体としてはランダムネスには法則がある</a:t>
            </a:r>
          </a:p>
        </p:txBody>
      </p:sp>
      <p:sp>
        <p:nvSpPr>
          <p:cNvPr id="13" name="正方形/長方形 3"/>
          <p:cNvSpPr>
            <a:spLocks noChangeArrowheads="1"/>
          </p:cNvSpPr>
          <p:nvPr/>
        </p:nvSpPr>
        <p:spPr bwMode="auto">
          <a:xfrm>
            <a:off x="523875" y="6800555"/>
            <a:ext cx="1586936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820738" lvl="1" indent="-363538">
              <a:spcAft>
                <a:spcPts val="1200"/>
              </a:spcAft>
              <a:buClr>
                <a:srgbClr val="A50021"/>
              </a:buClr>
              <a:buFont typeface="Wingdings" pitchFamily="2" charset="2"/>
              <a:buChar char="Ø"/>
            </a:pPr>
            <a:r>
              <a:rPr lang="ja-JP" altLang="en-US" sz="4000">
                <a:solidFill>
                  <a:srgbClr val="000000"/>
                </a:solidFill>
                <a:latin typeface="+mj-ea"/>
                <a:ea typeface="+mj-ea"/>
              </a:rPr>
              <a:t>確率論を知っていてもコインを投げて次に何が出るかを言い当てることは全くできないが，表と裏が半々ずつ出る可能性があることは命題として立てられる</a:t>
            </a:r>
          </a:p>
        </p:txBody>
      </p:sp>
    </p:spTree>
    <p:extLst>
      <p:ext uri="{BB962C8B-B14F-4D97-AF65-F5344CB8AC3E}">
        <p14:creationId xmlns:p14="http://schemas.microsoft.com/office/powerpoint/2010/main" val="94063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6888" y="458627"/>
            <a:ext cx="15902353" cy="1413515"/>
          </a:xfrm>
        </p:spPr>
        <p:txBody>
          <a:bodyPr/>
          <a:lstStyle/>
          <a:p>
            <a:r>
              <a:rPr kumimoji="1" lang="ja-JP" altLang="en-US" dirty="0" smtClean="0"/>
              <a:t>事象、標本点、標本空間</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6</a:t>
            </a:fld>
            <a:endParaRPr lang="en-US" altLang="ja-JP" dirty="0"/>
          </a:p>
        </p:txBody>
      </p:sp>
      <p:sp>
        <p:nvSpPr>
          <p:cNvPr id="11" name="正方形/長方形 3"/>
          <p:cNvSpPr>
            <a:spLocks noChangeArrowheads="1"/>
          </p:cNvSpPr>
          <p:nvPr/>
        </p:nvSpPr>
        <p:spPr bwMode="auto">
          <a:xfrm>
            <a:off x="523874" y="1352587"/>
            <a:ext cx="1542483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63538" indent="-363538">
              <a:spcAft>
                <a:spcPts val="1200"/>
              </a:spcAft>
              <a:buClr>
                <a:srgbClr val="A50021"/>
              </a:buClr>
              <a:buFont typeface="Wingdings" pitchFamily="2" charset="2"/>
              <a:buChar char="l"/>
            </a:pPr>
            <a:r>
              <a:rPr lang="ja-JP" altLang="en-US" sz="4400">
                <a:latin typeface="+mn-ea"/>
                <a:ea typeface="+mn-ea"/>
              </a:rPr>
              <a:t>統計学や確率論では，起こる事柄を「</a:t>
            </a:r>
            <a:r>
              <a:rPr lang="ja-JP" altLang="en-US" sz="4400">
                <a:solidFill>
                  <a:srgbClr val="FF0000"/>
                </a:solidFill>
                <a:latin typeface="+mn-ea"/>
                <a:ea typeface="+mn-ea"/>
              </a:rPr>
              <a:t>事象</a:t>
            </a:r>
            <a:r>
              <a:rPr lang="ja-JP" altLang="en-US" sz="4400">
                <a:latin typeface="+mn-ea"/>
                <a:ea typeface="+mn-ea"/>
              </a:rPr>
              <a:t>」と呼ぶ</a:t>
            </a:r>
            <a:endParaRPr lang="en-US" altLang="ja-JP" sz="4400">
              <a:latin typeface="+mn-ea"/>
              <a:ea typeface="+mn-ea"/>
            </a:endParaRPr>
          </a:p>
        </p:txBody>
      </p:sp>
      <p:sp>
        <p:nvSpPr>
          <p:cNvPr id="12" name="正方形/長方形 3"/>
          <p:cNvSpPr>
            <a:spLocks noChangeArrowheads="1"/>
          </p:cNvSpPr>
          <p:nvPr/>
        </p:nvSpPr>
        <p:spPr bwMode="auto">
          <a:xfrm>
            <a:off x="523874" y="2209466"/>
            <a:ext cx="1542483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63538" indent="-363538">
              <a:spcAft>
                <a:spcPts val="1200"/>
              </a:spcAft>
              <a:buClr>
                <a:srgbClr val="A50021"/>
              </a:buClr>
              <a:buFont typeface="Wingdings" pitchFamily="2" charset="2"/>
              <a:buChar char="l"/>
            </a:pPr>
            <a:r>
              <a:rPr lang="ja-JP" altLang="en-US" sz="4400" dirty="0">
                <a:latin typeface="+mn-ea"/>
                <a:ea typeface="+mn-ea"/>
              </a:rPr>
              <a:t>事象が取り得る結果を「</a:t>
            </a:r>
            <a:r>
              <a:rPr lang="ja-JP" altLang="en-US" sz="4400" dirty="0">
                <a:solidFill>
                  <a:srgbClr val="FF0000"/>
                </a:solidFill>
                <a:latin typeface="+mn-ea"/>
                <a:ea typeface="+mn-ea"/>
              </a:rPr>
              <a:t>標本点</a:t>
            </a:r>
            <a:r>
              <a:rPr lang="ja-JP" altLang="en-US" sz="4400" dirty="0">
                <a:latin typeface="+mn-ea"/>
                <a:ea typeface="+mn-ea"/>
              </a:rPr>
              <a:t>」と呼び，</a:t>
            </a:r>
            <a:r>
              <a:rPr lang="en-US" altLang="ja-JP" sz="4400" dirty="0">
                <a:solidFill>
                  <a:srgbClr val="FF0000"/>
                </a:solidFill>
                <a:latin typeface="+mn-ea"/>
                <a:ea typeface="+mn-ea"/>
              </a:rPr>
              <a:t>ω</a:t>
            </a:r>
            <a:r>
              <a:rPr lang="ja-JP" altLang="en-US" sz="4400" dirty="0">
                <a:latin typeface="+mn-ea"/>
                <a:ea typeface="+mn-ea"/>
              </a:rPr>
              <a:t>で表す</a:t>
            </a:r>
            <a:endParaRPr lang="en-US" altLang="ja-JP" sz="4400" dirty="0">
              <a:latin typeface="+mn-ea"/>
              <a:ea typeface="+mn-ea"/>
            </a:endParaRPr>
          </a:p>
        </p:txBody>
      </p:sp>
      <p:sp>
        <p:nvSpPr>
          <p:cNvPr id="13" name="正方形/長方形 3"/>
          <p:cNvSpPr>
            <a:spLocks noChangeArrowheads="1"/>
          </p:cNvSpPr>
          <p:nvPr/>
        </p:nvSpPr>
        <p:spPr bwMode="auto">
          <a:xfrm>
            <a:off x="523874" y="3080529"/>
            <a:ext cx="1542483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63538" indent="-363538">
              <a:spcAft>
                <a:spcPts val="1200"/>
              </a:spcAft>
              <a:buClr>
                <a:srgbClr val="A50021"/>
              </a:buClr>
              <a:buFont typeface="Wingdings" pitchFamily="2" charset="2"/>
              <a:buChar char="l"/>
            </a:pPr>
            <a:r>
              <a:rPr lang="ja-JP" altLang="en-US" sz="4400" dirty="0">
                <a:latin typeface="+mn-ea"/>
                <a:ea typeface="+mn-ea"/>
              </a:rPr>
              <a:t>標本点の全体集合を「</a:t>
            </a:r>
            <a:r>
              <a:rPr lang="ja-JP" altLang="en-US" sz="4400" dirty="0">
                <a:solidFill>
                  <a:srgbClr val="FF0000"/>
                </a:solidFill>
                <a:latin typeface="+mn-ea"/>
                <a:ea typeface="+mn-ea"/>
              </a:rPr>
              <a:t>標本空間</a:t>
            </a:r>
            <a:r>
              <a:rPr lang="ja-JP" altLang="en-US" sz="4400" dirty="0">
                <a:latin typeface="+mn-ea"/>
                <a:ea typeface="+mn-ea"/>
              </a:rPr>
              <a:t>」または「</a:t>
            </a:r>
            <a:r>
              <a:rPr lang="ja-JP" altLang="en-US" sz="4400" dirty="0">
                <a:solidFill>
                  <a:srgbClr val="FF0000"/>
                </a:solidFill>
                <a:latin typeface="+mn-ea"/>
                <a:ea typeface="+mn-ea"/>
              </a:rPr>
              <a:t>全事象</a:t>
            </a:r>
            <a:r>
              <a:rPr lang="ja-JP" altLang="en-US" sz="4400" dirty="0">
                <a:latin typeface="+mn-ea"/>
                <a:ea typeface="+mn-ea"/>
              </a:rPr>
              <a:t>」と呼び，</a:t>
            </a:r>
            <a:r>
              <a:rPr lang="en-US" altLang="ja-JP" sz="4400" dirty="0">
                <a:solidFill>
                  <a:srgbClr val="FF0000"/>
                </a:solidFill>
                <a:latin typeface="+mn-ea"/>
                <a:ea typeface="+mn-ea"/>
              </a:rPr>
              <a:t>Ω</a:t>
            </a:r>
            <a:r>
              <a:rPr lang="ja-JP" altLang="en-US" sz="4400" dirty="0">
                <a:latin typeface="+mn-ea"/>
                <a:ea typeface="+mn-ea"/>
              </a:rPr>
              <a:t>で表す</a:t>
            </a:r>
            <a:endParaRPr lang="en-US" altLang="ja-JP" sz="4400" dirty="0">
              <a:latin typeface="+mn-ea"/>
              <a:ea typeface="+mn-ea"/>
            </a:endParaRPr>
          </a:p>
        </p:txBody>
      </p:sp>
      <p:sp>
        <p:nvSpPr>
          <p:cNvPr id="14" name="正方形/長方形 3"/>
          <p:cNvSpPr>
            <a:spLocks noChangeArrowheads="1"/>
          </p:cNvSpPr>
          <p:nvPr/>
        </p:nvSpPr>
        <p:spPr bwMode="auto">
          <a:xfrm>
            <a:off x="523874" y="4574691"/>
            <a:ext cx="15424835"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63538" indent="-363538">
              <a:spcAft>
                <a:spcPts val="1200"/>
              </a:spcAft>
              <a:buClr>
                <a:srgbClr val="A50021"/>
              </a:buClr>
              <a:buFont typeface="Wingdings" pitchFamily="2" charset="2"/>
              <a:buChar char="l"/>
            </a:pPr>
            <a:r>
              <a:rPr lang="ja-JP" altLang="en-US" sz="4400" dirty="0">
                <a:latin typeface="+mn-ea"/>
                <a:ea typeface="+mn-ea"/>
              </a:rPr>
              <a:t>事象は，正確には標本空間の部分集合で定義</a:t>
            </a:r>
            <a:endParaRPr lang="en-US" altLang="ja-JP" sz="4400" dirty="0">
              <a:latin typeface="+mn-ea"/>
              <a:ea typeface="+mn-ea"/>
            </a:endParaRPr>
          </a:p>
          <a:p>
            <a:pPr marL="820738" lvl="1" indent="-363538">
              <a:spcAft>
                <a:spcPts val="1200"/>
              </a:spcAft>
              <a:buClr>
                <a:srgbClr val="A50021"/>
              </a:buClr>
              <a:buFont typeface="Wingdings" pitchFamily="2" charset="2"/>
              <a:buChar char="Ø"/>
            </a:pPr>
            <a:r>
              <a:rPr lang="ja-JP" altLang="en-US" sz="4000" dirty="0">
                <a:solidFill>
                  <a:srgbClr val="000000"/>
                </a:solidFill>
                <a:latin typeface="+mn-ea"/>
                <a:ea typeface="+mn-ea"/>
              </a:rPr>
              <a:t>標本空間自身も事象</a:t>
            </a:r>
            <a:endParaRPr lang="en-US" altLang="ja-JP" sz="4000" dirty="0">
              <a:solidFill>
                <a:srgbClr val="000000"/>
              </a:solidFill>
              <a:latin typeface="+mn-ea"/>
              <a:ea typeface="+mn-ea"/>
            </a:endParaRPr>
          </a:p>
          <a:p>
            <a:pPr marL="820738" lvl="1" indent="-363538">
              <a:spcAft>
                <a:spcPts val="1200"/>
              </a:spcAft>
              <a:buClr>
                <a:srgbClr val="A50021"/>
              </a:buClr>
              <a:buFont typeface="Wingdings" pitchFamily="2" charset="2"/>
              <a:buChar char="Ø"/>
            </a:pPr>
            <a:r>
              <a:rPr lang="ja-JP" altLang="en-US" sz="4000" dirty="0">
                <a:solidFill>
                  <a:srgbClr val="000000"/>
                </a:solidFill>
                <a:latin typeface="+mn-ea"/>
                <a:ea typeface="+mn-ea"/>
              </a:rPr>
              <a:t>標本点を１つも含まず決して起こらないことも事象とみなし，</a:t>
            </a:r>
            <a:r>
              <a:rPr lang="ja-JP" altLang="en-US" sz="4000" dirty="0">
                <a:solidFill>
                  <a:srgbClr val="FF0000"/>
                </a:solidFill>
                <a:latin typeface="+mn-ea"/>
                <a:ea typeface="+mn-ea"/>
              </a:rPr>
              <a:t>空事象</a:t>
            </a:r>
            <a:r>
              <a:rPr lang="ja-JP" altLang="en-US" sz="4000" dirty="0">
                <a:solidFill>
                  <a:srgbClr val="000000"/>
                </a:solidFill>
                <a:latin typeface="+mn-ea"/>
                <a:ea typeface="+mn-ea"/>
              </a:rPr>
              <a:t>と</a:t>
            </a:r>
            <a:r>
              <a:rPr lang="ja-JP" altLang="en-US" sz="4000" dirty="0" smtClean="0">
                <a:solidFill>
                  <a:srgbClr val="000000"/>
                </a:solidFill>
                <a:latin typeface="+mn-ea"/>
                <a:ea typeface="+mn-ea"/>
              </a:rPr>
              <a:t>呼び</a:t>
            </a:r>
            <a:r>
              <a:rPr lang="ja-JP" altLang="en-US" sz="4000" dirty="0">
                <a:solidFill>
                  <a:srgbClr val="FF0000"/>
                </a:solidFill>
                <a:latin typeface="+mn-ea"/>
                <a:ea typeface="+mn-ea"/>
              </a:rPr>
              <a:t>　</a:t>
            </a:r>
            <a:r>
              <a:rPr lang="ja-JP" altLang="en-US" sz="4000" dirty="0" smtClean="0">
                <a:solidFill>
                  <a:srgbClr val="000000"/>
                </a:solidFill>
                <a:latin typeface="+mn-ea"/>
                <a:ea typeface="+mn-ea"/>
              </a:rPr>
              <a:t>で</a:t>
            </a:r>
            <a:r>
              <a:rPr lang="ja-JP" altLang="en-US" sz="4000" dirty="0">
                <a:solidFill>
                  <a:srgbClr val="000000"/>
                </a:solidFill>
                <a:latin typeface="+mn-ea"/>
                <a:ea typeface="+mn-ea"/>
              </a:rPr>
              <a:t>表す</a:t>
            </a:r>
            <a:endParaRPr lang="en-US" altLang="ja-JP" sz="4000" dirty="0">
              <a:solidFill>
                <a:srgbClr val="000000"/>
              </a:solidFill>
              <a:latin typeface="+mn-ea"/>
              <a:ea typeface="+mn-ea"/>
            </a:endParaRPr>
          </a:p>
          <a:p>
            <a:pPr marL="820738" lvl="1" indent="-363538">
              <a:spcAft>
                <a:spcPts val="1200"/>
              </a:spcAft>
              <a:buClr>
                <a:srgbClr val="A50021"/>
              </a:buClr>
              <a:buFont typeface="Wingdings" pitchFamily="2" charset="2"/>
              <a:buChar char="Ø"/>
            </a:pPr>
            <a:r>
              <a:rPr lang="ja-JP" altLang="en-US" sz="4000" dirty="0">
                <a:solidFill>
                  <a:srgbClr val="000000"/>
                </a:solidFill>
                <a:latin typeface="+mn-ea"/>
                <a:ea typeface="+mn-ea"/>
              </a:rPr>
              <a:t>標本点</a:t>
            </a:r>
            <a:r>
              <a:rPr lang="en-US" altLang="ja-JP" sz="4000" dirty="0">
                <a:solidFill>
                  <a:srgbClr val="000000"/>
                </a:solidFill>
                <a:latin typeface="+mn-ea"/>
                <a:ea typeface="+mn-ea"/>
              </a:rPr>
              <a:t>ω</a:t>
            </a:r>
            <a:r>
              <a:rPr lang="en-US" altLang="ja-JP" sz="4000" baseline="-25000" dirty="0">
                <a:solidFill>
                  <a:srgbClr val="000000"/>
                </a:solidFill>
                <a:latin typeface="+mn-ea"/>
                <a:ea typeface="+mn-ea"/>
              </a:rPr>
              <a:t>1</a:t>
            </a:r>
            <a:r>
              <a:rPr lang="ja-JP" altLang="en-US" sz="4000" dirty="0" err="1">
                <a:solidFill>
                  <a:srgbClr val="000000"/>
                </a:solidFill>
                <a:latin typeface="+mn-ea"/>
                <a:ea typeface="+mn-ea"/>
              </a:rPr>
              <a:t>，</a:t>
            </a:r>
            <a:r>
              <a:rPr lang="en-US" altLang="ja-JP" sz="4000" dirty="0">
                <a:solidFill>
                  <a:srgbClr val="000000"/>
                </a:solidFill>
                <a:latin typeface="+mn-ea"/>
                <a:ea typeface="+mn-ea"/>
              </a:rPr>
              <a:t>ω</a:t>
            </a:r>
            <a:r>
              <a:rPr lang="en-US" altLang="ja-JP" sz="4000" baseline="-25000" dirty="0">
                <a:solidFill>
                  <a:srgbClr val="000000"/>
                </a:solidFill>
                <a:latin typeface="+mn-ea"/>
                <a:ea typeface="+mn-ea"/>
              </a:rPr>
              <a:t>2</a:t>
            </a:r>
            <a:r>
              <a:rPr lang="ja-JP" altLang="en-US" sz="4000" dirty="0" err="1">
                <a:solidFill>
                  <a:srgbClr val="000000"/>
                </a:solidFill>
                <a:latin typeface="+mn-ea"/>
                <a:ea typeface="+mn-ea"/>
              </a:rPr>
              <a:t>，</a:t>
            </a:r>
            <a:r>
              <a:rPr lang="en-US" altLang="ja-JP" sz="4000" dirty="0">
                <a:solidFill>
                  <a:srgbClr val="000000"/>
                </a:solidFill>
                <a:latin typeface="+mn-ea"/>
                <a:ea typeface="+mn-ea"/>
              </a:rPr>
              <a:t>…</a:t>
            </a:r>
            <a:r>
              <a:rPr lang="ja-JP" altLang="en-US" sz="4000" dirty="0" err="1">
                <a:solidFill>
                  <a:srgbClr val="000000"/>
                </a:solidFill>
                <a:latin typeface="+mn-ea"/>
                <a:ea typeface="+mn-ea"/>
              </a:rPr>
              <a:t>，</a:t>
            </a:r>
            <a:r>
              <a:rPr lang="en-US" altLang="ja-JP" sz="4000" dirty="0" err="1">
                <a:solidFill>
                  <a:srgbClr val="000000"/>
                </a:solidFill>
                <a:latin typeface="+mn-ea"/>
                <a:ea typeface="+mn-ea"/>
              </a:rPr>
              <a:t>ω</a:t>
            </a:r>
            <a:r>
              <a:rPr lang="en-US" altLang="ja-JP" sz="4000" baseline="-25000" dirty="0" err="1">
                <a:solidFill>
                  <a:srgbClr val="000000"/>
                </a:solidFill>
                <a:latin typeface="+mn-ea"/>
                <a:ea typeface="+mn-ea"/>
              </a:rPr>
              <a:t>n</a:t>
            </a:r>
            <a:r>
              <a:rPr lang="ja-JP" altLang="en-US" sz="4000" dirty="0">
                <a:solidFill>
                  <a:srgbClr val="000000"/>
                </a:solidFill>
                <a:latin typeface="+mn-ea"/>
                <a:ea typeface="+mn-ea"/>
              </a:rPr>
              <a:t>からなる事象Ａは，｛｝を用いて，　　Ａ＝｛</a:t>
            </a:r>
            <a:r>
              <a:rPr lang="en-US" altLang="ja-JP" sz="4000" dirty="0">
                <a:solidFill>
                  <a:srgbClr val="000000"/>
                </a:solidFill>
                <a:latin typeface="+mn-ea"/>
                <a:ea typeface="+mn-ea"/>
              </a:rPr>
              <a:t>ω</a:t>
            </a:r>
            <a:r>
              <a:rPr lang="en-US" altLang="ja-JP" sz="4000" baseline="-25000" dirty="0">
                <a:solidFill>
                  <a:srgbClr val="000000"/>
                </a:solidFill>
                <a:latin typeface="+mn-ea"/>
                <a:ea typeface="+mn-ea"/>
              </a:rPr>
              <a:t>1</a:t>
            </a:r>
            <a:r>
              <a:rPr lang="ja-JP" altLang="en-US" sz="4000" dirty="0" err="1">
                <a:solidFill>
                  <a:srgbClr val="000000"/>
                </a:solidFill>
                <a:latin typeface="+mn-ea"/>
                <a:ea typeface="+mn-ea"/>
              </a:rPr>
              <a:t>，</a:t>
            </a:r>
            <a:r>
              <a:rPr lang="en-US" altLang="ja-JP" sz="4000" dirty="0">
                <a:solidFill>
                  <a:srgbClr val="000000"/>
                </a:solidFill>
                <a:latin typeface="+mn-ea"/>
                <a:ea typeface="+mn-ea"/>
              </a:rPr>
              <a:t>ω</a:t>
            </a:r>
            <a:r>
              <a:rPr lang="en-US" altLang="ja-JP" sz="4000" baseline="-25000" dirty="0">
                <a:solidFill>
                  <a:srgbClr val="000000"/>
                </a:solidFill>
                <a:latin typeface="+mn-ea"/>
                <a:ea typeface="+mn-ea"/>
              </a:rPr>
              <a:t>2</a:t>
            </a:r>
            <a:r>
              <a:rPr lang="ja-JP" altLang="en-US" sz="4000" dirty="0" err="1">
                <a:solidFill>
                  <a:srgbClr val="000000"/>
                </a:solidFill>
                <a:latin typeface="+mn-ea"/>
                <a:ea typeface="+mn-ea"/>
              </a:rPr>
              <a:t>，</a:t>
            </a:r>
            <a:r>
              <a:rPr lang="en-US" altLang="ja-JP" sz="4000" dirty="0">
                <a:solidFill>
                  <a:srgbClr val="000000"/>
                </a:solidFill>
                <a:latin typeface="+mn-ea"/>
                <a:ea typeface="+mn-ea"/>
              </a:rPr>
              <a:t>…</a:t>
            </a:r>
            <a:r>
              <a:rPr lang="ja-JP" altLang="en-US" sz="4000" dirty="0" err="1">
                <a:solidFill>
                  <a:srgbClr val="000000"/>
                </a:solidFill>
                <a:latin typeface="+mn-ea"/>
                <a:ea typeface="+mn-ea"/>
              </a:rPr>
              <a:t>，</a:t>
            </a:r>
            <a:r>
              <a:rPr lang="en-US" altLang="ja-JP" sz="4000" dirty="0" err="1">
                <a:solidFill>
                  <a:srgbClr val="000000"/>
                </a:solidFill>
                <a:latin typeface="+mn-ea"/>
                <a:ea typeface="+mn-ea"/>
              </a:rPr>
              <a:t>ω</a:t>
            </a:r>
            <a:r>
              <a:rPr lang="en-US" altLang="ja-JP" sz="4000" baseline="-25000" dirty="0" err="1">
                <a:solidFill>
                  <a:srgbClr val="000000"/>
                </a:solidFill>
                <a:latin typeface="+mn-ea"/>
                <a:ea typeface="+mn-ea"/>
              </a:rPr>
              <a:t>n</a:t>
            </a:r>
            <a:r>
              <a:rPr lang="en-US" altLang="ja-JP" sz="4000" baseline="-25000" dirty="0">
                <a:solidFill>
                  <a:srgbClr val="000000"/>
                </a:solidFill>
                <a:latin typeface="+mn-ea"/>
                <a:ea typeface="+mn-ea"/>
              </a:rPr>
              <a:t> </a:t>
            </a:r>
            <a:r>
              <a:rPr lang="ja-JP" altLang="en-US" sz="4000" dirty="0">
                <a:solidFill>
                  <a:srgbClr val="000000"/>
                </a:solidFill>
                <a:latin typeface="+mn-ea"/>
                <a:ea typeface="+mn-ea"/>
              </a:rPr>
              <a:t>｝　といった形で表現</a:t>
            </a:r>
            <a:endParaRPr lang="en-US" altLang="ja-JP" sz="4000" dirty="0">
              <a:solidFill>
                <a:srgbClr val="000000"/>
              </a:solidFill>
              <a:latin typeface="+mn-ea"/>
              <a:ea typeface="+mn-ea"/>
            </a:endParaRPr>
          </a:p>
        </p:txBody>
      </p:sp>
      <p:pic>
        <p:nvPicPr>
          <p:cNvPr id="3" name="図 2"/>
          <p:cNvPicPr>
            <a:picLocks noChangeAspect="1"/>
          </p:cNvPicPr>
          <p:nvPr/>
        </p:nvPicPr>
        <p:blipFill>
          <a:blip r:embed="rId2"/>
          <a:stretch>
            <a:fillRect/>
          </a:stretch>
        </p:blipFill>
        <p:spPr>
          <a:xfrm>
            <a:off x="4619935" y="6795331"/>
            <a:ext cx="342900" cy="542925"/>
          </a:xfrm>
          <a:prstGeom prst="rect">
            <a:avLst/>
          </a:prstGeom>
        </p:spPr>
      </p:pic>
    </p:spTree>
    <p:extLst>
      <p:ext uri="{BB962C8B-B14F-4D97-AF65-F5344CB8AC3E}">
        <p14:creationId xmlns:p14="http://schemas.microsoft.com/office/powerpoint/2010/main" val="242509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事象、標本点、標本</a:t>
            </a:r>
            <a:r>
              <a:rPr lang="ja-JP" altLang="en-US" dirty="0" smtClean="0"/>
              <a:t>空間の例</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7</a:t>
            </a:fld>
            <a:endParaRPr lang="en-US" altLang="ja-JP" dirty="0"/>
          </a:p>
        </p:txBody>
      </p:sp>
      <p:sp>
        <p:nvSpPr>
          <p:cNvPr id="9" name="正方形/長方形 3"/>
          <p:cNvSpPr>
            <a:spLocks noChangeArrowheads="1"/>
          </p:cNvSpPr>
          <p:nvPr/>
        </p:nvSpPr>
        <p:spPr bwMode="auto">
          <a:xfrm>
            <a:off x="842078" y="1963316"/>
            <a:ext cx="15515161"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63538" indent="-363538">
              <a:spcAft>
                <a:spcPts val="1200"/>
              </a:spcAft>
              <a:buClr>
                <a:srgbClr val="A50021"/>
              </a:buClr>
              <a:buFont typeface="Wingdings" pitchFamily="2" charset="2"/>
              <a:buChar char="l"/>
            </a:pPr>
            <a:r>
              <a:rPr lang="ja-JP" altLang="en-US" sz="4400" dirty="0">
                <a:latin typeface="+mj-ea"/>
                <a:ea typeface="+mj-ea"/>
              </a:rPr>
              <a:t>コインを２回投げて「表」を１，「裏」を０とした場合</a:t>
            </a:r>
            <a:endParaRPr lang="en-US" altLang="ja-JP" sz="4400" dirty="0">
              <a:latin typeface="+mj-ea"/>
              <a:ea typeface="+mj-ea"/>
            </a:endParaRPr>
          </a:p>
          <a:p>
            <a:pPr marL="820738" lvl="1" indent="-363538">
              <a:spcAft>
                <a:spcPts val="1200"/>
              </a:spcAft>
              <a:buClr>
                <a:srgbClr val="A50021"/>
              </a:buClr>
              <a:buFont typeface="Wingdings" pitchFamily="2" charset="2"/>
              <a:buChar char="Ø"/>
            </a:pPr>
            <a:r>
              <a:rPr lang="ja-JP" altLang="en-US" sz="4400" dirty="0">
                <a:latin typeface="+mj-ea"/>
                <a:ea typeface="+mj-ea"/>
              </a:rPr>
              <a:t>標本空間　</a:t>
            </a:r>
            <a:r>
              <a:rPr lang="en-US" altLang="ja-JP" sz="4400" dirty="0">
                <a:latin typeface="+mj-ea"/>
                <a:ea typeface="+mj-ea"/>
              </a:rPr>
              <a:t>Ω</a:t>
            </a:r>
            <a:r>
              <a:rPr lang="ja-JP" altLang="en-US" sz="4400" dirty="0">
                <a:latin typeface="+mj-ea"/>
                <a:ea typeface="+mj-ea"/>
              </a:rPr>
              <a:t>＝｛</a:t>
            </a:r>
            <a:r>
              <a:rPr lang="en-US" altLang="ja-JP" sz="4400" dirty="0">
                <a:latin typeface="+mj-ea"/>
                <a:ea typeface="+mj-ea"/>
              </a:rPr>
              <a:t>(0,0)</a:t>
            </a:r>
            <a:r>
              <a:rPr lang="ja-JP" altLang="en-US" sz="4400" dirty="0" err="1">
                <a:latin typeface="+mj-ea"/>
                <a:ea typeface="+mj-ea"/>
              </a:rPr>
              <a:t>，</a:t>
            </a:r>
            <a:r>
              <a:rPr lang="en-US" altLang="ja-JP" sz="4400" dirty="0">
                <a:latin typeface="+mj-ea"/>
                <a:ea typeface="+mj-ea"/>
              </a:rPr>
              <a:t>(0,1)</a:t>
            </a:r>
            <a:r>
              <a:rPr lang="ja-JP" altLang="en-US" sz="4400" dirty="0" err="1">
                <a:latin typeface="+mj-ea"/>
                <a:ea typeface="+mj-ea"/>
              </a:rPr>
              <a:t>，</a:t>
            </a:r>
            <a:r>
              <a:rPr lang="en-US" altLang="ja-JP" sz="4400" dirty="0">
                <a:latin typeface="+mj-ea"/>
                <a:ea typeface="+mj-ea"/>
              </a:rPr>
              <a:t>(1,0)</a:t>
            </a:r>
            <a:r>
              <a:rPr lang="ja-JP" altLang="en-US" sz="4400" dirty="0" err="1">
                <a:latin typeface="+mj-ea"/>
                <a:ea typeface="+mj-ea"/>
              </a:rPr>
              <a:t>，</a:t>
            </a:r>
            <a:r>
              <a:rPr lang="en-US" altLang="ja-JP" sz="4400" dirty="0">
                <a:latin typeface="+mj-ea"/>
                <a:ea typeface="+mj-ea"/>
              </a:rPr>
              <a:t>(1,1)</a:t>
            </a:r>
            <a:r>
              <a:rPr lang="ja-JP" altLang="en-US" sz="4400" dirty="0">
                <a:latin typeface="+mj-ea"/>
                <a:ea typeface="+mj-ea"/>
              </a:rPr>
              <a:t>｝</a:t>
            </a:r>
            <a:endParaRPr lang="en-US" altLang="ja-JP" sz="4400" dirty="0">
              <a:latin typeface="+mj-ea"/>
              <a:ea typeface="+mj-ea"/>
            </a:endParaRPr>
          </a:p>
        </p:txBody>
      </p:sp>
      <p:sp>
        <p:nvSpPr>
          <p:cNvPr id="10" name="正方形/長方形 3"/>
          <p:cNvSpPr>
            <a:spLocks noChangeArrowheads="1"/>
          </p:cNvSpPr>
          <p:nvPr/>
        </p:nvSpPr>
        <p:spPr bwMode="auto">
          <a:xfrm>
            <a:off x="842078" y="4469003"/>
            <a:ext cx="15515161" cy="326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63538" indent="-363538">
              <a:spcAft>
                <a:spcPts val="1200"/>
              </a:spcAft>
              <a:buClr>
                <a:srgbClr val="A50021"/>
              </a:buClr>
              <a:buFont typeface="Wingdings" pitchFamily="2" charset="2"/>
              <a:buChar char="l"/>
            </a:pPr>
            <a:r>
              <a:rPr lang="ja-JP" altLang="en-US" sz="4400" dirty="0">
                <a:latin typeface="+mj-ea"/>
                <a:ea typeface="+mj-ea"/>
              </a:rPr>
              <a:t>さいころを１回投げた場合</a:t>
            </a:r>
            <a:endParaRPr lang="en-US" altLang="ja-JP" sz="4400" dirty="0">
              <a:latin typeface="+mj-ea"/>
              <a:ea typeface="+mj-ea"/>
            </a:endParaRPr>
          </a:p>
          <a:p>
            <a:pPr marL="820738" lvl="1" indent="-363538">
              <a:spcAft>
                <a:spcPts val="1200"/>
              </a:spcAft>
              <a:buClr>
                <a:srgbClr val="A50021"/>
              </a:buClr>
              <a:buFont typeface="Wingdings" pitchFamily="2" charset="2"/>
              <a:buChar char="Ø"/>
            </a:pPr>
            <a:r>
              <a:rPr lang="ja-JP" altLang="en-US" sz="4400" dirty="0">
                <a:latin typeface="+mj-ea"/>
                <a:ea typeface="+mj-ea"/>
              </a:rPr>
              <a:t>標本空間　</a:t>
            </a:r>
            <a:r>
              <a:rPr lang="en-US" altLang="ja-JP" sz="4400" dirty="0">
                <a:latin typeface="+mj-ea"/>
                <a:ea typeface="+mj-ea"/>
              </a:rPr>
              <a:t>Ω</a:t>
            </a:r>
            <a:r>
              <a:rPr lang="ja-JP" altLang="en-US" sz="4400" dirty="0">
                <a:latin typeface="+mj-ea"/>
                <a:ea typeface="+mj-ea"/>
              </a:rPr>
              <a:t>＝｛</a:t>
            </a:r>
            <a:r>
              <a:rPr lang="en-US" altLang="ja-JP" sz="4400" dirty="0">
                <a:latin typeface="+mj-ea"/>
                <a:ea typeface="+mj-ea"/>
              </a:rPr>
              <a:t>1</a:t>
            </a:r>
            <a:r>
              <a:rPr lang="ja-JP" altLang="en-US" sz="4400" dirty="0" err="1">
                <a:latin typeface="+mj-ea"/>
                <a:ea typeface="+mj-ea"/>
              </a:rPr>
              <a:t>，</a:t>
            </a:r>
            <a:r>
              <a:rPr lang="en-US" altLang="ja-JP" sz="4400" dirty="0">
                <a:latin typeface="+mj-ea"/>
                <a:ea typeface="+mj-ea"/>
              </a:rPr>
              <a:t>2</a:t>
            </a:r>
            <a:r>
              <a:rPr lang="ja-JP" altLang="en-US" sz="4400" dirty="0" err="1">
                <a:latin typeface="+mj-ea"/>
                <a:ea typeface="+mj-ea"/>
              </a:rPr>
              <a:t>，</a:t>
            </a:r>
            <a:r>
              <a:rPr lang="en-US" altLang="ja-JP" sz="4400" dirty="0">
                <a:latin typeface="+mj-ea"/>
                <a:ea typeface="+mj-ea"/>
              </a:rPr>
              <a:t>3</a:t>
            </a:r>
            <a:r>
              <a:rPr lang="ja-JP" altLang="en-US" sz="4400" dirty="0" err="1">
                <a:latin typeface="+mj-ea"/>
                <a:ea typeface="+mj-ea"/>
              </a:rPr>
              <a:t>，</a:t>
            </a:r>
            <a:r>
              <a:rPr lang="en-US" altLang="ja-JP" sz="4400" dirty="0">
                <a:latin typeface="+mj-ea"/>
                <a:ea typeface="+mj-ea"/>
              </a:rPr>
              <a:t>4</a:t>
            </a:r>
            <a:r>
              <a:rPr lang="ja-JP" altLang="en-US" sz="4400" dirty="0" err="1">
                <a:latin typeface="+mj-ea"/>
                <a:ea typeface="+mj-ea"/>
              </a:rPr>
              <a:t>，</a:t>
            </a:r>
            <a:r>
              <a:rPr lang="en-US" altLang="ja-JP" sz="4400" dirty="0">
                <a:latin typeface="+mj-ea"/>
                <a:ea typeface="+mj-ea"/>
              </a:rPr>
              <a:t>5</a:t>
            </a:r>
            <a:r>
              <a:rPr lang="ja-JP" altLang="en-US" sz="4400" dirty="0" err="1">
                <a:latin typeface="+mj-ea"/>
                <a:ea typeface="+mj-ea"/>
              </a:rPr>
              <a:t>，</a:t>
            </a:r>
            <a:r>
              <a:rPr lang="en-US" altLang="ja-JP" sz="4400" dirty="0">
                <a:latin typeface="+mj-ea"/>
                <a:ea typeface="+mj-ea"/>
              </a:rPr>
              <a:t>6</a:t>
            </a:r>
            <a:r>
              <a:rPr lang="ja-JP" altLang="en-US" sz="4400" dirty="0">
                <a:latin typeface="+mj-ea"/>
                <a:ea typeface="+mj-ea"/>
              </a:rPr>
              <a:t>｝</a:t>
            </a:r>
            <a:endParaRPr lang="en-US" altLang="ja-JP" sz="4400" dirty="0">
              <a:latin typeface="+mj-ea"/>
              <a:ea typeface="+mj-ea"/>
            </a:endParaRPr>
          </a:p>
          <a:p>
            <a:pPr marL="820738" lvl="1" indent="-363538">
              <a:spcAft>
                <a:spcPts val="1200"/>
              </a:spcAft>
              <a:buClr>
                <a:srgbClr val="A50021"/>
              </a:buClr>
              <a:buFont typeface="Wingdings" pitchFamily="2" charset="2"/>
              <a:buChar char="Ø"/>
            </a:pPr>
            <a:r>
              <a:rPr lang="ja-JP" altLang="en-US" sz="4400" dirty="0">
                <a:latin typeface="+mj-ea"/>
                <a:ea typeface="+mj-ea"/>
              </a:rPr>
              <a:t>出た目が奇数である事象は，Ａ＝｛</a:t>
            </a:r>
            <a:r>
              <a:rPr lang="en-US" altLang="ja-JP" sz="4400" dirty="0">
                <a:latin typeface="+mj-ea"/>
                <a:ea typeface="+mj-ea"/>
              </a:rPr>
              <a:t>1</a:t>
            </a:r>
            <a:r>
              <a:rPr lang="ja-JP" altLang="en-US" sz="4400" dirty="0" err="1">
                <a:latin typeface="+mj-ea"/>
                <a:ea typeface="+mj-ea"/>
              </a:rPr>
              <a:t>，</a:t>
            </a:r>
            <a:r>
              <a:rPr lang="en-US" altLang="ja-JP" sz="4400" dirty="0">
                <a:latin typeface="+mj-ea"/>
                <a:ea typeface="+mj-ea"/>
              </a:rPr>
              <a:t>3</a:t>
            </a:r>
            <a:r>
              <a:rPr lang="ja-JP" altLang="en-US" sz="4400" dirty="0" err="1">
                <a:latin typeface="+mj-ea"/>
                <a:ea typeface="+mj-ea"/>
              </a:rPr>
              <a:t>，</a:t>
            </a:r>
            <a:r>
              <a:rPr lang="en-US" altLang="ja-JP" sz="4400" dirty="0">
                <a:latin typeface="+mj-ea"/>
                <a:ea typeface="+mj-ea"/>
              </a:rPr>
              <a:t>5</a:t>
            </a:r>
            <a:r>
              <a:rPr lang="ja-JP" altLang="en-US" sz="4400" dirty="0">
                <a:latin typeface="+mj-ea"/>
                <a:ea typeface="+mj-ea"/>
              </a:rPr>
              <a:t>｝</a:t>
            </a:r>
            <a:endParaRPr lang="en-US" altLang="ja-JP" sz="4400" dirty="0">
              <a:latin typeface="+mj-ea"/>
              <a:ea typeface="+mj-ea"/>
            </a:endParaRPr>
          </a:p>
          <a:p>
            <a:pPr marL="820738" lvl="1" indent="-363538">
              <a:spcAft>
                <a:spcPts val="1200"/>
              </a:spcAft>
              <a:buClr>
                <a:srgbClr val="A50021"/>
              </a:buClr>
              <a:buFont typeface="Wingdings" pitchFamily="2" charset="2"/>
              <a:buChar char="Ø"/>
            </a:pPr>
            <a:r>
              <a:rPr lang="ja-JP" altLang="en-US" sz="4400" dirty="0">
                <a:latin typeface="+mj-ea"/>
                <a:ea typeface="+mj-ea"/>
              </a:rPr>
              <a:t>出た目が４以上である事象は，Ｂ＝｛</a:t>
            </a:r>
            <a:r>
              <a:rPr lang="en-US" altLang="ja-JP" sz="4400" dirty="0">
                <a:latin typeface="+mj-ea"/>
                <a:ea typeface="+mj-ea"/>
              </a:rPr>
              <a:t>4</a:t>
            </a:r>
            <a:r>
              <a:rPr lang="ja-JP" altLang="en-US" sz="4400" dirty="0" err="1">
                <a:latin typeface="+mj-ea"/>
                <a:ea typeface="+mj-ea"/>
              </a:rPr>
              <a:t>，</a:t>
            </a:r>
            <a:r>
              <a:rPr lang="en-US" altLang="ja-JP" sz="4400" dirty="0">
                <a:latin typeface="+mj-ea"/>
                <a:ea typeface="+mj-ea"/>
              </a:rPr>
              <a:t>5</a:t>
            </a:r>
            <a:r>
              <a:rPr lang="ja-JP" altLang="en-US" sz="4400" dirty="0" err="1">
                <a:latin typeface="+mj-ea"/>
                <a:ea typeface="+mj-ea"/>
              </a:rPr>
              <a:t>，</a:t>
            </a:r>
            <a:r>
              <a:rPr lang="en-US" altLang="ja-JP" sz="4400" dirty="0">
                <a:latin typeface="+mj-ea"/>
                <a:ea typeface="+mj-ea"/>
              </a:rPr>
              <a:t>6</a:t>
            </a:r>
            <a:r>
              <a:rPr lang="ja-JP" altLang="en-US" sz="4400" dirty="0">
                <a:latin typeface="+mj-ea"/>
                <a:ea typeface="+mj-ea"/>
              </a:rPr>
              <a:t>｝</a:t>
            </a:r>
            <a:endParaRPr lang="en-US" altLang="ja-JP" sz="4400" dirty="0">
              <a:latin typeface="+mj-ea"/>
              <a:ea typeface="+mj-ea"/>
            </a:endParaRPr>
          </a:p>
        </p:txBody>
      </p:sp>
    </p:spTree>
    <p:extLst>
      <p:ext uri="{BB962C8B-B14F-4D97-AF65-F5344CB8AC3E}">
        <p14:creationId xmlns:p14="http://schemas.microsoft.com/office/powerpoint/2010/main" val="218195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ベン</a:t>
            </a:r>
            <a:r>
              <a:rPr lang="ja-JP" altLang="en-US" dirty="0"/>
              <a:t>図</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8</a:t>
            </a:fld>
            <a:endParaRPr lang="en-US" altLang="ja-JP" dirty="0"/>
          </a:p>
        </p:txBody>
      </p:sp>
      <p:sp>
        <p:nvSpPr>
          <p:cNvPr id="11" name="正方形/長方形 3"/>
          <p:cNvSpPr>
            <a:spLocks noChangeArrowheads="1"/>
          </p:cNvSpPr>
          <p:nvPr/>
        </p:nvSpPr>
        <p:spPr bwMode="auto">
          <a:xfrm>
            <a:off x="523875" y="1466466"/>
            <a:ext cx="15149288"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63538" indent="-363538">
              <a:spcAft>
                <a:spcPts val="1200"/>
              </a:spcAft>
              <a:buClr>
                <a:srgbClr val="A50021"/>
              </a:buClr>
              <a:buFont typeface="Wingdings" pitchFamily="2" charset="2"/>
              <a:buChar char="l"/>
            </a:pPr>
            <a:r>
              <a:rPr lang="ja-JP" altLang="en-US" sz="4400">
                <a:solidFill>
                  <a:srgbClr val="FF0000"/>
                </a:solidFill>
                <a:latin typeface="+mn-ea"/>
                <a:ea typeface="+mn-ea"/>
              </a:rPr>
              <a:t>ベン図</a:t>
            </a:r>
            <a:r>
              <a:rPr lang="ja-JP" altLang="en-US" sz="4400">
                <a:latin typeface="+mn-ea"/>
                <a:ea typeface="+mn-ea"/>
              </a:rPr>
              <a:t>： 事象間の関係を理解するときに役立つ図</a:t>
            </a:r>
            <a:endParaRPr lang="en-US" altLang="ja-JP" sz="4400">
              <a:latin typeface="+mn-ea"/>
              <a:ea typeface="+mn-ea"/>
            </a:endParaRPr>
          </a:p>
          <a:p>
            <a:pPr marL="820738" lvl="1" indent="-363538">
              <a:spcAft>
                <a:spcPts val="1200"/>
              </a:spcAft>
              <a:buClr>
                <a:srgbClr val="A50021"/>
              </a:buClr>
              <a:buFont typeface="Wingdings" pitchFamily="2" charset="2"/>
              <a:buChar char="Ø"/>
            </a:pPr>
            <a:r>
              <a:rPr lang="ja-JP" altLang="en-US" sz="4400">
                <a:solidFill>
                  <a:srgbClr val="000000"/>
                </a:solidFill>
                <a:latin typeface="+mn-ea"/>
                <a:ea typeface="+mn-ea"/>
              </a:rPr>
              <a:t>標本空間を長方形で表現</a:t>
            </a:r>
            <a:endParaRPr lang="en-US" altLang="ja-JP" sz="4400">
              <a:solidFill>
                <a:srgbClr val="000000"/>
              </a:solidFill>
              <a:latin typeface="+mn-ea"/>
              <a:ea typeface="+mn-ea"/>
            </a:endParaRPr>
          </a:p>
          <a:p>
            <a:pPr marL="820738" lvl="1" indent="-363538">
              <a:spcAft>
                <a:spcPts val="1200"/>
              </a:spcAft>
              <a:buClr>
                <a:srgbClr val="A50021"/>
              </a:buClr>
              <a:buFont typeface="Wingdings" pitchFamily="2" charset="2"/>
              <a:buChar char="Ø"/>
            </a:pPr>
            <a:r>
              <a:rPr lang="ja-JP" altLang="en-US" sz="4400">
                <a:solidFill>
                  <a:srgbClr val="000000"/>
                </a:solidFill>
                <a:latin typeface="+mn-ea"/>
                <a:ea typeface="+mn-ea"/>
              </a:rPr>
              <a:t>その他の事象を内部に円を描いて表現</a:t>
            </a:r>
            <a:endParaRPr lang="en-US" altLang="ja-JP" sz="4400">
              <a:solidFill>
                <a:srgbClr val="000000"/>
              </a:solidFill>
              <a:latin typeface="+mn-ea"/>
              <a:ea typeface="+mn-ea"/>
            </a:endParaRPr>
          </a:p>
        </p:txBody>
      </p:sp>
      <p:grpSp>
        <p:nvGrpSpPr>
          <p:cNvPr id="12" name="グループ化 15"/>
          <p:cNvGrpSpPr>
            <a:grpSpLocks/>
          </p:cNvGrpSpPr>
          <p:nvPr/>
        </p:nvGrpSpPr>
        <p:grpSpPr bwMode="auto">
          <a:xfrm>
            <a:off x="4680978" y="4125292"/>
            <a:ext cx="3286125" cy="1985963"/>
            <a:chOff x="952500" y="3143250"/>
            <a:chExt cx="3286125" cy="1985963"/>
          </a:xfrm>
        </p:grpSpPr>
        <p:sp>
          <p:nvSpPr>
            <p:cNvPr id="13" name="正方形/長方形 12"/>
            <p:cNvSpPr/>
            <p:nvPr/>
          </p:nvSpPr>
          <p:spPr>
            <a:xfrm>
              <a:off x="952500" y="3414713"/>
              <a:ext cx="3286125" cy="17145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latin typeface="+mj-ea"/>
                <a:ea typeface="+mj-ea"/>
              </a:endParaRPr>
            </a:p>
          </p:txBody>
        </p:sp>
        <p:sp>
          <p:nvSpPr>
            <p:cNvPr id="14" name="円/楕円 13"/>
            <p:cNvSpPr/>
            <p:nvPr/>
          </p:nvSpPr>
          <p:spPr>
            <a:xfrm>
              <a:off x="1916113" y="3594100"/>
              <a:ext cx="1357312" cy="1357313"/>
            </a:xfrm>
            <a:prstGeom prst="ellipse">
              <a:avLst/>
            </a:prstGeom>
            <a:solidFill>
              <a:srgbClr val="FFCC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latin typeface="+mj-ea"/>
                <a:ea typeface="+mj-ea"/>
              </a:endParaRPr>
            </a:p>
          </p:txBody>
        </p:sp>
        <p:sp>
          <p:nvSpPr>
            <p:cNvPr id="15" name="正方形/長方形 7"/>
            <p:cNvSpPr>
              <a:spLocks noChangeArrowheads="1"/>
            </p:cNvSpPr>
            <p:nvPr/>
          </p:nvSpPr>
          <p:spPr bwMode="auto">
            <a:xfrm>
              <a:off x="1179513" y="3143250"/>
              <a:ext cx="470000"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2800">
                  <a:solidFill>
                    <a:srgbClr val="000000"/>
                  </a:solidFill>
                  <a:latin typeface="+mj-ea"/>
                  <a:ea typeface="+mj-ea"/>
                </a:rPr>
                <a:t>Ω</a:t>
              </a:r>
              <a:endParaRPr lang="ja-JP" altLang="en-US">
                <a:latin typeface="+mj-ea"/>
                <a:ea typeface="+mj-ea"/>
              </a:endParaRPr>
            </a:p>
          </p:txBody>
        </p:sp>
        <p:sp>
          <p:nvSpPr>
            <p:cNvPr id="16" name="正方形/長方形 8"/>
            <p:cNvSpPr>
              <a:spLocks noChangeArrowheads="1"/>
            </p:cNvSpPr>
            <p:nvPr/>
          </p:nvSpPr>
          <p:spPr bwMode="auto">
            <a:xfrm>
              <a:off x="2352675" y="4011613"/>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800">
                  <a:solidFill>
                    <a:srgbClr val="000000"/>
                  </a:solidFill>
                  <a:latin typeface="+mj-ea"/>
                  <a:ea typeface="+mj-ea"/>
                </a:rPr>
                <a:t>Ａ</a:t>
              </a:r>
              <a:endParaRPr lang="ja-JP" altLang="en-US">
                <a:latin typeface="+mj-ea"/>
                <a:ea typeface="+mj-ea"/>
              </a:endParaRPr>
            </a:p>
          </p:txBody>
        </p:sp>
      </p:grpSp>
      <p:grpSp>
        <p:nvGrpSpPr>
          <p:cNvPr id="17" name="グループ化 16"/>
          <p:cNvGrpSpPr>
            <a:grpSpLocks/>
          </p:cNvGrpSpPr>
          <p:nvPr/>
        </p:nvGrpSpPr>
        <p:grpSpPr bwMode="auto">
          <a:xfrm>
            <a:off x="9038666" y="4126878"/>
            <a:ext cx="3286125" cy="1984377"/>
            <a:chOff x="5310188" y="3144836"/>
            <a:chExt cx="3286125" cy="1984377"/>
          </a:xfrm>
        </p:grpSpPr>
        <p:sp>
          <p:nvSpPr>
            <p:cNvPr id="18" name="正方形/長方形 17"/>
            <p:cNvSpPr/>
            <p:nvPr/>
          </p:nvSpPr>
          <p:spPr>
            <a:xfrm>
              <a:off x="5310188" y="3414713"/>
              <a:ext cx="3286125" cy="1714500"/>
            </a:xfrm>
            <a:prstGeom prst="rect">
              <a:avLst/>
            </a:prstGeom>
            <a:solidFill>
              <a:srgbClr val="FFCC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latin typeface="+mj-ea"/>
                <a:ea typeface="+mj-ea"/>
              </a:endParaRPr>
            </a:p>
          </p:txBody>
        </p:sp>
        <p:sp>
          <p:nvSpPr>
            <p:cNvPr id="19" name="円/楕円 18"/>
            <p:cNvSpPr/>
            <p:nvPr/>
          </p:nvSpPr>
          <p:spPr>
            <a:xfrm>
              <a:off x="6275388" y="3594100"/>
              <a:ext cx="1357312" cy="13573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latin typeface="+mj-ea"/>
                <a:ea typeface="+mj-ea"/>
              </a:endParaRPr>
            </a:p>
          </p:txBody>
        </p:sp>
        <p:sp>
          <p:nvSpPr>
            <p:cNvPr id="20" name="正方形/長方形 12"/>
            <p:cNvSpPr>
              <a:spLocks noChangeArrowheads="1"/>
            </p:cNvSpPr>
            <p:nvPr/>
          </p:nvSpPr>
          <p:spPr bwMode="auto">
            <a:xfrm>
              <a:off x="7739063" y="3629025"/>
              <a:ext cx="7040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800">
                  <a:solidFill>
                    <a:srgbClr val="000000"/>
                  </a:solidFill>
                  <a:latin typeface="+mj-ea"/>
                  <a:ea typeface="+mj-ea"/>
                </a:rPr>
                <a:t>Ａ</a:t>
              </a:r>
              <a:r>
                <a:rPr lang="en-US" altLang="ja-JP" sz="2800" baseline="30000">
                  <a:solidFill>
                    <a:srgbClr val="000000"/>
                  </a:solidFill>
                  <a:latin typeface="+mj-ea"/>
                  <a:ea typeface="+mj-ea"/>
                </a:rPr>
                <a:t>C</a:t>
              </a:r>
              <a:endParaRPr lang="ja-JP" altLang="en-US" baseline="30000">
                <a:latin typeface="+mj-ea"/>
                <a:ea typeface="+mj-ea"/>
              </a:endParaRPr>
            </a:p>
          </p:txBody>
        </p:sp>
        <p:grpSp>
          <p:nvGrpSpPr>
            <p:cNvPr id="21" name="グループ化 14"/>
            <p:cNvGrpSpPr>
              <a:grpSpLocks/>
            </p:cNvGrpSpPr>
            <p:nvPr/>
          </p:nvGrpSpPr>
          <p:grpSpPr bwMode="auto">
            <a:xfrm>
              <a:off x="5537203" y="3144836"/>
              <a:ext cx="487364" cy="523220"/>
              <a:chOff x="5537951" y="3378952"/>
              <a:chExt cx="486671" cy="524155"/>
            </a:xfrm>
          </p:grpSpPr>
          <p:sp>
            <p:nvSpPr>
              <p:cNvPr id="22" name="正方形/長方形 21"/>
              <p:cNvSpPr/>
              <p:nvPr/>
            </p:nvSpPr>
            <p:spPr>
              <a:xfrm>
                <a:off x="5596606" y="3604780"/>
                <a:ext cx="428016" cy="461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latin typeface="+mj-ea"/>
                  <a:ea typeface="+mj-ea"/>
                </a:endParaRPr>
              </a:p>
            </p:txBody>
          </p:sp>
          <p:sp>
            <p:nvSpPr>
              <p:cNvPr id="23" name="正方形/長方形 11"/>
              <p:cNvSpPr>
                <a:spLocks noChangeArrowheads="1"/>
              </p:cNvSpPr>
              <p:nvPr/>
            </p:nvSpPr>
            <p:spPr bwMode="auto">
              <a:xfrm>
                <a:off x="5537951" y="3378952"/>
                <a:ext cx="469332" cy="5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2800">
                    <a:solidFill>
                      <a:srgbClr val="000000"/>
                    </a:solidFill>
                    <a:latin typeface="+mj-ea"/>
                    <a:ea typeface="+mj-ea"/>
                  </a:rPr>
                  <a:t>Ω</a:t>
                </a:r>
                <a:endParaRPr lang="ja-JP" altLang="en-US">
                  <a:latin typeface="+mj-ea"/>
                  <a:ea typeface="+mj-ea"/>
                </a:endParaRPr>
              </a:p>
            </p:txBody>
          </p:sp>
        </p:grpSp>
      </p:grpSp>
      <p:sp>
        <p:nvSpPr>
          <p:cNvPr id="24" name="正方形/長方形 3"/>
          <p:cNvSpPr>
            <a:spLocks noChangeArrowheads="1"/>
          </p:cNvSpPr>
          <p:nvPr/>
        </p:nvSpPr>
        <p:spPr bwMode="auto">
          <a:xfrm>
            <a:off x="523875" y="7407399"/>
            <a:ext cx="1453722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820738" lvl="1" indent="-363538">
              <a:spcAft>
                <a:spcPts val="1200"/>
              </a:spcAft>
              <a:buClr>
                <a:srgbClr val="A50021"/>
              </a:buClr>
              <a:buFont typeface="Wingdings" pitchFamily="2" charset="2"/>
              <a:buChar char="Ø"/>
            </a:pPr>
            <a:r>
              <a:rPr lang="ja-JP" altLang="en-US" sz="4000" dirty="0">
                <a:solidFill>
                  <a:srgbClr val="000000"/>
                </a:solidFill>
                <a:latin typeface="+mj-ea"/>
                <a:ea typeface="+mj-ea"/>
              </a:rPr>
              <a:t>事象Ａが起こらない事象をＡの</a:t>
            </a:r>
            <a:r>
              <a:rPr lang="ja-JP" altLang="en-US" sz="4000" dirty="0">
                <a:solidFill>
                  <a:srgbClr val="FF0000"/>
                </a:solidFill>
                <a:latin typeface="+mj-ea"/>
                <a:ea typeface="+mj-ea"/>
              </a:rPr>
              <a:t>補事象</a:t>
            </a:r>
            <a:r>
              <a:rPr lang="ja-JP" altLang="en-US" sz="4000" dirty="0">
                <a:solidFill>
                  <a:srgbClr val="000000"/>
                </a:solidFill>
                <a:latin typeface="+mj-ea"/>
                <a:ea typeface="+mj-ea"/>
              </a:rPr>
              <a:t>と呼び，Ａ</a:t>
            </a:r>
            <a:r>
              <a:rPr lang="en-US" altLang="ja-JP" sz="4000" baseline="30000" dirty="0">
                <a:solidFill>
                  <a:srgbClr val="000000"/>
                </a:solidFill>
                <a:latin typeface="+mj-ea"/>
                <a:ea typeface="+mj-ea"/>
              </a:rPr>
              <a:t>C</a:t>
            </a:r>
            <a:r>
              <a:rPr lang="ja-JP" altLang="en-US" sz="4000" dirty="0">
                <a:solidFill>
                  <a:srgbClr val="000000"/>
                </a:solidFill>
                <a:latin typeface="+mj-ea"/>
                <a:ea typeface="+mj-ea"/>
              </a:rPr>
              <a:t>で表す．</a:t>
            </a:r>
            <a:r>
              <a:rPr lang="en-US" altLang="ja-JP" sz="4000" dirty="0">
                <a:solidFill>
                  <a:srgbClr val="000000"/>
                </a:solidFill>
                <a:latin typeface="+mj-ea"/>
                <a:ea typeface="+mj-ea"/>
              </a:rPr>
              <a:t>Ω</a:t>
            </a:r>
            <a:r>
              <a:rPr lang="ja-JP" altLang="en-US" sz="4000" dirty="0">
                <a:solidFill>
                  <a:srgbClr val="000000"/>
                </a:solidFill>
                <a:latin typeface="+mj-ea"/>
                <a:ea typeface="+mj-ea"/>
              </a:rPr>
              <a:t>の補事象</a:t>
            </a:r>
            <a:r>
              <a:rPr lang="ja-JP" altLang="en-US" sz="4000" dirty="0">
                <a:latin typeface="+mj-ea"/>
                <a:ea typeface="+mj-ea"/>
              </a:rPr>
              <a:t>は</a:t>
            </a:r>
            <a:r>
              <a:rPr lang="en-US" altLang="ja-JP" sz="4000" dirty="0">
                <a:latin typeface="+mj-ea"/>
                <a:ea typeface="+mj-ea"/>
              </a:rPr>
              <a:t>φ</a:t>
            </a:r>
            <a:r>
              <a:rPr lang="ja-JP" altLang="en-US" sz="4000" dirty="0">
                <a:latin typeface="+mj-ea"/>
                <a:ea typeface="+mj-ea"/>
              </a:rPr>
              <a:t>であ</a:t>
            </a:r>
            <a:r>
              <a:rPr lang="ja-JP" altLang="en-US" sz="4000" dirty="0">
                <a:solidFill>
                  <a:srgbClr val="000000"/>
                </a:solidFill>
                <a:latin typeface="+mj-ea"/>
                <a:ea typeface="+mj-ea"/>
              </a:rPr>
              <a:t>り，</a:t>
            </a:r>
            <a:r>
              <a:rPr lang="en-US" altLang="ja-JP" sz="4000" dirty="0">
                <a:solidFill>
                  <a:srgbClr val="000000"/>
                </a:solidFill>
                <a:latin typeface="+mj-ea"/>
                <a:ea typeface="+mj-ea"/>
              </a:rPr>
              <a:t>φ</a:t>
            </a:r>
            <a:r>
              <a:rPr lang="ja-JP" altLang="en-US" sz="4000" dirty="0">
                <a:solidFill>
                  <a:srgbClr val="000000"/>
                </a:solidFill>
                <a:latin typeface="+mj-ea"/>
                <a:ea typeface="+mj-ea"/>
              </a:rPr>
              <a:t>の補事象は</a:t>
            </a:r>
            <a:r>
              <a:rPr lang="en-US" altLang="ja-JP" sz="4000" dirty="0">
                <a:solidFill>
                  <a:srgbClr val="000000"/>
                </a:solidFill>
                <a:latin typeface="+mj-ea"/>
                <a:ea typeface="+mj-ea"/>
              </a:rPr>
              <a:t>Ω</a:t>
            </a:r>
          </a:p>
        </p:txBody>
      </p:sp>
    </p:spTree>
    <p:extLst>
      <p:ext uri="{BB962C8B-B14F-4D97-AF65-F5344CB8AC3E}">
        <p14:creationId xmlns:p14="http://schemas.microsoft.com/office/powerpoint/2010/main" val="198604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ベン図（続き）</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9</a:t>
            </a:fld>
            <a:endParaRPr lang="en-US" altLang="ja-JP" dirty="0"/>
          </a:p>
        </p:txBody>
      </p:sp>
      <p:sp>
        <p:nvSpPr>
          <p:cNvPr id="11" name="正方形/長方形 3"/>
          <p:cNvSpPr>
            <a:spLocks noChangeArrowheads="1"/>
          </p:cNvSpPr>
          <p:nvPr/>
        </p:nvSpPr>
        <p:spPr bwMode="auto">
          <a:xfrm>
            <a:off x="1126281" y="1381374"/>
            <a:ext cx="88582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63538" indent="-363538">
              <a:spcAft>
                <a:spcPts val="1200"/>
              </a:spcAft>
              <a:buClr>
                <a:srgbClr val="A50021"/>
              </a:buClr>
              <a:buFont typeface="Wingdings" pitchFamily="2" charset="2"/>
              <a:buChar char="l"/>
            </a:pPr>
            <a:r>
              <a:rPr lang="ja-JP" altLang="en-US" sz="4400">
                <a:latin typeface="+mn-ea"/>
                <a:ea typeface="+mn-ea"/>
              </a:rPr>
              <a:t>２つの事象Ａ，Ｂの関係</a:t>
            </a:r>
            <a:endParaRPr lang="en-US" altLang="ja-JP" sz="4400">
              <a:latin typeface="+mn-ea"/>
              <a:ea typeface="+mn-ea"/>
            </a:endParaRPr>
          </a:p>
        </p:txBody>
      </p:sp>
      <p:grpSp>
        <p:nvGrpSpPr>
          <p:cNvPr id="12" name="グループ化 31"/>
          <p:cNvGrpSpPr>
            <a:grpSpLocks/>
          </p:cNvGrpSpPr>
          <p:nvPr/>
        </p:nvGrpSpPr>
        <p:grpSpPr bwMode="auto">
          <a:xfrm>
            <a:off x="3785071" y="2798887"/>
            <a:ext cx="2959100" cy="1789113"/>
            <a:chOff x="1208088" y="1714500"/>
            <a:chExt cx="2959100" cy="1789113"/>
          </a:xfrm>
        </p:grpSpPr>
        <p:sp>
          <p:nvSpPr>
            <p:cNvPr id="13" name="正方形/長方形 12"/>
            <p:cNvSpPr/>
            <p:nvPr/>
          </p:nvSpPr>
          <p:spPr>
            <a:xfrm>
              <a:off x="1208088" y="1958975"/>
              <a:ext cx="2959100" cy="15446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2800">
                <a:latin typeface="+mn-ea"/>
              </a:endParaRPr>
            </a:p>
          </p:txBody>
        </p:sp>
        <p:sp>
          <p:nvSpPr>
            <p:cNvPr id="14" name="正方形/長方形 13"/>
            <p:cNvSpPr>
              <a:spLocks noChangeArrowheads="1"/>
            </p:cNvSpPr>
            <p:nvPr/>
          </p:nvSpPr>
          <p:spPr bwMode="auto">
            <a:xfrm>
              <a:off x="1409700" y="1714500"/>
              <a:ext cx="470000"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2800">
                  <a:solidFill>
                    <a:srgbClr val="000000"/>
                  </a:solidFill>
                  <a:latin typeface="+mn-ea"/>
                  <a:ea typeface="+mn-ea"/>
                </a:rPr>
                <a:t>Ω</a:t>
              </a:r>
              <a:endParaRPr lang="ja-JP" altLang="en-US" sz="2800">
                <a:latin typeface="+mn-ea"/>
                <a:ea typeface="+mn-ea"/>
              </a:endParaRPr>
            </a:p>
          </p:txBody>
        </p:sp>
        <p:sp>
          <p:nvSpPr>
            <p:cNvPr id="15" name="円/楕円 14"/>
            <p:cNvSpPr/>
            <p:nvPr/>
          </p:nvSpPr>
          <p:spPr>
            <a:xfrm>
              <a:off x="2024063" y="2071688"/>
              <a:ext cx="1320800" cy="1320800"/>
            </a:xfrm>
            <a:prstGeom prst="ellipse">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2800">
                <a:latin typeface="+mn-ea"/>
              </a:endParaRPr>
            </a:p>
          </p:txBody>
        </p:sp>
        <p:sp>
          <p:nvSpPr>
            <p:cNvPr id="16" name="円/楕円 15"/>
            <p:cNvSpPr/>
            <p:nvPr/>
          </p:nvSpPr>
          <p:spPr>
            <a:xfrm>
              <a:off x="2286000" y="2333625"/>
              <a:ext cx="795338" cy="795338"/>
            </a:xfrm>
            <a:prstGeom prst="ellipse">
              <a:avLst/>
            </a:prstGeom>
            <a:solidFill>
              <a:srgbClr val="FFCC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2800">
                <a:latin typeface="+mn-ea"/>
              </a:endParaRPr>
            </a:p>
          </p:txBody>
        </p:sp>
        <p:sp>
          <p:nvSpPr>
            <p:cNvPr id="17" name="正方形/長方形 8"/>
            <p:cNvSpPr>
              <a:spLocks noChangeArrowheads="1"/>
            </p:cNvSpPr>
            <p:nvPr/>
          </p:nvSpPr>
          <p:spPr bwMode="auto">
            <a:xfrm>
              <a:off x="2462213" y="2489200"/>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800">
                  <a:solidFill>
                    <a:srgbClr val="C00000"/>
                  </a:solidFill>
                  <a:latin typeface="+mn-ea"/>
                  <a:ea typeface="+mn-ea"/>
                </a:rPr>
                <a:t>Ａ</a:t>
              </a:r>
            </a:p>
          </p:txBody>
        </p:sp>
        <p:sp>
          <p:nvSpPr>
            <p:cNvPr id="18" name="正方形/長方形 18"/>
            <p:cNvSpPr>
              <a:spLocks noChangeArrowheads="1"/>
            </p:cNvSpPr>
            <p:nvPr/>
          </p:nvSpPr>
          <p:spPr bwMode="auto">
            <a:xfrm>
              <a:off x="3330575" y="2111375"/>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800">
                  <a:solidFill>
                    <a:srgbClr val="008000"/>
                  </a:solidFill>
                  <a:latin typeface="+mn-ea"/>
                  <a:ea typeface="+mn-ea"/>
                </a:rPr>
                <a:t>Ｂ</a:t>
              </a:r>
            </a:p>
          </p:txBody>
        </p:sp>
      </p:grpSp>
      <p:grpSp>
        <p:nvGrpSpPr>
          <p:cNvPr id="19" name="グループ化 32"/>
          <p:cNvGrpSpPr>
            <a:grpSpLocks/>
          </p:cNvGrpSpPr>
          <p:nvPr/>
        </p:nvGrpSpPr>
        <p:grpSpPr bwMode="auto">
          <a:xfrm>
            <a:off x="8861635" y="2870895"/>
            <a:ext cx="2959100" cy="1789113"/>
            <a:chOff x="5310188" y="1714500"/>
            <a:chExt cx="2959100" cy="1789113"/>
          </a:xfrm>
        </p:grpSpPr>
        <p:sp>
          <p:nvSpPr>
            <p:cNvPr id="20" name="正方形/長方形 19"/>
            <p:cNvSpPr/>
            <p:nvPr/>
          </p:nvSpPr>
          <p:spPr>
            <a:xfrm>
              <a:off x="5310188" y="1958975"/>
              <a:ext cx="2959100" cy="15446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2800">
                <a:latin typeface="+mn-ea"/>
              </a:endParaRPr>
            </a:p>
          </p:txBody>
        </p:sp>
        <p:sp>
          <p:nvSpPr>
            <p:cNvPr id="21" name="正方形/長方形 22"/>
            <p:cNvSpPr>
              <a:spLocks noChangeArrowheads="1"/>
            </p:cNvSpPr>
            <p:nvPr/>
          </p:nvSpPr>
          <p:spPr bwMode="auto">
            <a:xfrm>
              <a:off x="5511800" y="1714500"/>
              <a:ext cx="470000"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2800">
                  <a:solidFill>
                    <a:srgbClr val="000000"/>
                  </a:solidFill>
                  <a:latin typeface="+mn-ea"/>
                  <a:ea typeface="+mn-ea"/>
                </a:rPr>
                <a:t>Ω</a:t>
              </a:r>
              <a:endParaRPr lang="ja-JP" altLang="en-US" sz="2800">
                <a:latin typeface="+mn-ea"/>
                <a:ea typeface="+mn-ea"/>
              </a:endParaRPr>
            </a:p>
          </p:txBody>
        </p:sp>
        <p:sp>
          <p:nvSpPr>
            <p:cNvPr id="22" name="円/楕円 21"/>
            <p:cNvSpPr/>
            <p:nvPr/>
          </p:nvSpPr>
          <p:spPr>
            <a:xfrm>
              <a:off x="6126163" y="2071688"/>
              <a:ext cx="1320800" cy="1320800"/>
            </a:xfrm>
            <a:prstGeom prst="ellipse">
              <a:avLst/>
            </a:prstGeom>
            <a:solidFill>
              <a:srgbClr val="FFCC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2800">
                <a:latin typeface="+mn-ea"/>
              </a:endParaRPr>
            </a:p>
          </p:txBody>
        </p:sp>
        <p:sp>
          <p:nvSpPr>
            <p:cNvPr id="23" name="円/楕円 22"/>
            <p:cNvSpPr/>
            <p:nvPr/>
          </p:nvSpPr>
          <p:spPr>
            <a:xfrm>
              <a:off x="6389688" y="2333625"/>
              <a:ext cx="795337" cy="795338"/>
            </a:xfrm>
            <a:prstGeom prst="ellipse">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2800">
                <a:latin typeface="+mn-ea"/>
              </a:endParaRPr>
            </a:p>
          </p:txBody>
        </p:sp>
        <p:sp>
          <p:nvSpPr>
            <p:cNvPr id="24" name="正方形/長方形 25"/>
            <p:cNvSpPr>
              <a:spLocks noChangeArrowheads="1"/>
            </p:cNvSpPr>
            <p:nvPr/>
          </p:nvSpPr>
          <p:spPr bwMode="auto">
            <a:xfrm>
              <a:off x="6565900" y="2489200"/>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800">
                  <a:solidFill>
                    <a:srgbClr val="008000"/>
                  </a:solidFill>
                  <a:latin typeface="+mn-ea"/>
                  <a:ea typeface="+mn-ea"/>
                </a:rPr>
                <a:t>Ｂ</a:t>
              </a:r>
            </a:p>
          </p:txBody>
        </p:sp>
        <p:sp>
          <p:nvSpPr>
            <p:cNvPr id="25" name="正方形/長方形 26"/>
            <p:cNvSpPr>
              <a:spLocks noChangeArrowheads="1"/>
            </p:cNvSpPr>
            <p:nvPr/>
          </p:nvSpPr>
          <p:spPr bwMode="auto">
            <a:xfrm>
              <a:off x="7434263" y="2111375"/>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800">
                  <a:solidFill>
                    <a:srgbClr val="C00000"/>
                  </a:solidFill>
                  <a:latin typeface="+mn-ea"/>
                  <a:ea typeface="+mn-ea"/>
                </a:rPr>
                <a:t>Ａ</a:t>
              </a:r>
            </a:p>
          </p:txBody>
        </p:sp>
      </p:grpSp>
      <p:grpSp>
        <p:nvGrpSpPr>
          <p:cNvPr id="26" name="グループ化 35"/>
          <p:cNvGrpSpPr>
            <a:grpSpLocks/>
          </p:cNvGrpSpPr>
          <p:nvPr/>
        </p:nvGrpSpPr>
        <p:grpSpPr bwMode="auto">
          <a:xfrm>
            <a:off x="3785071" y="5838459"/>
            <a:ext cx="2959100" cy="1789112"/>
            <a:chOff x="1208088" y="4268788"/>
            <a:chExt cx="2959100" cy="1789112"/>
          </a:xfrm>
        </p:grpSpPr>
        <p:sp>
          <p:nvSpPr>
            <p:cNvPr id="27" name="正方形/長方形 26"/>
            <p:cNvSpPr/>
            <p:nvPr/>
          </p:nvSpPr>
          <p:spPr>
            <a:xfrm>
              <a:off x="1208088" y="4513263"/>
              <a:ext cx="2959100" cy="15446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2800">
                <a:latin typeface="+mn-ea"/>
              </a:endParaRPr>
            </a:p>
          </p:txBody>
        </p:sp>
        <p:sp>
          <p:nvSpPr>
            <p:cNvPr id="28" name="正方形/長方形 28"/>
            <p:cNvSpPr>
              <a:spLocks noChangeArrowheads="1"/>
            </p:cNvSpPr>
            <p:nvPr/>
          </p:nvSpPr>
          <p:spPr bwMode="auto">
            <a:xfrm>
              <a:off x="1409700" y="4268788"/>
              <a:ext cx="470000"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2800">
                  <a:solidFill>
                    <a:srgbClr val="000000"/>
                  </a:solidFill>
                  <a:latin typeface="+mn-ea"/>
                  <a:ea typeface="+mn-ea"/>
                </a:rPr>
                <a:t>Ω</a:t>
              </a:r>
              <a:endParaRPr lang="ja-JP" altLang="en-US" sz="2800">
                <a:latin typeface="+mn-ea"/>
                <a:ea typeface="+mn-ea"/>
              </a:endParaRPr>
            </a:p>
          </p:txBody>
        </p:sp>
        <p:sp>
          <p:nvSpPr>
            <p:cNvPr id="29" name="正方形/長方形 31"/>
            <p:cNvSpPr>
              <a:spLocks noChangeArrowheads="1"/>
            </p:cNvSpPr>
            <p:nvPr/>
          </p:nvSpPr>
          <p:spPr bwMode="auto">
            <a:xfrm>
              <a:off x="1477963" y="4656138"/>
              <a:ext cx="484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2800">
                  <a:latin typeface="+mn-ea"/>
                  <a:ea typeface="+mn-ea"/>
                </a:rPr>
                <a:t>Ａ</a:t>
              </a:r>
            </a:p>
          </p:txBody>
        </p:sp>
        <p:sp>
          <p:nvSpPr>
            <p:cNvPr id="30" name="正方形/長方形 32"/>
            <p:cNvSpPr>
              <a:spLocks noChangeArrowheads="1"/>
            </p:cNvSpPr>
            <p:nvPr/>
          </p:nvSpPr>
          <p:spPr bwMode="auto">
            <a:xfrm>
              <a:off x="3406775" y="4656138"/>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800">
                  <a:latin typeface="+mn-ea"/>
                  <a:ea typeface="+mn-ea"/>
                </a:rPr>
                <a:t>Ｂ</a:t>
              </a:r>
            </a:p>
          </p:txBody>
        </p:sp>
        <p:sp>
          <p:nvSpPr>
            <p:cNvPr id="31" name="円/楕円 30"/>
            <p:cNvSpPr/>
            <p:nvPr/>
          </p:nvSpPr>
          <p:spPr>
            <a:xfrm>
              <a:off x="2557463" y="4870450"/>
              <a:ext cx="954087" cy="955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2800">
                <a:latin typeface="+mn-ea"/>
              </a:endParaRPr>
            </a:p>
          </p:txBody>
        </p:sp>
        <p:sp>
          <p:nvSpPr>
            <p:cNvPr id="32" name="円/楕円 31"/>
            <p:cNvSpPr/>
            <p:nvPr/>
          </p:nvSpPr>
          <p:spPr>
            <a:xfrm>
              <a:off x="1843088" y="4870450"/>
              <a:ext cx="954087" cy="955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2800">
                <a:latin typeface="+mn-ea"/>
              </a:endParaRPr>
            </a:p>
          </p:txBody>
        </p:sp>
      </p:grpSp>
      <p:grpSp>
        <p:nvGrpSpPr>
          <p:cNvPr id="33" name="グループ化 34"/>
          <p:cNvGrpSpPr>
            <a:grpSpLocks/>
          </p:cNvGrpSpPr>
          <p:nvPr/>
        </p:nvGrpSpPr>
        <p:grpSpPr bwMode="auto">
          <a:xfrm>
            <a:off x="8861635" y="5870315"/>
            <a:ext cx="2959100" cy="1789112"/>
            <a:chOff x="5310188" y="4268788"/>
            <a:chExt cx="2959100" cy="1789112"/>
          </a:xfrm>
        </p:grpSpPr>
        <p:sp>
          <p:nvSpPr>
            <p:cNvPr id="34" name="正方形/長方形 33"/>
            <p:cNvSpPr/>
            <p:nvPr/>
          </p:nvSpPr>
          <p:spPr>
            <a:xfrm>
              <a:off x="5310188" y="4513263"/>
              <a:ext cx="2959100" cy="15446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2800">
                <a:latin typeface="+mn-ea"/>
              </a:endParaRPr>
            </a:p>
          </p:txBody>
        </p:sp>
        <p:sp>
          <p:nvSpPr>
            <p:cNvPr id="35" name="正方形/長方形 34"/>
            <p:cNvSpPr>
              <a:spLocks noChangeArrowheads="1"/>
            </p:cNvSpPr>
            <p:nvPr/>
          </p:nvSpPr>
          <p:spPr bwMode="auto">
            <a:xfrm>
              <a:off x="5511800" y="4268788"/>
              <a:ext cx="470000"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2800">
                  <a:solidFill>
                    <a:srgbClr val="000000"/>
                  </a:solidFill>
                  <a:latin typeface="+mn-ea"/>
                  <a:ea typeface="+mn-ea"/>
                </a:rPr>
                <a:t>Ω</a:t>
              </a:r>
              <a:endParaRPr lang="ja-JP" altLang="en-US" sz="2800">
                <a:latin typeface="+mn-ea"/>
                <a:ea typeface="+mn-ea"/>
              </a:endParaRPr>
            </a:p>
          </p:txBody>
        </p:sp>
        <p:sp>
          <p:nvSpPr>
            <p:cNvPr id="36" name="正方形/長方形 42"/>
            <p:cNvSpPr>
              <a:spLocks noChangeArrowheads="1"/>
            </p:cNvSpPr>
            <p:nvPr/>
          </p:nvSpPr>
          <p:spPr bwMode="auto">
            <a:xfrm>
              <a:off x="5953125" y="5062538"/>
              <a:ext cx="4841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2800">
                  <a:latin typeface="+mn-ea"/>
                  <a:ea typeface="+mn-ea"/>
                </a:rPr>
                <a:t>Ａ</a:t>
              </a:r>
            </a:p>
          </p:txBody>
        </p:sp>
        <p:sp>
          <p:nvSpPr>
            <p:cNvPr id="37" name="正方形/長方形 43"/>
            <p:cNvSpPr>
              <a:spLocks noChangeArrowheads="1"/>
            </p:cNvSpPr>
            <p:nvPr/>
          </p:nvSpPr>
          <p:spPr bwMode="auto">
            <a:xfrm>
              <a:off x="7096125" y="5062538"/>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800">
                  <a:latin typeface="+mn-ea"/>
                  <a:ea typeface="+mn-ea"/>
                </a:rPr>
                <a:t>Ｂ</a:t>
              </a:r>
            </a:p>
          </p:txBody>
        </p:sp>
        <p:sp>
          <p:nvSpPr>
            <p:cNvPr id="38" name="円/楕円 37"/>
            <p:cNvSpPr/>
            <p:nvPr/>
          </p:nvSpPr>
          <p:spPr>
            <a:xfrm>
              <a:off x="6858000" y="4870450"/>
              <a:ext cx="952500" cy="955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2800">
                <a:latin typeface="+mn-ea"/>
              </a:endParaRPr>
            </a:p>
          </p:txBody>
        </p:sp>
        <p:sp>
          <p:nvSpPr>
            <p:cNvPr id="39" name="円/楕円 38"/>
            <p:cNvSpPr/>
            <p:nvPr/>
          </p:nvSpPr>
          <p:spPr>
            <a:xfrm>
              <a:off x="5748338" y="4870450"/>
              <a:ext cx="952500" cy="955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2800">
                <a:latin typeface="+mn-ea"/>
              </a:endParaRPr>
            </a:p>
          </p:txBody>
        </p:sp>
      </p:grpSp>
      <p:sp>
        <p:nvSpPr>
          <p:cNvPr id="40" name="正方形/長方形 47"/>
          <p:cNvSpPr>
            <a:spLocks noChangeArrowheads="1"/>
          </p:cNvSpPr>
          <p:nvPr/>
        </p:nvSpPr>
        <p:spPr bwMode="auto">
          <a:xfrm>
            <a:off x="2649101" y="4875076"/>
            <a:ext cx="538801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ja-JP" altLang="en-US" sz="4000" dirty="0">
                <a:solidFill>
                  <a:srgbClr val="FF0000"/>
                </a:solidFill>
                <a:latin typeface="+mn-ea"/>
                <a:ea typeface="+mn-ea"/>
              </a:rPr>
              <a:t>Ａ⊂Ｂ </a:t>
            </a:r>
            <a:r>
              <a:rPr lang="ja-JP" altLang="en-US" sz="2800" dirty="0">
                <a:solidFill>
                  <a:srgbClr val="FF0000"/>
                </a:solidFill>
                <a:latin typeface="+mn-ea"/>
                <a:ea typeface="+mn-ea"/>
              </a:rPr>
              <a:t>（ＡはＢの部分集合）</a:t>
            </a:r>
          </a:p>
        </p:txBody>
      </p:sp>
      <p:sp>
        <p:nvSpPr>
          <p:cNvPr id="41" name="正方形/長方形 48"/>
          <p:cNvSpPr>
            <a:spLocks noChangeArrowheads="1"/>
          </p:cNvSpPr>
          <p:nvPr/>
        </p:nvSpPr>
        <p:spPr bwMode="auto">
          <a:xfrm>
            <a:off x="8268925" y="4875076"/>
            <a:ext cx="538801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ja-JP" altLang="en-US" sz="4000">
                <a:solidFill>
                  <a:srgbClr val="FF0000"/>
                </a:solidFill>
                <a:latin typeface="+mn-ea"/>
                <a:ea typeface="+mn-ea"/>
              </a:rPr>
              <a:t>Ａ⊃Ｂ </a:t>
            </a:r>
            <a:r>
              <a:rPr lang="ja-JP" altLang="en-US" sz="2800">
                <a:solidFill>
                  <a:srgbClr val="FF0000"/>
                </a:solidFill>
                <a:latin typeface="+mn-ea"/>
                <a:ea typeface="+mn-ea"/>
              </a:rPr>
              <a:t>（ＢはＡの部分集合）</a:t>
            </a:r>
          </a:p>
        </p:txBody>
      </p:sp>
      <p:sp>
        <p:nvSpPr>
          <p:cNvPr id="42" name="正方形/長方形 49"/>
          <p:cNvSpPr>
            <a:spLocks noChangeArrowheads="1"/>
          </p:cNvSpPr>
          <p:nvPr/>
        </p:nvSpPr>
        <p:spPr bwMode="auto">
          <a:xfrm>
            <a:off x="9768507" y="7887645"/>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ja-JP" altLang="en-US" sz="4000">
                <a:solidFill>
                  <a:srgbClr val="FF0000"/>
                </a:solidFill>
                <a:latin typeface="+mn-ea"/>
                <a:ea typeface="+mn-ea"/>
              </a:rPr>
              <a:t>排反事象</a:t>
            </a:r>
            <a:endParaRPr lang="ja-JP" altLang="en-US" sz="2800">
              <a:solidFill>
                <a:srgbClr val="FF0000"/>
              </a:solidFill>
              <a:latin typeface="+mn-ea"/>
              <a:ea typeface="+mn-ea"/>
            </a:endParaRPr>
          </a:p>
        </p:txBody>
      </p:sp>
    </p:spTree>
    <p:extLst>
      <p:ext uri="{BB962C8B-B14F-4D97-AF65-F5344CB8AC3E}">
        <p14:creationId xmlns:p14="http://schemas.microsoft.com/office/powerpoint/2010/main" val="4051637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Lst>
  </p:timing>
</p:sld>
</file>

<file path=ppt/theme/theme1.xml><?xml version="1.0" encoding="utf-8"?>
<a:theme xmlns:a="http://schemas.openxmlformats.org/drawingml/2006/main" name="7_元OHP">
  <a:themeElements>
    <a:clrScheme name="白バック">
      <a:dk1>
        <a:srgbClr val="000000"/>
      </a:dk1>
      <a:lt1>
        <a:srgbClr val="FFFFFF"/>
      </a:lt1>
      <a:dk2>
        <a:srgbClr val="3E3E3E"/>
      </a:dk2>
      <a:lt2>
        <a:srgbClr val="FFFFCC"/>
      </a:lt2>
      <a:accent1>
        <a:srgbClr val="009900"/>
      </a:accent1>
      <a:accent2>
        <a:srgbClr val="99CC00"/>
      </a:accent2>
      <a:accent3>
        <a:srgbClr val="CC0000"/>
      </a:accent3>
      <a:accent4>
        <a:srgbClr val="0033CC"/>
      </a:accent4>
      <a:accent5>
        <a:srgbClr val="FF9900"/>
      </a:accent5>
      <a:accent6>
        <a:srgbClr val="8B8B8B"/>
      </a:accent6>
      <a:hlink>
        <a:srgbClr val="3366FF"/>
      </a:hlink>
      <a:folHlink>
        <a:srgbClr val="7030A0"/>
      </a:folHlink>
    </a:clrScheme>
    <a:fontScheme name="メイリオ">
      <a:majorFont>
        <a:latin typeface="Century Gothic"/>
        <a:ea typeface="メイリオ"/>
        <a:cs typeface=""/>
      </a:majorFont>
      <a:minorFont>
        <a:latin typeface="Century Gothic"/>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3338"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3338"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defRPr>
        </a:defPPr>
      </a:lstStyle>
    </a:lnDef>
  </a:objectDefaults>
  <a:extraClrSchemeLst>
    <a:extraClrScheme>
      <a:clrScheme name="4_元OHP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4_元OHP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4_元OHP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64802</TotalTime>
  <Words>3479</Words>
  <Application>Microsoft Office PowerPoint</Application>
  <PresentationFormat>ユーザー設定</PresentationFormat>
  <Paragraphs>474</Paragraphs>
  <Slides>49</Slides>
  <Notes>1</Notes>
  <HiddenSlides>0</HiddenSlides>
  <MMClips>0</MMClips>
  <ScaleCrop>false</ScaleCrop>
  <HeadingPairs>
    <vt:vector size="6" baseType="variant">
      <vt:variant>
        <vt:lpstr>使用されているフォント</vt:lpstr>
      </vt:variant>
      <vt:variant>
        <vt:i4>15</vt:i4>
      </vt:variant>
      <vt:variant>
        <vt:lpstr>テーマ</vt:lpstr>
      </vt:variant>
      <vt:variant>
        <vt:i4>1</vt:i4>
      </vt:variant>
      <vt:variant>
        <vt:lpstr>スライド タイトル</vt:lpstr>
      </vt:variant>
      <vt:variant>
        <vt:i4>49</vt:i4>
      </vt:variant>
    </vt:vector>
  </HeadingPairs>
  <TitlesOfParts>
    <vt:vector size="65" baseType="lpstr">
      <vt:lpstr>ＤＦＧ華康ゴシック体W2</vt:lpstr>
      <vt:lpstr>ＤＦＧ平成ゴシック体W5</vt:lpstr>
      <vt:lpstr>ＤＦＧ平成ゴシック体W7</vt:lpstr>
      <vt:lpstr>HGP創英角ｺﾞｼｯｸUB</vt:lpstr>
      <vt:lpstr>HGP創英角ﾎﾟｯﾌﾟ体</vt:lpstr>
      <vt:lpstr>M+ 1c thin</vt:lpstr>
      <vt:lpstr>ＭＳ Ｐゴシック</vt:lpstr>
      <vt:lpstr>ＭＳ Ｐ明朝</vt:lpstr>
      <vt:lpstr>メイリオ</vt:lpstr>
      <vt:lpstr>Arial</vt:lpstr>
      <vt:lpstr>Arial Black</vt:lpstr>
      <vt:lpstr>Cambria Math</vt:lpstr>
      <vt:lpstr>Century Gothic</vt:lpstr>
      <vt:lpstr>Times</vt:lpstr>
      <vt:lpstr>Wingdings</vt:lpstr>
      <vt:lpstr>7_元OHP</vt:lpstr>
      <vt:lpstr>PowerPoint プレゼンテーション</vt:lpstr>
      <vt:lpstr>スケジュール（予定）</vt:lpstr>
      <vt:lpstr>今回の講義内容</vt:lpstr>
      <vt:lpstr>PowerPoint プレゼンテーション</vt:lpstr>
      <vt:lpstr>ランダムネス</vt:lpstr>
      <vt:lpstr>事象、標本点、標本空間</vt:lpstr>
      <vt:lpstr>事象、標本点、標本空間の例</vt:lpstr>
      <vt:lpstr>ベン図</vt:lpstr>
      <vt:lpstr>ベン図（続き）</vt:lpstr>
      <vt:lpstr>ベン図（続き）</vt:lpstr>
      <vt:lpstr>順列の数と組み合わせの数</vt:lpstr>
      <vt:lpstr>Pythonサンプルコード</vt:lpstr>
      <vt:lpstr>1-1. 確率の定義</vt:lpstr>
      <vt:lpstr>確率とは</vt:lpstr>
      <vt:lpstr>確率の定義</vt:lpstr>
      <vt:lpstr>加法定理</vt:lpstr>
      <vt:lpstr>1-2. 条件付き確率と独立性</vt:lpstr>
      <vt:lpstr>条件付き確率</vt:lpstr>
      <vt:lpstr>条件付き確率の例題</vt:lpstr>
      <vt:lpstr>独立性</vt:lpstr>
      <vt:lpstr>独立性の例題</vt:lpstr>
      <vt:lpstr>3. ベイズの定理</vt:lpstr>
      <vt:lpstr>ベイズ流の統計</vt:lpstr>
      <vt:lpstr>ベイズの定理</vt:lpstr>
      <vt:lpstr>全確率の定理</vt:lpstr>
      <vt:lpstr>排他的集合のイメージ</vt:lpstr>
      <vt:lpstr>全確率の定理：証明</vt:lpstr>
      <vt:lpstr>PowerPoint プレゼンテーション</vt:lpstr>
      <vt:lpstr>ベイズの定理＋全確率の定理</vt:lpstr>
      <vt:lpstr>ベイズの定理＋全確率の定理</vt:lpstr>
      <vt:lpstr>ベイズの定理＋全確率の定理</vt:lpstr>
      <vt:lpstr>PowerPoint プレゼンテーション</vt:lpstr>
      <vt:lpstr>PowerPoint プレゼンテーション</vt:lpstr>
      <vt:lpstr>PowerPoint プレゼンテーション</vt:lpstr>
      <vt:lpstr>ベイズの定理の例</vt:lpstr>
      <vt:lpstr>ベイズの定理の例題</vt:lpstr>
      <vt:lpstr>ベイズの定理の例題</vt:lpstr>
      <vt:lpstr>ベイズの定理の例題</vt:lpstr>
      <vt:lpstr>問題</vt:lpstr>
      <vt:lpstr>問題【ヒント】</vt:lpstr>
      <vt:lpstr>問題【解答】</vt:lpstr>
      <vt:lpstr>応用例</vt:lpstr>
      <vt:lpstr>応用例</vt:lpstr>
      <vt:lpstr>PowerPoint プレゼンテーション</vt:lpstr>
      <vt:lpstr>応用例</vt:lpstr>
      <vt:lpstr>応用例</vt:lpstr>
      <vt:lpstr>応用例</vt:lpstr>
      <vt:lpstr>応用例</vt:lpstr>
      <vt:lpstr>学習のポイント（チェックリスト）</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CS概論スライド</dc:title>
  <dc:creator>Jun</dc:creator>
  <cp:lastModifiedBy>本多泰理</cp:lastModifiedBy>
  <cp:revision>2046</cp:revision>
  <cp:lastPrinted>2017-04-07T01:07:20Z</cp:lastPrinted>
  <dcterms:created xsi:type="dcterms:W3CDTF">2005-02-14T05:16:26Z</dcterms:created>
  <dcterms:modified xsi:type="dcterms:W3CDTF">2023-03-25T09:14:14Z</dcterms:modified>
</cp:coreProperties>
</file>