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7376775" cy="9774238"/>
  <p:notesSz cx="9866313" cy="6735763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Arial Black" panose="020B0A04020102020204" pitchFamily="34" charset="0"/>
      <p:regular r:id="rId24"/>
      <p:bold r:id="rId25"/>
    </p:embeddedFont>
    <p:embeddedFont>
      <p:font typeface="Times" panose="020206030504050203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83">
          <p15:clr>
            <a:srgbClr val="A4A3A4"/>
          </p15:clr>
        </p15:guide>
        <p15:guide id="2" pos="54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6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CcKG9b6+sFRJWGMY7qzU2aOI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B9706E-A4F9-4931-AEFD-ECD0F65030C9}">
  <a:tblStyle styleId="{C7B9706E-A4F9-4931-AEFD-ECD0F65030C9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E6"/>
          </a:solidFill>
        </a:fill>
      </a:tcStyle>
    </a:wholeTbl>
    <a:band1H>
      <a:tcTxStyle/>
      <a:tcStyle>
        <a:tcBdr/>
        <a:fill>
          <a:solidFill>
            <a:srgbClr val="CADD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48" y="68"/>
      </p:cViewPr>
      <p:guideLst>
        <p:guide orient="horz" pos="3283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22"/>
        <p:guide pos="31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4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88926" y="4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t" anchorCtr="0">
            <a:no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6398378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88926" y="6398378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 txBox="1">
            <a:spLocks noGrp="1"/>
          </p:cNvSpPr>
          <p:nvPr>
            <p:ph type="ftr" idx="11"/>
          </p:nvPr>
        </p:nvSpPr>
        <p:spPr>
          <a:xfrm>
            <a:off x="5" y="6398378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WG022-091023-001</a:t>
            </a:r>
            <a:endParaRPr/>
          </a:p>
        </p:txBody>
      </p:sp>
      <p:sp>
        <p:nvSpPr>
          <p:cNvPr id="78" name="Google Shape;78;p1:notes"/>
          <p:cNvSpPr txBox="1">
            <a:spLocks noGrp="1"/>
          </p:cNvSpPr>
          <p:nvPr>
            <p:ph type="sldNum" idx="12"/>
          </p:nvPr>
        </p:nvSpPr>
        <p:spPr>
          <a:xfrm>
            <a:off x="5588926" y="6398378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>
            <a:spLocks noGrp="1"/>
          </p:cNvSpPr>
          <p:nvPr>
            <p:ph type="ctrTitle"/>
          </p:nvPr>
        </p:nvSpPr>
        <p:spPr>
          <a:xfrm>
            <a:off x="461800" y="1142703"/>
            <a:ext cx="16461649" cy="424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24"/>
          <p:cNvCxnSpPr/>
          <p:nvPr/>
        </p:nvCxnSpPr>
        <p:spPr>
          <a:xfrm>
            <a:off x="3480442" y="7839447"/>
            <a:ext cx="10424369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1" name="Google Shape;21;p24"/>
          <p:cNvCxnSpPr/>
          <p:nvPr/>
        </p:nvCxnSpPr>
        <p:spPr>
          <a:xfrm>
            <a:off x="3480442" y="8559527"/>
            <a:ext cx="10424369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" name="Google Shape;22;p24"/>
          <p:cNvCxnSpPr/>
          <p:nvPr/>
        </p:nvCxnSpPr>
        <p:spPr>
          <a:xfrm>
            <a:off x="3484598" y="7119367"/>
            <a:ext cx="10424369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452270" y="6543303"/>
            <a:ext cx="16480717" cy="323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normAutofit/>
          </a:bodyPr>
          <a:lstStyle>
            <a:lvl1pPr lvl="0" algn="ctr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FF7068"/>
              </a:buClr>
              <a:buSzPts val="3600"/>
              <a:buFont typeface="Times"/>
              <a:buNone/>
              <a:defRPr sz="3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2125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entury Gothic"/>
              <a:buNone/>
              <a:defRPr sz="24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ctr">
              <a:spcBef>
                <a:spcPts val="560"/>
              </a:spcBef>
              <a:spcAft>
                <a:spcPts val="0"/>
              </a:spcAft>
              <a:buSzPts val="2800"/>
              <a:buFont typeface="Century Gothic"/>
              <a:buNone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テキストなし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1"/>
          </p:nvPr>
        </p:nvSpPr>
        <p:spPr>
          <a:xfrm>
            <a:off x="376891" y="1538746"/>
            <a:ext cx="16556098" cy="622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marL="457200" lvl="0" indent="-533400" algn="l">
              <a:spcBef>
                <a:spcPts val="24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SzPts val="4000"/>
              <a:buChar char="■"/>
              <a:defRPr sz="40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丸数字セクション見出し">
  <p:cSld name="丸数字セクション見出し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26"/>
          <p:cNvCxnSpPr/>
          <p:nvPr/>
        </p:nvCxnSpPr>
        <p:spPr>
          <a:xfrm>
            <a:off x="2355891" y="5351608"/>
            <a:ext cx="1457499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68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49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3719836" y="5980388"/>
            <a:ext cx="13199894" cy="331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4800"/>
              <a:buNone/>
              <a:defRPr b="0"/>
            </a:lvl1pPr>
            <a:lvl2pPr marL="914400" lvl="1" indent="-228600" algn="l">
              <a:spcBef>
                <a:spcPts val="720"/>
              </a:spcBef>
              <a:spcAft>
                <a:spcPts val="0"/>
              </a:spcAft>
              <a:buSzPts val="3600"/>
              <a:buNone/>
              <a:defRPr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/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/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2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rmAutofit/>
          </a:bodyPr>
          <a:lstStyle>
            <a:lvl1pPr marL="457200" lvl="0" indent="-228600" algn="l">
              <a:spcBef>
                <a:spcPts val="7150"/>
              </a:spcBef>
              <a:spcAft>
                <a:spcPts val="0"/>
              </a:spcAft>
              <a:buClr>
                <a:srgbClr val="002060"/>
              </a:buClr>
              <a:buSzPts val="14300"/>
              <a:buFont typeface="Arial"/>
              <a:buNone/>
              <a:defRPr sz="14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見出し">
  <p:cSld name="見出し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27"/>
          <p:cNvCxnSpPr/>
          <p:nvPr/>
        </p:nvCxnSpPr>
        <p:spPr>
          <a:xfrm>
            <a:off x="4228350" y="5351608"/>
            <a:ext cx="12702538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68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48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720"/>
              </a:spcBef>
              <a:spcAft>
                <a:spcPts val="0"/>
              </a:spcAft>
              <a:buSzPts val="3600"/>
              <a:buFont typeface="Century Gothic"/>
              <a:buNone/>
              <a:defRPr sz="3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28600" algn="l">
              <a:spcBef>
                <a:spcPts val="560"/>
              </a:spcBef>
              <a:spcAft>
                <a:spcPts val="0"/>
              </a:spcAft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9pPr>
          </a:lstStyle>
          <a:p>
            <a:endParaRPr/>
          </a:p>
        </p:txBody>
      </p:sp>
      <p:cxnSp>
        <p:nvCxnSpPr>
          <p:cNvPr id="46" name="Google Shape;46;p28"/>
          <p:cNvCxnSpPr/>
          <p:nvPr/>
        </p:nvCxnSpPr>
        <p:spPr>
          <a:xfrm>
            <a:off x="445935" y="5351608"/>
            <a:ext cx="16484952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文字中央揃え">
  <p:cSld name="大文字中央揃え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225" rIns="0" bIns="57225" anchor="b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テキスト中央揃え">
  <p:cSld name="テキスト中央揃え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225" rIns="0" bIns="572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ctr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5400"/>
              <a:buNone/>
              <a:defRPr sz="5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76890" y="1898788"/>
            <a:ext cx="8166464" cy="738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82600" algn="l">
              <a:spcBef>
                <a:spcPts val="200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457200" algn="l">
              <a:spcBef>
                <a:spcPts val="720"/>
              </a:spcBef>
              <a:spcAft>
                <a:spcPts val="0"/>
              </a:spcAft>
              <a:buSzPts val="3600"/>
              <a:buChar char="■"/>
              <a:defRPr sz="36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8785382" y="1898788"/>
            <a:ext cx="8166464" cy="738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82600" algn="l">
              <a:spcBef>
                <a:spcPts val="200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457200" algn="l">
              <a:spcBef>
                <a:spcPts val="720"/>
              </a:spcBef>
              <a:spcAft>
                <a:spcPts val="0"/>
              </a:spcAft>
              <a:buSzPts val="3600"/>
              <a:buChar char="■"/>
              <a:defRPr sz="36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つのコンテンツ">
  <p:cSld name="1_2 つのコンテンツ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376889" y="1898788"/>
            <a:ext cx="9715654" cy="738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82600" algn="l">
              <a:spcBef>
                <a:spcPts val="200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457200" algn="l">
              <a:spcBef>
                <a:spcPts val="720"/>
              </a:spcBef>
              <a:spcAft>
                <a:spcPts val="0"/>
              </a:spcAft>
              <a:buSzPts val="3600"/>
              <a:buChar char="■"/>
              <a:defRPr sz="36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376891" y="1919173"/>
            <a:ext cx="16556098" cy="736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marL="457200" marR="0" lvl="0" indent="-533400" algn="l" rtl="0"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Noto Sans Symbols"/>
              <a:buChar char="●"/>
              <a:defRPr sz="4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57200" algn="l" rtl="0">
              <a:spcBef>
                <a:spcPts val="72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Century Gothic"/>
              <a:buNone/>
              <a:defRPr sz="2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46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46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46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46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3"/>
          <p:cNvCxnSpPr/>
          <p:nvPr/>
        </p:nvCxnSpPr>
        <p:spPr>
          <a:xfrm>
            <a:off x="445919" y="505658"/>
            <a:ext cx="15833322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4" name="Google Shape;14;p23" descr="C:\Users\Jun\SkyDrive\Documents\プロジェクト\東洋大学\学部名検討\応用情報連携学部ロゴ.bmp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3"/>
          <p:cNvCxnSpPr/>
          <p:nvPr/>
        </p:nvCxnSpPr>
        <p:spPr>
          <a:xfrm>
            <a:off x="562428" y="9279607"/>
            <a:ext cx="16370560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/>
          <p:nvPr/>
        </p:nvSpPr>
        <p:spPr>
          <a:xfrm>
            <a:off x="1379575" y="1780173"/>
            <a:ext cx="13681520" cy="33239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smtClean="0">
                <a:solidFill>
                  <a:srgbClr val="3F2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DS</a:t>
            </a:r>
            <a:r>
              <a:rPr lang="ja-JP" altLang="en-US" sz="6000" b="0" i="0" u="none" strike="noStrike" cap="none" dirty="0" smtClean="0">
                <a:solidFill>
                  <a:srgbClr val="3F2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基礎</a:t>
            </a:r>
            <a:endParaRPr sz="6000" b="0" i="0" u="none" strike="noStrike" cap="none" dirty="0">
              <a:solidFill>
                <a:srgbClr val="3F2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6000" b="0" i="0" u="none" strike="noStrike" cap="none" dirty="0">
              <a:solidFill>
                <a:srgbClr val="3F2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smtClean="0">
                <a:solidFill>
                  <a:srgbClr val="3F2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Week1_DAMDAO </a:t>
            </a:r>
            <a:r>
              <a:rPr lang="en-US" sz="6000" b="0" i="0" u="none" strike="noStrike" cap="none" dirty="0">
                <a:solidFill>
                  <a:srgbClr val="3F2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Answers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501" y="1430735"/>
            <a:ext cx="14966426" cy="590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11" y="746659"/>
            <a:ext cx="15994799" cy="73808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/>
        </p:nvSpPr>
        <p:spPr>
          <a:xfrm>
            <a:off x="4217377" y="4857502"/>
            <a:ext cx="12139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１回の試行あたり、赤が出る確率は4/5. For one trial, a red ball appears with probability 4/5.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6" descr="\begin{align*}&#10;&amp;_5C_4 \times \Bigl( \frac45 \Bigr)^4 \times \Bigl( \frac15 \Bigr)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8137" y="5515842"/>
            <a:ext cx="2266392" cy="57326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4289385" y="5463183"/>
            <a:ext cx="64155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よってちょうど4回赤が出る確率は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red ball appear just 4 times out of 5 trials is: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6" descr="\begin{align*}&#10;&amp;_5C_5 \times \Bigl( \frac45 \Bigr)^5&#10;\end{align*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0185" y="6795331"/>
            <a:ext cx="1620180" cy="65724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/>
        </p:nvSpPr>
        <p:spPr>
          <a:xfrm>
            <a:off x="4361393" y="6648410"/>
            <a:ext cx="64155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よってちょうど5回赤が出る確率は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red ball appear just 5 times out of 5 trials is: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4642598" y="8165264"/>
            <a:ext cx="533030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これらを足せばよい。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Summing up these, we have the answer.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414" y="998687"/>
            <a:ext cx="15795895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507" y="1358727"/>
            <a:ext cx="14761640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 txBox="1"/>
          <p:nvPr/>
        </p:nvSpPr>
        <p:spPr>
          <a:xfrm>
            <a:off x="1667607" y="7191375"/>
            <a:ext cx="866936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よって３度の試行でゾロ目が一度もでない確率は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Thus, the probability that the same pips never appear in 3 trials is: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1703611" y="6111255"/>
            <a:ext cx="128836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１回の試行あたり、ゾロ目となる確率は1/6. For one trial, the same pips appear with probability 1/6.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8" descr="\begin{align*}&#10;&amp;\Bigl( \frac56 \Bigr)^3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607" y="7033829"/>
            <a:ext cx="838200" cy="81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 descr="\begin{align*}&#10;&amp;1-\Bigl( \frac56 \Bigr)^3=0.42.&#10;\end{align*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32203" y="8160422"/>
            <a:ext cx="2905125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231" name="Google Shape;231;p19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506" y="710655"/>
            <a:ext cx="15742925" cy="63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543" y="1034691"/>
            <a:ext cx="14721647" cy="586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 descr="\begin{align*}&#10;&amp;\frac{3 \times _4C_3}{_{12}C_3}=0.055.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446" y="6903343"/>
            <a:ext cx="3327904" cy="1021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246" name="Google Shape;246;p21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11" y="926679"/>
            <a:ext cx="15261696" cy="63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10" y="683785"/>
            <a:ext cx="15727127" cy="29780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253" name="Google Shape;253;p22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10" y="1034691"/>
            <a:ext cx="15251747" cy="66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 txBox="1"/>
          <p:nvPr/>
        </p:nvSpPr>
        <p:spPr>
          <a:xfrm>
            <a:off x="4044761" y="5139147"/>
            <a:ext cx="120244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A:’3個とも赤’　‘All of three taken out are red’.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B:’取り出した3個のうち少なくとも1個は赤’ ‘At least one ball out of three taken out is red’;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2" descr="\begin{align*}&#10;&amp;P(A|B)=\frac{P(A \bigcap B)}{P(B)}=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0195" y="8203516"/>
            <a:ext cx="40481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 descr="\begin{align*}&#10;&amp;P(A \bigcap B)=\frac{_4C_3}{_{12}C_3}&#10;%&amp;P(A|B)=\frac{P(A \bigcap B)}{P(B)}=&#10;\end{align*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55939" y="6494075"/>
            <a:ext cx="2774045" cy="76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 descr="\begin{align*}&#10;&amp;P(B)=\frac{_{12}C_3-_8C_3}{_{12}C_3}&#10;%&amp;P(A|B)=\frac{P(A \bigcap B)}{P(B)}=&#10;\end{align*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23378" y="6495095"/>
            <a:ext cx="34194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 descr="\begin{align*}&#10;&amp;\frac{_4C_3}{_{12}C_3-_8C_3}=0.024.&#10;%&amp;P(A|B)=\frac{P(A \bigcap B)}{P(B)}=&#10;\end{align*}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316679" y="8195877"/>
            <a:ext cx="3658088" cy="92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510" y="683785"/>
            <a:ext cx="15727127" cy="2978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3719835" y="3758798"/>
            <a:ext cx="90370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Week1_DAM</a:t>
            </a:r>
            <a:endParaRPr sz="7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138" name="Google Shape;138;p8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527" y="854671"/>
            <a:ext cx="14352909" cy="512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551" y="1070695"/>
            <a:ext cx="14374626" cy="612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 descr="\begin{align*}&#10;&amp;_5C_2=10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4331" y="7407633"/>
            <a:ext cx="1552575" cy="34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11" y="1070695"/>
            <a:ext cx="15304013" cy="56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579" y="962683"/>
            <a:ext cx="14999591" cy="637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167" name="Google Shape;167;p12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576" y="710655"/>
            <a:ext cx="16235619" cy="8172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543" y="854671"/>
            <a:ext cx="13456316" cy="76328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13"/>
          <p:cNvGraphicFramePr/>
          <p:nvPr/>
        </p:nvGraphicFramePr>
        <p:xfrm>
          <a:off x="9412901" y="5457869"/>
          <a:ext cx="7837800" cy="1524040"/>
        </p:xfrm>
        <a:graphic>
          <a:graphicData uri="http://schemas.openxmlformats.org/drawingml/2006/table">
            <a:tbl>
              <a:tblPr firstRow="1" bandRow="1">
                <a:noFill/>
                <a:tableStyleId>{C7B9706E-A4F9-4931-AEFD-ECD0F65030C9}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Has smart-phone</a:t>
                      </a: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No smart-phone</a:t>
                      </a: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Has tablet</a:t>
                      </a: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360*0.15=54</a:t>
                      </a:r>
                      <a:endParaRPr sz="1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No tablet</a:t>
                      </a: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360*0.9=324</a:t>
                      </a: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36</a:t>
                      </a:r>
                      <a:endParaRPr sz="19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360</a:t>
                      </a:r>
                      <a:endParaRPr sz="1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Google Shape;177;p13"/>
          <p:cNvSpPr txBox="1"/>
          <p:nvPr/>
        </p:nvSpPr>
        <p:spPr>
          <a:xfrm>
            <a:off x="4223891" y="5568290"/>
            <a:ext cx="51988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A:’タブレット無し’ ‘Has no tablet.’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B:スマホ無し’　‘Has no smart-phone’.</a:t>
            </a:r>
            <a:endParaRPr/>
          </a:p>
        </p:txBody>
      </p:sp>
      <p:pic>
        <p:nvPicPr>
          <p:cNvPr id="178" name="Google Shape;178;p13" descr="\begin{align*}&#10;&amp;P(B)=36/360&#10;%&amp;\frac{_4C_3}{_{12}C_3-_8C_3}=0.024.&#10;%&amp;P(A|B)=\frac{P(A \bigcap B)}{P(B)}=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9935" y="6688530"/>
            <a:ext cx="26384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3" descr="\begin{align*}&#10;&amp;P(A\bigcap B)=9/360&#10;%&amp;\frac{_4C_3}{_{12}C_3-_8C_3}=0.024.&#10;%&amp;P(A|B)=\frac{P(A \bigcap B)}{P(B)}=&#10;\end{align*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9935" y="7345371"/>
            <a:ext cx="33147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3" descr="\begin{align*}&#10;%&amp;P(A\bigcap B)=9/360&#10;%&amp;\frac{_4C_3}{_{12}C_3-_8C_3}=0.024.&#10;&amp;P(A|B)=\frac{P(A \bigcap B)}{P(B)}=9/36=0.25.&#10;\end{align*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63751" y="8313038"/>
            <a:ext cx="62769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dirty="0"/>
          </a:p>
        </p:txBody>
      </p:sp>
      <p:sp>
        <p:nvSpPr>
          <p:cNvPr id="186" name="Google Shape;186;p14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3719835" y="3758798"/>
            <a:ext cx="90370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Week1_DAO</a:t>
            </a:r>
            <a:endParaRPr sz="7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232</Words>
  <Application>Microsoft Office PowerPoint</Application>
  <PresentationFormat>ユーザー設定</PresentationFormat>
  <Paragraphs>62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Century Gothic</vt:lpstr>
      <vt:lpstr>Arial Black</vt:lpstr>
      <vt:lpstr>Arial</vt:lpstr>
      <vt:lpstr>Noto Sans Symbols</vt:lpstr>
      <vt:lpstr>Times</vt:lpstr>
      <vt:lpstr>7_元OHP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</dc:creator>
  <cp:lastModifiedBy>lecture</cp:lastModifiedBy>
  <cp:revision>3</cp:revision>
  <dcterms:created xsi:type="dcterms:W3CDTF">2005-02-14T05:16:26Z</dcterms:created>
  <dcterms:modified xsi:type="dcterms:W3CDTF">2023-04-18T00:57:04Z</dcterms:modified>
</cp:coreProperties>
</file>