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31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</p:sldIdLst>
  <p:sldSz cx="17376775" cy="9774238"/>
  <p:notesSz cx="9866313" cy="6735763"/>
  <p:embeddedFontLst>
    <p:embeddedFont>
      <p:font typeface="Times" panose="02020603050405020304" pitchFamily="18" charset="0"/>
      <p:regular r:id="rId63"/>
      <p:bold r:id="rId64"/>
      <p:italic r:id="rId65"/>
      <p:boldItalic r:id="rId66"/>
    </p:embeddedFont>
    <p:embeddedFont>
      <p:font typeface="Arial Black" panose="020B0A04020102020204" pitchFamily="34" charset="0"/>
      <p:bold r:id="rId67"/>
    </p:embeddedFont>
    <p:embeddedFont>
      <p:font typeface="メイリオ" panose="020B0604030504040204" pitchFamily="50" charset="-128"/>
      <p:regular r:id="rId68"/>
      <p:bold r:id="rId69"/>
      <p:italic r:id="rId70"/>
      <p:boldItalic r:id="rId71"/>
    </p:embeddedFont>
    <p:embeddedFont>
      <p:font typeface="Cambria Math" panose="02040503050406030204" pitchFamily="18" charset="0"/>
      <p:regular r:id="rId72"/>
    </p:embeddedFont>
    <p:embeddedFont>
      <p:font typeface="Century Gothic" panose="020B0502020202020204" pitchFamily="34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F6F6DF2-66F0-4113-AB14-B927DCD2998C}">
          <p14:sldIdLst>
            <p14:sldId id="256"/>
            <p14:sldId id="316"/>
            <p14:sldId id="258"/>
          </p14:sldIdLst>
        </p14:section>
        <p14:section name="タイトルなしのセクション" id="{0A2FE2ED-5382-4C48-A019-3A975CECC1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タイトルなしのセクション" id="{37C8F6BA-B10F-442C-9078-F4B6346E991A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タイトルなしのセクション" id="{2BAE9D89-2E13-44A7-9DCE-06B4809EEE3A}">
          <p14:sldIdLst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タイトルなしのセクション" id="{BC230D39-9D7E-4108-A032-401104C9BE5A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タイトルなしのセクション" id="{5E2E200F-DF55-4ACD-A287-3584067B068A}">
          <p14:sldIdLst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83">
          <p15:clr>
            <a:srgbClr val="A4A3A4"/>
          </p15:clr>
        </p15:guide>
        <p15:guide id="2" pos="54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>
          <p15:clr>
            <a:srgbClr val="A4A3A4"/>
          </p15:clr>
        </p15:guide>
        <p15:guide id="2" pos="3106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7" roundtripDataSignature="AMtx7mivhfU8lA6AvcMpHnDxOD6aZhDp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C3C695-7565-4B45-92BE-1981ACF8D6A1}">
  <a:tblStyle styleId="{51C3C695-7565-4B45-92BE-1981ACF8D6A1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E6"/>
          </a:solidFill>
        </a:fill>
      </a:tcStyle>
    </a:wholeTbl>
    <a:band1H>
      <a:tcTxStyle/>
      <a:tcStyle>
        <a:tcBdr/>
        <a:fill>
          <a:solidFill>
            <a:srgbClr val="CADD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56" y="56"/>
      </p:cViewPr>
      <p:guideLst>
        <p:guide orient="horz" pos="3283"/>
        <p:guide pos="54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22"/>
        <p:guide pos="31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6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font" Target="fonts/font12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5" y="4"/>
            <a:ext cx="4275861" cy="33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588926" y="4"/>
            <a:ext cx="4275861" cy="33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t" anchorCtr="0">
            <a:noAutofit/>
          </a:bodyPr>
          <a:lstStyle>
            <a:lvl1pPr marL="457200" marR="0" lvl="0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5" y="6398378"/>
            <a:ext cx="4275861" cy="33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588926" y="6398378"/>
            <a:ext cx="4275861" cy="33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11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 txBox="1">
            <a:spLocks noGrp="1"/>
          </p:cNvSpPr>
          <p:nvPr>
            <p:ph type="ftr" idx="11"/>
          </p:nvPr>
        </p:nvSpPr>
        <p:spPr>
          <a:xfrm>
            <a:off x="5" y="6398378"/>
            <a:ext cx="4275861" cy="33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WG022-091023-001</a:t>
            </a:r>
            <a:endParaRPr/>
          </a:p>
        </p:txBody>
      </p:sp>
      <p:sp>
        <p:nvSpPr>
          <p:cNvPr id="78" name="Google Shape;78;p1:notes"/>
          <p:cNvSpPr txBox="1">
            <a:spLocks noGrp="1"/>
          </p:cNvSpPr>
          <p:nvPr>
            <p:ph type="sldNum" idx="12"/>
          </p:nvPr>
        </p:nvSpPr>
        <p:spPr>
          <a:xfrm>
            <a:off x="5588926" y="6398378"/>
            <a:ext cx="4275861" cy="33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9682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149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3610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810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678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7315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05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6708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296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248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567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537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2783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175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907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627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887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7241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247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13677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9621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78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466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7706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340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026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75287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090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45638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36511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680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053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387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4551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1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821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636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1333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9933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7476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10438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7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6230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1903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878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204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89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74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25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985566" y="3199190"/>
            <a:ext cx="7895193" cy="3030491"/>
          </a:xfrm>
          <a:prstGeom prst="rect">
            <a:avLst/>
          </a:prstGeom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506413"/>
            <a:ext cx="4481513" cy="2522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3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1"/>
          <p:cNvSpPr txBox="1">
            <a:spLocks noGrp="1"/>
          </p:cNvSpPr>
          <p:nvPr>
            <p:ph type="ctrTitle"/>
          </p:nvPr>
        </p:nvSpPr>
        <p:spPr>
          <a:xfrm>
            <a:off x="461800" y="1142703"/>
            <a:ext cx="16461649" cy="424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1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51"/>
          <p:cNvCxnSpPr/>
          <p:nvPr/>
        </p:nvCxnSpPr>
        <p:spPr>
          <a:xfrm>
            <a:off x="3480442" y="7839447"/>
            <a:ext cx="10424369" cy="0"/>
          </a:xfrm>
          <a:prstGeom prst="straightConnector1">
            <a:avLst/>
          </a:prstGeom>
          <a:noFill/>
          <a:ln w="76200" cap="sq" cmpd="sng">
            <a:solidFill>
              <a:srgbClr val="5FB8E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1" name="Google Shape;21;p51"/>
          <p:cNvCxnSpPr/>
          <p:nvPr/>
        </p:nvCxnSpPr>
        <p:spPr>
          <a:xfrm>
            <a:off x="3480442" y="8559527"/>
            <a:ext cx="10424369" cy="0"/>
          </a:xfrm>
          <a:prstGeom prst="straightConnector1">
            <a:avLst/>
          </a:prstGeom>
          <a:noFill/>
          <a:ln w="76200" cap="sq" cmpd="sng">
            <a:solidFill>
              <a:srgbClr val="5FB8E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2" name="Google Shape;22;p51"/>
          <p:cNvCxnSpPr/>
          <p:nvPr/>
        </p:nvCxnSpPr>
        <p:spPr>
          <a:xfrm>
            <a:off x="3484598" y="7119367"/>
            <a:ext cx="10424369" cy="0"/>
          </a:xfrm>
          <a:prstGeom prst="straightConnector1">
            <a:avLst/>
          </a:prstGeom>
          <a:noFill/>
          <a:ln w="76200" cap="sq" cmpd="sng">
            <a:solidFill>
              <a:srgbClr val="5FB8E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" name="Google Shape;23;p51"/>
          <p:cNvSpPr txBox="1">
            <a:spLocks noGrp="1"/>
          </p:cNvSpPr>
          <p:nvPr>
            <p:ph type="subTitle" idx="1"/>
          </p:nvPr>
        </p:nvSpPr>
        <p:spPr>
          <a:xfrm>
            <a:off x="452270" y="6543303"/>
            <a:ext cx="16480717" cy="323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normAutofit/>
          </a:bodyPr>
          <a:lstStyle>
            <a:lvl1pPr lvl="0" algn="ctr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FF7068"/>
              </a:buClr>
              <a:buSzPts val="3600"/>
              <a:buFont typeface="Times"/>
              <a:buNone/>
              <a:defRPr sz="36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2125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entury Gothic"/>
              <a:buNone/>
              <a:defRPr sz="24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algn="ctr">
              <a:spcBef>
                <a:spcPts val="560"/>
              </a:spcBef>
              <a:spcAft>
                <a:spcPts val="0"/>
              </a:spcAft>
              <a:buSzPts val="2800"/>
              <a:buFont typeface="Century Gothic"/>
              <a:buNone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テキストなし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0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0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0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body" idx="1"/>
          </p:nvPr>
        </p:nvSpPr>
        <p:spPr>
          <a:xfrm>
            <a:off x="376891" y="1538746"/>
            <a:ext cx="16556098" cy="622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marL="457200" lvl="0" indent="-533400" algn="l">
              <a:spcBef>
                <a:spcPts val="240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82600" algn="l">
              <a:spcBef>
                <a:spcPts val="800"/>
              </a:spcBef>
              <a:spcAft>
                <a:spcPts val="0"/>
              </a:spcAft>
              <a:buSzPts val="4000"/>
              <a:buChar char="■"/>
              <a:defRPr sz="40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28600" algn="l">
              <a:spcBef>
                <a:spcPts val="460"/>
              </a:spcBef>
              <a:spcAft>
                <a:spcPts val="0"/>
              </a:spcAft>
              <a:buSzPts val="23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丸数字セクション見出し">
  <p:cSld name="丸数字セクション見出し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3"/>
          <p:cNvCxnSpPr/>
          <p:nvPr/>
        </p:nvCxnSpPr>
        <p:spPr>
          <a:xfrm>
            <a:off x="2355891" y="5351608"/>
            <a:ext cx="1457499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3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3"/>
          <p:cNvSpPr txBox="1"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68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498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body" idx="1"/>
          </p:nvPr>
        </p:nvSpPr>
        <p:spPr>
          <a:xfrm>
            <a:off x="3719836" y="5980388"/>
            <a:ext cx="13199894" cy="331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SzPts val="4800"/>
              <a:buNone/>
              <a:defRPr b="0"/>
            </a:lvl1pPr>
            <a:lvl2pPr marL="914400" lvl="1" indent="-228600" algn="l">
              <a:spcBef>
                <a:spcPts val="720"/>
              </a:spcBef>
              <a:spcAft>
                <a:spcPts val="0"/>
              </a:spcAft>
              <a:buSzPts val="3600"/>
              <a:buNone/>
              <a:defRPr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/>
            </a:lvl3pPr>
            <a:lvl4pPr marL="1828800" lvl="3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/>
            </a:lvl4pPr>
            <a:lvl5pPr marL="2286000" lvl="4" indent="-228600" algn="l">
              <a:spcBef>
                <a:spcPts val="460"/>
              </a:spcBef>
              <a:spcAft>
                <a:spcPts val="0"/>
              </a:spcAft>
              <a:buSzPts val="2300"/>
              <a:buFont typeface="Century Gothic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body" idx="2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ctr" anchorCtr="0">
            <a:normAutofit/>
          </a:bodyPr>
          <a:lstStyle>
            <a:lvl1pPr marL="457200" lvl="0" indent="-228600" algn="l">
              <a:spcBef>
                <a:spcPts val="7150"/>
              </a:spcBef>
              <a:spcAft>
                <a:spcPts val="0"/>
              </a:spcAft>
              <a:buClr>
                <a:srgbClr val="002060"/>
              </a:buClr>
              <a:buSzPts val="14300"/>
              <a:buFont typeface="Arial"/>
              <a:buNone/>
              <a:defRPr sz="14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見出し">
  <p:cSld name="見出し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54"/>
          <p:cNvCxnSpPr/>
          <p:nvPr/>
        </p:nvCxnSpPr>
        <p:spPr>
          <a:xfrm>
            <a:off x="4228350" y="5351608"/>
            <a:ext cx="12702538" cy="0"/>
          </a:xfrm>
          <a:prstGeom prst="straightConnector1">
            <a:avLst/>
          </a:prstGeom>
          <a:noFill/>
          <a:ln w="76200" cap="sq" cmpd="sng">
            <a:solidFill>
              <a:srgbClr val="5FB8E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" name="Google Shape;39;p54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41" name="Google Shape;41;p54"/>
          <p:cNvSpPr txBox="1"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68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body" idx="1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rm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SzPts val="4800"/>
              <a:buFont typeface="Century Gothic"/>
              <a:buNone/>
              <a:defRPr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720"/>
              </a:spcBef>
              <a:spcAft>
                <a:spcPts val="0"/>
              </a:spcAft>
              <a:buSzPts val="3600"/>
              <a:buFont typeface="Century Gothic"/>
              <a:buNone/>
              <a:defRPr sz="3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28600" algn="l">
              <a:spcBef>
                <a:spcPts val="560"/>
              </a:spcBef>
              <a:spcAft>
                <a:spcPts val="0"/>
              </a:spcAft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28600" algn="l">
              <a:spcBef>
                <a:spcPts val="460"/>
              </a:spcBef>
              <a:spcAft>
                <a:spcPts val="0"/>
              </a:spcAft>
              <a:buSzPts val="23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5"/>
          <p:cNvSpPr txBox="1"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1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4pPr>
            <a:lvl5pPr marL="2286000" lvl="4" indent="-228600" algn="ctr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9pPr>
          </a:lstStyle>
          <a:p>
            <a:endParaRPr/>
          </a:p>
        </p:txBody>
      </p:sp>
      <p:cxnSp>
        <p:nvCxnSpPr>
          <p:cNvPr id="46" name="Google Shape;46;p55"/>
          <p:cNvCxnSpPr/>
          <p:nvPr/>
        </p:nvCxnSpPr>
        <p:spPr>
          <a:xfrm>
            <a:off x="445935" y="5351608"/>
            <a:ext cx="16484952" cy="0"/>
          </a:xfrm>
          <a:prstGeom prst="straightConnector1">
            <a:avLst/>
          </a:prstGeom>
          <a:noFill/>
          <a:ln w="76200" cap="sq" cmpd="sng">
            <a:solidFill>
              <a:srgbClr val="5FB8E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" name="Google Shape;47;p55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5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文字中央揃え">
  <p:cSld name="大文字中央揃え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225" rIns="0" bIns="57225" anchor="b" anchorCtr="1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4pPr>
            <a:lvl5pPr marL="2286000" lvl="4" indent="-228600" algn="ctr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6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テキスト中央揃え">
  <p:cSld name="テキスト中央揃え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225" rIns="0" bIns="572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7"/>
          <p:cNvSpPr txBox="1"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ctr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5400"/>
              <a:buNone/>
              <a:defRPr sz="5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sz="40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4pPr>
            <a:lvl5pPr marL="2286000" lvl="4" indent="-228600" algn="ctr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Century Gothic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57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7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8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8"/>
          <p:cNvSpPr txBox="1">
            <a:spLocks noGrp="1"/>
          </p:cNvSpPr>
          <p:nvPr>
            <p:ph type="body" idx="1"/>
          </p:nvPr>
        </p:nvSpPr>
        <p:spPr>
          <a:xfrm>
            <a:off x="376890" y="1898788"/>
            <a:ext cx="8166464" cy="738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82600" algn="l">
              <a:spcBef>
                <a:spcPts val="200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457200" algn="l">
              <a:spcBef>
                <a:spcPts val="720"/>
              </a:spcBef>
              <a:spcAft>
                <a:spcPts val="0"/>
              </a:spcAft>
              <a:buSzPts val="3600"/>
              <a:buChar char="■"/>
              <a:defRPr sz="36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28600" algn="l">
              <a:spcBef>
                <a:spcPts val="460"/>
              </a:spcBef>
              <a:spcAft>
                <a:spcPts val="0"/>
              </a:spcAft>
              <a:buSzPts val="2300"/>
              <a:buFont typeface="Century Gothic"/>
              <a:buNone/>
              <a:defRPr sz="2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9pPr>
          </a:lstStyle>
          <a:p>
            <a:endParaRPr/>
          </a:p>
        </p:txBody>
      </p:sp>
      <p:sp>
        <p:nvSpPr>
          <p:cNvPr id="62" name="Google Shape;62;p58"/>
          <p:cNvSpPr txBox="1">
            <a:spLocks noGrp="1"/>
          </p:cNvSpPr>
          <p:nvPr>
            <p:ph type="body" idx="2"/>
          </p:nvPr>
        </p:nvSpPr>
        <p:spPr>
          <a:xfrm>
            <a:off x="8785382" y="1898788"/>
            <a:ext cx="8166464" cy="738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82600" algn="l">
              <a:spcBef>
                <a:spcPts val="200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457200" algn="l">
              <a:spcBef>
                <a:spcPts val="720"/>
              </a:spcBef>
              <a:spcAft>
                <a:spcPts val="0"/>
              </a:spcAft>
              <a:buSzPts val="3600"/>
              <a:buChar char="■"/>
              <a:defRPr sz="36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28600" algn="l">
              <a:spcBef>
                <a:spcPts val="460"/>
              </a:spcBef>
              <a:spcAft>
                <a:spcPts val="0"/>
              </a:spcAft>
              <a:buSzPts val="2300"/>
              <a:buFont typeface="Century Gothic"/>
              <a:buNone/>
              <a:defRPr sz="2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9pPr>
          </a:lstStyle>
          <a:p>
            <a:endParaRPr/>
          </a:p>
        </p:txBody>
      </p:sp>
      <p:sp>
        <p:nvSpPr>
          <p:cNvPr id="63" name="Google Shape;63;p58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8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つのコンテンツ">
  <p:cSld name="1_2 つのコンテンツ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9"/>
          <p:cNvSpPr txBox="1">
            <a:spLocks noGrp="1"/>
          </p:cNvSpPr>
          <p:nvPr>
            <p:ph type="body" idx="1"/>
          </p:nvPr>
        </p:nvSpPr>
        <p:spPr>
          <a:xfrm>
            <a:off x="376889" y="1898788"/>
            <a:ext cx="9715654" cy="738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82600" algn="l">
              <a:spcBef>
                <a:spcPts val="200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457200" algn="l">
              <a:spcBef>
                <a:spcPts val="720"/>
              </a:spcBef>
              <a:spcAft>
                <a:spcPts val="0"/>
              </a:spcAft>
              <a:buSzPts val="3600"/>
              <a:buChar char="■"/>
              <a:defRPr sz="36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28600" algn="l">
              <a:spcBef>
                <a:spcPts val="460"/>
              </a:spcBef>
              <a:spcAft>
                <a:spcPts val="0"/>
              </a:spcAft>
              <a:buSzPts val="2300"/>
              <a:buFont typeface="Century Gothic"/>
              <a:buNone/>
              <a:defRPr sz="2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SzPts val="1400"/>
              <a:buNone/>
              <a:defRPr sz="1900"/>
            </a:lvl9pPr>
          </a:lstStyle>
          <a:p>
            <a:endParaRPr/>
          </a:p>
        </p:txBody>
      </p:sp>
      <p:sp>
        <p:nvSpPr>
          <p:cNvPr id="68" name="Google Shape;68;p59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376891" y="1919173"/>
            <a:ext cx="16556098" cy="736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marL="457200" marR="0" lvl="0" indent="-533400" algn="l" rtl="0">
              <a:spcBef>
                <a:spcPts val="24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Noto Sans Symbols"/>
              <a:buChar char="●"/>
              <a:defRPr sz="4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57200" algn="l" rtl="0">
              <a:spcBef>
                <a:spcPts val="72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2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Century Gothic"/>
              <a:buNone/>
              <a:defRPr sz="2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46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46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46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46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BFBFB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cxnSp>
        <p:nvCxnSpPr>
          <p:cNvPr id="13" name="Google Shape;13;p50"/>
          <p:cNvCxnSpPr/>
          <p:nvPr/>
        </p:nvCxnSpPr>
        <p:spPr>
          <a:xfrm>
            <a:off x="445919" y="505658"/>
            <a:ext cx="15833322" cy="0"/>
          </a:xfrm>
          <a:prstGeom prst="straightConnector1">
            <a:avLst/>
          </a:prstGeom>
          <a:noFill/>
          <a:ln w="76200" cap="sq" cmpd="sng">
            <a:solidFill>
              <a:srgbClr val="5FB8E4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4" name="Google Shape;14;p50" descr="C:\Users\Jun\SkyDrive\Documents\プロジェクト\東洋大学\学部名検討\応用情報連携学部ロゴ.bmp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5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50"/>
          <p:cNvCxnSpPr/>
          <p:nvPr/>
        </p:nvCxnSpPr>
        <p:spPr>
          <a:xfrm>
            <a:off x="562428" y="9279607"/>
            <a:ext cx="16370560" cy="0"/>
          </a:xfrm>
          <a:prstGeom prst="straightConnector1">
            <a:avLst/>
          </a:prstGeom>
          <a:noFill/>
          <a:ln w="76200" cap="sq" cmpd="sng">
            <a:solidFill>
              <a:srgbClr val="5FB8E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7;p50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userdisk.webry.biglobe.ne.jp/017/050/77/N000/000/000/131738243057713227054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hyperlink" Target="http://userdisk.webry.biglobe.ne.jp/017/050/77/N000/000/000/131738245484713227974.jpg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>
            <a:spLocks noGrp="1"/>
          </p:cNvSpPr>
          <p:nvPr>
            <p:ph type="subTitle" idx="1"/>
          </p:nvPr>
        </p:nvSpPr>
        <p:spPr>
          <a:xfrm>
            <a:off x="452270" y="6134797"/>
            <a:ext cx="16480717" cy="323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normAutofit/>
          </a:bodyPr>
          <a:lstStyle/>
          <a:p>
            <a:pPr marL="0" lvl="0" indent="0" algn="ctr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FF7068"/>
              </a:buClr>
              <a:buSzPts val="3600"/>
              <a:buFont typeface="Times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FF7068"/>
              </a:buClr>
              <a:buSzPts val="3600"/>
              <a:buFont typeface="Times"/>
              <a:buNone/>
            </a:pPr>
            <a:r>
              <a:rPr lang="ja-JP" dirty="0" smtClean="0">
                <a:solidFill>
                  <a:schemeClr val="dk1"/>
                </a:solidFill>
              </a:rPr>
              <a:t>担当</a:t>
            </a:r>
            <a:r>
              <a:rPr lang="ja-JP" dirty="0">
                <a:solidFill>
                  <a:schemeClr val="dk1"/>
                </a:solidFill>
              </a:rPr>
              <a:t>教員	佐野崇・本多泰理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FF7068"/>
              </a:buClr>
              <a:buSzPts val="3600"/>
              <a:buFont typeface="Times"/>
              <a:buNone/>
            </a:pPr>
            <a:r>
              <a:rPr lang="ja-JP" dirty="0">
                <a:solidFill>
                  <a:schemeClr val="dk1"/>
                </a:solidFill>
              </a:rPr>
              <a:t>曜日 時限	春学期 火曜４，５限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FF7068"/>
              </a:buClr>
              <a:buSzPts val="3600"/>
              <a:buFont typeface="Times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1739615" y="2484427"/>
            <a:ext cx="13681520" cy="21698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6000" b="0" i="0" u="none" strike="noStrike" cap="none" dirty="0" smtClean="0">
                <a:solidFill>
                  <a:srgbClr val="3F26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entury Gothic"/>
                <a:sym typeface="Century Gothic"/>
              </a:rPr>
              <a:t>DS</a:t>
            </a:r>
            <a:r>
              <a:rPr lang="ja-JP" altLang="en-US" sz="6000" b="0" i="0" u="none" strike="noStrike" cap="none" dirty="0" smtClean="0">
                <a:solidFill>
                  <a:srgbClr val="3F26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entury Gothic"/>
                <a:sym typeface="Century Gothic"/>
              </a:rPr>
              <a:t>基礎</a:t>
            </a: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ja-JP" sz="6000" dirty="0" smtClean="0">
                <a:solidFill>
                  <a:srgbClr val="3F26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entury Gothic"/>
                <a:sym typeface="Century Gothic"/>
              </a:rPr>
              <a:t>Week2</a:t>
            </a:r>
            <a:r>
              <a:rPr lang="ja-JP" sz="6000" b="0" i="0" u="none" strike="noStrike" cap="none" dirty="0">
                <a:solidFill>
                  <a:srgbClr val="3F26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entury Gothic"/>
                <a:sym typeface="Century Gothic"/>
              </a:rPr>
              <a:t>　</a:t>
            </a:r>
            <a:r>
              <a:rPr lang="ja-JP" altLang="en-US" sz="6000" b="0" i="0" u="none" strike="noStrike" cap="none" dirty="0" smtClean="0">
                <a:solidFill>
                  <a:srgbClr val="3F26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entury Gothic"/>
                <a:sym typeface="Century Gothic"/>
              </a:rPr>
              <a:t>　</a:t>
            </a:r>
            <a:r>
              <a:rPr lang="ja-JP" sz="6000" b="0" i="0" u="none" strike="noStrike" cap="none" dirty="0" smtClean="0">
                <a:solidFill>
                  <a:srgbClr val="3F26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entury Gothic"/>
                <a:sym typeface="Century Gothic"/>
              </a:rPr>
              <a:t>確率</a:t>
            </a:r>
            <a:r>
              <a:rPr lang="ja-JP" altLang="en-US" sz="6000" b="0" i="0" u="none" strike="noStrike" cap="none" dirty="0" smtClean="0">
                <a:solidFill>
                  <a:srgbClr val="3F26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entury Gothic"/>
                <a:sym typeface="Century Gothic"/>
              </a:rPr>
              <a:t>分布と確率変数</a:t>
            </a:r>
            <a:endParaRPr sz="6000" b="0" i="0" u="none" strike="noStrike" cap="none" dirty="0">
              <a:solidFill>
                <a:srgbClr val="3F26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449178" y="485696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連続型の確率変数の確率分布</a:t>
            </a:r>
            <a:endParaRPr/>
          </a:p>
        </p:txBody>
      </p:sp>
      <p:sp>
        <p:nvSpPr>
          <p:cNvPr id="158" name="Google Shape;158;p10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159" name="Google Shape;159;p10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10</a:t>
            </a:fld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1019535" y="1466739"/>
            <a:ext cx="15331996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確率変数Ｘのとる値が関数ｆ（ｘ）により下式で表される場合，Ｘは</a:t>
            </a:r>
            <a:r>
              <a:rPr lang="ja-JP" sz="4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連続型の確率分布</a:t>
            </a: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を持つという</a:t>
            </a:r>
            <a:endParaRPr sz="4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p10" descr="詳細を表示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82873" y="3332609"/>
            <a:ext cx="571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/>
          <p:nvPr/>
        </p:nvSpPr>
        <p:spPr>
          <a:xfrm>
            <a:off x="1019535" y="6923085"/>
            <a:ext cx="16165795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全てのｘに対して，</a:t>
            </a:r>
            <a:r>
              <a:rPr lang="ja-JP" sz="4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ｆ（ｘ）≧０，かつ，∫ｆ（ｘ）ｄｘ＝１</a:t>
            </a:r>
            <a:endParaRPr sz="4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63538" marR="0" lvl="0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関数ｆ（ｘ）をＸの</a:t>
            </a:r>
            <a:r>
              <a:rPr lang="ja-JP" sz="4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確率密度関数</a:t>
            </a:r>
            <a:r>
              <a:rPr lang="ja-JP" sz="4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という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5873216" y="3755758"/>
            <a:ext cx="55242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P(ａ≦Ｘ≦ｂ）＝</a:t>
            </a:r>
            <a:r>
              <a:rPr lang="ja-JP" sz="4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∫</a:t>
            </a:r>
            <a:r>
              <a:rPr lang="ja-JP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ｆ（ｘ）ｄｘ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8579904" y="3650914"/>
            <a:ext cx="3175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65" name="Google Shape;165;p10"/>
          <p:cNvCxnSpPr/>
          <p:nvPr/>
        </p:nvCxnSpPr>
        <p:spPr>
          <a:xfrm>
            <a:off x="5916079" y="6008351"/>
            <a:ext cx="457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6" name="Google Shape;166;p10"/>
          <p:cNvSpPr/>
          <p:nvPr/>
        </p:nvSpPr>
        <p:spPr>
          <a:xfrm>
            <a:off x="6239929" y="4941551"/>
            <a:ext cx="3676650" cy="995363"/>
          </a:xfrm>
          <a:custGeom>
            <a:avLst/>
            <a:gdLst/>
            <a:ahLst/>
            <a:cxnLst/>
            <a:rect l="l" t="t" r="r" b="b"/>
            <a:pathLst>
              <a:path w="3254188" h="1194547" extrusionOk="0">
                <a:moveTo>
                  <a:pt x="0" y="1194547"/>
                </a:moveTo>
                <a:cubicBezTo>
                  <a:pt x="352985" y="1171014"/>
                  <a:pt x="705970" y="1147482"/>
                  <a:pt x="968188" y="952500"/>
                </a:cubicBezTo>
                <a:cubicBezTo>
                  <a:pt x="1230406" y="757518"/>
                  <a:pt x="1367118" y="49306"/>
                  <a:pt x="1573306" y="24653"/>
                </a:cubicBezTo>
                <a:cubicBezTo>
                  <a:pt x="1779494" y="0"/>
                  <a:pt x="1925170" y="614083"/>
                  <a:pt x="2205317" y="804583"/>
                </a:cubicBezTo>
                <a:cubicBezTo>
                  <a:pt x="2485464" y="995083"/>
                  <a:pt x="2869826" y="1081368"/>
                  <a:pt x="3254188" y="1167653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0"/>
          <p:cNvCxnSpPr>
            <a:stCxn id="166" idx="1"/>
          </p:cNvCxnSpPr>
          <p:nvPr/>
        </p:nvCxnSpPr>
        <p:spPr>
          <a:xfrm>
            <a:off x="7333716" y="5735301"/>
            <a:ext cx="0" cy="27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10"/>
          <p:cNvCxnSpPr/>
          <p:nvPr/>
        </p:nvCxnSpPr>
        <p:spPr>
          <a:xfrm>
            <a:off x="8344954" y="5222539"/>
            <a:ext cx="0" cy="78581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p10"/>
          <p:cNvSpPr/>
          <p:nvPr/>
        </p:nvSpPr>
        <p:spPr>
          <a:xfrm>
            <a:off x="7168616" y="5979776"/>
            <a:ext cx="346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ａ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8173504" y="5979776"/>
            <a:ext cx="346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ｂ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7873466" y="4503401"/>
            <a:ext cx="1466850" cy="1038225"/>
          </a:xfrm>
          <a:custGeom>
            <a:avLst/>
            <a:gdLst/>
            <a:ahLst/>
            <a:cxnLst/>
            <a:rect l="l" t="t" r="r" b="b"/>
            <a:pathLst>
              <a:path w="1466850" h="1038225" extrusionOk="0">
                <a:moveTo>
                  <a:pt x="0" y="1038225"/>
                </a:moveTo>
                <a:cubicBezTo>
                  <a:pt x="296862" y="720725"/>
                  <a:pt x="593725" y="403225"/>
                  <a:pt x="742950" y="333375"/>
                </a:cubicBezTo>
                <a:cubicBezTo>
                  <a:pt x="892175" y="263525"/>
                  <a:pt x="774700" y="674688"/>
                  <a:pt x="895350" y="619125"/>
                </a:cubicBezTo>
                <a:cubicBezTo>
                  <a:pt x="1016000" y="563563"/>
                  <a:pt x="1241425" y="281781"/>
                  <a:pt x="1466850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連続型の確率変数の確率分布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178" name="Google Shape;178;p11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11</a:t>
            </a:fld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20303" y="1574751"/>
            <a:ext cx="15905372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1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例） 待ち時間は</a:t>
            </a:r>
            <a:r>
              <a:rPr lang="ja-JP" sz="4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指数分布</a:t>
            </a: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に従う</a:t>
            </a:r>
            <a:endParaRPr sz="4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2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000"/>
              <a:buFont typeface="Noto Sans Symbols"/>
              <a:buChar char="⮚"/>
            </a:pPr>
            <a:r>
              <a:rPr lang="ja-JP"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ある災害が起こってから次の災害が起こるまでの時間Ｘ</a:t>
            </a:r>
            <a:endParaRPr sz="4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2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000"/>
              <a:buFont typeface="Noto Sans Symbols"/>
              <a:buChar char="⮚"/>
            </a:pPr>
            <a:r>
              <a:rPr lang="ja-JP"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電球が偶発的に切れるまでの寿命Ｘ</a:t>
            </a:r>
            <a:endParaRPr sz="4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2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000"/>
              <a:buFont typeface="Noto Sans Symbols"/>
              <a:buChar char="⮚"/>
            </a:pPr>
            <a:r>
              <a:rPr lang="ja-JP"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電話がかかってくるまでの時間間隔Ｘ，等</a:t>
            </a:r>
            <a:endParaRPr sz="4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847911" y="4913834"/>
            <a:ext cx="1590537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1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指数分布</a:t>
            </a:r>
            <a:endParaRPr/>
          </a:p>
          <a:p>
            <a:pPr marL="820738" marR="0" lvl="2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000"/>
              <a:buFont typeface="Noto Sans Symbols"/>
              <a:buChar char="⮚"/>
            </a:pPr>
            <a:r>
              <a:rPr lang="ja-JP"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ｆ（ｘ）＝λｅ</a:t>
            </a:r>
            <a:r>
              <a:rPr lang="ja-JP" sz="4000" b="0" i="0" u="none" strike="noStrike" cap="none" baseline="30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－λｘ</a:t>
            </a:r>
            <a:r>
              <a:rPr lang="ja-JP"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　（ｘ≧０）</a:t>
            </a:r>
            <a:endParaRPr sz="4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81" name="Google Shape;181;p11"/>
          <p:cNvGrpSpPr/>
          <p:nvPr/>
        </p:nvGrpSpPr>
        <p:grpSpPr>
          <a:xfrm>
            <a:off x="3898116" y="6471295"/>
            <a:ext cx="9156889" cy="2952328"/>
            <a:chOff x="1889125" y="4786313"/>
            <a:chExt cx="5099787" cy="1850886"/>
          </a:xfrm>
        </p:grpSpPr>
        <p:cxnSp>
          <p:nvCxnSpPr>
            <p:cNvPr id="182" name="Google Shape;182;p11"/>
            <p:cNvCxnSpPr/>
            <p:nvPr/>
          </p:nvCxnSpPr>
          <p:spPr>
            <a:xfrm rot="10800000">
              <a:off x="2452688" y="4786313"/>
              <a:ext cx="0" cy="14287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83" name="Google Shape;183;p11"/>
            <p:cNvCxnSpPr/>
            <p:nvPr/>
          </p:nvCxnSpPr>
          <p:spPr>
            <a:xfrm>
              <a:off x="2095500" y="6215063"/>
              <a:ext cx="42862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84" name="Google Shape;184;p11"/>
            <p:cNvSpPr/>
            <p:nvPr/>
          </p:nvSpPr>
          <p:spPr>
            <a:xfrm>
              <a:off x="1889125" y="4929188"/>
              <a:ext cx="6976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λ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447925" y="5072063"/>
              <a:ext cx="3562350" cy="1033462"/>
            </a:xfrm>
            <a:custGeom>
              <a:avLst/>
              <a:gdLst/>
              <a:ahLst/>
              <a:cxnLst/>
              <a:rect l="l" t="t" r="r" b="b"/>
              <a:pathLst>
                <a:path w="3563470" h="914400" extrusionOk="0">
                  <a:moveTo>
                    <a:pt x="0" y="0"/>
                  </a:moveTo>
                  <a:cubicBezTo>
                    <a:pt x="182655" y="187138"/>
                    <a:pt x="365311" y="374276"/>
                    <a:pt x="632011" y="510988"/>
                  </a:cubicBezTo>
                  <a:cubicBezTo>
                    <a:pt x="898711" y="647700"/>
                    <a:pt x="1111624" y="753035"/>
                    <a:pt x="1600200" y="820270"/>
                  </a:cubicBezTo>
                  <a:cubicBezTo>
                    <a:pt x="2088776" y="887505"/>
                    <a:pt x="2826123" y="900952"/>
                    <a:pt x="3563470" y="91440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309938" y="5357813"/>
              <a:ext cx="1353256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ｆ（ｘ）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6453188" y="5929313"/>
              <a:ext cx="53572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ｘ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累積分布関数</a:t>
            </a:r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Google Shape;195;p12"/>
              <p:cNvSpPr/>
              <p:nvPr/>
            </p:nvSpPr>
            <p:spPr>
              <a:xfrm>
                <a:off x="523875" y="1369266"/>
                <a:ext cx="14249187" cy="769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363538" marR="0" lvl="0" indent="-363538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A50021"/>
                  </a:buClr>
                  <a:buSzPts val="4400"/>
                  <a:buFont typeface="Noto Sans Symbols"/>
                  <a:buChar char="●"/>
                </a:pPr>
                <a:r>
                  <a:rPr lang="ja-JP" altLang="en-US" sz="4400" dirty="0" smtClean="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確率変数</a:t>
                </a:r>
                <a14:m>
                  <m:oMath xmlns:m="http://schemas.openxmlformats.org/officeDocument/2006/math">
                    <m:r>
                      <a:rPr lang="ja-JP" altLang="en-US" sz="4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entury Gothic"/>
                        <a:cs typeface="Century Gothic"/>
                        <a:sym typeface="Century Gothic"/>
                      </a:rPr>
                      <m:t>𝑋</m:t>
                    </m:r>
                  </m:oMath>
                </a14:m>
                <a:r>
                  <a:rPr lang="ja-JP" altLang="en-US" sz="4400" dirty="0" smtClean="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が</a:t>
                </a:r>
                <a:r>
                  <a:rPr lang="ja-JP" altLang="en-US" sz="4400" dirty="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ある</a:t>
                </a:r>
                <a:r>
                  <a:rPr lang="ja-JP" altLang="en-US" sz="4400" dirty="0" smtClean="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値</a:t>
                </a:r>
                <a14:m>
                  <m:oMath xmlns:m="http://schemas.openxmlformats.org/officeDocument/2006/math">
                    <m:r>
                      <a:rPr lang="en-US" altLang="ja-JP" sz="4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entury Gothic"/>
                        <a:cs typeface="Century Gothic"/>
                        <a:sym typeface="Century Gothic"/>
                      </a:rPr>
                      <m:t>𝑥</m:t>
                    </m:r>
                  </m:oMath>
                </a14:m>
                <a:r>
                  <a:rPr lang="ja-JP" altLang="en-US" sz="4400" dirty="0" smtClean="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以下</a:t>
                </a:r>
                <a:r>
                  <a:rPr lang="ja-JP" altLang="en-US" sz="4400" dirty="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の値をとる</a:t>
                </a:r>
                <a:r>
                  <a:rPr lang="ja-JP" altLang="en-US" sz="4400" dirty="0" smtClean="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確率</a:t>
                </a:r>
                <a:r>
                  <a:rPr lang="en-US" altLang="ja-JP" sz="4400" dirty="0" smtClean="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:</a:t>
                </a:r>
                <a:endParaRPr lang="ja-JP" altLang="en-US" sz="44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mc:Choice>
        <mc:Fallback xmlns="">
          <p:sp>
            <p:nvSpPr>
              <p:cNvPr id="195" name="Google Shape;195;p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1369266"/>
                <a:ext cx="14249187" cy="769401"/>
              </a:xfrm>
              <a:prstGeom prst="rect">
                <a:avLst/>
              </a:prstGeom>
              <a:blipFill rotWithShape="0">
                <a:blip r:embed="rId3"/>
                <a:stretch>
                  <a:fillRect l="-1369" t="-19048" b="-380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Google Shape;196;p12"/>
          <p:cNvSpPr/>
          <p:nvPr/>
        </p:nvSpPr>
        <p:spPr>
          <a:xfrm>
            <a:off x="523875" y="4159330"/>
            <a:ext cx="1424918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離散型の</a:t>
            </a:r>
            <a:r>
              <a:rPr lang="ja-JP" sz="4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場合</a:t>
            </a:r>
            <a:r>
              <a:rPr lang="en-US" altLang="ja-JP" sz="4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4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12"/>
          <p:cNvSpPr/>
          <p:nvPr/>
        </p:nvSpPr>
        <p:spPr>
          <a:xfrm>
            <a:off x="523875" y="5629843"/>
            <a:ext cx="1424918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連続型の</a:t>
            </a:r>
            <a:r>
              <a:rPr lang="ja-JP" sz="4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場合</a:t>
            </a:r>
            <a:r>
              <a:rPr lang="en-US" altLang="ja-JP" sz="4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44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\begin{align*}&#10;&amp;F(x)=P(X\leq x)&#10;\end{align*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10" y="2311858"/>
            <a:ext cx="4664238" cy="62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begin{align*}&#10;&amp;F(x)=\sum_{u\leq x}f(u)&#10;\end{align*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58" y="4159330"/>
            <a:ext cx="4018860" cy="132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755375" y="3286543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より具体的には</a:t>
            </a:r>
            <a:r>
              <a:rPr kumimoji="1" lang="ja-JP" altLang="en-US" sz="4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、、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30" name="Picture 6" descr="\begin{align*}&#10;&amp;F(x)=\int_{u\leq x}f(u) \; {\rm d}u&#10;\end{align*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58" y="6130451"/>
            <a:ext cx="5859749" cy="15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907775" y="7878425"/>
            <a:ext cx="140346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またこのことから、連続型の場合</a:t>
            </a:r>
            <a:endParaRPr kumimoji="1"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が成り立つ（累積分布関数の一次導関数は確率密度関数）。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32" name="Picture 8" descr="\begin{align*}&#10;&amp;F^\prime(x)=f(x)%\int_{u\leq x}f(u) \; {\rm d}u&#10;\end{align*}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772" y="7862737"/>
            <a:ext cx="3115166" cy="60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13</a:t>
            </a:fld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"/>
          <p:cNvSpPr/>
          <p:nvPr/>
        </p:nvSpPr>
        <p:spPr>
          <a:xfrm>
            <a:off x="1134740" y="3681275"/>
            <a:ext cx="14970471" cy="12003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7200">
                <a:solidFill>
                  <a:srgbClr val="3F2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期待値と分散</a:t>
            </a:r>
            <a:endParaRPr sz="6600">
              <a:solidFill>
                <a:srgbClr val="3F2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210" name="Google Shape;210;p14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14</a:t>
            </a:fld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期待値</a:t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523875" y="1342465"/>
            <a:ext cx="15755366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確率変数Ｘに対して，それがとる値の重み付き平均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Ｅ（Ｘ）と表記</a:t>
            </a:r>
            <a:endParaRPr sz="3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523875" y="3106661"/>
            <a:ext cx="15755366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altLang="en-US" sz="440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例）</a:t>
            </a:r>
            <a:r>
              <a:rPr lang="ja-JP" sz="440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さいころの</a:t>
            </a: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目をＸとすると，出る目の期待値は，</a:t>
            </a:r>
            <a:endParaRPr sz="4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Ｅ（Ｘ）＝1・（1/6）＋…＋6・（1/6）＝3.5</a:t>
            </a:r>
            <a:endParaRPr sz="3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523875" y="5088622"/>
            <a:ext cx="15755366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離散型の</a:t>
            </a:r>
            <a:r>
              <a:rPr lang="ja-JP" sz="4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場合</a:t>
            </a:r>
            <a:r>
              <a:rPr lang="ja-JP" altLang="en-US" sz="4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：</a:t>
            </a:r>
            <a:endParaRPr sz="4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160337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523875" y="7149852"/>
            <a:ext cx="1575536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連続型の</a:t>
            </a:r>
            <a:r>
              <a:rPr lang="ja-JP" sz="4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場合</a:t>
            </a:r>
            <a:r>
              <a:rPr lang="ja-JP" altLang="en-US" sz="4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：</a:t>
            </a:r>
            <a:endParaRPr sz="4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\begin{align*}&#10;&amp;E[X]=\sum xf(x)&#10;%F^\prime(x)=f(x)%\int_{u\leq x}f(u) \; {\rm d}u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11" y="5541665"/>
            <a:ext cx="4499027" cy="85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begin{align*}&#10;&amp;E[X]=\int xf(x) {\rm d}x&#10;%F^\prime(x)=f(x)%\int_{u\leq x}f(u) \; {\rm d}u&#10;\end{align*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342" y="7646287"/>
            <a:ext cx="5683292" cy="152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 rot="10800000">
            <a:off x="11065566" y="5712451"/>
            <a:ext cx="834887" cy="546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1915087" y="5375274"/>
                <a:ext cx="5262979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確率変数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𝑋</m:t>
                    </m:r>
                  </m:oMath>
                </a14:m>
                <a:r>
                  <a:rPr kumimoji="1" lang="ja-JP" altLang="en-US" sz="3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の取り得る</a:t>
                </a:r>
                <a:endParaRPr kumimoji="1" lang="en-US" altLang="ja-JP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3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値全部について和を取る</a:t>
                </a:r>
                <a:endParaRPr kumimoji="1"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087" y="5375274"/>
                <a:ext cx="5262979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3468" t="-6533" r="-2428" b="-1758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 rot="10800000">
            <a:off x="11217966" y="8212269"/>
            <a:ext cx="834887" cy="546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2067487" y="7875092"/>
                <a:ext cx="4801314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確率変数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𝑋</m:t>
                    </m:r>
                  </m:oMath>
                </a14:m>
                <a:r>
                  <a:rPr kumimoji="1" lang="ja-JP" altLang="en-US" sz="3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の取り得る</a:t>
                </a:r>
                <a:endParaRPr kumimoji="1" lang="en-US" altLang="ja-JP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3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値全体の上で積分</a:t>
                </a:r>
                <a:endParaRPr kumimoji="1"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7487" y="7875092"/>
                <a:ext cx="4801314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3802" t="-6533" b="-1758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>
            <a:spLocks noGrp="1"/>
          </p:cNvSpPr>
          <p:nvPr>
            <p:ph type="title"/>
          </p:nvPr>
        </p:nvSpPr>
        <p:spPr>
          <a:xfrm>
            <a:off x="376888" y="458627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期待値の算出例</a:t>
            </a:r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222" name="Google Shape;222;p15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15</a:t>
            </a:fld>
            <a:endParaRPr/>
          </a:p>
        </p:txBody>
      </p:sp>
      <p:pic>
        <p:nvPicPr>
          <p:cNvPr id="223" name="Google Shape;22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935" y="6795331"/>
            <a:ext cx="3429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5"/>
          <p:cNvSpPr/>
          <p:nvPr/>
        </p:nvSpPr>
        <p:spPr>
          <a:xfrm>
            <a:off x="523875" y="2726879"/>
            <a:ext cx="88582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宝くじの期待値</a:t>
            </a:r>
            <a:endParaRPr sz="3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15" descr="http://blogimg.goo.ne.jp/user_image/44/19/d6c720db4e90a7ada904a53a3e50c340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63" y="3673041"/>
            <a:ext cx="16537548" cy="470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期待値の演算</a:t>
            </a:r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232" name="Google Shape;232;p16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16</a:t>
            </a:fld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667891" y="1233221"/>
            <a:ext cx="16157400" cy="560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Ｅ（ｃ）＝ｃ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63538" marR="0" lvl="0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Ｅ（Ｘ＋ｃ）＝Ｅ（Ｘ）＋ｃ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63538" marR="0" lvl="0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Ｅ（ｃＸ）＝ｃＥ（Ｘ）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63538" marR="0" lvl="0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Ｅ（Ｘ＋Ｙ）＝Ｅ（Ｘ）＋Ｅ（Ｙ）　：期待値の加法性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84137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None/>
            </a:pP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さいころ１個を振った場合の目の期待値と２個を振った場合の目の期待値を比較してみよう</a:t>
            </a:r>
            <a:endParaRPr sz="3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2639715" y="6758678"/>
            <a:ext cx="1273233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6724" marR="0" lvl="1" indent="-254000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000"/>
              <a:buFont typeface="Noto Sans Symbols"/>
              <a:buChar char="⮚"/>
            </a:pPr>
            <a:r>
              <a:rPr lang="ja-JP" sz="4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Ｅ（Ｘ）＝3.5</a:t>
            </a:r>
            <a:endParaRPr dirty="0"/>
          </a:p>
          <a:p>
            <a:pPr marL="202724" marR="0" lvl="1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000"/>
            </a:pPr>
            <a:endParaRPr lang="en-US" altLang="ja-JP" sz="4000" b="0" i="0" u="none" strike="noStrike" cap="none" dirty="0" smtClea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\begin{align*}&#10;&amp;E[Y]=E\Bigl[\frac{X_1+X_2}{2}\Bigr]&#10;%\int xf(x) {\rm d}x&#10;%F^\prime(x)=f(x)%\int_{u\leq x}f(u) \; {\rm d}u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87" y="7932988"/>
            <a:ext cx="4857926" cy="109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\begin{align*}&#10;&amp;=\frac{E[X_1]+E[X_2]}{2} = 3.5&#10;%E[Y]=E\Bigl[\frac{X_1+X_2}{2}\Bigr] = &#10;%\int xf(x) {\rm d}x&#10;%F^\prime(x)=f(x)%\int_{u\leq x}f(u) \; {\rm d}u&#10;\end{align*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304" y="7946636"/>
            <a:ext cx="4986753" cy="103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下矢印 1"/>
          <p:cNvSpPr/>
          <p:nvPr/>
        </p:nvSpPr>
        <p:spPr>
          <a:xfrm>
            <a:off x="4850296" y="7500730"/>
            <a:ext cx="1510747" cy="291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期待値の演算（簡単な例）</a:t>
            </a:r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17</a:t>
            </a:fld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523874" y="1472382"/>
            <a:ext cx="15515162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さいころを振ったときに出る目の確率分布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ｆ（ｘ）＝1/6，　（ｘ＝１，２，…，６）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これを一般化すると、、、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523875" y="4720451"/>
            <a:ext cx="15653345" cy="227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１～Ｎの番号を記載したＮ個の玉を入れた箱から，１つ取り出した場合に記載された番号の確率分布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ｆ（ｘ）＝1/Ｎ，　（ｘ＝１，２，…，Ｎ）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249" name="Google Shape;249;p18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18</a:t>
            </a:fld>
            <a:endParaRPr/>
          </a:p>
        </p:txBody>
      </p:sp>
      <p:graphicFrame>
        <p:nvGraphicFramePr>
          <p:cNvPr id="250" name="Google Shape;250;p18"/>
          <p:cNvGraphicFramePr/>
          <p:nvPr/>
        </p:nvGraphicFramePr>
        <p:xfrm>
          <a:off x="2676863" y="2313459"/>
          <a:ext cx="10296000" cy="1280180"/>
        </p:xfrm>
        <a:graphic>
          <a:graphicData uri="http://schemas.openxmlformats.org/drawingml/2006/table">
            <a:tbl>
              <a:tblPr firstRow="1" bandRow="1">
                <a:noFill/>
                <a:tableStyleId>{51C3C695-7565-4B45-92BE-1981ACF8D6A1}</a:tableStyleId>
              </a:tblPr>
              <a:tblGrid>
                <a:gridCol w="3456000"/>
                <a:gridCol w="1368000"/>
                <a:gridCol w="1368000"/>
                <a:gridCol w="1368000"/>
                <a:gridCol w="1368000"/>
                <a:gridCol w="1368000"/>
              </a:tblGrid>
              <a:tr h="535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36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確率変数(X)</a:t>
                      </a:r>
                      <a:endParaRPr sz="36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36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3600" b="0" u="none" strike="noStrike" cap="none" baseline="30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entury Gothic"/>
                        <a:buNone/>
                      </a:pPr>
                      <a:r>
                        <a:rPr lang="ja-JP" sz="36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36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entury Gothic"/>
                        <a:buNone/>
                      </a:pPr>
                      <a:r>
                        <a:rPr lang="ja-JP" sz="36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3600" b="0" u="none" strike="noStrike" cap="none" baseline="30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entury Gothic"/>
                        <a:buNone/>
                      </a:pPr>
                      <a:r>
                        <a:rPr lang="ja-JP" sz="36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…</a:t>
                      </a:r>
                      <a:endParaRPr sz="3600" b="0" u="none" strike="noStrike" cap="none" baseline="30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entury Gothic"/>
                        <a:buNone/>
                      </a:pPr>
                      <a:r>
                        <a:rPr lang="ja-JP" sz="36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</a:t>
                      </a:r>
                      <a:endParaRPr sz="36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</a:tr>
              <a:tr h="535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36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確率Ｐ</a:t>
                      </a:r>
                      <a:endParaRPr sz="36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36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1/N</a:t>
                      </a:r>
                      <a:endParaRPr sz="36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entury Gothic"/>
                        <a:buNone/>
                      </a:pPr>
                      <a:r>
                        <a:rPr lang="ja-JP" sz="36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1/N</a:t>
                      </a:r>
                      <a:endParaRPr sz="36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entury Gothic"/>
                        <a:buNone/>
                      </a:pPr>
                      <a:r>
                        <a:rPr lang="ja-JP" sz="36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1/N</a:t>
                      </a:r>
                      <a:endParaRPr sz="36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36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…</a:t>
                      </a:r>
                      <a:endParaRPr sz="36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entury Gothic"/>
                        <a:buNone/>
                      </a:pPr>
                      <a:r>
                        <a:rPr lang="ja-JP" sz="36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1/N</a:t>
                      </a:r>
                      <a:endParaRPr sz="36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pic>
        <p:nvPicPr>
          <p:cNvPr id="251" name="Google Shape;25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9895" y="3806999"/>
            <a:ext cx="7740860" cy="428810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期待値の演算（簡単な例）</a:t>
            </a:r>
            <a:endParaRPr/>
          </a:p>
        </p:txBody>
      </p:sp>
      <p:pic>
        <p:nvPicPr>
          <p:cNvPr id="253" name="Google Shape;25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35" y="8022121"/>
            <a:ext cx="114204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/>
          <p:nvPr/>
        </p:nvSpPr>
        <p:spPr>
          <a:xfrm rot="10800000">
            <a:off x="6707884" y="7839446"/>
            <a:ext cx="3240360" cy="396044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701587" y="8469685"/>
            <a:ext cx="15902352" cy="72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期待値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分散</a:t>
            </a:r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262" name="Google Shape;262;p19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19</a:t>
            </a:fld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703895" y="1588075"/>
            <a:ext cx="15329308" cy="36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期待値だけでは確率変数の性質を捉えられず，期待値が同じでも異なった確率分布が存在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さいころ１個を振った場合の目をＸ，２個を振った場合の目Ｘ</a:t>
            </a:r>
            <a:r>
              <a:rPr lang="ja-JP" sz="4400" b="0" i="0" u="none" strike="noStrike" cap="none" baseline="-25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，Ｘ</a:t>
            </a:r>
            <a:r>
              <a:rPr lang="ja-JP" sz="4400" b="0" i="0" u="none" strike="noStrike" cap="none" baseline="-25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の相加平均をＹ＝（Ｘ</a:t>
            </a:r>
            <a:r>
              <a:rPr lang="ja-JP" sz="4400" b="0" i="0" u="none" strike="noStrike" cap="none" baseline="-25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＋Ｘ</a:t>
            </a:r>
            <a:r>
              <a:rPr lang="ja-JP" sz="4400" b="0" i="0" u="none" strike="noStrike" cap="none" baseline="-25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）/２とした場合の期待値を比較してみよう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703895" y="7365005"/>
            <a:ext cx="15329308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分散： 確率変数Ｘが期待値のまわりに集中している度合いを表わす尺度</a:t>
            </a:r>
            <a:endParaRPr sz="3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スケジュール（予定）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294967295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61" y="2150815"/>
            <a:ext cx="14894605" cy="45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分散</a:t>
            </a:r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271" name="Google Shape;271;p20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20</a:t>
            </a:fld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523875" y="1214438"/>
            <a:ext cx="1575536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期待値をμ＝Ｅ（Ｘ)とし，分散をＶ（Ｘ）とすると</a:t>
            </a:r>
            <a:r>
              <a:rPr lang="ja-JP" sz="4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，</a:t>
            </a:r>
            <a:endParaRPr sz="4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523875" y="3072398"/>
            <a:ext cx="15755366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離散型の</a:t>
            </a:r>
            <a:r>
              <a:rPr lang="ja-JP" sz="4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場合</a:t>
            </a:r>
            <a:r>
              <a:rPr lang="ja-JP" altLang="en-US" sz="4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：</a:t>
            </a:r>
            <a:endParaRPr sz="4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160337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523875" y="4847337"/>
            <a:ext cx="15755366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連続型の</a:t>
            </a:r>
            <a:r>
              <a:rPr lang="ja-JP" sz="4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場合</a:t>
            </a:r>
            <a:r>
              <a:rPr lang="ja-JP" altLang="en-US" sz="44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：</a:t>
            </a:r>
            <a:endParaRPr sz="4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160337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853901" y="7103105"/>
            <a:ext cx="15755366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　実際には以下を用いて計算することが多い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Ｖ（Ｘ）＝Ｅ（Ｘ</a:t>
            </a:r>
            <a:r>
              <a:rPr lang="ja-JP" sz="4400" b="0" i="0" u="none" strike="noStrike" cap="none" baseline="30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）－｛Ｅ（Ｘ）｝</a:t>
            </a:r>
            <a:r>
              <a:rPr lang="ja-JP" sz="4400" b="0" i="0" u="none" strike="noStrike" cap="none" baseline="30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3200" b="0" i="0" u="none" strike="noStrike" cap="none" baseline="30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12046495" y="7239140"/>
            <a:ext cx="4284476" cy="956119"/>
          </a:xfrm>
          <a:prstGeom prst="wedgeRectCallout">
            <a:avLst>
              <a:gd name="adj1" fmla="val -52509"/>
              <a:gd name="adj2" fmla="val 62501"/>
            </a:avLst>
          </a:prstGeom>
          <a:solidFill>
            <a:srgbClr val="FFFF5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12055466" y="7118042"/>
            <a:ext cx="466036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（二乗の期待値）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　-（期待値の二乗）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 descr="\begin{align*}&#10;&amp;V[X]=E\bigl[(X-\mu)^2\bigr]&#10;%=\frac{E[X_1]+E[X_2]}{2} = 3.5&#10;%E[Y]=E\Bigl[\frac{X_1+X_2}{2}\Bigr] = &#10;%\int xf(x) {\rm d}x&#10;%F^\prime(x)=f(x)%\int_{u\leq x}f(u) \; {\rm d}u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91" y="2021377"/>
            <a:ext cx="6168927" cy="8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755375" y="251791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より具体的には</a:t>
            </a:r>
            <a:r>
              <a:rPr kumimoji="1" lang="ja-JP" altLang="en-US" sz="4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、、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100" name="Picture 4" descr="\begin{align*}&#10;&amp;V[X]=\int (x-\mu)^2f(x) \; {\rm d}x&#10;%E\bigl[(X-\mu)^2\bigr]&#10;%=\frac{E[X_1]+E[X_2]}{2} = 3.5&#10;%E[Y]=E\Bigl[\frac{X_1+X_2}{2}\Bigr] = &#10;%\int xf(x) {\rm d}x&#10;%F^\prime(x)=f(x)%\int_{u\leq x}f(u) \; {\rm d}u&#10;\end{align*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888" y="5926807"/>
            <a:ext cx="4999521" cy="9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\begin{align*}&#10;&amp;V[X]=\sum (x-\mu)^2f(x) &#10;%E\bigl[(X-\mu)^2\bigr]&#10;%=\frac{E[X_1]+E[X_2]}{2} = 3.5&#10;%E[Y]=E\Bigl[\frac{X_1+X_2}{2}\Bigr] = &#10;%\int xf(x) {\rm d}x&#10;%F^\prime(x)=f(x)%\int_{u\leq x}f(u) \; {\rm d}u&#10;\end{align*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69" y="4044967"/>
            <a:ext cx="5404325" cy="74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右矢印 14"/>
          <p:cNvSpPr/>
          <p:nvPr/>
        </p:nvSpPr>
        <p:spPr>
          <a:xfrm rot="10800000">
            <a:off x="10603334" y="4120453"/>
            <a:ext cx="834887" cy="546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1452855" y="3783276"/>
                <a:ext cx="5262979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確率変数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𝑋</m:t>
                    </m:r>
                  </m:oMath>
                </a14:m>
                <a:r>
                  <a:rPr kumimoji="1" lang="ja-JP" altLang="en-US" sz="3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の取り得る</a:t>
                </a:r>
                <a:endParaRPr kumimoji="1" lang="en-US" altLang="ja-JP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3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値全部について和を取る</a:t>
                </a:r>
                <a:endParaRPr kumimoji="1"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5" y="3783276"/>
                <a:ext cx="5262979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3468" t="-6533" r="-2428" b="-1758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矢印 16"/>
          <p:cNvSpPr/>
          <p:nvPr/>
        </p:nvSpPr>
        <p:spPr>
          <a:xfrm rot="10800000">
            <a:off x="10581860" y="6091920"/>
            <a:ext cx="834887" cy="546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1431381" y="5754743"/>
                <a:ext cx="4801314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確率変数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𝑋</m:t>
                    </m:r>
                  </m:oMath>
                </a14:m>
                <a:r>
                  <a:rPr kumimoji="1" lang="ja-JP" altLang="en-US" sz="3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の取り得る</a:t>
                </a:r>
                <a:endParaRPr kumimoji="1" lang="en-US" altLang="ja-JP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3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値全体の上で積分</a:t>
                </a:r>
                <a:endParaRPr kumimoji="1"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381" y="5754743"/>
                <a:ext cx="4801314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3671" t="-6030" b="-1758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演習</a:t>
            </a:r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284" name="Google Shape;284;p21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21</a:t>
            </a:fld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523875" y="1214438"/>
            <a:ext cx="15755366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さいころの出る目の値を確率変数Xとみなす時、その分散を求めよ。</a:t>
            </a:r>
            <a:endParaRPr sz="3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演習</a:t>
            </a:r>
            <a:r>
              <a:rPr lang="ja-JP">
                <a:solidFill>
                  <a:srgbClr val="FF0000"/>
                </a:solidFill>
              </a:rPr>
              <a:t>【解答】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1" name="Google Shape;291;p22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292" name="Google Shape;292;p22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22</a:t>
            </a:fld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523875" y="1214438"/>
            <a:ext cx="15755366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さいころの出る目の値を確率変数Xとみなす時、その分散を求めよ。</a:t>
            </a:r>
            <a:endParaRPr sz="3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676275" y="3044525"/>
            <a:ext cx="15755366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既にみた公式を用いて　期待値はN=6で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63538" marR="0" lvl="0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E[X] =(6+1)/2 = 7/2</a:t>
            </a:r>
            <a:endParaRPr/>
          </a:p>
          <a:p>
            <a:pPr marL="363538" marR="0" lvl="0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E[X</a:t>
            </a:r>
            <a:r>
              <a:rPr lang="ja-JP" sz="4400" baseline="30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ja-JP" sz="4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]を考える。</a:t>
            </a:r>
            <a:endParaRPr sz="3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95" name="Google Shape;295;p22"/>
          <p:cNvGraphicFramePr/>
          <p:nvPr/>
        </p:nvGraphicFramePr>
        <p:xfrm>
          <a:off x="3921471" y="5535191"/>
          <a:ext cx="7215150" cy="1071550"/>
        </p:xfrm>
        <a:graphic>
          <a:graphicData uri="http://schemas.openxmlformats.org/drawingml/2006/table">
            <a:tbl>
              <a:tblPr firstRow="1" bandRow="1">
                <a:noFill/>
                <a:tableStyleId>{51C3C695-7565-4B45-92BE-1981ACF8D6A1}</a:tableStyleId>
              </a:tblPr>
              <a:tblGrid>
                <a:gridCol w="1979400"/>
                <a:gridCol w="1047150"/>
                <a:gridCol w="1047150"/>
                <a:gridCol w="1047150"/>
                <a:gridCol w="1047150"/>
                <a:gridCol w="1047150"/>
              </a:tblGrid>
              <a:tr h="535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確率変数(X</a:t>
                      </a:r>
                      <a:r>
                        <a:rPr lang="ja-JP" sz="2400" b="0" u="none" strike="noStrike" cap="none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ja-JP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ja-JP" sz="2400" b="0" u="none" strike="noStrike" cap="none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 b="0" u="none" strike="noStrike" cap="none" baseline="30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ja-JP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ja-JP" sz="2400" b="0" u="none" strike="noStrike" cap="none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ja-JP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ja-JP" sz="2400" b="0" u="none" strike="noStrike" cap="none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 b="0" u="none" strike="noStrike" cap="none" baseline="30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ja-JP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400" b="0" u="none" strike="noStrike" cap="none" baseline="30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ja-JP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ja-JP" sz="2400" b="0" u="none" strike="noStrike" cap="none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535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確率Ｐ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1/6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ja-JP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1/6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ja-JP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1/6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ja-JP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1/6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pic>
        <p:nvPicPr>
          <p:cNvPr id="296" name="Google Shape;296;p22" descr="$$&#10;E[X^2] = 1^2 \times \frac16 + 2^2 \times \frac16 + \ldots +6^2 \times \frac16&#10;$$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1034" y="6957249"/>
            <a:ext cx="6905625" cy="80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 descr="$$&#10; = ( 1^2  + 2^2  + \ldots + 6^2 )\times \frac16&#10;$$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5471" y="8197679"/>
            <a:ext cx="4476750" cy="80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2" descr="$$&#10; =\frac{91}{6}&#10;$$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36559" y="8199487"/>
            <a:ext cx="847725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23</a:t>
            </a:fld>
            <a:endParaRPr/>
          </a:p>
        </p:txBody>
      </p:sp>
      <p:pic>
        <p:nvPicPr>
          <p:cNvPr id="305" name="Google Shape;305;p23" descr="$$&#10; V[X] = E[X^2] - (E[X])^2= \frac{91}{6}-(\frac72)^2 = \frac{35}{12}&#10;$$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9855" y="4167039"/>
            <a:ext cx="7581900" cy="82867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3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演習</a:t>
            </a:r>
            <a:r>
              <a:rPr lang="ja-JP">
                <a:solidFill>
                  <a:srgbClr val="FF0000"/>
                </a:solidFill>
              </a:rPr>
              <a:t>【解答】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523875" y="1214438"/>
            <a:ext cx="15755366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さいころの出る目の値を確率変数Xとみなす時、その分散を求めよ。</a:t>
            </a:r>
            <a:endParaRPr sz="3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10848627" y="3770995"/>
            <a:ext cx="1188132" cy="18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分散の演算</a:t>
            </a:r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315" name="Google Shape;315;p24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24</a:t>
            </a:fld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5268007" y="3157762"/>
            <a:ext cx="8858250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Ｖ（ｃ）＝０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63538" marR="0" lvl="0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Ｖ（Ｘ＋ｃ）＝Ｖ（Ｘ）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63538" marR="0" lvl="0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Ｖ（ｃＸ）＝ｃ</a:t>
            </a:r>
            <a:r>
              <a:rPr lang="ja-JP" sz="4400" baseline="30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Ｖ（Ｘ）</a:t>
            </a:r>
            <a:endParaRPr sz="3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標準偏差、標準化</a:t>
            </a:r>
            <a:endParaRPr/>
          </a:p>
        </p:txBody>
      </p:sp>
      <p:sp>
        <p:nvSpPr>
          <p:cNvPr id="322" name="Google Shape;322;p25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323" name="Google Shape;323;p25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25</a:t>
            </a:fld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658229" y="2129617"/>
            <a:ext cx="88582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分散の平方根．Ｄ[Ｘ]で表す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803511" y="4454435"/>
            <a:ext cx="138171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確率変数の標準化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739699" y="6498004"/>
            <a:ext cx="15653543" cy="227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20738" marR="0" lvl="1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いかなる確率変数も，Ｅ[Ｚ]＝０，Ｖ[Ｚ]＝１ に調整される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Ｚを</a:t>
            </a:r>
            <a:r>
              <a:rPr lang="ja-JP" sz="4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標準化変数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と呼ぶ</a:t>
            </a:r>
            <a:endParaRPr sz="3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7" name="Google Shape;327;p25" descr="詳細を表示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4938" y="1700213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5" descr="$$&#10;D[X] = \sqrt{V[X]}&#10;$$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4632" y="3064842"/>
            <a:ext cx="5326169" cy="94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5" descr="$$&#10;Z = \frac{\bigl( X -E[X] \bigr)}{ D[X]}&#10;$$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0155" y="4881481"/>
            <a:ext cx="4594583" cy="15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0001" y="3734991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lang="en-US" altLang="ja-JP" sz="7200" dirty="0" smtClean="0"/>
              <a:t>3. </a:t>
            </a:r>
            <a:r>
              <a:rPr lang="ja-JP" altLang="en-US" sz="7200" dirty="0" smtClean="0"/>
              <a:t>モーメント</a:t>
            </a:r>
            <a:endParaRPr kumimoji="1" lang="ja-JP" altLang="en-US" sz="72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09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確率分布の形をより正確に表現する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27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523875" y="1466466"/>
            <a:ext cx="15755366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ここまで、確率</a:t>
            </a:r>
            <a:r>
              <a:rPr lang="ja-JP" altLang="en-US" sz="4400" dirty="0">
                <a:latin typeface="+mj-ea"/>
                <a:ea typeface="+mj-ea"/>
              </a:rPr>
              <a:t>分布の形状を表現するために，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期待値</a:t>
            </a:r>
            <a:r>
              <a:rPr lang="ja-JP" altLang="en-US" sz="4400" dirty="0">
                <a:latin typeface="+mj-ea"/>
                <a:ea typeface="+mj-ea"/>
              </a:rPr>
              <a:t>と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分散</a:t>
            </a:r>
            <a:r>
              <a:rPr lang="en-US" altLang="ja-JP" sz="4400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標準偏差</a:t>
            </a:r>
            <a:r>
              <a:rPr lang="ja-JP" altLang="en-US" sz="4400" dirty="0">
                <a:latin typeface="+mj-ea"/>
                <a:ea typeface="+mj-ea"/>
              </a:rPr>
              <a:t>を用いることを学んだ</a:t>
            </a:r>
            <a:endParaRPr lang="en-US" altLang="ja-JP" sz="4400" dirty="0">
              <a:latin typeface="+mj-ea"/>
              <a:ea typeface="+mj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Ｅ（Ｘ），Ｖ（Ｘ），Ｄ（Ｘ）</a:t>
            </a:r>
            <a:endParaRPr lang="en-US" altLang="ja-JP" sz="3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523875" y="3898749"/>
            <a:ext cx="1575536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期待値と分散で確率分布の形状はある程度分かるが</a:t>
            </a:r>
            <a:r>
              <a:rPr lang="en-US" altLang="ja-JP" sz="4400" dirty="0">
                <a:latin typeface="+mj-ea"/>
                <a:ea typeface="+mj-ea"/>
              </a:rPr>
              <a:t>…</a:t>
            </a: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j-ea"/>
                <a:ea typeface="+mj-ea"/>
              </a:rPr>
              <a:t>例） </a:t>
            </a:r>
            <a:r>
              <a:rPr lang="ja-JP" altLang="en-US" sz="4400" dirty="0" smtClean="0">
                <a:latin typeface="+mj-ea"/>
                <a:ea typeface="+mj-ea"/>
              </a:rPr>
              <a:t>収入</a:t>
            </a:r>
            <a:r>
              <a:rPr lang="ja-JP" altLang="en-US" sz="4400" dirty="0">
                <a:latin typeface="+mj-ea"/>
                <a:ea typeface="+mj-ea"/>
              </a:rPr>
              <a:t>階級</a:t>
            </a:r>
            <a:r>
              <a:rPr lang="ja-JP" altLang="en-US" sz="4400" dirty="0" smtClean="0">
                <a:latin typeface="+mj-ea"/>
                <a:ea typeface="+mj-ea"/>
              </a:rPr>
              <a:t>別分布</a:t>
            </a:r>
            <a:endParaRPr lang="en-US" altLang="ja-JP" sz="3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28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【Coffee Break】 </a:t>
            </a:r>
            <a:r>
              <a:rPr lang="ja-JP" altLang="en-US" dirty="0"/>
              <a:t>サラリーマンの年収分布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28</a:t>
            </a:fld>
            <a:endParaRPr lang="en-US" altLang="ja-JP" dirty="0"/>
          </a:p>
        </p:txBody>
      </p:sp>
      <p:pic>
        <p:nvPicPr>
          <p:cNvPr id="8" name="Picture 4" descr="画像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83" y="3050915"/>
            <a:ext cx="7489293" cy="570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画像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981" y="2618867"/>
            <a:ext cx="6951602" cy="569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63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6888" y="494631"/>
            <a:ext cx="15902353" cy="1413515"/>
          </a:xfrm>
        </p:spPr>
        <p:txBody>
          <a:bodyPr/>
          <a:lstStyle/>
          <a:p>
            <a:r>
              <a:rPr kumimoji="1" lang="ja-JP" altLang="en-US" dirty="0" smtClean="0"/>
              <a:t>歪度（歪度係数）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29</a:t>
            </a:fld>
            <a:endParaRPr lang="en-US" altLang="ja-JP" dirty="0"/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523875" y="1453382"/>
            <a:ext cx="88582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分布の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非対称性</a:t>
            </a:r>
            <a:endParaRPr lang="en-US" altLang="ja-JP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1748011" y="4481197"/>
            <a:ext cx="134571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2779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非対称性の方向及びその程度を表わす指標</a:t>
            </a:r>
            <a:endParaRPr lang="en-US" altLang="ja-JP" sz="4400" dirty="0">
              <a:latin typeface="+mj-ea"/>
              <a:ea typeface="+mj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>
                <a:solidFill>
                  <a:srgbClr val="FF0000"/>
                </a:solidFill>
                <a:latin typeface="+mj-ea"/>
                <a:ea typeface="+mj-ea"/>
              </a:rPr>
              <a:t>α</a:t>
            </a:r>
            <a:r>
              <a:rPr lang="en-US" altLang="ja-JP" sz="4400" baseline="-250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＝Ｅ（Ｘ－</a:t>
            </a:r>
            <a:r>
              <a:rPr lang="en-US" altLang="ja-JP" sz="4400" dirty="0">
                <a:solidFill>
                  <a:srgbClr val="FF0000"/>
                </a:solidFill>
                <a:latin typeface="+mj-ea"/>
                <a:ea typeface="+mj-ea"/>
              </a:rPr>
              <a:t>μ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ja-JP" sz="4400" baseline="300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／</a:t>
            </a:r>
            <a:r>
              <a:rPr lang="en-US" altLang="ja-JP" sz="4400" dirty="0">
                <a:solidFill>
                  <a:srgbClr val="FF0000"/>
                </a:solidFill>
                <a:latin typeface="+mj-ea"/>
                <a:ea typeface="+mj-ea"/>
              </a:rPr>
              <a:t>σ</a:t>
            </a:r>
            <a:r>
              <a:rPr lang="en-US" altLang="ja-JP" sz="4400" baseline="300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α</a:t>
            </a:r>
            <a:r>
              <a:rPr lang="en-US" altLang="ja-JP" sz="4400" baseline="-2500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をＸの確率分布の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歪度（歪度係数）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と呼ぶ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2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000" dirty="0">
                <a:solidFill>
                  <a:srgbClr val="000000"/>
                </a:solidFill>
                <a:latin typeface="+mj-ea"/>
                <a:ea typeface="+mj-ea"/>
              </a:rPr>
              <a:t>α</a:t>
            </a:r>
            <a:r>
              <a:rPr lang="en-US" altLang="ja-JP" sz="4000" baseline="-2500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ja-JP" altLang="en-US" sz="4000" dirty="0">
                <a:solidFill>
                  <a:srgbClr val="000000"/>
                </a:solidFill>
                <a:latin typeface="+mj-ea"/>
                <a:ea typeface="+mj-ea"/>
              </a:rPr>
              <a:t>＞０： 右の裾が長い，</a:t>
            </a:r>
            <a:r>
              <a:rPr lang="en-US" altLang="ja-JP" sz="4000" dirty="0">
                <a:solidFill>
                  <a:srgbClr val="000000"/>
                </a:solidFill>
                <a:latin typeface="+mj-ea"/>
                <a:ea typeface="+mj-ea"/>
              </a:rPr>
              <a:t>α</a:t>
            </a:r>
            <a:r>
              <a:rPr lang="en-US" altLang="ja-JP" sz="4000" baseline="-2500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ja-JP" altLang="en-US" sz="4000" dirty="0">
                <a:solidFill>
                  <a:srgbClr val="000000"/>
                </a:solidFill>
                <a:latin typeface="+mj-ea"/>
                <a:ea typeface="+mj-ea"/>
              </a:rPr>
              <a:t>＜０： 左の裾が長い</a:t>
            </a:r>
            <a:endParaRPr lang="en-US" altLang="ja-JP" sz="40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2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000" dirty="0">
                <a:solidFill>
                  <a:srgbClr val="000000"/>
                </a:solidFill>
                <a:latin typeface="+mj-ea"/>
                <a:ea typeface="+mj-ea"/>
              </a:rPr>
              <a:t>|α</a:t>
            </a:r>
            <a:r>
              <a:rPr lang="en-US" altLang="ja-JP" sz="4000" baseline="-2500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en-US" altLang="ja-JP" sz="4000" dirty="0">
                <a:solidFill>
                  <a:srgbClr val="000000"/>
                </a:solidFill>
                <a:latin typeface="+mj-ea"/>
                <a:ea typeface="+mj-ea"/>
              </a:rPr>
              <a:t>| </a:t>
            </a:r>
            <a:r>
              <a:rPr lang="ja-JP" altLang="en-US" sz="4000" dirty="0">
                <a:solidFill>
                  <a:srgbClr val="000000"/>
                </a:solidFill>
                <a:latin typeface="+mj-ea"/>
                <a:ea typeface="+mj-ea"/>
              </a:rPr>
              <a:t>がその程度</a:t>
            </a:r>
            <a:endParaRPr lang="en-US" altLang="ja-JP" sz="4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10" name="グループ化 20"/>
          <p:cNvGrpSpPr>
            <a:grpSpLocks/>
          </p:cNvGrpSpPr>
          <p:nvPr/>
        </p:nvGrpSpPr>
        <p:grpSpPr bwMode="auto">
          <a:xfrm>
            <a:off x="3913188" y="2595833"/>
            <a:ext cx="2389187" cy="1143000"/>
            <a:chOff x="738188" y="2000250"/>
            <a:chExt cx="2389187" cy="1143000"/>
          </a:xfrm>
        </p:grpSpPr>
        <p:cxnSp>
          <p:nvCxnSpPr>
            <p:cNvPr id="11" name="直線矢印コネクタ 10"/>
            <p:cNvCxnSpPr/>
            <p:nvPr/>
          </p:nvCxnSpPr>
          <p:spPr bwMode="auto">
            <a:xfrm flipV="1">
              <a:off x="1931988" y="2000250"/>
              <a:ext cx="0" cy="114300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 bwMode="auto">
            <a:xfrm>
              <a:off x="738188" y="3143250"/>
              <a:ext cx="23891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リーフォーム 15"/>
            <p:cNvSpPr/>
            <p:nvPr/>
          </p:nvSpPr>
          <p:spPr>
            <a:xfrm>
              <a:off x="1023938" y="2286000"/>
              <a:ext cx="1857375" cy="785813"/>
            </a:xfrm>
            <a:custGeom>
              <a:avLst/>
              <a:gdLst>
                <a:gd name="connsiteX0" fmla="*/ 0 w 2111189"/>
                <a:gd name="connsiteY0" fmla="*/ 703730 h 703730"/>
                <a:gd name="connsiteX1" fmla="*/ 672353 w 2111189"/>
                <a:gd name="connsiteY1" fmla="*/ 542365 h 703730"/>
                <a:gd name="connsiteX2" fmla="*/ 1169895 w 2111189"/>
                <a:gd name="connsiteY2" fmla="*/ 4482 h 703730"/>
                <a:gd name="connsiteX3" fmla="*/ 1559859 w 2111189"/>
                <a:gd name="connsiteY3" fmla="*/ 515471 h 703730"/>
                <a:gd name="connsiteX4" fmla="*/ 2111189 w 2111189"/>
                <a:gd name="connsiteY4" fmla="*/ 703730 h 703730"/>
                <a:gd name="connsiteX0" fmla="*/ 0 w 2111189"/>
                <a:gd name="connsiteY0" fmla="*/ 739876 h 739876"/>
                <a:gd name="connsiteX1" fmla="*/ 672353 w 2111189"/>
                <a:gd name="connsiteY1" fmla="*/ 578511 h 739876"/>
                <a:gd name="connsiteX2" fmla="*/ 1144119 w 2111189"/>
                <a:gd name="connsiteY2" fmla="*/ 4482 h 739876"/>
                <a:gd name="connsiteX3" fmla="*/ 1559859 w 2111189"/>
                <a:gd name="connsiteY3" fmla="*/ 551617 h 739876"/>
                <a:gd name="connsiteX4" fmla="*/ 2111189 w 2111189"/>
                <a:gd name="connsiteY4" fmla="*/ 739876 h 739876"/>
                <a:gd name="connsiteX0" fmla="*/ 0 w 2111189"/>
                <a:gd name="connsiteY0" fmla="*/ 735815 h 735815"/>
                <a:gd name="connsiteX1" fmla="*/ 672353 w 2111189"/>
                <a:gd name="connsiteY1" fmla="*/ 574450 h 735815"/>
                <a:gd name="connsiteX2" fmla="*/ 1144119 w 2111189"/>
                <a:gd name="connsiteY2" fmla="*/ 421 h 735815"/>
                <a:gd name="connsiteX3" fmla="*/ 1572747 w 2111189"/>
                <a:gd name="connsiteY3" fmla="*/ 571925 h 735815"/>
                <a:gd name="connsiteX4" fmla="*/ 2111189 w 2111189"/>
                <a:gd name="connsiteY4" fmla="*/ 735815 h 735815"/>
                <a:gd name="connsiteX0" fmla="*/ 0 w 2111189"/>
                <a:gd name="connsiteY0" fmla="*/ 735815 h 735815"/>
                <a:gd name="connsiteX1" fmla="*/ 672353 w 2111189"/>
                <a:gd name="connsiteY1" fmla="*/ 574450 h 735815"/>
                <a:gd name="connsiteX2" fmla="*/ 1144119 w 2111189"/>
                <a:gd name="connsiteY2" fmla="*/ 421 h 735815"/>
                <a:gd name="connsiteX3" fmla="*/ 1644185 w 2111189"/>
                <a:gd name="connsiteY3" fmla="*/ 571925 h 735815"/>
                <a:gd name="connsiteX4" fmla="*/ 2111189 w 2111189"/>
                <a:gd name="connsiteY4" fmla="*/ 735815 h 735815"/>
                <a:gd name="connsiteX0" fmla="*/ 0 w 2358565"/>
                <a:gd name="connsiteY0" fmla="*/ 735815 h 735815"/>
                <a:gd name="connsiteX1" fmla="*/ 672353 w 2358565"/>
                <a:gd name="connsiteY1" fmla="*/ 574450 h 735815"/>
                <a:gd name="connsiteX2" fmla="*/ 1144119 w 2358565"/>
                <a:gd name="connsiteY2" fmla="*/ 421 h 735815"/>
                <a:gd name="connsiteX3" fmla="*/ 1644185 w 2358565"/>
                <a:gd name="connsiteY3" fmla="*/ 571925 h 735815"/>
                <a:gd name="connsiteX4" fmla="*/ 2358565 w 2358565"/>
                <a:gd name="connsiteY4" fmla="*/ 714801 h 735815"/>
                <a:gd name="connsiteX0" fmla="*/ 0 w 2143140"/>
                <a:gd name="connsiteY0" fmla="*/ 786239 h 786239"/>
                <a:gd name="connsiteX1" fmla="*/ 456928 w 2143140"/>
                <a:gd name="connsiteY1" fmla="*/ 574450 h 786239"/>
                <a:gd name="connsiteX2" fmla="*/ 928694 w 2143140"/>
                <a:gd name="connsiteY2" fmla="*/ 421 h 786239"/>
                <a:gd name="connsiteX3" fmla="*/ 1428760 w 2143140"/>
                <a:gd name="connsiteY3" fmla="*/ 571925 h 786239"/>
                <a:gd name="connsiteX4" fmla="*/ 2143140 w 2143140"/>
                <a:gd name="connsiteY4" fmla="*/ 714801 h 786239"/>
                <a:gd name="connsiteX0" fmla="*/ 0 w 1928825"/>
                <a:gd name="connsiteY0" fmla="*/ 786239 h 786239"/>
                <a:gd name="connsiteX1" fmla="*/ 456928 w 1928825"/>
                <a:gd name="connsiteY1" fmla="*/ 574450 h 786239"/>
                <a:gd name="connsiteX2" fmla="*/ 928694 w 1928825"/>
                <a:gd name="connsiteY2" fmla="*/ 421 h 786239"/>
                <a:gd name="connsiteX3" fmla="*/ 1428760 w 1928825"/>
                <a:gd name="connsiteY3" fmla="*/ 571925 h 786239"/>
                <a:gd name="connsiteX4" fmla="*/ 1928825 w 1928825"/>
                <a:gd name="connsiteY4" fmla="*/ 786239 h 786239"/>
                <a:gd name="connsiteX0" fmla="*/ 0 w 1928825"/>
                <a:gd name="connsiteY0" fmla="*/ 786239 h 786239"/>
                <a:gd name="connsiteX1" fmla="*/ 456928 w 1928825"/>
                <a:gd name="connsiteY1" fmla="*/ 574450 h 786239"/>
                <a:gd name="connsiteX2" fmla="*/ 928694 w 1928825"/>
                <a:gd name="connsiteY2" fmla="*/ 421 h 786239"/>
                <a:gd name="connsiteX3" fmla="*/ 1357322 w 1928825"/>
                <a:gd name="connsiteY3" fmla="*/ 571925 h 786239"/>
                <a:gd name="connsiteX4" fmla="*/ 1928825 w 1928825"/>
                <a:gd name="connsiteY4" fmla="*/ 786239 h 786239"/>
                <a:gd name="connsiteX0" fmla="*/ 0 w 1857388"/>
                <a:gd name="connsiteY0" fmla="*/ 786239 h 786239"/>
                <a:gd name="connsiteX1" fmla="*/ 456928 w 1857388"/>
                <a:gd name="connsiteY1" fmla="*/ 574450 h 786239"/>
                <a:gd name="connsiteX2" fmla="*/ 928694 w 1857388"/>
                <a:gd name="connsiteY2" fmla="*/ 421 h 786239"/>
                <a:gd name="connsiteX3" fmla="*/ 1357322 w 1857388"/>
                <a:gd name="connsiteY3" fmla="*/ 571925 h 786239"/>
                <a:gd name="connsiteX4" fmla="*/ 1857388 w 1857388"/>
                <a:gd name="connsiteY4" fmla="*/ 786239 h 786239"/>
                <a:gd name="connsiteX0" fmla="*/ 0 w 1857388"/>
                <a:gd name="connsiteY0" fmla="*/ 786239 h 786239"/>
                <a:gd name="connsiteX1" fmla="*/ 456928 w 1857388"/>
                <a:gd name="connsiteY1" fmla="*/ 574450 h 786239"/>
                <a:gd name="connsiteX2" fmla="*/ 729620 w 1857388"/>
                <a:gd name="connsiteY2" fmla="*/ 421 h 786239"/>
                <a:gd name="connsiteX3" fmla="*/ 1357322 w 1857388"/>
                <a:gd name="connsiteY3" fmla="*/ 571925 h 786239"/>
                <a:gd name="connsiteX4" fmla="*/ 1857388 w 1857388"/>
                <a:gd name="connsiteY4" fmla="*/ 786239 h 786239"/>
                <a:gd name="connsiteX0" fmla="*/ 0 w 1857388"/>
                <a:gd name="connsiteY0" fmla="*/ 785818 h 785818"/>
                <a:gd name="connsiteX1" fmla="*/ 372430 w 1857388"/>
                <a:gd name="connsiteY1" fmla="*/ 571504 h 785818"/>
                <a:gd name="connsiteX2" fmla="*/ 729620 w 1857388"/>
                <a:gd name="connsiteY2" fmla="*/ 0 h 785818"/>
                <a:gd name="connsiteX3" fmla="*/ 1357322 w 1857388"/>
                <a:gd name="connsiteY3" fmla="*/ 571504 h 785818"/>
                <a:gd name="connsiteX4" fmla="*/ 1857388 w 1857388"/>
                <a:gd name="connsiteY4" fmla="*/ 785818 h 785818"/>
                <a:gd name="connsiteX0" fmla="*/ 0 w 1857388"/>
                <a:gd name="connsiteY0" fmla="*/ 785818 h 785818"/>
                <a:gd name="connsiteX1" fmla="*/ 372430 w 1857388"/>
                <a:gd name="connsiteY1" fmla="*/ 571504 h 785818"/>
                <a:gd name="connsiteX2" fmla="*/ 729620 w 1857388"/>
                <a:gd name="connsiteY2" fmla="*/ 0 h 785818"/>
                <a:gd name="connsiteX3" fmla="*/ 1229686 w 1857388"/>
                <a:gd name="connsiteY3" fmla="*/ 571503 h 785818"/>
                <a:gd name="connsiteX4" fmla="*/ 1857388 w 1857388"/>
                <a:gd name="connsiteY4" fmla="*/ 785818 h 785818"/>
                <a:gd name="connsiteX0" fmla="*/ 0 w 1857388"/>
                <a:gd name="connsiteY0" fmla="*/ 785819 h 785819"/>
                <a:gd name="connsiteX1" fmla="*/ 372430 w 1857388"/>
                <a:gd name="connsiteY1" fmla="*/ 571505 h 785819"/>
                <a:gd name="connsiteX2" fmla="*/ 658182 w 1857388"/>
                <a:gd name="connsiteY2" fmla="*/ 0 h 785819"/>
                <a:gd name="connsiteX3" fmla="*/ 1229686 w 1857388"/>
                <a:gd name="connsiteY3" fmla="*/ 571504 h 785819"/>
                <a:gd name="connsiteX4" fmla="*/ 1857388 w 1857388"/>
                <a:gd name="connsiteY4" fmla="*/ 785819 h 78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8" h="785819">
                  <a:moveTo>
                    <a:pt x="0" y="785819"/>
                  </a:moveTo>
                  <a:cubicBezTo>
                    <a:pt x="238685" y="763407"/>
                    <a:pt x="262733" y="702475"/>
                    <a:pt x="372430" y="571505"/>
                  </a:cubicBezTo>
                  <a:cubicBezTo>
                    <a:pt x="482127" y="440535"/>
                    <a:pt x="515306" y="0"/>
                    <a:pt x="658182" y="0"/>
                  </a:cubicBezTo>
                  <a:cubicBezTo>
                    <a:pt x="801058" y="0"/>
                    <a:pt x="1029818" y="440534"/>
                    <a:pt x="1229686" y="571504"/>
                  </a:cubicBezTo>
                  <a:cubicBezTo>
                    <a:pt x="1429554" y="702474"/>
                    <a:pt x="1660164" y="749960"/>
                    <a:pt x="1857388" y="785819"/>
                  </a:cubicBezTo>
                </a:path>
              </a:pathLst>
            </a:custGeom>
            <a:ln w="28575" cmpd="sng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4000"/>
            </a:p>
          </p:txBody>
        </p:sp>
      </p:grpSp>
      <p:grpSp>
        <p:nvGrpSpPr>
          <p:cNvPr id="17" name="グループ化 23"/>
          <p:cNvGrpSpPr>
            <a:grpSpLocks/>
          </p:cNvGrpSpPr>
          <p:nvPr/>
        </p:nvGrpSpPr>
        <p:grpSpPr bwMode="auto">
          <a:xfrm>
            <a:off x="9382125" y="2595833"/>
            <a:ext cx="2389188" cy="1143000"/>
            <a:chOff x="6207125" y="2000250"/>
            <a:chExt cx="2389188" cy="1143000"/>
          </a:xfrm>
        </p:grpSpPr>
        <p:cxnSp>
          <p:nvCxnSpPr>
            <p:cNvPr id="18" name="直線矢印コネクタ 17"/>
            <p:cNvCxnSpPr/>
            <p:nvPr/>
          </p:nvCxnSpPr>
          <p:spPr bwMode="auto">
            <a:xfrm flipV="1">
              <a:off x="7402513" y="2000250"/>
              <a:ext cx="0" cy="114300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 bwMode="auto">
            <a:xfrm>
              <a:off x="6207125" y="3143250"/>
              <a:ext cx="2389188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フリーフォーム 19"/>
            <p:cNvSpPr/>
            <p:nvPr/>
          </p:nvSpPr>
          <p:spPr>
            <a:xfrm flipH="1">
              <a:off x="6483350" y="2286000"/>
              <a:ext cx="1857375" cy="785813"/>
            </a:xfrm>
            <a:custGeom>
              <a:avLst/>
              <a:gdLst>
                <a:gd name="connsiteX0" fmla="*/ 0 w 2111189"/>
                <a:gd name="connsiteY0" fmla="*/ 703730 h 703730"/>
                <a:gd name="connsiteX1" fmla="*/ 672353 w 2111189"/>
                <a:gd name="connsiteY1" fmla="*/ 542365 h 703730"/>
                <a:gd name="connsiteX2" fmla="*/ 1169895 w 2111189"/>
                <a:gd name="connsiteY2" fmla="*/ 4482 h 703730"/>
                <a:gd name="connsiteX3" fmla="*/ 1559859 w 2111189"/>
                <a:gd name="connsiteY3" fmla="*/ 515471 h 703730"/>
                <a:gd name="connsiteX4" fmla="*/ 2111189 w 2111189"/>
                <a:gd name="connsiteY4" fmla="*/ 703730 h 703730"/>
                <a:gd name="connsiteX0" fmla="*/ 0 w 2111189"/>
                <a:gd name="connsiteY0" fmla="*/ 739876 h 739876"/>
                <a:gd name="connsiteX1" fmla="*/ 672353 w 2111189"/>
                <a:gd name="connsiteY1" fmla="*/ 578511 h 739876"/>
                <a:gd name="connsiteX2" fmla="*/ 1144119 w 2111189"/>
                <a:gd name="connsiteY2" fmla="*/ 4482 h 739876"/>
                <a:gd name="connsiteX3" fmla="*/ 1559859 w 2111189"/>
                <a:gd name="connsiteY3" fmla="*/ 551617 h 739876"/>
                <a:gd name="connsiteX4" fmla="*/ 2111189 w 2111189"/>
                <a:gd name="connsiteY4" fmla="*/ 739876 h 739876"/>
                <a:gd name="connsiteX0" fmla="*/ 0 w 2111189"/>
                <a:gd name="connsiteY0" fmla="*/ 735815 h 735815"/>
                <a:gd name="connsiteX1" fmla="*/ 672353 w 2111189"/>
                <a:gd name="connsiteY1" fmla="*/ 574450 h 735815"/>
                <a:gd name="connsiteX2" fmla="*/ 1144119 w 2111189"/>
                <a:gd name="connsiteY2" fmla="*/ 421 h 735815"/>
                <a:gd name="connsiteX3" fmla="*/ 1572747 w 2111189"/>
                <a:gd name="connsiteY3" fmla="*/ 571925 h 735815"/>
                <a:gd name="connsiteX4" fmla="*/ 2111189 w 2111189"/>
                <a:gd name="connsiteY4" fmla="*/ 735815 h 735815"/>
                <a:gd name="connsiteX0" fmla="*/ 0 w 2111189"/>
                <a:gd name="connsiteY0" fmla="*/ 735815 h 735815"/>
                <a:gd name="connsiteX1" fmla="*/ 672353 w 2111189"/>
                <a:gd name="connsiteY1" fmla="*/ 574450 h 735815"/>
                <a:gd name="connsiteX2" fmla="*/ 1144119 w 2111189"/>
                <a:gd name="connsiteY2" fmla="*/ 421 h 735815"/>
                <a:gd name="connsiteX3" fmla="*/ 1644185 w 2111189"/>
                <a:gd name="connsiteY3" fmla="*/ 571925 h 735815"/>
                <a:gd name="connsiteX4" fmla="*/ 2111189 w 2111189"/>
                <a:gd name="connsiteY4" fmla="*/ 735815 h 735815"/>
                <a:gd name="connsiteX0" fmla="*/ 0 w 2358565"/>
                <a:gd name="connsiteY0" fmla="*/ 735815 h 735815"/>
                <a:gd name="connsiteX1" fmla="*/ 672353 w 2358565"/>
                <a:gd name="connsiteY1" fmla="*/ 574450 h 735815"/>
                <a:gd name="connsiteX2" fmla="*/ 1144119 w 2358565"/>
                <a:gd name="connsiteY2" fmla="*/ 421 h 735815"/>
                <a:gd name="connsiteX3" fmla="*/ 1644185 w 2358565"/>
                <a:gd name="connsiteY3" fmla="*/ 571925 h 735815"/>
                <a:gd name="connsiteX4" fmla="*/ 2358565 w 2358565"/>
                <a:gd name="connsiteY4" fmla="*/ 714801 h 735815"/>
                <a:gd name="connsiteX0" fmla="*/ 0 w 2143140"/>
                <a:gd name="connsiteY0" fmla="*/ 786239 h 786239"/>
                <a:gd name="connsiteX1" fmla="*/ 456928 w 2143140"/>
                <a:gd name="connsiteY1" fmla="*/ 574450 h 786239"/>
                <a:gd name="connsiteX2" fmla="*/ 928694 w 2143140"/>
                <a:gd name="connsiteY2" fmla="*/ 421 h 786239"/>
                <a:gd name="connsiteX3" fmla="*/ 1428760 w 2143140"/>
                <a:gd name="connsiteY3" fmla="*/ 571925 h 786239"/>
                <a:gd name="connsiteX4" fmla="*/ 2143140 w 2143140"/>
                <a:gd name="connsiteY4" fmla="*/ 714801 h 786239"/>
                <a:gd name="connsiteX0" fmla="*/ 0 w 1928825"/>
                <a:gd name="connsiteY0" fmla="*/ 786239 h 786239"/>
                <a:gd name="connsiteX1" fmla="*/ 456928 w 1928825"/>
                <a:gd name="connsiteY1" fmla="*/ 574450 h 786239"/>
                <a:gd name="connsiteX2" fmla="*/ 928694 w 1928825"/>
                <a:gd name="connsiteY2" fmla="*/ 421 h 786239"/>
                <a:gd name="connsiteX3" fmla="*/ 1428760 w 1928825"/>
                <a:gd name="connsiteY3" fmla="*/ 571925 h 786239"/>
                <a:gd name="connsiteX4" fmla="*/ 1928825 w 1928825"/>
                <a:gd name="connsiteY4" fmla="*/ 786239 h 786239"/>
                <a:gd name="connsiteX0" fmla="*/ 0 w 1928825"/>
                <a:gd name="connsiteY0" fmla="*/ 786239 h 786239"/>
                <a:gd name="connsiteX1" fmla="*/ 456928 w 1928825"/>
                <a:gd name="connsiteY1" fmla="*/ 574450 h 786239"/>
                <a:gd name="connsiteX2" fmla="*/ 928694 w 1928825"/>
                <a:gd name="connsiteY2" fmla="*/ 421 h 786239"/>
                <a:gd name="connsiteX3" fmla="*/ 1357322 w 1928825"/>
                <a:gd name="connsiteY3" fmla="*/ 571925 h 786239"/>
                <a:gd name="connsiteX4" fmla="*/ 1928825 w 1928825"/>
                <a:gd name="connsiteY4" fmla="*/ 786239 h 786239"/>
                <a:gd name="connsiteX0" fmla="*/ 0 w 1857388"/>
                <a:gd name="connsiteY0" fmla="*/ 786239 h 786239"/>
                <a:gd name="connsiteX1" fmla="*/ 456928 w 1857388"/>
                <a:gd name="connsiteY1" fmla="*/ 574450 h 786239"/>
                <a:gd name="connsiteX2" fmla="*/ 928694 w 1857388"/>
                <a:gd name="connsiteY2" fmla="*/ 421 h 786239"/>
                <a:gd name="connsiteX3" fmla="*/ 1357322 w 1857388"/>
                <a:gd name="connsiteY3" fmla="*/ 571925 h 786239"/>
                <a:gd name="connsiteX4" fmla="*/ 1857388 w 1857388"/>
                <a:gd name="connsiteY4" fmla="*/ 786239 h 786239"/>
                <a:gd name="connsiteX0" fmla="*/ 0 w 1857388"/>
                <a:gd name="connsiteY0" fmla="*/ 786239 h 786239"/>
                <a:gd name="connsiteX1" fmla="*/ 456928 w 1857388"/>
                <a:gd name="connsiteY1" fmla="*/ 574450 h 786239"/>
                <a:gd name="connsiteX2" fmla="*/ 729620 w 1857388"/>
                <a:gd name="connsiteY2" fmla="*/ 421 h 786239"/>
                <a:gd name="connsiteX3" fmla="*/ 1357322 w 1857388"/>
                <a:gd name="connsiteY3" fmla="*/ 571925 h 786239"/>
                <a:gd name="connsiteX4" fmla="*/ 1857388 w 1857388"/>
                <a:gd name="connsiteY4" fmla="*/ 786239 h 786239"/>
                <a:gd name="connsiteX0" fmla="*/ 0 w 1857388"/>
                <a:gd name="connsiteY0" fmla="*/ 785818 h 785818"/>
                <a:gd name="connsiteX1" fmla="*/ 372430 w 1857388"/>
                <a:gd name="connsiteY1" fmla="*/ 571504 h 785818"/>
                <a:gd name="connsiteX2" fmla="*/ 729620 w 1857388"/>
                <a:gd name="connsiteY2" fmla="*/ 0 h 785818"/>
                <a:gd name="connsiteX3" fmla="*/ 1357322 w 1857388"/>
                <a:gd name="connsiteY3" fmla="*/ 571504 h 785818"/>
                <a:gd name="connsiteX4" fmla="*/ 1857388 w 1857388"/>
                <a:gd name="connsiteY4" fmla="*/ 785818 h 785818"/>
                <a:gd name="connsiteX0" fmla="*/ 0 w 1857388"/>
                <a:gd name="connsiteY0" fmla="*/ 785818 h 785818"/>
                <a:gd name="connsiteX1" fmla="*/ 372430 w 1857388"/>
                <a:gd name="connsiteY1" fmla="*/ 571504 h 785818"/>
                <a:gd name="connsiteX2" fmla="*/ 729620 w 1857388"/>
                <a:gd name="connsiteY2" fmla="*/ 0 h 785818"/>
                <a:gd name="connsiteX3" fmla="*/ 1229686 w 1857388"/>
                <a:gd name="connsiteY3" fmla="*/ 571503 h 785818"/>
                <a:gd name="connsiteX4" fmla="*/ 1857388 w 1857388"/>
                <a:gd name="connsiteY4" fmla="*/ 785818 h 785818"/>
                <a:gd name="connsiteX0" fmla="*/ 0 w 1857388"/>
                <a:gd name="connsiteY0" fmla="*/ 785819 h 785819"/>
                <a:gd name="connsiteX1" fmla="*/ 372430 w 1857388"/>
                <a:gd name="connsiteY1" fmla="*/ 571505 h 785819"/>
                <a:gd name="connsiteX2" fmla="*/ 658182 w 1857388"/>
                <a:gd name="connsiteY2" fmla="*/ 0 h 785819"/>
                <a:gd name="connsiteX3" fmla="*/ 1229686 w 1857388"/>
                <a:gd name="connsiteY3" fmla="*/ 571504 h 785819"/>
                <a:gd name="connsiteX4" fmla="*/ 1857388 w 1857388"/>
                <a:gd name="connsiteY4" fmla="*/ 785819 h 78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8" h="785819">
                  <a:moveTo>
                    <a:pt x="0" y="785819"/>
                  </a:moveTo>
                  <a:cubicBezTo>
                    <a:pt x="238685" y="763407"/>
                    <a:pt x="262733" y="702475"/>
                    <a:pt x="372430" y="571505"/>
                  </a:cubicBezTo>
                  <a:cubicBezTo>
                    <a:pt x="482127" y="440535"/>
                    <a:pt x="515306" y="0"/>
                    <a:pt x="658182" y="0"/>
                  </a:cubicBezTo>
                  <a:cubicBezTo>
                    <a:pt x="801058" y="0"/>
                    <a:pt x="1029818" y="440534"/>
                    <a:pt x="1229686" y="571504"/>
                  </a:cubicBezTo>
                  <a:cubicBezTo>
                    <a:pt x="1429554" y="702474"/>
                    <a:pt x="1660164" y="749960"/>
                    <a:pt x="1857388" y="785819"/>
                  </a:cubicBezTo>
                </a:path>
              </a:pathLst>
            </a:custGeom>
            <a:ln w="28575" cmpd="sng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4000"/>
            </a:p>
          </p:txBody>
        </p:sp>
      </p:grpSp>
      <p:grpSp>
        <p:nvGrpSpPr>
          <p:cNvPr id="21" name="グループ化 18"/>
          <p:cNvGrpSpPr>
            <a:grpSpLocks/>
          </p:cNvGrpSpPr>
          <p:nvPr/>
        </p:nvGrpSpPr>
        <p:grpSpPr bwMode="auto">
          <a:xfrm>
            <a:off x="6678613" y="2595833"/>
            <a:ext cx="3204091" cy="1143000"/>
            <a:chOff x="3503613" y="2000250"/>
            <a:chExt cx="3204091" cy="1143000"/>
          </a:xfrm>
        </p:grpSpPr>
        <p:cxnSp>
          <p:nvCxnSpPr>
            <p:cNvPr id="22" name="直線矢印コネクタ 21"/>
            <p:cNvCxnSpPr/>
            <p:nvPr/>
          </p:nvCxnSpPr>
          <p:spPr bwMode="auto">
            <a:xfrm flipV="1">
              <a:off x="4699000" y="2000250"/>
              <a:ext cx="0" cy="114300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 bwMode="auto">
            <a:xfrm>
              <a:off x="3503613" y="3143250"/>
              <a:ext cx="23891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フリーフォーム 23"/>
            <p:cNvSpPr/>
            <p:nvPr/>
          </p:nvSpPr>
          <p:spPr>
            <a:xfrm>
              <a:off x="3779838" y="2286000"/>
              <a:ext cx="1857375" cy="785813"/>
            </a:xfrm>
            <a:custGeom>
              <a:avLst/>
              <a:gdLst>
                <a:gd name="connsiteX0" fmla="*/ 0 w 2111189"/>
                <a:gd name="connsiteY0" fmla="*/ 703730 h 703730"/>
                <a:gd name="connsiteX1" fmla="*/ 672353 w 2111189"/>
                <a:gd name="connsiteY1" fmla="*/ 542365 h 703730"/>
                <a:gd name="connsiteX2" fmla="*/ 1169895 w 2111189"/>
                <a:gd name="connsiteY2" fmla="*/ 4482 h 703730"/>
                <a:gd name="connsiteX3" fmla="*/ 1559859 w 2111189"/>
                <a:gd name="connsiteY3" fmla="*/ 515471 h 703730"/>
                <a:gd name="connsiteX4" fmla="*/ 2111189 w 2111189"/>
                <a:gd name="connsiteY4" fmla="*/ 703730 h 703730"/>
                <a:gd name="connsiteX0" fmla="*/ 0 w 2111189"/>
                <a:gd name="connsiteY0" fmla="*/ 739876 h 739876"/>
                <a:gd name="connsiteX1" fmla="*/ 672353 w 2111189"/>
                <a:gd name="connsiteY1" fmla="*/ 578511 h 739876"/>
                <a:gd name="connsiteX2" fmla="*/ 1144119 w 2111189"/>
                <a:gd name="connsiteY2" fmla="*/ 4482 h 739876"/>
                <a:gd name="connsiteX3" fmla="*/ 1559859 w 2111189"/>
                <a:gd name="connsiteY3" fmla="*/ 551617 h 739876"/>
                <a:gd name="connsiteX4" fmla="*/ 2111189 w 2111189"/>
                <a:gd name="connsiteY4" fmla="*/ 739876 h 739876"/>
                <a:gd name="connsiteX0" fmla="*/ 0 w 2111189"/>
                <a:gd name="connsiteY0" fmla="*/ 735815 h 735815"/>
                <a:gd name="connsiteX1" fmla="*/ 672353 w 2111189"/>
                <a:gd name="connsiteY1" fmla="*/ 574450 h 735815"/>
                <a:gd name="connsiteX2" fmla="*/ 1144119 w 2111189"/>
                <a:gd name="connsiteY2" fmla="*/ 421 h 735815"/>
                <a:gd name="connsiteX3" fmla="*/ 1572747 w 2111189"/>
                <a:gd name="connsiteY3" fmla="*/ 571925 h 735815"/>
                <a:gd name="connsiteX4" fmla="*/ 2111189 w 2111189"/>
                <a:gd name="connsiteY4" fmla="*/ 735815 h 735815"/>
                <a:gd name="connsiteX0" fmla="*/ 0 w 2111189"/>
                <a:gd name="connsiteY0" fmla="*/ 735815 h 735815"/>
                <a:gd name="connsiteX1" fmla="*/ 672353 w 2111189"/>
                <a:gd name="connsiteY1" fmla="*/ 574450 h 735815"/>
                <a:gd name="connsiteX2" fmla="*/ 1144119 w 2111189"/>
                <a:gd name="connsiteY2" fmla="*/ 421 h 735815"/>
                <a:gd name="connsiteX3" fmla="*/ 1644185 w 2111189"/>
                <a:gd name="connsiteY3" fmla="*/ 571925 h 735815"/>
                <a:gd name="connsiteX4" fmla="*/ 2111189 w 2111189"/>
                <a:gd name="connsiteY4" fmla="*/ 735815 h 735815"/>
                <a:gd name="connsiteX0" fmla="*/ 0 w 2358565"/>
                <a:gd name="connsiteY0" fmla="*/ 735815 h 735815"/>
                <a:gd name="connsiteX1" fmla="*/ 672353 w 2358565"/>
                <a:gd name="connsiteY1" fmla="*/ 574450 h 735815"/>
                <a:gd name="connsiteX2" fmla="*/ 1144119 w 2358565"/>
                <a:gd name="connsiteY2" fmla="*/ 421 h 735815"/>
                <a:gd name="connsiteX3" fmla="*/ 1644185 w 2358565"/>
                <a:gd name="connsiteY3" fmla="*/ 571925 h 735815"/>
                <a:gd name="connsiteX4" fmla="*/ 2358565 w 2358565"/>
                <a:gd name="connsiteY4" fmla="*/ 714801 h 735815"/>
                <a:gd name="connsiteX0" fmla="*/ 0 w 2143140"/>
                <a:gd name="connsiteY0" fmla="*/ 786239 h 786239"/>
                <a:gd name="connsiteX1" fmla="*/ 456928 w 2143140"/>
                <a:gd name="connsiteY1" fmla="*/ 574450 h 786239"/>
                <a:gd name="connsiteX2" fmla="*/ 928694 w 2143140"/>
                <a:gd name="connsiteY2" fmla="*/ 421 h 786239"/>
                <a:gd name="connsiteX3" fmla="*/ 1428760 w 2143140"/>
                <a:gd name="connsiteY3" fmla="*/ 571925 h 786239"/>
                <a:gd name="connsiteX4" fmla="*/ 2143140 w 2143140"/>
                <a:gd name="connsiteY4" fmla="*/ 714801 h 786239"/>
                <a:gd name="connsiteX0" fmla="*/ 0 w 1928825"/>
                <a:gd name="connsiteY0" fmla="*/ 786239 h 786239"/>
                <a:gd name="connsiteX1" fmla="*/ 456928 w 1928825"/>
                <a:gd name="connsiteY1" fmla="*/ 574450 h 786239"/>
                <a:gd name="connsiteX2" fmla="*/ 928694 w 1928825"/>
                <a:gd name="connsiteY2" fmla="*/ 421 h 786239"/>
                <a:gd name="connsiteX3" fmla="*/ 1428760 w 1928825"/>
                <a:gd name="connsiteY3" fmla="*/ 571925 h 786239"/>
                <a:gd name="connsiteX4" fmla="*/ 1928825 w 1928825"/>
                <a:gd name="connsiteY4" fmla="*/ 786239 h 786239"/>
                <a:gd name="connsiteX0" fmla="*/ 0 w 1928825"/>
                <a:gd name="connsiteY0" fmla="*/ 786239 h 786239"/>
                <a:gd name="connsiteX1" fmla="*/ 456928 w 1928825"/>
                <a:gd name="connsiteY1" fmla="*/ 574450 h 786239"/>
                <a:gd name="connsiteX2" fmla="*/ 928694 w 1928825"/>
                <a:gd name="connsiteY2" fmla="*/ 421 h 786239"/>
                <a:gd name="connsiteX3" fmla="*/ 1357322 w 1928825"/>
                <a:gd name="connsiteY3" fmla="*/ 571925 h 786239"/>
                <a:gd name="connsiteX4" fmla="*/ 1928825 w 1928825"/>
                <a:gd name="connsiteY4" fmla="*/ 786239 h 786239"/>
                <a:gd name="connsiteX0" fmla="*/ 0 w 1857388"/>
                <a:gd name="connsiteY0" fmla="*/ 786239 h 786239"/>
                <a:gd name="connsiteX1" fmla="*/ 456928 w 1857388"/>
                <a:gd name="connsiteY1" fmla="*/ 574450 h 786239"/>
                <a:gd name="connsiteX2" fmla="*/ 928694 w 1857388"/>
                <a:gd name="connsiteY2" fmla="*/ 421 h 786239"/>
                <a:gd name="connsiteX3" fmla="*/ 1357322 w 1857388"/>
                <a:gd name="connsiteY3" fmla="*/ 571925 h 786239"/>
                <a:gd name="connsiteX4" fmla="*/ 1857388 w 1857388"/>
                <a:gd name="connsiteY4" fmla="*/ 786239 h 78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8" h="786239">
                  <a:moveTo>
                    <a:pt x="0" y="786239"/>
                  </a:moveTo>
                  <a:cubicBezTo>
                    <a:pt x="238685" y="763827"/>
                    <a:pt x="302146" y="705420"/>
                    <a:pt x="456928" y="574450"/>
                  </a:cubicBezTo>
                  <a:cubicBezTo>
                    <a:pt x="611710" y="443480"/>
                    <a:pt x="778628" y="842"/>
                    <a:pt x="928694" y="421"/>
                  </a:cubicBezTo>
                  <a:cubicBezTo>
                    <a:pt x="1078760" y="0"/>
                    <a:pt x="1202540" y="440955"/>
                    <a:pt x="1357322" y="571925"/>
                  </a:cubicBezTo>
                  <a:cubicBezTo>
                    <a:pt x="1512104" y="702895"/>
                    <a:pt x="1660164" y="750380"/>
                    <a:pt x="1857388" y="786239"/>
                  </a:cubicBezTo>
                </a:path>
              </a:pathLst>
            </a:custGeom>
            <a:ln w="28575" cmpd="sng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4000"/>
            </a:p>
          </p:txBody>
        </p:sp>
        <p:sp>
          <p:nvSpPr>
            <p:cNvPr id="25" name="正方形/長方形 23"/>
            <p:cNvSpPr>
              <a:spLocks noChangeArrowheads="1"/>
            </p:cNvSpPr>
            <p:nvPr/>
          </p:nvSpPr>
          <p:spPr bwMode="auto">
            <a:xfrm>
              <a:off x="4881563" y="2071688"/>
              <a:ext cx="18261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eaLnBrk="1" hangingPunct="1"/>
              <a:r>
                <a:rPr lang="ja-JP" altLang="en-US" sz="3200" dirty="0" smtClean="0">
                  <a:latin typeface="+mn-ea"/>
                  <a:ea typeface="+mn-ea"/>
                </a:rPr>
                <a:t>正規分布</a:t>
              </a:r>
              <a:endParaRPr lang="ja-JP" altLang="en-US" sz="3200" dirty="0">
                <a:latin typeface="+mn-ea"/>
                <a:ea typeface="+mn-ea"/>
              </a:endParaRPr>
            </a:p>
          </p:txBody>
        </p:sp>
      </p:grpSp>
      <p:pic>
        <p:nvPicPr>
          <p:cNvPr id="26" name="Picture 5" descr="詳細を表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38" y="1643063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5232003" y="2474851"/>
            <a:ext cx="1156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rgbClr val="000000"/>
                </a:solidFill>
                <a:latin typeface="+mj-ea"/>
              </a:rPr>
              <a:t>α</a:t>
            </a:r>
            <a:r>
              <a:rPr lang="en-US" altLang="ja-JP" sz="2800" baseline="-25000" dirty="0">
                <a:solidFill>
                  <a:srgbClr val="000000"/>
                </a:solidFill>
                <a:latin typeface="+mj-ea"/>
              </a:rPr>
              <a:t>3</a:t>
            </a:r>
            <a:r>
              <a:rPr lang="ja-JP" altLang="en-US" sz="2800" dirty="0">
                <a:solidFill>
                  <a:srgbClr val="000000"/>
                </a:solidFill>
                <a:latin typeface="+mj-ea"/>
              </a:rPr>
              <a:t>＞０</a:t>
            </a:r>
            <a:endParaRPr lang="ja-JP" altLang="en-US" sz="28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1383618" y="2512817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solidFill>
                  <a:srgbClr val="000000"/>
                </a:solidFill>
                <a:latin typeface="+mj-ea"/>
              </a:rPr>
              <a:t>α</a:t>
            </a:r>
            <a:r>
              <a:rPr lang="en-US" altLang="ja-JP" sz="2800" baseline="-25000" dirty="0" smtClean="0">
                <a:solidFill>
                  <a:srgbClr val="000000"/>
                </a:solidFill>
                <a:latin typeface="+mj-ea"/>
              </a:rPr>
              <a:t>3</a:t>
            </a:r>
            <a:r>
              <a:rPr lang="en-US" altLang="ja-JP" sz="2800" dirty="0" smtClean="0">
                <a:solidFill>
                  <a:srgbClr val="000000"/>
                </a:solidFill>
                <a:latin typeface="+mj-ea"/>
              </a:rPr>
              <a:t>&lt;</a:t>
            </a:r>
            <a:r>
              <a:rPr lang="ja-JP" altLang="en-US" sz="2800" dirty="0" smtClean="0">
                <a:solidFill>
                  <a:srgbClr val="000000"/>
                </a:solidFill>
                <a:latin typeface="+mj-ea"/>
              </a:rPr>
              <a:t>０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71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今回の講義内容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3</a:t>
            </a:fld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5159995" y="3635688"/>
            <a:ext cx="7907797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確率変数と確率分布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期待値と分散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チェビシェフの不等式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9178" y="485696"/>
            <a:ext cx="15902353" cy="1413515"/>
          </a:xfrm>
        </p:spPr>
        <p:txBody>
          <a:bodyPr/>
          <a:lstStyle/>
          <a:p>
            <a:r>
              <a:rPr lang="ja-JP" altLang="en-US" dirty="0"/>
              <a:t>歪度（歪度係数）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30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1495983" y="2654871"/>
            <a:ext cx="14105172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実際には以下の式を用いて計算</a:t>
            </a:r>
            <a:endParaRPr lang="en-US" altLang="ja-JP" sz="4400" dirty="0">
              <a:latin typeface="+mj-ea"/>
              <a:ea typeface="+mj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α</a:t>
            </a:r>
            <a:r>
              <a:rPr lang="en-US" altLang="ja-JP" sz="4400" baseline="-2500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＝Ｅ（Ｘ－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μ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）</a:t>
            </a:r>
            <a:r>
              <a:rPr lang="en-US" altLang="ja-JP" sz="4400" baseline="3000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／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σ</a:t>
            </a:r>
            <a:r>
              <a:rPr lang="en-US" altLang="ja-JP" sz="4400" baseline="3000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Ｅ（Ｘ－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μ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）</a:t>
            </a:r>
            <a:r>
              <a:rPr lang="en-US" altLang="ja-JP" sz="4400" baseline="3000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＝Ｅ（Ｘ</a:t>
            </a:r>
            <a:r>
              <a:rPr lang="en-US" altLang="ja-JP" sz="4400" baseline="3000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）－３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μ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Ｅ（Ｘ</a:t>
            </a:r>
            <a:r>
              <a:rPr lang="en-US" altLang="ja-JP" sz="4400" baseline="3000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＋２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μ</a:t>
            </a:r>
            <a:r>
              <a:rPr lang="en-US" altLang="ja-JP" sz="4400" baseline="3000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36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7926" y="474138"/>
            <a:ext cx="15902353" cy="1413515"/>
          </a:xfrm>
        </p:spPr>
        <p:txBody>
          <a:bodyPr/>
          <a:lstStyle/>
          <a:p>
            <a:r>
              <a:rPr kumimoji="1" lang="ja-JP" altLang="en-US" dirty="0" smtClean="0"/>
              <a:t>尖度（超過係数）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31</a:t>
            </a:fld>
            <a:endParaRPr lang="en-US" altLang="ja-JP" dirty="0"/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622225" y="1169988"/>
            <a:ext cx="88582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分布の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尖りの程度</a:t>
            </a:r>
            <a:endParaRPr lang="en-US" altLang="ja-JP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0" name="Picture 5" descr="詳細を表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228" y="2363709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611211" y="4677477"/>
            <a:ext cx="15905372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2779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中心（期待値）の周辺部分の尖り度合いを表わす指標</a:t>
            </a:r>
            <a:endParaRPr lang="en-US" altLang="ja-JP" sz="4400" dirty="0">
              <a:latin typeface="+mj-ea"/>
              <a:ea typeface="+mj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>
                <a:solidFill>
                  <a:srgbClr val="FF0000"/>
                </a:solidFill>
                <a:latin typeface="+mj-ea"/>
                <a:ea typeface="+mj-ea"/>
              </a:rPr>
              <a:t>α</a:t>
            </a:r>
            <a:r>
              <a:rPr lang="en-US" altLang="ja-JP" sz="4400" baseline="-250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＝Ｅ（Ｘ－</a:t>
            </a:r>
            <a:r>
              <a:rPr lang="en-US" altLang="ja-JP" sz="4400" dirty="0">
                <a:solidFill>
                  <a:srgbClr val="FF0000"/>
                </a:solidFill>
                <a:latin typeface="+mj-ea"/>
                <a:ea typeface="+mj-ea"/>
              </a:rPr>
              <a:t>μ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ja-JP" sz="4400" baseline="300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／</a:t>
            </a:r>
            <a:r>
              <a:rPr lang="en-US" altLang="ja-JP" sz="4400" dirty="0">
                <a:solidFill>
                  <a:srgbClr val="FF0000"/>
                </a:solidFill>
                <a:latin typeface="+mj-ea"/>
                <a:ea typeface="+mj-ea"/>
              </a:rPr>
              <a:t>σ</a:t>
            </a:r>
            <a:r>
              <a:rPr lang="en-US" altLang="ja-JP" sz="4400" baseline="300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正規分布の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α</a:t>
            </a:r>
            <a:r>
              <a:rPr lang="en-US" altLang="ja-JP" sz="4400" baseline="-25000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＝３と比較して「</a:t>
            </a:r>
            <a:r>
              <a:rPr lang="en-US" altLang="ja-JP" sz="4400" dirty="0">
                <a:solidFill>
                  <a:srgbClr val="000000"/>
                </a:solidFill>
                <a:latin typeface="+mj-ea"/>
                <a:ea typeface="+mj-ea"/>
              </a:rPr>
              <a:t>α</a:t>
            </a:r>
            <a:r>
              <a:rPr lang="en-US" altLang="ja-JP" sz="4400" baseline="-25000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－３」をＸの確率分布の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尖度（超過係数）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と呼ぶ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2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000" dirty="0">
                <a:solidFill>
                  <a:srgbClr val="000000"/>
                </a:solidFill>
                <a:latin typeface="+mj-ea"/>
                <a:ea typeface="+mj-ea"/>
              </a:rPr>
              <a:t>α</a:t>
            </a:r>
            <a:r>
              <a:rPr lang="en-US" altLang="ja-JP" sz="4000" baseline="-25000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ja-JP" altLang="en-US" sz="4000" dirty="0">
                <a:solidFill>
                  <a:srgbClr val="000000"/>
                </a:solidFill>
                <a:latin typeface="+mj-ea"/>
                <a:ea typeface="+mj-ea"/>
              </a:rPr>
              <a:t>－３＜０： 正規分布より丸く鈍い</a:t>
            </a:r>
            <a:endParaRPr lang="en-US" altLang="ja-JP" sz="40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2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000" dirty="0">
                <a:solidFill>
                  <a:srgbClr val="000000"/>
                </a:solidFill>
                <a:latin typeface="+mj-ea"/>
                <a:ea typeface="+mj-ea"/>
              </a:rPr>
              <a:t>α</a:t>
            </a:r>
            <a:r>
              <a:rPr lang="en-US" altLang="ja-JP" sz="4000" baseline="-25000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ja-JP" altLang="en-US" sz="4000" dirty="0">
                <a:solidFill>
                  <a:srgbClr val="000000"/>
                </a:solidFill>
                <a:latin typeface="+mj-ea"/>
                <a:ea typeface="+mj-ea"/>
              </a:rPr>
              <a:t>－３＞０： 正規分布より尖っている</a:t>
            </a:r>
            <a:endParaRPr lang="en-US" altLang="ja-JP" sz="4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13" name="グループ化 21"/>
          <p:cNvGrpSpPr>
            <a:grpSpLocks/>
          </p:cNvGrpSpPr>
          <p:nvPr/>
        </p:nvGrpSpPr>
        <p:grpSpPr bwMode="auto">
          <a:xfrm>
            <a:off x="6236903" y="2578021"/>
            <a:ext cx="2998907" cy="1143000"/>
            <a:chOff x="3503613" y="1857375"/>
            <a:chExt cx="2998907" cy="1143000"/>
          </a:xfrm>
        </p:grpSpPr>
        <p:cxnSp>
          <p:nvCxnSpPr>
            <p:cNvPr id="14" name="直線矢印コネクタ 13"/>
            <p:cNvCxnSpPr/>
            <p:nvPr/>
          </p:nvCxnSpPr>
          <p:spPr bwMode="auto">
            <a:xfrm flipV="1">
              <a:off x="4699000" y="1857375"/>
              <a:ext cx="0" cy="114300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 bwMode="auto">
            <a:xfrm>
              <a:off x="3503613" y="3000375"/>
              <a:ext cx="23891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リーフォーム 15"/>
            <p:cNvSpPr/>
            <p:nvPr/>
          </p:nvSpPr>
          <p:spPr>
            <a:xfrm>
              <a:off x="3779838" y="2286000"/>
              <a:ext cx="1857375" cy="642938"/>
            </a:xfrm>
            <a:custGeom>
              <a:avLst/>
              <a:gdLst>
                <a:gd name="connsiteX0" fmla="*/ 0 w 2111189"/>
                <a:gd name="connsiteY0" fmla="*/ 703730 h 703730"/>
                <a:gd name="connsiteX1" fmla="*/ 672353 w 2111189"/>
                <a:gd name="connsiteY1" fmla="*/ 542365 h 703730"/>
                <a:gd name="connsiteX2" fmla="*/ 1169895 w 2111189"/>
                <a:gd name="connsiteY2" fmla="*/ 4482 h 703730"/>
                <a:gd name="connsiteX3" fmla="*/ 1559859 w 2111189"/>
                <a:gd name="connsiteY3" fmla="*/ 515471 h 703730"/>
                <a:gd name="connsiteX4" fmla="*/ 2111189 w 2111189"/>
                <a:gd name="connsiteY4" fmla="*/ 703730 h 703730"/>
                <a:gd name="connsiteX0" fmla="*/ 0 w 2111189"/>
                <a:gd name="connsiteY0" fmla="*/ 739876 h 739876"/>
                <a:gd name="connsiteX1" fmla="*/ 672353 w 2111189"/>
                <a:gd name="connsiteY1" fmla="*/ 578511 h 739876"/>
                <a:gd name="connsiteX2" fmla="*/ 1144119 w 2111189"/>
                <a:gd name="connsiteY2" fmla="*/ 4482 h 739876"/>
                <a:gd name="connsiteX3" fmla="*/ 1559859 w 2111189"/>
                <a:gd name="connsiteY3" fmla="*/ 551617 h 739876"/>
                <a:gd name="connsiteX4" fmla="*/ 2111189 w 2111189"/>
                <a:gd name="connsiteY4" fmla="*/ 739876 h 739876"/>
                <a:gd name="connsiteX0" fmla="*/ 0 w 2111189"/>
                <a:gd name="connsiteY0" fmla="*/ 735815 h 735815"/>
                <a:gd name="connsiteX1" fmla="*/ 672353 w 2111189"/>
                <a:gd name="connsiteY1" fmla="*/ 574450 h 735815"/>
                <a:gd name="connsiteX2" fmla="*/ 1144119 w 2111189"/>
                <a:gd name="connsiteY2" fmla="*/ 421 h 735815"/>
                <a:gd name="connsiteX3" fmla="*/ 1572747 w 2111189"/>
                <a:gd name="connsiteY3" fmla="*/ 571925 h 735815"/>
                <a:gd name="connsiteX4" fmla="*/ 2111189 w 2111189"/>
                <a:gd name="connsiteY4" fmla="*/ 735815 h 735815"/>
                <a:gd name="connsiteX0" fmla="*/ 0 w 2111189"/>
                <a:gd name="connsiteY0" fmla="*/ 735815 h 735815"/>
                <a:gd name="connsiteX1" fmla="*/ 672353 w 2111189"/>
                <a:gd name="connsiteY1" fmla="*/ 574450 h 735815"/>
                <a:gd name="connsiteX2" fmla="*/ 1144119 w 2111189"/>
                <a:gd name="connsiteY2" fmla="*/ 421 h 735815"/>
                <a:gd name="connsiteX3" fmla="*/ 1644185 w 2111189"/>
                <a:gd name="connsiteY3" fmla="*/ 571925 h 735815"/>
                <a:gd name="connsiteX4" fmla="*/ 2111189 w 2111189"/>
                <a:gd name="connsiteY4" fmla="*/ 735815 h 735815"/>
                <a:gd name="connsiteX0" fmla="*/ 0 w 2358565"/>
                <a:gd name="connsiteY0" fmla="*/ 735815 h 735815"/>
                <a:gd name="connsiteX1" fmla="*/ 672353 w 2358565"/>
                <a:gd name="connsiteY1" fmla="*/ 574450 h 735815"/>
                <a:gd name="connsiteX2" fmla="*/ 1144119 w 2358565"/>
                <a:gd name="connsiteY2" fmla="*/ 421 h 735815"/>
                <a:gd name="connsiteX3" fmla="*/ 1644185 w 2358565"/>
                <a:gd name="connsiteY3" fmla="*/ 571925 h 735815"/>
                <a:gd name="connsiteX4" fmla="*/ 2358565 w 2358565"/>
                <a:gd name="connsiteY4" fmla="*/ 714801 h 735815"/>
                <a:gd name="connsiteX0" fmla="*/ 0 w 2143140"/>
                <a:gd name="connsiteY0" fmla="*/ 786239 h 786239"/>
                <a:gd name="connsiteX1" fmla="*/ 456928 w 2143140"/>
                <a:gd name="connsiteY1" fmla="*/ 574450 h 786239"/>
                <a:gd name="connsiteX2" fmla="*/ 928694 w 2143140"/>
                <a:gd name="connsiteY2" fmla="*/ 421 h 786239"/>
                <a:gd name="connsiteX3" fmla="*/ 1428760 w 2143140"/>
                <a:gd name="connsiteY3" fmla="*/ 571925 h 786239"/>
                <a:gd name="connsiteX4" fmla="*/ 2143140 w 2143140"/>
                <a:gd name="connsiteY4" fmla="*/ 714801 h 786239"/>
                <a:gd name="connsiteX0" fmla="*/ 0 w 1928825"/>
                <a:gd name="connsiteY0" fmla="*/ 786239 h 786239"/>
                <a:gd name="connsiteX1" fmla="*/ 456928 w 1928825"/>
                <a:gd name="connsiteY1" fmla="*/ 574450 h 786239"/>
                <a:gd name="connsiteX2" fmla="*/ 928694 w 1928825"/>
                <a:gd name="connsiteY2" fmla="*/ 421 h 786239"/>
                <a:gd name="connsiteX3" fmla="*/ 1428760 w 1928825"/>
                <a:gd name="connsiteY3" fmla="*/ 571925 h 786239"/>
                <a:gd name="connsiteX4" fmla="*/ 1928825 w 1928825"/>
                <a:gd name="connsiteY4" fmla="*/ 786239 h 786239"/>
                <a:gd name="connsiteX0" fmla="*/ 0 w 1928825"/>
                <a:gd name="connsiteY0" fmla="*/ 786239 h 786239"/>
                <a:gd name="connsiteX1" fmla="*/ 456928 w 1928825"/>
                <a:gd name="connsiteY1" fmla="*/ 574450 h 786239"/>
                <a:gd name="connsiteX2" fmla="*/ 928694 w 1928825"/>
                <a:gd name="connsiteY2" fmla="*/ 421 h 786239"/>
                <a:gd name="connsiteX3" fmla="*/ 1357322 w 1928825"/>
                <a:gd name="connsiteY3" fmla="*/ 571925 h 786239"/>
                <a:gd name="connsiteX4" fmla="*/ 1928825 w 1928825"/>
                <a:gd name="connsiteY4" fmla="*/ 786239 h 786239"/>
                <a:gd name="connsiteX0" fmla="*/ 0 w 1857388"/>
                <a:gd name="connsiteY0" fmla="*/ 786239 h 786239"/>
                <a:gd name="connsiteX1" fmla="*/ 456928 w 1857388"/>
                <a:gd name="connsiteY1" fmla="*/ 574450 h 786239"/>
                <a:gd name="connsiteX2" fmla="*/ 928694 w 1857388"/>
                <a:gd name="connsiteY2" fmla="*/ 421 h 786239"/>
                <a:gd name="connsiteX3" fmla="*/ 1357322 w 1857388"/>
                <a:gd name="connsiteY3" fmla="*/ 571925 h 786239"/>
                <a:gd name="connsiteX4" fmla="*/ 1857388 w 1857388"/>
                <a:gd name="connsiteY4" fmla="*/ 786239 h 78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8" h="786239">
                  <a:moveTo>
                    <a:pt x="0" y="786239"/>
                  </a:moveTo>
                  <a:cubicBezTo>
                    <a:pt x="238685" y="763827"/>
                    <a:pt x="302146" y="705420"/>
                    <a:pt x="456928" y="574450"/>
                  </a:cubicBezTo>
                  <a:cubicBezTo>
                    <a:pt x="611710" y="443480"/>
                    <a:pt x="778628" y="842"/>
                    <a:pt x="928694" y="421"/>
                  </a:cubicBezTo>
                  <a:cubicBezTo>
                    <a:pt x="1078760" y="0"/>
                    <a:pt x="1202540" y="440955"/>
                    <a:pt x="1357322" y="571925"/>
                  </a:cubicBezTo>
                  <a:cubicBezTo>
                    <a:pt x="1512104" y="702895"/>
                    <a:pt x="1660164" y="750380"/>
                    <a:pt x="1857388" y="786239"/>
                  </a:cubicBezTo>
                </a:path>
              </a:pathLst>
            </a:custGeom>
            <a:ln w="28575" cmpd="sng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3600">
                <a:latin typeface="+mj-ea"/>
                <a:ea typeface="+mj-ea"/>
              </a:endParaRPr>
            </a:p>
          </p:txBody>
        </p:sp>
        <p:sp>
          <p:nvSpPr>
            <p:cNvPr id="17" name="正方形/長方形 23"/>
            <p:cNvSpPr>
              <a:spLocks noChangeArrowheads="1"/>
            </p:cNvSpPr>
            <p:nvPr/>
          </p:nvSpPr>
          <p:spPr bwMode="auto">
            <a:xfrm>
              <a:off x="4881563" y="1928813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eaLnBrk="1" hangingPunct="1"/>
              <a:r>
                <a:rPr lang="ja-JP" altLang="en-US" sz="2800">
                  <a:latin typeface="+mj-ea"/>
                  <a:ea typeface="+mj-ea"/>
                </a:rPr>
                <a:t>正規分布</a:t>
              </a:r>
            </a:p>
          </p:txBody>
        </p:sp>
      </p:grpSp>
      <p:grpSp>
        <p:nvGrpSpPr>
          <p:cNvPr id="18" name="グループ化 22"/>
          <p:cNvGrpSpPr>
            <a:grpSpLocks/>
          </p:cNvGrpSpPr>
          <p:nvPr/>
        </p:nvGrpSpPr>
        <p:grpSpPr bwMode="auto">
          <a:xfrm>
            <a:off x="3471478" y="2578021"/>
            <a:ext cx="2389187" cy="1143000"/>
            <a:chOff x="738188" y="1857375"/>
            <a:chExt cx="2389187" cy="1143000"/>
          </a:xfrm>
        </p:grpSpPr>
        <p:cxnSp>
          <p:nvCxnSpPr>
            <p:cNvPr id="19" name="直線矢印コネクタ 18"/>
            <p:cNvCxnSpPr/>
            <p:nvPr/>
          </p:nvCxnSpPr>
          <p:spPr bwMode="auto">
            <a:xfrm flipV="1">
              <a:off x="1931988" y="1857375"/>
              <a:ext cx="0" cy="114300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 bwMode="auto">
            <a:xfrm>
              <a:off x="738188" y="3000375"/>
              <a:ext cx="23891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フリーフォーム 20"/>
            <p:cNvSpPr/>
            <p:nvPr/>
          </p:nvSpPr>
          <p:spPr>
            <a:xfrm>
              <a:off x="809625" y="2357438"/>
              <a:ext cx="2143125" cy="500062"/>
            </a:xfrm>
            <a:custGeom>
              <a:avLst/>
              <a:gdLst>
                <a:gd name="connsiteX0" fmla="*/ 0 w 2111189"/>
                <a:gd name="connsiteY0" fmla="*/ 703730 h 703730"/>
                <a:gd name="connsiteX1" fmla="*/ 672353 w 2111189"/>
                <a:gd name="connsiteY1" fmla="*/ 542365 h 703730"/>
                <a:gd name="connsiteX2" fmla="*/ 1169895 w 2111189"/>
                <a:gd name="connsiteY2" fmla="*/ 4482 h 703730"/>
                <a:gd name="connsiteX3" fmla="*/ 1559859 w 2111189"/>
                <a:gd name="connsiteY3" fmla="*/ 515471 h 703730"/>
                <a:gd name="connsiteX4" fmla="*/ 2111189 w 2111189"/>
                <a:gd name="connsiteY4" fmla="*/ 703730 h 703730"/>
                <a:gd name="connsiteX0" fmla="*/ 0 w 2111189"/>
                <a:gd name="connsiteY0" fmla="*/ 739876 h 739876"/>
                <a:gd name="connsiteX1" fmla="*/ 672353 w 2111189"/>
                <a:gd name="connsiteY1" fmla="*/ 578511 h 739876"/>
                <a:gd name="connsiteX2" fmla="*/ 1144119 w 2111189"/>
                <a:gd name="connsiteY2" fmla="*/ 4482 h 739876"/>
                <a:gd name="connsiteX3" fmla="*/ 1559859 w 2111189"/>
                <a:gd name="connsiteY3" fmla="*/ 551617 h 739876"/>
                <a:gd name="connsiteX4" fmla="*/ 2111189 w 2111189"/>
                <a:gd name="connsiteY4" fmla="*/ 739876 h 739876"/>
                <a:gd name="connsiteX0" fmla="*/ 0 w 2111189"/>
                <a:gd name="connsiteY0" fmla="*/ 735815 h 735815"/>
                <a:gd name="connsiteX1" fmla="*/ 672353 w 2111189"/>
                <a:gd name="connsiteY1" fmla="*/ 574450 h 735815"/>
                <a:gd name="connsiteX2" fmla="*/ 1144119 w 2111189"/>
                <a:gd name="connsiteY2" fmla="*/ 421 h 735815"/>
                <a:gd name="connsiteX3" fmla="*/ 1572747 w 2111189"/>
                <a:gd name="connsiteY3" fmla="*/ 571925 h 735815"/>
                <a:gd name="connsiteX4" fmla="*/ 2111189 w 2111189"/>
                <a:gd name="connsiteY4" fmla="*/ 735815 h 735815"/>
                <a:gd name="connsiteX0" fmla="*/ 0 w 2111189"/>
                <a:gd name="connsiteY0" fmla="*/ 735815 h 735815"/>
                <a:gd name="connsiteX1" fmla="*/ 672353 w 2111189"/>
                <a:gd name="connsiteY1" fmla="*/ 574450 h 735815"/>
                <a:gd name="connsiteX2" fmla="*/ 1144119 w 2111189"/>
                <a:gd name="connsiteY2" fmla="*/ 421 h 735815"/>
                <a:gd name="connsiteX3" fmla="*/ 1644185 w 2111189"/>
                <a:gd name="connsiteY3" fmla="*/ 571925 h 735815"/>
                <a:gd name="connsiteX4" fmla="*/ 2111189 w 2111189"/>
                <a:gd name="connsiteY4" fmla="*/ 735815 h 735815"/>
                <a:gd name="connsiteX0" fmla="*/ 0 w 2358565"/>
                <a:gd name="connsiteY0" fmla="*/ 735815 h 735815"/>
                <a:gd name="connsiteX1" fmla="*/ 672353 w 2358565"/>
                <a:gd name="connsiteY1" fmla="*/ 574450 h 735815"/>
                <a:gd name="connsiteX2" fmla="*/ 1144119 w 2358565"/>
                <a:gd name="connsiteY2" fmla="*/ 421 h 735815"/>
                <a:gd name="connsiteX3" fmla="*/ 1644185 w 2358565"/>
                <a:gd name="connsiteY3" fmla="*/ 571925 h 735815"/>
                <a:gd name="connsiteX4" fmla="*/ 2358565 w 2358565"/>
                <a:gd name="connsiteY4" fmla="*/ 714801 h 735815"/>
                <a:gd name="connsiteX0" fmla="*/ 0 w 2143140"/>
                <a:gd name="connsiteY0" fmla="*/ 786239 h 786239"/>
                <a:gd name="connsiteX1" fmla="*/ 456928 w 2143140"/>
                <a:gd name="connsiteY1" fmla="*/ 574450 h 786239"/>
                <a:gd name="connsiteX2" fmla="*/ 928694 w 2143140"/>
                <a:gd name="connsiteY2" fmla="*/ 421 h 786239"/>
                <a:gd name="connsiteX3" fmla="*/ 1428760 w 2143140"/>
                <a:gd name="connsiteY3" fmla="*/ 571925 h 786239"/>
                <a:gd name="connsiteX4" fmla="*/ 2143140 w 2143140"/>
                <a:gd name="connsiteY4" fmla="*/ 714801 h 786239"/>
                <a:gd name="connsiteX0" fmla="*/ 0 w 1928825"/>
                <a:gd name="connsiteY0" fmla="*/ 786239 h 786239"/>
                <a:gd name="connsiteX1" fmla="*/ 456928 w 1928825"/>
                <a:gd name="connsiteY1" fmla="*/ 574450 h 786239"/>
                <a:gd name="connsiteX2" fmla="*/ 928694 w 1928825"/>
                <a:gd name="connsiteY2" fmla="*/ 421 h 786239"/>
                <a:gd name="connsiteX3" fmla="*/ 1428760 w 1928825"/>
                <a:gd name="connsiteY3" fmla="*/ 571925 h 786239"/>
                <a:gd name="connsiteX4" fmla="*/ 1928825 w 1928825"/>
                <a:gd name="connsiteY4" fmla="*/ 786239 h 786239"/>
                <a:gd name="connsiteX0" fmla="*/ 0 w 1928825"/>
                <a:gd name="connsiteY0" fmla="*/ 786239 h 786239"/>
                <a:gd name="connsiteX1" fmla="*/ 456928 w 1928825"/>
                <a:gd name="connsiteY1" fmla="*/ 574450 h 786239"/>
                <a:gd name="connsiteX2" fmla="*/ 928694 w 1928825"/>
                <a:gd name="connsiteY2" fmla="*/ 421 h 786239"/>
                <a:gd name="connsiteX3" fmla="*/ 1357322 w 1928825"/>
                <a:gd name="connsiteY3" fmla="*/ 571925 h 786239"/>
                <a:gd name="connsiteX4" fmla="*/ 1928825 w 1928825"/>
                <a:gd name="connsiteY4" fmla="*/ 786239 h 786239"/>
                <a:gd name="connsiteX0" fmla="*/ 0 w 1857388"/>
                <a:gd name="connsiteY0" fmla="*/ 786239 h 786239"/>
                <a:gd name="connsiteX1" fmla="*/ 456928 w 1857388"/>
                <a:gd name="connsiteY1" fmla="*/ 574450 h 786239"/>
                <a:gd name="connsiteX2" fmla="*/ 928694 w 1857388"/>
                <a:gd name="connsiteY2" fmla="*/ 421 h 786239"/>
                <a:gd name="connsiteX3" fmla="*/ 1357322 w 1857388"/>
                <a:gd name="connsiteY3" fmla="*/ 571925 h 786239"/>
                <a:gd name="connsiteX4" fmla="*/ 1857388 w 1857388"/>
                <a:gd name="connsiteY4" fmla="*/ 786239 h 786239"/>
                <a:gd name="connsiteX0" fmla="*/ 0 w 1796021"/>
                <a:gd name="connsiteY0" fmla="*/ 786239 h 917279"/>
                <a:gd name="connsiteX1" fmla="*/ 456928 w 1796021"/>
                <a:gd name="connsiteY1" fmla="*/ 574450 h 917279"/>
                <a:gd name="connsiteX2" fmla="*/ 928694 w 1796021"/>
                <a:gd name="connsiteY2" fmla="*/ 421 h 917279"/>
                <a:gd name="connsiteX3" fmla="*/ 1357322 w 1796021"/>
                <a:gd name="connsiteY3" fmla="*/ 571925 h 917279"/>
                <a:gd name="connsiteX4" fmla="*/ 1796021 w 1796021"/>
                <a:gd name="connsiteY4" fmla="*/ 917279 h 917279"/>
                <a:gd name="connsiteX0" fmla="*/ 0 w 1841023"/>
                <a:gd name="connsiteY0" fmla="*/ 917279 h 917279"/>
                <a:gd name="connsiteX1" fmla="*/ 501930 w 1841023"/>
                <a:gd name="connsiteY1" fmla="*/ 574450 h 917279"/>
                <a:gd name="connsiteX2" fmla="*/ 973696 w 1841023"/>
                <a:gd name="connsiteY2" fmla="*/ 421 h 917279"/>
                <a:gd name="connsiteX3" fmla="*/ 1402324 w 1841023"/>
                <a:gd name="connsiteY3" fmla="*/ 571925 h 917279"/>
                <a:gd name="connsiteX4" fmla="*/ 1841023 w 1841023"/>
                <a:gd name="connsiteY4" fmla="*/ 917279 h 91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1023" h="917279">
                  <a:moveTo>
                    <a:pt x="0" y="917279"/>
                  </a:moveTo>
                  <a:cubicBezTo>
                    <a:pt x="238685" y="894867"/>
                    <a:pt x="339647" y="727260"/>
                    <a:pt x="501930" y="574450"/>
                  </a:cubicBezTo>
                  <a:cubicBezTo>
                    <a:pt x="664213" y="421640"/>
                    <a:pt x="823630" y="842"/>
                    <a:pt x="973696" y="421"/>
                  </a:cubicBezTo>
                  <a:cubicBezTo>
                    <a:pt x="1123762" y="0"/>
                    <a:pt x="1257769" y="419115"/>
                    <a:pt x="1402324" y="571925"/>
                  </a:cubicBezTo>
                  <a:cubicBezTo>
                    <a:pt x="1546879" y="724735"/>
                    <a:pt x="1643799" y="881420"/>
                    <a:pt x="1841023" y="917279"/>
                  </a:cubicBezTo>
                </a:path>
              </a:pathLst>
            </a:custGeom>
            <a:ln w="28575" cmpd="sng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3600">
                <a:latin typeface="+mj-ea"/>
                <a:ea typeface="+mj-ea"/>
              </a:endParaRPr>
            </a:p>
          </p:txBody>
        </p:sp>
      </p:grpSp>
      <p:grpSp>
        <p:nvGrpSpPr>
          <p:cNvPr id="22" name="グループ化 23"/>
          <p:cNvGrpSpPr>
            <a:grpSpLocks/>
          </p:cNvGrpSpPr>
          <p:nvPr/>
        </p:nvGrpSpPr>
        <p:grpSpPr bwMode="auto">
          <a:xfrm>
            <a:off x="8940415" y="2578021"/>
            <a:ext cx="2389188" cy="1143000"/>
            <a:chOff x="6207125" y="1857375"/>
            <a:chExt cx="2389188" cy="1143000"/>
          </a:xfrm>
        </p:grpSpPr>
        <p:cxnSp>
          <p:nvCxnSpPr>
            <p:cNvPr id="23" name="直線矢印コネクタ 22"/>
            <p:cNvCxnSpPr/>
            <p:nvPr/>
          </p:nvCxnSpPr>
          <p:spPr bwMode="auto">
            <a:xfrm flipV="1">
              <a:off x="7402513" y="1857375"/>
              <a:ext cx="0" cy="114300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 bwMode="auto">
            <a:xfrm>
              <a:off x="6207125" y="3000375"/>
              <a:ext cx="2389188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/>
          </p:nvSpPr>
          <p:spPr>
            <a:xfrm>
              <a:off x="6400800" y="2066925"/>
              <a:ext cx="2000250" cy="895350"/>
            </a:xfrm>
            <a:custGeom>
              <a:avLst/>
              <a:gdLst>
                <a:gd name="connsiteX0" fmla="*/ 0 w 2111189"/>
                <a:gd name="connsiteY0" fmla="*/ 703730 h 703730"/>
                <a:gd name="connsiteX1" fmla="*/ 672353 w 2111189"/>
                <a:gd name="connsiteY1" fmla="*/ 542365 h 703730"/>
                <a:gd name="connsiteX2" fmla="*/ 1169895 w 2111189"/>
                <a:gd name="connsiteY2" fmla="*/ 4482 h 703730"/>
                <a:gd name="connsiteX3" fmla="*/ 1559859 w 2111189"/>
                <a:gd name="connsiteY3" fmla="*/ 515471 h 703730"/>
                <a:gd name="connsiteX4" fmla="*/ 2111189 w 2111189"/>
                <a:gd name="connsiteY4" fmla="*/ 703730 h 703730"/>
                <a:gd name="connsiteX0" fmla="*/ 0 w 2111189"/>
                <a:gd name="connsiteY0" fmla="*/ 739876 h 739876"/>
                <a:gd name="connsiteX1" fmla="*/ 672353 w 2111189"/>
                <a:gd name="connsiteY1" fmla="*/ 578511 h 739876"/>
                <a:gd name="connsiteX2" fmla="*/ 1144119 w 2111189"/>
                <a:gd name="connsiteY2" fmla="*/ 4482 h 739876"/>
                <a:gd name="connsiteX3" fmla="*/ 1559859 w 2111189"/>
                <a:gd name="connsiteY3" fmla="*/ 551617 h 739876"/>
                <a:gd name="connsiteX4" fmla="*/ 2111189 w 2111189"/>
                <a:gd name="connsiteY4" fmla="*/ 739876 h 739876"/>
                <a:gd name="connsiteX0" fmla="*/ 0 w 2111189"/>
                <a:gd name="connsiteY0" fmla="*/ 735815 h 735815"/>
                <a:gd name="connsiteX1" fmla="*/ 672353 w 2111189"/>
                <a:gd name="connsiteY1" fmla="*/ 574450 h 735815"/>
                <a:gd name="connsiteX2" fmla="*/ 1144119 w 2111189"/>
                <a:gd name="connsiteY2" fmla="*/ 421 h 735815"/>
                <a:gd name="connsiteX3" fmla="*/ 1572747 w 2111189"/>
                <a:gd name="connsiteY3" fmla="*/ 571925 h 735815"/>
                <a:gd name="connsiteX4" fmla="*/ 2111189 w 2111189"/>
                <a:gd name="connsiteY4" fmla="*/ 735815 h 735815"/>
                <a:gd name="connsiteX0" fmla="*/ 0 w 2111189"/>
                <a:gd name="connsiteY0" fmla="*/ 735815 h 735815"/>
                <a:gd name="connsiteX1" fmla="*/ 672353 w 2111189"/>
                <a:gd name="connsiteY1" fmla="*/ 574450 h 735815"/>
                <a:gd name="connsiteX2" fmla="*/ 1144119 w 2111189"/>
                <a:gd name="connsiteY2" fmla="*/ 421 h 735815"/>
                <a:gd name="connsiteX3" fmla="*/ 1644185 w 2111189"/>
                <a:gd name="connsiteY3" fmla="*/ 571925 h 735815"/>
                <a:gd name="connsiteX4" fmla="*/ 2111189 w 2111189"/>
                <a:gd name="connsiteY4" fmla="*/ 735815 h 735815"/>
                <a:gd name="connsiteX0" fmla="*/ 0 w 2358565"/>
                <a:gd name="connsiteY0" fmla="*/ 735815 h 735815"/>
                <a:gd name="connsiteX1" fmla="*/ 672353 w 2358565"/>
                <a:gd name="connsiteY1" fmla="*/ 574450 h 735815"/>
                <a:gd name="connsiteX2" fmla="*/ 1144119 w 2358565"/>
                <a:gd name="connsiteY2" fmla="*/ 421 h 735815"/>
                <a:gd name="connsiteX3" fmla="*/ 1644185 w 2358565"/>
                <a:gd name="connsiteY3" fmla="*/ 571925 h 735815"/>
                <a:gd name="connsiteX4" fmla="*/ 2358565 w 2358565"/>
                <a:gd name="connsiteY4" fmla="*/ 714801 h 735815"/>
                <a:gd name="connsiteX0" fmla="*/ 0 w 2143140"/>
                <a:gd name="connsiteY0" fmla="*/ 786239 h 786239"/>
                <a:gd name="connsiteX1" fmla="*/ 456928 w 2143140"/>
                <a:gd name="connsiteY1" fmla="*/ 574450 h 786239"/>
                <a:gd name="connsiteX2" fmla="*/ 928694 w 2143140"/>
                <a:gd name="connsiteY2" fmla="*/ 421 h 786239"/>
                <a:gd name="connsiteX3" fmla="*/ 1428760 w 2143140"/>
                <a:gd name="connsiteY3" fmla="*/ 571925 h 786239"/>
                <a:gd name="connsiteX4" fmla="*/ 2143140 w 2143140"/>
                <a:gd name="connsiteY4" fmla="*/ 714801 h 786239"/>
                <a:gd name="connsiteX0" fmla="*/ 0 w 1928825"/>
                <a:gd name="connsiteY0" fmla="*/ 786239 h 786239"/>
                <a:gd name="connsiteX1" fmla="*/ 456928 w 1928825"/>
                <a:gd name="connsiteY1" fmla="*/ 574450 h 786239"/>
                <a:gd name="connsiteX2" fmla="*/ 928694 w 1928825"/>
                <a:gd name="connsiteY2" fmla="*/ 421 h 786239"/>
                <a:gd name="connsiteX3" fmla="*/ 1428760 w 1928825"/>
                <a:gd name="connsiteY3" fmla="*/ 571925 h 786239"/>
                <a:gd name="connsiteX4" fmla="*/ 1928825 w 1928825"/>
                <a:gd name="connsiteY4" fmla="*/ 786239 h 786239"/>
                <a:gd name="connsiteX0" fmla="*/ 0 w 1928825"/>
                <a:gd name="connsiteY0" fmla="*/ 786239 h 786239"/>
                <a:gd name="connsiteX1" fmla="*/ 456928 w 1928825"/>
                <a:gd name="connsiteY1" fmla="*/ 574450 h 786239"/>
                <a:gd name="connsiteX2" fmla="*/ 928694 w 1928825"/>
                <a:gd name="connsiteY2" fmla="*/ 421 h 786239"/>
                <a:gd name="connsiteX3" fmla="*/ 1357322 w 1928825"/>
                <a:gd name="connsiteY3" fmla="*/ 571925 h 786239"/>
                <a:gd name="connsiteX4" fmla="*/ 1928825 w 1928825"/>
                <a:gd name="connsiteY4" fmla="*/ 786239 h 786239"/>
                <a:gd name="connsiteX0" fmla="*/ 0 w 1857388"/>
                <a:gd name="connsiteY0" fmla="*/ 786239 h 786239"/>
                <a:gd name="connsiteX1" fmla="*/ 456928 w 1857388"/>
                <a:gd name="connsiteY1" fmla="*/ 574450 h 786239"/>
                <a:gd name="connsiteX2" fmla="*/ 928694 w 1857388"/>
                <a:gd name="connsiteY2" fmla="*/ 421 h 786239"/>
                <a:gd name="connsiteX3" fmla="*/ 1357322 w 1857388"/>
                <a:gd name="connsiteY3" fmla="*/ 571925 h 786239"/>
                <a:gd name="connsiteX4" fmla="*/ 1857388 w 1857388"/>
                <a:gd name="connsiteY4" fmla="*/ 786239 h 786239"/>
                <a:gd name="connsiteX0" fmla="*/ 0 w 3042955"/>
                <a:gd name="connsiteY0" fmla="*/ 943487 h 943487"/>
                <a:gd name="connsiteX1" fmla="*/ 1642495 w 3042955"/>
                <a:gd name="connsiteY1" fmla="*/ 574450 h 943487"/>
                <a:gd name="connsiteX2" fmla="*/ 2114261 w 3042955"/>
                <a:gd name="connsiteY2" fmla="*/ 421 h 943487"/>
                <a:gd name="connsiteX3" fmla="*/ 2542889 w 3042955"/>
                <a:gd name="connsiteY3" fmla="*/ 571925 h 943487"/>
                <a:gd name="connsiteX4" fmla="*/ 3042955 w 3042955"/>
                <a:gd name="connsiteY4" fmla="*/ 786239 h 943487"/>
                <a:gd name="connsiteX0" fmla="*/ 0 w 4149485"/>
                <a:gd name="connsiteY0" fmla="*/ 943487 h 943487"/>
                <a:gd name="connsiteX1" fmla="*/ 1642495 w 4149485"/>
                <a:gd name="connsiteY1" fmla="*/ 574450 h 943487"/>
                <a:gd name="connsiteX2" fmla="*/ 2114261 w 4149485"/>
                <a:gd name="connsiteY2" fmla="*/ 421 h 943487"/>
                <a:gd name="connsiteX3" fmla="*/ 2542889 w 4149485"/>
                <a:gd name="connsiteY3" fmla="*/ 571925 h 943487"/>
                <a:gd name="connsiteX4" fmla="*/ 4149485 w 4149485"/>
                <a:gd name="connsiteY4" fmla="*/ 943487 h 943487"/>
                <a:gd name="connsiteX0" fmla="*/ 0 w 4149485"/>
                <a:gd name="connsiteY0" fmla="*/ 978785 h 978785"/>
                <a:gd name="connsiteX1" fmla="*/ 1481959 w 4149485"/>
                <a:gd name="connsiteY1" fmla="*/ 821537 h 978785"/>
                <a:gd name="connsiteX2" fmla="*/ 2114261 w 4149485"/>
                <a:gd name="connsiteY2" fmla="*/ 35719 h 978785"/>
                <a:gd name="connsiteX3" fmla="*/ 2542889 w 4149485"/>
                <a:gd name="connsiteY3" fmla="*/ 607223 h 978785"/>
                <a:gd name="connsiteX4" fmla="*/ 4149485 w 4149485"/>
                <a:gd name="connsiteY4" fmla="*/ 978785 h 978785"/>
                <a:gd name="connsiteX0" fmla="*/ 0 w 4149485"/>
                <a:gd name="connsiteY0" fmla="*/ 943066 h 943066"/>
                <a:gd name="connsiteX1" fmla="*/ 1481959 w 4149485"/>
                <a:gd name="connsiteY1" fmla="*/ 785818 h 943066"/>
                <a:gd name="connsiteX2" fmla="*/ 2114261 w 4149485"/>
                <a:gd name="connsiteY2" fmla="*/ 0 h 943066"/>
                <a:gd name="connsiteX3" fmla="*/ 2815722 w 4149485"/>
                <a:gd name="connsiteY3" fmla="*/ 785818 h 943066"/>
                <a:gd name="connsiteX4" fmla="*/ 4149485 w 4149485"/>
                <a:gd name="connsiteY4" fmla="*/ 943066 h 943066"/>
                <a:gd name="connsiteX0" fmla="*/ 0 w 4149485"/>
                <a:gd name="connsiteY0" fmla="*/ 974936 h 980177"/>
                <a:gd name="connsiteX1" fmla="*/ 1481959 w 4149485"/>
                <a:gd name="connsiteY1" fmla="*/ 817688 h 980177"/>
                <a:gd name="connsiteX2" fmla="*/ 2094692 w 4149485"/>
                <a:gd name="connsiteY2" fmla="*/ 0 h 980177"/>
                <a:gd name="connsiteX3" fmla="*/ 2815722 w 4149485"/>
                <a:gd name="connsiteY3" fmla="*/ 817688 h 980177"/>
                <a:gd name="connsiteX4" fmla="*/ 4149485 w 4149485"/>
                <a:gd name="connsiteY4" fmla="*/ 974936 h 980177"/>
                <a:gd name="connsiteX0" fmla="*/ 0 w 4149485"/>
                <a:gd name="connsiteY0" fmla="*/ 980177 h 985418"/>
                <a:gd name="connsiteX1" fmla="*/ 1481959 w 4149485"/>
                <a:gd name="connsiteY1" fmla="*/ 822929 h 985418"/>
                <a:gd name="connsiteX2" fmla="*/ 2094692 w 4149485"/>
                <a:gd name="connsiteY2" fmla="*/ 5241 h 985418"/>
                <a:gd name="connsiteX3" fmla="*/ 2693175 w 4149485"/>
                <a:gd name="connsiteY3" fmla="*/ 791481 h 985418"/>
                <a:gd name="connsiteX4" fmla="*/ 4149485 w 4149485"/>
                <a:gd name="connsiteY4" fmla="*/ 980177 h 985418"/>
                <a:gd name="connsiteX0" fmla="*/ 0 w 4189384"/>
                <a:gd name="connsiteY0" fmla="*/ 980177 h 985418"/>
                <a:gd name="connsiteX1" fmla="*/ 1481959 w 4189384"/>
                <a:gd name="connsiteY1" fmla="*/ 822929 h 985418"/>
                <a:gd name="connsiteX2" fmla="*/ 2094692 w 4189384"/>
                <a:gd name="connsiteY2" fmla="*/ 5241 h 985418"/>
                <a:gd name="connsiteX3" fmla="*/ 2693175 w 4189384"/>
                <a:gd name="connsiteY3" fmla="*/ 791481 h 985418"/>
                <a:gd name="connsiteX4" fmla="*/ 4189384 w 4189384"/>
                <a:gd name="connsiteY4" fmla="*/ 948729 h 9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9384" h="985418">
                  <a:moveTo>
                    <a:pt x="0" y="980177"/>
                  </a:moveTo>
                  <a:cubicBezTo>
                    <a:pt x="238685" y="957765"/>
                    <a:pt x="1132844" y="985418"/>
                    <a:pt x="1481959" y="822929"/>
                  </a:cubicBezTo>
                  <a:cubicBezTo>
                    <a:pt x="1831074" y="660440"/>
                    <a:pt x="1892823" y="10482"/>
                    <a:pt x="2094692" y="5241"/>
                  </a:cubicBezTo>
                  <a:cubicBezTo>
                    <a:pt x="2296561" y="0"/>
                    <a:pt x="2344060" y="634233"/>
                    <a:pt x="2693175" y="791481"/>
                  </a:cubicBezTo>
                  <a:cubicBezTo>
                    <a:pt x="3042290" y="948729"/>
                    <a:pt x="3992160" y="912870"/>
                    <a:pt x="4189384" y="948729"/>
                  </a:cubicBezTo>
                </a:path>
              </a:pathLst>
            </a:custGeom>
            <a:ln w="28575" cmpd="sng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360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9178" y="485696"/>
            <a:ext cx="15902353" cy="1413515"/>
          </a:xfrm>
        </p:spPr>
        <p:txBody>
          <a:bodyPr/>
          <a:lstStyle/>
          <a:p>
            <a:r>
              <a:rPr lang="ja-JP" altLang="en-US" dirty="0"/>
              <a:t>尖度（超過係数）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32</a:t>
            </a:fld>
            <a:endParaRPr lang="en-US" altLang="ja-JP" dirty="0"/>
          </a:p>
        </p:txBody>
      </p:sp>
      <p:sp>
        <p:nvSpPr>
          <p:cNvPr id="22" name="正方形/長方形 3"/>
          <p:cNvSpPr>
            <a:spLocks noChangeArrowheads="1"/>
          </p:cNvSpPr>
          <p:nvPr/>
        </p:nvSpPr>
        <p:spPr bwMode="auto">
          <a:xfrm>
            <a:off x="523875" y="1509127"/>
            <a:ext cx="16301416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実際には以下の式を用いて計算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>
                <a:solidFill>
                  <a:srgbClr val="000000"/>
                </a:solidFill>
                <a:latin typeface="+mn-ea"/>
                <a:ea typeface="+mn-ea"/>
              </a:rPr>
              <a:t>α</a:t>
            </a:r>
            <a:r>
              <a:rPr lang="en-US" altLang="ja-JP" sz="4400" baseline="-2500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ja-JP" altLang="en-US" sz="4400" dirty="0">
                <a:solidFill>
                  <a:srgbClr val="000000"/>
                </a:solidFill>
                <a:latin typeface="+mn-ea"/>
                <a:ea typeface="+mn-ea"/>
              </a:rPr>
              <a:t>＝Ｅ（Ｘ－</a:t>
            </a:r>
            <a:r>
              <a:rPr lang="en-US" altLang="ja-JP" sz="4400" dirty="0">
                <a:solidFill>
                  <a:srgbClr val="000000"/>
                </a:solidFill>
                <a:latin typeface="+mn-ea"/>
                <a:ea typeface="+mn-ea"/>
              </a:rPr>
              <a:t>μ</a:t>
            </a:r>
            <a:r>
              <a:rPr lang="ja-JP" altLang="en-US" sz="4400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en-US" altLang="ja-JP" sz="4400" baseline="3000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ja-JP" altLang="en-US" sz="4400" dirty="0">
                <a:solidFill>
                  <a:srgbClr val="000000"/>
                </a:solidFill>
                <a:latin typeface="+mn-ea"/>
                <a:ea typeface="+mn-ea"/>
              </a:rPr>
              <a:t>／</a:t>
            </a:r>
            <a:r>
              <a:rPr lang="en-US" altLang="ja-JP" sz="4400" dirty="0">
                <a:solidFill>
                  <a:srgbClr val="000000"/>
                </a:solidFill>
                <a:latin typeface="+mn-ea"/>
                <a:ea typeface="+mn-ea"/>
              </a:rPr>
              <a:t>σ</a:t>
            </a:r>
            <a:r>
              <a:rPr lang="en-US" altLang="ja-JP" sz="4400" baseline="3000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Ｅ（Ｘ－</a:t>
            </a:r>
            <a:r>
              <a:rPr lang="en-US" altLang="ja-JP" sz="4000" dirty="0">
                <a:solidFill>
                  <a:srgbClr val="000000"/>
                </a:solidFill>
                <a:latin typeface="+mn-ea"/>
                <a:ea typeface="+mn-ea"/>
              </a:rPr>
              <a:t>μ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en-US" altLang="ja-JP" sz="4000" baseline="3000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＝Ｅ（Ｘ</a:t>
            </a:r>
            <a:r>
              <a:rPr lang="en-US" altLang="ja-JP" sz="4000" baseline="3000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）－４</a:t>
            </a:r>
            <a:r>
              <a:rPr lang="en-US" altLang="ja-JP" sz="4000" dirty="0">
                <a:solidFill>
                  <a:srgbClr val="000000"/>
                </a:solidFill>
                <a:latin typeface="+mn-ea"/>
                <a:ea typeface="+mn-ea"/>
              </a:rPr>
              <a:t>μ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Ｅ（Ｘ</a:t>
            </a:r>
            <a:r>
              <a:rPr lang="en-US" altLang="ja-JP" sz="4000" baseline="300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en-US" altLang="ja-JP" sz="40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＋６</a:t>
            </a:r>
            <a:r>
              <a:rPr lang="en-US" altLang="ja-JP" sz="4000" dirty="0">
                <a:solidFill>
                  <a:srgbClr val="000000"/>
                </a:solidFill>
                <a:latin typeface="+mn-ea"/>
                <a:ea typeface="+mn-ea"/>
              </a:rPr>
              <a:t>μ</a:t>
            </a:r>
            <a:r>
              <a:rPr lang="en-US" altLang="ja-JP" sz="4000" baseline="30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Ｅ（Ｘ</a:t>
            </a:r>
            <a:r>
              <a:rPr lang="en-US" altLang="ja-JP" sz="4000" baseline="30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ja-JP" sz="40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－３</a:t>
            </a:r>
            <a:r>
              <a:rPr lang="en-US" altLang="ja-JP" sz="4000" dirty="0">
                <a:solidFill>
                  <a:srgbClr val="000000"/>
                </a:solidFill>
                <a:latin typeface="+mn-ea"/>
                <a:ea typeface="+mn-ea"/>
              </a:rPr>
              <a:t>μ</a:t>
            </a:r>
            <a:r>
              <a:rPr lang="en-US" altLang="ja-JP" sz="4000" baseline="3000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endParaRPr lang="en-US" altLang="ja-JP" sz="4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8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33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1658953"/>
            <a:ext cx="163014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標準正規分布の尖度が確かに３となること、つまり</a:t>
            </a:r>
            <a:endParaRPr lang="en-US" altLang="ja-JP" sz="4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751045" y="3338947"/>
            <a:ext cx="4932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4400" dirty="0">
                <a:solidFill>
                  <a:srgbClr val="FF0000"/>
                </a:solidFill>
                <a:latin typeface="+mj-ea"/>
              </a:rPr>
              <a:t>α</a:t>
            </a:r>
            <a:r>
              <a:rPr lang="en-US" altLang="ja-JP" sz="4400" baseline="-25000" dirty="0">
                <a:solidFill>
                  <a:srgbClr val="FF0000"/>
                </a:solidFill>
                <a:latin typeface="+mj-ea"/>
              </a:rPr>
              <a:t>4</a:t>
            </a:r>
            <a:r>
              <a:rPr lang="ja-JP" altLang="en-US" sz="4400" dirty="0">
                <a:solidFill>
                  <a:srgbClr val="FF0000"/>
                </a:solidFill>
                <a:latin typeface="+mj-ea"/>
              </a:rPr>
              <a:t>＝Ｅ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</a:rPr>
              <a:t>（</a:t>
            </a:r>
            <a:r>
              <a:rPr lang="en-US" altLang="ja-JP" sz="4400" dirty="0" smtClean="0">
                <a:solidFill>
                  <a:srgbClr val="FF0000"/>
                </a:solidFill>
                <a:latin typeface="+mj-ea"/>
              </a:rPr>
              <a:t>Z</a:t>
            </a:r>
            <a:r>
              <a:rPr lang="en-US" altLang="ja-JP" sz="4400" baseline="30000" dirty="0">
                <a:solidFill>
                  <a:srgbClr val="FF0000"/>
                </a:solidFill>
                <a:latin typeface="+mj-ea"/>
              </a:rPr>
              <a:t> 4 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</a:rPr>
              <a:t>）</a:t>
            </a:r>
            <a:r>
              <a:rPr lang="en-US" altLang="ja-JP" sz="4400" baseline="30000" dirty="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ja-JP" sz="4400" dirty="0" smtClean="0">
                <a:solidFill>
                  <a:srgbClr val="FF0000"/>
                </a:solidFill>
                <a:latin typeface="+mj-ea"/>
              </a:rPr>
              <a:t>= 3.</a:t>
            </a:r>
            <a:endParaRPr lang="en-US" altLang="ja-JP" sz="44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676275" y="4719293"/>
            <a:ext cx="163014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smtClean="0">
                <a:solidFill>
                  <a:srgbClr val="000000"/>
                </a:solidFill>
                <a:latin typeface="+mn-ea"/>
                <a:ea typeface="+mn-ea"/>
              </a:rPr>
              <a:t>が成り立つことを証明せよ。</a:t>
            </a:r>
            <a:endParaRPr lang="en-US" altLang="ja-JP" sz="40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endParaRPr lang="en-US" altLang="ja-JP" sz="4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5492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Exercise.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【Answer</a:t>
            </a:r>
            <a:r>
              <a:rPr kumimoji="1" lang="en-US" altLang="ja-JP" dirty="0" smtClean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34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1538747"/>
            <a:ext cx="163014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標準正規分布の尖度が確かに３となること、つまり</a:t>
            </a:r>
            <a:endParaRPr lang="en-US" altLang="ja-JP" sz="4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862004" y="2288153"/>
            <a:ext cx="4932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4400" dirty="0">
                <a:solidFill>
                  <a:srgbClr val="FF0000"/>
                </a:solidFill>
                <a:latin typeface="+mj-ea"/>
              </a:rPr>
              <a:t>α</a:t>
            </a:r>
            <a:r>
              <a:rPr lang="en-US" altLang="ja-JP" sz="4400" baseline="-25000" dirty="0">
                <a:solidFill>
                  <a:srgbClr val="FF0000"/>
                </a:solidFill>
                <a:latin typeface="+mj-ea"/>
              </a:rPr>
              <a:t>4</a:t>
            </a:r>
            <a:r>
              <a:rPr lang="ja-JP" altLang="en-US" sz="4400" dirty="0">
                <a:solidFill>
                  <a:srgbClr val="FF0000"/>
                </a:solidFill>
                <a:latin typeface="+mj-ea"/>
              </a:rPr>
              <a:t>＝Ｅ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</a:rPr>
              <a:t>（</a:t>
            </a:r>
            <a:r>
              <a:rPr lang="en-US" altLang="ja-JP" sz="4400" dirty="0" smtClean="0">
                <a:solidFill>
                  <a:srgbClr val="FF0000"/>
                </a:solidFill>
                <a:latin typeface="+mj-ea"/>
              </a:rPr>
              <a:t>Z</a:t>
            </a:r>
            <a:r>
              <a:rPr lang="en-US" altLang="ja-JP" sz="4400" baseline="30000" dirty="0">
                <a:solidFill>
                  <a:srgbClr val="FF0000"/>
                </a:solidFill>
                <a:latin typeface="+mj-ea"/>
              </a:rPr>
              <a:t> 4 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</a:rPr>
              <a:t>）</a:t>
            </a:r>
            <a:r>
              <a:rPr lang="en-US" altLang="ja-JP" sz="4400" baseline="30000" dirty="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ja-JP" sz="4400" dirty="0" smtClean="0">
                <a:solidFill>
                  <a:srgbClr val="FF0000"/>
                </a:solidFill>
                <a:latin typeface="+mj-ea"/>
              </a:rPr>
              <a:t>= 3.</a:t>
            </a:r>
            <a:endParaRPr lang="en-US" altLang="ja-JP" sz="44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676275" y="3158927"/>
            <a:ext cx="163014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が成り立つことを証明せよ。</a:t>
            </a:r>
            <a:endParaRPr lang="en-US" altLang="ja-JP" sz="40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endParaRPr lang="en-US" altLang="ja-JP" sz="4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4098" name="Picture 2" descr="\begin{align*}&#10;&amp;\alpha_4 = E[Z^4] = \int_{-\infty}^\infty x^4 f(x)\; {\rm d}x \\&#10;&amp;\hspace{8mm}&#10; = 2\int_0^\infty x^4 f(x)\; {\rm d}x \\ &#10;&amp;\hspace{8mm}&#10; = \sqrt{\frac{2}{\pi}} \int_0^\infty x^4 {\rm e}^{-\frac{x^2}{2}}\; {\rm d}x \\&#10;\end{align*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007" y="4639423"/>
            <a:ext cx="50673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$$&#10;\frac{x^2}{2}=t&#10;$$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19" y="8064987"/>
            <a:ext cx="11049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3"/>
          <p:cNvSpPr>
            <a:spLocks noChangeArrowheads="1"/>
          </p:cNvSpPr>
          <p:nvPr/>
        </p:nvSpPr>
        <p:spPr bwMode="auto">
          <a:xfrm>
            <a:off x="3240943" y="8228217"/>
            <a:ext cx="699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とおけば、</a:t>
            </a:r>
            <a:endParaRPr lang="en-US" altLang="ja-JP" sz="4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5834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 bwMode="auto">
          <a:xfrm>
            <a:off x="12820979" y="5227526"/>
            <a:ext cx="2816180" cy="19998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Exercise.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【Answer</a:t>
            </a:r>
            <a:r>
              <a:rPr kumimoji="1" lang="en-US" altLang="ja-JP" dirty="0" smtClean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35</a:t>
            </a:fld>
            <a:endParaRPr lang="en-US" altLang="ja-JP" dirty="0"/>
          </a:p>
        </p:txBody>
      </p:sp>
      <p:sp>
        <p:nvSpPr>
          <p:cNvPr id="10" name="正方形/長方形 3"/>
          <p:cNvSpPr>
            <a:spLocks noChangeArrowheads="1"/>
          </p:cNvSpPr>
          <p:nvPr/>
        </p:nvSpPr>
        <p:spPr bwMode="auto">
          <a:xfrm>
            <a:off x="947527" y="6164794"/>
            <a:ext cx="699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よって、</a:t>
            </a:r>
            <a:r>
              <a:rPr lang="en-US" altLang="ja-JP" sz="40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en-US" altLang="ja-JP" sz="4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5122" name="Picture 2" descr="\begin{align*}&#10;&amp;\int_0^\infty x^4 {\rm e}^{\frac{x^2}{2}}\; {\rm d}x &#10;  = \int_0^\infty 2^\frac32 t^\frac32 {\rm e}^{-t} \; {\rm d}t&#10; = 2^\frac32 \int_0^\infty t^\frac32 {\rm e}^{-t} \; {\rm d}t \\&#10;&amp;\hspace{8mm}&#10; = 2^\frac32 \Gamma \Bigl(\frac52 \Bigr)&#10;\end{align*}&#10;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767" y="2052631"/>
            <a:ext cx="87820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3"/>
          <p:cNvSpPr>
            <a:spLocks noChangeArrowheads="1"/>
          </p:cNvSpPr>
          <p:nvPr/>
        </p:nvSpPr>
        <p:spPr bwMode="auto">
          <a:xfrm>
            <a:off x="676275" y="4057863"/>
            <a:ext cx="163014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ガンマ関数の性質から</a:t>
            </a:r>
            <a:r>
              <a:rPr lang="en-US" altLang="ja-JP" sz="40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endParaRPr lang="en-US" altLang="ja-JP" sz="4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5124" name="Picture 4" descr="$$&#10;\Gamma \Bigl(\frac52 \Bigr) = \frac32 \times \Gamma \Bigl(\frac32 \Bigr)&#10; = \frac{3\sqrt{\pi}}{4}&#10;$$&#10;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107" y="4687466"/>
            <a:ext cx="46672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&#10;$$&#10;\sqrt{\frac{2}{\pi}} \int_0^\infty x^4 {\rm e}^{\frac{x^2}{2}}\; {\rm d}x &#10; = \frac{2^\frac12}{\sqrt{\pi}} \times 2^\frac32 \times \frac{3\sqrt{\pi}}{4}&#10; = 3.&#10;$$&#10;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039" y="7575952"/>
            <a:ext cx="7381875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 bwMode="auto">
          <a:xfrm>
            <a:off x="12612823" y="2052631"/>
            <a:ext cx="3426213" cy="2150412"/>
          </a:xfrm>
          <a:prstGeom prst="wedgeRectCallout">
            <a:avLst>
              <a:gd name="adj1" fmla="val -223372"/>
              <a:gd name="adj2" fmla="val 124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6" name="正方形/長方形 3"/>
          <p:cNvSpPr>
            <a:spLocks noChangeArrowheads="1"/>
          </p:cNvSpPr>
          <p:nvPr/>
        </p:nvSpPr>
        <p:spPr bwMode="auto">
          <a:xfrm>
            <a:off x="12585215" y="2294831"/>
            <a:ext cx="40240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ガンマ関数：</a:t>
            </a:r>
            <a:endParaRPr lang="en-US" altLang="ja-JP" sz="4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0979" y="3086919"/>
            <a:ext cx="3009900" cy="8572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3416" y="5570349"/>
            <a:ext cx="2105025" cy="5143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2883" y="6300217"/>
            <a:ext cx="1885950" cy="819150"/>
          </a:xfrm>
          <a:prstGeom prst="rect">
            <a:avLst/>
          </a:prstGeom>
        </p:spPr>
      </p:pic>
      <p:sp>
        <p:nvSpPr>
          <p:cNvPr id="21" name="正方形/長方形 3"/>
          <p:cNvSpPr>
            <a:spLocks noChangeArrowheads="1"/>
          </p:cNvSpPr>
          <p:nvPr/>
        </p:nvSpPr>
        <p:spPr bwMode="auto">
          <a:xfrm>
            <a:off x="12648827" y="4539273"/>
            <a:ext cx="40240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solidFill>
                  <a:srgbClr val="000000"/>
                </a:solidFill>
                <a:latin typeface="+mn-ea"/>
                <a:ea typeface="+mn-ea"/>
              </a:rPr>
              <a:t>ガンマ関数の性質</a:t>
            </a:r>
            <a:endParaRPr lang="en-US" altLang="ja-JP" sz="3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5128" name="Picture 8" descr="$$&#10;\int_0^\infty x^4 {\rm e}^{-\frac{x^2}{2}}\; {\rm d}x &#10;$$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36" y="2006647"/>
            <a:ext cx="3018503" cy="109560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72722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モーメント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36</a:t>
            </a:fld>
            <a:endParaRPr lang="en-US" altLang="ja-JP" dirty="0"/>
          </a:p>
        </p:txBody>
      </p:sp>
      <p:sp>
        <p:nvSpPr>
          <p:cNvPr id="18" name="正方形/長方形 3"/>
          <p:cNvSpPr>
            <a:spLocks noChangeArrowheads="1"/>
          </p:cNvSpPr>
          <p:nvPr/>
        </p:nvSpPr>
        <p:spPr bwMode="auto">
          <a:xfrm>
            <a:off x="523875" y="1214438"/>
            <a:ext cx="15755366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確率分布の形は， Ｅ（Ｘ－</a:t>
            </a:r>
            <a:r>
              <a:rPr lang="en-US" altLang="ja-JP" sz="4400" dirty="0">
                <a:latin typeface="+mn-ea"/>
                <a:ea typeface="+mn-ea"/>
              </a:rPr>
              <a:t>μ</a:t>
            </a:r>
            <a:r>
              <a:rPr lang="ja-JP" altLang="en-US" sz="4400" dirty="0">
                <a:latin typeface="+mn-ea"/>
                <a:ea typeface="+mn-ea"/>
              </a:rPr>
              <a:t>）</a:t>
            </a:r>
            <a:r>
              <a:rPr lang="en-US" altLang="ja-JP" sz="4400" baseline="30000" dirty="0">
                <a:latin typeface="+mn-ea"/>
                <a:ea typeface="+mn-ea"/>
              </a:rPr>
              <a:t>r</a:t>
            </a:r>
            <a:r>
              <a:rPr lang="en-US" altLang="ja-JP" sz="4400" dirty="0">
                <a:latin typeface="+mn-ea"/>
                <a:ea typeface="+mn-ea"/>
              </a:rPr>
              <a:t> </a:t>
            </a:r>
            <a:r>
              <a:rPr lang="ja-JP" altLang="en-US" sz="4400" dirty="0">
                <a:latin typeface="+mn-ea"/>
                <a:ea typeface="+mn-ea"/>
              </a:rPr>
              <a:t>なる量で決まってくる</a:t>
            </a:r>
            <a:endParaRPr lang="en-US" altLang="ja-JP" sz="4400" dirty="0">
              <a:latin typeface="+mn-ea"/>
              <a:ea typeface="+mn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4400" dirty="0">
                <a:latin typeface="+mn-ea"/>
                <a:ea typeface="+mn-ea"/>
              </a:rPr>
              <a:t>	</a:t>
            </a:r>
            <a:r>
              <a:rPr lang="ja-JP" altLang="en-US" sz="4400" dirty="0">
                <a:latin typeface="+mn-ea"/>
                <a:ea typeface="+mn-ea"/>
              </a:rPr>
              <a:t>（あるいは， Ｅ（Ｘ</a:t>
            </a:r>
            <a:r>
              <a:rPr lang="en-US" altLang="ja-JP" sz="4400" baseline="30000" dirty="0">
                <a:latin typeface="+mn-ea"/>
                <a:ea typeface="+mn-ea"/>
              </a:rPr>
              <a:t>r</a:t>
            </a:r>
            <a:r>
              <a:rPr lang="ja-JP" altLang="en-US" sz="4400" dirty="0">
                <a:latin typeface="+mn-ea"/>
                <a:ea typeface="+mn-ea"/>
              </a:rPr>
              <a:t>） を考えても良い）</a:t>
            </a:r>
            <a:endParaRPr lang="en-US" altLang="ja-JP" sz="4400" dirty="0">
              <a:latin typeface="+mn-ea"/>
              <a:ea typeface="+mn-ea"/>
            </a:endParaRPr>
          </a:p>
        </p:txBody>
      </p:sp>
      <p:sp>
        <p:nvSpPr>
          <p:cNvPr id="19" name="正方形/長方形 3"/>
          <p:cNvSpPr>
            <a:spLocks noChangeArrowheads="1"/>
          </p:cNvSpPr>
          <p:nvPr/>
        </p:nvSpPr>
        <p:spPr bwMode="auto">
          <a:xfrm>
            <a:off x="523875" y="2926641"/>
            <a:ext cx="1575536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Ｘの（原点のまわりの）</a:t>
            </a:r>
            <a:r>
              <a:rPr lang="ja-JP" altLang="en-US" sz="4400" dirty="0" err="1">
                <a:latin typeface="+mn-ea"/>
                <a:ea typeface="+mn-ea"/>
              </a:rPr>
              <a:t>ｒ</a:t>
            </a:r>
            <a:r>
              <a:rPr lang="ja-JP" altLang="en-US" sz="4400" dirty="0">
                <a:latin typeface="+mn-ea"/>
                <a:ea typeface="+mn-ea"/>
              </a:rPr>
              <a:t>次のモーメント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 err="1">
                <a:solidFill>
                  <a:srgbClr val="000000"/>
                </a:solidFill>
                <a:latin typeface="+mn-ea"/>
                <a:ea typeface="+mn-ea"/>
              </a:rPr>
              <a:t>μ</a:t>
            </a:r>
            <a:r>
              <a:rPr lang="en-US" altLang="ja-JP" sz="4400" baseline="-25000" dirty="0" err="1">
                <a:solidFill>
                  <a:srgbClr val="000000"/>
                </a:solidFill>
                <a:latin typeface="+mn-ea"/>
                <a:ea typeface="+mn-ea"/>
              </a:rPr>
              <a:t>r</a:t>
            </a:r>
            <a:r>
              <a:rPr lang="ja-JP" altLang="en-US" sz="4400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ja-JP" altLang="en-US" sz="4400" dirty="0">
                <a:latin typeface="+mn-ea"/>
                <a:ea typeface="+mn-ea"/>
              </a:rPr>
              <a:t>Ｅ（Ｘ</a:t>
            </a:r>
            <a:r>
              <a:rPr lang="en-US" altLang="ja-JP" sz="4400" baseline="30000" dirty="0">
                <a:latin typeface="+mn-ea"/>
                <a:ea typeface="+mn-ea"/>
              </a:rPr>
              <a:t>r</a:t>
            </a:r>
            <a:r>
              <a:rPr lang="ja-JP" altLang="en-US" sz="4400" dirty="0">
                <a:latin typeface="+mn-ea"/>
                <a:ea typeface="+mn-ea"/>
              </a:rPr>
              <a:t>）　　　</a:t>
            </a:r>
            <a:r>
              <a:rPr lang="en-US" altLang="ja-JP" sz="4400" dirty="0">
                <a:solidFill>
                  <a:srgbClr val="000000"/>
                </a:solidFill>
                <a:latin typeface="+mn-ea"/>
                <a:ea typeface="+mn-ea"/>
              </a:rPr>
              <a:t> μ</a:t>
            </a:r>
            <a:r>
              <a:rPr lang="en-US" altLang="ja-JP" sz="4400" baseline="-25000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ja-JP" altLang="en-US" sz="4400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ja-JP" sz="44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ja-JP" altLang="en-US" sz="4400" dirty="0" err="1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ja-JP" sz="4400" dirty="0">
                <a:solidFill>
                  <a:srgbClr val="000000"/>
                </a:solidFill>
                <a:latin typeface="+mn-ea"/>
                <a:ea typeface="+mn-ea"/>
              </a:rPr>
              <a:t> μ</a:t>
            </a:r>
            <a:r>
              <a:rPr lang="en-US" altLang="ja-JP" sz="4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ja-JP" altLang="en-US" sz="4400" dirty="0">
                <a:solidFill>
                  <a:srgbClr val="000000"/>
                </a:solidFill>
                <a:latin typeface="+mn-ea"/>
                <a:ea typeface="+mn-ea"/>
              </a:rPr>
              <a:t>＝Ｅ（Ｘ）</a:t>
            </a:r>
            <a:endParaRPr lang="en-US" altLang="ja-JP" sz="3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0" name="正方形/長方形 3"/>
          <p:cNvSpPr>
            <a:spLocks noChangeArrowheads="1"/>
          </p:cNvSpPr>
          <p:nvPr/>
        </p:nvSpPr>
        <p:spPr bwMode="auto">
          <a:xfrm>
            <a:off x="523875" y="4762845"/>
            <a:ext cx="1575536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Ｘの期待値（平均）のまわり</a:t>
            </a:r>
            <a:r>
              <a:rPr lang="ja-JP" altLang="en-US" sz="4400" dirty="0" err="1">
                <a:latin typeface="+mn-ea"/>
                <a:ea typeface="+mn-ea"/>
              </a:rPr>
              <a:t>ｒ</a:t>
            </a:r>
            <a:r>
              <a:rPr lang="ja-JP" altLang="en-US" sz="4400" dirty="0">
                <a:latin typeface="+mn-ea"/>
                <a:ea typeface="+mn-ea"/>
              </a:rPr>
              <a:t>次のモーメント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 err="1">
                <a:solidFill>
                  <a:srgbClr val="000000"/>
                </a:solidFill>
                <a:latin typeface="+mn-ea"/>
                <a:ea typeface="+mn-ea"/>
              </a:rPr>
              <a:t>μ’</a:t>
            </a:r>
            <a:r>
              <a:rPr lang="en-US" altLang="ja-JP" sz="4400" baseline="-25000" dirty="0" err="1">
                <a:solidFill>
                  <a:srgbClr val="000000"/>
                </a:solidFill>
                <a:latin typeface="+mn-ea"/>
                <a:ea typeface="+mn-ea"/>
              </a:rPr>
              <a:t>r</a:t>
            </a:r>
            <a:r>
              <a:rPr lang="ja-JP" altLang="en-US" sz="4400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ja-JP" altLang="en-US" sz="4400" dirty="0">
                <a:latin typeface="+mn-ea"/>
                <a:ea typeface="+mn-ea"/>
              </a:rPr>
              <a:t>Ｅ（Ｘ－</a:t>
            </a:r>
            <a:r>
              <a:rPr lang="en-US" altLang="ja-JP" sz="4400" dirty="0">
                <a:latin typeface="+mn-ea"/>
                <a:ea typeface="+mn-ea"/>
              </a:rPr>
              <a:t>μ</a:t>
            </a:r>
            <a:r>
              <a:rPr lang="ja-JP" altLang="en-US" sz="4400" dirty="0">
                <a:latin typeface="+mn-ea"/>
                <a:ea typeface="+mn-ea"/>
              </a:rPr>
              <a:t>）</a:t>
            </a:r>
            <a:r>
              <a:rPr lang="en-US" altLang="ja-JP" sz="4400" baseline="30000" dirty="0">
                <a:latin typeface="+mn-ea"/>
                <a:ea typeface="+mn-ea"/>
              </a:rPr>
              <a:t>r</a:t>
            </a:r>
            <a:r>
              <a:rPr lang="ja-JP" altLang="en-US" sz="4400" dirty="0">
                <a:solidFill>
                  <a:srgbClr val="000000"/>
                </a:solidFill>
                <a:latin typeface="+mn-ea"/>
                <a:ea typeface="+mn-ea"/>
              </a:rPr>
              <a:t>　　</a:t>
            </a:r>
            <a:r>
              <a:rPr lang="en-US" altLang="ja-JP" sz="4400" dirty="0">
                <a:solidFill>
                  <a:srgbClr val="000000"/>
                </a:solidFill>
                <a:latin typeface="+mn-ea"/>
                <a:ea typeface="+mn-ea"/>
              </a:rPr>
              <a:t>μ’</a:t>
            </a:r>
            <a:r>
              <a:rPr lang="en-US" altLang="ja-JP" sz="4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ja-JP" altLang="en-US" sz="4400" dirty="0">
                <a:solidFill>
                  <a:srgbClr val="000000"/>
                </a:solidFill>
                <a:latin typeface="+mn-ea"/>
                <a:ea typeface="+mn-ea"/>
              </a:rPr>
              <a:t>＝０，</a:t>
            </a:r>
            <a:r>
              <a:rPr lang="en-US" altLang="ja-JP" sz="4400" dirty="0">
                <a:solidFill>
                  <a:srgbClr val="000000"/>
                </a:solidFill>
                <a:latin typeface="+mn-ea"/>
                <a:ea typeface="+mn-ea"/>
              </a:rPr>
              <a:t> μ’</a:t>
            </a:r>
            <a:r>
              <a:rPr lang="en-US" altLang="ja-JP" sz="440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ja-JP" altLang="en-US" sz="4400" dirty="0">
                <a:solidFill>
                  <a:srgbClr val="000000"/>
                </a:solidFill>
                <a:latin typeface="+mn-ea"/>
                <a:ea typeface="+mn-ea"/>
              </a:rPr>
              <a:t>＝Ｖ（Ｘ）</a:t>
            </a:r>
            <a:endParaRPr lang="en-US" altLang="ja-JP" sz="3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正方形/長方形 3"/>
          <p:cNvSpPr>
            <a:spLocks noChangeArrowheads="1"/>
          </p:cNvSpPr>
          <p:nvPr/>
        </p:nvSpPr>
        <p:spPr bwMode="auto">
          <a:xfrm>
            <a:off x="667891" y="6723323"/>
            <a:ext cx="11548888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Ｘの</a:t>
            </a:r>
            <a:r>
              <a:rPr lang="ja-JP" altLang="en-US" sz="4400" dirty="0" err="1">
                <a:latin typeface="+mn-ea"/>
                <a:ea typeface="+mn-ea"/>
              </a:rPr>
              <a:t>ｒ</a:t>
            </a:r>
            <a:r>
              <a:rPr lang="ja-JP" altLang="en-US" sz="4400" dirty="0">
                <a:latin typeface="+mn-ea"/>
                <a:ea typeface="+mn-ea"/>
              </a:rPr>
              <a:t>次の標準化モーメント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>
                <a:solidFill>
                  <a:srgbClr val="000000"/>
                </a:solidFill>
                <a:latin typeface="+mn-ea"/>
                <a:ea typeface="+mn-ea"/>
              </a:rPr>
              <a:t>α</a:t>
            </a:r>
            <a:r>
              <a:rPr lang="en-US" altLang="ja-JP" sz="4400" baseline="-25000" dirty="0">
                <a:solidFill>
                  <a:srgbClr val="000000"/>
                </a:solidFill>
                <a:latin typeface="+mn-ea"/>
                <a:ea typeface="+mn-ea"/>
              </a:rPr>
              <a:t>r</a:t>
            </a:r>
            <a:r>
              <a:rPr lang="ja-JP" altLang="en-US" sz="4400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ja-JP" altLang="en-US" sz="4400" dirty="0">
                <a:latin typeface="+mn-ea"/>
                <a:ea typeface="+mn-ea"/>
              </a:rPr>
              <a:t>Ｅ｛（Ｘ－</a:t>
            </a:r>
            <a:r>
              <a:rPr lang="en-US" altLang="ja-JP" sz="4400" dirty="0">
                <a:latin typeface="+mn-ea"/>
                <a:ea typeface="+mn-ea"/>
              </a:rPr>
              <a:t>μ</a:t>
            </a:r>
            <a:r>
              <a:rPr lang="ja-JP" altLang="en-US" sz="4400" dirty="0">
                <a:latin typeface="+mn-ea"/>
                <a:ea typeface="+mn-ea"/>
              </a:rPr>
              <a:t>）</a:t>
            </a:r>
            <a:r>
              <a:rPr lang="en-US" altLang="ja-JP" sz="4400" dirty="0">
                <a:latin typeface="+mn-ea"/>
                <a:ea typeface="+mn-ea"/>
              </a:rPr>
              <a:t>/σ</a:t>
            </a:r>
            <a:r>
              <a:rPr lang="ja-JP" altLang="en-US" sz="4400" dirty="0">
                <a:latin typeface="+mn-ea"/>
                <a:ea typeface="+mn-ea"/>
              </a:rPr>
              <a:t>｝</a:t>
            </a:r>
            <a:r>
              <a:rPr lang="en-US" altLang="ja-JP" sz="4400" baseline="30000" dirty="0">
                <a:latin typeface="+mn-ea"/>
                <a:ea typeface="+mn-ea"/>
              </a:rPr>
              <a:t>r</a:t>
            </a: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>
                <a:solidFill>
                  <a:srgbClr val="000000"/>
                </a:solidFill>
                <a:latin typeface="+mn-ea"/>
                <a:ea typeface="+mn-ea"/>
              </a:rPr>
              <a:t>α</a:t>
            </a:r>
            <a:r>
              <a:rPr lang="en-US" altLang="ja-JP" sz="4400" baseline="-250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ja-JP" altLang="en-US" sz="4400" dirty="0">
                <a:latin typeface="+mn-ea"/>
                <a:ea typeface="+mn-ea"/>
              </a:rPr>
              <a:t> が</a:t>
            </a:r>
            <a:r>
              <a:rPr lang="ja-JP" altLang="en-US" sz="4400" dirty="0" smtClean="0">
                <a:latin typeface="+mn-ea"/>
                <a:ea typeface="+mn-ea"/>
              </a:rPr>
              <a:t>歪度</a:t>
            </a:r>
            <a:endParaRPr lang="en-US" altLang="ja-JP" sz="3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48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>
            <a:spLocks noGrp="1"/>
          </p:cNvSpPr>
          <p:nvPr>
            <p:ph type="title"/>
          </p:nvPr>
        </p:nvSpPr>
        <p:spPr>
          <a:xfrm>
            <a:off x="706914" y="3797640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7200" dirty="0" smtClean="0"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ja-JP" sz="7200" dirty="0" err="1" smtClean="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ja-JP" sz="7200" dirty="0" smtClean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ja-JP" sz="7200" dirty="0">
                <a:latin typeface="Century Gothic"/>
                <a:ea typeface="Century Gothic"/>
                <a:cs typeface="Century Gothic"/>
                <a:sym typeface="Century Gothic"/>
              </a:rPr>
              <a:t>チェビシェフの不等式</a:t>
            </a:r>
            <a:endParaRPr sz="7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26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336" name="Google Shape;336;p26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38</a:t>
            </a:fld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title"/>
          </p:nvPr>
        </p:nvSpPr>
        <p:spPr>
          <a:xfrm>
            <a:off x="376888" y="494631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チェビシェフの不等式</a:t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23875" y="1358454"/>
            <a:ext cx="1561734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標本あるいは確率分布は平均のまわりに，ある標準偏差をもって分布する．この分布と標準偏差の間に，</a:t>
            </a:r>
            <a:r>
              <a:rPr lang="ja-JP" sz="4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どのような標本・確率分布でも</a:t>
            </a: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成り立つ関係を示した不等式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Google Shape;344;p27"/>
          <p:cNvSpPr/>
          <p:nvPr/>
        </p:nvSpPr>
        <p:spPr>
          <a:xfrm>
            <a:off x="523875" y="4118836"/>
            <a:ext cx="15617340" cy="4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平均から（ｎ×標準偏差）以上離れた値は全体の1/ｎ</a:t>
            </a:r>
            <a:r>
              <a:rPr lang="ja-JP" sz="4400" baseline="30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ja-JP" sz="4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を超えることはない</a:t>
            </a:r>
            <a:endParaRPr sz="44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84137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None/>
            </a:pP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84137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None/>
            </a:pP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84137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None/>
            </a:pP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ただし，μ＝Ｅ（Ｘ)，σ</a:t>
            </a:r>
            <a:r>
              <a:rPr lang="ja-JP" sz="4400" b="0" i="0" u="none" strike="noStrike" cap="none" baseline="30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＝Ｖ（Ｘ）</a:t>
            </a:r>
            <a:endParaRPr sz="3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5" name="Google Shape;34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2043" y="5748020"/>
            <a:ext cx="4914546" cy="151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チェビシェフの不等式（例）</a:t>
            </a:r>
            <a:endParaRPr/>
          </a:p>
        </p:txBody>
      </p:sp>
      <p:sp>
        <p:nvSpPr>
          <p:cNvPr id="351" name="Google Shape;351;p28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352" name="Google Shape;352;p28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39</a:t>
            </a:fld>
            <a:endParaRPr/>
          </a:p>
        </p:txBody>
      </p:sp>
      <p:sp>
        <p:nvSpPr>
          <p:cNvPr id="353" name="Google Shape;353;p28"/>
          <p:cNvSpPr txBox="1">
            <a:spLocks noGrp="1"/>
          </p:cNvSpPr>
          <p:nvPr>
            <p:ph type="body" idx="1"/>
          </p:nvPr>
        </p:nvSpPr>
        <p:spPr>
          <a:xfrm>
            <a:off x="376891" y="1394731"/>
            <a:ext cx="16556098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例） 大量の文書があり，その文章の長さは平均1000文字，標準偏差は200文字であるとすると，チェビシェフの不等式から，少なくとも75%の文章が600から1400文字の長さであることが導かれる（ｋ＝2の場合）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4295900" y="4095025"/>
            <a:ext cx="840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Ｐ（|Ｘ－1000|≧200ｋ）≦１／ｋ</a:t>
            </a:r>
            <a:r>
              <a:rPr lang="ja-JP" sz="4000" baseline="30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3207950" y="5079325"/>
            <a:ext cx="10379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Ｐ（|Ｘ－1000|≧200*2）≦１／2</a:t>
            </a:r>
            <a:r>
              <a:rPr lang="ja-JP" sz="4000" baseline="30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</a:t>
            </a:r>
            <a:r>
              <a:rPr lang="ja-JP" sz="4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0.25</a:t>
            </a:r>
            <a:endParaRPr sz="40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28"/>
          <p:cNvSpPr/>
          <p:nvPr/>
        </p:nvSpPr>
        <p:spPr>
          <a:xfrm>
            <a:off x="2832026" y="5895225"/>
            <a:ext cx="9096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Ｐ（Ｘ≦600 or X≧1400）≦ 0.25</a:t>
            </a:r>
            <a:endParaRPr sz="40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28"/>
          <p:cNvSpPr/>
          <p:nvPr/>
        </p:nvSpPr>
        <p:spPr>
          <a:xfrm>
            <a:off x="1343576" y="6759325"/>
            <a:ext cx="13593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Ｐ（600 &lt; Ｘ&lt; 1400）= 1-Ｐ（Ｘ≦600 or X≧1400）)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≧1-0.25 =0.75</a:t>
            </a:r>
            <a:endParaRPr sz="40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670910" y="3734991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7200">
                <a:latin typeface="Century Gothic"/>
                <a:ea typeface="Century Gothic"/>
                <a:cs typeface="Century Gothic"/>
                <a:sym typeface="Century Gothic"/>
              </a:rPr>
              <a:t>1. 確率変数と確率分布</a:t>
            </a:r>
            <a:endParaRPr sz="7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4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再掲：チェビシェフの不等式</a:t>
            </a:r>
            <a:endParaRPr/>
          </a:p>
        </p:txBody>
      </p:sp>
      <p:sp>
        <p:nvSpPr>
          <p:cNvPr id="363" name="Google Shape;363;p29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Copyright © 2017 by INIAD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40</a:t>
            </a:fld>
            <a:endParaRPr/>
          </a:p>
        </p:txBody>
      </p:sp>
      <p:pic>
        <p:nvPicPr>
          <p:cNvPr id="365" name="Google Shape;36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0075" y="4635091"/>
            <a:ext cx="4914546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9"/>
          <p:cNvSpPr txBox="1"/>
          <p:nvPr/>
        </p:nvSpPr>
        <p:spPr>
          <a:xfrm>
            <a:off x="1523591" y="2222823"/>
            <a:ext cx="1040541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確率変数Xの期待値がμ、標準偏差がσの時、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任意のk(&gt;0)について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【参考】正規分布のグラフ</a:t>
            </a:r>
            <a:endParaRPr/>
          </a:p>
        </p:txBody>
      </p:sp>
      <p:sp>
        <p:nvSpPr>
          <p:cNvPr id="372" name="Google Shape;372;p30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Copyright © 2017 by INIAD</a:t>
            </a: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41</a:t>
            </a:fld>
            <a:endParaRPr/>
          </a:p>
        </p:txBody>
      </p:sp>
      <p:pic>
        <p:nvPicPr>
          <p:cNvPr id="374" name="Google Shape;37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499" y="3396436"/>
            <a:ext cx="8986878" cy="54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0"/>
          <p:cNvSpPr txBox="1"/>
          <p:nvPr/>
        </p:nvSpPr>
        <p:spPr>
          <a:xfrm>
            <a:off x="1523591" y="1646759"/>
            <a:ext cx="146304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正規分布の場合には値が知られているが、、(Week3資料より)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6" name="Google Shape;37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88587" y="5079044"/>
            <a:ext cx="4331921" cy="1476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 descr="\begin{align*}&#10;&amp;P\Bigl( |X-\mu| \geq 2\sigma\Bigr) = 0.0455&#10;\end{align*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76019" y="2532749"/>
            <a:ext cx="5318110" cy="815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【参考】正規分布のグラフ</a:t>
            </a:r>
            <a:endParaRPr/>
          </a:p>
        </p:txBody>
      </p:sp>
      <p:sp>
        <p:nvSpPr>
          <p:cNvPr id="383" name="Google Shape;383;p31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Copyright © 2017 by INIAD</a:t>
            </a:r>
            <a:endParaRPr/>
          </a:p>
        </p:txBody>
      </p:sp>
      <p:sp>
        <p:nvSpPr>
          <p:cNvPr id="384" name="Google Shape;384;p31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42</a:t>
            </a:fld>
            <a:endParaRPr/>
          </a:p>
        </p:txBody>
      </p:sp>
      <p:pic>
        <p:nvPicPr>
          <p:cNvPr id="385" name="Google Shape;38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499" y="3396436"/>
            <a:ext cx="8986878" cy="54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1"/>
          <p:cNvSpPr txBox="1"/>
          <p:nvPr/>
        </p:nvSpPr>
        <p:spPr>
          <a:xfrm>
            <a:off x="1523591" y="1646759"/>
            <a:ext cx="146304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正規分布の場合には値が知られているが、、(Week3資料より)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7" name="Google Shape;38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0695" y="5967239"/>
            <a:ext cx="4199505" cy="130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1" descr="\begin{align*}&#10;&amp;P\Bigl( |X-\mu| \geq 3\sigma\Bigr) = 0.0027&#10;\end{align*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76019" y="2583419"/>
            <a:ext cx="46767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確率の評価</a:t>
            </a:r>
            <a:endParaRPr/>
          </a:p>
        </p:txBody>
      </p:sp>
      <p:sp>
        <p:nvSpPr>
          <p:cNvPr id="394" name="Google Shape;394;p32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Copyright © 2017 by INIAD</a:t>
            </a:r>
            <a:endParaRPr/>
          </a:p>
        </p:txBody>
      </p:sp>
      <p:sp>
        <p:nvSpPr>
          <p:cNvPr id="395" name="Google Shape;395;p32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43</a:t>
            </a:fld>
            <a:endParaRPr/>
          </a:p>
        </p:txBody>
      </p:sp>
      <p:pic>
        <p:nvPicPr>
          <p:cNvPr id="396" name="Google Shape;39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7647" y="6789413"/>
            <a:ext cx="7626213" cy="24901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32"/>
          <p:cNvCxnSpPr/>
          <p:nvPr/>
        </p:nvCxnSpPr>
        <p:spPr>
          <a:xfrm rot="10800000" flipH="1">
            <a:off x="2567707" y="5679207"/>
            <a:ext cx="1944216" cy="2592288"/>
          </a:xfrm>
          <a:prstGeom prst="straightConnector1">
            <a:avLst/>
          </a:prstGeom>
          <a:solidFill>
            <a:schemeClr val="accent1"/>
          </a:solidFill>
          <a:ln w="76200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8" name="Google Shape;398;p32"/>
          <p:cNvCxnSpPr/>
          <p:nvPr/>
        </p:nvCxnSpPr>
        <p:spPr>
          <a:xfrm rot="10800000">
            <a:off x="4511923" y="5679207"/>
            <a:ext cx="1625924" cy="2592288"/>
          </a:xfrm>
          <a:prstGeom prst="straightConnector1">
            <a:avLst/>
          </a:prstGeom>
          <a:solidFill>
            <a:schemeClr val="accent1"/>
          </a:solidFill>
          <a:ln w="76200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99" name="Google Shape;399;p32" descr="\begin{align*}&#10;&amp;P\Bigl( |X-\mu| \geq k\sigma\Bigr)&#10;\end{align*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9903" y="4383063"/>
            <a:ext cx="3856946" cy="9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/>
        </p:nvSpPr>
        <p:spPr>
          <a:xfrm>
            <a:off x="1523591" y="2222823"/>
            <a:ext cx="1384064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一般の場合にはどうなる？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「分布が正規分布であると仮定できない場合に、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　平均から標準偏差2個分より外側の人の割合が知りたい」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p32"/>
          <p:cNvSpPr txBox="1"/>
          <p:nvPr/>
        </p:nvSpPr>
        <p:spPr>
          <a:xfrm>
            <a:off x="7104211" y="4308150"/>
            <a:ext cx="132921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=???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確率の評価</a:t>
            </a:r>
            <a:endParaRPr/>
          </a:p>
        </p:txBody>
      </p:sp>
      <p:sp>
        <p:nvSpPr>
          <p:cNvPr id="407" name="Google Shape;407;p33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Copyright © 2017 by INIAD</a:t>
            </a:r>
            <a:endParaRPr/>
          </a:p>
        </p:txBody>
      </p:sp>
      <p:sp>
        <p:nvSpPr>
          <p:cNvPr id="408" name="Google Shape;408;p33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44</a:t>
            </a:fld>
            <a:endParaRPr/>
          </a:p>
        </p:txBody>
      </p:sp>
      <p:pic>
        <p:nvPicPr>
          <p:cNvPr id="409" name="Google Shape;40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7647" y="6789413"/>
            <a:ext cx="7626213" cy="24901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33"/>
          <p:cNvCxnSpPr/>
          <p:nvPr/>
        </p:nvCxnSpPr>
        <p:spPr>
          <a:xfrm rot="10800000" flipH="1">
            <a:off x="2567707" y="5679207"/>
            <a:ext cx="1944216" cy="2592288"/>
          </a:xfrm>
          <a:prstGeom prst="straightConnector1">
            <a:avLst/>
          </a:prstGeom>
          <a:solidFill>
            <a:schemeClr val="accent1"/>
          </a:solidFill>
          <a:ln w="76200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11" name="Google Shape;411;p33"/>
          <p:cNvCxnSpPr/>
          <p:nvPr/>
        </p:nvCxnSpPr>
        <p:spPr>
          <a:xfrm rot="10800000">
            <a:off x="4511923" y="5679207"/>
            <a:ext cx="1625924" cy="2592288"/>
          </a:xfrm>
          <a:prstGeom prst="straightConnector1">
            <a:avLst/>
          </a:prstGeom>
          <a:solidFill>
            <a:schemeClr val="accent1"/>
          </a:solidFill>
          <a:ln w="76200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12" name="Google Shape;412;p33" descr="\begin{align*}&#10;&amp;P\Bigl( |X-\mu| \geq k\sigma\Bigr)&#10;\end{align*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9903" y="3678029"/>
            <a:ext cx="3856946" cy="9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3"/>
          <p:cNvSpPr txBox="1"/>
          <p:nvPr/>
        </p:nvSpPr>
        <p:spPr>
          <a:xfrm>
            <a:off x="1523591" y="1533710"/>
            <a:ext cx="1384064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一般の場合にはどうなる？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「分布が正規分布であると仮定できない場合に、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　平均から標準偏差2個分より外側の人の割合が知りたい」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p33"/>
          <p:cNvSpPr txBox="1"/>
          <p:nvPr/>
        </p:nvSpPr>
        <p:spPr>
          <a:xfrm>
            <a:off x="7104211" y="3603116"/>
            <a:ext cx="194702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=???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2862688" y="4811308"/>
            <a:ext cx="140346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⇒一般には正規分布の様な、ちょうどの値は分かりません。</a:t>
            </a:r>
            <a:endParaRPr sz="40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確率の評価</a:t>
            </a:r>
            <a:endParaRPr/>
          </a:p>
        </p:txBody>
      </p:sp>
      <p:sp>
        <p:nvSpPr>
          <p:cNvPr id="421" name="Google Shape;421;p34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Copyright © 2017 by INIAD</a:t>
            </a:r>
            <a:endParaRPr/>
          </a:p>
        </p:txBody>
      </p:sp>
      <p:sp>
        <p:nvSpPr>
          <p:cNvPr id="422" name="Google Shape;422;p34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45</a:t>
            </a:fld>
            <a:endParaRPr/>
          </a:p>
        </p:txBody>
      </p:sp>
      <p:pic>
        <p:nvPicPr>
          <p:cNvPr id="423" name="Google Shape;42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7647" y="6789413"/>
            <a:ext cx="7626213" cy="2490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7707" y="3965801"/>
            <a:ext cx="4934976" cy="1518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34"/>
          <p:cNvCxnSpPr/>
          <p:nvPr/>
        </p:nvCxnSpPr>
        <p:spPr>
          <a:xfrm rot="10800000" flipH="1">
            <a:off x="2567707" y="5679207"/>
            <a:ext cx="1944216" cy="2592288"/>
          </a:xfrm>
          <a:prstGeom prst="straightConnector1">
            <a:avLst/>
          </a:prstGeom>
          <a:solidFill>
            <a:schemeClr val="accent1"/>
          </a:solidFill>
          <a:ln w="76200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26" name="Google Shape;426;p34"/>
          <p:cNvCxnSpPr/>
          <p:nvPr/>
        </p:nvCxnSpPr>
        <p:spPr>
          <a:xfrm rot="10800000">
            <a:off x="4511923" y="5679207"/>
            <a:ext cx="1625924" cy="2592288"/>
          </a:xfrm>
          <a:prstGeom prst="straightConnector1">
            <a:avLst/>
          </a:prstGeom>
          <a:solidFill>
            <a:schemeClr val="accent1"/>
          </a:solidFill>
          <a:ln w="76200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7" name="Google Shape;427;p34"/>
          <p:cNvSpPr txBox="1"/>
          <p:nvPr/>
        </p:nvSpPr>
        <p:spPr>
          <a:xfrm>
            <a:off x="1523591" y="1790775"/>
            <a:ext cx="1249572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しかし、チェビシェフの不等式を使えば、その確率の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上限値は求まる</a:t>
            </a:r>
            <a:r>
              <a:rPr lang="ja-JP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（上からの評価）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8" name="Google Shape;428;p34" descr="\begin{align*}&#10;&amp;P\Bigl( |X-\mu| \geq 2\sigma\Bigr) \leq \frac14 = 0.25.&#10;\end{align*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7160" y="5739947"/>
            <a:ext cx="5172075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確率の評価</a:t>
            </a:r>
            <a:endParaRPr/>
          </a:p>
        </p:txBody>
      </p:sp>
      <p:sp>
        <p:nvSpPr>
          <p:cNvPr id="434" name="Google Shape;434;p35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Copyright © 2017 by INIAD</a:t>
            </a:r>
            <a:endParaRPr/>
          </a:p>
        </p:txBody>
      </p:sp>
      <p:sp>
        <p:nvSpPr>
          <p:cNvPr id="435" name="Google Shape;435;p35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46</a:t>
            </a:fld>
            <a:endParaRPr/>
          </a:p>
        </p:txBody>
      </p:sp>
      <p:pic>
        <p:nvPicPr>
          <p:cNvPr id="436" name="Google Shape;4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7647" y="6789413"/>
            <a:ext cx="7626213" cy="24901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35"/>
          <p:cNvCxnSpPr/>
          <p:nvPr/>
        </p:nvCxnSpPr>
        <p:spPr>
          <a:xfrm rot="10800000" flipH="1">
            <a:off x="2567707" y="5679207"/>
            <a:ext cx="1944216" cy="2592288"/>
          </a:xfrm>
          <a:prstGeom prst="straightConnector1">
            <a:avLst/>
          </a:prstGeom>
          <a:solidFill>
            <a:schemeClr val="accent1"/>
          </a:solidFill>
          <a:ln w="76200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38" name="Google Shape;438;p35"/>
          <p:cNvCxnSpPr/>
          <p:nvPr/>
        </p:nvCxnSpPr>
        <p:spPr>
          <a:xfrm rot="10800000">
            <a:off x="4511923" y="5679207"/>
            <a:ext cx="1625924" cy="2592288"/>
          </a:xfrm>
          <a:prstGeom prst="straightConnector1">
            <a:avLst/>
          </a:prstGeom>
          <a:solidFill>
            <a:schemeClr val="accent1"/>
          </a:solidFill>
          <a:ln w="76200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9" name="Google Shape;439;p35"/>
          <p:cNvSpPr txBox="1"/>
          <p:nvPr/>
        </p:nvSpPr>
        <p:spPr>
          <a:xfrm>
            <a:off x="1523591" y="1790775"/>
            <a:ext cx="53575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例えば。。K=2の時、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0" name="Google Shape;440;p35" descr="\begin{align*}&#10;&amp;P\Bigl( |X-\mu| \geq 2\sigma\Bigr) \leq \frac14 = 0.25.&#10;\end{align*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1683" y="4234589"/>
            <a:ext cx="5172075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演習①</a:t>
            </a:r>
            <a:endParaRPr/>
          </a:p>
        </p:txBody>
      </p:sp>
      <p:sp>
        <p:nvSpPr>
          <p:cNvPr id="446" name="Google Shape;446;p36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447" name="Google Shape;447;p36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47</a:t>
            </a:fld>
            <a:endParaRPr/>
          </a:p>
        </p:txBody>
      </p:sp>
      <p:sp>
        <p:nvSpPr>
          <p:cNvPr id="448" name="Google Shape;448;p36"/>
          <p:cNvSpPr txBox="1"/>
          <p:nvPr/>
        </p:nvSpPr>
        <p:spPr>
          <a:xfrm>
            <a:off x="752727" y="2078807"/>
            <a:ext cx="14560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ある確率変数Xについて、期待値μ=E[X] = 10, 分散V[X]=3　の時、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P(|X-10|≧2)の値をチェビシェフの不等式を用いて評価せよ。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演習①</a:t>
            </a:r>
            <a:r>
              <a:rPr lang="ja-JP">
                <a:solidFill>
                  <a:srgbClr val="FF0000"/>
                </a:solidFill>
              </a:rPr>
              <a:t>【解答】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4" name="Google Shape;454;p37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455" name="Google Shape;455;p37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48</a:t>
            </a:fld>
            <a:endParaRPr/>
          </a:p>
        </p:txBody>
      </p:sp>
      <p:sp>
        <p:nvSpPr>
          <p:cNvPr id="456" name="Google Shape;456;p37"/>
          <p:cNvSpPr txBox="1"/>
          <p:nvPr/>
        </p:nvSpPr>
        <p:spPr>
          <a:xfrm>
            <a:off x="1076763" y="1979504"/>
            <a:ext cx="14560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ある確率変数Xについて、期待値μ=E[X] = 10, 分散V[X]=3　の時、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P(|X-10|≧2)の値をチェビシェフの不等式を用いて評価せよ。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7"/>
          <p:cNvSpPr txBox="1"/>
          <p:nvPr/>
        </p:nvSpPr>
        <p:spPr>
          <a:xfrm>
            <a:off x="3396728" y="3887725"/>
            <a:ext cx="11590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6724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Ｐ（|Ｘ－10|≧1.732ｋ）≦１／ｋ</a:t>
            </a:r>
            <a:r>
              <a:rPr lang="ja-JP" sz="4400" b="0" i="0" u="none" strike="noStrike" cap="none" baseline="30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458" name="Google Shape;458;p37"/>
          <p:cNvSpPr txBox="1"/>
          <p:nvPr/>
        </p:nvSpPr>
        <p:spPr>
          <a:xfrm>
            <a:off x="902224" y="4909775"/>
            <a:ext cx="16352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6724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1.732ｋ＝２　となるようにkをとれば　k=1.1547で k</a:t>
            </a:r>
            <a:r>
              <a:rPr lang="ja-JP" sz="4400" b="0" i="0" u="none" strike="noStrike" cap="none" baseline="30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ja-JP" sz="4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=4/3</a:t>
            </a:r>
            <a:endParaRPr sz="4400" b="0" i="0" u="none" strike="noStrike" cap="none" baseline="300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9" name="Google Shape;459;p37"/>
          <p:cNvSpPr txBox="1"/>
          <p:nvPr/>
        </p:nvSpPr>
        <p:spPr>
          <a:xfrm>
            <a:off x="3395800" y="6097900"/>
            <a:ext cx="9786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6724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Ｐ（|Ｘ－10|≧2）≦１／ｋ</a:t>
            </a:r>
            <a:r>
              <a:rPr lang="ja-JP" sz="4400" b="0" i="0" u="none" strike="noStrike" cap="none" baseline="30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ja-JP" sz="4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r>
              <a:rPr lang="ja-JP" sz="4400" b="0" i="0" u="sng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3/4</a:t>
            </a:r>
            <a:endParaRPr sz="4400" b="0" i="0" u="sng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演習②</a:t>
            </a:r>
            <a:endParaRPr/>
          </a:p>
        </p:txBody>
      </p:sp>
      <p:sp>
        <p:nvSpPr>
          <p:cNvPr id="465" name="Google Shape;465;p38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466" name="Google Shape;466;p38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49</a:t>
            </a:fld>
            <a:endParaRPr/>
          </a:p>
        </p:txBody>
      </p:sp>
      <p:sp>
        <p:nvSpPr>
          <p:cNvPr id="467" name="Google Shape;467;p38"/>
          <p:cNvSpPr txBox="1"/>
          <p:nvPr/>
        </p:nvSpPr>
        <p:spPr>
          <a:xfrm>
            <a:off x="752727" y="2078807"/>
            <a:ext cx="1584279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ある確率変数Xについて、期待値μ=E[X] = 5000, 分散V[X]=2500　の時、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P(|X-5000|&lt;400)の値をチェビシェフの不等式を用いて評価せよ。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確率変数、確率分布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112" name="Google Shape;112;p5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5</a:t>
            </a:fld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523875" y="1826506"/>
            <a:ext cx="1590537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試行の結果によって，その値をとる確率が定まる変数（確率的に動く量）を</a:t>
            </a:r>
            <a:r>
              <a:rPr lang="ja-JP" sz="4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確率変数</a:t>
            </a: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という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523875" y="3548581"/>
            <a:ext cx="1590537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確率変数とその値をとる確率との対応（確率変数の値の出方の様子）を示したものを</a:t>
            </a:r>
            <a:r>
              <a:rPr lang="ja-JP" sz="4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確率分布</a:t>
            </a: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という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演習②</a:t>
            </a:r>
            <a:r>
              <a:rPr lang="ja-JP">
                <a:solidFill>
                  <a:srgbClr val="FF0000"/>
                </a:solidFill>
              </a:rPr>
              <a:t>【解答】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3" name="Google Shape;473;p39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474" name="Google Shape;474;p39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50</a:t>
            </a:fld>
            <a:endParaRPr/>
          </a:p>
        </p:txBody>
      </p:sp>
      <p:sp>
        <p:nvSpPr>
          <p:cNvPr id="475" name="Google Shape;475;p39"/>
          <p:cNvSpPr txBox="1"/>
          <p:nvPr/>
        </p:nvSpPr>
        <p:spPr>
          <a:xfrm>
            <a:off x="752727" y="2078807"/>
            <a:ext cx="1584279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ある確率変数Xについて、期待値μ=E[X] = 5000, 分散V[X]=2500　の時、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P(|X-5000|&lt;400)の値をチェビシェフの不等式を用いて評価せよ。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9"/>
          <p:cNvSpPr txBox="1"/>
          <p:nvPr/>
        </p:nvSpPr>
        <p:spPr>
          <a:xfrm>
            <a:off x="3396727" y="3887725"/>
            <a:ext cx="9961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6724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Ｐ（|Ｘ－5000|≧50ｋ）≦１／ｋ</a:t>
            </a:r>
            <a:r>
              <a:rPr lang="ja-JP" sz="4400" b="0" i="0" u="none" strike="noStrike" cap="none" baseline="30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477" name="Google Shape;477;p39"/>
          <p:cNvSpPr txBox="1"/>
          <p:nvPr/>
        </p:nvSpPr>
        <p:spPr>
          <a:xfrm>
            <a:off x="3395800" y="4945775"/>
            <a:ext cx="9536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6724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50ｋ=400　つまりk=8の時、</a:t>
            </a:r>
            <a:endParaRPr sz="4400" b="0" i="0" u="none" strike="noStrike" cap="none" baseline="300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" name="Google Shape;478;p39"/>
          <p:cNvSpPr txBox="1"/>
          <p:nvPr/>
        </p:nvSpPr>
        <p:spPr>
          <a:xfrm>
            <a:off x="3395800" y="6133900"/>
            <a:ext cx="1136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6724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Ｐ（|Ｘ－5000|≧400）≦１／ｋ</a:t>
            </a:r>
            <a:r>
              <a:rPr lang="ja-JP" sz="4400" b="0" i="0" u="none" strike="noStrike" cap="none" baseline="30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ja-JP" sz="4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=1/64</a:t>
            </a:r>
            <a:endParaRPr sz="44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9" name="Google Shape;479;p39"/>
          <p:cNvSpPr txBox="1"/>
          <p:nvPr/>
        </p:nvSpPr>
        <p:spPr>
          <a:xfrm>
            <a:off x="1311965" y="7515411"/>
            <a:ext cx="14347249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6724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Ｐ（|Ｘ－5000|&lt;400） = 1-Ｐ（|Ｘ－5000|≧400）</a:t>
            </a:r>
            <a:endParaRPr sz="4400" b="0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6724" marR="0" lvl="1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-JP" sz="4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≧1-１／64=</a:t>
            </a:r>
            <a:r>
              <a:rPr lang="ja-JP" sz="4400" b="0" i="0" u="sng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63/64</a:t>
            </a:r>
            <a:endParaRPr sz="4400" b="0" i="0" u="sng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演習③</a:t>
            </a:r>
            <a:endParaRPr/>
          </a:p>
        </p:txBody>
      </p:sp>
      <p:sp>
        <p:nvSpPr>
          <p:cNvPr id="485" name="Google Shape;485;p40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486" name="Google Shape;486;p40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51</a:t>
            </a:fld>
            <a:endParaRPr/>
          </a:p>
        </p:txBody>
      </p:sp>
      <p:sp>
        <p:nvSpPr>
          <p:cNvPr id="487" name="Google Shape;487;p40"/>
          <p:cNvSpPr txBox="1"/>
          <p:nvPr/>
        </p:nvSpPr>
        <p:spPr>
          <a:xfrm>
            <a:off x="752727" y="2078807"/>
            <a:ext cx="1507335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ある確率変数Xについて、期待値μ=E[X] = 0, 分散V[X]=1/16　の時、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P(|X|&lt;3/4)の値をチェビシェフの不等式を用いて評価せよ。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演習③</a:t>
            </a:r>
            <a:r>
              <a:rPr lang="ja-JP">
                <a:solidFill>
                  <a:srgbClr val="FF0000"/>
                </a:solidFill>
              </a:rPr>
              <a:t>【解答】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3" name="Google Shape;493;p41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494" name="Google Shape;494;p41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52</a:t>
            </a:fld>
            <a:endParaRPr/>
          </a:p>
        </p:txBody>
      </p:sp>
      <p:sp>
        <p:nvSpPr>
          <p:cNvPr id="495" name="Google Shape;495;p41"/>
          <p:cNvSpPr txBox="1"/>
          <p:nvPr/>
        </p:nvSpPr>
        <p:spPr>
          <a:xfrm>
            <a:off x="752727" y="2078807"/>
            <a:ext cx="1507335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ある確率変数Xについて、期待値μ=E[X] = 0, 分散V[X]=1/16　の時、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P(|X|&lt;3/4)の値をチェビシェフの不等式を用いて評価せよ。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1"/>
          <p:cNvSpPr txBox="1"/>
          <p:nvPr/>
        </p:nvSpPr>
        <p:spPr>
          <a:xfrm>
            <a:off x="3396714" y="4219016"/>
            <a:ext cx="1002773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6724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Ｐ（|Ｘ－0|≧ｋ/4）≦１／ｋ</a:t>
            </a:r>
            <a:r>
              <a:rPr lang="ja-JP" sz="4400" b="0" i="0" u="none" strike="noStrike" cap="none" baseline="300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dirty="0"/>
          </a:p>
        </p:txBody>
      </p:sp>
      <p:sp>
        <p:nvSpPr>
          <p:cNvPr id="497" name="Google Shape;497;p41"/>
          <p:cNvSpPr txBox="1"/>
          <p:nvPr/>
        </p:nvSpPr>
        <p:spPr>
          <a:xfrm>
            <a:off x="3395799" y="5061286"/>
            <a:ext cx="741946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6724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ｋ/4=3/4　つまりk=3の時、</a:t>
            </a:r>
            <a:endParaRPr sz="4400" b="0" i="0" u="none" strike="noStrike" cap="none" baseline="300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41"/>
          <p:cNvSpPr txBox="1"/>
          <p:nvPr/>
        </p:nvSpPr>
        <p:spPr>
          <a:xfrm>
            <a:off x="3359795" y="6111255"/>
            <a:ext cx="983937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6724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Ｐ（|Ｘ|≧3/4）≦１／ｋ</a:t>
            </a:r>
            <a:r>
              <a:rPr lang="ja-JP" sz="4400" b="0" i="0" u="none" strike="noStrike" cap="none" baseline="300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ja-JP" sz="4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=1/9</a:t>
            </a:r>
            <a:endParaRPr sz="4400" b="0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3395798" y="7378794"/>
            <a:ext cx="11367123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6724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Ｐ（|Ｘ|&lt;3/4）=1-Ｐ（|Ｘ|≧3/4） </a:t>
            </a:r>
            <a:endParaRPr sz="4400" b="0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6724" marR="0" lvl="1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-JP" sz="44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≧1-1/9=8/9.</a:t>
            </a:r>
            <a:endParaRPr sz="4400" b="0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2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506" name="Google Shape;506;p42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53</a:t>
            </a:fld>
            <a:endParaRPr/>
          </a:p>
        </p:txBody>
      </p:sp>
      <p:pic>
        <p:nvPicPr>
          <p:cNvPr id="507" name="Google Shape;50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9614" y="1034691"/>
            <a:ext cx="14239218" cy="5544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3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514" name="Google Shape;514;p43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54</a:t>
            </a:fld>
            <a:endParaRPr/>
          </a:p>
        </p:txBody>
      </p:sp>
      <p:pic>
        <p:nvPicPr>
          <p:cNvPr id="515" name="Google Shape;51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9614" y="1034691"/>
            <a:ext cx="14239218" cy="5544616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3"/>
          <p:cNvSpPr txBox="1"/>
          <p:nvPr/>
        </p:nvSpPr>
        <p:spPr>
          <a:xfrm>
            <a:off x="2963751" y="7299387"/>
            <a:ext cx="22284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σ=1/5, ⇒　k=2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1307567" y="3518967"/>
            <a:ext cx="6336704" cy="61206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523" name="Google Shape;523;p44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55</a:t>
            </a:fld>
            <a:endParaRPr/>
          </a:p>
        </p:txBody>
      </p:sp>
      <p:pic>
        <p:nvPicPr>
          <p:cNvPr id="524" name="Google Shape;52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9695" y="926679"/>
            <a:ext cx="11711825" cy="432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56</a:t>
            </a:fld>
            <a:endParaRPr/>
          </a:p>
        </p:txBody>
      </p:sp>
      <p:pic>
        <p:nvPicPr>
          <p:cNvPr id="531" name="Google Shape;53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9695" y="926679"/>
            <a:ext cx="11711825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5"/>
          <p:cNvSpPr txBox="1"/>
          <p:nvPr/>
        </p:nvSpPr>
        <p:spPr>
          <a:xfrm>
            <a:off x="2963751" y="7299387"/>
            <a:ext cx="20746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σ=5, ⇒　k=12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5"/>
          <p:cNvSpPr/>
          <p:nvPr/>
        </p:nvSpPr>
        <p:spPr>
          <a:xfrm>
            <a:off x="1307567" y="2870895"/>
            <a:ext cx="6336704" cy="61206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539" name="Google Shape;539;p46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57</a:t>
            </a:fld>
            <a:endParaRPr/>
          </a:p>
        </p:txBody>
      </p:sp>
      <p:pic>
        <p:nvPicPr>
          <p:cNvPr id="540" name="Google Shape;54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9635" y="674651"/>
            <a:ext cx="13057367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546" name="Google Shape;546;p47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58</a:t>
            </a:fld>
            <a:endParaRPr/>
          </a:p>
        </p:txBody>
      </p:sp>
      <p:pic>
        <p:nvPicPr>
          <p:cNvPr id="547" name="Google Shape;54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9635" y="674651"/>
            <a:ext cx="13057367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7"/>
          <p:cNvSpPr/>
          <p:nvPr/>
        </p:nvSpPr>
        <p:spPr>
          <a:xfrm>
            <a:off x="1307567" y="3050915"/>
            <a:ext cx="6336704" cy="61206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7"/>
          <p:cNvSpPr txBox="1"/>
          <p:nvPr/>
        </p:nvSpPr>
        <p:spPr>
          <a:xfrm>
            <a:off x="2963751" y="7299387"/>
            <a:ext cx="29370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σ=        ,       ⇒　k=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47" descr="\begin{align*}&#10;&amp;\sqrt{3}&#10;\end{align*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3831" y="7330194"/>
            <a:ext cx="5048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47" descr="\begin{align*}&#10;&amp;\sqrt{3}&#10;\end{align*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0075" y="7361002"/>
            <a:ext cx="5048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8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今回のまとめ</a:t>
            </a:r>
            <a:endParaRPr/>
          </a:p>
        </p:txBody>
      </p:sp>
      <p:sp>
        <p:nvSpPr>
          <p:cNvPr id="557" name="Google Shape;557;p48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558" name="Google Shape;558;p48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59</a:t>
            </a:fld>
            <a:endParaRPr/>
          </a:p>
        </p:txBody>
      </p:sp>
      <p:sp>
        <p:nvSpPr>
          <p:cNvPr id="559" name="Google Shape;559;p48"/>
          <p:cNvSpPr/>
          <p:nvPr/>
        </p:nvSpPr>
        <p:spPr>
          <a:xfrm>
            <a:off x="847911" y="1912719"/>
            <a:ext cx="15653345" cy="326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1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連続型と離散型の確率分布について学習した</a:t>
            </a:r>
            <a:endParaRPr sz="4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63538" marR="0" lvl="1" indent="-841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None/>
            </a:pP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635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期待値、分散（標準偏差）およびその性質について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1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　　学習した</a:t>
            </a:r>
            <a:endParaRPr sz="4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離散型の確率変数の確率分布</a:t>
            </a:r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121" name="Google Shape;121;p6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6</a:t>
            </a:fld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662058" y="1467317"/>
            <a:ext cx="1551516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確率変数が整数値などの</a:t>
            </a:r>
            <a:r>
              <a:rPr lang="ja-JP" sz="4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離散的な値</a:t>
            </a: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（とびとびの値）になるときは，確率分布は下表のような一覧表で示されることがある</a:t>
            </a:r>
            <a:endParaRPr sz="3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23" name="Google Shape;123;p6"/>
          <p:cNvGraphicFramePr/>
          <p:nvPr/>
        </p:nvGraphicFramePr>
        <p:xfrm>
          <a:off x="2424923" y="3915011"/>
          <a:ext cx="11088000" cy="1402100"/>
        </p:xfrm>
        <a:graphic>
          <a:graphicData uri="http://schemas.openxmlformats.org/drawingml/2006/table">
            <a:tbl>
              <a:tblPr firstRow="1" bandRow="1">
                <a:noFill/>
                <a:tableStyleId>{51C3C695-7565-4B45-92BE-1981ACF8D6A1}</a:tableStyleId>
              </a:tblPr>
              <a:tblGrid>
                <a:gridCol w="3348000"/>
                <a:gridCol w="1548000"/>
                <a:gridCol w="1548000"/>
                <a:gridCol w="1548000"/>
                <a:gridCol w="1548000"/>
                <a:gridCol w="1548000"/>
              </a:tblGrid>
              <a:tr h="535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確率変数Ｘ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</a:t>
                      </a:r>
                      <a:r>
                        <a:rPr lang="ja-JP" sz="4000" b="0" u="none" strike="noStrike" cap="none" baseline="-25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4000" b="0" u="none" strike="noStrike" cap="none" baseline="-25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</a:t>
                      </a:r>
                      <a:r>
                        <a:rPr lang="ja-JP" sz="4000" b="0" u="none" strike="noStrike" cap="none" baseline="-25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</a:t>
                      </a:r>
                      <a:r>
                        <a:rPr lang="ja-JP" sz="4000" b="0" u="none" strike="noStrike" cap="none" baseline="-25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…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</a:t>
                      </a:r>
                      <a:r>
                        <a:rPr lang="ja-JP" sz="4000" b="0" u="none" strike="noStrike" cap="none" baseline="-25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</a:tr>
              <a:tr h="535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確率Ｐ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ｐ</a:t>
                      </a:r>
                      <a:r>
                        <a:rPr lang="ja-JP" sz="4000" b="0" u="none" strike="noStrike" cap="none" baseline="-25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entury Gothic"/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ｐ</a:t>
                      </a:r>
                      <a:r>
                        <a:rPr lang="ja-JP" sz="4000" b="0" u="none" strike="noStrike" cap="none" baseline="-25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entury Gothic"/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ｐ</a:t>
                      </a:r>
                      <a:r>
                        <a:rPr lang="ja-JP" sz="4000" b="0" u="none" strike="noStrike" cap="none" baseline="-25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…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entury Gothic"/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ｐ</a:t>
                      </a:r>
                      <a:r>
                        <a:rPr lang="ja-JP" sz="4000" b="0" u="none" strike="noStrike" cap="none" baseline="-25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124" name="Google Shape;124;p6"/>
          <p:cNvSpPr/>
          <p:nvPr/>
        </p:nvSpPr>
        <p:spPr>
          <a:xfrm>
            <a:off x="2269281" y="5696044"/>
            <a:ext cx="7715250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20738" marR="0" lvl="1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Ｐ（Ｘ＝</a:t>
            </a: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lang="ja-JP" sz="4400" b="0" i="0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）＝</a:t>
            </a: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</a:t>
            </a:r>
            <a:r>
              <a:rPr lang="ja-JP" sz="4400" b="0" i="0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endParaRPr sz="4400" b="0" i="0" u="none" strike="noStrike" cap="none" baseline="-25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</a:t>
            </a:r>
            <a:r>
              <a:rPr lang="ja-JP" sz="4400" b="0" i="0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≧０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∑</a:t>
            </a: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</a:t>
            </a:r>
            <a:r>
              <a:rPr lang="ja-JP" sz="4400" b="0" i="0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＝１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9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メイリオ" panose="020B0604030504040204" pitchFamily="50" charset="-128"/>
                <a:ea typeface="メイリオ" panose="020B0604030504040204" pitchFamily="50" charset="-128"/>
              </a:rPr>
              <a:t>後半の学習のポイント（チェックリスト）</a:t>
            </a:r>
            <a:endParaRPr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5" name="Google Shape;565;p49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Copyright ©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2023 by INIAD</a:t>
            </a: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6" name="Google Shape;566;p49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60</a:t>
            </a:fld>
            <a:endParaRPr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7" name="Google Shape;567;p49"/>
          <p:cNvSpPr/>
          <p:nvPr/>
        </p:nvSpPr>
        <p:spPr>
          <a:xfrm>
            <a:off x="806074" y="1593904"/>
            <a:ext cx="15515162" cy="670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1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000"/>
              <a:buFont typeface="Noto Sans Symbols"/>
              <a:buChar char="●"/>
            </a:pPr>
            <a:r>
              <a:rPr lang="ja-JP" sz="4000" b="0" i="0" u="none" strike="noStrike" cap="none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entury Gothic"/>
                <a:sym typeface="Century Gothic"/>
              </a:rPr>
              <a:t>連続型と離散型の確率分布の違いを述べられますか？</a:t>
            </a:r>
            <a:endParaRPr sz="4000" b="0" i="0" u="none" strike="noStrike" cap="none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entury Gothic"/>
              <a:sym typeface="Century Gothic"/>
            </a:endParaRPr>
          </a:p>
          <a:p>
            <a:pPr marL="363538" marR="0" lvl="1" indent="-109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000"/>
              <a:buFont typeface="Noto Sans Symbols"/>
              <a:buNone/>
            </a:pPr>
            <a:endParaRPr sz="4000" b="0" i="0" u="none" strike="noStrike" cap="none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entury Gothic"/>
              <a:sym typeface="Century Gothic"/>
            </a:endParaRPr>
          </a:p>
          <a:p>
            <a:pPr marL="3635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000"/>
              <a:buFont typeface="Noto Sans Symbols"/>
              <a:buChar char="●"/>
            </a:pPr>
            <a:r>
              <a:rPr lang="ja-JP" sz="40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entury Gothic"/>
                <a:sym typeface="Century Gothic"/>
              </a:rPr>
              <a:t>累積分布とは何か、説明できますか？</a:t>
            </a:r>
            <a:endParaRPr sz="4000" b="0" i="0" u="none" strike="noStrike" cap="none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entury Gothic"/>
              <a:sym typeface="Century Gothic"/>
            </a:endParaRPr>
          </a:p>
          <a:p>
            <a:pPr marL="363538" marR="0" lvl="1" indent="-109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000"/>
              <a:buFont typeface="Noto Sans Symbols"/>
              <a:buNone/>
            </a:pPr>
            <a:endParaRPr sz="4000" b="0" i="0" u="none" strike="noStrike" cap="none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entury Gothic"/>
              <a:sym typeface="Century Gothic"/>
            </a:endParaRPr>
          </a:p>
          <a:p>
            <a:pPr marL="3635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000"/>
              <a:buFont typeface="Noto Sans Symbols"/>
              <a:buChar char="●"/>
            </a:pPr>
            <a:r>
              <a:rPr lang="ja-JP" sz="40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entury Gothic"/>
                <a:sym typeface="Century Gothic"/>
              </a:rPr>
              <a:t>確率変数の期待値、分散（標準偏差）の基本的演算を述べることができますか？</a:t>
            </a:r>
            <a:endParaRPr sz="4000" b="0" i="0" u="none" strike="noStrike" cap="none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entury Gothic"/>
              <a:sym typeface="Century Gothic"/>
            </a:endParaRPr>
          </a:p>
          <a:p>
            <a:pPr marL="363538" marR="0" lvl="1" indent="-109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000"/>
              <a:buFont typeface="Noto Sans Symbols"/>
              <a:buNone/>
            </a:pPr>
            <a:endParaRPr sz="4000" b="0" i="0" u="none" strike="noStrike" cap="none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entury Gothic"/>
              <a:sym typeface="Century Gothic"/>
            </a:endParaRPr>
          </a:p>
          <a:p>
            <a:pPr marL="3635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000"/>
              <a:buFont typeface="Noto Sans Symbols"/>
              <a:buChar char="●"/>
            </a:pPr>
            <a:r>
              <a:rPr lang="ja-JP" sz="40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entury Gothic"/>
                <a:sym typeface="Century Gothic"/>
              </a:rPr>
              <a:t>標準化変数の作り方とその性質について、理解できていますか？</a:t>
            </a:r>
            <a:endParaRPr sz="4000" b="0" i="0" u="none" strike="noStrike" cap="none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entury Gothic"/>
              <a:sym typeface="Century Gothic"/>
            </a:endParaRPr>
          </a:p>
          <a:p>
            <a:pPr marL="3635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000"/>
              <a:buFont typeface="Noto Sans Symbols"/>
              <a:buChar char="●"/>
            </a:pPr>
            <a:r>
              <a:rPr lang="ja-JP" sz="40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entury Gothic"/>
                <a:sym typeface="Century Gothic"/>
              </a:rPr>
              <a:t>チェビシェフの不等式を用いて確率の評価計算ができますか？</a:t>
            </a:r>
            <a:endParaRPr sz="3600" b="0" i="0" u="none" strike="noStrike" cap="none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376888" y="485274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離散型の確率変数の確率分布（例）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7</a:t>
            </a:fld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662058" y="1467317"/>
            <a:ext cx="1551516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0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例えば、サイコロの目を確率変数と思えば、以下の表が得られる。</a:t>
            </a:r>
            <a:endParaRPr sz="3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33" name="Google Shape;133;p7"/>
          <p:cNvGraphicFramePr/>
          <p:nvPr/>
        </p:nvGraphicFramePr>
        <p:xfrm>
          <a:off x="2424923" y="3915011"/>
          <a:ext cx="11087950" cy="1402100"/>
        </p:xfrm>
        <a:graphic>
          <a:graphicData uri="http://schemas.openxmlformats.org/drawingml/2006/table">
            <a:tbl>
              <a:tblPr firstRow="1" bandRow="1">
                <a:noFill/>
                <a:tableStyleId>{51C3C695-7565-4B45-92BE-1981ACF8D6A1}</a:tableStyleId>
              </a:tblPr>
              <a:tblGrid>
                <a:gridCol w="2937850"/>
                <a:gridCol w="1358350"/>
                <a:gridCol w="1358350"/>
                <a:gridCol w="1358350"/>
                <a:gridCol w="1358350"/>
                <a:gridCol w="1358350"/>
                <a:gridCol w="1358350"/>
              </a:tblGrid>
              <a:tr h="535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確率変数Ｘ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</a:tr>
              <a:tr h="535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確率Ｐ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1/6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entury Gothic"/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1/6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entury Gothic"/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1/6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1/6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entury Gothic"/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1/6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entury Gothic"/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1/6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134" name="Google Shape;134;p7"/>
          <p:cNvSpPr/>
          <p:nvPr/>
        </p:nvSpPr>
        <p:spPr>
          <a:xfrm>
            <a:off x="2269281" y="5696044"/>
            <a:ext cx="10739586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20738" marR="0" lvl="1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Ｐ（Ｘ＝</a:t>
            </a: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lang="ja-JP" sz="4400" b="0" i="0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）＝1/6</a:t>
            </a:r>
            <a:endParaRPr sz="4400" b="0" i="0" u="none" strike="noStrike" cap="none" baseline="-25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</a:t>
            </a:r>
            <a:r>
              <a:rPr lang="ja-JP" sz="4400" b="0" i="0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≧０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∑</a:t>
            </a: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</a:t>
            </a:r>
            <a:r>
              <a:rPr lang="ja-JP" sz="4400" b="0" i="0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＝1/6+1/6+…+1/6 = １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449178" y="485696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離散型の確率変数の確率分布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141" name="Google Shape;141;p8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8</a:t>
            </a:fld>
            <a:endParaRPr/>
          </a:p>
        </p:txBody>
      </p:sp>
      <p:sp>
        <p:nvSpPr>
          <p:cNvPr id="142" name="Google Shape;142;p8"/>
          <p:cNvSpPr/>
          <p:nvPr/>
        </p:nvSpPr>
        <p:spPr>
          <a:xfrm>
            <a:off x="486526" y="2114811"/>
            <a:ext cx="15827655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1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可算集合｛ｘ</a:t>
            </a:r>
            <a:r>
              <a:rPr lang="ja-JP" sz="4400" b="0" i="0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，ｘ</a:t>
            </a:r>
            <a:r>
              <a:rPr lang="ja-JP" sz="4400" b="0" i="0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，…｝の中の値をとる確率変数Ｘのそれぞれの値の確率　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Ｐ（Ｘ＝</a:t>
            </a: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ｘ</a:t>
            </a:r>
            <a:r>
              <a:rPr lang="ja-JP" sz="4400" b="0" i="0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）＝</a:t>
            </a: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ｆ（ｘ</a:t>
            </a:r>
            <a:r>
              <a:rPr lang="ja-JP" sz="4400" b="0" i="0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</a:t>
            </a: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） をＸの</a:t>
            </a:r>
            <a:r>
              <a:rPr lang="ja-JP" sz="44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離散型の確率分布</a:t>
            </a: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と呼ぶ</a:t>
            </a:r>
            <a:endParaRPr sz="3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2999755" y="5409287"/>
            <a:ext cx="13785378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20738" marR="0" lvl="1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ｆ（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ｘ</a:t>
            </a:r>
            <a:r>
              <a:rPr lang="ja-JP" sz="4400" b="0" i="0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</a:t>
            </a: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）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≧０，　　ｋ＝１，２，…</a:t>
            </a:r>
            <a:endParaRPr/>
          </a:p>
          <a:p>
            <a:pPr marL="8207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∑</a:t>
            </a: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ｆ（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ｘ</a:t>
            </a:r>
            <a:r>
              <a:rPr lang="ja-JP" sz="4400" b="0" i="0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</a:t>
            </a: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）</a:t>
            </a:r>
            <a:r>
              <a:rPr lang="ja-JP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＝１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0738" marR="0" lvl="1" indent="-363538" algn="l" rtl="0">
              <a:spcBef>
                <a:spcPts val="120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⮚"/>
            </a:pP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ｆを離散型の確率分布と呼ぶ</a:t>
            </a:r>
            <a:endParaRPr sz="4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449178" y="485696"/>
            <a:ext cx="15902352" cy="141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離散型の確率変数の確率分布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ftr" idx="11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Copyright © </a:t>
            </a:r>
            <a:r>
              <a:rPr lang="en-US" altLang="ja-JP" dirty="0" smtClean="0"/>
              <a:t>2023 by INIAD</a:t>
            </a:r>
            <a:endParaRPr dirty="0"/>
          </a:p>
        </p:txBody>
      </p:sp>
      <p:sp>
        <p:nvSpPr>
          <p:cNvPr id="150" name="Google Shape;150;p9"/>
          <p:cNvSpPr txBox="1">
            <a:spLocks noGrp="1"/>
          </p:cNvSpPr>
          <p:nvPr>
            <p:ph type="sldNum" idx="12"/>
          </p:nvPr>
        </p:nvSpPr>
        <p:spPr>
          <a:xfrm>
            <a:off x="16039036" y="9290462"/>
            <a:ext cx="955094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9</a:t>
            </a:fld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955923" y="1489386"/>
            <a:ext cx="1360111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3538" marR="0" lvl="1" indent="-363538" algn="l" rtl="0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Noto Sans Symbols"/>
              <a:buChar char="●"/>
            </a:pPr>
            <a:r>
              <a:rPr lang="ja-JP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例） ２個のさいころの目の和の確率</a:t>
            </a:r>
            <a:endParaRPr sz="3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52" name="Google Shape;152;p9"/>
          <p:cNvGraphicFramePr/>
          <p:nvPr/>
        </p:nvGraphicFramePr>
        <p:xfrm>
          <a:off x="371463" y="2736577"/>
          <a:ext cx="16848000" cy="1402100"/>
        </p:xfrm>
        <a:graphic>
          <a:graphicData uri="http://schemas.openxmlformats.org/drawingml/2006/table">
            <a:tbl>
              <a:tblPr firstRow="1" bandRow="1">
                <a:noFill/>
                <a:tableStyleId>{51C3C695-7565-4B45-92BE-1981ACF8D6A1}</a:tableStyleId>
              </a:tblPr>
              <a:tblGrid>
                <a:gridCol w="1404000"/>
                <a:gridCol w="1404000"/>
                <a:gridCol w="1404000"/>
                <a:gridCol w="1404000"/>
                <a:gridCol w="1404000"/>
                <a:gridCol w="1404000"/>
                <a:gridCol w="1404000"/>
                <a:gridCol w="1404000"/>
                <a:gridCol w="1404000"/>
                <a:gridCol w="1404000"/>
                <a:gridCol w="1404000"/>
                <a:gridCol w="1404000"/>
              </a:tblGrid>
              <a:tr h="607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和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</a:tr>
              <a:tr h="607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確率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1/36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entury Gothic"/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2/36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entury Gothic"/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3/36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4/34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entury Gothic"/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5/36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entury Gothic"/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6/36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entury Gothic"/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5/36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entury Gothic"/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4/36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entury Gothic"/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3/36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entury Gothic"/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2/36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entury Gothic"/>
                        <a:buNone/>
                      </a:pPr>
                      <a:r>
                        <a:rPr lang="ja-JP" sz="40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1/36</a:t>
                      </a:r>
                      <a:endParaRPr sz="40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5725" marB="457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2821</Words>
  <Application>Microsoft Office PowerPoint</Application>
  <PresentationFormat>ユーザー設定</PresentationFormat>
  <Paragraphs>447</Paragraphs>
  <Slides>60</Slides>
  <Notes>48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60</vt:i4>
      </vt:variant>
    </vt:vector>
  </HeadingPairs>
  <TitlesOfParts>
    <vt:vector size="71" baseType="lpstr">
      <vt:lpstr>Times</vt:lpstr>
      <vt:lpstr>Arial</vt:lpstr>
      <vt:lpstr>Arial Black</vt:lpstr>
      <vt:lpstr>メイリオ</vt:lpstr>
      <vt:lpstr>ＤＦＧ平成ゴシック体W7</vt:lpstr>
      <vt:lpstr>Noto Sans Symbols</vt:lpstr>
      <vt:lpstr>Wingdings</vt:lpstr>
      <vt:lpstr>Cambria Math</vt:lpstr>
      <vt:lpstr>ＭＳ Ｐゴシック</vt:lpstr>
      <vt:lpstr>Century Gothic</vt:lpstr>
      <vt:lpstr>7_元OHP</vt:lpstr>
      <vt:lpstr>PowerPoint プレゼンテーション</vt:lpstr>
      <vt:lpstr>スケジュール（予定）</vt:lpstr>
      <vt:lpstr>今回の講義内容</vt:lpstr>
      <vt:lpstr>1. 確率変数と確率分布</vt:lpstr>
      <vt:lpstr>確率変数、確率分布</vt:lpstr>
      <vt:lpstr>離散型の確率変数の確率分布</vt:lpstr>
      <vt:lpstr>離散型の確率変数の確率分布（例）</vt:lpstr>
      <vt:lpstr>離散型の確率変数の確率分布</vt:lpstr>
      <vt:lpstr>離散型の確率変数の確率分布</vt:lpstr>
      <vt:lpstr>連続型の確率変数の確率分布</vt:lpstr>
      <vt:lpstr>連続型の確率変数の確率分布</vt:lpstr>
      <vt:lpstr>累積分布関数</vt:lpstr>
      <vt:lpstr>PowerPoint プレゼンテーション</vt:lpstr>
      <vt:lpstr>期待値</vt:lpstr>
      <vt:lpstr>期待値の算出例</vt:lpstr>
      <vt:lpstr>期待値の演算</vt:lpstr>
      <vt:lpstr>期待値の演算（簡単な例）</vt:lpstr>
      <vt:lpstr>期待値の演算（簡単な例）</vt:lpstr>
      <vt:lpstr>分散</vt:lpstr>
      <vt:lpstr>分散</vt:lpstr>
      <vt:lpstr>演習</vt:lpstr>
      <vt:lpstr>演習【解答】</vt:lpstr>
      <vt:lpstr>演習【解答】</vt:lpstr>
      <vt:lpstr>分散の演算</vt:lpstr>
      <vt:lpstr>標準偏差、標準化</vt:lpstr>
      <vt:lpstr>3. モーメント</vt:lpstr>
      <vt:lpstr>確率分布の形をより正確に表現する</vt:lpstr>
      <vt:lpstr>【Coffee Break】 サラリーマンの年収分布</vt:lpstr>
      <vt:lpstr>歪度（歪度係数）</vt:lpstr>
      <vt:lpstr>歪度（歪度係数）</vt:lpstr>
      <vt:lpstr>尖度（超過係数）</vt:lpstr>
      <vt:lpstr>尖度（超過係数）</vt:lpstr>
      <vt:lpstr>Exercise.</vt:lpstr>
      <vt:lpstr>Exercise.【Answer】</vt:lpstr>
      <vt:lpstr>Exercise.【Answer】</vt:lpstr>
      <vt:lpstr>モーメント</vt:lpstr>
      <vt:lpstr>4. チェビシェフの不等式</vt:lpstr>
      <vt:lpstr>チェビシェフの不等式</vt:lpstr>
      <vt:lpstr>チェビシェフの不等式（例）</vt:lpstr>
      <vt:lpstr>再掲：チェビシェフの不等式</vt:lpstr>
      <vt:lpstr>【参考】正規分布のグラフ</vt:lpstr>
      <vt:lpstr>【参考】正規分布のグラフ</vt:lpstr>
      <vt:lpstr>確率の評価</vt:lpstr>
      <vt:lpstr>確率の評価</vt:lpstr>
      <vt:lpstr>確率の評価</vt:lpstr>
      <vt:lpstr>確率の評価</vt:lpstr>
      <vt:lpstr>演習①</vt:lpstr>
      <vt:lpstr>演習①【解答】</vt:lpstr>
      <vt:lpstr>演習②</vt:lpstr>
      <vt:lpstr>演習②【解答】</vt:lpstr>
      <vt:lpstr>演習③</vt:lpstr>
      <vt:lpstr>演習③【解答】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今回のまとめ</vt:lpstr>
      <vt:lpstr>後半の学習のポイント（チェックリスト）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</dc:creator>
  <cp:lastModifiedBy>本多泰理</cp:lastModifiedBy>
  <cp:revision>17</cp:revision>
  <dcterms:created xsi:type="dcterms:W3CDTF">2005-02-14T05:16:26Z</dcterms:created>
  <dcterms:modified xsi:type="dcterms:W3CDTF">2023-04-08T03:39:09Z</dcterms:modified>
</cp:coreProperties>
</file>