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8"/>
  </p:notesMasterIdLst>
  <p:handoutMasterIdLst>
    <p:handoutMasterId r:id="rId9"/>
  </p:handoutMasterIdLst>
  <p:sldIdLst>
    <p:sldId id="321" r:id="rId2"/>
    <p:sldId id="322" r:id="rId3"/>
    <p:sldId id="323" r:id="rId4"/>
    <p:sldId id="324" r:id="rId5"/>
    <p:sldId id="326" r:id="rId6"/>
    <p:sldId id="325" r:id="rId7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321"/>
            <p14:sldId id="322"/>
            <p14:sldId id="323"/>
          </p14:sldIdLst>
        </p14:section>
        <p14:section name="タイトルなしのセクション" id="{19F6ED86-44ED-4118-B3B3-553FF38B37ED}">
          <p14:sldIdLst>
            <p14:sldId id="324"/>
            <p14:sldId id="326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768" y="52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2020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2020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</a:t>
            </a:r>
            <a:r>
              <a:rPr lang="en-US" altLang="ja-JP" dirty="0" smtClean="0"/>
              <a:t>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19835" y="3758798"/>
            <a:ext cx="903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Week2_DAM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11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15" y="638647"/>
            <a:ext cx="12663288" cy="554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7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15" y="638647"/>
            <a:ext cx="12663288" cy="5543116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3575819" y="6551376"/>
          <a:ext cx="69507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X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¼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9120435" y="4643164"/>
            <a:ext cx="2151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表</a:t>
            </a:r>
            <a:r>
              <a:rPr lang="ja-JP" altLang="en-US" dirty="0">
                <a:solidFill>
                  <a:srgbClr val="FF0000"/>
                </a:solidFill>
              </a:rPr>
              <a:t>⇒</a:t>
            </a:r>
            <a:r>
              <a:rPr kumimoji="1" lang="ja-JP" altLang="en-US" dirty="0" smtClean="0">
                <a:solidFill>
                  <a:srgbClr val="FF0000"/>
                </a:solidFill>
              </a:rPr>
              <a:t>表なら</a:t>
            </a:r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表</a:t>
            </a:r>
            <a:r>
              <a:rPr lang="ja-JP" altLang="en-US" dirty="0" smtClean="0">
                <a:solidFill>
                  <a:srgbClr val="FF0000"/>
                </a:solidFill>
              </a:rPr>
              <a:t>⇒裏なら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裏⇒</a:t>
            </a:r>
            <a:r>
              <a:rPr lang="ja-JP" altLang="en-US" dirty="0">
                <a:solidFill>
                  <a:srgbClr val="FF0000"/>
                </a:solidFill>
              </a:rPr>
              <a:t>表</a:t>
            </a:r>
            <a:r>
              <a:rPr lang="ja-JP" altLang="en-US" dirty="0" smtClean="0">
                <a:solidFill>
                  <a:srgbClr val="FF0000"/>
                </a:solidFill>
              </a:rPr>
              <a:t>なら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裏⇒裏なら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2" descr="\begin{align*}&#10;%&amp;\textcolor[rgb]{1,0,0}{V[X] = E[X^2] -\bigl( E[X] \bigr)^2 = 2-1^2=1.}&#10;%&amp;\textcolor[rgb]{1,0,0}{E[X^2] = 2^2 \times \frac12 + 0 \times \frac12 = 2.}&#10;&amp;\textcolor[rgb]{1,0,0}{E[X] = 0\times \frac14 + 2 \times \frac12 + 4 \times \frac14 = 2.}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64" y="7704372"/>
            <a:ext cx="6096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 bwMode="auto">
          <a:xfrm>
            <a:off x="1766333" y="5413821"/>
            <a:ext cx="1807549" cy="517414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9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99" y="469394"/>
            <a:ext cx="12077971" cy="5492824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3575819" y="6075251"/>
          <a:ext cx="69507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X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¼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0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99" y="469394"/>
            <a:ext cx="12077971" cy="5492824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3575819" y="6075251"/>
          <a:ext cx="69507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X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¼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120435" y="4167039"/>
            <a:ext cx="2151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表</a:t>
            </a:r>
            <a:r>
              <a:rPr lang="ja-JP" altLang="en-US" dirty="0">
                <a:solidFill>
                  <a:srgbClr val="FF0000"/>
                </a:solidFill>
              </a:rPr>
              <a:t>⇒</a:t>
            </a:r>
            <a:r>
              <a:rPr kumimoji="1" lang="ja-JP" altLang="en-US" dirty="0" smtClean="0">
                <a:solidFill>
                  <a:srgbClr val="FF0000"/>
                </a:solidFill>
              </a:rPr>
              <a:t>表なら</a:t>
            </a:r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表</a:t>
            </a:r>
            <a:r>
              <a:rPr lang="ja-JP" altLang="en-US" dirty="0" smtClean="0">
                <a:solidFill>
                  <a:srgbClr val="FF0000"/>
                </a:solidFill>
              </a:rPr>
              <a:t>⇒裏なら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裏⇒</a:t>
            </a:r>
            <a:r>
              <a:rPr lang="ja-JP" altLang="en-US" dirty="0">
                <a:solidFill>
                  <a:srgbClr val="FF0000"/>
                </a:solidFill>
              </a:rPr>
              <a:t>表</a:t>
            </a:r>
            <a:r>
              <a:rPr lang="ja-JP" altLang="en-US" dirty="0" smtClean="0">
                <a:solidFill>
                  <a:srgbClr val="FF0000"/>
                </a:solidFill>
              </a:rPr>
              <a:t>なら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裏⇒裏なら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757416" y="4167039"/>
            <a:ext cx="4410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Side-A</a:t>
            </a:r>
            <a:r>
              <a:rPr lang="ja-JP" altLang="en-US" dirty="0" smtClean="0">
                <a:solidFill>
                  <a:srgbClr val="FF0000"/>
                </a:solidFill>
              </a:rPr>
              <a:t>⇒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Side-A, then </a:t>
            </a:r>
            <a:r>
              <a:rPr kumimoji="1" lang="en-US" altLang="ja-JP" dirty="0" smtClean="0">
                <a:solidFill>
                  <a:srgbClr val="FF0000"/>
                </a:solidFill>
              </a:rPr>
              <a:t>4 points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Side-A</a:t>
            </a:r>
            <a:r>
              <a:rPr lang="ja-JP" altLang="en-US" dirty="0">
                <a:solidFill>
                  <a:srgbClr val="FF0000"/>
                </a:solidFill>
              </a:rPr>
              <a:t>⇒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Side-B, </a:t>
            </a:r>
            <a:r>
              <a:rPr lang="en-US" altLang="ja-JP" dirty="0">
                <a:solidFill>
                  <a:srgbClr val="FF0000"/>
                </a:solidFill>
              </a:rPr>
              <a:t>then 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points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Side-B</a:t>
            </a:r>
            <a:r>
              <a:rPr lang="ja-JP" altLang="en-US" dirty="0" smtClean="0">
                <a:solidFill>
                  <a:srgbClr val="FF0000"/>
                </a:solidFill>
              </a:rPr>
              <a:t>⇒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Side-A , </a:t>
            </a:r>
            <a:r>
              <a:rPr lang="en-US" altLang="ja-JP" dirty="0" smtClean="0">
                <a:solidFill>
                  <a:srgbClr val="FF0000"/>
                </a:solidFill>
              </a:rPr>
              <a:t>then 2 points.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Side-B</a:t>
            </a:r>
            <a:r>
              <a:rPr lang="ja-JP" altLang="en-US" dirty="0" smtClean="0">
                <a:solidFill>
                  <a:srgbClr val="FF0000"/>
                </a:solidFill>
              </a:rPr>
              <a:t>⇒</a:t>
            </a:r>
            <a:r>
              <a:rPr lang="en-US" altLang="ja-JP" dirty="0" smtClean="0">
                <a:solidFill>
                  <a:srgbClr val="FF0000"/>
                </a:solidFill>
              </a:rPr>
              <a:t> Side-B </a:t>
            </a:r>
            <a:r>
              <a:rPr lang="en-US" altLang="ja-JP" dirty="0">
                <a:solidFill>
                  <a:srgbClr val="FF0000"/>
                </a:solidFill>
              </a:rPr>
              <a:t>, then 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\begin{align*}&#10;%&amp;\textcolor[rgb]{1,0,0}{V[X] = E[X^2] -\bigl( E[X] \bigr)^2 = 2-1^2=1.}&#10;%&amp;\textcolor[rgb]{1,0,0}{E[X^2] = 2^2 \times \frac12 + 0 \times \frac12 = 2.}&#10;&amp;\textcolor[rgb]{1,0,0}{E[X] = 0\times \frac14 + 2 \times \frac12 + 4 \times \frac14 = 2.}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64" y="7228247"/>
            <a:ext cx="6096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94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99" y="469394"/>
            <a:ext cx="12077971" cy="5492824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3575819" y="6075251"/>
          <a:ext cx="69507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34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X</a:t>
                      </a:r>
                      <a:r>
                        <a:rPr kumimoji="1" lang="en-US" altLang="ja-JP" sz="2400" baseline="30000" dirty="0" smtClean="0"/>
                        <a:t>2</a:t>
                      </a:r>
                      <a:endParaRPr kumimoji="1" lang="ja-JP" altLang="en-US" sz="24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</a:t>
                      </a:r>
                      <a:r>
                        <a:rPr kumimoji="1" lang="en-US" altLang="ja-JP" sz="2400" baseline="30000" dirty="0" smtClean="0"/>
                        <a:t>2</a:t>
                      </a:r>
                      <a:endParaRPr kumimoji="1" lang="ja-JP" altLang="en-US" sz="2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4</a:t>
                      </a:r>
                      <a:r>
                        <a:rPr kumimoji="1" lang="en-US" altLang="ja-JP" sz="2400" baseline="30000" dirty="0" smtClean="0"/>
                        <a:t>2</a:t>
                      </a:r>
                      <a:endParaRPr kumimoji="1" lang="ja-JP" alt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1/2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¼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120435" y="4167039"/>
            <a:ext cx="21515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表</a:t>
            </a:r>
            <a:r>
              <a:rPr lang="ja-JP" altLang="en-US" dirty="0">
                <a:solidFill>
                  <a:srgbClr val="FF0000"/>
                </a:solidFill>
              </a:rPr>
              <a:t>⇒</a:t>
            </a:r>
            <a:r>
              <a:rPr kumimoji="1" lang="ja-JP" altLang="en-US" dirty="0" smtClean="0">
                <a:solidFill>
                  <a:srgbClr val="FF0000"/>
                </a:solidFill>
              </a:rPr>
              <a:t>表なら</a:t>
            </a:r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dirty="0" smtClean="0">
                <a:solidFill>
                  <a:srgbClr val="FF0000"/>
                </a:solidFill>
              </a:rPr>
              <a:t>点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表</a:t>
            </a:r>
            <a:r>
              <a:rPr lang="ja-JP" altLang="en-US" dirty="0" smtClean="0">
                <a:solidFill>
                  <a:srgbClr val="FF0000"/>
                </a:solidFill>
              </a:rPr>
              <a:t>⇒裏なら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裏⇒</a:t>
            </a:r>
            <a:r>
              <a:rPr lang="ja-JP" altLang="en-US" dirty="0">
                <a:solidFill>
                  <a:srgbClr val="FF0000"/>
                </a:solidFill>
              </a:rPr>
              <a:t>表</a:t>
            </a:r>
            <a:r>
              <a:rPr lang="ja-JP" altLang="en-US" dirty="0" smtClean="0">
                <a:solidFill>
                  <a:srgbClr val="FF0000"/>
                </a:solidFill>
              </a:rPr>
              <a:t>なら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裏⇒裏なら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ja-JP" altLang="en-US" dirty="0" smtClean="0">
                <a:solidFill>
                  <a:srgbClr val="FF0000"/>
                </a:solidFill>
              </a:rPr>
              <a:t>点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757416" y="4167039"/>
            <a:ext cx="4410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Side-A</a:t>
            </a:r>
            <a:r>
              <a:rPr lang="ja-JP" altLang="en-US" dirty="0" smtClean="0">
                <a:solidFill>
                  <a:srgbClr val="FF0000"/>
                </a:solidFill>
              </a:rPr>
              <a:t>⇒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Side-A, then </a:t>
            </a:r>
            <a:r>
              <a:rPr kumimoji="1" lang="en-US" altLang="ja-JP" dirty="0" smtClean="0">
                <a:solidFill>
                  <a:srgbClr val="FF0000"/>
                </a:solidFill>
              </a:rPr>
              <a:t>4 points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Side-A</a:t>
            </a:r>
            <a:r>
              <a:rPr lang="ja-JP" altLang="en-US" dirty="0">
                <a:solidFill>
                  <a:srgbClr val="FF0000"/>
                </a:solidFill>
              </a:rPr>
              <a:t>⇒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Side-B, </a:t>
            </a:r>
            <a:r>
              <a:rPr lang="en-US" altLang="ja-JP" dirty="0">
                <a:solidFill>
                  <a:srgbClr val="FF0000"/>
                </a:solidFill>
              </a:rPr>
              <a:t>then 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points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Side-B</a:t>
            </a:r>
            <a:r>
              <a:rPr lang="ja-JP" altLang="en-US" dirty="0" smtClean="0">
                <a:solidFill>
                  <a:srgbClr val="FF0000"/>
                </a:solidFill>
              </a:rPr>
              <a:t>⇒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Side-A , </a:t>
            </a:r>
            <a:r>
              <a:rPr lang="en-US" altLang="ja-JP" dirty="0" smtClean="0">
                <a:solidFill>
                  <a:srgbClr val="FF0000"/>
                </a:solidFill>
              </a:rPr>
              <a:t>then 2 points.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Side-B</a:t>
            </a:r>
            <a:r>
              <a:rPr lang="ja-JP" altLang="en-US" dirty="0" smtClean="0">
                <a:solidFill>
                  <a:srgbClr val="FF0000"/>
                </a:solidFill>
              </a:rPr>
              <a:t>⇒</a:t>
            </a:r>
            <a:r>
              <a:rPr lang="en-US" altLang="ja-JP" dirty="0" smtClean="0">
                <a:solidFill>
                  <a:srgbClr val="FF0000"/>
                </a:solidFill>
              </a:rPr>
              <a:t> Side-B </a:t>
            </a:r>
            <a:r>
              <a:rPr lang="en-US" altLang="ja-JP" dirty="0">
                <a:solidFill>
                  <a:srgbClr val="FF0000"/>
                </a:solidFill>
              </a:rPr>
              <a:t>, then 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\begin{align*}&#10;%&amp;\textcolor[rgb]{1,0,0}{V[X] = E[X^2] -\bigl( E[X] \bigr)^2 = 2-1^2=1.}&#10;%&amp;\textcolor[rgb]{1,0,0}{E[X^2] = 2^2 \times \frac12 + 0 \times \frac12 = 2.}&#10;&amp;\textcolor[rgb]{1,0,0}{E[X^2] = 0\times \frac14 + 2^2 \times \frac12 + 4^2 \times \frac14 = 6.}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83" y="7229721"/>
            <a:ext cx="7323433" cy="90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\begin{align*}&#10;&amp;\textcolor[rgb]{1,0,0}{V[X] = E[X^2] -\bigl( E[X] \bigr)^2 = 6-2^2=2.}&#10;%&amp;\textcolor[rgb]{1,0,0}{E[X^2] = 2^2 \times \frac12 + 0 \times \frac12 = 2.}&#10;%&amp;\textcolor[rgb]{1,0,0}{E[X^2] = 0\times \frac14 + 2^2 \times \frac12 + 4^2 \times \frac14 = 6.}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44" y="8414681"/>
            <a:ext cx="7262877" cy="60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角丸四角形 11"/>
          <p:cNvSpPr/>
          <p:nvPr/>
        </p:nvSpPr>
        <p:spPr bwMode="auto">
          <a:xfrm>
            <a:off x="1766333" y="5355171"/>
            <a:ext cx="1807549" cy="517414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700833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65253</TotalTime>
  <Words>199</Words>
  <Application>Microsoft Office PowerPoint</Application>
  <PresentationFormat>ユーザー設定</PresentationFormat>
  <Paragraphs>65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9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2076</cp:revision>
  <cp:lastPrinted>2017-04-07T01:07:20Z</cp:lastPrinted>
  <dcterms:created xsi:type="dcterms:W3CDTF">2005-02-14T05:16:26Z</dcterms:created>
  <dcterms:modified xsi:type="dcterms:W3CDTF">2023-04-25T02:29:49Z</dcterms:modified>
</cp:coreProperties>
</file>