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37" r:id="rId1"/>
  </p:sldMasterIdLst>
  <p:notesMasterIdLst>
    <p:notesMasterId r:id="rId35"/>
  </p:notesMasterIdLst>
  <p:handoutMasterIdLst>
    <p:handoutMasterId r:id="rId36"/>
  </p:handoutMasterIdLst>
  <p:sldIdLst>
    <p:sldId id="293" r:id="rId2"/>
    <p:sldId id="621" r:id="rId3"/>
    <p:sldId id="611" r:id="rId4"/>
    <p:sldId id="619" r:id="rId5"/>
    <p:sldId id="506" r:id="rId6"/>
    <p:sldId id="620" r:id="rId7"/>
    <p:sldId id="507" r:id="rId8"/>
    <p:sldId id="554" r:id="rId9"/>
    <p:sldId id="556" r:id="rId10"/>
    <p:sldId id="532" r:id="rId11"/>
    <p:sldId id="508" r:id="rId12"/>
    <p:sldId id="552" r:id="rId13"/>
    <p:sldId id="533" r:id="rId14"/>
    <p:sldId id="557" r:id="rId15"/>
    <p:sldId id="534" r:id="rId16"/>
    <p:sldId id="597" r:id="rId17"/>
    <p:sldId id="600" r:id="rId18"/>
    <p:sldId id="558" r:id="rId19"/>
    <p:sldId id="559" r:id="rId20"/>
    <p:sldId id="601" r:id="rId21"/>
    <p:sldId id="560" r:id="rId22"/>
    <p:sldId id="561" r:id="rId23"/>
    <p:sldId id="562" r:id="rId24"/>
    <p:sldId id="602" r:id="rId25"/>
    <p:sldId id="563" r:id="rId26"/>
    <p:sldId id="509" r:id="rId27"/>
    <p:sldId id="537" r:id="rId28"/>
    <p:sldId id="564" r:id="rId29"/>
    <p:sldId id="511" r:id="rId30"/>
    <p:sldId id="565" r:id="rId31"/>
    <p:sldId id="566" r:id="rId32"/>
    <p:sldId id="536" r:id="rId33"/>
    <p:sldId id="512" r:id="rId34"/>
  </p:sldIdLst>
  <p:sldSz cx="17376775" cy="9774238"/>
  <p:notesSz cx="9866313" cy="673576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ＤＦＧ平成ゴシック体W7" pitchFamily="50" charset="-128"/>
        <a:ea typeface="ＤＦＧ平成ゴシック体W7" pitchFamily="50" charset="-128"/>
        <a:cs typeface="+mn-cs"/>
      </a:defRPr>
    </a:lvl1pPr>
    <a:lvl2pPr marL="456724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ＤＦＧ平成ゴシック体W7" pitchFamily="50" charset="-128"/>
        <a:ea typeface="ＤＦＧ平成ゴシック体W7" pitchFamily="50" charset="-128"/>
        <a:cs typeface="+mn-cs"/>
      </a:defRPr>
    </a:lvl2pPr>
    <a:lvl3pPr marL="913451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ＤＦＧ平成ゴシック体W7" pitchFamily="50" charset="-128"/>
        <a:ea typeface="ＤＦＧ平成ゴシック体W7" pitchFamily="50" charset="-128"/>
        <a:cs typeface="+mn-cs"/>
      </a:defRPr>
    </a:lvl3pPr>
    <a:lvl4pPr marL="1370173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ＤＦＧ平成ゴシック体W7" pitchFamily="50" charset="-128"/>
        <a:ea typeface="ＤＦＧ平成ゴシック体W7" pitchFamily="50" charset="-128"/>
        <a:cs typeface="+mn-cs"/>
      </a:defRPr>
    </a:lvl4pPr>
    <a:lvl5pPr marL="1826903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ＤＦＧ平成ゴシック体W7" pitchFamily="50" charset="-128"/>
        <a:ea typeface="ＤＦＧ平成ゴシック体W7" pitchFamily="50" charset="-128"/>
        <a:cs typeface="+mn-cs"/>
      </a:defRPr>
    </a:lvl5pPr>
    <a:lvl6pPr marL="2283625" algn="l" defTabSz="913451" rtl="0" eaLnBrk="1" latinLnBrk="0" hangingPunct="1">
      <a:defRPr kumimoji="1" sz="2400" kern="1200">
        <a:solidFill>
          <a:schemeClr val="tx1"/>
        </a:solidFill>
        <a:latin typeface="ＤＦＧ平成ゴシック体W7" pitchFamily="50" charset="-128"/>
        <a:ea typeface="ＤＦＧ平成ゴシック体W7" pitchFamily="50" charset="-128"/>
        <a:cs typeface="+mn-cs"/>
      </a:defRPr>
    </a:lvl6pPr>
    <a:lvl7pPr marL="2740353" algn="l" defTabSz="913451" rtl="0" eaLnBrk="1" latinLnBrk="0" hangingPunct="1">
      <a:defRPr kumimoji="1" sz="2400" kern="1200">
        <a:solidFill>
          <a:schemeClr val="tx1"/>
        </a:solidFill>
        <a:latin typeface="ＤＦＧ平成ゴシック体W7" pitchFamily="50" charset="-128"/>
        <a:ea typeface="ＤＦＧ平成ゴシック体W7" pitchFamily="50" charset="-128"/>
        <a:cs typeface="+mn-cs"/>
      </a:defRPr>
    </a:lvl7pPr>
    <a:lvl8pPr marL="3197077" algn="l" defTabSz="913451" rtl="0" eaLnBrk="1" latinLnBrk="0" hangingPunct="1">
      <a:defRPr kumimoji="1" sz="2400" kern="1200">
        <a:solidFill>
          <a:schemeClr val="tx1"/>
        </a:solidFill>
        <a:latin typeface="ＤＦＧ平成ゴシック体W7" pitchFamily="50" charset="-128"/>
        <a:ea typeface="ＤＦＧ平成ゴシック体W7" pitchFamily="50" charset="-128"/>
        <a:cs typeface="+mn-cs"/>
      </a:defRPr>
    </a:lvl8pPr>
    <a:lvl9pPr marL="3653806" algn="l" defTabSz="913451" rtl="0" eaLnBrk="1" latinLnBrk="0" hangingPunct="1">
      <a:defRPr kumimoji="1" sz="2400" kern="1200">
        <a:solidFill>
          <a:schemeClr val="tx1"/>
        </a:solidFill>
        <a:latin typeface="ＤＦＧ平成ゴシック体W7" pitchFamily="50" charset="-128"/>
        <a:ea typeface="ＤＦＧ平成ゴシック体W7" pitchFamily="50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DA40DD30-334B-4F70-824C-F5052D73346E}">
          <p14:sldIdLst>
            <p14:sldId id="293"/>
            <p14:sldId id="621"/>
          </p14:sldIdLst>
        </p14:section>
        <p14:section name="タイトルなしのセクション" id="{E8405972-5628-43E1-85F7-B785059EAFA5}">
          <p14:sldIdLst>
            <p14:sldId id="611"/>
            <p14:sldId id="619"/>
            <p14:sldId id="506"/>
            <p14:sldId id="620"/>
            <p14:sldId id="507"/>
            <p14:sldId id="554"/>
            <p14:sldId id="556"/>
            <p14:sldId id="532"/>
            <p14:sldId id="508"/>
            <p14:sldId id="552"/>
            <p14:sldId id="533"/>
            <p14:sldId id="557"/>
            <p14:sldId id="534"/>
            <p14:sldId id="597"/>
            <p14:sldId id="600"/>
            <p14:sldId id="558"/>
            <p14:sldId id="559"/>
            <p14:sldId id="601"/>
            <p14:sldId id="560"/>
            <p14:sldId id="561"/>
            <p14:sldId id="562"/>
            <p14:sldId id="602"/>
            <p14:sldId id="563"/>
            <p14:sldId id="509"/>
            <p14:sldId id="537"/>
            <p14:sldId id="564"/>
            <p14:sldId id="511"/>
            <p14:sldId id="565"/>
            <p14:sldId id="566"/>
          </p14:sldIdLst>
        </p14:section>
        <p14:section name="タイトルなしのセクション" id="{6E6FBF64-58D6-40EF-9CE8-72CBC8806A47}">
          <p14:sldIdLst>
            <p14:sldId id="536"/>
            <p14:sldId id="51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283" userDrawn="1">
          <p15:clr>
            <a:srgbClr val="A4A3A4"/>
          </p15:clr>
        </p15:guide>
        <p15:guide id="2" pos="547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22" userDrawn="1">
          <p15:clr>
            <a:srgbClr val="A4A3A4"/>
          </p15:clr>
        </p15:guide>
        <p15:guide id="2" pos="3106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un" initials="J" lastIdx="1" clrIdx="0"/>
  <p:cmAuthor id="1" name="いしかわちあき" initials="い" lastIdx="1" clrIdx="1">
    <p:extLst/>
  </p:cmAuthor>
  <p:cmAuthor id="2" name="Jun YAMADA" initials="JY" lastIdx="4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  <a:srgbClr val="FFFFFF"/>
    <a:srgbClr val="5FB8E4"/>
    <a:srgbClr val="002060"/>
    <a:srgbClr val="00CCFF"/>
    <a:srgbClr val="41A476"/>
    <a:srgbClr val="99CCFF"/>
    <a:srgbClr val="7F7F7F"/>
    <a:srgbClr val="339966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556" autoAdjust="0"/>
    <p:restoredTop sz="86667" autoAdjust="0"/>
  </p:normalViewPr>
  <p:slideViewPr>
    <p:cSldViewPr showGuides="1">
      <p:cViewPr varScale="1">
        <p:scale>
          <a:sx n="51" d="100"/>
          <a:sy n="51" d="100"/>
        </p:scale>
        <p:origin x="64" y="64"/>
      </p:cViewPr>
      <p:guideLst>
        <p:guide orient="horz" pos="3283"/>
        <p:guide pos="5473"/>
      </p:guideLst>
    </p:cSldViewPr>
  </p:slideViewPr>
  <p:outlineViewPr>
    <p:cViewPr>
      <p:scale>
        <a:sx n="33" d="100"/>
        <a:sy n="33" d="100"/>
      </p:scale>
      <p:origin x="0" y="-55179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16632"/>
    </p:cViewPr>
  </p:sorterViewPr>
  <p:notesViewPr>
    <p:cSldViewPr showGuides="1">
      <p:cViewPr varScale="1">
        <p:scale>
          <a:sx n="66" d="100"/>
          <a:sy n="66" d="100"/>
        </p:scale>
        <p:origin x="1668" y="32"/>
      </p:cViewPr>
      <p:guideLst>
        <p:guide orient="horz" pos="2122"/>
        <p:guide pos="310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1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402739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" y="4"/>
            <a:ext cx="4275861" cy="335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4" tIns="47417" rIns="94834" bIns="47417" numCol="1" anchor="t" anchorCtr="0" compatLnSpc="1">
            <a:prstTxWarp prst="textNoShape">
              <a:avLst/>
            </a:prstTxWarp>
          </a:bodyPr>
          <a:lstStyle>
            <a:lvl1pPr defTabSz="948655">
              <a:defRPr sz="12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588926" y="4"/>
            <a:ext cx="4275861" cy="335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4" tIns="47417" rIns="94834" bIns="47417" numCol="1" anchor="t" anchorCtr="0" compatLnSpc="1">
            <a:prstTxWarp prst="textNoShape">
              <a:avLst/>
            </a:prstTxWarp>
          </a:bodyPr>
          <a:lstStyle>
            <a:lvl1pPr algn="r" defTabSz="948655">
              <a:defRPr sz="12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925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695575" y="506413"/>
            <a:ext cx="4481513" cy="25225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85566" y="3199190"/>
            <a:ext cx="7895193" cy="3030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4" tIns="47417" rIns="94834" bIns="474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5" y="6398378"/>
            <a:ext cx="4275861" cy="335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4" tIns="47417" rIns="94834" bIns="47417" numCol="1" anchor="b" anchorCtr="0" compatLnSpc="1">
            <a:prstTxWarp prst="textNoShape">
              <a:avLst/>
            </a:prstTxWarp>
          </a:bodyPr>
          <a:lstStyle>
            <a:lvl1pPr defTabSz="948655">
              <a:defRPr sz="12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r>
              <a:rPr lang="en-US" altLang="ja-JP"/>
              <a:t>Copyright © 2013 by Ken Sakamura, T-Engine Forum</a:t>
            </a:r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88926" y="6398378"/>
            <a:ext cx="4275861" cy="335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4" tIns="47417" rIns="94834" bIns="47417" numCol="1" anchor="b" anchorCtr="0" compatLnSpc="1">
            <a:prstTxWarp prst="textNoShape">
              <a:avLst/>
            </a:prstTxWarp>
          </a:bodyPr>
          <a:lstStyle>
            <a:lvl1pPr algn="r" defTabSz="948655">
              <a:defRPr sz="12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fld id="{18FE81F1-A864-4B73-9B63-723A1D5A68C1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4560164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6724" algn="l" rtl="0" eaLnBrk="0" fontAlgn="base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3451" algn="l" rtl="0" eaLnBrk="0" fontAlgn="base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0173" algn="l" rtl="0" eaLnBrk="0" fontAlgn="base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6903" algn="l" rtl="0" eaLnBrk="0" fontAlgn="base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3625" algn="l" defTabSz="913451" rtl="0" eaLnBrk="1" latinLnBrk="0" hangingPunct="1">
      <a:defRPr kumimoji="1" sz="1100" kern="1200">
        <a:solidFill>
          <a:schemeClr val="tx1"/>
        </a:solidFill>
        <a:latin typeface="+mn-lt"/>
        <a:ea typeface="+mn-ea"/>
        <a:cs typeface="+mn-cs"/>
      </a:defRPr>
    </a:lvl6pPr>
    <a:lvl7pPr marL="2740353" algn="l" defTabSz="913451" rtl="0" eaLnBrk="1" latinLnBrk="0" hangingPunct="1">
      <a:defRPr kumimoji="1" sz="1100" kern="1200">
        <a:solidFill>
          <a:schemeClr val="tx1"/>
        </a:solidFill>
        <a:latin typeface="+mn-lt"/>
        <a:ea typeface="+mn-ea"/>
        <a:cs typeface="+mn-cs"/>
      </a:defRPr>
    </a:lvl7pPr>
    <a:lvl8pPr marL="3197077" algn="l" defTabSz="913451" rtl="0" eaLnBrk="1" latinLnBrk="0" hangingPunct="1">
      <a:defRPr kumimoji="1" sz="1100" kern="1200">
        <a:solidFill>
          <a:schemeClr val="tx1"/>
        </a:solidFill>
        <a:latin typeface="+mn-lt"/>
        <a:ea typeface="+mn-ea"/>
        <a:cs typeface="+mn-cs"/>
      </a:defRPr>
    </a:lvl8pPr>
    <a:lvl9pPr marL="3653806" algn="l" defTabSz="913451" rtl="0" eaLnBrk="1" latinLnBrk="0" hangingPunct="1">
      <a:defRPr kumimoji="1"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2695575" y="506413"/>
            <a:ext cx="4481513" cy="2522537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WG022-091023-001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CD35D8A-1E8B-4C2B-811E-877C1394B20F}" type="slidenum">
              <a:rPr lang="en-US" altLang="ja-JP" smtClean="0"/>
              <a:pPr>
                <a:defRPr/>
              </a:pPr>
              <a:t>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88805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8403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461800" y="1142703"/>
            <a:ext cx="16461649" cy="4248473"/>
          </a:xfrm>
          <a:effectLst/>
        </p:spPr>
        <p:txBody>
          <a:bodyPr anchor="b" anchorCtr="1">
            <a:normAutofit/>
          </a:bodyPr>
          <a:lstStyle>
            <a:lvl1pPr algn="ctr">
              <a:defRPr sz="12600" spc="-100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defRPr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10" name="Line 4"/>
          <p:cNvSpPr>
            <a:spLocks noChangeShapeType="1"/>
          </p:cNvSpPr>
          <p:nvPr userDrawn="1"/>
        </p:nvSpPr>
        <p:spPr bwMode="auto">
          <a:xfrm>
            <a:off x="3480442" y="7839447"/>
            <a:ext cx="10424369" cy="0"/>
          </a:xfrm>
          <a:prstGeom prst="line">
            <a:avLst/>
          </a:prstGeom>
          <a:noFill/>
          <a:ln w="76200" cap="sq">
            <a:solidFill>
              <a:srgbClr val="5FB8E4"/>
            </a:solidFill>
            <a:round/>
            <a:headEnd type="oval" w="med" len="med"/>
            <a:tailEnd type="oval" w="med" len="med"/>
          </a:ln>
        </p:spPr>
        <p:txBody>
          <a:bodyPr wrap="none" lIns="91381" tIns="45691" rIns="91381" bIns="45691" anchor="ctr"/>
          <a:lstStyle/>
          <a:p>
            <a:endParaRPr lang="ja-JP" altLang="en-US" sz="2400" dirty="0">
              <a:ln w="3175"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1" name="Line 5"/>
          <p:cNvSpPr>
            <a:spLocks noChangeShapeType="1"/>
          </p:cNvSpPr>
          <p:nvPr userDrawn="1"/>
        </p:nvSpPr>
        <p:spPr bwMode="auto">
          <a:xfrm>
            <a:off x="3480442" y="8559527"/>
            <a:ext cx="10424369" cy="0"/>
          </a:xfrm>
          <a:prstGeom prst="line">
            <a:avLst/>
          </a:prstGeom>
          <a:noFill/>
          <a:ln w="76200" cap="sq">
            <a:solidFill>
              <a:srgbClr val="5FB8E4"/>
            </a:solidFill>
            <a:round/>
            <a:headEnd type="oval" w="med" len="med"/>
            <a:tailEnd type="oval" w="med" len="med"/>
          </a:ln>
        </p:spPr>
        <p:txBody>
          <a:bodyPr wrap="none" lIns="91381" tIns="45691" rIns="91381" bIns="45691" anchor="ctr"/>
          <a:lstStyle/>
          <a:p>
            <a:endParaRPr lang="ja-JP" altLang="en-US" sz="2400" dirty="0">
              <a:ln w="3175"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2" name="Line 12"/>
          <p:cNvSpPr>
            <a:spLocks noChangeShapeType="1"/>
          </p:cNvSpPr>
          <p:nvPr userDrawn="1"/>
        </p:nvSpPr>
        <p:spPr bwMode="auto">
          <a:xfrm>
            <a:off x="3484598" y="7119367"/>
            <a:ext cx="10424369" cy="0"/>
          </a:xfrm>
          <a:prstGeom prst="line">
            <a:avLst/>
          </a:prstGeom>
          <a:noFill/>
          <a:ln w="76200" cap="sq">
            <a:solidFill>
              <a:srgbClr val="5FB8E4"/>
            </a:solidFill>
            <a:round/>
            <a:headEnd type="oval" w="med" len="med"/>
            <a:tailEnd type="oval" w="med" len="med"/>
          </a:ln>
        </p:spPr>
        <p:txBody>
          <a:bodyPr wrap="none" lIns="91381" tIns="45691" rIns="91381" bIns="45691" anchor="ctr"/>
          <a:lstStyle/>
          <a:p>
            <a:endParaRPr lang="ja-JP" altLang="en-US" sz="2400" dirty="0">
              <a:ln w="3175"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278404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452270" y="6543303"/>
            <a:ext cx="16480716" cy="3234296"/>
          </a:xfrm>
          <a:ln algn="ctr"/>
          <a:effectLst/>
        </p:spPr>
        <p:txBody>
          <a:bodyPr anchor="t" anchorCtr="1"/>
          <a:lstStyle>
            <a:lvl1pPr marL="0" indent="0" algn="ctr" fontAlgn="b">
              <a:lnSpc>
                <a:spcPts val="5100"/>
              </a:lnSpc>
              <a:spcBef>
                <a:spcPct val="0"/>
              </a:spcBef>
              <a:buClr>
                <a:srgbClr val="FF7068"/>
              </a:buClr>
              <a:buFont typeface="Times" charset="0"/>
              <a:buNone/>
              <a:defRPr kumimoji="1" lang="ja-JP" altLang="en-US" sz="3600" b="1" spc="-100" baseline="0" dirty="0" smtClean="0">
                <a:solidFill>
                  <a:srgbClr val="002060"/>
                </a:solidFill>
                <a:effectLst/>
                <a:latin typeface="+mj-ea"/>
                <a:ea typeface="+mj-ea"/>
                <a:cs typeface="+mn-cs"/>
              </a:defRPr>
            </a:lvl1pPr>
            <a:lvl2pPr marL="0" indent="0" algn="ctr" fontAlgn="b">
              <a:lnSpc>
                <a:spcPts val="5100"/>
              </a:lnSpc>
              <a:buFontTx/>
              <a:buNone/>
              <a:defRPr kumimoji="1" lang="ja-JP" altLang="en-US" sz="2400" b="0" kern="1200" spc="-100" baseline="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defRPr>
            </a:lvl2pPr>
            <a:lvl3pPr marL="0" indent="0" algn="ctr">
              <a:buFontTx/>
              <a:buNone/>
              <a:defRPr/>
            </a:lvl3pPr>
          </a:lstStyle>
          <a:p>
            <a:pPr marL="0" lvl="0" indent="0" algn="ctr" defTabSz="797041" rtl="0" eaLnBrk="1" fontAlgn="b" hangingPunct="1">
              <a:lnSpc>
                <a:spcPts val="5597"/>
              </a:lnSpc>
              <a:spcBef>
                <a:spcPct val="0"/>
              </a:spcBef>
              <a:spcAft>
                <a:spcPct val="0"/>
              </a:spcAft>
              <a:buClr>
                <a:srgbClr val="FF7068"/>
              </a:buClr>
              <a:buFont typeface="Times" charset="0"/>
              <a:buNone/>
            </a:pPr>
            <a:r>
              <a:rPr lang="ja-JP" altLang="en-US" dirty="0"/>
              <a:t>マスタ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</p:txBody>
      </p:sp>
      <p:sp>
        <p:nvSpPr>
          <p:cNvPr id="7" name="フッター プレースホルダー 1"/>
          <p:cNvSpPr>
            <a:spLocks noGrp="1"/>
          </p:cNvSpPr>
          <p:nvPr>
            <p:ph type="ftr" sz="quarter" idx="3"/>
          </p:nvPr>
        </p:nvSpPr>
        <p:spPr>
          <a:xfrm>
            <a:off x="401724" y="9279607"/>
            <a:ext cx="16502080" cy="468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67" tIns="45683" rIns="91367" bIns="45683" numCol="1" anchor="b" anchorCtr="0" compatLnSpc="1">
            <a:prstTxWarp prst="textNoShape">
              <a:avLst/>
            </a:prstTxWarp>
          </a:bodyPr>
          <a:lstStyle>
            <a:lvl1pPr algn="ctr">
              <a:defRPr lang="ja-JP" altLang="en-US" sz="1400" b="1" dirty="0">
                <a:solidFill>
                  <a:schemeClr val="bg1">
                    <a:lumMod val="75000"/>
                  </a:schemeClr>
                </a:solidFill>
                <a:latin typeface="Arial Black" pitchFamily="34" charset="0"/>
              </a:defRPr>
            </a:lvl1pPr>
          </a:lstStyle>
          <a:p>
            <a:r>
              <a:rPr lang="en-US" altLang="ja-JP" dirty="0"/>
              <a:t>Copyright © </a:t>
            </a:r>
            <a:r>
              <a:rPr lang="en-US" altLang="ja-JP" dirty="0" smtClean="0"/>
              <a:t>2023 by INIAD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58617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テキストな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401724" y="9279607"/>
            <a:ext cx="16502080" cy="468052"/>
          </a:xfrm>
        </p:spPr>
        <p:txBody>
          <a:bodyPr/>
          <a:lstStyle/>
          <a:p>
            <a:r>
              <a:rPr lang="en-US" altLang="ja-JP" dirty="0"/>
              <a:t>Copyright © </a:t>
            </a:r>
            <a:r>
              <a:rPr lang="en-US" altLang="ja-JP" dirty="0" smtClean="0"/>
              <a:t>2023 by INIAD</a:t>
            </a:r>
            <a:endParaRPr lang="en-US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933974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 hasCustomPrompt="1"/>
          </p:nvPr>
        </p:nvSpPr>
        <p:spPr>
          <a:xfrm>
            <a:off x="376891" y="1538746"/>
            <a:ext cx="16556097" cy="6228693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  <a:normAutofit/>
          </a:bodyPr>
          <a:lstStyle>
            <a:lvl1pPr marL="541338" indent="-541338">
              <a:defRPr lang="ja-JP" altLang="en-US" dirty="0" smtClean="0"/>
            </a:lvl1pPr>
            <a:lvl2pPr marL="1339850" indent="-627063">
              <a:defRPr lang="ja-JP" altLang="en-US" sz="4000" dirty="0" smtClean="0">
                <a:latin typeface="+mn-ea"/>
                <a:ea typeface="+mn-ea"/>
              </a:defRPr>
            </a:lvl2pPr>
            <a:lvl3pPr marL="1604020" indent="-457200">
              <a:defRPr kumimoji="1" lang="ja-JP" altLang="en-US" sz="2800" dirty="0">
                <a:solidFill>
                  <a:schemeClr val="tx1"/>
                </a:solidFill>
                <a:latin typeface="+mn-lt"/>
                <a:ea typeface="+mn-ea"/>
              </a:defRPr>
            </a:lvl3pPr>
            <a:lvl4pPr>
              <a:defRPr lang="ja-JP" altLang="en-US" dirty="0" smtClean="0">
                <a:latin typeface="+mn-ea"/>
                <a:ea typeface="+mn-ea"/>
              </a:defRPr>
            </a:lvl4pPr>
            <a:lvl5pPr>
              <a:defRPr lang="ja-JP" altLang="en-US" dirty="0">
                <a:latin typeface="+mn-ea"/>
                <a:ea typeface="+mn-ea"/>
              </a:defRPr>
            </a:lvl5pPr>
          </a:lstStyle>
          <a:p>
            <a:pPr lvl="0"/>
            <a:r>
              <a:rPr lang="ja-JP" altLang="en-US" dirty="0"/>
              <a:t>マスタ テキストの書式設定</a:t>
            </a:r>
          </a:p>
          <a:p>
            <a:pPr marL="1075445" lvl="1" indent="-363239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marL="1433925" lvl="2" indent="-287105" algn="l" defTabSz="113705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</a:pPr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marL="1437098"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 indent="3175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7" name="フッター プレースホルダー 1"/>
          <p:cNvSpPr>
            <a:spLocks noGrp="1"/>
          </p:cNvSpPr>
          <p:nvPr>
            <p:ph type="ftr" sz="quarter" idx="3"/>
          </p:nvPr>
        </p:nvSpPr>
        <p:spPr>
          <a:xfrm>
            <a:off x="401724" y="9279607"/>
            <a:ext cx="16502080" cy="468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67" tIns="45683" rIns="91367" bIns="45683" numCol="1" anchor="b" anchorCtr="0" compatLnSpc="1">
            <a:prstTxWarp prst="textNoShape">
              <a:avLst/>
            </a:prstTxWarp>
          </a:bodyPr>
          <a:lstStyle>
            <a:lvl1pPr algn="ctr">
              <a:defRPr lang="ja-JP" altLang="en-US" sz="1400" b="1" dirty="0">
                <a:solidFill>
                  <a:schemeClr val="bg1">
                    <a:lumMod val="75000"/>
                  </a:schemeClr>
                </a:solidFill>
                <a:latin typeface="Arial Black" pitchFamily="34" charset="0"/>
              </a:defRPr>
            </a:lvl1pPr>
          </a:lstStyle>
          <a:p>
            <a:r>
              <a:rPr lang="en-US" altLang="ja-JP" dirty="0"/>
              <a:t>Copyright © </a:t>
            </a:r>
            <a:r>
              <a:rPr lang="en-US" altLang="ja-JP" dirty="0" smtClean="0"/>
              <a:t>2023 by INIAD</a:t>
            </a:r>
            <a:endParaRPr lang="en-US" altLang="en-US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6039036" y="9290462"/>
            <a:ext cx="955094" cy="457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67" tIns="45683" rIns="91367" bIns="45683" numCol="1" anchor="b" anchorCtr="0" compatLnSpc="1">
            <a:prstTxWarp prst="textNoShape">
              <a:avLst/>
            </a:prstTxWarp>
          </a:bodyPr>
          <a:lstStyle>
            <a:lvl1pPr algn="r">
              <a:defRPr sz="1400" b="1">
                <a:solidFill>
                  <a:schemeClr val="bg1">
                    <a:lumMod val="75000"/>
                  </a:schemeClr>
                </a:solidFill>
                <a:latin typeface="Arial Black" pitchFamily="34" charset="0"/>
              </a:defRPr>
            </a:lvl1pPr>
          </a:lstStyle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16551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丸数字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2355891" y="5351608"/>
            <a:ext cx="1457499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lIns="91345" tIns="45672" rIns="91345" bIns="45672"/>
          <a:lstStyle/>
          <a:p>
            <a:pPr>
              <a:defRPr/>
            </a:pPr>
            <a:endParaRPr lang="ja-JP" altLang="en-US" sz="180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dirty="0"/>
              <a:t>Copyright © </a:t>
            </a:r>
            <a:r>
              <a:rPr lang="en-US" altLang="ja-JP" dirty="0" smtClean="0"/>
              <a:t>2023 by INIAD</a:t>
            </a:r>
            <a:endParaRPr lang="en-US" dirty="0"/>
          </a:p>
        </p:txBody>
      </p:sp>
      <p:sp>
        <p:nvSpPr>
          <p:cNvPr id="10" name="タイトル 1"/>
          <p:cNvSpPr>
            <a:spLocks noGrp="1"/>
          </p:cNvSpPr>
          <p:nvPr>
            <p:ph type="title"/>
          </p:nvPr>
        </p:nvSpPr>
        <p:spPr>
          <a:xfrm>
            <a:off x="3719835" y="952361"/>
            <a:ext cx="13199873" cy="436683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6800" rIns="0" bIns="46800" numCol="1" anchor="b" anchorCtr="0" compatLnSpc="1">
            <a:prstTxWarp prst="textNoShape">
              <a:avLst/>
            </a:prstTxWarp>
            <a:normAutofit/>
          </a:bodyPr>
          <a:lstStyle>
            <a:lvl1pPr algn="l" defTabSz="1136872" rtl="0" eaLnBrk="0" fontAlgn="base" hangingPunct="0">
              <a:spcBef>
                <a:spcPct val="0"/>
              </a:spcBef>
              <a:spcAft>
                <a:spcPct val="0"/>
              </a:spcAft>
              <a:defRPr kumimoji="1" lang="ja-JP" altLang="en-US" sz="10498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11" name="テキスト プレースホルダー 2"/>
          <p:cNvSpPr>
            <a:spLocks noGrp="1"/>
          </p:cNvSpPr>
          <p:nvPr>
            <p:ph type="body" sz="quarter" idx="12"/>
          </p:nvPr>
        </p:nvSpPr>
        <p:spPr>
          <a:xfrm>
            <a:off x="3719836" y="5980388"/>
            <a:ext cx="13199895" cy="331716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ja-JP" altLang="en-US" b="0" smtClean="0"/>
            </a:lvl1pPr>
            <a:lvl2pPr marL="0" indent="0">
              <a:buNone/>
              <a:defRPr lang="ja-JP" altLang="en-US" smtClean="0"/>
            </a:lvl2pPr>
            <a:lvl3pPr>
              <a:defRPr lang="ja-JP" altLang="en-US" smtClean="0"/>
            </a:lvl3pPr>
            <a:lvl4pPr>
              <a:defRPr lang="ja-JP" altLang="en-US" smtClean="0"/>
            </a:lvl4pPr>
            <a:lvl5pPr>
              <a:defRPr lang="ja-JP" altLang="en-US" dirty="0"/>
            </a:lvl5pPr>
          </a:lstStyle>
          <a:p>
            <a:pPr marL="766929" lvl="0" indent="-766929"/>
            <a:r>
              <a:rPr kumimoji="1" lang="ja-JP" altLang="en-US" dirty="0"/>
              <a:t>マスター テキストの書式設定</a:t>
            </a:r>
          </a:p>
          <a:p>
            <a:pPr marL="488701" lvl="1" indent="-48870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marL="0" lvl="2" indent="0">
              <a:buFontTx/>
              <a:buNone/>
            </a:pPr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marL="0" lvl="3" indent="0">
              <a:buFontTx/>
              <a:buNone/>
            </a:pPr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marL="0" lvl="4" indent="0">
              <a:buFontTx/>
              <a:buNone/>
            </a:pPr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91443" y="3831590"/>
            <a:ext cx="2642320" cy="2747717"/>
          </a:xfrm>
          <a:prstGeom prst="rect">
            <a:avLst/>
          </a:prstGeom>
        </p:spPr>
        <p:txBody>
          <a:bodyPr lIns="180000" tIns="0" rIns="0" bIns="0" anchor="ctr" anchorCtr="0">
            <a:normAutofit/>
          </a:bodyPr>
          <a:lstStyle>
            <a:lvl1pPr marL="0" indent="0">
              <a:buClrTx/>
              <a:buFontTx/>
              <a:buNone/>
              <a:defRPr kumimoji="1" lang="ja-JP" altLang="en-US" sz="14300" dirty="0">
                <a:solidFill>
                  <a:srgbClr val="002060"/>
                </a:solidFill>
                <a:effectLst/>
                <a:latin typeface="ＤＦＧ華康ゴシック体W2" panose="020B0400000000000000" pitchFamily="50" charset="-128"/>
                <a:ea typeface="ＤＦＧ華康ゴシック体W2" panose="020B0400000000000000" pitchFamily="50" charset="-128"/>
                <a:cs typeface="M+ 1c thin" panose="020B0203020204020204" pitchFamily="50" charset="-128"/>
              </a:defRPr>
            </a:lvl1pPr>
          </a:lstStyle>
          <a:p>
            <a:pPr marL="0" lvl="0" indent="0" algn="l" defTabSz="1136872" rtl="0" eaLnBrk="1" fontAlgn="base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kumimoji="1" lang="ja-JP" altLang="en-US" dirty="0"/>
              <a:t>①</a:t>
            </a:r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410E4D4-1F7B-497D-B418-CA5AF125A2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3505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4228350" y="5351608"/>
            <a:ext cx="12702538" cy="0"/>
          </a:xfrm>
          <a:prstGeom prst="line">
            <a:avLst/>
          </a:prstGeom>
          <a:noFill/>
          <a:ln w="76200" cap="sq">
            <a:solidFill>
              <a:srgbClr val="5FB8E4"/>
            </a:solidFill>
            <a:round/>
            <a:headEnd type="oval" w="med" len="med"/>
            <a:tailEnd type="oval" w="med" len="med"/>
          </a:ln>
        </p:spPr>
        <p:txBody>
          <a:bodyPr wrap="none" lIns="91381" tIns="45691" rIns="91381" bIns="45691" anchor="ctr"/>
          <a:lstStyle/>
          <a:p>
            <a:pPr lvl="0"/>
            <a:endParaRPr lang="ja-JP" altLang="en-US">
              <a:ln w="3175"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dirty="0"/>
              <a:t>Copyright © </a:t>
            </a:r>
            <a:r>
              <a:rPr lang="en-US" altLang="ja-JP" dirty="0" smtClean="0"/>
              <a:t>2023 by INIAD</a:t>
            </a:r>
            <a:endParaRPr lang="ja-JP" altLang="en-US" dirty="0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EBD8ED-4D7B-4A10-BDB7-C9C15E292BA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タイトル 1"/>
          <p:cNvSpPr>
            <a:spLocks noGrp="1"/>
          </p:cNvSpPr>
          <p:nvPr>
            <p:ph type="title"/>
          </p:nvPr>
        </p:nvSpPr>
        <p:spPr>
          <a:xfrm>
            <a:off x="4228348" y="492334"/>
            <a:ext cx="12691360" cy="4826859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6800" rIns="0" bIns="46800" numCol="1" anchor="b" anchorCtr="0" compatLnSpc="1">
            <a:prstTxWarp prst="textNoShape">
              <a:avLst/>
            </a:prstTxWarp>
            <a:normAutofit/>
          </a:bodyPr>
          <a:lstStyle>
            <a:lvl1pPr algn="l" defTabSz="852083" rtl="0" eaLnBrk="0" fontAlgn="base" hangingPunct="0">
              <a:spcBef>
                <a:spcPct val="0"/>
              </a:spcBef>
              <a:spcAft>
                <a:spcPct val="0"/>
              </a:spcAft>
              <a:defRPr kumimoji="1" lang="ja-JP" altLang="en-US" sz="96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11" name="テキスト プレースホルダー 2"/>
          <p:cNvSpPr>
            <a:spLocks noGrp="1"/>
          </p:cNvSpPr>
          <p:nvPr>
            <p:ph type="body" sz="quarter" idx="12"/>
          </p:nvPr>
        </p:nvSpPr>
        <p:spPr>
          <a:xfrm>
            <a:off x="4228349" y="5980388"/>
            <a:ext cx="12691381" cy="3277657"/>
          </a:xfrm>
          <a:prstGeom prst="rect">
            <a:avLst/>
          </a:prstGeom>
        </p:spPr>
        <p:txBody>
          <a:bodyPr lIns="36000" anchor="t" anchorCtr="0"/>
          <a:lstStyle>
            <a:lvl1pPr marL="0" indent="0">
              <a:buFontTx/>
              <a:buNone/>
              <a:defRPr b="0">
                <a:latin typeface="+mn-lt"/>
              </a:defRPr>
            </a:lvl1pPr>
            <a:lvl2pPr marL="0" indent="0">
              <a:buFontTx/>
              <a:buNone/>
              <a:defRPr sz="3600">
                <a:latin typeface="+mn-lt"/>
              </a:defRPr>
            </a:lvl2pPr>
            <a:lvl3pPr marL="379816" indent="0">
              <a:buFontTx/>
              <a:buNone/>
              <a:defRPr>
                <a:latin typeface="+mn-lt"/>
              </a:defRPr>
            </a:lvl3pPr>
            <a:lvl4pPr marL="379816" indent="0">
              <a:buFontTx/>
              <a:buNone/>
              <a:defRPr>
                <a:latin typeface="+mn-lt"/>
              </a:defRPr>
            </a:lvl4pPr>
            <a:lvl5pPr marL="379816" indent="0">
              <a:buFontTx/>
              <a:buNone/>
              <a:defRPr>
                <a:latin typeface="+mn-lt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21295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205">
          <p15:clr>
            <a:srgbClr val="FBAE40"/>
          </p15:clr>
        </p15:guide>
        <p15:guide id="2" pos="512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05553" y="1070695"/>
            <a:ext cx="16514155" cy="412751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1" compatLnSpc="1">
            <a:prstTxWarp prst="textNoShape">
              <a:avLst/>
            </a:prstTxWarp>
            <a:normAutofit/>
          </a:bodyPr>
          <a:lstStyle>
            <a:lvl1pPr algn="ctr" defTabSz="1137053" rtl="0" eaLnBrk="0" fontAlgn="base" hangingPunct="0">
              <a:spcBef>
                <a:spcPct val="0"/>
              </a:spcBef>
              <a:spcAft>
                <a:spcPct val="0"/>
              </a:spcAft>
              <a:defRPr kumimoji="1" lang="ja-JP" altLang="en-US" sz="10500" spc="-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40034" y="5307896"/>
            <a:ext cx="16496714" cy="3952800"/>
          </a:xfrm>
          <a:effectLst/>
        </p:spPr>
        <p:txBody>
          <a:bodyPr anchor="ctr" anchorCtr="0">
            <a:normAutofit/>
          </a:bodyPr>
          <a:lstStyle>
            <a:lvl1pPr marL="0" indent="0" algn="ctr">
              <a:lnSpc>
                <a:spcPct val="90000"/>
              </a:lnSpc>
              <a:buNone/>
              <a:defRPr kumimoji="1" lang="ja-JP" altLang="en-US" sz="4800" spc="-1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4758" indent="0" algn="ctr">
              <a:lnSpc>
                <a:spcPct val="90000"/>
              </a:lnSpc>
              <a:buNone/>
              <a:defRPr sz="3600" spc="-1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 algn="ctr">
              <a:lnSpc>
                <a:spcPct val="90000"/>
              </a:lnSpc>
              <a:buNone/>
              <a:tabLst/>
              <a:defRPr sz="2400" spc="-1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 algn="ctr">
              <a:buNone/>
              <a:defRPr sz="1400"/>
            </a:lvl4pPr>
            <a:lvl5pPr marL="0" indent="0" algn="ctr">
              <a:buNone/>
              <a:defRPr sz="1400"/>
            </a:lvl5pPr>
            <a:lvl6pPr marL="2283625" indent="0">
              <a:buNone/>
              <a:defRPr sz="1400"/>
            </a:lvl6pPr>
            <a:lvl7pPr marL="2740353" indent="0">
              <a:buNone/>
              <a:defRPr sz="1400"/>
            </a:lvl7pPr>
            <a:lvl8pPr marL="3197077" indent="0">
              <a:buNone/>
              <a:defRPr sz="1400"/>
            </a:lvl8pPr>
            <a:lvl9pPr marL="3653806" indent="0">
              <a:buNone/>
              <a:defRPr sz="14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445935" y="5351608"/>
            <a:ext cx="16484952" cy="0"/>
          </a:xfrm>
          <a:prstGeom prst="line">
            <a:avLst/>
          </a:prstGeom>
          <a:noFill/>
          <a:ln w="76200" cap="sq">
            <a:solidFill>
              <a:srgbClr val="5FB8E4"/>
            </a:solidFill>
            <a:round/>
            <a:headEnd type="oval" w="med" len="med"/>
            <a:tailEnd type="oval" w="med" len="med"/>
          </a:ln>
        </p:spPr>
        <p:txBody>
          <a:bodyPr wrap="none" lIns="0" tIns="0" rIns="0" bIns="0" anchor="ctr"/>
          <a:lstStyle/>
          <a:p>
            <a:pPr lvl="0"/>
            <a:endParaRPr lang="ja-JP" altLang="en-US" sz="2400">
              <a:ln w="9525">
                <a:solidFill>
                  <a:schemeClr val="tx1"/>
                </a:solidFill>
              </a:ln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0"/>
          </p:nvPr>
        </p:nvSpPr>
        <p:spPr>
          <a:xfrm>
            <a:off x="401724" y="9279607"/>
            <a:ext cx="16502080" cy="468052"/>
          </a:xfrm>
        </p:spPr>
        <p:txBody>
          <a:bodyPr/>
          <a:lstStyle/>
          <a:p>
            <a:r>
              <a:rPr lang="en-US" altLang="ja-JP" dirty="0"/>
              <a:t>Copyright © </a:t>
            </a:r>
            <a:r>
              <a:rPr lang="en-US" altLang="ja-JP" dirty="0" smtClean="0"/>
              <a:t>2023 by INIAD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1"/>
          </p:nvPr>
        </p:nvSpPr>
        <p:spPr>
          <a:xfrm>
            <a:off x="16039036" y="9290462"/>
            <a:ext cx="955094" cy="457199"/>
          </a:xfrm>
        </p:spPr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539555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大文字中央揃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05553" y="1070695"/>
            <a:ext cx="16514155" cy="4129199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57243" rIns="0" bIns="57243" numCol="1" anchor="b" anchorCtr="1" compatLnSpc="1">
            <a:prstTxWarp prst="textNoShape">
              <a:avLst/>
            </a:prstTxWarp>
            <a:normAutofit/>
          </a:bodyPr>
          <a:lstStyle>
            <a:lvl1pPr algn="ctr" defTabSz="1137053" rtl="0" eaLnBrk="0" fontAlgn="base" hangingPunct="0">
              <a:spcBef>
                <a:spcPct val="0"/>
              </a:spcBef>
              <a:spcAft>
                <a:spcPct val="0"/>
              </a:spcAft>
              <a:defRPr kumimoji="1" lang="ja-JP" altLang="en-US" sz="10500" spc="-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40034" y="5307891"/>
            <a:ext cx="16496714" cy="3951043"/>
          </a:xfrm>
          <a:effectLst/>
        </p:spPr>
        <p:txBody>
          <a:bodyPr anchor="ctr" anchorCtr="0">
            <a:normAutofit/>
          </a:bodyPr>
          <a:lstStyle>
            <a:lvl1pPr marL="0" indent="0" algn="ctr">
              <a:lnSpc>
                <a:spcPct val="90000"/>
              </a:lnSpc>
              <a:spcBef>
                <a:spcPts val="1200"/>
              </a:spcBef>
              <a:buNone/>
              <a:tabLst>
                <a:tab pos="1619132" algn="l"/>
              </a:tabLst>
              <a:defRPr kumimoji="1" lang="ja-JP" altLang="en-US" sz="4800" spc="-1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4758" indent="0" algn="ctr">
              <a:lnSpc>
                <a:spcPct val="90000"/>
              </a:lnSpc>
              <a:buNone/>
              <a:defRPr sz="3600" spc="-100" baseline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 algn="ctr">
              <a:lnSpc>
                <a:spcPct val="90000"/>
              </a:lnSpc>
              <a:buNone/>
              <a:tabLst/>
              <a:defRPr sz="2400" spc="-100" baseline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 algn="ctr">
              <a:buNone/>
              <a:defRPr sz="1400"/>
            </a:lvl4pPr>
            <a:lvl5pPr marL="0" indent="0" algn="ctr">
              <a:buNone/>
              <a:defRPr sz="1400"/>
            </a:lvl5pPr>
            <a:lvl6pPr marL="2283625" indent="0">
              <a:buNone/>
              <a:defRPr sz="1400"/>
            </a:lvl6pPr>
            <a:lvl7pPr marL="2740353" indent="0">
              <a:buNone/>
              <a:defRPr sz="1400"/>
            </a:lvl7pPr>
            <a:lvl8pPr marL="3197077" indent="0">
              <a:buNone/>
              <a:defRPr sz="1400"/>
            </a:lvl8pPr>
            <a:lvl9pPr marL="3653806" indent="0">
              <a:buNone/>
              <a:defRPr sz="14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0"/>
          </p:nvPr>
        </p:nvSpPr>
        <p:spPr>
          <a:xfrm>
            <a:off x="401724" y="9279607"/>
            <a:ext cx="16502080" cy="468052"/>
          </a:xfrm>
        </p:spPr>
        <p:txBody>
          <a:bodyPr/>
          <a:lstStyle/>
          <a:p>
            <a:r>
              <a:rPr lang="en-US" altLang="ja-JP" dirty="0"/>
              <a:t>Copyright © </a:t>
            </a:r>
            <a:r>
              <a:rPr lang="en-US" altLang="ja-JP" dirty="0" smtClean="0"/>
              <a:t>2023 by INIAD</a:t>
            </a:r>
            <a:endParaRPr lang="en-US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1"/>
          </p:nvPr>
        </p:nvSpPr>
        <p:spPr>
          <a:xfrm>
            <a:off x="16039036" y="9290462"/>
            <a:ext cx="955094" cy="457199"/>
          </a:xfrm>
        </p:spPr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594404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テキスト中央揃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32371" y="530635"/>
            <a:ext cx="14712041" cy="1404156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57243" rIns="0" bIns="57243" numCol="1" anchor="t" anchorCtr="0" compatLnSpc="1">
            <a:prstTxWarp prst="textNoShape">
              <a:avLst/>
            </a:prstTxWarp>
            <a:normAutofit/>
          </a:bodyPr>
          <a:lstStyle>
            <a:lvl1pPr algn="ctr" defTabSz="1137053" rtl="0" eaLnBrk="1" fontAlgn="base" hangingPunct="1">
              <a:spcBef>
                <a:spcPct val="0"/>
              </a:spcBef>
              <a:spcAft>
                <a:spcPct val="0"/>
              </a:spcAft>
              <a:defRPr kumimoji="1" lang="ja-JP" altLang="en-US" sz="4800" kern="1200" spc="-300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40034" y="1945646"/>
            <a:ext cx="16496714" cy="7432585"/>
          </a:xfrm>
          <a:effectLst/>
        </p:spPr>
        <p:txBody>
          <a:bodyPr anchor="ctr" anchorCtr="0">
            <a:normAutofit/>
          </a:bodyPr>
          <a:lstStyle>
            <a:lvl1pPr marL="0" indent="0" algn="ctr">
              <a:lnSpc>
                <a:spcPct val="90000"/>
              </a:lnSpc>
              <a:spcBef>
                <a:spcPts val="1200"/>
              </a:spcBef>
              <a:buNone/>
              <a:tabLst>
                <a:tab pos="1619132" algn="l"/>
              </a:tabLst>
              <a:defRPr kumimoji="1" lang="ja-JP" altLang="en-US" sz="7200" dirty="0" smtClean="0">
                <a:solidFill>
                  <a:schemeClr val="tx1"/>
                </a:solidFill>
                <a:latin typeface="+mn-lt"/>
                <a:ea typeface="+mj-ea"/>
                <a:cs typeface="+mn-cs"/>
              </a:defRPr>
            </a:lvl1pPr>
            <a:lvl2pPr marL="4758" indent="0" algn="ctr">
              <a:lnSpc>
                <a:spcPct val="90000"/>
              </a:lnSpc>
              <a:buNone/>
              <a:defRPr sz="5400">
                <a:latin typeface="+mn-lt"/>
                <a:ea typeface="+mn-ea"/>
              </a:defRPr>
            </a:lvl2pPr>
            <a:lvl3pPr marL="0" indent="0" algn="ctr">
              <a:lnSpc>
                <a:spcPct val="90000"/>
              </a:lnSpc>
              <a:buNone/>
              <a:tabLst/>
              <a:defRPr sz="4000">
                <a:latin typeface="+mn-lt"/>
                <a:ea typeface="+mn-ea"/>
              </a:defRPr>
            </a:lvl3pPr>
            <a:lvl4pPr marL="0" indent="0" algn="ctr">
              <a:buNone/>
              <a:defRPr sz="1400"/>
            </a:lvl4pPr>
            <a:lvl5pPr marL="0" indent="0" algn="ctr">
              <a:buNone/>
              <a:defRPr sz="1400"/>
            </a:lvl5pPr>
            <a:lvl6pPr marL="2283625" indent="0">
              <a:buNone/>
              <a:defRPr sz="1400"/>
            </a:lvl6pPr>
            <a:lvl7pPr marL="2740353" indent="0">
              <a:buNone/>
              <a:defRPr sz="1400"/>
            </a:lvl7pPr>
            <a:lvl8pPr marL="3197077" indent="0">
              <a:buNone/>
              <a:defRPr sz="1400"/>
            </a:lvl8pPr>
            <a:lvl9pPr marL="3653806" indent="0">
              <a:buNone/>
              <a:defRPr sz="14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0"/>
          </p:nvPr>
        </p:nvSpPr>
        <p:spPr>
          <a:xfrm>
            <a:off x="401724" y="9279607"/>
            <a:ext cx="16502080" cy="468052"/>
          </a:xfrm>
        </p:spPr>
        <p:txBody>
          <a:bodyPr/>
          <a:lstStyle/>
          <a:p>
            <a:r>
              <a:rPr lang="en-US" altLang="ja-JP" dirty="0"/>
              <a:t>Copyright © </a:t>
            </a:r>
            <a:r>
              <a:rPr lang="en-US" altLang="ja-JP" dirty="0" smtClean="0"/>
              <a:t>2023 by INIAD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1"/>
          </p:nvPr>
        </p:nvSpPr>
        <p:spPr>
          <a:xfrm>
            <a:off x="16039036" y="9290462"/>
            <a:ext cx="955094" cy="457199"/>
          </a:xfrm>
        </p:spPr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923677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376890" y="1898788"/>
            <a:ext cx="8166464" cy="7380820"/>
          </a:xfrm>
          <a:effectLst/>
        </p:spPr>
        <p:txBody>
          <a:bodyPr anchor="t" anchorCtr="0">
            <a:normAutofit/>
          </a:bodyPr>
          <a:lstStyle>
            <a:lvl1pPr marL="347638" indent="-347638">
              <a:defRPr sz="4000"/>
            </a:lvl1pPr>
            <a:lvl2pPr>
              <a:defRPr sz="3600"/>
            </a:lvl2pPr>
            <a:lvl3pPr marL="1604020" indent="-457200">
              <a:defRPr kumimoji="1" lang="ja-JP" altLang="en-US" sz="2800">
                <a:solidFill>
                  <a:schemeClr val="tx1"/>
                </a:solidFill>
                <a:latin typeface="+mn-lt"/>
                <a:ea typeface="+mn-ea"/>
              </a:defRPr>
            </a:lvl3pPr>
            <a:lvl4pPr>
              <a:defRPr kumimoji="1" lang="ja-JP" altLang="en-US" sz="2600" dirty="0">
                <a:solidFill>
                  <a:schemeClr val="tx1"/>
                </a:solidFill>
                <a:latin typeface="+mn-lt"/>
                <a:ea typeface="+mn-ea"/>
              </a:defRPr>
            </a:lvl4pPr>
            <a:lvl5pPr marL="1695652" indent="0">
              <a:defRPr kumimoji="1" lang="ja-JP" altLang="en-US" sz="2300" dirty="0">
                <a:solidFill>
                  <a:schemeClr val="tx1"/>
                </a:solidFill>
                <a:latin typeface="+mn-lt"/>
                <a:ea typeface="+mn-ea"/>
              </a:defRPr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marL="1433925" lvl="2" indent="-287105" algn="l" defTabSz="113705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</a:pPr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marL="1437098" lvl="3" indent="0" algn="l" defTabSz="1137053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</a:pPr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marL="1695652" lvl="4" indent="3175" algn="l" defTabSz="113705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Tx/>
              <a:buNone/>
            </a:pPr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8785382" y="1898788"/>
            <a:ext cx="8166464" cy="7380820"/>
          </a:xfrm>
          <a:effectLst/>
        </p:spPr>
        <p:txBody>
          <a:bodyPr anchor="t" anchorCtr="0">
            <a:normAutofit/>
          </a:bodyPr>
          <a:lstStyle>
            <a:lvl1pPr marL="347638" indent="-347638">
              <a:defRPr sz="4000"/>
            </a:lvl1pPr>
            <a:lvl2pPr>
              <a:defRPr sz="3600"/>
            </a:lvl2pPr>
            <a:lvl3pPr marL="1604020" indent="-457200">
              <a:defRPr kumimoji="1" lang="ja-JP" altLang="en-US" sz="2800" dirty="0">
                <a:solidFill>
                  <a:schemeClr val="tx1"/>
                </a:solidFill>
                <a:latin typeface="+mn-lt"/>
                <a:ea typeface="+mn-ea"/>
              </a:defRPr>
            </a:lvl3pPr>
            <a:lvl4pPr>
              <a:defRPr kumimoji="1" lang="ja-JP" altLang="en-US" sz="2600" dirty="0">
                <a:solidFill>
                  <a:schemeClr val="tx1"/>
                </a:solidFill>
                <a:latin typeface="+mn-lt"/>
                <a:ea typeface="+mn-ea"/>
              </a:defRPr>
            </a:lvl4pPr>
            <a:lvl5pPr marL="1695652" indent="0">
              <a:defRPr kumimoji="1" lang="ja-JP" altLang="en-US" sz="2300" dirty="0">
                <a:solidFill>
                  <a:schemeClr val="tx1"/>
                </a:solidFill>
                <a:latin typeface="+mn-lt"/>
                <a:ea typeface="+mn-ea"/>
              </a:defRPr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marL="1433925" lvl="2" indent="-287105" algn="l" defTabSz="113705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</a:pPr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marL="1437098" lvl="3" indent="0" algn="l" defTabSz="1137053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</a:pPr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marL="1695652" lvl="4" indent="3175" algn="l" defTabSz="113705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Tx/>
              <a:buNone/>
            </a:pPr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dirty="0"/>
              <a:t>Copyright © </a:t>
            </a:r>
            <a:r>
              <a:rPr lang="en-US" altLang="ja-JP" dirty="0" smtClean="0"/>
              <a:t>2023 by INIAD</a:t>
            </a:r>
            <a:endParaRPr lang="en-US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88614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376889" y="1898788"/>
            <a:ext cx="9715654" cy="7380820"/>
          </a:xfrm>
          <a:effectLst/>
        </p:spPr>
        <p:txBody>
          <a:bodyPr anchor="t" anchorCtr="0">
            <a:normAutofit/>
          </a:bodyPr>
          <a:lstStyle>
            <a:lvl1pPr marL="347638" indent="-347638">
              <a:defRPr sz="4000"/>
            </a:lvl1pPr>
            <a:lvl2pPr>
              <a:defRPr sz="3600"/>
            </a:lvl2pPr>
            <a:lvl3pPr marL="1604020" indent="-457200">
              <a:defRPr kumimoji="1" lang="ja-JP" altLang="en-US" sz="2800">
                <a:solidFill>
                  <a:schemeClr val="tx1"/>
                </a:solidFill>
                <a:latin typeface="+mn-lt"/>
                <a:ea typeface="+mn-ea"/>
              </a:defRPr>
            </a:lvl3pPr>
            <a:lvl4pPr>
              <a:defRPr kumimoji="1" lang="ja-JP" altLang="en-US" sz="2600" dirty="0">
                <a:solidFill>
                  <a:schemeClr val="tx1"/>
                </a:solidFill>
                <a:latin typeface="+mn-lt"/>
                <a:ea typeface="+mn-ea"/>
              </a:defRPr>
            </a:lvl4pPr>
            <a:lvl5pPr marL="1695652" indent="0">
              <a:defRPr kumimoji="1" lang="ja-JP" altLang="en-US" sz="2300" dirty="0">
                <a:solidFill>
                  <a:schemeClr val="tx1"/>
                </a:solidFill>
                <a:latin typeface="+mn-lt"/>
                <a:ea typeface="+mn-ea"/>
              </a:defRPr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marL="1433925" lvl="2" indent="-287105" algn="l" defTabSz="113705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</a:pPr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marL="1437098" lvl="3" indent="0" algn="l" defTabSz="1137053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</a:pPr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marL="1695652" lvl="4" indent="3175" algn="l" defTabSz="113705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Tx/>
              <a:buNone/>
            </a:pPr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dirty="0"/>
              <a:t>Copyright © </a:t>
            </a:r>
            <a:r>
              <a:rPr lang="en-US" altLang="ja-JP" dirty="0" smtClean="0"/>
              <a:t>2023 by INIAD</a:t>
            </a:r>
            <a:endParaRPr lang="en-US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/>
          <p:cNvSpPr>
            <a:spLocks noGrp="1"/>
          </p:cNvSpPr>
          <p:nvPr>
            <p:ph type="ftr" sz="quarter" idx="3"/>
          </p:nvPr>
        </p:nvSpPr>
        <p:spPr>
          <a:xfrm>
            <a:off x="401724" y="9279607"/>
            <a:ext cx="16502080" cy="468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67" tIns="45683" rIns="91367" bIns="45683" numCol="1" anchor="b" anchorCtr="0" compatLnSpc="1">
            <a:prstTxWarp prst="textNoShape">
              <a:avLst/>
            </a:prstTxWarp>
          </a:bodyPr>
          <a:lstStyle>
            <a:lvl1pPr algn="ctr">
              <a:defRPr lang="ja-JP" altLang="en-US" sz="1400" b="1" dirty="0">
                <a:solidFill>
                  <a:schemeClr val="bg1">
                    <a:lumMod val="75000"/>
                  </a:schemeClr>
                </a:solidFill>
                <a:latin typeface="Arial Black" pitchFamily="34" charset="0"/>
              </a:defRPr>
            </a:lvl1pPr>
          </a:lstStyle>
          <a:p>
            <a:r>
              <a:rPr lang="en-US" dirty="0"/>
              <a:t>Copyright © </a:t>
            </a:r>
            <a:r>
              <a:rPr lang="en-US" dirty="0" smtClean="0"/>
              <a:t>2023 by INIAD</a:t>
            </a:r>
            <a:endParaRPr lang="ja-JP" altLang="en-US" dirty="0"/>
          </a:p>
        </p:txBody>
      </p:sp>
      <p:sp>
        <p:nvSpPr>
          <p:cNvPr id="227738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6891" y="1919173"/>
            <a:ext cx="16556097" cy="7360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ja-JP" altLang="en-US" dirty="0"/>
              <a:t>マスタ テキストの書式設定</a:t>
            </a:r>
          </a:p>
          <a:p>
            <a:pPr marL="1075445" lvl="1" indent="-363239" algn="l" defTabSz="113705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/>
              </a:buClr>
              <a:buFont typeface="ＤＦＧ平成ゴシック体W5" panose="020B0400000000000000" pitchFamily="50" charset="-128"/>
              <a:buChar char="■"/>
            </a:pPr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marL="1433925" lvl="2" indent="-287105" algn="l" defTabSz="113705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</a:pPr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marL="1437098" lvl="3" indent="0" algn="l" defTabSz="1137053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</a:pPr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marL="1695652" lvl="4" indent="3175" algn="l" defTabSz="113705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Tx/>
              <a:buNone/>
            </a:pPr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6039036" y="9290462"/>
            <a:ext cx="955094" cy="457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67" tIns="45683" rIns="91367" bIns="45683" numCol="1" anchor="b" anchorCtr="0" compatLnSpc="1">
            <a:prstTxWarp prst="textNoShape">
              <a:avLst/>
            </a:prstTxWarp>
          </a:bodyPr>
          <a:lstStyle>
            <a:lvl1pPr algn="r">
              <a:defRPr sz="1400" b="1">
                <a:solidFill>
                  <a:schemeClr val="bg1">
                    <a:lumMod val="75000"/>
                  </a:schemeClr>
                </a:solidFill>
                <a:latin typeface="Arial Black" pitchFamily="34" charset="0"/>
              </a:defRPr>
            </a:lvl1pPr>
          </a:lstStyle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445919" y="505658"/>
            <a:ext cx="15833322" cy="0"/>
          </a:xfrm>
          <a:prstGeom prst="line">
            <a:avLst/>
          </a:prstGeom>
          <a:noFill/>
          <a:ln w="76200" cap="sq">
            <a:solidFill>
              <a:srgbClr val="5FB8E4"/>
            </a:solidFill>
            <a:round/>
            <a:headEnd type="oval" w="med" len="med"/>
            <a:tailEnd type="oval" w="med" len="med"/>
          </a:ln>
        </p:spPr>
        <p:txBody>
          <a:bodyPr wrap="none" lIns="0" tIns="0" rIns="0" bIns="0" anchor="ctr"/>
          <a:lstStyle/>
          <a:p>
            <a:pPr lvl="0"/>
            <a:endParaRPr lang="ja-JP" altLang="en-US">
              <a:ln w="9525">
                <a:solidFill>
                  <a:schemeClr val="tx1"/>
                </a:solidFill>
              </a:ln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8" name="図 17" descr="C:\Users\Jun\SkyDrive\Documents\プロジェクト\東洋大学\学部名検討\応用情報連携学部ロゴ.bmp"/>
          <p:cNvPicPr/>
          <p:nvPr/>
        </p:nvPicPr>
        <p:blipFill rotWithShape="1"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00B0F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4160995" y="62583"/>
            <a:ext cx="2119848" cy="3653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図 10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516583" y="85802"/>
            <a:ext cx="719592" cy="1056901"/>
          </a:xfrm>
          <a:prstGeom prst="rect">
            <a:avLst/>
          </a:prstGeom>
        </p:spPr>
      </p:pic>
      <p:sp>
        <p:nvSpPr>
          <p:cNvPr id="13" name="Line 33"/>
          <p:cNvSpPr>
            <a:spLocks noChangeShapeType="1"/>
          </p:cNvSpPr>
          <p:nvPr/>
        </p:nvSpPr>
        <p:spPr bwMode="auto">
          <a:xfrm>
            <a:off x="562428" y="9279607"/>
            <a:ext cx="16370560" cy="0"/>
          </a:xfrm>
          <a:prstGeom prst="line">
            <a:avLst/>
          </a:prstGeom>
          <a:noFill/>
          <a:ln w="76200" cap="sq">
            <a:solidFill>
              <a:srgbClr val="5FB8E4"/>
            </a:solidFill>
            <a:round/>
            <a:headEnd type="oval" w="med" len="med"/>
            <a:tailEnd type="oval" w="med" len="med"/>
          </a:ln>
        </p:spPr>
        <p:txBody>
          <a:bodyPr wrap="none" lIns="0" tIns="0" rIns="0" bIns="0" anchor="ctr"/>
          <a:lstStyle/>
          <a:p>
            <a:pPr lvl="0"/>
            <a:endParaRPr lang="ja-JP" altLang="en-US" sz="2400">
              <a:ln w="9525">
                <a:solidFill>
                  <a:schemeClr val="tx1"/>
                </a:solidFill>
              </a:ln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7737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76888" y="485274"/>
            <a:ext cx="15902353" cy="1413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ja-JP" altLang="en-US" dirty="0"/>
              <a:t>マスタ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610486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8" r:id="rId1"/>
    <p:sldLayoutId id="2147483939" r:id="rId2"/>
    <p:sldLayoutId id="2147483960" r:id="rId3"/>
    <p:sldLayoutId id="2147483959" r:id="rId4"/>
    <p:sldLayoutId id="2147483940" r:id="rId5"/>
    <p:sldLayoutId id="2147483941" r:id="rId6"/>
    <p:sldLayoutId id="2147483936" r:id="rId7"/>
    <p:sldLayoutId id="2147483942" r:id="rId8"/>
    <p:sldLayoutId id="2147483961" r:id="rId9"/>
    <p:sldLayoutId id="2147483943" r:id="rId10"/>
  </p:sldLayoutIdLst>
  <p:hf hdr="0" dt="0"/>
  <p:txStyles>
    <p:titleStyle>
      <a:lvl1pPr algn="l" defTabSz="1137053" rtl="0" eaLnBrk="1" fontAlgn="base" hangingPunct="1">
        <a:spcBef>
          <a:spcPct val="0"/>
        </a:spcBef>
        <a:spcAft>
          <a:spcPct val="0"/>
        </a:spcAft>
        <a:defRPr kumimoji="1" lang="ja-JP" altLang="en-US" sz="54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l" defTabSz="1137053" rtl="0" eaLnBrk="1" fontAlgn="base" hangingPunct="1">
        <a:spcBef>
          <a:spcPct val="0"/>
        </a:spcBef>
        <a:spcAft>
          <a:spcPct val="0"/>
        </a:spcAft>
        <a:defRPr kumimoji="1" sz="5400">
          <a:solidFill>
            <a:srgbClr val="DDDDDD"/>
          </a:solidFill>
          <a:latin typeface="ＤＦＧ平成ゴシック体W7" pitchFamily="50" charset="-128"/>
          <a:ea typeface="ＤＦＧ平成ゴシック体W7" pitchFamily="50" charset="-128"/>
        </a:defRPr>
      </a:lvl2pPr>
      <a:lvl3pPr algn="l" defTabSz="1137053" rtl="0" eaLnBrk="1" fontAlgn="base" hangingPunct="1">
        <a:spcBef>
          <a:spcPct val="0"/>
        </a:spcBef>
        <a:spcAft>
          <a:spcPct val="0"/>
        </a:spcAft>
        <a:defRPr kumimoji="1" sz="5400">
          <a:solidFill>
            <a:srgbClr val="DDDDDD"/>
          </a:solidFill>
          <a:latin typeface="ＤＦＧ平成ゴシック体W7" pitchFamily="50" charset="-128"/>
          <a:ea typeface="ＤＦＧ平成ゴシック体W7" pitchFamily="50" charset="-128"/>
        </a:defRPr>
      </a:lvl3pPr>
      <a:lvl4pPr algn="l" defTabSz="1137053" rtl="0" eaLnBrk="1" fontAlgn="base" hangingPunct="1">
        <a:spcBef>
          <a:spcPct val="0"/>
        </a:spcBef>
        <a:spcAft>
          <a:spcPct val="0"/>
        </a:spcAft>
        <a:defRPr kumimoji="1" sz="5400">
          <a:solidFill>
            <a:srgbClr val="DDDDDD"/>
          </a:solidFill>
          <a:latin typeface="ＤＦＧ平成ゴシック体W7" pitchFamily="50" charset="-128"/>
          <a:ea typeface="ＤＦＧ平成ゴシック体W7" pitchFamily="50" charset="-128"/>
        </a:defRPr>
      </a:lvl4pPr>
      <a:lvl5pPr algn="l" defTabSz="1137053" rtl="0" eaLnBrk="1" fontAlgn="base" hangingPunct="1">
        <a:spcBef>
          <a:spcPct val="0"/>
        </a:spcBef>
        <a:spcAft>
          <a:spcPct val="0"/>
        </a:spcAft>
        <a:defRPr kumimoji="1" sz="5400">
          <a:solidFill>
            <a:srgbClr val="DDDDDD"/>
          </a:solidFill>
          <a:latin typeface="ＤＦＧ平成ゴシック体W7" pitchFamily="50" charset="-128"/>
          <a:ea typeface="ＤＦＧ平成ゴシック体W7" pitchFamily="50" charset="-128"/>
        </a:defRPr>
      </a:lvl5pPr>
      <a:lvl6pPr marL="456724" algn="l" defTabSz="1137053" rtl="0" eaLnBrk="1" fontAlgn="base" hangingPunct="1">
        <a:spcBef>
          <a:spcPct val="0"/>
        </a:spcBef>
        <a:spcAft>
          <a:spcPct val="0"/>
        </a:spcAft>
        <a:defRPr kumimoji="1" sz="5400">
          <a:solidFill>
            <a:srgbClr val="FFCC00"/>
          </a:solidFill>
          <a:latin typeface="ＤＦＧ平成ゴシック体W7" pitchFamily="50" charset="-128"/>
          <a:ea typeface="ＤＦＧ平成ゴシック体W7" pitchFamily="50" charset="-128"/>
        </a:defRPr>
      </a:lvl6pPr>
      <a:lvl7pPr marL="913451" algn="l" defTabSz="1137053" rtl="0" eaLnBrk="1" fontAlgn="base" hangingPunct="1">
        <a:spcBef>
          <a:spcPct val="0"/>
        </a:spcBef>
        <a:spcAft>
          <a:spcPct val="0"/>
        </a:spcAft>
        <a:defRPr kumimoji="1" sz="5400">
          <a:solidFill>
            <a:srgbClr val="FFCC00"/>
          </a:solidFill>
          <a:latin typeface="ＤＦＧ平成ゴシック体W7" pitchFamily="50" charset="-128"/>
          <a:ea typeface="ＤＦＧ平成ゴシック体W7" pitchFamily="50" charset="-128"/>
        </a:defRPr>
      </a:lvl7pPr>
      <a:lvl8pPr marL="1370173" algn="l" defTabSz="1137053" rtl="0" eaLnBrk="1" fontAlgn="base" hangingPunct="1">
        <a:spcBef>
          <a:spcPct val="0"/>
        </a:spcBef>
        <a:spcAft>
          <a:spcPct val="0"/>
        </a:spcAft>
        <a:defRPr kumimoji="1" sz="5400">
          <a:solidFill>
            <a:srgbClr val="FFCC00"/>
          </a:solidFill>
          <a:latin typeface="ＤＦＧ平成ゴシック体W7" pitchFamily="50" charset="-128"/>
          <a:ea typeface="ＤＦＧ平成ゴシック体W7" pitchFamily="50" charset="-128"/>
        </a:defRPr>
      </a:lvl8pPr>
      <a:lvl9pPr marL="1826903" algn="l" defTabSz="1137053" rtl="0" eaLnBrk="1" fontAlgn="base" hangingPunct="1">
        <a:spcBef>
          <a:spcPct val="0"/>
        </a:spcBef>
        <a:spcAft>
          <a:spcPct val="0"/>
        </a:spcAft>
        <a:defRPr kumimoji="1" sz="5400">
          <a:solidFill>
            <a:srgbClr val="FFCC00"/>
          </a:solidFill>
          <a:latin typeface="ＤＦＧ平成ゴシック体W7" pitchFamily="50" charset="-128"/>
          <a:ea typeface="ＤＦＧ平成ゴシック体W7" pitchFamily="50" charset="-128"/>
        </a:defRPr>
      </a:lvl9pPr>
    </p:titleStyle>
    <p:bodyStyle>
      <a:lvl1pPr marL="457167" indent="-457167" algn="l" defTabSz="1137053" rtl="0" eaLnBrk="1" fontAlgn="base" hangingPunct="1">
        <a:spcBef>
          <a:spcPct val="50000"/>
        </a:spcBef>
        <a:spcAft>
          <a:spcPct val="0"/>
        </a:spcAft>
        <a:buClr>
          <a:srgbClr val="C00000"/>
        </a:buClr>
        <a:buFont typeface="Wingdings" panose="05000000000000000000" pitchFamily="2" charset="2"/>
        <a:buChar char="l"/>
        <a:defRPr kumimoji="1" sz="4800">
          <a:solidFill>
            <a:schemeClr val="tx1"/>
          </a:solidFill>
          <a:effectLst/>
          <a:latin typeface="+mn-ea"/>
          <a:ea typeface="+mn-ea"/>
          <a:cs typeface="+mn-cs"/>
        </a:defRPr>
      </a:lvl1pPr>
      <a:lvl2pPr marL="1074660" indent="-530186" algn="l" defTabSz="1137053" rtl="0" eaLnBrk="1" fontAlgn="base" hangingPunct="1">
        <a:spcBef>
          <a:spcPct val="20000"/>
        </a:spcBef>
        <a:spcAft>
          <a:spcPct val="0"/>
        </a:spcAft>
        <a:buClr>
          <a:schemeClr val="accent5"/>
        </a:buClr>
        <a:buFont typeface="ＤＦＧ平成ゴシック体W5" panose="020B0400000000000000" pitchFamily="50" charset="-128"/>
        <a:buChar char="■"/>
        <a:defRPr kumimoji="1" lang="ja-JP" altLang="en-US" sz="3600" b="0" dirty="0" smtClean="0">
          <a:solidFill>
            <a:schemeClr val="tx1"/>
          </a:solidFill>
          <a:latin typeface="+mn-ea"/>
          <a:ea typeface="+mn-ea"/>
        </a:defRPr>
      </a:lvl2pPr>
      <a:lvl3pPr marL="1604020" indent="-457200" algn="l" defTabSz="1137053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Font typeface="Wingdings" panose="05000000000000000000" pitchFamily="2" charset="2"/>
        <a:buChar char="l"/>
        <a:defRPr kumimoji="1" lang="ja-JP" altLang="en-US" sz="2800" dirty="0" smtClean="0">
          <a:solidFill>
            <a:schemeClr val="tx1"/>
          </a:solidFill>
          <a:latin typeface="+mn-lt"/>
          <a:ea typeface="+mn-ea"/>
        </a:defRPr>
      </a:lvl3pPr>
      <a:lvl4pPr marL="1883992" indent="0" algn="l" defTabSz="1137053" rtl="0" eaLnBrk="1" fontAlgn="base" hangingPunct="1">
        <a:spcBef>
          <a:spcPct val="20000"/>
        </a:spcBef>
        <a:spcAft>
          <a:spcPct val="0"/>
        </a:spcAft>
        <a:buFontTx/>
        <a:buNone/>
        <a:defRPr kumimoji="1" lang="ja-JP" altLang="en-US" sz="2600" dirty="0" smtClean="0">
          <a:solidFill>
            <a:schemeClr val="tx1"/>
          </a:solidFill>
          <a:latin typeface="+mn-lt"/>
          <a:ea typeface="+mn-ea"/>
        </a:defRPr>
      </a:lvl4pPr>
      <a:lvl5pPr marL="1695652" indent="0" algn="l" defTabSz="1137053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Tx/>
        <a:buNone/>
        <a:defRPr kumimoji="1" lang="ja-JP" altLang="en-US" sz="2300" dirty="0" smtClean="0">
          <a:solidFill>
            <a:schemeClr val="tx1"/>
          </a:solidFill>
          <a:latin typeface="+mn-lt"/>
          <a:ea typeface="+mn-ea"/>
        </a:defRPr>
      </a:lvl5pPr>
      <a:lvl6pPr marL="2630930" indent="3175" algn="l" defTabSz="1137053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defRPr kumimoji="1" sz="2300">
          <a:solidFill>
            <a:schemeClr val="bg1"/>
          </a:solidFill>
          <a:latin typeface="+mn-lt"/>
          <a:ea typeface="+mn-ea"/>
        </a:defRPr>
      </a:lvl6pPr>
      <a:lvl7pPr marL="3087655" indent="3175" algn="l" defTabSz="1137053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defRPr kumimoji="1" sz="2300">
          <a:solidFill>
            <a:schemeClr val="bg1"/>
          </a:solidFill>
          <a:latin typeface="+mn-lt"/>
          <a:ea typeface="+mn-ea"/>
        </a:defRPr>
      </a:lvl7pPr>
      <a:lvl8pPr marL="3544381" indent="3175" algn="l" defTabSz="1137053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defRPr kumimoji="1" sz="2300">
          <a:solidFill>
            <a:schemeClr val="bg1"/>
          </a:solidFill>
          <a:latin typeface="+mn-lt"/>
          <a:ea typeface="+mn-ea"/>
        </a:defRPr>
      </a:lvl8pPr>
      <a:lvl9pPr marL="4001106" indent="3175" algn="l" defTabSz="1137053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defRPr kumimoji="1" sz="2300">
          <a:solidFill>
            <a:schemeClr val="bg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3451" rtl="0" eaLnBrk="1" latinLnBrk="0" hangingPunct="1"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6724" algn="l" defTabSz="913451" rtl="0" eaLnBrk="1" latinLnBrk="0" hangingPunct="1"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3451" algn="l" defTabSz="913451" rtl="0" eaLnBrk="1" latinLnBrk="0" hangingPunct="1"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173" algn="l" defTabSz="913451" rtl="0" eaLnBrk="1" latinLnBrk="0" hangingPunct="1"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6903" algn="l" defTabSz="913451" rtl="0" eaLnBrk="1" latinLnBrk="0" hangingPunct="1"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3625" algn="l" defTabSz="913451" rtl="0" eaLnBrk="1" latinLnBrk="0" hangingPunct="1"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0353" algn="l" defTabSz="913451" rtl="0" eaLnBrk="1" latinLnBrk="0" hangingPunct="1"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7077" algn="l" defTabSz="913451" rtl="0" eaLnBrk="1" latinLnBrk="0" hangingPunct="1"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3806" algn="l" defTabSz="913451" rtl="0" eaLnBrk="1" latinLnBrk="0" hangingPunct="1"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サブタイトル 3"/>
          <p:cNvSpPr>
            <a:spLocks noGrp="1"/>
          </p:cNvSpPr>
          <p:nvPr>
            <p:ph type="subTitle" sz="quarter" idx="1"/>
          </p:nvPr>
        </p:nvSpPr>
        <p:spPr>
          <a:xfrm>
            <a:off x="452270" y="6579307"/>
            <a:ext cx="16480716" cy="3234296"/>
          </a:xfrm>
        </p:spPr>
        <p:txBody>
          <a:bodyPr/>
          <a:lstStyle/>
          <a:p>
            <a:endParaRPr lang="en-US" altLang="ja-JP" dirty="0" smtClean="0">
              <a:solidFill>
                <a:schemeClr val="tx1"/>
              </a:solidFill>
            </a:endParaRPr>
          </a:p>
          <a:p>
            <a:r>
              <a:rPr lang="ja-JP" altLang="en-US" dirty="0" smtClean="0">
                <a:solidFill>
                  <a:schemeClr val="tx1"/>
                </a:solidFill>
              </a:rPr>
              <a:t>担当</a:t>
            </a:r>
            <a:r>
              <a:rPr lang="ja-JP" altLang="en-US" dirty="0">
                <a:solidFill>
                  <a:schemeClr val="tx1"/>
                </a:solidFill>
              </a:rPr>
              <a:t>教員	佐野崇・本多泰理</a:t>
            </a:r>
          </a:p>
          <a:p>
            <a:r>
              <a:rPr lang="ja-JP" altLang="en-US" dirty="0">
                <a:solidFill>
                  <a:schemeClr val="tx1"/>
                </a:solidFill>
              </a:rPr>
              <a:t>曜日 時限	</a:t>
            </a:r>
            <a:r>
              <a:rPr lang="ja-JP" altLang="en-US" dirty="0" smtClean="0">
                <a:solidFill>
                  <a:schemeClr val="tx1"/>
                </a:solidFill>
              </a:rPr>
              <a:t>秋学期 </a:t>
            </a:r>
            <a:r>
              <a:rPr lang="ja-JP" altLang="en-US" dirty="0">
                <a:solidFill>
                  <a:schemeClr val="tx1"/>
                </a:solidFill>
              </a:rPr>
              <a:t>火曜４，５</a:t>
            </a:r>
            <a:r>
              <a:rPr lang="ja-JP" altLang="en-US" dirty="0" smtClean="0">
                <a:solidFill>
                  <a:schemeClr val="tx1"/>
                </a:solidFill>
              </a:rPr>
              <a:t>限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163551" y="2022763"/>
            <a:ext cx="15337704" cy="309315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eaLnBrk="1" hangingPunct="1">
              <a:spcAft>
                <a:spcPts val="1800"/>
              </a:spcAft>
              <a:defRPr/>
            </a:pPr>
            <a:r>
              <a:rPr lang="en-US" altLang="ja-JP" sz="5400" dirty="0" smtClean="0">
                <a:solidFill>
                  <a:schemeClr val="accent5">
                    <a:lumMod val="25000"/>
                  </a:schemeClr>
                </a:solidFill>
                <a:latin typeface="+mj-ea"/>
                <a:ea typeface="+mj-ea"/>
              </a:rPr>
              <a:t>DS</a:t>
            </a:r>
            <a:r>
              <a:rPr lang="ja-JP" altLang="en-US" sz="5400" dirty="0" smtClean="0">
                <a:solidFill>
                  <a:schemeClr val="accent5">
                    <a:lumMod val="25000"/>
                  </a:schemeClr>
                </a:solidFill>
                <a:latin typeface="+mj-ea"/>
                <a:ea typeface="+mj-ea"/>
              </a:rPr>
              <a:t>基礎</a:t>
            </a:r>
            <a:endParaRPr lang="en-US" altLang="ja-JP" sz="5400" dirty="0">
              <a:solidFill>
                <a:schemeClr val="accent5">
                  <a:lumMod val="25000"/>
                </a:schemeClr>
              </a:solidFill>
              <a:latin typeface="+mj-ea"/>
              <a:ea typeface="+mj-ea"/>
            </a:endParaRPr>
          </a:p>
          <a:p>
            <a:pPr>
              <a:defRPr/>
            </a:pPr>
            <a:r>
              <a:rPr lang="en-US" altLang="ja-JP" sz="5400" dirty="0" smtClean="0">
                <a:solidFill>
                  <a:schemeClr val="accent5">
                    <a:lumMod val="25000"/>
                  </a:schemeClr>
                </a:solidFill>
                <a:latin typeface="+mj-ea"/>
                <a:ea typeface="+mj-ea"/>
              </a:rPr>
              <a:t>Week3</a:t>
            </a:r>
            <a:r>
              <a:rPr lang="ja-JP" altLang="en-US" sz="5400" dirty="0">
                <a:solidFill>
                  <a:schemeClr val="accent5">
                    <a:lumMod val="25000"/>
                  </a:schemeClr>
                </a:solidFill>
                <a:latin typeface="+mj-ea"/>
                <a:ea typeface="+mj-ea"/>
              </a:rPr>
              <a:t>　</a:t>
            </a:r>
            <a:endParaRPr lang="en-US" altLang="ja-JP" sz="5400" dirty="0" smtClean="0">
              <a:solidFill>
                <a:schemeClr val="accent5">
                  <a:lumMod val="25000"/>
                </a:schemeClr>
              </a:solidFill>
              <a:latin typeface="+mj-ea"/>
              <a:ea typeface="+mj-ea"/>
            </a:endParaRPr>
          </a:p>
          <a:p>
            <a:pPr algn="ctr" eaLnBrk="1" hangingPunct="1">
              <a:spcAft>
                <a:spcPts val="300"/>
              </a:spcAft>
              <a:defRPr/>
            </a:pPr>
            <a:r>
              <a:rPr lang="ja-JP" altLang="en-US" sz="7200" dirty="0" smtClean="0">
                <a:solidFill>
                  <a:schemeClr val="accent5">
                    <a:lumMod val="25000"/>
                  </a:schemeClr>
                </a:solidFill>
                <a:latin typeface="+mj-ea"/>
                <a:ea typeface="+mj-ea"/>
              </a:rPr>
              <a:t>離散型</a:t>
            </a:r>
            <a:r>
              <a:rPr lang="ja-JP" altLang="en-US" sz="7200" dirty="0">
                <a:solidFill>
                  <a:schemeClr val="accent5">
                    <a:lumMod val="25000"/>
                  </a:schemeClr>
                </a:solidFill>
                <a:latin typeface="+mj-ea"/>
                <a:ea typeface="+mj-ea"/>
              </a:rPr>
              <a:t>の確率</a:t>
            </a:r>
            <a:r>
              <a:rPr lang="ja-JP" altLang="en-US" sz="7200" dirty="0" smtClean="0">
                <a:solidFill>
                  <a:schemeClr val="accent5">
                    <a:lumMod val="25000"/>
                  </a:schemeClr>
                </a:solidFill>
                <a:latin typeface="+mj-ea"/>
                <a:ea typeface="+mj-ea"/>
              </a:rPr>
              <a:t>分布</a:t>
            </a:r>
            <a:endParaRPr lang="ja-JP" altLang="en-US" sz="7200" dirty="0">
              <a:solidFill>
                <a:schemeClr val="accent5">
                  <a:lumMod val="2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60569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76888" y="494631"/>
            <a:ext cx="15902353" cy="1413515"/>
          </a:xfrm>
        </p:spPr>
        <p:txBody>
          <a:bodyPr/>
          <a:lstStyle/>
          <a:p>
            <a:r>
              <a:rPr lang="ja-JP" altLang="en-US" dirty="0" smtClean="0"/>
              <a:t>超</a:t>
            </a:r>
            <a:r>
              <a:rPr lang="ja-JP" altLang="en-US" dirty="0"/>
              <a:t>幾何</a:t>
            </a:r>
            <a:r>
              <a:rPr kumimoji="1" lang="ja-JP" altLang="en-US" dirty="0" smtClean="0"/>
              <a:t>分布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10</a:t>
            </a:fld>
            <a:endParaRPr lang="en-US" altLang="ja-JP" dirty="0"/>
          </a:p>
        </p:txBody>
      </p:sp>
      <p:sp>
        <p:nvSpPr>
          <p:cNvPr id="27" name="正方形/長方形 3"/>
          <p:cNvSpPr>
            <a:spLocks noChangeArrowheads="1"/>
          </p:cNvSpPr>
          <p:nvPr/>
        </p:nvSpPr>
        <p:spPr bwMode="auto">
          <a:xfrm>
            <a:off x="523875" y="1214438"/>
            <a:ext cx="15255210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 eaLnBrk="1" hangingPunct="1"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ja-JP" altLang="en-US" sz="4400" dirty="0">
                <a:latin typeface="+mj-ea"/>
                <a:ea typeface="+mj-ea"/>
              </a:rPr>
              <a:t>２種類Ａ，ＢからなるＮ個のものがあり，個数の構成をそれぞれＭ，Ｎ－Ｍとする．この集団から勝手にｎ個取り出したとき，Ａが</a:t>
            </a:r>
            <a:r>
              <a:rPr lang="ja-JP" altLang="en-US" sz="4400" dirty="0" err="1">
                <a:latin typeface="+mj-ea"/>
                <a:ea typeface="+mj-ea"/>
              </a:rPr>
              <a:t>ｘ</a:t>
            </a:r>
            <a:r>
              <a:rPr lang="ja-JP" altLang="en-US" sz="4400" dirty="0">
                <a:latin typeface="+mj-ea"/>
                <a:ea typeface="+mj-ea"/>
              </a:rPr>
              <a:t>個，Ｂがｎ－ｘ個である確率</a:t>
            </a:r>
            <a:endParaRPr lang="en-US" altLang="ja-JP" sz="320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28" name="正方形/長方形 3"/>
          <p:cNvSpPr>
            <a:spLocks noChangeArrowheads="1"/>
          </p:cNvSpPr>
          <p:nvPr/>
        </p:nvSpPr>
        <p:spPr bwMode="auto">
          <a:xfrm>
            <a:off x="523875" y="3505610"/>
            <a:ext cx="1525521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8207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 lvl="1" eaLnBrk="1" hangingPunct="1"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Ø"/>
            </a:pPr>
            <a:r>
              <a:rPr lang="ja-JP" altLang="en-US" sz="4400" dirty="0">
                <a:solidFill>
                  <a:srgbClr val="000000"/>
                </a:solidFill>
                <a:latin typeface="+mj-ea"/>
                <a:ea typeface="+mj-ea"/>
              </a:rPr>
              <a:t>ｆ（ｘ）＝ </a:t>
            </a:r>
            <a:r>
              <a:rPr lang="en-US" altLang="ja-JP" sz="4400" baseline="-25000" dirty="0">
                <a:solidFill>
                  <a:srgbClr val="000000"/>
                </a:solidFill>
                <a:latin typeface="+mj-ea"/>
                <a:ea typeface="+mj-ea"/>
              </a:rPr>
              <a:t>M</a:t>
            </a:r>
            <a:r>
              <a:rPr lang="ja-JP" altLang="en-US" sz="4400" dirty="0">
                <a:solidFill>
                  <a:srgbClr val="000000"/>
                </a:solidFill>
                <a:latin typeface="+mj-ea"/>
                <a:ea typeface="+mj-ea"/>
              </a:rPr>
              <a:t>Ｃ</a:t>
            </a:r>
            <a:r>
              <a:rPr lang="en-US" altLang="ja-JP" sz="4400" baseline="-25000" dirty="0">
                <a:solidFill>
                  <a:srgbClr val="000000"/>
                </a:solidFill>
                <a:latin typeface="+mj-ea"/>
                <a:ea typeface="+mj-ea"/>
              </a:rPr>
              <a:t>x</a:t>
            </a:r>
            <a:r>
              <a:rPr lang="ja-JP" altLang="en-US" sz="4400" dirty="0">
                <a:solidFill>
                  <a:srgbClr val="000000"/>
                </a:solidFill>
                <a:latin typeface="+mj-ea"/>
                <a:ea typeface="+mj-ea"/>
              </a:rPr>
              <a:t>・</a:t>
            </a:r>
            <a:r>
              <a:rPr lang="en-US" altLang="ja-JP" sz="4400" baseline="-25000" dirty="0">
                <a:solidFill>
                  <a:srgbClr val="000000"/>
                </a:solidFill>
                <a:latin typeface="+mj-ea"/>
                <a:ea typeface="+mj-ea"/>
              </a:rPr>
              <a:t>N-M</a:t>
            </a:r>
            <a:r>
              <a:rPr lang="ja-JP" altLang="en-US" sz="4400" dirty="0">
                <a:solidFill>
                  <a:srgbClr val="000000"/>
                </a:solidFill>
                <a:latin typeface="+mj-ea"/>
                <a:ea typeface="+mj-ea"/>
              </a:rPr>
              <a:t>Ｃ</a:t>
            </a:r>
            <a:r>
              <a:rPr lang="en-US" altLang="ja-JP" sz="4400" baseline="-25000" dirty="0">
                <a:solidFill>
                  <a:srgbClr val="000000"/>
                </a:solidFill>
                <a:latin typeface="+mj-ea"/>
                <a:ea typeface="+mj-ea"/>
              </a:rPr>
              <a:t>n-x</a:t>
            </a:r>
            <a:r>
              <a:rPr lang="ja-JP" altLang="en-US" sz="4400" dirty="0">
                <a:solidFill>
                  <a:srgbClr val="000000"/>
                </a:solidFill>
                <a:latin typeface="+mj-ea"/>
                <a:ea typeface="+mj-ea"/>
              </a:rPr>
              <a:t>／</a:t>
            </a:r>
            <a:r>
              <a:rPr lang="en-US" altLang="ja-JP" sz="4400" baseline="-25000" dirty="0">
                <a:solidFill>
                  <a:srgbClr val="000000"/>
                </a:solidFill>
                <a:latin typeface="+mj-ea"/>
                <a:ea typeface="+mj-ea"/>
              </a:rPr>
              <a:t>N</a:t>
            </a:r>
            <a:r>
              <a:rPr lang="ja-JP" altLang="en-US" sz="4400" dirty="0">
                <a:solidFill>
                  <a:srgbClr val="000000"/>
                </a:solidFill>
                <a:latin typeface="+mj-ea"/>
                <a:ea typeface="+mj-ea"/>
              </a:rPr>
              <a:t>Ｃ</a:t>
            </a:r>
            <a:r>
              <a:rPr lang="en-US" altLang="ja-JP" sz="4400" baseline="-25000" dirty="0">
                <a:solidFill>
                  <a:srgbClr val="000000"/>
                </a:solidFill>
                <a:latin typeface="+mj-ea"/>
                <a:ea typeface="+mj-ea"/>
              </a:rPr>
              <a:t>n</a:t>
            </a:r>
            <a:endParaRPr lang="en-US" altLang="ja-JP" sz="3200" baseline="-2500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29" name="正方形/長方形 3"/>
          <p:cNvSpPr>
            <a:spLocks noChangeArrowheads="1"/>
          </p:cNvSpPr>
          <p:nvPr/>
        </p:nvSpPr>
        <p:spPr bwMode="auto">
          <a:xfrm>
            <a:off x="523875" y="4748037"/>
            <a:ext cx="15747314" cy="1277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 eaLnBrk="1" hangingPunct="1">
              <a:spcAft>
                <a:spcPts val="6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ja-JP" altLang="en-US" sz="3600" dirty="0">
                <a:latin typeface="+mj-ea"/>
                <a:ea typeface="+mj-ea"/>
              </a:rPr>
              <a:t>期待値：　Ｅ（Ｘ）＝ｎ（Ｍ</a:t>
            </a:r>
            <a:r>
              <a:rPr lang="en-US" altLang="ja-JP" sz="3600" dirty="0">
                <a:latin typeface="+mj-ea"/>
                <a:ea typeface="+mj-ea"/>
              </a:rPr>
              <a:t>/</a:t>
            </a:r>
            <a:r>
              <a:rPr lang="ja-JP" altLang="en-US" sz="3600" dirty="0">
                <a:latin typeface="+mj-ea"/>
                <a:ea typeface="+mj-ea"/>
              </a:rPr>
              <a:t>Ｎ）</a:t>
            </a:r>
            <a:endParaRPr lang="en-US" altLang="ja-JP" sz="3600" dirty="0">
              <a:latin typeface="+mj-ea"/>
              <a:ea typeface="+mj-ea"/>
            </a:endParaRPr>
          </a:p>
          <a:p>
            <a:pPr eaLnBrk="1" hangingPunct="1">
              <a:spcAft>
                <a:spcPts val="6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ja-JP" altLang="en-US" sz="3600" dirty="0">
                <a:latin typeface="+mj-ea"/>
                <a:ea typeface="+mj-ea"/>
              </a:rPr>
              <a:t>分散： Ｖ（Ｘ）＝ｎ｛Ｍ（Ｎ－Ｍ）</a:t>
            </a:r>
            <a:r>
              <a:rPr lang="en-US" altLang="ja-JP" sz="3600" dirty="0">
                <a:latin typeface="+mj-ea"/>
                <a:ea typeface="+mj-ea"/>
              </a:rPr>
              <a:t>/</a:t>
            </a:r>
            <a:r>
              <a:rPr lang="ja-JP" altLang="en-US" sz="3600" dirty="0">
                <a:latin typeface="+mj-ea"/>
                <a:ea typeface="+mj-ea"/>
              </a:rPr>
              <a:t>Ｎ</a:t>
            </a:r>
            <a:r>
              <a:rPr lang="en-US" altLang="ja-JP" sz="3600" baseline="30000" dirty="0">
                <a:latin typeface="+mj-ea"/>
                <a:ea typeface="+mj-ea"/>
              </a:rPr>
              <a:t>2</a:t>
            </a:r>
            <a:r>
              <a:rPr lang="ja-JP" altLang="en-US" sz="3600" dirty="0">
                <a:latin typeface="+mj-ea"/>
                <a:ea typeface="+mj-ea"/>
              </a:rPr>
              <a:t>｝｛（Ｎ－</a:t>
            </a:r>
            <a:r>
              <a:rPr lang="en-US" altLang="ja-JP" sz="3600" dirty="0">
                <a:latin typeface="+mj-ea"/>
                <a:ea typeface="+mj-ea"/>
              </a:rPr>
              <a:t>n</a:t>
            </a:r>
            <a:r>
              <a:rPr lang="ja-JP" altLang="en-US" sz="3600" dirty="0">
                <a:latin typeface="+mj-ea"/>
                <a:ea typeface="+mj-ea"/>
              </a:rPr>
              <a:t>）</a:t>
            </a:r>
            <a:r>
              <a:rPr lang="en-US" altLang="ja-JP" sz="3600" dirty="0">
                <a:latin typeface="+mj-ea"/>
                <a:ea typeface="+mj-ea"/>
              </a:rPr>
              <a:t>/</a:t>
            </a:r>
            <a:r>
              <a:rPr lang="ja-JP" altLang="en-US" sz="3600" dirty="0">
                <a:latin typeface="+mj-ea"/>
                <a:ea typeface="+mj-ea"/>
              </a:rPr>
              <a:t>（Ｎ－１）｝</a:t>
            </a:r>
            <a:endParaRPr lang="en-US" altLang="ja-JP" sz="3600" dirty="0">
              <a:latin typeface="+mj-ea"/>
              <a:ea typeface="+mj-ea"/>
            </a:endParaRPr>
          </a:p>
        </p:txBody>
      </p:sp>
      <p:sp>
        <p:nvSpPr>
          <p:cNvPr id="30" name="正方形/長方形 3"/>
          <p:cNvSpPr>
            <a:spLocks noChangeArrowheads="1"/>
          </p:cNvSpPr>
          <p:nvPr/>
        </p:nvSpPr>
        <p:spPr bwMode="auto">
          <a:xfrm>
            <a:off x="523875" y="7155368"/>
            <a:ext cx="16157400" cy="1908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8207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 eaLnBrk="1" hangingPunct="1">
              <a:spcAft>
                <a:spcPts val="6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ja-JP" altLang="en-US" sz="3600">
                <a:latin typeface="+mj-ea"/>
                <a:ea typeface="+mj-ea"/>
              </a:rPr>
              <a:t>Ａの比率をｐ＝Ｍ</a:t>
            </a:r>
            <a:r>
              <a:rPr lang="en-US" altLang="ja-JP" sz="3600">
                <a:latin typeface="+mj-ea"/>
                <a:ea typeface="+mj-ea"/>
              </a:rPr>
              <a:t>/</a:t>
            </a:r>
            <a:r>
              <a:rPr lang="ja-JP" altLang="en-US" sz="3600">
                <a:latin typeface="+mj-ea"/>
                <a:ea typeface="+mj-ea"/>
              </a:rPr>
              <a:t>Ｎ，Ｎ→∞とすると</a:t>
            </a:r>
            <a:endParaRPr lang="en-US" altLang="ja-JP" sz="3600">
              <a:latin typeface="+mj-ea"/>
              <a:ea typeface="+mj-ea"/>
            </a:endParaRPr>
          </a:p>
          <a:p>
            <a:pPr lvl="1" eaLnBrk="1" hangingPunct="1">
              <a:spcAft>
                <a:spcPts val="600"/>
              </a:spcAft>
              <a:buClr>
                <a:srgbClr val="A50021"/>
              </a:buClr>
              <a:buFont typeface="Wingdings" panose="05000000000000000000" pitchFamily="2" charset="2"/>
              <a:buChar char="Ø"/>
            </a:pPr>
            <a:r>
              <a:rPr lang="ja-JP" altLang="en-US" sz="3600">
                <a:latin typeface="+mj-ea"/>
                <a:ea typeface="+mj-ea"/>
              </a:rPr>
              <a:t>期待値：　Ｅ（Ｘ）＝ｎｐ</a:t>
            </a:r>
            <a:endParaRPr lang="en-US" altLang="ja-JP" sz="3600">
              <a:latin typeface="+mj-ea"/>
              <a:ea typeface="+mj-ea"/>
            </a:endParaRPr>
          </a:p>
          <a:p>
            <a:pPr lvl="1" eaLnBrk="1" hangingPunct="1">
              <a:spcAft>
                <a:spcPts val="600"/>
              </a:spcAft>
              <a:buClr>
                <a:srgbClr val="A50021"/>
              </a:buClr>
              <a:buFont typeface="Wingdings" panose="05000000000000000000" pitchFamily="2" charset="2"/>
              <a:buChar char="Ø"/>
            </a:pPr>
            <a:r>
              <a:rPr lang="ja-JP" altLang="en-US" sz="3600">
                <a:latin typeface="+mj-ea"/>
                <a:ea typeface="+mj-ea"/>
              </a:rPr>
              <a:t>分散： Ｖ（Ｘ）＝ｎｐ（１－ｐ）</a:t>
            </a:r>
            <a:endParaRPr lang="en-US" altLang="ja-JP" sz="360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66428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11</a:t>
            </a:fld>
            <a:endParaRPr lang="en-US" altLang="ja-JP" dirty="0"/>
          </a:p>
        </p:txBody>
      </p:sp>
      <p:sp>
        <p:nvSpPr>
          <p:cNvPr id="8" name="タイトル 1"/>
          <p:cNvSpPr>
            <a:spLocks noGrp="1"/>
          </p:cNvSpPr>
          <p:nvPr>
            <p:ph type="title"/>
          </p:nvPr>
        </p:nvSpPr>
        <p:spPr>
          <a:xfrm>
            <a:off x="376888" y="494631"/>
            <a:ext cx="15902353" cy="1413515"/>
          </a:xfrm>
        </p:spPr>
        <p:txBody>
          <a:bodyPr/>
          <a:lstStyle/>
          <a:p>
            <a:r>
              <a:rPr lang="ja-JP" altLang="en-US" dirty="0" smtClean="0"/>
              <a:t>超</a:t>
            </a:r>
            <a:r>
              <a:rPr lang="ja-JP" altLang="en-US" dirty="0"/>
              <a:t>幾何</a:t>
            </a:r>
            <a:r>
              <a:rPr kumimoji="1" lang="ja-JP" altLang="en-US" dirty="0" smtClean="0"/>
              <a:t>分布の例</a:t>
            </a:r>
            <a:endParaRPr kumimoji="1" lang="ja-JP" altLang="en-US" dirty="0"/>
          </a:p>
        </p:txBody>
      </p:sp>
      <p:sp>
        <p:nvSpPr>
          <p:cNvPr id="9" name="正方形/長方形 3"/>
          <p:cNvSpPr>
            <a:spLocks noChangeArrowheads="1"/>
          </p:cNvSpPr>
          <p:nvPr/>
        </p:nvSpPr>
        <p:spPr bwMode="auto">
          <a:xfrm>
            <a:off x="309563" y="1562733"/>
            <a:ext cx="15729473" cy="2800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 eaLnBrk="1" hangingPunct="1"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ja-JP" altLang="en-US" sz="4400" dirty="0">
                <a:latin typeface="+mn-ea"/>
                <a:ea typeface="+mn-ea"/>
              </a:rPr>
              <a:t>例） ある湖の中にいる魚</a:t>
            </a:r>
            <a:r>
              <a:rPr lang="en-US" altLang="ja-JP" sz="4400" dirty="0">
                <a:latin typeface="+mn-ea"/>
                <a:ea typeface="+mn-ea"/>
              </a:rPr>
              <a:t>1000</a:t>
            </a:r>
            <a:r>
              <a:rPr lang="ja-JP" altLang="en-US" sz="4400" dirty="0">
                <a:latin typeface="+mn-ea"/>
                <a:ea typeface="+mn-ea"/>
              </a:rPr>
              <a:t>匹のうち，</a:t>
            </a:r>
            <a:r>
              <a:rPr lang="en-US" altLang="ja-JP" sz="4400" dirty="0">
                <a:latin typeface="+mn-ea"/>
                <a:ea typeface="+mn-ea"/>
              </a:rPr>
              <a:t>200</a:t>
            </a:r>
            <a:r>
              <a:rPr lang="ja-JP" altLang="en-US" sz="4400" dirty="0">
                <a:latin typeface="+mn-ea"/>
                <a:ea typeface="+mn-ea"/>
              </a:rPr>
              <a:t>匹には尾に赤色の標識を人為的に付けて放流されている．今，池から魚を５匹獲ったとき，そのうち標識がついた魚</a:t>
            </a:r>
            <a:r>
              <a:rPr lang="ja-JP" altLang="en-US" sz="4400" dirty="0" smtClean="0">
                <a:latin typeface="+mn-ea"/>
                <a:ea typeface="+mn-ea"/>
              </a:rPr>
              <a:t>が</a:t>
            </a:r>
            <a:r>
              <a:rPr lang="en-US" altLang="ja-JP" sz="4400" dirty="0" smtClean="0">
                <a:latin typeface="+mn-ea"/>
                <a:ea typeface="+mn-ea"/>
              </a:rPr>
              <a:t>(</a:t>
            </a:r>
            <a:r>
              <a:rPr lang="en-US" altLang="ja-JP" sz="4400" dirty="0" err="1" smtClean="0">
                <a:latin typeface="+mn-ea"/>
                <a:ea typeface="+mn-ea"/>
              </a:rPr>
              <a:t>i</a:t>
            </a:r>
            <a:r>
              <a:rPr lang="en-US" altLang="ja-JP" sz="4400" dirty="0" smtClean="0">
                <a:latin typeface="+mn-ea"/>
                <a:ea typeface="+mn-ea"/>
              </a:rPr>
              <a:t>)</a:t>
            </a:r>
            <a:r>
              <a:rPr lang="ja-JP" altLang="en-US" sz="4400" dirty="0" smtClean="0">
                <a:latin typeface="+mn-ea"/>
                <a:ea typeface="+mn-ea"/>
              </a:rPr>
              <a:t>０匹，</a:t>
            </a:r>
            <a:r>
              <a:rPr lang="en-US" altLang="ja-JP" sz="4400" dirty="0" smtClean="0">
                <a:latin typeface="+mn-ea"/>
                <a:ea typeface="+mn-ea"/>
              </a:rPr>
              <a:t>(ii)</a:t>
            </a:r>
            <a:r>
              <a:rPr lang="ja-JP" altLang="en-US" sz="4400" dirty="0" smtClean="0">
                <a:latin typeface="+mn-ea"/>
                <a:ea typeface="+mn-ea"/>
              </a:rPr>
              <a:t>１匹</a:t>
            </a:r>
            <a:r>
              <a:rPr lang="ja-JP" altLang="en-US" sz="4400" dirty="0">
                <a:latin typeface="+mn-ea"/>
                <a:ea typeface="+mn-ea"/>
              </a:rPr>
              <a:t>である確率</a:t>
            </a:r>
            <a:r>
              <a:rPr lang="ja-JP" altLang="en-US" sz="4400" dirty="0" smtClean="0">
                <a:latin typeface="+mn-ea"/>
                <a:ea typeface="+mn-ea"/>
              </a:rPr>
              <a:t>はそれぞれいくら</a:t>
            </a:r>
            <a:r>
              <a:rPr lang="ja-JP" altLang="en-US" sz="4400" dirty="0">
                <a:latin typeface="+mn-ea"/>
                <a:ea typeface="+mn-ea"/>
              </a:rPr>
              <a:t>か？</a:t>
            </a:r>
            <a:endParaRPr lang="en-US" altLang="ja-JP" sz="4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5956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12</a:t>
            </a:fld>
            <a:endParaRPr lang="en-US" altLang="ja-JP" dirty="0"/>
          </a:p>
        </p:txBody>
      </p:sp>
      <p:sp>
        <p:nvSpPr>
          <p:cNvPr id="8" name="タイトル 1"/>
          <p:cNvSpPr>
            <a:spLocks noGrp="1"/>
          </p:cNvSpPr>
          <p:nvPr>
            <p:ph type="title"/>
          </p:nvPr>
        </p:nvSpPr>
        <p:spPr>
          <a:xfrm>
            <a:off x="376888" y="494631"/>
            <a:ext cx="15902353" cy="1413515"/>
          </a:xfrm>
        </p:spPr>
        <p:txBody>
          <a:bodyPr/>
          <a:lstStyle/>
          <a:p>
            <a:r>
              <a:rPr lang="ja-JP" altLang="en-US" dirty="0" smtClean="0"/>
              <a:t>超</a:t>
            </a:r>
            <a:r>
              <a:rPr lang="ja-JP" altLang="en-US" dirty="0"/>
              <a:t>幾何</a:t>
            </a:r>
            <a:r>
              <a:rPr kumimoji="1" lang="ja-JP" altLang="en-US" dirty="0" smtClean="0"/>
              <a:t>分布の例</a:t>
            </a:r>
            <a:r>
              <a:rPr kumimoji="1" lang="en-US" altLang="ja-JP" dirty="0" smtClean="0">
                <a:solidFill>
                  <a:srgbClr val="FF0000"/>
                </a:solidFill>
              </a:rPr>
              <a:t>【</a:t>
            </a:r>
            <a:r>
              <a:rPr kumimoji="1" lang="ja-JP" altLang="en-US" dirty="0" smtClean="0">
                <a:solidFill>
                  <a:srgbClr val="FF0000"/>
                </a:solidFill>
              </a:rPr>
              <a:t>解答</a:t>
            </a:r>
            <a:r>
              <a:rPr kumimoji="1" lang="en-US" altLang="ja-JP" dirty="0" smtClean="0">
                <a:solidFill>
                  <a:srgbClr val="FF0000"/>
                </a:solidFill>
              </a:rPr>
              <a:t>】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9" name="正方形/長方形 3"/>
          <p:cNvSpPr>
            <a:spLocks noChangeArrowheads="1"/>
          </p:cNvSpPr>
          <p:nvPr/>
        </p:nvSpPr>
        <p:spPr bwMode="auto">
          <a:xfrm>
            <a:off x="309563" y="1562733"/>
            <a:ext cx="15729473" cy="2800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 eaLnBrk="1" hangingPunct="1"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ja-JP" altLang="en-US" sz="4400" dirty="0">
                <a:latin typeface="+mn-ea"/>
                <a:ea typeface="+mn-ea"/>
              </a:rPr>
              <a:t>例） ある湖の中にいる魚</a:t>
            </a:r>
            <a:r>
              <a:rPr lang="en-US" altLang="ja-JP" sz="4400" dirty="0">
                <a:latin typeface="+mn-ea"/>
                <a:ea typeface="+mn-ea"/>
              </a:rPr>
              <a:t>1000</a:t>
            </a:r>
            <a:r>
              <a:rPr lang="ja-JP" altLang="en-US" sz="4400" dirty="0">
                <a:latin typeface="+mn-ea"/>
                <a:ea typeface="+mn-ea"/>
              </a:rPr>
              <a:t>匹のうち，</a:t>
            </a:r>
            <a:r>
              <a:rPr lang="en-US" altLang="ja-JP" sz="4400" dirty="0">
                <a:latin typeface="+mn-ea"/>
                <a:ea typeface="+mn-ea"/>
              </a:rPr>
              <a:t>200</a:t>
            </a:r>
            <a:r>
              <a:rPr lang="ja-JP" altLang="en-US" sz="4400" dirty="0">
                <a:latin typeface="+mn-ea"/>
                <a:ea typeface="+mn-ea"/>
              </a:rPr>
              <a:t>匹には尾に赤色の標識を人為的に付けて放流されている．今，池から魚を５匹獲ったとき，そのうち標識がついた魚が０匹，１匹である確率はいくらか？</a:t>
            </a:r>
            <a:endParaRPr lang="en-US" altLang="ja-JP" sz="4400" dirty="0">
              <a:latin typeface="+mn-ea"/>
              <a:ea typeface="+mn-ea"/>
            </a:endParaRPr>
          </a:p>
        </p:txBody>
      </p:sp>
      <p:sp>
        <p:nvSpPr>
          <p:cNvPr id="10" name="正方形/長方形 3"/>
          <p:cNvSpPr>
            <a:spLocks noChangeArrowheads="1"/>
          </p:cNvSpPr>
          <p:nvPr/>
        </p:nvSpPr>
        <p:spPr bwMode="auto">
          <a:xfrm>
            <a:off x="1166813" y="5132053"/>
            <a:ext cx="835999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 eaLnBrk="1" hangingPunct="1">
              <a:spcAft>
                <a:spcPts val="1200"/>
              </a:spcAft>
              <a:buClr>
                <a:srgbClr val="A50021"/>
              </a:buClr>
            </a:pPr>
            <a:r>
              <a:rPr lang="ja-JP" altLang="en-US" sz="3600" dirty="0">
                <a:solidFill>
                  <a:srgbClr val="FF0000"/>
                </a:solidFill>
                <a:latin typeface="+mj-ea"/>
                <a:ea typeface="+mj-ea"/>
              </a:rPr>
              <a:t>Ｎ＝</a:t>
            </a:r>
            <a:r>
              <a:rPr lang="en-US" altLang="ja-JP" sz="3600" dirty="0">
                <a:solidFill>
                  <a:srgbClr val="FF0000"/>
                </a:solidFill>
                <a:latin typeface="+mj-ea"/>
                <a:ea typeface="+mj-ea"/>
              </a:rPr>
              <a:t>1000</a:t>
            </a:r>
            <a:r>
              <a:rPr lang="ja-JP" altLang="en-US" sz="3600" dirty="0" err="1">
                <a:solidFill>
                  <a:srgbClr val="FF0000"/>
                </a:solidFill>
                <a:latin typeface="+mj-ea"/>
                <a:ea typeface="+mj-ea"/>
              </a:rPr>
              <a:t>，</a:t>
            </a:r>
            <a:r>
              <a:rPr lang="ja-JP" altLang="en-US" sz="3600" dirty="0">
                <a:solidFill>
                  <a:srgbClr val="FF0000"/>
                </a:solidFill>
                <a:latin typeface="+mj-ea"/>
                <a:ea typeface="+mj-ea"/>
              </a:rPr>
              <a:t>Ｍ＝</a:t>
            </a:r>
            <a:r>
              <a:rPr lang="en-US" altLang="ja-JP" sz="3600" dirty="0">
                <a:solidFill>
                  <a:srgbClr val="FF0000"/>
                </a:solidFill>
                <a:latin typeface="+mj-ea"/>
                <a:ea typeface="+mj-ea"/>
              </a:rPr>
              <a:t>200</a:t>
            </a:r>
            <a:r>
              <a:rPr lang="ja-JP" altLang="en-US" sz="3600" dirty="0" err="1">
                <a:solidFill>
                  <a:srgbClr val="FF0000"/>
                </a:solidFill>
                <a:latin typeface="+mj-ea"/>
                <a:ea typeface="+mj-ea"/>
              </a:rPr>
              <a:t>，</a:t>
            </a:r>
            <a:r>
              <a:rPr lang="ja-JP" altLang="en-US" sz="3600" dirty="0">
                <a:solidFill>
                  <a:srgbClr val="FF0000"/>
                </a:solidFill>
                <a:latin typeface="+mj-ea"/>
                <a:ea typeface="+mj-ea"/>
              </a:rPr>
              <a:t>ｎ＝５</a:t>
            </a:r>
            <a:endParaRPr lang="en-US" altLang="ja-JP" sz="3600" baseline="-250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11" name="正方形/長方形 3"/>
          <p:cNvSpPr>
            <a:spLocks noChangeArrowheads="1"/>
          </p:cNvSpPr>
          <p:nvPr/>
        </p:nvSpPr>
        <p:spPr bwMode="auto">
          <a:xfrm>
            <a:off x="1524000" y="5740065"/>
            <a:ext cx="1273290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 eaLnBrk="1" hangingPunct="1">
              <a:spcAft>
                <a:spcPts val="1200"/>
              </a:spcAft>
              <a:buClr>
                <a:srgbClr val="A50021"/>
              </a:buClr>
            </a:pPr>
            <a:r>
              <a:rPr lang="ja-JP" altLang="en-US" sz="3600">
                <a:solidFill>
                  <a:srgbClr val="FF0000"/>
                </a:solidFill>
                <a:latin typeface="+mj-ea"/>
                <a:ea typeface="+mj-ea"/>
              </a:rPr>
              <a:t>ｆ（</a:t>
            </a:r>
            <a:r>
              <a:rPr lang="en-US" altLang="ja-JP" sz="3600">
                <a:solidFill>
                  <a:srgbClr val="FF0000"/>
                </a:solidFill>
                <a:latin typeface="+mj-ea"/>
                <a:ea typeface="+mj-ea"/>
              </a:rPr>
              <a:t>0</a:t>
            </a:r>
            <a:r>
              <a:rPr lang="ja-JP" altLang="en-US" sz="3600">
                <a:solidFill>
                  <a:srgbClr val="FF0000"/>
                </a:solidFill>
                <a:latin typeface="+mj-ea"/>
                <a:ea typeface="+mj-ea"/>
              </a:rPr>
              <a:t>）＝ </a:t>
            </a:r>
            <a:r>
              <a:rPr lang="en-US" altLang="ja-JP" sz="3600" baseline="-25000">
                <a:solidFill>
                  <a:srgbClr val="FF0000"/>
                </a:solidFill>
                <a:latin typeface="+mj-ea"/>
                <a:ea typeface="+mj-ea"/>
              </a:rPr>
              <a:t>800</a:t>
            </a:r>
            <a:r>
              <a:rPr lang="ja-JP" altLang="en-US" sz="3600">
                <a:solidFill>
                  <a:srgbClr val="FF0000"/>
                </a:solidFill>
                <a:latin typeface="+mj-ea"/>
                <a:ea typeface="+mj-ea"/>
              </a:rPr>
              <a:t>Ｃ</a:t>
            </a:r>
            <a:r>
              <a:rPr lang="en-US" altLang="ja-JP" sz="3600" baseline="-25000">
                <a:solidFill>
                  <a:srgbClr val="FF0000"/>
                </a:solidFill>
                <a:latin typeface="+mj-ea"/>
                <a:ea typeface="+mj-ea"/>
              </a:rPr>
              <a:t>5</a:t>
            </a:r>
            <a:r>
              <a:rPr lang="ja-JP" altLang="en-US" sz="3600">
                <a:solidFill>
                  <a:srgbClr val="FF0000"/>
                </a:solidFill>
                <a:latin typeface="+mj-ea"/>
                <a:ea typeface="+mj-ea"/>
              </a:rPr>
              <a:t>／</a:t>
            </a:r>
            <a:r>
              <a:rPr lang="en-US" altLang="ja-JP" sz="3600" baseline="-25000">
                <a:solidFill>
                  <a:srgbClr val="FF0000"/>
                </a:solidFill>
                <a:latin typeface="+mj-ea"/>
                <a:ea typeface="+mj-ea"/>
              </a:rPr>
              <a:t>1000</a:t>
            </a:r>
            <a:r>
              <a:rPr lang="ja-JP" altLang="en-US" sz="3600">
                <a:solidFill>
                  <a:srgbClr val="FF0000"/>
                </a:solidFill>
                <a:latin typeface="+mj-ea"/>
                <a:ea typeface="+mj-ea"/>
              </a:rPr>
              <a:t>Ｃ</a:t>
            </a:r>
            <a:r>
              <a:rPr lang="en-US" altLang="ja-JP" sz="3600" baseline="-25000">
                <a:solidFill>
                  <a:srgbClr val="FF0000"/>
                </a:solidFill>
                <a:latin typeface="+mj-ea"/>
                <a:ea typeface="+mj-ea"/>
              </a:rPr>
              <a:t>5</a:t>
            </a:r>
            <a:r>
              <a:rPr lang="ja-JP" altLang="en-US" sz="3600">
                <a:solidFill>
                  <a:srgbClr val="FF0000"/>
                </a:solidFill>
                <a:latin typeface="+mj-ea"/>
                <a:ea typeface="+mj-ea"/>
              </a:rPr>
              <a:t> ＝</a:t>
            </a:r>
            <a:r>
              <a:rPr lang="en-US" altLang="ja-JP" sz="3600">
                <a:solidFill>
                  <a:srgbClr val="FF0000"/>
                </a:solidFill>
                <a:latin typeface="+mj-ea"/>
                <a:ea typeface="+mj-ea"/>
              </a:rPr>
              <a:t>0.32686</a:t>
            </a:r>
          </a:p>
        </p:txBody>
      </p:sp>
      <p:sp>
        <p:nvSpPr>
          <p:cNvPr id="12" name="正方形/長方形 3"/>
          <p:cNvSpPr>
            <a:spLocks noChangeArrowheads="1"/>
          </p:cNvSpPr>
          <p:nvPr/>
        </p:nvSpPr>
        <p:spPr bwMode="auto">
          <a:xfrm>
            <a:off x="1524000" y="6263940"/>
            <a:ext cx="1273290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 eaLnBrk="1" hangingPunct="1">
              <a:spcAft>
                <a:spcPts val="1200"/>
              </a:spcAft>
              <a:buClr>
                <a:srgbClr val="A50021"/>
              </a:buClr>
            </a:pPr>
            <a:r>
              <a:rPr lang="ja-JP" altLang="en-US" sz="3600" dirty="0">
                <a:solidFill>
                  <a:srgbClr val="FF0000"/>
                </a:solidFill>
                <a:latin typeface="+mj-ea"/>
                <a:ea typeface="+mj-ea"/>
              </a:rPr>
              <a:t>ｆ（</a:t>
            </a:r>
            <a:r>
              <a:rPr lang="en-US" altLang="ja-JP" sz="3600" dirty="0">
                <a:solidFill>
                  <a:srgbClr val="FF0000"/>
                </a:solidFill>
                <a:latin typeface="+mj-ea"/>
                <a:ea typeface="+mj-ea"/>
              </a:rPr>
              <a:t>1</a:t>
            </a:r>
            <a:r>
              <a:rPr lang="ja-JP" altLang="en-US" sz="3600" dirty="0">
                <a:solidFill>
                  <a:srgbClr val="FF0000"/>
                </a:solidFill>
                <a:latin typeface="+mj-ea"/>
                <a:ea typeface="+mj-ea"/>
              </a:rPr>
              <a:t>）＝ </a:t>
            </a:r>
            <a:r>
              <a:rPr lang="en-US" altLang="ja-JP" sz="3600" baseline="-25000" dirty="0">
                <a:solidFill>
                  <a:srgbClr val="FF0000"/>
                </a:solidFill>
                <a:latin typeface="+mj-ea"/>
                <a:ea typeface="+mj-ea"/>
              </a:rPr>
              <a:t>200</a:t>
            </a:r>
            <a:r>
              <a:rPr lang="ja-JP" altLang="en-US" sz="3600" dirty="0">
                <a:solidFill>
                  <a:srgbClr val="FF0000"/>
                </a:solidFill>
                <a:latin typeface="+mj-ea"/>
                <a:ea typeface="+mj-ea"/>
              </a:rPr>
              <a:t>Ｃ</a:t>
            </a:r>
            <a:r>
              <a:rPr lang="en-US" altLang="ja-JP" sz="3600" baseline="-25000" dirty="0">
                <a:solidFill>
                  <a:srgbClr val="FF0000"/>
                </a:solidFill>
                <a:latin typeface="+mj-ea"/>
                <a:ea typeface="+mj-ea"/>
              </a:rPr>
              <a:t>1</a:t>
            </a:r>
            <a:r>
              <a:rPr lang="ja-JP" altLang="en-US" sz="3600" dirty="0">
                <a:solidFill>
                  <a:srgbClr val="FF0000"/>
                </a:solidFill>
                <a:latin typeface="+mj-ea"/>
                <a:ea typeface="+mj-ea"/>
              </a:rPr>
              <a:t>・</a:t>
            </a:r>
            <a:r>
              <a:rPr lang="en-US" altLang="ja-JP" sz="3600" baseline="-25000" dirty="0">
                <a:solidFill>
                  <a:srgbClr val="FF0000"/>
                </a:solidFill>
                <a:latin typeface="+mj-ea"/>
                <a:ea typeface="+mj-ea"/>
              </a:rPr>
              <a:t>800</a:t>
            </a:r>
            <a:r>
              <a:rPr lang="ja-JP" altLang="en-US" sz="3600" dirty="0">
                <a:solidFill>
                  <a:srgbClr val="FF0000"/>
                </a:solidFill>
                <a:latin typeface="+mj-ea"/>
                <a:ea typeface="+mj-ea"/>
              </a:rPr>
              <a:t>Ｃ</a:t>
            </a:r>
            <a:r>
              <a:rPr lang="en-US" altLang="ja-JP" sz="3600" baseline="-25000" dirty="0">
                <a:solidFill>
                  <a:srgbClr val="FF0000"/>
                </a:solidFill>
                <a:latin typeface="+mj-ea"/>
                <a:ea typeface="+mj-ea"/>
              </a:rPr>
              <a:t>4</a:t>
            </a:r>
            <a:r>
              <a:rPr lang="ja-JP" altLang="en-US" sz="3600" dirty="0">
                <a:solidFill>
                  <a:srgbClr val="FF0000"/>
                </a:solidFill>
                <a:latin typeface="+mj-ea"/>
                <a:ea typeface="+mj-ea"/>
              </a:rPr>
              <a:t>／</a:t>
            </a:r>
            <a:r>
              <a:rPr lang="en-US" altLang="ja-JP" sz="3600" baseline="-25000" dirty="0">
                <a:solidFill>
                  <a:srgbClr val="FF0000"/>
                </a:solidFill>
                <a:latin typeface="+mj-ea"/>
                <a:ea typeface="+mj-ea"/>
              </a:rPr>
              <a:t>1000</a:t>
            </a:r>
            <a:r>
              <a:rPr lang="ja-JP" altLang="en-US" sz="3600" dirty="0">
                <a:solidFill>
                  <a:srgbClr val="FF0000"/>
                </a:solidFill>
                <a:latin typeface="+mj-ea"/>
                <a:ea typeface="+mj-ea"/>
              </a:rPr>
              <a:t>Ｃ</a:t>
            </a:r>
            <a:r>
              <a:rPr lang="en-US" altLang="ja-JP" sz="3600" baseline="-25000" dirty="0">
                <a:solidFill>
                  <a:srgbClr val="FF0000"/>
                </a:solidFill>
                <a:latin typeface="+mj-ea"/>
                <a:ea typeface="+mj-ea"/>
              </a:rPr>
              <a:t>5</a:t>
            </a:r>
            <a:r>
              <a:rPr lang="ja-JP" altLang="en-US" sz="3600" dirty="0">
                <a:solidFill>
                  <a:srgbClr val="FF0000"/>
                </a:solidFill>
                <a:latin typeface="+mj-ea"/>
                <a:ea typeface="+mj-ea"/>
              </a:rPr>
              <a:t> ＝</a:t>
            </a:r>
            <a:r>
              <a:rPr lang="en-US" altLang="ja-JP" sz="3600" dirty="0">
                <a:solidFill>
                  <a:srgbClr val="FF0000"/>
                </a:solidFill>
                <a:latin typeface="+mj-ea"/>
                <a:ea typeface="+mj-ea"/>
              </a:rPr>
              <a:t>0.41063</a:t>
            </a:r>
          </a:p>
        </p:txBody>
      </p:sp>
      <p:sp>
        <p:nvSpPr>
          <p:cNvPr id="14" name="正方形/長方形 3"/>
          <p:cNvSpPr>
            <a:spLocks noChangeArrowheads="1"/>
          </p:cNvSpPr>
          <p:nvPr/>
        </p:nvSpPr>
        <p:spPr bwMode="auto">
          <a:xfrm>
            <a:off x="738188" y="7621253"/>
            <a:ext cx="1569105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 eaLnBrk="1" hangingPunct="1">
              <a:spcAft>
                <a:spcPts val="1200"/>
              </a:spcAft>
              <a:buClr>
                <a:srgbClr val="A50021"/>
              </a:buClr>
            </a:pPr>
            <a:r>
              <a:rPr lang="ja-JP" altLang="en-US" sz="3600" dirty="0" smtClean="0">
                <a:solidFill>
                  <a:srgbClr val="FF0000"/>
                </a:solidFill>
                <a:latin typeface="+mj-ea"/>
                <a:ea typeface="+mj-ea"/>
              </a:rPr>
              <a:t>（</a:t>
            </a:r>
            <a:r>
              <a:rPr lang="ja-JP" altLang="en-US" sz="3600" dirty="0">
                <a:solidFill>
                  <a:srgbClr val="FF0000"/>
                </a:solidFill>
                <a:latin typeface="+mj-ea"/>
                <a:ea typeface="+mj-ea"/>
              </a:rPr>
              <a:t>本手法は資源調査に使われる）</a:t>
            </a:r>
            <a:endParaRPr lang="en-US" altLang="ja-JP" sz="36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15" name="正方形/長方形 3"/>
          <p:cNvSpPr>
            <a:spLocks noChangeArrowheads="1"/>
          </p:cNvSpPr>
          <p:nvPr/>
        </p:nvSpPr>
        <p:spPr bwMode="auto">
          <a:xfrm>
            <a:off x="881062" y="4535153"/>
            <a:ext cx="810275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 eaLnBrk="1" hangingPunct="1">
              <a:spcAft>
                <a:spcPts val="1200"/>
              </a:spcAft>
              <a:buClr>
                <a:srgbClr val="A50021"/>
              </a:buClr>
            </a:pPr>
            <a:r>
              <a:rPr lang="ja-JP" altLang="en-US" sz="3600">
                <a:solidFill>
                  <a:srgbClr val="FF0000"/>
                </a:solidFill>
                <a:latin typeface="+mj-ea"/>
                <a:ea typeface="+mj-ea"/>
              </a:rPr>
              <a:t>ｆ（ｘ）＝ </a:t>
            </a:r>
            <a:r>
              <a:rPr lang="en-US" altLang="ja-JP" sz="3600" baseline="-25000">
                <a:solidFill>
                  <a:srgbClr val="FF0000"/>
                </a:solidFill>
                <a:latin typeface="+mj-ea"/>
                <a:ea typeface="+mj-ea"/>
              </a:rPr>
              <a:t>M</a:t>
            </a:r>
            <a:r>
              <a:rPr lang="ja-JP" altLang="en-US" sz="3600">
                <a:solidFill>
                  <a:srgbClr val="FF0000"/>
                </a:solidFill>
                <a:latin typeface="+mj-ea"/>
                <a:ea typeface="+mj-ea"/>
              </a:rPr>
              <a:t>Ｃ</a:t>
            </a:r>
            <a:r>
              <a:rPr lang="en-US" altLang="ja-JP" sz="3600" baseline="-25000">
                <a:solidFill>
                  <a:srgbClr val="FF0000"/>
                </a:solidFill>
                <a:latin typeface="+mj-ea"/>
                <a:ea typeface="+mj-ea"/>
              </a:rPr>
              <a:t>x</a:t>
            </a:r>
            <a:r>
              <a:rPr lang="ja-JP" altLang="en-US" sz="3600">
                <a:solidFill>
                  <a:srgbClr val="FF0000"/>
                </a:solidFill>
                <a:latin typeface="+mj-ea"/>
                <a:ea typeface="+mj-ea"/>
              </a:rPr>
              <a:t>・</a:t>
            </a:r>
            <a:r>
              <a:rPr lang="en-US" altLang="ja-JP" sz="3600" baseline="-25000">
                <a:solidFill>
                  <a:srgbClr val="FF0000"/>
                </a:solidFill>
                <a:latin typeface="+mj-ea"/>
                <a:ea typeface="+mj-ea"/>
              </a:rPr>
              <a:t>N-M</a:t>
            </a:r>
            <a:r>
              <a:rPr lang="ja-JP" altLang="en-US" sz="3600">
                <a:solidFill>
                  <a:srgbClr val="FF0000"/>
                </a:solidFill>
                <a:latin typeface="+mj-ea"/>
                <a:ea typeface="+mj-ea"/>
              </a:rPr>
              <a:t>Ｃ</a:t>
            </a:r>
            <a:r>
              <a:rPr lang="en-US" altLang="ja-JP" sz="3600" baseline="-25000">
                <a:solidFill>
                  <a:srgbClr val="FF0000"/>
                </a:solidFill>
                <a:latin typeface="+mj-ea"/>
                <a:ea typeface="+mj-ea"/>
              </a:rPr>
              <a:t>n-x</a:t>
            </a:r>
            <a:r>
              <a:rPr lang="ja-JP" altLang="en-US" sz="3600">
                <a:solidFill>
                  <a:srgbClr val="FF0000"/>
                </a:solidFill>
                <a:latin typeface="+mj-ea"/>
                <a:ea typeface="+mj-ea"/>
              </a:rPr>
              <a:t>／</a:t>
            </a:r>
            <a:r>
              <a:rPr lang="en-US" altLang="ja-JP" sz="3600" baseline="-25000">
                <a:solidFill>
                  <a:srgbClr val="FF0000"/>
                </a:solidFill>
                <a:latin typeface="+mj-ea"/>
                <a:ea typeface="+mj-ea"/>
              </a:rPr>
              <a:t>N</a:t>
            </a:r>
            <a:r>
              <a:rPr lang="ja-JP" altLang="en-US" sz="3600">
                <a:solidFill>
                  <a:srgbClr val="FF0000"/>
                </a:solidFill>
                <a:latin typeface="+mj-ea"/>
                <a:ea typeface="+mj-ea"/>
              </a:rPr>
              <a:t>Ｃ</a:t>
            </a:r>
            <a:r>
              <a:rPr lang="en-US" altLang="ja-JP" sz="3600" baseline="-25000">
                <a:solidFill>
                  <a:srgbClr val="FF0000"/>
                </a:solidFill>
                <a:latin typeface="+mj-ea"/>
                <a:ea typeface="+mj-ea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896894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77926" y="474138"/>
            <a:ext cx="15902353" cy="1413515"/>
          </a:xfrm>
        </p:spPr>
        <p:txBody>
          <a:bodyPr/>
          <a:lstStyle/>
          <a:p>
            <a:r>
              <a:rPr kumimoji="1" lang="ja-JP" altLang="en-US" dirty="0" smtClean="0"/>
              <a:t>二項分布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13</a:t>
            </a:fld>
            <a:endParaRPr lang="en-US" altLang="ja-JP" dirty="0"/>
          </a:p>
        </p:txBody>
      </p:sp>
      <p:sp>
        <p:nvSpPr>
          <p:cNvPr id="26" name="正方形/長方形 3"/>
          <p:cNvSpPr>
            <a:spLocks noChangeArrowheads="1"/>
          </p:cNvSpPr>
          <p:nvPr/>
        </p:nvSpPr>
        <p:spPr bwMode="auto">
          <a:xfrm>
            <a:off x="523875" y="1327361"/>
            <a:ext cx="16157400" cy="2800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 eaLnBrk="1" hangingPunct="1"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ja-JP" altLang="en-US" sz="4400" dirty="0">
                <a:latin typeface="+mj-ea"/>
                <a:ea typeface="+mj-ea"/>
              </a:rPr>
              <a:t>２種類の可能な結果（仮に成功Ｓ，失敗Ｆとする）を生じる実験あるいは観測があり，それらの確率をそれぞれ</a:t>
            </a:r>
            <a:r>
              <a:rPr lang="ja-JP" altLang="en-US" sz="4400" dirty="0" err="1">
                <a:latin typeface="+mj-ea"/>
                <a:ea typeface="+mj-ea"/>
              </a:rPr>
              <a:t>ｐ</a:t>
            </a:r>
            <a:r>
              <a:rPr lang="ja-JP" altLang="en-US" sz="4400" dirty="0">
                <a:latin typeface="+mj-ea"/>
                <a:ea typeface="+mj-ea"/>
              </a:rPr>
              <a:t>，１－</a:t>
            </a:r>
            <a:r>
              <a:rPr lang="ja-JP" altLang="en-US" sz="4400" dirty="0" err="1">
                <a:latin typeface="+mj-ea"/>
                <a:ea typeface="+mj-ea"/>
              </a:rPr>
              <a:t>ｐ</a:t>
            </a:r>
            <a:r>
              <a:rPr lang="ja-JP" altLang="en-US" sz="4400" dirty="0">
                <a:latin typeface="+mj-ea"/>
                <a:ea typeface="+mj-ea"/>
              </a:rPr>
              <a:t>とする．これを同条件でかつ独立にｎ回繰り返す（これを</a:t>
            </a:r>
            <a:r>
              <a:rPr lang="ja-JP" altLang="en-US" sz="4400" dirty="0">
                <a:solidFill>
                  <a:srgbClr val="FF0000"/>
                </a:solidFill>
                <a:latin typeface="+mj-ea"/>
                <a:ea typeface="+mj-ea"/>
              </a:rPr>
              <a:t>ベルヌーイ</a:t>
            </a:r>
            <a:r>
              <a:rPr lang="ja-JP" altLang="en-US" sz="4400" dirty="0" smtClean="0">
                <a:solidFill>
                  <a:srgbClr val="FF0000"/>
                </a:solidFill>
                <a:latin typeface="+mj-ea"/>
                <a:ea typeface="+mj-ea"/>
              </a:rPr>
              <a:t>試行</a:t>
            </a:r>
            <a:r>
              <a:rPr lang="ja-JP" altLang="en-US" sz="4400" dirty="0" smtClean="0">
                <a:latin typeface="+mj-ea"/>
                <a:ea typeface="+mj-ea"/>
              </a:rPr>
              <a:t>と</a:t>
            </a:r>
            <a:r>
              <a:rPr lang="ja-JP" altLang="en-US" sz="4400" dirty="0">
                <a:latin typeface="+mj-ea"/>
                <a:ea typeface="+mj-ea"/>
              </a:rPr>
              <a:t>呼ぶ）</a:t>
            </a:r>
            <a:endParaRPr lang="ja-JP" altLang="en-US" sz="4400" baseline="5000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27" name="正方形/長方形 3"/>
          <p:cNvSpPr>
            <a:spLocks noChangeArrowheads="1"/>
          </p:cNvSpPr>
          <p:nvPr/>
        </p:nvSpPr>
        <p:spPr bwMode="auto">
          <a:xfrm>
            <a:off x="523875" y="6151032"/>
            <a:ext cx="15636194" cy="1400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 eaLnBrk="1" hangingPunct="1">
              <a:spcAft>
                <a:spcPts val="6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ja-JP" altLang="en-US" sz="4000" dirty="0">
                <a:latin typeface="+mj-ea"/>
                <a:ea typeface="+mj-ea"/>
              </a:rPr>
              <a:t>期待値：　Ｅ（Ｘ）＝ｎｐ</a:t>
            </a:r>
            <a:endParaRPr lang="en-US" altLang="ja-JP" sz="4000" dirty="0">
              <a:latin typeface="+mj-ea"/>
              <a:ea typeface="+mj-ea"/>
            </a:endParaRPr>
          </a:p>
          <a:p>
            <a:pPr eaLnBrk="1" hangingPunct="1">
              <a:spcAft>
                <a:spcPts val="6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ja-JP" altLang="en-US" sz="4000" dirty="0">
                <a:latin typeface="+mj-ea"/>
                <a:ea typeface="+mj-ea"/>
              </a:rPr>
              <a:t>分散： Ｖ（Ｘ）＝ｎｐ（１－ｐ）</a:t>
            </a:r>
            <a:endParaRPr lang="en-US" altLang="ja-JP" sz="4000" dirty="0">
              <a:latin typeface="+mj-ea"/>
              <a:ea typeface="+mj-ea"/>
            </a:endParaRPr>
          </a:p>
        </p:txBody>
      </p:sp>
      <p:sp>
        <p:nvSpPr>
          <p:cNvPr id="28" name="正方形/長方形 3"/>
          <p:cNvSpPr>
            <a:spLocks noChangeArrowheads="1"/>
          </p:cNvSpPr>
          <p:nvPr/>
        </p:nvSpPr>
        <p:spPr bwMode="auto">
          <a:xfrm>
            <a:off x="523875" y="4330797"/>
            <a:ext cx="16157400" cy="16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8207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 lvl="1" eaLnBrk="1" hangingPunct="1"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Ø"/>
            </a:pPr>
            <a:r>
              <a:rPr lang="ja-JP" altLang="en-US" sz="4400" dirty="0">
                <a:solidFill>
                  <a:srgbClr val="000000"/>
                </a:solidFill>
                <a:latin typeface="+mj-ea"/>
                <a:ea typeface="+mj-ea"/>
              </a:rPr>
              <a:t>Ｓが</a:t>
            </a:r>
            <a:r>
              <a:rPr lang="ja-JP" altLang="en-US" sz="4400" dirty="0" err="1">
                <a:solidFill>
                  <a:srgbClr val="000000"/>
                </a:solidFill>
                <a:latin typeface="+mj-ea"/>
                <a:ea typeface="+mj-ea"/>
              </a:rPr>
              <a:t>ｘ</a:t>
            </a:r>
            <a:r>
              <a:rPr lang="ja-JP" altLang="en-US" sz="4400" dirty="0">
                <a:solidFill>
                  <a:srgbClr val="000000"/>
                </a:solidFill>
                <a:latin typeface="+mj-ea"/>
                <a:ea typeface="+mj-ea"/>
              </a:rPr>
              <a:t>回，Ｆが（ｎ－ｘ）回生じる確率</a:t>
            </a:r>
            <a:endParaRPr lang="en-US" altLang="ja-JP" sz="4400" dirty="0">
              <a:solidFill>
                <a:srgbClr val="000000"/>
              </a:solidFill>
              <a:latin typeface="+mj-ea"/>
              <a:ea typeface="+mj-ea"/>
            </a:endParaRPr>
          </a:p>
          <a:p>
            <a:pPr lvl="1" eaLnBrk="1" hangingPunct="1"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Ø"/>
            </a:pPr>
            <a:r>
              <a:rPr lang="ja-JP" altLang="en-US" sz="4400" dirty="0">
                <a:solidFill>
                  <a:srgbClr val="000000"/>
                </a:solidFill>
                <a:latin typeface="+mj-ea"/>
                <a:ea typeface="+mj-ea"/>
              </a:rPr>
              <a:t>ｆ（ｘ）＝ </a:t>
            </a:r>
            <a:r>
              <a:rPr lang="en-US" altLang="ja-JP" sz="4400" baseline="-25000" dirty="0">
                <a:solidFill>
                  <a:srgbClr val="000000"/>
                </a:solidFill>
                <a:latin typeface="+mj-ea"/>
                <a:ea typeface="+mj-ea"/>
              </a:rPr>
              <a:t>n</a:t>
            </a:r>
            <a:r>
              <a:rPr lang="ja-JP" altLang="en-US" sz="4400" dirty="0">
                <a:solidFill>
                  <a:srgbClr val="000000"/>
                </a:solidFill>
                <a:latin typeface="+mj-ea"/>
                <a:ea typeface="+mj-ea"/>
              </a:rPr>
              <a:t>Ｃ</a:t>
            </a:r>
            <a:r>
              <a:rPr lang="en-US" altLang="ja-JP" sz="4400" baseline="-25000" dirty="0">
                <a:solidFill>
                  <a:srgbClr val="000000"/>
                </a:solidFill>
                <a:latin typeface="+mj-ea"/>
                <a:ea typeface="+mj-ea"/>
              </a:rPr>
              <a:t>x</a:t>
            </a:r>
            <a:r>
              <a:rPr lang="ja-JP" altLang="en-US" sz="440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ja-JP" altLang="en-US" sz="4400" dirty="0" err="1">
                <a:solidFill>
                  <a:srgbClr val="000000"/>
                </a:solidFill>
                <a:latin typeface="+mj-ea"/>
                <a:ea typeface="+mj-ea"/>
              </a:rPr>
              <a:t>ｐ</a:t>
            </a:r>
            <a:r>
              <a:rPr lang="en-US" altLang="ja-JP" sz="4400" baseline="50000" dirty="0">
                <a:solidFill>
                  <a:srgbClr val="000000"/>
                </a:solidFill>
                <a:latin typeface="+mj-ea"/>
                <a:ea typeface="+mj-ea"/>
              </a:rPr>
              <a:t>x</a:t>
            </a:r>
            <a:r>
              <a:rPr lang="ja-JP" altLang="en-US" sz="4400" dirty="0">
                <a:solidFill>
                  <a:srgbClr val="000000"/>
                </a:solidFill>
                <a:latin typeface="+mj-ea"/>
                <a:ea typeface="+mj-ea"/>
              </a:rPr>
              <a:t> （１－ｐ）</a:t>
            </a:r>
            <a:r>
              <a:rPr lang="en-US" altLang="ja-JP" sz="4400" baseline="50000" dirty="0">
                <a:solidFill>
                  <a:srgbClr val="000000"/>
                </a:solidFill>
                <a:latin typeface="+mj-ea"/>
                <a:ea typeface="+mj-ea"/>
              </a:rPr>
              <a:t>n-x</a:t>
            </a:r>
            <a:endParaRPr lang="ja-JP" altLang="en-US" sz="4400" baseline="50000" dirty="0">
              <a:solidFill>
                <a:srgbClr val="0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31108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14</a:t>
            </a:fld>
            <a:endParaRPr lang="en-US" altLang="ja-JP" dirty="0"/>
          </a:p>
        </p:txBody>
      </p:sp>
      <p:sp>
        <p:nvSpPr>
          <p:cNvPr id="6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超幾何分布と二項分布の違い</a:t>
            </a:r>
            <a:endParaRPr kumimoji="1" lang="ja-JP" altLang="en-US" dirty="0"/>
          </a:p>
        </p:txBody>
      </p:sp>
      <p:sp>
        <p:nvSpPr>
          <p:cNvPr id="7" name="正方形/長方形 6"/>
          <p:cNvSpPr>
            <a:spLocks noChangeArrowheads="1"/>
          </p:cNvSpPr>
          <p:nvPr/>
        </p:nvSpPr>
        <p:spPr bwMode="auto">
          <a:xfrm>
            <a:off x="698062" y="1400530"/>
            <a:ext cx="15515161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 eaLnBrk="1" hangingPunct="1"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ja-JP" altLang="en-US" sz="4000" dirty="0" smtClean="0">
                <a:latin typeface="+mn-ea"/>
                <a:ea typeface="+mn-ea"/>
              </a:rPr>
              <a:t>どちらもよく似ている（多くの標本中に特定のサンプルが含まれている確率）</a:t>
            </a:r>
            <a:endParaRPr lang="en-US" altLang="ja-JP" sz="4000" baseline="50000" dirty="0">
              <a:solidFill>
                <a:srgbClr val="000000"/>
              </a:solidFill>
              <a:latin typeface="+mn-ea"/>
              <a:ea typeface="+mn-ea"/>
            </a:endParaRPr>
          </a:p>
          <a:p>
            <a:pPr eaLnBrk="1" hangingPunct="1"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ja-JP" altLang="en-US" sz="4000" dirty="0" smtClean="0">
                <a:solidFill>
                  <a:srgbClr val="000000"/>
                </a:solidFill>
                <a:latin typeface="+mn-ea"/>
                <a:ea typeface="+mn-ea"/>
              </a:rPr>
              <a:t>ただし、</a:t>
            </a:r>
            <a:r>
              <a:rPr lang="ja-JP" altLang="en-US" sz="4000" dirty="0" smtClean="0">
                <a:solidFill>
                  <a:srgbClr val="FF0000"/>
                </a:solidFill>
                <a:latin typeface="+mn-ea"/>
                <a:ea typeface="+mn-ea"/>
              </a:rPr>
              <a:t>超幾何分布は非復元抽出、二項分布は復元抽出</a:t>
            </a:r>
            <a:r>
              <a:rPr lang="ja-JP" altLang="en-US" sz="4000" dirty="0" smtClean="0">
                <a:solidFill>
                  <a:srgbClr val="000000"/>
                </a:solidFill>
                <a:latin typeface="+mn-ea"/>
                <a:ea typeface="+mn-ea"/>
              </a:rPr>
              <a:t>に対応</a:t>
            </a:r>
            <a:endParaRPr lang="en-US" altLang="ja-JP" sz="4000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 eaLnBrk="1" hangingPunct="1"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en-US" altLang="ja-JP" sz="4000" dirty="0" smtClean="0">
                <a:solidFill>
                  <a:srgbClr val="000000"/>
                </a:solidFill>
                <a:latin typeface="+mn-ea"/>
                <a:ea typeface="+mn-ea"/>
              </a:rPr>
              <a:t>※</a:t>
            </a:r>
            <a:r>
              <a:rPr lang="ja-JP" altLang="en-US" sz="4000" dirty="0" smtClean="0">
                <a:solidFill>
                  <a:srgbClr val="000000"/>
                </a:solidFill>
                <a:latin typeface="+mn-ea"/>
                <a:ea typeface="+mn-ea"/>
              </a:rPr>
              <a:t>非復元抽出：多くの中から、戻さずに</a:t>
            </a:r>
            <a:r>
              <a:rPr lang="en-US" altLang="ja-JP" sz="4000" dirty="0" smtClean="0">
                <a:solidFill>
                  <a:srgbClr val="000000"/>
                </a:solidFill>
                <a:latin typeface="+mn-ea"/>
                <a:ea typeface="+mn-ea"/>
              </a:rPr>
              <a:t>n</a:t>
            </a:r>
            <a:r>
              <a:rPr lang="ja-JP" altLang="en-US" sz="4000" dirty="0" smtClean="0">
                <a:solidFill>
                  <a:srgbClr val="000000"/>
                </a:solidFill>
                <a:latin typeface="+mn-ea"/>
                <a:ea typeface="+mn-ea"/>
              </a:rPr>
              <a:t>個の標本を取り出す</a:t>
            </a:r>
            <a:endParaRPr lang="en-US" altLang="ja-JP" sz="4000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 eaLnBrk="1" hangingPunct="1"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ja-JP" altLang="en-US" sz="4000" dirty="0" smtClean="0">
                <a:solidFill>
                  <a:srgbClr val="000000"/>
                </a:solidFill>
                <a:latin typeface="+mn-ea"/>
                <a:ea typeface="+mn-ea"/>
              </a:rPr>
              <a:t>復元</a:t>
            </a:r>
            <a:r>
              <a:rPr lang="ja-JP" altLang="en-US" sz="4000" dirty="0">
                <a:solidFill>
                  <a:srgbClr val="000000"/>
                </a:solidFill>
                <a:latin typeface="+mn-ea"/>
                <a:ea typeface="+mn-ea"/>
              </a:rPr>
              <a:t>抽出：多くの中から</a:t>
            </a:r>
            <a:r>
              <a:rPr lang="ja-JP" altLang="en-US" sz="4000" dirty="0" smtClean="0">
                <a:solidFill>
                  <a:srgbClr val="000000"/>
                </a:solidFill>
                <a:latin typeface="+mn-ea"/>
                <a:ea typeface="+mn-ea"/>
              </a:rPr>
              <a:t>、都度戻しては取り出す（キャッチ＆リリース）</a:t>
            </a:r>
            <a:endParaRPr lang="en-US" altLang="ja-JP" sz="4000" dirty="0" smtClean="0">
              <a:latin typeface="+mn-ea"/>
              <a:ea typeface="+mn-ea"/>
            </a:endParaRPr>
          </a:p>
        </p:txBody>
      </p:sp>
      <p:sp>
        <p:nvSpPr>
          <p:cNvPr id="8" name="フローチャート: 磁気ディスク 7"/>
          <p:cNvSpPr/>
          <p:nvPr/>
        </p:nvSpPr>
        <p:spPr>
          <a:xfrm>
            <a:off x="6924191" y="5823223"/>
            <a:ext cx="1620180" cy="111612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下カーブ矢印 8"/>
          <p:cNvSpPr/>
          <p:nvPr/>
        </p:nvSpPr>
        <p:spPr>
          <a:xfrm rot="1097692">
            <a:off x="6492143" y="5473291"/>
            <a:ext cx="1152128" cy="432048"/>
          </a:xfrm>
          <a:prstGeom prst="curved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下カーブ矢印 9"/>
          <p:cNvSpPr/>
          <p:nvPr/>
        </p:nvSpPr>
        <p:spPr>
          <a:xfrm rot="20677628" flipH="1">
            <a:off x="6362184" y="5830044"/>
            <a:ext cx="922589" cy="459383"/>
          </a:xfrm>
          <a:prstGeom prst="curved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正方形/長方形 4"/>
          <p:cNvSpPr>
            <a:spLocks noChangeArrowheads="1"/>
          </p:cNvSpPr>
          <p:nvPr/>
        </p:nvSpPr>
        <p:spPr bwMode="auto">
          <a:xfrm>
            <a:off x="806007" y="7790086"/>
            <a:ext cx="14291092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 eaLnBrk="1" hangingPunct="1"/>
            <a:r>
              <a:rPr lang="ja-JP" altLang="en-US" sz="4400" dirty="0" smtClean="0">
                <a:solidFill>
                  <a:srgbClr val="FF0000"/>
                </a:solidFill>
                <a:latin typeface="+mj-ea"/>
                <a:ea typeface="+mj-ea"/>
              </a:rPr>
              <a:t>ただし、母集団の数が多いほど、両者の結果は近くなる</a:t>
            </a:r>
            <a:endParaRPr lang="ja-JP" altLang="en-US" sz="40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4201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49178" y="485696"/>
            <a:ext cx="15902353" cy="1413515"/>
          </a:xfrm>
        </p:spPr>
        <p:txBody>
          <a:bodyPr/>
          <a:lstStyle/>
          <a:p>
            <a:r>
              <a:rPr lang="ja-JP" altLang="en-US" dirty="0" smtClean="0"/>
              <a:t>二項分布の例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15</a:t>
            </a:fld>
            <a:endParaRPr lang="en-US" altLang="ja-JP" dirty="0"/>
          </a:p>
        </p:txBody>
      </p:sp>
      <p:sp>
        <p:nvSpPr>
          <p:cNvPr id="6" name="正方形/長方形 3"/>
          <p:cNvSpPr>
            <a:spLocks noChangeArrowheads="1"/>
          </p:cNvSpPr>
          <p:nvPr/>
        </p:nvSpPr>
        <p:spPr bwMode="auto">
          <a:xfrm>
            <a:off x="309563" y="1655638"/>
            <a:ext cx="16371712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 eaLnBrk="1" hangingPunct="1"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ja-JP" altLang="en-US" sz="4000" dirty="0">
                <a:latin typeface="+mj-ea"/>
                <a:ea typeface="+mj-ea"/>
              </a:rPr>
              <a:t>例） ある湖の魚には，それを獲る時，確率</a:t>
            </a:r>
            <a:r>
              <a:rPr lang="en-US" altLang="ja-JP" sz="4000" dirty="0">
                <a:latin typeface="+mj-ea"/>
                <a:ea typeface="+mj-ea"/>
              </a:rPr>
              <a:t>0.2</a:t>
            </a:r>
            <a:r>
              <a:rPr lang="ja-JP" altLang="en-US" sz="4000" dirty="0">
                <a:latin typeface="+mj-ea"/>
                <a:ea typeface="+mj-ea"/>
              </a:rPr>
              <a:t>でその尾に赤色の標識が付いている．今，魚</a:t>
            </a:r>
            <a:r>
              <a:rPr lang="ja-JP" altLang="en-US" sz="4000" dirty="0" smtClean="0">
                <a:latin typeface="+mj-ea"/>
                <a:ea typeface="+mj-ea"/>
              </a:rPr>
              <a:t>をキャッチアンドリリースで合計５匹</a:t>
            </a:r>
            <a:r>
              <a:rPr lang="ja-JP" altLang="en-US" sz="4000" dirty="0">
                <a:latin typeface="+mj-ea"/>
                <a:ea typeface="+mj-ea"/>
              </a:rPr>
              <a:t>獲った時，その中で標識がついた魚の数の確率分布を求めよ．</a:t>
            </a:r>
            <a:endParaRPr lang="en-US" altLang="ja-JP" sz="4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0449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49178" y="485696"/>
            <a:ext cx="15902353" cy="1413515"/>
          </a:xfrm>
        </p:spPr>
        <p:txBody>
          <a:bodyPr/>
          <a:lstStyle/>
          <a:p>
            <a:r>
              <a:rPr lang="ja-JP" altLang="en-US" dirty="0" smtClean="0"/>
              <a:t>二項分布の例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16</a:t>
            </a:fld>
            <a:endParaRPr lang="en-US" altLang="ja-JP" dirty="0"/>
          </a:p>
        </p:txBody>
      </p:sp>
      <p:sp>
        <p:nvSpPr>
          <p:cNvPr id="6" name="正方形/長方形 3"/>
          <p:cNvSpPr>
            <a:spLocks noChangeArrowheads="1"/>
          </p:cNvSpPr>
          <p:nvPr/>
        </p:nvSpPr>
        <p:spPr bwMode="auto">
          <a:xfrm>
            <a:off x="309563" y="1655638"/>
            <a:ext cx="16371712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 eaLnBrk="1" hangingPunct="1"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ja-JP" altLang="en-US" sz="4000" dirty="0">
                <a:latin typeface="+mj-ea"/>
                <a:ea typeface="+mj-ea"/>
              </a:rPr>
              <a:t>例） ある湖の魚には，それを獲る時，確率</a:t>
            </a:r>
            <a:r>
              <a:rPr lang="en-US" altLang="ja-JP" sz="4000" dirty="0">
                <a:latin typeface="+mj-ea"/>
                <a:ea typeface="+mj-ea"/>
              </a:rPr>
              <a:t>0.2</a:t>
            </a:r>
            <a:r>
              <a:rPr lang="ja-JP" altLang="en-US" sz="4000" dirty="0">
                <a:latin typeface="+mj-ea"/>
                <a:ea typeface="+mj-ea"/>
              </a:rPr>
              <a:t>でその尾に赤色の標識が付いている．今，魚を５匹獲った時，その中で標識がついた魚の数の確率分布を求めよ．</a:t>
            </a:r>
            <a:endParaRPr lang="en-US" altLang="ja-JP" sz="4000" dirty="0">
              <a:latin typeface="+mj-ea"/>
              <a:ea typeface="+mj-ea"/>
            </a:endParaRPr>
          </a:p>
        </p:txBody>
      </p:sp>
      <p:sp>
        <p:nvSpPr>
          <p:cNvPr id="7" name="正方形/長方形 3"/>
          <p:cNvSpPr>
            <a:spLocks noChangeArrowheads="1"/>
          </p:cNvSpPr>
          <p:nvPr/>
        </p:nvSpPr>
        <p:spPr bwMode="auto">
          <a:xfrm>
            <a:off x="1606077" y="3772536"/>
            <a:ext cx="793398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 eaLnBrk="1" hangingPunct="1">
              <a:spcAft>
                <a:spcPts val="1200"/>
              </a:spcAft>
              <a:buClr>
                <a:srgbClr val="A50021"/>
              </a:buClr>
            </a:pPr>
            <a:r>
              <a:rPr lang="ja-JP" altLang="en-US" sz="4000" dirty="0">
                <a:solidFill>
                  <a:srgbClr val="FF0000"/>
                </a:solidFill>
                <a:latin typeface="+mj-ea"/>
                <a:ea typeface="+mj-ea"/>
              </a:rPr>
              <a:t>ｆ（ｘ）＝ </a:t>
            </a:r>
            <a:r>
              <a:rPr lang="en-US" altLang="ja-JP" sz="4000" baseline="-25000" dirty="0">
                <a:solidFill>
                  <a:srgbClr val="FF0000"/>
                </a:solidFill>
                <a:latin typeface="+mj-ea"/>
                <a:ea typeface="+mj-ea"/>
              </a:rPr>
              <a:t>n</a:t>
            </a:r>
            <a:r>
              <a:rPr lang="ja-JP" altLang="en-US" sz="4000" dirty="0">
                <a:solidFill>
                  <a:srgbClr val="FF0000"/>
                </a:solidFill>
                <a:latin typeface="+mj-ea"/>
                <a:ea typeface="+mj-ea"/>
              </a:rPr>
              <a:t>Ｃ</a:t>
            </a:r>
            <a:r>
              <a:rPr lang="en-US" altLang="ja-JP" sz="4000" baseline="-25000" dirty="0">
                <a:solidFill>
                  <a:srgbClr val="FF0000"/>
                </a:solidFill>
                <a:latin typeface="+mj-ea"/>
                <a:ea typeface="+mj-ea"/>
              </a:rPr>
              <a:t>x</a:t>
            </a:r>
            <a:r>
              <a:rPr lang="ja-JP" altLang="en-US" sz="4000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ja-JP" altLang="en-US" sz="4000" dirty="0" err="1">
                <a:solidFill>
                  <a:srgbClr val="FF0000"/>
                </a:solidFill>
                <a:latin typeface="+mj-ea"/>
                <a:ea typeface="+mj-ea"/>
              </a:rPr>
              <a:t>ｐ</a:t>
            </a:r>
            <a:r>
              <a:rPr lang="en-US" altLang="ja-JP" sz="4000" baseline="50000" dirty="0">
                <a:solidFill>
                  <a:srgbClr val="FF0000"/>
                </a:solidFill>
                <a:latin typeface="+mj-ea"/>
                <a:ea typeface="+mj-ea"/>
              </a:rPr>
              <a:t>x</a:t>
            </a:r>
            <a:r>
              <a:rPr lang="ja-JP" altLang="en-US" sz="4000" dirty="0">
                <a:solidFill>
                  <a:srgbClr val="FF0000"/>
                </a:solidFill>
                <a:latin typeface="+mj-ea"/>
                <a:ea typeface="+mj-ea"/>
              </a:rPr>
              <a:t> （１－ｐ）</a:t>
            </a:r>
            <a:r>
              <a:rPr lang="en-US" altLang="ja-JP" sz="4000" baseline="50000" dirty="0">
                <a:solidFill>
                  <a:srgbClr val="FF0000"/>
                </a:solidFill>
                <a:latin typeface="+mj-ea"/>
                <a:ea typeface="+mj-ea"/>
              </a:rPr>
              <a:t>n-x</a:t>
            </a:r>
            <a:endParaRPr lang="ja-JP" altLang="en-US" sz="4000" baseline="500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8" name="正方形/長方形 3"/>
          <p:cNvSpPr>
            <a:spLocks noChangeArrowheads="1"/>
          </p:cNvSpPr>
          <p:nvPr/>
        </p:nvSpPr>
        <p:spPr bwMode="auto">
          <a:xfrm>
            <a:off x="1657304" y="4287084"/>
            <a:ext cx="1246768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 eaLnBrk="1" hangingPunct="1">
              <a:spcAft>
                <a:spcPts val="1200"/>
              </a:spcAft>
              <a:buClr>
                <a:srgbClr val="A50021"/>
              </a:buClr>
            </a:pPr>
            <a:r>
              <a:rPr lang="ja-JP" altLang="en-US" sz="4000">
                <a:solidFill>
                  <a:srgbClr val="FF0000"/>
                </a:solidFill>
                <a:latin typeface="+mj-ea"/>
                <a:ea typeface="+mj-ea"/>
              </a:rPr>
              <a:t>ｆ（</a:t>
            </a:r>
            <a:r>
              <a:rPr lang="en-US" altLang="ja-JP" sz="4000">
                <a:solidFill>
                  <a:srgbClr val="FF0000"/>
                </a:solidFill>
                <a:latin typeface="+mj-ea"/>
                <a:ea typeface="+mj-ea"/>
              </a:rPr>
              <a:t>0</a:t>
            </a:r>
            <a:r>
              <a:rPr lang="ja-JP" altLang="en-US" sz="4000">
                <a:solidFill>
                  <a:srgbClr val="FF0000"/>
                </a:solidFill>
                <a:latin typeface="+mj-ea"/>
                <a:ea typeface="+mj-ea"/>
              </a:rPr>
              <a:t>）＝ （</a:t>
            </a:r>
            <a:r>
              <a:rPr lang="en-US" altLang="ja-JP" sz="4000">
                <a:solidFill>
                  <a:srgbClr val="FF0000"/>
                </a:solidFill>
                <a:latin typeface="+mj-ea"/>
                <a:ea typeface="+mj-ea"/>
              </a:rPr>
              <a:t>0.8</a:t>
            </a:r>
            <a:r>
              <a:rPr lang="ja-JP" altLang="en-US" sz="4000">
                <a:solidFill>
                  <a:srgbClr val="FF0000"/>
                </a:solidFill>
                <a:latin typeface="+mj-ea"/>
                <a:ea typeface="+mj-ea"/>
              </a:rPr>
              <a:t>）</a:t>
            </a:r>
            <a:r>
              <a:rPr lang="en-US" altLang="ja-JP" sz="4000" baseline="50000">
                <a:solidFill>
                  <a:srgbClr val="FF0000"/>
                </a:solidFill>
                <a:latin typeface="+mj-ea"/>
                <a:ea typeface="+mj-ea"/>
              </a:rPr>
              <a:t>5</a:t>
            </a:r>
            <a:r>
              <a:rPr lang="ja-JP" altLang="en-US" sz="4000">
                <a:solidFill>
                  <a:srgbClr val="FF0000"/>
                </a:solidFill>
                <a:latin typeface="+mj-ea"/>
                <a:ea typeface="+mj-ea"/>
              </a:rPr>
              <a:t> ＝</a:t>
            </a:r>
            <a:r>
              <a:rPr lang="en-US" altLang="ja-JP" sz="4000">
                <a:solidFill>
                  <a:srgbClr val="FF0000"/>
                </a:solidFill>
                <a:latin typeface="+mj-ea"/>
                <a:ea typeface="+mj-ea"/>
              </a:rPr>
              <a:t>0.32768</a:t>
            </a:r>
          </a:p>
        </p:txBody>
      </p:sp>
      <p:sp>
        <p:nvSpPr>
          <p:cNvPr id="9" name="正方形/長方形 3"/>
          <p:cNvSpPr>
            <a:spLocks noChangeArrowheads="1"/>
          </p:cNvSpPr>
          <p:nvPr/>
        </p:nvSpPr>
        <p:spPr bwMode="auto">
          <a:xfrm>
            <a:off x="1657304" y="4785559"/>
            <a:ext cx="1246768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 eaLnBrk="1" hangingPunct="1">
              <a:spcAft>
                <a:spcPts val="1200"/>
              </a:spcAft>
              <a:buClr>
                <a:srgbClr val="A50021"/>
              </a:buClr>
            </a:pPr>
            <a:r>
              <a:rPr lang="ja-JP" altLang="en-US" sz="4000">
                <a:solidFill>
                  <a:srgbClr val="FF0000"/>
                </a:solidFill>
                <a:latin typeface="+mj-ea"/>
                <a:ea typeface="+mj-ea"/>
              </a:rPr>
              <a:t>ｆ（</a:t>
            </a:r>
            <a:r>
              <a:rPr lang="en-US" altLang="ja-JP" sz="4000">
                <a:solidFill>
                  <a:srgbClr val="FF0000"/>
                </a:solidFill>
                <a:latin typeface="+mj-ea"/>
                <a:ea typeface="+mj-ea"/>
              </a:rPr>
              <a:t>1</a:t>
            </a:r>
            <a:r>
              <a:rPr lang="ja-JP" altLang="en-US" sz="4000">
                <a:solidFill>
                  <a:srgbClr val="FF0000"/>
                </a:solidFill>
                <a:latin typeface="+mj-ea"/>
                <a:ea typeface="+mj-ea"/>
              </a:rPr>
              <a:t>）＝ </a:t>
            </a:r>
            <a:r>
              <a:rPr lang="en-US" altLang="ja-JP" sz="4000">
                <a:solidFill>
                  <a:srgbClr val="FF0000"/>
                </a:solidFill>
                <a:latin typeface="+mj-ea"/>
                <a:ea typeface="+mj-ea"/>
              </a:rPr>
              <a:t>5</a:t>
            </a:r>
            <a:r>
              <a:rPr lang="ja-JP" altLang="en-US" sz="400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en-US" altLang="ja-JP" sz="4000">
                <a:solidFill>
                  <a:srgbClr val="FF0000"/>
                </a:solidFill>
                <a:latin typeface="+mj-ea"/>
                <a:ea typeface="+mj-ea"/>
              </a:rPr>
              <a:t>(0.2)</a:t>
            </a:r>
            <a:r>
              <a:rPr lang="en-US" altLang="ja-JP" sz="4000" baseline="50000">
                <a:solidFill>
                  <a:srgbClr val="FF0000"/>
                </a:solidFill>
                <a:latin typeface="+mj-ea"/>
                <a:ea typeface="+mj-ea"/>
              </a:rPr>
              <a:t>1</a:t>
            </a:r>
            <a:r>
              <a:rPr lang="ja-JP" altLang="en-US" sz="4000">
                <a:solidFill>
                  <a:srgbClr val="FF0000"/>
                </a:solidFill>
                <a:latin typeface="+mj-ea"/>
                <a:ea typeface="+mj-ea"/>
              </a:rPr>
              <a:t> （</a:t>
            </a:r>
            <a:r>
              <a:rPr lang="en-US" altLang="ja-JP" sz="4000">
                <a:solidFill>
                  <a:srgbClr val="FF0000"/>
                </a:solidFill>
                <a:latin typeface="+mj-ea"/>
                <a:ea typeface="+mj-ea"/>
              </a:rPr>
              <a:t>0.8</a:t>
            </a:r>
            <a:r>
              <a:rPr lang="ja-JP" altLang="en-US" sz="4000">
                <a:solidFill>
                  <a:srgbClr val="FF0000"/>
                </a:solidFill>
                <a:latin typeface="+mj-ea"/>
                <a:ea typeface="+mj-ea"/>
              </a:rPr>
              <a:t>）</a:t>
            </a:r>
            <a:r>
              <a:rPr lang="en-US" altLang="ja-JP" sz="4000" baseline="50000">
                <a:solidFill>
                  <a:srgbClr val="FF0000"/>
                </a:solidFill>
                <a:latin typeface="+mj-ea"/>
                <a:ea typeface="+mj-ea"/>
              </a:rPr>
              <a:t>4</a:t>
            </a:r>
            <a:r>
              <a:rPr lang="ja-JP" altLang="en-US" sz="4000">
                <a:solidFill>
                  <a:srgbClr val="FF0000"/>
                </a:solidFill>
                <a:latin typeface="+mj-ea"/>
                <a:ea typeface="+mj-ea"/>
              </a:rPr>
              <a:t> ＝</a:t>
            </a:r>
            <a:r>
              <a:rPr lang="en-US" altLang="ja-JP" sz="4000">
                <a:solidFill>
                  <a:srgbClr val="FF0000"/>
                </a:solidFill>
                <a:latin typeface="+mj-ea"/>
                <a:ea typeface="+mj-ea"/>
              </a:rPr>
              <a:t>0.40960</a:t>
            </a:r>
          </a:p>
        </p:txBody>
      </p:sp>
      <p:sp>
        <p:nvSpPr>
          <p:cNvPr id="10" name="正方形/長方形 3"/>
          <p:cNvSpPr>
            <a:spLocks noChangeArrowheads="1"/>
          </p:cNvSpPr>
          <p:nvPr/>
        </p:nvSpPr>
        <p:spPr bwMode="auto">
          <a:xfrm>
            <a:off x="1657304" y="5285621"/>
            <a:ext cx="1246768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 eaLnBrk="1" hangingPunct="1">
              <a:spcAft>
                <a:spcPts val="1200"/>
              </a:spcAft>
              <a:buClr>
                <a:srgbClr val="A50021"/>
              </a:buClr>
            </a:pPr>
            <a:r>
              <a:rPr lang="ja-JP" altLang="en-US" sz="4000">
                <a:solidFill>
                  <a:srgbClr val="FF0000"/>
                </a:solidFill>
                <a:latin typeface="+mj-ea"/>
                <a:ea typeface="+mj-ea"/>
              </a:rPr>
              <a:t>ｆ（</a:t>
            </a:r>
            <a:r>
              <a:rPr lang="en-US" altLang="ja-JP" sz="4000">
                <a:solidFill>
                  <a:srgbClr val="FF0000"/>
                </a:solidFill>
                <a:latin typeface="+mj-ea"/>
                <a:ea typeface="+mj-ea"/>
              </a:rPr>
              <a:t>2</a:t>
            </a:r>
            <a:r>
              <a:rPr lang="ja-JP" altLang="en-US" sz="4000">
                <a:solidFill>
                  <a:srgbClr val="FF0000"/>
                </a:solidFill>
                <a:latin typeface="+mj-ea"/>
                <a:ea typeface="+mj-ea"/>
              </a:rPr>
              <a:t>）＝ </a:t>
            </a:r>
            <a:r>
              <a:rPr lang="en-US" altLang="ja-JP" sz="4000">
                <a:solidFill>
                  <a:srgbClr val="FF0000"/>
                </a:solidFill>
                <a:latin typeface="+mj-ea"/>
                <a:ea typeface="+mj-ea"/>
              </a:rPr>
              <a:t>10</a:t>
            </a:r>
            <a:r>
              <a:rPr lang="ja-JP" altLang="en-US" sz="400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en-US" altLang="ja-JP" sz="4000">
                <a:solidFill>
                  <a:srgbClr val="FF0000"/>
                </a:solidFill>
                <a:latin typeface="+mj-ea"/>
                <a:ea typeface="+mj-ea"/>
              </a:rPr>
              <a:t>(0.2)</a:t>
            </a:r>
            <a:r>
              <a:rPr lang="en-US" altLang="ja-JP" sz="4000" baseline="50000">
                <a:solidFill>
                  <a:srgbClr val="FF0000"/>
                </a:solidFill>
                <a:latin typeface="+mj-ea"/>
                <a:ea typeface="+mj-ea"/>
              </a:rPr>
              <a:t>2</a:t>
            </a:r>
            <a:r>
              <a:rPr lang="ja-JP" altLang="en-US" sz="4000">
                <a:solidFill>
                  <a:srgbClr val="FF0000"/>
                </a:solidFill>
                <a:latin typeface="+mj-ea"/>
                <a:ea typeface="+mj-ea"/>
              </a:rPr>
              <a:t> （</a:t>
            </a:r>
            <a:r>
              <a:rPr lang="en-US" altLang="ja-JP" sz="4000">
                <a:solidFill>
                  <a:srgbClr val="FF0000"/>
                </a:solidFill>
                <a:latin typeface="+mj-ea"/>
                <a:ea typeface="+mj-ea"/>
              </a:rPr>
              <a:t>0.8</a:t>
            </a:r>
            <a:r>
              <a:rPr lang="ja-JP" altLang="en-US" sz="4000">
                <a:solidFill>
                  <a:srgbClr val="FF0000"/>
                </a:solidFill>
                <a:latin typeface="+mj-ea"/>
                <a:ea typeface="+mj-ea"/>
              </a:rPr>
              <a:t>）</a:t>
            </a:r>
            <a:r>
              <a:rPr lang="en-US" altLang="ja-JP" sz="4000" baseline="50000">
                <a:solidFill>
                  <a:srgbClr val="FF0000"/>
                </a:solidFill>
                <a:latin typeface="+mj-ea"/>
                <a:ea typeface="+mj-ea"/>
              </a:rPr>
              <a:t>3</a:t>
            </a:r>
            <a:r>
              <a:rPr lang="ja-JP" altLang="en-US" sz="4000">
                <a:solidFill>
                  <a:srgbClr val="FF0000"/>
                </a:solidFill>
                <a:latin typeface="+mj-ea"/>
                <a:ea typeface="+mj-ea"/>
              </a:rPr>
              <a:t> ＝</a:t>
            </a:r>
            <a:r>
              <a:rPr lang="en-US" altLang="ja-JP" sz="4000">
                <a:solidFill>
                  <a:srgbClr val="FF0000"/>
                </a:solidFill>
                <a:latin typeface="+mj-ea"/>
                <a:ea typeface="+mj-ea"/>
              </a:rPr>
              <a:t>0.20480</a:t>
            </a:r>
          </a:p>
        </p:txBody>
      </p:sp>
      <p:sp>
        <p:nvSpPr>
          <p:cNvPr id="11" name="正方形/長方形 3"/>
          <p:cNvSpPr>
            <a:spLocks noChangeArrowheads="1"/>
          </p:cNvSpPr>
          <p:nvPr/>
        </p:nvSpPr>
        <p:spPr bwMode="auto">
          <a:xfrm>
            <a:off x="1657304" y="5776159"/>
            <a:ext cx="1246768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 eaLnBrk="1" hangingPunct="1">
              <a:spcAft>
                <a:spcPts val="1200"/>
              </a:spcAft>
              <a:buClr>
                <a:srgbClr val="A50021"/>
              </a:buClr>
            </a:pPr>
            <a:r>
              <a:rPr lang="ja-JP" altLang="en-US" sz="4000">
                <a:solidFill>
                  <a:srgbClr val="FF0000"/>
                </a:solidFill>
                <a:latin typeface="+mj-ea"/>
                <a:ea typeface="+mj-ea"/>
              </a:rPr>
              <a:t>ｆ（</a:t>
            </a:r>
            <a:r>
              <a:rPr lang="en-US" altLang="ja-JP" sz="4000">
                <a:solidFill>
                  <a:srgbClr val="FF0000"/>
                </a:solidFill>
                <a:latin typeface="+mj-ea"/>
                <a:ea typeface="+mj-ea"/>
              </a:rPr>
              <a:t>3</a:t>
            </a:r>
            <a:r>
              <a:rPr lang="ja-JP" altLang="en-US" sz="4000">
                <a:solidFill>
                  <a:srgbClr val="FF0000"/>
                </a:solidFill>
                <a:latin typeface="+mj-ea"/>
                <a:ea typeface="+mj-ea"/>
              </a:rPr>
              <a:t>）＝ </a:t>
            </a:r>
            <a:r>
              <a:rPr lang="en-US" altLang="ja-JP" sz="4000">
                <a:solidFill>
                  <a:srgbClr val="FF0000"/>
                </a:solidFill>
                <a:latin typeface="+mj-ea"/>
                <a:ea typeface="+mj-ea"/>
              </a:rPr>
              <a:t>10</a:t>
            </a:r>
            <a:r>
              <a:rPr lang="ja-JP" altLang="en-US" sz="400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en-US" altLang="ja-JP" sz="4000">
                <a:solidFill>
                  <a:srgbClr val="FF0000"/>
                </a:solidFill>
                <a:latin typeface="+mj-ea"/>
                <a:ea typeface="+mj-ea"/>
              </a:rPr>
              <a:t>(0.2)</a:t>
            </a:r>
            <a:r>
              <a:rPr lang="en-US" altLang="ja-JP" sz="4000" baseline="50000">
                <a:solidFill>
                  <a:srgbClr val="FF0000"/>
                </a:solidFill>
                <a:latin typeface="+mj-ea"/>
                <a:ea typeface="+mj-ea"/>
              </a:rPr>
              <a:t>3</a:t>
            </a:r>
            <a:r>
              <a:rPr lang="ja-JP" altLang="en-US" sz="4000">
                <a:solidFill>
                  <a:srgbClr val="FF0000"/>
                </a:solidFill>
                <a:latin typeface="+mj-ea"/>
                <a:ea typeface="+mj-ea"/>
              </a:rPr>
              <a:t> （</a:t>
            </a:r>
            <a:r>
              <a:rPr lang="en-US" altLang="ja-JP" sz="4000">
                <a:solidFill>
                  <a:srgbClr val="FF0000"/>
                </a:solidFill>
                <a:latin typeface="+mj-ea"/>
                <a:ea typeface="+mj-ea"/>
              </a:rPr>
              <a:t>0.8</a:t>
            </a:r>
            <a:r>
              <a:rPr lang="ja-JP" altLang="en-US" sz="4000">
                <a:solidFill>
                  <a:srgbClr val="FF0000"/>
                </a:solidFill>
                <a:latin typeface="+mj-ea"/>
                <a:ea typeface="+mj-ea"/>
              </a:rPr>
              <a:t>）</a:t>
            </a:r>
            <a:r>
              <a:rPr lang="en-US" altLang="ja-JP" sz="4000" baseline="50000">
                <a:solidFill>
                  <a:srgbClr val="FF0000"/>
                </a:solidFill>
                <a:latin typeface="+mj-ea"/>
                <a:ea typeface="+mj-ea"/>
              </a:rPr>
              <a:t>2</a:t>
            </a:r>
            <a:r>
              <a:rPr lang="ja-JP" altLang="en-US" sz="4000">
                <a:solidFill>
                  <a:srgbClr val="FF0000"/>
                </a:solidFill>
                <a:latin typeface="+mj-ea"/>
                <a:ea typeface="+mj-ea"/>
              </a:rPr>
              <a:t> ＝</a:t>
            </a:r>
            <a:r>
              <a:rPr lang="en-US" altLang="ja-JP" sz="4000">
                <a:solidFill>
                  <a:srgbClr val="FF0000"/>
                </a:solidFill>
                <a:latin typeface="+mj-ea"/>
                <a:ea typeface="+mj-ea"/>
              </a:rPr>
              <a:t>0.05120</a:t>
            </a:r>
          </a:p>
        </p:txBody>
      </p:sp>
      <p:sp>
        <p:nvSpPr>
          <p:cNvPr id="12" name="正方形/長方形 3"/>
          <p:cNvSpPr>
            <a:spLocks noChangeArrowheads="1"/>
          </p:cNvSpPr>
          <p:nvPr/>
        </p:nvSpPr>
        <p:spPr bwMode="auto">
          <a:xfrm>
            <a:off x="1657304" y="6276221"/>
            <a:ext cx="1246768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 eaLnBrk="1" hangingPunct="1">
              <a:spcAft>
                <a:spcPts val="1200"/>
              </a:spcAft>
              <a:buClr>
                <a:srgbClr val="A50021"/>
              </a:buClr>
            </a:pPr>
            <a:r>
              <a:rPr lang="ja-JP" altLang="en-US" sz="4000">
                <a:solidFill>
                  <a:srgbClr val="FF0000"/>
                </a:solidFill>
                <a:latin typeface="+mj-ea"/>
                <a:ea typeface="+mj-ea"/>
              </a:rPr>
              <a:t>ｆ（</a:t>
            </a:r>
            <a:r>
              <a:rPr lang="en-US" altLang="ja-JP" sz="4000">
                <a:solidFill>
                  <a:srgbClr val="FF0000"/>
                </a:solidFill>
                <a:latin typeface="+mj-ea"/>
                <a:ea typeface="+mj-ea"/>
              </a:rPr>
              <a:t>4</a:t>
            </a:r>
            <a:r>
              <a:rPr lang="ja-JP" altLang="en-US" sz="4000">
                <a:solidFill>
                  <a:srgbClr val="FF0000"/>
                </a:solidFill>
                <a:latin typeface="+mj-ea"/>
                <a:ea typeface="+mj-ea"/>
              </a:rPr>
              <a:t>）＝ </a:t>
            </a:r>
            <a:r>
              <a:rPr lang="en-US" altLang="ja-JP" sz="4000">
                <a:solidFill>
                  <a:srgbClr val="FF0000"/>
                </a:solidFill>
                <a:latin typeface="+mj-ea"/>
                <a:ea typeface="+mj-ea"/>
              </a:rPr>
              <a:t>5</a:t>
            </a:r>
            <a:r>
              <a:rPr lang="ja-JP" altLang="en-US" sz="400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en-US" altLang="ja-JP" sz="4000">
                <a:solidFill>
                  <a:srgbClr val="FF0000"/>
                </a:solidFill>
                <a:latin typeface="+mj-ea"/>
                <a:ea typeface="+mj-ea"/>
              </a:rPr>
              <a:t>(0.2)</a:t>
            </a:r>
            <a:r>
              <a:rPr lang="en-US" altLang="ja-JP" sz="4000" baseline="50000">
                <a:solidFill>
                  <a:srgbClr val="FF0000"/>
                </a:solidFill>
                <a:latin typeface="+mj-ea"/>
                <a:ea typeface="+mj-ea"/>
              </a:rPr>
              <a:t>4</a:t>
            </a:r>
            <a:r>
              <a:rPr lang="ja-JP" altLang="en-US" sz="4000">
                <a:solidFill>
                  <a:srgbClr val="FF0000"/>
                </a:solidFill>
                <a:latin typeface="+mj-ea"/>
                <a:ea typeface="+mj-ea"/>
              </a:rPr>
              <a:t> （</a:t>
            </a:r>
            <a:r>
              <a:rPr lang="en-US" altLang="ja-JP" sz="4000">
                <a:solidFill>
                  <a:srgbClr val="FF0000"/>
                </a:solidFill>
                <a:latin typeface="+mj-ea"/>
                <a:ea typeface="+mj-ea"/>
              </a:rPr>
              <a:t>0.8</a:t>
            </a:r>
            <a:r>
              <a:rPr lang="ja-JP" altLang="en-US" sz="4000">
                <a:solidFill>
                  <a:srgbClr val="FF0000"/>
                </a:solidFill>
                <a:latin typeface="+mj-ea"/>
                <a:ea typeface="+mj-ea"/>
              </a:rPr>
              <a:t>）</a:t>
            </a:r>
            <a:r>
              <a:rPr lang="en-US" altLang="ja-JP" sz="4000" baseline="50000">
                <a:solidFill>
                  <a:srgbClr val="FF0000"/>
                </a:solidFill>
                <a:latin typeface="+mj-ea"/>
                <a:ea typeface="+mj-ea"/>
              </a:rPr>
              <a:t>1</a:t>
            </a:r>
            <a:r>
              <a:rPr lang="ja-JP" altLang="en-US" sz="4000">
                <a:solidFill>
                  <a:srgbClr val="FF0000"/>
                </a:solidFill>
                <a:latin typeface="+mj-ea"/>
                <a:ea typeface="+mj-ea"/>
              </a:rPr>
              <a:t> ＝</a:t>
            </a:r>
            <a:r>
              <a:rPr lang="en-US" altLang="ja-JP" sz="4000">
                <a:solidFill>
                  <a:srgbClr val="FF0000"/>
                </a:solidFill>
                <a:latin typeface="+mj-ea"/>
                <a:ea typeface="+mj-ea"/>
              </a:rPr>
              <a:t>0.00640</a:t>
            </a:r>
          </a:p>
        </p:txBody>
      </p:sp>
      <p:sp>
        <p:nvSpPr>
          <p:cNvPr id="13" name="正方形/長方形 3"/>
          <p:cNvSpPr>
            <a:spLocks noChangeArrowheads="1"/>
          </p:cNvSpPr>
          <p:nvPr/>
        </p:nvSpPr>
        <p:spPr bwMode="auto">
          <a:xfrm>
            <a:off x="1657304" y="6771521"/>
            <a:ext cx="1246768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 eaLnBrk="1" hangingPunct="1">
              <a:spcAft>
                <a:spcPts val="1200"/>
              </a:spcAft>
              <a:buClr>
                <a:srgbClr val="A50021"/>
              </a:buClr>
            </a:pPr>
            <a:r>
              <a:rPr lang="ja-JP" altLang="en-US" sz="4000">
                <a:solidFill>
                  <a:srgbClr val="FF0000"/>
                </a:solidFill>
                <a:latin typeface="+mj-ea"/>
                <a:ea typeface="+mj-ea"/>
              </a:rPr>
              <a:t>ｆ（</a:t>
            </a:r>
            <a:r>
              <a:rPr lang="en-US" altLang="ja-JP" sz="4000">
                <a:solidFill>
                  <a:srgbClr val="FF0000"/>
                </a:solidFill>
                <a:latin typeface="+mj-ea"/>
                <a:ea typeface="+mj-ea"/>
              </a:rPr>
              <a:t>5</a:t>
            </a:r>
            <a:r>
              <a:rPr lang="ja-JP" altLang="en-US" sz="4000">
                <a:solidFill>
                  <a:srgbClr val="FF0000"/>
                </a:solidFill>
                <a:latin typeface="+mj-ea"/>
                <a:ea typeface="+mj-ea"/>
              </a:rPr>
              <a:t>）＝ </a:t>
            </a:r>
            <a:r>
              <a:rPr lang="en-US" altLang="ja-JP" sz="4000">
                <a:solidFill>
                  <a:srgbClr val="FF0000"/>
                </a:solidFill>
                <a:latin typeface="+mj-ea"/>
                <a:ea typeface="+mj-ea"/>
              </a:rPr>
              <a:t>(0.2)</a:t>
            </a:r>
            <a:r>
              <a:rPr lang="en-US" altLang="ja-JP" sz="4000" baseline="50000">
                <a:solidFill>
                  <a:srgbClr val="FF0000"/>
                </a:solidFill>
                <a:latin typeface="+mj-ea"/>
                <a:ea typeface="+mj-ea"/>
              </a:rPr>
              <a:t>5</a:t>
            </a:r>
            <a:r>
              <a:rPr lang="ja-JP" altLang="en-US" sz="4000">
                <a:solidFill>
                  <a:srgbClr val="FF0000"/>
                </a:solidFill>
                <a:latin typeface="+mj-ea"/>
                <a:ea typeface="+mj-ea"/>
              </a:rPr>
              <a:t> ＝</a:t>
            </a:r>
            <a:r>
              <a:rPr lang="en-US" altLang="ja-JP" sz="4000">
                <a:solidFill>
                  <a:srgbClr val="FF0000"/>
                </a:solidFill>
                <a:latin typeface="+mj-ea"/>
                <a:ea typeface="+mj-ea"/>
              </a:rPr>
              <a:t>0.00032</a:t>
            </a:r>
          </a:p>
        </p:txBody>
      </p:sp>
      <p:sp>
        <p:nvSpPr>
          <p:cNvPr id="14" name="正方形/長方形 17"/>
          <p:cNvSpPr>
            <a:spLocks noChangeArrowheads="1"/>
          </p:cNvSpPr>
          <p:nvPr/>
        </p:nvSpPr>
        <p:spPr bwMode="auto">
          <a:xfrm>
            <a:off x="2351683" y="7995657"/>
            <a:ext cx="1330059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 eaLnBrk="1" hangingPunct="1"/>
            <a:r>
              <a:rPr lang="ja-JP" altLang="en-US" sz="4000" dirty="0">
                <a:solidFill>
                  <a:srgbClr val="FF0000"/>
                </a:solidFill>
                <a:latin typeface="+mj-ea"/>
                <a:ea typeface="+mj-ea"/>
              </a:rPr>
              <a:t>超幾何分布と似た値（</a:t>
            </a:r>
            <a:r>
              <a:rPr lang="en-US" altLang="ja-JP" sz="4000" dirty="0">
                <a:solidFill>
                  <a:srgbClr val="FF0000"/>
                </a:solidFill>
                <a:latin typeface="+mj-ea"/>
                <a:ea typeface="+mj-ea"/>
              </a:rPr>
              <a:t>N=1000</a:t>
            </a:r>
            <a:r>
              <a:rPr lang="ja-JP" altLang="en-US" sz="4000" dirty="0">
                <a:solidFill>
                  <a:srgbClr val="FF0000"/>
                </a:solidFill>
                <a:latin typeface="+mj-ea"/>
                <a:ea typeface="+mj-ea"/>
              </a:rPr>
              <a:t>であるから当然）</a:t>
            </a:r>
          </a:p>
        </p:txBody>
      </p:sp>
    </p:spTree>
    <p:extLst>
      <p:ext uri="{BB962C8B-B14F-4D97-AF65-F5344CB8AC3E}">
        <p14:creationId xmlns:p14="http://schemas.microsoft.com/office/powerpoint/2010/main" val="2394335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Python</a:t>
            </a:r>
            <a:r>
              <a:rPr kumimoji="1" lang="ja-JP" altLang="en-US" dirty="0" smtClean="0"/>
              <a:t>で二項分布を計算する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17</a:t>
            </a:fld>
            <a:endParaRPr lang="en-US" altLang="ja-JP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0919" y="1867252"/>
            <a:ext cx="3422241" cy="1997115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3120" y="3985484"/>
            <a:ext cx="3748584" cy="2385463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0015" y="6909687"/>
            <a:ext cx="3533145" cy="214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28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演習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18</a:t>
            </a:fld>
            <a:endParaRPr lang="en-US" altLang="ja-JP" dirty="0"/>
          </a:p>
        </p:txBody>
      </p:sp>
      <p:sp>
        <p:nvSpPr>
          <p:cNvPr id="7" name="正方形/長方形 6"/>
          <p:cNvSpPr>
            <a:spLocks noChangeArrowheads="1"/>
          </p:cNvSpPr>
          <p:nvPr/>
        </p:nvSpPr>
        <p:spPr bwMode="auto">
          <a:xfrm>
            <a:off x="309563" y="1143000"/>
            <a:ext cx="16191692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 eaLnBrk="1" hangingPunct="1"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ja-JP" altLang="en-US" sz="4000" dirty="0" smtClean="0">
                <a:latin typeface="+mj-ea"/>
                <a:ea typeface="+mj-ea"/>
              </a:rPr>
              <a:t>大きな箱の中に電気部品がたくさん入っているが、</a:t>
            </a:r>
            <a:r>
              <a:rPr lang="en-US" altLang="ja-JP" sz="4000" dirty="0" smtClean="0">
                <a:latin typeface="+mj-ea"/>
                <a:ea typeface="+mj-ea"/>
              </a:rPr>
              <a:t>1%</a:t>
            </a:r>
            <a:r>
              <a:rPr lang="ja-JP" altLang="en-US" sz="4000" dirty="0" smtClean="0">
                <a:latin typeface="+mj-ea"/>
                <a:ea typeface="+mj-ea"/>
              </a:rPr>
              <a:t>は不良品であるという。この中から、部品を復元抽出で５回取り出した時、不良品が２個以下であった確率を求めよ。</a:t>
            </a:r>
            <a:endParaRPr lang="en-US" altLang="ja-JP" sz="4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3099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演習</a:t>
            </a:r>
            <a:r>
              <a:rPr kumimoji="1" lang="en-US" altLang="ja-JP" dirty="0" smtClean="0">
                <a:solidFill>
                  <a:srgbClr val="FF0000"/>
                </a:solidFill>
              </a:rPr>
              <a:t>【</a:t>
            </a:r>
            <a:r>
              <a:rPr kumimoji="1" lang="ja-JP" altLang="en-US" dirty="0" smtClean="0">
                <a:solidFill>
                  <a:srgbClr val="FF0000"/>
                </a:solidFill>
              </a:rPr>
              <a:t>解答</a:t>
            </a:r>
            <a:r>
              <a:rPr kumimoji="1" lang="en-US" altLang="ja-JP" dirty="0" smtClean="0">
                <a:solidFill>
                  <a:srgbClr val="FF0000"/>
                </a:solidFill>
              </a:rPr>
              <a:t>】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19</a:t>
            </a:fld>
            <a:endParaRPr lang="en-US" altLang="ja-JP" dirty="0"/>
          </a:p>
        </p:txBody>
      </p:sp>
      <p:sp>
        <p:nvSpPr>
          <p:cNvPr id="7" name="正方形/長方形 6"/>
          <p:cNvSpPr>
            <a:spLocks noChangeArrowheads="1"/>
          </p:cNvSpPr>
          <p:nvPr/>
        </p:nvSpPr>
        <p:spPr bwMode="auto">
          <a:xfrm>
            <a:off x="309563" y="1143000"/>
            <a:ext cx="16191692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 eaLnBrk="1" hangingPunct="1"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ja-JP" altLang="en-US" sz="4000" dirty="0" smtClean="0">
                <a:latin typeface="+mj-ea"/>
                <a:ea typeface="+mj-ea"/>
              </a:rPr>
              <a:t>大きな箱の中に電気部品がたくさん入っているが、</a:t>
            </a:r>
            <a:r>
              <a:rPr lang="en-US" altLang="ja-JP" sz="4000" dirty="0" smtClean="0">
                <a:latin typeface="+mj-ea"/>
                <a:ea typeface="+mj-ea"/>
              </a:rPr>
              <a:t>1%</a:t>
            </a:r>
            <a:r>
              <a:rPr lang="ja-JP" altLang="en-US" sz="4000" dirty="0" smtClean="0">
                <a:latin typeface="+mj-ea"/>
                <a:ea typeface="+mj-ea"/>
              </a:rPr>
              <a:t>は不良品であるという。この中から、部品を復元抽出で５回取り出した時、不良品が２個以下であった確率を求めよ。</a:t>
            </a:r>
            <a:endParaRPr lang="en-US" altLang="ja-JP" sz="4000" dirty="0">
              <a:latin typeface="+mj-ea"/>
              <a:ea typeface="+mj-ea"/>
            </a:endParaRPr>
          </a:p>
        </p:txBody>
      </p:sp>
      <p:sp>
        <p:nvSpPr>
          <p:cNvPr id="6" name="正方形/長方形 3"/>
          <p:cNvSpPr>
            <a:spLocks noChangeArrowheads="1"/>
          </p:cNvSpPr>
          <p:nvPr/>
        </p:nvSpPr>
        <p:spPr bwMode="auto">
          <a:xfrm>
            <a:off x="4189254" y="4169723"/>
            <a:ext cx="827761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 eaLnBrk="1" hangingPunct="1">
              <a:spcAft>
                <a:spcPts val="1200"/>
              </a:spcAft>
              <a:buClr>
                <a:srgbClr val="A50021"/>
              </a:buClr>
            </a:pPr>
            <a:r>
              <a:rPr lang="ja-JP" altLang="en-US" sz="4000" dirty="0">
                <a:solidFill>
                  <a:srgbClr val="FF0000"/>
                </a:solidFill>
                <a:latin typeface="+mj-ea"/>
                <a:ea typeface="+mj-ea"/>
              </a:rPr>
              <a:t>ｆ（ｘ）＝ </a:t>
            </a:r>
            <a:r>
              <a:rPr lang="en-US" altLang="ja-JP" sz="4000" baseline="-25000" dirty="0" smtClean="0">
                <a:solidFill>
                  <a:srgbClr val="FF0000"/>
                </a:solidFill>
                <a:latin typeface="+mj-ea"/>
                <a:ea typeface="+mj-ea"/>
              </a:rPr>
              <a:t>n</a:t>
            </a:r>
            <a:r>
              <a:rPr lang="ja-JP" altLang="en-US" sz="4000" dirty="0" smtClean="0">
                <a:solidFill>
                  <a:srgbClr val="FF0000"/>
                </a:solidFill>
                <a:latin typeface="+mj-ea"/>
                <a:ea typeface="+mj-ea"/>
              </a:rPr>
              <a:t>Ｃ</a:t>
            </a:r>
            <a:r>
              <a:rPr lang="en-US" altLang="ja-JP" sz="4000" baseline="-25000" dirty="0">
                <a:solidFill>
                  <a:srgbClr val="FF0000"/>
                </a:solidFill>
                <a:latin typeface="+mj-ea"/>
                <a:ea typeface="+mj-ea"/>
              </a:rPr>
              <a:t>x</a:t>
            </a:r>
            <a:r>
              <a:rPr lang="ja-JP" altLang="en-US" sz="4000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ja-JP" altLang="en-US" sz="4000" dirty="0" err="1">
                <a:solidFill>
                  <a:srgbClr val="FF0000"/>
                </a:solidFill>
                <a:latin typeface="+mj-ea"/>
                <a:ea typeface="+mj-ea"/>
              </a:rPr>
              <a:t>ｐ</a:t>
            </a:r>
            <a:r>
              <a:rPr lang="en-US" altLang="ja-JP" sz="4000" baseline="50000" dirty="0">
                <a:solidFill>
                  <a:srgbClr val="FF0000"/>
                </a:solidFill>
                <a:latin typeface="+mj-ea"/>
                <a:ea typeface="+mj-ea"/>
              </a:rPr>
              <a:t>x</a:t>
            </a:r>
            <a:r>
              <a:rPr lang="ja-JP" altLang="en-US" sz="4000" dirty="0">
                <a:solidFill>
                  <a:srgbClr val="FF0000"/>
                </a:solidFill>
                <a:latin typeface="+mj-ea"/>
                <a:ea typeface="+mj-ea"/>
              </a:rPr>
              <a:t> （１－ｐ）</a:t>
            </a:r>
            <a:r>
              <a:rPr lang="en-US" altLang="ja-JP" sz="4000" baseline="50000" dirty="0">
                <a:solidFill>
                  <a:srgbClr val="FF0000"/>
                </a:solidFill>
                <a:latin typeface="+mj-ea"/>
                <a:ea typeface="+mj-ea"/>
              </a:rPr>
              <a:t>n-x</a:t>
            </a:r>
            <a:endParaRPr lang="ja-JP" altLang="en-US" sz="4000" baseline="500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8" name="正方形/長方形 3"/>
          <p:cNvSpPr>
            <a:spLocks noChangeArrowheads="1"/>
          </p:cNvSpPr>
          <p:nvPr/>
        </p:nvSpPr>
        <p:spPr bwMode="auto">
          <a:xfrm>
            <a:off x="1481088" y="6267465"/>
            <a:ext cx="1300768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 algn="ctr" eaLnBrk="1" hangingPunct="1">
              <a:spcAft>
                <a:spcPts val="1200"/>
              </a:spcAft>
              <a:buClr>
                <a:srgbClr val="A50021"/>
              </a:buClr>
            </a:pPr>
            <a:r>
              <a:rPr lang="ja-JP" altLang="en-US" sz="4000" dirty="0">
                <a:solidFill>
                  <a:srgbClr val="FF0000"/>
                </a:solidFill>
                <a:latin typeface="+mj-ea"/>
                <a:ea typeface="+mj-ea"/>
              </a:rPr>
              <a:t>ｆ（</a:t>
            </a:r>
            <a:r>
              <a:rPr lang="en-US" altLang="ja-JP" sz="4000" dirty="0">
                <a:solidFill>
                  <a:srgbClr val="FF0000"/>
                </a:solidFill>
                <a:latin typeface="+mj-ea"/>
                <a:ea typeface="+mj-ea"/>
              </a:rPr>
              <a:t>1</a:t>
            </a:r>
            <a:r>
              <a:rPr lang="ja-JP" altLang="en-US" sz="4000" dirty="0">
                <a:solidFill>
                  <a:srgbClr val="FF0000"/>
                </a:solidFill>
                <a:latin typeface="+mj-ea"/>
                <a:ea typeface="+mj-ea"/>
              </a:rPr>
              <a:t>）＝ </a:t>
            </a:r>
            <a:r>
              <a:rPr lang="en-US" altLang="ja-JP" sz="4000" dirty="0">
                <a:solidFill>
                  <a:srgbClr val="FF0000"/>
                </a:solidFill>
                <a:latin typeface="+mj-ea"/>
                <a:ea typeface="+mj-ea"/>
              </a:rPr>
              <a:t>5</a:t>
            </a:r>
            <a:r>
              <a:rPr lang="ja-JP" altLang="en-US" sz="4000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en-US" altLang="ja-JP" sz="4000" dirty="0">
                <a:solidFill>
                  <a:srgbClr val="FF0000"/>
                </a:solidFill>
                <a:latin typeface="+mj-ea"/>
                <a:ea typeface="+mj-ea"/>
              </a:rPr>
              <a:t>(</a:t>
            </a:r>
            <a:r>
              <a:rPr lang="en-US" altLang="ja-JP" sz="4000" dirty="0" smtClean="0">
                <a:solidFill>
                  <a:srgbClr val="FF0000"/>
                </a:solidFill>
                <a:latin typeface="+mj-ea"/>
                <a:ea typeface="+mj-ea"/>
              </a:rPr>
              <a:t>0.01)</a:t>
            </a:r>
            <a:r>
              <a:rPr lang="en-US" altLang="ja-JP" sz="4000" baseline="50000" dirty="0" smtClean="0">
                <a:solidFill>
                  <a:srgbClr val="FF0000"/>
                </a:solidFill>
                <a:latin typeface="+mj-ea"/>
                <a:ea typeface="+mj-ea"/>
              </a:rPr>
              <a:t>1</a:t>
            </a:r>
            <a:r>
              <a:rPr lang="ja-JP" altLang="en-US" sz="4000" dirty="0" smtClean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ja-JP" altLang="en-US" sz="4000" dirty="0">
                <a:solidFill>
                  <a:srgbClr val="FF0000"/>
                </a:solidFill>
                <a:latin typeface="+mj-ea"/>
                <a:ea typeface="+mj-ea"/>
              </a:rPr>
              <a:t>（</a:t>
            </a:r>
            <a:r>
              <a:rPr lang="en-US" altLang="ja-JP" sz="4000" dirty="0" smtClean="0">
                <a:solidFill>
                  <a:srgbClr val="FF0000"/>
                </a:solidFill>
                <a:latin typeface="+mj-ea"/>
                <a:ea typeface="+mj-ea"/>
              </a:rPr>
              <a:t>0.99</a:t>
            </a:r>
            <a:r>
              <a:rPr lang="ja-JP" altLang="en-US" sz="4000" dirty="0" smtClean="0">
                <a:solidFill>
                  <a:srgbClr val="FF0000"/>
                </a:solidFill>
                <a:latin typeface="+mj-ea"/>
                <a:ea typeface="+mj-ea"/>
              </a:rPr>
              <a:t>）</a:t>
            </a:r>
            <a:r>
              <a:rPr lang="en-US" altLang="ja-JP" sz="4000" baseline="50000" dirty="0">
                <a:solidFill>
                  <a:srgbClr val="FF0000"/>
                </a:solidFill>
                <a:latin typeface="+mj-ea"/>
                <a:ea typeface="+mj-ea"/>
              </a:rPr>
              <a:t>4</a:t>
            </a:r>
            <a:r>
              <a:rPr lang="ja-JP" altLang="en-US" sz="4000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endParaRPr lang="en-US" altLang="ja-JP" sz="40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9" name="正方形/長方形 3"/>
          <p:cNvSpPr>
            <a:spLocks noChangeArrowheads="1"/>
          </p:cNvSpPr>
          <p:nvPr/>
        </p:nvSpPr>
        <p:spPr bwMode="auto">
          <a:xfrm>
            <a:off x="704527" y="3485582"/>
            <a:ext cx="1601275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 eaLnBrk="1" hangingPunct="1">
              <a:spcAft>
                <a:spcPts val="1200"/>
              </a:spcAft>
              <a:buClr>
                <a:srgbClr val="A50021"/>
              </a:buClr>
            </a:pPr>
            <a:r>
              <a:rPr lang="ja-JP" altLang="en-US" sz="4000" dirty="0" smtClean="0">
                <a:solidFill>
                  <a:srgbClr val="FF0000"/>
                </a:solidFill>
                <a:latin typeface="+mj-ea"/>
                <a:ea typeface="+mj-ea"/>
              </a:rPr>
              <a:t>復元抽出で取り出した</a:t>
            </a:r>
            <a:r>
              <a:rPr lang="en-US" altLang="ja-JP" sz="4000" dirty="0" smtClean="0">
                <a:solidFill>
                  <a:srgbClr val="FF0000"/>
                </a:solidFill>
                <a:latin typeface="+mj-ea"/>
                <a:ea typeface="+mj-ea"/>
              </a:rPr>
              <a:t>n</a:t>
            </a:r>
            <a:r>
              <a:rPr lang="ja-JP" altLang="en-US" sz="4000" dirty="0" smtClean="0">
                <a:solidFill>
                  <a:srgbClr val="FF0000"/>
                </a:solidFill>
                <a:latin typeface="+mj-ea"/>
                <a:ea typeface="+mj-ea"/>
              </a:rPr>
              <a:t>個のサンプル中、</a:t>
            </a:r>
            <a:r>
              <a:rPr lang="en-US" altLang="ja-JP" sz="4000" dirty="0" smtClean="0">
                <a:solidFill>
                  <a:srgbClr val="FF0000"/>
                </a:solidFill>
                <a:latin typeface="+mj-ea"/>
                <a:ea typeface="+mj-ea"/>
              </a:rPr>
              <a:t>x</a:t>
            </a:r>
            <a:r>
              <a:rPr lang="ja-JP" altLang="en-US" sz="4000" dirty="0" smtClean="0">
                <a:solidFill>
                  <a:srgbClr val="FF0000"/>
                </a:solidFill>
                <a:latin typeface="+mj-ea"/>
                <a:ea typeface="+mj-ea"/>
              </a:rPr>
              <a:t>個不良品である確率は</a:t>
            </a:r>
            <a:endParaRPr lang="ja-JP" altLang="en-US" sz="4000" baseline="500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10" name="二等辺三角形 9"/>
          <p:cNvSpPr/>
          <p:nvPr/>
        </p:nvSpPr>
        <p:spPr>
          <a:xfrm rot="10800000">
            <a:off x="5430639" y="4995131"/>
            <a:ext cx="3509776" cy="288032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00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11" name="正方形/長方形 3"/>
          <p:cNvSpPr>
            <a:spLocks noChangeArrowheads="1"/>
          </p:cNvSpPr>
          <p:nvPr/>
        </p:nvSpPr>
        <p:spPr bwMode="auto">
          <a:xfrm>
            <a:off x="1409080" y="6951541"/>
            <a:ext cx="1300768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 algn="ctr" eaLnBrk="1" hangingPunct="1">
              <a:spcAft>
                <a:spcPts val="1200"/>
              </a:spcAft>
              <a:buClr>
                <a:srgbClr val="A50021"/>
              </a:buClr>
            </a:pPr>
            <a:r>
              <a:rPr lang="ja-JP" altLang="en-US" sz="4000" dirty="0">
                <a:solidFill>
                  <a:srgbClr val="FF0000"/>
                </a:solidFill>
                <a:latin typeface="+mj-ea"/>
                <a:ea typeface="+mj-ea"/>
              </a:rPr>
              <a:t>ｆ</a:t>
            </a:r>
            <a:r>
              <a:rPr lang="ja-JP" altLang="en-US" sz="4000" dirty="0" smtClean="0">
                <a:solidFill>
                  <a:srgbClr val="FF0000"/>
                </a:solidFill>
                <a:latin typeface="+mj-ea"/>
                <a:ea typeface="+mj-ea"/>
              </a:rPr>
              <a:t>（</a:t>
            </a:r>
            <a:r>
              <a:rPr lang="en-US" altLang="ja-JP" sz="4000" dirty="0" smtClean="0">
                <a:solidFill>
                  <a:srgbClr val="FF0000"/>
                </a:solidFill>
                <a:latin typeface="+mj-ea"/>
                <a:ea typeface="+mj-ea"/>
              </a:rPr>
              <a:t>2</a:t>
            </a:r>
            <a:r>
              <a:rPr lang="ja-JP" altLang="en-US" sz="4000" dirty="0" smtClean="0">
                <a:solidFill>
                  <a:srgbClr val="FF0000"/>
                </a:solidFill>
                <a:latin typeface="+mj-ea"/>
                <a:ea typeface="+mj-ea"/>
              </a:rPr>
              <a:t>）</a:t>
            </a:r>
            <a:r>
              <a:rPr lang="ja-JP" altLang="en-US" sz="4000" dirty="0">
                <a:solidFill>
                  <a:srgbClr val="FF0000"/>
                </a:solidFill>
                <a:latin typeface="+mj-ea"/>
                <a:ea typeface="+mj-ea"/>
              </a:rPr>
              <a:t>＝ </a:t>
            </a:r>
            <a:r>
              <a:rPr lang="en-US" altLang="ja-JP" sz="4000" dirty="0" smtClean="0">
                <a:solidFill>
                  <a:srgbClr val="FF0000"/>
                </a:solidFill>
                <a:latin typeface="+mj-ea"/>
                <a:ea typeface="+mj-ea"/>
              </a:rPr>
              <a:t>10</a:t>
            </a:r>
            <a:r>
              <a:rPr lang="ja-JP" altLang="en-US" sz="4000" dirty="0" smtClean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en-US" altLang="ja-JP" sz="4000" dirty="0">
                <a:solidFill>
                  <a:srgbClr val="FF0000"/>
                </a:solidFill>
                <a:latin typeface="+mj-ea"/>
                <a:ea typeface="+mj-ea"/>
              </a:rPr>
              <a:t>(</a:t>
            </a:r>
            <a:r>
              <a:rPr lang="en-US" altLang="ja-JP" sz="4000" dirty="0" smtClean="0">
                <a:solidFill>
                  <a:srgbClr val="FF0000"/>
                </a:solidFill>
                <a:latin typeface="+mj-ea"/>
                <a:ea typeface="+mj-ea"/>
              </a:rPr>
              <a:t>0.01)</a:t>
            </a:r>
            <a:r>
              <a:rPr lang="en-US" altLang="ja-JP" sz="4000" baseline="50000" dirty="0" smtClean="0">
                <a:solidFill>
                  <a:srgbClr val="FF0000"/>
                </a:solidFill>
                <a:latin typeface="+mj-ea"/>
                <a:ea typeface="+mj-ea"/>
              </a:rPr>
              <a:t>2</a:t>
            </a:r>
            <a:r>
              <a:rPr lang="ja-JP" altLang="en-US" sz="4000" dirty="0" smtClean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ja-JP" altLang="en-US" sz="4000" dirty="0">
                <a:solidFill>
                  <a:srgbClr val="FF0000"/>
                </a:solidFill>
                <a:latin typeface="+mj-ea"/>
                <a:ea typeface="+mj-ea"/>
              </a:rPr>
              <a:t>（</a:t>
            </a:r>
            <a:r>
              <a:rPr lang="en-US" altLang="ja-JP" sz="4000" dirty="0" smtClean="0">
                <a:solidFill>
                  <a:srgbClr val="FF0000"/>
                </a:solidFill>
                <a:latin typeface="+mj-ea"/>
                <a:ea typeface="+mj-ea"/>
              </a:rPr>
              <a:t>0.99</a:t>
            </a:r>
            <a:r>
              <a:rPr lang="ja-JP" altLang="en-US" sz="4000" dirty="0" smtClean="0">
                <a:solidFill>
                  <a:srgbClr val="FF0000"/>
                </a:solidFill>
                <a:latin typeface="+mj-ea"/>
                <a:ea typeface="+mj-ea"/>
              </a:rPr>
              <a:t>）</a:t>
            </a:r>
            <a:r>
              <a:rPr lang="en-US" altLang="ja-JP" sz="4000" baseline="50000" dirty="0" smtClean="0">
                <a:solidFill>
                  <a:srgbClr val="FF0000"/>
                </a:solidFill>
                <a:latin typeface="+mj-ea"/>
                <a:ea typeface="+mj-ea"/>
              </a:rPr>
              <a:t>3</a:t>
            </a:r>
            <a:r>
              <a:rPr lang="ja-JP" altLang="en-US" sz="4000" dirty="0" smtClean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endParaRPr lang="en-US" altLang="ja-JP" sz="40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12" name="二等辺三角形 11"/>
          <p:cNvSpPr/>
          <p:nvPr/>
        </p:nvSpPr>
        <p:spPr>
          <a:xfrm rot="10800000">
            <a:off x="6158036" y="7729692"/>
            <a:ext cx="3509776" cy="288032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00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13" name="正方形/長方形 3"/>
          <p:cNvSpPr>
            <a:spLocks noChangeArrowheads="1"/>
          </p:cNvSpPr>
          <p:nvPr/>
        </p:nvSpPr>
        <p:spPr bwMode="auto">
          <a:xfrm>
            <a:off x="1352600" y="8355697"/>
            <a:ext cx="1300768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 algn="ctr" eaLnBrk="1" hangingPunct="1">
              <a:spcAft>
                <a:spcPts val="1200"/>
              </a:spcAft>
              <a:buClr>
                <a:srgbClr val="A50021"/>
              </a:buClr>
            </a:pPr>
            <a:r>
              <a:rPr lang="en-US" altLang="ja-JP" sz="4000" dirty="0">
                <a:solidFill>
                  <a:srgbClr val="FF0000"/>
                </a:solidFill>
                <a:latin typeface="+mj-ea"/>
                <a:ea typeface="+mj-ea"/>
              </a:rPr>
              <a:t>f</a:t>
            </a:r>
            <a:r>
              <a:rPr lang="en-US" altLang="ja-JP" sz="4000" dirty="0" smtClean="0">
                <a:solidFill>
                  <a:srgbClr val="FF0000"/>
                </a:solidFill>
                <a:latin typeface="+mj-ea"/>
                <a:ea typeface="+mj-ea"/>
              </a:rPr>
              <a:t>(0)+</a:t>
            </a:r>
            <a:r>
              <a:rPr lang="ja-JP" altLang="en-US" sz="4000" dirty="0" smtClean="0">
                <a:solidFill>
                  <a:srgbClr val="FF0000"/>
                </a:solidFill>
                <a:latin typeface="+mj-ea"/>
                <a:ea typeface="+mj-ea"/>
              </a:rPr>
              <a:t>ｆ</a:t>
            </a:r>
            <a:r>
              <a:rPr lang="ja-JP" altLang="en-US" sz="4000" dirty="0">
                <a:solidFill>
                  <a:srgbClr val="FF0000"/>
                </a:solidFill>
                <a:latin typeface="+mj-ea"/>
                <a:ea typeface="+mj-ea"/>
              </a:rPr>
              <a:t>（</a:t>
            </a:r>
            <a:r>
              <a:rPr lang="en-US" altLang="ja-JP" sz="4000" dirty="0">
                <a:solidFill>
                  <a:srgbClr val="FF0000"/>
                </a:solidFill>
                <a:latin typeface="+mj-ea"/>
                <a:ea typeface="+mj-ea"/>
              </a:rPr>
              <a:t>1</a:t>
            </a:r>
            <a:r>
              <a:rPr lang="ja-JP" altLang="en-US" sz="4000" dirty="0" smtClean="0">
                <a:solidFill>
                  <a:srgbClr val="FF0000"/>
                </a:solidFill>
                <a:latin typeface="+mj-ea"/>
                <a:ea typeface="+mj-ea"/>
              </a:rPr>
              <a:t>）</a:t>
            </a:r>
            <a:r>
              <a:rPr lang="en-US" altLang="ja-JP" sz="4000" dirty="0" smtClean="0">
                <a:solidFill>
                  <a:srgbClr val="FF0000"/>
                </a:solidFill>
                <a:latin typeface="+mj-ea"/>
                <a:ea typeface="+mj-ea"/>
              </a:rPr>
              <a:t>+f(2) = </a:t>
            </a:r>
            <a:r>
              <a:rPr lang="en-US" altLang="ja-JP" sz="4000" u="sng" dirty="0" smtClean="0">
                <a:solidFill>
                  <a:srgbClr val="FF0000"/>
                </a:solidFill>
                <a:latin typeface="+mj-ea"/>
                <a:ea typeface="+mj-ea"/>
              </a:rPr>
              <a:t>0.9999901</a:t>
            </a:r>
            <a:endParaRPr lang="en-US" altLang="ja-JP" sz="4000" u="sng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14" name="正方形/長方形 3"/>
          <p:cNvSpPr>
            <a:spLocks noChangeArrowheads="1"/>
          </p:cNvSpPr>
          <p:nvPr/>
        </p:nvSpPr>
        <p:spPr bwMode="auto">
          <a:xfrm>
            <a:off x="1513347" y="5619393"/>
            <a:ext cx="1300768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 algn="ctr" eaLnBrk="1" hangingPunct="1">
              <a:spcAft>
                <a:spcPts val="1200"/>
              </a:spcAft>
              <a:buClr>
                <a:srgbClr val="A50021"/>
              </a:buClr>
            </a:pPr>
            <a:r>
              <a:rPr lang="ja-JP" altLang="en-US" sz="4000" dirty="0">
                <a:solidFill>
                  <a:srgbClr val="FF0000"/>
                </a:solidFill>
                <a:latin typeface="+mj-ea"/>
                <a:ea typeface="+mj-ea"/>
              </a:rPr>
              <a:t>ｆ</a:t>
            </a:r>
            <a:r>
              <a:rPr lang="ja-JP" altLang="en-US" sz="4000" dirty="0" smtClean="0">
                <a:solidFill>
                  <a:srgbClr val="FF0000"/>
                </a:solidFill>
                <a:latin typeface="+mj-ea"/>
                <a:ea typeface="+mj-ea"/>
              </a:rPr>
              <a:t>（</a:t>
            </a:r>
            <a:r>
              <a:rPr lang="en-US" altLang="ja-JP" sz="4000" dirty="0" smtClean="0">
                <a:solidFill>
                  <a:srgbClr val="FF0000"/>
                </a:solidFill>
                <a:latin typeface="+mj-ea"/>
                <a:ea typeface="+mj-ea"/>
              </a:rPr>
              <a:t>0</a:t>
            </a:r>
            <a:r>
              <a:rPr lang="ja-JP" altLang="en-US" sz="4000" dirty="0" smtClean="0">
                <a:solidFill>
                  <a:srgbClr val="FF0000"/>
                </a:solidFill>
                <a:latin typeface="+mj-ea"/>
                <a:ea typeface="+mj-ea"/>
              </a:rPr>
              <a:t>）</a:t>
            </a:r>
            <a:r>
              <a:rPr lang="ja-JP" altLang="en-US" sz="4000" dirty="0">
                <a:solidFill>
                  <a:srgbClr val="FF0000"/>
                </a:solidFill>
                <a:latin typeface="+mj-ea"/>
                <a:ea typeface="+mj-ea"/>
              </a:rPr>
              <a:t>＝ </a:t>
            </a:r>
            <a:r>
              <a:rPr lang="ja-JP" altLang="en-US" sz="4000" dirty="0" smtClean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en-US" altLang="ja-JP" sz="4000" dirty="0">
                <a:solidFill>
                  <a:srgbClr val="FF0000"/>
                </a:solidFill>
                <a:latin typeface="+mj-ea"/>
                <a:ea typeface="+mj-ea"/>
              </a:rPr>
              <a:t>(</a:t>
            </a:r>
            <a:r>
              <a:rPr lang="en-US" altLang="ja-JP" sz="4000" dirty="0" smtClean="0">
                <a:solidFill>
                  <a:srgbClr val="FF0000"/>
                </a:solidFill>
                <a:latin typeface="+mj-ea"/>
                <a:ea typeface="+mj-ea"/>
              </a:rPr>
              <a:t>0.01)</a:t>
            </a:r>
            <a:r>
              <a:rPr lang="en-US" altLang="ja-JP" sz="4000" baseline="50000" dirty="0">
                <a:solidFill>
                  <a:srgbClr val="FF0000"/>
                </a:solidFill>
                <a:latin typeface="+mj-ea"/>
                <a:ea typeface="+mj-ea"/>
              </a:rPr>
              <a:t>0</a:t>
            </a:r>
            <a:r>
              <a:rPr lang="ja-JP" altLang="en-US" sz="4000" dirty="0" smtClean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ja-JP" altLang="en-US" sz="4000" dirty="0">
                <a:solidFill>
                  <a:srgbClr val="FF0000"/>
                </a:solidFill>
                <a:latin typeface="+mj-ea"/>
                <a:ea typeface="+mj-ea"/>
              </a:rPr>
              <a:t>（</a:t>
            </a:r>
            <a:r>
              <a:rPr lang="en-US" altLang="ja-JP" sz="4000" dirty="0" smtClean="0">
                <a:solidFill>
                  <a:srgbClr val="FF0000"/>
                </a:solidFill>
                <a:latin typeface="+mj-ea"/>
                <a:ea typeface="+mj-ea"/>
              </a:rPr>
              <a:t>0.99</a:t>
            </a:r>
            <a:r>
              <a:rPr lang="ja-JP" altLang="en-US" sz="4000" dirty="0" smtClean="0">
                <a:solidFill>
                  <a:srgbClr val="FF0000"/>
                </a:solidFill>
                <a:latin typeface="+mj-ea"/>
                <a:ea typeface="+mj-ea"/>
              </a:rPr>
              <a:t>）</a:t>
            </a:r>
            <a:r>
              <a:rPr lang="en-US" altLang="ja-JP" sz="4000" baseline="50000" dirty="0">
                <a:solidFill>
                  <a:srgbClr val="FF0000"/>
                </a:solidFill>
                <a:latin typeface="+mj-ea"/>
                <a:ea typeface="+mj-ea"/>
              </a:rPr>
              <a:t>5</a:t>
            </a:r>
            <a:r>
              <a:rPr lang="ja-JP" altLang="en-US" sz="4000" dirty="0" smtClean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endParaRPr lang="en-US" altLang="ja-JP" sz="40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49305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スケジュール（予定）</a:t>
            </a:r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2</a:t>
            </a:fld>
            <a:endParaRPr lang="en-US" altLang="ja-JP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761" y="2150815"/>
            <a:ext cx="14894605" cy="4572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0124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Python</a:t>
            </a:r>
            <a:r>
              <a:rPr kumimoji="1" lang="ja-JP" altLang="en-US" dirty="0" smtClean="0"/>
              <a:t>による計算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20</a:t>
            </a:fld>
            <a:endParaRPr lang="en-US" altLang="ja-JP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623" y="2042803"/>
            <a:ext cx="11272132" cy="3978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680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【</a:t>
            </a:r>
            <a:r>
              <a:rPr kumimoji="1" lang="ja-JP" altLang="en-US" dirty="0" smtClean="0"/>
              <a:t>参考</a:t>
            </a:r>
            <a:r>
              <a:rPr kumimoji="1" lang="en-US" altLang="ja-JP" dirty="0" smtClean="0"/>
              <a:t>】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21</a:t>
            </a:fld>
            <a:endParaRPr lang="en-US" altLang="ja-JP" dirty="0"/>
          </a:p>
        </p:txBody>
      </p:sp>
      <p:sp>
        <p:nvSpPr>
          <p:cNvPr id="6" name="正方形/長方形 5"/>
          <p:cNvSpPr>
            <a:spLocks noChangeArrowheads="1"/>
          </p:cNvSpPr>
          <p:nvPr/>
        </p:nvSpPr>
        <p:spPr bwMode="auto">
          <a:xfrm>
            <a:off x="481632" y="1697276"/>
            <a:ext cx="16055627" cy="34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 eaLnBrk="1" hangingPunct="1"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ja-JP" altLang="en-US" sz="4000" dirty="0" smtClean="0">
                <a:latin typeface="+mj-ea"/>
                <a:ea typeface="+mj-ea"/>
              </a:rPr>
              <a:t>本来は、むしろ故障している割合が知りたい。つまり、不良品の含有率</a:t>
            </a:r>
            <a:r>
              <a:rPr lang="en-US" altLang="ja-JP" sz="4000" dirty="0" smtClean="0">
                <a:latin typeface="+mj-ea"/>
                <a:ea typeface="+mj-ea"/>
              </a:rPr>
              <a:t>θ</a:t>
            </a:r>
            <a:r>
              <a:rPr lang="ja-JP" altLang="en-US" sz="4000" dirty="0" smtClean="0">
                <a:latin typeface="+mj-ea"/>
                <a:ea typeface="+mj-ea"/>
              </a:rPr>
              <a:t>を未知数として、復元抽出の結果からそれを推定したり、検定したりする。</a:t>
            </a:r>
            <a:endParaRPr lang="en-US" altLang="ja-JP" sz="4000" dirty="0" smtClean="0">
              <a:latin typeface="+mj-ea"/>
              <a:ea typeface="+mj-ea"/>
            </a:endParaRPr>
          </a:p>
          <a:p>
            <a:pPr eaLnBrk="1" hangingPunct="1"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endParaRPr lang="en-US" altLang="ja-JP" sz="4000" dirty="0">
              <a:latin typeface="+mj-ea"/>
              <a:ea typeface="+mj-ea"/>
            </a:endParaRPr>
          </a:p>
          <a:p>
            <a:pPr marL="0" indent="0" eaLnBrk="1" hangingPunct="1">
              <a:spcAft>
                <a:spcPts val="1200"/>
              </a:spcAft>
              <a:buClr>
                <a:srgbClr val="A50021"/>
              </a:buClr>
            </a:pPr>
            <a:r>
              <a:rPr lang="ja-JP" altLang="en-US" sz="4000" dirty="0" smtClean="0">
                <a:latin typeface="+mj-ea"/>
                <a:ea typeface="+mj-ea"/>
              </a:rPr>
              <a:t>　⇒最尤推定、仮説検定</a:t>
            </a:r>
            <a:endParaRPr lang="en-US" altLang="ja-JP" sz="4000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4786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【</a:t>
            </a:r>
            <a:r>
              <a:rPr kumimoji="1" lang="ja-JP" altLang="en-US" dirty="0" smtClean="0"/>
              <a:t>演習</a:t>
            </a:r>
            <a:r>
              <a:rPr kumimoji="1" lang="en-US" altLang="ja-JP" dirty="0" smtClean="0"/>
              <a:t>】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22</a:t>
            </a:fld>
            <a:endParaRPr lang="en-US" altLang="ja-JP" dirty="0"/>
          </a:p>
        </p:txBody>
      </p:sp>
      <p:sp>
        <p:nvSpPr>
          <p:cNvPr id="6" name="正方形/長方形 5"/>
          <p:cNvSpPr>
            <a:spLocks noChangeArrowheads="1"/>
          </p:cNvSpPr>
          <p:nvPr/>
        </p:nvSpPr>
        <p:spPr bwMode="auto">
          <a:xfrm>
            <a:off x="669603" y="1327947"/>
            <a:ext cx="15579624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 eaLnBrk="1" hangingPunct="1"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ja-JP" altLang="en-US" sz="4000" dirty="0" smtClean="0">
                <a:latin typeface="+mj-ea"/>
                <a:ea typeface="+mj-ea"/>
              </a:rPr>
              <a:t>ある小学校の児童</a:t>
            </a:r>
            <a:r>
              <a:rPr lang="en-US" altLang="ja-JP" sz="4000" dirty="0" smtClean="0">
                <a:latin typeface="+mj-ea"/>
                <a:ea typeface="+mj-ea"/>
              </a:rPr>
              <a:t>715</a:t>
            </a:r>
            <a:r>
              <a:rPr lang="ja-JP" altLang="en-US" sz="4000" dirty="0" smtClean="0">
                <a:latin typeface="+mj-ea"/>
                <a:ea typeface="+mj-ea"/>
              </a:rPr>
              <a:t>名の中には、虫歯の生徒が６割いるという。いま、この小学校の児童１０名を選んで虫歯の検査をしたところ、その中にちょうど２人、虫歯の児童がいる確率を求めよ。</a:t>
            </a:r>
            <a:endParaRPr lang="en-US" altLang="ja-JP" sz="4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2175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【</a:t>
            </a:r>
            <a:r>
              <a:rPr kumimoji="1" lang="ja-JP" altLang="en-US" dirty="0" smtClean="0"/>
              <a:t>演習</a:t>
            </a:r>
            <a:r>
              <a:rPr kumimoji="1" lang="en-US" altLang="ja-JP" dirty="0" smtClean="0"/>
              <a:t>】</a:t>
            </a:r>
            <a:r>
              <a:rPr kumimoji="1" lang="en-US" altLang="ja-JP" dirty="0" smtClean="0">
                <a:solidFill>
                  <a:srgbClr val="FF0000"/>
                </a:solidFill>
              </a:rPr>
              <a:t>【</a:t>
            </a:r>
            <a:r>
              <a:rPr kumimoji="1" lang="ja-JP" altLang="en-US" dirty="0" smtClean="0">
                <a:solidFill>
                  <a:srgbClr val="FF0000"/>
                </a:solidFill>
              </a:rPr>
              <a:t>解答</a:t>
            </a:r>
            <a:r>
              <a:rPr kumimoji="1" lang="en-US" altLang="ja-JP" dirty="0" smtClean="0">
                <a:solidFill>
                  <a:srgbClr val="FF0000"/>
                </a:solidFill>
              </a:rPr>
              <a:t>】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23</a:t>
            </a:fld>
            <a:endParaRPr lang="en-US" altLang="ja-JP" dirty="0"/>
          </a:p>
        </p:txBody>
      </p:sp>
      <p:sp>
        <p:nvSpPr>
          <p:cNvPr id="6" name="正方形/長方形 5"/>
          <p:cNvSpPr>
            <a:spLocks noChangeArrowheads="1"/>
          </p:cNvSpPr>
          <p:nvPr/>
        </p:nvSpPr>
        <p:spPr bwMode="auto">
          <a:xfrm>
            <a:off x="669603" y="1327947"/>
            <a:ext cx="15579624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 eaLnBrk="1" hangingPunct="1"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ja-JP" altLang="en-US" sz="4000" dirty="0" smtClean="0">
                <a:latin typeface="+mj-ea"/>
                <a:ea typeface="+mj-ea"/>
              </a:rPr>
              <a:t>ある小学校の児童</a:t>
            </a:r>
            <a:r>
              <a:rPr lang="en-US" altLang="ja-JP" sz="4000" dirty="0" smtClean="0">
                <a:latin typeface="+mj-ea"/>
                <a:ea typeface="+mj-ea"/>
              </a:rPr>
              <a:t>715</a:t>
            </a:r>
            <a:r>
              <a:rPr lang="ja-JP" altLang="en-US" sz="4000" dirty="0" smtClean="0">
                <a:latin typeface="+mj-ea"/>
                <a:ea typeface="+mj-ea"/>
              </a:rPr>
              <a:t>名の中には、虫歯の生徒が６割いるという。いま、この小学校の児童１０名を選んで虫歯の検査をしたところ、その中にちょうど２人、虫歯の児童がいる確率を求めよ。</a:t>
            </a:r>
            <a:endParaRPr lang="en-US" altLang="ja-JP" sz="4000" dirty="0">
              <a:latin typeface="+mj-ea"/>
              <a:ea typeface="+mj-ea"/>
            </a:endParaRPr>
          </a:p>
        </p:txBody>
      </p:sp>
      <p:sp>
        <p:nvSpPr>
          <p:cNvPr id="7" name="正方形/長方形 3"/>
          <p:cNvSpPr>
            <a:spLocks noChangeArrowheads="1"/>
          </p:cNvSpPr>
          <p:nvPr/>
        </p:nvSpPr>
        <p:spPr bwMode="auto">
          <a:xfrm>
            <a:off x="818530" y="3194931"/>
            <a:ext cx="15574713" cy="455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 eaLnBrk="1" hangingPunct="1">
              <a:spcAft>
                <a:spcPts val="1200"/>
              </a:spcAft>
              <a:buClr>
                <a:srgbClr val="A50021"/>
              </a:buClr>
            </a:pPr>
            <a:r>
              <a:rPr lang="ja-JP" altLang="en-US" sz="4000" dirty="0" smtClean="0">
                <a:solidFill>
                  <a:srgbClr val="FF0000"/>
                </a:solidFill>
                <a:latin typeface="+mj-ea"/>
                <a:ea typeface="+mj-ea"/>
              </a:rPr>
              <a:t>非復元抽出で取り出した</a:t>
            </a:r>
            <a:r>
              <a:rPr lang="en-US" altLang="ja-JP" sz="4000" dirty="0" smtClean="0">
                <a:solidFill>
                  <a:srgbClr val="FF0000"/>
                </a:solidFill>
                <a:latin typeface="+mj-ea"/>
                <a:ea typeface="+mj-ea"/>
              </a:rPr>
              <a:t>n</a:t>
            </a:r>
            <a:r>
              <a:rPr lang="ja-JP" altLang="en-US" sz="4000" dirty="0" smtClean="0">
                <a:solidFill>
                  <a:srgbClr val="FF0000"/>
                </a:solidFill>
                <a:latin typeface="+mj-ea"/>
                <a:ea typeface="+mj-ea"/>
              </a:rPr>
              <a:t>人のサンプル中、</a:t>
            </a:r>
            <a:r>
              <a:rPr lang="en-US" altLang="ja-JP" sz="4000" dirty="0" smtClean="0">
                <a:solidFill>
                  <a:srgbClr val="FF0000"/>
                </a:solidFill>
                <a:latin typeface="+mj-ea"/>
                <a:ea typeface="+mj-ea"/>
              </a:rPr>
              <a:t>x</a:t>
            </a:r>
            <a:r>
              <a:rPr lang="ja-JP" altLang="en-US" sz="4000" dirty="0" smtClean="0">
                <a:solidFill>
                  <a:srgbClr val="FF0000"/>
                </a:solidFill>
                <a:latin typeface="+mj-ea"/>
                <a:ea typeface="+mj-ea"/>
              </a:rPr>
              <a:t>人が虫歯の確率は</a:t>
            </a:r>
            <a:endParaRPr lang="en-US" altLang="ja-JP" sz="4000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 eaLnBrk="1" hangingPunct="1">
              <a:spcAft>
                <a:spcPts val="1200"/>
              </a:spcAft>
              <a:buClr>
                <a:srgbClr val="A50021"/>
              </a:buClr>
            </a:pPr>
            <a:r>
              <a:rPr lang="ja-JP" altLang="en-US" sz="4000" dirty="0" smtClean="0">
                <a:solidFill>
                  <a:srgbClr val="FF0000"/>
                </a:solidFill>
                <a:latin typeface="+mj-ea"/>
                <a:ea typeface="+mj-ea"/>
              </a:rPr>
              <a:t>超幾何分布で求める。集合</a:t>
            </a:r>
            <a:r>
              <a:rPr lang="en-US" altLang="ja-JP" sz="4000" dirty="0" smtClean="0">
                <a:solidFill>
                  <a:srgbClr val="FF0000"/>
                </a:solidFill>
                <a:latin typeface="+mj-ea"/>
                <a:ea typeface="+mj-ea"/>
              </a:rPr>
              <a:t>A</a:t>
            </a:r>
            <a:r>
              <a:rPr lang="ja-JP" altLang="en-US" sz="4000" dirty="0" smtClean="0">
                <a:solidFill>
                  <a:srgbClr val="FF0000"/>
                </a:solidFill>
                <a:latin typeface="+mj-ea"/>
                <a:ea typeface="+mj-ea"/>
              </a:rPr>
              <a:t>を虫歯の集団、</a:t>
            </a:r>
            <a:r>
              <a:rPr lang="en-US" altLang="ja-JP" sz="4000" dirty="0" smtClean="0">
                <a:solidFill>
                  <a:srgbClr val="FF0000"/>
                </a:solidFill>
                <a:latin typeface="+mj-ea"/>
                <a:ea typeface="+mj-ea"/>
              </a:rPr>
              <a:t>B</a:t>
            </a:r>
            <a:r>
              <a:rPr lang="ja-JP" altLang="en-US" sz="4000" dirty="0" smtClean="0">
                <a:solidFill>
                  <a:srgbClr val="FF0000"/>
                </a:solidFill>
                <a:latin typeface="+mj-ea"/>
                <a:ea typeface="+mj-ea"/>
              </a:rPr>
              <a:t>をそれ以外とすると</a:t>
            </a:r>
            <a:endParaRPr lang="en-US" altLang="ja-JP" sz="4000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 eaLnBrk="1" hangingPunct="1">
              <a:spcAft>
                <a:spcPts val="1200"/>
              </a:spcAft>
              <a:buClr>
                <a:srgbClr val="A50021"/>
              </a:buClr>
            </a:pPr>
            <a:r>
              <a:rPr lang="en-US" altLang="ja-JP" sz="4000" dirty="0" smtClean="0">
                <a:solidFill>
                  <a:srgbClr val="FF0000"/>
                </a:solidFill>
                <a:latin typeface="+mj-ea"/>
                <a:ea typeface="+mj-ea"/>
              </a:rPr>
              <a:t>A</a:t>
            </a:r>
            <a:r>
              <a:rPr lang="ja-JP" altLang="en-US" sz="4000" dirty="0" smtClean="0">
                <a:solidFill>
                  <a:srgbClr val="FF0000"/>
                </a:solidFill>
                <a:latin typeface="+mj-ea"/>
                <a:ea typeface="+mj-ea"/>
              </a:rPr>
              <a:t>と</a:t>
            </a:r>
            <a:r>
              <a:rPr lang="en-US" altLang="ja-JP" sz="4000" dirty="0" smtClean="0">
                <a:solidFill>
                  <a:srgbClr val="FF0000"/>
                </a:solidFill>
                <a:latin typeface="+mj-ea"/>
                <a:ea typeface="+mj-ea"/>
              </a:rPr>
              <a:t>B</a:t>
            </a:r>
            <a:r>
              <a:rPr lang="ja-JP" altLang="en-US" sz="4000" dirty="0" smtClean="0">
                <a:solidFill>
                  <a:srgbClr val="FF0000"/>
                </a:solidFill>
                <a:latin typeface="+mj-ea"/>
                <a:ea typeface="+mj-ea"/>
              </a:rPr>
              <a:t>の合計は</a:t>
            </a:r>
            <a:r>
              <a:rPr lang="en-US" altLang="ja-JP" sz="4000" dirty="0" smtClean="0">
                <a:solidFill>
                  <a:srgbClr val="FF0000"/>
                </a:solidFill>
                <a:latin typeface="+mj-ea"/>
                <a:ea typeface="+mj-ea"/>
              </a:rPr>
              <a:t>N=715, A</a:t>
            </a:r>
            <a:r>
              <a:rPr lang="ja-JP" altLang="en-US" sz="4000" dirty="0" smtClean="0">
                <a:solidFill>
                  <a:srgbClr val="FF0000"/>
                </a:solidFill>
                <a:latin typeface="+mj-ea"/>
                <a:ea typeface="+mj-ea"/>
              </a:rPr>
              <a:t>の個数</a:t>
            </a:r>
            <a:r>
              <a:rPr lang="en-US" altLang="ja-JP" sz="4000" dirty="0" smtClean="0">
                <a:solidFill>
                  <a:srgbClr val="FF0000"/>
                </a:solidFill>
                <a:latin typeface="+mj-ea"/>
                <a:ea typeface="+mj-ea"/>
              </a:rPr>
              <a:t>M</a:t>
            </a:r>
            <a:r>
              <a:rPr lang="ja-JP" altLang="en-US" sz="4000" dirty="0" smtClean="0">
                <a:solidFill>
                  <a:srgbClr val="FF0000"/>
                </a:solidFill>
                <a:latin typeface="+mj-ea"/>
                <a:ea typeface="+mj-ea"/>
              </a:rPr>
              <a:t>は </a:t>
            </a:r>
            <a:r>
              <a:rPr lang="en-US" altLang="ja-JP" sz="4000" dirty="0" smtClean="0">
                <a:solidFill>
                  <a:srgbClr val="FF0000"/>
                </a:solidFill>
                <a:latin typeface="+mj-ea"/>
                <a:ea typeface="+mj-ea"/>
              </a:rPr>
              <a:t>M=715*0.6 = 429.</a:t>
            </a:r>
          </a:p>
          <a:p>
            <a:pPr eaLnBrk="1" hangingPunct="1">
              <a:spcAft>
                <a:spcPts val="1200"/>
              </a:spcAft>
              <a:buClr>
                <a:srgbClr val="A50021"/>
              </a:buClr>
            </a:pPr>
            <a:r>
              <a:rPr lang="ja-JP" altLang="en-US" sz="4000" dirty="0" smtClean="0">
                <a:solidFill>
                  <a:srgbClr val="FF0000"/>
                </a:solidFill>
                <a:latin typeface="+mj-ea"/>
                <a:ea typeface="+mj-ea"/>
              </a:rPr>
              <a:t>よって集合</a:t>
            </a:r>
            <a:r>
              <a:rPr lang="en-US" altLang="ja-JP" sz="4000" dirty="0" smtClean="0">
                <a:solidFill>
                  <a:srgbClr val="FF0000"/>
                </a:solidFill>
                <a:latin typeface="+mj-ea"/>
                <a:ea typeface="+mj-ea"/>
              </a:rPr>
              <a:t>B</a:t>
            </a:r>
            <a:r>
              <a:rPr lang="ja-JP" altLang="en-US" sz="4000" dirty="0" smtClean="0">
                <a:solidFill>
                  <a:srgbClr val="FF0000"/>
                </a:solidFill>
                <a:latin typeface="+mj-ea"/>
                <a:ea typeface="+mj-ea"/>
              </a:rPr>
              <a:t>の個数</a:t>
            </a:r>
            <a:r>
              <a:rPr lang="en-US" altLang="ja-JP" sz="4000" dirty="0" smtClean="0">
                <a:solidFill>
                  <a:srgbClr val="FF0000"/>
                </a:solidFill>
                <a:latin typeface="+mj-ea"/>
                <a:ea typeface="+mj-ea"/>
              </a:rPr>
              <a:t>(N-M)</a:t>
            </a:r>
            <a:r>
              <a:rPr lang="ja-JP" altLang="en-US" sz="4000" dirty="0" smtClean="0">
                <a:solidFill>
                  <a:srgbClr val="FF0000"/>
                </a:solidFill>
                <a:latin typeface="+mj-ea"/>
                <a:ea typeface="+mj-ea"/>
              </a:rPr>
              <a:t>＝</a:t>
            </a:r>
            <a:r>
              <a:rPr lang="en-US" altLang="ja-JP" sz="4000" dirty="0" smtClean="0">
                <a:solidFill>
                  <a:srgbClr val="FF0000"/>
                </a:solidFill>
                <a:latin typeface="+mj-ea"/>
                <a:ea typeface="+mj-ea"/>
              </a:rPr>
              <a:t>286.</a:t>
            </a:r>
          </a:p>
          <a:p>
            <a:pPr eaLnBrk="1" hangingPunct="1">
              <a:spcAft>
                <a:spcPts val="1200"/>
              </a:spcAft>
              <a:buClr>
                <a:srgbClr val="A50021"/>
              </a:buClr>
            </a:pPr>
            <a:r>
              <a:rPr lang="en-US" altLang="ja-JP" sz="4000" dirty="0" smtClean="0">
                <a:solidFill>
                  <a:srgbClr val="FF0000"/>
                </a:solidFill>
                <a:latin typeface="+mj-ea"/>
                <a:ea typeface="+mj-ea"/>
              </a:rPr>
              <a:t>10</a:t>
            </a:r>
            <a:r>
              <a:rPr lang="ja-JP" altLang="en-US" sz="4000" dirty="0" smtClean="0">
                <a:solidFill>
                  <a:srgbClr val="FF0000"/>
                </a:solidFill>
                <a:latin typeface="+mj-ea"/>
                <a:ea typeface="+mj-ea"/>
              </a:rPr>
              <a:t>名中の虫歯児童の数を</a:t>
            </a:r>
            <a:r>
              <a:rPr lang="en-US" altLang="ja-JP" sz="4000" dirty="0" smtClean="0">
                <a:solidFill>
                  <a:srgbClr val="FF0000"/>
                </a:solidFill>
                <a:latin typeface="+mj-ea"/>
                <a:ea typeface="+mj-ea"/>
              </a:rPr>
              <a:t>x=2, </a:t>
            </a:r>
            <a:r>
              <a:rPr lang="ja-JP" altLang="en-US" sz="4000" dirty="0" smtClean="0">
                <a:solidFill>
                  <a:srgbClr val="FF0000"/>
                </a:solidFill>
                <a:latin typeface="+mj-ea"/>
                <a:ea typeface="+mj-ea"/>
              </a:rPr>
              <a:t>それ以外は</a:t>
            </a:r>
            <a:r>
              <a:rPr lang="en-US" altLang="ja-JP" sz="4000" dirty="0" smtClean="0">
                <a:solidFill>
                  <a:srgbClr val="FF0000"/>
                </a:solidFill>
                <a:latin typeface="+mj-ea"/>
                <a:ea typeface="+mj-ea"/>
              </a:rPr>
              <a:t>8</a:t>
            </a:r>
          </a:p>
          <a:p>
            <a:pPr eaLnBrk="1" hangingPunct="1">
              <a:spcAft>
                <a:spcPts val="1200"/>
              </a:spcAft>
              <a:buClr>
                <a:srgbClr val="A50021"/>
              </a:buClr>
            </a:pPr>
            <a:r>
              <a:rPr lang="en-US" altLang="ja-JP" sz="4000" dirty="0" smtClean="0">
                <a:solidFill>
                  <a:srgbClr val="FF0000"/>
                </a:solidFill>
                <a:latin typeface="+mj-ea"/>
                <a:ea typeface="+mj-ea"/>
              </a:rPr>
              <a:t> </a:t>
            </a:r>
          </a:p>
        </p:txBody>
      </p:sp>
      <p:sp>
        <p:nvSpPr>
          <p:cNvPr id="8" name="正方形/長方形 3"/>
          <p:cNvSpPr>
            <a:spLocks noChangeArrowheads="1"/>
          </p:cNvSpPr>
          <p:nvPr/>
        </p:nvSpPr>
        <p:spPr bwMode="auto">
          <a:xfrm>
            <a:off x="2855739" y="7416108"/>
            <a:ext cx="11809312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 lvl="1" eaLnBrk="1" hangingPunct="1"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Ø"/>
            </a:pPr>
            <a:r>
              <a:rPr lang="ja-JP" altLang="en-US" sz="4000" dirty="0">
                <a:solidFill>
                  <a:srgbClr val="FF0000"/>
                </a:solidFill>
                <a:latin typeface="+mj-ea"/>
                <a:ea typeface="+mj-ea"/>
              </a:rPr>
              <a:t>ｆ（ｘ）</a:t>
            </a:r>
            <a:r>
              <a:rPr lang="ja-JP" altLang="en-US" sz="4000" dirty="0" smtClean="0">
                <a:solidFill>
                  <a:srgbClr val="FF0000"/>
                </a:solidFill>
                <a:latin typeface="+mj-ea"/>
                <a:ea typeface="+mj-ea"/>
              </a:rPr>
              <a:t>＝</a:t>
            </a:r>
            <a:r>
              <a:rPr lang="en-US" altLang="ja-JP" sz="4000" baseline="-25000" dirty="0">
                <a:solidFill>
                  <a:srgbClr val="FF0000"/>
                </a:solidFill>
                <a:latin typeface="+mj-ea"/>
                <a:ea typeface="+mj-ea"/>
              </a:rPr>
              <a:t> M</a:t>
            </a:r>
            <a:r>
              <a:rPr lang="ja-JP" altLang="en-US" sz="4000" dirty="0">
                <a:solidFill>
                  <a:srgbClr val="FF0000"/>
                </a:solidFill>
                <a:latin typeface="+mj-ea"/>
                <a:ea typeface="+mj-ea"/>
              </a:rPr>
              <a:t>Ｃ</a:t>
            </a:r>
            <a:r>
              <a:rPr lang="en-US" altLang="ja-JP" sz="4000" baseline="-25000" dirty="0">
                <a:solidFill>
                  <a:srgbClr val="FF0000"/>
                </a:solidFill>
                <a:latin typeface="+mj-ea"/>
                <a:ea typeface="+mj-ea"/>
              </a:rPr>
              <a:t>x</a:t>
            </a:r>
            <a:r>
              <a:rPr lang="ja-JP" altLang="en-US" sz="4000" dirty="0">
                <a:solidFill>
                  <a:srgbClr val="FF0000"/>
                </a:solidFill>
                <a:latin typeface="+mj-ea"/>
                <a:ea typeface="+mj-ea"/>
              </a:rPr>
              <a:t>・</a:t>
            </a:r>
            <a:r>
              <a:rPr lang="en-US" altLang="ja-JP" sz="4000" baseline="-25000" dirty="0">
                <a:solidFill>
                  <a:srgbClr val="FF0000"/>
                </a:solidFill>
                <a:latin typeface="+mj-ea"/>
                <a:ea typeface="+mj-ea"/>
              </a:rPr>
              <a:t>N-M</a:t>
            </a:r>
            <a:r>
              <a:rPr lang="ja-JP" altLang="en-US" sz="4000" dirty="0">
                <a:solidFill>
                  <a:srgbClr val="FF0000"/>
                </a:solidFill>
                <a:latin typeface="+mj-ea"/>
                <a:ea typeface="+mj-ea"/>
              </a:rPr>
              <a:t>Ｃ</a:t>
            </a:r>
            <a:r>
              <a:rPr lang="en-US" altLang="ja-JP" sz="4000" baseline="-25000" dirty="0">
                <a:solidFill>
                  <a:srgbClr val="FF0000"/>
                </a:solidFill>
                <a:latin typeface="+mj-ea"/>
                <a:ea typeface="+mj-ea"/>
              </a:rPr>
              <a:t>n-x</a:t>
            </a:r>
            <a:r>
              <a:rPr lang="ja-JP" altLang="en-US" sz="4000" dirty="0">
                <a:solidFill>
                  <a:srgbClr val="FF0000"/>
                </a:solidFill>
                <a:latin typeface="+mj-ea"/>
                <a:ea typeface="+mj-ea"/>
              </a:rPr>
              <a:t>／</a:t>
            </a:r>
            <a:r>
              <a:rPr lang="en-US" altLang="ja-JP" sz="4000" baseline="-25000" dirty="0">
                <a:solidFill>
                  <a:srgbClr val="FF0000"/>
                </a:solidFill>
                <a:latin typeface="+mj-ea"/>
                <a:ea typeface="+mj-ea"/>
              </a:rPr>
              <a:t>N</a:t>
            </a:r>
            <a:r>
              <a:rPr lang="ja-JP" altLang="en-US" sz="4000" dirty="0">
                <a:solidFill>
                  <a:srgbClr val="FF0000"/>
                </a:solidFill>
                <a:latin typeface="+mj-ea"/>
                <a:ea typeface="+mj-ea"/>
              </a:rPr>
              <a:t>Ｃ</a:t>
            </a:r>
            <a:r>
              <a:rPr lang="en-US" altLang="ja-JP" sz="4000" baseline="-25000" dirty="0" smtClean="0">
                <a:solidFill>
                  <a:srgbClr val="FF0000"/>
                </a:solidFill>
                <a:latin typeface="+mj-ea"/>
                <a:ea typeface="+mj-ea"/>
              </a:rPr>
              <a:t>n</a:t>
            </a:r>
          </a:p>
          <a:p>
            <a:pPr marL="457200" lvl="1" indent="0" eaLnBrk="1" hangingPunct="1">
              <a:spcAft>
                <a:spcPts val="1200"/>
              </a:spcAft>
              <a:buClr>
                <a:srgbClr val="A50021"/>
              </a:buClr>
            </a:pPr>
            <a:r>
              <a:rPr lang="ja-JP" altLang="en-US" sz="4000" baseline="-25000" dirty="0" smtClean="0">
                <a:solidFill>
                  <a:srgbClr val="FF0000"/>
                </a:solidFill>
                <a:latin typeface="+mj-ea"/>
                <a:ea typeface="+mj-ea"/>
              </a:rPr>
              <a:t>　　　　　　　</a:t>
            </a:r>
            <a:r>
              <a:rPr lang="en-US" altLang="ja-JP" sz="4000" dirty="0" smtClean="0">
                <a:solidFill>
                  <a:srgbClr val="FF0000"/>
                </a:solidFill>
                <a:latin typeface="+mj-ea"/>
                <a:ea typeface="+mj-ea"/>
              </a:rPr>
              <a:t>=</a:t>
            </a:r>
            <a:r>
              <a:rPr lang="ja-JP" altLang="en-US" sz="4000" dirty="0" smtClean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en-US" altLang="ja-JP" sz="4000" baseline="-25000" dirty="0" smtClean="0">
                <a:solidFill>
                  <a:srgbClr val="FF0000"/>
                </a:solidFill>
                <a:latin typeface="+mj-ea"/>
                <a:ea typeface="+mj-ea"/>
              </a:rPr>
              <a:t>429</a:t>
            </a:r>
            <a:r>
              <a:rPr lang="ja-JP" altLang="en-US" sz="4000" dirty="0" smtClean="0">
                <a:solidFill>
                  <a:srgbClr val="FF0000"/>
                </a:solidFill>
                <a:latin typeface="+mj-ea"/>
                <a:ea typeface="+mj-ea"/>
              </a:rPr>
              <a:t>Ｃ</a:t>
            </a:r>
            <a:r>
              <a:rPr lang="en-US" altLang="ja-JP" sz="4000" baseline="-25000" dirty="0" smtClean="0">
                <a:solidFill>
                  <a:srgbClr val="FF0000"/>
                </a:solidFill>
                <a:latin typeface="+mj-ea"/>
                <a:ea typeface="+mj-ea"/>
              </a:rPr>
              <a:t>2</a:t>
            </a:r>
            <a:r>
              <a:rPr lang="ja-JP" altLang="en-US" sz="4000" dirty="0" smtClean="0">
                <a:solidFill>
                  <a:srgbClr val="FF0000"/>
                </a:solidFill>
                <a:latin typeface="+mj-ea"/>
                <a:ea typeface="+mj-ea"/>
              </a:rPr>
              <a:t>・</a:t>
            </a:r>
            <a:r>
              <a:rPr lang="en-US" altLang="ja-JP" sz="4000" baseline="-25000" dirty="0" smtClean="0">
                <a:solidFill>
                  <a:srgbClr val="FF0000"/>
                </a:solidFill>
                <a:latin typeface="+mj-ea"/>
                <a:ea typeface="+mj-ea"/>
              </a:rPr>
              <a:t>286</a:t>
            </a:r>
            <a:r>
              <a:rPr lang="ja-JP" altLang="en-US" sz="4000" dirty="0" smtClean="0">
                <a:solidFill>
                  <a:srgbClr val="FF0000"/>
                </a:solidFill>
                <a:latin typeface="+mj-ea"/>
                <a:ea typeface="+mj-ea"/>
              </a:rPr>
              <a:t>Ｃ</a:t>
            </a:r>
            <a:r>
              <a:rPr lang="en-US" altLang="ja-JP" sz="4000" baseline="-25000" dirty="0" smtClean="0">
                <a:solidFill>
                  <a:srgbClr val="FF0000"/>
                </a:solidFill>
                <a:latin typeface="+mj-ea"/>
                <a:ea typeface="+mj-ea"/>
              </a:rPr>
              <a:t>8</a:t>
            </a:r>
            <a:r>
              <a:rPr lang="ja-JP" altLang="en-US" sz="4000" dirty="0" smtClean="0">
                <a:solidFill>
                  <a:srgbClr val="FF0000"/>
                </a:solidFill>
                <a:latin typeface="+mj-ea"/>
                <a:ea typeface="+mj-ea"/>
              </a:rPr>
              <a:t>／</a:t>
            </a:r>
            <a:r>
              <a:rPr lang="en-US" altLang="ja-JP" sz="4000" baseline="-25000" dirty="0" smtClean="0">
                <a:solidFill>
                  <a:srgbClr val="FF0000"/>
                </a:solidFill>
                <a:latin typeface="+mj-ea"/>
                <a:ea typeface="+mj-ea"/>
              </a:rPr>
              <a:t>715</a:t>
            </a:r>
            <a:r>
              <a:rPr lang="ja-JP" altLang="en-US" sz="4000" dirty="0" smtClean="0">
                <a:solidFill>
                  <a:srgbClr val="FF0000"/>
                </a:solidFill>
                <a:latin typeface="+mj-ea"/>
                <a:ea typeface="+mj-ea"/>
              </a:rPr>
              <a:t>Ｃ</a:t>
            </a:r>
            <a:r>
              <a:rPr lang="en-US" altLang="ja-JP" sz="4000" baseline="-25000" dirty="0" smtClean="0">
                <a:solidFill>
                  <a:srgbClr val="FF0000"/>
                </a:solidFill>
                <a:latin typeface="+mj-ea"/>
                <a:ea typeface="+mj-ea"/>
              </a:rPr>
              <a:t>10 </a:t>
            </a:r>
            <a:r>
              <a:rPr lang="en-US" altLang="ja-JP" sz="4000" dirty="0" smtClean="0">
                <a:solidFill>
                  <a:srgbClr val="FF0000"/>
                </a:solidFill>
                <a:latin typeface="+mj-ea"/>
                <a:ea typeface="+mj-ea"/>
              </a:rPr>
              <a:t>= </a:t>
            </a:r>
            <a:r>
              <a:rPr lang="en-US" altLang="ja-JP" sz="4000" u="sng" dirty="0" smtClean="0">
                <a:solidFill>
                  <a:srgbClr val="FF0000"/>
                </a:solidFill>
                <a:latin typeface="+mj-ea"/>
                <a:ea typeface="+mj-ea"/>
              </a:rPr>
              <a:t>0.01</a:t>
            </a:r>
            <a:endParaRPr lang="en-US" altLang="ja-JP" sz="2800" u="sng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9" name="二等辺三角形 8"/>
          <p:cNvSpPr/>
          <p:nvPr/>
        </p:nvSpPr>
        <p:spPr>
          <a:xfrm rot="10800000">
            <a:off x="8018189" y="7017740"/>
            <a:ext cx="1908274" cy="288032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00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31669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Python</a:t>
            </a:r>
            <a:r>
              <a:rPr kumimoji="1" lang="ja-JP" altLang="en-US" dirty="0" smtClean="0"/>
              <a:t>による計算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24</a:t>
            </a:fld>
            <a:endParaRPr lang="en-US" altLang="ja-JP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9895" y="3338947"/>
            <a:ext cx="7335559" cy="4800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5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【</a:t>
            </a:r>
            <a:r>
              <a:rPr kumimoji="1" lang="ja-JP" altLang="en-US" dirty="0" smtClean="0"/>
              <a:t>参考</a:t>
            </a:r>
            <a:r>
              <a:rPr kumimoji="1" lang="en-US" altLang="ja-JP" dirty="0" smtClean="0"/>
              <a:t>】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25</a:t>
            </a:fld>
            <a:endParaRPr lang="en-US" altLang="ja-JP" dirty="0"/>
          </a:p>
        </p:txBody>
      </p:sp>
      <p:sp>
        <p:nvSpPr>
          <p:cNvPr id="6" name="正方形/長方形 5"/>
          <p:cNvSpPr>
            <a:spLocks noChangeArrowheads="1"/>
          </p:cNvSpPr>
          <p:nvPr/>
        </p:nvSpPr>
        <p:spPr bwMode="auto">
          <a:xfrm>
            <a:off x="1129704" y="1333751"/>
            <a:ext cx="15011511" cy="409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 eaLnBrk="1" hangingPunct="1"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ja-JP" altLang="en-US" sz="4000" dirty="0" smtClean="0">
                <a:latin typeface="+mj-ea"/>
                <a:ea typeface="+mj-ea"/>
              </a:rPr>
              <a:t>この場合も、本来は、むしろ虫歯の児童の率を推定したい。全国の小学生の虫歯の割合を推定したいので、特定の小学校でサンプル調査をした結果〇名中△名が虫歯であった、という結果から、全国の虫歯率を統計的に推定しよう、となる。</a:t>
            </a:r>
            <a:endParaRPr lang="en-US" altLang="ja-JP" sz="4000" dirty="0" smtClean="0">
              <a:latin typeface="+mj-ea"/>
              <a:ea typeface="+mj-ea"/>
            </a:endParaRPr>
          </a:p>
          <a:p>
            <a:pPr eaLnBrk="1" hangingPunct="1"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endParaRPr lang="en-US" altLang="ja-JP" sz="4000" dirty="0">
              <a:latin typeface="+mj-ea"/>
              <a:ea typeface="+mj-ea"/>
            </a:endParaRPr>
          </a:p>
          <a:p>
            <a:pPr eaLnBrk="1" hangingPunct="1"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ja-JP" altLang="en-US" sz="4000" dirty="0" smtClean="0">
                <a:latin typeface="+mj-ea"/>
                <a:ea typeface="+mj-ea"/>
              </a:rPr>
              <a:t>⇒最尤推定、仮説検定</a:t>
            </a:r>
            <a:endParaRPr lang="en-US" altLang="ja-JP" sz="4000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9614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ポアソン分布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26</a:t>
            </a:fld>
            <a:endParaRPr lang="en-US" altLang="ja-JP" dirty="0"/>
          </a:p>
        </p:txBody>
      </p:sp>
      <p:sp>
        <p:nvSpPr>
          <p:cNvPr id="9" name="正方形/長方形 3"/>
          <p:cNvSpPr>
            <a:spLocks noChangeArrowheads="1"/>
          </p:cNvSpPr>
          <p:nvPr/>
        </p:nvSpPr>
        <p:spPr bwMode="auto">
          <a:xfrm>
            <a:off x="523874" y="1502743"/>
            <a:ext cx="16379929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 eaLnBrk="1" hangingPunct="1"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ja-JP" altLang="en-US" sz="4000" dirty="0">
                <a:latin typeface="+mn-ea"/>
                <a:ea typeface="+mn-ea"/>
              </a:rPr>
              <a:t>二項分布において，ｎが大（大量の観察）である一方で，</a:t>
            </a:r>
            <a:r>
              <a:rPr lang="ja-JP" altLang="en-US" sz="4000" dirty="0" err="1">
                <a:latin typeface="+mn-ea"/>
                <a:ea typeface="+mn-ea"/>
              </a:rPr>
              <a:t>ｐ</a:t>
            </a:r>
            <a:r>
              <a:rPr lang="ja-JP" altLang="en-US" sz="4000" dirty="0">
                <a:latin typeface="+mn-ea"/>
                <a:ea typeface="+mn-ea"/>
              </a:rPr>
              <a:t>が小（稀少現象）である場合の確率分布</a:t>
            </a:r>
            <a:endParaRPr lang="en-US" altLang="ja-JP" sz="40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0" name="正方形/長方形 3"/>
          <p:cNvSpPr>
            <a:spLocks noChangeArrowheads="1"/>
          </p:cNvSpPr>
          <p:nvPr/>
        </p:nvSpPr>
        <p:spPr bwMode="auto">
          <a:xfrm>
            <a:off x="523874" y="3010285"/>
            <a:ext cx="1637992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8207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 lvl="1" eaLnBrk="1" hangingPunct="1"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Ø"/>
            </a:pPr>
            <a:r>
              <a:rPr lang="ja-JP" altLang="en-US" sz="4000">
                <a:solidFill>
                  <a:srgbClr val="000000"/>
                </a:solidFill>
                <a:latin typeface="+mn-ea"/>
                <a:ea typeface="+mn-ea"/>
              </a:rPr>
              <a:t>例） 不動産業における契約成立に対する確率</a:t>
            </a:r>
            <a:endParaRPr lang="en-US" altLang="ja-JP" sz="400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1" name="正方形/長方形 3"/>
          <p:cNvSpPr>
            <a:spLocks noChangeArrowheads="1"/>
          </p:cNvSpPr>
          <p:nvPr/>
        </p:nvSpPr>
        <p:spPr bwMode="auto">
          <a:xfrm>
            <a:off x="738188" y="3646872"/>
            <a:ext cx="15455255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4508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 lvl="1" eaLnBrk="1" hangingPunct="1">
              <a:spcAft>
                <a:spcPts val="1200"/>
              </a:spcAft>
              <a:buClr>
                <a:srgbClr val="A50021"/>
              </a:buClr>
            </a:pPr>
            <a:r>
              <a:rPr lang="ja-JP" altLang="en-US" sz="3600">
                <a:solidFill>
                  <a:srgbClr val="000000"/>
                </a:solidFill>
                <a:latin typeface="+mn-ea"/>
                <a:ea typeface="+mn-ea"/>
              </a:rPr>
              <a:t>ｐ＝</a:t>
            </a:r>
            <a:r>
              <a:rPr lang="en-US" altLang="ja-JP" sz="3600">
                <a:solidFill>
                  <a:srgbClr val="000000"/>
                </a:solidFill>
                <a:latin typeface="+mn-ea"/>
                <a:ea typeface="+mn-ea"/>
              </a:rPr>
              <a:t>0.002</a:t>
            </a:r>
            <a:r>
              <a:rPr lang="ja-JP" altLang="en-US" sz="3600">
                <a:solidFill>
                  <a:srgbClr val="000000"/>
                </a:solidFill>
                <a:latin typeface="+mn-ea"/>
                <a:ea typeface="+mn-ea"/>
              </a:rPr>
              <a:t>とした時，</a:t>
            </a:r>
            <a:r>
              <a:rPr lang="en-US" altLang="ja-JP" sz="3600">
                <a:solidFill>
                  <a:srgbClr val="000000"/>
                </a:solidFill>
                <a:latin typeface="+mn-ea"/>
                <a:ea typeface="+mn-ea"/>
              </a:rPr>
              <a:t>1000</a:t>
            </a:r>
            <a:r>
              <a:rPr lang="ja-JP" altLang="en-US" sz="3600">
                <a:solidFill>
                  <a:srgbClr val="000000"/>
                </a:solidFill>
                <a:latin typeface="+mn-ea"/>
                <a:ea typeface="+mn-ea"/>
              </a:rPr>
              <a:t>件の斡旋申込みに対して</a:t>
            </a:r>
            <a:r>
              <a:rPr lang="en-US" altLang="ja-JP" sz="3600">
                <a:solidFill>
                  <a:srgbClr val="000000"/>
                </a:solidFill>
                <a:latin typeface="+mn-ea"/>
                <a:ea typeface="+mn-ea"/>
              </a:rPr>
              <a:t>3</a:t>
            </a:r>
            <a:r>
              <a:rPr lang="ja-JP" altLang="en-US" sz="3600">
                <a:solidFill>
                  <a:srgbClr val="000000"/>
                </a:solidFill>
                <a:latin typeface="+mn-ea"/>
                <a:ea typeface="+mn-ea"/>
              </a:rPr>
              <a:t>件の契約成立となる確率を考えると，</a:t>
            </a:r>
            <a:endParaRPr lang="en-US" altLang="ja-JP" sz="3600">
              <a:solidFill>
                <a:srgbClr val="000000"/>
              </a:solidFill>
              <a:latin typeface="+mn-ea"/>
              <a:ea typeface="+mn-ea"/>
            </a:endParaRPr>
          </a:p>
          <a:p>
            <a:pPr lvl="1" eaLnBrk="1" hangingPunct="1">
              <a:spcAft>
                <a:spcPts val="600"/>
              </a:spcAft>
              <a:buClr>
                <a:srgbClr val="A50021"/>
              </a:buClr>
            </a:pPr>
            <a:r>
              <a:rPr lang="ja-JP" altLang="en-US" sz="3600">
                <a:solidFill>
                  <a:srgbClr val="000000"/>
                </a:solidFill>
                <a:latin typeface="+mn-ea"/>
                <a:ea typeface="+mn-ea"/>
              </a:rPr>
              <a:t>ｆ（ｘ）＝ </a:t>
            </a:r>
            <a:r>
              <a:rPr lang="en-US" altLang="ja-JP" sz="3600" baseline="-25000">
                <a:solidFill>
                  <a:srgbClr val="000000"/>
                </a:solidFill>
                <a:latin typeface="+mn-ea"/>
                <a:ea typeface="+mn-ea"/>
              </a:rPr>
              <a:t>n</a:t>
            </a:r>
            <a:r>
              <a:rPr lang="ja-JP" altLang="en-US" sz="3600">
                <a:solidFill>
                  <a:srgbClr val="000000"/>
                </a:solidFill>
                <a:latin typeface="+mn-ea"/>
                <a:ea typeface="+mn-ea"/>
              </a:rPr>
              <a:t>Ｃ</a:t>
            </a:r>
            <a:r>
              <a:rPr lang="en-US" altLang="ja-JP" sz="3600" baseline="-25000">
                <a:solidFill>
                  <a:srgbClr val="000000"/>
                </a:solidFill>
                <a:latin typeface="+mn-ea"/>
                <a:ea typeface="+mn-ea"/>
              </a:rPr>
              <a:t>x</a:t>
            </a:r>
            <a:r>
              <a:rPr lang="ja-JP" altLang="en-US" sz="3600">
                <a:solidFill>
                  <a:srgbClr val="000000"/>
                </a:solidFill>
                <a:latin typeface="+mn-ea"/>
                <a:ea typeface="+mn-ea"/>
              </a:rPr>
              <a:t> ｐ</a:t>
            </a:r>
            <a:r>
              <a:rPr lang="en-US" altLang="ja-JP" sz="3600" baseline="50000">
                <a:solidFill>
                  <a:srgbClr val="000000"/>
                </a:solidFill>
                <a:latin typeface="+mn-ea"/>
                <a:ea typeface="+mn-ea"/>
              </a:rPr>
              <a:t>x</a:t>
            </a:r>
            <a:r>
              <a:rPr lang="ja-JP" altLang="en-US" sz="3600">
                <a:solidFill>
                  <a:srgbClr val="000000"/>
                </a:solidFill>
                <a:latin typeface="+mn-ea"/>
                <a:ea typeface="+mn-ea"/>
              </a:rPr>
              <a:t> （１－ｐ）</a:t>
            </a:r>
            <a:r>
              <a:rPr lang="en-US" altLang="ja-JP" sz="3600" baseline="50000">
                <a:solidFill>
                  <a:srgbClr val="000000"/>
                </a:solidFill>
                <a:latin typeface="+mn-ea"/>
                <a:ea typeface="+mn-ea"/>
              </a:rPr>
              <a:t>n-x</a:t>
            </a:r>
            <a:r>
              <a:rPr lang="ja-JP" altLang="en-US" sz="3600">
                <a:solidFill>
                  <a:srgbClr val="000000"/>
                </a:solidFill>
                <a:latin typeface="+mn-ea"/>
                <a:ea typeface="+mn-ea"/>
              </a:rPr>
              <a:t>　において，</a:t>
            </a:r>
            <a:endParaRPr lang="en-US" altLang="ja-JP" sz="3600">
              <a:solidFill>
                <a:srgbClr val="000000"/>
              </a:solidFill>
              <a:latin typeface="+mn-ea"/>
              <a:ea typeface="+mn-ea"/>
            </a:endParaRPr>
          </a:p>
          <a:p>
            <a:pPr lvl="1" eaLnBrk="1" hangingPunct="1">
              <a:spcAft>
                <a:spcPts val="600"/>
              </a:spcAft>
              <a:buClr>
                <a:srgbClr val="A50021"/>
              </a:buClr>
            </a:pPr>
            <a:r>
              <a:rPr lang="ja-JP" altLang="en-US" sz="3600">
                <a:solidFill>
                  <a:srgbClr val="000000"/>
                </a:solidFill>
                <a:latin typeface="+mn-ea"/>
                <a:ea typeface="+mn-ea"/>
              </a:rPr>
              <a:t>ｎ＝</a:t>
            </a:r>
            <a:r>
              <a:rPr lang="en-US" altLang="ja-JP" sz="3600">
                <a:solidFill>
                  <a:srgbClr val="000000"/>
                </a:solidFill>
                <a:latin typeface="+mn-ea"/>
                <a:ea typeface="+mn-ea"/>
              </a:rPr>
              <a:t>1000</a:t>
            </a:r>
            <a:r>
              <a:rPr lang="ja-JP" altLang="en-US" sz="3600">
                <a:solidFill>
                  <a:srgbClr val="000000"/>
                </a:solidFill>
                <a:latin typeface="+mn-ea"/>
                <a:ea typeface="+mn-ea"/>
              </a:rPr>
              <a:t>，ｐ＝</a:t>
            </a:r>
            <a:r>
              <a:rPr lang="en-US" altLang="ja-JP" sz="3600">
                <a:solidFill>
                  <a:srgbClr val="000000"/>
                </a:solidFill>
                <a:latin typeface="+mn-ea"/>
                <a:ea typeface="+mn-ea"/>
              </a:rPr>
              <a:t>0.002</a:t>
            </a:r>
            <a:r>
              <a:rPr lang="ja-JP" altLang="en-US" sz="3600">
                <a:solidFill>
                  <a:srgbClr val="000000"/>
                </a:solidFill>
                <a:latin typeface="+mn-ea"/>
                <a:ea typeface="+mn-ea"/>
              </a:rPr>
              <a:t>とした</a:t>
            </a:r>
            <a:endParaRPr lang="en-US" altLang="ja-JP" sz="3600">
              <a:solidFill>
                <a:srgbClr val="000000"/>
              </a:solidFill>
              <a:latin typeface="+mn-ea"/>
              <a:ea typeface="+mn-ea"/>
            </a:endParaRPr>
          </a:p>
          <a:p>
            <a:pPr lvl="1" eaLnBrk="1" hangingPunct="1">
              <a:spcAft>
                <a:spcPts val="600"/>
              </a:spcAft>
              <a:buClr>
                <a:srgbClr val="A50021"/>
              </a:buClr>
            </a:pPr>
            <a:r>
              <a:rPr lang="en-US" altLang="ja-JP" sz="3600" baseline="-25000">
                <a:solidFill>
                  <a:srgbClr val="000000"/>
                </a:solidFill>
                <a:latin typeface="+mn-ea"/>
                <a:ea typeface="+mn-ea"/>
              </a:rPr>
              <a:t>1000</a:t>
            </a:r>
            <a:r>
              <a:rPr lang="ja-JP" altLang="en-US" sz="3600">
                <a:solidFill>
                  <a:srgbClr val="000000"/>
                </a:solidFill>
                <a:latin typeface="+mn-ea"/>
                <a:ea typeface="+mn-ea"/>
              </a:rPr>
              <a:t>Ｃ</a:t>
            </a:r>
            <a:r>
              <a:rPr lang="en-US" altLang="ja-JP" sz="3600" baseline="-25000">
                <a:solidFill>
                  <a:srgbClr val="000000"/>
                </a:solidFill>
                <a:latin typeface="+mn-ea"/>
                <a:ea typeface="+mn-ea"/>
              </a:rPr>
              <a:t>3</a:t>
            </a:r>
            <a:r>
              <a:rPr lang="ja-JP" altLang="en-US" sz="360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en-US" altLang="ja-JP" sz="3600">
                <a:solidFill>
                  <a:srgbClr val="000000"/>
                </a:solidFill>
                <a:latin typeface="+mn-ea"/>
                <a:ea typeface="+mn-ea"/>
              </a:rPr>
              <a:t>(0.002)</a:t>
            </a:r>
            <a:r>
              <a:rPr lang="en-US" altLang="ja-JP" sz="3600" baseline="50000">
                <a:solidFill>
                  <a:srgbClr val="000000"/>
                </a:solidFill>
                <a:latin typeface="+mn-ea"/>
                <a:ea typeface="+mn-ea"/>
              </a:rPr>
              <a:t>3</a:t>
            </a:r>
            <a:r>
              <a:rPr lang="ja-JP" altLang="en-US" sz="3600">
                <a:solidFill>
                  <a:srgbClr val="000000"/>
                </a:solidFill>
                <a:latin typeface="+mn-ea"/>
                <a:ea typeface="+mn-ea"/>
              </a:rPr>
              <a:t> （</a:t>
            </a:r>
            <a:r>
              <a:rPr lang="en-US" altLang="ja-JP" sz="3600">
                <a:solidFill>
                  <a:srgbClr val="000000"/>
                </a:solidFill>
                <a:latin typeface="+mn-ea"/>
                <a:ea typeface="+mn-ea"/>
              </a:rPr>
              <a:t>0.998</a:t>
            </a:r>
            <a:r>
              <a:rPr lang="ja-JP" altLang="en-US" sz="3600">
                <a:solidFill>
                  <a:srgbClr val="000000"/>
                </a:solidFill>
                <a:latin typeface="+mn-ea"/>
                <a:ea typeface="+mn-ea"/>
              </a:rPr>
              <a:t>）</a:t>
            </a:r>
            <a:r>
              <a:rPr lang="en-US" altLang="ja-JP" sz="3600" baseline="50000">
                <a:solidFill>
                  <a:srgbClr val="000000"/>
                </a:solidFill>
                <a:latin typeface="+mn-ea"/>
                <a:ea typeface="+mn-ea"/>
              </a:rPr>
              <a:t>997</a:t>
            </a:r>
            <a:r>
              <a:rPr lang="en-US" altLang="ja-JP" sz="360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ja-JP" altLang="en-US" sz="3600">
                <a:solidFill>
                  <a:srgbClr val="000000"/>
                </a:solidFill>
                <a:latin typeface="+mn-ea"/>
                <a:ea typeface="+mn-ea"/>
              </a:rPr>
              <a:t>の計算は非現実的</a:t>
            </a:r>
            <a:endParaRPr lang="en-US" altLang="ja-JP" sz="360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2" name="正方形/長方形 3"/>
          <p:cNvSpPr>
            <a:spLocks noChangeArrowheads="1"/>
          </p:cNvSpPr>
          <p:nvPr/>
        </p:nvSpPr>
        <p:spPr bwMode="auto">
          <a:xfrm>
            <a:off x="738188" y="7359198"/>
            <a:ext cx="1545525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4508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 lvl="1" eaLnBrk="1" hangingPunct="1">
              <a:spcAft>
                <a:spcPts val="1200"/>
              </a:spcAft>
              <a:buClr>
                <a:srgbClr val="A50021"/>
              </a:buClr>
            </a:pPr>
            <a:r>
              <a:rPr lang="ja-JP" altLang="en-US" sz="3600" dirty="0">
                <a:solidFill>
                  <a:srgbClr val="000000"/>
                </a:solidFill>
                <a:latin typeface="+mn-ea"/>
                <a:ea typeface="+mn-ea"/>
              </a:rPr>
              <a:t>期待値 Ｅ（Ｘ）＝ｎｐ＝２ なので，ｘ＝</a:t>
            </a:r>
            <a:r>
              <a:rPr lang="en-US" altLang="ja-JP" sz="3600" dirty="0">
                <a:solidFill>
                  <a:srgbClr val="000000"/>
                </a:solidFill>
                <a:latin typeface="+mn-ea"/>
                <a:ea typeface="+mn-ea"/>
              </a:rPr>
              <a:t>0</a:t>
            </a:r>
            <a:r>
              <a:rPr lang="ja-JP" altLang="en-US" sz="3600" dirty="0" err="1">
                <a:solidFill>
                  <a:srgbClr val="000000"/>
                </a:solidFill>
                <a:latin typeface="+mn-ea"/>
                <a:ea typeface="+mn-ea"/>
              </a:rPr>
              <a:t>，</a:t>
            </a:r>
            <a:r>
              <a:rPr lang="en-US" altLang="ja-JP" sz="3600" dirty="0">
                <a:solidFill>
                  <a:srgbClr val="000000"/>
                </a:solidFill>
                <a:latin typeface="+mn-ea"/>
                <a:ea typeface="+mn-ea"/>
              </a:rPr>
              <a:t>1</a:t>
            </a:r>
            <a:r>
              <a:rPr lang="ja-JP" altLang="en-US" sz="3600" dirty="0" err="1">
                <a:solidFill>
                  <a:srgbClr val="000000"/>
                </a:solidFill>
                <a:latin typeface="+mn-ea"/>
                <a:ea typeface="+mn-ea"/>
              </a:rPr>
              <a:t>，</a:t>
            </a:r>
            <a:r>
              <a:rPr lang="en-US" altLang="ja-JP" sz="3600" dirty="0">
                <a:solidFill>
                  <a:srgbClr val="000000"/>
                </a:solidFill>
                <a:latin typeface="+mn-ea"/>
                <a:ea typeface="+mn-ea"/>
              </a:rPr>
              <a:t>2</a:t>
            </a:r>
            <a:r>
              <a:rPr lang="ja-JP" altLang="en-US" sz="3600" dirty="0" err="1">
                <a:solidFill>
                  <a:srgbClr val="000000"/>
                </a:solidFill>
                <a:latin typeface="+mn-ea"/>
                <a:ea typeface="+mn-ea"/>
              </a:rPr>
              <a:t>，</a:t>
            </a:r>
            <a:r>
              <a:rPr lang="en-US" altLang="ja-JP" sz="3600" dirty="0">
                <a:solidFill>
                  <a:srgbClr val="000000"/>
                </a:solidFill>
                <a:latin typeface="+mn-ea"/>
                <a:ea typeface="+mn-ea"/>
              </a:rPr>
              <a:t>3</a:t>
            </a:r>
            <a:r>
              <a:rPr lang="ja-JP" altLang="en-US" sz="3600" dirty="0">
                <a:solidFill>
                  <a:srgbClr val="000000"/>
                </a:solidFill>
                <a:latin typeface="+mn-ea"/>
                <a:ea typeface="+mn-ea"/>
              </a:rPr>
              <a:t>程度までの確率は小さくないはず</a:t>
            </a:r>
          </a:p>
        </p:txBody>
      </p:sp>
    </p:spTree>
    <p:extLst>
      <p:ext uri="{BB962C8B-B14F-4D97-AF65-F5344CB8AC3E}">
        <p14:creationId xmlns:p14="http://schemas.microsoft.com/office/powerpoint/2010/main" val="2048132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ポアソン分布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27</a:t>
            </a:fld>
            <a:endParaRPr lang="en-US" altLang="ja-JP" dirty="0"/>
          </a:p>
        </p:txBody>
      </p:sp>
      <p:sp>
        <p:nvSpPr>
          <p:cNvPr id="13" name="正方形/長方形 3"/>
          <p:cNvSpPr>
            <a:spLocks noChangeArrowheads="1"/>
          </p:cNvSpPr>
          <p:nvPr/>
        </p:nvSpPr>
        <p:spPr bwMode="auto">
          <a:xfrm>
            <a:off x="738188" y="1169988"/>
            <a:ext cx="15541053" cy="2092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4508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 lvl="1" eaLnBrk="1" hangingPunct="1">
              <a:spcAft>
                <a:spcPts val="1200"/>
              </a:spcAft>
              <a:buClr>
                <a:srgbClr val="A50021"/>
              </a:buClr>
            </a:pPr>
            <a:r>
              <a:rPr lang="ja-JP" altLang="en-US" sz="4000" dirty="0">
                <a:solidFill>
                  <a:srgbClr val="000000"/>
                </a:solidFill>
                <a:latin typeface="+mn-ea"/>
                <a:ea typeface="+mn-ea"/>
              </a:rPr>
              <a:t>ｎｐ→</a:t>
            </a:r>
            <a:r>
              <a:rPr lang="en-US" altLang="ja-JP" sz="4000" dirty="0">
                <a:solidFill>
                  <a:srgbClr val="000000"/>
                </a:solidFill>
                <a:latin typeface="+mn-ea"/>
                <a:ea typeface="+mn-ea"/>
              </a:rPr>
              <a:t>λ</a:t>
            </a:r>
            <a:r>
              <a:rPr lang="ja-JP" altLang="en-US" sz="4000" dirty="0">
                <a:solidFill>
                  <a:srgbClr val="000000"/>
                </a:solidFill>
                <a:latin typeface="+mn-ea"/>
                <a:ea typeface="+mn-ea"/>
              </a:rPr>
              <a:t>となるように，ｎ→∞，ｐ→０となる極限では，各</a:t>
            </a:r>
            <a:r>
              <a:rPr lang="ja-JP" altLang="en-US" sz="4000" dirty="0" err="1">
                <a:solidFill>
                  <a:srgbClr val="000000"/>
                </a:solidFill>
                <a:latin typeface="+mn-ea"/>
                <a:ea typeface="+mn-ea"/>
              </a:rPr>
              <a:t>ｘ</a:t>
            </a:r>
            <a:r>
              <a:rPr lang="ja-JP" altLang="en-US" sz="4000" dirty="0">
                <a:solidFill>
                  <a:srgbClr val="000000"/>
                </a:solidFill>
                <a:latin typeface="+mn-ea"/>
                <a:ea typeface="+mn-ea"/>
              </a:rPr>
              <a:t>に対して，以下が成り立つ（ポアソンの小数の法則）</a:t>
            </a:r>
            <a:endParaRPr lang="en-US" altLang="ja-JP" sz="40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 eaLnBrk="1" hangingPunct="1">
              <a:spcAft>
                <a:spcPts val="1200"/>
              </a:spcAft>
              <a:buClr>
                <a:srgbClr val="A50021"/>
              </a:buClr>
            </a:pPr>
            <a:r>
              <a:rPr lang="ja-JP" altLang="en-US" sz="4000" dirty="0">
                <a:solidFill>
                  <a:srgbClr val="000000"/>
                </a:solidFill>
                <a:latin typeface="+mn-ea"/>
                <a:ea typeface="+mn-ea"/>
              </a:rPr>
              <a:t>　</a:t>
            </a:r>
            <a:r>
              <a:rPr lang="en-US" altLang="ja-JP" sz="4000" baseline="-25000" dirty="0">
                <a:solidFill>
                  <a:srgbClr val="000000"/>
                </a:solidFill>
                <a:latin typeface="+mn-ea"/>
                <a:ea typeface="+mn-ea"/>
              </a:rPr>
              <a:t>n</a:t>
            </a:r>
            <a:r>
              <a:rPr lang="ja-JP" altLang="en-US" sz="4000" dirty="0">
                <a:solidFill>
                  <a:srgbClr val="000000"/>
                </a:solidFill>
                <a:latin typeface="+mn-ea"/>
                <a:ea typeface="+mn-ea"/>
              </a:rPr>
              <a:t>Ｃ</a:t>
            </a:r>
            <a:r>
              <a:rPr lang="en-US" altLang="ja-JP" sz="4000" baseline="-25000" dirty="0">
                <a:solidFill>
                  <a:srgbClr val="000000"/>
                </a:solidFill>
                <a:latin typeface="+mn-ea"/>
                <a:ea typeface="+mn-ea"/>
              </a:rPr>
              <a:t>x</a:t>
            </a:r>
            <a:r>
              <a:rPr lang="ja-JP" altLang="en-US" sz="40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ja-JP" altLang="en-US" sz="4000" dirty="0" err="1">
                <a:solidFill>
                  <a:srgbClr val="000000"/>
                </a:solidFill>
                <a:latin typeface="+mn-ea"/>
                <a:ea typeface="+mn-ea"/>
              </a:rPr>
              <a:t>ｐ</a:t>
            </a:r>
            <a:r>
              <a:rPr lang="en-US" altLang="ja-JP" sz="4000" baseline="50000" dirty="0">
                <a:solidFill>
                  <a:srgbClr val="000000"/>
                </a:solidFill>
                <a:latin typeface="+mn-ea"/>
                <a:ea typeface="+mn-ea"/>
              </a:rPr>
              <a:t>x</a:t>
            </a:r>
            <a:r>
              <a:rPr lang="ja-JP" altLang="en-US" sz="4000" dirty="0">
                <a:solidFill>
                  <a:srgbClr val="000000"/>
                </a:solidFill>
                <a:latin typeface="+mn-ea"/>
                <a:ea typeface="+mn-ea"/>
              </a:rPr>
              <a:t> （１－ｐ）</a:t>
            </a:r>
            <a:r>
              <a:rPr lang="en-US" altLang="ja-JP" sz="4000" baseline="50000" dirty="0">
                <a:solidFill>
                  <a:srgbClr val="000000"/>
                </a:solidFill>
                <a:latin typeface="+mn-ea"/>
                <a:ea typeface="+mn-ea"/>
              </a:rPr>
              <a:t>n-x</a:t>
            </a:r>
            <a:r>
              <a:rPr lang="ja-JP" altLang="en-US" sz="4000" dirty="0">
                <a:solidFill>
                  <a:srgbClr val="000000"/>
                </a:solidFill>
                <a:latin typeface="+mn-ea"/>
                <a:ea typeface="+mn-ea"/>
              </a:rPr>
              <a:t>　→　 ｅ</a:t>
            </a:r>
            <a:r>
              <a:rPr lang="en-US" altLang="ja-JP" sz="4000" baseline="50000" dirty="0">
                <a:solidFill>
                  <a:srgbClr val="000000"/>
                </a:solidFill>
                <a:latin typeface="+mn-ea"/>
                <a:ea typeface="+mn-ea"/>
              </a:rPr>
              <a:t>-λ</a:t>
            </a:r>
            <a:r>
              <a:rPr lang="ja-JP" altLang="en-US" sz="4000" dirty="0">
                <a:solidFill>
                  <a:srgbClr val="000000"/>
                </a:solidFill>
                <a:latin typeface="+mn-ea"/>
                <a:ea typeface="+mn-ea"/>
              </a:rPr>
              <a:t>・</a:t>
            </a:r>
            <a:r>
              <a:rPr lang="en-US" altLang="ja-JP" sz="4000" dirty="0" err="1">
                <a:solidFill>
                  <a:srgbClr val="000000"/>
                </a:solidFill>
                <a:latin typeface="+mn-ea"/>
                <a:ea typeface="+mn-ea"/>
              </a:rPr>
              <a:t>λ</a:t>
            </a:r>
            <a:r>
              <a:rPr lang="en-US" altLang="ja-JP" sz="4000" baseline="50000" dirty="0" err="1">
                <a:solidFill>
                  <a:srgbClr val="000000"/>
                </a:solidFill>
                <a:latin typeface="+mn-ea"/>
                <a:ea typeface="+mn-ea"/>
              </a:rPr>
              <a:t>x</a:t>
            </a:r>
            <a:r>
              <a:rPr lang="ja-JP" altLang="en-US" sz="4000" dirty="0">
                <a:solidFill>
                  <a:srgbClr val="000000"/>
                </a:solidFill>
                <a:latin typeface="+mn-ea"/>
                <a:ea typeface="+mn-ea"/>
              </a:rPr>
              <a:t>／ｘ！</a:t>
            </a:r>
            <a:endParaRPr lang="en-US" altLang="ja-JP" sz="40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4" name="正方形/長方形 3"/>
          <p:cNvSpPr>
            <a:spLocks noChangeArrowheads="1"/>
          </p:cNvSpPr>
          <p:nvPr/>
        </p:nvSpPr>
        <p:spPr bwMode="auto">
          <a:xfrm>
            <a:off x="952499" y="3949851"/>
            <a:ext cx="15541055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4508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 lvl="1" eaLnBrk="1" hangingPunct="1">
              <a:spcAft>
                <a:spcPts val="1200"/>
              </a:spcAft>
              <a:buClr>
                <a:srgbClr val="A50021"/>
              </a:buClr>
            </a:pPr>
            <a:r>
              <a:rPr lang="ja-JP" altLang="en-US" sz="4000" dirty="0">
                <a:solidFill>
                  <a:srgbClr val="000000"/>
                </a:solidFill>
                <a:latin typeface="+mn-ea"/>
                <a:ea typeface="+mn-ea"/>
              </a:rPr>
              <a:t>ｆ（ｘ）＝ｅ</a:t>
            </a:r>
            <a:r>
              <a:rPr lang="en-US" altLang="ja-JP" sz="4000" baseline="50000" dirty="0">
                <a:solidFill>
                  <a:srgbClr val="000000"/>
                </a:solidFill>
                <a:latin typeface="+mn-ea"/>
                <a:ea typeface="+mn-ea"/>
              </a:rPr>
              <a:t>-λ</a:t>
            </a:r>
            <a:r>
              <a:rPr lang="ja-JP" altLang="en-US" sz="4000" dirty="0">
                <a:solidFill>
                  <a:srgbClr val="000000"/>
                </a:solidFill>
                <a:latin typeface="+mn-ea"/>
                <a:ea typeface="+mn-ea"/>
              </a:rPr>
              <a:t>・</a:t>
            </a:r>
            <a:r>
              <a:rPr lang="en-US" altLang="ja-JP" sz="4000" dirty="0" err="1">
                <a:solidFill>
                  <a:srgbClr val="000000"/>
                </a:solidFill>
                <a:latin typeface="+mn-ea"/>
                <a:ea typeface="+mn-ea"/>
              </a:rPr>
              <a:t>λ</a:t>
            </a:r>
            <a:r>
              <a:rPr lang="en-US" altLang="ja-JP" sz="4000" baseline="50000" dirty="0" err="1">
                <a:solidFill>
                  <a:srgbClr val="000000"/>
                </a:solidFill>
                <a:latin typeface="+mn-ea"/>
                <a:ea typeface="+mn-ea"/>
              </a:rPr>
              <a:t>x</a:t>
            </a:r>
            <a:r>
              <a:rPr lang="ja-JP" altLang="en-US" sz="4000" dirty="0">
                <a:solidFill>
                  <a:srgbClr val="000000"/>
                </a:solidFill>
                <a:latin typeface="+mn-ea"/>
                <a:ea typeface="+mn-ea"/>
              </a:rPr>
              <a:t>／ｘ！　（</a:t>
            </a:r>
            <a:r>
              <a:rPr lang="en-US" altLang="ja-JP" sz="4000" dirty="0">
                <a:solidFill>
                  <a:srgbClr val="000000"/>
                </a:solidFill>
                <a:latin typeface="+mn-ea"/>
                <a:ea typeface="+mn-ea"/>
              </a:rPr>
              <a:t>λ</a:t>
            </a:r>
            <a:r>
              <a:rPr lang="ja-JP" altLang="en-US" sz="4000" dirty="0">
                <a:solidFill>
                  <a:srgbClr val="000000"/>
                </a:solidFill>
                <a:latin typeface="+mn-ea"/>
                <a:ea typeface="+mn-ea"/>
              </a:rPr>
              <a:t>＞０，ｘ＝０，１，２，</a:t>
            </a:r>
            <a:r>
              <a:rPr lang="en-US" altLang="ja-JP" sz="4000" dirty="0">
                <a:solidFill>
                  <a:srgbClr val="000000"/>
                </a:solidFill>
                <a:latin typeface="+mn-ea"/>
                <a:ea typeface="+mn-ea"/>
              </a:rPr>
              <a:t>…</a:t>
            </a:r>
            <a:r>
              <a:rPr lang="ja-JP" altLang="en-US" sz="4000" dirty="0">
                <a:solidFill>
                  <a:srgbClr val="000000"/>
                </a:solidFill>
                <a:latin typeface="+mn-ea"/>
                <a:ea typeface="+mn-ea"/>
              </a:rPr>
              <a:t>）</a:t>
            </a:r>
            <a:endParaRPr lang="en-US" altLang="ja-JP" sz="40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 eaLnBrk="1" hangingPunct="1">
              <a:spcAft>
                <a:spcPts val="1200"/>
              </a:spcAft>
              <a:buClr>
                <a:srgbClr val="A50021"/>
              </a:buClr>
            </a:pPr>
            <a:r>
              <a:rPr lang="ja-JP" altLang="en-US" sz="4000" dirty="0">
                <a:solidFill>
                  <a:srgbClr val="000000"/>
                </a:solidFill>
                <a:latin typeface="+mn-ea"/>
                <a:ea typeface="+mn-ea"/>
              </a:rPr>
              <a:t>　　：</a:t>
            </a:r>
            <a:r>
              <a:rPr lang="ja-JP" altLang="en-US" sz="4000" dirty="0">
                <a:solidFill>
                  <a:srgbClr val="FF0000"/>
                </a:solidFill>
                <a:latin typeface="+mn-ea"/>
                <a:ea typeface="+mn-ea"/>
              </a:rPr>
              <a:t>ポアソン分布</a:t>
            </a:r>
            <a:r>
              <a:rPr lang="ja-JP" altLang="en-US" sz="4000" dirty="0">
                <a:solidFill>
                  <a:srgbClr val="000000"/>
                </a:solidFill>
                <a:latin typeface="+mn-ea"/>
                <a:ea typeface="+mn-ea"/>
              </a:rPr>
              <a:t>　</a:t>
            </a:r>
            <a:r>
              <a:rPr lang="ja-JP" altLang="en-US" sz="4000" dirty="0">
                <a:solidFill>
                  <a:srgbClr val="FF0000"/>
                </a:solidFill>
                <a:latin typeface="+mn-ea"/>
                <a:ea typeface="+mn-ea"/>
              </a:rPr>
              <a:t>Ｐｏ（</a:t>
            </a:r>
            <a:r>
              <a:rPr lang="en-US" altLang="ja-JP" sz="4000" dirty="0">
                <a:solidFill>
                  <a:srgbClr val="FF0000"/>
                </a:solidFill>
                <a:latin typeface="+mn-ea"/>
                <a:ea typeface="+mn-ea"/>
              </a:rPr>
              <a:t>λ</a:t>
            </a:r>
            <a:r>
              <a:rPr lang="ja-JP" altLang="en-US" sz="4000" dirty="0">
                <a:solidFill>
                  <a:srgbClr val="FF0000"/>
                </a:solidFill>
                <a:latin typeface="+mn-ea"/>
                <a:ea typeface="+mn-ea"/>
              </a:rPr>
              <a:t>）</a:t>
            </a:r>
            <a:r>
              <a:rPr lang="ja-JP" altLang="en-US" sz="4000" dirty="0">
                <a:solidFill>
                  <a:srgbClr val="000000"/>
                </a:solidFill>
                <a:latin typeface="+mn-ea"/>
                <a:ea typeface="+mn-ea"/>
              </a:rPr>
              <a:t> で表す</a:t>
            </a:r>
            <a:endParaRPr lang="en-US" altLang="ja-JP" sz="40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5" name="正方形/長方形 3"/>
          <p:cNvSpPr>
            <a:spLocks noChangeArrowheads="1"/>
          </p:cNvSpPr>
          <p:nvPr/>
        </p:nvSpPr>
        <p:spPr bwMode="auto">
          <a:xfrm>
            <a:off x="523875" y="6281690"/>
            <a:ext cx="15939542" cy="216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 eaLnBrk="1" hangingPunct="1">
              <a:spcAft>
                <a:spcPts val="6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ja-JP" altLang="en-US" sz="4000" dirty="0">
                <a:latin typeface="+mn-ea"/>
                <a:ea typeface="+mn-ea"/>
              </a:rPr>
              <a:t>期待値：　Ｅ（Ｘ）＝</a:t>
            </a:r>
            <a:r>
              <a:rPr lang="en-US" altLang="ja-JP" sz="4000" dirty="0">
                <a:latin typeface="+mn-ea"/>
                <a:ea typeface="+mn-ea"/>
              </a:rPr>
              <a:t>λ</a:t>
            </a:r>
            <a:r>
              <a:rPr lang="ja-JP" altLang="en-US" sz="4000" dirty="0">
                <a:latin typeface="+mn-ea"/>
                <a:ea typeface="+mn-ea"/>
              </a:rPr>
              <a:t>　（≒ ｎｐ）</a:t>
            </a:r>
            <a:endParaRPr lang="en-US" altLang="ja-JP" sz="4000" dirty="0">
              <a:latin typeface="+mn-ea"/>
              <a:ea typeface="+mn-ea"/>
            </a:endParaRPr>
          </a:p>
          <a:p>
            <a:pPr eaLnBrk="1" hangingPunct="1"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ja-JP" altLang="en-US" sz="4000" dirty="0">
                <a:latin typeface="+mn-ea"/>
                <a:ea typeface="+mn-ea"/>
              </a:rPr>
              <a:t>分散： Ｖ（Ｘ）＝</a:t>
            </a:r>
            <a:r>
              <a:rPr lang="en-US" altLang="ja-JP" sz="4000" dirty="0">
                <a:latin typeface="+mn-ea"/>
                <a:ea typeface="+mn-ea"/>
              </a:rPr>
              <a:t>λ</a:t>
            </a:r>
            <a:r>
              <a:rPr lang="ja-JP" altLang="en-US" sz="4000" dirty="0">
                <a:latin typeface="+mn-ea"/>
                <a:ea typeface="+mn-ea"/>
              </a:rPr>
              <a:t>　（≒ ｎｐ（１－</a:t>
            </a:r>
            <a:r>
              <a:rPr lang="ja-JP" altLang="en-US" sz="4000" dirty="0" err="1">
                <a:latin typeface="+mn-ea"/>
                <a:ea typeface="+mn-ea"/>
              </a:rPr>
              <a:t>ｐ</a:t>
            </a:r>
            <a:r>
              <a:rPr lang="ja-JP" altLang="en-US" sz="4000" dirty="0">
                <a:latin typeface="+mn-ea"/>
                <a:ea typeface="+mn-ea"/>
              </a:rPr>
              <a:t>））</a:t>
            </a:r>
            <a:endParaRPr lang="en-US" altLang="ja-JP" sz="4000" dirty="0">
              <a:latin typeface="+mn-ea"/>
              <a:ea typeface="+mn-ea"/>
            </a:endParaRPr>
          </a:p>
          <a:p>
            <a:pPr eaLnBrk="1" hangingPunct="1">
              <a:spcAft>
                <a:spcPts val="600"/>
              </a:spcAft>
              <a:buClr>
                <a:srgbClr val="A50021"/>
              </a:buClr>
            </a:pPr>
            <a:r>
              <a:rPr lang="en-US" altLang="ja-JP" sz="4000" dirty="0">
                <a:latin typeface="+mn-ea"/>
                <a:ea typeface="+mn-ea"/>
              </a:rPr>
              <a:t>	</a:t>
            </a:r>
            <a:r>
              <a:rPr lang="ja-JP" altLang="en-US" sz="4000" dirty="0">
                <a:latin typeface="+mn-ea"/>
                <a:ea typeface="+mn-ea"/>
              </a:rPr>
              <a:t>ポアソン分布は</a:t>
            </a:r>
            <a:r>
              <a:rPr lang="en-US" altLang="ja-JP" sz="4000" dirty="0">
                <a:solidFill>
                  <a:srgbClr val="FF0000"/>
                </a:solidFill>
                <a:latin typeface="+mn-ea"/>
                <a:ea typeface="+mn-ea"/>
              </a:rPr>
              <a:t>λ</a:t>
            </a:r>
            <a:r>
              <a:rPr lang="ja-JP" altLang="en-US" sz="4000" dirty="0" err="1">
                <a:solidFill>
                  <a:srgbClr val="FF0000"/>
                </a:solidFill>
                <a:latin typeface="+mn-ea"/>
                <a:ea typeface="+mn-ea"/>
              </a:rPr>
              <a:t>だけで</a:t>
            </a:r>
            <a:r>
              <a:rPr lang="ja-JP" altLang="en-US" sz="4000" dirty="0">
                <a:solidFill>
                  <a:srgbClr val="FF0000"/>
                </a:solidFill>
                <a:latin typeface="+mn-ea"/>
                <a:ea typeface="+mn-ea"/>
              </a:rPr>
              <a:t>決まる</a:t>
            </a:r>
            <a:r>
              <a:rPr lang="ja-JP" altLang="en-US" sz="4000" dirty="0">
                <a:latin typeface="+mn-ea"/>
                <a:ea typeface="+mn-ea"/>
              </a:rPr>
              <a:t>という特徴をもつ</a:t>
            </a:r>
            <a:endParaRPr lang="en-US" altLang="ja-JP" sz="4000" dirty="0">
              <a:latin typeface="+mn-ea"/>
              <a:ea typeface="+mn-ea"/>
            </a:endParaRPr>
          </a:p>
        </p:txBody>
      </p:sp>
      <p:sp>
        <p:nvSpPr>
          <p:cNvPr id="16" name="正方形/長方形 3"/>
          <p:cNvSpPr>
            <a:spLocks noChangeArrowheads="1"/>
          </p:cNvSpPr>
          <p:nvPr/>
        </p:nvSpPr>
        <p:spPr bwMode="auto">
          <a:xfrm>
            <a:off x="738188" y="5331361"/>
            <a:ext cx="1554105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4508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 lvl="1" eaLnBrk="1" hangingPunct="1">
              <a:spcAft>
                <a:spcPts val="1200"/>
              </a:spcAft>
              <a:buClr>
                <a:srgbClr val="A50021"/>
              </a:buClr>
            </a:pPr>
            <a:r>
              <a:rPr lang="ja-JP" altLang="en-US" sz="4000" dirty="0">
                <a:solidFill>
                  <a:srgbClr val="000000"/>
                </a:solidFill>
                <a:latin typeface="+mn-ea"/>
                <a:ea typeface="+mn-ea"/>
              </a:rPr>
              <a:t>　ｆ（</a:t>
            </a:r>
            <a:r>
              <a:rPr lang="en-US" altLang="ja-JP" sz="4000" dirty="0">
                <a:solidFill>
                  <a:srgbClr val="000000"/>
                </a:solidFill>
                <a:latin typeface="+mn-ea"/>
                <a:ea typeface="+mn-ea"/>
              </a:rPr>
              <a:t>3</a:t>
            </a:r>
            <a:r>
              <a:rPr lang="ja-JP" altLang="en-US" sz="4000" dirty="0">
                <a:solidFill>
                  <a:srgbClr val="000000"/>
                </a:solidFill>
                <a:latin typeface="+mn-ea"/>
                <a:ea typeface="+mn-ea"/>
              </a:rPr>
              <a:t>）＝ｅ</a:t>
            </a:r>
            <a:r>
              <a:rPr lang="en-US" altLang="ja-JP" sz="4000" baseline="50000" dirty="0">
                <a:solidFill>
                  <a:srgbClr val="000000"/>
                </a:solidFill>
                <a:latin typeface="+mn-ea"/>
                <a:ea typeface="+mn-ea"/>
              </a:rPr>
              <a:t>-2</a:t>
            </a:r>
            <a:r>
              <a:rPr lang="ja-JP" altLang="en-US" sz="4000" dirty="0">
                <a:solidFill>
                  <a:srgbClr val="000000"/>
                </a:solidFill>
                <a:latin typeface="+mn-ea"/>
                <a:ea typeface="+mn-ea"/>
              </a:rPr>
              <a:t>・</a:t>
            </a:r>
            <a:r>
              <a:rPr lang="en-US" altLang="ja-JP" sz="4000" dirty="0">
                <a:solidFill>
                  <a:srgbClr val="000000"/>
                </a:solidFill>
                <a:latin typeface="+mn-ea"/>
                <a:ea typeface="+mn-ea"/>
              </a:rPr>
              <a:t>2</a:t>
            </a:r>
            <a:r>
              <a:rPr lang="en-US" altLang="ja-JP" sz="4000" baseline="50000" dirty="0">
                <a:solidFill>
                  <a:srgbClr val="000000"/>
                </a:solidFill>
                <a:latin typeface="+mn-ea"/>
                <a:ea typeface="+mn-ea"/>
              </a:rPr>
              <a:t>3</a:t>
            </a:r>
            <a:r>
              <a:rPr lang="ja-JP" altLang="en-US" sz="4000" dirty="0">
                <a:solidFill>
                  <a:srgbClr val="000000"/>
                </a:solidFill>
                <a:latin typeface="+mn-ea"/>
                <a:ea typeface="+mn-ea"/>
              </a:rPr>
              <a:t>／</a:t>
            </a:r>
            <a:r>
              <a:rPr lang="en-US" altLang="ja-JP" sz="4000" dirty="0">
                <a:solidFill>
                  <a:srgbClr val="000000"/>
                </a:solidFill>
                <a:latin typeface="+mn-ea"/>
                <a:ea typeface="+mn-ea"/>
              </a:rPr>
              <a:t>3</a:t>
            </a:r>
            <a:r>
              <a:rPr lang="ja-JP" altLang="en-US" sz="4000" dirty="0">
                <a:solidFill>
                  <a:srgbClr val="000000"/>
                </a:solidFill>
                <a:latin typeface="+mn-ea"/>
                <a:ea typeface="+mn-ea"/>
              </a:rPr>
              <a:t>！＝</a:t>
            </a:r>
            <a:r>
              <a:rPr lang="en-US" altLang="ja-JP" sz="4000" dirty="0">
                <a:solidFill>
                  <a:srgbClr val="000000"/>
                </a:solidFill>
                <a:latin typeface="+mn-ea"/>
                <a:ea typeface="+mn-ea"/>
              </a:rPr>
              <a:t>0.180447</a:t>
            </a:r>
          </a:p>
        </p:txBody>
      </p:sp>
    </p:spTree>
    <p:extLst>
      <p:ext uri="{BB962C8B-B14F-4D97-AF65-F5344CB8AC3E}">
        <p14:creationId xmlns:p14="http://schemas.microsoft.com/office/powerpoint/2010/main" val="3965937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【</a:t>
            </a:r>
            <a:r>
              <a:rPr lang="ja-JP" altLang="en-US" dirty="0"/>
              <a:t>参考</a:t>
            </a:r>
            <a:r>
              <a:rPr lang="en-US" altLang="ja-JP" dirty="0"/>
              <a:t>】</a:t>
            </a:r>
            <a:r>
              <a:rPr lang="ja-JP" altLang="en-US" dirty="0"/>
              <a:t>ポアソン分布の期待値の導出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28</a:t>
            </a:fld>
            <a:endParaRPr lang="en-US" altLang="ja-JP" dirty="0"/>
          </a:p>
        </p:txBody>
      </p:sp>
      <p:sp>
        <p:nvSpPr>
          <p:cNvPr id="6" name="正方形/長方形 3"/>
          <p:cNvSpPr>
            <a:spLocks noChangeArrowheads="1"/>
          </p:cNvSpPr>
          <p:nvPr/>
        </p:nvSpPr>
        <p:spPr bwMode="auto">
          <a:xfrm>
            <a:off x="738188" y="1285555"/>
            <a:ext cx="15114995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4508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 lvl="1" eaLnBrk="1" hangingPunct="1">
              <a:spcAft>
                <a:spcPts val="1200"/>
              </a:spcAft>
              <a:buClr>
                <a:srgbClr val="A50021"/>
              </a:buClr>
            </a:pPr>
            <a:r>
              <a:rPr lang="ja-JP" altLang="en-US" sz="4000" dirty="0" smtClean="0">
                <a:solidFill>
                  <a:srgbClr val="000000"/>
                </a:solidFill>
                <a:latin typeface="+mn-ea"/>
                <a:ea typeface="+mn-ea"/>
              </a:rPr>
              <a:t>以下では、分かり易いように</a:t>
            </a:r>
            <a:r>
              <a:rPr lang="en-US" altLang="ja-JP" sz="4000" dirty="0" smtClean="0">
                <a:solidFill>
                  <a:srgbClr val="000000"/>
                </a:solidFill>
                <a:latin typeface="+mn-ea"/>
                <a:ea typeface="+mn-ea"/>
              </a:rPr>
              <a:t>x</a:t>
            </a:r>
            <a:r>
              <a:rPr lang="ja-JP" altLang="en-US" sz="4000" dirty="0" smtClean="0">
                <a:solidFill>
                  <a:srgbClr val="000000"/>
                </a:solidFill>
                <a:latin typeface="+mn-ea"/>
                <a:ea typeface="+mn-ea"/>
              </a:rPr>
              <a:t>を</a:t>
            </a:r>
            <a:r>
              <a:rPr lang="en-US" altLang="ja-JP" sz="4000" dirty="0" smtClean="0">
                <a:solidFill>
                  <a:srgbClr val="000000"/>
                </a:solidFill>
                <a:latin typeface="+mn-ea"/>
                <a:ea typeface="+mn-ea"/>
              </a:rPr>
              <a:t>k</a:t>
            </a:r>
            <a:r>
              <a:rPr lang="ja-JP" altLang="en-US" sz="4000" dirty="0" smtClean="0">
                <a:solidFill>
                  <a:srgbClr val="000000"/>
                </a:solidFill>
                <a:latin typeface="+mn-ea"/>
                <a:ea typeface="+mn-ea"/>
              </a:rPr>
              <a:t>として書いている。</a:t>
            </a:r>
            <a:endParaRPr lang="en-US" altLang="ja-JP" sz="4000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 lvl="1" eaLnBrk="1" hangingPunct="1">
              <a:spcAft>
                <a:spcPts val="1200"/>
              </a:spcAft>
              <a:buClr>
                <a:srgbClr val="A50021"/>
              </a:buClr>
            </a:pPr>
            <a:r>
              <a:rPr lang="en-US" altLang="ja-JP" sz="4000" dirty="0" err="1" smtClean="0">
                <a:solidFill>
                  <a:srgbClr val="000000"/>
                </a:solidFill>
                <a:latin typeface="+mn-ea"/>
                <a:ea typeface="+mn-ea"/>
              </a:rPr>
              <a:t>e</a:t>
            </a:r>
            <a:r>
              <a:rPr lang="en-US" altLang="ja-JP" sz="4000" baseline="30000" dirty="0" err="1" smtClean="0">
                <a:solidFill>
                  <a:srgbClr val="000000"/>
                </a:solidFill>
                <a:latin typeface="+mn-ea"/>
                <a:ea typeface="+mn-ea"/>
              </a:rPr>
              <a:t>λ</a:t>
            </a:r>
            <a:r>
              <a:rPr lang="ja-JP" altLang="en-US" sz="4000" dirty="0" smtClean="0">
                <a:solidFill>
                  <a:srgbClr val="000000"/>
                </a:solidFill>
                <a:latin typeface="+mn-ea"/>
                <a:ea typeface="+mn-ea"/>
              </a:rPr>
              <a:t>の</a:t>
            </a:r>
            <a:r>
              <a:rPr lang="en-US" altLang="ja-JP" sz="4000" dirty="0" smtClean="0">
                <a:solidFill>
                  <a:srgbClr val="000000"/>
                </a:solidFill>
                <a:latin typeface="+mn-ea"/>
                <a:ea typeface="+mn-ea"/>
              </a:rPr>
              <a:t>Taylor</a:t>
            </a:r>
            <a:r>
              <a:rPr lang="ja-JP" altLang="en-US" sz="4000" dirty="0" smtClean="0">
                <a:solidFill>
                  <a:srgbClr val="000000"/>
                </a:solidFill>
                <a:latin typeface="+mn-ea"/>
                <a:ea typeface="+mn-ea"/>
              </a:rPr>
              <a:t>展開を使うのがポイント！</a:t>
            </a:r>
            <a:endParaRPr lang="en-US" altLang="ja-JP" sz="40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0094" y="2769206"/>
            <a:ext cx="4868043" cy="5948767"/>
          </a:xfrm>
          <a:prstGeom prst="rect">
            <a:avLst/>
          </a:prstGeom>
        </p:spPr>
      </p:pic>
      <p:sp>
        <p:nvSpPr>
          <p:cNvPr id="8" name="角丸四角形 7"/>
          <p:cNvSpPr/>
          <p:nvPr/>
        </p:nvSpPr>
        <p:spPr>
          <a:xfrm>
            <a:off x="8220335" y="6903343"/>
            <a:ext cx="1296144" cy="108012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吹き出し 8"/>
          <p:cNvSpPr/>
          <p:nvPr/>
        </p:nvSpPr>
        <p:spPr>
          <a:xfrm>
            <a:off x="10212399" y="6255271"/>
            <a:ext cx="1896368" cy="1080120"/>
          </a:xfrm>
          <a:prstGeom prst="wedgeRectCallout">
            <a:avLst>
              <a:gd name="adj1" fmla="val -79614"/>
              <a:gd name="adj2" fmla="val 326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4444" y="6555680"/>
            <a:ext cx="1047750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392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29</a:t>
            </a:fld>
            <a:endParaRPr lang="en-US" altLang="ja-JP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376888" y="494631"/>
            <a:ext cx="15902353" cy="1413515"/>
          </a:xfrm>
        </p:spPr>
        <p:txBody>
          <a:bodyPr/>
          <a:lstStyle/>
          <a:p>
            <a:r>
              <a:rPr kumimoji="1" lang="ja-JP" altLang="en-US" dirty="0" smtClean="0"/>
              <a:t>ポアソン分布の例</a:t>
            </a:r>
            <a:endParaRPr kumimoji="1" lang="ja-JP" altLang="en-US" dirty="0"/>
          </a:p>
        </p:txBody>
      </p:sp>
      <p:sp>
        <p:nvSpPr>
          <p:cNvPr id="8" name="正方形/長方形 3"/>
          <p:cNvSpPr>
            <a:spLocks noChangeArrowheads="1"/>
          </p:cNvSpPr>
          <p:nvPr/>
        </p:nvSpPr>
        <p:spPr bwMode="auto">
          <a:xfrm>
            <a:off x="698062" y="2120029"/>
            <a:ext cx="15515161" cy="5755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8207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 eaLnBrk="1" hangingPunct="1"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ja-JP" altLang="en-US" sz="4400" dirty="0">
                <a:latin typeface="+mj-ea"/>
                <a:ea typeface="+mj-ea"/>
              </a:rPr>
              <a:t>リスクや安全性に関連する現状に良く適用される</a:t>
            </a:r>
            <a:endParaRPr lang="en-US" altLang="ja-JP" sz="4400" dirty="0">
              <a:latin typeface="+mj-ea"/>
              <a:ea typeface="+mj-ea"/>
            </a:endParaRPr>
          </a:p>
          <a:p>
            <a:pPr lvl="1" eaLnBrk="1" hangingPunct="1"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Ø"/>
            </a:pPr>
            <a:r>
              <a:rPr lang="ja-JP" altLang="en-US" sz="4400" dirty="0">
                <a:solidFill>
                  <a:srgbClr val="000000"/>
                </a:solidFill>
                <a:latin typeface="+mj-ea"/>
                <a:ea typeface="+mj-ea"/>
              </a:rPr>
              <a:t>交通事故件数</a:t>
            </a:r>
          </a:p>
          <a:p>
            <a:pPr lvl="1" eaLnBrk="1" hangingPunct="1"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Ø"/>
            </a:pPr>
            <a:r>
              <a:rPr lang="ja-JP" altLang="en-US" sz="4400" dirty="0">
                <a:solidFill>
                  <a:srgbClr val="000000"/>
                </a:solidFill>
                <a:latin typeface="+mj-ea"/>
                <a:ea typeface="+mj-ea"/>
              </a:rPr>
              <a:t>大量生産の不良品数</a:t>
            </a:r>
          </a:p>
          <a:p>
            <a:pPr lvl="1" eaLnBrk="1" hangingPunct="1"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Ø"/>
            </a:pPr>
            <a:r>
              <a:rPr lang="ja-JP" altLang="en-US" sz="4400" dirty="0">
                <a:solidFill>
                  <a:srgbClr val="000000"/>
                </a:solidFill>
                <a:latin typeface="+mj-ea"/>
                <a:ea typeface="+mj-ea"/>
              </a:rPr>
              <a:t>破産件数</a:t>
            </a:r>
          </a:p>
          <a:p>
            <a:pPr lvl="1" eaLnBrk="1" hangingPunct="1"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Ø"/>
            </a:pPr>
            <a:r>
              <a:rPr lang="ja-JP" altLang="en-US" sz="4400" dirty="0">
                <a:solidFill>
                  <a:srgbClr val="000000"/>
                </a:solidFill>
                <a:latin typeface="+mj-ea"/>
                <a:ea typeface="+mj-ea"/>
              </a:rPr>
              <a:t>火災件数</a:t>
            </a:r>
          </a:p>
          <a:p>
            <a:pPr lvl="1" eaLnBrk="1" hangingPunct="1"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Ø"/>
            </a:pPr>
            <a:r>
              <a:rPr lang="ja-JP" altLang="en-US" sz="4400" dirty="0">
                <a:solidFill>
                  <a:srgbClr val="000000"/>
                </a:solidFill>
                <a:latin typeface="+mj-ea"/>
                <a:ea typeface="+mj-ea"/>
              </a:rPr>
              <a:t>砲弾命中数</a:t>
            </a:r>
          </a:p>
          <a:p>
            <a:pPr lvl="1" eaLnBrk="1" hangingPunct="1"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Ø"/>
            </a:pPr>
            <a:r>
              <a:rPr lang="ja-JP" altLang="en-US" sz="4400" dirty="0">
                <a:solidFill>
                  <a:srgbClr val="000000"/>
                </a:solidFill>
                <a:latin typeface="+mj-ea"/>
                <a:ea typeface="+mj-ea"/>
              </a:rPr>
              <a:t>遺伝子の突然変異数</a:t>
            </a:r>
            <a:endParaRPr lang="en-US" altLang="ja-JP" sz="3200" dirty="0">
              <a:solidFill>
                <a:srgbClr val="0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03881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今回の講義内容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3</a:t>
            </a:fld>
            <a:endParaRPr lang="en-US" altLang="ja-JP" dirty="0"/>
          </a:p>
        </p:txBody>
      </p:sp>
      <p:sp>
        <p:nvSpPr>
          <p:cNvPr id="6" name="Rectangle 8"/>
          <p:cNvSpPr txBox="1">
            <a:spLocks noChangeArrowheads="1"/>
          </p:cNvSpPr>
          <p:nvPr/>
        </p:nvSpPr>
        <p:spPr>
          <a:xfrm>
            <a:off x="8548688" y="7756513"/>
            <a:ext cx="1320800" cy="334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+mn-cs"/>
              </a:defRPr>
            </a:lvl1pPr>
            <a:lvl2pPr marL="742950" indent="-28575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+mn-cs"/>
              </a:defRPr>
            </a:lvl2pPr>
            <a:lvl3pPr marL="1143000" indent="-228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+mn-cs"/>
              </a:defRPr>
            </a:lvl3pPr>
            <a:lvl4pPr marL="1600200" indent="-228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+mn-cs"/>
              </a:defRPr>
            </a:lvl4pPr>
            <a:lvl5pPr marL="2057400" indent="-228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+mn-cs"/>
              </a:defRPr>
            </a:lvl5pPr>
            <a:lvl6pPr marL="2514600" indent="-228600" algn="l" defTabSz="913451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+mn-cs"/>
              </a:defRPr>
            </a:lvl6pPr>
            <a:lvl7pPr marL="2971800" indent="-228600" algn="l" defTabSz="913451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+mn-cs"/>
              </a:defRPr>
            </a:lvl7pPr>
            <a:lvl8pPr marL="3429000" indent="-228600" algn="l" defTabSz="913451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+mn-cs"/>
              </a:defRPr>
            </a:lvl8pPr>
            <a:lvl9pPr marL="3886200" indent="-228600" algn="l" defTabSz="913451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+mn-cs"/>
              </a:defRPr>
            </a:lvl9pPr>
          </a:lstStyle>
          <a:p>
            <a:fld id="{F9032EA3-FAC8-4063-BAE0-AFF97B8A03FF}" type="slidenum">
              <a:rPr kumimoji="0" lang="en-US" altLang="ja-JP" sz="1800" smtClean="0">
                <a:solidFill>
                  <a:schemeClr val="bg1"/>
                </a:solidFill>
                <a:ea typeface="ＭＳ Ｐゴシック" panose="020B0600070205080204" pitchFamily="50" charset="-128"/>
              </a:rPr>
              <a:pPr/>
              <a:t>3</a:t>
            </a:fld>
            <a:endParaRPr kumimoji="0" lang="en-US" altLang="ja-JP" sz="1800" smtClean="0">
              <a:solidFill>
                <a:schemeClr val="bg1"/>
              </a:solidFill>
              <a:ea typeface="ＭＳ Ｐゴシック" panose="020B0600070205080204" pitchFamily="50" charset="-128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5474195" y="4023023"/>
            <a:ext cx="8686800" cy="144655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en-US" sz="4400" dirty="0">
                <a:latin typeface="+mj-ea"/>
                <a:ea typeface="+mj-ea"/>
              </a:rPr>
              <a:t>1. 確率分布の例</a:t>
            </a:r>
          </a:p>
          <a:p>
            <a:r>
              <a:rPr lang="ja-JP" altLang="en-US" sz="4400" dirty="0">
                <a:latin typeface="+mj-ea"/>
                <a:ea typeface="+mj-ea"/>
              </a:rPr>
              <a:t>2. 離散型の確率分布</a:t>
            </a:r>
          </a:p>
        </p:txBody>
      </p:sp>
    </p:spTree>
    <p:extLst>
      <p:ext uri="{BB962C8B-B14F-4D97-AF65-F5344CB8AC3E}">
        <p14:creationId xmlns:p14="http://schemas.microsoft.com/office/powerpoint/2010/main" val="403836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演習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30</a:t>
            </a:fld>
            <a:endParaRPr lang="en-US" altLang="ja-JP" dirty="0"/>
          </a:p>
        </p:txBody>
      </p:sp>
      <p:sp>
        <p:nvSpPr>
          <p:cNvPr id="6" name="正方形/長方形 5"/>
          <p:cNvSpPr/>
          <p:nvPr/>
        </p:nvSpPr>
        <p:spPr>
          <a:xfrm>
            <a:off x="964331" y="1268760"/>
            <a:ext cx="1438479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ja-JP" sz="4000" dirty="0">
                <a:latin typeface="+mj-ea"/>
                <a:ea typeface="+mj-ea"/>
                <a:cs typeface="Times New Roman" panose="02020603050405020304" pitchFamily="18" charset="0"/>
              </a:rPr>
              <a:t>ある店では１時間に平均</a:t>
            </a:r>
            <a:r>
              <a:rPr lang="en-US" altLang="ja-JP" sz="4000" dirty="0">
                <a:latin typeface="+mj-ea"/>
                <a:ea typeface="+mj-ea"/>
                <a:cs typeface="Times New Roman" panose="02020603050405020304" pitchFamily="18" charset="0"/>
              </a:rPr>
              <a:t>4</a:t>
            </a:r>
            <a:r>
              <a:rPr lang="ja-JP" altLang="ja-JP" sz="4000" dirty="0">
                <a:latin typeface="+mj-ea"/>
                <a:ea typeface="+mj-ea"/>
                <a:cs typeface="Times New Roman" panose="02020603050405020304" pitchFamily="18" charset="0"/>
              </a:rPr>
              <a:t>人の客が来る．客の来かたがポアソン分布に従うとすると</a:t>
            </a:r>
            <a:r>
              <a:rPr lang="ja-JP" altLang="ja-JP" sz="4000" dirty="0" smtClean="0">
                <a:latin typeface="+mj-ea"/>
                <a:ea typeface="+mj-ea"/>
                <a:cs typeface="Times New Roman" panose="02020603050405020304" pitchFamily="18" charset="0"/>
              </a:rPr>
              <a:t>，</a:t>
            </a:r>
            <a:r>
              <a:rPr lang="ja-JP" altLang="en-US" sz="4000" dirty="0" smtClean="0">
                <a:latin typeface="+mj-ea"/>
                <a:ea typeface="+mj-ea"/>
                <a:cs typeface="Times New Roman" panose="02020603050405020304" pitchFamily="18" charset="0"/>
              </a:rPr>
              <a:t>今から</a:t>
            </a:r>
            <a:r>
              <a:rPr lang="ja-JP" altLang="ja-JP" sz="4000" dirty="0" smtClean="0">
                <a:latin typeface="+mj-ea"/>
                <a:ea typeface="+mj-ea"/>
                <a:cs typeface="Times New Roman" panose="02020603050405020304" pitchFamily="18" charset="0"/>
              </a:rPr>
              <a:t>１時間</a:t>
            </a:r>
            <a:r>
              <a:rPr lang="ja-JP" altLang="ja-JP" sz="4000" dirty="0">
                <a:latin typeface="+mj-ea"/>
                <a:ea typeface="+mj-ea"/>
                <a:cs typeface="Times New Roman" panose="02020603050405020304" pitchFamily="18" charset="0"/>
              </a:rPr>
              <a:t>に３人の客が来る確率を求めよ。</a:t>
            </a:r>
            <a:endParaRPr lang="ja-JP" altLang="en-US" sz="4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72860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演習</a:t>
            </a:r>
            <a:r>
              <a:rPr kumimoji="1" lang="en-US" altLang="ja-JP" dirty="0" smtClean="0">
                <a:solidFill>
                  <a:srgbClr val="FF0000"/>
                </a:solidFill>
              </a:rPr>
              <a:t>【</a:t>
            </a:r>
            <a:r>
              <a:rPr kumimoji="1" lang="ja-JP" altLang="en-US" dirty="0" smtClean="0">
                <a:solidFill>
                  <a:srgbClr val="FF0000"/>
                </a:solidFill>
              </a:rPr>
              <a:t>解答</a:t>
            </a:r>
            <a:r>
              <a:rPr kumimoji="1" lang="en-US" altLang="ja-JP" dirty="0" smtClean="0">
                <a:solidFill>
                  <a:srgbClr val="FF0000"/>
                </a:solidFill>
              </a:rPr>
              <a:t>】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31</a:t>
            </a:fld>
            <a:endParaRPr lang="en-US" altLang="ja-JP" dirty="0"/>
          </a:p>
        </p:txBody>
      </p:sp>
      <p:sp>
        <p:nvSpPr>
          <p:cNvPr id="6" name="正方形/長方形 5"/>
          <p:cNvSpPr/>
          <p:nvPr/>
        </p:nvSpPr>
        <p:spPr>
          <a:xfrm>
            <a:off x="964331" y="1268760"/>
            <a:ext cx="1438479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ja-JP" sz="4000" dirty="0">
                <a:latin typeface="+mj-ea"/>
                <a:ea typeface="+mj-ea"/>
                <a:cs typeface="Times New Roman" panose="02020603050405020304" pitchFamily="18" charset="0"/>
              </a:rPr>
              <a:t>ある店では１時間に平均</a:t>
            </a:r>
            <a:r>
              <a:rPr lang="en-US" altLang="ja-JP" sz="4000" dirty="0">
                <a:latin typeface="+mj-ea"/>
                <a:ea typeface="+mj-ea"/>
                <a:cs typeface="Times New Roman" panose="02020603050405020304" pitchFamily="18" charset="0"/>
              </a:rPr>
              <a:t>4</a:t>
            </a:r>
            <a:r>
              <a:rPr lang="ja-JP" altLang="ja-JP" sz="4000" dirty="0">
                <a:latin typeface="+mj-ea"/>
                <a:ea typeface="+mj-ea"/>
                <a:cs typeface="Times New Roman" panose="02020603050405020304" pitchFamily="18" charset="0"/>
              </a:rPr>
              <a:t>人の客が来る．客の来かたがポアソン分布に従うとすると</a:t>
            </a:r>
            <a:r>
              <a:rPr lang="ja-JP" altLang="ja-JP" sz="4000" dirty="0" smtClean="0">
                <a:latin typeface="+mj-ea"/>
                <a:ea typeface="+mj-ea"/>
                <a:cs typeface="Times New Roman" panose="02020603050405020304" pitchFamily="18" charset="0"/>
              </a:rPr>
              <a:t>，</a:t>
            </a:r>
            <a:r>
              <a:rPr lang="ja-JP" altLang="en-US" sz="4000" dirty="0" smtClean="0">
                <a:latin typeface="+mj-ea"/>
                <a:ea typeface="+mj-ea"/>
                <a:cs typeface="Times New Roman" panose="02020603050405020304" pitchFamily="18" charset="0"/>
              </a:rPr>
              <a:t>今から</a:t>
            </a:r>
            <a:r>
              <a:rPr lang="ja-JP" altLang="ja-JP" sz="4000" dirty="0" smtClean="0">
                <a:latin typeface="+mj-ea"/>
                <a:ea typeface="+mj-ea"/>
                <a:cs typeface="Times New Roman" panose="02020603050405020304" pitchFamily="18" charset="0"/>
              </a:rPr>
              <a:t>１時間</a:t>
            </a:r>
            <a:r>
              <a:rPr lang="ja-JP" altLang="ja-JP" sz="4000" dirty="0">
                <a:latin typeface="+mj-ea"/>
                <a:ea typeface="+mj-ea"/>
                <a:cs typeface="Times New Roman" panose="02020603050405020304" pitchFamily="18" charset="0"/>
              </a:rPr>
              <a:t>に３人の客が来る確率を求めよ。</a:t>
            </a:r>
            <a:endParaRPr lang="ja-JP" altLang="en-US" sz="4000" dirty="0">
              <a:latin typeface="+mj-ea"/>
              <a:ea typeface="+mj-ea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900435" y="3733244"/>
            <a:ext cx="11936523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4000" dirty="0" smtClean="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λ=4[</a:t>
            </a:r>
            <a:r>
              <a:rPr lang="ja-JP" altLang="en-US" sz="4000" dirty="0" smtClean="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人</a:t>
            </a:r>
            <a:r>
              <a:rPr lang="en-US" altLang="ja-JP" sz="4000" dirty="0" smtClean="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/</a:t>
            </a:r>
            <a:r>
              <a:rPr lang="ja-JP" altLang="en-US" sz="4000" dirty="0" smtClean="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時間</a:t>
            </a:r>
            <a:r>
              <a:rPr lang="en-US" altLang="ja-JP" sz="4000" dirty="0" smtClean="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]</a:t>
            </a:r>
            <a:r>
              <a:rPr lang="ja-JP" altLang="en-US" sz="4000" dirty="0" smtClean="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が分かっている。</a:t>
            </a:r>
            <a:endParaRPr lang="en-US" altLang="ja-JP" sz="4000" dirty="0" smtClean="0">
              <a:solidFill>
                <a:srgbClr val="FF0000"/>
              </a:solidFill>
              <a:latin typeface="+mn-ea"/>
              <a:ea typeface="+mn-ea"/>
              <a:cs typeface="Times New Roman" panose="02020603050405020304" pitchFamily="18" charset="0"/>
            </a:endParaRPr>
          </a:p>
          <a:p>
            <a:r>
              <a:rPr lang="ja-JP" altLang="en-US" sz="4000" dirty="0" smtClean="0">
                <a:solidFill>
                  <a:srgbClr val="FF0000"/>
                </a:solidFill>
                <a:latin typeface="+mn-ea"/>
                <a:ea typeface="+mn-ea"/>
              </a:rPr>
              <a:t>よって</a:t>
            </a:r>
            <a:endParaRPr lang="en-US" altLang="ja-JP" sz="4000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r>
              <a:rPr lang="ja-JP" altLang="en-US" sz="4000" dirty="0" smtClean="0">
                <a:solidFill>
                  <a:srgbClr val="FF0000"/>
                </a:solidFill>
                <a:latin typeface="+mn-ea"/>
                <a:ea typeface="+mn-ea"/>
              </a:rPr>
              <a:t>ｆ（</a:t>
            </a:r>
            <a:r>
              <a:rPr lang="en-US" altLang="ja-JP" sz="4000" dirty="0" smtClean="0">
                <a:solidFill>
                  <a:srgbClr val="FF0000"/>
                </a:solidFill>
                <a:latin typeface="+mn-ea"/>
                <a:ea typeface="+mn-ea"/>
              </a:rPr>
              <a:t>3</a:t>
            </a:r>
            <a:r>
              <a:rPr lang="ja-JP" altLang="en-US" sz="4000" dirty="0" smtClean="0">
                <a:solidFill>
                  <a:srgbClr val="FF0000"/>
                </a:solidFill>
                <a:latin typeface="+mn-ea"/>
                <a:ea typeface="+mn-ea"/>
              </a:rPr>
              <a:t>）</a:t>
            </a:r>
            <a:r>
              <a:rPr lang="ja-JP" altLang="en-US" sz="4000" dirty="0">
                <a:solidFill>
                  <a:srgbClr val="FF0000"/>
                </a:solidFill>
                <a:latin typeface="+mn-ea"/>
                <a:ea typeface="+mn-ea"/>
              </a:rPr>
              <a:t>＝ｅ</a:t>
            </a:r>
            <a:r>
              <a:rPr lang="en-US" altLang="ja-JP" sz="4000" baseline="50000" dirty="0" smtClean="0">
                <a:solidFill>
                  <a:srgbClr val="FF0000"/>
                </a:solidFill>
                <a:latin typeface="+mn-ea"/>
                <a:ea typeface="+mn-ea"/>
              </a:rPr>
              <a:t>-4</a:t>
            </a:r>
            <a:r>
              <a:rPr lang="ja-JP" altLang="en-US" sz="4000" dirty="0" smtClean="0">
                <a:solidFill>
                  <a:srgbClr val="FF0000"/>
                </a:solidFill>
                <a:latin typeface="+mn-ea"/>
                <a:ea typeface="+mn-ea"/>
              </a:rPr>
              <a:t>・</a:t>
            </a:r>
            <a:r>
              <a:rPr lang="en-US" altLang="ja-JP" sz="4000" dirty="0" smtClean="0">
                <a:solidFill>
                  <a:srgbClr val="FF0000"/>
                </a:solidFill>
                <a:latin typeface="+mn-ea"/>
                <a:ea typeface="+mn-ea"/>
              </a:rPr>
              <a:t>4</a:t>
            </a:r>
            <a:r>
              <a:rPr lang="en-US" altLang="ja-JP" sz="4000" baseline="50000" dirty="0" smtClean="0">
                <a:solidFill>
                  <a:srgbClr val="FF0000"/>
                </a:solidFill>
                <a:latin typeface="+mn-ea"/>
                <a:ea typeface="+mn-ea"/>
              </a:rPr>
              <a:t>3</a:t>
            </a:r>
            <a:r>
              <a:rPr lang="ja-JP" altLang="en-US" sz="4000" dirty="0" smtClean="0">
                <a:solidFill>
                  <a:srgbClr val="FF0000"/>
                </a:solidFill>
                <a:latin typeface="+mn-ea"/>
                <a:ea typeface="+mn-ea"/>
              </a:rPr>
              <a:t>／</a:t>
            </a:r>
            <a:r>
              <a:rPr lang="en-US" altLang="ja-JP" sz="4000" dirty="0" smtClean="0">
                <a:solidFill>
                  <a:srgbClr val="FF0000"/>
                </a:solidFill>
                <a:latin typeface="+mn-ea"/>
                <a:ea typeface="+mn-ea"/>
              </a:rPr>
              <a:t>3</a:t>
            </a:r>
            <a:r>
              <a:rPr lang="ja-JP" altLang="en-US" sz="4000" dirty="0" smtClean="0">
                <a:solidFill>
                  <a:srgbClr val="FF0000"/>
                </a:solidFill>
                <a:latin typeface="+mn-ea"/>
                <a:ea typeface="+mn-ea"/>
              </a:rPr>
              <a:t>！ </a:t>
            </a:r>
            <a:r>
              <a:rPr lang="en-US" altLang="ja-JP" sz="4000" dirty="0" smtClean="0">
                <a:solidFill>
                  <a:srgbClr val="FF0000"/>
                </a:solidFill>
                <a:latin typeface="+mn-ea"/>
                <a:ea typeface="+mn-ea"/>
              </a:rPr>
              <a:t>= </a:t>
            </a:r>
            <a:r>
              <a:rPr lang="en-US" altLang="ja-JP" sz="4000" u="sng" dirty="0" smtClean="0">
                <a:solidFill>
                  <a:srgbClr val="FF0000"/>
                </a:solidFill>
                <a:latin typeface="+mn-ea"/>
                <a:ea typeface="+mn-ea"/>
              </a:rPr>
              <a:t>0.195</a:t>
            </a:r>
            <a:endParaRPr lang="en-US" altLang="ja-JP" sz="4000" u="sng" dirty="0" smtClean="0">
              <a:solidFill>
                <a:srgbClr val="FF0000"/>
              </a:solidFill>
              <a:latin typeface="+mn-ea"/>
              <a:ea typeface="+mn-ea"/>
              <a:cs typeface="Times New Roman" panose="02020603050405020304" pitchFamily="18" charset="0"/>
            </a:endParaRPr>
          </a:p>
          <a:p>
            <a:endParaRPr lang="en-US" altLang="ja-JP" sz="4000" dirty="0">
              <a:solidFill>
                <a:srgbClr val="FF0000"/>
              </a:solidFill>
              <a:latin typeface="+mn-ea"/>
              <a:ea typeface="+mn-ea"/>
              <a:cs typeface="Times New Roman" panose="02020603050405020304" pitchFamily="18" charset="0"/>
            </a:endParaRPr>
          </a:p>
          <a:p>
            <a:endParaRPr lang="ja-JP" altLang="en-US" sz="40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435" y="6125448"/>
            <a:ext cx="7988501" cy="2606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84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今回の講義のまとめ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32</a:t>
            </a:fld>
            <a:endParaRPr lang="en-US" altLang="ja-JP" dirty="0"/>
          </a:p>
        </p:txBody>
      </p:sp>
      <p:sp>
        <p:nvSpPr>
          <p:cNvPr id="7" name="正方形/長方形 3"/>
          <p:cNvSpPr>
            <a:spLocks noChangeArrowheads="1"/>
          </p:cNvSpPr>
          <p:nvPr/>
        </p:nvSpPr>
        <p:spPr bwMode="auto">
          <a:xfrm>
            <a:off x="523874" y="1510590"/>
            <a:ext cx="16379929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8207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 eaLnBrk="1" hangingPunct="1"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ja-JP" altLang="en-US" sz="4400" dirty="0">
                <a:solidFill>
                  <a:srgbClr val="FF0000"/>
                </a:solidFill>
                <a:latin typeface="+mn-ea"/>
                <a:ea typeface="+mn-ea"/>
              </a:rPr>
              <a:t>離散型の確率分布</a:t>
            </a:r>
            <a:r>
              <a:rPr lang="ja-JP" altLang="en-US" sz="4400" dirty="0">
                <a:latin typeface="+mn-ea"/>
                <a:ea typeface="+mn-ea"/>
              </a:rPr>
              <a:t>について，以下の分布を学んだ</a:t>
            </a:r>
            <a:endParaRPr lang="en-US" altLang="ja-JP" sz="4400" dirty="0">
              <a:latin typeface="+mn-ea"/>
              <a:ea typeface="+mn-ea"/>
            </a:endParaRPr>
          </a:p>
          <a:p>
            <a:pPr lvl="1" eaLnBrk="1" hangingPunct="1"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Ø"/>
            </a:pPr>
            <a:r>
              <a:rPr lang="ja-JP" altLang="en-US" sz="4400" dirty="0">
                <a:latin typeface="+mn-ea"/>
                <a:ea typeface="+mn-ea"/>
              </a:rPr>
              <a:t>一様分布</a:t>
            </a:r>
            <a:endParaRPr lang="en-US" altLang="ja-JP" sz="4400" dirty="0">
              <a:latin typeface="+mn-ea"/>
              <a:ea typeface="+mn-ea"/>
            </a:endParaRPr>
          </a:p>
          <a:p>
            <a:pPr lvl="1" eaLnBrk="1" hangingPunct="1"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Ø"/>
            </a:pPr>
            <a:r>
              <a:rPr lang="ja-JP" altLang="en-US" sz="4400" dirty="0">
                <a:latin typeface="+mn-ea"/>
                <a:ea typeface="+mn-ea"/>
              </a:rPr>
              <a:t>超幾何分布</a:t>
            </a:r>
            <a:endParaRPr lang="en-US" altLang="ja-JP" sz="4400" dirty="0">
              <a:latin typeface="+mn-ea"/>
              <a:ea typeface="+mn-ea"/>
            </a:endParaRPr>
          </a:p>
          <a:p>
            <a:pPr lvl="1" eaLnBrk="1" hangingPunct="1"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Ø"/>
            </a:pPr>
            <a:r>
              <a:rPr lang="ja-JP" altLang="en-US" sz="4400" dirty="0">
                <a:latin typeface="+mn-ea"/>
                <a:ea typeface="+mn-ea"/>
              </a:rPr>
              <a:t>二項分布</a:t>
            </a:r>
            <a:endParaRPr lang="en-US" altLang="ja-JP" sz="4400" dirty="0">
              <a:latin typeface="+mn-ea"/>
              <a:ea typeface="+mn-ea"/>
            </a:endParaRPr>
          </a:p>
          <a:p>
            <a:pPr lvl="1" eaLnBrk="1" hangingPunct="1"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Ø"/>
            </a:pPr>
            <a:r>
              <a:rPr lang="ja-JP" altLang="en-US" sz="4400" dirty="0">
                <a:latin typeface="+mn-ea"/>
                <a:ea typeface="+mn-ea"/>
              </a:rPr>
              <a:t>ポアソン分布</a:t>
            </a:r>
            <a:endParaRPr lang="en-US" altLang="ja-JP" sz="4400" dirty="0">
              <a:latin typeface="+mn-ea"/>
              <a:ea typeface="+mn-ea"/>
            </a:endParaRPr>
          </a:p>
          <a:p>
            <a:pPr marL="457200" lvl="1" indent="0" eaLnBrk="1" hangingPunct="1">
              <a:spcAft>
                <a:spcPts val="1200"/>
              </a:spcAft>
              <a:buClr>
                <a:srgbClr val="A50021"/>
              </a:buClr>
            </a:pPr>
            <a:endParaRPr lang="en-US" altLang="ja-JP" sz="4400" dirty="0">
              <a:latin typeface="+mn-ea"/>
              <a:ea typeface="+mn-ea"/>
            </a:endParaRPr>
          </a:p>
        </p:txBody>
      </p:sp>
      <p:sp>
        <p:nvSpPr>
          <p:cNvPr id="8" name="正方形/長方形 3"/>
          <p:cNvSpPr>
            <a:spLocks noChangeArrowheads="1"/>
          </p:cNvSpPr>
          <p:nvPr/>
        </p:nvSpPr>
        <p:spPr bwMode="auto">
          <a:xfrm>
            <a:off x="523874" y="6716933"/>
            <a:ext cx="16379929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 eaLnBrk="1" hangingPunct="1"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ja-JP" altLang="en-US" sz="4400" dirty="0">
                <a:latin typeface="+mn-ea"/>
                <a:ea typeface="+mn-ea"/>
              </a:rPr>
              <a:t>各確率分布の関数式に加え，期待値，分散の算出方法について学んだ</a:t>
            </a:r>
            <a:endParaRPr lang="en-US" altLang="ja-JP" sz="4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36568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33</a:t>
            </a:fld>
            <a:endParaRPr lang="en-US" altLang="ja-JP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学習のポイント（チェックリスト）</a:t>
            </a:r>
            <a:endParaRPr kumimoji="1" lang="ja-JP" altLang="en-US" dirty="0"/>
          </a:p>
        </p:txBody>
      </p:sp>
      <p:sp>
        <p:nvSpPr>
          <p:cNvPr id="8" name="正方形/長方形 3"/>
          <p:cNvSpPr>
            <a:spLocks noChangeArrowheads="1"/>
          </p:cNvSpPr>
          <p:nvPr/>
        </p:nvSpPr>
        <p:spPr bwMode="auto">
          <a:xfrm>
            <a:off x="523875" y="1881063"/>
            <a:ext cx="15293304" cy="5601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8207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 eaLnBrk="1" hangingPunct="1"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ja-JP" altLang="en-US" sz="4400" dirty="0">
                <a:latin typeface="+mn-ea"/>
                <a:ea typeface="+mn-ea"/>
              </a:rPr>
              <a:t>以下の離散型の確率分布について，確率分布の式を述べることができますか？</a:t>
            </a:r>
            <a:endParaRPr lang="en-US" altLang="ja-JP" sz="4400" dirty="0">
              <a:latin typeface="+mn-ea"/>
              <a:ea typeface="+mn-ea"/>
            </a:endParaRPr>
          </a:p>
          <a:p>
            <a:pPr lvl="1" eaLnBrk="1" hangingPunct="1"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Ø"/>
            </a:pPr>
            <a:r>
              <a:rPr lang="ja-JP" altLang="en-US" sz="4400" dirty="0">
                <a:latin typeface="+mn-ea"/>
                <a:ea typeface="+mn-ea"/>
              </a:rPr>
              <a:t>一様分布</a:t>
            </a:r>
            <a:endParaRPr lang="en-US" altLang="ja-JP" sz="4400" dirty="0">
              <a:latin typeface="+mn-ea"/>
              <a:ea typeface="+mn-ea"/>
            </a:endParaRPr>
          </a:p>
          <a:p>
            <a:pPr lvl="1" eaLnBrk="1" hangingPunct="1"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Ø"/>
            </a:pPr>
            <a:r>
              <a:rPr lang="ja-JP" altLang="en-US" sz="4400" dirty="0">
                <a:latin typeface="+mn-ea"/>
                <a:ea typeface="+mn-ea"/>
              </a:rPr>
              <a:t>超幾何分布</a:t>
            </a:r>
            <a:endParaRPr lang="en-US" altLang="ja-JP" sz="4400" dirty="0">
              <a:latin typeface="+mn-ea"/>
              <a:ea typeface="+mn-ea"/>
            </a:endParaRPr>
          </a:p>
          <a:p>
            <a:pPr lvl="1" eaLnBrk="1" hangingPunct="1"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Ø"/>
            </a:pPr>
            <a:r>
              <a:rPr lang="ja-JP" altLang="en-US" sz="4400" dirty="0">
                <a:latin typeface="+mn-ea"/>
                <a:ea typeface="+mn-ea"/>
              </a:rPr>
              <a:t>二項分布</a:t>
            </a:r>
            <a:endParaRPr lang="en-US" altLang="ja-JP" sz="4400" dirty="0">
              <a:latin typeface="+mn-ea"/>
              <a:ea typeface="+mn-ea"/>
            </a:endParaRPr>
          </a:p>
          <a:p>
            <a:pPr lvl="1" eaLnBrk="1" hangingPunct="1"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Ø"/>
            </a:pPr>
            <a:r>
              <a:rPr lang="ja-JP" altLang="en-US" sz="4400" dirty="0">
                <a:latin typeface="+mn-ea"/>
                <a:ea typeface="+mn-ea"/>
              </a:rPr>
              <a:t>ポアソン分布</a:t>
            </a:r>
            <a:endParaRPr lang="en-US" altLang="ja-JP" sz="4400" dirty="0">
              <a:latin typeface="+mn-ea"/>
              <a:ea typeface="+mn-ea"/>
            </a:endParaRPr>
          </a:p>
          <a:p>
            <a:pPr lvl="1" eaLnBrk="1" hangingPunct="1"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Ø"/>
            </a:pPr>
            <a:endParaRPr lang="en-US" altLang="ja-JP" sz="4400" dirty="0">
              <a:latin typeface="+mn-ea"/>
              <a:ea typeface="+mn-ea"/>
            </a:endParaRPr>
          </a:p>
        </p:txBody>
      </p:sp>
      <p:sp>
        <p:nvSpPr>
          <p:cNvPr id="9" name="正方形/長方形 4"/>
          <p:cNvSpPr>
            <a:spLocks noChangeArrowheads="1"/>
          </p:cNvSpPr>
          <p:nvPr/>
        </p:nvSpPr>
        <p:spPr bwMode="auto">
          <a:xfrm>
            <a:off x="488950" y="7148981"/>
            <a:ext cx="15293304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8207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 eaLnBrk="1" hangingPunct="1"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ja-JP" altLang="en-US" sz="4400" dirty="0">
                <a:latin typeface="+mn-ea"/>
                <a:ea typeface="+mn-ea"/>
              </a:rPr>
              <a:t>上のそれぞれの分布に従う確率変数について、期待値を述べることができますか？</a:t>
            </a:r>
            <a:endParaRPr lang="en-US" altLang="ja-JP" sz="4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36737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01587" y="3662983"/>
            <a:ext cx="15902353" cy="1413515"/>
          </a:xfrm>
        </p:spPr>
        <p:txBody>
          <a:bodyPr>
            <a:normAutofit/>
          </a:bodyPr>
          <a:lstStyle/>
          <a:p>
            <a:pPr algn="ctr"/>
            <a:r>
              <a:rPr kumimoji="1" lang="en-US" altLang="ja-JP" sz="7200" dirty="0" smtClean="0">
                <a:latin typeface="+mj-ea"/>
              </a:rPr>
              <a:t>1. </a:t>
            </a:r>
            <a:r>
              <a:rPr kumimoji="1" lang="ja-JP" altLang="en-US" sz="7200" dirty="0" smtClean="0">
                <a:latin typeface="+mj-ea"/>
              </a:rPr>
              <a:t>確率分布の例</a:t>
            </a:r>
            <a:endParaRPr kumimoji="1" lang="ja-JP" altLang="en-US" sz="7200" dirty="0">
              <a:latin typeface="+mj-ea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4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338771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確率分布の例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5</a:t>
            </a:fld>
            <a:endParaRPr lang="en-US" altLang="ja-JP" dirty="0"/>
          </a:p>
        </p:txBody>
      </p:sp>
      <p:sp>
        <p:nvSpPr>
          <p:cNvPr id="9" name="正方形/長方形 3"/>
          <p:cNvSpPr>
            <a:spLocks noChangeArrowheads="1"/>
          </p:cNvSpPr>
          <p:nvPr/>
        </p:nvSpPr>
        <p:spPr bwMode="auto">
          <a:xfrm>
            <a:off x="523875" y="1214438"/>
            <a:ext cx="1522129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 eaLnBrk="1" hangingPunct="1"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ja-JP" altLang="en-US" sz="4000" dirty="0">
                <a:latin typeface="+mj-ea"/>
                <a:ea typeface="+mj-ea"/>
              </a:rPr>
              <a:t>各種現象にはそれを表すのに相応しい確率分布がある</a:t>
            </a:r>
            <a:endParaRPr lang="en-US" altLang="ja-JP" sz="4000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grpSp>
        <p:nvGrpSpPr>
          <p:cNvPr id="10" name="グループ化 11"/>
          <p:cNvGrpSpPr>
            <a:grpSpLocks/>
          </p:cNvGrpSpPr>
          <p:nvPr/>
        </p:nvGrpSpPr>
        <p:grpSpPr bwMode="auto">
          <a:xfrm>
            <a:off x="10558503" y="5643203"/>
            <a:ext cx="1982312" cy="1928813"/>
            <a:chOff x="7004050" y="4143375"/>
            <a:chExt cx="1982312" cy="1928813"/>
          </a:xfrm>
        </p:grpSpPr>
        <p:sp>
          <p:nvSpPr>
            <p:cNvPr id="11" name="右中かっこ 10"/>
            <p:cNvSpPr/>
            <p:nvPr/>
          </p:nvSpPr>
          <p:spPr>
            <a:xfrm>
              <a:off x="7004050" y="4143375"/>
              <a:ext cx="214313" cy="1928813"/>
            </a:xfrm>
            <a:prstGeom prst="rightBrace">
              <a:avLst>
                <a:gd name="adj1" fmla="val 31666"/>
                <a:gd name="adj2" fmla="val 50000"/>
              </a:avLst>
            </a:prstGeom>
            <a:ln w="28575" cmpd="sng">
              <a:solidFill>
                <a:srgbClr val="008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ja-JP" altLang="en-US" sz="3600">
                <a:latin typeface="+mj-ea"/>
                <a:ea typeface="+mj-ea"/>
              </a:endParaRPr>
            </a:p>
          </p:txBody>
        </p:sp>
        <p:sp>
          <p:nvSpPr>
            <p:cNvPr id="12" name="正方形/長方形 8"/>
            <p:cNvSpPr>
              <a:spLocks noChangeArrowheads="1"/>
            </p:cNvSpPr>
            <p:nvPr/>
          </p:nvSpPr>
          <p:spPr bwMode="auto">
            <a:xfrm>
              <a:off x="7262813" y="4849813"/>
              <a:ext cx="1723549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</a:defRPr>
              </a:lvl9pPr>
            </a:lstStyle>
            <a:p>
              <a:pPr eaLnBrk="1" hangingPunct="1"/>
              <a:r>
                <a:rPr lang="ja-JP" altLang="en-US" sz="4000">
                  <a:solidFill>
                    <a:srgbClr val="FF0000"/>
                  </a:solidFill>
                  <a:latin typeface="+mj-ea"/>
                  <a:ea typeface="+mj-ea"/>
                </a:rPr>
                <a:t>連続型</a:t>
              </a:r>
            </a:p>
          </p:txBody>
        </p:sp>
      </p:grpSp>
      <p:sp>
        <p:nvSpPr>
          <p:cNvPr id="13" name="正方形/長方形 3"/>
          <p:cNvSpPr>
            <a:spLocks noChangeArrowheads="1"/>
          </p:cNvSpPr>
          <p:nvPr/>
        </p:nvSpPr>
        <p:spPr bwMode="auto">
          <a:xfrm>
            <a:off x="523875" y="2209753"/>
            <a:ext cx="12845032" cy="2785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8207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 lvl="1" eaLnBrk="1" hangingPunct="1">
              <a:spcAft>
                <a:spcPts val="600"/>
              </a:spcAft>
              <a:buClr>
                <a:srgbClr val="A50021"/>
              </a:buClr>
              <a:buFont typeface="Wingdings" panose="05000000000000000000" pitchFamily="2" charset="2"/>
              <a:buChar char="Ø"/>
            </a:pPr>
            <a:r>
              <a:rPr lang="ja-JP" altLang="en-US" sz="4000" dirty="0">
                <a:solidFill>
                  <a:srgbClr val="000000"/>
                </a:solidFill>
                <a:latin typeface="+mj-ea"/>
                <a:ea typeface="+mj-ea"/>
              </a:rPr>
              <a:t>さいころの目： </a:t>
            </a:r>
            <a:r>
              <a:rPr lang="ja-JP" altLang="en-US" sz="4000" dirty="0">
                <a:solidFill>
                  <a:srgbClr val="C00000"/>
                </a:solidFill>
                <a:latin typeface="+mj-ea"/>
                <a:ea typeface="+mj-ea"/>
              </a:rPr>
              <a:t>一様分布</a:t>
            </a:r>
            <a:endParaRPr lang="en-US" altLang="ja-JP" sz="4000" dirty="0">
              <a:solidFill>
                <a:srgbClr val="C00000"/>
              </a:solidFill>
              <a:latin typeface="+mj-ea"/>
              <a:ea typeface="+mj-ea"/>
            </a:endParaRPr>
          </a:p>
          <a:p>
            <a:pPr lvl="1" eaLnBrk="1" hangingPunct="1">
              <a:spcAft>
                <a:spcPts val="600"/>
              </a:spcAft>
              <a:buClr>
                <a:srgbClr val="A50021"/>
              </a:buClr>
              <a:buFont typeface="Wingdings" panose="05000000000000000000" pitchFamily="2" charset="2"/>
              <a:buChar char="Ø"/>
            </a:pPr>
            <a:r>
              <a:rPr lang="ja-JP" altLang="en-US" sz="4000" dirty="0">
                <a:solidFill>
                  <a:srgbClr val="000000"/>
                </a:solidFill>
                <a:latin typeface="+mj-ea"/>
                <a:ea typeface="+mj-ea"/>
              </a:rPr>
              <a:t>資源調査： </a:t>
            </a:r>
            <a:r>
              <a:rPr lang="ja-JP" altLang="en-US" sz="4000" dirty="0">
                <a:solidFill>
                  <a:srgbClr val="C00000"/>
                </a:solidFill>
                <a:latin typeface="+mj-ea"/>
                <a:ea typeface="+mj-ea"/>
              </a:rPr>
              <a:t>超幾何分布</a:t>
            </a:r>
            <a:endParaRPr lang="en-US" altLang="ja-JP" sz="4000" dirty="0">
              <a:solidFill>
                <a:srgbClr val="C00000"/>
              </a:solidFill>
              <a:latin typeface="+mj-ea"/>
              <a:ea typeface="+mj-ea"/>
            </a:endParaRPr>
          </a:p>
          <a:p>
            <a:pPr lvl="1" eaLnBrk="1" hangingPunct="1">
              <a:spcAft>
                <a:spcPts val="600"/>
              </a:spcAft>
              <a:buClr>
                <a:srgbClr val="A50021"/>
              </a:buClr>
              <a:buFont typeface="Wingdings" panose="05000000000000000000" pitchFamily="2" charset="2"/>
              <a:buChar char="Ø"/>
            </a:pPr>
            <a:r>
              <a:rPr lang="ja-JP" altLang="en-US" sz="4000" dirty="0">
                <a:solidFill>
                  <a:srgbClr val="000000"/>
                </a:solidFill>
                <a:latin typeface="+mj-ea"/>
                <a:ea typeface="+mj-ea"/>
              </a:rPr>
              <a:t>アンケート項目の集計値： </a:t>
            </a:r>
            <a:r>
              <a:rPr lang="ja-JP" altLang="en-US" sz="4000" dirty="0">
                <a:solidFill>
                  <a:srgbClr val="C00000"/>
                </a:solidFill>
                <a:latin typeface="+mj-ea"/>
                <a:ea typeface="+mj-ea"/>
              </a:rPr>
              <a:t>二項分布</a:t>
            </a:r>
            <a:endParaRPr lang="en-US" altLang="ja-JP" sz="4000" dirty="0">
              <a:solidFill>
                <a:srgbClr val="C00000"/>
              </a:solidFill>
              <a:latin typeface="+mj-ea"/>
              <a:ea typeface="+mj-ea"/>
            </a:endParaRPr>
          </a:p>
          <a:p>
            <a:pPr lvl="1" eaLnBrk="1" hangingPunct="1">
              <a:spcAft>
                <a:spcPts val="600"/>
              </a:spcAft>
              <a:buClr>
                <a:srgbClr val="A50021"/>
              </a:buClr>
              <a:buFont typeface="Wingdings" panose="05000000000000000000" pitchFamily="2" charset="2"/>
              <a:buChar char="Ø"/>
            </a:pPr>
            <a:r>
              <a:rPr lang="ja-JP" altLang="en-US" sz="4000" dirty="0">
                <a:solidFill>
                  <a:srgbClr val="000000"/>
                </a:solidFill>
                <a:latin typeface="+mj-ea"/>
                <a:ea typeface="+mj-ea"/>
              </a:rPr>
              <a:t>航空機事故件数： </a:t>
            </a:r>
            <a:r>
              <a:rPr lang="ja-JP" altLang="en-US" sz="4000" dirty="0">
                <a:solidFill>
                  <a:srgbClr val="C00000"/>
                </a:solidFill>
                <a:latin typeface="+mj-ea"/>
                <a:ea typeface="+mj-ea"/>
              </a:rPr>
              <a:t>ポアソン分布</a:t>
            </a:r>
            <a:endParaRPr lang="en-US" altLang="ja-JP" sz="4000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14" name="正方形/長方形 3"/>
          <p:cNvSpPr>
            <a:spLocks noChangeArrowheads="1"/>
          </p:cNvSpPr>
          <p:nvPr/>
        </p:nvSpPr>
        <p:spPr bwMode="auto">
          <a:xfrm>
            <a:off x="523875" y="5306097"/>
            <a:ext cx="12304972" cy="2785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8207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 lvl="1" eaLnBrk="1" hangingPunct="1">
              <a:spcAft>
                <a:spcPts val="600"/>
              </a:spcAft>
              <a:buClr>
                <a:srgbClr val="A50021"/>
              </a:buClr>
              <a:buFont typeface="Wingdings" panose="05000000000000000000" pitchFamily="2" charset="2"/>
              <a:buChar char="Ø"/>
            </a:pPr>
            <a:r>
              <a:rPr lang="ja-JP" altLang="en-US" sz="4000" dirty="0">
                <a:solidFill>
                  <a:srgbClr val="000000"/>
                </a:solidFill>
                <a:latin typeface="+mj-ea"/>
                <a:ea typeface="+mj-ea"/>
              </a:rPr>
              <a:t>生物・人体測定値： </a:t>
            </a:r>
            <a:r>
              <a:rPr lang="ja-JP" altLang="en-US" sz="4000" dirty="0">
                <a:solidFill>
                  <a:srgbClr val="C00000"/>
                </a:solidFill>
                <a:latin typeface="+mj-ea"/>
                <a:ea typeface="+mj-ea"/>
              </a:rPr>
              <a:t>正規分布</a:t>
            </a:r>
            <a:endParaRPr lang="en-US" altLang="ja-JP" sz="4000" dirty="0">
              <a:solidFill>
                <a:srgbClr val="C00000"/>
              </a:solidFill>
              <a:latin typeface="+mj-ea"/>
              <a:ea typeface="+mj-ea"/>
            </a:endParaRPr>
          </a:p>
          <a:p>
            <a:pPr lvl="1" eaLnBrk="1" hangingPunct="1">
              <a:spcAft>
                <a:spcPts val="600"/>
              </a:spcAft>
              <a:buClr>
                <a:srgbClr val="A50021"/>
              </a:buClr>
              <a:buFont typeface="Wingdings" panose="05000000000000000000" pitchFamily="2" charset="2"/>
              <a:buChar char="Ø"/>
            </a:pPr>
            <a:r>
              <a:rPr lang="ja-JP" altLang="en-US" sz="4000" dirty="0">
                <a:solidFill>
                  <a:srgbClr val="000000"/>
                </a:solidFill>
                <a:latin typeface="+mj-ea"/>
                <a:ea typeface="+mj-ea"/>
              </a:rPr>
              <a:t>待ち時間： </a:t>
            </a:r>
            <a:r>
              <a:rPr lang="ja-JP" altLang="en-US" sz="4000" dirty="0">
                <a:solidFill>
                  <a:srgbClr val="C00000"/>
                </a:solidFill>
                <a:latin typeface="+mj-ea"/>
                <a:ea typeface="+mj-ea"/>
              </a:rPr>
              <a:t>指数分布</a:t>
            </a:r>
            <a:endParaRPr lang="en-US" altLang="ja-JP" sz="4000" dirty="0">
              <a:solidFill>
                <a:srgbClr val="C00000"/>
              </a:solidFill>
              <a:latin typeface="+mj-ea"/>
              <a:ea typeface="+mj-ea"/>
            </a:endParaRPr>
          </a:p>
          <a:p>
            <a:pPr lvl="1" eaLnBrk="1" hangingPunct="1">
              <a:spcAft>
                <a:spcPts val="600"/>
              </a:spcAft>
              <a:buClr>
                <a:srgbClr val="A50021"/>
              </a:buClr>
              <a:buFont typeface="Wingdings" panose="05000000000000000000" pitchFamily="2" charset="2"/>
              <a:buChar char="Ø"/>
            </a:pPr>
            <a:r>
              <a:rPr lang="ja-JP" altLang="en-US" sz="4000" dirty="0">
                <a:solidFill>
                  <a:srgbClr val="000000"/>
                </a:solidFill>
                <a:latin typeface="+mj-ea"/>
                <a:ea typeface="+mj-ea"/>
              </a:rPr>
              <a:t>システムの耐久年数： </a:t>
            </a:r>
            <a:r>
              <a:rPr lang="ja-JP" altLang="en-US" sz="4000" dirty="0">
                <a:solidFill>
                  <a:srgbClr val="C00000"/>
                </a:solidFill>
                <a:latin typeface="+mj-ea"/>
                <a:ea typeface="+mj-ea"/>
              </a:rPr>
              <a:t>ガンマ分布</a:t>
            </a:r>
            <a:endParaRPr lang="en-US" altLang="ja-JP" sz="4000" dirty="0">
              <a:solidFill>
                <a:srgbClr val="C00000"/>
              </a:solidFill>
              <a:latin typeface="+mj-ea"/>
              <a:ea typeface="+mj-ea"/>
            </a:endParaRPr>
          </a:p>
          <a:p>
            <a:pPr lvl="1" eaLnBrk="1" hangingPunct="1">
              <a:spcAft>
                <a:spcPts val="600"/>
              </a:spcAft>
              <a:buClr>
                <a:srgbClr val="A50021"/>
              </a:buClr>
              <a:buFont typeface="Wingdings" panose="05000000000000000000" pitchFamily="2" charset="2"/>
              <a:buChar char="Ø"/>
            </a:pPr>
            <a:r>
              <a:rPr lang="ja-JP" altLang="en-US" sz="4000" dirty="0">
                <a:solidFill>
                  <a:srgbClr val="000000"/>
                </a:solidFill>
                <a:latin typeface="+mj-ea"/>
                <a:ea typeface="+mj-ea"/>
              </a:rPr>
              <a:t>所得，貯蓄額： </a:t>
            </a:r>
            <a:r>
              <a:rPr lang="ja-JP" altLang="en-US" sz="4000" dirty="0">
                <a:solidFill>
                  <a:srgbClr val="C00000"/>
                </a:solidFill>
                <a:latin typeface="+mj-ea"/>
                <a:ea typeface="+mj-ea"/>
              </a:rPr>
              <a:t>対数正規分布</a:t>
            </a:r>
            <a:endParaRPr lang="en-US" altLang="ja-JP" sz="4000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grpSp>
        <p:nvGrpSpPr>
          <p:cNvPr id="15" name="グループ化 11"/>
          <p:cNvGrpSpPr>
            <a:grpSpLocks/>
          </p:cNvGrpSpPr>
          <p:nvPr/>
        </p:nvGrpSpPr>
        <p:grpSpPr bwMode="auto">
          <a:xfrm>
            <a:off x="10668607" y="2490254"/>
            <a:ext cx="1982312" cy="1928813"/>
            <a:chOff x="7004050" y="4143375"/>
            <a:chExt cx="1982312" cy="1928813"/>
          </a:xfrm>
        </p:grpSpPr>
        <p:sp>
          <p:nvSpPr>
            <p:cNvPr id="16" name="右中かっこ 15"/>
            <p:cNvSpPr/>
            <p:nvPr/>
          </p:nvSpPr>
          <p:spPr>
            <a:xfrm>
              <a:off x="7004050" y="4143375"/>
              <a:ext cx="214313" cy="1928813"/>
            </a:xfrm>
            <a:prstGeom prst="rightBrace">
              <a:avLst>
                <a:gd name="adj1" fmla="val 31666"/>
                <a:gd name="adj2" fmla="val 50000"/>
              </a:avLst>
            </a:prstGeom>
            <a:ln w="28575" cmpd="sng">
              <a:solidFill>
                <a:srgbClr val="008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ja-JP" altLang="en-US" sz="3600">
                <a:latin typeface="+mj-ea"/>
                <a:ea typeface="+mj-ea"/>
              </a:endParaRPr>
            </a:p>
          </p:txBody>
        </p:sp>
        <p:sp>
          <p:nvSpPr>
            <p:cNvPr id="17" name="正方形/長方形 8"/>
            <p:cNvSpPr>
              <a:spLocks noChangeArrowheads="1"/>
            </p:cNvSpPr>
            <p:nvPr/>
          </p:nvSpPr>
          <p:spPr bwMode="auto">
            <a:xfrm>
              <a:off x="7262813" y="4849813"/>
              <a:ext cx="1723549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</a:defRPr>
              </a:lvl9pPr>
            </a:lstStyle>
            <a:p>
              <a:pPr eaLnBrk="1" hangingPunct="1"/>
              <a:r>
                <a:rPr lang="ja-JP" altLang="en-US" sz="4000" dirty="0" smtClean="0">
                  <a:solidFill>
                    <a:srgbClr val="FF0000"/>
                  </a:solidFill>
                  <a:latin typeface="+mj-ea"/>
                  <a:ea typeface="+mj-ea"/>
                </a:rPr>
                <a:t>離散型</a:t>
              </a:r>
              <a:endParaRPr lang="ja-JP" altLang="en-US" sz="4000" dirty="0">
                <a:solidFill>
                  <a:srgbClr val="FF0000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3070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01587" y="3662983"/>
            <a:ext cx="15902353" cy="1413515"/>
          </a:xfrm>
        </p:spPr>
        <p:txBody>
          <a:bodyPr>
            <a:normAutofit/>
          </a:bodyPr>
          <a:lstStyle/>
          <a:p>
            <a:pPr algn="ctr"/>
            <a:r>
              <a:rPr lang="en-US" altLang="ja-JP" sz="7200" dirty="0">
                <a:latin typeface="+mj-ea"/>
              </a:rPr>
              <a:t>2</a:t>
            </a:r>
            <a:r>
              <a:rPr kumimoji="1" lang="en-US" altLang="ja-JP" sz="7200" dirty="0" smtClean="0">
                <a:latin typeface="+mj-ea"/>
              </a:rPr>
              <a:t>. </a:t>
            </a:r>
            <a:r>
              <a:rPr kumimoji="1" lang="ja-JP" altLang="en-US" sz="7200" dirty="0" smtClean="0">
                <a:latin typeface="+mj-ea"/>
              </a:rPr>
              <a:t>離散型の確率分布</a:t>
            </a:r>
            <a:endParaRPr kumimoji="1" lang="ja-JP" altLang="en-US" sz="7200" dirty="0">
              <a:latin typeface="+mj-ea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6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55875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一様分布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7</a:t>
            </a:fld>
            <a:endParaRPr lang="en-US" altLang="ja-JP" dirty="0"/>
          </a:p>
        </p:txBody>
      </p:sp>
      <p:sp>
        <p:nvSpPr>
          <p:cNvPr id="7" name="正方形/長方形 3"/>
          <p:cNvSpPr>
            <a:spLocks noChangeArrowheads="1"/>
          </p:cNvSpPr>
          <p:nvPr/>
        </p:nvSpPr>
        <p:spPr bwMode="auto">
          <a:xfrm>
            <a:off x="523874" y="1342465"/>
            <a:ext cx="15515161" cy="16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8207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 eaLnBrk="1" hangingPunct="1"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ja-JP" altLang="en-US" sz="4400" dirty="0">
                <a:latin typeface="+mn-ea"/>
                <a:ea typeface="+mn-ea"/>
              </a:rPr>
              <a:t>さいころを振ったときに出る目の確率分布</a:t>
            </a:r>
            <a:endParaRPr lang="en-US" altLang="ja-JP" sz="4400" dirty="0">
              <a:latin typeface="+mn-ea"/>
              <a:ea typeface="+mn-ea"/>
            </a:endParaRPr>
          </a:p>
          <a:p>
            <a:pPr lvl="1" eaLnBrk="1" hangingPunct="1"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Ø"/>
            </a:pPr>
            <a:r>
              <a:rPr lang="ja-JP" altLang="en-US" sz="4400" dirty="0">
                <a:solidFill>
                  <a:srgbClr val="000000"/>
                </a:solidFill>
                <a:latin typeface="+mn-ea"/>
                <a:ea typeface="+mn-ea"/>
              </a:rPr>
              <a:t>ｆ（ｘ）＝</a:t>
            </a:r>
            <a:r>
              <a:rPr lang="en-US" altLang="ja-JP" sz="4400" dirty="0">
                <a:solidFill>
                  <a:srgbClr val="000000"/>
                </a:solidFill>
                <a:latin typeface="+mn-ea"/>
                <a:ea typeface="+mn-ea"/>
              </a:rPr>
              <a:t>1/6</a:t>
            </a:r>
            <a:r>
              <a:rPr lang="ja-JP" altLang="en-US" sz="4400" dirty="0" err="1">
                <a:solidFill>
                  <a:srgbClr val="000000"/>
                </a:solidFill>
                <a:latin typeface="+mn-ea"/>
                <a:ea typeface="+mn-ea"/>
              </a:rPr>
              <a:t>，</a:t>
            </a:r>
            <a:r>
              <a:rPr lang="ja-JP" altLang="en-US" sz="4400" dirty="0">
                <a:solidFill>
                  <a:srgbClr val="000000"/>
                </a:solidFill>
                <a:latin typeface="+mn-ea"/>
                <a:ea typeface="+mn-ea"/>
              </a:rPr>
              <a:t>　（ｘ＝１，２，</a:t>
            </a:r>
            <a:r>
              <a:rPr lang="en-US" altLang="ja-JP" sz="4400" dirty="0">
                <a:solidFill>
                  <a:srgbClr val="000000"/>
                </a:solidFill>
                <a:latin typeface="+mn-ea"/>
                <a:ea typeface="+mn-ea"/>
              </a:rPr>
              <a:t>…</a:t>
            </a:r>
            <a:r>
              <a:rPr lang="ja-JP" altLang="en-US" sz="4400" dirty="0" err="1">
                <a:solidFill>
                  <a:srgbClr val="000000"/>
                </a:solidFill>
                <a:latin typeface="+mn-ea"/>
                <a:ea typeface="+mn-ea"/>
              </a:rPr>
              <a:t>，</a:t>
            </a:r>
            <a:r>
              <a:rPr lang="ja-JP" altLang="en-US" sz="4400" dirty="0">
                <a:solidFill>
                  <a:srgbClr val="000000"/>
                </a:solidFill>
                <a:latin typeface="+mn-ea"/>
                <a:ea typeface="+mn-ea"/>
              </a:rPr>
              <a:t>６）</a:t>
            </a:r>
            <a:endParaRPr lang="en-US" altLang="ja-JP" sz="32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0" name="正方形/長方形 3"/>
          <p:cNvSpPr>
            <a:spLocks noChangeArrowheads="1"/>
          </p:cNvSpPr>
          <p:nvPr/>
        </p:nvSpPr>
        <p:spPr bwMode="auto">
          <a:xfrm>
            <a:off x="523874" y="3113628"/>
            <a:ext cx="15515161" cy="2277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8207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 eaLnBrk="1" hangingPunct="1"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ja-JP" altLang="en-US" sz="4400">
                <a:latin typeface="+mn-ea"/>
                <a:ea typeface="+mn-ea"/>
              </a:rPr>
              <a:t>１～Ｎの番号を記載したＮ個の玉を入れた箱から，１つ取り出した場合に記載された番号の確率分布</a:t>
            </a:r>
            <a:endParaRPr lang="en-US" altLang="ja-JP" sz="4400">
              <a:latin typeface="+mn-ea"/>
              <a:ea typeface="+mn-ea"/>
            </a:endParaRPr>
          </a:p>
          <a:p>
            <a:pPr lvl="1" eaLnBrk="1" hangingPunct="1"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Ø"/>
            </a:pPr>
            <a:r>
              <a:rPr lang="ja-JP" altLang="en-US" sz="4400">
                <a:solidFill>
                  <a:srgbClr val="000000"/>
                </a:solidFill>
                <a:latin typeface="+mn-ea"/>
                <a:ea typeface="+mn-ea"/>
              </a:rPr>
              <a:t>ｆ（ｘ）＝</a:t>
            </a:r>
            <a:r>
              <a:rPr lang="en-US" altLang="ja-JP" sz="4400">
                <a:solidFill>
                  <a:srgbClr val="000000"/>
                </a:solidFill>
                <a:latin typeface="+mn-ea"/>
                <a:ea typeface="+mn-ea"/>
              </a:rPr>
              <a:t>1/</a:t>
            </a:r>
            <a:r>
              <a:rPr lang="ja-JP" altLang="en-US" sz="4400">
                <a:solidFill>
                  <a:srgbClr val="000000"/>
                </a:solidFill>
                <a:latin typeface="+mn-ea"/>
                <a:ea typeface="+mn-ea"/>
              </a:rPr>
              <a:t>Ｎ，　（ｘ＝１，２，</a:t>
            </a:r>
            <a:r>
              <a:rPr lang="en-US" altLang="ja-JP" sz="4400">
                <a:solidFill>
                  <a:srgbClr val="000000"/>
                </a:solidFill>
                <a:latin typeface="+mn-ea"/>
                <a:ea typeface="+mn-ea"/>
              </a:rPr>
              <a:t>…</a:t>
            </a:r>
            <a:r>
              <a:rPr lang="ja-JP" altLang="en-US" sz="4400">
                <a:solidFill>
                  <a:srgbClr val="000000"/>
                </a:solidFill>
                <a:latin typeface="+mn-ea"/>
                <a:ea typeface="+mn-ea"/>
              </a:rPr>
              <a:t>，Ｎ）</a:t>
            </a:r>
            <a:endParaRPr lang="en-US" altLang="ja-JP" sz="320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1" name="正方形/長方形 3"/>
          <p:cNvSpPr>
            <a:spLocks noChangeArrowheads="1"/>
          </p:cNvSpPr>
          <p:nvPr/>
        </p:nvSpPr>
        <p:spPr bwMode="auto">
          <a:xfrm>
            <a:off x="523874" y="5840350"/>
            <a:ext cx="15515161" cy="2539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 eaLnBrk="1" hangingPunct="1">
              <a:spcAft>
                <a:spcPts val="6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ja-JP" altLang="en-US" sz="3600" dirty="0">
                <a:latin typeface="+mn-ea"/>
                <a:ea typeface="+mn-ea"/>
              </a:rPr>
              <a:t>期待値：　Ｅ（Ｘ）＝∑ｘ・ｆ（ｘ）＝（Ｎ＋１）</a:t>
            </a:r>
            <a:r>
              <a:rPr lang="en-US" altLang="ja-JP" sz="3600" dirty="0">
                <a:latin typeface="+mn-ea"/>
                <a:ea typeface="+mn-ea"/>
              </a:rPr>
              <a:t>/</a:t>
            </a:r>
            <a:r>
              <a:rPr lang="ja-JP" altLang="en-US" sz="3600" dirty="0">
                <a:latin typeface="+mn-ea"/>
                <a:ea typeface="+mn-ea"/>
              </a:rPr>
              <a:t>２</a:t>
            </a:r>
            <a:endParaRPr lang="en-US" altLang="ja-JP" sz="3600" dirty="0">
              <a:latin typeface="+mn-ea"/>
              <a:ea typeface="+mn-ea"/>
            </a:endParaRPr>
          </a:p>
          <a:p>
            <a:pPr eaLnBrk="1" hangingPunct="1">
              <a:spcAft>
                <a:spcPts val="6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ja-JP" altLang="en-US" sz="3600" dirty="0">
                <a:latin typeface="+mn-ea"/>
                <a:ea typeface="+mn-ea"/>
              </a:rPr>
              <a:t>分散： Ｖ（Ｘ）＝Ｅ（Ｘ</a:t>
            </a:r>
            <a:r>
              <a:rPr lang="en-US" altLang="ja-JP" sz="3600" baseline="30000" dirty="0">
                <a:latin typeface="+mn-ea"/>
                <a:ea typeface="+mn-ea"/>
              </a:rPr>
              <a:t>2</a:t>
            </a:r>
            <a:r>
              <a:rPr lang="ja-JP" altLang="en-US" sz="3600" dirty="0">
                <a:latin typeface="+mn-ea"/>
                <a:ea typeface="+mn-ea"/>
              </a:rPr>
              <a:t>）－｛Ｅ（Ｘ）｝</a:t>
            </a:r>
            <a:r>
              <a:rPr lang="en-US" altLang="ja-JP" sz="3600" baseline="30000" dirty="0">
                <a:latin typeface="+mn-ea"/>
                <a:ea typeface="+mn-ea"/>
              </a:rPr>
              <a:t>2</a:t>
            </a:r>
            <a:endParaRPr lang="en-US" altLang="ja-JP" sz="3600" dirty="0">
              <a:latin typeface="+mn-ea"/>
              <a:ea typeface="+mn-ea"/>
            </a:endParaRPr>
          </a:p>
          <a:p>
            <a:pPr eaLnBrk="1" hangingPunct="1">
              <a:spcAft>
                <a:spcPts val="600"/>
              </a:spcAft>
              <a:buClr>
                <a:srgbClr val="A50021"/>
              </a:buClr>
            </a:pPr>
            <a:r>
              <a:rPr lang="en-US" altLang="ja-JP" sz="3600" dirty="0">
                <a:latin typeface="+mn-ea"/>
                <a:ea typeface="+mn-ea"/>
              </a:rPr>
              <a:t>	</a:t>
            </a:r>
            <a:r>
              <a:rPr lang="ja-JP" altLang="en-US" sz="3600" dirty="0">
                <a:latin typeface="+mn-ea"/>
                <a:ea typeface="+mn-ea"/>
              </a:rPr>
              <a:t>　　　　　　　　＝（Ｎ＋１）（２Ｎ＋１）</a:t>
            </a:r>
            <a:r>
              <a:rPr lang="en-US" altLang="ja-JP" sz="3600" dirty="0">
                <a:latin typeface="+mn-ea"/>
                <a:ea typeface="+mn-ea"/>
              </a:rPr>
              <a:t>/6</a:t>
            </a:r>
            <a:r>
              <a:rPr lang="ja-JP" altLang="en-US" sz="3600" dirty="0" err="1">
                <a:latin typeface="+mn-ea"/>
                <a:ea typeface="+mn-ea"/>
              </a:rPr>
              <a:t>ー</a:t>
            </a:r>
            <a:r>
              <a:rPr lang="ja-JP" altLang="en-US" sz="3600" dirty="0">
                <a:latin typeface="+mn-ea"/>
                <a:ea typeface="+mn-ea"/>
              </a:rPr>
              <a:t>｛（Ｎ＋１）</a:t>
            </a:r>
            <a:r>
              <a:rPr lang="en-US" altLang="ja-JP" sz="3600" dirty="0">
                <a:latin typeface="+mn-ea"/>
                <a:ea typeface="+mn-ea"/>
              </a:rPr>
              <a:t>/2</a:t>
            </a:r>
            <a:r>
              <a:rPr lang="ja-JP" altLang="en-US" sz="3600" dirty="0">
                <a:latin typeface="+mn-ea"/>
                <a:ea typeface="+mn-ea"/>
              </a:rPr>
              <a:t>｝</a:t>
            </a:r>
            <a:r>
              <a:rPr lang="en-US" altLang="ja-JP" sz="3600" baseline="50000" dirty="0">
                <a:latin typeface="+mn-ea"/>
                <a:ea typeface="+mn-ea"/>
              </a:rPr>
              <a:t>2</a:t>
            </a:r>
          </a:p>
          <a:p>
            <a:pPr eaLnBrk="1" hangingPunct="1">
              <a:spcAft>
                <a:spcPts val="600"/>
              </a:spcAft>
              <a:buClr>
                <a:srgbClr val="A50021"/>
              </a:buClr>
            </a:pPr>
            <a:r>
              <a:rPr lang="en-US" altLang="ja-JP" sz="3600" dirty="0">
                <a:latin typeface="+mn-ea"/>
                <a:ea typeface="+mn-ea"/>
              </a:rPr>
              <a:t>	</a:t>
            </a:r>
            <a:r>
              <a:rPr lang="ja-JP" altLang="en-US" sz="3600" dirty="0">
                <a:latin typeface="+mn-ea"/>
                <a:ea typeface="+mn-ea"/>
              </a:rPr>
              <a:t>　　　　　　　　＝</a:t>
            </a:r>
            <a:r>
              <a:rPr lang="ja-JP" altLang="en-US" sz="3600" dirty="0">
                <a:solidFill>
                  <a:srgbClr val="FF0000"/>
                </a:solidFill>
                <a:latin typeface="+mn-ea"/>
                <a:ea typeface="+mn-ea"/>
              </a:rPr>
              <a:t>（Ｎ</a:t>
            </a:r>
            <a:r>
              <a:rPr lang="en-US" altLang="ja-JP" sz="3600" baseline="30000" dirty="0">
                <a:solidFill>
                  <a:srgbClr val="FF0000"/>
                </a:solidFill>
                <a:latin typeface="+mn-ea"/>
                <a:ea typeface="+mn-ea"/>
              </a:rPr>
              <a:t>2</a:t>
            </a:r>
            <a:r>
              <a:rPr lang="ja-JP" altLang="en-US" sz="3600" dirty="0">
                <a:solidFill>
                  <a:srgbClr val="FF0000"/>
                </a:solidFill>
                <a:latin typeface="+mn-ea"/>
                <a:ea typeface="+mn-ea"/>
              </a:rPr>
              <a:t>－１）</a:t>
            </a:r>
            <a:r>
              <a:rPr lang="en-US" altLang="ja-JP" sz="3600" dirty="0">
                <a:solidFill>
                  <a:srgbClr val="FF0000"/>
                </a:solidFill>
                <a:latin typeface="+mn-ea"/>
                <a:ea typeface="+mn-ea"/>
              </a:rPr>
              <a:t>/12</a:t>
            </a:r>
          </a:p>
        </p:txBody>
      </p:sp>
    </p:spTree>
    <p:extLst>
      <p:ext uri="{BB962C8B-B14F-4D97-AF65-F5344CB8AC3E}">
        <p14:creationId xmlns:p14="http://schemas.microsoft.com/office/powerpoint/2010/main" val="3310878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期待値と分散の証明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8</a:t>
            </a:fld>
            <a:endParaRPr lang="en-US" altLang="ja-JP" dirty="0"/>
          </a:p>
        </p:txBody>
      </p:sp>
      <p:sp>
        <p:nvSpPr>
          <p:cNvPr id="6" name="正方形/長方形 5"/>
          <p:cNvSpPr>
            <a:spLocks noChangeArrowheads="1"/>
          </p:cNvSpPr>
          <p:nvPr/>
        </p:nvSpPr>
        <p:spPr bwMode="auto">
          <a:xfrm>
            <a:off x="523875" y="1538747"/>
            <a:ext cx="885825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 eaLnBrk="1" hangingPunct="1">
              <a:spcAft>
                <a:spcPts val="6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ja-JP" altLang="en-US" sz="4000" dirty="0" smtClean="0">
                <a:latin typeface="+mj-ea"/>
                <a:ea typeface="+mj-ea"/>
              </a:rPr>
              <a:t>Ｅ</a:t>
            </a:r>
            <a:r>
              <a:rPr lang="ja-JP" altLang="en-US" sz="4000" dirty="0">
                <a:latin typeface="+mj-ea"/>
                <a:ea typeface="+mj-ea"/>
              </a:rPr>
              <a:t>（</a:t>
            </a:r>
            <a:r>
              <a:rPr lang="ja-JP" altLang="en-US" sz="4000" dirty="0" smtClean="0">
                <a:latin typeface="+mj-ea"/>
                <a:ea typeface="+mj-ea"/>
              </a:rPr>
              <a:t>Ｘ）＝</a:t>
            </a:r>
            <a:r>
              <a:rPr lang="ja-JP" altLang="en-US" sz="4000" dirty="0">
                <a:latin typeface="+mj-ea"/>
                <a:ea typeface="+mj-ea"/>
              </a:rPr>
              <a:t>（Ｎ＋１</a:t>
            </a:r>
            <a:r>
              <a:rPr lang="ja-JP" altLang="en-US" sz="4000" dirty="0" smtClean="0">
                <a:latin typeface="+mj-ea"/>
                <a:ea typeface="+mj-ea"/>
              </a:rPr>
              <a:t>）</a:t>
            </a:r>
            <a:r>
              <a:rPr lang="en-US" altLang="ja-JP" sz="4000" dirty="0" smtClean="0">
                <a:latin typeface="+mj-ea"/>
                <a:ea typeface="+mj-ea"/>
              </a:rPr>
              <a:t>/2</a:t>
            </a:r>
            <a:r>
              <a:rPr lang="ja-JP" altLang="en-US" sz="4000" dirty="0" smtClean="0">
                <a:latin typeface="+mj-ea"/>
                <a:ea typeface="+mj-ea"/>
              </a:rPr>
              <a:t>　の証明</a:t>
            </a:r>
            <a:endParaRPr lang="en-US" altLang="ja-JP" sz="4000" dirty="0">
              <a:latin typeface="+mj-ea"/>
              <a:ea typeface="+mj-ea"/>
            </a:endParaRPr>
          </a:p>
        </p:txBody>
      </p:sp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609877"/>
              </p:ext>
            </p:extLst>
          </p:nvPr>
        </p:nvGraphicFramePr>
        <p:xfrm>
          <a:off x="3381411" y="2438847"/>
          <a:ext cx="854780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2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471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4716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04716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04716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04716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53578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600" b="0" dirty="0" smtClean="0">
                          <a:latin typeface="+mj-ea"/>
                          <a:ea typeface="+mj-ea"/>
                        </a:rPr>
                        <a:t>確率変数</a:t>
                      </a:r>
                      <a:r>
                        <a:rPr kumimoji="1" lang="en-US" altLang="ja-JP" sz="3600" b="0" dirty="0" smtClean="0">
                          <a:latin typeface="+mj-ea"/>
                          <a:ea typeface="+mj-ea"/>
                        </a:rPr>
                        <a:t>(X)</a:t>
                      </a:r>
                      <a:endParaRPr kumimoji="1" lang="ja-JP" altLang="en-US" sz="3600" b="0" dirty="0">
                        <a:latin typeface="+mj-ea"/>
                        <a:ea typeface="+mj-ea"/>
                      </a:endParaRPr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b="0" dirty="0" smtClean="0">
                          <a:latin typeface="+mj-ea"/>
                          <a:ea typeface="+mj-ea"/>
                        </a:rPr>
                        <a:t>1</a:t>
                      </a:r>
                      <a:endParaRPr kumimoji="1" lang="ja-JP" altLang="en-US" sz="3600" b="0" baseline="30000" dirty="0">
                        <a:latin typeface="+mj-ea"/>
                        <a:ea typeface="+mj-ea"/>
                      </a:endParaRPr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3600" b="0" dirty="0" smtClean="0">
                          <a:latin typeface="+mj-ea"/>
                          <a:ea typeface="+mj-ea"/>
                        </a:rPr>
                        <a:t>2</a:t>
                      </a:r>
                      <a:endParaRPr kumimoji="1" lang="ja-JP" altLang="en-US" sz="3600" b="0" dirty="0">
                        <a:latin typeface="+mj-ea"/>
                        <a:ea typeface="+mj-ea"/>
                      </a:endParaRPr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3600" b="0" dirty="0" smtClean="0">
                          <a:latin typeface="+mj-ea"/>
                          <a:ea typeface="+mj-ea"/>
                        </a:rPr>
                        <a:t>3</a:t>
                      </a:r>
                      <a:endParaRPr kumimoji="1" lang="ja-JP" altLang="en-US" sz="3600" b="0" baseline="30000" dirty="0" smtClean="0">
                        <a:latin typeface="+mj-ea"/>
                        <a:ea typeface="+mj-ea"/>
                      </a:endParaRPr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3600" b="0" dirty="0" smtClean="0">
                          <a:latin typeface="+mj-ea"/>
                          <a:ea typeface="+mj-ea"/>
                        </a:rPr>
                        <a:t>…</a:t>
                      </a:r>
                      <a:endParaRPr kumimoji="1" lang="ja-JP" altLang="en-US" sz="3600" b="0" baseline="30000" dirty="0" smtClean="0">
                        <a:latin typeface="+mj-ea"/>
                        <a:ea typeface="+mj-ea"/>
                      </a:endParaRPr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3600" b="0" dirty="0" smtClean="0">
                          <a:latin typeface="+mj-ea"/>
                          <a:ea typeface="+mj-ea"/>
                        </a:rPr>
                        <a:t>N</a:t>
                      </a:r>
                      <a:endParaRPr kumimoji="1" lang="ja-JP" altLang="en-US" sz="3600" b="0" dirty="0">
                        <a:latin typeface="+mj-ea"/>
                        <a:ea typeface="+mj-ea"/>
                      </a:endParaRPr>
                    </a:p>
                  </a:txBody>
                  <a:tcPr marL="91439" marR="91439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3578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600" b="0" dirty="0" smtClean="0">
                          <a:latin typeface="+mj-ea"/>
                          <a:ea typeface="+mj-ea"/>
                        </a:rPr>
                        <a:t>確率Ｐ</a:t>
                      </a:r>
                      <a:endParaRPr kumimoji="1" lang="ja-JP" altLang="en-US" sz="3600" b="0" dirty="0">
                        <a:latin typeface="+mj-ea"/>
                        <a:ea typeface="+mj-ea"/>
                      </a:endParaRPr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b="0" dirty="0" smtClean="0">
                          <a:latin typeface="+mj-ea"/>
                          <a:ea typeface="+mj-ea"/>
                        </a:rPr>
                        <a:t>1/N</a:t>
                      </a:r>
                      <a:endParaRPr kumimoji="1" lang="ja-JP" altLang="en-US" sz="3600" b="0" dirty="0">
                        <a:latin typeface="+mj-ea"/>
                        <a:ea typeface="+mj-ea"/>
                      </a:endParaRPr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3600" b="0" dirty="0" smtClean="0">
                          <a:latin typeface="+mj-ea"/>
                          <a:ea typeface="+mj-ea"/>
                        </a:rPr>
                        <a:t>1/N</a:t>
                      </a:r>
                      <a:endParaRPr kumimoji="1" lang="ja-JP" altLang="en-US" sz="3600" b="0" dirty="0" smtClean="0">
                        <a:latin typeface="+mj-ea"/>
                        <a:ea typeface="+mj-ea"/>
                      </a:endParaRPr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3600" b="0" dirty="0" smtClean="0">
                          <a:latin typeface="+mj-ea"/>
                          <a:ea typeface="+mj-ea"/>
                        </a:rPr>
                        <a:t>1/N</a:t>
                      </a:r>
                      <a:endParaRPr kumimoji="1" lang="ja-JP" altLang="en-US" sz="3600" b="0" dirty="0" smtClean="0">
                        <a:latin typeface="+mj-ea"/>
                        <a:ea typeface="+mj-ea"/>
                      </a:endParaRPr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b="0" dirty="0" smtClean="0">
                          <a:latin typeface="+mj-ea"/>
                          <a:ea typeface="+mj-ea"/>
                        </a:rPr>
                        <a:t>…</a:t>
                      </a:r>
                      <a:endParaRPr kumimoji="1" lang="ja-JP" altLang="en-US" sz="3600" b="0" dirty="0">
                        <a:latin typeface="+mj-ea"/>
                        <a:ea typeface="+mj-ea"/>
                      </a:endParaRPr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3600" b="0" dirty="0" smtClean="0">
                          <a:latin typeface="+mj-ea"/>
                          <a:ea typeface="+mj-ea"/>
                        </a:rPr>
                        <a:t>1/N</a:t>
                      </a:r>
                      <a:endParaRPr kumimoji="1" lang="ja-JP" altLang="en-US" sz="3600" b="0" dirty="0" smtClean="0">
                        <a:latin typeface="+mj-ea"/>
                        <a:ea typeface="+mj-ea"/>
                      </a:endParaRPr>
                    </a:p>
                  </a:txBody>
                  <a:tcPr marL="91439" marR="91439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102" y="4189935"/>
            <a:ext cx="8559923" cy="4741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466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期待値と分散の証明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9</a:t>
            </a:fld>
            <a:endParaRPr lang="en-US" altLang="ja-JP" dirty="0"/>
          </a:p>
        </p:txBody>
      </p:sp>
      <p:sp>
        <p:nvSpPr>
          <p:cNvPr id="9" name="正方形/長方形 8"/>
          <p:cNvSpPr>
            <a:spLocks noChangeArrowheads="1"/>
          </p:cNvSpPr>
          <p:nvPr/>
        </p:nvSpPr>
        <p:spPr bwMode="auto">
          <a:xfrm>
            <a:off x="523875" y="1340768"/>
            <a:ext cx="14249188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 eaLnBrk="1" hangingPunct="1">
              <a:spcAft>
                <a:spcPts val="6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ja-JP" altLang="en-US" sz="4400" dirty="0" smtClean="0">
                <a:latin typeface="+mn-ea"/>
                <a:ea typeface="+mn-ea"/>
              </a:rPr>
              <a:t>Ｅ</a:t>
            </a:r>
            <a:r>
              <a:rPr lang="ja-JP" altLang="en-US" sz="4400" dirty="0">
                <a:latin typeface="+mn-ea"/>
                <a:ea typeface="+mn-ea"/>
              </a:rPr>
              <a:t>（Ｘ</a:t>
            </a:r>
            <a:r>
              <a:rPr lang="en-US" altLang="ja-JP" sz="4400" baseline="30000" dirty="0">
                <a:latin typeface="+mn-ea"/>
                <a:ea typeface="+mn-ea"/>
              </a:rPr>
              <a:t>2</a:t>
            </a:r>
            <a:r>
              <a:rPr lang="ja-JP" altLang="en-US" sz="4400" dirty="0" smtClean="0">
                <a:latin typeface="+mn-ea"/>
                <a:ea typeface="+mn-ea"/>
              </a:rPr>
              <a:t>）＝</a:t>
            </a:r>
            <a:r>
              <a:rPr lang="ja-JP" altLang="en-US" sz="4400" dirty="0">
                <a:latin typeface="+mn-ea"/>
                <a:ea typeface="+mn-ea"/>
              </a:rPr>
              <a:t>（Ｎ＋１）（２Ｎ＋１）</a:t>
            </a:r>
            <a:r>
              <a:rPr lang="en-US" altLang="ja-JP" sz="4400" dirty="0">
                <a:latin typeface="+mn-ea"/>
                <a:ea typeface="+mn-ea"/>
              </a:rPr>
              <a:t>/</a:t>
            </a:r>
            <a:r>
              <a:rPr lang="en-US" altLang="ja-JP" sz="4400" dirty="0" smtClean="0">
                <a:latin typeface="+mn-ea"/>
                <a:ea typeface="+mn-ea"/>
              </a:rPr>
              <a:t>6</a:t>
            </a:r>
            <a:r>
              <a:rPr lang="ja-JP" altLang="en-US" sz="4400" dirty="0" smtClean="0">
                <a:latin typeface="+mn-ea"/>
                <a:ea typeface="+mn-ea"/>
              </a:rPr>
              <a:t>　の証明</a:t>
            </a:r>
            <a:endParaRPr lang="en-US" altLang="ja-JP" sz="4400" dirty="0">
              <a:latin typeface="+mn-ea"/>
              <a:ea typeface="+mn-ea"/>
            </a:endParaRPr>
          </a:p>
        </p:txBody>
      </p:sp>
      <p:graphicFrame>
        <p:nvGraphicFramePr>
          <p:cNvPr id="10" name="表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5811321"/>
              </p:ext>
            </p:extLst>
          </p:nvPr>
        </p:nvGraphicFramePr>
        <p:xfrm>
          <a:off x="3251783" y="2222823"/>
          <a:ext cx="858380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8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471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4716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04716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04716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04716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53578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600" b="0" dirty="0" smtClean="0">
                          <a:latin typeface="+mj-ea"/>
                          <a:ea typeface="+mj-ea"/>
                        </a:rPr>
                        <a:t>確率変数</a:t>
                      </a:r>
                      <a:r>
                        <a:rPr kumimoji="1" lang="en-US" altLang="ja-JP" sz="3600" b="0" dirty="0" smtClean="0">
                          <a:latin typeface="+mj-ea"/>
                          <a:ea typeface="+mj-ea"/>
                        </a:rPr>
                        <a:t>(X</a:t>
                      </a:r>
                      <a:r>
                        <a:rPr kumimoji="1" lang="en-US" altLang="ja-JP" sz="3600" b="0" baseline="30000" dirty="0" smtClean="0">
                          <a:latin typeface="+mj-ea"/>
                          <a:ea typeface="+mj-ea"/>
                        </a:rPr>
                        <a:t>2</a:t>
                      </a:r>
                      <a:r>
                        <a:rPr kumimoji="1" lang="en-US" altLang="ja-JP" sz="3600" b="0" dirty="0" smtClean="0">
                          <a:latin typeface="+mj-ea"/>
                          <a:ea typeface="+mj-ea"/>
                        </a:rPr>
                        <a:t>)</a:t>
                      </a:r>
                      <a:endParaRPr kumimoji="1" lang="ja-JP" altLang="en-US" sz="3600" b="0" dirty="0">
                        <a:latin typeface="+mj-ea"/>
                        <a:ea typeface="+mj-ea"/>
                      </a:endParaRPr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b="0" dirty="0" smtClean="0">
                          <a:latin typeface="+mj-ea"/>
                          <a:ea typeface="+mj-ea"/>
                        </a:rPr>
                        <a:t>1</a:t>
                      </a:r>
                      <a:r>
                        <a:rPr kumimoji="1" lang="en-US" altLang="ja-JP" sz="3600" b="0" baseline="30000" dirty="0" smtClean="0">
                          <a:latin typeface="+mj-ea"/>
                          <a:ea typeface="+mj-ea"/>
                        </a:rPr>
                        <a:t>2</a:t>
                      </a:r>
                      <a:endParaRPr kumimoji="1" lang="ja-JP" altLang="en-US" sz="3600" b="0" baseline="30000" dirty="0">
                        <a:latin typeface="+mj-ea"/>
                        <a:ea typeface="+mj-ea"/>
                      </a:endParaRPr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3600" b="0" dirty="0" smtClean="0">
                          <a:latin typeface="+mj-ea"/>
                          <a:ea typeface="+mj-ea"/>
                        </a:rPr>
                        <a:t>2</a:t>
                      </a:r>
                      <a:r>
                        <a:rPr kumimoji="1" lang="en-US" altLang="ja-JP" sz="3600" b="0" baseline="30000" dirty="0" smtClean="0">
                          <a:latin typeface="+mj-ea"/>
                          <a:ea typeface="+mj-ea"/>
                        </a:rPr>
                        <a:t>2</a:t>
                      </a:r>
                      <a:endParaRPr kumimoji="1" lang="ja-JP" altLang="en-US" sz="3600" b="0" dirty="0">
                        <a:latin typeface="+mj-ea"/>
                        <a:ea typeface="+mj-ea"/>
                      </a:endParaRPr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3600" b="0" dirty="0" smtClean="0">
                          <a:latin typeface="+mj-ea"/>
                          <a:ea typeface="+mj-ea"/>
                        </a:rPr>
                        <a:t>3</a:t>
                      </a:r>
                      <a:r>
                        <a:rPr kumimoji="1" lang="en-US" altLang="ja-JP" sz="3600" b="0" baseline="30000" dirty="0" smtClean="0">
                          <a:latin typeface="+mj-ea"/>
                          <a:ea typeface="+mj-ea"/>
                        </a:rPr>
                        <a:t>2</a:t>
                      </a:r>
                      <a:endParaRPr kumimoji="1" lang="ja-JP" altLang="en-US" sz="3600" b="0" baseline="30000" dirty="0" smtClean="0">
                        <a:latin typeface="+mj-ea"/>
                        <a:ea typeface="+mj-ea"/>
                      </a:endParaRPr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3600" b="0" dirty="0" smtClean="0">
                          <a:latin typeface="+mj-ea"/>
                          <a:ea typeface="+mj-ea"/>
                        </a:rPr>
                        <a:t>…</a:t>
                      </a:r>
                      <a:endParaRPr kumimoji="1" lang="ja-JP" altLang="en-US" sz="3600" b="0" baseline="30000" dirty="0" smtClean="0">
                        <a:latin typeface="+mj-ea"/>
                        <a:ea typeface="+mj-ea"/>
                      </a:endParaRPr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3600" b="0" dirty="0" smtClean="0">
                          <a:latin typeface="+mj-ea"/>
                          <a:ea typeface="+mj-ea"/>
                        </a:rPr>
                        <a:t>N</a:t>
                      </a:r>
                      <a:r>
                        <a:rPr kumimoji="1" lang="en-US" altLang="ja-JP" sz="3600" b="0" baseline="30000" dirty="0" smtClean="0">
                          <a:latin typeface="+mj-ea"/>
                          <a:ea typeface="+mj-ea"/>
                        </a:rPr>
                        <a:t>2</a:t>
                      </a:r>
                      <a:endParaRPr kumimoji="1" lang="ja-JP" altLang="en-US" sz="3600" b="0" dirty="0">
                        <a:latin typeface="+mj-ea"/>
                        <a:ea typeface="+mj-ea"/>
                      </a:endParaRPr>
                    </a:p>
                  </a:txBody>
                  <a:tcPr marL="91439" marR="91439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3578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600" b="0" dirty="0" smtClean="0">
                          <a:latin typeface="+mj-ea"/>
                          <a:ea typeface="+mj-ea"/>
                        </a:rPr>
                        <a:t>確率Ｐ</a:t>
                      </a:r>
                      <a:endParaRPr kumimoji="1" lang="ja-JP" altLang="en-US" sz="3600" b="0" dirty="0">
                        <a:latin typeface="+mj-ea"/>
                        <a:ea typeface="+mj-ea"/>
                      </a:endParaRPr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b="0" dirty="0" smtClean="0">
                          <a:latin typeface="+mj-ea"/>
                          <a:ea typeface="+mj-ea"/>
                        </a:rPr>
                        <a:t>1/N</a:t>
                      </a:r>
                      <a:endParaRPr kumimoji="1" lang="ja-JP" altLang="en-US" sz="3600" b="0" dirty="0">
                        <a:latin typeface="+mj-ea"/>
                        <a:ea typeface="+mj-ea"/>
                      </a:endParaRPr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3600" b="0" dirty="0" smtClean="0">
                          <a:latin typeface="+mj-ea"/>
                          <a:ea typeface="+mj-ea"/>
                        </a:rPr>
                        <a:t>1/N</a:t>
                      </a:r>
                      <a:endParaRPr kumimoji="1" lang="ja-JP" altLang="en-US" sz="3600" b="0" dirty="0" smtClean="0">
                        <a:latin typeface="+mj-ea"/>
                        <a:ea typeface="+mj-ea"/>
                      </a:endParaRPr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3600" b="0" dirty="0" smtClean="0">
                          <a:latin typeface="+mj-ea"/>
                          <a:ea typeface="+mj-ea"/>
                        </a:rPr>
                        <a:t>1/N</a:t>
                      </a:r>
                      <a:endParaRPr kumimoji="1" lang="ja-JP" altLang="en-US" sz="3600" b="0" dirty="0" smtClean="0">
                        <a:latin typeface="+mj-ea"/>
                        <a:ea typeface="+mj-ea"/>
                      </a:endParaRPr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b="0" dirty="0" smtClean="0">
                          <a:latin typeface="+mj-ea"/>
                          <a:ea typeface="+mj-ea"/>
                        </a:rPr>
                        <a:t>…</a:t>
                      </a:r>
                      <a:endParaRPr kumimoji="1" lang="ja-JP" altLang="en-US" sz="3600" b="0" dirty="0">
                        <a:latin typeface="+mj-ea"/>
                        <a:ea typeface="+mj-ea"/>
                      </a:endParaRPr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3600" b="0" dirty="0" smtClean="0">
                          <a:latin typeface="+mj-ea"/>
                          <a:ea typeface="+mj-ea"/>
                        </a:rPr>
                        <a:t>1/N</a:t>
                      </a:r>
                      <a:endParaRPr kumimoji="1" lang="ja-JP" altLang="en-US" sz="3600" b="0" dirty="0" smtClean="0">
                        <a:latin typeface="+mj-ea"/>
                        <a:ea typeface="+mj-ea"/>
                      </a:endParaRPr>
                    </a:p>
                  </a:txBody>
                  <a:tcPr marL="91439" marR="91439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1" name="図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6768" y="4149632"/>
            <a:ext cx="9171991" cy="4733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669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7_元OHP">
  <a:themeElements>
    <a:clrScheme name="白バック">
      <a:dk1>
        <a:srgbClr val="000000"/>
      </a:dk1>
      <a:lt1>
        <a:srgbClr val="FFFFFF"/>
      </a:lt1>
      <a:dk2>
        <a:srgbClr val="3E3E3E"/>
      </a:dk2>
      <a:lt2>
        <a:srgbClr val="FFFFCC"/>
      </a:lt2>
      <a:accent1>
        <a:srgbClr val="009900"/>
      </a:accent1>
      <a:accent2>
        <a:srgbClr val="99CC00"/>
      </a:accent2>
      <a:accent3>
        <a:srgbClr val="CC0000"/>
      </a:accent3>
      <a:accent4>
        <a:srgbClr val="0033CC"/>
      </a:accent4>
      <a:accent5>
        <a:srgbClr val="FF9900"/>
      </a:accent5>
      <a:accent6>
        <a:srgbClr val="8B8B8B"/>
      </a:accent6>
      <a:hlink>
        <a:srgbClr val="3366FF"/>
      </a:hlink>
      <a:folHlink>
        <a:srgbClr val="7030A0"/>
      </a:folHlink>
    </a:clrScheme>
    <a:fontScheme name="メイリオ">
      <a:majorFont>
        <a:latin typeface="Century Gothic"/>
        <a:ea typeface="メイリオ"/>
        <a:cs typeface=""/>
      </a:majorFont>
      <a:minorFont>
        <a:latin typeface="Century Gothic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33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ＤＦＧ平成ゴシック体W7" pitchFamily="50" charset="-128"/>
            <a:ea typeface="ＤＦＧ平成ゴシック体W7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33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ＤＦＧ平成ゴシック体W7" pitchFamily="50" charset="-128"/>
            <a:ea typeface="ＤＦＧ平成ゴシック体W7" pitchFamily="50" charset="-128"/>
          </a:defRPr>
        </a:defPPr>
      </a:lstStyle>
    </a:lnDef>
  </a:objectDefaults>
  <a:extraClrSchemeLst>
    <a:extraClrScheme>
      <a:clrScheme name="4_元OHP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CCFF"/>
        </a:accent1>
        <a:accent2>
          <a:srgbClr val="00FFCC"/>
        </a:accent2>
        <a:accent3>
          <a:srgbClr val="AAB8E2"/>
        </a:accent3>
        <a:accent4>
          <a:srgbClr val="DADADA"/>
        </a:accent4>
        <a:accent5>
          <a:srgbClr val="AAE2FF"/>
        </a:accent5>
        <a:accent6>
          <a:srgbClr val="00E7B9"/>
        </a:accent6>
        <a:hlink>
          <a:srgbClr val="FF33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元OHP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元OHP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65159</TotalTime>
  <Words>2047</Words>
  <Application>Microsoft Office PowerPoint</Application>
  <PresentationFormat>ユーザー設定</PresentationFormat>
  <Paragraphs>250</Paragraphs>
  <Slides>33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33</vt:i4>
      </vt:variant>
    </vt:vector>
  </HeadingPairs>
  <TitlesOfParts>
    <vt:vector size="47" baseType="lpstr">
      <vt:lpstr>ＤＦＧ華康ゴシック体W2</vt:lpstr>
      <vt:lpstr>ＤＦＧ平成ゴシック体W5</vt:lpstr>
      <vt:lpstr>ＤＦＧ平成ゴシック体W7</vt:lpstr>
      <vt:lpstr>M+ 1c thin</vt:lpstr>
      <vt:lpstr>ＭＳ Ｐゴシック</vt:lpstr>
      <vt:lpstr>ＭＳ Ｐ明朝</vt:lpstr>
      <vt:lpstr>メイリオ</vt:lpstr>
      <vt:lpstr>Arial</vt:lpstr>
      <vt:lpstr>Arial Black</vt:lpstr>
      <vt:lpstr>Century Gothic</vt:lpstr>
      <vt:lpstr>Times</vt:lpstr>
      <vt:lpstr>Times New Roman</vt:lpstr>
      <vt:lpstr>Wingdings</vt:lpstr>
      <vt:lpstr>7_元OHP</vt:lpstr>
      <vt:lpstr>PowerPoint プレゼンテーション</vt:lpstr>
      <vt:lpstr>スケジュール（予定）</vt:lpstr>
      <vt:lpstr>今回の講義内容</vt:lpstr>
      <vt:lpstr>1. 確率分布の例</vt:lpstr>
      <vt:lpstr>確率分布の例</vt:lpstr>
      <vt:lpstr>2. 離散型の確率分布</vt:lpstr>
      <vt:lpstr>一様分布</vt:lpstr>
      <vt:lpstr>期待値と分散の証明</vt:lpstr>
      <vt:lpstr>期待値と分散の証明</vt:lpstr>
      <vt:lpstr>超幾何分布</vt:lpstr>
      <vt:lpstr>超幾何分布の例</vt:lpstr>
      <vt:lpstr>超幾何分布の例【解答】</vt:lpstr>
      <vt:lpstr>二項分布</vt:lpstr>
      <vt:lpstr>超幾何分布と二項分布の違い</vt:lpstr>
      <vt:lpstr>二項分布の例</vt:lpstr>
      <vt:lpstr>二項分布の例</vt:lpstr>
      <vt:lpstr>Pythonで二項分布を計算する</vt:lpstr>
      <vt:lpstr>演習</vt:lpstr>
      <vt:lpstr>演習【解答】</vt:lpstr>
      <vt:lpstr>Pythonによる計算</vt:lpstr>
      <vt:lpstr>【参考】</vt:lpstr>
      <vt:lpstr>【演習】</vt:lpstr>
      <vt:lpstr>【演習】【解答】</vt:lpstr>
      <vt:lpstr>Pythonによる計算</vt:lpstr>
      <vt:lpstr>【参考】</vt:lpstr>
      <vt:lpstr>ポアソン分布</vt:lpstr>
      <vt:lpstr>ポアソン分布</vt:lpstr>
      <vt:lpstr>【参考】ポアソン分布の期待値の導出</vt:lpstr>
      <vt:lpstr>ポアソン分布の例</vt:lpstr>
      <vt:lpstr>演習</vt:lpstr>
      <vt:lpstr>演習【解答】</vt:lpstr>
      <vt:lpstr>今回の講義のまとめ</vt:lpstr>
      <vt:lpstr>学習のポイント（チェックリスト）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CS概論スライド</dc:title>
  <dc:creator>Jun</dc:creator>
  <cp:lastModifiedBy>本多泰理</cp:lastModifiedBy>
  <cp:revision>2028</cp:revision>
  <cp:lastPrinted>2017-04-07T01:07:20Z</cp:lastPrinted>
  <dcterms:created xsi:type="dcterms:W3CDTF">2005-02-14T05:16:26Z</dcterms:created>
  <dcterms:modified xsi:type="dcterms:W3CDTF">2023-04-08T07:48:43Z</dcterms:modified>
</cp:coreProperties>
</file>