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7" r:id="rId1"/>
  </p:sldMasterIdLst>
  <p:notesMasterIdLst>
    <p:notesMasterId r:id="rId64"/>
  </p:notesMasterIdLst>
  <p:handoutMasterIdLst>
    <p:handoutMasterId r:id="rId65"/>
  </p:handoutMasterIdLst>
  <p:sldIdLst>
    <p:sldId id="293" r:id="rId2"/>
    <p:sldId id="791" r:id="rId3"/>
    <p:sldId id="788" r:id="rId4"/>
    <p:sldId id="589" r:id="rId5"/>
    <p:sldId id="566" r:id="rId6"/>
    <p:sldId id="567" r:id="rId7"/>
    <p:sldId id="568" r:id="rId8"/>
    <p:sldId id="569" r:id="rId9"/>
    <p:sldId id="570" r:id="rId10"/>
    <p:sldId id="571" r:id="rId11"/>
    <p:sldId id="749" r:id="rId12"/>
    <p:sldId id="750" r:id="rId13"/>
    <p:sldId id="739" r:id="rId14"/>
    <p:sldId id="740" r:id="rId15"/>
    <p:sldId id="741" r:id="rId16"/>
    <p:sldId id="698" r:id="rId17"/>
    <p:sldId id="730" r:id="rId18"/>
    <p:sldId id="731" r:id="rId19"/>
    <p:sldId id="732" r:id="rId20"/>
    <p:sldId id="733" r:id="rId21"/>
    <p:sldId id="734" r:id="rId22"/>
    <p:sldId id="735" r:id="rId23"/>
    <p:sldId id="736" r:id="rId24"/>
    <p:sldId id="738" r:id="rId25"/>
    <p:sldId id="751" r:id="rId26"/>
    <p:sldId id="752" r:id="rId27"/>
    <p:sldId id="753" r:id="rId28"/>
    <p:sldId id="755" r:id="rId29"/>
    <p:sldId id="756" r:id="rId30"/>
    <p:sldId id="757" r:id="rId31"/>
    <p:sldId id="790" r:id="rId32"/>
    <p:sldId id="768" r:id="rId33"/>
    <p:sldId id="769" r:id="rId34"/>
    <p:sldId id="770" r:id="rId35"/>
    <p:sldId id="771" r:id="rId36"/>
    <p:sldId id="772" r:id="rId37"/>
    <p:sldId id="773" r:id="rId38"/>
    <p:sldId id="774" r:id="rId39"/>
    <p:sldId id="775" r:id="rId40"/>
    <p:sldId id="787" r:id="rId41"/>
    <p:sldId id="792" r:id="rId42"/>
    <p:sldId id="793" r:id="rId43"/>
    <p:sldId id="794" r:id="rId44"/>
    <p:sldId id="795" r:id="rId45"/>
    <p:sldId id="796" r:id="rId46"/>
    <p:sldId id="766" r:id="rId47"/>
    <p:sldId id="742" r:id="rId48"/>
    <p:sldId id="789" r:id="rId49"/>
    <p:sldId id="778" r:id="rId50"/>
    <p:sldId id="779" r:id="rId51"/>
    <p:sldId id="780" r:id="rId52"/>
    <p:sldId id="781" r:id="rId53"/>
    <p:sldId id="782" r:id="rId54"/>
    <p:sldId id="784" r:id="rId55"/>
    <p:sldId id="681" r:id="rId56"/>
    <p:sldId id="682" r:id="rId57"/>
    <p:sldId id="700" r:id="rId58"/>
    <p:sldId id="759" r:id="rId59"/>
    <p:sldId id="760" r:id="rId60"/>
    <p:sldId id="761" r:id="rId61"/>
    <p:sldId id="762" r:id="rId62"/>
    <p:sldId id="528" r:id="rId63"/>
  </p:sldIdLst>
  <p:sldSz cx="17376775" cy="9774238"/>
  <p:notesSz cx="9866313" cy="6735763"/>
  <p:defaultTextStyle>
    <a:defPPr>
      <a:defRPr lang="ja-JP"/>
    </a:defPPr>
    <a:lvl1pPr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1pPr>
    <a:lvl2pPr marL="456724"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2pPr>
    <a:lvl3pPr marL="913451"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3pPr>
    <a:lvl4pPr marL="137017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4pPr>
    <a:lvl5pPr marL="1826903" algn="l" rtl="0" fontAlgn="base">
      <a:spcBef>
        <a:spcPct val="0"/>
      </a:spcBef>
      <a:spcAft>
        <a:spcPct val="0"/>
      </a:spcAft>
      <a:defRPr kumimoji="1" sz="2400" kern="1200">
        <a:solidFill>
          <a:schemeClr val="tx1"/>
        </a:solidFill>
        <a:latin typeface="ＤＦＧ平成ゴシック体W7" pitchFamily="50" charset="-128"/>
        <a:ea typeface="ＤＦＧ平成ゴシック体W7" pitchFamily="50" charset="-128"/>
        <a:cs typeface="+mn-cs"/>
      </a:defRPr>
    </a:lvl5pPr>
    <a:lvl6pPr marL="2283625"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6pPr>
    <a:lvl7pPr marL="2740353"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7pPr>
    <a:lvl8pPr marL="3197077"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8pPr>
    <a:lvl9pPr marL="3653806" algn="l" defTabSz="913451" rtl="0" eaLnBrk="1" latinLnBrk="0" hangingPunct="1">
      <a:defRPr kumimoji="1" sz="2400" kern="1200">
        <a:solidFill>
          <a:schemeClr val="tx1"/>
        </a:solidFill>
        <a:latin typeface="ＤＦＧ平成ゴシック体W7" pitchFamily="50" charset="-128"/>
        <a:ea typeface="ＤＦＧ平成ゴシック体W7" pitchFamily="50" charset="-128"/>
        <a:cs typeface="+mn-cs"/>
      </a:defRPr>
    </a:lvl9pPr>
  </p:defaultTextStyle>
  <p:extLst>
    <p:ext uri="{521415D9-36F7-43E2-AB2F-B90AF26B5E84}">
      <p14:sectionLst xmlns:p14="http://schemas.microsoft.com/office/powerpoint/2010/main">
        <p14:section name="既定のセクション" id="{CE7AC15B-26F2-4E1B-B4AA-B0E6D5147B26}">
          <p14:sldIdLst>
            <p14:sldId id="293"/>
            <p14:sldId id="791"/>
            <p14:sldId id="788"/>
          </p14:sldIdLst>
        </p14:section>
        <p14:section name="タイトルなしのセクション" id="{A18BFC95-F374-4EF1-9D0C-C048C3C6D6DC}">
          <p14:sldIdLst>
            <p14:sldId id="589"/>
            <p14:sldId id="566"/>
            <p14:sldId id="567"/>
            <p14:sldId id="568"/>
            <p14:sldId id="569"/>
            <p14:sldId id="570"/>
            <p14:sldId id="571"/>
            <p14:sldId id="749"/>
            <p14:sldId id="750"/>
            <p14:sldId id="739"/>
            <p14:sldId id="740"/>
            <p14:sldId id="741"/>
            <p14:sldId id="698"/>
            <p14:sldId id="730"/>
            <p14:sldId id="731"/>
            <p14:sldId id="732"/>
            <p14:sldId id="733"/>
            <p14:sldId id="734"/>
            <p14:sldId id="735"/>
            <p14:sldId id="736"/>
            <p14:sldId id="738"/>
            <p14:sldId id="751"/>
            <p14:sldId id="752"/>
            <p14:sldId id="753"/>
            <p14:sldId id="755"/>
            <p14:sldId id="756"/>
            <p14:sldId id="757"/>
            <p14:sldId id="790"/>
            <p14:sldId id="768"/>
            <p14:sldId id="769"/>
            <p14:sldId id="770"/>
            <p14:sldId id="771"/>
            <p14:sldId id="772"/>
            <p14:sldId id="773"/>
            <p14:sldId id="774"/>
            <p14:sldId id="775"/>
          </p14:sldIdLst>
        </p14:section>
        <p14:section name="タイトルなしのセクション" id="{7C021D93-E0F3-4897-BFB6-87A1E074BD7A}">
          <p14:sldIdLst>
            <p14:sldId id="787"/>
            <p14:sldId id="792"/>
            <p14:sldId id="793"/>
            <p14:sldId id="794"/>
            <p14:sldId id="795"/>
            <p14:sldId id="796"/>
            <p14:sldId id="766"/>
            <p14:sldId id="742"/>
            <p14:sldId id="789"/>
            <p14:sldId id="778"/>
            <p14:sldId id="779"/>
            <p14:sldId id="780"/>
            <p14:sldId id="781"/>
            <p14:sldId id="782"/>
            <p14:sldId id="784"/>
            <p14:sldId id="681"/>
            <p14:sldId id="682"/>
            <p14:sldId id="700"/>
            <p14:sldId id="759"/>
            <p14:sldId id="760"/>
            <p14:sldId id="761"/>
          </p14:sldIdLst>
        </p14:section>
        <p14:section name="タイトルなしのセクション" id="{27093C1C-FDAC-4277-9DAD-D310A51E35BB}">
          <p14:sldIdLst>
            <p14:sldId id="762"/>
            <p14:sldId id="528"/>
          </p14:sldIdLst>
        </p14:section>
      </p14:sectionLst>
    </p:ext>
    <p:ext uri="{EFAFB233-063F-42B5-8137-9DF3F51BA10A}">
      <p15:sldGuideLst xmlns:p15="http://schemas.microsoft.com/office/powerpoint/2012/main">
        <p15:guide id="1" orient="horz" pos="3283" userDrawn="1">
          <p15:clr>
            <a:srgbClr val="A4A3A4"/>
          </p15:clr>
        </p15:guide>
        <p15:guide id="2" pos="5473" userDrawn="1">
          <p15:clr>
            <a:srgbClr val="A4A3A4"/>
          </p15:clr>
        </p15:guide>
      </p15:sldGuideLst>
    </p:ext>
    <p:ext uri="{2D200454-40CA-4A62-9FC3-DE9A4176ACB9}">
      <p15:notesGuideLst xmlns:p15="http://schemas.microsoft.com/office/powerpoint/2012/main">
        <p15:guide id="1" orient="horz" pos="2122" userDrawn="1">
          <p15:clr>
            <a:srgbClr val="A4A3A4"/>
          </p15:clr>
        </p15:guide>
        <p15:guide id="2" pos="310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n" initials="J" lastIdx="1" clrIdx="0"/>
  <p:cmAuthor id="1" name="いしかわちあき" initials="い" lastIdx="1" clrIdx="1">
    <p:extLst/>
  </p:cmAuthor>
  <p:cmAuthor id="2" name="Jun YAMADA" initials="JY" lastIdx="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FFFF"/>
    <a:srgbClr val="5FB8E4"/>
    <a:srgbClr val="002060"/>
    <a:srgbClr val="00CCFF"/>
    <a:srgbClr val="41A476"/>
    <a:srgbClr val="99CCFF"/>
    <a:srgbClr val="7F7F7F"/>
    <a:srgbClr val="3399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04" autoAdjust="0"/>
    <p:restoredTop sz="86667" autoAdjust="0"/>
  </p:normalViewPr>
  <p:slideViewPr>
    <p:cSldViewPr showGuides="1">
      <p:cViewPr varScale="1">
        <p:scale>
          <a:sx n="51" d="100"/>
          <a:sy n="51" d="100"/>
        </p:scale>
        <p:origin x="144" y="64"/>
      </p:cViewPr>
      <p:guideLst>
        <p:guide orient="horz" pos="3283"/>
        <p:guide pos="5473"/>
      </p:guideLst>
    </p:cSldViewPr>
  </p:slideViewPr>
  <p:outlineViewPr>
    <p:cViewPr>
      <p:scale>
        <a:sx n="33" d="100"/>
        <a:sy n="33" d="100"/>
      </p:scale>
      <p:origin x="0" y="-55179"/>
    </p:cViewPr>
  </p:outlineViewPr>
  <p:notesTextViewPr>
    <p:cViewPr>
      <p:scale>
        <a:sx n="3" d="2"/>
        <a:sy n="3" d="2"/>
      </p:scale>
      <p:origin x="0" y="0"/>
    </p:cViewPr>
  </p:notesTextViewPr>
  <p:sorterViewPr>
    <p:cViewPr varScale="1">
      <p:scale>
        <a:sx n="1" d="1"/>
        <a:sy n="1" d="1"/>
      </p:scale>
      <p:origin x="0" y="-16632"/>
    </p:cViewPr>
  </p:sorterViewPr>
  <p:notesViewPr>
    <p:cSldViewPr showGuides="1">
      <p:cViewPr varScale="1">
        <p:scale>
          <a:sx n="66" d="100"/>
          <a:sy n="66" d="100"/>
        </p:scale>
        <p:origin x="1668" y="32"/>
      </p:cViewPr>
      <p:guideLst>
        <p:guide orient="horz" pos="2122"/>
        <p:guide pos="310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7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402739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5" y="4"/>
            <a:ext cx="4275861" cy="335886"/>
          </a:xfrm>
          <a:prstGeom prst="rect">
            <a:avLst/>
          </a:prstGeom>
          <a:noFill/>
          <a:ln w="9525">
            <a:noFill/>
            <a:miter lim="800000"/>
            <a:headEnd/>
            <a:tailEnd/>
          </a:ln>
          <a:effectLst/>
        </p:spPr>
        <p:txBody>
          <a:bodyPr vert="horz" wrap="square" lIns="94834" tIns="47417" rIns="94834" bIns="47417" numCol="1" anchor="t" anchorCtr="0" compatLnSpc="1">
            <a:prstTxWarp prst="textNoShape">
              <a:avLst/>
            </a:prstTxWarp>
          </a:bodyPr>
          <a:lstStyle>
            <a:lvl1pPr defTabSz="948655">
              <a:defRPr sz="1200">
                <a:latin typeface="Arial" charset="0"/>
                <a:ea typeface="ＭＳ Ｐゴシック" pitchFamily="50" charset="-128"/>
              </a:defRPr>
            </a:lvl1pPr>
          </a:lstStyle>
          <a:p>
            <a:pPr>
              <a:defRPr/>
            </a:pPr>
            <a:endParaRPr lang="en-US" altLang="ja-JP"/>
          </a:p>
        </p:txBody>
      </p:sp>
      <p:sp>
        <p:nvSpPr>
          <p:cNvPr id="20483" name="Rectangle 3"/>
          <p:cNvSpPr>
            <a:spLocks noGrp="1" noChangeArrowheads="1"/>
          </p:cNvSpPr>
          <p:nvPr>
            <p:ph type="dt" idx="1"/>
          </p:nvPr>
        </p:nvSpPr>
        <p:spPr bwMode="auto">
          <a:xfrm>
            <a:off x="5588926" y="4"/>
            <a:ext cx="4275861" cy="335886"/>
          </a:xfrm>
          <a:prstGeom prst="rect">
            <a:avLst/>
          </a:prstGeom>
          <a:noFill/>
          <a:ln w="9525">
            <a:noFill/>
            <a:miter lim="800000"/>
            <a:headEnd/>
            <a:tailEnd/>
          </a:ln>
          <a:effectLst/>
        </p:spPr>
        <p:txBody>
          <a:bodyPr vert="horz" wrap="square" lIns="94834" tIns="47417" rIns="94834" bIns="47417" numCol="1" anchor="t" anchorCtr="0" compatLnSpc="1">
            <a:prstTxWarp prst="textNoShape">
              <a:avLst/>
            </a:prstTxWarp>
          </a:bodyPr>
          <a:lstStyle>
            <a:lvl1pPr algn="r" defTabSz="948655">
              <a:defRPr sz="1200">
                <a:latin typeface="Arial" charset="0"/>
                <a:ea typeface="ＭＳ Ｐゴシック" pitchFamily="50" charset="-128"/>
              </a:defRPr>
            </a:lvl1pPr>
          </a:lstStyle>
          <a:p>
            <a:pPr>
              <a:defRPr/>
            </a:pPr>
            <a:endParaRPr lang="en-US" altLang="ja-JP"/>
          </a:p>
        </p:txBody>
      </p:sp>
      <p:sp>
        <p:nvSpPr>
          <p:cNvPr id="192516" name="Rectangle 4"/>
          <p:cNvSpPr>
            <a:spLocks noGrp="1" noRot="1" noChangeAspect="1" noChangeArrowheads="1" noTextEdit="1"/>
          </p:cNvSpPr>
          <p:nvPr>
            <p:ph type="sldImg" idx="2"/>
          </p:nvPr>
        </p:nvSpPr>
        <p:spPr bwMode="auto">
          <a:xfrm>
            <a:off x="2695575" y="506413"/>
            <a:ext cx="4481513" cy="2522537"/>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85566" y="3199190"/>
            <a:ext cx="7895193" cy="3030491"/>
          </a:xfrm>
          <a:prstGeom prst="rect">
            <a:avLst/>
          </a:prstGeom>
          <a:noFill/>
          <a:ln w="9525">
            <a:noFill/>
            <a:miter lim="800000"/>
            <a:headEnd/>
            <a:tailEnd/>
          </a:ln>
          <a:effectLst/>
        </p:spPr>
        <p:txBody>
          <a:bodyPr vert="horz" wrap="square" lIns="94834" tIns="47417" rIns="94834" bIns="47417"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0486" name="Rectangle 6"/>
          <p:cNvSpPr>
            <a:spLocks noGrp="1" noChangeArrowheads="1"/>
          </p:cNvSpPr>
          <p:nvPr>
            <p:ph type="ftr" sz="quarter" idx="4"/>
          </p:nvPr>
        </p:nvSpPr>
        <p:spPr bwMode="auto">
          <a:xfrm>
            <a:off x="5" y="6398378"/>
            <a:ext cx="4275861" cy="335886"/>
          </a:xfrm>
          <a:prstGeom prst="rect">
            <a:avLst/>
          </a:prstGeom>
          <a:noFill/>
          <a:ln w="9525">
            <a:noFill/>
            <a:miter lim="800000"/>
            <a:headEnd/>
            <a:tailEnd/>
          </a:ln>
          <a:effectLst/>
        </p:spPr>
        <p:txBody>
          <a:bodyPr vert="horz" wrap="square" lIns="94834" tIns="47417" rIns="94834" bIns="47417" numCol="1" anchor="b" anchorCtr="0" compatLnSpc="1">
            <a:prstTxWarp prst="textNoShape">
              <a:avLst/>
            </a:prstTxWarp>
          </a:bodyPr>
          <a:lstStyle>
            <a:lvl1pPr defTabSz="948655">
              <a:defRPr sz="1200">
                <a:latin typeface="Arial" charset="0"/>
                <a:ea typeface="ＭＳ Ｐゴシック" pitchFamily="50" charset="-128"/>
              </a:defRPr>
            </a:lvl1pPr>
          </a:lstStyle>
          <a:p>
            <a:pPr>
              <a:defRPr/>
            </a:pPr>
            <a:r>
              <a:rPr lang="en-US" altLang="ja-JP"/>
              <a:t>Copyright © 2013 by Ken Sakamura, T-Engine Forum</a:t>
            </a:r>
          </a:p>
        </p:txBody>
      </p:sp>
      <p:sp>
        <p:nvSpPr>
          <p:cNvPr id="20487" name="Rectangle 7"/>
          <p:cNvSpPr>
            <a:spLocks noGrp="1" noChangeArrowheads="1"/>
          </p:cNvSpPr>
          <p:nvPr>
            <p:ph type="sldNum" sz="quarter" idx="5"/>
          </p:nvPr>
        </p:nvSpPr>
        <p:spPr bwMode="auto">
          <a:xfrm>
            <a:off x="5588926" y="6398378"/>
            <a:ext cx="4275861" cy="335886"/>
          </a:xfrm>
          <a:prstGeom prst="rect">
            <a:avLst/>
          </a:prstGeom>
          <a:noFill/>
          <a:ln w="9525">
            <a:noFill/>
            <a:miter lim="800000"/>
            <a:headEnd/>
            <a:tailEnd/>
          </a:ln>
          <a:effectLst/>
        </p:spPr>
        <p:txBody>
          <a:bodyPr vert="horz" wrap="square" lIns="94834" tIns="47417" rIns="94834" bIns="47417" numCol="1" anchor="b" anchorCtr="0" compatLnSpc="1">
            <a:prstTxWarp prst="textNoShape">
              <a:avLst/>
            </a:prstTxWarp>
          </a:bodyPr>
          <a:lstStyle>
            <a:lvl1pPr algn="r" defTabSz="948655">
              <a:defRPr sz="1200">
                <a:latin typeface="Arial" charset="0"/>
                <a:ea typeface="ＭＳ Ｐゴシック" pitchFamily="50" charset="-128"/>
              </a:defRPr>
            </a:lvl1pPr>
          </a:lstStyle>
          <a:p>
            <a:pPr>
              <a:defRPr/>
            </a:pPr>
            <a:fld id="{18FE81F1-A864-4B73-9B63-723A1D5A68C1}" type="slidenum">
              <a:rPr lang="en-US" altLang="ja-JP"/>
              <a:pPr>
                <a:defRPr/>
              </a:pPr>
              <a:t>‹#›</a:t>
            </a:fld>
            <a:endParaRPr lang="en-US" altLang="ja-JP"/>
          </a:p>
        </p:txBody>
      </p:sp>
    </p:spTree>
    <p:extLst>
      <p:ext uri="{BB962C8B-B14F-4D97-AF65-F5344CB8AC3E}">
        <p14:creationId xmlns:p14="http://schemas.microsoft.com/office/powerpoint/2010/main" val="274560164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1pPr>
    <a:lvl2pPr marL="456724"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2pPr>
    <a:lvl3pPr marL="913451"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3pPr>
    <a:lvl4pPr marL="1370173"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4pPr>
    <a:lvl5pPr marL="1826903" algn="l" rtl="0" eaLnBrk="0" fontAlgn="base" hangingPunct="0">
      <a:spcBef>
        <a:spcPct val="30000"/>
      </a:spcBef>
      <a:spcAft>
        <a:spcPct val="0"/>
      </a:spcAft>
      <a:defRPr kumimoji="1" sz="1100" kern="1200">
        <a:solidFill>
          <a:schemeClr val="tx1"/>
        </a:solidFill>
        <a:latin typeface="Arial" charset="0"/>
        <a:ea typeface="ＭＳ Ｐ明朝" pitchFamily="18" charset="-128"/>
        <a:cs typeface="+mn-cs"/>
      </a:defRPr>
    </a:lvl5pPr>
    <a:lvl6pPr marL="2283625" algn="l" defTabSz="913451" rtl="0" eaLnBrk="1" latinLnBrk="0" hangingPunct="1">
      <a:defRPr kumimoji="1" sz="1100" kern="1200">
        <a:solidFill>
          <a:schemeClr val="tx1"/>
        </a:solidFill>
        <a:latin typeface="+mn-lt"/>
        <a:ea typeface="+mn-ea"/>
        <a:cs typeface="+mn-cs"/>
      </a:defRPr>
    </a:lvl6pPr>
    <a:lvl7pPr marL="2740353" algn="l" defTabSz="913451" rtl="0" eaLnBrk="1" latinLnBrk="0" hangingPunct="1">
      <a:defRPr kumimoji="1" sz="1100" kern="1200">
        <a:solidFill>
          <a:schemeClr val="tx1"/>
        </a:solidFill>
        <a:latin typeface="+mn-lt"/>
        <a:ea typeface="+mn-ea"/>
        <a:cs typeface="+mn-cs"/>
      </a:defRPr>
    </a:lvl7pPr>
    <a:lvl8pPr marL="3197077" algn="l" defTabSz="913451" rtl="0" eaLnBrk="1" latinLnBrk="0" hangingPunct="1">
      <a:defRPr kumimoji="1" sz="1100" kern="1200">
        <a:solidFill>
          <a:schemeClr val="tx1"/>
        </a:solidFill>
        <a:latin typeface="+mn-lt"/>
        <a:ea typeface="+mn-ea"/>
        <a:cs typeface="+mn-cs"/>
      </a:defRPr>
    </a:lvl8pPr>
    <a:lvl9pPr marL="3653806" algn="l" defTabSz="913451" rtl="0" eaLnBrk="1" latinLnBrk="0" hangingPunct="1">
      <a:defRPr kumimoji="1"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2695575" y="506413"/>
            <a:ext cx="4481513" cy="252253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pPr>
              <a:defRPr/>
            </a:pPr>
            <a:r>
              <a:rPr lang="en-US" altLang="ja-JP"/>
              <a:t>WG022-091023-001</a:t>
            </a:r>
            <a:endParaRPr lang="ja-JP" altLang="en-US"/>
          </a:p>
        </p:txBody>
      </p:sp>
      <p:sp>
        <p:nvSpPr>
          <p:cNvPr id="5" name="スライド番号プレースホルダー 4"/>
          <p:cNvSpPr>
            <a:spLocks noGrp="1"/>
          </p:cNvSpPr>
          <p:nvPr>
            <p:ph type="sldNum" sz="quarter" idx="11"/>
          </p:nvPr>
        </p:nvSpPr>
        <p:spPr/>
        <p:txBody>
          <a:bodyPr/>
          <a:lstStyle/>
          <a:p>
            <a:pPr>
              <a:defRPr/>
            </a:pPr>
            <a:fld id="{7CD35D8A-1E8B-4C2B-811E-877C1394B20F}" type="slidenum">
              <a:rPr lang="en-US" altLang="ja-JP" smtClean="0"/>
              <a:pPr>
                <a:defRPr/>
              </a:pPr>
              <a:t>1</a:t>
            </a:fld>
            <a:endParaRPr lang="en-US" altLang="ja-JP"/>
          </a:p>
        </p:txBody>
      </p:sp>
    </p:spTree>
    <p:extLst>
      <p:ext uri="{BB962C8B-B14F-4D97-AF65-F5344CB8AC3E}">
        <p14:creationId xmlns:p14="http://schemas.microsoft.com/office/powerpoint/2010/main" val="688805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278403" name="Rectangle 3"/>
          <p:cNvSpPr>
            <a:spLocks noGrp="1" noChangeArrowheads="1"/>
          </p:cNvSpPr>
          <p:nvPr>
            <p:ph type="ctrTitle" sz="quarter"/>
          </p:nvPr>
        </p:nvSpPr>
        <p:spPr>
          <a:xfrm>
            <a:off x="461800" y="1142703"/>
            <a:ext cx="16461649" cy="4248473"/>
          </a:xfrm>
          <a:effectLst/>
        </p:spPr>
        <p:txBody>
          <a:bodyPr anchor="b" anchorCtr="1">
            <a:normAutofit/>
          </a:bodyPr>
          <a:lstStyle>
            <a:lvl1pPr algn="ctr">
              <a:defRPr sz="12600" spc="-100" baseline="0">
                <a:solidFill>
                  <a:schemeClr val="tx1"/>
                </a:solidFill>
                <a:effectLst>
                  <a:outerShdw blurRad="38100" dist="38100" dir="2700000" algn="tl">
                    <a:srgbClr val="000000">
                      <a:alpha val="43137"/>
                    </a:srgbClr>
                  </a:outerShdw>
                </a:effectLst>
                <a:latin typeface="+mj-lt"/>
                <a:ea typeface="+mj-ea"/>
              </a:defRPr>
            </a:lvl1pPr>
          </a:lstStyle>
          <a:p>
            <a:r>
              <a:rPr lang="ja-JP" altLang="en-US" dirty="0"/>
              <a:t>マスター タイトルの書式設定</a:t>
            </a:r>
          </a:p>
        </p:txBody>
      </p:sp>
      <p:sp>
        <p:nvSpPr>
          <p:cNvPr id="10" name="Line 4"/>
          <p:cNvSpPr>
            <a:spLocks noChangeShapeType="1"/>
          </p:cNvSpPr>
          <p:nvPr userDrawn="1"/>
        </p:nvSpPr>
        <p:spPr bwMode="auto">
          <a:xfrm>
            <a:off x="3480442" y="783944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11" name="Line 5"/>
          <p:cNvSpPr>
            <a:spLocks noChangeShapeType="1"/>
          </p:cNvSpPr>
          <p:nvPr userDrawn="1"/>
        </p:nvSpPr>
        <p:spPr bwMode="auto">
          <a:xfrm>
            <a:off x="3480442" y="855952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12" name="Line 12"/>
          <p:cNvSpPr>
            <a:spLocks noChangeShapeType="1"/>
          </p:cNvSpPr>
          <p:nvPr userDrawn="1"/>
        </p:nvSpPr>
        <p:spPr bwMode="auto">
          <a:xfrm>
            <a:off x="3484598" y="7119367"/>
            <a:ext cx="10424369" cy="0"/>
          </a:xfrm>
          <a:prstGeom prst="line">
            <a:avLst/>
          </a:prstGeom>
          <a:noFill/>
          <a:ln w="76200" cap="sq">
            <a:solidFill>
              <a:srgbClr val="5FB8E4"/>
            </a:solidFill>
            <a:round/>
            <a:headEnd type="oval" w="med" len="med"/>
            <a:tailEnd type="oval" w="med" len="med"/>
          </a:ln>
        </p:spPr>
        <p:txBody>
          <a:bodyPr wrap="none" lIns="91381" tIns="45691" rIns="91381" bIns="45691" anchor="ctr"/>
          <a:lstStyle/>
          <a:p>
            <a:endParaRPr lang="ja-JP" altLang="en-US" sz="2400" dirty="0">
              <a:ln w="3175">
                <a:solidFill>
                  <a:sysClr val="windowText" lastClr="000000"/>
                </a:solidFill>
              </a:ln>
            </a:endParaRPr>
          </a:p>
        </p:txBody>
      </p:sp>
      <p:sp>
        <p:nvSpPr>
          <p:cNvPr id="2278404" name="Rectangle 4"/>
          <p:cNvSpPr>
            <a:spLocks noGrp="1" noChangeArrowheads="1"/>
          </p:cNvSpPr>
          <p:nvPr>
            <p:ph type="subTitle" sz="quarter" idx="1" hasCustomPrompt="1"/>
          </p:nvPr>
        </p:nvSpPr>
        <p:spPr>
          <a:xfrm>
            <a:off x="452270" y="6543303"/>
            <a:ext cx="16480716" cy="3234296"/>
          </a:xfrm>
          <a:ln algn="ctr"/>
          <a:effectLst/>
        </p:spPr>
        <p:txBody>
          <a:bodyPr anchor="t" anchorCtr="1"/>
          <a:lstStyle>
            <a:lvl1pPr marL="0" indent="0" algn="ctr" fontAlgn="b">
              <a:lnSpc>
                <a:spcPts val="5100"/>
              </a:lnSpc>
              <a:spcBef>
                <a:spcPct val="0"/>
              </a:spcBef>
              <a:buClr>
                <a:srgbClr val="FF7068"/>
              </a:buClr>
              <a:buFont typeface="Times" charset="0"/>
              <a:buNone/>
              <a:defRPr kumimoji="1" lang="ja-JP" altLang="en-US" sz="3600" b="1" spc="-100" baseline="0" dirty="0" smtClean="0">
                <a:solidFill>
                  <a:srgbClr val="002060"/>
                </a:solidFill>
                <a:effectLst/>
                <a:latin typeface="+mj-ea"/>
                <a:ea typeface="+mj-ea"/>
                <a:cs typeface="+mn-cs"/>
              </a:defRPr>
            </a:lvl1pPr>
            <a:lvl2pPr marL="0" indent="0" algn="ctr" fontAlgn="b">
              <a:lnSpc>
                <a:spcPts val="5100"/>
              </a:lnSpc>
              <a:buFontTx/>
              <a:buNone/>
              <a:defRPr kumimoji="1" lang="ja-JP" altLang="en-US" sz="2400" b="0" kern="1200" spc="-100" baseline="0" dirty="0" smtClean="0">
                <a:solidFill>
                  <a:schemeClr val="tx1"/>
                </a:solidFill>
                <a:effectLst/>
                <a:latin typeface="+mj-ea"/>
                <a:ea typeface="+mj-ea"/>
                <a:cs typeface="+mn-cs"/>
              </a:defRPr>
            </a:lvl2pPr>
            <a:lvl3pPr marL="0" indent="0" algn="ctr">
              <a:buFontTx/>
              <a:buNone/>
              <a:defRPr/>
            </a:lvl3pPr>
          </a:lstStyle>
          <a:p>
            <a:pPr marL="0" lvl="0" indent="0" algn="ctr" defTabSz="797041" rtl="0" eaLnBrk="1" fontAlgn="b" hangingPunct="1">
              <a:lnSpc>
                <a:spcPts val="5597"/>
              </a:lnSpc>
              <a:spcBef>
                <a:spcPct val="0"/>
              </a:spcBef>
              <a:spcAft>
                <a:spcPct val="0"/>
              </a:spcAft>
              <a:buClr>
                <a:srgbClr val="FF7068"/>
              </a:buClr>
              <a:buFont typeface="Times" charset="0"/>
              <a:buNone/>
            </a:pPr>
            <a:r>
              <a:rPr lang="ja-JP" altLang="en-US" dirty="0"/>
              <a:t>マスタ テキストの書式設定</a:t>
            </a:r>
          </a:p>
          <a:p>
            <a:pPr lvl="1"/>
            <a:r>
              <a:rPr lang="ja-JP" altLang="en-US" dirty="0"/>
              <a:t>第 </a:t>
            </a:r>
            <a:r>
              <a:rPr lang="en-US" altLang="ja-JP" dirty="0"/>
              <a:t>2 </a:t>
            </a:r>
            <a:r>
              <a:rPr lang="ja-JP" altLang="en-US" dirty="0"/>
              <a:t>レベル</a:t>
            </a:r>
          </a:p>
        </p:txBody>
      </p:sp>
      <p:sp>
        <p:nvSpPr>
          <p:cNvPr id="7"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altLang="ja-JP" dirty="0"/>
              <a:t>Copyright © </a:t>
            </a:r>
            <a:r>
              <a:rPr lang="en-US" altLang="ja-JP" dirty="0" smtClean="0"/>
              <a:t>2023 by INIAD</a:t>
            </a:r>
            <a:endParaRPr lang="en-US" altLang="en-US" dirty="0"/>
          </a:p>
        </p:txBody>
      </p:sp>
    </p:spTree>
    <p:extLst>
      <p:ext uri="{BB962C8B-B14F-4D97-AF65-F5344CB8AC3E}">
        <p14:creationId xmlns:p14="http://schemas.microsoft.com/office/powerpoint/2010/main" val="75861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テキストなし">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endParaRPr lang="ja-JP" altLang="en-US" dirty="0"/>
          </a:p>
        </p:txBody>
      </p:sp>
      <p:sp>
        <p:nvSpPr>
          <p:cNvPr id="3" name="フッター プレースホルダー 2"/>
          <p:cNvSpPr>
            <a:spLocks noGrp="1"/>
          </p:cNvSpPr>
          <p:nvPr>
            <p:ph type="ftr" sz="quarter" idx="10"/>
          </p:nvPr>
        </p:nvSpPr>
        <p:spPr>
          <a:xfrm>
            <a:off x="401724" y="9279607"/>
            <a:ext cx="16502080" cy="468052"/>
          </a:xfrm>
        </p:spPr>
        <p:txBody>
          <a:bodyPr/>
          <a:lstStyle/>
          <a:p>
            <a:r>
              <a:rPr lang="en-US" altLang="ja-JP" dirty="0"/>
              <a:t>Copyright © </a:t>
            </a:r>
            <a:r>
              <a:rPr lang="en-US" altLang="ja-JP" dirty="0" smtClean="0"/>
              <a:t>2023 by INIAD</a:t>
            </a:r>
            <a:endParaRPr lang="en-US" altLang="en-US" dirty="0"/>
          </a:p>
        </p:txBody>
      </p:sp>
      <p:sp>
        <p:nvSpPr>
          <p:cNvPr id="4" name="スライド番号プレースホルダー 3"/>
          <p:cNvSpPr>
            <a:spLocks noGrp="1"/>
          </p:cNvSpPr>
          <p:nvPr>
            <p:ph type="sldNum" sz="quarter" idx="11"/>
          </p:nvPr>
        </p:nvSpPr>
        <p:spPr>
          <a:noFill/>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93397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白紙">
    <p:spTree>
      <p:nvGrpSpPr>
        <p:cNvPr id="1" name=""/>
        <p:cNvGrpSpPr/>
        <p:nvPr/>
      </p:nvGrpSpPr>
      <p:grpSpPr>
        <a:xfrm>
          <a:off x="0" y="0"/>
          <a:ext cx="0" cy="0"/>
          <a:chOff x="0" y="0"/>
          <a:chExt cx="0" cy="0"/>
        </a:xfrm>
      </p:grpSpPr>
      <p:sp>
        <p:nvSpPr>
          <p:cNvPr id="3" name="タイトル 1"/>
          <p:cNvSpPr>
            <a:spLocks noGrp="1"/>
          </p:cNvSpPr>
          <p:nvPr>
            <p:ph type="title"/>
          </p:nvPr>
        </p:nvSpPr>
        <p:spPr>
          <a:xfrm>
            <a:off x="868839" y="435790"/>
            <a:ext cx="15639098" cy="821308"/>
          </a:xfrm>
          <a:prstGeom prst="rect">
            <a:avLst/>
          </a:prstGeom>
        </p:spPr>
        <p:txBody>
          <a:bodyPr/>
          <a:lstStyle>
            <a:lvl1pPr algn="ctr">
              <a:defRPr sz="4561">
                <a:solidFill>
                  <a:schemeClr val="accent6">
                    <a:lumMod val="25000"/>
                  </a:schemeClr>
                </a:solidFill>
                <a:latin typeface="HGP創英角ﾎﾟｯﾌﾟ体" pitchFamily="50" charset="-128"/>
                <a:ea typeface="HGP創英角ﾎﾟｯﾌﾟ体" pitchFamily="50" charset="-128"/>
              </a:defRPr>
            </a:lvl1pPr>
          </a:lstStyle>
          <a:p>
            <a:r>
              <a:rPr lang="ja-JP" altLang="en-US" dirty="0" smtClean="0"/>
              <a:t>マスタ タイトルの書式設定</a:t>
            </a:r>
            <a:endParaRPr lang="ja-JP" altLang="en-US" dirty="0"/>
          </a:p>
        </p:txBody>
      </p:sp>
      <p:sp>
        <p:nvSpPr>
          <p:cNvPr id="4" name="Rectangle 8"/>
          <p:cNvSpPr>
            <a:spLocks noGrp="1" noChangeArrowheads="1"/>
          </p:cNvSpPr>
          <p:nvPr>
            <p:ph type="sldNum" sz="quarter" idx="10"/>
          </p:nvPr>
        </p:nvSpPr>
        <p:spPr>
          <a:ln/>
        </p:spPr>
        <p:txBody>
          <a:bodyPr/>
          <a:lstStyle>
            <a:lvl1pPr>
              <a:defRPr/>
            </a:lvl1pPr>
          </a:lstStyle>
          <a:p>
            <a:pPr>
              <a:defRPr/>
            </a:pPr>
            <a:fld id="{0E119A33-0F97-4BF4-86A9-D176CD65B065}" type="slidenum">
              <a:rPr lang="en-US" altLang="ja-JP"/>
              <a:pPr>
                <a:defRPr/>
              </a:pPr>
              <a:t>‹#›</a:t>
            </a:fld>
            <a:endParaRPr lang="en-US" altLang="ja-JP"/>
          </a:p>
        </p:txBody>
      </p:sp>
    </p:spTree>
    <p:extLst>
      <p:ext uri="{BB962C8B-B14F-4D97-AF65-F5344CB8AC3E}">
        <p14:creationId xmlns:p14="http://schemas.microsoft.com/office/powerpoint/2010/main" val="264728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ja-JP" altLang="en-US" dirty="0"/>
              <a:t>マスタ タイトルの書式設定</a:t>
            </a:r>
          </a:p>
        </p:txBody>
      </p:sp>
      <p:sp>
        <p:nvSpPr>
          <p:cNvPr id="3" name="コンテンツ プレースホルダ 2"/>
          <p:cNvSpPr>
            <a:spLocks noGrp="1"/>
          </p:cNvSpPr>
          <p:nvPr>
            <p:ph idx="1" hasCustomPrompt="1"/>
          </p:nvPr>
        </p:nvSpPr>
        <p:spPr>
          <a:xfrm>
            <a:off x="376891" y="1538746"/>
            <a:ext cx="16556097" cy="6228693"/>
          </a:xfrm>
          <a:noFill/>
          <a:ln w="9525">
            <a:noFill/>
            <a:miter lim="800000"/>
            <a:headEnd/>
            <a:tailEnd/>
          </a:ln>
          <a:effectLst/>
        </p:spPr>
        <p:txBody>
          <a:bodyPr vert="horz" wrap="square" lIns="0" tIns="0" rIns="0" bIns="0" numCol="1" anchor="ctr" anchorCtr="1" compatLnSpc="1">
            <a:prstTxWarp prst="textNoShape">
              <a:avLst/>
            </a:prstTxWarp>
            <a:normAutofit/>
          </a:bodyPr>
          <a:lstStyle>
            <a:lvl1pPr marL="541338" indent="-541338">
              <a:defRPr lang="ja-JP" altLang="en-US" dirty="0" smtClean="0"/>
            </a:lvl1pPr>
            <a:lvl2pPr marL="1339850" indent="-627063">
              <a:defRPr lang="ja-JP" altLang="en-US" sz="4000" dirty="0" smtClean="0">
                <a:latin typeface="+mn-ea"/>
                <a:ea typeface="+mn-ea"/>
              </a:defRPr>
            </a:lvl2pPr>
            <a:lvl3pPr marL="1604020" indent="-457200">
              <a:defRPr kumimoji="1" lang="ja-JP" altLang="en-US" sz="2800" dirty="0">
                <a:solidFill>
                  <a:schemeClr val="tx1"/>
                </a:solidFill>
                <a:latin typeface="+mn-lt"/>
                <a:ea typeface="+mn-ea"/>
              </a:defRPr>
            </a:lvl3pPr>
            <a:lvl4pPr>
              <a:defRPr lang="ja-JP" altLang="en-US" dirty="0" smtClean="0">
                <a:latin typeface="+mn-ea"/>
                <a:ea typeface="+mn-ea"/>
              </a:defRPr>
            </a:lvl4pPr>
            <a:lvl5pPr>
              <a:defRPr lang="ja-JP" altLang="en-US" dirty="0">
                <a:latin typeface="+mn-ea"/>
                <a:ea typeface="+mn-ea"/>
              </a:defRPr>
            </a:lvl5pPr>
          </a:lstStyle>
          <a:p>
            <a:pPr lvl="0"/>
            <a:r>
              <a:rPr lang="ja-JP" altLang="en-US" dirty="0"/>
              <a:t>マスタ テキストの書式設定</a:t>
            </a:r>
          </a:p>
          <a:p>
            <a:pPr marL="1075445" lvl="1" indent="-363239"/>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a:r>
              <a:rPr lang="ja-JP" altLang="en-US" dirty="0"/>
              <a:t>第 </a:t>
            </a:r>
            <a:r>
              <a:rPr lang="en-US" altLang="ja-JP" dirty="0"/>
              <a:t>4 </a:t>
            </a:r>
            <a:r>
              <a:rPr lang="ja-JP" altLang="en-US" dirty="0"/>
              <a:t>レベル</a:t>
            </a:r>
          </a:p>
          <a:p>
            <a:pPr lvl="4" indent="3175"/>
            <a:r>
              <a:rPr lang="ja-JP" altLang="en-US" dirty="0"/>
              <a:t>第 </a:t>
            </a:r>
            <a:r>
              <a:rPr lang="en-US" altLang="ja-JP" dirty="0"/>
              <a:t>5 </a:t>
            </a:r>
            <a:r>
              <a:rPr lang="ja-JP" altLang="en-US" dirty="0"/>
              <a:t>レベル</a:t>
            </a:r>
          </a:p>
        </p:txBody>
      </p:sp>
      <p:sp>
        <p:nvSpPr>
          <p:cNvPr id="7"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altLang="ja-JP" dirty="0"/>
              <a:t>Copyright © </a:t>
            </a:r>
            <a:r>
              <a:rPr lang="en-US" altLang="ja-JP" dirty="0" smtClean="0"/>
              <a:t>2023 by INIAD</a:t>
            </a:r>
            <a:endParaRPr lang="en-US" altLang="en-US" dirty="0"/>
          </a:p>
        </p:txBody>
      </p:sp>
      <p:sp>
        <p:nvSpPr>
          <p:cNvPr id="8" name="Rectangle 4"/>
          <p:cNvSpPr>
            <a:spLocks noGrp="1" noChangeArrowheads="1"/>
          </p:cNvSpPr>
          <p:nvPr>
            <p:ph type="sldNum" sz="quarter" idx="4"/>
          </p:nvPr>
        </p:nvSpPr>
        <p:spPr bwMode="auto">
          <a:xfrm>
            <a:off x="16039036" y="9290462"/>
            <a:ext cx="955094" cy="457199"/>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r">
              <a:defRPr sz="1400" b="1">
                <a:solidFill>
                  <a:schemeClr val="bg1">
                    <a:lumMod val="75000"/>
                  </a:schemeClr>
                </a:solidFill>
                <a:latin typeface="Arial Black" pitchFamily="34" charset="0"/>
              </a:defRPr>
            </a:lvl1p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116551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丸数字セクション見出し">
    <p:spTree>
      <p:nvGrpSpPr>
        <p:cNvPr id="1" name=""/>
        <p:cNvGrpSpPr/>
        <p:nvPr/>
      </p:nvGrpSpPr>
      <p:grpSpPr>
        <a:xfrm>
          <a:off x="0" y="0"/>
          <a:ext cx="0" cy="0"/>
          <a:chOff x="0" y="0"/>
          <a:chExt cx="0" cy="0"/>
        </a:xfrm>
      </p:grpSpPr>
      <p:sp>
        <p:nvSpPr>
          <p:cNvPr id="7" name="Line 7"/>
          <p:cNvSpPr>
            <a:spLocks noChangeShapeType="1"/>
          </p:cNvSpPr>
          <p:nvPr/>
        </p:nvSpPr>
        <p:spPr bwMode="auto">
          <a:xfrm>
            <a:off x="2355891" y="5351608"/>
            <a:ext cx="14574998" cy="0"/>
          </a:xfrm>
          <a:prstGeom prst="line">
            <a:avLst/>
          </a:prstGeom>
          <a:noFill/>
          <a:ln w="38100">
            <a:solidFill>
              <a:schemeClr val="tx1"/>
            </a:solidFill>
            <a:round/>
            <a:headEnd/>
            <a:tailEnd/>
          </a:ln>
          <a:effectLst/>
        </p:spPr>
        <p:txBody>
          <a:bodyPr lIns="91345" tIns="45672" rIns="91345" bIns="45672"/>
          <a:lstStyle/>
          <a:p>
            <a:pPr>
              <a:defRPr/>
            </a:pPr>
            <a:endParaRPr lang="ja-JP" altLang="en-US" sz="1800"/>
          </a:p>
        </p:txBody>
      </p:sp>
      <p:sp>
        <p:nvSpPr>
          <p:cNvPr id="4" name="フッター プレースホルダー 3"/>
          <p:cNvSpPr>
            <a:spLocks noGrp="1"/>
          </p:cNvSpPr>
          <p:nvPr>
            <p:ph type="ftr" sz="quarter" idx="10"/>
          </p:nvPr>
        </p:nvSpPr>
        <p:spPr/>
        <p:txBody>
          <a:bodyPr/>
          <a:lstStyle/>
          <a:p>
            <a:r>
              <a:rPr lang="en-US" altLang="ja-JP" dirty="0"/>
              <a:t>Copyright © </a:t>
            </a:r>
            <a:r>
              <a:rPr lang="en-US" altLang="ja-JP" dirty="0" smtClean="0"/>
              <a:t>2023 by INIAD</a:t>
            </a:r>
            <a:endParaRPr lang="en-US" dirty="0"/>
          </a:p>
        </p:txBody>
      </p:sp>
      <p:sp>
        <p:nvSpPr>
          <p:cNvPr id="10" name="タイトル 1"/>
          <p:cNvSpPr>
            <a:spLocks noGrp="1"/>
          </p:cNvSpPr>
          <p:nvPr>
            <p:ph type="title"/>
          </p:nvPr>
        </p:nvSpPr>
        <p:spPr>
          <a:xfrm>
            <a:off x="3719835" y="952361"/>
            <a:ext cx="13199873" cy="4366830"/>
          </a:xfrm>
          <a:noFill/>
          <a:ln w="9525">
            <a:noFill/>
            <a:miter lim="800000"/>
            <a:headEnd/>
            <a:tailEnd/>
          </a:ln>
          <a:effectLst/>
        </p:spPr>
        <p:txBody>
          <a:bodyPr vert="horz" wrap="square" lIns="0" tIns="46800" rIns="0" bIns="46800" numCol="1" anchor="b" anchorCtr="0" compatLnSpc="1">
            <a:prstTxWarp prst="textNoShape">
              <a:avLst/>
            </a:prstTxWarp>
            <a:normAutofit/>
          </a:bodyPr>
          <a:lstStyle>
            <a:lvl1pPr algn="l" defTabSz="1136872" rtl="0" eaLnBrk="0" fontAlgn="base" hangingPunct="0">
              <a:spcBef>
                <a:spcPct val="0"/>
              </a:spcBef>
              <a:spcAft>
                <a:spcPct val="0"/>
              </a:spcAft>
              <a:defRPr kumimoji="1" lang="ja-JP" altLang="en-US" sz="10498" baseline="0">
                <a:solidFill>
                  <a:schemeClr val="tx1"/>
                </a:solidFill>
                <a:effectLst>
                  <a:outerShdw blurRad="38100" dist="38100" dir="2700000" algn="tl">
                    <a:srgbClr val="000000">
                      <a:alpha val="43137"/>
                    </a:srgbClr>
                  </a:outerShdw>
                </a:effectLst>
                <a:latin typeface="+mj-lt"/>
                <a:ea typeface="+mj-ea"/>
                <a:cs typeface="+mj-cs"/>
              </a:defRPr>
            </a:lvl1pPr>
          </a:lstStyle>
          <a:p>
            <a:r>
              <a:rPr lang="ja-JP" altLang="en-US"/>
              <a:t>マスター タイトルの書式設定</a:t>
            </a:r>
            <a:endParaRPr lang="ja-JP" altLang="en-US" dirty="0"/>
          </a:p>
        </p:txBody>
      </p:sp>
      <p:sp>
        <p:nvSpPr>
          <p:cNvPr id="11" name="テキスト プレースホルダー 2"/>
          <p:cNvSpPr>
            <a:spLocks noGrp="1"/>
          </p:cNvSpPr>
          <p:nvPr>
            <p:ph type="body" sz="quarter" idx="12"/>
          </p:nvPr>
        </p:nvSpPr>
        <p:spPr>
          <a:xfrm>
            <a:off x="3719836" y="5980388"/>
            <a:ext cx="13199895" cy="3317165"/>
          </a:xfrm>
          <a:prstGeom prst="rect">
            <a:avLst/>
          </a:prstGeom>
        </p:spPr>
        <p:txBody>
          <a:bodyPr vert="horz" lIns="0" tIns="0" rIns="0" bIns="0" rtlCol="0" anchor="t" anchorCtr="0">
            <a:normAutofit/>
          </a:bodyPr>
          <a:lstStyle>
            <a:lvl1pPr marL="0" indent="0">
              <a:buNone/>
              <a:defRPr lang="ja-JP" altLang="en-US" b="0" smtClean="0"/>
            </a:lvl1pPr>
            <a:lvl2pPr marL="0" indent="0">
              <a:buNone/>
              <a:defRPr lang="ja-JP" altLang="en-US" smtClean="0"/>
            </a:lvl2pPr>
            <a:lvl3pPr>
              <a:defRPr lang="ja-JP" altLang="en-US" smtClean="0"/>
            </a:lvl3pPr>
            <a:lvl4pPr>
              <a:defRPr lang="ja-JP" altLang="en-US" smtClean="0"/>
            </a:lvl4pPr>
            <a:lvl5pPr>
              <a:defRPr lang="ja-JP" altLang="en-US" dirty="0"/>
            </a:lvl5pPr>
          </a:lstStyle>
          <a:p>
            <a:pPr marL="766929" lvl="0" indent="-766929"/>
            <a:r>
              <a:rPr kumimoji="1" lang="ja-JP" altLang="en-US" dirty="0"/>
              <a:t>マスター テキストの書式設定</a:t>
            </a:r>
          </a:p>
          <a:p>
            <a:pPr marL="488701" lvl="1" indent="-488701"/>
            <a:r>
              <a:rPr kumimoji="1" lang="ja-JP" altLang="en-US" dirty="0"/>
              <a:t>第 </a:t>
            </a:r>
            <a:r>
              <a:rPr kumimoji="1" lang="en-US" altLang="ja-JP" dirty="0"/>
              <a:t>2 </a:t>
            </a:r>
            <a:r>
              <a:rPr kumimoji="1" lang="ja-JP" altLang="en-US" dirty="0"/>
              <a:t>レベル</a:t>
            </a:r>
          </a:p>
          <a:p>
            <a:pPr marL="0" lvl="2" indent="0">
              <a:buFontTx/>
              <a:buNone/>
            </a:pPr>
            <a:r>
              <a:rPr kumimoji="1" lang="ja-JP" altLang="en-US" dirty="0"/>
              <a:t>第 </a:t>
            </a:r>
            <a:r>
              <a:rPr kumimoji="1" lang="en-US" altLang="ja-JP" dirty="0"/>
              <a:t>3 </a:t>
            </a:r>
            <a:r>
              <a:rPr kumimoji="1" lang="ja-JP" altLang="en-US" dirty="0"/>
              <a:t>レベル</a:t>
            </a:r>
          </a:p>
          <a:p>
            <a:pPr marL="0" lvl="3" indent="0">
              <a:buFontTx/>
              <a:buNone/>
            </a:pPr>
            <a:r>
              <a:rPr kumimoji="1" lang="ja-JP" altLang="en-US" dirty="0"/>
              <a:t>第 </a:t>
            </a:r>
            <a:r>
              <a:rPr kumimoji="1" lang="en-US" altLang="ja-JP" dirty="0"/>
              <a:t>4 </a:t>
            </a:r>
            <a:r>
              <a:rPr kumimoji="1" lang="ja-JP" altLang="en-US" dirty="0"/>
              <a:t>レベル</a:t>
            </a:r>
          </a:p>
          <a:p>
            <a:pPr marL="0" lvl="4" indent="0">
              <a:buFontTx/>
              <a:buNone/>
            </a:pPr>
            <a:r>
              <a:rPr kumimoji="1" lang="ja-JP" altLang="en-US" dirty="0"/>
              <a:t>第 </a:t>
            </a:r>
            <a:r>
              <a:rPr kumimoji="1" lang="en-US" altLang="ja-JP" dirty="0"/>
              <a:t>5 </a:t>
            </a:r>
            <a:r>
              <a:rPr kumimoji="1" lang="ja-JP" altLang="en-US" dirty="0"/>
              <a:t>レベル</a:t>
            </a:r>
          </a:p>
        </p:txBody>
      </p:sp>
      <p:sp>
        <p:nvSpPr>
          <p:cNvPr id="8" name="テキスト プレースホルダー 5"/>
          <p:cNvSpPr>
            <a:spLocks noGrp="1"/>
          </p:cNvSpPr>
          <p:nvPr>
            <p:ph type="body" sz="quarter" idx="13" hasCustomPrompt="1"/>
          </p:nvPr>
        </p:nvSpPr>
        <p:spPr>
          <a:xfrm>
            <a:off x="191443" y="3831590"/>
            <a:ext cx="2642320" cy="2747717"/>
          </a:xfrm>
          <a:prstGeom prst="rect">
            <a:avLst/>
          </a:prstGeom>
        </p:spPr>
        <p:txBody>
          <a:bodyPr lIns="180000" tIns="0" rIns="0" bIns="0" anchor="ctr" anchorCtr="0">
            <a:normAutofit/>
          </a:bodyPr>
          <a:lstStyle>
            <a:lvl1pPr marL="0" indent="0">
              <a:buClrTx/>
              <a:buFontTx/>
              <a:buNone/>
              <a:defRPr kumimoji="1" lang="ja-JP" altLang="en-US" sz="14300" dirty="0">
                <a:solidFill>
                  <a:srgbClr val="002060"/>
                </a:solidFill>
                <a:effectLst/>
                <a:latin typeface="ＤＦＧ華康ゴシック体W2" panose="020B0400000000000000" pitchFamily="50" charset="-128"/>
                <a:ea typeface="ＤＦＧ華康ゴシック体W2" panose="020B0400000000000000" pitchFamily="50" charset="-128"/>
                <a:cs typeface="M+ 1c thin" panose="020B0203020204020204" pitchFamily="50" charset="-128"/>
              </a:defRPr>
            </a:lvl1pPr>
          </a:lstStyle>
          <a:p>
            <a:pPr marL="0" lvl="0" indent="0" algn="l" defTabSz="1136872" rtl="0" eaLnBrk="1" fontAlgn="base" hangingPunct="1">
              <a:spcBef>
                <a:spcPct val="50000"/>
              </a:spcBef>
              <a:spcAft>
                <a:spcPct val="0"/>
              </a:spcAft>
              <a:buClrTx/>
              <a:buFontTx/>
              <a:buNone/>
            </a:pPr>
            <a:r>
              <a:rPr kumimoji="1" lang="ja-JP" altLang="en-US" dirty="0"/>
              <a:t>①</a:t>
            </a:r>
            <a:r>
              <a:rPr kumimoji="1" lang="en-US" altLang="ja-JP" dirty="0"/>
              <a:t> </a:t>
            </a:r>
            <a:endParaRPr kumimoji="1" lang="ja-JP" altLang="en-US" dirty="0"/>
          </a:p>
        </p:txBody>
      </p:sp>
      <p:sp>
        <p:nvSpPr>
          <p:cNvPr id="2" name="スライド番号プレースホルダー 1"/>
          <p:cNvSpPr>
            <a:spLocks noGrp="1"/>
          </p:cNvSpPr>
          <p:nvPr>
            <p:ph type="sldNum" sz="quarter" idx="14"/>
          </p:nvPr>
        </p:nvSpPr>
        <p:spPr/>
        <p:txBody>
          <a:bodyPr/>
          <a:lstStyle/>
          <a:p>
            <a:fld id="{1410E4D4-1F7B-497D-B418-CA5AF125A282}" type="slidenum">
              <a:rPr kumimoji="1" lang="ja-JP" altLang="en-US" smtClean="0"/>
              <a:t>‹#›</a:t>
            </a:fld>
            <a:endParaRPr kumimoji="1" lang="ja-JP" altLang="en-US"/>
          </a:p>
        </p:txBody>
      </p:sp>
    </p:spTree>
    <p:extLst>
      <p:ext uri="{BB962C8B-B14F-4D97-AF65-F5344CB8AC3E}">
        <p14:creationId xmlns:p14="http://schemas.microsoft.com/office/powerpoint/2010/main" val="357350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見出し">
    <p:spTree>
      <p:nvGrpSpPr>
        <p:cNvPr id="1" name=""/>
        <p:cNvGrpSpPr/>
        <p:nvPr/>
      </p:nvGrpSpPr>
      <p:grpSpPr>
        <a:xfrm>
          <a:off x="0" y="0"/>
          <a:ext cx="0" cy="0"/>
          <a:chOff x="0" y="0"/>
          <a:chExt cx="0" cy="0"/>
        </a:xfrm>
      </p:grpSpPr>
      <p:sp>
        <p:nvSpPr>
          <p:cNvPr id="7" name="Line 7"/>
          <p:cNvSpPr>
            <a:spLocks noChangeShapeType="1"/>
          </p:cNvSpPr>
          <p:nvPr/>
        </p:nvSpPr>
        <p:spPr bwMode="auto">
          <a:xfrm>
            <a:off x="4228350" y="5351608"/>
            <a:ext cx="12702538" cy="0"/>
          </a:xfrm>
          <a:prstGeom prst="line">
            <a:avLst/>
          </a:prstGeom>
          <a:noFill/>
          <a:ln w="76200" cap="sq">
            <a:solidFill>
              <a:srgbClr val="5FB8E4"/>
            </a:solidFill>
            <a:round/>
            <a:headEnd type="oval" w="med" len="med"/>
            <a:tailEnd type="oval" w="med" len="med"/>
          </a:ln>
        </p:spPr>
        <p:txBody>
          <a:bodyPr wrap="none" lIns="91381" tIns="45691" rIns="91381" bIns="45691" anchor="ctr"/>
          <a:lstStyle/>
          <a:p>
            <a:pPr lvl="0"/>
            <a:endParaRPr lang="ja-JP" altLang="en-US">
              <a:ln w="3175">
                <a:solidFill>
                  <a:sysClr val="windowText" lastClr="000000"/>
                </a:solidFill>
              </a:ln>
            </a:endParaRPr>
          </a:p>
        </p:txBody>
      </p:sp>
      <p:sp>
        <p:nvSpPr>
          <p:cNvPr id="4" name="フッター プレースホルダー 3"/>
          <p:cNvSpPr>
            <a:spLocks noGrp="1"/>
          </p:cNvSpPr>
          <p:nvPr>
            <p:ph type="ftr" sz="quarter" idx="10"/>
          </p:nvPr>
        </p:nvSpPr>
        <p:spPr/>
        <p:txBody>
          <a:bodyPr/>
          <a:lstStyle/>
          <a:p>
            <a:r>
              <a:rPr lang="en-US" altLang="ja-JP" dirty="0"/>
              <a:t>Copyright © </a:t>
            </a:r>
            <a:r>
              <a:rPr lang="en-US" altLang="ja-JP" dirty="0" smtClean="0"/>
              <a:t>2023 by INIAD</a:t>
            </a:r>
            <a:endParaRPr lang="ja-JP" altLang="en-US" dirty="0"/>
          </a:p>
        </p:txBody>
      </p:sp>
      <p:sp>
        <p:nvSpPr>
          <p:cNvPr id="8" name="スライド番号プレースホルダー 7"/>
          <p:cNvSpPr>
            <a:spLocks noGrp="1"/>
          </p:cNvSpPr>
          <p:nvPr>
            <p:ph type="sldNum" sz="quarter" idx="11"/>
          </p:nvPr>
        </p:nvSpPr>
        <p:spPr/>
        <p:txBody>
          <a:bodyPr/>
          <a:lstStyle/>
          <a:p>
            <a:fld id="{78EBD8ED-4D7B-4A10-BDB7-C9C15E292BAA}" type="slidenum">
              <a:rPr kumimoji="1" lang="ja-JP" altLang="en-US" smtClean="0"/>
              <a:t>‹#›</a:t>
            </a:fld>
            <a:endParaRPr kumimoji="1" lang="ja-JP" altLang="en-US"/>
          </a:p>
        </p:txBody>
      </p:sp>
      <p:sp>
        <p:nvSpPr>
          <p:cNvPr id="10" name="タイトル 1"/>
          <p:cNvSpPr>
            <a:spLocks noGrp="1"/>
          </p:cNvSpPr>
          <p:nvPr>
            <p:ph type="title"/>
          </p:nvPr>
        </p:nvSpPr>
        <p:spPr>
          <a:xfrm>
            <a:off x="4228348" y="492334"/>
            <a:ext cx="12691360" cy="4826859"/>
          </a:xfrm>
          <a:noFill/>
          <a:ln w="9525">
            <a:noFill/>
            <a:miter lim="800000"/>
            <a:headEnd/>
            <a:tailEnd/>
          </a:ln>
          <a:effectLst/>
        </p:spPr>
        <p:txBody>
          <a:bodyPr vert="horz" wrap="square" lIns="0" tIns="46800" rIns="0" bIns="46800" numCol="1" anchor="b" anchorCtr="0" compatLnSpc="1">
            <a:prstTxWarp prst="textNoShape">
              <a:avLst/>
            </a:prstTxWarp>
            <a:normAutofit/>
          </a:bodyPr>
          <a:lstStyle>
            <a:lvl1pPr algn="l" defTabSz="852083" rtl="0" eaLnBrk="0" fontAlgn="base" hangingPunct="0">
              <a:spcBef>
                <a:spcPct val="0"/>
              </a:spcBef>
              <a:spcAft>
                <a:spcPct val="0"/>
              </a:spcAft>
              <a:defRPr kumimoji="1" lang="ja-JP" altLang="en-US" sz="9600">
                <a:solidFill>
                  <a:schemeClr val="tx1"/>
                </a:solidFill>
                <a:latin typeface="+mj-lt"/>
                <a:ea typeface="+mj-ea"/>
                <a:cs typeface="+mj-cs"/>
              </a:defRPr>
            </a:lvl1pPr>
          </a:lstStyle>
          <a:p>
            <a:r>
              <a:rPr lang="ja-JP" altLang="en-US" dirty="0"/>
              <a:t>マスター タイトルの書式設定</a:t>
            </a:r>
          </a:p>
        </p:txBody>
      </p:sp>
      <p:sp>
        <p:nvSpPr>
          <p:cNvPr id="11" name="テキスト プレースホルダー 2"/>
          <p:cNvSpPr>
            <a:spLocks noGrp="1"/>
          </p:cNvSpPr>
          <p:nvPr>
            <p:ph type="body" sz="quarter" idx="12"/>
          </p:nvPr>
        </p:nvSpPr>
        <p:spPr>
          <a:xfrm>
            <a:off x="4228349" y="5980388"/>
            <a:ext cx="12691381" cy="3277657"/>
          </a:xfrm>
          <a:prstGeom prst="rect">
            <a:avLst/>
          </a:prstGeom>
        </p:spPr>
        <p:txBody>
          <a:bodyPr lIns="36000" anchor="t" anchorCtr="0"/>
          <a:lstStyle>
            <a:lvl1pPr marL="0" indent="0">
              <a:buFontTx/>
              <a:buNone/>
              <a:defRPr b="0">
                <a:latin typeface="+mn-lt"/>
              </a:defRPr>
            </a:lvl1pPr>
            <a:lvl2pPr marL="0" indent="0">
              <a:buFontTx/>
              <a:buNone/>
              <a:defRPr sz="3600">
                <a:latin typeface="+mn-lt"/>
              </a:defRPr>
            </a:lvl2pPr>
            <a:lvl3pPr marL="379816" indent="0">
              <a:buFontTx/>
              <a:buNone/>
              <a:defRPr>
                <a:latin typeface="+mn-lt"/>
              </a:defRPr>
            </a:lvl3pPr>
            <a:lvl4pPr marL="379816" indent="0">
              <a:buFontTx/>
              <a:buNone/>
              <a:defRPr>
                <a:latin typeface="+mn-lt"/>
              </a:defRPr>
            </a:lvl4pPr>
            <a:lvl5pPr marL="379816" indent="0">
              <a:buFontTx/>
              <a:buNone/>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0212959"/>
      </p:ext>
    </p:extLst>
  </p:cSld>
  <p:clrMapOvr>
    <a:masterClrMapping/>
  </p:clrMapOvr>
  <p:extLst mod="1">
    <p:ext uri="{DCECCB84-F9BA-43D5-87BE-67443E8EF086}">
      <p15:sldGuideLst xmlns:p15="http://schemas.microsoft.com/office/powerpoint/2012/main">
        <p15:guide id="1" orient="horz" pos="2205">
          <p15:clr>
            <a:srgbClr val="FBAE40"/>
          </p15:clr>
        </p15:guide>
        <p15:guide id="2" pos="512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05553" y="1070695"/>
            <a:ext cx="16514155" cy="4127510"/>
          </a:xfrm>
          <a:noFill/>
          <a:ln w="9525">
            <a:noFill/>
            <a:miter lim="800000"/>
            <a:headEnd/>
            <a:tailEnd/>
          </a:ln>
          <a:effectLst/>
        </p:spPr>
        <p:txBody>
          <a:bodyPr vert="horz" wrap="square" lIns="0" tIns="0" rIns="0" bIns="0" numCol="1" anchor="b" anchorCtr="1" compatLnSpc="1">
            <a:prstTxWarp prst="textNoShape">
              <a:avLst/>
            </a:prstTxWarp>
            <a:normAutofit/>
          </a:bodyPr>
          <a:lstStyle>
            <a:lvl1pPr algn="ctr" defTabSz="1137053" rtl="0" eaLnBrk="0" fontAlgn="base" hangingPunct="0">
              <a:spcBef>
                <a:spcPct val="0"/>
              </a:spcBef>
              <a:spcAft>
                <a:spcPct val="0"/>
              </a:spcAft>
              <a:defRPr kumimoji="1" lang="ja-JP" altLang="en-US" sz="10500" spc="-100" baseline="0">
                <a:solidFill>
                  <a:schemeClr val="tx1"/>
                </a:solidFill>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5307896"/>
            <a:ext cx="16496714" cy="3952800"/>
          </a:xfrm>
          <a:effectLst/>
        </p:spPr>
        <p:txBody>
          <a:bodyPr anchor="ctr" anchorCtr="0">
            <a:normAutofit/>
          </a:bodyPr>
          <a:lstStyle>
            <a:lvl1pPr marL="0" indent="0" algn="ctr">
              <a:lnSpc>
                <a:spcPct val="90000"/>
              </a:lnSpc>
              <a:buNone/>
              <a:defRPr kumimoji="1" lang="ja-JP" altLang="en-US" sz="4800" spc="-100" baseline="0" dirty="0" smtClean="0">
                <a:solidFill>
                  <a:schemeClr val="tx1"/>
                </a:solidFill>
                <a:latin typeface="Arial" panose="020B0604020202020204" pitchFamily="34" charset="0"/>
                <a:ea typeface="+mj-ea"/>
                <a:cs typeface="Arial" panose="020B0604020202020204" pitchFamily="34" charset="0"/>
              </a:defRPr>
            </a:lvl1pPr>
            <a:lvl2pPr marL="4758" indent="0" algn="ctr">
              <a:lnSpc>
                <a:spcPct val="90000"/>
              </a:lnSpc>
              <a:buNone/>
              <a:defRPr sz="3600" spc="-100" baseline="0">
                <a:solidFill>
                  <a:schemeClr val="tx1"/>
                </a:solidFill>
                <a:latin typeface="Arial" panose="020B0604020202020204" pitchFamily="34" charset="0"/>
                <a:ea typeface="+mn-ea"/>
                <a:cs typeface="Arial" panose="020B0604020202020204" pitchFamily="34" charset="0"/>
              </a:defRPr>
            </a:lvl2pPr>
            <a:lvl3pPr marL="0" indent="0" algn="ctr">
              <a:lnSpc>
                <a:spcPct val="90000"/>
              </a:lnSpc>
              <a:buNone/>
              <a:tabLst/>
              <a:defRPr sz="2400" spc="-100" baseline="0">
                <a:solidFill>
                  <a:schemeClr val="tx1"/>
                </a:solidFill>
                <a:latin typeface="Arial" panose="020B0604020202020204" pitchFamily="34" charset="0"/>
                <a:ea typeface="+mn-ea"/>
                <a:cs typeface="Arial" panose="020B0604020202020204" pitchFamily="34" charset="0"/>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7" name="Line 7"/>
          <p:cNvSpPr>
            <a:spLocks noChangeShapeType="1"/>
          </p:cNvSpPr>
          <p:nvPr/>
        </p:nvSpPr>
        <p:spPr bwMode="auto">
          <a:xfrm>
            <a:off x="445935" y="5351608"/>
            <a:ext cx="16484952"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sz="2400">
              <a:ln w="9525">
                <a:solidFill>
                  <a:schemeClr val="tx1"/>
                </a:solidFill>
              </a:ln>
            </a:endParaRP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dirty="0"/>
              <a:t>Copyright © </a:t>
            </a:r>
            <a:r>
              <a:rPr lang="en-US" altLang="ja-JP" dirty="0" smtClean="0"/>
              <a:t>2023 by INIAD</a:t>
            </a:r>
            <a:endParaRPr lang="ja-JP"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539555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大文字中央揃え">
    <p:spTree>
      <p:nvGrpSpPr>
        <p:cNvPr id="1" name=""/>
        <p:cNvGrpSpPr/>
        <p:nvPr/>
      </p:nvGrpSpPr>
      <p:grpSpPr>
        <a:xfrm>
          <a:off x="0" y="0"/>
          <a:ext cx="0" cy="0"/>
          <a:chOff x="0" y="0"/>
          <a:chExt cx="0" cy="0"/>
        </a:xfrm>
      </p:grpSpPr>
      <p:sp>
        <p:nvSpPr>
          <p:cNvPr id="2" name="タイトル 1"/>
          <p:cNvSpPr>
            <a:spLocks noGrp="1"/>
          </p:cNvSpPr>
          <p:nvPr>
            <p:ph type="title"/>
          </p:nvPr>
        </p:nvSpPr>
        <p:spPr>
          <a:xfrm>
            <a:off x="405553" y="1070695"/>
            <a:ext cx="16514155" cy="4129199"/>
          </a:xfrm>
          <a:noFill/>
          <a:ln w="9525">
            <a:noFill/>
            <a:miter lim="800000"/>
            <a:headEnd/>
            <a:tailEnd/>
          </a:ln>
          <a:effectLst/>
        </p:spPr>
        <p:txBody>
          <a:bodyPr vert="horz" wrap="square" lIns="0" tIns="57243" rIns="0" bIns="57243" numCol="1" anchor="b" anchorCtr="1" compatLnSpc="1">
            <a:prstTxWarp prst="textNoShape">
              <a:avLst/>
            </a:prstTxWarp>
            <a:normAutofit/>
          </a:bodyPr>
          <a:lstStyle>
            <a:lvl1pPr algn="ctr" defTabSz="1137053" rtl="0" eaLnBrk="0" fontAlgn="base" hangingPunct="0">
              <a:spcBef>
                <a:spcPct val="0"/>
              </a:spcBef>
              <a:spcAft>
                <a:spcPct val="0"/>
              </a:spcAft>
              <a:defRPr kumimoji="1" lang="ja-JP" altLang="en-US" sz="10500" spc="-100" baseline="0">
                <a:solidFill>
                  <a:schemeClr val="tx1"/>
                </a:solidFill>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5307891"/>
            <a:ext cx="16496714" cy="3951043"/>
          </a:xfrm>
          <a:effectLst/>
        </p:spPr>
        <p:txBody>
          <a:bodyPr anchor="ctr" anchorCtr="0">
            <a:normAutofit/>
          </a:bodyPr>
          <a:lstStyle>
            <a:lvl1pPr marL="0" indent="0" algn="ctr">
              <a:lnSpc>
                <a:spcPct val="90000"/>
              </a:lnSpc>
              <a:spcBef>
                <a:spcPts val="1200"/>
              </a:spcBef>
              <a:buNone/>
              <a:tabLst>
                <a:tab pos="1619132" algn="l"/>
              </a:tabLst>
              <a:defRPr kumimoji="1" lang="ja-JP" altLang="en-US" sz="4800" spc="-100" baseline="0" dirty="0" smtClean="0">
                <a:solidFill>
                  <a:schemeClr val="tx1"/>
                </a:solidFill>
                <a:latin typeface="Arial" panose="020B0604020202020204" pitchFamily="34" charset="0"/>
                <a:ea typeface="+mj-ea"/>
                <a:cs typeface="Arial" panose="020B0604020202020204" pitchFamily="34" charset="0"/>
              </a:defRPr>
            </a:lvl1pPr>
            <a:lvl2pPr marL="4758" indent="0" algn="ctr">
              <a:lnSpc>
                <a:spcPct val="90000"/>
              </a:lnSpc>
              <a:buNone/>
              <a:defRPr sz="3600" spc="-100" baseline="0">
                <a:latin typeface="Arial" panose="020B0604020202020204" pitchFamily="34" charset="0"/>
                <a:ea typeface="+mn-ea"/>
                <a:cs typeface="Arial" panose="020B0604020202020204" pitchFamily="34" charset="0"/>
              </a:defRPr>
            </a:lvl2pPr>
            <a:lvl3pPr marL="0" indent="0" algn="ctr">
              <a:lnSpc>
                <a:spcPct val="90000"/>
              </a:lnSpc>
              <a:buNone/>
              <a:tabLst/>
              <a:defRPr sz="2400" spc="-100" baseline="0">
                <a:latin typeface="Arial" panose="020B0604020202020204" pitchFamily="34" charset="0"/>
                <a:ea typeface="+mn-ea"/>
                <a:cs typeface="Arial" panose="020B0604020202020204" pitchFamily="34" charset="0"/>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dirty="0"/>
              <a:t>Copyright © </a:t>
            </a:r>
            <a:r>
              <a:rPr lang="en-US" altLang="ja-JP" dirty="0" smtClean="0"/>
              <a:t>2023 by INIAD</a:t>
            </a:r>
            <a:endParaRPr lang="en-US"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59440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テキスト中央揃え">
    <p:spTree>
      <p:nvGrpSpPr>
        <p:cNvPr id="1" name=""/>
        <p:cNvGrpSpPr/>
        <p:nvPr/>
      </p:nvGrpSpPr>
      <p:grpSpPr>
        <a:xfrm>
          <a:off x="0" y="0"/>
          <a:ext cx="0" cy="0"/>
          <a:chOff x="0" y="0"/>
          <a:chExt cx="0" cy="0"/>
        </a:xfrm>
      </p:grpSpPr>
      <p:sp>
        <p:nvSpPr>
          <p:cNvPr id="2" name="タイトル 1"/>
          <p:cNvSpPr>
            <a:spLocks noGrp="1"/>
          </p:cNvSpPr>
          <p:nvPr>
            <p:ph type="title"/>
          </p:nvPr>
        </p:nvSpPr>
        <p:spPr>
          <a:xfrm>
            <a:off x="1332371" y="530635"/>
            <a:ext cx="14712041" cy="1404156"/>
          </a:xfrm>
          <a:noFill/>
          <a:ln w="9525">
            <a:noFill/>
            <a:miter lim="800000"/>
            <a:headEnd/>
            <a:tailEnd/>
          </a:ln>
          <a:effectLst/>
        </p:spPr>
        <p:txBody>
          <a:bodyPr vert="horz" wrap="square" lIns="0" tIns="57243" rIns="0" bIns="57243" numCol="1" anchor="t" anchorCtr="0" compatLnSpc="1">
            <a:prstTxWarp prst="textNoShape">
              <a:avLst/>
            </a:prstTxWarp>
            <a:normAutofit/>
          </a:bodyPr>
          <a:lstStyle>
            <a:lvl1pPr algn="ctr" defTabSz="1137053" rtl="0" eaLnBrk="1" fontAlgn="base" hangingPunct="1">
              <a:spcBef>
                <a:spcPct val="0"/>
              </a:spcBef>
              <a:spcAft>
                <a:spcPct val="0"/>
              </a:spcAft>
              <a:defRPr kumimoji="1" lang="ja-JP" altLang="en-US" sz="4800" kern="1200" spc="-300" baseline="0" dirty="0">
                <a:solidFill>
                  <a:schemeClr val="tx1"/>
                </a:solidFill>
                <a:effectLst>
                  <a:outerShdw blurRad="38100" dist="38100" dir="2700000" algn="tl">
                    <a:srgbClr val="000000">
                      <a:alpha val="43137"/>
                    </a:srgbClr>
                  </a:outerShdw>
                </a:effectLst>
                <a:latin typeface="+mj-lt"/>
                <a:ea typeface="+mj-ea"/>
                <a:cs typeface="+mj-cs"/>
              </a:defRPr>
            </a:lvl1pPr>
          </a:lstStyle>
          <a:p>
            <a:r>
              <a:rPr lang="ja-JP" altLang="en-US" dirty="0"/>
              <a:t>マスター タイトルの書式設定</a:t>
            </a:r>
          </a:p>
        </p:txBody>
      </p:sp>
      <p:sp>
        <p:nvSpPr>
          <p:cNvPr id="3" name="テキスト プレースホルダ 2"/>
          <p:cNvSpPr>
            <a:spLocks noGrp="1"/>
          </p:cNvSpPr>
          <p:nvPr>
            <p:ph type="body" idx="1"/>
          </p:nvPr>
        </p:nvSpPr>
        <p:spPr>
          <a:xfrm>
            <a:off x="440034" y="1945646"/>
            <a:ext cx="16496714" cy="7432585"/>
          </a:xfrm>
          <a:effectLst/>
        </p:spPr>
        <p:txBody>
          <a:bodyPr anchor="ctr" anchorCtr="0">
            <a:normAutofit/>
          </a:bodyPr>
          <a:lstStyle>
            <a:lvl1pPr marL="0" indent="0" algn="ctr">
              <a:lnSpc>
                <a:spcPct val="90000"/>
              </a:lnSpc>
              <a:spcBef>
                <a:spcPts val="1200"/>
              </a:spcBef>
              <a:buNone/>
              <a:tabLst>
                <a:tab pos="1619132" algn="l"/>
              </a:tabLst>
              <a:defRPr kumimoji="1" lang="ja-JP" altLang="en-US" sz="7200" dirty="0" smtClean="0">
                <a:solidFill>
                  <a:schemeClr val="tx1"/>
                </a:solidFill>
                <a:latin typeface="+mn-lt"/>
                <a:ea typeface="+mj-ea"/>
                <a:cs typeface="+mn-cs"/>
              </a:defRPr>
            </a:lvl1pPr>
            <a:lvl2pPr marL="4758" indent="0" algn="ctr">
              <a:lnSpc>
                <a:spcPct val="90000"/>
              </a:lnSpc>
              <a:buNone/>
              <a:defRPr sz="5400">
                <a:latin typeface="+mn-lt"/>
                <a:ea typeface="+mn-ea"/>
              </a:defRPr>
            </a:lvl2pPr>
            <a:lvl3pPr marL="0" indent="0" algn="ctr">
              <a:lnSpc>
                <a:spcPct val="90000"/>
              </a:lnSpc>
              <a:buNone/>
              <a:tabLst/>
              <a:defRPr sz="4000">
                <a:latin typeface="+mn-lt"/>
                <a:ea typeface="+mn-ea"/>
              </a:defRPr>
            </a:lvl3pPr>
            <a:lvl4pPr marL="0" indent="0" algn="ctr">
              <a:buNone/>
              <a:defRPr sz="1400"/>
            </a:lvl4pPr>
            <a:lvl5pPr marL="0" indent="0" algn="ctr">
              <a:buNone/>
              <a:defRPr sz="1400"/>
            </a:lvl5pPr>
            <a:lvl6pPr marL="2283625" indent="0">
              <a:buNone/>
              <a:defRPr sz="1400"/>
            </a:lvl6pPr>
            <a:lvl7pPr marL="2740353" indent="0">
              <a:buNone/>
              <a:defRPr sz="1400"/>
            </a:lvl7pPr>
            <a:lvl8pPr marL="3197077" indent="0">
              <a:buNone/>
              <a:defRPr sz="1400"/>
            </a:lvl8pPr>
            <a:lvl9pPr marL="3653806" indent="0">
              <a:buNone/>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p:txBody>
      </p:sp>
      <p:sp>
        <p:nvSpPr>
          <p:cNvPr id="5" name="フッター プレースホルダー 4"/>
          <p:cNvSpPr>
            <a:spLocks noGrp="1"/>
          </p:cNvSpPr>
          <p:nvPr>
            <p:ph type="ftr" sz="quarter" idx="10"/>
          </p:nvPr>
        </p:nvSpPr>
        <p:spPr>
          <a:xfrm>
            <a:off x="401724" y="9279607"/>
            <a:ext cx="16502080" cy="468052"/>
          </a:xfrm>
        </p:spPr>
        <p:txBody>
          <a:bodyPr/>
          <a:lstStyle/>
          <a:p>
            <a:r>
              <a:rPr lang="en-US" altLang="ja-JP" dirty="0"/>
              <a:t>Copyright © </a:t>
            </a:r>
            <a:r>
              <a:rPr lang="en-US" altLang="ja-JP" dirty="0" smtClean="0"/>
              <a:t>2023 by INIAD</a:t>
            </a:r>
            <a:endParaRPr lang="ja-JP" altLang="en-US" dirty="0"/>
          </a:p>
        </p:txBody>
      </p:sp>
      <p:sp>
        <p:nvSpPr>
          <p:cNvPr id="6" name="スライド番号プレースホルダー 5"/>
          <p:cNvSpPr>
            <a:spLocks noGrp="1"/>
          </p:cNvSpPr>
          <p:nvPr>
            <p:ph type="sldNum" sz="quarter" idx="11"/>
          </p:nvPr>
        </p:nvSpPr>
        <p:spPr>
          <a:xfrm>
            <a:off x="16039036" y="9290462"/>
            <a:ext cx="955094" cy="457199"/>
          </a:xfrm>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192367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effectLst/>
        </p:spPr>
        <p:txBody>
          <a:body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376890" y="1898788"/>
            <a:ext cx="8166464" cy="7380820"/>
          </a:xfrm>
          <a:effectLst/>
        </p:spPr>
        <p:txBody>
          <a:bodyPr anchor="t" anchorCtr="0">
            <a:normAutofit/>
          </a:bodyPr>
          <a:lstStyle>
            <a:lvl1pPr marL="347638" indent="-347638">
              <a:defRPr sz="4000"/>
            </a:lvl1pPr>
            <a:lvl2pPr>
              <a:defRPr sz="3600"/>
            </a:lvl2pPr>
            <a:lvl3pPr marL="1604020" indent="-457200">
              <a:defRPr kumimoji="1" lang="ja-JP" altLang="en-US" sz="280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4" name="コンテンツ プレースホルダ 3"/>
          <p:cNvSpPr>
            <a:spLocks noGrp="1"/>
          </p:cNvSpPr>
          <p:nvPr>
            <p:ph sz="half" idx="2"/>
          </p:nvPr>
        </p:nvSpPr>
        <p:spPr>
          <a:xfrm>
            <a:off x="8785382" y="1898788"/>
            <a:ext cx="8166464" cy="7380820"/>
          </a:xfrm>
          <a:effectLst/>
        </p:spPr>
        <p:txBody>
          <a:bodyPr anchor="t" anchorCtr="0">
            <a:normAutofit/>
          </a:bodyPr>
          <a:lstStyle>
            <a:lvl1pPr marL="347638" indent="-347638">
              <a:defRPr sz="4000"/>
            </a:lvl1pPr>
            <a:lvl2pPr>
              <a:defRPr sz="3600"/>
            </a:lvl2pPr>
            <a:lvl3pPr marL="1604020" indent="-457200">
              <a:defRPr kumimoji="1" lang="ja-JP" altLang="en-US" sz="2800" dirty="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10"/>
          </p:nvPr>
        </p:nvSpPr>
        <p:spPr/>
        <p:txBody>
          <a:bodyPr/>
          <a:lstStyle/>
          <a:p>
            <a:r>
              <a:rPr lang="en-US" altLang="ja-JP" dirty="0"/>
              <a:t>Copyright © </a:t>
            </a:r>
            <a:r>
              <a:rPr lang="en-US" altLang="ja-JP" dirty="0" smtClean="0"/>
              <a:t>2023 by INIAD</a:t>
            </a:r>
            <a:endParaRPr lang="en-US" altLang="en-US" dirty="0"/>
          </a:p>
        </p:txBody>
      </p:sp>
      <p:sp>
        <p:nvSpPr>
          <p:cNvPr id="7" name="スライド番号プレースホルダー 6"/>
          <p:cNvSpPr>
            <a:spLocks noGrp="1"/>
          </p:cNvSpPr>
          <p:nvPr>
            <p:ph type="sldNum" sz="quarter" idx="11"/>
          </p:nvPr>
        </p:nvSpPr>
        <p:spPr/>
        <p:txBody>
          <a:bodyPr/>
          <a:lstStyle/>
          <a:p>
            <a:pPr>
              <a:defRPr/>
            </a:pPr>
            <a:fld id="{E62AD30C-4FD0-4E41-9633-AA73C86D07D0}" type="slidenum">
              <a:rPr lang="ja-JP" altLang="en-US" smtClean="0"/>
              <a:pPr>
                <a:defRPr/>
              </a:pPr>
              <a:t>‹#›</a:t>
            </a:fld>
            <a:endParaRPr lang="en-US" altLang="ja-JP" dirty="0"/>
          </a:p>
        </p:txBody>
      </p:sp>
    </p:spTree>
    <p:extLst>
      <p:ext uri="{BB962C8B-B14F-4D97-AF65-F5344CB8AC3E}">
        <p14:creationId xmlns:p14="http://schemas.microsoft.com/office/powerpoint/2010/main" val="3388614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effectLst/>
        </p:spPr>
        <p:txBody>
          <a:body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376889" y="1898788"/>
            <a:ext cx="9715654" cy="7380820"/>
          </a:xfrm>
          <a:effectLst/>
        </p:spPr>
        <p:txBody>
          <a:bodyPr anchor="t" anchorCtr="0">
            <a:normAutofit/>
          </a:bodyPr>
          <a:lstStyle>
            <a:lvl1pPr marL="347638" indent="-347638">
              <a:defRPr sz="4000"/>
            </a:lvl1pPr>
            <a:lvl2pPr>
              <a:defRPr sz="3600"/>
            </a:lvl2pPr>
            <a:lvl3pPr marL="1604020" indent="-457200">
              <a:defRPr kumimoji="1" lang="ja-JP" altLang="en-US" sz="2800">
                <a:solidFill>
                  <a:schemeClr val="tx1"/>
                </a:solidFill>
                <a:latin typeface="+mn-lt"/>
                <a:ea typeface="+mn-ea"/>
              </a:defRPr>
            </a:lvl3pPr>
            <a:lvl4pPr>
              <a:defRPr kumimoji="1" lang="ja-JP" altLang="en-US" sz="2600" dirty="0">
                <a:solidFill>
                  <a:schemeClr val="tx1"/>
                </a:solidFill>
                <a:latin typeface="+mn-lt"/>
                <a:ea typeface="+mn-ea"/>
              </a:defRPr>
            </a:lvl4pPr>
            <a:lvl5pPr marL="1695652" indent="0">
              <a:defRPr kumimoji="1" lang="ja-JP" altLang="en-US" sz="2300" dirty="0">
                <a:solidFill>
                  <a:schemeClr val="tx1"/>
                </a:solidFill>
                <a:latin typeface="+mn-lt"/>
                <a:ea typeface="+mn-ea"/>
              </a:defRPr>
            </a:lvl5pPr>
            <a:lvl6pPr>
              <a:defRPr sz="1900"/>
            </a:lvl6pPr>
            <a:lvl7pPr>
              <a:defRPr sz="1900"/>
            </a:lvl7pPr>
            <a:lvl8pPr>
              <a:defRPr sz="1900"/>
            </a:lvl8pPr>
            <a:lvl9pPr>
              <a:defRPr sz="19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10"/>
          </p:nvPr>
        </p:nvSpPr>
        <p:spPr/>
        <p:txBody>
          <a:bodyPr/>
          <a:lstStyle/>
          <a:p>
            <a:r>
              <a:rPr lang="en-US" altLang="ja-JP" dirty="0"/>
              <a:t>Copyright © </a:t>
            </a:r>
            <a:r>
              <a:rPr lang="en-US" altLang="ja-JP" dirty="0" smtClean="0"/>
              <a:t>2023 by INIAD</a:t>
            </a:r>
            <a:endParaRPr lang="en-US" altLang="en-US" dirty="0"/>
          </a:p>
        </p:txBody>
      </p:sp>
      <p:sp>
        <p:nvSpPr>
          <p:cNvPr id="7" name="スライド番号プレースホルダー 6"/>
          <p:cNvSpPr>
            <a:spLocks noGrp="1"/>
          </p:cNvSpPr>
          <p:nvPr>
            <p:ph type="sldNum" sz="quarter" idx="11"/>
          </p:nvPr>
        </p:nvSpPr>
        <p:spPr/>
        <p:txBody>
          <a:bodyPr/>
          <a:lstStyle/>
          <a:p>
            <a:pPr>
              <a:defRPr/>
            </a:pPr>
            <a:fld id="{E62AD30C-4FD0-4E41-9633-AA73C86D07D0}" type="slidenum">
              <a:rPr lang="ja-JP" altLang="en-US" smtClean="0"/>
              <a:pPr>
                <a:defRPr/>
              </a:pPr>
              <a:t>‹#›</a:t>
            </a:fld>
            <a:endParaRPr lang="en-US" altLang="ja-JP" dirty="0"/>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フッター プレースホルダー 1"/>
          <p:cNvSpPr>
            <a:spLocks noGrp="1"/>
          </p:cNvSpPr>
          <p:nvPr>
            <p:ph type="ftr" sz="quarter" idx="3"/>
          </p:nvPr>
        </p:nvSpPr>
        <p:spPr>
          <a:xfrm>
            <a:off x="401724" y="9279607"/>
            <a:ext cx="16502080" cy="468052"/>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ctr">
              <a:defRPr lang="ja-JP" altLang="en-US" sz="1400" b="1" dirty="0">
                <a:solidFill>
                  <a:schemeClr val="bg1">
                    <a:lumMod val="75000"/>
                  </a:schemeClr>
                </a:solidFill>
                <a:latin typeface="Arial Black" pitchFamily="34" charset="0"/>
              </a:defRPr>
            </a:lvl1pPr>
          </a:lstStyle>
          <a:p>
            <a:r>
              <a:rPr lang="en-US" dirty="0"/>
              <a:t>Copyright © </a:t>
            </a:r>
            <a:r>
              <a:rPr lang="en-US" dirty="0" smtClean="0"/>
              <a:t>2023 by INIAD</a:t>
            </a:r>
            <a:endParaRPr lang="ja-JP" altLang="en-US" dirty="0"/>
          </a:p>
        </p:txBody>
      </p:sp>
      <p:sp>
        <p:nvSpPr>
          <p:cNvPr id="2277380" name="Rectangle 4"/>
          <p:cNvSpPr>
            <a:spLocks noGrp="1" noChangeArrowheads="1"/>
          </p:cNvSpPr>
          <p:nvPr>
            <p:ph type="body" idx="1"/>
          </p:nvPr>
        </p:nvSpPr>
        <p:spPr bwMode="auto">
          <a:xfrm>
            <a:off x="376891" y="1919173"/>
            <a:ext cx="16556097" cy="7360434"/>
          </a:xfrm>
          <a:prstGeom prst="rect">
            <a:avLst/>
          </a:prstGeom>
          <a:noFill/>
          <a:ln w="9525">
            <a:noFill/>
            <a:miter lim="800000"/>
            <a:headEnd/>
            <a:tailEnd/>
          </a:ln>
          <a:effectLst/>
        </p:spPr>
        <p:txBody>
          <a:bodyPr vert="horz" wrap="square" lIns="0" tIns="0" rIns="0" bIns="0" numCol="1" anchor="ctr" anchorCtr="1" compatLnSpc="1">
            <a:prstTxWarp prst="textNoShape">
              <a:avLst/>
            </a:prstTxWarp>
            <a:normAutofit/>
          </a:bodyPr>
          <a:lstStyle/>
          <a:p>
            <a:pPr lvl="0"/>
            <a:r>
              <a:rPr lang="ja-JP" altLang="en-US" dirty="0"/>
              <a:t>マスタ テキストの書式設定</a:t>
            </a:r>
          </a:p>
          <a:p>
            <a:pPr marL="1075445" lvl="1" indent="-363239" algn="l" defTabSz="1137053" rtl="0" eaLnBrk="1" fontAlgn="base" hangingPunct="1">
              <a:spcBef>
                <a:spcPct val="20000"/>
              </a:spcBef>
              <a:spcAft>
                <a:spcPct val="0"/>
              </a:spcAft>
              <a:buClr>
                <a:schemeClr val="accent5"/>
              </a:buClr>
              <a:buFont typeface="ＤＦＧ平成ゴシック体W5" panose="020B0400000000000000" pitchFamily="50" charset="-128"/>
              <a:buChar char="■"/>
            </a:pPr>
            <a:r>
              <a:rPr lang="ja-JP" altLang="en-US" dirty="0"/>
              <a:t>第 </a:t>
            </a:r>
            <a:r>
              <a:rPr lang="en-US" altLang="ja-JP" dirty="0"/>
              <a:t>2 </a:t>
            </a:r>
            <a:r>
              <a:rPr lang="ja-JP" altLang="en-US" dirty="0"/>
              <a:t>レベル</a:t>
            </a:r>
          </a:p>
          <a:p>
            <a:pPr marL="1433925" lvl="2" indent="-287105" algn="l" defTabSz="1137053" rtl="0" eaLnBrk="1" fontAlgn="base" hangingPunct="1">
              <a:spcBef>
                <a:spcPct val="20000"/>
              </a:spcBef>
              <a:spcAft>
                <a:spcPct val="0"/>
              </a:spcAft>
              <a:buClr>
                <a:schemeClr val="tx1"/>
              </a:buClr>
              <a:buFont typeface="Arial" pitchFamily="34" charset="0"/>
              <a:buChar char="•"/>
            </a:pPr>
            <a:r>
              <a:rPr lang="ja-JP" altLang="en-US" dirty="0"/>
              <a:t>第 </a:t>
            </a:r>
            <a:r>
              <a:rPr lang="en-US" altLang="ja-JP" dirty="0"/>
              <a:t>3 </a:t>
            </a:r>
            <a:r>
              <a:rPr lang="ja-JP" altLang="en-US" dirty="0"/>
              <a:t>レベル</a:t>
            </a:r>
          </a:p>
          <a:p>
            <a:pPr marL="1437098" lvl="3" indent="0" algn="l" defTabSz="1137053" rtl="0" eaLnBrk="1" fontAlgn="base" hangingPunct="1">
              <a:spcBef>
                <a:spcPct val="20000"/>
              </a:spcBef>
              <a:spcAft>
                <a:spcPct val="0"/>
              </a:spcAft>
              <a:buFontTx/>
              <a:buNone/>
            </a:pPr>
            <a:r>
              <a:rPr lang="ja-JP" altLang="en-US" dirty="0"/>
              <a:t>第 </a:t>
            </a:r>
            <a:r>
              <a:rPr lang="en-US" altLang="ja-JP" dirty="0"/>
              <a:t>4 </a:t>
            </a:r>
            <a:r>
              <a:rPr lang="ja-JP" altLang="en-US" dirty="0"/>
              <a:t>レベル</a:t>
            </a:r>
          </a:p>
          <a:p>
            <a:pPr marL="1695652" lvl="4" indent="3175" algn="l" defTabSz="1137053" rtl="0" eaLnBrk="1" fontAlgn="base" hangingPunct="1">
              <a:spcBef>
                <a:spcPct val="20000"/>
              </a:spcBef>
              <a:spcAft>
                <a:spcPct val="0"/>
              </a:spcAft>
              <a:buClr>
                <a:schemeClr val="accent2"/>
              </a:buClr>
              <a:buFontTx/>
              <a:buNone/>
            </a:pPr>
            <a:r>
              <a:rPr lang="ja-JP" altLang="en-US" dirty="0"/>
              <a:t>第 </a:t>
            </a:r>
            <a:r>
              <a:rPr lang="en-US" altLang="ja-JP" dirty="0"/>
              <a:t>5 </a:t>
            </a:r>
            <a:r>
              <a:rPr lang="ja-JP" altLang="en-US" dirty="0"/>
              <a:t>レベル</a:t>
            </a:r>
          </a:p>
        </p:txBody>
      </p:sp>
      <p:sp>
        <p:nvSpPr>
          <p:cNvPr id="12" name="Rectangle 4"/>
          <p:cNvSpPr>
            <a:spLocks noGrp="1" noChangeArrowheads="1"/>
          </p:cNvSpPr>
          <p:nvPr>
            <p:ph type="sldNum" sz="quarter" idx="4"/>
          </p:nvPr>
        </p:nvSpPr>
        <p:spPr bwMode="auto">
          <a:xfrm>
            <a:off x="16039036" y="9290462"/>
            <a:ext cx="955094" cy="457199"/>
          </a:xfrm>
          <a:prstGeom prst="rect">
            <a:avLst/>
          </a:prstGeom>
          <a:noFill/>
          <a:ln w="9525">
            <a:noFill/>
            <a:miter lim="800000"/>
            <a:headEnd/>
            <a:tailEnd/>
          </a:ln>
        </p:spPr>
        <p:txBody>
          <a:bodyPr vert="horz" wrap="square" lIns="91367" tIns="45683" rIns="91367" bIns="45683" numCol="1" anchor="b" anchorCtr="0" compatLnSpc="1">
            <a:prstTxWarp prst="textNoShape">
              <a:avLst/>
            </a:prstTxWarp>
          </a:bodyPr>
          <a:lstStyle>
            <a:lvl1pPr algn="r">
              <a:defRPr sz="1400" b="1">
                <a:solidFill>
                  <a:schemeClr val="bg1">
                    <a:lumMod val="75000"/>
                  </a:schemeClr>
                </a:solidFill>
                <a:latin typeface="Arial Black" pitchFamily="34" charset="0"/>
              </a:defRPr>
            </a:lvl1pPr>
          </a:lstStyle>
          <a:p>
            <a:pPr>
              <a:defRPr/>
            </a:pPr>
            <a:fld id="{E62AD30C-4FD0-4E41-9633-AA73C86D07D0}" type="slidenum">
              <a:rPr lang="ja-JP" altLang="en-US" smtClean="0"/>
              <a:pPr>
                <a:defRPr/>
              </a:pPr>
              <a:t>‹#›</a:t>
            </a:fld>
            <a:endParaRPr lang="en-US" altLang="ja-JP" dirty="0"/>
          </a:p>
        </p:txBody>
      </p:sp>
      <p:sp>
        <p:nvSpPr>
          <p:cNvPr id="10" name="Line 7"/>
          <p:cNvSpPr>
            <a:spLocks noChangeShapeType="1"/>
          </p:cNvSpPr>
          <p:nvPr/>
        </p:nvSpPr>
        <p:spPr bwMode="auto">
          <a:xfrm>
            <a:off x="445919" y="505658"/>
            <a:ext cx="15833322"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a:ln w="9525">
                <a:solidFill>
                  <a:schemeClr val="tx1"/>
                </a:solidFill>
              </a:ln>
              <a:solidFill>
                <a:schemeClr val="bg1">
                  <a:lumMod val="75000"/>
                </a:schemeClr>
              </a:solidFill>
            </a:endParaRPr>
          </a:p>
        </p:txBody>
      </p:sp>
      <p:pic>
        <p:nvPicPr>
          <p:cNvPr id="18" name="図 17" descr="C:\Users\Jun\SkyDrive\Documents\プロジェクト\東洋大学\学部名検討\応用情報連携学部ロゴ.bmp"/>
          <p:cNvPicPr/>
          <p:nvPr/>
        </p:nvPicPr>
        <p:blipFill rotWithShape="1">
          <a:blip r:embed="rId13" cstate="print">
            <a:clrChange>
              <a:clrFrom>
                <a:srgbClr val="FFFFFF"/>
              </a:clrFrom>
              <a:clrTo>
                <a:srgbClr val="FFFFFF">
                  <a:alpha val="0"/>
                </a:srgbClr>
              </a:clrTo>
            </a:clrChange>
            <a:duotone>
              <a:prstClr val="black"/>
              <a:srgbClr val="00B0F0">
                <a:tint val="45000"/>
                <a:satMod val="400000"/>
              </a:srgbClr>
            </a:duotone>
            <a:extLst>
              <a:ext uri="{28A0092B-C50C-407E-A947-70E740481C1C}">
                <a14:useLocalDpi xmlns:a14="http://schemas.microsoft.com/office/drawing/2010/main"/>
              </a:ext>
            </a:extLst>
          </a:blip>
          <a:srcRect/>
          <a:stretch/>
        </p:blipFill>
        <p:spPr bwMode="auto">
          <a:xfrm>
            <a:off x="14160995" y="62583"/>
            <a:ext cx="2119848" cy="365314"/>
          </a:xfrm>
          <a:prstGeom prst="rect">
            <a:avLst/>
          </a:prstGeom>
          <a:noFill/>
          <a:ln>
            <a:noFill/>
          </a:ln>
        </p:spPr>
      </p:pic>
      <p:pic>
        <p:nvPicPr>
          <p:cNvPr id="11" name="図 10"/>
          <p:cNvPicPr>
            <a:picLocks noChangeAspect="1"/>
          </p:cNvPicPr>
          <p:nvPr userDrawn="1"/>
        </p:nvPicPr>
        <p:blipFill rotWithShape="1">
          <a:blip r:embed="rId14" cstate="print">
            <a:extLst>
              <a:ext uri="{28A0092B-C50C-407E-A947-70E740481C1C}">
                <a14:useLocalDpi xmlns:a14="http://schemas.microsoft.com/office/drawing/2010/main"/>
              </a:ext>
            </a:extLst>
          </a:blip>
          <a:srcRect/>
          <a:stretch/>
        </p:blipFill>
        <p:spPr>
          <a:xfrm>
            <a:off x="16516583" y="85802"/>
            <a:ext cx="719592" cy="1056901"/>
          </a:xfrm>
          <a:prstGeom prst="rect">
            <a:avLst/>
          </a:prstGeom>
        </p:spPr>
      </p:pic>
      <p:sp>
        <p:nvSpPr>
          <p:cNvPr id="13" name="Line 33"/>
          <p:cNvSpPr>
            <a:spLocks noChangeShapeType="1"/>
          </p:cNvSpPr>
          <p:nvPr/>
        </p:nvSpPr>
        <p:spPr bwMode="auto">
          <a:xfrm>
            <a:off x="562428" y="9279607"/>
            <a:ext cx="16370560" cy="0"/>
          </a:xfrm>
          <a:prstGeom prst="line">
            <a:avLst/>
          </a:prstGeom>
          <a:noFill/>
          <a:ln w="76200" cap="sq">
            <a:solidFill>
              <a:srgbClr val="5FB8E4"/>
            </a:solidFill>
            <a:round/>
            <a:headEnd type="oval" w="med" len="med"/>
            <a:tailEnd type="oval" w="med" len="med"/>
          </a:ln>
        </p:spPr>
        <p:txBody>
          <a:bodyPr wrap="none" lIns="0" tIns="0" rIns="0" bIns="0" anchor="ctr"/>
          <a:lstStyle/>
          <a:p>
            <a:pPr lvl="0"/>
            <a:endParaRPr lang="ja-JP" altLang="en-US" sz="2400">
              <a:ln w="9525">
                <a:solidFill>
                  <a:schemeClr val="tx1"/>
                </a:solidFill>
              </a:ln>
              <a:solidFill>
                <a:schemeClr val="bg1">
                  <a:lumMod val="75000"/>
                </a:schemeClr>
              </a:solidFill>
            </a:endParaRPr>
          </a:p>
        </p:txBody>
      </p:sp>
      <p:sp>
        <p:nvSpPr>
          <p:cNvPr id="2277379" name="Rectangle 3"/>
          <p:cNvSpPr>
            <a:spLocks noGrp="1" noChangeArrowheads="1"/>
          </p:cNvSpPr>
          <p:nvPr>
            <p:ph type="title"/>
          </p:nvPr>
        </p:nvSpPr>
        <p:spPr bwMode="auto">
          <a:xfrm>
            <a:off x="376888" y="485274"/>
            <a:ext cx="15902353" cy="1413515"/>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ja-JP" altLang="en-US" dirty="0"/>
              <a:t>マスタ タイトルの書式設定</a:t>
            </a:r>
          </a:p>
        </p:txBody>
      </p:sp>
    </p:spTree>
    <p:extLst>
      <p:ext uri="{BB962C8B-B14F-4D97-AF65-F5344CB8AC3E}">
        <p14:creationId xmlns:p14="http://schemas.microsoft.com/office/powerpoint/2010/main" val="2610486693"/>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60" r:id="rId3"/>
    <p:sldLayoutId id="2147483959" r:id="rId4"/>
    <p:sldLayoutId id="2147483940" r:id="rId5"/>
    <p:sldLayoutId id="2147483941" r:id="rId6"/>
    <p:sldLayoutId id="2147483936" r:id="rId7"/>
    <p:sldLayoutId id="2147483942" r:id="rId8"/>
    <p:sldLayoutId id="2147483961" r:id="rId9"/>
    <p:sldLayoutId id="2147483943" r:id="rId10"/>
    <p:sldLayoutId id="2147483962" r:id="rId11"/>
  </p:sldLayoutIdLst>
  <p:hf hdr="0" dt="0"/>
  <p:txStyles>
    <p:titleStyle>
      <a:lvl1pPr algn="l" defTabSz="1137053" rtl="0" eaLnBrk="1" fontAlgn="base" hangingPunct="1">
        <a:spcBef>
          <a:spcPct val="0"/>
        </a:spcBef>
        <a:spcAft>
          <a:spcPct val="0"/>
        </a:spcAft>
        <a:defRPr kumimoji="1" lang="ja-JP" altLang="en-US" sz="5400">
          <a:solidFill>
            <a:schemeClr val="tx1"/>
          </a:solidFill>
          <a:effectLst>
            <a:outerShdw blurRad="38100" dist="38100" dir="2700000" algn="tl">
              <a:srgbClr val="000000">
                <a:alpha val="43137"/>
              </a:srgbClr>
            </a:outerShdw>
          </a:effectLst>
          <a:latin typeface="+mj-lt"/>
          <a:ea typeface="+mj-ea"/>
          <a:cs typeface="+mj-cs"/>
        </a:defRPr>
      </a:lvl1pPr>
      <a:lvl2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2pPr>
      <a:lvl3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3pPr>
      <a:lvl4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4pPr>
      <a:lvl5pPr algn="l" defTabSz="1137053" rtl="0" eaLnBrk="1" fontAlgn="base" hangingPunct="1">
        <a:spcBef>
          <a:spcPct val="0"/>
        </a:spcBef>
        <a:spcAft>
          <a:spcPct val="0"/>
        </a:spcAft>
        <a:defRPr kumimoji="1" sz="5400">
          <a:solidFill>
            <a:srgbClr val="DDDDDD"/>
          </a:solidFill>
          <a:latin typeface="ＤＦＧ平成ゴシック体W7" pitchFamily="50" charset="-128"/>
          <a:ea typeface="ＤＦＧ平成ゴシック体W7" pitchFamily="50" charset="-128"/>
        </a:defRPr>
      </a:lvl5pPr>
      <a:lvl6pPr marL="456724"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6pPr>
      <a:lvl7pPr marL="913451"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7pPr>
      <a:lvl8pPr marL="137017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8pPr>
      <a:lvl9pPr marL="1826903" algn="l" defTabSz="1137053" rtl="0" eaLnBrk="1" fontAlgn="base" hangingPunct="1">
        <a:spcBef>
          <a:spcPct val="0"/>
        </a:spcBef>
        <a:spcAft>
          <a:spcPct val="0"/>
        </a:spcAft>
        <a:defRPr kumimoji="1" sz="5400">
          <a:solidFill>
            <a:srgbClr val="FFCC00"/>
          </a:solidFill>
          <a:latin typeface="ＤＦＧ平成ゴシック体W7" pitchFamily="50" charset="-128"/>
          <a:ea typeface="ＤＦＧ平成ゴシック体W7" pitchFamily="50" charset="-128"/>
        </a:defRPr>
      </a:lvl9pPr>
    </p:titleStyle>
    <p:bodyStyle>
      <a:lvl1pPr marL="457167" indent="-457167" algn="l" defTabSz="1137053" rtl="0" eaLnBrk="1" fontAlgn="base" hangingPunct="1">
        <a:spcBef>
          <a:spcPct val="50000"/>
        </a:spcBef>
        <a:spcAft>
          <a:spcPct val="0"/>
        </a:spcAft>
        <a:buClr>
          <a:srgbClr val="C00000"/>
        </a:buClr>
        <a:buFont typeface="Wingdings" panose="05000000000000000000" pitchFamily="2" charset="2"/>
        <a:buChar char="l"/>
        <a:defRPr kumimoji="1" sz="4800">
          <a:solidFill>
            <a:schemeClr val="tx1"/>
          </a:solidFill>
          <a:effectLst/>
          <a:latin typeface="+mn-ea"/>
          <a:ea typeface="+mn-ea"/>
          <a:cs typeface="+mn-cs"/>
        </a:defRPr>
      </a:lvl1pPr>
      <a:lvl2pPr marL="1074660" indent="-530186" algn="l" defTabSz="1137053" rtl="0" eaLnBrk="1" fontAlgn="base" hangingPunct="1">
        <a:spcBef>
          <a:spcPct val="20000"/>
        </a:spcBef>
        <a:spcAft>
          <a:spcPct val="0"/>
        </a:spcAft>
        <a:buClr>
          <a:schemeClr val="accent5"/>
        </a:buClr>
        <a:buFont typeface="ＤＦＧ平成ゴシック体W5" panose="020B0400000000000000" pitchFamily="50" charset="-128"/>
        <a:buChar char="■"/>
        <a:defRPr kumimoji="1" lang="ja-JP" altLang="en-US" sz="3600" b="0" dirty="0" smtClean="0">
          <a:solidFill>
            <a:schemeClr val="tx1"/>
          </a:solidFill>
          <a:latin typeface="+mn-ea"/>
          <a:ea typeface="+mn-ea"/>
        </a:defRPr>
      </a:lvl2pPr>
      <a:lvl3pPr marL="1604020" indent="-457200" algn="l" defTabSz="1137053" rtl="0" eaLnBrk="1" fontAlgn="base" hangingPunct="1">
        <a:spcBef>
          <a:spcPct val="20000"/>
        </a:spcBef>
        <a:spcAft>
          <a:spcPct val="0"/>
        </a:spcAft>
        <a:buClr>
          <a:srgbClr val="0070C0"/>
        </a:buClr>
        <a:buFont typeface="Wingdings" panose="05000000000000000000" pitchFamily="2" charset="2"/>
        <a:buChar char="l"/>
        <a:defRPr kumimoji="1" lang="ja-JP" altLang="en-US" sz="2800" dirty="0" smtClean="0">
          <a:solidFill>
            <a:schemeClr val="tx1"/>
          </a:solidFill>
          <a:latin typeface="+mn-lt"/>
          <a:ea typeface="+mn-ea"/>
        </a:defRPr>
      </a:lvl3pPr>
      <a:lvl4pPr marL="1883992" indent="0" algn="l" defTabSz="1137053" rtl="0" eaLnBrk="1" fontAlgn="base" hangingPunct="1">
        <a:spcBef>
          <a:spcPct val="20000"/>
        </a:spcBef>
        <a:spcAft>
          <a:spcPct val="0"/>
        </a:spcAft>
        <a:buFontTx/>
        <a:buNone/>
        <a:defRPr kumimoji="1" lang="ja-JP" altLang="en-US" sz="2600" dirty="0" smtClean="0">
          <a:solidFill>
            <a:schemeClr val="tx1"/>
          </a:solidFill>
          <a:latin typeface="+mn-lt"/>
          <a:ea typeface="+mn-ea"/>
        </a:defRPr>
      </a:lvl4pPr>
      <a:lvl5pPr marL="1695652" indent="0" algn="l" defTabSz="1137053" rtl="0" eaLnBrk="1" fontAlgn="base" hangingPunct="1">
        <a:spcBef>
          <a:spcPct val="20000"/>
        </a:spcBef>
        <a:spcAft>
          <a:spcPct val="0"/>
        </a:spcAft>
        <a:buClr>
          <a:schemeClr val="accent2"/>
        </a:buClr>
        <a:buFontTx/>
        <a:buNone/>
        <a:defRPr kumimoji="1" lang="ja-JP" altLang="en-US" sz="2300" dirty="0" smtClean="0">
          <a:solidFill>
            <a:schemeClr val="tx1"/>
          </a:solidFill>
          <a:latin typeface="+mn-lt"/>
          <a:ea typeface="+mn-ea"/>
        </a:defRPr>
      </a:lvl5pPr>
      <a:lvl6pPr marL="2630930"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6pPr>
      <a:lvl7pPr marL="3087655"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7pPr>
      <a:lvl8pPr marL="3544381"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8pPr>
      <a:lvl9pPr marL="4001106" indent="3175" algn="l" defTabSz="1137053" rtl="0" eaLnBrk="1" fontAlgn="base" hangingPunct="1">
        <a:spcBef>
          <a:spcPct val="20000"/>
        </a:spcBef>
        <a:spcAft>
          <a:spcPct val="0"/>
        </a:spcAft>
        <a:buClr>
          <a:schemeClr val="accent2"/>
        </a:buClr>
        <a:defRPr kumimoji="1" sz="2300">
          <a:solidFill>
            <a:schemeClr val="bg1"/>
          </a:solidFill>
          <a:latin typeface="+mn-lt"/>
          <a:ea typeface="+mn-ea"/>
        </a:defRPr>
      </a:lvl9pPr>
    </p:bodyStyle>
    <p:otherStyle>
      <a:defPPr>
        <a:defRPr lang="ja-JP"/>
      </a:defPPr>
      <a:lvl1pPr marL="0" algn="l" defTabSz="913451" rtl="0" eaLnBrk="1" latinLnBrk="0" hangingPunct="1">
        <a:defRPr kumimoji="1" sz="1900" kern="1200">
          <a:solidFill>
            <a:schemeClr val="tx1"/>
          </a:solidFill>
          <a:latin typeface="+mn-lt"/>
          <a:ea typeface="+mn-ea"/>
          <a:cs typeface="+mn-cs"/>
        </a:defRPr>
      </a:lvl1pPr>
      <a:lvl2pPr marL="456724" algn="l" defTabSz="913451" rtl="0" eaLnBrk="1" latinLnBrk="0" hangingPunct="1">
        <a:defRPr kumimoji="1" sz="1900" kern="1200">
          <a:solidFill>
            <a:schemeClr val="tx1"/>
          </a:solidFill>
          <a:latin typeface="+mn-lt"/>
          <a:ea typeface="+mn-ea"/>
          <a:cs typeface="+mn-cs"/>
        </a:defRPr>
      </a:lvl2pPr>
      <a:lvl3pPr marL="913451" algn="l" defTabSz="913451" rtl="0" eaLnBrk="1" latinLnBrk="0" hangingPunct="1">
        <a:defRPr kumimoji="1" sz="1900" kern="1200">
          <a:solidFill>
            <a:schemeClr val="tx1"/>
          </a:solidFill>
          <a:latin typeface="+mn-lt"/>
          <a:ea typeface="+mn-ea"/>
          <a:cs typeface="+mn-cs"/>
        </a:defRPr>
      </a:lvl3pPr>
      <a:lvl4pPr marL="1370173" algn="l" defTabSz="913451" rtl="0" eaLnBrk="1" latinLnBrk="0" hangingPunct="1">
        <a:defRPr kumimoji="1" sz="1900" kern="1200">
          <a:solidFill>
            <a:schemeClr val="tx1"/>
          </a:solidFill>
          <a:latin typeface="+mn-lt"/>
          <a:ea typeface="+mn-ea"/>
          <a:cs typeface="+mn-cs"/>
        </a:defRPr>
      </a:lvl4pPr>
      <a:lvl5pPr marL="1826903" algn="l" defTabSz="913451" rtl="0" eaLnBrk="1" latinLnBrk="0" hangingPunct="1">
        <a:defRPr kumimoji="1" sz="1900" kern="1200">
          <a:solidFill>
            <a:schemeClr val="tx1"/>
          </a:solidFill>
          <a:latin typeface="+mn-lt"/>
          <a:ea typeface="+mn-ea"/>
          <a:cs typeface="+mn-cs"/>
        </a:defRPr>
      </a:lvl5pPr>
      <a:lvl6pPr marL="2283625" algn="l" defTabSz="913451" rtl="0" eaLnBrk="1" latinLnBrk="0" hangingPunct="1">
        <a:defRPr kumimoji="1" sz="1900" kern="1200">
          <a:solidFill>
            <a:schemeClr val="tx1"/>
          </a:solidFill>
          <a:latin typeface="+mn-lt"/>
          <a:ea typeface="+mn-ea"/>
          <a:cs typeface="+mn-cs"/>
        </a:defRPr>
      </a:lvl6pPr>
      <a:lvl7pPr marL="2740353" algn="l" defTabSz="913451" rtl="0" eaLnBrk="1" latinLnBrk="0" hangingPunct="1">
        <a:defRPr kumimoji="1" sz="1900" kern="1200">
          <a:solidFill>
            <a:schemeClr val="tx1"/>
          </a:solidFill>
          <a:latin typeface="+mn-lt"/>
          <a:ea typeface="+mn-ea"/>
          <a:cs typeface="+mn-cs"/>
        </a:defRPr>
      </a:lvl7pPr>
      <a:lvl8pPr marL="3197077" algn="l" defTabSz="913451" rtl="0" eaLnBrk="1" latinLnBrk="0" hangingPunct="1">
        <a:defRPr kumimoji="1" sz="1900" kern="1200">
          <a:solidFill>
            <a:schemeClr val="tx1"/>
          </a:solidFill>
          <a:latin typeface="+mn-lt"/>
          <a:ea typeface="+mn-ea"/>
          <a:cs typeface="+mn-cs"/>
        </a:defRPr>
      </a:lvl8pPr>
      <a:lvl9pPr marL="3653806" algn="l" defTabSz="913451" rtl="0" eaLnBrk="1" latinLnBrk="0" hangingPunct="1">
        <a:defRPr kumimoji="1"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サブタイトル 3"/>
          <p:cNvSpPr>
            <a:spLocks noGrp="1"/>
          </p:cNvSpPr>
          <p:nvPr>
            <p:ph type="subTitle" sz="quarter" idx="1"/>
          </p:nvPr>
        </p:nvSpPr>
        <p:spPr>
          <a:xfrm>
            <a:off x="452270" y="6579307"/>
            <a:ext cx="16480716" cy="3234296"/>
          </a:xfrm>
        </p:spPr>
        <p:txBody>
          <a:bodyPr/>
          <a:lstStyle/>
          <a:p>
            <a:endParaRPr lang="en-US" altLang="ja-JP" dirty="0" smtClean="0">
              <a:solidFill>
                <a:schemeClr val="tx1"/>
              </a:solidFill>
            </a:endParaRPr>
          </a:p>
          <a:p>
            <a:r>
              <a:rPr lang="ja-JP" altLang="en-US" dirty="0" smtClean="0">
                <a:solidFill>
                  <a:schemeClr val="tx1"/>
                </a:solidFill>
              </a:rPr>
              <a:t>担当</a:t>
            </a:r>
            <a:r>
              <a:rPr lang="ja-JP" altLang="en-US" dirty="0">
                <a:solidFill>
                  <a:schemeClr val="tx1"/>
                </a:solidFill>
              </a:rPr>
              <a:t>教員	佐野崇・本多泰理</a:t>
            </a:r>
          </a:p>
          <a:p>
            <a:r>
              <a:rPr lang="ja-JP" altLang="en-US" dirty="0">
                <a:solidFill>
                  <a:schemeClr val="tx1"/>
                </a:solidFill>
              </a:rPr>
              <a:t>曜日 時限	春学期 火曜４，５</a:t>
            </a:r>
            <a:r>
              <a:rPr lang="ja-JP" altLang="en-US" dirty="0" smtClean="0">
                <a:solidFill>
                  <a:schemeClr val="tx1"/>
                </a:solidFill>
              </a:rPr>
              <a:t>限</a:t>
            </a:r>
            <a:endParaRPr lang="ja-JP" altLang="en-US" dirty="0">
              <a:solidFill>
                <a:schemeClr val="tx1"/>
              </a:solidFill>
            </a:endParaRPr>
          </a:p>
        </p:txBody>
      </p:sp>
      <p:sp>
        <p:nvSpPr>
          <p:cNvPr id="6" name="正方形/長方形 5"/>
          <p:cNvSpPr/>
          <p:nvPr/>
        </p:nvSpPr>
        <p:spPr>
          <a:xfrm>
            <a:off x="1739615" y="2220496"/>
            <a:ext cx="14293588" cy="2954655"/>
          </a:xfrm>
          <a:prstGeom prst="rect">
            <a:avLst/>
          </a:prstGeom>
          <a:effectLst>
            <a:outerShdw blurRad="50800" dist="38100" dir="2700000" algn="tl" rotWithShape="0">
              <a:prstClr val="black">
                <a:alpha val="40000"/>
              </a:prstClr>
            </a:outerShdw>
          </a:effectLst>
        </p:spPr>
        <p:txBody>
          <a:bodyPr wrap="square" anchor="ctr">
            <a:spAutoFit/>
          </a:bodyPr>
          <a:lstStyle/>
          <a:p>
            <a:pPr eaLnBrk="1" hangingPunct="1">
              <a:spcAft>
                <a:spcPts val="1800"/>
              </a:spcAft>
              <a:defRPr/>
            </a:pPr>
            <a:r>
              <a:rPr lang="ja-JP" altLang="en-US" sz="4800" dirty="0" smtClean="0">
                <a:solidFill>
                  <a:schemeClr val="accent5">
                    <a:lumMod val="25000"/>
                  </a:schemeClr>
                </a:solidFill>
                <a:latin typeface="+mj-ea"/>
                <a:ea typeface="+mj-ea"/>
              </a:rPr>
              <a:t>データサイエンス基礎</a:t>
            </a:r>
            <a:endParaRPr lang="en-US" altLang="ja-JP" sz="4800" dirty="0" smtClean="0">
              <a:solidFill>
                <a:schemeClr val="accent5">
                  <a:lumMod val="25000"/>
                </a:schemeClr>
              </a:solidFill>
              <a:latin typeface="+mj-ea"/>
              <a:ea typeface="+mj-ea"/>
            </a:endParaRPr>
          </a:p>
          <a:p>
            <a:pPr eaLnBrk="1" hangingPunct="1">
              <a:spcAft>
                <a:spcPts val="1800"/>
              </a:spcAft>
              <a:defRPr/>
            </a:pPr>
            <a:r>
              <a:rPr lang="en-US" altLang="ja-JP" sz="4800" dirty="0" smtClean="0">
                <a:solidFill>
                  <a:schemeClr val="accent5">
                    <a:lumMod val="25000"/>
                  </a:schemeClr>
                </a:solidFill>
                <a:latin typeface="+mj-ea"/>
                <a:ea typeface="+mj-ea"/>
              </a:rPr>
              <a:t>Week4</a:t>
            </a:r>
          </a:p>
          <a:p>
            <a:pPr algn="ctr" eaLnBrk="1" hangingPunct="1">
              <a:spcAft>
                <a:spcPts val="1800"/>
              </a:spcAft>
              <a:defRPr/>
            </a:pPr>
            <a:r>
              <a:rPr lang="ja-JP" altLang="en-US" sz="6000" dirty="0" smtClean="0">
                <a:solidFill>
                  <a:schemeClr val="accent5">
                    <a:lumMod val="25000"/>
                  </a:schemeClr>
                </a:solidFill>
                <a:latin typeface="+mj-ea"/>
                <a:ea typeface="+mj-ea"/>
              </a:rPr>
              <a:t>連続型の確率分布</a:t>
            </a:r>
            <a:endParaRPr lang="ja-JP" altLang="en-US" sz="6000" dirty="0">
              <a:solidFill>
                <a:schemeClr val="accent5">
                  <a:lumMod val="25000"/>
                </a:schemeClr>
              </a:solidFill>
              <a:latin typeface="+mj-ea"/>
              <a:ea typeface="+mj-ea"/>
            </a:endParaRPr>
          </a:p>
        </p:txBody>
      </p:sp>
    </p:spTree>
    <p:extLst>
      <p:ext uri="{BB962C8B-B14F-4D97-AF65-F5344CB8AC3E}">
        <p14:creationId xmlns:p14="http://schemas.microsoft.com/office/powerpoint/2010/main" val="1360569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9178" y="485696"/>
            <a:ext cx="15902353" cy="1413515"/>
          </a:xfrm>
        </p:spPr>
        <p:txBody>
          <a:bodyPr/>
          <a:lstStyle/>
          <a:p>
            <a:r>
              <a:rPr lang="ja-JP" altLang="en-US" dirty="0" smtClean="0"/>
              <a:t>標準正規分布表</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10</a:t>
            </a:fld>
            <a:endParaRPr lang="en-US" altLang="ja-JP" dirty="0"/>
          </a:p>
        </p:txBody>
      </p:sp>
      <p:pic>
        <p:nvPicPr>
          <p:cNvPr id="15" name="Picture 5"/>
          <p:cNvPicPr>
            <a:picLocks noChangeAspect="1" noChangeArrowheads="1"/>
          </p:cNvPicPr>
          <p:nvPr/>
        </p:nvPicPr>
        <p:blipFill>
          <a:blip r:embed="rId2"/>
          <a:srcRect/>
          <a:stretch>
            <a:fillRect/>
          </a:stretch>
        </p:blipFill>
        <p:spPr bwMode="auto">
          <a:xfrm>
            <a:off x="7347183" y="1171929"/>
            <a:ext cx="8696288" cy="7749988"/>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16" name="Picture 7" descr="http://www.koka.ac.jp/morigiwa/sjs/s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571" y="4354435"/>
            <a:ext cx="4609056" cy="222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正方形/長方形 7"/>
          <p:cNvSpPr>
            <a:spLocks noChangeArrowheads="1"/>
          </p:cNvSpPr>
          <p:nvPr/>
        </p:nvSpPr>
        <p:spPr bwMode="auto">
          <a:xfrm>
            <a:off x="694803" y="1419486"/>
            <a:ext cx="622938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600"/>
              </a:spcAft>
            </a:pPr>
            <a:r>
              <a:rPr lang="ja-JP" altLang="en-US" sz="3600" dirty="0">
                <a:latin typeface="+mn-ea"/>
                <a:ea typeface="+mn-ea"/>
              </a:rPr>
              <a:t>表中の数字は，全体の面積を</a:t>
            </a:r>
            <a:r>
              <a:rPr lang="en-US" altLang="ja-JP" sz="3600" dirty="0">
                <a:latin typeface="+mn-ea"/>
                <a:ea typeface="+mn-ea"/>
              </a:rPr>
              <a:t>1.0</a:t>
            </a:r>
            <a:r>
              <a:rPr lang="ja-JP" altLang="en-US" sz="3600" dirty="0">
                <a:latin typeface="+mn-ea"/>
                <a:ea typeface="+mn-ea"/>
              </a:rPr>
              <a:t>としたときの，</a:t>
            </a:r>
            <a:r>
              <a:rPr lang="en-US" altLang="ja-JP" sz="3600" dirty="0">
                <a:latin typeface="+mn-ea"/>
                <a:ea typeface="+mn-ea"/>
              </a:rPr>
              <a:t>Z=0</a:t>
            </a:r>
            <a:r>
              <a:rPr lang="ja-JP" altLang="en-US" sz="3600" dirty="0">
                <a:latin typeface="+mn-ea"/>
                <a:ea typeface="+mn-ea"/>
              </a:rPr>
              <a:t>から</a:t>
            </a:r>
            <a:r>
              <a:rPr lang="en-US" altLang="ja-JP" sz="3600" dirty="0">
                <a:latin typeface="+mn-ea"/>
                <a:ea typeface="+mn-ea"/>
              </a:rPr>
              <a:t>Z</a:t>
            </a:r>
            <a:r>
              <a:rPr lang="ja-JP" altLang="en-US" sz="3600" dirty="0" err="1">
                <a:latin typeface="+mn-ea"/>
                <a:ea typeface="+mn-ea"/>
              </a:rPr>
              <a:t>までの</a:t>
            </a:r>
            <a:r>
              <a:rPr lang="ja-JP" altLang="en-US" sz="3600" dirty="0" smtClean="0">
                <a:latin typeface="+mn-ea"/>
                <a:ea typeface="+mn-ea"/>
              </a:rPr>
              <a:t>面積．</a:t>
            </a:r>
            <a:endParaRPr lang="en-US" altLang="ja-JP" sz="3600" dirty="0">
              <a:latin typeface="+mn-ea"/>
              <a:ea typeface="+mn-ea"/>
            </a:endParaRPr>
          </a:p>
        </p:txBody>
      </p:sp>
      <p:sp>
        <p:nvSpPr>
          <p:cNvPr id="18" name="正方形/長方形 8"/>
          <p:cNvSpPr>
            <a:spLocks noChangeArrowheads="1"/>
          </p:cNvSpPr>
          <p:nvPr/>
        </p:nvSpPr>
        <p:spPr bwMode="auto">
          <a:xfrm>
            <a:off x="906299" y="6755259"/>
            <a:ext cx="622938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r>
              <a:rPr lang="ja-JP" altLang="en-US" sz="3600" dirty="0">
                <a:latin typeface="+mn-ea"/>
                <a:ea typeface="+mn-ea"/>
              </a:rPr>
              <a:t>例えば，</a:t>
            </a:r>
            <a:r>
              <a:rPr lang="en-US" altLang="ja-JP" sz="3600" dirty="0">
                <a:latin typeface="+mn-ea"/>
                <a:ea typeface="+mn-ea"/>
              </a:rPr>
              <a:t>Z=1.00</a:t>
            </a:r>
            <a:r>
              <a:rPr lang="ja-JP" altLang="en-US" sz="3600" dirty="0">
                <a:latin typeface="+mn-ea"/>
                <a:ea typeface="+mn-ea"/>
              </a:rPr>
              <a:t>の場合は「</a:t>
            </a:r>
            <a:r>
              <a:rPr lang="en-US" altLang="ja-JP" sz="3600" dirty="0">
                <a:latin typeface="+mn-ea"/>
                <a:ea typeface="+mn-ea"/>
              </a:rPr>
              <a:t>.3413</a:t>
            </a:r>
            <a:r>
              <a:rPr lang="ja-JP" altLang="en-US" sz="3600" dirty="0">
                <a:latin typeface="+mn-ea"/>
                <a:ea typeface="+mn-ea"/>
              </a:rPr>
              <a:t>」となり、斜線の部分の面積が全体の</a:t>
            </a:r>
            <a:r>
              <a:rPr lang="en-US" altLang="ja-JP" sz="3600" dirty="0">
                <a:latin typeface="+mn-ea"/>
                <a:ea typeface="+mn-ea"/>
              </a:rPr>
              <a:t>34.13%</a:t>
            </a:r>
            <a:r>
              <a:rPr lang="ja-JP" altLang="en-US" sz="3600" dirty="0">
                <a:latin typeface="+mn-ea"/>
                <a:ea typeface="+mn-ea"/>
              </a:rPr>
              <a:t>であることがわかる．</a:t>
            </a:r>
          </a:p>
        </p:txBody>
      </p:sp>
      <p:sp>
        <p:nvSpPr>
          <p:cNvPr id="19" name="正方形/長方形 18"/>
          <p:cNvSpPr/>
          <p:nvPr/>
        </p:nvSpPr>
        <p:spPr>
          <a:xfrm>
            <a:off x="7968307" y="3843003"/>
            <a:ext cx="792088" cy="2699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p>
        </p:txBody>
      </p:sp>
    </p:spTree>
    <p:extLst>
      <p:ext uri="{BB962C8B-B14F-4D97-AF65-F5344CB8AC3E}">
        <p14:creationId xmlns:p14="http://schemas.microsoft.com/office/powerpoint/2010/main" val="38258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63551" y="681436"/>
            <a:ext cx="12706509" cy="821307"/>
          </a:xfrm>
        </p:spPr>
        <p:txBody>
          <a:bodyPr/>
          <a:lstStyle/>
          <a:p>
            <a:pPr algn="l">
              <a:defRPr/>
            </a:pPr>
            <a:r>
              <a:rPr lang="ja-JP" altLang="en-US" dirty="0" smtClean="0">
                <a:latin typeface="+mj-ea"/>
                <a:ea typeface="+mj-ea"/>
              </a:rPr>
              <a:t>標準正規分布の確率の求め方</a:t>
            </a:r>
            <a:endParaRPr lang="ja-JP" altLang="en-US" dirty="0">
              <a:latin typeface="+mj-ea"/>
              <a:ea typeface="+mj-ea"/>
            </a:endParaRPr>
          </a:p>
        </p:txBody>
      </p:sp>
      <p:sp>
        <p:nvSpPr>
          <p:cNvPr id="28675" name="スライド番号プレースホルダー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420">
                <a:solidFill>
                  <a:schemeClr val="tx1"/>
                </a:solidFill>
                <a:latin typeface="Arial" panose="020B0604020202020204" pitchFamily="34" charset="0"/>
                <a:ea typeface="HGP創英角ｺﾞｼｯｸUB" panose="020B0900000000000000" pitchFamily="50" charset="-128"/>
              </a:defRPr>
            </a:lvl1pPr>
            <a:lvl2pPr marL="1058852" indent="-407251">
              <a:defRPr kumimoji="1" sz="3420">
                <a:solidFill>
                  <a:schemeClr val="tx1"/>
                </a:solidFill>
                <a:latin typeface="Arial" panose="020B0604020202020204" pitchFamily="34" charset="0"/>
                <a:ea typeface="HGP創英角ｺﾞｼｯｸUB" panose="020B0900000000000000" pitchFamily="50" charset="-128"/>
              </a:defRPr>
            </a:lvl2pPr>
            <a:lvl3pPr marL="1629004" indent="-325801">
              <a:defRPr kumimoji="1" sz="3420">
                <a:solidFill>
                  <a:schemeClr val="tx1"/>
                </a:solidFill>
                <a:latin typeface="Arial" panose="020B0604020202020204" pitchFamily="34" charset="0"/>
                <a:ea typeface="HGP創英角ｺﾞｼｯｸUB" panose="020B0900000000000000" pitchFamily="50" charset="-128"/>
              </a:defRPr>
            </a:lvl3pPr>
            <a:lvl4pPr marL="2280605" indent="-325801">
              <a:defRPr kumimoji="1" sz="3420">
                <a:solidFill>
                  <a:schemeClr val="tx1"/>
                </a:solidFill>
                <a:latin typeface="Arial" panose="020B0604020202020204" pitchFamily="34" charset="0"/>
                <a:ea typeface="HGP創英角ｺﾞｼｯｸUB" panose="020B0900000000000000" pitchFamily="50" charset="-128"/>
              </a:defRPr>
            </a:lvl4pPr>
            <a:lvl5pPr marL="2932206" indent="-325801">
              <a:defRPr kumimoji="1" sz="3420">
                <a:solidFill>
                  <a:schemeClr val="tx1"/>
                </a:solidFill>
                <a:latin typeface="Arial" panose="020B0604020202020204" pitchFamily="34" charset="0"/>
                <a:ea typeface="HGP創英角ｺﾞｼｯｸUB" panose="020B0900000000000000" pitchFamily="50" charset="-128"/>
              </a:defRPr>
            </a:lvl5pPr>
            <a:lvl6pPr marL="3583808" indent="-325801" eaLnBrk="0" fontAlgn="base" hangingPunct="0">
              <a:spcBef>
                <a:spcPct val="0"/>
              </a:spcBef>
              <a:spcAft>
                <a:spcPct val="0"/>
              </a:spcAft>
              <a:defRPr kumimoji="1" sz="3420">
                <a:solidFill>
                  <a:schemeClr val="tx1"/>
                </a:solidFill>
                <a:latin typeface="Arial" panose="020B0604020202020204" pitchFamily="34" charset="0"/>
                <a:ea typeface="HGP創英角ｺﾞｼｯｸUB" panose="020B0900000000000000" pitchFamily="50" charset="-128"/>
              </a:defRPr>
            </a:lvl6pPr>
            <a:lvl7pPr marL="4235409" indent="-325801" eaLnBrk="0" fontAlgn="base" hangingPunct="0">
              <a:spcBef>
                <a:spcPct val="0"/>
              </a:spcBef>
              <a:spcAft>
                <a:spcPct val="0"/>
              </a:spcAft>
              <a:defRPr kumimoji="1" sz="3420">
                <a:solidFill>
                  <a:schemeClr val="tx1"/>
                </a:solidFill>
                <a:latin typeface="Arial" panose="020B0604020202020204" pitchFamily="34" charset="0"/>
                <a:ea typeface="HGP創英角ｺﾞｼｯｸUB" panose="020B0900000000000000" pitchFamily="50" charset="-128"/>
              </a:defRPr>
            </a:lvl7pPr>
            <a:lvl8pPr marL="4887011" indent="-325801" eaLnBrk="0" fontAlgn="base" hangingPunct="0">
              <a:spcBef>
                <a:spcPct val="0"/>
              </a:spcBef>
              <a:spcAft>
                <a:spcPct val="0"/>
              </a:spcAft>
              <a:defRPr kumimoji="1" sz="3420">
                <a:solidFill>
                  <a:schemeClr val="tx1"/>
                </a:solidFill>
                <a:latin typeface="Arial" panose="020B0604020202020204" pitchFamily="34" charset="0"/>
                <a:ea typeface="HGP創英角ｺﾞｼｯｸUB" panose="020B0900000000000000" pitchFamily="50" charset="-128"/>
              </a:defRPr>
            </a:lvl8pPr>
            <a:lvl9pPr marL="5538612" indent="-325801" eaLnBrk="0" fontAlgn="base" hangingPunct="0">
              <a:spcBef>
                <a:spcPct val="0"/>
              </a:spcBef>
              <a:spcAft>
                <a:spcPct val="0"/>
              </a:spcAft>
              <a:defRPr kumimoji="1" sz="3420">
                <a:solidFill>
                  <a:schemeClr val="tx1"/>
                </a:solidFill>
                <a:latin typeface="Arial" panose="020B0604020202020204" pitchFamily="34" charset="0"/>
                <a:ea typeface="HGP創英角ｺﾞｼｯｸUB" panose="020B0900000000000000" pitchFamily="50" charset="-128"/>
              </a:defRPr>
            </a:lvl9pPr>
          </a:lstStyle>
          <a:p>
            <a:fld id="{DAEFED26-16F4-4A0D-AFB9-C00F4D7C521D}" type="slidenum">
              <a:rPr kumimoji="0" lang="en-US" altLang="ja-JP" sz="2565">
                <a:solidFill>
                  <a:schemeClr val="bg1"/>
                </a:solidFill>
                <a:ea typeface="ＭＳ Ｐゴシック" panose="020B0600070205080204" pitchFamily="50" charset="-128"/>
              </a:rPr>
              <a:pPr/>
              <a:t>11</a:t>
            </a:fld>
            <a:endParaRPr kumimoji="0" lang="en-US" altLang="ja-JP" sz="2565">
              <a:solidFill>
                <a:schemeClr val="bg1"/>
              </a:solidFill>
              <a:ea typeface="ＭＳ Ｐゴシック" panose="020B0600070205080204" pitchFamily="50" charset="-128"/>
            </a:endParaRPr>
          </a:p>
        </p:txBody>
      </p:sp>
      <p:sp>
        <p:nvSpPr>
          <p:cNvPr id="28676" name="正方形/長方形 3"/>
          <p:cNvSpPr>
            <a:spLocks noChangeArrowheads="1"/>
          </p:cNvSpPr>
          <p:nvPr/>
        </p:nvSpPr>
        <p:spPr bwMode="auto">
          <a:xfrm>
            <a:off x="2900772" y="3393833"/>
            <a:ext cx="10097784" cy="1144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r>
              <a:rPr lang="ja-JP" altLang="en-US" sz="3420"/>
              <a:t>http://www.koka.ac.jp/morigiwa/sjs/standard_normal_distribution.htm</a:t>
            </a:r>
          </a:p>
        </p:txBody>
      </p:sp>
      <p:sp>
        <p:nvSpPr>
          <p:cNvPr id="5" name="タイトル 1"/>
          <p:cNvSpPr txBox="1">
            <a:spLocks/>
          </p:cNvSpPr>
          <p:nvPr/>
        </p:nvSpPr>
        <p:spPr>
          <a:xfrm>
            <a:off x="2552338" y="2527275"/>
            <a:ext cx="12706509" cy="821307"/>
          </a:xfrm>
          <a:prstGeom prst="rect">
            <a:avLst/>
          </a:prstGeom>
        </p:spPr>
        <p:txBody>
          <a:bodyPr/>
          <a:lstStyle>
            <a:lvl1pPr algn="ctr" rtl="0" eaLnBrk="0" fontAlgn="base" hangingPunct="0">
              <a:spcBef>
                <a:spcPct val="0"/>
              </a:spcBef>
              <a:spcAft>
                <a:spcPct val="0"/>
              </a:spcAft>
              <a:defRPr kumimoji="1" sz="3200">
                <a:solidFill>
                  <a:schemeClr val="accent6">
                    <a:lumMod val="25000"/>
                  </a:schemeClr>
                </a:solidFill>
                <a:latin typeface="HGP創英角ﾎﾟｯﾌﾟ体" pitchFamily="50" charset="-128"/>
                <a:ea typeface="HGP創英角ﾎﾟｯﾌﾟ体" pitchFamily="50" charset="-128"/>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2pPr>
            <a:lvl3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3pPr>
            <a:lvl4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4pPr>
            <a:lvl5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5pPr>
            <a:lvl6pPr marL="4572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6pPr>
            <a:lvl7pPr marL="9144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7pPr>
            <a:lvl8pPr marL="13716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8pPr>
            <a:lvl9pPr marL="18288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9pPr>
          </a:lstStyle>
          <a:p>
            <a:pPr algn="l">
              <a:defRPr/>
            </a:pPr>
            <a:r>
              <a:rPr lang="ja-JP" altLang="en-US" sz="4561" kern="0" dirty="0">
                <a:latin typeface="+mj-ea"/>
                <a:ea typeface="+mj-ea"/>
              </a:rPr>
              <a:t>①標準正規分布表</a:t>
            </a:r>
          </a:p>
        </p:txBody>
      </p:sp>
      <p:sp>
        <p:nvSpPr>
          <p:cNvPr id="9" name="タイトル 1"/>
          <p:cNvSpPr txBox="1">
            <a:spLocks/>
          </p:cNvSpPr>
          <p:nvPr/>
        </p:nvSpPr>
        <p:spPr>
          <a:xfrm>
            <a:off x="2529712" y="1398260"/>
            <a:ext cx="12706509" cy="821308"/>
          </a:xfrm>
          <a:prstGeom prst="rect">
            <a:avLst/>
          </a:prstGeom>
        </p:spPr>
        <p:txBody>
          <a:bodyPr/>
          <a:lstStyle>
            <a:lvl1pPr algn="ctr" rtl="0" eaLnBrk="0" fontAlgn="base" hangingPunct="0">
              <a:spcBef>
                <a:spcPct val="0"/>
              </a:spcBef>
              <a:spcAft>
                <a:spcPct val="0"/>
              </a:spcAft>
              <a:defRPr kumimoji="1" sz="3200">
                <a:solidFill>
                  <a:schemeClr val="accent6">
                    <a:lumMod val="25000"/>
                  </a:schemeClr>
                </a:solidFill>
                <a:latin typeface="HGP創英角ﾎﾟｯﾌﾟ体" pitchFamily="50" charset="-128"/>
                <a:ea typeface="HGP創英角ﾎﾟｯﾌﾟ体" pitchFamily="50" charset="-128"/>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2pPr>
            <a:lvl3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3pPr>
            <a:lvl4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4pPr>
            <a:lvl5pPr algn="l" rtl="0" eaLnBrk="0" fontAlgn="base" hangingPunct="0">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5pPr>
            <a:lvl6pPr marL="4572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6pPr>
            <a:lvl7pPr marL="9144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7pPr>
            <a:lvl8pPr marL="13716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8pPr>
            <a:lvl9pPr marL="1828800" algn="l" rtl="0" fontAlgn="base">
              <a:spcBef>
                <a:spcPct val="0"/>
              </a:spcBef>
              <a:spcAft>
                <a:spcPct val="0"/>
              </a:spcAft>
              <a:defRPr kumimoji="1" sz="2800">
                <a:solidFill>
                  <a:schemeClr val="tx1"/>
                </a:solidFill>
                <a:latin typeface="HGP創英角ｺﾞｼｯｸUB" pitchFamily="50" charset="-128"/>
                <a:ea typeface="HGP創英角ｺﾞｼｯｸUB" pitchFamily="50" charset="-128"/>
                <a:cs typeface="Arial" charset="0"/>
              </a:defRPr>
            </a:lvl9pPr>
          </a:lstStyle>
          <a:p>
            <a:pPr algn="l">
              <a:defRPr/>
            </a:pPr>
            <a:r>
              <a:rPr lang="ja-JP" altLang="en-US" sz="3420" kern="0" dirty="0">
                <a:solidFill>
                  <a:srgbClr val="FF0000"/>
                </a:solidFill>
                <a:latin typeface="+mj-ea"/>
                <a:ea typeface="+mj-ea"/>
              </a:rPr>
              <a:t>それぞれ、出力の値の範囲が異なるので注意。</a:t>
            </a:r>
          </a:p>
        </p:txBody>
      </p:sp>
      <p:pic>
        <p:nvPicPr>
          <p:cNvPr id="28682" name="Picture 7" descr="http://www.koka.ac.jp/morigiwa/sjs/s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8420" y="1932222"/>
            <a:ext cx="3233192" cy="1558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1789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35133" y="436674"/>
            <a:ext cx="12706509" cy="821307"/>
          </a:xfrm>
        </p:spPr>
        <p:txBody>
          <a:bodyPr/>
          <a:lstStyle/>
          <a:p>
            <a:pPr algn="l">
              <a:defRPr/>
            </a:pPr>
            <a:r>
              <a:rPr lang="en-US" altLang="ja-JP" dirty="0" smtClean="0">
                <a:latin typeface="+mj-ea"/>
                <a:ea typeface="+mj-ea"/>
              </a:rPr>
              <a:t>Python</a:t>
            </a:r>
            <a:endParaRPr lang="ja-JP" altLang="en-US" dirty="0">
              <a:latin typeface="+mj-ea"/>
              <a:ea typeface="+mj-ea"/>
            </a:endParaRPr>
          </a:p>
        </p:txBody>
      </p:sp>
      <p:sp>
        <p:nvSpPr>
          <p:cNvPr id="29699" name="スライド番号プレースホルダー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420">
                <a:solidFill>
                  <a:schemeClr val="tx1"/>
                </a:solidFill>
                <a:latin typeface="Arial" panose="020B0604020202020204" pitchFamily="34" charset="0"/>
                <a:ea typeface="HGP創英角ｺﾞｼｯｸUB" panose="020B0900000000000000" pitchFamily="50" charset="-128"/>
              </a:defRPr>
            </a:lvl1pPr>
            <a:lvl2pPr marL="1058852" indent="-407251">
              <a:defRPr kumimoji="1" sz="3420">
                <a:solidFill>
                  <a:schemeClr val="tx1"/>
                </a:solidFill>
                <a:latin typeface="Arial" panose="020B0604020202020204" pitchFamily="34" charset="0"/>
                <a:ea typeface="HGP創英角ｺﾞｼｯｸUB" panose="020B0900000000000000" pitchFamily="50" charset="-128"/>
              </a:defRPr>
            </a:lvl2pPr>
            <a:lvl3pPr marL="1629004" indent="-325801">
              <a:defRPr kumimoji="1" sz="3420">
                <a:solidFill>
                  <a:schemeClr val="tx1"/>
                </a:solidFill>
                <a:latin typeface="Arial" panose="020B0604020202020204" pitchFamily="34" charset="0"/>
                <a:ea typeface="HGP創英角ｺﾞｼｯｸUB" panose="020B0900000000000000" pitchFamily="50" charset="-128"/>
              </a:defRPr>
            </a:lvl3pPr>
            <a:lvl4pPr marL="2280605" indent="-325801">
              <a:defRPr kumimoji="1" sz="3420">
                <a:solidFill>
                  <a:schemeClr val="tx1"/>
                </a:solidFill>
                <a:latin typeface="Arial" panose="020B0604020202020204" pitchFamily="34" charset="0"/>
                <a:ea typeface="HGP創英角ｺﾞｼｯｸUB" panose="020B0900000000000000" pitchFamily="50" charset="-128"/>
              </a:defRPr>
            </a:lvl4pPr>
            <a:lvl5pPr marL="2932206" indent="-325801">
              <a:defRPr kumimoji="1" sz="3420">
                <a:solidFill>
                  <a:schemeClr val="tx1"/>
                </a:solidFill>
                <a:latin typeface="Arial" panose="020B0604020202020204" pitchFamily="34" charset="0"/>
                <a:ea typeface="HGP創英角ｺﾞｼｯｸUB" panose="020B0900000000000000" pitchFamily="50" charset="-128"/>
              </a:defRPr>
            </a:lvl5pPr>
            <a:lvl6pPr marL="3583808" indent="-325801" eaLnBrk="0" fontAlgn="base" hangingPunct="0">
              <a:spcBef>
                <a:spcPct val="0"/>
              </a:spcBef>
              <a:spcAft>
                <a:spcPct val="0"/>
              </a:spcAft>
              <a:defRPr kumimoji="1" sz="3420">
                <a:solidFill>
                  <a:schemeClr val="tx1"/>
                </a:solidFill>
                <a:latin typeface="Arial" panose="020B0604020202020204" pitchFamily="34" charset="0"/>
                <a:ea typeface="HGP創英角ｺﾞｼｯｸUB" panose="020B0900000000000000" pitchFamily="50" charset="-128"/>
              </a:defRPr>
            </a:lvl6pPr>
            <a:lvl7pPr marL="4235409" indent="-325801" eaLnBrk="0" fontAlgn="base" hangingPunct="0">
              <a:spcBef>
                <a:spcPct val="0"/>
              </a:spcBef>
              <a:spcAft>
                <a:spcPct val="0"/>
              </a:spcAft>
              <a:defRPr kumimoji="1" sz="3420">
                <a:solidFill>
                  <a:schemeClr val="tx1"/>
                </a:solidFill>
                <a:latin typeface="Arial" panose="020B0604020202020204" pitchFamily="34" charset="0"/>
                <a:ea typeface="HGP創英角ｺﾞｼｯｸUB" panose="020B0900000000000000" pitchFamily="50" charset="-128"/>
              </a:defRPr>
            </a:lvl7pPr>
            <a:lvl8pPr marL="4887011" indent="-325801" eaLnBrk="0" fontAlgn="base" hangingPunct="0">
              <a:spcBef>
                <a:spcPct val="0"/>
              </a:spcBef>
              <a:spcAft>
                <a:spcPct val="0"/>
              </a:spcAft>
              <a:defRPr kumimoji="1" sz="3420">
                <a:solidFill>
                  <a:schemeClr val="tx1"/>
                </a:solidFill>
                <a:latin typeface="Arial" panose="020B0604020202020204" pitchFamily="34" charset="0"/>
                <a:ea typeface="HGP創英角ｺﾞｼｯｸUB" panose="020B0900000000000000" pitchFamily="50" charset="-128"/>
              </a:defRPr>
            </a:lvl8pPr>
            <a:lvl9pPr marL="5538612" indent="-325801" eaLnBrk="0" fontAlgn="base" hangingPunct="0">
              <a:spcBef>
                <a:spcPct val="0"/>
              </a:spcBef>
              <a:spcAft>
                <a:spcPct val="0"/>
              </a:spcAft>
              <a:defRPr kumimoji="1" sz="3420">
                <a:solidFill>
                  <a:schemeClr val="tx1"/>
                </a:solidFill>
                <a:latin typeface="Arial" panose="020B0604020202020204" pitchFamily="34" charset="0"/>
                <a:ea typeface="HGP創英角ｺﾞｼｯｸUB" panose="020B0900000000000000" pitchFamily="50" charset="-128"/>
              </a:defRPr>
            </a:lvl9pPr>
          </a:lstStyle>
          <a:p>
            <a:fld id="{0AABA414-EEAC-4B3D-B1DD-2D642FB1097F}" type="slidenum">
              <a:rPr kumimoji="0" lang="en-US" altLang="ja-JP" sz="2565">
                <a:solidFill>
                  <a:schemeClr val="bg1"/>
                </a:solidFill>
                <a:ea typeface="ＭＳ Ｐゴシック" panose="020B0600070205080204" pitchFamily="50" charset="-128"/>
              </a:rPr>
              <a:pPr/>
              <a:t>12</a:t>
            </a:fld>
            <a:endParaRPr kumimoji="0" lang="en-US" altLang="ja-JP" sz="2565">
              <a:solidFill>
                <a:schemeClr val="bg1"/>
              </a:solidFill>
              <a:ea typeface="ＭＳ Ｐゴシック" panose="020B0600070205080204" pitchFamily="50" charset="-128"/>
            </a:endParaRPr>
          </a:p>
        </p:txBody>
      </p:sp>
      <p:sp>
        <p:nvSpPr>
          <p:cNvPr id="6" name="正方形/長方形 3"/>
          <p:cNvSpPr>
            <a:spLocks noChangeArrowheads="1"/>
          </p:cNvSpPr>
          <p:nvPr/>
        </p:nvSpPr>
        <p:spPr bwMode="auto">
          <a:xfrm>
            <a:off x="2375859" y="1730856"/>
            <a:ext cx="12625057" cy="153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a:spcAft>
                <a:spcPts val="1710"/>
              </a:spcAft>
              <a:buClr>
                <a:srgbClr val="A50021"/>
              </a:buClr>
              <a:buFont typeface="Wingdings" panose="05000000000000000000" pitchFamily="2" charset="2"/>
              <a:buChar char="l"/>
              <a:defRPr/>
            </a:pPr>
            <a:r>
              <a:rPr lang="ja-JP" altLang="en-US" sz="3991" dirty="0">
                <a:latin typeface="+mj-ea"/>
                <a:ea typeface="+mj-ea"/>
              </a:rPr>
              <a:t>確率変数が標準正規分布に従う時、確率</a:t>
            </a:r>
            <a:endParaRPr lang="en-US" altLang="ja-JP" sz="3991" dirty="0">
              <a:latin typeface="+mj-ea"/>
              <a:ea typeface="+mj-ea"/>
            </a:endParaRPr>
          </a:p>
          <a:p>
            <a:pPr marL="0" indent="0">
              <a:spcAft>
                <a:spcPts val="1710"/>
              </a:spcAft>
              <a:buClr>
                <a:srgbClr val="A50021"/>
              </a:buClr>
              <a:defRPr/>
            </a:pPr>
            <a:r>
              <a:rPr lang="ja-JP" altLang="en-US" sz="3991" dirty="0">
                <a:latin typeface="+mj-ea"/>
                <a:ea typeface="+mj-ea"/>
              </a:rPr>
              <a:t>　</a:t>
            </a:r>
            <a:r>
              <a:rPr lang="en-US" altLang="ja-JP" sz="3991" dirty="0" smtClean="0">
                <a:latin typeface="+mj-ea"/>
                <a:ea typeface="+mj-ea"/>
              </a:rPr>
              <a:t>P(X&lt;1.281552</a:t>
            </a:r>
            <a:r>
              <a:rPr lang="en-US" altLang="ja-JP" sz="3991" dirty="0">
                <a:latin typeface="+mj-ea"/>
                <a:ea typeface="+mj-ea"/>
              </a:rPr>
              <a:t>)</a:t>
            </a:r>
            <a:r>
              <a:rPr lang="ja-JP" altLang="en-US" sz="3991" dirty="0">
                <a:latin typeface="+mj-ea"/>
                <a:ea typeface="+mj-ea"/>
              </a:rPr>
              <a:t>を求めよ。</a:t>
            </a:r>
            <a:endParaRPr lang="en-US" altLang="ja-JP" sz="3991" dirty="0">
              <a:latin typeface="+mj-ea"/>
              <a:ea typeface="+mj-ea"/>
            </a:endParaRPr>
          </a:p>
        </p:txBody>
      </p:sp>
      <p:pic>
        <p:nvPicPr>
          <p:cNvPr id="5" name="図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27847" y="4527079"/>
            <a:ext cx="6353856" cy="2375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四角形吹き出し 6"/>
          <p:cNvSpPr/>
          <p:nvPr/>
        </p:nvSpPr>
        <p:spPr>
          <a:xfrm>
            <a:off x="8586574" y="6615311"/>
            <a:ext cx="5694850" cy="1538537"/>
          </a:xfrm>
          <a:prstGeom prst="wedgeRectCallout">
            <a:avLst>
              <a:gd name="adj1" fmla="val -71862"/>
              <a:gd name="adj2" fmla="val -3989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3420"/>
          </a:p>
        </p:txBody>
      </p:sp>
      <p:sp>
        <p:nvSpPr>
          <p:cNvPr id="8" name="正方形/長方形 6"/>
          <p:cNvSpPr>
            <a:spLocks noChangeArrowheads="1"/>
          </p:cNvSpPr>
          <p:nvPr/>
        </p:nvSpPr>
        <p:spPr bwMode="auto">
          <a:xfrm>
            <a:off x="8602411" y="6830254"/>
            <a:ext cx="6095323" cy="1144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r>
              <a:rPr lang="en-US" altLang="ja-JP" sz="3420"/>
              <a:t>-</a:t>
            </a:r>
            <a:r>
              <a:rPr lang="ja-JP" altLang="en-US" sz="3420"/>
              <a:t>∞から</a:t>
            </a:r>
            <a:r>
              <a:rPr lang="en-US" altLang="ja-JP" sz="3420"/>
              <a:t>1.281552</a:t>
            </a:r>
            <a:r>
              <a:rPr lang="ja-JP" altLang="en-US" sz="3420"/>
              <a:t>までの積分値が</a:t>
            </a:r>
            <a:r>
              <a:rPr lang="en-US" altLang="ja-JP" sz="3420"/>
              <a:t>0.9</a:t>
            </a:r>
            <a:endParaRPr lang="ja-JP" altLang="en-US" sz="3420"/>
          </a:p>
        </p:txBody>
      </p:sp>
      <p:cxnSp>
        <p:nvCxnSpPr>
          <p:cNvPr id="9" name="直線矢印コネクタ 8"/>
          <p:cNvCxnSpPr/>
          <p:nvPr/>
        </p:nvCxnSpPr>
        <p:spPr>
          <a:xfrm>
            <a:off x="12383141" y="6323842"/>
            <a:ext cx="2853081" cy="0"/>
          </a:xfrm>
          <a:prstGeom prst="straightConnector1">
            <a:avLst/>
          </a:prstGeom>
          <a:ln w="19050" cmpd="sng">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フリーフォーム 9"/>
          <p:cNvSpPr/>
          <p:nvPr/>
        </p:nvSpPr>
        <p:spPr>
          <a:xfrm>
            <a:off x="12389928" y="4645026"/>
            <a:ext cx="2495599" cy="1312282"/>
          </a:xfrm>
          <a:custGeom>
            <a:avLst/>
            <a:gdLst>
              <a:gd name="connsiteX0" fmla="*/ 0 w 1750423"/>
              <a:gd name="connsiteY0" fmla="*/ 921706 h 921706"/>
              <a:gd name="connsiteX1" fmla="*/ 548640 w 1750423"/>
              <a:gd name="connsiteY1" fmla="*/ 721409 h 921706"/>
              <a:gd name="connsiteX2" fmla="*/ 905692 w 1750423"/>
              <a:gd name="connsiteY2" fmla="*/ 7306 h 921706"/>
              <a:gd name="connsiteX3" fmla="*/ 1175658 w 1750423"/>
              <a:gd name="connsiteY3" fmla="*/ 373066 h 921706"/>
              <a:gd name="connsiteX4" fmla="*/ 1428206 w 1750423"/>
              <a:gd name="connsiteY4" fmla="*/ 730118 h 921706"/>
              <a:gd name="connsiteX5" fmla="*/ 1750423 w 1750423"/>
              <a:gd name="connsiteY5" fmla="*/ 817203 h 921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0423" h="921706">
                <a:moveTo>
                  <a:pt x="0" y="921706"/>
                </a:moveTo>
                <a:cubicBezTo>
                  <a:pt x="198845" y="897757"/>
                  <a:pt x="397691" y="873809"/>
                  <a:pt x="548640" y="721409"/>
                </a:cubicBezTo>
                <a:cubicBezTo>
                  <a:pt x="699589" y="569009"/>
                  <a:pt x="801189" y="65363"/>
                  <a:pt x="905692" y="7306"/>
                </a:cubicBezTo>
                <a:cubicBezTo>
                  <a:pt x="1010195" y="-50751"/>
                  <a:pt x="1088572" y="252597"/>
                  <a:pt x="1175658" y="373066"/>
                </a:cubicBezTo>
                <a:cubicBezTo>
                  <a:pt x="1262744" y="493535"/>
                  <a:pt x="1332412" y="656095"/>
                  <a:pt x="1428206" y="730118"/>
                </a:cubicBezTo>
                <a:cubicBezTo>
                  <a:pt x="1524000" y="804141"/>
                  <a:pt x="1637211" y="810672"/>
                  <a:pt x="1750423" y="81720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3420"/>
          </a:p>
        </p:txBody>
      </p:sp>
      <p:cxnSp>
        <p:nvCxnSpPr>
          <p:cNvPr id="11" name="直線コネクタ 10"/>
          <p:cNvCxnSpPr>
            <a:stCxn id="10" idx="4"/>
          </p:cNvCxnSpPr>
          <p:nvPr/>
        </p:nvCxnSpPr>
        <p:spPr>
          <a:xfrm>
            <a:off x="14426227" y="5683539"/>
            <a:ext cx="9050" cy="640304"/>
          </a:xfrm>
          <a:prstGeom prst="line">
            <a:avLst/>
          </a:prstGeom>
          <a:ln w="19050" cmpd="sng">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左右矢印 11"/>
          <p:cNvSpPr/>
          <p:nvPr/>
        </p:nvSpPr>
        <p:spPr>
          <a:xfrm>
            <a:off x="13204447" y="5606612"/>
            <a:ext cx="1076976" cy="656141"/>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3420"/>
          </a:p>
        </p:txBody>
      </p:sp>
      <p:sp>
        <p:nvSpPr>
          <p:cNvPr id="13" name="正方形/長方形 22"/>
          <p:cNvSpPr>
            <a:spLocks noChangeArrowheads="1"/>
          </p:cNvSpPr>
          <p:nvPr/>
        </p:nvSpPr>
        <p:spPr bwMode="auto">
          <a:xfrm>
            <a:off x="12589032" y="6280854"/>
            <a:ext cx="1886971" cy="618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algn="r"/>
            <a:r>
              <a:rPr lang="en-US" altLang="ja-JP" sz="3420"/>
              <a:t>z</a:t>
            </a:r>
            <a:endParaRPr lang="ja-JP" altLang="en-US" sz="3420"/>
          </a:p>
        </p:txBody>
      </p:sp>
    </p:spTree>
    <p:extLst>
      <p:ext uri="{BB962C8B-B14F-4D97-AF65-F5344CB8AC3E}">
        <p14:creationId xmlns:p14="http://schemas.microsoft.com/office/powerpoint/2010/main" val="23462094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6888" y="4013664"/>
            <a:ext cx="15902353" cy="1413515"/>
          </a:xfrm>
        </p:spPr>
        <p:txBody>
          <a:bodyPr/>
          <a:lstStyle/>
          <a:p>
            <a:pPr algn="ctr"/>
            <a:r>
              <a:rPr kumimoji="1" lang="ja-JP" altLang="en-US" dirty="0" smtClean="0"/>
              <a:t>上側〇</a:t>
            </a:r>
            <a:r>
              <a:rPr kumimoji="1" lang="en-US" altLang="ja-JP" dirty="0" smtClean="0"/>
              <a:t>%</a:t>
            </a:r>
            <a:r>
              <a:rPr kumimoji="1" lang="ja-JP" altLang="en-US" dirty="0" smtClean="0"/>
              <a:t>点</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13</a:t>
            </a:fld>
            <a:endParaRPr lang="en-US" altLang="ja-JP" dirty="0"/>
          </a:p>
        </p:txBody>
      </p:sp>
    </p:spTree>
    <p:extLst>
      <p:ext uri="{BB962C8B-B14F-4D97-AF65-F5344CB8AC3E}">
        <p14:creationId xmlns:p14="http://schemas.microsoft.com/office/powerpoint/2010/main" val="1353373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上側確率点</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14</a:t>
            </a:fld>
            <a:endParaRPr lang="en-US" altLang="ja-JP" dirty="0"/>
          </a:p>
        </p:txBody>
      </p:sp>
      <p:sp>
        <p:nvSpPr>
          <p:cNvPr id="6" name="テキスト ボックス 5"/>
          <p:cNvSpPr txBox="1"/>
          <p:nvPr/>
        </p:nvSpPr>
        <p:spPr>
          <a:xfrm>
            <a:off x="1343571" y="1682763"/>
            <a:ext cx="15326632" cy="1323439"/>
          </a:xfrm>
          <a:prstGeom prst="rect">
            <a:avLst/>
          </a:prstGeom>
          <a:noFill/>
        </p:spPr>
        <p:txBody>
          <a:bodyPr wrap="none" rtlCol="0">
            <a:spAutoFit/>
          </a:bodyPr>
          <a:lstStyle/>
          <a:p>
            <a:r>
              <a:rPr kumimoji="1" lang="ja-JP" altLang="en-US" sz="4000" dirty="0" smtClean="0">
                <a:latin typeface="+mj-ea"/>
                <a:ea typeface="+mj-ea"/>
              </a:rPr>
              <a:t>今後しばしば、上側〇</a:t>
            </a:r>
            <a:r>
              <a:rPr kumimoji="1" lang="en-US" altLang="ja-JP" sz="4000" dirty="0" smtClean="0">
                <a:latin typeface="+mj-ea"/>
                <a:ea typeface="+mj-ea"/>
              </a:rPr>
              <a:t>%</a:t>
            </a:r>
            <a:r>
              <a:rPr kumimoji="1" lang="ja-JP" altLang="en-US" sz="4000" dirty="0" smtClean="0">
                <a:latin typeface="+mj-ea"/>
                <a:ea typeface="+mj-ea"/>
              </a:rPr>
              <a:t>点　という言葉が出てくる。</a:t>
            </a:r>
            <a:endParaRPr kumimoji="1" lang="en-US" altLang="ja-JP" sz="4000" dirty="0" smtClean="0">
              <a:latin typeface="+mj-ea"/>
              <a:ea typeface="+mj-ea"/>
            </a:endParaRPr>
          </a:p>
          <a:p>
            <a:r>
              <a:rPr lang="ja-JP" altLang="en-US" sz="4000" dirty="0" smtClean="0">
                <a:latin typeface="+mj-ea"/>
                <a:ea typeface="+mj-ea"/>
              </a:rPr>
              <a:t>これの意味は、確率密度関数において、</a:t>
            </a:r>
            <a:r>
              <a:rPr lang="en-US" altLang="ja-JP" sz="4000" dirty="0" smtClean="0">
                <a:solidFill>
                  <a:srgbClr val="FF0000"/>
                </a:solidFill>
                <a:latin typeface="+mj-ea"/>
                <a:ea typeface="+mj-ea"/>
              </a:rPr>
              <a:t>’</a:t>
            </a:r>
            <a:r>
              <a:rPr lang="ja-JP" altLang="en-US" sz="4000" dirty="0" smtClean="0">
                <a:solidFill>
                  <a:srgbClr val="FF0000"/>
                </a:solidFill>
                <a:latin typeface="+mj-ea"/>
                <a:ea typeface="+mj-ea"/>
              </a:rPr>
              <a:t>その点より右側の面積</a:t>
            </a:r>
            <a:r>
              <a:rPr lang="en-US" altLang="ja-JP" sz="4000" dirty="0" smtClean="0">
                <a:solidFill>
                  <a:srgbClr val="FF0000"/>
                </a:solidFill>
                <a:latin typeface="+mj-ea"/>
                <a:ea typeface="+mj-ea"/>
              </a:rPr>
              <a:t>’</a:t>
            </a:r>
            <a:r>
              <a:rPr lang="ja-JP" altLang="en-US" sz="4000" dirty="0" err="1">
                <a:latin typeface="+mj-ea"/>
                <a:ea typeface="+mj-ea"/>
              </a:rPr>
              <a:t>。</a:t>
            </a:r>
            <a:endParaRPr kumimoji="1" lang="ja-JP" altLang="en-US" sz="4000" dirty="0">
              <a:latin typeface="+mj-ea"/>
              <a:ea typeface="+mj-ea"/>
            </a:endParaRPr>
          </a:p>
        </p:txBody>
      </p:sp>
      <p:pic>
        <p:nvPicPr>
          <p:cNvPr id="7" name="図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6019" y="4743103"/>
            <a:ext cx="6360790" cy="4009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テキスト ボックス 7"/>
          <p:cNvSpPr txBox="1"/>
          <p:nvPr/>
        </p:nvSpPr>
        <p:spPr>
          <a:xfrm>
            <a:off x="10308567" y="6903343"/>
            <a:ext cx="1064715" cy="707886"/>
          </a:xfrm>
          <a:prstGeom prst="rect">
            <a:avLst/>
          </a:prstGeom>
          <a:solidFill>
            <a:schemeClr val="bg1"/>
          </a:solidFill>
        </p:spPr>
        <p:txBody>
          <a:bodyPr wrap="none" rtlCol="0">
            <a:spAutoFit/>
          </a:bodyPr>
          <a:lstStyle/>
          <a:p>
            <a:r>
              <a:rPr lang="en-US" altLang="ja-JP" sz="4000" b="1" dirty="0" smtClean="0"/>
              <a:t>0.05</a:t>
            </a:r>
            <a:endParaRPr kumimoji="1" lang="ja-JP" altLang="en-US" sz="4000" b="1" dirty="0"/>
          </a:p>
        </p:txBody>
      </p:sp>
      <p:sp>
        <p:nvSpPr>
          <p:cNvPr id="9" name="テキスト ボックス 8"/>
          <p:cNvSpPr txBox="1"/>
          <p:nvPr/>
        </p:nvSpPr>
        <p:spPr>
          <a:xfrm>
            <a:off x="1379575" y="3131632"/>
            <a:ext cx="13856678" cy="1323439"/>
          </a:xfrm>
          <a:prstGeom prst="rect">
            <a:avLst/>
          </a:prstGeom>
          <a:noFill/>
        </p:spPr>
        <p:txBody>
          <a:bodyPr wrap="none" rtlCol="0">
            <a:spAutoFit/>
          </a:bodyPr>
          <a:lstStyle/>
          <a:p>
            <a:r>
              <a:rPr kumimoji="1" lang="ja-JP" altLang="en-US" sz="4000" dirty="0" smtClean="0">
                <a:latin typeface="+mj-ea"/>
                <a:ea typeface="+mj-ea"/>
              </a:rPr>
              <a:t>例えば下の確率密度関数において、▲の点は、上側</a:t>
            </a:r>
            <a:r>
              <a:rPr kumimoji="1" lang="en-US" altLang="ja-JP" sz="4000" dirty="0" smtClean="0">
                <a:latin typeface="+mj-ea"/>
                <a:ea typeface="+mj-ea"/>
              </a:rPr>
              <a:t>5%</a:t>
            </a:r>
            <a:r>
              <a:rPr kumimoji="1" lang="ja-JP" altLang="en-US" sz="4000" dirty="0" smtClean="0">
                <a:latin typeface="+mj-ea"/>
                <a:ea typeface="+mj-ea"/>
              </a:rPr>
              <a:t>点。</a:t>
            </a:r>
            <a:endParaRPr kumimoji="1" lang="en-US" altLang="ja-JP" sz="4000" dirty="0" smtClean="0">
              <a:latin typeface="+mj-ea"/>
              <a:ea typeface="+mj-ea"/>
            </a:endParaRPr>
          </a:p>
          <a:p>
            <a:r>
              <a:rPr lang="ja-JP" altLang="en-US" sz="4000" dirty="0" smtClean="0">
                <a:latin typeface="+mj-ea"/>
                <a:ea typeface="+mj-ea"/>
              </a:rPr>
              <a:t>それより右側の面積が</a:t>
            </a:r>
            <a:r>
              <a:rPr lang="en-US" altLang="ja-JP" sz="4000" dirty="0" smtClean="0">
                <a:latin typeface="+mj-ea"/>
                <a:ea typeface="+mj-ea"/>
              </a:rPr>
              <a:t>0.05</a:t>
            </a:r>
            <a:r>
              <a:rPr lang="ja-JP" altLang="en-US" sz="4000" dirty="0" smtClean="0">
                <a:latin typeface="+mj-ea"/>
                <a:ea typeface="+mj-ea"/>
              </a:rPr>
              <a:t>であるから。</a:t>
            </a:r>
            <a:endParaRPr lang="en-US" altLang="ja-JP" sz="4000" dirty="0" smtClean="0">
              <a:latin typeface="+mj-ea"/>
              <a:ea typeface="+mj-ea"/>
            </a:endParaRPr>
          </a:p>
        </p:txBody>
      </p:sp>
      <p:sp>
        <p:nvSpPr>
          <p:cNvPr id="10" name="二等辺三角形 9"/>
          <p:cNvSpPr/>
          <p:nvPr/>
        </p:nvSpPr>
        <p:spPr bwMode="auto">
          <a:xfrm>
            <a:off x="9006887" y="8487519"/>
            <a:ext cx="504056" cy="475670"/>
          </a:xfrm>
          <a:prstGeom prst="triangl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16321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上側確率点</a:t>
            </a:r>
            <a:r>
              <a:rPr kumimoji="1" lang="en-US" altLang="ja-JP" dirty="0" smtClean="0"/>
              <a:t>(2)</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15</a:t>
            </a:fld>
            <a:endParaRPr lang="en-US" altLang="ja-JP" dirty="0"/>
          </a:p>
        </p:txBody>
      </p:sp>
      <p:pic>
        <p:nvPicPr>
          <p:cNvPr id="7" name="図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6019" y="4743103"/>
            <a:ext cx="6360790" cy="4009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テキスト ボックス 7"/>
          <p:cNvSpPr txBox="1"/>
          <p:nvPr/>
        </p:nvSpPr>
        <p:spPr>
          <a:xfrm>
            <a:off x="10308567" y="6903343"/>
            <a:ext cx="806631" cy="707886"/>
          </a:xfrm>
          <a:prstGeom prst="rect">
            <a:avLst/>
          </a:prstGeom>
          <a:solidFill>
            <a:schemeClr val="bg1"/>
          </a:solidFill>
        </p:spPr>
        <p:txBody>
          <a:bodyPr wrap="none" rtlCol="0">
            <a:spAutoFit/>
          </a:bodyPr>
          <a:lstStyle/>
          <a:p>
            <a:r>
              <a:rPr lang="en-US" altLang="ja-JP" sz="4000" b="1" dirty="0" smtClean="0"/>
              <a:t>0.1</a:t>
            </a:r>
            <a:endParaRPr kumimoji="1" lang="ja-JP" altLang="en-US" sz="4000" b="1" dirty="0"/>
          </a:p>
        </p:txBody>
      </p:sp>
      <p:sp>
        <p:nvSpPr>
          <p:cNvPr id="9" name="テキスト ボックス 8"/>
          <p:cNvSpPr txBox="1"/>
          <p:nvPr/>
        </p:nvSpPr>
        <p:spPr>
          <a:xfrm>
            <a:off x="1379575" y="3131632"/>
            <a:ext cx="14175676" cy="1323439"/>
          </a:xfrm>
          <a:prstGeom prst="rect">
            <a:avLst/>
          </a:prstGeom>
          <a:noFill/>
        </p:spPr>
        <p:txBody>
          <a:bodyPr wrap="none" rtlCol="0">
            <a:spAutoFit/>
          </a:bodyPr>
          <a:lstStyle/>
          <a:p>
            <a:r>
              <a:rPr kumimoji="1" lang="ja-JP" altLang="en-US" sz="4000" dirty="0" smtClean="0">
                <a:latin typeface="+mj-ea"/>
                <a:ea typeface="+mj-ea"/>
              </a:rPr>
              <a:t>例えば下の確率密度関数において、▲の点は、上側</a:t>
            </a:r>
            <a:r>
              <a:rPr kumimoji="1" lang="en-US" altLang="ja-JP" sz="4000" dirty="0" smtClean="0">
                <a:latin typeface="+mj-ea"/>
                <a:ea typeface="+mj-ea"/>
              </a:rPr>
              <a:t>10%</a:t>
            </a:r>
            <a:r>
              <a:rPr kumimoji="1" lang="ja-JP" altLang="en-US" sz="4000" dirty="0" smtClean="0">
                <a:latin typeface="+mj-ea"/>
                <a:ea typeface="+mj-ea"/>
              </a:rPr>
              <a:t>点。</a:t>
            </a:r>
            <a:endParaRPr kumimoji="1" lang="en-US" altLang="ja-JP" sz="4000" dirty="0" smtClean="0">
              <a:latin typeface="+mj-ea"/>
              <a:ea typeface="+mj-ea"/>
            </a:endParaRPr>
          </a:p>
          <a:p>
            <a:r>
              <a:rPr lang="ja-JP" altLang="en-US" sz="4000" dirty="0" smtClean="0">
                <a:latin typeface="+mj-ea"/>
                <a:ea typeface="+mj-ea"/>
              </a:rPr>
              <a:t>それより右側の面積が</a:t>
            </a:r>
            <a:r>
              <a:rPr lang="en-US" altLang="ja-JP" sz="4000" dirty="0" smtClean="0">
                <a:latin typeface="+mj-ea"/>
                <a:ea typeface="+mj-ea"/>
              </a:rPr>
              <a:t>0.1</a:t>
            </a:r>
            <a:r>
              <a:rPr lang="ja-JP" altLang="en-US" sz="4000" dirty="0" smtClean="0">
                <a:latin typeface="+mj-ea"/>
                <a:ea typeface="+mj-ea"/>
              </a:rPr>
              <a:t>であるから。</a:t>
            </a:r>
            <a:endParaRPr lang="en-US" altLang="ja-JP" sz="4000" dirty="0" smtClean="0">
              <a:latin typeface="+mj-ea"/>
              <a:ea typeface="+mj-ea"/>
            </a:endParaRPr>
          </a:p>
        </p:txBody>
      </p:sp>
      <p:sp>
        <p:nvSpPr>
          <p:cNvPr id="10" name="二等辺三角形 9"/>
          <p:cNvSpPr/>
          <p:nvPr/>
        </p:nvSpPr>
        <p:spPr bwMode="auto">
          <a:xfrm>
            <a:off x="9006887" y="8487519"/>
            <a:ext cx="504056" cy="475670"/>
          </a:xfrm>
          <a:prstGeom prst="triangl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1430532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16</a:t>
            </a:fld>
            <a:endParaRPr lang="en-US" altLang="ja-JP" dirty="0"/>
          </a:p>
        </p:txBody>
      </p:sp>
      <p:sp>
        <p:nvSpPr>
          <p:cNvPr id="6" name="正方形/長方形 3"/>
          <p:cNvSpPr>
            <a:spLocks noChangeArrowheads="1"/>
          </p:cNvSpPr>
          <p:nvPr/>
        </p:nvSpPr>
        <p:spPr bwMode="auto">
          <a:xfrm>
            <a:off x="523937" y="2222823"/>
            <a:ext cx="16409366"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a:spcAft>
                <a:spcPts val="1200"/>
              </a:spcAft>
              <a:buClr>
                <a:srgbClr val="A50021"/>
              </a:buClr>
              <a:buFont typeface="Wingdings" panose="05000000000000000000" pitchFamily="2" charset="2"/>
              <a:buChar char="l"/>
            </a:pPr>
            <a:r>
              <a:rPr lang="ja-JP" altLang="en-US" sz="3600" dirty="0" smtClean="0">
                <a:latin typeface="+mn-ea"/>
                <a:ea typeface="+mn-ea"/>
              </a:rPr>
              <a:t>パーセント点を求める場合：</a:t>
            </a:r>
            <a:r>
              <a:rPr lang="en-US" altLang="ja-JP" sz="3600" dirty="0" smtClean="0">
                <a:latin typeface="+mn-ea"/>
                <a:ea typeface="+mn-ea"/>
              </a:rPr>
              <a:t> “</a:t>
            </a:r>
            <a:r>
              <a:rPr lang="en-US" altLang="ja-JP" sz="3600" dirty="0" err="1" smtClean="0">
                <a:latin typeface="+mn-ea"/>
                <a:ea typeface="+mn-ea"/>
              </a:rPr>
              <a:t>norm.ppf</a:t>
            </a:r>
            <a:r>
              <a:rPr lang="en-US" altLang="ja-JP" sz="3600" dirty="0" smtClean="0">
                <a:latin typeface="+mn-ea"/>
                <a:ea typeface="+mn-ea"/>
              </a:rPr>
              <a:t>”.</a:t>
            </a:r>
          </a:p>
          <a:p>
            <a:pPr>
              <a:spcAft>
                <a:spcPts val="1200"/>
              </a:spcAft>
              <a:buClr>
                <a:srgbClr val="A50021"/>
              </a:buClr>
              <a:buFont typeface="Wingdings" panose="05000000000000000000" pitchFamily="2" charset="2"/>
              <a:buChar char="l"/>
            </a:pPr>
            <a:endParaRPr lang="en-US" altLang="ja-JP" sz="3600" dirty="0">
              <a:latin typeface="+mn-ea"/>
              <a:ea typeface="+mn-ea"/>
            </a:endParaRPr>
          </a:p>
          <a:p>
            <a:pPr>
              <a:spcAft>
                <a:spcPts val="1200"/>
              </a:spcAft>
              <a:buClr>
                <a:srgbClr val="A50021"/>
              </a:buClr>
              <a:buFont typeface="Wingdings" panose="05000000000000000000" pitchFamily="2" charset="2"/>
              <a:buChar char="l"/>
            </a:pPr>
            <a:r>
              <a:rPr lang="ja-JP" altLang="en-US" sz="3600" dirty="0" smtClean="0">
                <a:latin typeface="+mn-ea"/>
                <a:ea typeface="+mn-ea"/>
              </a:rPr>
              <a:t>上側５％点の場合</a:t>
            </a:r>
            <a:endParaRPr lang="en-US" altLang="ja-JP" sz="3600" dirty="0">
              <a:latin typeface="+mn-ea"/>
              <a:ea typeface="+mn-ea"/>
            </a:endParaRPr>
          </a:p>
          <a:p>
            <a:pPr>
              <a:spcAft>
                <a:spcPts val="1200"/>
              </a:spcAft>
              <a:buClr>
                <a:srgbClr val="A50021"/>
              </a:buClr>
              <a:buFont typeface="Wingdings" panose="05000000000000000000" pitchFamily="2" charset="2"/>
              <a:buChar char="l"/>
            </a:pPr>
            <a:endParaRPr lang="en-US" altLang="ja-JP" sz="3600" dirty="0" smtClean="0">
              <a:latin typeface="+mn-ea"/>
              <a:ea typeface="+mn-ea"/>
            </a:endParaRPr>
          </a:p>
          <a:p>
            <a:pPr>
              <a:spcAft>
                <a:spcPts val="1200"/>
              </a:spcAft>
              <a:buClr>
                <a:srgbClr val="A50021"/>
              </a:buClr>
              <a:buFont typeface="Wingdings" panose="05000000000000000000" pitchFamily="2" charset="2"/>
              <a:buChar char="l"/>
            </a:pPr>
            <a:endParaRPr lang="en-US" altLang="ja-JP" sz="3600" dirty="0">
              <a:latin typeface="+mn-ea"/>
              <a:ea typeface="+mn-ea"/>
            </a:endParaRPr>
          </a:p>
        </p:txBody>
      </p:sp>
      <p:pic>
        <p:nvPicPr>
          <p:cNvPr id="8" name="図 7"/>
          <p:cNvPicPr>
            <a:picLocks noChangeAspect="1"/>
          </p:cNvPicPr>
          <p:nvPr/>
        </p:nvPicPr>
        <p:blipFill>
          <a:blip r:embed="rId2"/>
          <a:stretch>
            <a:fillRect/>
          </a:stretch>
        </p:blipFill>
        <p:spPr>
          <a:xfrm>
            <a:off x="2428598" y="5793113"/>
            <a:ext cx="6732535" cy="2558008"/>
          </a:xfrm>
          <a:prstGeom prst="rect">
            <a:avLst/>
          </a:prstGeom>
        </p:spPr>
      </p:pic>
      <p:sp>
        <p:nvSpPr>
          <p:cNvPr id="10" name="正方形/長方形 3"/>
          <p:cNvSpPr>
            <a:spLocks noChangeArrowheads="1"/>
          </p:cNvSpPr>
          <p:nvPr/>
        </p:nvSpPr>
        <p:spPr bwMode="auto">
          <a:xfrm>
            <a:off x="568325" y="1394731"/>
            <a:ext cx="164093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a:spcAft>
                <a:spcPts val="1200"/>
              </a:spcAft>
              <a:buClr>
                <a:srgbClr val="A50021"/>
              </a:buClr>
              <a:buFont typeface="Wingdings" panose="05000000000000000000" pitchFamily="2" charset="2"/>
              <a:buChar char="l"/>
            </a:pPr>
            <a:r>
              <a:rPr lang="en-US" altLang="ja-JP" sz="3600" dirty="0" err="1" smtClean="0">
                <a:latin typeface="+mn-ea"/>
                <a:ea typeface="+mn-ea"/>
              </a:rPr>
              <a:t>Scipy</a:t>
            </a:r>
            <a:r>
              <a:rPr lang="ja-JP" altLang="en-US" sz="3600" dirty="0" smtClean="0">
                <a:latin typeface="+mn-ea"/>
                <a:ea typeface="+mn-ea"/>
              </a:rPr>
              <a:t>の</a:t>
            </a:r>
            <a:r>
              <a:rPr lang="en-US" altLang="ja-JP" sz="3600" dirty="0" smtClean="0">
                <a:latin typeface="+mn-ea"/>
                <a:ea typeface="+mn-ea"/>
              </a:rPr>
              <a:t>stats</a:t>
            </a:r>
            <a:r>
              <a:rPr lang="ja-JP" altLang="en-US" sz="3600" dirty="0" smtClean="0">
                <a:latin typeface="+mn-ea"/>
                <a:ea typeface="+mn-ea"/>
              </a:rPr>
              <a:t>モジュールを用いる。</a:t>
            </a:r>
            <a:endParaRPr lang="en-US" altLang="ja-JP" sz="3600" dirty="0" smtClean="0">
              <a:latin typeface="+mn-ea"/>
              <a:ea typeface="+mn-ea"/>
            </a:endParaRPr>
          </a:p>
        </p:txBody>
      </p:sp>
      <p:pic>
        <p:nvPicPr>
          <p:cNvPr id="11" name="図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20485" y="4131035"/>
            <a:ext cx="6360790" cy="4009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テキスト ボックス 11"/>
          <p:cNvSpPr txBox="1"/>
          <p:nvPr/>
        </p:nvSpPr>
        <p:spPr>
          <a:xfrm>
            <a:off x="15385131" y="6318568"/>
            <a:ext cx="883575" cy="584775"/>
          </a:xfrm>
          <a:prstGeom prst="rect">
            <a:avLst/>
          </a:prstGeom>
          <a:solidFill>
            <a:schemeClr val="bg1"/>
          </a:solidFill>
        </p:spPr>
        <p:txBody>
          <a:bodyPr wrap="none" rtlCol="0">
            <a:spAutoFit/>
          </a:bodyPr>
          <a:lstStyle/>
          <a:p>
            <a:r>
              <a:rPr kumimoji="1" lang="en-US" altLang="ja-JP" sz="3200" b="1" dirty="0" smtClean="0"/>
              <a:t>0.05</a:t>
            </a:r>
            <a:endParaRPr kumimoji="1" lang="ja-JP" altLang="en-US" sz="3200" b="1" dirty="0"/>
          </a:p>
        </p:txBody>
      </p:sp>
      <p:sp>
        <p:nvSpPr>
          <p:cNvPr id="13" name="二等辺三角形 12"/>
          <p:cNvSpPr/>
          <p:nvPr/>
        </p:nvSpPr>
        <p:spPr bwMode="auto">
          <a:xfrm>
            <a:off x="13944971" y="7839447"/>
            <a:ext cx="504056" cy="475670"/>
          </a:xfrm>
          <a:prstGeom prst="triangl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4" name="テキスト ボックス 13"/>
          <p:cNvSpPr txBox="1"/>
          <p:nvPr/>
        </p:nvSpPr>
        <p:spPr>
          <a:xfrm>
            <a:off x="13714760" y="8199487"/>
            <a:ext cx="1058303" cy="707886"/>
          </a:xfrm>
          <a:prstGeom prst="rect">
            <a:avLst/>
          </a:prstGeom>
          <a:noFill/>
        </p:spPr>
        <p:txBody>
          <a:bodyPr wrap="none" rtlCol="0">
            <a:spAutoFit/>
          </a:bodyPr>
          <a:lstStyle/>
          <a:p>
            <a:r>
              <a:rPr kumimoji="1" lang="en-US" altLang="ja-JP" sz="4000" b="1" dirty="0" smtClean="0"/>
              <a:t>1.64</a:t>
            </a:r>
            <a:endParaRPr kumimoji="1" lang="ja-JP" altLang="en-US" sz="4000" b="1" dirty="0"/>
          </a:p>
        </p:txBody>
      </p:sp>
      <p:sp>
        <p:nvSpPr>
          <p:cNvPr id="15" name="タイトル 1"/>
          <p:cNvSpPr>
            <a:spLocks noGrp="1"/>
          </p:cNvSpPr>
          <p:nvPr>
            <p:ph type="title"/>
          </p:nvPr>
        </p:nvSpPr>
        <p:spPr>
          <a:xfrm>
            <a:off x="376888" y="458627"/>
            <a:ext cx="15902353" cy="1413515"/>
          </a:xfrm>
        </p:spPr>
        <p:txBody>
          <a:bodyPr/>
          <a:lstStyle/>
          <a:p>
            <a:r>
              <a:rPr kumimoji="1" lang="en-US" altLang="ja-JP" dirty="0" smtClean="0"/>
              <a:t>Python</a:t>
            </a:r>
            <a:r>
              <a:rPr kumimoji="1" lang="ja-JP" altLang="en-US" dirty="0" smtClean="0"/>
              <a:t>による正規分布の上側確率点の算出</a:t>
            </a:r>
            <a:endParaRPr kumimoji="1" lang="ja-JP" altLang="en-US" dirty="0"/>
          </a:p>
        </p:txBody>
      </p:sp>
    </p:spTree>
    <p:extLst>
      <p:ext uri="{BB962C8B-B14F-4D97-AF65-F5344CB8AC3E}">
        <p14:creationId xmlns:p14="http://schemas.microsoft.com/office/powerpoint/2010/main" val="26770668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例題</a:t>
            </a:r>
            <a:r>
              <a:rPr kumimoji="1" lang="en-US" altLang="ja-JP" dirty="0" smtClean="0"/>
              <a:t>1</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17</a:t>
            </a:fld>
            <a:endParaRPr lang="en-US" altLang="ja-JP" dirty="0"/>
          </a:p>
        </p:txBody>
      </p:sp>
      <p:sp>
        <p:nvSpPr>
          <p:cNvPr id="6" name="テキスト ボックス 5"/>
          <p:cNvSpPr txBox="1"/>
          <p:nvPr/>
        </p:nvSpPr>
        <p:spPr>
          <a:xfrm>
            <a:off x="1343571" y="1682763"/>
            <a:ext cx="10071988" cy="707886"/>
          </a:xfrm>
          <a:prstGeom prst="rect">
            <a:avLst/>
          </a:prstGeom>
          <a:noFill/>
        </p:spPr>
        <p:txBody>
          <a:bodyPr wrap="none" rtlCol="0">
            <a:spAutoFit/>
          </a:bodyPr>
          <a:lstStyle/>
          <a:p>
            <a:r>
              <a:rPr lang="ja-JP" altLang="en-US" sz="4000" dirty="0">
                <a:latin typeface="+mj-ea"/>
                <a:ea typeface="+mj-ea"/>
              </a:rPr>
              <a:t>標準</a:t>
            </a:r>
            <a:r>
              <a:rPr kumimoji="1" lang="ja-JP" altLang="en-US" sz="4000" dirty="0" smtClean="0">
                <a:latin typeface="+mj-ea"/>
                <a:ea typeface="+mj-ea"/>
              </a:rPr>
              <a:t>正規分布の上側</a:t>
            </a:r>
            <a:r>
              <a:rPr kumimoji="1" lang="en-US" altLang="ja-JP" sz="4000" dirty="0" smtClean="0">
                <a:latin typeface="+mj-ea"/>
                <a:ea typeface="+mj-ea"/>
              </a:rPr>
              <a:t>10%</a:t>
            </a:r>
            <a:r>
              <a:rPr kumimoji="1" lang="ja-JP" altLang="en-US" sz="4000" dirty="0" smtClean="0">
                <a:latin typeface="+mj-ea"/>
                <a:ea typeface="+mj-ea"/>
              </a:rPr>
              <a:t>点の値を求めよ。</a:t>
            </a:r>
            <a:endParaRPr kumimoji="1" lang="ja-JP" altLang="en-US" sz="4000" dirty="0">
              <a:latin typeface="+mj-ea"/>
              <a:ea typeface="+mj-ea"/>
            </a:endParaRPr>
          </a:p>
        </p:txBody>
      </p:sp>
    </p:spTree>
    <p:extLst>
      <p:ext uri="{BB962C8B-B14F-4D97-AF65-F5344CB8AC3E}">
        <p14:creationId xmlns:p14="http://schemas.microsoft.com/office/powerpoint/2010/main" val="2808851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例題</a:t>
            </a:r>
            <a:r>
              <a:rPr kumimoji="1" lang="en-US" altLang="ja-JP" dirty="0" smtClean="0"/>
              <a:t>1</a:t>
            </a:r>
            <a:r>
              <a:rPr kumimoji="1" lang="en-US" altLang="ja-JP" dirty="0" smtClean="0">
                <a:solidFill>
                  <a:srgbClr val="FF0000"/>
                </a:solidFill>
              </a:rPr>
              <a:t>【</a:t>
            </a:r>
            <a:r>
              <a:rPr kumimoji="1" lang="ja-JP" altLang="en-US" dirty="0" smtClean="0">
                <a:solidFill>
                  <a:srgbClr val="FF0000"/>
                </a:solidFill>
              </a:rPr>
              <a:t>解答</a:t>
            </a:r>
            <a:r>
              <a:rPr kumimoji="1" lang="en-US" altLang="ja-JP" dirty="0" smtClean="0">
                <a:solidFill>
                  <a:srgbClr val="FF0000"/>
                </a:solidFill>
              </a:rPr>
              <a:t>】</a:t>
            </a:r>
            <a:endParaRPr kumimoji="1" lang="ja-JP" altLang="en-US" dirty="0">
              <a:solidFill>
                <a:srgbClr val="FF0000"/>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18</a:t>
            </a:fld>
            <a:endParaRPr lang="en-US" altLang="ja-JP" dirty="0"/>
          </a:p>
        </p:txBody>
      </p:sp>
      <p:pic>
        <p:nvPicPr>
          <p:cNvPr id="6" name="Picture 7" descr="http://www.koka.ac.jp/morigiwa/sjs/s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571" y="4354435"/>
            <a:ext cx="4609056" cy="222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テキスト ボックス 6"/>
          <p:cNvSpPr txBox="1"/>
          <p:nvPr/>
        </p:nvSpPr>
        <p:spPr>
          <a:xfrm>
            <a:off x="1343571" y="1682763"/>
            <a:ext cx="6853158" cy="707886"/>
          </a:xfrm>
          <a:prstGeom prst="rect">
            <a:avLst/>
          </a:prstGeom>
          <a:noFill/>
        </p:spPr>
        <p:txBody>
          <a:bodyPr wrap="none" rtlCol="0">
            <a:spAutoFit/>
          </a:bodyPr>
          <a:lstStyle/>
          <a:p>
            <a:r>
              <a:rPr kumimoji="1" lang="ja-JP" altLang="en-US" sz="4000" dirty="0" smtClean="0">
                <a:latin typeface="+mj-ea"/>
                <a:ea typeface="+mj-ea"/>
              </a:rPr>
              <a:t>解法①　数表を用いる場合。</a:t>
            </a:r>
            <a:endParaRPr kumimoji="1" lang="ja-JP" altLang="en-US" sz="4000" dirty="0">
              <a:latin typeface="+mj-ea"/>
              <a:ea typeface="+mj-ea"/>
            </a:endParaRPr>
          </a:p>
        </p:txBody>
      </p:sp>
      <p:sp>
        <p:nvSpPr>
          <p:cNvPr id="8" name="二等辺三角形 7"/>
          <p:cNvSpPr/>
          <p:nvPr/>
        </p:nvSpPr>
        <p:spPr bwMode="auto">
          <a:xfrm>
            <a:off x="4079875" y="6255271"/>
            <a:ext cx="504056" cy="475670"/>
          </a:xfrm>
          <a:prstGeom prst="triangl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10" name="直線コネクタ 9"/>
          <p:cNvCxnSpPr/>
          <p:nvPr/>
        </p:nvCxnSpPr>
        <p:spPr bwMode="auto">
          <a:xfrm>
            <a:off x="4583931" y="5787219"/>
            <a:ext cx="2880320" cy="0"/>
          </a:xfrm>
          <a:prstGeom prst="line">
            <a:avLst/>
          </a:prstGeom>
          <a:solidFill>
            <a:schemeClr val="accent1"/>
          </a:solidFill>
          <a:ln w="38100" cap="flat" cmpd="sng" algn="ctr">
            <a:solidFill>
              <a:srgbClr val="FF0000"/>
            </a:solidFill>
            <a:prstDash val="solid"/>
            <a:round/>
            <a:headEnd type="oval" w="med" len="med"/>
            <a:tailEnd type="oval" w="med" len="med"/>
          </a:ln>
          <a:effectLst/>
        </p:spPr>
      </p:cxnSp>
      <p:sp>
        <p:nvSpPr>
          <p:cNvPr id="11" name="テキスト ボックス 10"/>
          <p:cNvSpPr txBox="1"/>
          <p:nvPr/>
        </p:nvSpPr>
        <p:spPr>
          <a:xfrm>
            <a:off x="7500255" y="5103143"/>
            <a:ext cx="8696611" cy="1323439"/>
          </a:xfrm>
          <a:prstGeom prst="rect">
            <a:avLst/>
          </a:prstGeom>
          <a:noFill/>
          <a:ln>
            <a:solidFill>
              <a:schemeClr val="accent4"/>
            </a:solidFill>
          </a:ln>
        </p:spPr>
        <p:txBody>
          <a:bodyPr wrap="none" rtlCol="0">
            <a:spAutoFit/>
          </a:bodyPr>
          <a:lstStyle/>
          <a:p>
            <a:r>
              <a:rPr kumimoji="1" lang="ja-JP" altLang="en-US" sz="4000" dirty="0" smtClean="0">
                <a:latin typeface="+mj-ea"/>
                <a:ea typeface="+mj-ea"/>
              </a:rPr>
              <a:t>ここの面積が</a:t>
            </a:r>
            <a:r>
              <a:rPr kumimoji="1" lang="en-US" altLang="ja-JP" sz="4000" dirty="0" smtClean="0">
                <a:latin typeface="+mj-ea"/>
                <a:ea typeface="+mj-ea"/>
              </a:rPr>
              <a:t>0.1</a:t>
            </a:r>
            <a:r>
              <a:rPr kumimoji="1" lang="ja-JP" altLang="en-US" sz="4000" dirty="0" smtClean="0">
                <a:latin typeface="+mj-ea"/>
                <a:ea typeface="+mj-ea"/>
              </a:rPr>
              <a:t>であるような点▲の</a:t>
            </a:r>
            <a:endParaRPr kumimoji="1" lang="en-US" altLang="ja-JP" sz="4000" dirty="0" smtClean="0">
              <a:latin typeface="+mj-ea"/>
              <a:ea typeface="+mj-ea"/>
            </a:endParaRPr>
          </a:p>
          <a:p>
            <a:r>
              <a:rPr lang="ja-JP" altLang="en-US" sz="4000" dirty="0" smtClean="0">
                <a:latin typeface="+mj-ea"/>
                <a:ea typeface="+mj-ea"/>
              </a:rPr>
              <a:t>値を求めればよい。</a:t>
            </a:r>
            <a:endParaRPr kumimoji="1" lang="ja-JP" altLang="en-US" sz="4000" dirty="0">
              <a:latin typeface="+mj-ea"/>
              <a:ea typeface="+mj-ea"/>
            </a:endParaRPr>
          </a:p>
        </p:txBody>
      </p:sp>
    </p:spTree>
    <p:extLst>
      <p:ext uri="{BB962C8B-B14F-4D97-AF65-F5344CB8AC3E}">
        <p14:creationId xmlns:p14="http://schemas.microsoft.com/office/powerpoint/2010/main" val="21336700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例題</a:t>
            </a:r>
            <a:r>
              <a:rPr kumimoji="1" lang="en-US" altLang="ja-JP" dirty="0" smtClean="0"/>
              <a:t>1</a:t>
            </a:r>
            <a:r>
              <a:rPr kumimoji="1" lang="en-US" altLang="ja-JP" dirty="0" smtClean="0">
                <a:solidFill>
                  <a:srgbClr val="FF0000"/>
                </a:solidFill>
              </a:rPr>
              <a:t>【</a:t>
            </a:r>
            <a:r>
              <a:rPr kumimoji="1" lang="ja-JP" altLang="en-US" dirty="0" smtClean="0">
                <a:solidFill>
                  <a:srgbClr val="FF0000"/>
                </a:solidFill>
              </a:rPr>
              <a:t>解答</a:t>
            </a:r>
            <a:r>
              <a:rPr kumimoji="1" lang="en-US" altLang="ja-JP" dirty="0" smtClean="0">
                <a:solidFill>
                  <a:srgbClr val="FF0000"/>
                </a:solidFill>
              </a:rPr>
              <a:t>】</a:t>
            </a:r>
            <a:endParaRPr kumimoji="1" lang="ja-JP" altLang="en-US" dirty="0">
              <a:solidFill>
                <a:srgbClr val="FF0000"/>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19</a:t>
            </a:fld>
            <a:endParaRPr lang="en-US" altLang="ja-JP" dirty="0"/>
          </a:p>
        </p:txBody>
      </p:sp>
      <p:pic>
        <p:nvPicPr>
          <p:cNvPr id="6" name="Picture 7" descr="http://www.koka.ac.jp/morigiwa/sjs/s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571" y="4354435"/>
            <a:ext cx="4609056" cy="222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テキスト ボックス 6"/>
          <p:cNvSpPr txBox="1"/>
          <p:nvPr/>
        </p:nvSpPr>
        <p:spPr>
          <a:xfrm>
            <a:off x="1343571" y="1682763"/>
            <a:ext cx="6853158" cy="707886"/>
          </a:xfrm>
          <a:prstGeom prst="rect">
            <a:avLst/>
          </a:prstGeom>
          <a:noFill/>
        </p:spPr>
        <p:txBody>
          <a:bodyPr wrap="none" rtlCol="0">
            <a:spAutoFit/>
          </a:bodyPr>
          <a:lstStyle/>
          <a:p>
            <a:r>
              <a:rPr kumimoji="1" lang="ja-JP" altLang="en-US" sz="4000" dirty="0" smtClean="0">
                <a:latin typeface="+mj-ea"/>
                <a:ea typeface="+mj-ea"/>
              </a:rPr>
              <a:t>解法①　数表を用いる場合。</a:t>
            </a:r>
            <a:endParaRPr kumimoji="1" lang="ja-JP" altLang="en-US" sz="4000" dirty="0">
              <a:latin typeface="+mj-ea"/>
              <a:ea typeface="+mj-ea"/>
            </a:endParaRPr>
          </a:p>
        </p:txBody>
      </p:sp>
      <p:sp>
        <p:nvSpPr>
          <p:cNvPr id="8" name="二等辺三角形 7"/>
          <p:cNvSpPr/>
          <p:nvPr/>
        </p:nvSpPr>
        <p:spPr bwMode="auto">
          <a:xfrm>
            <a:off x="4079875" y="6255271"/>
            <a:ext cx="504056" cy="475670"/>
          </a:xfrm>
          <a:prstGeom prst="triangl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10" name="直線コネクタ 9"/>
          <p:cNvCxnSpPr/>
          <p:nvPr/>
        </p:nvCxnSpPr>
        <p:spPr bwMode="auto">
          <a:xfrm>
            <a:off x="3935859" y="5787219"/>
            <a:ext cx="36004" cy="1872208"/>
          </a:xfrm>
          <a:prstGeom prst="line">
            <a:avLst/>
          </a:prstGeom>
          <a:solidFill>
            <a:schemeClr val="accent1"/>
          </a:solidFill>
          <a:ln w="38100" cap="flat" cmpd="sng" algn="ctr">
            <a:solidFill>
              <a:srgbClr val="FF0000"/>
            </a:solidFill>
            <a:prstDash val="solid"/>
            <a:round/>
            <a:headEnd type="oval" w="med" len="med"/>
            <a:tailEnd type="oval" w="med" len="med"/>
          </a:ln>
          <a:effectLst/>
        </p:spPr>
      </p:cxnSp>
      <p:sp>
        <p:nvSpPr>
          <p:cNvPr id="11" name="テキスト ボックス 10"/>
          <p:cNvSpPr txBox="1"/>
          <p:nvPr/>
        </p:nvSpPr>
        <p:spPr>
          <a:xfrm>
            <a:off x="2315679" y="7701787"/>
            <a:ext cx="7670690" cy="707886"/>
          </a:xfrm>
          <a:prstGeom prst="rect">
            <a:avLst/>
          </a:prstGeom>
          <a:noFill/>
          <a:ln>
            <a:solidFill>
              <a:schemeClr val="accent4"/>
            </a:solidFill>
          </a:ln>
        </p:spPr>
        <p:txBody>
          <a:bodyPr wrap="none" rtlCol="0">
            <a:spAutoFit/>
          </a:bodyPr>
          <a:lstStyle/>
          <a:p>
            <a:r>
              <a:rPr kumimoji="1" lang="ja-JP" altLang="en-US" sz="4000" dirty="0" smtClean="0">
                <a:latin typeface="+mj-ea"/>
                <a:ea typeface="+mj-ea"/>
              </a:rPr>
              <a:t>ということは、ここの面積は</a:t>
            </a:r>
            <a:r>
              <a:rPr kumimoji="1" lang="en-US" altLang="ja-JP" sz="4000" dirty="0" smtClean="0">
                <a:latin typeface="+mj-ea"/>
                <a:ea typeface="+mj-ea"/>
              </a:rPr>
              <a:t>0.4</a:t>
            </a:r>
            <a:endParaRPr kumimoji="1" lang="ja-JP" altLang="en-US" sz="4000" dirty="0">
              <a:latin typeface="+mj-ea"/>
              <a:ea typeface="+mj-ea"/>
            </a:endParaRPr>
          </a:p>
        </p:txBody>
      </p:sp>
    </p:spTree>
    <p:extLst>
      <p:ext uri="{BB962C8B-B14F-4D97-AF65-F5344CB8AC3E}">
        <p14:creationId xmlns:p14="http://schemas.microsoft.com/office/powerpoint/2010/main" val="329770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スケジュール（予定）</a:t>
            </a:r>
            <a:endParaRPr kumimoji="1" lang="ja-JP" altLang="en-US"/>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a:t>
            </a:fld>
            <a:endParaRPr lang="en-US" altLang="ja-JP" dirty="0"/>
          </a:p>
        </p:txBody>
      </p:sp>
      <p:pic>
        <p:nvPicPr>
          <p:cNvPr id="3" name="図 2"/>
          <p:cNvPicPr>
            <a:picLocks noChangeAspect="1"/>
          </p:cNvPicPr>
          <p:nvPr/>
        </p:nvPicPr>
        <p:blipFill>
          <a:blip r:embed="rId2"/>
          <a:stretch>
            <a:fillRect/>
          </a:stretch>
        </p:blipFill>
        <p:spPr>
          <a:xfrm>
            <a:off x="880761" y="2150815"/>
            <a:ext cx="14894605" cy="4572508"/>
          </a:xfrm>
          <a:prstGeom prst="rect">
            <a:avLst/>
          </a:prstGeom>
        </p:spPr>
      </p:pic>
    </p:spTree>
    <p:extLst>
      <p:ext uri="{BB962C8B-B14F-4D97-AF65-F5344CB8AC3E}">
        <p14:creationId xmlns:p14="http://schemas.microsoft.com/office/powerpoint/2010/main" val="91156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例題</a:t>
            </a:r>
            <a:r>
              <a:rPr kumimoji="1" lang="en-US" altLang="ja-JP" dirty="0" smtClean="0"/>
              <a:t>1</a:t>
            </a:r>
            <a:r>
              <a:rPr kumimoji="1" lang="en-US" altLang="ja-JP" dirty="0" smtClean="0">
                <a:solidFill>
                  <a:srgbClr val="FF0000"/>
                </a:solidFill>
              </a:rPr>
              <a:t>【</a:t>
            </a:r>
            <a:r>
              <a:rPr kumimoji="1" lang="ja-JP" altLang="en-US" dirty="0" smtClean="0">
                <a:solidFill>
                  <a:srgbClr val="FF0000"/>
                </a:solidFill>
              </a:rPr>
              <a:t>解答</a:t>
            </a:r>
            <a:r>
              <a:rPr kumimoji="1" lang="en-US" altLang="ja-JP" dirty="0" smtClean="0">
                <a:solidFill>
                  <a:srgbClr val="FF0000"/>
                </a:solidFill>
              </a:rPr>
              <a:t>】</a:t>
            </a:r>
            <a:endParaRPr kumimoji="1" lang="ja-JP" altLang="en-US" dirty="0">
              <a:solidFill>
                <a:srgbClr val="FF0000"/>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20</a:t>
            </a:fld>
            <a:endParaRPr lang="en-US" altLang="ja-JP" dirty="0"/>
          </a:p>
        </p:txBody>
      </p:sp>
      <p:pic>
        <p:nvPicPr>
          <p:cNvPr id="6" name="Picture 7" descr="http://www.koka.ac.jp/morigiwa/sjs/s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571" y="4354435"/>
            <a:ext cx="4609056" cy="222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テキスト ボックス 6"/>
          <p:cNvSpPr txBox="1"/>
          <p:nvPr/>
        </p:nvSpPr>
        <p:spPr>
          <a:xfrm>
            <a:off x="1343571" y="1682763"/>
            <a:ext cx="6853158" cy="707886"/>
          </a:xfrm>
          <a:prstGeom prst="rect">
            <a:avLst/>
          </a:prstGeom>
          <a:noFill/>
        </p:spPr>
        <p:txBody>
          <a:bodyPr wrap="none" rtlCol="0">
            <a:spAutoFit/>
          </a:bodyPr>
          <a:lstStyle/>
          <a:p>
            <a:r>
              <a:rPr kumimoji="1" lang="ja-JP" altLang="en-US" sz="4000" dirty="0" smtClean="0">
                <a:latin typeface="+mj-ea"/>
                <a:ea typeface="+mj-ea"/>
              </a:rPr>
              <a:t>解法①　数表を用いる場合。</a:t>
            </a:r>
            <a:endParaRPr kumimoji="1" lang="ja-JP" altLang="en-US" sz="4000" dirty="0">
              <a:latin typeface="+mj-ea"/>
              <a:ea typeface="+mj-ea"/>
            </a:endParaRPr>
          </a:p>
        </p:txBody>
      </p:sp>
      <p:sp>
        <p:nvSpPr>
          <p:cNvPr id="8" name="二等辺三角形 7"/>
          <p:cNvSpPr/>
          <p:nvPr/>
        </p:nvSpPr>
        <p:spPr bwMode="auto">
          <a:xfrm>
            <a:off x="4079875" y="6255271"/>
            <a:ext cx="504056" cy="475670"/>
          </a:xfrm>
          <a:prstGeom prst="triangl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10" name="直線コネクタ 9"/>
          <p:cNvCxnSpPr/>
          <p:nvPr/>
        </p:nvCxnSpPr>
        <p:spPr bwMode="auto">
          <a:xfrm>
            <a:off x="3935859" y="5787219"/>
            <a:ext cx="36004" cy="1872208"/>
          </a:xfrm>
          <a:prstGeom prst="line">
            <a:avLst/>
          </a:prstGeom>
          <a:solidFill>
            <a:schemeClr val="accent1"/>
          </a:solidFill>
          <a:ln w="38100" cap="flat" cmpd="sng" algn="ctr">
            <a:solidFill>
              <a:srgbClr val="FF0000"/>
            </a:solidFill>
            <a:prstDash val="solid"/>
            <a:round/>
            <a:headEnd type="oval" w="med" len="med"/>
            <a:tailEnd type="oval" w="med" len="med"/>
          </a:ln>
          <a:effectLst/>
        </p:spPr>
      </p:cxnSp>
      <p:sp>
        <p:nvSpPr>
          <p:cNvPr id="11" name="テキスト ボックス 10"/>
          <p:cNvSpPr txBox="1"/>
          <p:nvPr/>
        </p:nvSpPr>
        <p:spPr>
          <a:xfrm>
            <a:off x="2315679" y="7701787"/>
            <a:ext cx="7670690" cy="707886"/>
          </a:xfrm>
          <a:prstGeom prst="rect">
            <a:avLst/>
          </a:prstGeom>
          <a:noFill/>
          <a:ln>
            <a:solidFill>
              <a:schemeClr val="accent4"/>
            </a:solidFill>
          </a:ln>
        </p:spPr>
        <p:txBody>
          <a:bodyPr wrap="none" rtlCol="0">
            <a:spAutoFit/>
          </a:bodyPr>
          <a:lstStyle/>
          <a:p>
            <a:r>
              <a:rPr kumimoji="1" lang="ja-JP" altLang="en-US" sz="4000" dirty="0" smtClean="0">
                <a:latin typeface="+mj-ea"/>
                <a:ea typeface="+mj-ea"/>
              </a:rPr>
              <a:t>ということは、ここの面積は</a:t>
            </a:r>
            <a:r>
              <a:rPr kumimoji="1" lang="en-US" altLang="ja-JP" sz="4000" dirty="0" smtClean="0">
                <a:latin typeface="+mj-ea"/>
                <a:ea typeface="+mj-ea"/>
              </a:rPr>
              <a:t>0.4</a:t>
            </a:r>
            <a:endParaRPr kumimoji="1" lang="ja-JP" altLang="en-US" sz="4000" dirty="0">
              <a:latin typeface="+mj-ea"/>
              <a:ea typeface="+mj-ea"/>
            </a:endParaRPr>
          </a:p>
        </p:txBody>
      </p:sp>
      <p:pic>
        <p:nvPicPr>
          <p:cNvPr id="12" name="Picture 5"/>
          <p:cNvPicPr>
            <a:picLocks noChangeAspect="1" noChangeArrowheads="1"/>
          </p:cNvPicPr>
          <p:nvPr/>
        </p:nvPicPr>
        <p:blipFill>
          <a:blip r:embed="rId3"/>
          <a:srcRect/>
          <a:stretch>
            <a:fillRect/>
          </a:stretch>
        </p:blipFill>
        <p:spPr bwMode="auto">
          <a:xfrm>
            <a:off x="9336459" y="938709"/>
            <a:ext cx="7400144" cy="6594886"/>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3" name="四角形吹き出し 2"/>
          <p:cNvSpPr/>
          <p:nvPr/>
        </p:nvSpPr>
        <p:spPr bwMode="auto">
          <a:xfrm>
            <a:off x="5376019" y="3096278"/>
            <a:ext cx="3744416" cy="2520280"/>
          </a:xfrm>
          <a:prstGeom prst="wedgeRectCallout">
            <a:avLst>
              <a:gd name="adj1" fmla="val 62988"/>
              <a:gd name="adj2" fmla="val -23301"/>
            </a:avLst>
          </a:prstGeom>
          <a:solidFill>
            <a:srgbClr val="FFFF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テキスト ボックス 12"/>
          <p:cNvSpPr txBox="1"/>
          <p:nvPr/>
        </p:nvSpPr>
        <p:spPr>
          <a:xfrm>
            <a:off x="5412023" y="3230935"/>
            <a:ext cx="3567002" cy="1938992"/>
          </a:xfrm>
          <a:prstGeom prst="rect">
            <a:avLst/>
          </a:prstGeom>
          <a:noFill/>
        </p:spPr>
        <p:txBody>
          <a:bodyPr wrap="none" rtlCol="0">
            <a:spAutoFit/>
          </a:bodyPr>
          <a:lstStyle/>
          <a:p>
            <a:r>
              <a:rPr kumimoji="1" lang="ja-JP" altLang="en-US" sz="4000" dirty="0" smtClean="0">
                <a:latin typeface="+mj-ea"/>
                <a:ea typeface="+mj-ea"/>
              </a:rPr>
              <a:t>値が</a:t>
            </a:r>
            <a:r>
              <a:rPr kumimoji="1" lang="en-US" altLang="ja-JP" sz="4000" dirty="0" smtClean="0">
                <a:latin typeface="+mj-ea"/>
                <a:ea typeface="+mj-ea"/>
              </a:rPr>
              <a:t>0.4</a:t>
            </a:r>
            <a:r>
              <a:rPr kumimoji="1" lang="ja-JP" altLang="en-US" sz="4000" dirty="0" smtClean="0">
                <a:latin typeface="+mj-ea"/>
                <a:ea typeface="+mj-ea"/>
              </a:rPr>
              <a:t>になる</a:t>
            </a:r>
            <a:endParaRPr kumimoji="1" lang="en-US" altLang="ja-JP" sz="4000" dirty="0" smtClean="0">
              <a:latin typeface="+mj-ea"/>
              <a:ea typeface="+mj-ea"/>
            </a:endParaRPr>
          </a:p>
          <a:p>
            <a:r>
              <a:rPr lang="ja-JP" altLang="en-US" sz="4000" dirty="0" smtClean="0">
                <a:latin typeface="+mj-ea"/>
                <a:ea typeface="+mj-ea"/>
              </a:rPr>
              <a:t>（最も近い）</a:t>
            </a:r>
            <a:endParaRPr kumimoji="1" lang="en-US" altLang="ja-JP" sz="4000" dirty="0" smtClean="0">
              <a:latin typeface="+mj-ea"/>
              <a:ea typeface="+mj-ea"/>
            </a:endParaRPr>
          </a:p>
          <a:p>
            <a:r>
              <a:rPr kumimoji="1" lang="ja-JP" altLang="en-US" sz="4000" dirty="0" err="1" smtClean="0">
                <a:latin typeface="+mj-ea"/>
                <a:ea typeface="+mj-ea"/>
              </a:rPr>
              <a:t>のは</a:t>
            </a:r>
            <a:r>
              <a:rPr kumimoji="1" lang="ja-JP" altLang="en-US" sz="4000" dirty="0" smtClean="0">
                <a:latin typeface="+mj-ea"/>
                <a:ea typeface="+mj-ea"/>
              </a:rPr>
              <a:t>どこだ？</a:t>
            </a:r>
            <a:endParaRPr kumimoji="1" lang="ja-JP" altLang="en-US" sz="4000" dirty="0">
              <a:latin typeface="+mj-ea"/>
              <a:ea typeface="+mj-ea"/>
            </a:endParaRPr>
          </a:p>
        </p:txBody>
      </p:sp>
    </p:spTree>
    <p:extLst>
      <p:ext uri="{BB962C8B-B14F-4D97-AF65-F5344CB8AC3E}">
        <p14:creationId xmlns:p14="http://schemas.microsoft.com/office/powerpoint/2010/main" val="13823782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例題</a:t>
            </a:r>
            <a:r>
              <a:rPr kumimoji="1" lang="en-US" altLang="ja-JP" dirty="0" smtClean="0"/>
              <a:t>1</a:t>
            </a:r>
            <a:r>
              <a:rPr kumimoji="1" lang="en-US" altLang="ja-JP" dirty="0" smtClean="0">
                <a:solidFill>
                  <a:srgbClr val="FF0000"/>
                </a:solidFill>
              </a:rPr>
              <a:t>【</a:t>
            </a:r>
            <a:r>
              <a:rPr kumimoji="1" lang="ja-JP" altLang="en-US" dirty="0" smtClean="0">
                <a:solidFill>
                  <a:srgbClr val="FF0000"/>
                </a:solidFill>
              </a:rPr>
              <a:t>解答</a:t>
            </a:r>
            <a:r>
              <a:rPr kumimoji="1" lang="en-US" altLang="ja-JP" dirty="0" smtClean="0">
                <a:solidFill>
                  <a:srgbClr val="FF0000"/>
                </a:solidFill>
              </a:rPr>
              <a:t>】</a:t>
            </a:r>
            <a:endParaRPr kumimoji="1" lang="ja-JP" altLang="en-US" dirty="0">
              <a:solidFill>
                <a:srgbClr val="FF0000"/>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21</a:t>
            </a:fld>
            <a:endParaRPr lang="en-US" altLang="ja-JP" dirty="0"/>
          </a:p>
        </p:txBody>
      </p:sp>
      <p:pic>
        <p:nvPicPr>
          <p:cNvPr id="6" name="Picture 7" descr="http://www.koka.ac.jp/morigiwa/sjs/s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571" y="4354435"/>
            <a:ext cx="4609056" cy="222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テキスト ボックス 6"/>
          <p:cNvSpPr txBox="1"/>
          <p:nvPr/>
        </p:nvSpPr>
        <p:spPr>
          <a:xfrm>
            <a:off x="1343571" y="1682763"/>
            <a:ext cx="6853158" cy="707886"/>
          </a:xfrm>
          <a:prstGeom prst="rect">
            <a:avLst/>
          </a:prstGeom>
          <a:noFill/>
        </p:spPr>
        <p:txBody>
          <a:bodyPr wrap="none" rtlCol="0">
            <a:spAutoFit/>
          </a:bodyPr>
          <a:lstStyle/>
          <a:p>
            <a:r>
              <a:rPr kumimoji="1" lang="ja-JP" altLang="en-US" sz="4000" dirty="0" smtClean="0">
                <a:latin typeface="+mj-ea"/>
                <a:ea typeface="+mj-ea"/>
              </a:rPr>
              <a:t>解法①　数表を用いる場合。</a:t>
            </a:r>
            <a:endParaRPr kumimoji="1" lang="ja-JP" altLang="en-US" sz="4000" dirty="0">
              <a:latin typeface="+mj-ea"/>
              <a:ea typeface="+mj-ea"/>
            </a:endParaRPr>
          </a:p>
        </p:txBody>
      </p:sp>
      <p:sp>
        <p:nvSpPr>
          <p:cNvPr id="8" name="二等辺三角形 7"/>
          <p:cNvSpPr/>
          <p:nvPr/>
        </p:nvSpPr>
        <p:spPr bwMode="auto">
          <a:xfrm>
            <a:off x="4079875" y="6255271"/>
            <a:ext cx="504056" cy="475670"/>
          </a:xfrm>
          <a:prstGeom prst="triangl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cxnSp>
        <p:nvCxnSpPr>
          <p:cNvPr id="10" name="直線コネクタ 9"/>
          <p:cNvCxnSpPr/>
          <p:nvPr/>
        </p:nvCxnSpPr>
        <p:spPr bwMode="auto">
          <a:xfrm>
            <a:off x="3935859" y="5787219"/>
            <a:ext cx="36004" cy="1872208"/>
          </a:xfrm>
          <a:prstGeom prst="line">
            <a:avLst/>
          </a:prstGeom>
          <a:solidFill>
            <a:schemeClr val="accent1"/>
          </a:solidFill>
          <a:ln w="38100" cap="flat" cmpd="sng" algn="ctr">
            <a:solidFill>
              <a:srgbClr val="FF0000"/>
            </a:solidFill>
            <a:prstDash val="solid"/>
            <a:round/>
            <a:headEnd type="oval" w="med" len="med"/>
            <a:tailEnd type="oval" w="med" len="med"/>
          </a:ln>
          <a:effectLst/>
        </p:spPr>
      </p:cxnSp>
      <p:sp>
        <p:nvSpPr>
          <p:cNvPr id="11" name="テキスト ボックス 10"/>
          <p:cNvSpPr txBox="1"/>
          <p:nvPr/>
        </p:nvSpPr>
        <p:spPr>
          <a:xfrm>
            <a:off x="2315679" y="7701787"/>
            <a:ext cx="7670690" cy="707886"/>
          </a:xfrm>
          <a:prstGeom prst="rect">
            <a:avLst/>
          </a:prstGeom>
          <a:noFill/>
          <a:ln>
            <a:solidFill>
              <a:schemeClr val="accent4"/>
            </a:solidFill>
          </a:ln>
        </p:spPr>
        <p:txBody>
          <a:bodyPr wrap="none" rtlCol="0">
            <a:spAutoFit/>
          </a:bodyPr>
          <a:lstStyle/>
          <a:p>
            <a:r>
              <a:rPr kumimoji="1" lang="ja-JP" altLang="en-US" sz="4000" dirty="0" smtClean="0">
                <a:latin typeface="+mj-ea"/>
                <a:ea typeface="+mj-ea"/>
              </a:rPr>
              <a:t>ということは、ここの面積は</a:t>
            </a:r>
            <a:r>
              <a:rPr kumimoji="1" lang="en-US" altLang="ja-JP" sz="4000" dirty="0" smtClean="0">
                <a:latin typeface="+mj-ea"/>
                <a:ea typeface="+mj-ea"/>
              </a:rPr>
              <a:t>0.4</a:t>
            </a:r>
            <a:endParaRPr kumimoji="1" lang="ja-JP" altLang="en-US" sz="4000" dirty="0">
              <a:latin typeface="+mj-ea"/>
              <a:ea typeface="+mj-ea"/>
            </a:endParaRPr>
          </a:p>
        </p:txBody>
      </p:sp>
      <p:pic>
        <p:nvPicPr>
          <p:cNvPr id="12" name="Picture 5"/>
          <p:cNvPicPr>
            <a:picLocks noChangeAspect="1" noChangeArrowheads="1"/>
          </p:cNvPicPr>
          <p:nvPr/>
        </p:nvPicPr>
        <p:blipFill>
          <a:blip r:embed="rId3"/>
          <a:srcRect/>
          <a:stretch>
            <a:fillRect/>
          </a:stretch>
        </p:blipFill>
        <p:spPr bwMode="auto">
          <a:xfrm>
            <a:off x="9336459" y="938709"/>
            <a:ext cx="7400144" cy="6594886"/>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3" name="四角形吹き出し 2"/>
          <p:cNvSpPr/>
          <p:nvPr/>
        </p:nvSpPr>
        <p:spPr bwMode="auto">
          <a:xfrm>
            <a:off x="5376019" y="3096278"/>
            <a:ext cx="3744416" cy="2520280"/>
          </a:xfrm>
          <a:prstGeom prst="wedgeRectCallout">
            <a:avLst>
              <a:gd name="adj1" fmla="val 207860"/>
              <a:gd name="adj2" fmla="val -25262"/>
            </a:avLst>
          </a:prstGeom>
          <a:solidFill>
            <a:srgbClr val="FFFF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テキスト ボックス 12"/>
          <p:cNvSpPr txBox="1"/>
          <p:nvPr/>
        </p:nvSpPr>
        <p:spPr>
          <a:xfrm>
            <a:off x="5412023" y="3230935"/>
            <a:ext cx="1210588" cy="707886"/>
          </a:xfrm>
          <a:prstGeom prst="rect">
            <a:avLst/>
          </a:prstGeom>
          <a:noFill/>
        </p:spPr>
        <p:txBody>
          <a:bodyPr wrap="none" rtlCol="0">
            <a:spAutoFit/>
          </a:bodyPr>
          <a:lstStyle/>
          <a:p>
            <a:r>
              <a:rPr kumimoji="1" lang="ja-JP" altLang="en-US" sz="4000" dirty="0" smtClean="0">
                <a:latin typeface="+mj-ea"/>
                <a:ea typeface="+mj-ea"/>
              </a:rPr>
              <a:t>ココ</a:t>
            </a:r>
            <a:endParaRPr kumimoji="1" lang="ja-JP" altLang="en-US" sz="4000" dirty="0">
              <a:latin typeface="+mj-ea"/>
              <a:ea typeface="+mj-ea"/>
            </a:endParaRPr>
          </a:p>
        </p:txBody>
      </p:sp>
      <p:sp>
        <p:nvSpPr>
          <p:cNvPr id="14" name="正方形/長方形 13"/>
          <p:cNvSpPr/>
          <p:nvPr/>
        </p:nvSpPr>
        <p:spPr>
          <a:xfrm>
            <a:off x="15313123" y="3590975"/>
            <a:ext cx="792088" cy="2699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p>
        </p:txBody>
      </p:sp>
    </p:spTree>
    <p:extLst>
      <p:ext uri="{BB962C8B-B14F-4D97-AF65-F5344CB8AC3E}">
        <p14:creationId xmlns:p14="http://schemas.microsoft.com/office/powerpoint/2010/main" val="815401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例題</a:t>
            </a:r>
            <a:r>
              <a:rPr kumimoji="1" lang="en-US" altLang="ja-JP" dirty="0" smtClean="0"/>
              <a:t>1</a:t>
            </a:r>
            <a:r>
              <a:rPr kumimoji="1" lang="en-US" altLang="ja-JP" dirty="0" smtClean="0">
                <a:solidFill>
                  <a:srgbClr val="FF0000"/>
                </a:solidFill>
              </a:rPr>
              <a:t>【</a:t>
            </a:r>
            <a:r>
              <a:rPr kumimoji="1" lang="ja-JP" altLang="en-US" dirty="0" smtClean="0">
                <a:solidFill>
                  <a:srgbClr val="FF0000"/>
                </a:solidFill>
              </a:rPr>
              <a:t>解答</a:t>
            </a:r>
            <a:r>
              <a:rPr kumimoji="1" lang="en-US" altLang="ja-JP" dirty="0" smtClean="0">
                <a:solidFill>
                  <a:srgbClr val="FF0000"/>
                </a:solidFill>
              </a:rPr>
              <a:t>】</a:t>
            </a:r>
            <a:endParaRPr kumimoji="1" lang="ja-JP" altLang="en-US" dirty="0">
              <a:solidFill>
                <a:srgbClr val="FF0000"/>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22</a:t>
            </a:fld>
            <a:endParaRPr lang="en-US" altLang="ja-JP" dirty="0"/>
          </a:p>
        </p:txBody>
      </p:sp>
      <p:pic>
        <p:nvPicPr>
          <p:cNvPr id="6" name="Picture 7" descr="http://www.koka.ac.jp/morigiwa/sjs/s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571" y="4354435"/>
            <a:ext cx="4609056" cy="222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テキスト ボックス 6"/>
          <p:cNvSpPr txBox="1"/>
          <p:nvPr/>
        </p:nvSpPr>
        <p:spPr>
          <a:xfrm>
            <a:off x="1343571" y="1682763"/>
            <a:ext cx="6853158" cy="707886"/>
          </a:xfrm>
          <a:prstGeom prst="rect">
            <a:avLst/>
          </a:prstGeom>
          <a:noFill/>
        </p:spPr>
        <p:txBody>
          <a:bodyPr wrap="none" rtlCol="0">
            <a:spAutoFit/>
          </a:bodyPr>
          <a:lstStyle/>
          <a:p>
            <a:r>
              <a:rPr kumimoji="1" lang="ja-JP" altLang="en-US" sz="4000" dirty="0" smtClean="0">
                <a:latin typeface="+mj-ea"/>
                <a:ea typeface="+mj-ea"/>
              </a:rPr>
              <a:t>解法①　数表を用いる場合。</a:t>
            </a:r>
            <a:endParaRPr kumimoji="1" lang="ja-JP" altLang="en-US" sz="4000" dirty="0">
              <a:latin typeface="+mj-ea"/>
              <a:ea typeface="+mj-ea"/>
            </a:endParaRPr>
          </a:p>
        </p:txBody>
      </p:sp>
      <p:sp>
        <p:nvSpPr>
          <p:cNvPr id="8" name="二等辺三角形 7"/>
          <p:cNvSpPr/>
          <p:nvPr/>
        </p:nvSpPr>
        <p:spPr bwMode="auto">
          <a:xfrm>
            <a:off x="4079875" y="6255271"/>
            <a:ext cx="504056" cy="475670"/>
          </a:xfrm>
          <a:prstGeom prst="triangl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pic>
        <p:nvPicPr>
          <p:cNvPr id="12" name="Picture 5"/>
          <p:cNvPicPr>
            <a:picLocks noChangeAspect="1" noChangeArrowheads="1"/>
          </p:cNvPicPr>
          <p:nvPr/>
        </p:nvPicPr>
        <p:blipFill>
          <a:blip r:embed="rId3"/>
          <a:srcRect/>
          <a:stretch>
            <a:fillRect/>
          </a:stretch>
        </p:blipFill>
        <p:spPr bwMode="auto">
          <a:xfrm>
            <a:off x="9336459" y="938709"/>
            <a:ext cx="7400144" cy="6594886"/>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3" name="四角形吹き出し 2"/>
          <p:cNvSpPr/>
          <p:nvPr/>
        </p:nvSpPr>
        <p:spPr bwMode="auto">
          <a:xfrm>
            <a:off x="5412023" y="4131877"/>
            <a:ext cx="3744416" cy="2520280"/>
          </a:xfrm>
          <a:prstGeom prst="wedgeRectCallout">
            <a:avLst>
              <a:gd name="adj1" fmla="val 214130"/>
              <a:gd name="adj2" fmla="val -50757"/>
            </a:avLst>
          </a:prstGeom>
          <a:solidFill>
            <a:srgbClr val="FFFF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テキスト ボックス 12"/>
          <p:cNvSpPr txBox="1"/>
          <p:nvPr/>
        </p:nvSpPr>
        <p:spPr>
          <a:xfrm>
            <a:off x="5412023" y="4571792"/>
            <a:ext cx="3775393" cy="1323439"/>
          </a:xfrm>
          <a:prstGeom prst="rect">
            <a:avLst/>
          </a:prstGeom>
          <a:noFill/>
        </p:spPr>
        <p:txBody>
          <a:bodyPr wrap="none" rtlCol="0">
            <a:spAutoFit/>
          </a:bodyPr>
          <a:lstStyle/>
          <a:p>
            <a:r>
              <a:rPr kumimoji="1" lang="ja-JP" altLang="en-US" sz="4000" dirty="0" smtClean="0">
                <a:latin typeface="+mj-ea"/>
                <a:ea typeface="+mj-ea"/>
              </a:rPr>
              <a:t>ココ</a:t>
            </a:r>
            <a:r>
              <a:rPr lang="ja-JP" altLang="en-US" sz="4000" dirty="0" smtClean="0">
                <a:latin typeface="+mj-ea"/>
                <a:ea typeface="+mj-ea"/>
              </a:rPr>
              <a:t>の</a:t>
            </a:r>
            <a:r>
              <a:rPr lang="ja-JP" altLang="en-US" sz="4000" dirty="0" err="1" smtClean="0">
                <a:latin typeface="+mj-ea"/>
                <a:ea typeface="+mj-ea"/>
              </a:rPr>
              <a:t>ｚ</a:t>
            </a:r>
            <a:r>
              <a:rPr lang="ja-JP" altLang="en-US" sz="4000" dirty="0" smtClean="0">
                <a:latin typeface="+mj-ea"/>
                <a:ea typeface="+mj-ea"/>
              </a:rPr>
              <a:t>の値は</a:t>
            </a:r>
            <a:endParaRPr lang="en-US" altLang="ja-JP" sz="4000" dirty="0" smtClean="0">
              <a:latin typeface="+mj-ea"/>
              <a:ea typeface="+mj-ea"/>
            </a:endParaRPr>
          </a:p>
          <a:p>
            <a:r>
              <a:rPr kumimoji="1" lang="en-US" altLang="ja-JP" sz="4000" dirty="0" smtClean="0">
                <a:latin typeface="+mj-ea"/>
                <a:ea typeface="+mj-ea"/>
              </a:rPr>
              <a:t>1.28</a:t>
            </a:r>
            <a:endParaRPr kumimoji="1" lang="ja-JP" altLang="en-US" sz="4000" dirty="0">
              <a:latin typeface="+mj-ea"/>
              <a:ea typeface="+mj-ea"/>
            </a:endParaRPr>
          </a:p>
        </p:txBody>
      </p:sp>
      <p:sp>
        <p:nvSpPr>
          <p:cNvPr id="14" name="正方形/長方形 13"/>
          <p:cNvSpPr/>
          <p:nvPr/>
        </p:nvSpPr>
        <p:spPr>
          <a:xfrm>
            <a:off x="15313123" y="3590975"/>
            <a:ext cx="792088" cy="2699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p>
        </p:txBody>
      </p:sp>
      <p:sp>
        <p:nvSpPr>
          <p:cNvPr id="15" name="正方形/長方形 14"/>
          <p:cNvSpPr/>
          <p:nvPr/>
        </p:nvSpPr>
        <p:spPr>
          <a:xfrm>
            <a:off x="9300455" y="3614290"/>
            <a:ext cx="792088" cy="2699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p>
        </p:txBody>
      </p:sp>
      <p:sp>
        <p:nvSpPr>
          <p:cNvPr id="16" name="正方形/長方形 15"/>
          <p:cNvSpPr/>
          <p:nvPr/>
        </p:nvSpPr>
        <p:spPr>
          <a:xfrm>
            <a:off x="15327981" y="922094"/>
            <a:ext cx="792088" cy="2699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p>
        </p:txBody>
      </p:sp>
      <p:cxnSp>
        <p:nvCxnSpPr>
          <p:cNvPr id="17" name="直線コネクタ 16"/>
          <p:cNvCxnSpPr>
            <a:endCxn id="14" idx="1"/>
          </p:cNvCxnSpPr>
          <p:nvPr/>
        </p:nvCxnSpPr>
        <p:spPr bwMode="auto">
          <a:xfrm flipV="1">
            <a:off x="10236559" y="3725944"/>
            <a:ext cx="5076564" cy="23314"/>
          </a:xfrm>
          <a:prstGeom prst="line">
            <a:avLst/>
          </a:prstGeom>
          <a:solidFill>
            <a:schemeClr val="accent1"/>
          </a:solidFill>
          <a:ln w="57150" cap="flat" cmpd="sng" algn="ctr">
            <a:solidFill>
              <a:srgbClr val="FF0000"/>
            </a:solidFill>
            <a:prstDash val="sysDot"/>
            <a:round/>
            <a:headEnd type="none" w="med" len="med"/>
            <a:tailEnd type="none" w="med" len="med"/>
          </a:ln>
          <a:effectLst/>
        </p:spPr>
      </p:cxnSp>
      <p:cxnSp>
        <p:nvCxnSpPr>
          <p:cNvPr id="18" name="直線コネクタ 17"/>
          <p:cNvCxnSpPr>
            <a:stCxn id="16" idx="2"/>
            <a:endCxn id="14" idx="0"/>
          </p:cNvCxnSpPr>
          <p:nvPr/>
        </p:nvCxnSpPr>
        <p:spPr bwMode="auto">
          <a:xfrm flipH="1">
            <a:off x="15709167" y="1192031"/>
            <a:ext cx="14858" cy="2398944"/>
          </a:xfrm>
          <a:prstGeom prst="line">
            <a:avLst/>
          </a:prstGeom>
          <a:solidFill>
            <a:schemeClr val="accent1"/>
          </a:solidFill>
          <a:ln w="57150" cap="flat" cmpd="sng" algn="ctr">
            <a:solidFill>
              <a:srgbClr val="FF0000"/>
            </a:solidFill>
            <a:prstDash val="sysDot"/>
            <a:round/>
            <a:headEnd type="none" w="med" len="med"/>
            <a:tailEnd type="none" w="med" len="med"/>
          </a:ln>
          <a:effectLst/>
        </p:spPr>
      </p:cxnSp>
    </p:spTree>
    <p:extLst>
      <p:ext uri="{BB962C8B-B14F-4D97-AF65-F5344CB8AC3E}">
        <p14:creationId xmlns:p14="http://schemas.microsoft.com/office/powerpoint/2010/main" val="67681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例題</a:t>
            </a:r>
            <a:r>
              <a:rPr kumimoji="1" lang="en-US" altLang="ja-JP" dirty="0" smtClean="0"/>
              <a:t>1</a:t>
            </a:r>
            <a:r>
              <a:rPr kumimoji="1" lang="en-US" altLang="ja-JP" dirty="0" smtClean="0">
                <a:solidFill>
                  <a:srgbClr val="FF0000"/>
                </a:solidFill>
              </a:rPr>
              <a:t>【</a:t>
            </a:r>
            <a:r>
              <a:rPr kumimoji="1" lang="ja-JP" altLang="en-US" dirty="0" smtClean="0">
                <a:solidFill>
                  <a:srgbClr val="FF0000"/>
                </a:solidFill>
              </a:rPr>
              <a:t>解答</a:t>
            </a:r>
            <a:r>
              <a:rPr kumimoji="1" lang="en-US" altLang="ja-JP" dirty="0" smtClean="0">
                <a:solidFill>
                  <a:srgbClr val="FF0000"/>
                </a:solidFill>
              </a:rPr>
              <a:t>】</a:t>
            </a:r>
            <a:endParaRPr kumimoji="1" lang="ja-JP" altLang="en-US" dirty="0">
              <a:solidFill>
                <a:srgbClr val="FF0000"/>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23</a:t>
            </a:fld>
            <a:endParaRPr lang="en-US" altLang="ja-JP" dirty="0"/>
          </a:p>
        </p:txBody>
      </p:sp>
      <p:pic>
        <p:nvPicPr>
          <p:cNvPr id="6" name="Picture 7" descr="http://www.koka.ac.jp/morigiwa/sjs/sn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571" y="4354435"/>
            <a:ext cx="4609056" cy="222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テキスト ボックス 6"/>
          <p:cNvSpPr txBox="1"/>
          <p:nvPr/>
        </p:nvSpPr>
        <p:spPr>
          <a:xfrm>
            <a:off x="1343571" y="1682763"/>
            <a:ext cx="6853158" cy="707886"/>
          </a:xfrm>
          <a:prstGeom prst="rect">
            <a:avLst/>
          </a:prstGeom>
          <a:noFill/>
        </p:spPr>
        <p:txBody>
          <a:bodyPr wrap="none" rtlCol="0">
            <a:spAutoFit/>
          </a:bodyPr>
          <a:lstStyle/>
          <a:p>
            <a:r>
              <a:rPr kumimoji="1" lang="ja-JP" altLang="en-US" sz="4000" dirty="0" smtClean="0">
                <a:latin typeface="+mj-ea"/>
                <a:ea typeface="+mj-ea"/>
              </a:rPr>
              <a:t>解法①　数表を用いる場合。</a:t>
            </a:r>
            <a:endParaRPr kumimoji="1" lang="ja-JP" altLang="en-US" sz="4000" dirty="0">
              <a:latin typeface="+mj-ea"/>
              <a:ea typeface="+mj-ea"/>
            </a:endParaRPr>
          </a:p>
        </p:txBody>
      </p:sp>
      <p:sp>
        <p:nvSpPr>
          <p:cNvPr id="8" name="二等辺三角形 7"/>
          <p:cNvSpPr/>
          <p:nvPr/>
        </p:nvSpPr>
        <p:spPr bwMode="auto">
          <a:xfrm>
            <a:off x="4079875" y="6255271"/>
            <a:ext cx="504056" cy="475670"/>
          </a:xfrm>
          <a:prstGeom prst="triangl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pic>
        <p:nvPicPr>
          <p:cNvPr id="12" name="Picture 5"/>
          <p:cNvPicPr>
            <a:picLocks noChangeAspect="1" noChangeArrowheads="1"/>
          </p:cNvPicPr>
          <p:nvPr/>
        </p:nvPicPr>
        <p:blipFill>
          <a:blip r:embed="rId3"/>
          <a:srcRect/>
          <a:stretch>
            <a:fillRect/>
          </a:stretch>
        </p:blipFill>
        <p:spPr bwMode="auto">
          <a:xfrm>
            <a:off x="9336459" y="938709"/>
            <a:ext cx="7400144" cy="6594886"/>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3" name="四角形吹き出し 2"/>
          <p:cNvSpPr/>
          <p:nvPr/>
        </p:nvSpPr>
        <p:spPr bwMode="auto">
          <a:xfrm>
            <a:off x="5412023" y="4131877"/>
            <a:ext cx="3744416" cy="2520280"/>
          </a:xfrm>
          <a:prstGeom prst="wedgeRectCallout">
            <a:avLst>
              <a:gd name="adj1" fmla="val 214130"/>
              <a:gd name="adj2" fmla="val -50757"/>
            </a:avLst>
          </a:prstGeom>
          <a:solidFill>
            <a:srgbClr val="FFFF00"/>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
        <p:nvSpPr>
          <p:cNvPr id="13" name="テキスト ボックス 12"/>
          <p:cNvSpPr txBox="1"/>
          <p:nvPr/>
        </p:nvSpPr>
        <p:spPr>
          <a:xfrm>
            <a:off x="5412023" y="4571792"/>
            <a:ext cx="3775393" cy="1323439"/>
          </a:xfrm>
          <a:prstGeom prst="rect">
            <a:avLst/>
          </a:prstGeom>
          <a:noFill/>
        </p:spPr>
        <p:txBody>
          <a:bodyPr wrap="none" rtlCol="0">
            <a:spAutoFit/>
          </a:bodyPr>
          <a:lstStyle/>
          <a:p>
            <a:r>
              <a:rPr kumimoji="1" lang="ja-JP" altLang="en-US" sz="4000" dirty="0" smtClean="0">
                <a:latin typeface="+mj-ea"/>
                <a:ea typeface="+mj-ea"/>
              </a:rPr>
              <a:t>ココ</a:t>
            </a:r>
            <a:r>
              <a:rPr lang="ja-JP" altLang="en-US" sz="4000" dirty="0" smtClean="0">
                <a:latin typeface="+mj-ea"/>
                <a:ea typeface="+mj-ea"/>
              </a:rPr>
              <a:t>の</a:t>
            </a:r>
            <a:r>
              <a:rPr lang="ja-JP" altLang="en-US" sz="4000" dirty="0" err="1" smtClean="0">
                <a:latin typeface="+mj-ea"/>
                <a:ea typeface="+mj-ea"/>
              </a:rPr>
              <a:t>ｚ</a:t>
            </a:r>
            <a:r>
              <a:rPr lang="ja-JP" altLang="en-US" sz="4000" dirty="0" smtClean="0">
                <a:latin typeface="+mj-ea"/>
                <a:ea typeface="+mj-ea"/>
              </a:rPr>
              <a:t>の値は</a:t>
            </a:r>
            <a:endParaRPr lang="en-US" altLang="ja-JP" sz="4000" dirty="0" smtClean="0">
              <a:latin typeface="+mj-ea"/>
              <a:ea typeface="+mj-ea"/>
            </a:endParaRPr>
          </a:p>
          <a:p>
            <a:r>
              <a:rPr kumimoji="1" lang="en-US" altLang="ja-JP" sz="4000" dirty="0" smtClean="0">
                <a:latin typeface="+mj-ea"/>
                <a:ea typeface="+mj-ea"/>
              </a:rPr>
              <a:t>1.28</a:t>
            </a:r>
            <a:endParaRPr kumimoji="1" lang="ja-JP" altLang="en-US" sz="4000" dirty="0">
              <a:latin typeface="+mj-ea"/>
              <a:ea typeface="+mj-ea"/>
            </a:endParaRPr>
          </a:p>
        </p:txBody>
      </p:sp>
      <p:sp>
        <p:nvSpPr>
          <p:cNvPr id="14" name="正方形/長方形 13"/>
          <p:cNvSpPr/>
          <p:nvPr/>
        </p:nvSpPr>
        <p:spPr>
          <a:xfrm>
            <a:off x="15313123" y="3590975"/>
            <a:ext cx="792088" cy="2699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p>
        </p:txBody>
      </p:sp>
      <p:sp>
        <p:nvSpPr>
          <p:cNvPr id="15" name="正方形/長方形 14"/>
          <p:cNvSpPr/>
          <p:nvPr/>
        </p:nvSpPr>
        <p:spPr>
          <a:xfrm>
            <a:off x="9300455" y="3614290"/>
            <a:ext cx="792088" cy="2699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p>
        </p:txBody>
      </p:sp>
      <p:sp>
        <p:nvSpPr>
          <p:cNvPr id="16" name="正方形/長方形 15"/>
          <p:cNvSpPr/>
          <p:nvPr/>
        </p:nvSpPr>
        <p:spPr>
          <a:xfrm>
            <a:off x="15327981" y="922094"/>
            <a:ext cx="792088" cy="2699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p>
        </p:txBody>
      </p:sp>
      <p:cxnSp>
        <p:nvCxnSpPr>
          <p:cNvPr id="17" name="直線コネクタ 16"/>
          <p:cNvCxnSpPr>
            <a:endCxn id="14" idx="1"/>
          </p:cNvCxnSpPr>
          <p:nvPr/>
        </p:nvCxnSpPr>
        <p:spPr bwMode="auto">
          <a:xfrm flipV="1">
            <a:off x="10236559" y="3725944"/>
            <a:ext cx="5076564" cy="23314"/>
          </a:xfrm>
          <a:prstGeom prst="line">
            <a:avLst/>
          </a:prstGeom>
          <a:solidFill>
            <a:schemeClr val="accent1"/>
          </a:solidFill>
          <a:ln w="57150" cap="flat" cmpd="sng" algn="ctr">
            <a:solidFill>
              <a:srgbClr val="FF0000"/>
            </a:solidFill>
            <a:prstDash val="sysDot"/>
            <a:round/>
            <a:headEnd type="none" w="med" len="med"/>
            <a:tailEnd type="none" w="med" len="med"/>
          </a:ln>
          <a:effectLst/>
        </p:spPr>
      </p:cxnSp>
      <p:cxnSp>
        <p:nvCxnSpPr>
          <p:cNvPr id="18" name="直線コネクタ 17"/>
          <p:cNvCxnSpPr>
            <a:stCxn id="16" idx="2"/>
            <a:endCxn id="14" idx="0"/>
          </p:cNvCxnSpPr>
          <p:nvPr/>
        </p:nvCxnSpPr>
        <p:spPr bwMode="auto">
          <a:xfrm flipH="1">
            <a:off x="15709167" y="1192031"/>
            <a:ext cx="14858" cy="2398944"/>
          </a:xfrm>
          <a:prstGeom prst="line">
            <a:avLst/>
          </a:prstGeom>
          <a:solidFill>
            <a:schemeClr val="accent1"/>
          </a:solidFill>
          <a:ln w="57150" cap="flat" cmpd="sng" algn="ctr">
            <a:solidFill>
              <a:srgbClr val="FF0000"/>
            </a:solidFill>
            <a:prstDash val="sysDot"/>
            <a:round/>
            <a:headEnd type="none" w="med" len="med"/>
            <a:tailEnd type="none" w="med" len="med"/>
          </a:ln>
          <a:effectLst/>
        </p:spPr>
      </p:cxnSp>
      <p:sp>
        <p:nvSpPr>
          <p:cNvPr id="19" name="テキスト ボックス 18"/>
          <p:cNvSpPr txBox="1"/>
          <p:nvPr/>
        </p:nvSpPr>
        <p:spPr>
          <a:xfrm>
            <a:off x="3647827" y="6759327"/>
            <a:ext cx="1406154" cy="707886"/>
          </a:xfrm>
          <a:prstGeom prst="rect">
            <a:avLst/>
          </a:prstGeom>
          <a:noFill/>
        </p:spPr>
        <p:txBody>
          <a:bodyPr wrap="none" rtlCol="0">
            <a:spAutoFit/>
          </a:bodyPr>
          <a:lstStyle/>
          <a:p>
            <a:r>
              <a:rPr kumimoji="1" lang="en-US" altLang="ja-JP" sz="4000" b="1" dirty="0" smtClean="0">
                <a:latin typeface="+mj-ea"/>
                <a:ea typeface="+mj-ea"/>
              </a:rPr>
              <a:t>1.28</a:t>
            </a:r>
            <a:endParaRPr kumimoji="1" lang="ja-JP" altLang="en-US" sz="4000" b="1" dirty="0">
              <a:latin typeface="+mj-ea"/>
              <a:ea typeface="+mj-ea"/>
            </a:endParaRPr>
          </a:p>
        </p:txBody>
      </p:sp>
    </p:spTree>
    <p:extLst>
      <p:ext uri="{BB962C8B-B14F-4D97-AF65-F5344CB8AC3E}">
        <p14:creationId xmlns:p14="http://schemas.microsoft.com/office/powerpoint/2010/main" val="3539316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例題</a:t>
            </a:r>
            <a:r>
              <a:rPr kumimoji="1" lang="en-US" altLang="ja-JP" dirty="0" smtClean="0"/>
              <a:t>1</a:t>
            </a:r>
            <a:r>
              <a:rPr kumimoji="1" lang="en-US" altLang="ja-JP" dirty="0" smtClean="0">
                <a:solidFill>
                  <a:srgbClr val="FF0000"/>
                </a:solidFill>
              </a:rPr>
              <a:t>【</a:t>
            </a:r>
            <a:r>
              <a:rPr kumimoji="1" lang="ja-JP" altLang="en-US" dirty="0" smtClean="0">
                <a:solidFill>
                  <a:srgbClr val="FF0000"/>
                </a:solidFill>
              </a:rPr>
              <a:t>解答</a:t>
            </a:r>
            <a:r>
              <a:rPr kumimoji="1" lang="en-US" altLang="ja-JP" dirty="0" smtClean="0">
                <a:solidFill>
                  <a:srgbClr val="FF0000"/>
                </a:solidFill>
              </a:rPr>
              <a:t>】</a:t>
            </a:r>
            <a:endParaRPr kumimoji="1" lang="ja-JP" altLang="en-US" dirty="0">
              <a:solidFill>
                <a:srgbClr val="FF0000"/>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24</a:t>
            </a:fld>
            <a:endParaRPr lang="en-US" altLang="ja-JP" dirty="0"/>
          </a:p>
        </p:txBody>
      </p:sp>
      <p:sp>
        <p:nvSpPr>
          <p:cNvPr id="7" name="テキスト ボックス 6"/>
          <p:cNvSpPr txBox="1"/>
          <p:nvPr/>
        </p:nvSpPr>
        <p:spPr>
          <a:xfrm>
            <a:off x="1343571" y="1682763"/>
            <a:ext cx="7561365" cy="707886"/>
          </a:xfrm>
          <a:prstGeom prst="rect">
            <a:avLst/>
          </a:prstGeom>
          <a:noFill/>
        </p:spPr>
        <p:txBody>
          <a:bodyPr wrap="none" rtlCol="0">
            <a:spAutoFit/>
          </a:bodyPr>
          <a:lstStyle/>
          <a:p>
            <a:r>
              <a:rPr kumimoji="1" lang="ja-JP" altLang="en-US" sz="4000" dirty="0" smtClean="0">
                <a:latin typeface="+mj-ea"/>
                <a:ea typeface="+mj-ea"/>
              </a:rPr>
              <a:t>解法②　</a:t>
            </a:r>
            <a:r>
              <a:rPr lang="en-US" altLang="ja-JP" sz="4000" dirty="0" smtClean="0">
                <a:latin typeface="+mj-ea"/>
                <a:ea typeface="+mj-ea"/>
              </a:rPr>
              <a:t>Python</a:t>
            </a:r>
            <a:r>
              <a:rPr kumimoji="1" lang="ja-JP" altLang="en-US" sz="4000" dirty="0" smtClean="0">
                <a:latin typeface="+mj-ea"/>
                <a:ea typeface="+mj-ea"/>
              </a:rPr>
              <a:t>を用いる場合。</a:t>
            </a:r>
            <a:endParaRPr kumimoji="1" lang="ja-JP" altLang="en-US" sz="4000" dirty="0">
              <a:latin typeface="+mj-ea"/>
              <a:ea typeface="+mj-ea"/>
            </a:endParaRPr>
          </a:p>
        </p:txBody>
      </p:sp>
      <p:pic>
        <p:nvPicPr>
          <p:cNvPr id="3" name="図 2"/>
          <p:cNvPicPr>
            <a:picLocks noChangeAspect="1"/>
          </p:cNvPicPr>
          <p:nvPr/>
        </p:nvPicPr>
        <p:blipFill>
          <a:blip r:embed="rId2"/>
          <a:stretch>
            <a:fillRect/>
          </a:stretch>
        </p:blipFill>
        <p:spPr>
          <a:xfrm>
            <a:off x="2999755" y="4203043"/>
            <a:ext cx="8186991" cy="2453804"/>
          </a:xfrm>
          <a:prstGeom prst="rect">
            <a:avLst/>
          </a:prstGeom>
        </p:spPr>
      </p:pic>
    </p:spTree>
    <p:extLst>
      <p:ext uri="{BB962C8B-B14F-4D97-AF65-F5344CB8AC3E}">
        <p14:creationId xmlns:p14="http://schemas.microsoft.com/office/powerpoint/2010/main" val="27259598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タイトル 1"/>
          <p:cNvSpPr>
            <a:spLocks noGrp="1"/>
          </p:cNvSpPr>
          <p:nvPr>
            <p:ph type="title"/>
          </p:nvPr>
        </p:nvSpPr>
        <p:spPr bwMode="auto">
          <a:xfrm>
            <a:off x="1934661" y="484187"/>
            <a:ext cx="12921451" cy="1414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323" tIns="65162" rIns="130323" bIns="65162" numCol="1" anchor="t" anchorCtr="0" compatLnSpc="1">
            <a:prstTxWarp prst="textNoShape">
              <a:avLst/>
            </a:prstTxWarp>
            <a:normAutofit/>
          </a:bodyPr>
          <a:lstStyle/>
          <a:p>
            <a:r>
              <a:rPr lang="ja-JP" altLang="en-US" smtClean="0"/>
              <a:t>一般の正規分布の場合</a:t>
            </a:r>
          </a:p>
        </p:txBody>
      </p:sp>
      <p:sp>
        <p:nvSpPr>
          <p:cNvPr id="4" name="スライド番号プレースホルダー 3"/>
          <p:cNvSpPr>
            <a:spLocks noGrp="1"/>
          </p:cNvSpPr>
          <p:nvPr>
            <p:ph type="sldNum" sz="quarter" idx="4294967295"/>
          </p:nvPr>
        </p:nvSpPr>
        <p:spPr>
          <a:xfrm>
            <a:off x="14661533" y="9290052"/>
            <a:ext cx="776057" cy="457036"/>
          </a:xfrm>
          <a:prstGeom prst="rect">
            <a:avLst/>
          </a:prstGeom>
        </p:spPr>
        <p:txBody>
          <a:bodyPr/>
          <a:lstStyle/>
          <a:p>
            <a:pPr>
              <a:defRPr/>
            </a:pPr>
            <a:fld id="{D6F1240D-0579-4C50-9985-7F1A0CF2FC2B}" type="slidenum">
              <a:rPr lang="ja-JP" altLang="en-US" smtClean="0"/>
              <a:pPr>
                <a:defRPr/>
              </a:pPr>
              <a:t>25</a:t>
            </a:fld>
            <a:endParaRPr lang="en-US" altLang="ja-JP" dirty="0"/>
          </a:p>
        </p:txBody>
      </p:sp>
      <p:sp>
        <p:nvSpPr>
          <p:cNvPr id="5" name="テキスト ボックス 4"/>
          <p:cNvSpPr txBox="1"/>
          <p:nvPr/>
        </p:nvSpPr>
        <p:spPr>
          <a:xfrm>
            <a:off x="2719768" y="2282920"/>
            <a:ext cx="11854527" cy="1592359"/>
          </a:xfrm>
          <a:prstGeom prst="rect">
            <a:avLst/>
          </a:prstGeom>
          <a:noFill/>
        </p:spPr>
        <p:txBody>
          <a:bodyPr wrap="none">
            <a:spAutoFit/>
          </a:bodyPr>
          <a:lstStyle/>
          <a:p>
            <a:pPr>
              <a:defRPr/>
            </a:pPr>
            <a:r>
              <a:rPr lang="ja-JP" altLang="en-US" sz="3249" dirty="0">
                <a:latin typeface="+mj-ea"/>
                <a:ea typeface="+mj-ea"/>
              </a:rPr>
              <a:t>標準正規分布は、期待値０、標準偏差１の正規分布であった。</a:t>
            </a:r>
            <a:endParaRPr lang="en-US" altLang="ja-JP" sz="3249" dirty="0">
              <a:latin typeface="+mj-ea"/>
              <a:ea typeface="+mj-ea"/>
            </a:endParaRPr>
          </a:p>
          <a:p>
            <a:pPr>
              <a:defRPr/>
            </a:pPr>
            <a:endParaRPr lang="en-US" altLang="ja-JP" sz="3249" dirty="0">
              <a:latin typeface="+mj-ea"/>
              <a:ea typeface="+mj-ea"/>
            </a:endParaRPr>
          </a:p>
          <a:p>
            <a:pPr>
              <a:defRPr/>
            </a:pPr>
            <a:r>
              <a:rPr lang="ja-JP" altLang="en-US" sz="3249" dirty="0">
                <a:latin typeface="+mj-ea"/>
                <a:ea typeface="+mj-ea"/>
              </a:rPr>
              <a:t>では、一般に期待値</a:t>
            </a:r>
            <a:r>
              <a:rPr lang="en-US" altLang="ja-JP" sz="3249" dirty="0">
                <a:latin typeface="+mj-ea"/>
                <a:ea typeface="+mj-ea"/>
              </a:rPr>
              <a:t>μ</a:t>
            </a:r>
            <a:r>
              <a:rPr lang="ja-JP" altLang="en-US" sz="3249" dirty="0" err="1">
                <a:latin typeface="+mj-ea"/>
                <a:ea typeface="+mj-ea"/>
              </a:rPr>
              <a:t>、</a:t>
            </a:r>
            <a:r>
              <a:rPr lang="ja-JP" altLang="en-US" sz="3249" dirty="0">
                <a:latin typeface="+mj-ea"/>
                <a:ea typeface="+mj-ea"/>
              </a:rPr>
              <a:t>標準偏差</a:t>
            </a:r>
            <a:r>
              <a:rPr lang="en-US" altLang="ja-JP" sz="3249" dirty="0">
                <a:latin typeface="+mj-ea"/>
                <a:ea typeface="+mj-ea"/>
              </a:rPr>
              <a:t>σ</a:t>
            </a:r>
            <a:r>
              <a:rPr lang="ja-JP" altLang="en-US" sz="3249" dirty="0">
                <a:latin typeface="+mj-ea"/>
                <a:ea typeface="+mj-ea"/>
              </a:rPr>
              <a:t>の正規分布の場合は？</a:t>
            </a:r>
          </a:p>
        </p:txBody>
      </p:sp>
    </p:spTree>
    <p:extLst>
      <p:ext uri="{BB962C8B-B14F-4D97-AF65-F5344CB8AC3E}">
        <p14:creationId xmlns:p14="http://schemas.microsoft.com/office/powerpoint/2010/main" val="1622276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タイトル 1"/>
          <p:cNvSpPr>
            <a:spLocks noGrp="1"/>
          </p:cNvSpPr>
          <p:nvPr>
            <p:ph type="title"/>
          </p:nvPr>
        </p:nvSpPr>
        <p:spPr bwMode="auto">
          <a:xfrm>
            <a:off x="1934661" y="484187"/>
            <a:ext cx="12921451" cy="1414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323" tIns="65162" rIns="130323" bIns="65162" numCol="1" anchor="t" anchorCtr="0" compatLnSpc="1">
            <a:prstTxWarp prst="textNoShape">
              <a:avLst/>
            </a:prstTxWarp>
            <a:normAutofit/>
          </a:bodyPr>
          <a:lstStyle/>
          <a:p>
            <a:r>
              <a:rPr lang="ja-JP" altLang="en-US" smtClean="0"/>
              <a:t>一般の正規分布の積分</a:t>
            </a:r>
          </a:p>
        </p:txBody>
      </p:sp>
      <p:sp>
        <p:nvSpPr>
          <p:cNvPr id="4" name="スライド番号プレースホルダー 3"/>
          <p:cNvSpPr>
            <a:spLocks noGrp="1"/>
          </p:cNvSpPr>
          <p:nvPr>
            <p:ph type="sldNum" sz="quarter" idx="4294967295"/>
          </p:nvPr>
        </p:nvSpPr>
        <p:spPr>
          <a:xfrm>
            <a:off x="14661533" y="9290052"/>
            <a:ext cx="776057" cy="457036"/>
          </a:xfrm>
          <a:prstGeom prst="rect">
            <a:avLst/>
          </a:prstGeom>
        </p:spPr>
        <p:txBody>
          <a:bodyPr/>
          <a:lstStyle/>
          <a:p>
            <a:pPr>
              <a:defRPr/>
            </a:pPr>
            <a:fld id="{80A79DA8-591C-4E38-BBCD-10BBB052192C}" type="slidenum">
              <a:rPr lang="ja-JP" altLang="en-US" smtClean="0"/>
              <a:pPr>
                <a:defRPr/>
              </a:pPr>
              <a:t>26</a:t>
            </a:fld>
            <a:endParaRPr lang="en-US" altLang="ja-JP" dirty="0"/>
          </a:p>
        </p:txBody>
      </p:sp>
      <p:sp>
        <p:nvSpPr>
          <p:cNvPr id="5" name="テキスト ボックス 4"/>
          <p:cNvSpPr txBox="1"/>
          <p:nvPr/>
        </p:nvSpPr>
        <p:spPr>
          <a:xfrm>
            <a:off x="2719767" y="2282919"/>
            <a:ext cx="11557972" cy="1092350"/>
          </a:xfrm>
          <a:prstGeom prst="rect">
            <a:avLst/>
          </a:prstGeom>
          <a:noFill/>
        </p:spPr>
        <p:txBody>
          <a:bodyPr wrap="none">
            <a:spAutoFit/>
          </a:bodyPr>
          <a:lstStyle/>
          <a:p>
            <a:pPr>
              <a:defRPr/>
            </a:pPr>
            <a:r>
              <a:rPr lang="ja-JP" altLang="en-US" sz="3249" dirty="0">
                <a:latin typeface="+mj-ea"/>
                <a:ea typeface="+mj-ea"/>
              </a:rPr>
              <a:t>期待値０、標準偏差</a:t>
            </a:r>
            <a:r>
              <a:rPr lang="en-US" altLang="ja-JP" sz="3249" dirty="0">
                <a:latin typeface="+mj-ea"/>
                <a:ea typeface="+mj-ea"/>
              </a:rPr>
              <a:t>3</a:t>
            </a:r>
            <a:r>
              <a:rPr lang="ja-JP" altLang="en-US" sz="3249" dirty="0">
                <a:latin typeface="+mj-ea"/>
                <a:ea typeface="+mj-ea"/>
              </a:rPr>
              <a:t>の正規分布に従う確率変数</a:t>
            </a:r>
            <a:r>
              <a:rPr lang="en-US" altLang="ja-JP" sz="3249" dirty="0">
                <a:latin typeface="+mj-ea"/>
                <a:ea typeface="+mj-ea"/>
              </a:rPr>
              <a:t>X</a:t>
            </a:r>
            <a:r>
              <a:rPr lang="ja-JP" altLang="en-US" sz="3249" dirty="0">
                <a:latin typeface="+mj-ea"/>
                <a:ea typeface="+mj-ea"/>
              </a:rPr>
              <a:t>について、</a:t>
            </a:r>
            <a:endParaRPr lang="en-US" altLang="ja-JP" sz="3249" dirty="0">
              <a:latin typeface="+mj-ea"/>
              <a:ea typeface="+mj-ea"/>
            </a:endParaRPr>
          </a:p>
          <a:p>
            <a:pPr>
              <a:defRPr/>
            </a:pPr>
            <a:r>
              <a:rPr lang="ja-JP" altLang="en-US" sz="3249" dirty="0">
                <a:latin typeface="+mj-ea"/>
                <a:ea typeface="+mj-ea"/>
              </a:rPr>
              <a:t>確率</a:t>
            </a:r>
            <a:r>
              <a:rPr lang="en-US" altLang="ja-JP" sz="3249" dirty="0" smtClean="0">
                <a:latin typeface="+mj-ea"/>
                <a:ea typeface="+mj-ea"/>
              </a:rPr>
              <a:t>P(X&lt;0</a:t>
            </a:r>
            <a:r>
              <a:rPr lang="en-US" altLang="ja-JP" sz="3249" dirty="0">
                <a:latin typeface="+mj-ea"/>
                <a:ea typeface="+mj-ea"/>
              </a:rPr>
              <a:t>)</a:t>
            </a:r>
            <a:r>
              <a:rPr lang="ja-JP" altLang="en-US" sz="3249" dirty="0">
                <a:latin typeface="+mj-ea"/>
                <a:ea typeface="+mj-ea"/>
              </a:rPr>
              <a:t>を求めよ。</a:t>
            </a:r>
          </a:p>
        </p:txBody>
      </p:sp>
    </p:spTree>
    <p:extLst>
      <p:ext uri="{BB962C8B-B14F-4D97-AF65-F5344CB8AC3E}">
        <p14:creationId xmlns:p14="http://schemas.microsoft.com/office/powerpoint/2010/main" val="3627510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スライド番号プレースホルダー 4"/>
          <p:cNvSpPr>
            <a:spLocks noGrp="1"/>
          </p:cNvSpPr>
          <p:nvPr>
            <p:ph type="sldNum" sz="quarter" idx="4294967295"/>
          </p:nvPr>
        </p:nvSpPr>
        <p:spPr>
          <a:xfrm>
            <a:off x="14661533" y="8464219"/>
            <a:ext cx="776057" cy="37105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05233" tIns="97486" rIns="130323" bIns="65162" anchor="t"/>
          <a:lstStyle>
            <a:lvl1pPr>
              <a:defRPr kumimoji="1" sz="3420">
                <a:solidFill>
                  <a:schemeClr val="tx1"/>
                </a:solidFill>
                <a:latin typeface="Arial" panose="020B0604020202020204" pitchFamily="34" charset="0"/>
                <a:ea typeface="HGP創英角ｺﾞｼｯｸUB" panose="020B0900000000000000" pitchFamily="50" charset="-128"/>
              </a:defRPr>
            </a:lvl1pPr>
            <a:lvl2pPr marL="1058852" indent="-407251">
              <a:defRPr kumimoji="1" sz="3420">
                <a:solidFill>
                  <a:schemeClr val="tx1"/>
                </a:solidFill>
                <a:latin typeface="Arial" panose="020B0604020202020204" pitchFamily="34" charset="0"/>
                <a:ea typeface="HGP創英角ｺﾞｼｯｸUB" panose="020B0900000000000000" pitchFamily="50" charset="-128"/>
              </a:defRPr>
            </a:lvl2pPr>
            <a:lvl3pPr marL="1629004" indent="-325801">
              <a:defRPr kumimoji="1" sz="3420">
                <a:solidFill>
                  <a:schemeClr val="tx1"/>
                </a:solidFill>
                <a:latin typeface="Arial" panose="020B0604020202020204" pitchFamily="34" charset="0"/>
                <a:ea typeface="HGP創英角ｺﾞｼｯｸUB" panose="020B0900000000000000" pitchFamily="50" charset="-128"/>
              </a:defRPr>
            </a:lvl3pPr>
            <a:lvl4pPr marL="2280605" indent="-325801">
              <a:defRPr kumimoji="1" sz="3420">
                <a:solidFill>
                  <a:schemeClr val="tx1"/>
                </a:solidFill>
                <a:latin typeface="Arial" panose="020B0604020202020204" pitchFamily="34" charset="0"/>
                <a:ea typeface="HGP創英角ｺﾞｼｯｸUB" panose="020B0900000000000000" pitchFamily="50" charset="-128"/>
              </a:defRPr>
            </a:lvl4pPr>
            <a:lvl5pPr marL="2932206" indent="-325801">
              <a:defRPr kumimoji="1" sz="3420">
                <a:solidFill>
                  <a:schemeClr val="tx1"/>
                </a:solidFill>
                <a:latin typeface="Arial" panose="020B0604020202020204" pitchFamily="34" charset="0"/>
                <a:ea typeface="HGP創英角ｺﾞｼｯｸUB" panose="020B0900000000000000" pitchFamily="50" charset="-128"/>
              </a:defRPr>
            </a:lvl5pPr>
            <a:lvl6pPr marL="3583808" indent="-325801" eaLnBrk="0" fontAlgn="base" hangingPunct="0">
              <a:spcBef>
                <a:spcPct val="0"/>
              </a:spcBef>
              <a:spcAft>
                <a:spcPct val="0"/>
              </a:spcAft>
              <a:defRPr kumimoji="1" sz="3420">
                <a:solidFill>
                  <a:schemeClr val="tx1"/>
                </a:solidFill>
                <a:latin typeface="Arial" panose="020B0604020202020204" pitchFamily="34" charset="0"/>
                <a:ea typeface="HGP創英角ｺﾞｼｯｸUB" panose="020B0900000000000000" pitchFamily="50" charset="-128"/>
              </a:defRPr>
            </a:lvl6pPr>
            <a:lvl7pPr marL="4235409" indent="-325801" eaLnBrk="0" fontAlgn="base" hangingPunct="0">
              <a:spcBef>
                <a:spcPct val="0"/>
              </a:spcBef>
              <a:spcAft>
                <a:spcPct val="0"/>
              </a:spcAft>
              <a:defRPr kumimoji="1" sz="3420">
                <a:solidFill>
                  <a:schemeClr val="tx1"/>
                </a:solidFill>
                <a:latin typeface="Arial" panose="020B0604020202020204" pitchFamily="34" charset="0"/>
                <a:ea typeface="HGP創英角ｺﾞｼｯｸUB" panose="020B0900000000000000" pitchFamily="50" charset="-128"/>
              </a:defRPr>
            </a:lvl7pPr>
            <a:lvl8pPr marL="4887011" indent="-325801" eaLnBrk="0" fontAlgn="base" hangingPunct="0">
              <a:spcBef>
                <a:spcPct val="0"/>
              </a:spcBef>
              <a:spcAft>
                <a:spcPct val="0"/>
              </a:spcAft>
              <a:defRPr kumimoji="1" sz="3420">
                <a:solidFill>
                  <a:schemeClr val="tx1"/>
                </a:solidFill>
                <a:latin typeface="Arial" panose="020B0604020202020204" pitchFamily="34" charset="0"/>
                <a:ea typeface="HGP創英角ｺﾞｼｯｸUB" panose="020B0900000000000000" pitchFamily="50" charset="-128"/>
              </a:defRPr>
            </a:lvl8pPr>
            <a:lvl9pPr marL="5538612" indent="-325801" eaLnBrk="0" fontAlgn="base" hangingPunct="0">
              <a:spcBef>
                <a:spcPct val="0"/>
              </a:spcBef>
              <a:spcAft>
                <a:spcPct val="0"/>
              </a:spcAft>
              <a:defRPr kumimoji="1" sz="3420">
                <a:solidFill>
                  <a:schemeClr val="tx1"/>
                </a:solidFill>
                <a:latin typeface="Arial" panose="020B0604020202020204" pitchFamily="34" charset="0"/>
                <a:ea typeface="HGP創英角ｺﾞｼｯｸUB" panose="020B0900000000000000" pitchFamily="50" charset="-128"/>
              </a:defRPr>
            </a:lvl9pPr>
          </a:lstStyle>
          <a:p>
            <a:fld id="{F4AA9833-4EA7-4F7D-BCD7-41963DC7FA79}" type="slidenum">
              <a:rPr kumimoji="0" lang="ja-JP" altLang="en-US" sz="2565">
                <a:solidFill>
                  <a:schemeClr val="bg1"/>
                </a:solidFill>
                <a:ea typeface="ＭＳ Ｐゴシック" panose="020B0600070205080204" pitchFamily="50" charset="-128"/>
              </a:rPr>
              <a:pPr/>
              <a:t>27</a:t>
            </a:fld>
            <a:endParaRPr kumimoji="0" lang="en-US" altLang="ja-JP" sz="2565">
              <a:solidFill>
                <a:schemeClr val="bg1"/>
              </a:solidFill>
              <a:ea typeface="ＭＳ Ｐゴシック" panose="020B0600070205080204" pitchFamily="50" charset="-128"/>
            </a:endParaRPr>
          </a:p>
        </p:txBody>
      </p:sp>
      <p:sp>
        <p:nvSpPr>
          <p:cNvPr id="7" name="正方形/長方形 6"/>
          <p:cNvSpPr/>
          <p:nvPr/>
        </p:nvSpPr>
        <p:spPr>
          <a:xfrm>
            <a:off x="2018376" y="3348581"/>
            <a:ext cx="8249275" cy="592342"/>
          </a:xfrm>
          <a:prstGeom prst="rect">
            <a:avLst/>
          </a:prstGeom>
        </p:spPr>
        <p:txBody>
          <a:bodyPr>
            <a:spAutoFit/>
          </a:bodyPr>
          <a:lstStyle/>
          <a:p>
            <a:pPr>
              <a:defRPr/>
            </a:pPr>
            <a:r>
              <a:rPr lang="en-US" altLang="ja-JP" sz="3249" dirty="0"/>
              <a:t> X</a:t>
            </a:r>
            <a:r>
              <a:rPr lang="ja-JP" altLang="en-US" sz="3249" dirty="0"/>
              <a:t>～</a:t>
            </a:r>
            <a:r>
              <a:rPr lang="en-US" altLang="ja-JP" sz="3249" dirty="0"/>
              <a:t>N(0,3</a:t>
            </a:r>
            <a:r>
              <a:rPr lang="en-US" altLang="ja-JP" sz="3249" baseline="30000" dirty="0"/>
              <a:t>2</a:t>
            </a:r>
            <a:r>
              <a:rPr lang="en-US" altLang="ja-JP" sz="3249" dirty="0"/>
              <a:t>)</a:t>
            </a:r>
            <a:r>
              <a:rPr lang="ja-JP" altLang="en-US" sz="3249" dirty="0"/>
              <a:t>　を</a:t>
            </a:r>
            <a:r>
              <a:rPr lang="en-US" altLang="ja-JP" sz="3249" dirty="0"/>
              <a:t>(-</a:t>
            </a:r>
            <a:r>
              <a:rPr lang="ja-JP" altLang="en-US" sz="3249" dirty="0"/>
              <a:t>∞</a:t>
            </a:r>
            <a:r>
              <a:rPr lang="en-US" altLang="ja-JP" sz="3249" dirty="0"/>
              <a:t>,0)</a:t>
            </a:r>
            <a:r>
              <a:rPr lang="ja-JP" altLang="en-US" sz="3249" dirty="0"/>
              <a:t>上で積分</a:t>
            </a:r>
            <a:r>
              <a:rPr lang="ja-JP" altLang="en-US" sz="3249" dirty="0" smtClean="0"/>
              <a:t>する</a:t>
            </a:r>
            <a:endParaRPr lang="en-US" altLang="ja-JP" sz="3249" dirty="0"/>
          </a:p>
        </p:txBody>
      </p:sp>
      <p:sp>
        <p:nvSpPr>
          <p:cNvPr id="10" name="正方形/長方形 3"/>
          <p:cNvSpPr>
            <a:spLocks noChangeArrowheads="1"/>
          </p:cNvSpPr>
          <p:nvPr/>
        </p:nvSpPr>
        <p:spPr bwMode="auto">
          <a:xfrm>
            <a:off x="2090777" y="2049875"/>
            <a:ext cx="13333237" cy="54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a:spcAft>
                <a:spcPts val="975"/>
              </a:spcAft>
              <a:buClr>
                <a:srgbClr val="A50021"/>
              </a:buClr>
              <a:buFont typeface="Wingdings" panose="05000000000000000000" pitchFamily="2" charset="2"/>
              <a:buChar char="l"/>
              <a:defRPr/>
            </a:pPr>
            <a:r>
              <a:rPr lang="ja-JP" altLang="en-US" sz="2925" dirty="0">
                <a:latin typeface="+mn-ea"/>
                <a:ea typeface="+mn-ea"/>
              </a:rPr>
              <a:t>一般の正規分布：</a:t>
            </a:r>
            <a:r>
              <a:rPr lang="en-US" altLang="ja-JP" sz="2925" dirty="0">
                <a:latin typeface="+mn-ea"/>
                <a:ea typeface="+mn-ea"/>
              </a:rPr>
              <a:t> </a:t>
            </a:r>
            <a:r>
              <a:rPr lang="en-US" altLang="ja-JP" sz="2925" dirty="0" err="1">
                <a:latin typeface="+mn-ea"/>
                <a:ea typeface="+mn-ea"/>
              </a:rPr>
              <a:t>loc</a:t>
            </a:r>
            <a:r>
              <a:rPr lang="en-US" altLang="ja-JP" sz="2925" dirty="0">
                <a:latin typeface="+mn-ea"/>
                <a:ea typeface="+mn-ea"/>
              </a:rPr>
              <a:t> =μ, scale =σ</a:t>
            </a:r>
          </a:p>
        </p:txBody>
      </p:sp>
      <p:pic>
        <p:nvPicPr>
          <p:cNvPr id="48133" name="図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42093" y="5550049"/>
            <a:ext cx="5106587" cy="1398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タイトル 1"/>
          <p:cNvSpPr>
            <a:spLocks noGrp="1"/>
          </p:cNvSpPr>
          <p:nvPr>
            <p:ph type="title"/>
          </p:nvPr>
        </p:nvSpPr>
        <p:spPr bwMode="auto">
          <a:xfrm>
            <a:off x="1163551" y="422623"/>
            <a:ext cx="12921451" cy="114711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323" tIns="65162" rIns="130323" bIns="65162" numCol="1" anchor="t" anchorCtr="0" compatLnSpc="1">
            <a:prstTxWarp prst="textNoShape">
              <a:avLst/>
            </a:prstTxWarp>
            <a:normAutofit/>
          </a:bodyPr>
          <a:lstStyle/>
          <a:p>
            <a:r>
              <a:rPr lang="en-US" altLang="ja-JP" smtClean="0"/>
              <a:t>Python</a:t>
            </a:r>
            <a:endParaRPr lang="ja-JP" altLang="en-US" smtClean="0"/>
          </a:p>
        </p:txBody>
      </p:sp>
    </p:spTree>
    <p:extLst>
      <p:ext uri="{BB962C8B-B14F-4D97-AF65-F5344CB8AC3E}">
        <p14:creationId xmlns:p14="http://schemas.microsoft.com/office/powerpoint/2010/main" val="1750084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タイトル 1"/>
          <p:cNvSpPr>
            <a:spLocks noGrp="1"/>
          </p:cNvSpPr>
          <p:nvPr>
            <p:ph type="title"/>
          </p:nvPr>
        </p:nvSpPr>
        <p:spPr bwMode="auto">
          <a:xfrm>
            <a:off x="1934661" y="484187"/>
            <a:ext cx="12921451" cy="1414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323" tIns="65162" rIns="130323" bIns="65162" numCol="1" anchor="t" anchorCtr="0" compatLnSpc="1">
            <a:prstTxWarp prst="textNoShape">
              <a:avLst/>
            </a:prstTxWarp>
            <a:normAutofit/>
          </a:bodyPr>
          <a:lstStyle/>
          <a:p>
            <a:r>
              <a:rPr lang="ja-JP" altLang="en-US" smtClean="0"/>
              <a:t>一般の正規分布の積分</a:t>
            </a:r>
          </a:p>
        </p:txBody>
      </p:sp>
      <p:sp>
        <p:nvSpPr>
          <p:cNvPr id="4" name="スライド番号プレースホルダー 3"/>
          <p:cNvSpPr>
            <a:spLocks noGrp="1"/>
          </p:cNvSpPr>
          <p:nvPr>
            <p:ph type="sldNum" sz="quarter" idx="4294967295"/>
          </p:nvPr>
        </p:nvSpPr>
        <p:spPr>
          <a:xfrm>
            <a:off x="14661533" y="9290052"/>
            <a:ext cx="776057" cy="457036"/>
          </a:xfrm>
          <a:prstGeom prst="rect">
            <a:avLst/>
          </a:prstGeom>
        </p:spPr>
        <p:txBody>
          <a:bodyPr/>
          <a:lstStyle/>
          <a:p>
            <a:pPr>
              <a:defRPr/>
            </a:pPr>
            <a:fld id="{4F58FD3F-4A1C-42EB-906A-0E0BD2E3119E}" type="slidenum">
              <a:rPr lang="ja-JP" altLang="en-US" smtClean="0"/>
              <a:pPr>
                <a:defRPr/>
              </a:pPr>
              <a:t>28</a:t>
            </a:fld>
            <a:endParaRPr lang="en-US" altLang="ja-JP" dirty="0"/>
          </a:p>
        </p:txBody>
      </p:sp>
      <p:sp>
        <p:nvSpPr>
          <p:cNvPr id="5" name="テキスト ボックス 4"/>
          <p:cNvSpPr txBox="1"/>
          <p:nvPr/>
        </p:nvSpPr>
        <p:spPr>
          <a:xfrm>
            <a:off x="2719767" y="2282919"/>
            <a:ext cx="12519774" cy="2092368"/>
          </a:xfrm>
          <a:prstGeom prst="rect">
            <a:avLst/>
          </a:prstGeom>
          <a:noFill/>
        </p:spPr>
        <p:txBody>
          <a:bodyPr wrap="none">
            <a:spAutoFit/>
          </a:bodyPr>
          <a:lstStyle/>
          <a:p>
            <a:pPr>
              <a:defRPr/>
            </a:pPr>
            <a:r>
              <a:rPr lang="ja-JP" altLang="en-US" sz="3249" dirty="0">
                <a:latin typeface="+mj-ea"/>
                <a:ea typeface="+mj-ea"/>
              </a:rPr>
              <a:t>これが求められると、</a:t>
            </a:r>
            <a:r>
              <a:rPr lang="en-US" altLang="ja-JP" sz="3249" dirty="0">
                <a:latin typeface="+mj-ea"/>
                <a:ea typeface="+mj-ea"/>
              </a:rPr>
              <a:t>P(a&lt;X&lt;b)</a:t>
            </a:r>
            <a:r>
              <a:rPr lang="ja-JP" altLang="en-US" sz="3249" dirty="0">
                <a:latin typeface="+mj-ea"/>
                <a:ea typeface="+mj-ea"/>
              </a:rPr>
              <a:t>の様な確率も計算できる。</a:t>
            </a:r>
            <a:endParaRPr lang="en-US" altLang="ja-JP" sz="3249" dirty="0">
              <a:latin typeface="+mj-ea"/>
              <a:ea typeface="+mj-ea"/>
            </a:endParaRPr>
          </a:p>
          <a:p>
            <a:pPr>
              <a:defRPr/>
            </a:pPr>
            <a:endParaRPr lang="en-US" altLang="ja-JP" sz="3249" dirty="0">
              <a:latin typeface="+mj-ea"/>
              <a:ea typeface="+mj-ea"/>
            </a:endParaRPr>
          </a:p>
          <a:p>
            <a:pPr>
              <a:defRPr/>
            </a:pPr>
            <a:r>
              <a:rPr lang="ja-JP" altLang="en-US" sz="3249" dirty="0">
                <a:latin typeface="+mj-ea"/>
                <a:ea typeface="+mj-ea"/>
              </a:rPr>
              <a:t>例）　期待値</a:t>
            </a:r>
            <a:r>
              <a:rPr lang="en-US" altLang="ja-JP" sz="3249" dirty="0">
                <a:latin typeface="+mj-ea"/>
                <a:ea typeface="+mj-ea"/>
              </a:rPr>
              <a:t>5, </a:t>
            </a:r>
            <a:r>
              <a:rPr lang="ja-JP" altLang="en-US" sz="3249" dirty="0">
                <a:latin typeface="+mj-ea"/>
                <a:ea typeface="+mj-ea"/>
              </a:rPr>
              <a:t>標準偏差</a:t>
            </a:r>
            <a:r>
              <a:rPr lang="en-US" altLang="ja-JP" sz="3249" dirty="0">
                <a:latin typeface="+mj-ea"/>
                <a:ea typeface="+mj-ea"/>
              </a:rPr>
              <a:t>2</a:t>
            </a:r>
            <a:r>
              <a:rPr lang="ja-JP" altLang="en-US" sz="3249" dirty="0">
                <a:latin typeface="+mj-ea"/>
                <a:ea typeface="+mj-ea"/>
              </a:rPr>
              <a:t>の正規分布に従う確率変数</a:t>
            </a:r>
            <a:r>
              <a:rPr lang="en-US" altLang="ja-JP" sz="3249" dirty="0">
                <a:latin typeface="+mj-ea"/>
                <a:ea typeface="+mj-ea"/>
              </a:rPr>
              <a:t>X</a:t>
            </a:r>
            <a:r>
              <a:rPr lang="ja-JP" altLang="en-US" sz="3249" dirty="0">
                <a:latin typeface="+mj-ea"/>
                <a:ea typeface="+mj-ea"/>
              </a:rPr>
              <a:t>について、</a:t>
            </a:r>
            <a:endParaRPr lang="en-US" altLang="ja-JP" sz="3249" dirty="0">
              <a:latin typeface="+mj-ea"/>
              <a:ea typeface="+mj-ea"/>
            </a:endParaRPr>
          </a:p>
          <a:p>
            <a:pPr>
              <a:defRPr/>
            </a:pPr>
            <a:r>
              <a:rPr lang="ja-JP" altLang="en-US" sz="3249" dirty="0">
                <a:latin typeface="+mj-ea"/>
                <a:ea typeface="+mj-ea"/>
              </a:rPr>
              <a:t>確率</a:t>
            </a:r>
            <a:r>
              <a:rPr lang="en-US" altLang="ja-JP" sz="3249" dirty="0">
                <a:latin typeface="+mj-ea"/>
                <a:ea typeface="+mj-ea"/>
              </a:rPr>
              <a:t>P(-10&lt;X&lt;2)</a:t>
            </a:r>
            <a:r>
              <a:rPr lang="ja-JP" altLang="en-US" sz="3249" dirty="0">
                <a:latin typeface="+mj-ea"/>
                <a:ea typeface="+mj-ea"/>
              </a:rPr>
              <a:t>を求めよ</a:t>
            </a:r>
            <a:r>
              <a:rPr lang="ja-JP" altLang="en-US" sz="3249" dirty="0" smtClean="0">
                <a:latin typeface="+mj-ea"/>
                <a:ea typeface="+mj-ea"/>
              </a:rPr>
              <a:t>。</a:t>
            </a:r>
            <a:endParaRPr lang="en-US" altLang="ja-JP" sz="3249" dirty="0" smtClean="0">
              <a:latin typeface="+mj-ea"/>
              <a:ea typeface="+mj-ea"/>
            </a:endParaRPr>
          </a:p>
        </p:txBody>
      </p:sp>
    </p:spTree>
    <p:extLst>
      <p:ext uri="{BB962C8B-B14F-4D97-AF65-F5344CB8AC3E}">
        <p14:creationId xmlns:p14="http://schemas.microsoft.com/office/powerpoint/2010/main" val="10340752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タイトル 1"/>
          <p:cNvSpPr>
            <a:spLocks noGrp="1"/>
          </p:cNvSpPr>
          <p:nvPr>
            <p:ph type="title"/>
          </p:nvPr>
        </p:nvSpPr>
        <p:spPr bwMode="auto">
          <a:xfrm>
            <a:off x="1934661" y="484187"/>
            <a:ext cx="12921451" cy="1414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323" tIns="65162" rIns="130323" bIns="65162" numCol="1" anchor="t" anchorCtr="0" compatLnSpc="1">
            <a:prstTxWarp prst="textNoShape">
              <a:avLst/>
            </a:prstTxWarp>
            <a:normAutofit/>
          </a:bodyPr>
          <a:lstStyle/>
          <a:p>
            <a:r>
              <a:rPr lang="ja-JP" altLang="en-US" smtClean="0"/>
              <a:t>一般の正規分布の積分</a:t>
            </a:r>
          </a:p>
        </p:txBody>
      </p:sp>
      <p:sp>
        <p:nvSpPr>
          <p:cNvPr id="4" name="スライド番号プレースホルダー 3"/>
          <p:cNvSpPr>
            <a:spLocks noGrp="1"/>
          </p:cNvSpPr>
          <p:nvPr>
            <p:ph type="sldNum" sz="quarter" idx="4294967295"/>
          </p:nvPr>
        </p:nvSpPr>
        <p:spPr>
          <a:xfrm>
            <a:off x="14661533" y="9290052"/>
            <a:ext cx="776057" cy="457036"/>
          </a:xfrm>
          <a:prstGeom prst="rect">
            <a:avLst/>
          </a:prstGeom>
        </p:spPr>
        <p:txBody>
          <a:bodyPr/>
          <a:lstStyle/>
          <a:p>
            <a:pPr>
              <a:defRPr/>
            </a:pPr>
            <a:fld id="{AFFAD12D-0AFC-4653-8F3D-844141467E0A}" type="slidenum">
              <a:rPr lang="ja-JP" altLang="en-US" smtClean="0"/>
              <a:pPr>
                <a:defRPr/>
              </a:pPr>
              <a:t>29</a:t>
            </a:fld>
            <a:endParaRPr lang="en-US" altLang="ja-JP" dirty="0"/>
          </a:p>
        </p:txBody>
      </p:sp>
      <p:sp>
        <p:nvSpPr>
          <p:cNvPr id="5" name="テキスト ボックス 4"/>
          <p:cNvSpPr txBox="1"/>
          <p:nvPr/>
        </p:nvSpPr>
        <p:spPr>
          <a:xfrm>
            <a:off x="2719767" y="2282919"/>
            <a:ext cx="12519774" cy="4092402"/>
          </a:xfrm>
          <a:prstGeom prst="rect">
            <a:avLst/>
          </a:prstGeom>
          <a:noFill/>
        </p:spPr>
        <p:txBody>
          <a:bodyPr wrap="none">
            <a:spAutoFit/>
          </a:bodyPr>
          <a:lstStyle/>
          <a:p>
            <a:pPr>
              <a:defRPr/>
            </a:pPr>
            <a:r>
              <a:rPr lang="ja-JP" altLang="en-US" sz="3249" dirty="0">
                <a:latin typeface="+mj-ea"/>
                <a:ea typeface="+mj-ea"/>
              </a:rPr>
              <a:t>これが求められると、</a:t>
            </a:r>
            <a:r>
              <a:rPr lang="en-US" altLang="ja-JP" sz="3249" dirty="0">
                <a:latin typeface="+mj-ea"/>
                <a:ea typeface="+mj-ea"/>
              </a:rPr>
              <a:t>P(a&lt;X&lt;b)</a:t>
            </a:r>
            <a:r>
              <a:rPr lang="ja-JP" altLang="en-US" sz="3249" dirty="0">
                <a:latin typeface="+mj-ea"/>
                <a:ea typeface="+mj-ea"/>
              </a:rPr>
              <a:t>の様な確率も計算できる。</a:t>
            </a:r>
            <a:endParaRPr lang="en-US" altLang="ja-JP" sz="3249" dirty="0">
              <a:latin typeface="+mj-ea"/>
              <a:ea typeface="+mj-ea"/>
            </a:endParaRPr>
          </a:p>
          <a:p>
            <a:pPr>
              <a:defRPr/>
            </a:pPr>
            <a:endParaRPr lang="en-US" altLang="ja-JP" sz="3249" dirty="0">
              <a:latin typeface="+mj-ea"/>
              <a:ea typeface="+mj-ea"/>
            </a:endParaRPr>
          </a:p>
          <a:p>
            <a:pPr>
              <a:defRPr/>
            </a:pPr>
            <a:r>
              <a:rPr lang="ja-JP" altLang="en-US" sz="3249" dirty="0">
                <a:latin typeface="+mj-ea"/>
                <a:ea typeface="+mj-ea"/>
              </a:rPr>
              <a:t>例）　期待値</a:t>
            </a:r>
            <a:r>
              <a:rPr lang="en-US" altLang="ja-JP" sz="3249" dirty="0">
                <a:latin typeface="+mj-ea"/>
                <a:ea typeface="+mj-ea"/>
              </a:rPr>
              <a:t>5, </a:t>
            </a:r>
            <a:r>
              <a:rPr lang="ja-JP" altLang="en-US" sz="3249" dirty="0">
                <a:latin typeface="+mj-ea"/>
                <a:ea typeface="+mj-ea"/>
              </a:rPr>
              <a:t>標準偏差</a:t>
            </a:r>
            <a:r>
              <a:rPr lang="en-US" altLang="ja-JP" sz="3249" dirty="0">
                <a:latin typeface="+mj-ea"/>
                <a:ea typeface="+mj-ea"/>
              </a:rPr>
              <a:t>2</a:t>
            </a:r>
            <a:r>
              <a:rPr lang="ja-JP" altLang="en-US" sz="3249" dirty="0">
                <a:latin typeface="+mj-ea"/>
                <a:ea typeface="+mj-ea"/>
              </a:rPr>
              <a:t>の正規分布に従う確率変数</a:t>
            </a:r>
            <a:r>
              <a:rPr lang="en-US" altLang="ja-JP" sz="3249" dirty="0">
                <a:latin typeface="+mj-ea"/>
                <a:ea typeface="+mj-ea"/>
              </a:rPr>
              <a:t>X</a:t>
            </a:r>
            <a:r>
              <a:rPr lang="ja-JP" altLang="en-US" sz="3249" dirty="0">
                <a:latin typeface="+mj-ea"/>
                <a:ea typeface="+mj-ea"/>
              </a:rPr>
              <a:t>について、</a:t>
            </a:r>
            <a:endParaRPr lang="en-US" altLang="ja-JP" sz="3249" dirty="0">
              <a:latin typeface="+mj-ea"/>
              <a:ea typeface="+mj-ea"/>
            </a:endParaRPr>
          </a:p>
          <a:p>
            <a:pPr>
              <a:defRPr/>
            </a:pPr>
            <a:r>
              <a:rPr lang="ja-JP" altLang="en-US" sz="3249" dirty="0">
                <a:latin typeface="+mj-ea"/>
                <a:ea typeface="+mj-ea"/>
              </a:rPr>
              <a:t>確率</a:t>
            </a:r>
            <a:r>
              <a:rPr lang="en-US" altLang="ja-JP" sz="3249" dirty="0">
                <a:latin typeface="+mj-ea"/>
                <a:ea typeface="+mj-ea"/>
              </a:rPr>
              <a:t>P(-10&lt;X&lt;2)</a:t>
            </a:r>
            <a:r>
              <a:rPr lang="ja-JP" altLang="en-US" sz="3249" dirty="0">
                <a:latin typeface="+mj-ea"/>
                <a:ea typeface="+mj-ea"/>
              </a:rPr>
              <a:t>を求めよ</a:t>
            </a:r>
            <a:r>
              <a:rPr lang="ja-JP" altLang="en-US" sz="3249" dirty="0" smtClean="0">
                <a:latin typeface="+mj-ea"/>
                <a:ea typeface="+mj-ea"/>
              </a:rPr>
              <a:t>。</a:t>
            </a:r>
            <a:endParaRPr lang="en-US" altLang="ja-JP" sz="3249" dirty="0" smtClean="0">
              <a:latin typeface="+mj-ea"/>
              <a:ea typeface="+mj-ea"/>
            </a:endParaRPr>
          </a:p>
          <a:p>
            <a:pPr>
              <a:defRPr/>
            </a:pPr>
            <a:endParaRPr lang="en-US" altLang="ja-JP" sz="3249" dirty="0">
              <a:latin typeface="+mj-ea"/>
              <a:ea typeface="+mj-ea"/>
            </a:endParaRPr>
          </a:p>
          <a:p>
            <a:pPr>
              <a:defRPr/>
            </a:pPr>
            <a:endParaRPr lang="en-US" altLang="ja-JP" sz="3249" dirty="0" smtClean="0">
              <a:latin typeface="+mj-ea"/>
              <a:ea typeface="+mj-ea"/>
            </a:endParaRPr>
          </a:p>
          <a:p>
            <a:pPr>
              <a:defRPr/>
            </a:pPr>
            <a:r>
              <a:rPr lang="ja-JP" altLang="en-US" sz="3249" dirty="0" smtClean="0">
                <a:latin typeface="+mj-ea"/>
                <a:ea typeface="+mj-ea"/>
              </a:rPr>
              <a:t>と考えればよい。</a:t>
            </a:r>
            <a:endParaRPr lang="en-US" altLang="ja-JP" sz="3249" dirty="0" smtClean="0">
              <a:latin typeface="+mj-ea"/>
              <a:ea typeface="+mj-ea"/>
            </a:endParaRPr>
          </a:p>
          <a:p>
            <a:pPr>
              <a:defRPr/>
            </a:pPr>
            <a:r>
              <a:rPr lang="en-US" altLang="ja-JP" sz="3249" dirty="0" smtClean="0">
                <a:latin typeface="+mj-ea"/>
                <a:ea typeface="+mj-ea"/>
              </a:rPr>
              <a:t>Python</a:t>
            </a:r>
            <a:r>
              <a:rPr lang="ja-JP" altLang="en-US" sz="3249" dirty="0" smtClean="0">
                <a:latin typeface="+mj-ea"/>
                <a:ea typeface="+mj-ea"/>
              </a:rPr>
              <a:t>のコードでは：</a:t>
            </a:r>
            <a:endParaRPr lang="en-US" altLang="ja-JP" sz="3249" dirty="0" smtClean="0">
              <a:latin typeface="+mj-ea"/>
              <a:ea typeface="+mj-ea"/>
            </a:endParaRPr>
          </a:p>
        </p:txBody>
      </p:sp>
      <p:pic>
        <p:nvPicPr>
          <p:cNvPr id="51206" name="図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7747" y="6435291"/>
            <a:ext cx="10649331"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begin{align*}&#10;&amp;P(-10&lt;X&lt;2)=P(X&lt;2)-P(X&lt;-10)&#10;\end{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166" y="4563083"/>
            <a:ext cx="7800975" cy="40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466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a:t>
            </a:fld>
            <a:endParaRPr lang="en-US" altLang="ja-JP" dirty="0"/>
          </a:p>
        </p:txBody>
      </p:sp>
      <p:sp>
        <p:nvSpPr>
          <p:cNvPr id="8" name="タイトル 1"/>
          <p:cNvSpPr>
            <a:spLocks noGrp="1"/>
          </p:cNvSpPr>
          <p:nvPr>
            <p:ph type="title"/>
          </p:nvPr>
        </p:nvSpPr>
        <p:spPr>
          <a:xfrm>
            <a:off x="376888" y="485274"/>
            <a:ext cx="15902353" cy="1413515"/>
          </a:xfrm>
        </p:spPr>
        <p:txBody>
          <a:bodyPr/>
          <a:lstStyle/>
          <a:p>
            <a:r>
              <a:rPr kumimoji="1" lang="ja-JP" altLang="en-US" dirty="0" smtClean="0"/>
              <a:t>本日の講義内容</a:t>
            </a:r>
            <a:endParaRPr kumimoji="1" lang="ja-JP" altLang="en-US" dirty="0"/>
          </a:p>
        </p:txBody>
      </p:sp>
      <p:sp>
        <p:nvSpPr>
          <p:cNvPr id="10" name="正方形/長方形 9"/>
          <p:cNvSpPr/>
          <p:nvPr/>
        </p:nvSpPr>
        <p:spPr>
          <a:xfrm>
            <a:off x="2508782" y="3770995"/>
            <a:ext cx="12444301" cy="1754326"/>
          </a:xfrm>
          <a:prstGeom prst="rect">
            <a:avLst/>
          </a:prstGeom>
        </p:spPr>
        <p:txBody>
          <a:bodyPr wrap="square">
            <a:spAutoFit/>
          </a:bodyPr>
          <a:lstStyle/>
          <a:p>
            <a:pPr marL="457200" indent="-457200" algn="ctr">
              <a:buAutoNum type="arabicPeriod"/>
            </a:pPr>
            <a:r>
              <a:rPr lang="ja-JP" altLang="en-US" sz="5400" dirty="0" smtClean="0">
                <a:latin typeface="+mj-ea"/>
                <a:ea typeface="+mj-ea"/>
              </a:rPr>
              <a:t>正規分布</a:t>
            </a:r>
            <a:endParaRPr lang="en-US" altLang="ja-JP" sz="5400" dirty="0" smtClean="0">
              <a:latin typeface="+mj-ea"/>
              <a:ea typeface="+mj-ea"/>
            </a:endParaRPr>
          </a:p>
          <a:p>
            <a:pPr marL="457200" indent="-457200" algn="ctr">
              <a:buAutoNum type="arabicPeriod"/>
            </a:pPr>
            <a:r>
              <a:rPr lang="ja-JP" altLang="en-US" sz="5400" dirty="0" smtClean="0">
                <a:latin typeface="+mj-ea"/>
                <a:ea typeface="+mj-ea"/>
              </a:rPr>
              <a:t>指数</a:t>
            </a:r>
            <a:r>
              <a:rPr lang="ja-JP" altLang="en-US" sz="5400" dirty="0">
                <a:latin typeface="+mj-ea"/>
                <a:ea typeface="+mj-ea"/>
              </a:rPr>
              <a:t>分布</a:t>
            </a:r>
          </a:p>
        </p:txBody>
      </p:sp>
    </p:spTree>
    <p:extLst>
      <p:ext uri="{BB962C8B-B14F-4D97-AF65-F5344CB8AC3E}">
        <p14:creationId xmlns:p14="http://schemas.microsoft.com/office/powerpoint/2010/main" val="1584977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タイトル 1"/>
          <p:cNvSpPr>
            <a:spLocks noGrp="1"/>
          </p:cNvSpPr>
          <p:nvPr>
            <p:ph type="title"/>
          </p:nvPr>
        </p:nvSpPr>
        <p:spPr bwMode="auto">
          <a:xfrm>
            <a:off x="1934661" y="484187"/>
            <a:ext cx="12921451" cy="141409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323" tIns="65162" rIns="130323" bIns="65162" numCol="1" anchor="t" anchorCtr="0" compatLnSpc="1">
            <a:prstTxWarp prst="textNoShape">
              <a:avLst/>
            </a:prstTxWarp>
            <a:normAutofit/>
          </a:bodyPr>
          <a:lstStyle/>
          <a:p>
            <a:r>
              <a:rPr lang="ja-JP" altLang="en-US" smtClean="0"/>
              <a:t>一般の正規分布の確率点</a:t>
            </a:r>
          </a:p>
        </p:txBody>
      </p:sp>
      <p:sp>
        <p:nvSpPr>
          <p:cNvPr id="4" name="スライド番号プレースホルダー 3"/>
          <p:cNvSpPr>
            <a:spLocks noGrp="1"/>
          </p:cNvSpPr>
          <p:nvPr>
            <p:ph type="sldNum" sz="quarter" idx="4294967295"/>
          </p:nvPr>
        </p:nvSpPr>
        <p:spPr>
          <a:xfrm>
            <a:off x="14661533" y="9290052"/>
            <a:ext cx="776057" cy="457036"/>
          </a:xfrm>
          <a:prstGeom prst="rect">
            <a:avLst/>
          </a:prstGeom>
        </p:spPr>
        <p:txBody>
          <a:bodyPr/>
          <a:lstStyle/>
          <a:p>
            <a:pPr>
              <a:defRPr/>
            </a:pPr>
            <a:fld id="{1263265E-461C-4474-9B96-FC45348FF433}" type="slidenum">
              <a:rPr lang="ja-JP" altLang="en-US" smtClean="0"/>
              <a:pPr>
                <a:defRPr/>
              </a:pPr>
              <a:t>30</a:t>
            </a:fld>
            <a:endParaRPr lang="en-US" altLang="ja-JP" dirty="0"/>
          </a:p>
        </p:txBody>
      </p:sp>
      <p:sp>
        <p:nvSpPr>
          <p:cNvPr id="5" name="テキスト ボックス 4"/>
          <p:cNvSpPr txBox="1"/>
          <p:nvPr/>
        </p:nvSpPr>
        <p:spPr>
          <a:xfrm>
            <a:off x="2719767" y="2282919"/>
            <a:ext cx="11020966" cy="3146374"/>
          </a:xfrm>
          <a:prstGeom prst="rect">
            <a:avLst/>
          </a:prstGeom>
          <a:noFill/>
        </p:spPr>
        <p:txBody>
          <a:bodyPr wrap="none">
            <a:spAutoFit/>
          </a:bodyPr>
          <a:lstStyle/>
          <a:p>
            <a:pPr>
              <a:defRPr/>
            </a:pPr>
            <a:r>
              <a:rPr lang="ja-JP" altLang="en-US" sz="3249" dirty="0" smtClean="0">
                <a:latin typeface="+mj-ea"/>
                <a:ea typeface="+mj-ea"/>
              </a:rPr>
              <a:t>確率点についても、</a:t>
            </a:r>
            <a:r>
              <a:rPr lang="en-US" altLang="ja-JP" sz="3600" dirty="0" err="1" smtClean="0">
                <a:latin typeface="+mn-ea"/>
              </a:rPr>
              <a:t>loc</a:t>
            </a:r>
            <a:r>
              <a:rPr lang="en-US" altLang="ja-JP" sz="3600" dirty="0" smtClean="0">
                <a:latin typeface="+mn-ea"/>
              </a:rPr>
              <a:t> =</a:t>
            </a:r>
            <a:r>
              <a:rPr lang="en-US" altLang="ja-JP" sz="3600" dirty="0">
                <a:latin typeface="+mn-ea"/>
              </a:rPr>
              <a:t>μ, scale =σ</a:t>
            </a:r>
          </a:p>
          <a:p>
            <a:pPr>
              <a:defRPr/>
            </a:pPr>
            <a:r>
              <a:rPr lang="ja-JP" altLang="en-US" sz="3249" dirty="0" smtClean="0">
                <a:latin typeface="+mj-ea"/>
                <a:ea typeface="+mj-ea"/>
              </a:rPr>
              <a:t>と付けることで、一般の正規分布の確率点を求められる。</a:t>
            </a:r>
            <a:endParaRPr lang="en-US" altLang="ja-JP" sz="3249" dirty="0" smtClean="0">
              <a:latin typeface="+mj-ea"/>
              <a:ea typeface="+mj-ea"/>
            </a:endParaRPr>
          </a:p>
          <a:p>
            <a:pPr>
              <a:defRPr/>
            </a:pPr>
            <a:endParaRPr lang="en-US" altLang="ja-JP" sz="3249" dirty="0" smtClean="0">
              <a:latin typeface="+mj-ea"/>
              <a:ea typeface="+mj-ea"/>
            </a:endParaRPr>
          </a:p>
          <a:p>
            <a:pPr>
              <a:defRPr/>
            </a:pPr>
            <a:r>
              <a:rPr lang="ja-JP" altLang="en-US" sz="3249" dirty="0" smtClean="0">
                <a:latin typeface="+mj-ea"/>
                <a:ea typeface="+mj-ea"/>
              </a:rPr>
              <a:t>例）</a:t>
            </a:r>
            <a:endParaRPr lang="en-US" altLang="ja-JP" sz="3249" dirty="0" smtClean="0">
              <a:latin typeface="+mj-ea"/>
              <a:ea typeface="+mj-ea"/>
            </a:endParaRPr>
          </a:p>
          <a:p>
            <a:pPr>
              <a:defRPr/>
            </a:pPr>
            <a:r>
              <a:rPr lang="ja-JP" altLang="en-US" sz="3249" dirty="0" smtClean="0">
                <a:latin typeface="+mj-ea"/>
                <a:ea typeface="+mj-ea"/>
              </a:rPr>
              <a:t>期待値</a:t>
            </a:r>
            <a:r>
              <a:rPr lang="ja-JP" altLang="en-US" sz="3249" dirty="0">
                <a:latin typeface="+mj-ea"/>
                <a:ea typeface="+mj-ea"/>
              </a:rPr>
              <a:t>０、標準偏差</a:t>
            </a:r>
            <a:r>
              <a:rPr lang="en-US" altLang="ja-JP" sz="3249" dirty="0">
                <a:latin typeface="+mj-ea"/>
                <a:ea typeface="+mj-ea"/>
              </a:rPr>
              <a:t>3</a:t>
            </a:r>
            <a:r>
              <a:rPr lang="ja-JP" altLang="en-US" sz="3249" dirty="0">
                <a:latin typeface="+mj-ea"/>
                <a:ea typeface="+mj-ea"/>
              </a:rPr>
              <a:t>の正規</a:t>
            </a:r>
            <a:r>
              <a:rPr lang="ja-JP" altLang="en-US" sz="3249" dirty="0" smtClean="0">
                <a:latin typeface="+mj-ea"/>
                <a:ea typeface="+mj-ea"/>
              </a:rPr>
              <a:t>分布</a:t>
            </a:r>
            <a:r>
              <a:rPr lang="en-US" altLang="ja-JP" sz="3249" dirty="0" smtClean="0">
                <a:latin typeface="+mj-ea"/>
                <a:ea typeface="+mj-ea"/>
              </a:rPr>
              <a:t>N(0,3</a:t>
            </a:r>
            <a:r>
              <a:rPr lang="en-US" altLang="ja-JP" sz="3249" baseline="30000" dirty="0" smtClean="0">
                <a:latin typeface="+mj-ea"/>
                <a:ea typeface="+mj-ea"/>
              </a:rPr>
              <a:t>2</a:t>
            </a:r>
            <a:r>
              <a:rPr lang="en-US" altLang="ja-JP" sz="3249" dirty="0" smtClean="0">
                <a:latin typeface="+mj-ea"/>
                <a:ea typeface="+mj-ea"/>
              </a:rPr>
              <a:t>)</a:t>
            </a:r>
            <a:r>
              <a:rPr lang="ja-JP" altLang="en-US" sz="3249" dirty="0" smtClean="0">
                <a:latin typeface="+mj-ea"/>
                <a:ea typeface="+mj-ea"/>
              </a:rPr>
              <a:t>について</a:t>
            </a:r>
            <a:r>
              <a:rPr lang="ja-JP" altLang="en-US" sz="3249" dirty="0">
                <a:latin typeface="+mj-ea"/>
                <a:ea typeface="+mj-ea"/>
              </a:rPr>
              <a:t>、</a:t>
            </a:r>
            <a:endParaRPr lang="en-US" altLang="ja-JP" sz="3249" dirty="0">
              <a:latin typeface="+mj-ea"/>
              <a:ea typeface="+mj-ea"/>
            </a:endParaRPr>
          </a:p>
          <a:p>
            <a:pPr>
              <a:defRPr/>
            </a:pPr>
            <a:r>
              <a:rPr lang="ja-JP" altLang="en-US" sz="3249" dirty="0">
                <a:latin typeface="+mj-ea"/>
                <a:ea typeface="+mj-ea"/>
              </a:rPr>
              <a:t>上側</a:t>
            </a:r>
            <a:r>
              <a:rPr lang="en-US" altLang="ja-JP" sz="3249" dirty="0">
                <a:latin typeface="+mj-ea"/>
                <a:ea typeface="+mj-ea"/>
              </a:rPr>
              <a:t>5%</a:t>
            </a:r>
            <a:r>
              <a:rPr lang="ja-JP" altLang="en-US" sz="3249" dirty="0">
                <a:latin typeface="+mj-ea"/>
                <a:ea typeface="+mj-ea"/>
              </a:rPr>
              <a:t>点を求めよ。</a:t>
            </a:r>
          </a:p>
        </p:txBody>
      </p:sp>
      <p:pic>
        <p:nvPicPr>
          <p:cNvPr id="52230" name="図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5739" y="5895231"/>
            <a:ext cx="8237210" cy="1843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03163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1523" y="3590975"/>
            <a:ext cx="15902353" cy="1413515"/>
          </a:xfrm>
        </p:spPr>
        <p:txBody>
          <a:bodyPr>
            <a:normAutofit/>
          </a:bodyPr>
          <a:lstStyle/>
          <a:p>
            <a:pPr algn="ctr"/>
            <a:r>
              <a:rPr kumimoji="1" lang="en-US" altLang="ja-JP" sz="7200" dirty="0" smtClean="0"/>
              <a:t>Exercises</a:t>
            </a:r>
            <a:endParaRPr kumimoji="1" lang="ja-JP" altLang="en-US" sz="7200"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31</a:t>
            </a:fld>
            <a:endParaRPr lang="en-US" altLang="ja-JP" dirty="0"/>
          </a:p>
        </p:txBody>
      </p:sp>
    </p:spTree>
    <p:extLst>
      <p:ext uri="{BB962C8B-B14F-4D97-AF65-F5344CB8AC3E}">
        <p14:creationId xmlns:p14="http://schemas.microsoft.com/office/powerpoint/2010/main" val="3586477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32</a:t>
            </a:fld>
            <a:endParaRPr lang="en-US" altLang="ja-JP" dirty="0"/>
          </a:p>
        </p:txBody>
      </p:sp>
      <p:pic>
        <p:nvPicPr>
          <p:cNvPr id="6" name="図 5"/>
          <p:cNvPicPr>
            <a:picLocks noChangeAspect="1"/>
          </p:cNvPicPr>
          <p:nvPr/>
        </p:nvPicPr>
        <p:blipFill>
          <a:blip r:embed="rId2"/>
          <a:stretch>
            <a:fillRect/>
          </a:stretch>
        </p:blipFill>
        <p:spPr>
          <a:xfrm>
            <a:off x="2495699" y="710655"/>
            <a:ext cx="13044038" cy="3967311"/>
          </a:xfrm>
          <a:prstGeom prst="rect">
            <a:avLst/>
          </a:prstGeom>
        </p:spPr>
      </p:pic>
    </p:spTree>
    <p:extLst>
      <p:ext uri="{BB962C8B-B14F-4D97-AF65-F5344CB8AC3E}">
        <p14:creationId xmlns:p14="http://schemas.microsoft.com/office/powerpoint/2010/main" val="21769069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33</a:t>
            </a:fld>
            <a:endParaRPr lang="en-US" altLang="ja-JP" dirty="0"/>
          </a:p>
        </p:txBody>
      </p:sp>
      <p:pic>
        <p:nvPicPr>
          <p:cNvPr id="6" name="図 5"/>
          <p:cNvPicPr>
            <a:picLocks noChangeAspect="1"/>
          </p:cNvPicPr>
          <p:nvPr/>
        </p:nvPicPr>
        <p:blipFill>
          <a:blip r:embed="rId2"/>
          <a:stretch>
            <a:fillRect/>
          </a:stretch>
        </p:blipFill>
        <p:spPr>
          <a:xfrm>
            <a:off x="2495699" y="710655"/>
            <a:ext cx="13044038" cy="3967311"/>
          </a:xfrm>
          <a:prstGeom prst="rect">
            <a:avLst/>
          </a:prstGeom>
        </p:spPr>
      </p:pic>
      <p:pic>
        <p:nvPicPr>
          <p:cNvPr id="3" name="図 2"/>
          <p:cNvPicPr>
            <a:picLocks noChangeAspect="1"/>
          </p:cNvPicPr>
          <p:nvPr/>
        </p:nvPicPr>
        <p:blipFill>
          <a:blip r:embed="rId3"/>
          <a:stretch>
            <a:fillRect/>
          </a:stretch>
        </p:blipFill>
        <p:spPr>
          <a:xfrm>
            <a:off x="3539815" y="5679207"/>
            <a:ext cx="7465768" cy="2706341"/>
          </a:xfrm>
          <a:prstGeom prst="rect">
            <a:avLst/>
          </a:prstGeom>
        </p:spPr>
      </p:pic>
      <p:sp>
        <p:nvSpPr>
          <p:cNvPr id="7" name="正方形/長方形 6"/>
          <p:cNvSpPr/>
          <p:nvPr/>
        </p:nvSpPr>
        <p:spPr bwMode="auto">
          <a:xfrm>
            <a:off x="2999755" y="1358727"/>
            <a:ext cx="3024336" cy="765443"/>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2042002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34</a:t>
            </a:fld>
            <a:endParaRPr lang="en-US" altLang="ja-JP" dirty="0"/>
          </a:p>
        </p:txBody>
      </p:sp>
      <p:pic>
        <p:nvPicPr>
          <p:cNvPr id="7" name="図 6"/>
          <p:cNvPicPr>
            <a:picLocks noChangeAspect="1"/>
          </p:cNvPicPr>
          <p:nvPr/>
        </p:nvPicPr>
        <p:blipFill>
          <a:blip r:embed="rId2"/>
          <a:stretch>
            <a:fillRect/>
          </a:stretch>
        </p:blipFill>
        <p:spPr>
          <a:xfrm>
            <a:off x="2315679" y="1209807"/>
            <a:ext cx="11738341" cy="3781958"/>
          </a:xfrm>
          <a:prstGeom prst="rect">
            <a:avLst/>
          </a:prstGeom>
        </p:spPr>
      </p:pic>
    </p:spTree>
    <p:extLst>
      <p:ext uri="{BB962C8B-B14F-4D97-AF65-F5344CB8AC3E}">
        <p14:creationId xmlns:p14="http://schemas.microsoft.com/office/powerpoint/2010/main" val="30615196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35</a:t>
            </a:fld>
            <a:endParaRPr lang="en-US" altLang="ja-JP" dirty="0"/>
          </a:p>
        </p:txBody>
      </p:sp>
      <p:pic>
        <p:nvPicPr>
          <p:cNvPr id="6" name="図 5"/>
          <p:cNvPicPr>
            <a:picLocks noChangeAspect="1"/>
          </p:cNvPicPr>
          <p:nvPr/>
        </p:nvPicPr>
        <p:blipFill>
          <a:blip r:embed="rId2"/>
          <a:stretch>
            <a:fillRect/>
          </a:stretch>
        </p:blipFill>
        <p:spPr>
          <a:xfrm>
            <a:off x="4367907" y="6255271"/>
            <a:ext cx="7853017" cy="2468091"/>
          </a:xfrm>
          <a:prstGeom prst="rect">
            <a:avLst/>
          </a:prstGeom>
        </p:spPr>
      </p:pic>
      <p:pic>
        <p:nvPicPr>
          <p:cNvPr id="7" name="図 6"/>
          <p:cNvPicPr>
            <a:picLocks noChangeAspect="1"/>
          </p:cNvPicPr>
          <p:nvPr/>
        </p:nvPicPr>
        <p:blipFill>
          <a:blip r:embed="rId3"/>
          <a:stretch>
            <a:fillRect/>
          </a:stretch>
        </p:blipFill>
        <p:spPr>
          <a:xfrm>
            <a:off x="2315679" y="1209807"/>
            <a:ext cx="11738341" cy="3781958"/>
          </a:xfrm>
          <a:prstGeom prst="rect">
            <a:avLst/>
          </a:prstGeom>
        </p:spPr>
      </p:pic>
      <p:sp>
        <p:nvSpPr>
          <p:cNvPr id="8" name="正方形/長方形 7"/>
          <p:cNvSpPr/>
          <p:nvPr/>
        </p:nvSpPr>
        <p:spPr bwMode="auto">
          <a:xfrm>
            <a:off x="2675719" y="1817420"/>
            <a:ext cx="3024336" cy="765443"/>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15198092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36</a:t>
            </a:fld>
            <a:endParaRPr lang="en-US" altLang="ja-JP" dirty="0"/>
          </a:p>
        </p:txBody>
      </p:sp>
      <p:pic>
        <p:nvPicPr>
          <p:cNvPr id="6" name="図 5"/>
          <p:cNvPicPr>
            <a:picLocks noChangeAspect="1"/>
          </p:cNvPicPr>
          <p:nvPr/>
        </p:nvPicPr>
        <p:blipFill>
          <a:blip r:embed="rId2"/>
          <a:stretch>
            <a:fillRect/>
          </a:stretch>
        </p:blipFill>
        <p:spPr>
          <a:xfrm>
            <a:off x="3071763" y="710655"/>
            <a:ext cx="8671138" cy="5170115"/>
          </a:xfrm>
          <a:prstGeom prst="rect">
            <a:avLst/>
          </a:prstGeom>
        </p:spPr>
      </p:pic>
    </p:spTree>
    <p:extLst>
      <p:ext uri="{BB962C8B-B14F-4D97-AF65-F5344CB8AC3E}">
        <p14:creationId xmlns:p14="http://schemas.microsoft.com/office/powerpoint/2010/main" val="30325972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37</a:t>
            </a:fld>
            <a:endParaRPr lang="en-US" altLang="ja-JP" dirty="0"/>
          </a:p>
        </p:txBody>
      </p:sp>
      <p:pic>
        <p:nvPicPr>
          <p:cNvPr id="6" name="図 5"/>
          <p:cNvPicPr>
            <a:picLocks noChangeAspect="1"/>
          </p:cNvPicPr>
          <p:nvPr/>
        </p:nvPicPr>
        <p:blipFill>
          <a:blip r:embed="rId2"/>
          <a:stretch>
            <a:fillRect/>
          </a:stretch>
        </p:blipFill>
        <p:spPr>
          <a:xfrm>
            <a:off x="3071763" y="710655"/>
            <a:ext cx="8671138" cy="5170115"/>
          </a:xfrm>
          <a:prstGeom prst="rect">
            <a:avLst/>
          </a:prstGeom>
        </p:spPr>
      </p:pic>
      <p:pic>
        <p:nvPicPr>
          <p:cNvPr id="3" name="図 2"/>
          <p:cNvPicPr>
            <a:picLocks noChangeAspect="1"/>
          </p:cNvPicPr>
          <p:nvPr/>
        </p:nvPicPr>
        <p:blipFill>
          <a:blip r:embed="rId3"/>
          <a:stretch>
            <a:fillRect/>
          </a:stretch>
        </p:blipFill>
        <p:spPr>
          <a:xfrm>
            <a:off x="3071763" y="6435291"/>
            <a:ext cx="7740578" cy="2516287"/>
          </a:xfrm>
          <a:prstGeom prst="rect">
            <a:avLst/>
          </a:prstGeom>
        </p:spPr>
      </p:pic>
      <p:sp>
        <p:nvSpPr>
          <p:cNvPr id="7" name="正方形/長方形 6"/>
          <p:cNvSpPr/>
          <p:nvPr/>
        </p:nvSpPr>
        <p:spPr bwMode="auto">
          <a:xfrm>
            <a:off x="3755839" y="2321476"/>
            <a:ext cx="3024336" cy="765443"/>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1</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30662010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38</a:t>
            </a:fld>
            <a:endParaRPr lang="en-US" altLang="ja-JP" dirty="0"/>
          </a:p>
        </p:txBody>
      </p:sp>
      <p:pic>
        <p:nvPicPr>
          <p:cNvPr id="6" name="図 5"/>
          <p:cNvPicPr>
            <a:picLocks noChangeAspect="1"/>
          </p:cNvPicPr>
          <p:nvPr/>
        </p:nvPicPr>
        <p:blipFill>
          <a:blip r:embed="rId2"/>
          <a:stretch>
            <a:fillRect/>
          </a:stretch>
        </p:blipFill>
        <p:spPr>
          <a:xfrm>
            <a:off x="3719835" y="499367"/>
            <a:ext cx="7761352" cy="4637881"/>
          </a:xfrm>
          <a:prstGeom prst="rect">
            <a:avLst/>
          </a:prstGeom>
        </p:spPr>
      </p:pic>
    </p:spTree>
    <p:extLst>
      <p:ext uri="{BB962C8B-B14F-4D97-AF65-F5344CB8AC3E}">
        <p14:creationId xmlns:p14="http://schemas.microsoft.com/office/powerpoint/2010/main" val="11399109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39</a:t>
            </a:fld>
            <a:endParaRPr lang="en-US" altLang="ja-JP" dirty="0"/>
          </a:p>
        </p:txBody>
      </p:sp>
      <p:pic>
        <p:nvPicPr>
          <p:cNvPr id="6" name="図 5"/>
          <p:cNvPicPr>
            <a:picLocks noChangeAspect="1"/>
          </p:cNvPicPr>
          <p:nvPr/>
        </p:nvPicPr>
        <p:blipFill>
          <a:blip r:embed="rId2"/>
          <a:stretch>
            <a:fillRect/>
          </a:stretch>
        </p:blipFill>
        <p:spPr>
          <a:xfrm>
            <a:off x="3719835" y="499367"/>
            <a:ext cx="7761352" cy="4637881"/>
          </a:xfrm>
          <a:prstGeom prst="rect">
            <a:avLst/>
          </a:prstGeom>
        </p:spPr>
      </p:pic>
      <p:pic>
        <p:nvPicPr>
          <p:cNvPr id="3" name="図 2"/>
          <p:cNvPicPr>
            <a:picLocks noChangeAspect="1"/>
          </p:cNvPicPr>
          <p:nvPr/>
        </p:nvPicPr>
        <p:blipFill>
          <a:blip r:embed="rId3"/>
          <a:stretch>
            <a:fillRect/>
          </a:stretch>
        </p:blipFill>
        <p:spPr>
          <a:xfrm>
            <a:off x="3517060" y="6025602"/>
            <a:ext cx="8166902" cy="2832894"/>
          </a:xfrm>
          <a:prstGeom prst="rect">
            <a:avLst/>
          </a:prstGeom>
        </p:spPr>
      </p:pic>
      <p:sp>
        <p:nvSpPr>
          <p:cNvPr id="7" name="正方形/長方形 6"/>
          <p:cNvSpPr/>
          <p:nvPr/>
        </p:nvSpPr>
        <p:spPr bwMode="auto">
          <a:xfrm>
            <a:off x="3755839" y="1790775"/>
            <a:ext cx="3024336" cy="765443"/>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r>
              <a:rPr kumimoji="1" lang="en-US" altLang="ja-JP"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rPr>
              <a:t>1</a:t>
            </a: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1570276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86934" y="3869648"/>
            <a:ext cx="15902353" cy="1413515"/>
          </a:xfrm>
        </p:spPr>
        <p:txBody>
          <a:bodyPr>
            <a:normAutofit/>
          </a:bodyPr>
          <a:lstStyle/>
          <a:p>
            <a:pPr algn="ctr"/>
            <a:r>
              <a:rPr kumimoji="1" lang="en-US" altLang="ja-JP" sz="7200" dirty="0" smtClean="0">
                <a:latin typeface="+mj-ea"/>
              </a:rPr>
              <a:t>1. </a:t>
            </a:r>
            <a:r>
              <a:rPr kumimoji="1" lang="ja-JP" altLang="en-US" sz="7200" dirty="0" smtClean="0">
                <a:latin typeface="+mj-ea"/>
              </a:rPr>
              <a:t>正規分布</a:t>
            </a:r>
            <a:endParaRPr kumimoji="1" lang="ja-JP" altLang="en-US" sz="7200" dirty="0">
              <a:latin typeface="+mj-ea"/>
            </a:endParaRPr>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a:t>
            </a:fld>
            <a:endParaRPr lang="en-US" altLang="ja-JP" dirty="0"/>
          </a:p>
        </p:txBody>
      </p:sp>
    </p:spTree>
    <p:extLst>
      <p:ext uri="{BB962C8B-B14F-4D97-AF65-F5344CB8AC3E}">
        <p14:creationId xmlns:p14="http://schemas.microsoft.com/office/powerpoint/2010/main" val="8608733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86934" y="3869648"/>
            <a:ext cx="15902353" cy="1413515"/>
          </a:xfrm>
        </p:spPr>
        <p:txBody>
          <a:bodyPr>
            <a:normAutofit/>
          </a:bodyPr>
          <a:lstStyle/>
          <a:p>
            <a:pPr algn="ctr"/>
            <a:r>
              <a:rPr lang="en-US" altLang="ja-JP" sz="7200" dirty="0">
                <a:latin typeface="+mj-ea"/>
              </a:rPr>
              <a:t>2</a:t>
            </a:r>
            <a:r>
              <a:rPr kumimoji="1" lang="en-US" altLang="ja-JP" sz="7200" dirty="0" smtClean="0">
                <a:latin typeface="+mj-ea"/>
              </a:rPr>
              <a:t>. </a:t>
            </a:r>
            <a:r>
              <a:rPr kumimoji="1" lang="ja-JP" altLang="en-US" sz="7200" dirty="0" smtClean="0">
                <a:latin typeface="+mj-ea"/>
              </a:rPr>
              <a:t>指数分布</a:t>
            </a:r>
            <a:endParaRPr kumimoji="1" lang="ja-JP" altLang="en-US" sz="7200" dirty="0">
              <a:latin typeface="+mj-ea"/>
            </a:endParaRPr>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40</a:t>
            </a:fld>
            <a:endParaRPr lang="en-US" altLang="ja-JP" dirty="0"/>
          </a:p>
        </p:txBody>
      </p:sp>
    </p:spTree>
    <p:extLst>
      <p:ext uri="{BB962C8B-B14F-4D97-AF65-F5344CB8AC3E}">
        <p14:creationId xmlns:p14="http://schemas.microsoft.com/office/powerpoint/2010/main" val="9890315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指数分布とは</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41</a:t>
            </a:fld>
            <a:endParaRPr lang="en-US" altLang="ja-JP" dirty="0"/>
          </a:p>
        </p:txBody>
      </p:sp>
      <mc:AlternateContent xmlns:mc="http://schemas.openxmlformats.org/markup-compatibility/2006">
        <mc:Choice xmlns:a14="http://schemas.microsoft.com/office/drawing/2010/main" Requires="a14">
          <p:sp>
            <p:nvSpPr>
              <p:cNvPr id="6" name="テキスト ボックス 3"/>
              <p:cNvSpPr txBox="1">
                <a:spLocks noChangeArrowheads="1"/>
              </p:cNvSpPr>
              <p:nvPr/>
            </p:nvSpPr>
            <p:spPr bwMode="auto">
              <a:xfrm>
                <a:off x="448896" y="1790775"/>
                <a:ext cx="16088363" cy="6247864"/>
              </a:xfrm>
              <a:prstGeom prst="rect">
                <a:avLst/>
              </a:prstGeom>
              <a:noFill/>
              <a:ln w="9525">
                <a:noFill/>
                <a:miter lim="800000"/>
                <a:headEnd/>
                <a:tailEnd/>
              </a:ln>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449263" indent="-449263" eaLnBrk="1" hangingPunct="1">
                  <a:spcAft>
                    <a:spcPts val="600"/>
                  </a:spcAft>
                  <a:defRPr/>
                </a:pPr>
                <a:r>
                  <a:rPr lang="ja-JP" altLang="en-US" sz="4000" dirty="0" smtClean="0">
                    <a:latin typeface="+mj-ea"/>
                    <a:ea typeface="+mj-ea"/>
                  </a:rPr>
                  <a:t>ポアソン分布の時と同様に、単位時間あたり平均</a:t>
                </a:r>
                <a:r>
                  <a:rPr lang="en-US" altLang="ja-JP" sz="4000" dirty="0" smtClean="0">
                    <a:latin typeface="+mj-ea"/>
                    <a:ea typeface="+mj-ea"/>
                  </a:rPr>
                  <a:t>λ</a:t>
                </a:r>
                <a:r>
                  <a:rPr lang="ja-JP" altLang="en-US" sz="4000" dirty="0" smtClean="0">
                    <a:latin typeface="+mj-ea"/>
                    <a:ea typeface="+mj-ea"/>
                  </a:rPr>
                  <a:t>回発生する</a:t>
                </a:r>
                <a:endParaRPr lang="en-US" altLang="ja-JP" sz="4000" dirty="0" smtClean="0">
                  <a:latin typeface="+mj-ea"/>
                  <a:ea typeface="+mj-ea"/>
                </a:endParaRPr>
              </a:p>
              <a:p>
                <a:pPr marL="449263" indent="-449263" eaLnBrk="1" hangingPunct="1">
                  <a:spcAft>
                    <a:spcPts val="600"/>
                  </a:spcAft>
                  <a:defRPr/>
                </a:pPr>
                <a:r>
                  <a:rPr lang="ja-JP" altLang="en-US" sz="4000" dirty="0" smtClean="0">
                    <a:latin typeface="+mj-ea"/>
                    <a:ea typeface="+mj-ea"/>
                  </a:rPr>
                  <a:t>事象があるとします。この時、この事象の発生する</a:t>
                </a:r>
                <a:r>
                  <a:rPr lang="ja-JP" altLang="en-US" sz="4000" b="1" u="sng" dirty="0" smtClean="0">
                    <a:latin typeface="+mj-ea"/>
                    <a:ea typeface="+mj-ea"/>
                  </a:rPr>
                  <a:t>時間間隔を</a:t>
                </a:r>
                <a:endParaRPr lang="en-US" altLang="ja-JP" sz="4000" b="1" u="sng" dirty="0" smtClean="0">
                  <a:latin typeface="+mj-ea"/>
                  <a:ea typeface="+mj-ea"/>
                </a:endParaRPr>
              </a:p>
              <a:p>
                <a:pPr marL="449263" indent="-449263" eaLnBrk="1" hangingPunct="1">
                  <a:spcAft>
                    <a:spcPts val="600"/>
                  </a:spcAft>
                  <a:defRPr/>
                </a:pPr>
                <a:r>
                  <a:rPr lang="ja-JP" altLang="en-US" sz="4000" b="1" u="sng" dirty="0">
                    <a:latin typeface="+mj-ea"/>
                    <a:ea typeface="+mj-ea"/>
                  </a:rPr>
                  <a:t>確率</a:t>
                </a:r>
                <a:r>
                  <a:rPr lang="ja-JP" altLang="en-US" sz="4000" b="1" u="sng" dirty="0" smtClean="0">
                    <a:latin typeface="+mj-ea"/>
                    <a:ea typeface="+mj-ea"/>
                  </a:rPr>
                  <a:t>変数と見なす</a:t>
                </a:r>
                <a:r>
                  <a:rPr lang="ja-JP" altLang="en-US" sz="4000" dirty="0" smtClean="0">
                    <a:latin typeface="+mj-ea"/>
                    <a:ea typeface="+mj-ea"/>
                  </a:rPr>
                  <a:t>のが、指数分布です。</a:t>
                </a:r>
                <a:endParaRPr lang="en-US" altLang="ja-JP" sz="4000" dirty="0" smtClean="0">
                  <a:latin typeface="+mj-ea"/>
                  <a:ea typeface="+mj-ea"/>
                </a:endParaRPr>
              </a:p>
              <a:p>
                <a:pPr marL="449263" indent="-449263" eaLnBrk="1" hangingPunct="1">
                  <a:spcAft>
                    <a:spcPts val="600"/>
                  </a:spcAft>
                  <a:defRPr/>
                </a:pPr>
                <a:r>
                  <a:rPr lang="ja-JP" altLang="en-US" sz="4000" dirty="0">
                    <a:latin typeface="+mj-ea"/>
                    <a:ea typeface="+mj-ea"/>
                  </a:rPr>
                  <a:t>すなわち</a:t>
                </a:r>
                <a:r>
                  <a:rPr lang="ja-JP" altLang="en-US" sz="4000" dirty="0" smtClean="0">
                    <a:latin typeface="+mj-ea"/>
                    <a:ea typeface="+mj-ea"/>
                  </a:rPr>
                  <a:t>、指数分布とは、上記の事象の発生間隔が</a:t>
                </a:r>
                <a14:m>
                  <m:oMath xmlns:m="http://schemas.openxmlformats.org/officeDocument/2006/math">
                    <m:r>
                      <a:rPr lang="en-US" altLang="ja-JP" sz="4000" b="0" i="1" smtClean="0">
                        <a:latin typeface="+mj-ea"/>
                        <a:ea typeface="+mj-ea"/>
                      </a:rPr>
                      <m:t>𝑥</m:t>
                    </m:r>
                  </m:oMath>
                </a14:m>
                <a:r>
                  <a:rPr lang="ja-JP" altLang="en-US" sz="4000" dirty="0" smtClean="0">
                    <a:latin typeface="+mj-ea"/>
                    <a:ea typeface="+mj-ea"/>
                  </a:rPr>
                  <a:t>単位時間で</a:t>
                </a:r>
                <a:endParaRPr lang="en-US" altLang="ja-JP" sz="4000" dirty="0" smtClean="0">
                  <a:latin typeface="+mj-ea"/>
                  <a:ea typeface="+mj-ea"/>
                </a:endParaRPr>
              </a:p>
              <a:p>
                <a:pPr marL="449263" indent="-449263" eaLnBrk="1" hangingPunct="1">
                  <a:spcAft>
                    <a:spcPts val="600"/>
                  </a:spcAft>
                  <a:defRPr/>
                </a:pPr>
                <a:r>
                  <a:rPr lang="ja-JP" altLang="en-US" sz="4000" dirty="0" smtClean="0">
                    <a:latin typeface="+mj-ea"/>
                    <a:ea typeface="+mj-ea"/>
                  </a:rPr>
                  <a:t>ある確率の分布です。</a:t>
                </a:r>
                <a:endParaRPr lang="en-US" altLang="ja-JP" sz="4000" dirty="0" smtClean="0">
                  <a:latin typeface="+mj-ea"/>
                  <a:ea typeface="+mj-ea"/>
                </a:endParaRPr>
              </a:p>
              <a:p>
                <a:pPr marL="449263" indent="-449263" eaLnBrk="1" hangingPunct="1">
                  <a:spcAft>
                    <a:spcPts val="600"/>
                  </a:spcAft>
                  <a:defRPr/>
                </a:pPr>
                <a:endParaRPr lang="en-US" altLang="ja-JP" sz="4000" dirty="0">
                  <a:latin typeface="+mj-ea"/>
                  <a:ea typeface="+mj-ea"/>
                </a:endParaRPr>
              </a:p>
              <a:p>
                <a:pPr marL="449263" indent="-449263" eaLnBrk="1" hangingPunct="1">
                  <a:spcAft>
                    <a:spcPts val="600"/>
                  </a:spcAft>
                  <a:defRPr/>
                </a:pPr>
                <a:r>
                  <a:rPr lang="ja-JP" altLang="en-US" sz="4000" dirty="0" smtClean="0">
                    <a:latin typeface="+mj-ea"/>
                    <a:ea typeface="+mj-ea"/>
                  </a:rPr>
                  <a:t>ポアソン分布は事象の発生回数を確率変数と見なしていたので</a:t>
                </a:r>
                <a:endParaRPr lang="en-US" altLang="ja-JP" sz="4000" dirty="0" smtClean="0">
                  <a:latin typeface="+mj-ea"/>
                  <a:ea typeface="+mj-ea"/>
                </a:endParaRPr>
              </a:p>
              <a:p>
                <a:pPr marL="449263" indent="-449263" eaLnBrk="1" hangingPunct="1">
                  <a:spcAft>
                    <a:spcPts val="600"/>
                  </a:spcAft>
                  <a:defRPr/>
                </a:pPr>
                <a:r>
                  <a:rPr lang="ja-JP" altLang="en-US" sz="4000" dirty="0" smtClean="0">
                    <a:latin typeface="+mj-ea"/>
                    <a:ea typeface="+mj-ea"/>
                  </a:rPr>
                  <a:t>離散型でしたが、</a:t>
                </a:r>
                <a:r>
                  <a:rPr lang="ja-JP" altLang="en-US" sz="4000" u="sng" dirty="0" smtClean="0">
                    <a:latin typeface="+mj-ea"/>
                    <a:ea typeface="+mj-ea"/>
                  </a:rPr>
                  <a:t>指数分布で確率変数と見なすのは時間</a:t>
                </a:r>
                <a:r>
                  <a:rPr lang="ja-JP" altLang="en-US" sz="4000" dirty="0" smtClean="0">
                    <a:latin typeface="+mj-ea"/>
                    <a:ea typeface="+mj-ea"/>
                  </a:rPr>
                  <a:t>ですので、</a:t>
                </a:r>
                <a:endParaRPr lang="en-US" altLang="ja-JP" sz="4000" dirty="0" smtClean="0">
                  <a:latin typeface="+mj-ea"/>
                  <a:ea typeface="+mj-ea"/>
                </a:endParaRPr>
              </a:p>
              <a:p>
                <a:pPr marL="449263" indent="-449263" eaLnBrk="1" hangingPunct="1">
                  <a:spcAft>
                    <a:spcPts val="600"/>
                  </a:spcAft>
                  <a:defRPr/>
                </a:pPr>
                <a:r>
                  <a:rPr lang="ja-JP" altLang="en-US" sz="4000" dirty="0" smtClean="0">
                    <a:latin typeface="+mj-ea"/>
                    <a:ea typeface="+mj-ea"/>
                  </a:rPr>
                  <a:t>連続型の確率分布です。</a:t>
                </a:r>
                <a:endParaRPr lang="en-US" altLang="ja-JP" sz="4000" dirty="0" smtClean="0">
                  <a:latin typeface="+mj-ea"/>
                  <a:ea typeface="+mj-ea"/>
                </a:endParaRPr>
              </a:p>
            </p:txBody>
          </p:sp>
        </mc:Choice>
        <mc:Fallback>
          <p:sp>
            <p:nvSpPr>
              <p:cNvPr id="6" name="テキスト ボックス 3"/>
              <p:cNvSpPr txBox="1">
                <a:spLocks noRot="1" noChangeAspect="1" noMove="1" noResize="1" noEditPoints="1" noAdjustHandles="1" noChangeArrowheads="1" noChangeShapeType="1" noTextEdit="1"/>
              </p:cNvSpPr>
              <p:nvPr/>
            </p:nvSpPr>
            <p:spPr bwMode="auto">
              <a:xfrm>
                <a:off x="448896" y="1790775"/>
                <a:ext cx="16088363" cy="6247864"/>
              </a:xfrm>
              <a:prstGeom prst="rect">
                <a:avLst/>
              </a:prstGeom>
              <a:blipFill rotWithShape="0">
                <a:blip r:embed="rId2"/>
                <a:stretch>
                  <a:fillRect l="-1364" t="-1659" b="-3317"/>
                </a:stretch>
              </a:blipFill>
              <a:ln w="9525">
                <a:noFill/>
                <a:miter lim="800000"/>
                <a:headEnd/>
                <a:tailEnd/>
              </a:ln>
            </p:spPr>
            <p:txBody>
              <a:bodyPr/>
              <a:lstStyle/>
              <a:p>
                <a:r>
                  <a:rPr lang="ja-JP" altLang="en-US">
                    <a:noFill/>
                  </a:rPr>
                  <a:t> </a:t>
                </a:r>
              </a:p>
            </p:txBody>
          </p:sp>
        </mc:Fallback>
      </mc:AlternateContent>
    </p:spTree>
    <p:extLst>
      <p:ext uri="{BB962C8B-B14F-4D97-AF65-F5344CB8AC3E}">
        <p14:creationId xmlns:p14="http://schemas.microsoft.com/office/powerpoint/2010/main" val="2298493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指数分布とは</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42</a:t>
            </a:fld>
            <a:endParaRPr lang="en-US" altLang="ja-JP" dirty="0"/>
          </a:p>
        </p:txBody>
      </p:sp>
      <mc:AlternateContent xmlns:mc="http://schemas.openxmlformats.org/markup-compatibility/2006">
        <mc:Choice xmlns:a14="http://schemas.microsoft.com/office/drawing/2010/main" Requires="a14">
          <p:sp>
            <p:nvSpPr>
              <p:cNvPr id="6" name="テキスト ボックス 3"/>
              <p:cNvSpPr txBox="1">
                <a:spLocks noChangeArrowheads="1"/>
              </p:cNvSpPr>
              <p:nvPr/>
            </p:nvSpPr>
            <p:spPr bwMode="auto">
              <a:xfrm>
                <a:off x="173515" y="1646759"/>
                <a:ext cx="16903804" cy="7530588"/>
              </a:xfrm>
              <a:prstGeom prst="rect">
                <a:avLst/>
              </a:prstGeom>
              <a:noFill/>
              <a:ln w="9525">
                <a:noFill/>
                <a:miter lim="800000"/>
                <a:headEnd/>
                <a:tailEnd/>
              </a:ln>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449263" indent="-449263" eaLnBrk="1" hangingPunct="1">
                  <a:spcAft>
                    <a:spcPts val="600"/>
                  </a:spcAft>
                  <a:defRPr/>
                </a:pPr>
                <a:r>
                  <a:rPr lang="ja-JP" altLang="en-US" sz="3600" dirty="0" smtClean="0">
                    <a:latin typeface="+mj-ea"/>
                    <a:ea typeface="+mj-ea"/>
                  </a:rPr>
                  <a:t>指数分布は連続型の確率分布ですので、</a:t>
                </a:r>
                <a:r>
                  <a:rPr lang="ja-JP" altLang="en-US" sz="3600" u="sng" dirty="0" smtClean="0">
                    <a:latin typeface="+mj-ea"/>
                    <a:ea typeface="+mj-ea"/>
                  </a:rPr>
                  <a:t>確率密度関数</a:t>
                </a:r>
                <a:r>
                  <a:rPr lang="ja-JP" altLang="en-US" sz="3600" dirty="0" smtClean="0">
                    <a:latin typeface="+mj-ea"/>
                    <a:ea typeface="+mj-ea"/>
                  </a:rPr>
                  <a:t>を持ちます。</a:t>
                </a:r>
                <a:endParaRPr lang="en-US" altLang="ja-JP" sz="3600" dirty="0" smtClean="0">
                  <a:latin typeface="+mj-ea"/>
                  <a:ea typeface="+mj-ea"/>
                </a:endParaRPr>
              </a:p>
              <a:p>
                <a:pPr marL="449263" indent="-449263" eaLnBrk="1" hangingPunct="1">
                  <a:spcAft>
                    <a:spcPts val="600"/>
                  </a:spcAft>
                  <a:defRPr/>
                </a:pPr>
                <a:r>
                  <a:rPr lang="ja-JP" altLang="en-US" sz="3600" dirty="0" smtClean="0">
                    <a:latin typeface="+mj-ea"/>
                    <a:ea typeface="+mj-ea"/>
                  </a:rPr>
                  <a:t>また時間を確率変数と見なしていますので、値は</a:t>
                </a:r>
                <a:r>
                  <a:rPr lang="en-US" altLang="ja-JP" sz="3600" dirty="0" smtClean="0">
                    <a:latin typeface="+mj-ea"/>
                    <a:ea typeface="+mj-ea"/>
                  </a:rPr>
                  <a:t>0</a:t>
                </a:r>
                <a:r>
                  <a:rPr lang="ja-JP" altLang="en-US" sz="3600" dirty="0" smtClean="0">
                    <a:latin typeface="+mj-ea"/>
                    <a:ea typeface="+mj-ea"/>
                  </a:rPr>
                  <a:t>以上の実数に</a:t>
                </a:r>
                <a:r>
                  <a:rPr lang="ja-JP" altLang="en-US" sz="3600" dirty="0" smtClean="0">
                    <a:latin typeface="+mj-ea"/>
                    <a:ea typeface="+mj-ea"/>
                  </a:rPr>
                  <a:t>取ります</a:t>
                </a:r>
                <a:endParaRPr lang="en-US" altLang="ja-JP" sz="3600" dirty="0" smtClean="0">
                  <a:latin typeface="+mj-ea"/>
                  <a:ea typeface="+mj-ea"/>
                </a:endParaRPr>
              </a:p>
              <a:p>
                <a:pPr marL="449263" indent="-449263" eaLnBrk="1" hangingPunct="1">
                  <a:spcAft>
                    <a:spcPts val="600"/>
                  </a:spcAft>
                  <a:defRPr/>
                </a:pPr>
                <a:r>
                  <a:rPr lang="ja-JP" altLang="en-US" sz="3600" dirty="0" smtClean="0">
                    <a:latin typeface="+mj-ea"/>
                    <a:ea typeface="+mj-ea"/>
                  </a:rPr>
                  <a:t>（</a:t>
                </a:r>
                <a:r>
                  <a:rPr lang="ja-JP" altLang="en-US" sz="3600" dirty="0" smtClean="0">
                    <a:latin typeface="+mj-ea"/>
                    <a:ea typeface="+mj-ea"/>
                  </a:rPr>
                  <a:t>正規分布は全ての実数に値を取り得たのに対して指数分布は非負の実数に値を取ります）。</a:t>
                </a:r>
                <a:endParaRPr lang="en-US" altLang="ja-JP" sz="3600" dirty="0" smtClean="0">
                  <a:latin typeface="+mj-ea"/>
                  <a:ea typeface="+mj-ea"/>
                </a:endParaRPr>
              </a:p>
              <a:p>
                <a:pPr marL="449263" indent="-449263" eaLnBrk="1" hangingPunct="1">
                  <a:spcAft>
                    <a:spcPts val="600"/>
                  </a:spcAft>
                  <a:defRPr/>
                </a:pPr>
                <a:endParaRPr lang="en-US" altLang="ja-JP" sz="3600" dirty="0" smtClean="0">
                  <a:latin typeface="+mj-ea"/>
                  <a:ea typeface="+mj-ea"/>
                </a:endParaRPr>
              </a:p>
              <a:p>
                <a:pPr marL="449263" indent="-449263" eaLnBrk="1" hangingPunct="1">
                  <a:spcAft>
                    <a:spcPts val="600"/>
                  </a:spcAft>
                  <a:defRPr/>
                </a:pPr>
                <a:r>
                  <a:rPr lang="ja-JP" altLang="en-US" sz="3600" dirty="0" smtClean="0">
                    <a:latin typeface="+mj-ea"/>
                    <a:ea typeface="+mj-ea"/>
                  </a:rPr>
                  <a:t>確率密度関数は、以下で</a:t>
                </a:r>
                <a:r>
                  <a:rPr lang="ja-JP" altLang="en-US" sz="3600" dirty="0" smtClean="0">
                    <a:latin typeface="+mj-ea"/>
                    <a:ea typeface="+mj-ea"/>
                  </a:rPr>
                  <a:t>与えられます</a:t>
                </a:r>
                <a:r>
                  <a:rPr lang="en-US" altLang="ja-JP" sz="3600" dirty="0" smtClean="0">
                    <a:latin typeface="+mj-ea"/>
                    <a:ea typeface="+mj-ea"/>
                  </a:rPr>
                  <a:t>(</a:t>
                </a:r>
                <a:r>
                  <a:rPr lang="ja-JP" altLang="en-US" sz="3600" dirty="0" smtClean="0">
                    <a:latin typeface="+mj-ea"/>
                    <a:ea typeface="+mj-ea"/>
                  </a:rPr>
                  <a:t>右図参照</a:t>
                </a:r>
                <a:r>
                  <a:rPr lang="en-US" altLang="ja-JP" sz="3600" dirty="0" smtClean="0">
                    <a:latin typeface="+mj-ea"/>
                    <a:ea typeface="+mj-ea"/>
                  </a:rPr>
                  <a:t>)</a:t>
                </a:r>
                <a:r>
                  <a:rPr lang="ja-JP" altLang="en-US" sz="3600" dirty="0" smtClean="0">
                    <a:latin typeface="+mj-ea"/>
                    <a:ea typeface="+mj-ea"/>
                  </a:rPr>
                  <a:t>：</a:t>
                </a:r>
                <a:endParaRPr lang="en-US" altLang="ja-JP" sz="3600" dirty="0" smtClean="0">
                  <a:latin typeface="+mj-ea"/>
                  <a:ea typeface="+mj-ea"/>
                </a:endParaRPr>
              </a:p>
              <a:p>
                <a:pPr marL="449263" indent="-449263" eaLnBrk="1" hangingPunct="1">
                  <a:spcAft>
                    <a:spcPts val="600"/>
                  </a:spcAft>
                  <a:defRPr/>
                </a:pPr>
                <a14:m>
                  <m:oMath xmlns:m="http://schemas.openxmlformats.org/officeDocument/2006/math">
                    <m:r>
                      <a:rPr lang="en-US" altLang="ja-JP" sz="3600" b="0" i="1" smtClean="0">
                        <a:latin typeface="+mj-ea"/>
                        <a:ea typeface="+mj-ea"/>
                      </a:rPr>
                      <m:t>𝑓</m:t>
                    </m:r>
                    <m:d>
                      <m:dPr>
                        <m:ctrlPr>
                          <a:rPr lang="en-US" altLang="ja-JP" sz="3600" b="0" i="1" smtClean="0">
                            <a:latin typeface="+mj-ea"/>
                            <a:ea typeface="+mj-ea"/>
                          </a:rPr>
                        </m:ctrlPr>
                      </m:dPr>
                      <m:e>
                        <m:r>
                          <a:rPr lang="en-US" altLang="ja-JP" sz="3600" b="0" i="1" smtClean="0">
                            <a:latin typeface="+mj-ea"/>
                            <a:ea typeface="+mj-ea"/>
                          </a:rPr>
                          <m:t>𝑥</m:t>
                        </m:r>
                      </m:e>
                    </m:d>
                    <m:r>
                      <a:rPr lang="en-US" altLang="ja-JP" sz="3600" b="0" i="1" smtClean="0">
                        <a:latin typeface="+mj-ea"/>
                        <a:ea typeface="+mj-ea"/>
                      </a:rPr>
                      <m:t>=</m:t>
                    </m:r>
                    <m:r>
                      <a:rPr lang="en-US" altLang="ja-JP" sz="3600" b="0" i="1" smtClean="0">
                        <a:latin typeface="+mj-ea"/>
                        <a:ea typeface="+mj-ea"/>
                      </a:rPr>
                      <m:t>𝜆</m:t>
                    </m:r>
                    <m:sSup>
                      <m:sSupPr>
                        <m:ctrlPr>
                          <a:rPr lang="en-US" altLang="ja-JP" sz="3600" b="0" i="1" smtClean="0">
                            <a:latin typeface="+mj-ea"/>
                            <a:ea typeface="+mj-ea"/>
                          </a:rPr>
                        </m:ctrlPr>
                      </m:sSupPr>
                      <m:e>
                        <m:r>
                          <a:rPr lang="en-US" altLang="ja-JP" sz="3600" b="0" i="1" smtClean="0">
                            <a:latin typeface="+mj-ea"/>
                            <a:ea typeface="+mj-ea"/>
                          </a:rPr>
                          <m:t>𝑒</m:t>
                        </m:r>
                      </m:e>
                      <m:sup>
                        <m:r>
                          <a:rPr lang="en-US" altLang="ja-JP" sz="3600" b="0" i="1" smtClean="0">
                            <a:latin typeface="+mj-ea"/>
                            <a:ea typeface="+mj-ea"/>
                          </a:rPr>
                          <m:t>−</m:t>
                        </m:r>
                        <m:r>
                          <a:rPr lang="en-US" altLang="ja-JP" sz="3600" b="0" i="1" smtClean="0">
                            <a:latin typeface="+mj-ea"/>
                            <a:ea typeface="+mj-ea"/>
                          </a:rPr>
                          <m:t>𝜆</m:t>
                        </m:r>
                        <m:r>
                          <a:rPr lang="en-US" altLang="ja-JP" sz="3600" b="0" i="1" smtClean="0">
                            <a:latin typeface="+mj-ea"/>
                            <a:ea typeface="+mj-ea"/>
                          </a:rPr>
                          <m:t>𝑥</m:t>
                        </m:r>
                      </m:sup>
                    </m:sSup>
                  </m:oMath>
                </a14:m>
                <a:r>
                  <a:rPr lang="en-US" altLang="ja-JP" sz="3600" dirty="0" smtClean="0">
                    <a:latin typeface="+mj-ea"/>
                    <a:ea typeface="+mj-ea"/>
                  </a:rPr>
                  <a:t> (</a:t>
                </a:r>
                <a14:m>
                  <m:oMath xmlns:m="http://schemas.openxmlformats.org/officeDocument/2006/math">
                    <m:r>
                      <a:rPr lang="en-US" altLang="ja-JP" sz="3600" b="0" i="1" dirty="0" smtClean="0">
                        <a:latin typeface="+mj-ea"/>
                        <a:ea typeface="+mj-ea"/>
                      </a:rPr>
                      <m:t>𝑥</m:t>
                    </m:r>
                    <m:r>
                      <a:rPr lang="en-US" altLang="ja-JP" sz="3600" b="0" i="1" dirty="0" smtClean="0">
                        <a:latin typeface="+mj-ea"/>
                        <a:ea typeface="+mj-ea"/>
                      </a:rPr>
                      <m:t>≥0</m:t>
                    </m:r>
                  </m:oMath>
                </a14:m>
                <a:r>
                  <a:rPr lang="en-US" altLang="ja-JP" sz="3600" dirty="0" smtClean="0">
                    <a:latin typeface="+mj-ea"/>
                    <a:ea typeface="+mj-ea"/>
                  </a:rPr>
                  <a:t>)</a:t>
                </a:r>
              </a:p>
              <a:p>
                <a:pPr marL="449263" indent="-449263" eaLnBrk="1" hangingPunct="1">
                  <a:spcAft>
                    <a:spcPts val="600"/>
                  </a:spcAft>
                  <a:defRPr/>
                </a:pPr>
                <a:r>
                  <a:rPr lang="ja-JP" altLang="en-US" sz="3600" dirty="0" smtClean="0">
                    <a:latin typeface="+mj-ea"/>
                    <a:ea typeface="+mj-ea"/>
                  </a:rPr>
                  <a:t>ここで</a:t>
                </a:r>
                <a14:m>
                  <m:oMath xmlns:m="http://schemas.openxmlformats.org/officeDocument/2006/math">
                    <m:r>
                      <a:rPr lang="en-US" altLang="ja-JP" sz="3600" b="0" i="1" smtClean="0">
                        <a:latin typeface="+mj-ea"/>
                        <a:ea typeface="+mj-ea"/>
                      </a:rPr>
                      <m:t>𝜆</m:t>
                    </m:r>
                  </m:oMath>
                </a14:m>
                <a:r>
                  <a:rPr lang="ja-JP" altLang="en-US" sz="3600" dirty="0" smtClean="0">
                    <a:latin typeface="+mj-ea"/>
                    <a:ea typeface="+mj-ea"/>
                  </a:rPr>
                  <a:t>は、平均の事象発生回数ですから、</a:t>
                </a:r>
                <a14:m>
                  <m:oMath xmlns:m="http://schemas.openxmlformats.org/officeDocument/2006/math">
                    <m:r>
                      <a:rPr lang="en-US" altLang="ja-JP" sz="3600" b="0" i="1" smtClean="0">
                        <a:latin typeface="+mj-ea"/>
                        <a:ea typeface="+mj-ea"/>
                      </a:rPr>
                      <m:t>𝜆</m:t>
                    </m:r>
                    <m:r>
                      <a:rPr lang="en-US" altLang="ja-JP" sz="3600" b="0" i="1" smtClean="0">
                        <a:latin typeface="+mj-ea"/>
                        <a:ea typeface="+mj-ea"/>
                      </a:rPr>
                      <m:t>&gt;0</m:t>
                    </m:r>
                  </m:oMath>
                </a14:m>
                <a:r>
                  <a:rPr lang="ja-JP" altLang="en-US" sz="3600" dirty="0" smtClean="0">
                    <a:latin typeface="+mj-ea"/>
                    <a:ea typeface="+mj-ea"/>
                  </a:rPr>
                  <a:t>の</a:t>
                </a:r>
                <a:endParaRPr lang="en-US" altLang="ja-JP" sz="3600" dirty="0" smtClean="0">
                  <a:latin typeface="+mj-ea"/>
                  <a:ea typeface="+mj-ea"/>
                </a:endParaRPr>
              </a:p>
              <a:p>
                <a:pPr marL="449263" indent="-449263" eaLnBrk="1" hangingPunct="1">
                  <a:spcAft>
                    <a:spcPts val="600"/>
                  </a:spcAft>
                  <a:defRPr/>
                </a:pPr>
                <a:r>
                  <a:rPr lang="ja-JP" altLang="en-US" sz="3600" dirty="0" smtClean="0">
                    <a:latin typeface="+mj-ea"/>
                    <a:ea typeface="+mj-ea"/>
                  </a:rPr>
                  <a:t>定数</a:t>
                </a:r>
                <a:r>
                  <a:rPr lang="ja-JP" altLang="en-US" sz="3600" dirty="0" smtClean="0">
                    <a:latin typeface="+mj-ea"/>
                    <a:ea typeface="+mj-ea"/>
                  </a:rPr>
                  <a:t>です。</a:t>
                </a:r>
                <a:endParaRPr lang="en-US" altLang="ja-JP" sz="3600" dirty="0" smtClean="0">
                  <a:latin typeface="+mj-ea"/>
                  <a:ea typeface="+mj-ea"/>
                </a:endParaRPr>
              </a:p>
              <a:p>
                <a:pPr marL="449263" indent="-449263" eaLnBrk="1" hangingPunct="1">
                  <a:spcAft>
                    <a:spcPts val="600"/>
                  </a:spcAft>
                  <a:defRPr/>
                </a:pPr>
                <a:r>
                  <a:rPr lang="en-US" altLang="ja-JP" sz="3600" dirty="0" smtClean="0">
                    <a:latin typeface="+mj-ea"/>
                    <a:ea typeface="+mj-ea"/>
                  </a:rPr>
                  <a:t>※</a:t>
                </a:r>
                <a:r>
                  <a:rPr lang="ja-JP" altLang="en-US" sz="3600" dirty="0" smtClean="0">
                    <a:latin typeface="+mj-ea"/>
                    <a:ea typeface="+mj-ea"/>
                  </a:rPr>
                  <a:t>可能な方は、上記の</a:t>
                </a:r>
                <a14:m>
                  <m:oMath xmlns:m="http://schemas.openxmlformats.org/officeDocument/2006/math">
                    <m:r>
                      <a:rPr lang="en-US" altLang="ja-JP" sz="3600" b="0" i="1" smtClean="0">
                        <a:latin typeface="+mj-ea"/>
                        <a:ea typeface="+mj-ea"/>
                      </a:rPr>
                      <m:t>𝑓</m:t>
                    </m:r>
                    <m:r>
                      <a:rPr lang="en-US" altLang="ja-JP" sz="3600" b="0" i="1" smtClean="0">
                        <a:latin typeface="+mj-ea"/>
                        <a:ea typeface="+mj-ea"/>
                      </a:rPr>
                      <m:t>(</m:t>
                    </m:r>
                    <m:r>
                      <a:rPr lang="en-US" altLang="ja-JP" sz="3600" b="0" i="1" smtClean="0">
                        <a:latin typeface="+mj-ea"/>
                        <a:ea typeface="+mj-ea"/>
                      </a:rPr>
                      <m:t>𝑥</m:t>
                    </m:r>
                    <m:r>
                      <a:rPr lang="en-US" altLang="ja-JP" sz="3600" b="0" i="1" smtClean="0">
                        <a:latin typeface="+mj-ea"/>
                        <a:ea typeface="+mj-ea"/>
                      </a:rPr>
                      <m:t>)</m:t>
                    </m:r>
                  </m:oMath>
                </a14:m>
                <a:r>
                  <a:rPr lang="ja-JP" altLang="en-US" sz="3600" dirty="0" smtClean="0">
                    <a:latin typeface="+mj-ea"/>
                    <a:ea typeface="+mj-ea"/>
                  </a:rPr>
                  <a:t>を</a:t>
                </a:r>
                <a14:m>
                  <m:oMath xmlns:m="http://schemas.openxmlformats.org/officeDocument/2006/math">
                    <m:r>
                      <a:rPr lang="en-US" altLang="ja-JP" sz="3600" b="0" i="1" dirty="0" smtClean="0">
                        <a:latin typeface="+mj-ea"/>
                        <a:ea typeface="+mj-ea"/>
                      </a:rPr>
                      <m:t>𝑥</m:t>
                    </m:r>
                  </m:oMath>
                </a14:m>
                <a:r>
                  <a:rPr lang="ja-JP" altLang="en-US" sz="3600" dirty="0" smtClean="0">
                    <a:latin typeface="+mj-ea"/>
                    <a:ea typeface="+mj-ea"/>
                  </a:rPr>
                  <a:t>に関し</a:t>
                </a:r>
                <a:r>
                  <a:rPr lang="en-US" altLang="ja-JP" sz="3600" dirty="0" smtClean="0">
                    <a:latin typeface="+mj-ea"/>
                    <a:ea typeface="+mj-ea"/>
                  </a:rPr>
                  <a:t>0</a:t>
                </a:r>
                <a:r>
                  <a:rPr lang="ja-JP" altLang="en-US" sz="3600" dirty="0" smtClean="0">
                    <a:latin typeface="+mj-ea"/>
                    <a:ea typeface="+mj-ea"/>
                  </a:rPr>
                  <a:t>から</a:t>
                </a:r>
                <a14:m>
                  <m:oMath xmlns:m="http://schemas.openxmlformats.org/officeDocument/2006/math">
                    <m:r>
                      <a:rPr lang="en-US" altLang="ja-JP" sz="3600" b="0" i="1" smtClean="0">
                        <a:latin typeface="+mj-ea"/>
                        <a:ea typeface="+mj-ea"/>
                      </a:rPr>
                      <m:t>∞</m:t>
                    </m:r>
                  </m:oMath>
                </a14:m>
                <a:r>
                  <a:rPr lang="ja-JP" altLang="en-US" sz="3600" dirty="0" smtClean="0">
                    <a:latin typeface="+mj-ea"/>
                    <a:ea typeface="+mj-ea"/>
                  </a:rPr>
                  <a:t>ま</a:t>
                </a:r>
                <a:r>
                  <a:rPr lang="ja-JP" altLang="en-US" sz="3600" dirty="0" smtClean="0">
                    <a:latin typeface="+mj-ea"/>
                    <a:ea typeface="+mj-ea"/>
                  </a:rPr>
                  <a:t>で</a:t>
                </a:r>
                <a:endParaRPr lang="en-US" altLang="ja-JP" sz="3600" dirty="0" smtClean="0">
                  <a:latin typeface="+mj-ea"/>
                  <a:ea typeface="+mj-ea"/>
                </a:endParaRPr>
              </a:p>
              <a:p>
                <a:pPr marL="449263" indent="-449263" eaLnBrk="1" hangingPunct="1">
                  <a:spcAft>
                    <a:spcPts val="600"/>
                  </a:spcAft>
                  <a:defRPr/>
                </a:pPr>
                <a:r>
                  <a:rPr lang="ja-JP" altLang="en-US" sz="3600" dirty="0">
                    <a:latin typeface="+mj-ea"/>
                    <a:ea typeface="+mj-ea"/>
                  </a:rPr>
                  <a:t>　</a:t>
                </a:r>
                <a:r>
                  <a:rPr lang="ja-JP" altLang="en-US" sz="3600" dirty="0" smtClean="0">
                    <a:latin typeface="+mj-ea"/>
                    <a:ea typeface="+mj-ea"/>
                  </a:rPr>
                  <a:t>積分</a:t>
                </a:r>
                <a:r>
                  <a:rPr lang="ja-JP" altLang="en-US" sz="3600" dirty="0" smtClean="0">
                    <a:latin typeface="+mj-ea"/>
                    <a:ea typeface="+mj-ea"/>
                  </a:rPr>
                  <a:t>すると</a:t>
                </a:r>
                <a:r>
                  <a:rPr lang="en-US" altLang="ja-JP" sz="3600" dirty="0" smtClean="0">
                    <a:latin typeface="+mj-ea"/>
                    <a:ea typeface="+mj-ea"/>
                  </a:rPr>
                  <a:t>1</a:t>
                </a:r>
                <a:r>
                  <a:rPr lang="ja-JP" altLang="en-US" sz="3600" dirty="0" smtClean="0">
                    <a:latin typeface="+mj-ea"/>
                    <a:ea typeface="+mj-ea"/>
                  </a:rPr>
                  <a:t>になる</a:t>
                </a:r>
                <a:r>
                  <a:rPr lang="ja-JP" altLang="en-US" sz="3600" dirty="0">
                    <a:latin typeface="+mj-ea"/>
                    <a:ea typeface="+mj-ea"/>
                  </a:rPr>
                  <a:t>こと</a:t>
                </a:r>
                <a:r>
                  <a:rPr lang="ja-JP" altLang="en-US" sz="3600" dirty="0" smtClean="0">
                    <a:latin typeface="+mj-ea"/>
                    <a:ea typeface="+mj-ea"/>
                  </a:rPr>
                  <a:t>を</a:t>
                </a:r>
                <a:r>
                  <a:rPr lang="ja-JP" altLang="en-US" sz="3600" dirty="0" smtClean="0">
                    <a:latin typeface="+mj-ea"/>
                    <a:ea typeface="+mj-ea"/>
                  </a:rPr>
                  <a:t>ご確認下さい</a:t>
                </a:r>
                <a:endParaRPr lang="en-US" altLang="ja-JP" sz="3600" dirty="0" smtClean="0">
                  <a:latin typeface="+mj-ea"/>
                  <a:ea typeface="+mj-ea"/>
                </a:endParaRPr>
              </a:p>
              <a:p>
                <a:pPr marL="449263" indent="-449263" eaLnBrk="1" hangingPunct="1">
                  <a:spcAft>
                    <a:spcPts val="600"/>
                  </a:spcAft>
                  <a:defRPr/>
                </a:pPr>
                <a:r>
                  <a:rPr lang="ja-JP" altLang="en-US" sz="3600" dirty="0" smtClean="0">
                    <a:latin typeface="+mj-ea"/>
                    <a:ea typeface="+mj-ea"/>
                  </a:rPr>
                  <a:t>（</a:t>
                </a:r>
                <a:r>
                  <a:rPr lang="ja-JP" altLang="en-US" sz="3600" dirty="0" smtClean="0">
                    <a:latin typeface="+mj-ea"/>
                    <a:ea typeface="+mj-ea"/>
                  </a:rPr>
                  <a:t>確率密度関数として満たす</a:t>
                </a:r>
                <a:r>
                  <a:rPr lang="ja-JP" altLang="en-US" sz="3600" dirty="0" smtClean="0">
                    <a:latin typeface="+mj-ea"/>
                    <a:ea typeface="+mj-ea"/>
                  </a:rPr>
                  <a:t>べき性質</a:t>
                </a:r>
                <a:r>
                  <a:rPr lang="ja-JP" altLang="en-US" sz="3600" dirty="0" smtClean="0">
                    <a:latin typeface="+mj-ea"/>
                    <a:ea typeface="+mj-ea"/>
                  </a:rPr>
                  <a:t>です）。</a:t>
                </a:r>
                <a:endParaRPr lang="en-US" altLang="ja-JP" sz="3600" dirty="0" smtClean="0">
                  <a:latin typeface="+mj-ea"/>
                  <a:ea typeface="+mj-ea"/>
                </a:endParaRPr>
              </a:p>
            </p:txBody>
          </p:sp>
        </mc:Choice>
        <mc:Fallback>
          <p:sp>
            <p:nvSpPr>
              <p:cNvPr id="6" name="テキスト ボックス 3"/>
              <p:cNvSpPr txBox="1">
                <a:spLocks noRot="1" noChangeAspect="1" noMove="1" noResize="1" noEditPoints="1" noAdjustHandles="1" noChangeArrowheads="1" noChangeShapeType="1" noTextEdit="1"/>
              </p:cNvSpPr>
              <p:nvPr/>
            </p:nvSpPr>
            <p:spPr bwMode="auto">
              <a:xfrm>
                <a:off x="173515" y="1646759"/>
                <a:ext cx="16903804" cy="7530588"/>
              </a:xfrm>
              <a:prstGeom prst="rect">
                <a:avLst/>
              </a:prstGeom>
              <a:blipFill rotWithShape="0">
                <a:blip r:embed="rId2"/>
                <a:stretch>
                  <a:fillRect l="-1082" t="-1215" b="-2105"/>
                </a:stretch>
              </a:blipFill>
              <a:ln w="9525">
                <a:noFill/>
                <a:miter lim="800000"/>
                <a:headEnd/>
                <a:tailEnd/>
              </a:ln>
            </p:spPr>
            <p:txBody>
              <a:bodyPr/>
              <a:lstStyle/>
              <a:p>
                <a:r>
                  <a:rPr lang="ja-JP" altLang="en-US">
                    <a:noFill/>
                  </a:rPr>
                  <a:t> </a:t>
                </a:r>
              </a:p>
            </p:txBody>
          </p:sp>
        </mc:Fallback>
      </mc:AlternateContent>
      <p:pic>
        <p:nvPicPr>
          <p:cNvPr id="7" name="図 6"/>
          <p:cNvPicPr>
            <a:picLocks noChangeAspect="1"/>
          </p:cNvPicPr>
          <p:nvPr/>
        </p:nvPicPr>
        <p:blipFill>
          <a:blip r:embed="rId3"/>
          <a:stretch>
            <a:fillRect/>
          </a:stretch>
        </p:blipFill>
        <p:spPr>
          <a:xfrm>
            <a:off x="11568707" y="4995131"/>
            <a:ext cx="5102874" cy="3911861"/>
          </a:xfrm>
          <a:prstGeom prst="rect">
            <a:avLst/>
          </a:prstGeom>
        </p:spPr>
      </p:pic>
    </p:spTree>
    <p:extLst>
      <p:ext uri="{BB962C8B-B14F-4D97-AF65-F5344CB8AC3E}">
        <p14:creationId xmlns:p14="http://schemas.microsoft.com/office/powerpoint/2010/main" val="22839087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指数分布とは</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43</a:t>
            </a:fld>
            <a:endParaRPr lang="en-US" altLang="ja-JP" dirty="0"/>
          </a:p>
        </p:txBody>
      </p:sp>
      <mc:AlternateContent xmlns:mc="http://schemas.openxmlformats.org/markup-compatibility/2006">
        <mc:Choice xmlns:a14="http://schemas.microsoft.com/office/drawing/2010/main" Requires="a14">
          <p:sp>
            <p:nvSpPr>
              <p:cNvPr id="6" name="テキスト ボックス 3"/>
              <p:cNvSpPr txBox="1">
                <a:spLocks noChangeArrowheads="1"/>
              </p:cNvSpPr>
              <p:nvPr/>
            </p:nvSpPr>
            <p:spPr bwMode="auto">
              <a:xfrm>
                <a:off x="911523" y="1610817"/>
                <a:ext cx="14383102" cy="5424562"/>
              </a:xfrm>
              <a:prstGeom prst="rect">
                <a:avLst/>
              </a:prstGeom>
              <a:noFill/>
              <a:ln w="9525">
                <a:noFill/>
                <a:miter lim="800000"/>
                <a:headEnd/>
                <a:tailEnd/>
              </a:ln>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449263" indent="-449263" eaLnBrk="1" hangingPunct="1">
                  <a:spcAft>
                    <a:spcPts val="600"/>
                  </a:spcAft>
                  <a:defRPr/>
                </a:pPr>
                <a:r>
                  <a:rPr lang="ja-JP" altLang="en-US" sz="4000" dirty="0" smtClean="0">
                    <a:latin typeface="+mj-ea"/>
                    <a:ea typeface="+mj-ea"/>
                  </a:rPr>
                  <a:t>指数分布の累積</a:t>
                </a:r>
                <a:r>
                  <a:rPr lang="ja-JP" altLang="en-US" sz="4000" dirty="0" smtClean="0">
                    <a:latin typeface="+mj-ea"/>
                    <a:ea typeface="+mj-ea"/>
                  </a:rPr>
                  <a:t>分布関数は、以下で与えられます：</a:t>
                </a:r>
                <a:endParaRPr lang="en-US" altLang="ja-JP" sz="4000" dirty="0" smtClean="0">
                  <a:latin typeface="+mj-ea"/>
                  <a:ea typeface="+mj-ea"/>
                </a:endParaRPr>
              </a:p>
              <a:p>
                <a:pPr marL="449263" indent="-449263" algn="ctr" eaLnBrk="1" hangingPunct="1">
                  <a:spcAft>
                    <a:spcPts val="600"/>
                  </a:spcAft>
                  <a:defRPr/>
                </a:pPr>
                <a14:m>
                  <m:oMath xmlns:m="http://schemas.openxmlformats.org/officeDocument/2006/math">
                    <m:r>
                      <a:rPr lang="en-US" altLang="ja-JP" sz="4000" b="0" i="1" smtClean="0">
                        <a:latin typeface="+mj-ea"/>
                        <a:ea typeface="+mj-ea"/>
                      </a:rPr>
                      <m:t>𝐹</m:t>
                    </m:r>
                    <m:d>
                      <m:dPr>
                        <m:ctrlPr>
                          <a:rPr lang="en-US" altLang="ja-JP" sz="4000" b="0" i="1" smtClean="0">
                            <a:latin typeface="+mj-ea"/>
                            <a:ea typeface="+mj-ea"/>
                          </a:rPr>
                        </m:ctrlPr>
                      </m:dPr>
                      <m:e>
                        <m:r>
                          <a:rPr lang="en-US" altLang="ja-JP" sz="4000" b="0" i="1" smtClean="0">
                            <a:latin typeface="+mj-ea"/>
                            <a:ea typeface="+mj-ea"/>
                          </a:rPr>
                          <m:t>𝑥</m:t>
                        </m:r>
                      </m:e>
                    </m:d>
                    <m:r>
                      <a:rPr lang="en-US" altLang="ja-JP" sz="4000" b="0" i="1" smtClean="0">
                        <a:latin typeface="+mj-ea"/>
                        <a:ea typeface="+mj-ea"/>
                      </a:rPr>
                      <m:t>=1−</m:t>
                    </m:r>
                    <m:sSup>
                      <m:sSupPr>
                        <m:ctrlPr>
                          <a:rPr lang="en-US" altLang="ja-JP" sz="4000" b="0" i="1" smtClean="0">
                            <a:latin typeface="+mj-ea"/>
                            <a:ea typeface="+mj-ea"/>
                          </a:rPr>
                        </m:ctrlPr>
                      </m:sSupPr>
                      <m:e>
                        <m:r>
                          <a:rPr lang="en-US" altLang="ja-JP" sz="4000" b="0" i="1" smtClean="0">
                            <a:latin typeface="+mj-ea"/>
                            <a:ea typeface="+mj-ea"/>
                          </a:rPr>
                          <m:t>𝑒</m:t>
                        </m:r>
                      </m:e>
                      <m:sup>
                        <m:r>
                          <a:rPr lang="en-US" altLang="ja-JP" sz="4000" b="0" i="1" smtClean="0">
                            <a:latin typeface="+mj-ea"/>
                            <a:ea typeface="+mj-ea"/>
                          </a:rPr>
                          <m:t>−</m:t>
                        </m:r>
                        <m:r>
                          <a:rPr lang="en-US" altLang="ja-JP" sz="4000" b="0" i="1" smtClean="0">
                            <a:latin typeface="+mj-ea"/>
                            <a:ea typeface="+mj-ea"/>
                          </a:rPr>
                          <m:t>𝜆</m:t>
                        </m:r>
                        <m:r>
                          <a:rPr lang="en-US" altLang="ja-JP" sz="4000" b="0" i="1" smtClean="0">
                            <a:latin typeface="+mj-ea"/>
                            <a:ea typeface="+mj-ea"/>
                          </a:rPr>
                          <m:t>𝑥</m:t>
                        </m:r>
                      </m:sup>
                    </m:sSup>
                  </m:oMath>
                </a14:m>
                <a:r>
                  <a:rPr lang="en-US" altLang="ja-JP" sz="4000" dirty="0" smtClean="0">
                    <a:latin typeface="+mj-ea"/>
                    <a:ea typeface="+mj-ea"/>
                  </a:rPr>
                  <a:t> (</a:t>
                </a:r>
                <a14:m>
                  <m:oMath xmlns:m="http://schemas.openxmlformats.org/officeDocument/2006/math">
                    <m:r>
                      <a:rPr lang="en-US" altLang="ja-JP" sz="4000" b="0" i="1" dirty="0" smtClean="0">
                        <a:latin typeface="+mj-ea"/>
                        <a:ea typeface="+mj-ea"/>
                      </a:rPr>
                      <m:t>𝑥</m:t>
                    </m:r>
                    <m:r>
                      <a:rPr lang="en-US" altLang="ja-JP" sz="4000" b="0" i="1" dirty="0" smtClean="0">
                        <a:latin typeface="+mj-ea"/>
                        <a:ea typeface="+mj-ea"/>
                      </a:rPr>
                      <m:t>≥0</m:t>
                    </m:r>
                  </m:oMath>
                </a14:m>
                <a:r>
                  <a:rPr lang="en-US" altLang="ja-JP" sz="4000" dirty="0" smtClean="0">
                    <a:latin typeface="+mj-ea"/>
                    <a:ea typeface="+mj-ea"/>
                  </a:rPr>
                  <a:t>)</a:t>
                </a:r>
              </a:p>
              <a:p>
                <a:pPr marL="449263" indent="-449263" eaLnBrk="1" hangingPunct="1">
                  <a:spcAft>
                    <a:spcPts val="600"/>
                  </a:spcAft>
                  <a:defRPr/>
                </a:pPr>
                <a:endParaRPr lang="en-US" altLang="ja-JP" sz="4000" dirty="0" smtClean="0">
                  <a:latin typeface="+mj-ea"/>
                  <a:ea typeface="+mj-ea"/>
                </a:endParaRPr>
              </a:p>
              <a:p>
                <a:pPr marL="449263" indent="-449263" eaLnBrk="1" hangingPunct="1">
                  <a:spcAft>
                    <a:spcPts val="600"/>
                  </a:spcAft>
                  <a:defRPr/>
                </a:pPr>
                <a:r>
                  <a:rPr lang="en-US" altLang="ja-JP" sz="4000" dirty="0" smtClean="0">
                    <a:latin typeface="+mj-ea"/>
                    <a:ea typeface="+mj-ea"/>
                  </a:rPr>
                  <a:t>※</a:t>
                </a:r>
                <a:r>
                  <a:rPr lang="ja-JP" altLang="en-US" sz="4000" dirty="0" smtClean="0">
                    <a:latin typeface="+mj-ea"/>
                    <a:ea typeface="+mj-ea"/>
                  </a:rPr>
                  <a:t>これも可能な方は、上記の</a:t>
                </a:r>
                <a14:m>
                  <m:oMath xmlns:m="http://schemas.openxmlformats.org/officeDocument/2006/math">
                    <m:r>
                      <a:rPr lang="en-US" altLang="ja-JP" sz="4000" b="0" i="1" smtClean="0">
                        <a:latin typeface="+mj-ea"/>
                        <a:ea typeface="+mj-ea"/>
                      </a:rPr>
                      <m:t>𝑓</m:t>
                    </m:r>
                    <m:r>
                      <a:rPr lang="en-US" altLang="ja-JP" sz="4000" b="0" i="1" smtClean="0">
                        <a:latin typeface="+mj-ea"/>
                        <a:ea typeface="+mj-ea"/>
                      </a:rPr>
                      <m:t>(</m:t>
                    </m:r>
                    <m:r>
                      <a:rPr lang="en-US" altLang="ja-JP" sz="4000" b="0" i="1" smtClean="0">
                        <a:latin typeface="+mj-ea"/>
                        <a:ea typeface="+mj-ea"/>
                      </a:rPr>
                      <m:t>𝑥</m:t>
                    </m:r>
                    <m:r>
                      <a:rPr lang="en-US" altLang="ja-JP" sz="4000" b="0" i="1" smtClean="0">
                        <a:latin typeface="+mj-ea"/>
                        <a:ea typeface="+mj-ea"/>
                      </a:rPr>
                      <m:t>)</m:t>
                    </m:r>
                  </m:oMath>
                </a14:m>
                <a:r>
                  <a:rPr lang="ja-JP" altLang="en-US" sz="4000" dirty="0" smtClean="0">
                    <a:latin typeface="+mj-ea"/>
                    <a:ea typeface="+mj-ea"/>
                  </a:rPr>
                  <a:t>を</a:t>
                </a:r>
                <a14:m>
                  <m:oMath xmlns:m="http://schemas.openxmlformats.org/officeDocument/2006/math">
                    <m:r>
                      <a:rPr lang="en-US" altLang="ja-JP" sz="4000" b="0" i="1" dirty="0" smtClean="0">
                        <a:latin typeface="+mj-ea"/>
                        <a:ea typeface="+mj-ea"/>
                      </a:rPr>
                      <m:t>𝑥</m:t>
                    </m:r>
                  </m:oMath>
                </a14:m>
                <a:r>
                  <a:rPr lang="ja-JP" altLang="en-US" sz="4000" dirty="0" smtClean="0">
                    <a:latin typeface="+mj-ea"/>
                    <a:ea typeface="+mj-ea"/>
                  </a:rPr>
                  <a:t>に関し</a:t>
                </a:r>
                <a:r>
                  <a:rPr lang="en-US" altLang="ja-JP" sz="4000" dirty="0" smtClean="0">
                    <a:latin typeface="+mj-ea"/>
                    <a:ea typeface="+mj-ea"/>
                  </a:rPr>
                  <a:t>0</a:t>
                </a:r>
                <a:r>
                  <a:rPr lang="ja-JP" altLang="en-US" sz="4000" dirty="0" smtClean="0">
                    <a:latin typeface="+mj-ea"/>
                    <a:ea typeface="+mj-ea"/>
                  </a:rPr>
                  <a:t>から</a:t>
                </a:r>
                <a14:m>
                  <m:oMath xmlns:m="http://schemas.openxmlformats.org/officeDocument/2006/math">
                    <m:r>
                      <m:rPr>
                        <m:sty m:val="p"/>
                      </m:rPr>
                      <a:rPr lang="en-US" altLang="ja-JP" sz="4000" b="0" i="0" smtClean="0">
                        <a:latin typeface="+mj-ea"/>
                        <a:ea typeface="+mj-ea"/>
                      </a:rPr>
                      <m:t>x</m:t>
                    </m:r>
                  </m:oMath>
                </a14:m>
                <a:r>
                  <a:rPr lang="ja-JP" altLang="en-US" sz="4000" dirty="0" err="1" smtClean="0">
                    <a:latin typeface="+mj-ea"/>
                    <a:ea typeface="+mj-ea"/>
                  </a:rPr>
                  <a:t>まで</a:t>
                </a:r>
                <a:r>
                  <a:rPr lang="ja-JP" altLang="en-US" sz="4000" dirty="0" smtClean="0">
                    <a:latin typeface="+mj-ea"/>
                    <a:ea typeface="+mj-ea"/>
                  </a:rPr>
                  <a:t>積分すると上記になる</a:t>
                </a:r>
                <a:r>
                  <a:rPr lang="ja-JP" altLang="en-US" sz="4000" dirty="0">
                    <a:latin typeface="+mj-ea"/>
                    <a:ea typeface="+mj-ea"/>
                  </a:rPr>
                  <a:t>こと</a:t>
                </a:r>
                <a:r>
                  <a:rPr lang="ja-JP" altLang="en-US" sz="4000" dirty="0" smtClean="0">
                    <a:latin typeface="+mj-ea"/>
                    <a:ea typeface="+mj-ea"/>
                  </a:rPr>
                  <a:t>をご確認下さい。</a:t>
                </a:r>
                <a:endParaRPr lang="en-US" altLang="ja-JP" sz="4000" dirty="0" smtClean="0">
                  <a:latin typeface="+mj-ea"/>
                  <a:ea typeface="+mj-ea"/>
                </a:endParaRPr>
              </a:p>
              <a:p>
                <a:pPr marL="449263" indent="-449263" eaLnBrk="1" hangingPunct="1">
                  <a:spcAft>
                    <a:spcPts val="600"/>
                  </a:spcAft>
                  <a:defRPr/>
                </a:pPr>
                <a:endParaRPr lang="en-US" altLang="ja-JP" sz="4000" dirty="0">
                  <a:latin typeface="+mj-ea"/>
                  <a:ea typeface="+mj-ea"/>
                </a:endParaRPr>
              </a:p>
              <a:p>
                <a:pPr marL="449263" indent="-449263" eaLnBrk="1" hangingPunct="1">
                  <a:spcAft>
                    <a:spcPts val="600"/>
                  </a:spcAft>
                  <a:defRPr/>
                </a:pPr>
                <a14:m>
                  <m:oMath xmlns:m="http://schemas.openxmlformats.org/officeDocument/2006/math">
                    <m:r>
                      <a:rPr lang="en-US" altLang="ja-JP" sz="4000" b="0" i="1" smtClean="0">
                        <a:latin typeface="+mj-ea"/>
                        <a:ea typeface="+mj-ea"/>
                      </a:rPr>
                      <m:t>𝑥</m:t>
                    </m:r>
                  </m:oMath>
                </a14:m>
                <a:r>
                  <a:rPr lang="ja-JP" altLang="en-US" sz="4000" dirty="0" smtClean="0">
                    <a:latin typeface="+mj-ea"/>
                    <a:ea typeface="+mj-ea"/>
                  </a:rPr>
                  <a:t>が</a:t>
                </a:r>
                <a:r>
                  <a:rPr lang="en-US" altLang="ja-JP" sz="4000" dirty="0" smtClean="0">
                    <a:latin typeface="+mj-ea"/>
                    <a:ea typeface="+mj-ea"/>
                  </a:rPr>
                  <a:t>0</a:t>
                </a:r>
                <a:r>
                  <a:rPr lang="ja-JP" altLang="en-US" sz="4000" dirty="0" smtClean="0">
                    <a:latin typeface="+mj-ea"/>
                    <a:ea typeface="+mj-ea"/>
                  </a:rPr>
                  <a:t>に近い時、</a:t>
                </a:r>
                <a14:m>
                  <m:oMath xmlns:m="http://schemas.openxmlformats.org/officeDocument/2006/math">
                    <m:r>
                      <a:rPr lang="en-US" altLang="ja-JP" sz="4000" b="0" i="1" smtClean="0">
                        <a:latin typeface="+mj-ea"/>
                        <a:ea typeface="+mj-ea"/>
                      </a:rPr>
                      <m:t>𝐹</m:t>
                    </m:r>
                    <m:d>
                      <m:dPr>
                        <m:ctrlPr>
                          <a:rPr lang="en-US" altLang="ja-JP" sz="4000" b="0" i="1" smtClean="0">
                            <a:latin typeface="+mj-ea"/>
                            <a:ea typeface="+mj-ea"/>
                          </a:rPr>
                        </m:ctrlPr>
                      </m:dPr>
                      <m:e>
                        <m:r>
                          <a:rPr lang="en-US" altLang="ja-JP" sz="4000" b="0" i="1" smtClean="0">
                            <a:latin typeface="+mj-ea"/>
                            <a:ea typeface="+mj-ea"/>
                          </a:rPr>
                          <m:t>0</m:t>
                        </m:r>
                      </m:e>
                    </m:d>
                    <m:r>
                      <a:rPr lang="en-US" altLang="ja-JP" sz="4000" b="0" i="1" smtClean="0">
                        <a:latin typeface="+mj-ea"/>
                        <a:ea typeface="+mj-ea"/>
                      </a:rPr>
                      <m:t>≈0</m:t>
                    </m:r>
                  </m:oMath>
                </a14:m>
                <a:r>
                  <a:rPr lang="ja-JP" altLang="en-US" sz="4000" dirty="0" smtClean="0">
                    <a:latin typeface="+mj-ea"/>
                    <a:ea typeface="+mj-ea"/>
                  </a:rPr>
                  <a:t>であること、また</a:t>
                </a:r>
                <a14:m>
                  <m:oMath xmlns:m="http://schemas.openxmlformats.org/officeDocument/2006/math">
                    <m:r>
                      <a:rPr lang="en-US" altLang="ja-JP" sz="4000" b="0" i="1" smtClean="0">
                        <a:latin typeface="+mj-ea"/>
                        <a:ea typeface="+mj-ea"/>
                      </a:rPr>
                      <m:t>𝑥</m:t>
                    </m:r>
                  </m:oMath>
                </a14:m>
                <a:r>
                  <a:rPr lang="ja-JP" altLang="en-US" sz="4000" dirty="0" smtClean="0">
                    <a:latin typeface="+mj-ea"/>
                    <a:ea typeface="+mj-ea"/>
                  </a:rPr>
                  <a:t>が非常に大きい時、</a:t>
                </a:r>
                <a14:m>
                  <m:oMath xmlns:m="http://schemas.openxmlformats.org/officeDocument/2006/math">
                    <m:r>
                      <a:rPr lang="en-US" altLang="ja-JP" sz="4000" b="0" i="1" smtClean="0">
                        <a:latin typeface="+mj-ea"/>
                        <a:ea typeface="+mj-ea"/>
                      </a:rPr>
                      <m:t>𝐹</m:t>
                    </m:r>
                    <m:d>
                      <m:dPr>
                        <m:ctrlPr>
                          <a:rPr lang="en-US" altLang="ja-JP" sz="4000" b="0" i="1" smtClean="0">
                            <a:latin typeface="+mj-ea"/>
                            <a:ea typeface="+mj-ea"/>
                          </a:rPr>
                        </m:ctrlPr>
                      </m:dPr>
                      <m:e>
                        <m:r>
                          <a:rPr lang="en-US" altLang="ja-JP" sz="4000" b="0" i="1" smtClean="0">
                            <a:latin typeface="+mj-ea"/>
                            <a:ea typeface="+mj-ea"/>
                          </a:rPr>
                          <m:t>0</m:t>
                        </m:r>
                      </m:e>
                    </m:d>
                    <m:r>
                      <a:rPr lang="en-US" altLang="ja-JP" sz="4000" b="0" i="1" smtClean="0">
                        <a:latin typeface="+mj-ea"/>
                        <a:ea typeface="+mj-ea"/>
                      </a:rPr>
                      <m:t>≈1</m:t>
                    </m:r>
                  </m:oMath>
                </a14:m>
                <a:r>
                  <a:rPr lang="ja-JP" altLang="en-US" sz="4000" dirty="0" smtClean="0">
                    <a:latin typeface="+mj-ea"/>
                    <a:ea typeface="+mj-ea"/>
                  </a:rPr>
                  <a:t>であることは、すぐに分かります。</a:t>
                </a:r>
                <a:endParaRPr lang="en-US" altLang="ja-JP" sz="4000" dirty="0" smtClean="0">
                  <a:latin typeface="+mj-ea"/>
                  <a:ea typeface="+mj-ea"/>
                </a:endParaRPr>
              </a:p>
            </p:txBody>
          </p:sp>
        </mc:Choice>
        <mc:Fallback>
          <p:sp>
            <p:nvSpPr>
              <p:cNvPr id="6" name="テキスト ボックス 3"/>
              <p:cNvSpPr txBox="1">
                <a:spLocks noRot="1" noChangeAspect="1" noMove="1" noResize="1" noEditPoints="1" noAdjustHandles="1" noChangeArrowheads="1" noChangeShapeType="1" noTextEdit="1"/>
              </p:cNvSpPr>
              <p:nvPr/>
            </p:nvSpPr>
            <p:spPr bwMode="auto">
              <a:xfrm>
                <a:off x="911523" y="1610817"/>
                <a:ext cx="14383102" cy="5424562"/>
              </a:xfrm>
              <a:prstGeom prst="rect">
                <a:avLst/>
              </a:prstGeom>
              <a:blipFill rotWithShape="0">
                <a:blip r:embed="rId2"/>
                <a:stretch>
                  <a:fillRect l="-1526" t="-1910" r="-5045" b="-4157"/>
                </a:stretch>
              </a:blipFill>
              <a:ln w="9525">
                <a:noFill/>
                <a:miter lim="800000"/>
                <a:headEnd/>
                <a:tailEnd/>
              </a:ln>
            </p:spPr>
            <p:txBody>
              <a:bodyPr/>
              <a:lstStyle/>
              <a:p>
                <a:r>
                  <a:rPr lang="ja-JP" altLang="en-US">
                    <a:noFill/>
                  </a:rPr>
                  <a:t> </a:t>
                </a:r>
              </a:p>
            </p:txBody>
          </p:sp>
        </mc:Fallback>
      </mc:AlternateContent>
    </p:spTree>
    <p:extLst>
      <p:ext uri="{BB962C8B-B14F-4D97-AF65-F5344CB8AC3E}">
        <p14:creationId xmlns:p14="http://schemas.microsoft.com/office/powerpoint/2010/main" val="5905694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指数</a:t>
            </a:r>
            <a:r>
              <a:rPr lang="ja-JP" altLang="en-US" dirty="0" smtClean="0"/>
              <a:t>分布の期待値と分散</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44</a:t>
            </a:fld>
            <a:endParaRPr lang="en-US" altLang="ja-JP" dirty="0"/>
          </a:p>
        </p:txBody>
      </p:sp>
      <mc:AlternateContent xmlns:mc="http://schemas.openxmlformats.org/markup-compatibility/2006">
        <mc:Choice xmlns:a14="http://schemas.microsoft.com/office/drawing/2010/main" Requires="a14">
          <p:sp>
            <p:nvSpPr>
              <p:cNvPr id="6" name="テキスト ボックス 3"/>
              <p:cNvSpPr txBox="1">
                <a:spLocks noChangeArrowheads="1"/>
              </p:cNvSpPr>
              <p:nvPr/>
            </p:nvSpPr>
            <p:spPr bwMode="auto">
              <a:xfrm>
                <a:off x="983531" y="2042803"/>
                <a:ext cx="13446998" cy="3363100"/>
              </a:xfrm>
              <a:prstGeom prst="rect">
                <a:avLst/>
              </a:prstGeom>
              <a:noFill/>
              <a:ln w="9525">
                <a:noFill/>
                <a:miter lim="800000"/>
                <a:headEnd/>
                <a:tailEnd/>
              </a:ln>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449263" indent="-449263" eaLnBrk="1" hangingPunct="1">
                  <a:spcAft>
                    <a:spcPts val="600"/>
                  </a:spcAft>
                  <a:defRPr/>
                </a:pPr>
                <a:r>
                  <a:rPr lang="ja-JP" altLang="en-US" sz="4000" dirty="0" smtClean="0">
                    <a:latin typeface="+mj-ea"/>
                    <a:ea typeface="+mj-ea"/>
                  </a:rPr>
                  <a:t>指数分布の期待値と分散は、以下で与えられます：</a:t>
                </a:r>
                <a:endParaRPr lang="en-US" altLang="ja-JP" sz="4000" dirty="0" smtClean="0">
                  <a:latin typeface="+mj-ea"/>
                  <a:ea typeface="+mj-ea"/>
                </a:endParaRPr>
              </a:p>
              <a:p>
                <a:pPr marL="449263" indent="-449263" eaLnBrk="1" hangingPunct="1">
                  <a:spcAft>
                    <a:spcPts val="600"/>
                  </a:spcAft>
                  <a:defRPr/>
                </a:pPr>
                <a:r>
                  <a:rPr lang="ja-JP" altLang="en-US" sz="4000" dirty="0" smtClean="0">
                    <a:latin typeface="+mj-ea"/>
                    <a:ea typeface="+mj-ea"/>
                  </a:rPr>
                  <a:t>期待値：</a:t>
                </a:r>
                <a14:m>
                  <m:oMath xmlns:m="http://schemas.openxmlformats.org/officeDocument/2006/math">
                    <m:r>
                      <a:rPr lang="en-US" altLang="ja-JP" sz="4000" b="0" i="1" smtClean="0">
                        <a:latin typeface="+mj-ea"/>
                        <a:ea typeface="+mj-ea"/>
                      </a:rPr>
                      <m:t>𝐸</m:t>
                    </m:r>
                    <m:d>
                      <m:dPr>
                        <m:begChr m:val="["/>
                        <m:endChr m:val="]"/>
                        <m:ctrlPr>
                          <a:rPr lang="en-US" altLang="ja-JP" sz="4000" b="0" i="1" smtClean="0">
                            <a:latin typeface="+mj-ea"/>
                            <a:ea typeface="+mj-ea"/>
                          </a:rPr>
                        </m:ctrlPr>
                      </m:dPr>
                      <m:e>
                        <m:r>
                          <a:rPr lang="en-US" altLang="ja-JP" sz="4000" b="0" i="1" smtClean="0">
                            <a:latin typeface="+mj-ea"/>
                            <a:ea typeface="+mj-ea"/>
                          </a:rPr>
                          <m:t>𝑋</m:t>
                        </m:r>
                      </m:e>
                    </m:d>
                    <m:r>
                      <a:rPr lang="en-US" altLang="ja-JP" sz="4000" b="0" i="1" smtClean="0">
                        <a:latin typeface="+mj-ea"/>
                        <a:ea typeface="+mj-ea"/>
                      </a:rPr>
                      <m:t>=</m:t>
                    </m:r>
                    <m:f>
                      <m:fPr>
                        <m:ctrlPr>
                          <a:rPr lang="en-US" altLang="ja-JP" sz="4000" b="0" i="1" smtClean="0">
                            <a:latin typeface="+mj-ea"/>
                            <a:ea typeface="+mj-ea"/>
                          </a:rPr>
                        </m:ctrlPr>
                      </m:fPr>
                      <m:num>
                        <m:r>
                          <a:rPr lang="en-US" altLang="ja-JP" sz="4000" b="0" i="1" smtClean="0">
                            <a:latin typeface="+mj-ea"/>
                            <a:ea typeface="+mj-ea"/>
                          </a:rPr>
                          <m:t>1</m:t>
                        </m:r>
                      </m:num>
                      <m:den>
                        <m:r>
                          <a:rPr lang="en-US" altLang="ja-JP" sz="4000" b="0" i="1" smtClean="0">
                            <a:latin typeface="+mj-ea"/>
                            <a:ea typeface="+mj-ea"/>
                          </a:rPr>
                          <m:t>𝜆</m:t>
                        </m:r>
                      </m:den>
                    </m:f>
                  </m:oMath>
                </a14:m>
                <a:endParaRPr lang="en-US" altLang="ja-JP" sz="4000" dirty="0" smtClean="0">
                  <a:latin typeface="+mj-ea"/>
                  <a:ea typeface="+mj-ea"/>
                </a:endParaRPr>
              </a:p>
              <a:p>
                <a:pPr marL="449263" indent="-449263" eaLnBrk="1" hangingPunct="1">
                  <a:spcAft>
                    <a:spcPts val="600"/>
                  </a:spcAft>
                  <a:defRPr/>
                </a:pPr>
                <a:r>
                  <a:rPr lang="ja-JP" altLang="en-US" sz="4000" dirty="0" smtClean="0">
                    <a:latin typeface="+mj-ea"/>
                    <a:ea typeface="+mj-ea"/>
                  </a:rPr>
                  <a:t>分散：</a:t>
                </a:r>
                <a14:m>
                  <m:oMath xmlns:m="http://schemas.openxmlformats.org/officeDocument/2006/math">
                    <m:r>
                      <a:rPr lang="en-US" altLang="ja-JP" sz="4000" b="0" i="1" smtClean="0">
                        <a:latin typeface="+mj-ea"/>
                        <a:ea typeface="+mj-ea"/>
                      </a:rPr>
                      <m:t>𝑉</m:t>
                    </m:r>
                    <m:d>
                      <m:dPr>
                        <m:begChr m:val="["/>
                        <m:endChr m:val="]"/>
                        <m:ctrlPr>
                          <a:rPr lang="en-US" altLang="ja-JP" sz="4000" b="0" i="1" smtClean="0">
                            <a:latin typeface="+mj-ea"/>
                            <a:ea typeface="+mj-ea"/>
                          </a:rPr>
                        </m:ctrlPr>
                      </m:dPr>
                      <m:e>
                        <m:r>
                          <a:rPr lang="en-US" altLang="ja-JP" sz="4000" b="0" i="1" smtClean="0">
                            <a:latin typeface="+mj-ea"/>
                            <a:ea typeface="+mj-ea"/>
                          </a:rPr>
                          <m:t>𝑋</m:t>
                        </m:r>
                      </m:e>
                    </m:d>
                    <m:r>
                      <a:rPr lang="en-US" altLang="ja-JP" sz="4000" b="0" i="1" smtClean="0">
                        <a:latin typeface="+mj-ea"/>
                        <a:ea typeface="+mj-ea"/>
                      </a:rPr>
                      <m:t>=</m:t>
                    </m:r>
                    <m:f>
                      <m:fPr>
                        <m:ctrlPr>
                          <a:rPr lang="en-US" altLang="ja-JP" sz="4000" b="0" i="1" smtClean="0">
                            <a:latin typeface="+mj-ea"/>
                            <a:ea typeface="+mj-ea"/>
                          </a:rPr>
                        </m:ctrlPr>
                      </m:fPr>
                      <m:num>
                        <m:r>
                          <a:rPr lang="en-US" altLang="ja-JP" sz="4000" b="0" i="1" smtClean="0">
                            <a:latin typeface="+mj-ea"/>
                            <a:ea typeface="+mj-ea"/>
                          </a:rPr>
                          <m:t>1</m:t>
                        </m:r>
                      </m:num>
                      <m:den>
                        <m:sSup>
                          <m:sSupPr>
                            <m:ctrlPr>
                              <a:rPr lang="en-US" altLang="ja-JP" sz="4000" b="0" i="1" smtClean="0">
                                <a:latin typeface="+mj-ea"/>
                                <a:ea typeface="+mj-ea"/>
                              </a:rPr>
                            </m:ctrlPr>
                          </m:sSupPr>
                          <m:e>
                            <m:r>
                              <a:rPr lang="en-US" altLang="ja-JP" sz="4000" b="0" i="1" smtClean="0">
                                <a:latin typeface="+mj-ea"/>
                                <a:ea typeface="+mj-ea"/>
                              </a:rPr>
                              <m:t>𝜆</m:t>
                            </m:r>
                          </m:e>
                          <m:sup>
                            <m:r>
                              <a:rPr lang="en-US" altLang="ja-JP" sz="4000" b="0" i="1" smtClean="0">
                                <a:latin typeface="+mj-ea"/>
                                <a:ea typeface="+mj-ea"/>
                              </a:rPr>
                              <m:t>2</m:t>
                            </m:r>
                          </m:sup>
                        </m:sSup>
                      </m:den>
                    </m:f>
                  </m:oMath>
                </a14:m>
                <a:endParaRPr lang="en-US" altLang="ja-JP" sz="4000" dirty="0" smtClean="0">
                  <a:latin typeface="+mj-ea"/>
                  <a:ea typeface="+mj-ea"/>
                </a:endParaRPr>
              </a:p>
              <a:p>
                <a:pPr marL="449263" indent="-449263" eaLnBrk="1" hangingPunct="1">
                  <a:spcAft>
                    <a:spcPts val="600"/>
                  </a:spcAft>
                  <a:defRPr/>
                </a:pPr>
                <a:endParaRPr lang="en-US" altLang="ja-JP" sz="4000" dirty="0" smtClean="0">
                  <a:latin typeface="+mj-ea"/>
                  <a:ea typeface="+mj-ea"/>
                </a:endParaRPr>
              </a:p>
            </p:txBody>
          </p:sp>
        </mc:Choice>
        <mc:Fallback>
          <p:sp>
            <p:nvSpPr>
              <p:cNvPr id="6" name="テキスト ボックス 3"/>
              <p:cNvSpPr txBox="1">
                <a:spLocks noRot="1" noChangeAspect="1" noMove="1" noResize="1" noEditPoints="1" noAdjustHandles="1" noChangeArrowheads="1" noChangeShapeType="1" noTextEdit="1"/>
              </p:cNvSpPr>
              <p:nvPr/>
            </p:nvSpPr>
            <p:spPr bwMode="auto">
              <a:xfrm>
                <a:off x="983531" y="2042803"/>
                <a:ext cx="13446998" cy="3363100"/>
              </a:xfrm>
              <a:prstGeom prst="rect">
                <a:avLst/>
              </a:prstGeom>
              <a:blipFill rotWithShape="0">
                <a:blip r:embed="rId2"/>
                <a:stretch>
                  <a:fillRect l="-1587" t="-3080"/>
                </a:stretch>
              </a:blipFill>
              <a:ln w="9525">
                <a:noFill/>
                <a:miter lim="800000"/>
                <a:headEnd/>
                <a:tailEnd/>
              </a:ln>
            </p:spPr>
            <p:txBody>
              <a:bodyPr/>
              <a:lstStyle/>
              <a:p>
                <a:r>
                  <a:rPr lang="ja-JP" altLang="en-US">
                    <a:noFill/>
                  </a:rPr>
                  <a:t> </a:t>
                </a:r>
              </a:p>
            </p:txBody>
          </p:sp>
        </mc:Fallback>
      </mc:AlternateContent>
    </p:spTree>
    <p:extLst>
      <p:ext uri="{BB962C8B-B14F-4D97-AF65-F5344CB8AC3E}">
        <p14:creationId xmlns:p14="http://schemas.microsoft.com/office/powerpoint/2010/main" val="2903773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指数分布とポアソン分布</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45</a:t>
            </a:fld>
            <a:endParaRPr lang="en-US" altLang="ja-JP" dirty="0"/>
          </a:p>
        </p:txBody>
      </p:sp>
      <mc:AlternateContent xmlns:mc="http://schemas.openxmlformats.org/markup-compatibility/2006">
        <mc:Choice xmlns:a14="http://schemas.microsoft.com/office/drawing/2010/main" Requires="a14">
          <p:sp>
            <p:nvSpPr>
              <p:cNvPr id="6" name="テキスト ボックス 3"/>
              <p:cNvSpPr txBox="1">
                <a:spLocks noChangeArrowheads="1"/>
              </p:cNvSpPr>
              <p:nvPr/>
            </p:nvSpPr>
            <p:spPr bwMode="auto">
              <a:xfrm>
                <a:off x="227447" y="2150815"/>
                <a:ext cx="16669852" cy="6552050"/>
              </a:xfrm>
              <a:prstGeom prst="rect">
                <a:avLst/>
              </a:prstGeom>
              <a:noFill/>
              <a:ln w="9525">
                <a:noFill/>
                <a:miter lim="800000"/>
                <a:headEnd/>
                <a:tailEnd/>
              </a:ln>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449263" indent="-449263" eaLnBrk="1" hangingPunct="1">
                  <a:spcAft>
                    <a:spcPts val="600"/>
                  </a:spcAft>
                  <a:defRPr/>
                </a:pPr>
                <a:r>
                  <a:rPr lang="ja-JP" altLang="en-US" sz="4000" dirty="0" smtClean="0">
                    <a:latin typeface="+mj-ea"/>
                    <a:ea typeface="+mj-ea"/>
                  </a:rPr>
                  <a:t>ポアソン分布は、単位時間内に事象が起きる回数を確率変数と</a:t>
                </a:r>
                <a:r>
                  <a:rPr lang="ja-JP" altLang="en-US" sz="4000" dirty="0" smtClean="0">
                    <a:latin typeface="+mj-ea"/>
                    <a:ea typeface="+mj-ea"/>
                  </a:rPr>
                  <a:t>見なして</a:t>
                </a:r>
                <a:endParaRPr lang="en-US" altLang="ja-JP" sz="4000" dirty="0" smtClean="0">
                  <a:latin typeface="+mj-ea"/>
                  <a:ea typeface="+mj-ea"/>
                </a:endParaRPr>
              </a:p>
              <a:p>
                <a:pPr marL="449263" indent="-449263" eaLnBrk="1" hangingPunct="1">
                  <a:spcAft>
                    <a:spcPts val="600"/>
                  </a:spcAft>
                  <a:defRPr/>
                </a:pPr>
                <a:r>
                  <a:rPr lang="ja-JP" altLang="en-US" sz="4000" dirty="0" smtClean="0">
                    <a:latin typeface="+mj-ea"/>
                    <a:ea typeface="+mj-ea"/>
                  </a:rPr>
                  <a:t>いました。指数</a:t>
                </a:r>
                <a:r>
                  <a:rPr lang="ja-JP" altLang="en-US" sz="4000" dirty="0" smtClean="0">
                    <a:latin typeface="+mj-ea"/>
                    <a:ea typeface="+mj-ea"/>
                  </a:rPr>
                  <a:t>分布は、同じことを、事象の発生間隔に着目して</a:t>
                </a:r>
                <a:r>
                  <a:rPr lang="ja-JP" altLang="en-US" sz="4000" dirty="0" smtClean="0">
                    <a:latin typeface="+mj-ea"/>
                    <a:ea typeface="+mj-ea"/>
                  </a:rPr>
                  <a:t>います</a:t>
                </a:r>
                <a:endParaRPr lang="en-US" altLang="ja-JP" sz="4000" dirty="0" smtClean="0">
                  <a:latin typeface="+mj-ea"/>
                  <a:ea typeface="+mj-ea"/>
                </a:endParaRPr>
              </a:p>
              <a:p>
                <a:pPr marL="449263" indent="-449263" eaLnBrk="1" hangingPunct="1">
                  <a:spcAft>
                    <a:spcPts val="600"/>
                  </a:spcAft>
                  <a:defRPr/>
                </a:pPr>
                <a:r>
                  <a:rPr lang="ja-JP" altLang="en-US" sz="4000" dirty="0" smtClean="0">
                    <a:latin typeface="+mj-ea"/>
                    <a:ea typeface="+mj-ea"/>
                  </a:rPr>
                  <a:t>が、見て</a:t>
                </a:r>
                <a:r>
                  <a:rPr lang="ja-JP" altLang="en-US" sz="4000" dirty="0" smtClean="0">
                    <a:latin typeface="+mj-ea"/>
                    <a:ea typeface="+mj-ea"/>
                  </a:rPr>
                  <a:t>いることは同じなのです。</a:t>
                </a:r>
                <a:endParaRPr lang="en-US" altLang="ja-JP" sz="4000" dirty="0" smtClean="0">
                  <a:latin typeface="+mj-ea"/>
                  <a:ea typeface="+mj-ea"/>
                </a:endParaRPr>
              </a:p>
              <a:p>
                <a:pPr marL="449263" indent="-449263" eaLnBrk="1" hangingPunct="1">
                  <a:spcAft>
                    <a:spcPts val="600"/>
                  </a:spcAft>
                  <a:defRPr/>
                </a:pPr>
                <a:endParaRPr lang="en-US" altLang="ja-JP" sz="4000" dirty="0">
                  <a:latin typeface="+mj-ea"/>
                  <a:ea typeface="+mj-ea"/>
                </a:endParaRPr>
              </a:p>
              <a:p>
                <a:pPr marL="449263" indent="-449263" eaLnBrk="1" hangingPunct="1">
                  <a:spcAft>
                    <a:spcPts val="600"/>
                  </a:spcAft>
                  <a:defRPr/>
                </a:pPr>
                <a:r>
                  <a:rPr lang="ja-JP" altLang="en-US" sz="4000" dirty="0" smtClean="0">
                    <a:latin typeface="+mj-ea"/>
                    <a:ea typeface="+mj-ea"/>
                  </a:rPr>
                  <a:t>このため、指数分布の期待値は</a:t>
                </a:r>
                <a14:m>
                  <m:oMath xmlns:m="http://schemas.openxmlformats.org/officeDocument/2006/math">
                    <m:r>
                      <a:rPr lang="en-US" altLang="ja-JP" sz="4000" b="0" i="1" smtClean="0">
                        <a:latin typeface="+mj-ea"/>
                        <a:ea typeface="+mj-ea"/>
                      </a:rPr>
                      <m:t>1/</m:t>
                    </m:r>
                    <m:r>
                      <a:rPr lang="en-US" altLang="ja-JP" sz="4000" b="0" i="1" smtClean="0">
                        <a:latin typeface="+mj-ea"/>
                        <a:ea typeface="+mj-ea"/>
                      </a:rPr>
                      <m:t>𝜆</m:t>
                    </m:r>
                  </m:oMath>
                </a14:m>
                <a:r>
                  <a:rPr lang="ja-JP" altLang="en-US" sz="4000" dirty="0" smtClean="0">
                    <a:latin typeface="+mj-ea"/>
                    <a:ea typeface="+mj-ea"/>
                  </a:rPr>
                  <a:t>となっています（単位時間あたり</a:t>
                </a:r>
                <a:r>
                  <a:rPr lang="en-US" altLang="ja-JP" sz="4000" dirty="0" smtClean="0">
                    <a:latin typeface="+mj-ea"/>
                    <a:ea typeface="+mj-ea"/>
                  </a:rPr>
                  <a:t>λ</a:t>
                </a:r>
                <a:r>
                  <a:rPr lang="ja-JP" altLang="en-US" sz="4000" dirty="0" smtClean="0">
                    <a:latin typeface="+mj-ea"/>
                    <a:ea typeface="+mj-ea"/>
                  </a:rPr>
                  <a:t>回</a:t>
                </a:r>
                <a:endParaRPr lang="en-US" altLang="ja-JP" sz="4000" dirty="0" smtClean="0">
                  <a:latin typeface="+mj-ea"/>
                  <a:ea typeface="+mj-ea"/>
                </a:endParaRPr>
              </a:p>
              <a:p>
                <a:pPr marL="449263" indent="-449263" eaLnBrk="1" hangingPunct="1">
                  <a:spcAft>
                    <a:spcPts val="600"/>
                  </a:spcAft>
                  <a:defRPr/>
                </a:pPr>
                <a:r>
                  <a:rPr lang="ja-JP" altLang="en-US" sz="4000" dirty="0" smtClean="0">
                    <a:latin typeface="+mj-ea"/>
                    <a:ea typeface="+mj-ea"/>
                  </a:rPr>
                  <a:t>発生</a:t>
                </a:r>
                <a:r>
                  <a:rPr lang="ja-JP" altLang="en-US" sz="4000" dirty="0" smtClean="0">
                    <a:latin typeface="+mj-ea"/>
                    <a:ea typeface="+mj-ea"/>
                  </a:rPr>
                  <a:t>するので、平均の発生間隔は</a:t>
                </a:r>
                <a:r>
                  <a:rPr lang="en-US" altLang="ja-JP" sz="4000" dirty="0" smtClean="0">
                    <a:latin typeface="+mj-ea"/>
                    <a:ea typeface="+mj-ea"/>
                  </a:rPr>
                  <a:t>1/λ</a:t>
                </a:r>
                <a:r>
                  <a:rPr lang="ja-JP" altLang="en-US" sz="4000" dirty="0" smtClean="0">
                    <a:latin typeface="+mj-ea"/>
                    <a:ea typeface="+mj-ea"/>
                  </a:rPr>
                  <a:t>）。</a:t>
                </a:r>
                <a:endParaRPr lang="en-US" altLang="ja-JP" sz="4000" dirty="0" smtClean="0">
                  <a:latin typeface="+mj-ea"/>
                  <a:ea typeface="+mj-ea"/>
                </a:endParaRPr>
              </a:p>
              <a:p>
                <a:pPr marL="449263" indent="-449263" eaLnBrk="1" hangingPunct="1">
                  <a:spcAft>
                    <a:spcPts val="600"/>
                  </a:spcAft>
                  <a:defRPr/>
                </a:pPr>
                <a:endParaRPr lang="en-US" altLang="ja-JP" sz="4000" dirty="0">
                  <a:latin typeface="+mj-ea"/>
                  <a:ea typeface="+mj-ea"/>
                </a:endParaRPr>
              </a:p>
              <a:p>
                <a:pPr marL="449263" indent="-449263" eaLnBrk="1" hangingPunct="1">
                  <a:spcAft>
                    <a:spcPts val="600"/>
                  </a:spcAft>
                  <a:defRPr/>
                </a:pPr>
                <a:r>
                  <a:rPr lang="ja-JP" altLang="en-US" sz="4000" dirty="0" smtClean="0">
                    <a:latin typeface="+mj-ea"/>
                    <a:ea typeface="+mj-ea"/>
                  </a:rPr>
                  <a:t>分散は</a:t>
                </a:r>
                <a14:m>
                  <m:oMath xmlns:m="http://schemas.openxmlformats.org/officeDocument/2006/math">
                    <m:f>
                      <m:fPr>
                        <m:ctrlPr>
                          <a:rPr lang="en-US" altLang="ja-JP" sz="4000" b="0" i="1" smtClean="0">
                            <a:latin typeface="+mj-ea"/>
                            <a:ea typeface="+mj-ea"/>
                          </a:rPr>
                        </m:ctrlPr>
                      </m:fPr>
                      <m:num>
                        <m:r>
                          <a:rPr lang="en-US" altLang="ja-JP" sz="4000" b="0" i="1" smtClean="0">
                            <a:latin typeface="+mj-ea"/>
                            <a:ea typeface="+mj-ea"/>
                          </a:rPr>
                          <m:t>1</m:t>
                        </m:r>
                      </m:num>
                      <m:den>
                        <m:sSup>
                          <m:sSupPr>
                            <m:ctrlPr>
                              <a:rPr lang="en-US" altLang="ja-JP" sz="4000" b="0" i="1" smtClean="0">
                                <a:latin typeface="+mj-ea"/>
                                <a:ea typeface="+mj-ea"/>
                              </a:rPr>
                            </m:ctrlPr>
                          </m:sSupPr>
                          <m:e>
                            <m:r>
                              <a:rPr lang="en-US" altLang="ja-JP" sz="4000" b="0" i="1" smtClean="0">
                                <a:latin typeface="+mj-ea"/>
                                <a:ea typeface="+mj-ea"/>
                              </a:rPr>
                              <m:t>𝜆</m:t>
                            </m:r>
                          </m:e>
                          <m:sup>
                            <m:r>
                              <a:rPr lang="en-US" altLang="ja-JP" sz="4000" b="0" i="1" smtClean="0">
                                <a:latin typeface="+mj-ea"/>
                                <a:ea typeface="+mj-ea"/>
                              </a:rPr>
                              <m:t>2</m:t>
                            </m:r>
                          </m:sup>
                        </m:sSup>
                      </m:den>
                    </m:f>
                  </m:oMath>
                </a14:m>
                <a:r>
                  <a:rPr lang="ja-JP" altLang="en-US" sz="4000" dirty="0" smtClean="0">
                    <a:latin typeface="+mj-ea"/>
                    <a:ea typeface="+mj-ea"/>
                  </a:rPr>
                  <a:t>ですので、標準偏差は</a:t>
                </a:r>
                <a14:m>
                  <m:oMath xmlns:m="http://schemas.openxmlformats.org/officeDocument/2006/math">
                    <m:f>
                      <m:fPr>
                        <m:ctrlPr>
                          <a:rPr lang="en-US" altLang="ja-JP" sz="4000" b="0" i="1" smtClean="0">
                            <a:latin typeface="+mj-ea"/>
                            <a:ea typeface="+mj-ea"/>
                          </a:rPr>
                        </m:ctrlPr>
                      </m:fPr>
                      <m:num>
                        <m:r>
                          <a:rPr lang="en-US" altLang="ja-JP" sz="4000" b="0" i="1" smtClean="0">
                            <a:latin typeface="+mj-ea"/>
                            <a:ea typeface="+mj-ea"/>
                          </a:rPr>
                          <m:t>1</m:t>
                        </m:r>
                      </m:num>
                      <m:den>
                        <m:r>
                          <a:rPr lang="en-US" altLang="ja-JP" sz="4000" b="0" i="1" smtClean="0">
                            <a:latin typeface="+mj-ea"/>
                            <a:ea typeface="+mj-ea"/>
                          </a:rPr>
                          <m:t>𝜆</m:t>
                        </m:r>
                      </m:den>
                    </m:f>
                  </m:oMath>
                </a14:m>
                <a:r>
                  <a:rPr lang="ja-JP" altLang="en-US" sz="4000" dirty="0" smtClean="0">
                    <a:latin typeface="+mj-ea"/>
                    <a:ea typeface="+mj-ea"/>
                  </a:rPr>
                  <a:t>となり、平均と同じです。</a:t>
                </a:r>
                <a:endParaRPr lang="en-US" altLang="ja-JP" sz="4000" dirty="0">
                  <a:latin typeface="+mj-ea"/>
                  <a:ea typeface="+mj-ea"/>
                </a:endParaRPr>
              </a:p>
              <a:p>
                <a:pPr marL="449263" indent="-449263" eaLnBrk="1" hangingPunct="1">
                  <a:spcAft>
                    <a:spcPts val="600"/>
                  </a:spcAft>
                  <a:defRPr/>
                </a:pPr>
                <a:endParaRPr lang="en-US" altLang="ja-JP" sz="4000" dirty="0" smtClean="0">
                  <a:latin typeface="+mj-ea"/>
                  <a:ea typeface="+mj-ea"/>
                </a:endParaRPr>
              </a:p>
            </p:txBody>
          </p:sp>
        </mc:Choice>
        <mc:Fallback>
          <p:sp>
            <p:nvSpPr>
              <p:cNvPr id="6" name="テキスト ボックス 3"/>
              <p:cNvSpPr txBox="1">
                <a:spLocks noRot="1" noChangeAspect="1" noMove="1" noResize="1" noEditPoints="1" noAdjustHandles="1" noChangeArrowheads="1" noChangeShapeType="1" noTextEdit="1"/>
              </p:cNvSpPr>
              <p:nvPr/>
            </p:nvSpPr>
            <p:spPr bwMode="auto">
              <a:xfrm>
                <a:off x="227447" y="2150815"/>
                <a:ext cx="16669852" cy="6552050"/>
              </a:xfrm>
              <a:prstGeom prst="rect">
                <a:avLst/>
              </a:prstGeom>
              <a:blipFill rotWithShape="0">
                <a:blip r:embed="rId2"/>
                <a:stretch>
                  <a:fillRect l="-1280" t="-1581" r="-110"/>
                </a:stretch>
              </a:blipFill>
              <a:ln w="9525">
                <a:noFill/>
                <a:miter lim="800000"/>
                <a:headEnd/>
                <a:tailEnd/>
              </a:ln>
            </p:spPr>
            <p:txBody>
              <a:bodyPr/>
              <a:lstStyle/>
              <a:p>
                <a:r>
                  <a:rPr lang="ja-JP" altLang="en-US">
                    <a:noFill/>
                  </a:rPr>
                  <a:t> </a:t>
                </a:r>
              </a:p>
            </p:txBody>
          </p:sp>
        </mc:Fallback>
      </mc:AlternateContent>
    </p:spTree>
    <p:extLst>
      <p:ext uri="{BB962C8B-B14F-4D97-AF65-F5344CB8AC3E}">
        <p14:creationId xmlns:p14="http://schemas.microsoft.com/office/powerpoint/2010/main" val="9870315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指数</a:t>
            </a:r>
            <a:r>
              <a:rPr lang="ja-JP" altLang="en-US" dirty="0" smtClean="0"/>
              <a:t>分布が適用される例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46</a:t>
            </a:fld>
            <a:endParaRPr lang="en-US" altLang="ja-JP" dirty="0"/>
          </a:p>
        </p:txBody>
      </p:sp>
      <p:sp>
        <p:nvSpPr>
          <p:cNvPr id="13" name="正方形/長方形 3"/>
          <p:cNvSpPr>
            <a:spLocks noChangeArrowheads="1"/>
          </p:cNvSpPr>
          <p:nvPr/>
        </p:nvSpPr>
        <p:spPr bwMode="auto">
          <a:xfrm>
            <a:off x="738188" y="1823723"/>
            <a:ext cx="15541053"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Arial" panose="020B0604020202020204" pitchFamily="34" charset="0"/>
                <a:ea typeface="HGP創英角ｺﾞｼｯｸUB" panose="020B0900000000000000" pitchFamily="50" charset="-128"/>
              </a:defRPr>
            </a:lvl1pPr>
            <a:lvl2pPr marL="4508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lvl="1" eaLnBrk="1" hangingPunct="1">
              <a:spcAft>
                <a:spcPts val="1200"/>
              </a:spcAft>
              <a:buClr>
                <a:srgbClr val="A50021"/>
              </a:buClr>
            </a:pPr>
            <a:r>
              <a:rPr lang="ja-JP" altLang="en-US" sz="4000" dirty="0" smtClean="0">
                <a:solidFill>
                  <a:srgbClr val="000000"/>
                </a:solidFill>
                <a:latin typeface="+mn-ea"/>
                <a:ea typeface="+mn-ea"/>
              </a:rPr>
              <a:t>同様の出来事が切り返し</a:t>
            </a:r>
            <a:r>
              <a:rPr lang="ja-JP" altLang="en-US" sz="4000" dirty="0" smtClean="0">
                <a:solidFill>
                  <a:srgbClr val="000000"/>
                </a:solidFill>
                <a:latin typeface="+mn-ea"/>
                <a:ea typeface="+mn-ea"/>
              </a:rPr>
              <a:t>起きる</a:t>
            </a:r>
            <a:r>
              <a:rPr lang="ja-JP" altLang="en-US" sz="4000" dirty="0" smtClean="0">
                <a:solidFill>
                  <a:srgbClr val="000000"/>
                </a:solidFill>
                <a:latin typeface="+mn-ea"/>
                <a:ea typeface="+mn-ea"/>
              </a:rPr>
              <a:t>事象のモデル化に、よく用いられます。例えば以下の様なものが挙げられます。</a:t>
            </a:r>
            <a:endParaRPr lang="en-US" altLang="ja-JP" sz="4000" dirty="0" smtClean="0">
              <a:solidFill>
                <a:srgbClr val="000000"/>
              </a:solidFill>
              <a:latin typeface="+mn-ea"/>
              <a:ea typeface="+mn-ea"/>
            </a:endParaRPr>
          </a:p>
          <a:p>
            <a:pPr lvl="1" eaLnBrk="1" hangingPunct="1">
              <a:spcAft>
                <a:spcPts val="1200"/>
              </a:spcAft>
              <a:buClr>
                <a:srgbClr val="A50021"/>
              </a:buClr>
            </a:pPr>
            <a:endParaRPr lang="en-US" altLang="ja-JP" sz="4000" dirty="0" smtClean="0">
              <a:solidFill>
                <a:srgbClr val="000000"/>
              </a:solidFill>
              <a:latin typeface="+mn-ea"/>
              <a:ea typeface="+mn-ea"/>
            </a:endParaRPr>
          </a:p>
          <a:p>
            <a:pPr lvl="1" eaLnBrk="1" hangingPunct="1">
              <a:spcAft>
                <a:spcPts val="1200"/>
              </a:spcAft>
              <a:buClr>
                <a:srgbClr val="A50021"/>
              </a:buClr>
            </a:pPr>
            <a:r>
              <a:rPr lang="ja-JP" altLang="en-US" sz="4000" dirty="0" smtClean="0">
                <a:solidFill>
                  <a:srgbClr val="000000"/>
                </a:solidFill>
                <a:latin typeface="+mn-ea"/>
                <a:ea typeface="+mn-ea"/>
              </a:rPr>
              <a:t>・銀行窓口へのお客様の到着、電話の呼の間隔</a:t>
            </a:r>
            <a:endParaRPr lang="en-US" altLang="ja-JP" sz="4000" dirty="0" smtClean="0">
              <a:solidFill>
                <a:srgbClr val="000000"/>
              </a:solidFill>
              <a:latin typeface="+mn-ea"/>
              <a:ea typeface="+mn-ea"/>
            </a:endParaRPr>
          </a:p>
          <a:p>
            <a:pPr lvl="1" eaLnBrk="1" hangingPunct="1">
              <a:spcAft>
                <a:spcPts val="1200"/>
              </a:spcAft>
              <a:buClr>
                <a:srgbClr val="A50021"/>
              </a:buClr>
            </a:pPr>
            <a:r>
              <a:rPr lang="ja-JP" altLang="en-US" sz="4000" dirty="0" smtClean="0">
                <a:solidFill>
                  <a:srgbClr val="000000"/>
                </a:solidFill>
                <a:latin typeface="+mn-ea"/>
                <a:ea typeface="+mn-ea"/>
              </a:rPr>
              <a:t>・システム故障までの時間、耐用年数</a:t>
            </a:r>
            <a:endParaRPr lang="en-US" altLang="ja-JP" sz="4000" dirty="0" smtClean="0">
              <a:solidFill>
                <a:srgbClr val="000000"/>
              </a:solidFill>
              <a:latin typeface="+mn-ea"/>
              <a:ea typeface="+mn-ea"/>
            </a:endParaRPr>
          </a:p>
        </p:txBody>
      </p:sp>
    </p:spTree>
    <p:extLst>
      <p:ext uri="{BB962C8B-B14F-4D97-AF65-F5344CB8AC3E}">
        <p14:creationId xmlns:p14="http://schemas.microsoft.com/office/powerpoint/2010/main" val="35475692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Python</a:t>
            </a:r>
            <a:r>
              <a:rPr lang="ja-JP" altLang="en-US" dirty="0" smtClean="0"/>
              <a:t>による指数分布の累積確率の計算</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47</a:t>
            </a:fld>
            <a:endParaRPr lang="en-US" altLang="ja-JP" dirty="0"/>
          </a:p>
        </p:txBody>
      </p:sp>
      <p:sp>
        <p:nvSpPr>
          <p:cNvPr id="8" name="テキスト ボックス 7"/>
          <p:cNvSpPr txBox="1"/>
          <p:nvPr/>
        </p:nvSpPr>
        <p:spPr>
          <a:xfrm>
            <a:off x="803511" y="1682763"/>
            <a:ext cx="16423086" cy="2800767"/>
          </a:xfrm>
          <a:prstGeom prst="rect">
            <a:avLst/>
          </a:prstGeom>
          <a:noFill/>
        </p:spPr>
        <p:txBody>
          <a:bodyPr wrap="none" rtlCol="0">
            <a:spAutoFit/>
          </a:bodyPr>
          <a:lstStyle/>
          <a:p>
            <a:r>
              <a:rPr kumimoji="1" lang="ja-JP" altLang="en-US" sz="4400" dirty="0" smtClean="0">
                <a:latin typeface="+mj-ea"/>
                <a:ea typeface="+mj-ea"/>
              </a:rPr>
              <a:t>指数分布の累積分布関数の値、つまり前述の</a:t>
            </a:r>
            <a:endParaRPr kumimoji="1" lang="en-US" altLang="ja-JP" sz="4400" dirty="0" smtClean="0">
              <a:latin typeface="+mj-ea"/>
              <a:ea typeface="+mj-ea"/>
            </a:endParaRPr>
          </a:p>
          <a:p>
            <a:r>
              <a:rPr lang="en-US" altLang="ja-JP" sz="4400" dirty="0" smtClean="0">
                <a:latin typeface="+mj-ea"/>
                <a:ea typeface="+mj-ea"/>
              </a:rPr>
              <a:t>P(X</a:t>
            </a:r>
            <a:r>
              <a:rPr lang="ja-JP" altLang="en-US" sz="4400" dirty="0" smtClean="0">
                <a:latin typeface="+mj-ea"/>
                <a:ea typeface="+mj-ea"/>
              </a:rPr>
              <a:t>≦</a:t>
            </a:r>
            <a:r>
              <a:rPr lang="en-US" altLang="ja-JP" sz="4400" dirty="0" smtClean="0">
                <a:latin typeface="+mj-ea"/>
                <a:ea typeface="+mj-ea"/>
              </a:rPr>
              <a:t>x)</a:t>
            </a:r>
            <a:r>
              <a:rPr lang="ja-JP" altLang="en-US" sz="4400" dirty="0" smtClean="0">
                <a:latin typeface="+mj-ea"/>
                <a:ea typeface="+mj-ea"/>
              </a:rPr>
              <a:t>　の値は、以下のコマンドで求められる。</a:t>
            </a:r>
            <a:endParaRPr lang="en-US" altLang="ja-JP" sz="4400" dirty="0" smtClean="0">
              <a:latin typeface="+mj-ea"/>
              <a:ea typeface="+mj-ea"/>
            </a:endParaRPr>
          </a:p>
          <a:p>
            <a:endParaRPr kumimoji="1" lang="en-US" altLang="ja-JP" sz="4400" dirty="0">
              <a:latin typeface="+mj-ea"/>
              <a:ea typeface="+mj-ea"/>
            </a:endParaRPr>
          </a:p>
          <a:p>
            <a:r>
              <a:rPr lang="ja-JP" altLang="en-US" sz="4400" dirty="0" smtClean="0">
                <a:latin typeface="+mj-ea"/>
                <a:ea typeface="+mj-ea"/>
              </a:rPr>
              <a:t>例えば</a:t>
            </a:r>
            <a:r>
              <a:rPr lang="en-US" altLang="ja-JP" sz="4400" smtClean="0">
                <a:latin typeface="+mj-ea"/>
                <a:ea typeface="+mj-ea"/>
              </a:rPr>
              <a:t>λ=10</a:t>
            </a:r>
            <a:r>
              <a:rPr lang="ja-JP" altLang="en-US" sz="4400" smtClean="0">
                <a:latin typeface="+mj-ea"/>
                <a:ea typeface="+mj-ea"/>
              </a:rPr>
              <a:t>の</a:t>
            </a:r>
            <a:r>
              <a:rPr lang="ja-JP" altLang="en-US" sz="4400" dirty="0" smtClean="0">
                <a:latin typeface="+mj-ea"/>
                <a:ea typeface="+mj-ea"/>
              </a:rPr>
              <a:t>指数分布において</a:t>
            </a:r>
            <a:r>
              <a:rPr lang="en-US" altLang="ja-JP" sz="4400" dirty="0" smtClean="0">
                <a:latin typeface="+mj-ea"/>
                <a:ea typeface="+mj-ea"/>
              </a:rPr>
              <a:t>P(X</a:t>
            </a:r>
            <a:r>
              <a:rPr lang="ja-JP" altLang="en-US" sz="4400" dirty="0" smtClean="0">
                <a:latin typeface="+mj-ea"/>
                <a:ea typeface="+mj-ea"/>
              </a:rPr>
              <a:t>≦</a:t>
            </a:r>
            <a:r>
              <a:rPr lang="en-US" altLang="ja-JP" sz="4400" dirty="0" smtClean="0">
                <a:latin typeface="+mj-ea"/>
                <a:ea typeface="+mj-ea"/>
              </a:rPr>
              <a:t>0.25)</a:t>
            </a:r>
            <a:r>
              <a:rPr lang="ja-JP" altLang="en-US" sz="4400" dirty="0" smtClean="0">
                <a:latin typeface="+mj-ea"/>
                <a:ea typeface="+mj-ea"/>
              </a:rPr>
              <a:t>を求めたい場合は、</a:t>
            </a:r>
            <a:endParaRPr kumimoji="1" lang="ja-JP" altLang="en-US" sz="4400" dirty="0">
              <a:latin typeface="+mj-ea"/>
              <a:ea typeface="+mj-ea"/>
            </a:endParaRPr>
          </a:p>
        </p:txBody>
      </p:sp>
      <p:pic>
        <p:nvPicPr>
          <p:cNvPr id="7" name="図 6"/>
          <p:cNvPicPr>
            <a:picLocks noChangeAspect="1"/>
          </p:cNvPicPr>
          <p:nvPr/>
        </p:nvPicPr>
        <p:blipFill>
          <a:blip r:embed="rId2"/>
          <a:stretch>
            <a:fillRect/>
          </a:stretch>
        </p:blipFill>
        <p:spPr>
          <a:xfrm>
            <a:off x="3683831" y="5284800"/>
            <a:ext cx="7857620" cy="2820132"/>
          </a:xfrm>
          <a:prstGeom prst="rect">
            <a:avLst/>
          </a:prstGeom>
        </p:spPr>
      </p:pic>
    </p:spTree>
    <p:extLst>
      <p:ext uri="{BB962C8B-B14F-4D97-AF65-F5344CB8AC3E}">
        <p14:creationId xmlns:p14="http://schemas.microsoft.com/office/powerpoint/2010/main" val="21842291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1523" y="3590975"/>
            <a:ext cx="15902353" cy="1413515"/>
          </a:xfrm>
        </p:spPr>
        <p:txBody>
          <a:bodyPr/>
          <a:lstStyle/>
          <a:p>
            <a:pPr algn="ctr"/>
            <a:r>
              <a:rPr kumimoji="1" lang="en-US" altLang="ja-JP" dirty="0" smtClean="0"/>
              <a:t>Exercises</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48</a:t>
            </a:fld>
            <a:endParaRPr lang="en-US" altLang="ja-JP" dirty="0"/>
          </a:p>
        </p:txBody>
      </p:sp>
    </p:spTree>
    <p:extLst>
      <p:ext uri="{BB962C8B-B14F-4D97-AF65-F5344CB8AC3E}">
        <p14:creationId xmlns:p14="http://schemas.microsoft.com/office/powerpoint/2010/main" val="21547486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49</a:t>
            </a:fld>
            <a:endParaRPr lang="en-US" altLang="ja-JP" dirty="0"/>
          </a:p>
        </p:txBody>
      </p:sp>
      <p:pic>
        <p:nvPicPr>
          <p:cNvPr id="6" name="図 5"/>
          <p:cNvPicPr>
            <a:picLocks noChangeAspect="1"/>
          </p:cNvPicPr>
          <p:nvPr/>
        </p:nvPicPr>
        <p:blipFill>
          <a:blip r:embed="rId2"/>
          <a:stretch>
            <a:fillRect/>
          </a:stretch>
        </p:blipFill>
        <p:spPr>
          <a:xfrm>
            <a:off x="1473058" y="736260"/>
            <a:ext cx="13710011" cy="4852938"/>
          </a:xfrm>
          <a:prstGeom prst="rect">
            <a:avLst/>
          </a:prstGeom>
        </p:spPr>
      </p:pic>
    </p:spTree>
    <p:extLst>
      <p:ext uri="{BB962C8B-B14F-4D97-AF65-F5344CB8AC3E}">
        <p14:creationId xmlns:p14="http://schemas.microsoft.com/office/powerpoint/2010/main" val="2975174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確率分布の例</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a:t>
            </a:fld>
            <a:endParaRPr lang="en-US" altLang="ja-JP" dirty="0"/>
          </a:p>
        </p:txBody>
      </p:sp>
      <p:sp>
        <p:nvSpPr>
          <p:cNvPr id="9" name="正方形/長方形 3"/>
          <p:cNvSpPr>
            <a:spLocks noChangeArrowheads="1"/>
          </p:cNvSpPr>
          <p:nvPr/>
        </p:nvSpPr>
        <p:spPr bwMode="auto">
          <a:xfrm>
            <a:off x="523875" y="1214438"/>
            <a:ext cx="1522129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000" dirty="0">
                <a:latin typeface="+mj-ea"/>
                <a:ea typeface="+mj-ea"/>
              </a:rPr>
              <a:t>各種現象にはそれを表すのに相応しい</a:t>
            </a:r>
            <a:r>
              <a:rPr lang="ja-JP" altLang="en-US" sz="4000" dirty="0">
                <a:solidFill>
                  <a:srgbClr val="FF0000"/>
                </a:solidFill>
                <a:latin typeface="+mj-ea"/>
                <a:ea typeface="+mj-ea"/>
              </a:rPr>
              <a:t>確率分布</a:t>
            </a:r>
            <a:r>
              <a:rPr lang="ja-JP" altLang="en-US" sz="4000" dirty="0">
                <a:latin typeface="+mj-ea"/>
                <a:ea typeface="+mj-ea"/>
              </a:rPr>
              <a:t>がある</a:t>
            </a:r>
            <a:endParaRPr lang="en-US" altLang="ja-JP" sz="4000" dirty="0">
              <a:solidFill>
                <a:srgbClr val="C00000"/>
              </a:solidFill>
              <a:latin typeface="+mj-ea"/>
              <a:ea typeface="+mj-ea"/>
            </a:endParaRPr>
          </a:p>
        </p:txBody>
      </p:sp>
      <p:grpSp>
        <p:nvGrpSpPr>
          <p:cNvPr id="10" name="グループ化 11"/>
          <p:cNvGrpSpPr>
            <a:grpSpLocks/>
          </p:cNvGrpSpPr>
          <p:nvPr/>
        </p:nvGrpSpPr>
        <p:grpSpPr bwMode="auto">
          <a:xfrm>
            <a:off x="10558503" y="5643203"/>
            <a:ext cx="1982312" cy="1928813"/>
            <a:chOff x="7004050" y="4143375"/>
            <a:chExt cx="1982312" cy="1928813"/>
          </a:xfrm>
        </p:grpSpPr>
        <p:sp>
          <p:nvSpPr>
            <p:cNvPr id="11" name="右中かっこ 10"/>
            <p:cNvSpPr/>
            <p:nvPr/>
          </p:nvSpPr>
          <p:spPr>
            <a:xfrm>
              <a:off x="7004050" y="4143375"/>
              <a:ext cx="214313" cy="1928813"/>
            </a:xfrm>
            <a:prstGeom prst="rightBrace">
              <a:avLst>
                <a:gd name="adj1" fmla="val 31666"/>
                <a:gd name="adj2" fmla="val 50000"/>
              </a:avLst>
            </a:prstGeom>
            <a:ln w="28575" cmpd="sng">
              <a:solidFill>
                <a:srgbClr val="008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ja-JP" altLang="en-US" sz="3600">
                <a:latin typeface="+mj-ea"/>
                <a:ea typeface="+mj-ea"/>
              </a:endParaRPr>
            </a:p>
          </p:txBody>
        </p:sp>
        <p:sp>
          <p:nvSpPr>
            <p:cNvPr id="12" name="正方形/長方形 8"/>
            <p:cNvSpPr>
              <a:spLocks noChangeArrowheads="1"/>
            </p:cNvSpPr>
            <p:nvPr/>
          </p:nvSpPr>
          <p:spPr bwMode="auto">
            <a:xfrm>
              <a:off x="7262813" y="4849813"/>
              <a:ext cx="172354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r>
                <a:rPr lang="ja-JP" altLang="en-US" sz="4000">
                  <a:solidFill>
                    <a:srgbClr val="FF0000"/>
                  </a:solidFill>
                  <a:latin typeface="+mj-ea"/>
                  <a:ea typeface="+mj-ea"/>
                </a:rPr>
                <a:t>連続型</a:t>
              </a:r>
            </a:p>
          </p:txBody>
        </p:sp>
      </p:grpSp>
      <p:sp>
        <p:nvSpPr>
          <p:cNvPr id="13" name="正方形/長方形 3"/>
          <p:cNvSpPr>
            <a:spLocks noChangeArrowheads="1"/>
          </p:cNvSpPr>
          <p:nvPr/>
        </p:nvSpPr>
        <p:spPr bwMode="auto">
          <a:xfrm>
            <a:off x="523875" y="2209753"/>
            <a:ext cx="12845032" cy="278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Arial" panose="020B0604020202020204" pitchFamily="34" charset="0"/>
                <a:ea typeface="HGP創英角ｺﾞｼｯｸUB" panose="020B0900000000000000" pitchFamily="50" charset="-128"/>
              </a:defRPr>
            </a:lvl1pPr>
            <a:lvl2pPr marL="820738" indent="-36353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lvl="1" eaLnBrk="1" hangingPunct="1">
              <a:spcAft>
                <a:spcPts val="600"/>
              </a:spcAft>
              <a:buClr>
                <a:srgbClr val="A50021"/>
              </a:buClr>
              <a:buFont typeface="Wingdings" panose="05000000000000000000" pitchFamily="2" charset="2"/>
              <a:buChar char="Ø"/>
            </a:pPr>
            <a:r>
              <a:rPr lang="ja-JP" altLang="en-US" sz="4000" dirty="0">
                <a:solidFill>
                  <a:srgbClr val="000000"/>
                </a:solidFill>
                <a:latin typeface="+mj-ea"/>
                <a:ea typeface="+mj-ea"/>
              </a:rPr>
              <a:t>さいころの目： </a:t>
            </a:r>
            <a:r>
              <a:rPr lang="ja-JP" altLang="en-US" sz="4000" dirty="0">
                <a:solidFill>
                  <a:srgbClr val="C00000"/>
                </a:solidFill>
                <a:latin typeface="+mj-ea"/>
                <a:ea typeface="+mj-ea"/>
              </a:rPr>
              <a:t>一様分布</a:t>
            </a:r>
            <a:endParaRPr lang="en-US" altLang="ja-JP" sz="4000" dirty="0">
              <a:solidFill>
                <a:srgbClr val="C00000"/>
              </a:solidFill>
              <a:latin typeface="+mj-ea"/>
              <a:ea typeface="+mj-ea"/>
            </a:endParaRPr>
          </a:p>
          <a:p>
            <a:pPr lvl="1" eaLnBrk="1" hangingPunct="1">
              <a:spcAft>
                <a:spcPts val="600"/>
              </a:spcAft>
              <a:buClr>
                <a:srgbClr val="A50021"/>
              </a:buClr>
              <a:buFont typeface="Wingdings" panose="05000000000000000000" pitchFamily="2" charset="2"/>
              <a:buChar char="Ø"/>
            </a:pPr>
            <a:r>
              <a:rPr lang="ja-JP" altLang="en-US" sz="4000" dirty="0">
                <a:solidFill>
                  <a:srgbClr val="000000"/>
                </a:solidFill>
                <a:latin typeface="+mj-ea"/>
                <a:ea typeface="+mj-ea"/>
              </a:rPr>
              <a:t>資源調査： </a:t>
            </a:r>
            <a:r>
              <a:rPr lang="ja-JP" altLang="en-US" sz="4000" dirty="0">
                <a:solidFill>
                  <a:srgbClr val="C00000"/>
                </a:solidFill>
                <a:latin typeface="+mj-ea"/>
                <a:ea typeface="+mj-ea"/>
              </a:rPr>
              <a:t>超幾何分布</a:t>
            </a:r>
            <a:endParaRPr lang="en-US" altLang="ja-JP" sz="4000" dirty="0">
              <a:solidFill>
                <a:srgbClr val="C00000"/>
              </a:solidFill>
              <a:latin typeface="+mj-ea"/>
              <a:ea typeface="+mj-ea"/>
            </a:endParaRPr>
          </a:p>
          <a:p>
            <a:pPr lvl="1" eaLnBrk="1" hangingPunct="1">
              <a:spcAft>
                <a:spcPts val="600"/>
              </a:spcAft>
              <a:buClr>
                <a:srgbClr val="A50021"/>
              </a:buClr>
              <a:buFont typeface="Wingdings" panose="05000000000000000000" pitchFamily="2" charset="2"/>
              <a:buChar char="Ø"/>
            </a:pPr>
            <a:r>
              <a:rPr lang="ja-JP" altLang="en-US" sz="4000" dirty="0">
                <a:solidFill>
                  <a:srgbClr val="000000"/>
                </a:solidFill>
                <a:latin typeface="+mj-ea"/>
                <a:ea typeface="+mj-ea"/>
              </a:rPr>
              <a:t>アンケート項目の集計値： </a:t>
            </a:r>
            <a:r>
              <a:rPr lang="ja-JP" altLang="en-US" sz="4000" dirty="0">
                <a:solidFill>
                  <a:srgbClr val="C00000"/>
                </a:solidFill>
                <a:latin typeface="+mj-ea"/>
                <a:ea typeface="+mj-ea"/>
              </a:rPr>
              <a:t>二項分布</a:t>
            </a:r>
            <a:endParaRPr lang="en-US" altLang="ja-JP" sz="4000" dirty="0">
              <a:solidFill>
                <a:srgbClr val="C00000"/>
              </a:solidFill>
              <a:latin typeface="+mj-ea"/>
              <a:ea typeface="+mj-ea"/>
            </a:endParaRPr>
          </a:p>
          <a:p>
            <a:pPr lvl="1" eaLnBrk="1" hangingPunct="1">
              <a:spcAft>
                <a:spcPts val="600"/>
              </a:spcAft>
              <a:buClr>
                <a:srgbClr val="A50021"/>
              </a:buClr>
              <a:buFont typeface="Wingdings" panose="05000000000000000000" pitchFamily="2" charset="2"/>
              <a:buChar char="Ø"/>
            </a:pPr>
            <a:r>
              <a:rPr lang="ja-JP" altLang="en-US" sz="4000" dirty="0">
                <a:solidFill>
                  <a:srgbClr val="000000"/>
                </a:solidFill>
                <a:latin typeface="+mj-ea"/>
                <a:ea typeface="+mj-ea"/>
              </a:rPr>
              <a:t>航空機事故件数： </a:t>
            </a:r>
            <a:r>
              <a:rPr lang="ja-JP" altLang="en-US" sz="4000" dirty="0">
                <a:solidFill>
                  <a:srgbClr val="C00000"/>
                </a:solidFill>
                <a:latin typeface="+mj-ea"/>
                <a:ea typeface="+mj-ea"/>
              </a:rPr>
              <a:t>ポアソン分布</a:t>
            </a:r>
            <a:endParaRPr lang="en-US" altLang="ja-JP" sz="4000" dirty="0">
              <a:solidFill>
                <a:srgbClr val="C00000"/>
              </a:solidFill>
              <a:latin typeface="+mj-ea"/>
              <a:ea typeface="+mj-ea"/>
            </a:endParaRPr>
          </a:p>
        </p:txBody>
      </p:sp>
      <p:sp>
        <p:nvSpPr>
          <p:cNvPr id="14" name="正方形/長方形 3"/>
          <p:cNvSpPr>
            <a:spLocks noChangeArrowheads="1"/>
          </p:cNvSpPr>
          <p:nvPr/>
        </p:nvSpPr>
        <p:spPr bwMode="auto">
          <a:xfrm>
            <a:off x="523875" y="5306097"/>
            <a:ext cx="12304972" cy="278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Arial" panose="020B0604020202020204" pitchFamily="34" charset="0"/>
                <a:ea typeface="HGP創英角ｺﾞｼｯｸUB" panose="020B0900000000000000" pitchFamily="50" charset="-128"/>
              </a:defRPr>
            </a:lvl1pPr>
            <a:lvl2pPr marL="820738" indent="-36353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lvl="1" eaLnBrk="1" hangingPunct="1">
              <a:spcAft>
                <a:spcPts val="600"/>
              </a:spcAft>
              <a:buClr>
                <a:srgbClr val="A50021"/>
              </a:buClr>
              <a:buFont typeface="Wingdings" panose="05000000000000000000" pitchFamily="2" charset="2"/>
              <a:buChar char="Ø"/>
            </a:pPr>
            <a:r>
              <a:rPr lang="ja-JP" altLang="en-US" sz="4000" dirty="0">
                <a:solidFill>
                  <a:srgbClr val="000000"/>
                </a:solidFill>
                <a:latin typeface="+mj-ea"/>
                <a:ea typeface="+mj-ea"/>
              </a:rPr>
              <a:t>生物・人体測定値： </a:t>
            </a:r>
            <a:r>
              <a:rPr lang="ja-JP" altLang="en-US" sz="4000" dirty="0">
                <a:solidFill>
                  <a:srgbClr val="C00000"/>
                </a:solidFill>
                <a:latin typeface="+mj-ea"/>
                <a:ea typeface="+mj-ea"/>
              </a:rPr>
              <a:t>正規分布</a:t>
            </a:r>
            <a:endParaRPr lang="en-US" altLang="ja-JP" sz="4000" dirty="0">
              <a:solidFill>
                <a:srgbClr val="C00000"/>
              </a:solidFill>
              <a:latin typeface="+mj-ea"/>
              <a:ea typeface="+mj-ea"/>
            </a:endParaRPr>
          </a:p>
          <a:p>
            <a:pPr lvl="1" eaLnBrk="1" hangingPunct="1">
              <a:spcAft>
                <a:spcPts val="600"/>
              </a:spcAft>
              <a:buClr>
                <a:srgbClr val="A50021"/>
              </a:buClr>
              <a:buFont typeface="Wingdings" panose="05000000000000000000" pitchFamily="2" charset="2"/>
              <a:buChar char="Ø"/>
            </a:pPr>
            <a:r>
              <a:rPr lang="ja-JP" altLang="en-US" sz="4000" dirty="0">
                <a:solidFill>
                  <a:srgbClr val="000000"/>
                </a:solidFill>
                <a:latin typeface="+mj-ea"/>
                <a:ea typeface="+mj-ea"/>
              </a:rPr>
              <a:t>待ち時間： </a:t>
            </a:r>
            <a:r>
              <a:rPr lang="ja-JP" altLang="en-US" sz="4000" dirty="0">
                <a:solidFill>
                  <a:srgbClr val="C00000"/>
                </a:solidFill>
                <a:latin typeface="+mj-ea"/>
                <a:ea typeface="+mj-ea"/>
              </a:rPr>
              <a:t>指数分布</a:t>
            </a:r>
            <a:endParaRPr lang="en-US" altLang="ja-JP" sz="4000" dirty="0">
              <a:solidFill>
                <a:srgbClr val="C00000"/>
              </a:solidFill>
              <a:latin typeface="+mj-ea"/>
              <a:ea typeface="+mj-ea"/>
            </a:endParaRPr>
          </a:p>
          <a:p>
            <a:pPr lvl="1" eaLnBrk="1" hangingPunct="1">
              <a:spcAft>
                <a:spcPts val="600"/>
              </a:spcAft>
              <a:buClr>
                <a:srgbClr val="A50021"/>
              </a:buClr>
              <a:buFont typeface="Wingdings" panose="05000000000000000000" pitchFamily="2" charset="2"/>
              <a:buChar char="Ø"/>
            </a:pPr>
            <a:r>
              <a:rPr lang="ja-JP" altLang="en-US" sz="4000" dirty="0">
                <a:solidFill>
                  <a:srgbClr val="000000"/>
                </a:solidFill>
                <a:latin typeface="+mj-ea"/>
                <a:ea typeface="+mj-ea"/>
              </a:rPr>
              <a:t>システムの耐久年数： </a:t>
            </a:r>
            <a:r>
              <a:rPr lang="ja-JP" altLang="en-US" sz="4000" dirty="0">
                <a:solidFill>
                  <a:srgbClr val="C00000"/>
                </a:solidFill>
                <a:latin typeface="+mj-ea"/>
                <a:ea typeface="+mj-ea"/>
              </a:rPr>
              <a:t>ガンマ分布</a:t>
            </a:r>
            <a:endParaRPr lang="en-US" altLang="ja-JP" sz="4000" dirty="0">
              <a:solidFill>
                <a:srgbClr val="C00000"/>
              </a:solidFill>
              <a:latin typeface="+mj-ea"/>
              <a:ea typeface="+mj-ea"/>
            </a:endParaRPr>
          </a:p>
          <a:p>
            <a:pPr lvl="1" eaLnBrk="1" hangingPunct="1">
              <a:spcAft>
                <a:spcPts val="600"/>
              </a:spcAft>
              <a:buClr>
                <a:srgbClr val="A50021"/>
              </a:buClr>
              <a:buFont typeface="Wingdings" panose="05000000000000000000" pitchFamily="2" charset="2"/>
              <a:buChar char="Ø"/>
            </a:pPr>
            <a:r>
              <a:rPr lang="ja-JP" altLang="en-US" sz="4000" dirty="0">
                <a:solidFill>
                  <a:srgbClr val="000000"/>
                </a:solidFill>
                <a:latin typeface="+mj-ea"/>
                <a:ea typeface="+mj-ea"/>
              </a:rPr>
              <a:t>所得，貯蓄額： </a:t>
            </a:r>
            <a:r>
              <a:rPr lang="ja-JP" altLang="en-US" sz="4000" dirty="0">
                <a:solidFill>
                  <a:srgbClr val="C00000"/>
                </a:solidFill>
                <a:latin typeface="+mj-ea"/>
                <a:ea typeface="+mj-ea"/>
              </a:rPr>
              <a:t>対数正規分布</a:t>
            </a:r>
            <a:endParaRPr lang="en-US" altLang="ja-JP" sz="4000" dirty="0">
              <a:solidFill>
                <a:srgbClr val="C00000"/>
              </a:solidFill>
              <a:latin typeface="+mj-ea"/>
              <a:ea typeface="+mj-ea"/>
            </a:endParaRPr>
          </a:p>
        </p:txBody>
      </p:sp>
      <p:grpSp>
        <p:nvGrpSpPr>
          <p:cNvPr id="15" name="グループ化 11"/>
          <p:cNvGrpSpPr>
            <a:grpSpLocks/>
          </p:cNvGrpSpPr>
          <p:nvPr/>
        </p:nvGrpSpPr>
        <p:grpSpPr bwMode="auto">
          <a:xfrm>
            <a:off x="10668607" y="2490254"/>
            <a:ext cx="1982312" cy="1928813"/>
            <a:chOff x="7004050" y="4143375"/>
            <a:chExt cx="1982312" cy="1928813"/>
          </a:xfrm>
        </p:grpSpPr>
        <p:sp>
          <p:nvSpPr>
            <p:cNvPr id="16" name="右中かっこ 15"/>
            <p:cNvSpPr/>
            <p:nvPr/>
          </p:nvSpPr>
          <p:spPr>
            <a:xfrm>
              <a:off x="7004050" y="4143375"/>
              <a:ext cx="214313" cy="1928813"/>
            </a:xfrm>
            <a:prstGeom prst="rightBrace">
              <a:avLst>
                <a:gd name="adj1" fmla="val 31666"/>
                <a:gd name="adj2" fmla="val 50000"/>
              </a:avLst>
            </a:prstGeom>
            <a:ln w="28575" cmpd="sng">
              <a:solidFill>
                <a:srgbClr val="008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ja-JP" altLang="en-US" sz="3600">
                <a:latin typeface="+mj-ea"/>
                <a:ea typeface="+mj-ea"/>
              </a:endParaRPr>
            </a:p>
          </p:txBody>
        </p:sp>
        <p:sp>
          <p:nvSpPr>
            <p:cNvPr id="17" name="正方形/長方形 8"/>
            <p:cNvSpPr>
              <a:spLocks noChangeArrowheads="1"/>
            </p:cNvSpPr>
            <p:nvPr/>
          </p:nvSpPr>
          <p:spPr bwMode="auto">
            <a:xfrm>
              <a:off x="7262813" y="4849813"/>
              <a:ext cx="172354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r>
                <a:rPr lang="ja-JP" altLang="en-US" sz="4000" dirty="0" smtClean="0">
                  <a:solidFill>
                    <a:srgbClr val="FF0000"/>
                  </a:solidFill>
                  <a:latin typeface="+mj-ea"/>
                  <a:ea typeface="+mj-ea"/>
                </a:rPr>
                <a:t>離散型</a:t>
              </a:r>
              <a:endParaRPr lang="ja-JP" altLang="en-US" sz="4000" dirty="0">
                <a:solidFill>
                  <a:srgbClr val="FF0000"/>
                </a:solidFill>
                <a:latin typeface="+mj-ea"/>
                <a:ea typeface="+mj-ea"/>
              </a:endParaRPr>
            </a:p>
          </p:txBody>
        </p:sp>
      </p:grpSp>
    </p:spTree>
    <p:extLst>
      <p:ext uri="{BB962C8B-B14F-4D97-AF65-F5344CB8AC3E}">
        <p14:creationId xmlns:p14="http://schemas.microsoft.com/office/powerpoint/2010/main" val="58921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50</a:t>
            </a:fld>
            <a:endParaRPr lang="en-US" altLang="ja-JP" dirty="0"/>
          </a:p>
        </p:txBody>
      </p:sp>
      <p:pic>
        <p:nvPicPr>
          <p:cNvPr id="6" name="図 5"/>
          <p:cNvPicPr>
            <a:picLocks noChangeAspect="1"/>
          </p:cNvPicPr>
          <p:nvPr/>
        </p:nvPicPr>
        <p:blipFill>
          <a:blip r:embed="rId2"/>
          <a:stretch>
            <a:fillRect/>
          </a:stretch>
        </p:blipFill>
        <p:spPr>
          <a:xfrm>
            <a:off x="1473058" y="736260"/>
            <a:ext cx="13710011" cy="4852938"/>
          </a:xfrm>
          <a:prstGeom prst="rect">
            <a:avLst/>
          </a:prstGeom>
        </p:spPr>
      </p:pic>
      <p:pic>
        <p:nvPicPr>
          <p:cNvPr id="3" name="図 2"/>
          <p:cNvPicPr>
            <a:picLocks noChangeAspect="1"/>
          </p:cNvPicPr>
          <p:nvPr/>
        </p:nvPicPr>
        <p:blipFill>
          <a:blip r:embed="rId3"/>
          <a:stretch>
            <a:fillRect/>
          </a:stretch>
        </p:blipFill>
        <p:spPr>
          <a:xfrm>
            <a:off x="4619935" y="6356984"/>
            <a:ext cx="5571534" cy="2260451"/>
          </a:xfrm>
          <a:prstGeom prst="rect">
            <a:avLst/>
          </a:prstGeom>
        </p:spPr>
      </p:pic>
      <p:sp>
        <p:nvSpPr>
          <p:cNvPr id="7" name="正方形/長方形 6"/>
          <p:cNvSpPr/>
          <p:nvPr/>
        </p:nvSpPr>
        <p:spPr bwMode="auto">
          <a:xfrm>
            <a:off x="1667607" y="2357480"/>
            <a:ext cx="3024336" cy="765443"/>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2313882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51</a:t>
            </a:fld>
            <a:endParaRPr lang="en-US" altLang="ja-JP" dirty="0"/>
          </a:p>
        </p:txBody>
      </p:sp>
      <p:pic>
        <p:nvPicPr>
          <p:cNvPr id="6" name="図 5"/>
          <p:cNvPicPr>
            <a:picLocks noChangeAspect="1"/>
          </p:cNvPicPr>
          <p:nvPr/>
        </p:nvPicPr>
        <p:blipFill>
          <a:blip r:embed="rId2"/>
          <a:stretch>
            <a:fillRect/>
          </a:stretch>
        </p:blipFill>
        <p:spPr>
          <a:xfrm>
            <a:off x="1595599" y="710655"/>
            <a:ext cx="12038860" cy="4018558"/>
          </a:xfrm>
          <a:prstGeom prst="rect">
            <a:avLst/>
          </a:prstGeom>
        </p:spPr>
      </p:pic>
    </p:spTree>
    <p:extLst>
      <p:ext uri="{BB962C8B-B14F-4D97-AF65-F5344CB8AC3E}">
        <p14:creationId xmlns:p14="http://schemas.microsoft.com/office/powerpoint/2010/main" val="33271710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52</a:t>
            </a:fld>
            <a:endParaRPr lang="en-US" altLang="ja-JP" dirty="0"/>
          </a:p>
        </p:txBody>
      </p:sp>
      <p:pic>
        <p:nvPicPr>
          <p:cNvPr id="6" name="図 5"/>
          <p:cNvPicPr>
            <a:picLocks noChangeAspect="1"/>
          </p:cNvPicPr>
          <p:nvPr/>
        </p:nvPicPr>
        <p:blipFill>
          <a:blip r:embed="rId2"/>
          <a:stretch>
            <a:fillRect/>
          </a:stretch>
        </p:blipFill>
        <p:spPr>
          <a:xfrm>
            <a:off x="1595599" y="710655"/>
            <a:ext cx="12038860" cy="4018558"/>
          </a:xfrm>
          <a:prstGeom prst="rect">
            <a:avLst/>
          </a:prstGeom>
        </p:spPr>
      </p:pic>
      <p:pic>
        <p:nvPicPr>
          <p:cNvPr id="2" name="図 1"/>
          <p:cNvPicPr>
            <a:picLocks noChangeAspect="1"/>
          </p:cNvPicPr>
          <p:nvPr/>
        </p:nvPicPr>
        <p:blipFill>
          <a:blip r:embed="rId3"/>
          <a:stretch>
            <a:fillRect/>
          </a:stretch>
        </p:blipFill>
        <p:spPr>
          <a:xfrm>
            <a:off x="3484539" y="5823223"/>
            <a:ext cx="8260979" cy="3165884"/>
          </a:xfrm>
          <a:prstGeom prst="rect">
            <a:avLst/>
          </a:prstGeom>
        </p:spPr>
      </p:pic>
      <p:sp>
        <p:nvSpPr>
          <p:cNvPr id="7" name="正方形/長方形 6"/>
          <p:cNvSpPr/>
          <p:nvPr/>
        </p:nvSpPr>
        <p:spPr bwMode="auto">
          <a:xfrm>
            <a:off x="1667607" y="1718767"/>
            <a:ext cx="3024336" cy="765443"/>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10101978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53</a:t>
            </a:fld>
            <a:endParaRPr lang="en-US" altLang="ja-JP" dirty="0"/>
          </a:p>
        </p:txBody>
      </p:sp>
      <p:pic>
        <p:nvPicPr>
          <p:cNvPr id="6" name="図 5"/>
          <p:cNvPicPr>
            <a:picLocks noChangeAspect="1"/>
          </p:cNvPicPr>
          <p:nvPr/>
        </p:nvPicPr>
        <p:blipFill>
          <a:blip r:embed="rId2"/>
          <a:stretch>
            <a:fillRect/>
          </a:stretch>
        </p:blipFill>
        <p:spPr>
          <a:xfrm>
            <a:off x="1199555" y="638647"/>
            <a:ext cx="13498139" cy="4860937"/>
          </a:xfrm>
          <a:prstGeom prst="rect">
            <a:avLst/>
          </a:prstGeom>
        </p:spPr>
      </p:pic>
    </p:spTree>
    <p:extLst>
      <p:ext uri="{BB962C8B-B14F-4D97-AF65-F5344CB8AC3E}">
        <p14:creationId xmlns:p14="http://schemas.microsoft.com/office/powerpoint/2010/main" val="41255667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54</a:t>
            </a:fld>
            <a:endParaRPr lang="en-US" altLang="ja-JP" dirty="0"/>
          </a:p>
        </p:txBody>
      </p:sp>
      <p:pic>
        <p:nvPicPr>
          <p:cNvPr id="6" name="図 5"/>
          <p:cNvPicPr>
            <a:picLocks noChangeAspect="1"/>
          </p:cNvPicPr>
          <p:nvPr/>
        </p:nvPicPr>
        <p:blipFill>
          <a:blip r:embed="rId2"/>
          <a:stretch>
            <a:fillRect/>
          </a:stretch>
        </p:blipFill>
        <p:spPr>
          <a:xfrm>
            <a:off x="1199555" y="638647"/>
            <a:ext cx="13498139" cy="4860937"/>
          </a:xfrm>
          <a:prstGeom prst="rect">
            <a:avLst/>
          </a:prstGeom>
        </p:spPr>
      </p:pic>
      <p:pic>
        <p:nvPicPr>
          <p:cNvPr id="2" name="図 1"/>
          <p:cNvPicPr>
            <a:picLocks noChangeAspect="1"/>
          </p:cNvPicPr>
          <p:nvPr/>
        </p:nvPicPr>
        <p:blipFill>
          <a:blip r:embed="rId3"/>
          <a:stretch>
            <a:fillRect/>
          </a:stretch>
        </p:blipFill>
        <p:spPr>
          <a:xfrm>
            <a:off x="3280028" y="5499584"/>
            <a:ext cx="9337191" cy="3554499"/>
          </a:xfrm>
          <a:prstGeom prst="rect">
            <a:avLst/>
          </a:prstGeom>
        </p:spPr>
      </p:pic>
      <p:sp>
        <p:nvSpPr>
          <p:cNvPr id="7" name="正方形/長方形 6"/>
          <p:cNvSpPr/>
          <p:nvPr/>
        </p:nvSpPr>
        <p:spPr bwMode="auto">
          <a:xfrm>
            <a:off x="1667607" y="1925432"/>
            <a:ext cx="3024336" cy="765443"/>
          </a:xfrm>
          <a:prstGeom prst="rect">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303338"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dirty="0" smtClean="0">
              <a:ln>
                <a:noFill/>
              </a:ln>
              <a:solidFill>
                <a:schemeClr val="tx1"/>
              </a:solidFill>
              <a:effectLst/>
              <a:latin typeface="ＤＦＧ平成ゴシック体W7" pitchFamily="50" charset="-128"/>
              <a:ea typeface="ＤＦＧ平成ゴシック体W7" pitchFamily="50" charset="-128"/>
            </a:endParaRPr>
          </a:p>
        </p:txBody>
      </p:sp>
    </p:spTree>
    <p:extLst>
      <p:ext uri="{BB962C8B-B14F-4D97-AF65-F5344CB8AC3E}">
        <p14:creationId xmlns:p14="http://schemas.microsoft.com/office/powerpoint/2010/main" val="9550546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55</a:t>
            </a:fld>
            <a:endParaRPr lang="en-US" altLang="ja-JP" dirty="0"/>
          </a:p>
        </p:txBody>
      </p:sp>
      <p:sp>
        <p:nvSpPr>
          <p:cNvPr id="3" name="タイトル 2"/>
          <p:cNvSpPr>
            <a:spLocks noGrp="1"/>
          </p:cNvSpPr>
          <p:nvPr>
            <p:ph type="title"/>
          </p:nvPr>
        </p:nvSpPr>
        <p:spPr>
          <a:xfrm>
            <a:off x="376888" y="494631"/>
            <a:ext cx="15902353" cy="1413515"/>
          </a:xfrm>
        </p:spPr>
        <p:txBody>
          <a:bodyPr/>
          <a:lstStyle/>
          <a:p>
            <a:r>
              <a:rPr kumimoji="1" lang="ja-JP" altLang="en-US" dirty="0" smtClean="0"/>
              <a:t>例題１</a:t>
            </a:r>
            <a:endParaRPr kumimoji="1" lang="ja-JP" altLang="en-US" dirty="0"/>
          </a:p>
        </p:txBody>
      </p:sp>
      <p:sp>
        <p:nvSpPr>
          <p:cNvPr id="8" name="テキスト ボックス 3"/>
          <p:cNvSpPr txBox="1">
            <a:spLocks noChangeArrowheads="1"/>
          </p:cNvSpPr>
          <p:nvPr/>
        </p:nvSpPr>
        <p:spPr bwMode="auto">
          <a:xfrm>
            <a:off x="627195" y="1474284"/>
            <a:ext cx="15658036"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400">
                <a:latin typeface="+mn-ea"/>
                <a:ea typeface="+mn-ea"/>
              </a:rPr>
              <a:t>ある店では１時間に平均５人の客が来る（客の平均到着間隔は１２分である）．客の来かたがランダムな場合，客が来てから次の客が来るまでの間隔が</a:t>
            </a:r>
            <a:r>
              <a:rPr lang="en-US" altLang="ja-JP" sz="4400">
                <a:latin typeface="+mn-ea"/>
                <a:ea typeface="+mn-ea"/>
              </a:rPr>
              <a:t>15</a:t>
            </a:r>
            <a:r>
              <a:rPr lang="ja-JP" altLang="en-US" sz="4400">
                <a:latin typeface="+mn-ea"/>
                <a:ea typeface="+mn-ea"/>
              </a:rPr>
              <a:t>分以内である確率を求めよ．</a:t>
            </a:r>
            <a:endParaRPr lang="en-US" altLang="ja-JP" sz="4400">
              <a:latin typeface="+mn-ea"/>
              <a:ea typeface="+mn-ea"/>
            </a:endParaRPr>
          </a:p>
        </p:txBody>
      </p:sp>
    </p:spTree>
    <p:extLst>
      <p:ext uri="{BB962C8B-B14F-4D97-AF65-F5344CB8AC3E}">
        <p14:creationId xmlns:p14="http://schemas.microsoft.com/office/powerpoint/2010/main" val="15950766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56</a:t>
            </a:fld>
            <a:endParaRPr lang="en-US" altLang="ja-JP" dirty="0"/>
          </a:p>
        </p:txBody>
      </p:sp>
      <p:sp>
        <p:nvSpPr>
          <p:cNvPr id="3" name="タイトル 2"/>
          <p:cNvSpPr>
            <a:spLocks noGrp="1"/>
          </p:cNvSpPr>
          <p:nvPr>
            <p:ph type="title"/>
          </p:nvPr>
        </p:nvSpPr>
        <p:spPr>
          <a:xfrm>
            <a:off x="376888" y="494631"/>
            <a:ext cx="15902353" cy="1413515"/>
          </a:xfrm>
        </p:spPr>
        <p:txBody>
          <a:bodyPr/>
          <a:lstStyle/>
          <a:p>
            <a:r>
              <a:rPr kumimoji="1" lang="ja-JP" altLang="en-US" dirty="0" smtClean="0"/>
              <a:t>例題１</a:t>
            </a:r>
            <a:r>
              <a:rPr kumimoji="1" lang="en-US" altLang="ja-JP" dirty="0" smtClean="0">
                <a:solidFill>
                  <a:srgbClr val="FF0000"/>
                </a:solidFill>
              </a:rPr>
              <a:t>【</a:t>
            </a:r>
            <a:r>
              <a:rPr kumimoji="1" lang="ja-JP" altLang="en-US" dirty="0" smtClean="0">
                <a:solidFill>
                  <a:srgbClr val="FF0000"/>
                </a:solidFill>
              </a:rPr>
              <a:t>解答</a:t>
            </a:r>
            <a:r>
              <a:rPr kumimoji="1" lang="en-US" altLang="ja-JP" dirty="0" smtClean="0">
                <a:solidFill>
                  <a:srgbClr val="FF0000"/>
                </a:solidFill>
              </a:rPr>
              <a:t>】</a:t>
            </a:r>
            <a:endParaRPr kumimoji="1" lang="ja-JP" altLang="en-US" dirty="0">
              <a:solidFill>
                <a:srgbClr val="FF0000"/>
              </a:solidFill>
            </a:endParaRPr>
          </a:p>
        </p:txBody>
      </p:sp>
      <p:sp>
        <p:nvSpPr>
          <p:cNvPr id="8" name="テキスト ボックス 3"/>
          <p:cNvSpPr txBox="1">
            <a:spLocks noChangeArrowheads="1"/>
          </p:cNvSpPr>
          <p:nvPr/>
        </p:nvSpPr>
        <p:spPr bwMode="auto">
          <a:xfrm>
            <a:off x="627195" y="1474284"/>
            <a:ext cx="15658036"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400">
                <a:latin typeface="+mn-ea"/>
                <a:ea typeface="+mn-ea"/>
              </a:rPr>
              <a:t>ある店では１時間に平均５人の客が来る（客の平均到着間隔は１２分である）．客の来かたがランダムな場合，客が来てから次の客が来るまでの間隔が</a:t>
            </a:r>
            <a:r>
              <a:rPr lang="en-US" altLang="ja-JP" sz="4400">
                <a:latin typeface="+mn-ea"/>
                <a:ea typeface="+mn-ea"/>
              </a:rPr>
              <a:t>15</a:t>
            </a:r>
            <a:r>
              <a:rPr lang="ja-JP" altLang="en-US" sz="4400">
                <a:latin typeface="+mn-ea"/>
                <a:ea typeface="+mn-ea"/>
              </a:rPr>
              <a:t>分以内である確率を求めよ．</a:t>
            </a:r>
            <a:endParaRPr lang="en-US" altLang="ja-JP" sz="4400">
              <a:latin typeface="+mn-ea"/>
              <a:ea typeface="+mn-ea"/>
            </a:endParaRPr>
          </a:p>
        </p:txBody>
      </p:sp>
      <p:sp>
        <p:nvSpPr>
          <p:cNvPr id="6" name="正方形/長方形 3"/>
          <p:cNvSpPr>
            <a:spLocks noChangeArrowheads="1"/>
          </p:cNvSpPr>
          <p:nvPr/>
        </p:nvSpPr>
        <p:spPr bwMode="auto">
          <a:xfrm>
            <a:off x="1663488" y="5696044"/>
            <a:ext cx="15330642"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Arial" panose="020B0604020202020204" pitchFamily="34" charset="0"/>
                <a:ea typeface="HGP創英角ｺﾞｼｯｸUB" panose="020B0900000000000000" pitchFamily="50" charset="-128"/>
              </a:defRPr>
            </a:lvl1pPr>
            <a:lvl2pPr marL="158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lvl="1" eaLnBrk="1" hangingPunct="1">
              <a:spcAft>
                <a:spcPts val="1200"/>
              </a:spcAft>
              <a:buClr>
                <a:srgbClr val="A50021"/>
              </a:buClr>
            </a:pPr>
            <a:r>
              <a:rPr lang="en-US" altLang="zh-TW" sz="4400" dirty="0">
                <a:solidFill>
                  <a:srgbClr val="FF0000"/>
                </a:solidFill>
                <a:latin typeface="+mn-ea"/>
                <a:ea typeface="+mn-ea"/>
              </a:rPr>
              <a:t>λ</a:t>
            </a:r>
            <a:r>
              <a:rPr lang="zh-TW" altLang="en-US" sz="4400" dirty="0">
                <a:solidFill>
                  <a:srgbClr val="FF0000"/>
                </a:solidFill>
                <a:latin typeface="+mn-ea"/>
                <a:ea typeface="+mn-ea"/>
              </a:rPr>
              <a:t>＝ ５［人／時間］</a:t>
            </a:r>
            <a:r>
              <a:rPr lang="ja-JP" altLang="en-US" sz="4400" dirty="0" err="1">
                <a:solidFill>
                  <a:srgbClr val="FF0000"/>
                </a:solidFill>
                <a:latin typeface="+mn-ea"/>
                <a:ea typeface="+mn-ea"/>
              </a:rPr>
              <a:t>，</a:t>
            </a:r>
            <a:r>
              <a:rPr lang="ja-JP" altLang="en-US" sz="4400" dirty="0">
                <a:solidFill>
                  <a:srgbClr val="FF0000"/>
                </a:solidFill>
                <a:latin typeface="+mn-ea"/>
                <a:ea typeface="+mn-ea"/>
              </a:rPr>
              <a:t> </a:t>
            </a:r>
            <a:r>
              <a:rPr lang="zh-TW" altLang="en-US" sz="4400" dirty="0">
                <a:solidFill>
                  <a:srgbClr val="FF0000"/>
                </a:solidFill>
                <a:latin typeface="+mn-ea"/>
                <a:ea typeface="+mn-ea"/>
              </a:rPr>
              <a:t>ｘ＝</a:t>
            </a:r>
            <a:r>
              <a:rPr lang="en-US" altLang="ja-JP" sz="4400" dirty="0">
                <a:solidFill>
                  <a:srgbClr val="FF0000"/>
                </a:solidFill>
                <a:latin typeface="+mn-ea"/>
                <a:ea typeface="+mn-ea"/>
              </a:rPr>
              <a:t>0.25</a:t>
            </a:r>
            <a:r>
              <a:rPr lang="zh-TW" altLang="en-US" sz="4400" dirty="0">
                <a:solidFill>
                  <a:srgbClr val="FF0000"/>
                </a:solidFill>
                <a:latin typeface="+mn-ea"/>
                <a:ea typeface="+mn-ea"/>
              </a:rPr>
              <a:t>［</a:t>
            </a:r>
            <a:r>
              <a:rPr lang="ja-JP" altLang="en-US" sz="4400" dirty="0">
                <a:solidFill>
                  <a:srgbClr val="FF0000"/>
                </a:solidFill>
                <a:latin typeface="+mn-ea"/>
                <a:ea typeface="+mn-ea"/>
              </a:rPr>
              <a:t>時間</a:t>
            </a:r>
            <a:r>
              <a:rPr lang="zh-TW" altLang="en-US" sz="4400" dirty="0">
                <a:solidFill>
                  <a:srgbClr val="FF0000"/>
                </a:solidFill>
                <a:latin typeface="+mn-ea"/>
                <a:ea typeface="+mn-ea"/>
              </a:rPr>
              <a:t>］</a:t>
            </a:r>
            <a:r>
              <a:rPr lang="ja-JP" altLang="en-US" sz="4400" dirty="0">
                <a:solidFill>
                  <a:srgbClr val="FF0000"/>
                </a:solidFill>
                <a:latin typeface="+mn-ea"/>
                <a:ea typeface="+mn-ea"/>
              </a:rPr>
              <a:t>　となることから，</a:t>
            </a:r>
            <a:endParaRPr lang="en-US" altLang="ja-JP" sz="4400" dirty="0">
              <a:solidFill>
                <a:srgbClr val="FF0000"/>
              </a:solidFill>
              <a:latin typeface="+mn-ea"/>
              <a:ea typeface="+mn-ea"/>
            </a:endParaRPr>
          </a:p>
          <a:p>
            <a:pPr lvl="1" eaLnBrk="1" hangingPunct="1">
              <a:spcAft>
                <a:spcPts val="1200"/>
              </a:spcAft>
              <a:buClr>
                <a:srgbClr val="A50021"/>
              </a:buClr>
            </a:pPr>
            <a:r>
              <a:rPr lang="ja-JP" altLang="en-US" sz="4400" dirty="0">
                <a:solidFill>
                  <a:srgbClr val="FF0000"/>
                </a:solidFill>
                <a:latin typeface="+mn-ea"/>
                <a:ea typeface="+mn-ea"/>
              </a:rPr>
              <a:t>　Ｐ（Ｘ≦</a:t>
            </a:r>
            <a:r>
              <a:rPr lang="en-US" altLang="ja-JP" sz="4400" dirty="0">
                <a:solidFill>
                  <a:srgbClr val="FF0000"/>
                </a:solidFill>
                <a:latin typeface="+mn-ea"/>
                <a:ea typeface="+mn-ea"/>
              </a:rPr>
              <a:t>0.25</a:t>
            </a:r>
            <a:r>
              <a:rPr lang="ja-JP" altLang="en-US" sz="4400" dirty="0">
                <a:solidFill>
                  <a:srgbClr val="FF0000"/>
                </a:solidFill>
                <a:latin typeface="+mn-ea"/>
                <a:ea typeface="+mn-ea"/>
              </a:rPr>
              <a:t>）＝１－ｅ</a:t>
            </a:r>
            <a:r>
              <a:rPr lang="en-US" altLang="ja-JP" sz="4400" baseline="50000" dirty="0">
                <a:solidFill>
                  <a:srgbClr val="FF0000"/>
                </a:solidFill>
                <a:latin typeface="+mn-ea"/>
                <a:ea typeface="+mn-ea"/>
              </a:rPr>
              <a:t>-</a:t>
            </a:r>
            <a:r>
              <a:rPr lang="en-US" altLang="ja-JP" sz="4400" baseline="50000" dirty="0" err="1">
                <a:solidFill>
                  <a:srgbClr val="FF0000"/>
                </a:solidFill>
                <a:latin typeface="+mn-ea"/>
                <a:ea typeface="+mn-ea"/>
              </a:rPr>
              <a:t>λx</a:t>
            </a:r>
            <a:r>
              <a:rPr lang="ja-JP" altLang="en-US" sz="4400" dirty="0">
                <a:solidFill>
                  <a:srgbClr val="FF0000"/>
                </a:solidFill>
                <a:latin typeface="+mn-ea"/>
                <a:ea typeface="+mn-ea"/>
              </a:rPr>
              <a:t>＝１－ｅ</a:t>
            </a:r>
            <a:r>
              <a:rPr lang="en-US" altLang="ja-JP" sz="4400" baseline="50000" dirty="0">
                <a:solidFill>
                  <a:srgbClr val="FF0000"/>
                </a:solidFill>
                <a:latin typeface="+mn-ea"/>
                <a:ea typeface="+mn-ea"/>
              </a:rPr>
              <a:t>-1.25</a:t>
            </a:r>
            <a:endParaRPr lang="en-US" altLang="ja-JP" sz="4400" dirty="0">
              <a:solidFill>
                <a:srgbClr val="FF0000"/>
              </a:solidFill>
              <a:latin typeface="+mn-ea"/>
              <a:ea typeface="+mn-ea"/>
            </a:endParaRPr>
          </a:p>
          <a:p>
            <a:pPr lvl="1" eaLnBrk="1" hangingPunct="1">
              <a:spcAft>
                <a:spcPts val="1200"/>
              </a:spcAft>
              <a:buClr>
                <a:srgbClr val="A50021"/>
              </a:buClr>
            </a:pPr>
            <a:r>
              <a:rPr lang="ja-JP" altLang="en-US" sz="4400" dirty="0">
                <a:solidFill>
                  <a:srgbClr val="FF0000"/>
                </a:solidFill>
                <a:latin typeface="+mn-ea"/>
                <a:ea typeface="+mn-ea"/>
              </a:rPr>
              <a:t>　　　　＝１－</a:t>
            </a:r>
            <a:r>
              <a:rPr lang="en-US" altLang="ja-JP" sz="4400" dirty="0">
                <a:solidFill>
                  <a:srgbClr val="FF0000"/>
                </a:solidFill>
                <a:latin typeface="+mn-ea"/>
                <a:ea typeface="+mn-ea"/>
              </a:rPr>
              <a:t>0.2865</a:t>
            </a:r>
            <a:r>
              <a:rPr lang="ja-JP" altLang="en-US" sz="4400" dirty="0">
                <a:solidFill>
                  <a:srgbClr val="FF0000"/>
                </a:solidFill>
                <a:latin typeface="+mn-ea"/>
                <a:ea typeface="+mn-ea"/>
              </a:rPr>
              <a:t>＝</a:t>
            </a:r>
            <a:r>
              <a:rPr lang="en-US" altLang="ja-JP" sz="4400" dirty="0">
                <a:solidFill>
                  <a:srgbClr val="FF0000"/>
                </a:solidFill>
                <a:latin typeface="+mn-ea"/>
                <a:ea typeface="+mn-ea"/>
              </a:rPr>
              <a:t>0.7135</a:t>
            </a:r>
          </a:p>
        </p:txBody>
      </p:sp>
    </p:spTree>
    <p:extLst>
      <p:ext uri="{BB962C8B-B14F-4D97-AF65-F5344CB8AC3E}">
        <p14:creationId xmlns:p14="http://schemas.microsoft.com/office/powerpoint/2010/main" val="58300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57</a:t>
            </a:fld>
            <a:endParaRPr lang="en-US" altLang="ja-JP" dirty="0"/>
          </a:p>
        </p:txBody>
      </p:sp>
      <p:pic>
        <p:nvPicPr>
          <p:cNvPr id="6" name="図 5"/>
          <p:cNvPicPr>
            <a:picLocks noChangeAspect="1"/>
          </p:cNvPicPr>
          <p:nvPr/>
        </p:nvPicPr>
        <p:blipFill>
          <a:blip r:embed="rId2"/>
          <a:stretch>
            <a:fillRect/>
          </a:stretch>
        </p:blipFill>
        <p:spPr>
          <a:xfrm>
            <a:off x="3719834" y="4044156"/>
            <a:ext cx="6940228" cy="2967199"/>
          </a:xfrm>
          <a:prstGeom prst="rect">
            <a:avLst/>
          </a:prstGeom>
        </p:spPr>
      </p:pic>
    </p:spTree>
    <p:extLst>
      <p:ext uri="{BB962C8B-B14F-4D97-AF65-F5344CB8AC3E}">
        <p14:creationId xmlns:p14="http://schemas.microsoft.com/office/powerpoint/2010/main" val="14972551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類題（指数分布）</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58</a:t>
            </a:fld>
            <a:endParaRPr lang="en-US" altLang="ja-JP" dirty="0"/>
          </a:p>
        </p:txBody>
      </p:sp>
      <p:sp>
        <p:nvSpPr>
          <p:cNvPr id="6" name="正方形/長方形 3"/>
          <p:cNvSpPr>
            <a:spLocks noChangeArrowheads="1"/>
          </p:cNvSpPr>
          <p:nvPr/>
        </p:nvSpPr>
        <p:spPr bwMode="auto">
          <a:xfrm>
            <a:off x="1027993" y="1919104"/>
            <a:ext cx="1514922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r>
              <a:rPr lang="ja-JP" altLang="en-US" sz="4000" dirty="0">
                <a:latin typeface="+mn-ea"/>
                <a:ea typeface="+mn-ea"/>
              </a:rPr>
              <a:t>あるソフトの開発者のKさんのもとには、日々問い合わせメールが届く。問い合わせメールに対する返信メールの作成時間は1通あたり平均15分の指数分布に従うとする場合、作成時間が</a:t>
            </a:r>
            <a:r>
              <a:rPr lang="en-US" altLang="ja-JP" sz="4000" dirty="0">
                <a:latin typeface="+mn-ea"/>
                <a:ea typeface="+mn-ea"/>
              </a:rPr>
              <a:t>30</a:t>
            </a:r>
            <a:r>
              <a:rPr lang="ja-JP" altLang="en-US" sz="4000" dirty="0">
                <a:latin typeface="+mn-ea"/>
                <a:ea typeface="+mn-ea"/>
              </a:rPr>
              <a:t>分以下である確率を求めよ。</a:t>
            </a:r>
          </a:p>
          <a:p>
            <a:endParaRPr lang="ja-JP" altLang="en-US" sz="4000" dirty="0">
              <a:latin typeface="+mn-ea"/>
              <a:ea typeface="+mn-ea"/>
            </a:endParaRPr>
          </a:p>
          <a:p>
            <a:endParaRPr lang="ja-JP" altLang="en-US" sz="4000" dirty="0">
              <a:latin typeface="+mn-ea"/>
              <a:ea typeface="+mn-ea"/>
            </a:endParaRPr>
          </a:p>
          <a:p>
            <a:endParaRPr lang="ja-JP" altLang="en-US" sz="4000" dirty="0">
              <a:latin typeface="+mn-ea"/>
              <a:ea typeface="+mn-ea"/>
            </a:endParaRPr>
          </a:p>
          <a:p>
            <a:endParaRPr lang="ja-JP" altLang="en-US" sz="4000" dirty="0">
              <a:latin typeface="+mn-ea"/>
              <a:ea typeface="+mn-ea"/>
            </a:endParaRPr>
          </a:p>
          <a:p>
            <a:endParaRPr lang="ja-JP" altLang="en-US" sz="4000" dirty="0">
              <a:latin typeface="+mn-ea"/>
              <a:ea typeface="+mn-ea"/>
            </a:endParaRPr>
          </a:p>
        </p:txBody>
      </p:sp>
    </p:spTree>
    <p:extLst>
      <p:ext uri="{BB962C8B-B14F-4D97-AF65-F5344CB8AC3E}">
        <p14:creationId xmlns:p14="http://schemas.microsoft.com/office/powerpoint/2010/main" val="34888055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類題（指数分布</a:t>
            </a:r>
            <a:r>
              <a:rPr lang="ja-JP" altLang="en-US" dirty="0" smtClean="0"/>
              <a:t>）</a:t>
            </a:r>
            <a:r>
              <a:rPr lang="en-US" altLang="ja-JP" dirty="0" smtClean="0">
                <a:solidFill>
                  <a:srgbClr val="FF0000"/>
                </a:solidFill>
              </a:rPr>
              <a:t>【</a:t>
            </a:r>
            <a:r>
              <a:rPr lang="ja-JP" altLang="en-US" dirty="0" smtClean="0">
                <a:solidFill>
                  <a:srgbClr val="FF0000"/>
                </a:solidFill>
              </a:rPr>
              <a:t>解</a:t>
            </a:r>
            <a:r>
              <a:rPr lang="ja-JP" altLang="en-US" dirty="0">
                <a:solidFill>
                  <a:srgbClr val="FF0000"/>
                </a:solidFill>
              </a:rPr>
              <a:t>答</a:t>
            </a:r>
            <a:r>
              <a:rPr lang="en-US" altLang="ja-JP" dirty="0" smtClean="0">
                <a:solidFill>
                  <a:srgbClr val="FF0000"/>
                </a:solidFill>
              </a:rPr>
              <a:t>】</a:t>
            </a:r>
            <a:endParaRPr kumimoji="1" lang="ja-JP" altLang="en-US" dirty="0">
              <a:solidFill>
                <a:srgbClr val="FF0000"/>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59</a:t>
            </a:fld>
            <a:endParaRPr lang="en-US" altLang="ja-JP" dirty="0"/>
          </a:p>
        </p:txBody>
      </p:sp>
      <p:sp>
        <p:nvSpPr>
          <p:cNvPr id="6" name="正方形/長方形 3"/>
          <p:cNvSpPr>
            <a:spLocks noChangeArrowheads="1"/>
          </p:cNvSpPr>
          <p:nvPr/>
        </p:nvSpPr>
        <p:spPr bwMode="auto">
          <a:xfrm>
            <a:off x="1853741" y="1682763"/>
            <a:ext cx="12055226"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Arial" panose="020B0604020202020204" pitchFamily="34" charset="0"/>
                <a:ea typeface="HGP創英角ｺﾞｼｯｸUB" panose="020B0900000000000000" pitchFamily="50" charset="-128"/>
              </a:defRPr>
            </a:lvl1pPr>
            <a:lvl2pPr marL="158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lvl="1" eaLnBrk="1" hangingPunct="1">
              <a:spcAft>
                <a:spcPts val="1200"/>
              </a:spcAft>
              <a:buClr>
                <a:srgbClr val="A50021"/>
              </a:buClr>
            </a:pPr>
            <a:r>
              <a:rPr lang="ja-JP" altLang="en-US" sz="4000" dirty="0">
                <a:solidFill>
                  <a:srgbClr val="FF0000"/>
                </a:solidFill>
                <a:latin typeface="+mn-ea"/>
                <a:ea typeface="+mn-ea"/>
              </a:rPr>
              <a:t>単位時間を分として、</a:t>
            </a:r>
            <a:endParaRPr lang="en-US" altLang="ja-JP" sz="4000" dirty="0">
              <a:solidFill>
                <a:srgbClr val="FF0000"/>
              </a:solidFill>
              <a:latin typeface="+mn-ea"/>
              <a:ea typeface="+mn-ea"/>
            </a:endParaRPr>
          </a:p>
          <a:p>
            <a:pPr lvl="1" eaLnBrk="1" hangingPunct="1">
              <a:spcAft>
                <a:spcPts val="1200"/>
              </a:spcAft>
              <a:buClr>
                <a:srgbClr val="A50021"/>
              </a:buClr>
            </a:pPr>
            <a:r>
              <a:rPr lang="en-US" altLang="zh-TW" sz="4000" dirty="0">
                <a:solidFill>
                  <a:srgbClr val="FF0000"/>
                </a:solidFill>
                <a:latin typeface="+mn-ea"/>
                <a:ea typeface="+mn-ea"/>
              </a:rPr>
              <a:t>λ</a:t>
            </a:r>
            <a:r>
              <a:rPr lang="zh-TW" altLang="en-US" sz="4000" dirty="0">
                <a:solidFill>
                  <a:srgbClr val="FF0000"/>
                </a:solidFill>
                <a:latin typeface="+mn-ea"/>
                <a:ea typeface="+mn-ea"/>
              </a:rPr>
              <a:t>＝ </a:t>
            </a:r>
            <a:r>
              <a:rPr lang="en-US" altLang="zh-TW" sz="4000" dirty="0">
                <a:solidFill>
                  <a:srgbClr val="FF0000"/>
                </a:solidFill>
                <a:latin typeface="+mn-ea"/>
                <a:ea typeface="+mn-ea"/>
              </a:rPr>
              <a:t>1/1</a:t>
            </a:r>
            <a:r>
              <a:rPr lang="zh-TW" altLang="en-US" sz="4000" dirty="0">
                <a:solidFill>
                  <a:srgbClr val="FF0000"/>
                </a:solidFill>
                <a:latin typeface="+mn-ea"/>
                <a:ea typeface="+mn-ea"/>
              </a:rPr>
              <a:t>５［</a:t>
            </a:r>
            <a:r>
              <a:rPr lang="ja-JP" altLang="en-US" sz="4000" dirty="0">
                <a:solidFill>
                  <a:srgbClr val="FF0000"/>
                </a:solidFill>
                <a:latin typeface="+mn-ea"/>
                <a:ea typeface="+mn-ea"/>
              </a:rPr>
              <a:t>通</a:t>
            </a:r>
            <a:r>
              <a:rPr lang="zh-TW" altLang="en-US" sz="4000" dirty="0">
                <a:solidFill>
                  <a:srgbClr val="FF0000"/>
                </a:solidFill>
                <a:latin typeface="+mn-ea"/>
                <a:ea typeface="+mn-ea"/>
              </a:rPr>
              <a:t>／</a:t>
            </a:r>
            <a:r>
              <a:rPr lang="ja-JP" altLang="en-US" sz="4000" dirty="0">
                <a:solidFill>
                  <a:srgbClr val="FF0000"/>
                </a:solidFill>
                <a:latin typeface="+mn-ea"/>
                <a:ea typeface="+mn-ea"/>
              </a:rPr>
              <a:t>分</a:t>
            </a:r>
            <a:r>
              <a:rPr lang="zh-TW" altLang="en-US" sz="4000" dirty="0">
                <a:solidFill>
                  <a:srgbClr val="FF0000"/>
                </a:solidFill>
                <a:latin typeface="+mn-ea"/>
                <a:ea typeface="+mn-ea"/>
              </a:rPr>
              <a:t>］</a:t>
            </a:r>
            <a:r>
              <a:rPr lang="ja-JP" altLang="en-US" sz="4000" dirty="0">
                <a:solidFill>
                  <a:srgbClr val="FF0000"/>
                </a:solidFill>
                <a:latin typeface="+mn-ea"/>
                <a:ea typeface="+mn-ea"/>
              </a:rPr>
              <a:t>　となることから，</a:t>
            </a:r>
            <a:endParaRPr lang="en-US" altLang="ja-JP" sz="4000" dirty="0">
              <a:solidFill>
                <a:srgbClr val="FF0000"/>
              </a:solidFill>
              <a:latin typeface="+mn-ea"/>
              <a:ea typeface="+mn-ea"/>
            </a:endParaRPr>
          </a:p>
          <a:p>
            <a:pPr lvl="1" eaLnBrk="1" hangingPunct="1">
              <a:spcAft>
                <a:spcPts val="1200"/>
              </a:spcAft>
              <a:buClr>
                <a:srgbClr val="A50021"/>
              </a:buClr>
            </a:pPr>
            <a:r>
              <a:rPr lang="ja-JP" altLang="en-US" sz="4000" dirty="0">
                <a:solidFill>
                  <a:srgbClr val="FF0000"/>
                </a:solidFill>
                <a:latin typeface="+mn-ea"/>
                <a:ea typeface="+mn-ea"/>
              </a:rPr>
              <a:t>　Ｐ（Ｘ≦</a:t>
            </a:r>
            <a:r>
              <a:rPr lang="en-US" altLang="ja-JP" sz="4000" dirty="0">
                <a:solidFill>
                  <a:srgbClr val="FF0000"/>
                </a:solidFill>
                <a:latin typeface="+mn-ea"/>
                <a:ea typeface="+mn-ea"/>
              </a:rPr>
              <a:t>30</a:t>
            </a:r>
            <a:r>
              <a:rPr lang="ja-JP" altLang="en-US" sz="4000" dirty="0">
                <a:solidFill>
                  <a:srgbClr val="FF0000"/>
                </a:solidFill>
                <a:latin typeface="+mn-ea"/>
                <a:ea typeface="+mn-ea"/>
              </a:rPr>
              <a:t>）＝１－ｅ</a:t>
            </a:r>
            <a:r>
              <a:rPr lang="en-US" altLang="ja-JP" sz="4000" baseline="50000" dirty="0">
                <a:solidFill>
                  <a:srgbClr val="FF0000"/>
                </a:solidFill>
                <a:latin typeface="+mn-ea"/>
                <a:ea typeface="+mn-ea"/>
              </a:rPr>
              <a:t>-</a:t>
            </a:r>
            <a:r>
              <a:rPr lang="en-US" altLang="ja-JP" sz="4000" baseline="50000" dirty="0" err="1">
                <a:solidFill>
                  <a:srgbClr val="FF0000"/>
                </a:solidFill>
                <a:latin typeface="+mn-ea"/>
                <a:ea typeface="+mn-ea"/>
              </a:rPr>
              <a:t>λx</a:t>
            </a:r>
            <a:r>
              <a:rPr lang="ja-JP" altLang="en-US" sz="4000" dirty="0">
                <a:solidFill>
                  <a:srgbClr val="FF0000"/>
                </a:solidFill>
                <a:latin typeface="+mn-ea"/>
                <a:ea typeface="+mn-ea"/>
              </a:rPr>
              <a:t>＝１－ｅ</a:t>
            </a:r>
            <a:r>
              <a:rPr lang="en-US" altLang="ja-JP" sz="4000" baseline="50000" dirty="0">
                <a:solidFill>
                  <a:srgbClr val="FF0000"/>
                </a:solidFill>
                <a:latin typeface="+mn-ea"/>
                <a:ea typeface="+mn-ea"/>
              </a:rPr>
              <a:t>-30*1/15</a:t>
            </a:r>
            <a:endParaRPr lang="en-US" altLang="ja-JP" sz="4000" dirty="0">
              <a:solidFill>
                <a:srgbClr val="FF0000"/>
              </a:solidFill>
              <a:latin typeface="+mn-ea"/>
              <a:ea typeface="+mn-ea"/>
            </a:endParaRPr>
          </a:p>
          <a:p>
            <a:pPr lvl="1" eaLnBrk="1" hangingPunct="1">
              <a:spcAft>
                <a:spcPts val="1200"/>
              </a:spcAft>
              <a:buClr>
                <a:srgbClr val="A50021"/>
              </a:buClr>
            </a:pPr>
            <a:r>
              <a:rPr lang="ja-JP" altLang="en-US" sz="4000" dirty="0">
                <a:solidFill>
                  <a:srgbClr val="FF0000"/>
                </a:solidFill>
                <a:latin typeface="+mn-ea"/>
                <a:ea typeface="+mn-ea"/>
              </a:rPr>
              <a:t>　　　　＝１－</a:t>
            </a:r>
            <a:r>
              <a:rPr lang="en-US" altLang="ja-JP" sz="4000" dirty="0">
                <a:solidFill>
                  <a:srgbClr val="FF0000"/>
                </a:solidFill>
                <a:latin typeface="+mn-ea"/>
                <a:ea typeface="+mn-ea"/>
              </a:rPr>
              <a:t>0.135</a:t>
            </a:r>
            <a:r>
              <a:rPr lang="ja-JP" altLang="en-US" sz="4000" dirty="0">
                <a:solidFill>
                  <a:srgbClr val="FF0000"/>
                </a:solidFill>
                <a:latin typeface="+mn-ea"/>
                <a:ea typeface="+mn-ea"/>
              </a:rPr>
              <a:t>＝</a:t>
            </a:r>
            <a:r>
              <a:rPr lang="en-US" altLang="ja-JP" sz="4000" u="sng" dirty="0">
                <a:solidFill>
                  <a:srgbClr val="FF0000"/>
                </a:solidFill>
                <a:latin typeface="+mn-ea"/>
                <a:ea typeface="+mn-ea"/>
              </a:rPr>
              <a:t>0.865</a:t>
            </a:r>
          </a:p>
        </p:txBody>
      </p:sp>
      <p:pic>
        <p:nvPicPr>
          <p:cNvPr id="7" name="図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31703" y="5787219"/>
            <a:ext cx="7946446" cy="301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569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正規</a:t>
            </a:r>
            <a:r>
              <a:rPr lang="ja-JP" altLang="en-US" dirty="0" smtClean="0"/>
              <a:t>分布</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6</a:t>
            </a:fld>
            <a:endParaRPr lang="en-US" altLang="ja-JP" dirty="0"/>
          </a:p>
        </p:txBody>
      </p:sp>
      <p:sp>
        <p:nvSpPr>
          <p:cNvPr id="8" name="正方形/長方形 3"/>
          <p:cNvSpPr>
            <a:spLocks noChangeArrowheads="1"/>
          </p:cNvSpPr>
          <p:nvPr/>
        </p:nvSpPr>
        <p:spPr bwMode="auto">
          <a:xfrm>
            <a:off x="523874" y="1610755"/>
            <a:ext cx="16157401"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400" dirty="0">
                <a:latin typeface="+mn-ea"/>
                <a:ea typeface="+mn-ea"/>
              </a:rPr>
              <a:t>自然界や人間社会の中の数多くの現象に対して当てはまり，統計学の理論上・応用上，非常に重要な確率分布</a:t>
            </a:r>
            <a:endParaRPr lang="en-US" altLang="ja-JP" sz="4400" dirty="0">
              <a:latin typeface="+mn-ea"/>
              <a:ea typeface="+mn-ea"/>
            </a:endParaRPr>
          </a:p>
        </p:txBody>
      </p:sp>
      <p:sp>
        <p:nvSpPr>
          <p:cNvPr id="9" name="正方形/長方形 3"/>
          <p:cNvSpPr>
            <a:spLocks noChangeArrowheads="1"/>
          </p:cNvSpPr>
          <p:nvPr/>
        </p:nvSpPr>
        <p:spPr bwMode="auto">
          <a:xfrm>
            <a:off x="1178777" y="5703885"/>
            <a:ext cx="12046114"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600"/>
              </a:spcAft>
              <a:buClr>
                <a:srgbClr val="A50021"/>
              </a:buClr>
              <a:buFont typeface="Wingdings" panose="05000000000000000000" pitchFamily="2" charset="2"/>
              <a:buChar char="l"/>
            </a:pPr>
            <a:r>
              <a:rPr lang="ja-JP" altLang="en-US" sz="4400" dirty="0">
                <a:latin typeface="+mn-ea"/>
                <a:ea typeface="+mn-ea"/>
              </a:rPr>
              <a:t>期待値：　</a:t>
            </a:r>
            <a:r>
              <a:rPr lang="ja-JP" altLang="en-US" sz="4400" dirty="0">
                <a:solidFill>
                  <a:srgbClr val="FF0000"/>
                </a:solidFill>
                <a:latin typeface="+mn-ea"/>
                <a:ea typeface="+mn-ea"/>
              </a:rPr>
              <a:t>Ｅ（Ｘ）＝</a:t>
            </a:r>
            <a:r>
              <a:rPr lang="en-US" altLang="ja-JP" sz="4400" dirty="0">
                <a:solidFill>
                  <a:srgbClr val="FF0000"/>
                </a:solidFill>
                <a:latin typeface="+mn-ea"/>
                <a:ea typeface="+mn-ea"/>
              </a:rPr>
              <a:t>μ</a:t>
            </a:r>
          </a:p>
          <a:p>
            <a:pPr eaLnBrk="1" hangingPunct="1">
              <a:spcAft>
                <a:spcPts val="600"/>
              </a:spcAft>
              <a:buClr>
                <a:srgbClr val="A50021"/>
              </a:buClr>
              <a:buFont typeface="Wingdings" panose="05000000000000000000" pitchFamily="2" charset="2"/>
              <a:buChar char="l"/>
            </a:pPr>
            <a:r>
              <a:rPr lang="ja-JP" altLang="en-US" sz="4400" dirty="0">
                <a:latin typeface="+mn-ea"/>
                <a:ea typeface="+mn-ea"/>
              </a:rPr>
              <a:t>分散： </a:t>
            </a:r>
            <a:r>
              <a:rPr lang="ja-JP" altLang="en-US" sz="4400" dirty="0">
                <a:solidFill>
                  <a:srgbClr val="FF0000"/>
                </a:solidFill>
                <a:latin typeface="+mn-ea"/>
                <a:ea typeface="+mn-ea"/>
              </a:rPr>
              <a:t>Ｖ（Ｘ）＝</a:t>
            </a:r>
            <a:r>
              <a:rPr lang="en-US" altLang="ja-JP" sz="4400" dirty="0">
                <a:solidFill>
                  <a:srgbClr val="FF0000"/>
                </a:solidFill>
                <a:latin typeface="+mn-ea"/>
                <a:ea typeface="+mn-ea"/>
              </a:rPr>
              <a:t>σ</a:t>
            </a:r>
            <a:r>
              <a:rPr lang="en-US" altLang="ja-JP" sz="4400" baseline="30000" dirty="0">
                <a:solidFill>
                  <a:srgbClr val="FF0000"/>
                </a:solidFill>
                <a:latin typeface="+mn-ea"/>
                <a:ea typeface="+mn-ea"/>
              </a:rPr>
              <a:t>2</a:t>
            </a:r>
            <a:endParaRPr lang="en-US" altLang="ja-JP" sz="4400" dirty="0">
              <a:solidFill>
                <a:srgbClr val="FF0000"/>
              </a:solidFill>
              <a:latin typeface="+mn-ea"/>
              <a:ea typeface="+mn-ea"/>
            </a:endParaRPr>
          </a:p>
        </p:txBody>
      </p:sp>
      <p:sp>
        <p:nvSpPr>
          <p:cNvPr id="12" name="正方形/長方形 3"/>
          <p:cNvSpPr>
            <a:spLocks noChangeArrowheads="1"/>
          </p:cNvSpPr>
          <p:nvPr/>
        </p:nvSpPr>
        <p:spPr bwMode="auto">
          <a:xfrm>
            <a:off x="523875" y="7540089"/>
            <a:ext cx="15755366"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600"/>
              </a:spcAft>
              <a:buClr>
                <a:srgbClr val="A50021"/>
              </a:buClr>
              <a:buFont typeface="Wingdings" panose="05000000000000000000" pitchFamily="2" charset="2"/>
              <a:buChar char="l"/>
            </a:pPr>
            <a:r>
              <a:rPr lang="ja-JP" altLang="en-US" sz="4400" dirty="0">
                <a:latin typeface="+mn-ea"/>
                <a:ea typeface="+mn-ea"/>
              </a:rPr>
              <a:t>上記の式を，平均</a:t>
            </a:r>
            <a:r>
              <a:rPr lang="en-US" altLang="ja-JP" sz="4400" dirty="0">
                <a:latin typeface="+mn-ea"/>
                <a:ea typeface="+mn-ea"/>
              </a:rPr>
              <a:t>μ</a:t>
            </a:r>
            <a:r>
              <a:rPr lang="ja-JP" altLang="en-US" sz="4400" dirty="0" err="1">
                <a:latin typeface="+mn-ea"/>
                <a:ea typeface="+mn-ea"/>
              </a:rPr>
              <a:t>，</a:t>
            </a:r>
            <a:r>
              <a:rPr lang="ja-JP" altLang="en-US" sz="4400" dirty="0">
                <a:latin typeface="+mn-ea"/>
                <a:ea typeface="+mn-ea"/>
              </a:rPr>
              <a:t>分散</a:t>
            </a:r>
            <a:r>
              <a:rPr lang="en-US" altLang="ja-JP" sz="4400" dirty="0">
                <a:latin typeface="+mn-ea"/>
                <a:ea typeface="+mn-ea"/>
              </a:rPr>
              <a:t>σ</a:t>
            </a:r>
            <a:r>
              <a:rPr lang="en-US" altLang="ja-JP" sz="4400" baseline="30000" dirty="0">
                <a:latin typeface="+mn-ea"/>
                <a:ea typeface="+mn-ea"/>
              </a:rPr>
              <a:t>2</a:t>
            </a:r>
            <a:r>
              <a:rPr lang="ja-JP" altLang="en-US" sz="4400" dirty="0">
                <a:latin typeface="+mn-ea"/>
                <a:ea typeface="+mn-ea"/>
              </a:rPr>
              <a:t>の正規分布と呼び，</a:t>
            </a:r>
            <a:endParaRPr lang="en-US" altLang="ja-JP" sz="4400" dirty="0">
              <a:latin typeface="+mn-ea"/>
              <a:ea typeface="+mn-ea"/>
            </a:endParaRPr>
          </a:p>
          <a:p>
            <a:pPr eaLnBrk="1" hangingPunct="1">
              <a:spcAft>
                <a:spcPts val="600"/>
              </a:spcAft>
              <a:buClr>
                <a:srgbClr val="A50021"/>
              </a:buClr>
            </a:pPr>
            <a:r>
              <a:rPr lang="en-US" altLang="ja-JP" sz="4400" dirty="0">
                <a:latin typeface="+mn-ea"/>
                <a:ea typeface="+mn-ea"/>
              </a:rPr>
              <a:t>	</a:t>
            </a:r>
            <a:r>
              <a:rPr lang="ja-JP" altLang="en-US" sz="4400" dirty="0">
                <a:solidFill>
                  <a:srgbClr val="FF0000"/>
                </a:solidFill>
                <a:latin typeface="+mn-ea"/>
                <a:ea typeface="+mn-ea"/>
              </a:rPr>
              <a:t>Ｎ（</a:t>
            </a:r>
            <a:r>
              <a:rPr lang="en-US" altLang="ja-JP" sz="4400" dirty="0">
                <a:solidFill>
                  <a:srgbClr val="FF0000"/>
                </a:solidFill>
                <a:latin typeface="+mn-ea"/>
                <a:ea typeface="+mn-ea"/>
              </a:rPr>
              <a:t>μ</a:t>
            </a:r>
            <a:r>
              <a:rPr lang="ja-JP" altLang="en-US" sz="4400" dirty="0" err="1">
                <a:solidFill>
                  <a:srgbClr val="FF0000"/>
                </a:solidFill>
                <a:latin typeface="+mn-ea"/>
                <a:ea typeface="+mn-ea"/>
              </a:rPr>
              <a:t>，</a:t>
            </a:r>
            <a:r>
              <a:rPr lang="en-US" altLang="ja-JP" sz="4400" dirty="0">
                <a:solidFill>
                  <a:srgbClr val="FF0000"/>
                </a:solidFill>
                <a:latin typeface="+mn-ea"/>
                <a:ea typeface="+mn-ea"/>
              </a:rPr>
              <a:t>σ</a:t>
            </a:r>
            <a:r>
              <a:rPr lang="en-US" altLang="ja-JP" sz="4400" baseline="30000" dirty="0">
                <a:solidFill>
                  <a:srgbClr val="FF0000"/>
                </a:solidFill>
                <a:latin typeface="+mn-ea"/>
                <a:ea typeface="+mn-ea"/>
              </a:rPr>
              <a:t>2</a:t>
            </a:r>
            <a:r>
              <a:rPr lang="ja-JP" altLang="en-US" sz="4400" dirty="0">
                <a:solidFill>
                  <a:srgbClr val="FF0000"/>
                </a:solidFill>
                <a:latin typeface="+mn-ea"/>
                <a:ea typeface="+mn-ea"/>
              </a:rPr>
              <a:t>）</a:t>
            </a:r>
            <a:r>
              <a:rPr lang="ja-JP" altLang="en-US" sz="4400" dirty="0">
                <a:latin typeface="+mn-ea"/>
                <a:ea typeface="+mn-ea"/>
              </a:rPr>
              <a:t>で表す．</a:t>
            </a:r>
            <a:endParaRPr lang="en-US" altLang="ja-JP" sz="4400" dirty="0">
              <a:latin typeface="+mn-ea"/>
              <a:ea typeface="+mn-ea"/>
            </a:endParaRPr>
          </a:p>
        </p:txBody>
      </p:sp>
      <p:sp>
        <p:nvSpPr>
          <p:cNvPr id="20" name="正方形/長方形 3"/>
          <p:cNvSpPr>
            <a:spLocks noChangeArrowheads="1"/>
          </p:cNvSpPr>
          <p:nvPr/>
        </p:nvSpPr>
        <p:spPr bwMode="auto">
          <a:xfrm>
            <a:off x="1091543" y="2961918"/>
            <a:ext cx="950505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pPr>
            <a:r>
              <a:rPr lang="ja-JP" altLang="en-US" sz="4400" dirty="0">
                <a:solidFill>
                  <a:srgbClr val="FF0000"/>
                </a:solidFill>
                <a:latin typeface="+mn-ea"/>
                <a:ea typeface="+mn-ea"/>
              </a:rPr>
              <a:t>正規分布（ガウス分布）</a:t>
            </a:r>
            <a:endParaRPr lang="en-US" altLang="ja-JP" sz="4400" dirty="0">
              <a:solidFill>
                <a:srgbClr val="FF0000"/>
              </a:solidFill>
              <a:latin typeface="+mn-ea"/>
              <a:ea typeface="+mn-ea"/>
            </a:endParaRPr>
          </a:p>
        </p:txBody>
      </p:sp>
      <p:pic>
        <p:nvPicPr>
          <p:cNvPr id="3" name="図 2"/>
          <p:cNvPicPr>
            <a:picLocks noChangeAspect="1"/>
          </p:cNvPicPr>
          <p:nvPr/>
        </p:nvPicPr>
        <p:blipFill>
          <a:blip r:embed="rId2"/>
          <a:stretch>
            <a:fillRect/>
          </a:stretch>
        </p:blipFill>
        <p:spPr>
          <a:xfrm>
            <a:off x="5844071" y="3626979"/>
            <a:ext cx="5773718" cy="1706627"/>
          </a:xfrm>
          <a:prstGeom prst="rect">
            <a:avLst/>
          </a:prstGeom>
        </p:spPr>
      </p:pic>
    </p:spTree>
    <p:extLst>
      <p:ext uri="{BB962C8B-B14F-4D97-AF65-F5344CB8AC3E}">
        <p14:creationId xmlns:p14="http://schemas.microsoft.com/office/powerpoint/2010/main" val="428000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2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類題②（</a:t>
            </a:r>
            <a:r>
              <a:rPr lang="ja-JP" altLang="en-US" dirty="0"/>
              <a:t>指数分布）</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60</a:t>
            </a:fld>
            <a:endParaRPr lang="en-US" altLang="ja-JP" dirty="0"/>
          </a:p>
        </p:txBody>
      </p:sp>
      <p:sp>
        <p:nvSpPr>
          <p:cNvPr id="6" name="正方形/長方形 3"/>
          <p:cNvSpPr>
            <a:spLocks noChangeArrowheads="1"/>
          </p:cNvSpPr>
          <p:nvPr/>
        </p:nvSpPr>
        <p:spPr bwMode="auto">
          <a:xfrm>
            <a:off x="883977" y="2066605"/>
            <a:ext cx="14573162"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r>
              <a:rPr lang="ja-JP" altLang="en-US" sz="4000">
                <a:latin typeface="+mj-ea"/>
                <a:ea typeface="+mj-ea"/>
              </a:rPr>
              <a:t>ある店では、お客がきてから、次の客が来るまでの時間が指数分布に従っている。また、その平均時間間隔は１分であるという。</a:t>
            </a:r>
            <a:endParaRPr lang="en-US" altLang="ja-JP" sz="4000">
              <a:latin typeface="+mj-ea"/>
              <a:ea typeface="+mj-ea"/>
            </a:endParaRPr>
          </a:p>
          <a:p>
            <a:r>
              <a:rPr lang="ja-JP" altLang="en-US" sz="4000">
                <a:latin typeface="+mj-ea"/>
                <a:ea typeface="+mj-ea"/>
              </a:rPr>
              <a:t>この店で、次の客が２分以内に来る確率を求めよ。</a:t>
            </a:r>
          </a:p>
          <a:p>
            <a:endParaRPr lang="ja-JP" altLang="en-US" sz="4000">
              <a:latin typeface="+mj-ea"/>
              <a:ea typeface="+mj-ea"/>
            </a:endParaRPr>
          </a:p>
          <a:p>
            <a:endParaRPr lang="ja-JP" altLang="en-US" sz="4000">
              <a:latin typeface="+mj-ea"/>
              <a:ea typeface="+mj-ea"/>
            </a:endParaRPr>
          </a:p>
          <a:p>
            <a:endParaRPr lang="ja-JP" altLang="en-US" sz="4000">
              <a:latin typeface="+mj-ea"/>
              <a:ea typeface="+mj-ea"/>
            </a:endParaRPr>
          </a:p>
          <a:p>
            <a:endParaRPr lang="ja-JP" altLang="en-US" sz="4000">
              <a:latin typeface="+mj-ea"/>
              <a:ea typeface="+mj-ea"/>
            </a:endParaRPr>
          </a:p>
        </p:txBody>
      </p:sp>
    </p:spTree>
    <p:extLst>
      <p:ext uri="{BB962C8B-B14F-4D97-AF65-F5344CB8AC3E}">
        <p14:creationId xmlns:p14="http://schemas.microsoft.com/office/powerpoint/2010/main" val="11549171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類題②（指数分布</a:t>
            </a:r>
            <a:r>
              <a:rPr lang="ja-JP" altLang="en-US" dirty="0" smtClean="0"/>
              <a:t>）</a:t>
            </a:r>
            <a:r>
              <a:rPr lang="en-US" altLang="ja-JP" dirty="0" smtClean="0">
                <a:solidFill>
                  <a:srgbClr val="FF0000"/>
                </a:solidFill>
              </a:rPr>
              <a:t>【</a:t>
            </a:r>
            <a:r>
              <a:rPr lang="ja-JP" altLang="en-US" dirty="0" smtClean="0">
                <a:solidFill>
                  <a:srgbClr val="FF0000"/>
                </a:solidFill>
              </a:rPr>
              <a:t>解答</a:t>
            </a:r>
            <a:r>
              <a:rPr lang="en-US" altLang="ja-JP" dirty="0" smtClean="0">
                <a:solidFill>
                  <a:srgbClr val="FF0000"/>
                </a:solidFill>
              </a:rPr>
              <a:t>】</a:t>
            </a:r>
            <a:endParaRPr kumimoji="1" lang="ja-JP" altLang="en-US" dirty="0">
              <a:solidFill>
                <a:srgbClr val="FF0000"/>
              </a:solidFill>
            </a:endParaRPr>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61</a:t>
            </a:fld>
            <a:endParaRPr lang="en-US" altLang="ja-JP" dirty="0"/>
          </a:p>
        </p:txBody>
      </p:sp>
      <p:sp>
        <p:nvSpPr>
          <p:cNvPr id="6" name="正方形/長方形 3"/>
          <p:cNvSpPr>
            <a:spLocks noChangeArrowheads="1"/>
          </p:cNvSpPr>
          <p:nvPr/>
        </p:nvSpPr>
        <p:spPr bwMode="auto">
          <a:xfrm>
            <a:off x="1699492" y="1682763"/>
            <a:ext cx="13109575"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Arial" panose="020B0604020202020204" pitchFamily="34" charset="0"/>
                <a:ea typeface="HGP創英角ｺﾞｼｯｸUB" panose="020B0900000000000000" pitchFamily="50" charset="-128"/>
              </a:defRPr>
            </a:lvl1pPr>
            <a:lvl2pPr marL="1588">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lvl="1" eaLnBrk="1" hangingPunct="1">
              <a:spcAft>
                <a:spcPts val="1200"/>
              </a:spcAft>
              <a:buClr>
                <a:srgbClr val="A50021"/>
              </a:buClr>
            </a:pPr>
            <a:r>
              <a:rPr lang="ja-JP" altLang="en-US" sz="4000">
                <a:solidFill>
                  <a:srgbClr val="FF0000"/>
                </a:solidFill>
                <a:latin typeface="+mj-ea"/>
                <a:ea typeface="+mj-ea"/>
              </a:rPr>
              <a:t>単位時間を分として、</a:t>
            </a:r>
            <a:endParaRPr lang="en-US" altLang="ja-JP" sz="4000">
              <a:solidFill>
                <a:srgbClr val="FF0000"/>
              </a:solidFill>
              <a:latin typeface="+mj-ea"/>
              <a:ea typeface="+mj-ea"/>
            </a:endParaRPr>
          </a:p>
          <a:p>
            <a:pPr lvl="1" eaLnBrk="1" hangingPunct="1">
              <a:spcAft>
                <a:spcPts val="1200"/>
              </a:spcAft>
              <a:buClr>
                <a:srgbClr val="A50021"/>
              </a:buClr>
            </a:pPr>
            <a:r>
              <a:rPr lang="en-US" altLang="zh-TW" sz="4000">
                <a:solidFill>
                  <a:srgbClr val="FF0000"/>
                </a:solidFill>
                <a:latin typeface="+mj-ea"/>
                <a:ea typeface="+mj-ea"/>
              </a:rPr>
              <a:t>λ</a:t>
            </a:r>
            <a:r>
              <a:rPr lang="zh-TW" altLang="en-US" sz="4000">
                <a:solidFill>
                  <a:srgbClr val="FF0000"/>
                </a:solidFill>
                <a:latin typeface="+mj-ea"/>
                <a:ea typeface="+mj-ea"/>
              </a:rPr>
              <a:t>＝ </a:t>
            </a:r>
            <a:r>
              <a:rPr lang="en-US" altLang="zh-TW" sz="4000">
                <a:solidFill>
                  <a:srgbClr val="FF0000"/>
                </a:solidFill>
                <a:latin typeface="+mj-ea"/>
                <a:ea typeface="+mj-ea"/>
              </a:rPr>
              <a:t>1</a:t>
            </a:r>
            <a:r>
              <a:rPr lang="zh-TW" altLang="en-US" sz="4000">
                <a:solidFill>
                  <a:srgbClr val="FF0000"/>
                </a:solidFill>
                <a:latin typeface="+mj-ea"/>
                <a:ea typeface="+mj-ea"/>
              </a:rPr>
              <a:t>［</a:t>
            </a:r>
            <a:r>
              <a:rPr lang="ja-JP" altLang="en-US" sz="4000">
                <a:solidFill>
                  <a:srgbClr val="FF0000"/>
                </a:solidFill>
                <a:latin typeface="+mj-ea"/>
                <a:ea typeface="+mj-ea"/>
              </a:rPr>
              <a:t>人</a:t>
            </a:r>
            <a:r>
              <a:rPr lang="zh-TW" altLang="en-US" sz="4000">
                <a:solidFill>
                  <a:srgbClr val="FF0000"/>
                </a:solidFill>
                <a:latin typeface="+mj-ea"/>
                <a:ea typeface="+mj-ea"/>
              </a:rPr>
              <a:t>／</a:t>
            </a:r>
            <a:r>
              <a:rPr lang="ja-JP" altLang="en-US" sz="4000">
                <a:solidFill>
                  <a:srgbClr val="FF0000"/>
                </a:solidFill>
                <a:latin typeface="+mj-ea"/>
                <a:ea typeface="+mj-ea"/>
              </a:rPr>
              <a:t>分</a:t>
            </a:r>
            <a:r>
              <a:rPr lang="zh-TW" altLang="en-US" sz="4000">
                <a:solidFill>
                  <a:srgbClr val="FF0000"/>
                </a:solidFill>
                <a:latin typeface="+mj-ea"/>
                <a:ea typeface="+mj-ea"/>
              </a:rPr>
              <a:t>］</a:t>
            </a:r>
            <a:r>
              <a:rPr lang="ja-JP" altLang="en-US" sz="4000">
                <a:solidFill>
                  <a:srgbClr val="FF0000"/>
                </a:solidFill>
                <a:latin typeface="+mj-ea"/>
                <a:ea typeface="+mj-ea"/>
              </a:rPr>
              <a:t>　となることから，</a:t>
            </a:r>
            <a:endParaRPr lang="en-US" altLang="ja-JP" sz="4000">
              <a:solidFill>
                <a:srgbClr val="FF0000"/>
              </a:solidFill>
              <a:latin typeface="+mj-ea"/>
              <a:ea typeface="+mj-ea"/>
            </a:endParaRPr>
          </a:p>
          <a:p>
            <a:pPr lvl="1" eaLnBrk="1" hangingPunct="1">
              <a:spcAft>
                <a:spcPts val="1200"/>
              </a:spcAft>
              <a:buClr>
                <a:srgbClr val="A50021"/>
              </a:buClr>
            </a:pPr>
            <a:r>
              <a:rPr lang="ja-JP" altLang="en-US" sz="4000">
                <a:solidFill>
                  <a:srgbClr val="FF0000"/>
                </a:solidFill>
                <a:latin typeface="+mj-ea"/>
                <a:ea typeface="+mj-ea"/>
              </a:rPr>
              <a:t>　Ｐ（Ｘ≦</a:t>
            </a:r>
            <a:r>
              <a:rPr lang="en-US" altLang="ja-JP" sz="4000">
                <a:solidFill>
                  <a:srgbClr val="FF0000"/>
                </a:solidFill>
                <a:latin typeface="+mj-ea"/>
                <a:ea typeface="+mj-ea"/>
              </a:rPr>
              <a:t>2</a:t>
            </a:r>
            <a:r>
              <a:rPr lang="ja-JP" altLang="en-US" sz="4000">
                <a:solidFill>
                  <a:srgbClr val="FF0000"/>
                </a:solidFill>
                <a:latin typeface="+mj-ea"/>
                <a:ea typeface="+mj-ea"/>
              </a:rPr>
              <a:t>）＝１－ｅ</a:t>
            </a:r>
            <a:r>
              <a:rPr lang="en-US" altLang="ja-JP" sz="4000" baseline="50000">
                <a:solidFill>
                  <a:srgbClr val="FF0000"/>
                </a:solidFill>
                <a:latin typeface="+mj-ea"/>
                <a:ea typeface="+mj-ea"/>
              </a:rPr>
              <a:t>-λx</a:t>
            </a:r>
            <a:r>
              <a:rPr lang="ja-JP" altLang="en-US" sz="4000">
                <a:solidFill>
                  <a:srgbClr val="FF0000"/>
                </a:solidFill>
                <a:latin typeface="+mj-ea"/>
                <a:ea typeface="+mj-ea"/>
              </a:rPr>
              <a:t>＝１－ｅ</a:t>
            </a:r>
            <a:r>
              <a:rPr lang="en-US" altLang="ja-JP" sz="4000" baseline="50000">
                <a:solidFill>
                  <a:srgbClr val="FF0000"/>
                </a:solidFill>
                <a:latin typeface="+mj-ea"/>
                <a:ea typeface="+mj-ea"/>
              </a:rPr>
              <a:t>-1*2</a:t>
            </a:r>
            <a:endParaRPr lang="en-US" altLang="ja-JP" sz="4000">
              <a:solidFill>
                <a:srgbClr val="FF0000"/>
              </a:solidFill>
              <a:latin typeface="+mj-ea"/>
              <a:ea typeface="+mj-ea"/>
            </a:endParaRPr>
          </a:p>
          <a:p>
            <a:pPr lvl="1" eaLnBrk="1" hangingPunct="1">
              <a:spcAft>
                <a:spcPts val="1200"/>
              </a:spcAft>
              <a:buClr>
                <a:srgbClr val="A50021"/>
              </a:buClr>
            </a:pPr>
            <a:r>
              <a:rPr lang="ja-JP" altLang="en-US" sz="4000">
                <a:solidFill>
                  <a:srgbClr val="FF0000"/>
                </a:solidFill>
                <a:latin typeface="+mj-ea"/>
                <a:ea typeface="+mj-ea"/>
              </a:rPr>
              <a:t>　　　　＝１－</a:t>
            </a:r>
            <a:r>
              <a:rPr lang="en-US" altLang="ja-JP" sz="4000">
                <a:solidFill>
                  <a:srgbClr val="FF0000"/>
                </a:solidFill>
                <a:latin typeface="+mj-ea"/>
                <a:ea typeface="+mj-ea"/>
              </a:rPr>
              <a:t>0.135</a:t>
            </a:r>
            <a:r>
              <a:rPr lang="ja-JP" altLang="en-US" sz="4000">
                <a:solidFill>
                  <a:srgbClr val="FF0000"/>
                </a:solidFill>
                <a:latin typeface="+mj-ea"/>
                <a:ea typeface="+mj-ea"/>
              </a:rPr>
              <a:t>＝</a:t>
            </a:r>
            <a:r>
              <a:rPr lang="en-US" altLang="ja-JP" sz="4000" u="sng">
                <a:solidFill>
                  <a:srgbClr val="FF0000"/>
                </a:solidFill>
                <a:latin typeface="+mj-ea"/>
                <a:ea typeface="+mj-ea"/>
              </a:rPr>
              <a:t>0.865</a:t>
            </a:r>
          </a:p>
        </p:txBody>
      </p:sp>
      <p:pic>
        <p:nvPicPr>
          <p:cNvPr id="7" name="図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67807" y="5715211"/>
            <a:ext cx="7907606" cy="3079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345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ここまでの学習のポイント（チェックリスト）</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62</a:t>
            </a:fld>
            <a:endParaRPr lang="en-US" altLang="ja-JP" dirty="0"/>
          </a:p>
        </p:txBody>
      </p:sp>
      <p:sp>
        <p:nvSpPr>
          <p:cNvPr id="6" name="正方形/長方形 5"/>
          <p:cNvSpPr>
            <a:spLocks noChangeArrowheads="1"/>
          </p:cNvSpPr>
          <p:nvPr/>
        </p:nvSpPr>
        <p:spPr bwMode="auto">
          <a:xfrm>
            <a:off x="703895" y="1609586"/>
            <a:ext cx="16013384" cy="453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63538" indent="-363538">
              <a:spcAft>
                <a:spcPts val="600"/>
              </a:spcAft>
              <a:buClr>
                <a:srgbClr val="A50021"/>
              </a:buClr>
              <a:buFont typeface="Wingdings" pitchFamily="2" charset="2"/>
              <a:buChar char="l"/>
            </a:pPr>
            <a:endParaRPr lang="en-US" altLang="ja-JP" sz="4400" dirty="0">
              <a:latin typeface="+mn-ea"/>
              <a:ea typeface="+mn-ea"/>
            </a:endParaRPr>
          </a:p>
          <a:p>
            <a:pPr marL="363538" indent="-363538">
              <a:spcAft>
                <a:spcPts val="600"/>
              </a:spcAft>
              <a:buClr>
                <a:srgbClr val="A50021"/>
              </a:buClr>
              <a:buFont typeface="Wingdings" pitchFamily="2" charset="2"/>
              <a:buChar char="l"/>
            </a:pPr>
            <a:r>
              <a:rPr lang="ja-JP" altLang="en-US" sz="4400" dirty="0" smtClean="0">
                <a:latin typeface="+mn-ea"/>
                <a:ea typeface="+mn-ea"/>
              </a:rPr>
              <a:t>正規分布</a:t>
            </a:r>
            <a:r>
              <a:rPr lang="en-US" altLang="ja-JP" sz="4400" dirty="0" smtClean="0">
                <a:latin typeface="+mn-ea"/>
                <a:ea typeface="+mn-ea"/>
              </a:rPr>
              <a:t>/</a:t>
            </a:r>
            <a:r>
              <a:rPr lang="ja-JP" altLang="en-US" sz="4400" dirty="0" smtClean="0">
                <a:latin typeface="+mn-ea"/>
                <a:ea typeface="+mn-ea"/>
              </a:rPr>
              <a:t>指数分布とは何か、説明できますか？</a:t>
            </a:r>
            <a:endParaRPr lang="en-US" altLang="ja-JP" sz="4400" dirty="0" smtClean="0">
              <a:latin typeface="+mn-ea"/>
              <a:ea typeface="+mn-ea"/>
            </a:endParaRPr>
          </a:p>
          <a:p>
            <a:pPr marL="363538" indent="-363538">
              <a:spcAft>
                <a:spcPts val="600"/>
              </a:spcAft>
              <a:buClr>
                <a:srgbClr val="A50021"/>
              </a:buClr>
              <a:buFont typeface="Wingdings" pitchFamily="2" charset="2"/>
              <a:buChar char="l"/>
            </a:pPr>
            <a:endParaRPr lang="en-US" altLang="ja-JP" sz="4400" dirty="0">
              <a:latin typeface="+mn-ea"/>
              <a:ea typeface="+mn-ea"/>
            </a:endParaRPr>
          </a:p>
          <a:p>
            <a:pPr marL="363538" indent="-363538">
              <a:spcAft>
                <a:spcPts val="600"/>
              </a:spcAft>
              <a:buClr>
                <a:srgbClr val="A50021"/>
              </a:buClr>
              <a:buFont typeface="Wingdings" pitchFamily="2" charset="2"/>
              <a:buChar char="l"/>
            </a:pPr>
            <a:r>
              <a:rPr lang="ja-JP" altLang="en-US" sz="4400" dirty="0" smtClean="0">
                <a:latin typeface="+mn-ea"/>
                <a:ea typeface="+mn-ea"/>
              </a:rPr>
              <a:t>正規分布に従う確率変数の確率値を計算できますか？</a:t>
            </a:r>
            <a:endParaRPr lang="en-US" altLang="ja-JP" sz="4400" dirty="0">
              <a:latin typeface="+mn-ea"/>
              <a:ea typeface="+mn-ea"/>
            </a:endParaRPr>
          </a:p>
          <a:p>
            <a:pPr marL="363538" indent="-363538">
              <a:spcAft>
                <a:spcPts val="600"/>
              </a:spcAft>
              <a:buClr>
                <a:srgbClr val="A50021"/>
              </a:buClr>
              <a:buFont typeface="Wingdings" pitchFamily="2" charset="2"/>
              <a:buChar char="l"/>
            </a:pPr>
            <a:endParaRPr lang="en-US" altLang="ja-JP" sz="4400" dirty="0">
              <a:latin typeface="+mn-ea"/>
              <a:ea typeface="+mn-ea"/>
            </a:endParaRPr>
          </a:p>
          <a:p>
            <a:pPr marL="363538" indent="-363538">
              <a:spcAft>
                <a:spcPts val="600"/>
              </a:spcAft>
              <a:buClr>
                <a:srgbClr val="A50021"/>
              </a:buClr>
              <a:buFont typeface="Wingdings" pitchFamily="2" charset="2"/>
              <a:buChar char="l"/>
            </a:pPr>
            <a:r>
              <a:rPr lang="ja-JP" altLang="en-US" sz="4400" dirty="0" smtClean="0">
                <a:latin typeface="+mn-ea"/>
                <a:ea typeface="+mn-ea"/>
              </a:rPr>
              <a:t>指数分布の累積分布を計算できますか？</a:t>
            </a:r>
            <a:endParaRPr lang="en-US" altLang="ja-JP" sz="4400" dirty="0">
              <a:latin typeface="+mn-ea"/>
              <a:ea typeface="+mn-ea"/>
            </a:endParaRPr>
          </a:p>
        </p:txBody>
      </p:sp>
    </p:spTree>
    <p:extLst>
      <p:ext uri="{BB962C8B-B14F-4D97-AF65-F5344CB8AC3E}">
        <p14:creationId xmlns:p14="http://schemas.microsoft.com/office/powerpoint/2010/main" val="15750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6888" y="494631"/>
            <a:ext cx="15902353" cy="1413515"/>
          </a:xfrm>
        </p:spPr>
        <p:txBody>
          <a:bodyPr/>
          <a:lstStyle/>
          <a:p>
            <a:r>
              <a:rPr lang="en-US" altLang="ja-JP" dirty="0" smtClean="0"/>
              <a:t>【</a:t>
            </a:r>
            <a:r>
              <a:rPr lang="ja-JP" altLang="en-US" dirty="0" smtClean="0"/>
              <a:t>参考</a:t>
            </a:r>
            <a:r>
              <a:rPr lang="en-US" altLang="ja-JP" dirty="0" smtClean="0"/>
              <a:t>】</a:t>
            </a:r>
            <a:r>
              <a:rPr lang="ja-JP" altLang="en-US" dirty="0" smtClean="0"/>
              <a:t>ガウス</a:t>
            </a:r>
            <a:r>
              <a:rPr kumimoji="1" lang="ja-JP" altLang="en-US" dirty="0" smtClean="0"/>
              <a:t>分布</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7</a:t>
            </a:fld>
            <a:endParaRPr lang="en-US" altLang="ja-JP" dirty="0"/>
          </a:p>
        </p:txBody>
      </p:sp>
      <p:pic>
        <p:nvPicPr>
          <p:cNvPr id="9" name="Picture 2"/>
          <p:cNvPicPr>
            <a:picLocks noChangeAspect="1" noChangeArrowheads="1"/>
          </p:cNvPicPr>
          <p:nvPr/>
        </p:nvPicPr>
        <p:blipFill>
          <a:blip r:embed="rId2"/>
          <a:srcRect/>
          <a:stretch>
            <a:fillRect/>
          </a:stretch>
        </p:blipFill>
        <p:spPr bwMode="auto">
          <a:xfrm>
            <a:off x="1172520" y="1214438"/>
            <a:ext cx="5500687" cy="2690812"/>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10" name="正方形/長方形 10"/>
          <p:cNvSpPr>
            <a:spLocks noChangeArrowheads="1"/>
          </p:cNvSpPr>
          <p:nvPr/>
        </p:nvSpPr>
        <p:spPr bwMode="auto">
          <a:xfrm>
            <a:off x="1213795" y="4038600"/>
            <a:ext cx="30283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r>
              <a:rPr lang="ja-JP" altLang="en-US">
                <a:latin typeface="+mj-ea"/>
                <a:ea typeface="+mj-ea"/>
              </a:rPr>
              <a:t>旧</a:t>
            </a:r>
            <a:r>
              <a:rPr lang="en-US" altLang="ja-JP">
                <a:latin typeface="+mj-ea"/>
                <a:ea typeface="+mj-ea"/>
              </a:rPr>
              <a:t>10</a:t>
            </a:r>
            <a:r>
              <a:rPr lang="ja-JP" altLang="en-US">
                <a:latin typeface="+mj-ea"/>
                <a:ea typeface="+mj-ea"/>
              </a:rPr>
              <a:t>ドイツマルク札</a:t>
            </a:r>
          </a:p>
        </p:txBody>
      </p:sp>
      <p:sp>
        <p:nvSpPr>
          <p:cNvPr id="11" name="円/楕円 10"/>
          <p:cNvSpPr/>
          <p:nvPr/>
        </p:nvSpPr>
        <p:spPr>
          <a:xfrm>
            <a:off x="2820345" y="2130425"/>
            <a:ext cx="1428750" cy="107156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p>
        </p:txBody>
      </p:sp>
      <p:grpSp>
        <p:nvGrpSpPr>
          <p:cNvPr id="12" name="グループ化 12"/>
          <p:cNvGrpSpPr>
            <a:grpSpLocks/>
          </p:cNvGrpSpPr>
          <p:nvPr/>
        </p:nvGrpSpPr>
        <p:grpSpPr bwMode="auto">
          <a:xfrm>
            <a:off x="3748397" y="2130425"/>
            <a:ext cx="11816754" cy="6717134"/>
            <a:chOff x="3028941" y="2129669"/>
            <a:chExt cx="7144665" cy="4233031"/>
          </a:xfrm>
        </p:grpSpPr>
        <p:pic>
          <p:nvPicPr>
            <p:cNvPr id="13" name="Picture 3"/>
            <p:cNvPicPr>
              <a:picLocks noChangeAspect="1" noChangeArrowheads="1"/>
            </p:cNvPicPr>
            <p:nvPr/>
          </p:nvPicPr>
          <p:blipFill>
            <a:blip r:embed="rId3"/>
            <a:srcRect/>
            <a:stretch>
              <a:fillRect/>
            </a:stretch>
          </p:blipFill>
          <p:spPr bwMode="auto">
            <a:xfrm>
              <a:off x="4596295" y="2928325"/>
              <a:ext cx="4852536" cy="3434375"/>
            </a:xfrm>
            <a:prstGeom prst="rect">
              <a:avLst/>
            </a:prstGeom>
            <a:noFill/>
            <a:ln w="9525">
              <a:noFill/>
              <a:miter lim="800000"/>
              <a:headEnd/>
              <a:tailEnd/>
            </a:ln>
            <a:effectLst>
              <a:prstShdw prst="shdw17" dist="17961" dir="2700000">
                <a:schemeClr val="accent1">
                  <a:gamma/>
                  <a:shade val="60000"/>
                  <a:invGamma/>
                </a:schemeClr>
              </a:prstShdw>
            </a:effectLst>
          </p:spPr>
        </p:pic>
        <p:cxnSp>
          <p:nvCxnSpPr>
            <p:cNvPr id="14" name="直線コネクタ 13"/>
            <p:cNvCxnSpPr>
              <a:stCxn id="11" idx="3"/>
            </p:cNvCxnSpPr>
            <p:nvPr/>
          </p:nvCxnSpPr>
          <p:spPr>
            <a:xfrm>
              <a:off x="3028941" y="3044232"/>
              <a:ext cx="2287375" cy="3313705"/>
            </a:xfrm>
            <a:prstGeom prst="line">
              <a:avLst/>
            </a:prstGeom>
            <a:ln w="28575" cmpd="sng">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11" idx="0"/>
            </p:cNvCxnSpPr>
            <p:nvPr/>
          </p:nvCxnSpPr>
          <p:spPr>
            <a:xfrm>
              <a:off x="3533710" y="2129669"/>
              <a:ext cx="6639896" cy="798656"/>
            </a:xfrm>
            <a:prstGeom prst="line">
              <a:avLst/>
            </a:prstGeom>
            <a:ln w="28575" cmpd="sng">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26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8</a:t>
            </a:fld>
            <a:endParaRPr lang="en-US" altLang="ja-JP" dirty="0"/>
          </a:p>
        </p:txBody>
      </p:sp>
      <p:sp>
        <p:nvSpPr>
          <p:cNvPr id="8" name="タイトル 1"/>
          <p:cNvSpPr>
            <a:spLocks noGrp="1"/>
          </p:cNvSpPr>
          <p:nvPr>
            <p:ph type="title"/>
          </p:nvPr>
        </p:nvSpPr>
        <p:spPr>
          <a:xfrm>
            <a:off x="376888" y="494631"/>
            <a:ext cx="15902353" cy="1413515"/>
          </a:xfrm>
        </p:spPr>
        <p:txBody>
          <a:bodyPr/>
          <a:lstStyle/>
          <a:p>
            <a:r>
              <a:rPr kumimoji="1" lang="ja-JP" altLang="en-US" dirty="0" smtClean="0"/>
              <a:t>標準正規分布</a:t>
            </a:r>
            <a:endParaRPr kumimoji="1" lang="ja-JP" altLang="en-US" dirty="0"/>
          </a:p>
        </p:txBody>
      </p:sp>
      <p:sp>
        <p:nvSpPr>
          <p:cNvPr id="17" name="正方形/長方形 3"/>
          <p:cNvSpPr>
            <a:spLocks noChangeArrowheads="1"/>
          </p:cNvSpPr>
          <p:nvPr/>
        </p:nvSpPr>
        <p:spPr bwMode="auto">
          <a:xfrm>
            <a:off x="523875" y="1528022"/>
            <a:ext cx="1575536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400">
                <a:solidFill>
                  <a:srgbClr val="FF0000"/>
                </a:solidFill>
                <a:latin typeface="+mn-ea"/>
                <a:ea typeface="+mn-ea"/>
              </a:rPr>
              <a:t>標準化変数 Ｚ＝（Ｘ－</a:t>
            </a:r>
            <a:r>
              <a:rPr lang="en-US" altLang="ja-JP" sz="4400">
                <a:solidFill>
                  <a:srgbClr val="FF0000"/>
                </a:solidFill>
                <a:latin typeface="+mn-ea"/>
                <a:ea typeface="+mn-ea"/>
              </a:rPr>
              <a:t>μ</a:t>
            </a:r>
            <a:r>
              <a:rPr lang="ja-JP" altLang="en-US" sz="4400">
                <a:solidFill>
                  <a:srgbClr val="FF0000"/>
                </a:solidFill>
                <a:latin typeface="+mn-ea"/>
                <a:ea typeface="+mn-ea"/>
              </a:rPr>
              <a:t>）</a:t>
            </a:r>
            <a:r>
              <a:rPr lang="en-US" altLang="ja-JP" sz="4400">
                <a:solidFill>
                  <a:srgbClr val="FF0000"/>
                </a:solidFill>
                <a:latin typeface="+mn-ea"/>
                <a:ea typeface="+mn-ea"/>
              </a:rPr>
              <a:t>/σ </a:t>
            </a:r>
            <a:r>
              <a:rPr lang="ja-JP" altLang="en-US" sz="4400">
                <a:latin typeface="+mn-ea"/>
                <a:ea typeface="+mn-ea"/>
              </a:rPr>
              <a:t>で変換した正規分布</a:t>
            </a:r>
            <a:endParaRPr lang="en-US" altLang="ja-JP" sz="4400">
              <a:latin typeface="+mn-ea"/>
              <a:ea typeface="+mn-ea"/>
            </a:endParaRPr>
          </a:p>
        </p:txBody>
      </p:sp>
      <p:sp>
        <p:nvSpPr>
          <p:cNvPr id="18" name="正方形/長方形 3"/>
          <p:cNvSpPr>
            <a:spLocks noChangeArrowheads="1"/>
          </p:cNvSpPr>
          <p:nvPr/>
        </p:nvSpPr>
        <p:spPr bwMode="auto">
          <a:xfrm>
            <a:off x="523875" y="2533502"/>
            <a:ext cx="1575536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400">
                <a:solidFill>
                  <a:srgbClr val="FF0000"/>
                </a:solidFill>
                <a:latin typeface="+mn-ea"/>
                <a:ea typeface="+mn-ea"/>
              </a:rPr>
              <a:t>Ｎ（０，１）</a:t>
            </a:r>
            <a:r>
              <a:rPr lang="ja-JP" altLang="en-US" sz="4400">
                <a:latin typeface="+mn-ea"/>
                <a:ea typeface="+mn-ea"/>
              </a:rPr>
              <a:t>の正規分布： 標準正規分布</a:t>
            </a:r>
            <a:endParaRPr lang="en-US" altLang="ja-JP" sz="4400">
              <a:latin typeface="+mn-ea"/>
              <a:ea typeface="+mn-ea"/>
            </a:endParaRPr>
          </a:p>
        </p:txBody>
      </p:sp>
      <p:pic>
        <p:nvPicPr>
          <p:cNvPr id="2" name="図 1"/>
          <p:cNvPicPr>
            <a:picLocks noChangeAspect="1"/>
          </p:cNvPicPr>
          <p:nvPr/>
        </p:nvPicPr>
        <p:blipFill>
          <a:blip r:embed="rId2"/>
          <a:stretch>
            <a:fillRect/>
          </a:stretch>
        </p:blipFill>
        <p:spPr>
          <a:xfrm>
            <a:off x="6373778" y="3221616"/>
            <a:ext cx="4055559" cy="1674862"/>
          </a:xfrm>
          <a:prstGeom prst="rect">
            <a:avLst/>
          </a:prstGeom>
        </p:spPr>
      </p:pic>
      <p:sp>
        <p:nvSpPr>
          <p:cNvPr id="19" name="正方形/長方形 3"/>
          <p:cNvSpPr>
            <a:spLocks noChangeArrowheads="1"/>
          </p:cNvSpPr>
          <p:nvPr/>
        </p:nvSpPr>
        <p:spPr bwMode="auto">
          <a:xfrm>
            <a:off x="523875" y="5089786"/>
            <a:ext cx="85725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600"/>
              </a:spcAft>
              <a:buClr>
                <a:srgbClr val="A50021"/>
              </a:buClr>
              <a:buFont typeface="Wingdings" panose="05000000000000000000" pitchFamily="2" charset="2"/>
              <a:buChar char="l"/>
            </a:pPr>
            <a:r>
              <a:rPr lang="ja-JP" altLang="en-US" sz="4400">
                <a:latin typeface="+mj-ea"/>
                <a:ea typeface="+mj-ea"/>
              </a:rPr>
              <a:t>標準正規分布の累積分布関数</a:t>
            </a:r>
            <a:endParaRPr lang="en-US" altLang="ja-JP" sz="4400">
              <a:latin typeface="+mj-ea"/>
              <a:ea typeface="+mj-ea"/>
            </a:endParaRPr>
          </a:p>
        </p:txBody>
      </p:sp>
      <p:sp>
        <p:nvSpPr>
          <p:cNvPr id="20" name="正方形/長方形 3"/>
          <p:cNvSpPr>
            <a:spLocks noChangeArrowheads="1"/>
          </p:cNvSpPr>
          <p:nvPr/>
        </p:nvSpPr>
        <p:spPr bwMode="auto">
          <a:xfrm>
            <a:off x="2337574" y="7621112"/>
            <a:ext cx="12127965"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600"/>
              </a:spcAft>
              <a:buClr>
                <a:srgbClr val="A50021"/>
              </a:buClr>
            </a:pPr>
            <a:r>
              <a:rPr lang="ja-JP" altLang="en-US" sz="4400" dirty="0">
                <a:solidFill>
                  <a:srgbClr val="FF0000"/>
                </a:solidFill>
                <a:latin typeface="+mj-ea"/>
                <a:ea typeface="+mj-ea"/>
              </a:rPr>
              <a:t>▲</a:t>
            </a:r>
            <a:r>
              <a:rPr lang="ja-JP" altLang="en-US" sz="4400" dirty="0">
                <a:latin typeface="+mj-ea"/>
                <a:ea typeface="+mj-ea"/>
              </a:rPr>
              <a:t>実際の確率の計算によく使うが、</a:t>
            </a:r>
            <a:endParaRPr lang="en-US" altLang="ja-JP" sz="4400" dirty="0">
              <a:latin typeface="+mj-ea"/>
              <a:ea typeface="+mj-ea"/>
            </a:endParaRPr>
          </a:p>
          <a:p>
            <a:pPr eaLnBrk="1" hangingPunct="1">
              <a:spcAft>
                <a:spcPts val="600"/>
              </a:spcAft>
              <a:buClr>
                <a:srgbClr val="A50021"/>
              </a:buClr>
            </a:pPr>
            <a:r>
              <a:rPr lang="ja-JP" altLang="en-US" sz="4400" dirty="0">
                <a:latin typeface="+mj-ea"/>
                <a:ea typeface="+mj-ea"/>
              </a:rPr>
              <a:t>　いちいち積分するのは大変</a:t>
            </a:r>
            <a:endParaRPr lang="en-US" altLang="ja-JP" sz="4400" dirty="0">
              <a:latin typeface="+mj-ea"/>
              <a:ea typeface="+mj-ea"/>
            </a:endParaRPr>
          </a:p>
        </p:txBody>
      </p:sp>
      <p:pic>
        <p:nvPicPr>
          <p:cNvPr id="3" name="図 2"/>
          <p:cNvPicPr>
            <a:picLocks noChangeAspect="1"/>
          </p:cNvPicPr>
          <p:nvPr/>
        </p:nvPicPr>
        <p:blipFill>
          <a:blip r:embed="rId3"/>
          <a:stretch>
            <a:fillRect/>
          </a:stretch>
        </p:blipFill>
        <p:spPr>
          <a:xfrm>
            <a:off x="6024091" y="5931235"/>
            <a:ext cx="5781675" cy="1552575"/>
          </a:xfrm>
          <a:prstGeom prst="rect">
            <a:avLst/>
          </a:prstGeom>
        </p:spPr>
      </p:pic>
    </p:spTree>
    <p:extLst>
      <p:ext uri="{BB962C8B-B14F-4D97-AF65-F5344CB8AC3E}">
        <p14:creationId xmlns:p14="http://schemas.microsoft.com/office/powerpoint/2010/main" val="398754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7926" y="474138"/>
            <a:ext cx="15902353" cy="1413515"/>
          </a:xfrm>
        </p:spPr>
        <p:txBody>
          <a:bodyPr/>
          <a:lstStyle/>
          <a:p>
            <a:r>
              <a:rPr lang="ja-JP" altLang="en-US" dirty="0" smtClean="0"/>
              <a:t>標準正規</a:t>
            </a:r>
            <a:r>
              <a:rPr kumimoji="1" lang="ja-JP" altLang="en-US" dirty="0" smtClean="0"/>
              <a:t>分布</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dirty="0" smtClean="0"/>
              <a:t>Copyright © 2023 by INIAD</a:t>
            </a:r>
            <a:endParaRPr lang="en-US" altLang="en-US" dirty="0"/>
          </a:p>
        </p:txBody>
      </p:sp>
      <p:sp>
        <p:nvSpPr>
          <p:cNvPr id="5" name="スライド番号プレースホルダー 4"/>
          <p:cNvSpPr>
            <a:spLocks noGrp="1"/>
          </p:cNvSpPr>
          <p:nvPr>
            <p:ph type="sldNum" sz="quarter" idx="4"/>
          </p:nvPr>
        </p:nvSpPr>
        <p:spPr/>
        <p:txBody>
          <a:bodyPr/>
          <a:lstStyle/>
          <a:p>
            <a:pPr>
              <a:defRPr/>
            </a:pPr>
            <a:fld id="{E62AD30C-4FD0-4E41-9633-AA73C86D07D0}" type="slidenum">
              <a:rPr lang="ja-JP" altLang="en-US" smtClean="0"/>
              <a:pPr>
                <a:defRPr/>
              </a:pPr>
              <a:t>9</a:t>
            </a:fld>
            <a:endParaRPr lang="en-US" altLang="ja-JP" dirty="0"/>
          </a:p>
        </p:txBody>
      </p:sp>
      <p:sp>
        <p:nvSpPr>
          <p:cNvPr id="26" name="正方形/長方形 3"/>
          <p:cNvSpPr>
            <a:spLocks noChangeArrowheads="1"/>
          </p:cNvSpPr>
          <p:nvPr/>
        </p:nvSpPr>
        <p:spPr bwMode="auto">
          <a:xfrm>
            <a:off x="523875" y="1327361"/>
            <a:ext cx="161574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defRPr kumimoji="1" sz="2400">
                <a:solidFill>
                  <a:schemeClr val="tx1"/>
                </a:solidFill>
                <a:latin typeface="Arial" panose="020B0604020202020204" pitchFamily="34" charset="0"/>
                <a:ea typeface="HGP創英角ｺﾞｼｯｸUB" panose="020B0900000000000000" pitchFamily="50" charset="-128"/>
              </a:defRPr>
            </a:lvl1pPr>
            <a:lvl2pPr marL="742950" indent="-285750">
              <a:defRPr kumimoji="1" sz="2400">
                <a:solidFill>
                  <a:schemeClr val="tx1"/>
                </a:solidFill>
                <a:latin typeface="Arial" panose="020B0604020202020204" pitchFamily="34" charset="0"/>
                <a:ea typeface="HGP創英角ｺﾞｼｯｸUB" panose="020B0900000000000000" pitchFamily="50" charset="-128"/>
              </a:defRPr>
            </a:lvl2pPr>
            <a:lvl3pPr marL="1143000" indent="-228600">
              <a:defRPr kumimoji="1" sz="2400">
                <a:solidFill>
                  <a:schemeClr val="tx1"/>
                </a:solidFill>
                <a:latin typeface="Arial" panose="020B0604020202020204" pitchFamily="34" charset="0"/>
                <a:ea typeface="HGP創英角ｺﾞｼｯｸUB" panose="020B0900000000000000" pitchFamily="50" charset="-128"/>
              </a:defRPr>
            </a:lvl3pPr>
            <a:lvl4pPr marL="1600200" indent="-228600">
              <a:defRPr kumimoji="1" sz="2400">
                <a:solidFill>
                  <a:schemeClr val="tx1"/>
                </a:solidFill>
                <a:latin typeface="Arial" panose="020B0604020202020204" pitchFamily="34" charset="0"/>
                <a:ea typeface="HGP創英角ｺﾞｼｯｸUB" panose="020B0900000000000000" pitchFamily="50" charset="-128"/>
              </a:defRPr>
            </a:lvl4pPr>
            <a:lvl5pPr marL="2057400" indent="-228600">
              <a:defRPr kumimoji="1" sz="2400">
                <a:solidFill>
                  <a:schemeClr val="tx1"/>
                </a:solidFill>
                <a:latin typeface="Arial" panose="020B0604020202020204" pitchFamily="34" charset="0"/>
                <a:ea typeface="HGP創英角ｺﾞｼｯｸUB" panose="020B0900000000000000"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HGP創英角ｺﾞｼｯｸUB" panose="020B0900000000000000" pitchFamily="50" charset="-128"/>
              </a:defRPr>
            </a:lvl9pPr>
          </a:lstStyle>
          <a:p>
            <a:pPr eaLnBrk="1" hangingPunct="1">
              <a:spcAft>
                <a:spcPts val="1200"/>
              </a:spcAft>
              <a:buClr>
                <a:srgbClr val="A50021"/>
              </a:buClr>
              <a:buFont typeface="Wingdings" panose="05000000000000000000" pitchFamily="2" charset="2"/>
              <a:buChar char="l"/>
            </a:pPr>
            <a:r>
              <a:rPr lang="ja-JP" altLang="en-US" sz="4400" dirty="0" smtClean="0">
                <a:latin typeface="+mj-ea"/>
                <a:ea typeface="+mj-ea"/>
              </a:rPr>
              <a:t>特徴として、</a:t>
            </a:r>
            <a:r>
              <a:rPr lang="ja-JP" altLang="en-US" sz="4400" dirty="0" err="1" smtClean="0">
                <a:latin typeface="+mj-ea"/>
                <a:ea typeface="+mj-ea"/>
              </a:rPr>
              <a:t>ｚ</a:t>
            </a:r>
            <a:r>
              <a:rPr lang="en-US" altLang="ja-JP" sz="4400" dirty="0" smtClean="0">
                <a:latin typeface="+mj-ea"/>
                <a:ea typeface="+mj-ea"/>
              </a:rPr>
              <a:t>=0</a:t>
            </a:r>
            <a:r>
              <a:rPr lang="ja-JP" altLang="en-US" sz="4400" dirty="0" smtClean="0">
                <a:latin typeface="+mj-ea"/>
                <a:ea typeface="+mj-ea"/>
              </a:rPr>
              <a:t>に関して左右対称！</a:t>
            </a:r>
            <a:endParaRPr lang="en-US" altLang="ja-JP" sz="4400" dirty="0" smtClean="0">
              <a:latin typeface="+mj-ea"/>
              <a:ea typeface="+mj-ea"/>
            </a:endParaRPr>
          </a:p>
          <a:p>
            <a:pPr eaLnBrk="1" hangingPunct="1">
              <a:spcAft>
                <a:spcPts val="1200"/>
              </a:spcAft>
              <a:buClr>
                <a:srgbClr val="A50021"/>
              </a:buClr>
              <a:buFont typeface="Wingdings" panose="05000000000000000000" pitchFamily="2" charset="2"/>
              <a:buChar char="l"/>
            </a:pPr>
            <a:r>
              <a:rPr lang="ja-JP" altLang="en-US" sz="4400" dirty="0" smtClean="0">
                <a:solidFill>
                  <a:srgbClr val="000000"/>
                </a:solidFill>
                <a:latin typeface="+mj-ea"/>
                <a:ea typeface="+mj-ea"/>
              </a:rPr>
              <a:t>平均値からの離れ度合により、データの特殊性を議論できる。</a:t>
            </a:r>
            <a:endParaRPr lang="en-US" altLang="ja-JP" sz="4400" dirty="0" smtClean="0">
              <a:solidFill>
                <a:srgbClr val="000000"/>
              </a:solidFill>
              <a:latin typeface="+mj-ea"/>
              <a:ea typeface="+mj-ea"/>
            </a:endParaRPr>
          </a:p>
          <a:p>
            <a:pPr eaLnBrk="1" hangingPunct="1">
              <a:spcAft>
                <a:spcPts val="1200"/>
              </a:spcAft>
              <a:buClr>
                <a:srgbClr val="A50021"/>
              </a:buClr>
              <a:buFont typeface="Wingdings" panose="05000000000000000000" pitchFamily="2" charset="2"/>
              <a:buChar char="l"/>
            </a:pPr>
            <a:r>
              <a:rPr lang="en-US" altLang="ja-JP" sz="4400" dirty="0" smtClean="0">
                <a:solidFill>
                  <a:srgbClr val="000000"/>
                </a:solidFill>
                <a:latin typeface="+mj-ea"/>
                <a:ea typeface="+mj-ea"/>
              </a:rPr>
              <a:t>Z=0</a:t>
            </a:r>
            <a:r>
              <a:rPr lang="ja-JP" altLang="en-US" sz="4400" dirty="0" smtClean="0">
                <a:solidFill>
                  <a:srgbClr val="000000"/>
                </a:solidFill>
                <a:latin typeface="+mj-ea"/>
                <a:ea typeface="+mj-ea"/>
              </a:rPr>
              <a:t>からの積分値は与えられている（標準正規分布表）</a:t>
            </a:r>
            <a:endParaRPr lang="ja-JP" altLang="en-US" sz="4400" dirty="0">
              <a:solidFill>
                <a:srgbClr val="000000"/>
              </a:solidFill>
              <a:latin typeface="+mj-ea"/>
              <a:ea typeface="+mj-ea"/>
            </a:endParaRPr>
          </a:p>
        </p:txBody>
      </p:sp>
      <p:pic>
        <p:nvPicPr>
          <p:cNvPr id="3" name="図 2"/>
          <p:cNvPicPr>
            <a:picLocks noChangeAspect="1"/>
          </p:cNvPicPr>
          <p:nvPr/>
        </p:nvPicPr>
        <p:blipFill>
          <a:blip r:embed="rId2"/>
          <a:stretch>
            <a:fillRect/>
          </a:stretch>
        </p:blipFill>
        <p:spPr>
          <a:xfrm>
            <a:off x="3514494" y="4221320"/>
            <a:ext cx="9829216" cy="4595763"/>
          </a:xfrm>
          <a:prstGeom prst="rect">
            <a:avLst/>
          </a:prstGeom>
        </p:spPr>
      </p:pic>
    </p:spTree>
    <p:extLst>
      <p:ext uri="{BB962C8B-B14F-4D97-AF65-F5344CB8AC3E}">
        <p14:creationId xmlns:p14="http://schemas.microsoft.com/office/powerpoint/2010/main" val="1340906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7_元OHP">
  <a:themeElements>
    <a:clrScheme name="白バック">
      <a:dk1>
        <a:srgbClr val="000000"/>
      </a:dk1>
      <a:lt1>
        <a:srgbClr val="FFFFFF"/>
      </a:lt1>
      <a:dk2>
        <a:srgbClr val="3E3E3E"/>
      </a:dk2>
      <a:lt2>
        <a:srgbClr val="FFFFCC"/>
      </a:lt2>
      <a:accent1>
        <a:srgbClr val="009900"/>
      </a:accent1>
      <a:accent2>
        <a:srgbClr val="99CC00"/>
      </a:accent2>
      <a:accent3>
        <a:srgbClr val="CC0000"/>
      </a:accent3>
      <a:accent4>
        <a:srgbClr val="0033CC"/>
      </a:accent4>
      <a:accent5>
        <a:srgbClr val="FF9900"/>
      </a:accent5>
      <a:accent6>
        <a:srgbClr val="8B8B8B"/>
      </a:accent6>
      <a:hlink>
        <a:srgbClr val="3366FF"/>
      </a:hlink>
      <a:folHlink>
        <a:srgbClr val="7030A0"/>
      </a:folHlink>
    </a:clrScheme>
    <a:fontScheme name="メイリオ">
      <a:majorFont>
        <a:latin typeface="Century Gothic"/>
        <a:ea typeface="メイリオ"/>
        <a:cs typeface=""/>
      </a:majorFont>
      <a:minorFont>
        <a:latin typeface="Century Gothic"/>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3338"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303338"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smtClean="0">
            <a:ln>
              <a:noFill/>
            </a:ln>
            <a:solidFill>
              <a:schemeClr val="tx1"/>
            </a:solidFill>
            <a:effectLst/>
            <a:latin typeface="ＤＦＧ平成ゴシック体W7" pitchFamily="50" charset="-128"/>
            <a:ea typeface="ＤＦＧ平成ゴシック体W7" pitchFamily="50" charset="-128"/>
          </a:defRPr>
        </a:defPPr>
      </a:lstStyle>
    </a:lnDef>
  </a:objectDefaults>
  <a:extraClrSchemeLst>
    <a:extraClrScheme>
      <a:clrScheme name="4_元OHP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4_元OHP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4_元OHP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65319</TotalTime>
  <Words>1855</Words>
  <Application>Microsoft Office PowerPoint</Application>
  <PresentationFormat>ユーザー設定</PresentationFormat>
  <Paragraphs>338</Paragraphs>
  <Slides>62</Slides>
  <Notes>1</Notes>
  <HiddenSlides>0</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62</vt:i4>
      </vt:variant>
    </vt:vector>
  </HeadingPairs>
  <TitlesOfParts>
    <vt:vector size="77" baseType="lpstr">
      <vt:lpstr>ＤＦＧ華康ゴシック体W2</vt:lpstr>
      <vt:lpstr>ＤＦＧ平成ゴシック体W5</vt:lpstr>
      <vt:lpstr>ＤＦＧ平成ゴシック体W7</vt:lpstr>
      <vt:lpstr>HGP創英角ｺﾞｼｯｸUB</vt:lpstr>
      <vt:lpstr>HGP創英角ﾎﾟｯﾌﾟ体</vt:lpstr>
      <vt:lpstr>M+ 1c thin</vt:lpstr>
      <vt:lpstr>ＭＳ Ｐゴシック</vt:lpstr>
      <vt:lpstr>ＭＳ Ｐ明朝</vt:lpstr>
      <vt:lpstr>メイリオ</vt:lpstr>
      <vt:lpstr>Arial</vt:lpstr>
      <vt:lpstr>Arial Black</vt:lpstr>
      <vt:lpstr>Century Gothic</vt:lpstr>
      <vt:lpstr>Times</vt:lpstr>
      <vt:lpstr>Wingdings</vt:lpstr>
      <vt:lpstr>7_元OHP</vt:lpstr>
      <vt:lpstr>PowerPoint プレゼンテーション</vt:lpstr>
      <vt:lpstr>スケジュール（予定）</vt:lpstr>
      <vt:lpstr>本日の講義内容</vt:lpstr>
      <vt:lpstr>1. 正規分布</vt:lpstr>
      <vt:lpstr>確率分布の例</vt:lpstr>
      <vt:lpstr>正規分布</vt:lpstr>
      <vt:lpstr>【参考】ガウス分布</vt:lpstr>
      <vt:lpstr>標準正規分布</vt:lpstr>
      <vt:lpstr>標準正規分布</vt:lpstr>
      <vt:lpstr>標準正規分布表</vt:lpstr>
      <vt:lpstr>標準正規分布の確率の求め方</vt:lpstr>
      <vt:lpstr>Python</vt:lpstr>
      <vt:lpstr>上側〇%点</vt:lpstr>
      <vt:lpstr>上側確率点</vt:lpstr>
      <vt:lpstr>上側確率点(2)</vt:lpstr>
      <vt:lpstr>Pythonによる正規分布の上側確率点の算出</vt:lpstr>
      <vt:lpstr>例題1</vt:lpstr>
      <vt:lpstr>例題1【解答】</vt:lpstr>
      <vt:lpstr>例題1【解答】</vt:lpstr>
      <vt:lpstr>例題1【解答】</vt:lpstr>
      <vt:lpstr>例題1【解答】</vt:lpstr>
      <vt:lpstr>例題1【解答】</vt:lpstr>
      <vt:lpstr>例題1【解答】</vt:lpstr>
      <vt:lpstr>例題1【解答】</vt:lpstr>
      <vt:lpstr>一般の正規分布の場合</vt:lpstr>
      <vt:lpstr>一般の正規分布の積分</vt:lpstr>
      <vt:lpstr>Python</vt:lpstr>
      <vt:lpstr>一般の正規分布の積分</vt:lpstr>
      <vt:lpstr>一般の正規分布の積分</vt:lpstr>
      <vt:lpstr>一般の正規分布の確率点</vt:lpstr>
      <vt:lpstr>Exercises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2. 指数分布</vt:lpstr>
      <vt:lpstr>指数分布とは</vt:lpstr>
      <vt:lpstr>指数分布とは</vt:lpstr>
      <vt:lpstr>指数分布とは</vt:lpstr>
      <vt:lpstr>指数分布の期待値と分散</vt:lpstr>
      <vt:lpstr>指数分布とポアソン分布</vt:lpstr>
      <vt:lpstr>指数分布が適用される例</vt:lpstr>
      <vt:lpstr>Pythonによる指数分布の累積確率の計算</vt:lpstr>
      <vt:lpstr>Exercises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例題１</vt:lpstr>
      <vt:lpstr>例題１【解答】</vt:lpstr>
      <vt:lpstr>PowerPoint プレゼンテーション</vt:lpstr>
      <vt:lpstr>類題（指数分布）</vt:lpstr>
      <vt:lpstr>類題（指数分布）【解答】</vt:lpstr>
      <vt:lpstr>類題②（指数分布）</vt:lpstr>
      <vt:lpstr>類題②（指数分布）【解答】</vt:lpstr>
      <vt:lpstr>ここまでの学習のポイント（チェックリスト）</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CS概論スライド</dc:title>
  <dc:creator>Jun</dc:creator>
  <cp:lastModifiedBy>本多泰理</cp:lastModifiedBy>
  <cp:revision>2150</cp:revision>
  <cp:lastPrinted>2017-04-07T01:07:20Z</cp:lastPrinted>
  <dcterms:created xsi:type="dcterms:W3CDTF">2005-02-14T05:16:26Z</dcterms:created>
  <dcterms:modified xsi:type="dcterms:W3CDTF">2023-04-08T08:56:01Z</dcterms:modified>
</cp:coreProperties>
</file>