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</p:sldMasterIdLst>
  <p:notesMasterIdLst>
    <p:notesMasterId r:id="rId37"/>
  </p:notesMasterIdLst>
  <p:handoutMasterIdLst>
    <p:handoutMasterId r:id="rId38"/>
  </p:handoutMasterIdLst>
  <p:sldIdLst>
    <p:sldId id="293" r:id="rId2"/>
    <p:sldId id="308" r:id="rId3"/>
    <p:sldId id="332" r:id="rId4"/>
    <p:sldId id="333" r:id="rId5"/>
    <p:sldId id="381" r:id="rId6"/>
    <p:sldId id="334" r:id="rId7"/>
    <p:sldId id="335" r:id="rId8"/>
    <p:sldId id="337" r:id="rId9"/>
    <p:sldId id="338" r:id="rId10"/>
    <p:sldId id="339" r:id="rId11"/>
    <p:sldId id="340" r:id="rId12"/>
    <p:sldId id="341" r:id="rId13"/>
    <p:sldId id="343" r:id="rId14"/>
    <p:sldId id="342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4" r:id="rId25"/>
    <p:sldId id="353" r:id="rId26"/>
    <p:sldId id="361" r:id="rId27"/>
    <p:sldId id="368" r:id="rId28"/>
    <p:sldId id="369" r:id="rId29"/>
    <p:sldId id="370" r:id="rId30"/>
    <p:sldId id="371" r:id="rId31"/>
    <p:sldId id="372" r:id="rId32"/>
    <p:sldId id="373" r:id="rId33"/>
    <p:sldId id="362" r:id="rId34"/>
    <p:sldId id="363" r:id="rId35"/>
    <p:sldId id="364" r:id="rId36"/>
  </p:sldIdLst>
  <p:sldSz cx="17376775" cy="9774238"/>
  <p:notesSz cx="9866313" cy="673576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1pPr>
    <a:lvl2pPr marL="456724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2pPr>
    <a:lvl3pPr marL="913451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3pPr>
    <a:lvl4pPr marL="137017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4pPr>
    <a:lvl5pPr marL="182690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5pPr>
    <a:lvl6pPr marL="2283625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6pPr>
    <a:lvl7pPr marL="2740353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7pPr>
    <a:lvl8pPr marL="3197077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8pPr>
    <a:lvl9pPr marL="3653806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2271D96-13A9-46B5-A502-9CB33ABAFA5D}">
          <p14:sldIdLst>
            <p14:sldId id="293"/>
            <p14:sldId id="308"/>
            <p14:sldId id="332"/>
            <p14:sldId id="333"/>
            <p14:sldId id="381"/>
            <p14:sldId id="334"/>
            <p14:sldId id="335"/>
            <p14:sldId id="337"/>
            <p14:sldId id="338"/>
            <p14:sldId id="339"/>
            <p14:sldId id="340"/>
            <p14:sldId id="341"/>
            <p14:sldId id="343"/>
            <p14:sldId id="342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4"/>
            <p14:sldId id="353"/>
            <p14:sldId id="361"/>
            <p14:sldId id="368"/>
            <p14:sldId id="369"/>
            <p14:sldId id="370"/>
            <p14:sldId id="371"/>
            <p14:sldId id="372"/>
            <p14:sldId id="373"/>
            <p14:sldId id="362"/>
            <p14:sldId id="363"/>
            <p14:sldId id="364"/>
          </p14:sldIdLst>
        </p14:section>
        <p14:section name="タイトルなしのセクション" id="{19F6ED86-44ED-4118-B3B3-553FF38B37E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283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n" initials="J" lastIdx="1" clrIdx="0"/>
  <p:cmAuthor id="1" name="いしかわちあき" initials="い" lastIdx="1" clrIdx="1">
    <p:extLst/>
  </p:cmAuthor>
  <p:cmAuthor id="2" name="Jun YAMADA" initials="JY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FF"/>
    <a:srgbClr val="5FB8E4"/>
    <a:srgbClr val="002060"/>
    <a:srgbClr val="00CCFF"/>
    <a:srgbClr val="41A476"/>
    <a:srgbClr val="99CCFF"/>
    <a:srgbClr val="7F7F7F"/>
    <a:srgbClr val="3399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86667" autoAdjust="0"/>
  </p:normalViewPr>
  <p:slideViewPr>
    <p:cSldViewPr showGuides="1">
      <p:cViewPr varScale="1">
        <p:scale>
          <a:sx n="48" d="100"/>
          <a:sy n="48" d="100"/>
        </p:scale>
        <p:origin x="768" y="44"/>
      </p:cViewPr>
      <p:guideLst>
        <p:guide orient="horz" pos="3283"/>
        <p:guide pos="5473"/>
      </p:guideLst>
    </p:cSldViewPr>
  </p:slideViewPr>
  <p:outlineViewPr>
    <p:cViewPr>
      <p:scale>
        <a:sx n="33" d="100"/>
        <a:sy n="33" d="100"/>
      </p:scale>
      <p:origin x="0" y="-5517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32"/>
    </p:cViewPr>
  </p:sorterViewPr>
  <p:notesViewPr>
    <p:cSldViewPr showGuides="1">
      <p:cViewPr varScale="1">
        <p:scale>
          <a:sx n="66" d="100"/>
          <a:sy n="66" d="100"/>
        </p:scale>
        <p:origin x="1668" y="32"/>
      </p:cViewPr>
      <p:guideLst>
        <p:guide orient="horz" pos="2122"/>
        <p:guide pos="31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10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0273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926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5575" y="506413"/>
            <a:ext cx="4481513" cy="2522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566" y="3199190"/>
            <a:ext cx="7895193" cy="30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© 2013 by Ken Sakamura, T-Engine Forum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926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18FE81F1-A864-4B73-9B63-723A1D5A68C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56016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6724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3451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017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690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3625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2740353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3197077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3653806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95575" y="506413"/>
            <a:ext cx="4481513" cy="25225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WG022-091023-001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D35D8A-1E8B-4C2B-811E-877C1394B20F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880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1800" y="1142703"/>
            <a:ext cx="16461649" cy="4248473"/>
          </a:xfrm>
          <a:effectLst/>
        </p:spPr>
        <p:txBody>
          <a:bodyPr anchor="b" anchorCtr="1">
            <a:normAutofit/>
          </a:bodyPr>
          <a:lstStyle>
            <a:lvl1pPr algn="ctr">
              <a:defRPr sz="12600" spc="-1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3480442" y="783944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3480442" y="855952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>
            <a:off x="3484598" y="711936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78404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52270" y="6543303"/>
            <a:ext cx="16480716" cy="3234296"/>
          </a:xfrm>
          <a:ln algn="ctr"/>
          <a:effectLst/>
        </p:spPr>
        <p:txBody>
          <a:bodyPr anchor="t" anchorCtr="1"/>
          <a:lstStyle>
            <a:lvl1pPr marL="0" indent="0" algn="ctr" fontAlgn="b">
              <a:lnSpc>
                <a:spcPts val="5100"/>
              </a:lnSpc>
              <a:spcBef>
                <a:spcPct val="0"/>
              </a:spcBef>
              <a:buClr>
                <a:srgbClr val="FF7068"/>
              </a:buClr>
              <a:buFont typeface="Times" charset="0"/>
              <a:buNone/>
              <a:defRPr kumimoji="1" lang="ja-JP" altLang="en-US" sz="3600" b="1" spc="-100" baseline="0" dirty="0" smtClean="0">
                <a:solidFill>
                  <a:srgbClr val="002060"/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fontAlgn="b">
              <a:lnSpc>
                <a:spcPts val="5100"/>
              </a:lnSpc>
              <a:buFontTx/>
              <a:buNone/>
              <a:defRPr kumimoji="1" lang="ja-JP" altLang="en-US" sz="2400" b="0" kern="1200" spc="-1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2pPr>
            <a:lvl3pPr marL="0" indent="0" algn="ctr">
              <a:buFontTx/>
              <a:buNone/>
              <a:defRPr/>
            </a:lvl3pPr>
          </a:lstStyle>
          <a:p>
            <a:pPr marL="0" lvl="0" indent="0" algn="ctr" defTabSz="797041" rtl="0" eaLnBrk="1" fontAlgn="b" hangingPunct="1">
              <a:lnSpc>
                <a:spcPts val="5597"/>
              </a:lnSpc>
              <a:spcBef>
                <a:spcPct val="0"/>
              </a:spcBef>
              <a:spcAft>
                <a:spcPct val="0"/>
              </a:spcAft>
              <a:buClr>
                <a:srgbClr val="FF7068"/>
              </a:buClr>
              <a:buFont typeface="Times" charset="0"/>
              <a:buNone/>
            </a:pPr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61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テキスト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397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76891" y="1538746"/>
            <a:ext cx="16556097" cy="622869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>
            <a:lvl1pPr marL="541338" indent="-541338">
              <a:defRPr lang="ja-JP" altLang="en-US" dirty="0" smtClean="0"/>
            </a:lvl1pPr>
            <a:lvl2pPr marL="1339850" indent="-627063">
              <a:defRPr lang="ja-JP" altLang="en-US" sz="4000" dirty="0" smtClean="0">
                <a:latin typeface="+mn-ea"/>
                <a:ea typeface="+mn-ea"/>
              </a:defRPr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lang="ja-JP" altLang="en-US" dirty="0" smtClean="0">
                <a:latin typeface="+mn-ea"/>
                <a:ea typeface="+mn-ea"/>
              </a:defRPr>
            </a:lvl4pPr>
            <a:lvl5pPr>
              <a:defRPr lang="ja-JP" altLang="en-US" dirty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indent="3175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5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丸数字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355891" y="5351608"/>
            <a:ext cx="1457499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1345" tIns="45672" rIns="91345" bIns="45672"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719835" y="952361"/>
            <a:ext cx="13199873" cy="436683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1136872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498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3719836" y="5980388"/>
            <a:ext cx="13199895" cy="33171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ja-JP" altLang="en-US" b="0" smtClean="0"/>
            </a:lvl1pPr>
            <a:lvl2pPr marL="0" indent="0">
              <a:buNone/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 dirty="0"/>
            </a:lvl5pPr>
          </a:lstStyle>
          <a:p>
            <a:pPr marL="766929" lvl="0" indent="-766929"/>
            <a:r>
              <a:rPr kumimoji="1" lang="ja-JP" altLang="en-US" dirty="0"/>
              <a:t>マスター テキストの書式設定</a:t>
            </a:r>
          </a:p>
          <a:p>
            <a:pPr marL="488701" lvl="1" indent="-48870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91443" y="3831590"/>
            <a:ext cx="2642320" cy="2747717"/>
          </a:xfrm>
          <a:prstGeom prst="rect">
            <a:avLst/>
          </a:prstGeom>
        </p:spPr>
        <p:txBody>
          <a:bodyPr lIns="180000" tIns="0" rIns="0" bIns="0" anchor="ctr" anchorCtr="0">
            <a:normAutofit/>
          </a:bodyPr>
          <a:lstStyle>
            <a:lvl1pPr marL="0" indent="0">
              <a:buClrTx/>
              <a:buFontTx/>
              <a:buNone/>
              <a:defRPr kumimoji="1" lang="ja-JP" altLang="en-US" sz="14300" dirty="0">
                <a:solidFill>
                  <a:srgbClr val="002060"/>
                </a:solidFill>
                <a:effectLst/>
                <a:latin typeface="ＤＦＧ華康ゴシック体W2" panose="020B0400000000000000" pitchFamily="50" charset="-128"/>
                <a:ea typeface="ＤＦＧ華康ゴシック体W2" panose="020B0400000000000000" pitchFamily="50" charset="-128"/>
                <a:cs typeface="M+ 1c thin" panose="020B0203020204020204" pitchFamily="50" charset="-128"/>
              </a:defRPr>
            </a:lvl1pPr>
          </a:lstStyle>
          <a:p>
            <a:pPr marL="0" lvl="0" indent="0" algn="l" defTabSz="1136872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10E4D4-1F7B-497D-B418-CA5AF125A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5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228350" y="5351608"/>
            <a:ext cx="12702538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pPr lvl="0"/>
            <a:endParaRPr lang="ja-JP" altLang="en-US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D8ED-4D7B-4A10-BDB7-C9C15E292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228348" y="492334"/>
            <a:ext cx="12691360" cy="482685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85208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9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4228349" y="5980388"/>
            <a:ext cx="12691381" cy="3277657"/>
          </a:xfrm>
          <a:prstGeom prst="rect">
            <a:avLst/>
          </a:prstGeom>
        </p:spPr>
        <p:txBody>
          <a:bodyPr lIns="36000" anchor="t" anchorCtr="0"/>
          <a:lstStyle>
            <a:lvl1pPr marL="0" indent="0">
              <a:buFontTx/>
              <a:buNone/>
              <a:defRPr b="0">
                <a:latin typeface="+mn-lt"/>
              </a:defRPr>
            </a:lvl1pPr>
            <a:lvl2pPr marL="0" indent="0">
              <a:buFontTx/>
              <a:buNone/>
              <a:defRPr sz="3600">
                <a:latin typeface="+mn-lt"/>
              </a:defRPr>
            </a:lvl2pPr>
            <a:lvl3pPr marL="379816" indent="0">
              <a:buFontTx/>
              <a:buNone/>
              <a:defRPr>
                <a:latin typeface="+mn-lt"/>
              </a:defRPr>
            </a:lvl3pPr>
            <a:lvl4pPr marL="379816" indent="0">
              <a:buFontTx/>
              <a:buNone/>
              <a:defRPr>
                <a:latin typeface="+mn-lt"/>
              </a:defRPr>
            </a:lvl4pPr>
            <a:lvl5pPr marL="379816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2129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51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751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6"/>
            <a:ext cx="16496714" cy="3952800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5935" y="5351608"/>
            <a:ext cx="1648495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95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大文字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91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1"/>
            <a:ext cx="16496714" cy="3951043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44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テキスト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2371" y="530635"/>
            <a:ext cx="14712041" cy="140415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t" anchorCtr="0" compatLnSpc="1">
            <a:prstTxWarp prst="textNoShape">
              <a:avLst/>
            </a:prstTxWarp>
            <a:normAutofit/>
          </a:bodyPr>
          <a:lstStyle>
            <a:lvl1pPr algn="ctr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800" kern="1200" spc="-3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1945646"/>
            <a:ext cx="16496714" cy="7432585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7200" dirty="0" smtClean="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1pPr>
            <a:lvl2pPr marL="4758" indent="0" algn="ctr">
              <a:lnSpc>
                <a:spcPct val="90000"/>
              </a:lnSpc>
              <a:buNone/>
              <a:defRPr sz="5400">
                <a:latin typeface="+mn-lt"/>
                <a:ea typeface="+mn-ea"/>
              </a:defRPr>
            </a:lvl2pPr>
            <a:lvl3pPr marL="0" indent="0" algn="ctr">
              <a:lnSpc>
                <a:spcPct val="90000"/>
              </a:lnSpc>
              <a:buNone/>
              <a:tabLst/>
              <a:defRPr sz="4000">
                <a:latin typeface="+mn-lt"/>
                <a:ea typeface="+mn-ea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36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90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785382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86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89" y="1898788"/>
            <a:ext cx="971565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2023 by INIAD</a:t>
            </a:r>
            <a:endParaRPr lang="ja-JP" altLang="en-US" dirty="0"/>
          </a:p>
        </p:txBody>
      </p:sp>
      <p:sp>
        <p:nvSpPr>
          <p:cNvPr id="22773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891" y="1919173"/>
            <a:ext cx="16556097" cy="736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ＤＦＧ平成ゴシック体W5" panose="020B0400000000000000" pitchFamily="50" charset="-128"/>
              <a:buChar char="■"/>
            </a:pPr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5919" y="505658"/>
            <a:ext cx="1583332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図 17" descr="C:\Users\Jun\SkyDrive\Documents\プロジェクト\東洋大学\学部名検討\応用情報連携学部ロゴ.bmp"/>
          <p:cNvPicPr/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60995" y="62583"/>
            <a:ext cx="2119848" cy="36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6583" y="85802"/>
            <a:ext cx="719592" cy="1056901"/>
          </a:xfrm>
          <a:prstGeom prst="rect">
            <a:avLst/>
          </a:prstGeom>
        </p:spPr>
      </p:pic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562428" y="9279607"/>
            <a:ext cx="16370560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73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6888" y="485274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1048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60" r:id="rId3"/>
    <p:sldLayoutId id="2147483959" r:id="rId4"/>
    <p:sldLayoutId id="2147483940" r:id="rId5"/>
    <p:sldLayoutId id="2147483941" r:id="rId6"/>
    <p:sldLayoutId id="2147483936" r:id="rId7"/>
    <p:sldLayoutId id="2147483942" r:id="rId8"/>
    <p:sldLayoutId id="2147483961" r:id="rId9"/>
    <p:sldLayoutId id="2147483943" r:id="rId10"/>
  </p:sldLayoutIdLst>
  <p:hf hdr="0" dt="0"/>
  <p:txStyles>
    <p:titleStyle>
      <a:lvl1pPr algn="l" defTabSz="1137053" rtl="0" eaLnBrk="1" fontAlgn="base" hangingPunct="1">
        <a:spcBef>
          <a:spcPct val="0"/>
        </a:spcBef>
        <a:spcAft>
          <a:spcPct val="0"/>
        </a:spcAft>
        <a:defRPr kumimoji="1" lang="ja-JP" altLang="en-US" sz="5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2pPr>
      <a:lvl3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3pPr>
      <a:lvl4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4pPr>
      <a:lvl5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5pPr>
      <a:lvl6pPr marL="456724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6pPr>
      <a:lvl7pPr marL="913451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7pPr>
      <a:lvl8pPr marL="137017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8pPr>
      <a:lvl9pPr marL="182690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9pPr>
    </p:titleStyle>
    <p:bodyStyle>
      <a:lvl1pPr marL="457167" indent="-457167" algn="l" defTabSz="1137053" rtl="0" eaLnBrk="1" fontAlgn="base" hangingPunct="1">
        <a:spcBef>
          <a:spcPct val="5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kumimoji="1" sz="48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1074660" indent="-530186" algn="l" defTabSz="1137053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Font typeface="ＤＦＧ平成ゴシック体W5" panose="020B0400000000000000" pitchFamily="50" charset="-128"/>
        <a:buChar char="■"/>
        <a:defRPr kumimoji="1" lang="ja-JP" altLang="en-US" sz="3600" b="0" dirty="0" smtClean="0">
          <a:solidFill>
            <a:schemeClr val="tx1"/>
          </a:solidFill>
          <a:latin typeface="+mn-ea"/>
          <a:ea typeface="+mn-ea"/>
        </a:defRPr>
      </a:lvl2pPr>
      <a:lvl3pPr marL="1604020" indent="-457200" algn="l" defTabSz="1137053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l"/>
        <a:defRPr kumimoji="1" lang="ja-JP" altLang="en-US" sz="2800" dirty="0" smtClean="0">
          <a:solidFill>
            <a:schemeClr val="tx1"/>
          </a:solidFill>
          <a:latin typeface="+mn-lt"/>
          <a:ea typeface="+mn-ea"/>
        </a:defRPr>
      </a:lvl3pPr>
      <a:lvl4pPr marL="1883992" indent="0" algn="l" defTabSz="1137053" rtl="0" eaLnBrk="1" fontAlgn="base" hangingPunct="1">
        <a:spcBef>
          <a:spcPct val="20000"/>
        </a:spcBef>
        <a:spcAft>
          <a:spcPct val="0"/>
        </a:spcAft>
        <a:buFontTx/>
        <a:buNone/>
        <a:defRPr kumimoji="1" lang="ja-JP" altLang="en-US" sz="2600" dirty="0" smtClean="0">
          <a:solidFill>
            <a:schemeClr val="tx1"/>
          </a:solidFill>
          <a:latin typeface="+mn-lt"/>
          <a:ea typeface="+mn-ea"/>
        </a:defRPr>
      </a:lvl4pPr>
      <a:lvl5pPr marL="1695652" indent="0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kumimoji="1" lang="ja-JP" altLang="en-US" sz="2300" dirty="0" smtClean="0">
          <a:solidFill>
            <a:schemeClr val="tx1"/>
          </a:solidFill>
          <a:latin typeface="+mn-lt"/>
          <a:ea typeface="+mn-ea"/>
        </a:defRPr>
      </a:lvl5pPr>
      <a:lvl6pPr marL="2630930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6pPr>
      <a:lvl7pPr marL="3087655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7pPr>
      <a:lvl8pPr marL="3544381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8pPr>
      <a:lvl9pPr marL="4001106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24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51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7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0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25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5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077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06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379575" y="2357254"/>
            <a:ext cx="13681520" cy="2169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1" hangingPunct="1">
              <a:spcAft>
                <a:spcPts val="1800"/>
              </a:spcAft>
              <a:defRPr/>
            </a:pPr>
            <a:endParaRPr lang="en-US" altLang="ja-JP" sz="6000" dirty="0" smtClean="0">
              <a:solidFill>
                <a:schemeClr val="accent5">
                  <a:lumMod val="25000"/>
                </a:schemeClr>
              </a:solidFill>
              <a:latin typeface="+mj-lt"/>
              <a:ea typeface="+mj-ea"/>
            </a:endParaRPr>
          </a:p>
          <a:p>
            <a:pPr eaLnBrk="1" hangingPunct="1">
              <a:spcAft>
                <a:spcPts val="1800"/>
              </a:spcAft>
              <a:defRPr/>
            </a:pPr>
            <a:r>
              <a:rPr lang="en-US" altLang="ja-JP" sz="6000" dirty="0">
                <a:solidFill>
                  <a:schemeClr val="accent5">
                    <a:lumMod val="25000"/>
                  </a:schemeClr>
                </a:solidFill>
                <a:latin typeface="+mj-lt"/>
                <a:ea typeface="+mj-ea"/>
              </a:rPr>
              <a:t> </a:t>
            </a:r>
            <a:r>
              <a:rPr lang="en-US" altLang="ja-JP" sz="6000" dirty="0" smtClean="0">
                <a:solidFill>
                  <a:schemeClr val="accent5">
                    <a:lumMod val="25000"/>
                  </a:schemeClr>
                </a:solidFill>
                <a:latin typeface="+mj-lt"/>
                <a:ea typeface="+mj-ea"/>
              </a:rPr>
              <a:t>              </a:t>
            </a:r>
            <a:r>
              <a:rPr lang="en-US" altLang="ja-JP" sz="6000" dirty="0" smtClean="0">
                <a:solidFill>
                  <a:schemeClr val="accent5">
                    <a:lumMod val="25000"/>
                  </a:schemeClr>
                </a:solidFill>
                <a:latin typeface="+mj-lt"/>
                <a:ea typeface="+mj-ea"/>
              </a:rPr>
              <a:t>Week4 </a:t>
            </a:r>
            <a:r>
              <a:rPr lang="en-US" altLang="ja-JP" sz="6000" dirty="0" smtClean="0">
                <a:solidFill>
                  <a:schemeClr val="accent5">
                    <a:lumMod val="25000"/>
                  </a:schemeClr>
                </a:solidFill>
                <a:latin typeface="+mj-lt"/>
                <a:ea typeface="+mj-ea"/>
              </a:rPr>
              <a:t>DL Answers</a:t>
            </a:r>
          </a:p>
        </p:txBody>
      </p:sp>
    </p:spTree>
    <p:extLst>
      <p:ext uri="{BB962C8B-B14F-4D97-AF65-F5344CB8AC3E}">
        <p14:creationId xmlns:p14="http://schemas.microsoft.com/office/powerpoint/2010/main" val="13605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91" y="2582863"/>
            <a:ext cx="12270138" cy="51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8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651" y="4167039"/>
            <a:ext cx="44386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2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12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667" y="2294831"/>
            <a:ext cx="13248388" cy="46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68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13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719" y="1502743"/>
            <a:ext cx="11041945" cy="48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0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14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435" y="5067139"/>
            <a:ext cx="43053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4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15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651" y="2762883"/>
            <a:ext cx="11371351" cy="470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3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16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95" y="1898789"/>
            <a:ext cx="12415815" cy="530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8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487" y="4383063"/>
            <a:ext cx="70866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1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18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47" y="2330835"/>
            <a:ext cx="13498408" cy="424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22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19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729" y="1845873"/>
            <a:ext cx="12093183" cy="46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5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719835" y="3758798"/>
            <a:ext cx="9037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 smtClean="0">
                <a:latin typeface="+mj-ea"/>
                <a:ea typeface="+mj-ea"/>
              </a:rPr>
              <a:t>Week4_DL</a:t>
            </a:r>
            <a:endParaRPr kumimoji="1" lang="ja-JP" altLang="en-US" sz="7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63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20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831" y="3922322"/>
            <a:ext cx="72961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45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21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70" y="2546859"/>
            <a:ext cx="14987193" cy="416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90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22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451" y="4311055"/>
            <a:ext cx="73628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72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23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11" y="2546859"/>
            <a:ext cx="12039975" cy="413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99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24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35" y="2402843"/>
            <a:ext cx="13325361" cy="48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51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25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487" y="4383063"/>
            <a:ext cx="720464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5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26</a:t>
            </a:fld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945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27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5" y="2186819"/>
            <a:ext cx="15753418" cy="49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55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28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88" y="1682763"/>
            <a:ext cx="15589732" cy="478201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583931" y="6147259"/>
            <a:ext cx="562205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指数分布の問題では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>
                <a:solidFill>
                  <a:srgbClr val="FF0000"/>
                </a:solidFill>
              </a:rPr>
              <a:t>①単位時間を決める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②それに応じた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λ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の値を決める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>
                <a:solidFill>
                  <a:srgbClr val="FF0000"/>
                </a:solidFill>
              </a:rPr>
              <a:t>で解ける。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35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29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511" y="4743103"/>
            <a:ext cx="6339556" cy="273630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783731" y="2438847"/>
            <a:ext cx="84112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「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1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分より長くあく」に注意！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en-US" altLang="ja-JP" sz="3200" dirty="0" smtClean="0">
                <a:solidFill>
                  <a:srgbClr val="FF0000"/>
                </a:solidFill>
              </a:rPr>
              <a:t>P(X&gt;1)</a:t>
            </a:r>
            <a:r>
              <a:rPr lang="ja-JP" altLang="en-US" sz="3200" dirty="0" smtClean="0">
                <a:solidFill>
                  <a:srgbClr val="FF0000"/>
                </a:solidFill>
              </a:rPr>
              <a:t>を求めたい、つまり</a:t>
            </a:r>
            <a:r>
              <a:rPr lang="en-US" altLang="ja-JP" sz="3200" dirty="0" smtClean="0">
                <a:solidFill>
                  <a:srgbClr val="FF0000"/>
                </a:solidFill>
              </a:rPr>
              <a:t>1-P(X</a:t>
            </a:r>
            <a:r>
              <a:rPr lang="ja-JP" altLang="en-US" sz="3200" dirty="0" smtClean="0">
                <a:solidFill>
                  <a:srgbClr val="FF0000"/>
                </a:solidFill>
              </a:rPr>
              <a:t>≦</a:t>
            </a:r>
            <a:r>
              <a:rPr lang="en-US" altLang="ja-JP" sz="3200" dirty="0" smtClean="0">
                <a:solidFill>
                  <a:srgbClr val="FF0000"/>
                </a:solidFill>
              </a:rPr>
              <a:t>1)</a:t>
            </a:r>
            <a:r>
              <a:rPr lang="ja-JP" altLang="en-US" sz="3200" dirty="0" smtClean="0">
                <a:solidFill>
                  <a:srgbClr val="FF0000"/>
                </a:solidFill>
              </a:rPr>
              <a:t>　を求める。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2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99" y="2222823"/>
            <a:ext cx="1371654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30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33" y="3122923"/>
            <a:ext cx="15835955" cy="391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60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31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667" y="2330835"/>
            <a:ext cx="12438353" cy="391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17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32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791" y="4708356"/>
            <a:ext cx="7810606" cy="313970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783731" y="1214711"/>
            <a:ext cx="562205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指数分布の問題では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>
                <a:solidFill>
                  <a:srgbClr val="FF0000"/>
                </a:solidFill>
              </a:rPr>
              <a:t>①単位時間を決める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②それに応じた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λ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の値を決める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>
                <a:solidFill>
                  <a:srgbClr val="FF0000"/>
                </a:solidFill>
              </a:rPr>
              <a:t>で解ける。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21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33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31" y="3518967"/>
            <a:ext cx="13925761" cy="259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08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34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03" y="3086919"/>
            <a:ext cx="14864504" cy="316093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783731" y="1214711"/>
            <a:ext cx="562205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指数分布の問題では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>
                <a:solidFill>
                  <a:srgbClr val="FF0000"/>
                </a:solidFill>
              </a:rPr>
              <a:t>①単位時間を決める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②それに応じた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λ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の値を決める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>
                <a:solidFill>
                  <a:srgbClr val="FF0000"/>
                </a:solidFill>
              </a:rPr>
              <a:t>で解ける。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177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35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531" y="5269956"/>
            <a:ext cx="5418179" cy="203319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783731" y="2294831"/>
            <a:ext cx="132763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「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1</a:t>
            </a:r>
            <a:r>
              <a:rPr lang="en-US" altLang="ja-JP" sz="3200" dirty="0" smtClean="0">
                <a:solidFill>
                  <a:srgbClr val="FF0000"/>
                </a:solidFill>
              </a:rPr>
              <a:t>0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分より長くあく」確率が求めたいことに注意！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en-US" altLang="ja-JP" sz="3200" dirty="0" smtClean="0">
                <a:solidFill>
                  <a:srgbClr val="FF0000"/>
                </a:solidFill>
              </a:rPr>
              <a:t>P(X&gt;10/60)</a:t>
            </a:r>
            <a:r>
              <a:rPr lang="ja-JP" altLang="en-US" sz="3200" dirty="0" smtClean="0">
                <a:solidFill>
                  <a:srgbClr val="FF0000"/>
                </a:solidFill>
              </a:rPr>
              <a:t>を求めたい、つまり</a:t>
            </a:r>
            <a:r>
              <a:rPr lang="en-US" altLang="ja-JP" sz="3200" dirty="0" smtClean="0">
                <a:solidFill>
                  <a:srgbClr val="FF0000"/>
                </a:solidFill>
              </a:rPr>
              <a:t>1-P(X</a:t>
            </a:r>
            <a:r>
              <a:rPr lang="ja-JP" altLang="en-US" sz="3200" dirty="0" smtClean="0">
                <a:solidFill>
                  <a:srgbClr val="FF0000"/>
                </a:solidFill>
              </a:rPr>
              <a:t>≦</a:t>
            </a:r>
            <a:r>
              <a:rPr lang="en-US" altLang="ja-JP" sz="3200" dirty="0" smtClean="0">
                <a:solidFill>
                  <a:srgbClr val="FF0000"/>
                </a:solidFill>
              </a:rPr>
              <a:t>10/60)</a:t>
            </a:r>
            <a:r>
              <a:rPr lang="ja-JP" altLang="en-US" sz="3200" dirty="0" smtClean="0">
                <a:solidFill>
                  <a:srgbClr val="FF0000"/>
                </a:solidFill>
              </a:rPr>
              <a:t>　を求める</a:t>
            </a:r>
            <a:r>
              <a:rPr lang="en-US" altLang="ja-JP" sz="3200" dirty="0" smtClean="0">
                <a:solidFill>
                  <a:srgbClr val="FF0000"/>
                </a:solidFill>
              </a:rPr>
              <a:t>(</a:t>
            </a:r>
            <a:r>
              <a:rPr lang="ja-JP" altLang="en-US" sz="3200" dirty="0" smtClean="0">
                <a:solidFill>
                  <a:srgbClr val="FF0000"/>
                </a:solidFill>
              </a:rPr>
              <a:t>単位時間を</a:t>
            </a:r>
            <a:r>
              <a:rPr lang="en-US" altLang="ja-JP" sz="3200" dirty="0" smtClean="0">
                <a:solidFill>
                  <a:srgbClr val="FF0000"/>
                </a:solidFill>
              </a:rPr>
              <a:t>1</a:t>
            </a:r>
            <a:r>
              <a:rPr lang="ja-JP" altLang="en-US" sz="3200" dirty="0" smtClean="0">
                <a:solidFill>
                  <a:srgbClr val="FF0000"/>
                </a:solidFill>
              </a:rPr>
              <a:t>時間と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>
                <a:solidFill>
                  <a:srgbClr val="FF0000"/>
                </a:solidFill>
              </a:rPr>
              <a:t>した場合</a:t>
            </a:r>
            <a:r>
              <a:rPr lang="en-US" altLang="ja-JP" sz="3200" dirty="0" smtClean="0">
                <a:solidFill>
                  <a:srgbClr val="FF0000"/>
                </a:solidFill>
              </a:rPr>
              <a:t>)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82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99" y="1914857"/>
            <a:ext cx="12471643" cy="470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443" y="3734991"/>
            <a:ext cx="938701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8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9" y="1070695"/>
            <a:ext cx="14063454" cy="442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6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79" y="1898789"/>
            <a:ext cx="13512805" cy="435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8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495" y="3951015"/>
            <a:ext cx="5392188" cy="19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3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91" y="2870895"/>
            <a:ext cx="1255401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24589"/>
      </p:ext>
    </p:extLst>
  </p:cSld>
  <p:clrMapOvr>
    <a:masterClrMapping/>
  </p:clrMapOvr>
</p:sld>
</file>

<file path=ppt/theme/theme1.xml><?xml version="1.0" encoding="utf-8"?>
<a:theme xmlns:a="http://schemas.openxmlformats.org/drawingml/2006/main" name="7_元OHP">
  <a:themeElements>
    <a:clrScheme name="白バック">
      <a:dk1>
        <a:srgbClr val="000000"/>
      </a:dk1>
      <a:lt1>
        <a:srgbClr val="FFFFFF"/>
      </a:lt1>
      <a:dk2>
        <a:srgbClr val="3E3E3E"/>
      </a:dk2>
      <a:lt2>
        <a:srgbClr val="FFFFCC"/>
      </a:lt2>
      <a:accent1>
        <a:srgbClr val="009900"/>
      </a:accent1>
      <a:accent2>
        <a:srgbClr val="99CC00"/>
      </a:accent2>
      <a:accent3>
        <a:srgbClr val="CC0000"/>
      </a:accent3>
      <a:accent4>
        <a:srgbClr val="0033CC"/>
      </a:accent4>
      <a:accent5>
        <a:srgbClr val="FF9900"/>
      </a:accent5>
      <a:accent6>
        <a:srgbClr val="8B8B8B"/>
      </a:accent6>
      <a:hlink>
        <a:srgbClr val="3366FF"/>
      </a:hlink>
      <a:folHlink>
        <a:srgbClr val="7030A0"/>
      </a:folHlink>
    </a:clrScheme>
    <a:fontScheme name="メイリオ">
      <a:majorFont>
        <a:latin typeface="Century Gothic"/>
        <a:ea typeface="メイリオ"/>
        <a:cs typeface=""/>
      </a:majorFont>
      <a:minorFont>
        <a:latin typeface="Century Gothic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lnDef>
  </a:objectDefaults>
  <a:extraClrSchemeLst>
    <a:extraClrScheme>
      <a:clrScheme name="4_元OHP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元OHP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元OHP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65326</TotalTime>
  <Words>324</Words>
  <Application>Microsoft Office PowerPoint</Application>
  <PresentationFormat>ユーザー設定</PresentationFormat>
  <Paragraphs>90</Paragraphs>
  <Slides>35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8" baseType="lpstr">
      <vt:lpstr>ＤＦＧ華康ゴシック体W2</vt:lpstr>
      <vt:lpstr>ＤＦＧ平成ゴシック体W5</vt:lpstr>
      <vt:lpstr>ＤＦＧ平成ゴシック体W7</vt:lpstr>
      <vt:lpstr>M+ 1c thin</vt:lpstr>
      <vt:lpstr>ＭＳ Ｐゴシック</vt:lpstr>
      <vt:lpstr>ＭＳ Ｐ明朝</vt:lpstr>
      <vt:lpstr>メイリオ</vt:lpstr>
      <vt:lpstr>Arial</vt:lpstr>
      <vt:lpstr>Arial Black</vt:lpstr>
      <vt:lpstr>Century Gothic</vt:lpstr>
      <vt:lpstr>Times</vt:lpstr>
      <vt:lpstr>Wingdings</vt:lpstr>
      <vt:lpstr>7_元OHP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CS概論スライド</dc:title>
  <dc:creator>Jun</dc:creator>
  <cp:lastModifiedBy>lecture</cp:lastModifiedBy>
  <cp:revision>2122</cp:revision>
  <cp:lastPrinted>2017-04-07T01:07:20Z</cp:lastPrinted>
  <dcterms:created xsi:type="dcterms:W3CDTF">2005-02-14T05:16:26Z</dcterms:created>
  <dcterms:modified xsi:type="dcterms:W3CDTF">2023-05-16T00:06:46Z</dcterms:modified>
</cp:coreProperties>
</file>