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66"/>
  </p:notesMasterIdLst>
  <p:handoutMasterIdLst>
    <p:handoutMasterId r:id="rId67"/>
  </p:handoutMasterIdLst>
  <p:sldIdLst>
    <p:sldId id="293" r:id="rId2"/>
    <p:sldId id="765" r:id="rId3"/>
    <p:sldId id="680" r:id="rId4"/>
    <p:sldId id="297" r:id="rId5"/>
    <p:sldId id="629" r:id="rId6"/>
    <p:sldId id="630" r:id="rId7"/>
    <p:sldId id="761" r:id="rId8"/>
    <p:sldId id="681" r:id="rId9"/>
    <p:sldId id="762" r:id="rId10"/>
    <p:sldId id="766" r:id="rId11"/>
    <p:sldId id="767" r:id="rId12"/>
    <p:sldId id="763" r:id="rId13"/>
    <p:sldId id="682" r:id="rId14"/>
    <p:sldId id="689" r:id="rId15"/>
    <p:sldId id="683" r:id="rId16"/>
    <p:sldId id="684" r:id="rId17"/>
    <p:sldId id="685" r:id="rId18"/>
    <p:sldId id="687" r:id="rId19"/>
    <p:sldId id="688" r:id="rId20"/>
    <p:sldId id="764" r:id="rId21"/>
    <p:sldId id="693" r:id="rId22"/>
    <p:sldId id="694" r:id="rId23"/>
    <p:sldId id="695" r:id="rId24"/>
    <p:sldId id="696" r:id="rId25"/>
    <p:sldId id="690" r:id="rId26"/>
    <p:sldId id="697" r:id="rId27"/>
    <p:sldId id="698" r:id="rId28"/>
    <p:sldId id="558" r:id="rId29"/>
    <p:sldId id="575" r:id="rId30"/>
    <p:sldId id="625" r:id="rId31"/>
    <p:sldId id="626" r:id="rId32"/>
    <p:sldId id="627" r:id="rId33"/>
    <p:sldId id="628" r:id="rId34"/>
    <p:sldId id="559" r:id="rId35"/>
    <p:sldId id="560" r:id="rId36"/>
    <p:sldId id="699" r:id="rId37"/>
    <p:sldId id="701" r:id="rId38"/>
    <p:sldId id="700" r:id="rId39"/>
    <p:sldId id="750" r:id="rId40"/>
    <p:sldId id="735" r:id="rId41"/>
    <p:sldId id="736" r:id="rId42"/>
    <p:sldId id="737" r:id="rId43"/>
    <p:sldId id="738" r:id="rId44"/>
    <p:sldId id="739" r:id="rId45"/>
    <p:sldId id="740" r:id="rId46"/>
    <p:sldId id="741" r:id="rId47"/>
    <p:sldId id="742" r:id="rId48"/>
    <p:sldId id="743" r:id="rId49"/>
    <p:sldId id="752" r:id="rId50"/>
    <p:sldId id="753" r:id="rId51"/>
    <p:sldId id="754" r:id="rId52"/>
    <p:sldId id="755" r:id="rId53"/>
    <p:sldId id="756" r:id="rId54"/>
    <p:sldId id="757" r:id="rId55"/>
    <p:sldId id="758" r:id="rId56"/>
    <p:sldId id="759" r:id="rId57"/>
    <p:sldId id="744" r:id="rId58"/>
    <p:sldId id="745" r:id="rId59"/>
    <p:sldId id="746" r:id="rId60"/>
    <p:sldId id="747" r:id="rId61"/>
    <p:sldId id="748" r:id="rId62"/>
    <p:sldId id="749" r:id="rId63"/>
    <p:sldId id="751" r:id="rId64"/>
    <p:sldId id="702" r:id="rId65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6069F9F-F6B3-4C37-AA15-0D16F4532AC8}">
          <p14:sldIdLst>
            <p14:sldId id="293"/>
            <p14:sldId id="765"/>
            <p14:sldId id="680"/>
          </p14:sldIdLst>
        </p14:section>
        <p14:section name="タイトルなしのセクション" id="{E0777297-CDD9-4BFF-A0FB-80514FDA0BED}">
          <p14:sldIdLst>
            <p14:sldId id="297"/>
            <p14:sldId id="629"/>
            <p14:sldId id="630"/>
            <p14:sldId id="761"/>
            <p14:sldId id="681"/>
            <p14:sldId id="762"/>
            <p14:sldId id="766"/>
            <p14:sldId id="767"/>
            <p14:sldId id="763"/>
            <p14:sldId id="682"/>
            <p14:sldId id="689"/>
            <p14:sldId id="683"/>
            <p14:sldId id="684"/>
            <p14:sldId id="685"/>
            <p14:sldId id="687"/>
            <p14:sldId id="688"/>
            <p14:sldId id="764"/>
          </p14:sldIdLst>
        </p14:section>
        <p14:section name="タイトルなしのセクション" id="{1AF0A4B2-2FA2-46FC-A2D0-C0668A402DE9}">
          <p14:sldIdLst>
            <p14:sldId id="693"/>
            <p14:sldId id="694"/>
            <p14:sldId id="695"/>
            <p14:sldId id="696"/>
            <p14:sldId id="690"/>
            <p14:sldId id="697"/>
            <p14:sldId id="698"/>
            <p14:sldId id="558"/>
            <p14:sldId id="575"/>
            <p14:sldId id="625"/>
            <p14:sldId id="626"/>
            <p14:sldId id="627"/>
            <p14:sldId id="628"/>
            <p14:sldId id="559"/>
            <p14:sldId id="560"/>
            <p14:sldId id="699"/>
            <p14:sldId id="701"/>
            <p14:sldId id="700"/>
          </p14:sldIdLst>
        </p14:section>
        <p14:section name="タイトルなしのセクション" id="{5144DC53-5F90-4F12-8AC3-8B309B16DAD5}">
          <p14:sldIdLst>
            <p14:sldId id="750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</p14:sldIdLst>
        </p14:section>
        <p14:section name="タイトルなしのセクション" id="{36590BDE-42F7-4055-9D61-97879FF54A98}">
          <p14:sldIdLst>
            <p14:sldId id="743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</p14:sldIdLst>
        </p14:section>
        <p14:section name="タイトルなしのセクション" id="{71D7BDB0-A8F3-4DC0-990B-407F5178CF0C}">
          <p14:sldIdLst>
            <p14:sldId id="744"/>
            <p14:sldId id="745"/>
            <p14:sldId id="746"/>
            <p14:sldId id="747"/>
            <p14:sldId id="748"/>
            <p14:sldId id="749"/>
            <p14:sldId id="751"/>
          </p14:sldIdLst>
        </p14:section>
        <p14:section name="タイトルなしのセクション" id="{7A5505D4-28A6-4974-9A32-A8FBAF5C7234}">
          <p14:sldIdLst>
            <p14:sldId id="7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4" autoAdjust="0"/>
    <p:restoredTop sz="86667" autoAdjust="0"/>
  </p:normalViewPr>
  <p:slideViewPr>
    <p:cSldViewPr showGuides="1">
      <p:cViewPr varScale="1">
        <p:scale>
          <a:sx n="78" d="100"/>
          <a:sy n="78" d="100"/>
        </p:scale>
        <p:origin x="152" y="68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14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sz="quarter" idx="1"/>
          </p:nvPr>
        </p:nvSpPr>
        <p:spPr>
          <a:xfrm>
            <a:off x="452270" y="6579307"/>
            <a:ext cx="16480716" cy="3234296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担当</a:t>
            </a:r>
            <a:r>
              <a:rPr lang="ja-JP" altLang="en-US" dirty="0">
                <a:solidFill>
                  <a:schemeClr val="tx1"/>
                </a:solidFill>
              </a:rPr>
              <a:t>教員	</a:t>
            </a:r>
            <a:r>
              <a:rPr lang="ja-JP" altLang="en-US" dirty="0" smtClean="0">
                <a:solidFill>
                  <a:schemeClr val="tx1"/>
                </a:solidFill>
              </a:rPr>
              <a:t>佐野崇、本多泰理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曜日 時限	</a:t>
            </a:r>
            <a:r>
              <a:rPr lang="ja-JP" altLang="en-US" dirty="0" smtClean="0">
                <a:solidFill>
                  <a:schemeClr val="tx1"/>
                </a:solidFill>
              </a:rPr>
              <a:t>秋学期 火曜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lang="ja-JP" altLang="en-US" dirty="0" smtClean="0">
                <a:solidFill>
                  <a:schemeClr val="tx1"/>
                </a:solidFill>
              </a:rPr>
              <a:t>限、</a:t>
            </a:r>
            <a:r>
              <a:rPr lang="en-US" altLang="ja-JP" dirty="0" smtClean="0">
                <a:solidFill>
                  <a:schemeClr val="tx1"/>
                </a:solidFill>
              </a:rPr>
              <a:t>5</a:t>
            </a:r>
            <a:r>
              <a:rPr lang="ja-JP" altLang="en-US" dirty="0" smtClean="0">
                <a:solidFill>
                  <a:schemeClr val="tx1"/>
                </a:solidFill>
              </a:rPr>
              <a:t>限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39615" y="2576761"/>
            <a:ext cx="13681520" cy="1985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altLang="ja-JP" sz="48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DS</a:t>
            </a:r>
            <a:r>
              <a:rPr lang="ja-JP" altLang="en-US" sz="48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基礎</a:t>
            </a:r>
            <a:endParaRPr lang="en-US" altLang="ja-JP" sz="4800" dirty="0" smtClean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eaLnBrk="1" hangingPunct="1">
              <a:spcAft>
                <a:spcPts val="1800"/>
              </a:spcAft>
              <a:defRPr/>
            </a:pP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Week5 </a:t>
            </a:r>
            <a:r>
              <a:rPr lang="ja-JP" altLang="en-US" sz="60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　</a:t>
            </a:r>
            <a:r>
              <a:rPr lang="ja-JP" altLang="en-US" sz="60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統計的推定、最尤推定</a:t>
            </a:r>
            <a:endParaRPr lang="ja-JP" altLang="en-US" sz="60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有効推定量と</a:t>
            </a:r>
            <a:r>
              <a:rPr kumimoji="1" lang="en-US" altLang="ja-JP" dirty="0" smtClean="0"/>
              <a:t>CRB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03511" y="1646759"/>
                <a:ext cx="14132202" cy="7294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「推定量の分散」つまり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の値に、その下限（もしくは最小値）はあるのか？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 smtClean="0">
                    <a:latin typeface="+mn-ea"/>
                    <a:ea typeface="+mn-ea"/>
                  </a:rPr>
                  <a:t>⇒ </a:t>
                </a:r>
                <a:r>
                  <a:rPr lang="en-US" altLang="ja-JP" sz="3600" dirty="0" smtClean="0">
                    <a:latin typeface="+mn-ea"/>
                    <a:ea typeface="+mn-ea"/>
                  </a:rPr>
                  <a:t>Cramer-Rao bound(CRB, 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クラーメル・ラオの不等式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とも呼ぶ</a:t>
                </a:r>
                <a:r>
                  <a:rPr lang="en-US" altLang="ja-JP" sz="3600" dirty="0" smtClean="0">
                    <a:latin typeface="+mn-ea"/>
                    <a:ea typeface="+mn-ea"/>
                  </a:rPr>
                  <a:t>)</a:t>
                </a:r>
              </a:p>
              <a:p>
                <a:endParaRPr kumimoji="1" lang="en-US" altLang="ja-JP" sz="3600" dirty="0">
                  <a:latin typeface="+mn-ea"/>
                  <a:ea typeface="+mn-ea"/>
                </a:endParaRPr>
              </a:p>
              <a:p>
                <a:endParaRPr lang="en-US" altLang="ja-JP" sz="3600" dirty="0" smtClean="0">
                  <a:latin typeface="+mn-ea"/>
                  <a:ea typeface="+mn-ea"/>
                </a:endParaRPr>
              </a:p>
              <a:p>
                <a:endParaRPr lang="en-US" altLang="ja-JP" sz="3600" dirty="0">
                  <a:latin typeface="+mn-ea"/>
                  <a:ea typeface="+mn-ea"/>
                </a:endParaRPr>
              </a:p>
              <a:p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 smtClean="0">
                    <a:latin typeface="+mn-ea"/>
                    <a:ea typeface="+mn-ea"/>
                  </a:rPr>
                  <a:t>ここで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+mn-ea"/>
                      </a:rPr>
                      <m:t>𝐼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+mn-ea"/>
                      </a:rPr>
                      <m:t>𝜃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ja-JP" altLang="en-US" sz="3600" dirty="0" smtClean="0">
                    <a:latin typeface="+mn-ea"/>
                    <a:ea typeface="+mn-ea"/>
                  </a:rPr>
                  <a:t>は</a:t>
                </a:r>
                <a:r>
                  <a:rPr lang="en-US" altLang="ja-JP" sz="3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Fisher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情報量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と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 smtClean="0">
                    <a:latin typeface="+mn-ea"/>
                    <a:ea typeface="+mn-ea"/>
                  </a:rPr>
                  <a:t>呼ばれる量：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endParaRPr lang="en-US" altLang="ja-JP" sz="3600" dirty="0">
                  <a:latin typeface="+mn-ea"/>
                  <a:ea typeface="+mn-ea"/>
                </a:endParaRPr>
              </a:p>
              <a:p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ここで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kumimoji="1" lang="ja-JP" altLang="en-US" sz="3600" dirty="0" smtClean="0">
                    <a:latin typeface="+mn-ea"/>
                    <a:ea typeface="+mn-ea"/>
                  </a:rPr>
                  <a:t>：母集団の確率密度、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+mn-ea"/>
                          </a:rPr>
                          <m:t>𝜃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+mn-ea"/>
                      </a:rPr>
                      <m:t>[]</m:t>
                    </m:r>
                  </m:oMath>
                </a14:m>
                <a:r>
                  <a:rPr kumimoji="1" lang="ja-JP" altLang="en-US" sz="3600" dirty="0" smtClean="0">
                    <a:latin typeface="+mn-ea"/>
                    <a:ea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+mn-ea"/>
                      </a:rPr>
                      <m:t>𝜃</m:t>
                    </m:r>
                  </m:oMath>
                </a14:m>
                <a:r>
                  <a:rPr kumimoji="1" lang="ja-JP" altLang="en-US" sz="3600" dirty="0" smtClean="0">
                    <a:latin typeface="+mn-ea"/>
                    <a:ea typeface="+mn-ea"/>
                  </a:rPr>
                  <a:t>に関する期待値．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11" y="1646759"/>
                <a:ext cx="14132202" cy="7294305"/>
              </a:xfrm>
              <a:prstGeom prst="rect">
                <a:avLst/>
              </a:prstGeom>
              <a:blipFill rotWithShape="0">
                <a:blip r:embed="rId2"/>
                <a:stretch>
                  <a:fillRect l="-1337" r="-345" b="-2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/>
          <p:cNvCxnSpPr/>
          <p:nvPr/>
        </p:nvCxnSpPr>
        <p:spPr bwMode="auto">
          <a:xfrm flipH="1">
            <a:off x="2855739" y="3338947"/>
            <a:ext cx="36004" cy="720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067" y="3806999"/>
            <a:ext cx="3996476" cy="1449499"/>
          </a:xfrm>
          <a:prstGeom prst="rect">
            <a:avLst/>
          </a:prstGeom>
        </p:spPr>
      </p:pic>
      <p:pic>
        <p:nvPicPr>
          <p:cNvPr id="1026" name="Picture 2" descr="\begin{align*}&#10;&amp;I(\theta) = nE_\theta\Biggl[ \Bigl( \frac{\partial \log(f(\cdot;\theta))}{\partial \theta}\Bigr)^2\Biggr]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2" y="6739041"/>
            <a:ext cx="6355861" cy="1460446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034" name="Picture 10" descr="\begin{align*}&#10;&amp;{\rm Var}(\hat{\theta}) = E\bigl[ (\hat{\theta}-E[\hat{\theta}])^2\bigr] &#10;%E\bigl[ (\hat{\theta}-\theta)^2\bigr] &#10;%I(\theta) = nE_\theta\Biggl[ \Bigl( \frac{\partial \log(f(\cdot;\theta))}{\partial \theta}\Bigr)^2\Biggr]&#10;\end{align*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82" y="2146171"/>
            <a:ext cx="4757493" cy="61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6096099" y="7191375"/>
            <a:ext cx="39604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93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有効推定量と</a:t>
            </a:r>
            <a:r>
              <a:rPr lang="en-US" altLang="ja-JP" dirty="0"/>
              <a:t>CRB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59495" y="1646759"/>
                <a:ext cx="16342935" cy="7294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このクラーメル・ラオの不等式の右辺を</a:t>
                </a:r>
                <a:r>
                  <a:rPr kumimoji="1" lang="ja-JP" altLang="en-US" sz="3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最小分散</a:t>
                </a:r>
                <a:r>
                  <a:rPr kumimoji="1" lang="ja-JP" altLang="en-US" sz="3600" dirty="0" smtClean="0">
                    <a:latin typeface="+mn-ea"/>
                    <a:ea typeface="+mn-ea"/>
                  </a:rPr>
                  <a:t>と呼び、またこれを達成する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 smtClean="0">
                    <a:latin typeface="+mn-ea"/>
                    <a:ea typeface="+mn-ea"/>
                  </a:rPr>
                  <a:t>推定量のことを、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最小分散推定量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と呼ぶ。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endParaRPr lang="en-US" altLang="ja-JP" sz="3600" dirty="0">
                  <a:latin typeface="+mn-ea"/>
                  <a:ea typeface="+mn-ea"/>
                </a:endParaRPr>
              </a:p>
              <a:p>
                <a:endParaRPr lang="en-US" altLang="ja-JP" sz="3600" dirty="0" smtClean="0">
                  <a:latin typeface="+mn-ea"/>
                  <a:ea typeface="+mn-ea"/>
                </a:endParaRPr>
              </a:p>
              <a:p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>
                    <a:latin typeface="+mn-ea"/>
                    <a:ea typeface="+mn-ea"/>
                  </a:rPr>
                  <a:t>とくに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、パラメータ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+mn-ea"/>
                      </a:rPr>
                      <m:t>𝜃</m:t>
                    </m:r>
                  </m:oMath>
                </a14:m>
                <a:r>
                  <a:rPr lang="ja-JP" altLang="en-US" sz="3600" dirty="0" smtClean="0">
                    <a:latin typeface="+mn-ea"/>
                    <a:ea typeface="+mn-ea"/>
                  </a:rPr>
                  <a:t>の値にとらず、最小分散を達成している不偏推定量を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一様最小分散不偏推定量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と呼ぶ。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endParaRPr lang="en-US" altLang="ja-JP" sz="3600" dirty="0">
                  <a:latin typeface="+mn-ea"/>
                  <a:ea typeface="+mn-ea"/>
                </a:endParaRPr>
              </a:p>
              <a:p>
                <a:endParaRPr lang="en-US" altLang="ja-JP" sz="3600" dirty="0" smtClean="0">
                  <a:latin typeface="+mn-ea"/>
                  <a:ea typeface="+mn-ea"/>
                </a:endParaRPr>
              </a:p>
              <a:p>
                <a:endParaRPr lang="en-US" altLang="ja-JP" sz="3600" dirty="0">
                  <a:latin typeface="+mn-ea"/>
                  <a:ea typeface="+mn-ea"/>
                </a:endParaRPr>
              </a:p>
              <a:p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>
                    <a:latin typeface="+mn-ea"/>
                    <a:ea typeface="+mn-ea"/>
                  </a:rPr>
                  <a:t>ですから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、</a:t>
                </a:r>
                <a:r>
                  <a:rPr lang="ja-JP" altLang="en-US" sz="3600" u="sng" dirty="0" smtClean="0">
                    <a:latin typeface="+mn-ea"/>
                    <a:ea typeface="+mn-ea"/>
                  </a:rPr>
                  <a:t>不偏推定量の場合には、最小分散推定量はすなわち</a:t>
                </a:r>
                <a:endParaRPr lang="en-US" altLang="ja-JP" sz="3600" u="sng" dirty="0" smtClean="0">
                  <a:latin typeface="+mn-ea"/>
                  <a:ea typeface="+mn-ea"/>
                </a:endParaRPr>
              </a:p>
              <a:p>
                <a:r>
                  <a:rPr lang="ja-JP" altLang="en-US" sz="3600" u="sng" dirty="0" smtClean="0">
                    <a:latin typeface="+mn-ea"/>
                    <a:ea typeface="+mn-ea"/>
                  </a:rPr>
                  <a:t>一様最小分散不偏推定量になります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（最右辺に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+mn-ea"/>
                      </a:rPr>
                      <m:t>𝜃</m:t>
                    </m:r>
                  </m:oMath>
                </a14:m>
                <a:r>
                  <a:rPr lang="ja-JP" altLang="en-US" sz="3600" dirty="0" smtClean="0">
                    <a:latin typeface="+mn-ea"/>
                    <a:ea typeface="+mn-ea"/>
                  </a:rPr>
                  <a:t>が入っていないので）。</a:t>
                </a:r>
                <a:endParaRPr lang="en-US" altLang="ja-JP" sz="36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95" y="1646759"/>
                <a:ext cx="16342935" cy="7294305"/>
              </a:xfrm>
              <a:prstGeom prst="rect">
                <a:avLst/>
              </a:prstGeom>
              <a:blipFill rotWithShape="0">
                <a:blip r:embed="rId2"/>
                <a:stretch>
                  <a:fillRect l="-1119" t="-1253" r="-186" b="-2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/>
          <p:cNvCxnSpPr/>
          <p:nvPr/>
        </p:nvCxnSpPr>
        <p:spPr bwMode="auto">
          <a:xfrm flipH="1">
            <a:off x="2855739" y="3338947"/>
            <a:ext cx="36004" cy="720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四角形吹き出し 2"/>
          <p:cNvSpPr/>
          <p:nvPr/>
        </p:nvSpPr>
        <p:spPr bwMode="auto">
          <a:xfrm>
            <a:off x="10452583" y="2402843"/>
            <a:ext cx="4932548" cy="1605730"/>
          </a:xfrm>
          <a:prstGeom prst="wedgeRectCallout">
            <a:avLst>
              <a:gd name="adj1" fmla="val -72386"/>
              <a:gd name="adj2" fmla="val -4355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つまり有効性の観点で</a:t>
            </a:r>
            <a:endParaRPr kumimoji="1" lang="en-US" altLang="ja-JP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+mj-ea"/>
                <a:ea typeface="+mj-ea"/>
              </a:rPr>
              <a:t>最もよい性質を持った推定量（それよりも小さいばらつきを持つ推定量は無い）</a:t>
            </a: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ということです。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839" y="6121131"/>
            <a:ext cx="8169000" cy="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3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漸近正規性と漸近有効性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9455" y="1646759"/>
                <a:ext cx="16148844" cy="7294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これらに加えて、推定量の分布が、サンプルサイズ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kumimoji="1" lang="ja-JP" altLang="en-US" sz="3600" dirty="0" smtClean="0">
                    <a:latin typeface="+mn-ea"/>
                    <a:ea typeface="+mn-ea"/>
                  </a:rPr>
                  <a:t>の時、正規分布に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>
                    <a:latin typeface="+mn-ea"/>
                    <a:ea typeface="+mn-ea"/>
                  </a:rPr>
                  <a:t>近付いて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いくことを要請する</a:t>
                </a:r>
                <a:r>
                  <a:rPr lang="en-US" altLang="ja-JP" sz="3600" dirty="0" smtClean="0">
                    <a:latin typeface="+mn-ea"/>
                    <a:ea typeface="+mn-ea"/>
                  </a:rPr>
                  <a:t>”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漸近正規性</a:t>
                </a:r>
                <a:r>
                  <a:rPr lang="en-US" altLang="ja-JP" sz="3600" dirty="0" smtClean="0">
                    <a:latin typeface="+mn-ea"/>
                    <a:ea typeface="+mn-ea"/>
                  </a:rPr>
                  <a:t>”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も、推定量の一つの基準。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 smtClean="0">
                    <a:latin typeface="+mn-ea"/>
                    <a:ea typeface="+mn-ea"/>
                  </a:rPr>
                  <a:t>例えば任意の分布に対して母平均の推定量として</a:t>
                </a:r>
                <a:r>
                  <a:rPr lang="en-US" altLang="ja-JP" sz="3600" dirty="0" smtClean="0">
                    <a:latin typeface="+mn-ea"/>
                    <a:ea typeface="+mn-ea"/>
                  </a:rPr>
                  <a:t>”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標本平均</a:t>
                </a:r>
                <a:r>
                  <a:rPr lang="en-US" altLang="ja-JP" sz="3600" dirty="0" smtClean="0">
                    <a:latin typeface="+mn-ea"/>
                    <a:ea typeface="+mn-ea"/>
                  </a:rPr>
                  <a:t>”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を採用すると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 smtClean="0">
                    <a:latin typeface="+mn-ea"/>
                    <a:ea typeface="+mn-ea"/>
                  </a:rPr>
                  <a:t>これは中心極限定理</a:t>
                </a:r>
                <a:r>
                  <a:rPr kumimoji="1" lang="ja-JP" altLang="en-US" sz="3600" dirty="0" smtClean="0">
                    <a:latin typeface="+mn-ea"/>
                    <a:ea typeface="+mn-ea"/>
                  </a:rPr>
                  <a:t>により漸近正規性を満たす。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endParaRPr kumimoji="1" lang="en-US" altLang="ja-JP" sz="3600" dirty="0">
                  <a:latin typeface="+mn-ea"/>
                  <a:ea typeface="+mn-ea"/>
                </a:endParaRPr>
              </a:p>
              <a:p>
                <a:r>
                  <a:rPr lang="ja-JP" altLang="en-US" sz="3600" dirty="0" smtClean="0">
                    <a:latin typeface="+mn-ea"/>
                    <a:ea typeface="+mn-ea"/>
                  </a:rPr>
                  <a:t>また有効性についても、一般には有効性が最も高い推定量を見つけることは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困難な場合が多いため、上記のもとで収束先の正規分布の分散が最小になる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ことを要請する</a:t>
                </a:r>
                <a:r>
                  <a:rPr lang="en-US" altLang="ja-JP" sz="3600" dirty="0" smtClean="0">
                    <a:latin typeface="+mn-ea"/>
                    <a:ea typeface="+mn-ea"/>
                  </a:rPr>
                  <a:t>“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漸近有効性</a:t>
                </a:r>
                <a:r>
                  <a:rPr lang="en-US" altLang="ja-JP" sz="3600" dirty="0" smtClean="0">
                    <a:latin typeface="+mn-ea"/>
                    <a:ea typeface="+mn-ea"/>
                  </a:rPr>
                  <a:t>”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を要請する場合もある。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endParaRPr kumimoji="1" lang="en-US" altLang="ja-JP" sz="3600" dirty="0">
                  <a:latin typeface="+mn-ea"/>
                  <a:ea typeface="+mn-ea"/>
                </a:endParaRPr>
              </a:p>
              <a:p>
                <a:r>
                  <a:rPr lang="ja-JP" altLang="en-US" sz="3600" dirty="0" smtClean="0">
                    <a:latin typeface="+mn-ea"/>
                    <a:ea typeface="+mn-ea"/>
                  </a:rPr>
                  <a:t>あとで紹介する最尤推定量は、漸近有効性をもつ推定量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 smtClean="0">
                    <a:latin typeface="+mn-ea"/>
                    <a:ea typeface="+mn-ea"/>
                  </a:rPr>
                  <a:t>（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漸近的有効推定量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、と呼びます）。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5" y="1646759"/>
                <a:ext cx="16148844" cy="7294305"/>
              </a:xfrm>
              <a:prstGeom prst="rect">
                <a:avLst/>
              </a:prstGeom>
              <a:blipFill rotWithShape="0">
                <a:blip r:embed="rId2"/>
                <a:stretch>
                  <a:fillRect l="-1133" t="-1086" r="-189" b="-2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91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不偏推定量の例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5"/>
              <p:cNvSpPr txBox="1">
                <a:spLocks noChangeArrowheads="1"/>
              </p:cNvSpPr>
              <p:nvPr/>
            </p:nvSpPr>
            <p:spPr bwMode="auto">
              <a:xfrm>
                <a:off x="381000" y="1229581"/>
                <a:ext cx="15658036" cy="2277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4400" dirty="0">
                    <a:latin typeface="+mn-ea"/>
                    <a:ea typeface="+mn-ea"/>
                  </a:rPr>
                  <a:t>冒頭の問題に戻り、確率変数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ja-JP" altLang="en-US" sz="4400" dirty="0" smtClean="0">
                    <a:latin typeface="+mn-ea"/>
                    <a:ea typeface="+mn-ea"/>
                  </a:rPr>
                  <a:t>の</a:t>
                </a:r>
                <a:r>
                  <a:rPr lang="ja-JP" altLang="en-US" sz="4400" dirty="0">
                    <a:latin typeface="+mn-ea"/>
                    <a:ea typeface="+mn-ea"/>
                  </a:rPr>
                  <a:t>期待値を考える</a:t>
                </a:r>
                <a:endParaRPr lang="en-US" altLang="ja-JP" sz="4400" dirty="0">
                  <a:latin typeface="+mn-ea"/>
                  <a:ea typeface="+mn-ea"/>
                </a:endParaRPr>
              </a:p>
              <a:p>
                <a:pPr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endParaRPr lang="en-US" altLang="ja-JP" sz="4400" dirty="0">
                  <a:latin typeface="+mn-ea"/>
                  <a:ea typeface="+mn-ea"/>
                </a:endParaRPr>
              </a:p>
              <a:p>
                <a:pPr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4400" dirty="0">
                    <a:latin typeface="+mn-ea"/>
                    <a:ea typeface="+mn-ea"/>
                  </a:rPr>
                  <a:t>二項分布なので、</a:t>
                </a:r>
                <a:r>
                  <a:rPr lang="en-US" altLang="ja-JP" sz="4400" dirty="0">
                    <a:latin typeface="+mn-ea"/>
                    <a:ea typeface="+mn-ea"/>
                  </a:rPr>
                  <a:t>E[X] = np </a:t>
                </a:r>
                <a:r>
                  <a:rPr lang="ja-JP" altLang="en-US" sz="4400" dirty="0">
                    <a:latin typeface="+mn-ea"/>
                    <a:ea typeface="+mn-ea"/>
                  </a:rPr>
                  <a:t>であるから</a:t>
                </a:r>
                <a:endParaRPr lang="en-US" altLang="ja-JP" sz="4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29581"/>
                <a:ext cx="15658036" cy="2277547"/>
              </a:xfrm>
              <a:prstGeom prst="rect">
                <a:avLst/>
              </a:prstGeom>
              <a:blipFill rotWithShape="0">
                <a:blip r:embed="rId2"/>
                <a:stretch>
                  <a:fillRect l="-1441" t="-5898" b="-120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78" y="3813905"/>
            <a:ext cx="4765611" cy="125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>
                <a:spLocks noChangeArrowheads="1"/>
              </p:cNvSpPr>
              <p:nvPr/>
            </p:nvSpPr>
            <p:spPr bwMode="auto">
              <a:xfrm>
                <a:off x="817562" y="5451857"/>
                <a:ext cx="14372927" cy="152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63538" indent="-363538">
                  <a:spcAft>
                    <a:spcPts val="600"/>
                  </a:spcAft>
                  <a:buClr>
                    <a:srgbClr val="A50021"/>
                  </a:buClr>
                  <a:buFont typeface="Wingdings" pitchFamily="2" charset="2"/>
                  <a:buChar char="l"/>
                  <a:defRPr/>
                </a:pPr>
                <a:r>
                  <a:rPr lang="ja-JP" altLang="en-US" sz="4400" dirty="0" smtClean="0">
                    <a:latin typeface="+mn-ea"/>
                    <a:ea typeface="+mn-ea"/>
                  </a:rPr>
                  <a:t>つまり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4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</m:acc>
                  </m:oMath>
                </a14:m>
                <a:r>
                  <a:rPr lang="ja-JP" altLang="en-US" sz="4400" dirty="0">
                    <a:latin typeface="+mn-ea"/>
                    <a:ea typeface="+mn-ea"/>
                  </a:rPr>
                  <a:t>は常に真の値</a:t>
                </a:r>
                <a:r>
                  <a:rPr lang="en-US" altLang="ja-JP" sz="4400" dirty="0">
                    <a:latin typeface="+mn-ea"/>
                    <a:ea typeface="+mn-ea"/>
                  </a:rPr>
                  <a:t>p</a:t>
                </a:r>
                <a:r>
                  <a:rPr lang="ja-JP" altLang="en-US" sz="4400" dirty="0">
                    <a:latin typeface="+mn-ea"/>
                    <a:ea typeface="+mn-ea"/>
                  </a:rPr>
                  <a:t>のまわりにばらつく。</a:t>
                </a:r>
                <a:endParaRPr lang="en-US" altLang="ja-JP" sz="4400" dirty="0">
                  <a:latin typeface="+mn-ea"/>
                  <a:ea typeface="+mn-ea"/>
                </a:endParaRPr>
              </a:p>
              <a:p>
                <a:pPr>
                  <a:spcAft>
                    <a:spcPts val="600"/>
                  </a:spcAft>
                  <a:buClr>
                    <a:srgbClr val="A50021"/>
                  </a:buClr>
                  <a:defRPr/>
                </a:pPr>
                <a:r>
                  <a:rPr lang="ja-JP" altLang="en-US" sz="4400" dirty="0">
                    <a:latin typeface="+mn-ea"/>
                    <a:ea typeface="+mn-ea"/>
                  </a:rPr>
                  <a:t>　すなわち</a:t>
                </a:r>
                <a:r>
                  <a:rPr lang="ja-JP" altLang="en-US" sz="4400" dirty="0">
                    <a:solidFill>
                      <a:srgbClr val="FF0000"/>
                    </a:solidFill>
                    <a:latin typeface="+mn-ea"/>
                    <a:ea typeface="+mn-ea"/>
                  </a:rPr>
                  <a:t>不偏推定量</a:t>
                </a:r>
                <a:endParaRPr lang="en-US" altLang="ja-JP" sz="4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562" y="5451857"/>
                <a:ext cx="14372927" cy="1523494"/>
              </a:xfrm>
              <a:prstGeom prst="rect">
                <a:avLst/>
              </a:prstGeom>
              <a:blipFill rotWithShape="0">
                <a:blip r:embed="rId4"/>
                <a:stretch>
                  <a:fillRect l="-1527" t="-8400" b="-18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0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不偏推定量の例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7" name="テキスト ボックス 3"/>
          <p:cNvSpPr txBox="1">
            <a:spLocks noChangeArrowheads="1"/>
          </p:cNvSpPr>
          <p:nvPr/>
        </p:nvSpPr>
        <p:spPr bwMode="auto">
          <a:xfrm>
            <a:off x="525016" y="1574751"/>
            <a:ext cx="16732323" cy="740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ある確率分布に従う独立な確率変数列</a:t>
            </a:r>
            <a:r>
              <a:rPr lang="en-US" altLang="ja-JP" sz="4400" dirty="0">
                <a:latin typeface="+mn-ea"/>
                <a:ea typeface="+mn-ea"/>
              </a:rPr>
              <a:t>X</a:t>
            </a:r>
            <a:r>
              <a:rPr lang="en-US" altLang="ja-JP" sz="4400" baseline="-25000" dirty="0">
                <a:latin typeface="+mn-ea"/>
                <a:ea typeface="+mn-ea"/>
              </a:rPr>
              <a:t>1</a:t>
            </a:r>
            <a:r>
              <a:rPr lang="en-US" altLang="ja-JP" sz="4400" dirty="0">
                <a:latin typeface="+mn-ea"/>
                <a:ea typeface="+mn-ea"/>
              </a:rPr>
              <a:t>,X</a:t>
            </a:r>
            <a:r>
              <a:rPr lang="en-US" altLang="ja-JP" sz="4400" baseline="-25000" dirty="0">
                <a:latin typeface="+mn-ea"/>
                <a:ea typeface="+mn-ea"/>
              </a:rPr>
              <a:t>2</a:t>
            </a:r>
            <a:r>
              <a:rPr lang="en-US" altLang="ja-JP" sz="4400" dirty="0">
                <a:latin typeface="+mn-ea"/>
                <a:ea typeface="+mn-ea"/>
              </a:rPr>
              <a:t>,…,</a:t>
            </a:r>
            <a:r>
              <a:rPr lang="en-US" altLang="ja-JP" sz="4400" dirty="0" err="1">
                <a:latin typeface="+mn-ea"/>
                <a:ea typeface="+mn-ea"/>
              </a:rPr>
              <a:t>X</a:t>
            </a:r>
            <a:r>
              <a:rPr lang="en-US" altLang="ja-JP" sz="4400" baseline="-25000" dirty="0" err="1">
                <a:latin typeface="+mn-ea"/>
                <a:ea typeface="+mn-ea"/>
              </a:rPr>
              <a:t>n</a:t>
            </a:r>
            <a:r>
              <a:rPr lang="ja-JP" altLang="en-US" sz="4400" dirty="0">
                <a:latin typeface="+mn-ea"/>
                <a:ea typeface="+mn-ea"/>
              </a:rPr>
              <a:t>からその（真の）期待値と分散を推定しよう。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観測された標本の標本平均をとると、その期待値は明らかに真の期待値に一致する。　→　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標本平均は期待値の不偏推定量。</a:t>
            </a:r>
            <a:endParaRPr lang="en-US" altLang="ja-JP" sz="4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分散はどうか</a:t>
            </a:r>
            <a:r>
              <a:rPr lang="ja-JP" altLang="en-US" sz="4400" dirty="0" smtClean="0">
                <a:latin typeface="+mn-ea"/>
                <a:ea typeface="+mn-ea"/>
              </a:rPr>
              <a:t>？</a:t>
            </a:r>
            <a:r>
              <a:rPr lang="ja-JP" altLang="en-US" sz="4400" dirty="0">
                <a:latin typeface="+mn-ea"/>
                <a:ea typeface="+mn-ea"/>
              </a:rPr>
              <a:t>偏差</a:t>
            </a:r>
            <a:r>
              <a:rPr lang="ja-JP" altLang="en-US" sz="4400" dirty="0" smtClean="0">
                <a:latin typeface="+mn-ea"/>
                <a:ea typeface="+mn-ea"/>
              </a:rPr>
              <a:t>平方和を</a:t>
            </a:r>
            <a:r>
              <a:rPr lang="en-US" altLang="ja-JP" sz="4400" dirty="0" smtClean="0">
                <a:latin typeface="+mn-ea"/>
                <a:ea typeface="+mn-ea"/>
              </a:rPr>
              <a:t>N</a:t>
            </a:r>
            <a:r>
              <a:rPr lang="ja-JP" altLang="en-US" sz="4400" dirty="0" smtClean="0">
                <a:latin typeface="+mn-ea"/>
                <a:ea typeface="+mn-ea"/>
              </a:rPr>
              <a:t>で割る分散：</a:t>
            </a:r>
            <a:r>
              <a:rPr lang="ja-JP" altLang="en-US" sz="4400" dirty="0">
                <a:latin typeface="+mn-ea"/>
                <a:ea typeface="+mn-ea"/>
              </a:rPr>
              <a:t>　　　　　　　　　　　　　　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 marL="0" indent="0">
              <a:spcAft>
                <a:spcPts val="6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n-ea"/>
                <a:ea typeface="+mn-ea"/>
              </a:rPr>
              <a:t>　は</a:t>
            </a:r>
            <a:r>
              <a:rPr lang="ja-JP" altLang="en-US" sz="4400" dirty="0">
                <a:latin typeface="+mn-ea"/>
                <a:ea typeface="+mn-ea"/>
              </a:rPr>
              <a:t>不偏推定量ではない。</a:t>
            </a:r>
            <a:endParaRPr lang="en-US" altLang="ja-JP" sz="4400" dirty="0">
              <a:latin typeface="+mn-ea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95" y="6687319"/>
            <a:ext cx="2979253" cy="135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不偏分散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380999" y="1360724"/>
            <a:ext cx="150041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 smtClean="0">
                <a:latin typeface="+mn-ea"/>
                <a:ea typeface="+mn-ea"/>
              </a:rPr>
              <a:t>分散</a:t>
            </a:r>
            <a:r>
              <a:rPr lang="ja-JP" altLang="en-US" sz="4400" dirty="0">
                <a:latin typeface="+mn-ea"/>
                <a:ea typeface="+mn-ea"/>
              </a:rPr>
              <a:t>に関しては、以下の量</a:t>
            </a:r>
            <a:endParaRPr lang="en-US" altLang="ja-JP" sz="4400" dirty="0">
              <a:latin typeface="+mn-ea"/>
              <a:ea typeface="+mn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n-ea"/>
              <a:ea typeface="+mn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r>
              <a:rPr lang="ja-JP" altLang="en-US" sz="4400" dirty="0">
                <a:latin typeface="+mn-ea"/>
                <a:ea typeface="+mn-ea"/>
              </a:rPr>
              <a:t>　</a:t>
            </a:r>
            <a:r>
              <a:rPr lang="ja-JP" altLang="en-US" sz="4400" dirty="0" smtClean="0">
                <a:latin typeface="+mn-ea"/>
                <a:ea typeface="+mn-ea"/>
              </a:rPr>
              <a:t>が母分散の不偏</a:t>
            </a:r>
            <a:r>
              <a:rPr lang="ja-JP" altLang="en-US" sz="4400" dirty="0">
                <a:latin typeface="+mn-ea"/>
                <a:ea typeface="+mn-ea"/>
              </a:rPr>
              <a:t>推定量</a:t>
            </a:r>
            <a:r>
              <a:rPr lang="ja-JP" altLang="en-US" sz="4400" dirty="0" smtClean="0">
                <a:latin typeface="+mn-ea"/>
                <a:ea typeface="+mn-ea"/>
              </a:rPr>
              <a:t>。よってこれ</a:t>
            </a:r>
            <a:r>
              <a:rPr lang="ja-JP" altLang="en-US" sz="4400" dirty="0">
                <a:latin typeface="+mn-ea"/>
                <a:ea typeface="+mn-ea"/>
              </a:rPr>
              <a:t>を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不偏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分散</a:t>
            </a:r>
            <a:r>
              <a:rPr lang="ja-JP" altLang="en-US" sz="4400" dirty="0" smtClean="0">
                <a:latin typeface="+mn-ea"/>
                <a:ea typeface="+mn-ea"/>
              </a:rPr>
              <a:t>という</a:t>
            </a:r>
            <a:r>
              <a:rPr lang="ja-JP" altLang="en-US" sz="4400" dirty="0">
                <a:latin typeface="+mn-ea"/>
                <a:ea typeface="+mn-ea"/>
              </a:rPr>
              <a:t>。</a:t>
            </a:r>
            <a:endParaRPr lang="en-US" altLang="ja-JP" sz="4400" dirty="0">
              <a:latin typeface="+mn-ea"/>
              <a:ea typeface="+mn-ea"/>
            </a:endParaRPr>
          </a:p>
        </p:txBody>
      </p:sp>
      <p:pic>
        <p:nvPicPr>
          <p:cNvPr id="10" name="Picture 2" descr="$$&#10;\frac{1}{N-1} \sum_{i=1}^N (X_i-\bar{X})^2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051" y="2197976"/>
            <a:ext cx="4745057" cy="157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8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推定量のバイアス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669032" y="1621490"/>
            <a:ext cx="14716099" cy="58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n-ea"/>
                <a:ea typeface="+mn-ea"/>
              </a:rPr>
              <a:t>推定量が不偏推定量でないとき、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推定量の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期待値と真の値の差</a:t>
            </a:r>
            <a:r>
              <a:rPr lang="ja-JP" altLang="en-US" sz="4400" dirty="0">
                <a:latin typeface="+mn-ea"/>
                <a:ea typeface="+mn-ea"/>
              </a:rPr>
              <a:t>をバイアスと呼ぶ。</a:t>
            </a:r>
            <a:endParaRPr lang="en-US" altLang="ja-JP" sz="4400" dirty="0">
              <a:latin typeface="+mn-ea"/>
              <a:ea typeface="+mn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r>
              <a:rPr lang="ja-JP" altLang="en-US" sz="4400" dirty="0">
                <a:latin typeface="+mn-ea"/>
                <a:ea typeface="+mn-ea"/>
              </a:rPr>
              <a:t>　　　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endParaRPr lang="en-US" altLang="ja-JP" sz="4400" dirty="0">
              <a:latin typeface="+mn-ea"/>
              <a:ea typeface="+mn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n-ea"/>
                <a:ea typeface="+mn-ea"/>
              </a:rPr>
              <a:t>真の値が分からない以上、当然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バイアスも未知</a:t>
            </a:r>
            <a:r>
              <a:rPr lang="ja-JP" altLang="en-US" sz="4400" dirty="0">
                <a:latin typeface="+mn-ea"/>
                <a:ea typeface="+mn-ea"/>
              </a:rPr>
              <a:t>であるのが普通。</a:t>
            </a:r>
            <a:endParaRPr lang="en-US" altLang="ja-JP" sz="4400" dirty="0">
              <a:latin typeface="+mn-ea"/>
              <a:ea typeface="+mn-ea"/>
            </a:endParaRPr>
          </a:p>
        </p:txBody>
      </p:sp>
      <p:pic>
        <p:nvPicPr>
          <p:cNvPr id="1026" name="Picture 2" descr="\begin{align*}&#10;&amp;{\rm Bias} = E[\tilde{\theta}(X)] - \theta_0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35" y="3664445"/>
            <a:ext cx="5182711" cy="71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推定量のバイアスの例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245603" y="1733769"/>
            <a:ext cx="14268748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前述のコイントスの例で、他にも推定量は考えられる。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例えば</a:t>
            </a:r>
            <a:r>
              <a:rPr lang="ja-JP" altLang="en-US" sz="4400" dirty="0" err="1">
                <a:latin typeface="+mj-ea"/>
                <a:ea typeface="+mj-ea"/>
              </a:rPr>
              <a:t>。。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9" name="テキスト ボックス 6"/>
          <p:cNvSpPr txBox="1">
            <a:spLocks noChangeArrowheads="1"/>
          </p:cNvSpPr>
          <p:nvPr/>
        </p:nvSpPr>
        <p:spPr bwMode="auto">
          <a:xfrm>
            <a:off x="1296403" y="4491075"/>
            <a:ext cx="14268748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A50021"/>
              </a:buClr>
            </a:pPr>
            <a:r>
              <a:rPr lang="ja-JP" altLang="en-US" sz="4400" dirty="0" err="1">
                <a:latin typeface="+mj-ea"/>
                <a:ea typeface="+mj-ea"/>
              </a:rPr>
              <a:t>とと</a:t>
            </a:r>
            <a:r>
              <a:rPr lang="ja-JP" altLang="en-US" sz="4400" dirty="0">
                <a:latin typeface="+mj-ea"/>
                <a:ea typeface="+mj-ea"/>
              </a:rPr>
              <a:t>ると、、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>
            <a:spLocks noChangeArrowheads="1"/>
          </p:cNvSpPr>
          <p:nvPr/>
        </p:nvSpPr>
        <p:spPr bwMode="auto">
          <a:xfrm>
            <a:off x="648333" y="7072037"/>
            <a:ext cx="14268746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r>
              <a:rPr lang="ja-JP" altLang="en-US" sz="4400" dirty="0">
                <a:latin typeface="+mj-ea"/>
                <a:ea typeface="+mj-ea"/>
              </a:rPr>
              <a:t>　となり、期待値は真の母数</a:t>
            </a:r>
            <a:r>
              <a:rPr lang="en-US" altLang="ja-JP" sz="4400" dirty="0">
                <a:latin typeface="+mj-ea"/>
                <a:ea typeface="+mj-ea"/>
              </a:rPr>
              <a:t>p</a:t>
            </a:r>
            <a:r>
              <a:rPr lang="ja-JP" altLang="en-US" sz="4400" dirty="0">
                <a:latin typeface="+mj-ea"/>
                <a:ea typeface="+mj-ea"/>
              </a:rPr>
              <a:t>に一致しない</a:t>
            </a:r>
            <a:r>
              <a:rPr lang="ja-JP" altLang="en-US" sz="4400" dirty="0" smtClean="0">
                <a:latin typeface="+mj-ea"/>
                <a:ea typeface="+mj-ea"/>
              </a:rPr>
              <a:t>！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89" y="3126126"/>
            <a:ext cx="2995928" cy="137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465" y="5821350"/>
            <a:ext cx="7553099" cy="140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9694329" y="5716687"/>
            <a:ext cx="2234418" cy="150656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280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11603248" y="5019774"/>
            <a:ext cx="217487" cy="681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1"/>
          <p:cNvSpPr txBox="1">
            <a:spLocks noChangeArrowheads="1"/>
          </p:cNvSpPr>
          <p:nvPr/>
        </p:nvSpPr>
        <p:spPr bwMode="auto">
          <a:xfrm>
            <a:off x="11168401" y="4599087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ja-JP" altLang="en-US" sz="4000" b="1">
                <a:solidFill>
                  <a:srgbClr val="FF0000"/>
                </a:solidFill>
                <a:latin typeface="+mj-ea"/>
                <a:ea typeface="+mj-ea"/>
              </a:rPr>
              <a:t>バイアス</a:t>
            </a:r>
          </a:p>
        </p:txBody>
      </p:sp>
    </p:spTree>
    <p:extLst>
      <p:ext uri="{BB962C8B-B14F-4D97-AF65-F5344CB8AC3E}">
        <p14:creationId xmlns:p14="http://schemas.microsoft.com/office/powerpoint/2010/main" val="13004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推定量の精度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95299" y="1214958"/>
            <a:ext cx="15321879" cy="5040313"/>
          </a:xfrm>
          <a:prstGeom prst="rect">
            <a:avLst/>
          </a:prstGeom>
        </p:spPr>
        <p:txBody>
          <a:bodyPr/>
          <a:lstStyle>
            <a:lvl1pPr marL="192088" indent="-192088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kumimoj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63550" indent="-185738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imSun" pitchFamily="2" charset="-122"/>
              <a:buChar char="-"/>
              <a:defRPr kumimoji="1"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68350" indent="-193675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kumimoji="1"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52513" indent="-180975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SimSun" panose="02010600030101010101" pitchFamily="2" charset="-122"/>
              <a:buChar char="-"/>
              <a:defRPr kumimoji="1"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381125" indent="-146050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38325" indent="-146050" algn="l" rtl="0" fontAlgn="base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95525" indent="-146050" algn="l" rtl="0" fontAlgn="base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52725" indent="-146050" algn="l" rtl="0" fontAlgn="base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209925" indent="-146050" algn="l" rtl="0" fontAlgn="base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kern="0" dirty="0" smtClean="0">
                <a:solidFill>
                  <a:prstClr val="black"/>
                </a:solidFill>
                <a:latin typeface="+mn-ea"/>
              </a:rPr>
              <a:t>N(μ</a:t>
            </a:r>
            <a:r>
              <a:rPr lang="ja-JP" altLang="en-US" sz="4400" kern="0" dirty="0" err="1" smtClean="0">
                <a:solidFill>
                  <a:prstClr val="black"/>
                </a:solidFill>
                <a:latin typeface="+mn-ea"/>
              </a:rPr>
              <a:t>、</a:t>
            </a:r>
            <a:r>
              <a:rPr lang="en-US" altLang="ja-JP" sz="4400" kern="0" dirty="0" smtClean="0">
                <a:solidFill>
                  <a:prstClr val="black"/>
                </a:solidFill>
                <a:latin typeface="+mn-ea"/>
              </a:rPr>
              <a:t>σ</a:t>
            </a:r>
            <a:r>
              <a:rPr lang="en-US" altLang="ja-JP" sz="4400" kern="0" baseline="30000" dirty="0" smtClean="0">
                <a:solidFill>
                  <a:prstClr val="black"/>
                </a:solidFill>
                <a:latin typeface="+mn-ea"/>
              </a:rPr>
              <a:t>2</a:t>
            </a:r>
            <a:r>
              <a:rPr lang="en-US" altLang="ja-JP" sz="4400" kern="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ja-JP" altLang="en-US" sz="4400" kern="0" dirty="0" err="1" smtClean="0">
                <a:solidFill>
                  <a:prstClr val="black"/>
                </a:solidFill>
                <a:latin typeface="+mn-ea"/>
              </a:rPr>
              <a:t>、</a:t>
            </a: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ここで</a:t>
            </a:r>
            <a:r>
              <a:rPr lang="en-US" altLang="ja-JP" sz="4400" kern="0" dirty="0" smtClean="0">
                <a:solidFill>
                  <a:prstClr val="black"/>
                </a:solidFill>
                <a:latin typeface="+mn-ea"/>
              </a:rPr>
              <a:t>μ</a:t>
            </a: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は未知（</a:t>
            </a:r>
            <a:r>
              <a:rPr lang="en-US" altLang="ja-JP" sz="4400" kern="0" dirty="0" smtClean="0">
                <a:solidFill>
                  <a:prstClr val="black"/>
                </a:solidFill>
                <a:latin typeface="+mn-ea"/>
              </a:rPr>
              <a:t>σ</a:t>
            </a:r>
            <a:r>
              <a:rPr lang="en-US" altLang="ja-JP" sz="4400" kern="0" baseline="30000" dirty="0" smtClean="0">
                <a:solidFill>
                  <a:prstClr val="black"/>
                </a:solidFill>
                <a:latin typeface="+mn-ea"/>
              </a:rPr>
              <a:t>2</a:t>
            </a: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は未知でも既知でもどちらでも可）に従う独立なデータ</a:t>
            </a:r>
            <a:r>
              <a:rPr lang="en-US" altLang="ja-JP" sz="4400" dirty="0">
                <a:latin typeface="+mn-ea"/>
              </a:rPr>
              <a:t>X</a:t>
            </a:r>
            <a:r>
              <a:rPr lang="en-US" altLang="ja-JP" sz="4400" baseline="-25000" dirty="0">
                <a:latin typeface="+mn-ea"/>
              </a:rPr>
              <a:t>1</a:t>
            </a:r>
            <a:r>
              <a:rPr lang="en-US" altLang="ja-JP" sz="4400" dirty="0">
                <a:latin typeface="+mn-ea"/>
              </a:rPr>
              <a:t>,X</a:t>
            </a:r>
            <a:r>
              <a:rPr lang="en-US" altLang="ja-JP" sz="4400" baseline="-25000" dirty="0">
                <a:latin typeface="+mn-ea"/>
              </a:rPr>
              <a:t>2</a:t>
            </a:r>
            <a:r>
              <a:rPr lang="en-US" altLang="ja-JP" sz="4400" dirty="0">
                <a:latin typeface="+mn-ea"/>
              </a:rPr>
              <a:t>,…,</a:t>
            </a:r>
            <a:r>
              <a:rPr lang="en-US" altLang="ja-JP" sz="4400" dirty="0" err="1">
                <a:latin typeface="+mn-ea"/>
              </a:rPr>
              <a:t>X</a:t>
            </a:r>
            <a:r>
              <a:rPr lang="en-US" altLang="ja-JP" sz="4400" baseline="-25000" dirty="0" err="1">
                <a:latin typeface="+mn-ea"/>
              </a:rPr>
              <a:t>n</a:t>
            </a:r>
            <a:r>
              <a:rPr lang="en-US" altLang="ja-JP" sz="4400" kern="0" dirty="0" smtClean="0">
                <a:solidFill>
                  <a:prstClr val="black"/>
                </a:solidFill>
                <a:latin typeface="+mn-ea"/>
              </a:rPr>
              <a:t> (n&gt;=3)</a:t>
            </a: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があるとき、以下は</a:t>
            </a:r>
            <a:r>
              <a:rPr lang="ja-JP" altLang="en-US" sz="4400" u="sng" kern="0" dirty="0" smtClean="0">
                <a:solidFill>
                  <a:prstClr val="black"/>
                </a:solidFill>
                <a:latin typeface="+mn-ea"/>
              </a:rPr>
              <a:t>すべて</a:t>
            </a:r>
            <a:r>
              <a:rPr lang="en-US" altLang="ja-JP" sz="4400" u="sng" kern="0" dirty="0" smtClean="0">
                <a:solidFill>
                  <a:prstClr val="black"/>
                </a:solidFill>
                <a:latin typeface="+mn-ea"/>
              </a:rPr>
              <a:t>μ</a:t>
            </a:r>
            <a:r>
              <a:rPr lang="ja-JP" altLang="en-US" sz="4400" u="sng" kern="0" dirty="0" smtClean="0">
                <a:solidFill>
                  <a:prstClr val="black"/>
                </a:solidFill>
                <a:latin typeface="+mn-ea"/>
              </a:rPr>
              <a:t>の不偏推定量</a:t>
            </a: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（バイアスが</a:t>
            </a:r>
            <a:r>
              <a:rPr lang="en-US" altLang="ja-JP" sz="4400" kern="0" dirty="0" smtClean="0">
                <a:solidFill>
                  <a:prstClr val="black"/>
                </a:solidFill>
                <a:latin typeface="+mn-ea"/>
              </a:rPr>
              <a:t>0</a:t>
            </a: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）</a:t>
            </a:r>
            <a:endParaRPr lang="en-US" altLang="ja-JP" sz="4400" kern="0" dirty="0" smtClean="0">
              <a:solidFill>
                <a:prstClr val="black"/>
              </a:solidFill>
              <a:latin typeface="+mn-ea"/>
            </a:endParaRPr>
          </a:p>
          <a:p>
            <a:pPr marL="457200" lvl="1" indent="0">
              <a:spcAft>
                <a:spcPts val="1200"/>
              </a:spcAft>
              <a:buClr>
                <a:srgbClr val="A50021"/>
              </a:buClr>
              <a:buFont typeface="SimSun" pitchFamily="2" charset="-122"/>
              <a:buNone/>
              <a:defRPr/>
            </a:pPr>
            <a:endParaRPr lang="en-US" altLang="ja-JP" sz="4400" kern="0" dirty="0">
              <a:solidFill>
                <a:prstClr val="black"/>
              </a:solidFill>
              <a:latin typeface="+mn-ea"/>
            </a:endParaRPr>
          </a:p>
          <a:p>
            <a:pPr marL="457200" lvl="1" indent="0">
              <a:spcAft>
                <a:spcPts val="1200"/>
              </a:spcAft>
              <a:buClr>
                <a:srgbClr val="A50021"/>
              </a:buClr>
              <a:buFont typeface="SimSun" pitchFamily="2" charset="-122"/>
              <a:buNone/>
              <a:defRPr/>
            </a:pPr>
            <a:endParaRPr lang="en-US" altLang="ja-JP" sz="4400" kern="0" dirty="0" smtClean="0">
              <a:solidFill>
                <a:prstClr val="black"/>
              </a:solidFill>
              <a:latin typeface="+mn-ea"/>
            </a:endParaRPr>
          </a:p>
          <a:p>
            <a:pPr marL="457200" lvl="1" indent="0">
              <a:spcAft>
                <a:spcPts val="1200"/>
              </a:spcAft>
              <a:buClr>
                <a:srgbClr val="A50021"/>
              </a:buClr>
              <a:buFont typeface="SimSun" pitchFamily="2" charset="-122"/>
              <a:buNone/>
              <a:defRPr/>
            </a:pPr>
            <a:endParaRPr lang="en-US" altLang="ja-JP" sz="4400" kern="0" dirty="0" smtClean="0">
              <a:solidFill>
                <a:prstClr val="black"/>
              </a:solidFill>
              <a:latin typeface="+mn-ea"/>
            </a:endParaRPr>
          </a:p>
          <a:p>
            <a:pPr marL="820738" lvl="1" indent="-363538">
              <a:spcAft>
                <a:spcPts val="12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データが</a:t>
            </a:r>
            <a:r>
              <a:rPr lang="en-US" altLang="ja-JP" sz="4400" kern="0" dirty="0" smtClean="0">
                <a:solidFill>
                  <a:prstClr val="black"/>
                </a:solidFill>
                <a:latin typeface="+mn-ea"/>
              </a:rPr>
              <a:t>1</a:t>
            </a: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個で済む　　？なじみのある　　　はどういう点で優れているのか？</a:t>
            </a:r>
            <a:endParaRPr lang="en-US" altLang="ja-JP" sz="4400" kern="0" dirty="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" name="Picture 2" descr="&#10;\begin{itemize}&#10;\item $\hat{\mu}_1=X_1$;&#10;\item $\hat{\mu}_2=(X_1+X_2)/2$;&#10;\item $\hat{\mu}_3= (4-\pi)X_1+(\pi-3)X_n $;&#10;\item $\hat{\mu}_4=\sum_{i=1}^n X_i/n$&#10;\end{itemize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99" y="3374951"/>
            <a:ext cx="5726169" cy="244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55" y="6607924"/>
            <a:ext cx="719209" cy="5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106" y="6543303"/>
            <a:ext cx="752661" cy="56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187887" y="8402154"/>
            <a:ext cx="7417415" cy="76944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457200" lvl="1" indent="0">
              <a:spcAft>
                <a:spcPts val="1200"/>
              </a:spcAft>
              <a:buClr>
                <a:srgbClr val="A50021"/>
              </a:buClr>
              <a:buFont typeface="SimSun" pitchFamily="2" charset="-122"/>
              <a:buNone/>
              <a:defRPr/>
            </a:pPr>
            <a:r>
              <a:rPr lang="ja-JP" altLang="en-US" sz="4400" kern="0" dirty="0" smtClean="0">
                <a:solidFill>
                  <a:prstClr val="black"/>
                </a:solidFill>
                <a:latin typeface="+mj-ea"/>
                <a:ea typeface="+mj-ea"/>
              </a:rPr>
              <a:t>有効性</a:t>
            </a:r>
            <a:r>
              <a:rPr lang="ja-JP" altLang="en-US" sz="4400" kern="0" dirty="0">
                <a:solidFill>
                  <a:prstClr val="black"/>
                </a:solidFill>
                <a:latin typeface="+mj-ea"/>
                <a:ea typeface="+mj-ea"/>
              </a:rPr>
              <a:t>を考察してみよう。</a:t>
            </a:r>
            <a:endParaRPr lang="en-US" altLang="ja-JP" sz="4400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16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推定量の精度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679624" y="1538994"/>
            <a:ext cx="16013446" cy="1187887"/>
          </a:xfrm>
          <a:prstGeom prst="rect">
            <a:avLst/>
          </a:prstGeom>
        </p:spPr>
        <p:txBody>
          <a:bodyPr/>
          <a:lstStyle>
            <a:lvl1pPr marL="192088" indent="-192088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kumimoj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63550" indent="-185738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imSun" pitchFamily="2" charset="-122"/>
              <a:buChar char="-"/>
              <a:defRPr kumimoji="1"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68350" indent="-193675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kumimoji="1"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52513" indent="-180975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SimSun" panose="02010600030101010101" pitchFamily="2" charset="-122"/>
              <a:buChar char="-"/>
              <a:defRPr kumimoji="1"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381125" indent="-146050" algn="l" rtl="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38325" indent="-146050" algn="l" rtl="0" fontAlgn="base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95525" indent="-146050" algn="l" rtl="0" fontAlgn="base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52725" indent="-146050" algn="l" rtl="0" fontAlgn="base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209925" indent="-146050" algn="l" rtl="0" fontAlgn="base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kumimoji="1"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分散の小さい不偏推定量が最良の不偏推定量（</a:t>
            </a:r>
            <a:r>
              <a:rPr lang="ja-JP" altLang="en-US" sz="4400" kern="0" dirty="0" smtClean="0">
                <a:solidFill>
                  <a:srgbClr val="FF0000"/>
                </a:solidFill>
                <a:latin typeface="+mn-ea"/>
              </a:rPr>
              <a:t>有効性</a:t>
            </a:r>
            <a:r>
              <a:rPr lang="ja-JP" altLang="en-US" sz="4400" kern="0" dirty="0" smtClean="0">
                <a:solidFill>
                  <a:prstClr val="black"/>
                </a:solidFill>
                <a:latin typeface="+mn-ea"/>
              </a:rPr>
              <a:t>）</a:t>
            </a:r>
            <a:endParaRPr lang="en-US" altLang="ja-JP" sz="4400" kern="0" dirty="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3" name="Picture 6" descr="$$&#10;V[\mu_1] = V[X_1]=\sigma^2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92" y="3049516"/>
            <a:ext cx="4412008" cy="57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$$&#10;V[\hat{\mu}_2] = ( V[X_1]+V[X_2])/4 = (\sigma^2 + \sigma^2)/4 = \frac{\sigma^2}{2}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31" y="3884019"/>
            <a:ext cx="9576860" cy="100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 descr="$$&#10;V[\hat{\mu}_3] = (4-\pi)^2  V[X_1] + (\pi-3)^2 V[X_n]  = 0.76\sigma^2&#10;$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23" y="5476226"/>
            <a:ext cx="9966687" cy="52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 descr="$$&#10;V[\hat{\mu}_4] = \frac{1}{n^2} \sum_{i=1}^n V[X_i] = \frac{1}{n^2} \sum_{i=1}^n \sigma^2 = \frac{\sigma^2}{n} &#10;$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99" y="6610212"/>
            <a:ext cx="6512311" cy="103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4770672" y="6458599"/>
            <a:ext cx="7554119" cy="14166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タイトル 1"/>
              <p:cNvSpPr txBox="1">
                <a:spLocks/>
              </p:cNvSpPr>
              <p:nvPr/>
            </p:nvSpPr>
            <p:spPr>
              <a:xfrm>
                <a:off x="1343571" y="7983264"/>
                <a:ext cx="14930478" cy="1188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/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accent6">
                        <a:lumMod val="25000"/>
                      </a:schemeClr>
                    </a:solidFill>
                    <a:latin typeface="HGP創英角ﾎﾟｯﾌﾟ体" pitchFamily="50" charset="-128"/>
                    <a:ea typeface="HGP創英角ﾎﾟｯﾌﾟ体" pitchFamily="50" charset="-128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  <a:cs typeface="Arial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  <a:cs typeface="Arial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  <a:cs typeface="Arial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  <a:cs typeface="Arial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  <a:cs typeface="Arial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  <a:cs typeface="Arial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  <a:cs typeface="Arial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  <a:cs typeface="Arial" charset="0"/>
                  </a:defRPr>
                </a:lvl9pPr>
              </a:lstStyle>
              <a:p>
                <a:pPr algn="l">
                  <a:defRPr/>
                </a:pPr>
                <a14:m>
                  <m:oMath xmlns:m="http://schemas.openxmlformats.org/officeDocument/2006/math">
                    <m:r>
                      <a:rPr lang="en-US" altLang="ja-JP" sz="4000" b="0" i="1" kern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ja-JP" sz="4000" b="0" i="1" kern="0" smtClean="0">
                        <a:latin typeface="Cambria Math" panose="02040503050406030204" pitchFamily="18" charset="0"/>
                        <a:ea typeface="+mn-ea"/>
                      </a:rPr>
                      <m:t>≥3</m:t>
                    </m:r>
                  </m:oMath>
                </a14:m>
                <a:r>
                  <a:rPr lang="ja-JP" altLang="en-US" sz="4000" kern="0" dirty="0" smtClean="0">
                    <a:latin typeface="+mn-ea"/>
                    <a:ea typeface="+mn-ea"/>
                  </a:rPr>
                  <a:t>という前提でしたから、この中では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b="0" i="1" kern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4000" b="0" i="1" kern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lang="en-US" altLang="ja-JP" sz="4000" b="0" i="1" kern="0" smtClean="0">
                                <a:latin typeface="Cambria Math" panose="02040503050406030204" pitchFamily="18" charset="0"/>
                                <a:ea typeface="+mn-ea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ja-JP" sz="4000" b="0" i="1" kern="0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sz="4000" kern="0" dirty="0" smtClean="0">
                    <a:latin typeface="+mn-ea"/>
                    <a:ea typeface="+mn-ea"/>
                  </a:rPr>
                  <a:t>(</a:t>
                </a:r>
                <a:r>
                  <a:rPr lang="ja-JP" altLang="en-US" sz="4000" kern="0" dirty="0" smtClean="0">
                    <a:latin typeface="+mn-ea"/>
                    <a:ea typeface="+mn-ea"/>
                  </a:rPr>
                  <a:t>標本平均</a:t>
                </a:r>
                <a:r>
                  <a:rPr lang="en-US" altLang="ja-JP" sz="4000" kern="0" dirty="0" smtClean="0">
                    <a:latin typeface="+mn-ea"/>
                    <a:ea typeface="+mn-ea"/>
                  </a:rPr>
                  <a:t>)</a:t>
                </a:r>
                <a:r>
                  <a:rPr lang="ja-JP" altLang="en-US" sz="4000" kern="0" dirty="0" smtClean="0">
                    <a:latin typeface="+mn-ea"/>
                    <a:ea typeface="+mn-ea"/>
                  </a:rPr>
                  <a:t>が最も</a:t>
                </a:r>
                <a:endParaRPr lang="en-US" altLang="ja-JP" sz="4000" kern="0" dirty="0" smtClean="0">
                  <a:latin typeface="+mn-ea"/>
                  <a:ea typeface="+mn-ea"/>
                </a:endParaRPr>
              </a:p>
              <a:p>
                <a:pPr algn="l">
                  <a:defRPr/>
                </a:pPr>
                <a:r>
                  <a:rPr lang="ja-JP" altLang="en-US" sz="4000" kern="0" dirty="0" smtClean="0">
                    <a:latin typeface="+mn-ea"/>
                    <a:ea typeface="+mn-ea"/>
                  </a:rPr>
                  <a:t>有効性が高い推定量</a:t>
                </a:r>
                <a:endParaRPr lang="ja-JP" altLang="en-US" sz="4000" kern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タイトル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71" y="7983264"/>
                <a:ext cx="14930478" cy="1188331"/>
              </a:xfrm>
              <a:prstGeom prst="rect">
                <a:avLst/>
              </a:prstGeom>
              <a:blipFill rotWithShape="0">
                <a:blip r:embed="rId6"/>
                <a:stretch>
                  <a:fillRect l="-1429" t="-7692" b="-32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8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スケジュール（予定）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61" y="2150815"/>
            <a:ext cx="14894605" cy="45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6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 2"/>
              <p:cNvSpPr txBox="1">
                <a:spLocks/>
              </p:cNvSpPr>
              <p:nvPr/>
            </p:nvSpPr>
            <p:spPr>
              <a:xfrm>
                <a:off x="679624" y="1899032"/>
                <a:ext cx="16013446" cy="1187887"/>
              </a:xfrm>
              <a:prstGeom prst="rect">
                <a:avLst/>
              </a:prstGeom>
            </p:spPr>
            <p:txBody>
              <a:bodyPr/>
              <a:lstStyle>
                <a:lvl1pPr marL="192088" indent="-192088" algn="l" rtl="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185738" algn="l" rtl="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0000"/>
                  <a:buFont typeface="SimSun" pitchFamily="2" charset="-122"/>
                  <a:buChar char="-"/>
                  <a:defRPr kumimoji="1" sz="16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768350" indent="-193675" algn="l" rtl="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kumimoji="1" sz="1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052513" indent="-180975" algn="l" rtl="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SimSun" panose="02010600030101010101" pitchFamily="2" charset="-122"/>
                  <a:buChar char="-"/>
                  <a:defRPr kumimoji="1"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381125" indent="-146050" algn="l" rtl="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kumimoji="1" sz="1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1838325" indent="-146050" algn="l" rtl="0" fontAlgn="base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§"/>
                  <a:defRPr kumimoji="1" sz="1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295525" indent="-146050" algn="l" rtl="0" fontAlgn="base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§"/>
                  <a:defRPr kumimoji="1" sz="1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2752725" indent="-146050" algn="l" rtl="0" fontAlgn="base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§"/>
                  <a:defRPr kumimoji="1" sz="1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209925" indent="-146050" algn="l" rtl="0" fontAlgn="base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§"/>
                  <a:defRPr kumimoji="1" sz="1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Clr>
                    <a:srgbClr val="A50021"/>
                  </a:buClr>
                  <a:buNone/>
                  <a:defRPr/>
                </a:pPr>
                <a:r>
                  <a:rPr lang="ja-JP" altLang="en-US" sz="4400" kern="0" dirty="0" smtClean="0">
                    <a:solidFill>
                      <a:prstClr val="black"/>
                    </a:solidFill>
                    <a:latin typeface="+mn-ea"/>
                  </a:rPr>
                  <a:t>標本平均は大数の法則により一致性を満たす。また前述の通り</a:t>
                </a:r>
                <a:endParaRPr lang="en-US" altLang="ja-JP" sz="4400" kern="0" dirty="0" smtClean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spcAft>
                    <a:spcPts val="1200"/>
                  </a:spcAft>
                  <a:buClr>
                    <a:srgbClr val="A50021"/>
                  </a:buClr>
                  <a:buNone/>
                  <a:defRPr/>
                </a:pPr>
                <a:r>
                  <a:rPr lang="ja-JP" altLang="en-US" sz="4400" kern="0" dirty="0">
                    <a:solidFill>
                      <a:prstClr val="black"/>
                    </a:solidFill>
                    <a:latin typeface="+mn-ea"/>
                  </a:rPr>
                  <a:t>漸近</a:t>
                </a:r>
                <a:r>
                  <a:rPr lang="ja-JP" altLang="en-US" sz="4400" kern="0" dirty="0" smtClean="0">
                    <a:solidFill>
                      <a:prstClr val="black"/>
                    </a:solidFill>
                    <a:latin typeface="+mn-ea"/>
                  </a:rPr>
                  <a:t>正規性も満たす</a:t>
                </a:r>
                <a:r>
                  <a:rPr lang="en-US" altLang="ja-JP" sz="4400" kern="0" dirty="0" smtClean="0">
                    <a:solidFill>
                      <a:prstClr val="black"/>
                    </a:solidFill>
                    <a:latin typeface="+mn-ea"/>
                  </a:rPr>
                  <a:t>(</a:t>
                </a:r>
                <a:r>
                  <a:rPr lang="ja-JP" altLang="en-US" sz="4400" kern="0" dirty="0" smtClean="0">
                    <a:solidFill>
                      <a:prstClr val="black"/>
                    </a:solidFill>
                    <a:latin typeface="+mn-ea"/>
                  </a:rPr>
                  <a:t>この場合は母集団が正規分布のため</a:t>
                </a:r>
                <a:endParaRPr lang="en-US" altLang="ja-JP" sz="4400" kern="0" dirty="0" smtClean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spcAft>
                    <a:spcPts val="1200"/>
                  </a:spcAft>
                  <a:buClr>
                    <a:srgbClr val="A50021"/>
                  </a:buClr>
                  <a:buNone/>
                  <a:defRPr/>
                </a:pPr>
                <a:r>
                  <a:rPr lang="ja-JP" altLang="en-US" sz="4400" kern="0" dirty="0" smtClean="0">
                    <a:solidFill>
                      <a:prstClr val="black"/>
                    </a:solidFill>
                    <a:latin typeface="+mn-ea"/>
                  </a:rPr>
                  <a:t>各</a:t>
                </a:r>
                <a14:m>
                  <m:oMath xmlns:m="http://schemas.openxmlformats.org/officeDocument/2006/math">
                    <m:r>
                      <a:rPr lang="en-US" altLang="ja-JP" sz="4400" b="0" i="1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4400" kern="0" dirty="0" smtClean="0">
                    <a:solidFill>
                      <a:prstClr val="black"/>
                    </a:solidFill>
                    <a:latin typeface="+mn-ea"/>
                  </a:rPr>
                  <a:t>について正規分布に従う</a:t>
                </a:r>
                <a:r>
                  <a:rPr lang="en-US" altLang="ja-JP" sz="4400" kern="0" dirty="0" smtClean="0">
                    <a:solidFill>
                      <a:prstClr val="black"/>
                    </a:solidFill>
                    <a:latin typeface="+mn-ea"/>
                  </a:rPr>
                  <a:t>)</a:t>
                </a:r>
                <a:r>
                  <a:rPr lang="ja-JP" altLang="en-US" sz="4400" kern="0" dirty="0" err="1" smtClean="0">
                    <a:solidFill>
                      <a:prstClr val="black"/>
                    </a:solidFill>
                    <a:latin typeface="+mn-ea"/>
                  </a:rPr>
                  <a:t>。</a:t>
                </a:r>
                <a:endParaRPr lang="en-US" altLang="ja-JP" sz="4400" kern="0" dirty="0" smtClean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コンテンツ プレースホル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4" y="1899032"/>
                <a:ext cx="16013446" cy="1187887"/>
              </a:xfrm>
              <a:prstGeom prst="rect">
                <a:avLst/>
              </a:prstGeom>
              <a:blipFill rotWithShape="0">
                <a:blip r:embed="rId2"/>
                <a:stretch>
                  <a:fillRect l="-1523" t="-8763" r="-533" b="-158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42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587" y="3951015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000" dirty="0" smtClean="0"/>
              <a:t>最尤推定</a:t>
            </a:r>
            <a:endParaRPr kumimoji="1" lang="ja-JP" altLang="en-US" sz="8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くじ引きの例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  <p:sp>
        <p:nvSpPr>
          <p:cNvPr id="7" name="テキスト ボックス 3"/>
          <p:cNvSpPr txBox="1">
            <a:spLocks noChangeArrowheads="1"/>
          </p:cNvSpPr>
          <p:nvPr/>
        </p:nvSpPr>
        <p:spPr bwMode="auto">
          <a:xfrm>
            <a:off x="381000" y="1622648"/>
            <a:ext cx="16522804" cy="823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あるくじ引きは、当たる確率</a:t>
            </a:r>
            <a:r>
              <a:rPr lang="en-US" altLang="ja-JP" sz="4400" dirty="0">
                <a:latin typeface="+mn-ea"/>
                <a:ea typeface="+mn-ea"/>
              </a:rPr>
              <a:t>p</a:t>
            </a:r>
            <a:r>
              <a:rPr lang="ja-JP" altLang="en-US" sz="4400" dirty="0" err="1">
                <a:latin typeface="+mn-ea"/>
                <a:ea typeface="+mn-ea"/>
              </a:rPr>
              <a:t>、</a:t>
            </a:r>
            <a:r>
              <a:rPr lang="ja-JP" altLang="en-US" sz="4400" dirty="0">
                <a:latin typeface="+mn-ea"/>
                <a:ea typeface="+mn-ea"/>
              </a:rPr>
              <a:t>はずれの確率</a:t>
            </a:r>
            <a:r>
              <a:rPr lang="en-US" altLang="ja-JP" sz="4400" dirty="0">
                <a:latin typeface="+mn-ea"/>
                <a:ea typeface="+mn-ea"/>
              </a:rPr>
              <a:t>(1-p)</a:t>
            </a: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以下</a:t>
            </a:r>
            <a:r>
              <a:rPr lang="ja-JP" altLang="en-US" sz="4400" dirty="0">
                <a:latin typeface="+mn-ea"/>
                <a:ea typeface="+mn-ea"/>
              </a:rPr>
              <a:t>の各時点において、この</a:t>
            </a:r>
            <a:r>
              <a:rPr lang="en-US" altLang="ja-JP" sz="4400" dirty="0">
                <a:latin typeface="+mn-ea"/>
                <a:ea typeface="+mn-ea"/>
              </a:rPr>
              <a:t>p</a:t>
            </a:r>
            <a:r>
              <a:rPr lang="ja-JP" altLang="en-US" sz="4400" dirty="0">
                <a:latin typeface="+mn-ea"/>
                <a:ea typeface="+mn-ea"/>
              </a:rPr>
              <a:t>の値を推定せよ。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①１回目、くじを引くと、当たった。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②もう１回くじを引くと、今度ははずれた。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③さらに３回くじを引くと、当たり、当たり、はずれ、となった。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9" name="山形 8"/>
          <p:cNvSpPr/>
          <p:nvPr/>
        </p:nvSpPr>
        <p:spPr>
          <a:xfrm rot="10800000">
            <a:off x="14017003" y="1628775"/>
            <a:ext cx="2735263" cy="792163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3662991" y="1700213"/>
            <a:ext cx="3162300" cy="5762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>
              <a:defRPr/>
            </a:pPr>
            <a:r>
              <a:rPr lang="ja-JP" altLang="en-US" sz="2800" kern="0" dirty="0" smtClean="0"/>
              <a:t>ベルヌーイ試行</a:t>
            </a:r>
            <a:endParaRPr lang="ja-JP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1837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考察（最尤推定の考え方）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sp>
        <p:nvSpPr>
          <p:cNvPr id="14" name="テキスト ボックス 13"/>
          <p:cNvSpPr txBox="1">
            <a:spLocks noChangeArrowheads="1"/>
          </p:cNvSpPr>
          <p:nvPr/>
        </p:nvSpPr>
        <p:spPr bwMode="auto">
          <a:xfrm>
            <a:off x="741040" y="1536420"/>
            <a:ext cx="15544191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n-ea"/>
                <a:ea typeface="+mn-ea"/>
              </a:rPr>
              <a:t>「現在起こっている事象が起きる確率が、最大になるような</a:t>
            </a:r>
            <a:r>
              <a:rPr lang="en-US" altLang="ja-JP" sz="4400" dirty="0">
                <a:latin typeface="+mn-ea"/>
                <a:ea typeface="+mn-ea"/>
              </a:rPr>
              <a:t>p</a:t>
            </a:r>
            <a:r>
              <a:rPr lang="ja-JP" altLang="en-US" sz="4400" dirty="0">
                <a:latin typeface="+mn-ea"/>
                <a:ea typeface="+mn-ea"/>
              </a:rPr>
              <a:t>の値」をもって、</a:t>
            </a:r>
            <a:r>
              <a:rPr lang="en-US" altLang="ja-JP" sz="4400" dirty="0">
                <a:latin typeface="+mn-ea"/>
                <a:ea typeface="+mn-ea"/>
              </a:rPr>
              <a:t>p</a:t>
            </a:r>
            <a:r>
              <a:rPr lang="ja-JP" altLang="en-US" sz="4400" dirty="0">
                <a:latin typeface="+mn-ea"/>
                <a:ea typeface="+mn-ea"/>
              </a:rPr>
              <a:t>の推定値としよう。</a:t>
            </a:r>
            <a:endParaRPr lang="en-US" altLang="ja-JP" sz="4400" dirty="0">
              <a:latin typeface="+mn-ea"/>
              <a:ea typeface="+mn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2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考察</a:t>
            </a:r>
            <a:r>
              <a:rPr lang="ja-JP" altLang="en-US" dirty="0"/>
              <a:t>（最尤推定の考え方）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  <p:sp>
        <p:nvSpPr>
          <p:cNvPr id="10" name="テキスト ボックス 3"/>
          <p:cNvSpPr txBox="1">
            <a:spLocks noChangeArrowheads="1"/>
          </p:cNvSpPr>
          <p:nvPr/>
        </p:nvSpPr>
        <p:spPr bwMode="auto">
          <a:xfrm>
            <a:off x="381000" y="1610755"/>
            <a:ext cx="16104962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①１回目、くじを引くと、当たった。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875407" y="2658638"/>
            <a:ext cx="1591388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この時点では、「１回当たった」事実しかわかっていない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は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0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から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の値だが、それらのうち、「１回引いて、１回当たる」確率が最も高いのは？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当然、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よって、この時点では　　　　　が「推定値」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2" name="Picture 2" descr="$$&#10;\hat{p}=1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23" y="7084690"/>
            <a:ext cx="1642723" cy="53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考察（最尤推定の考え方）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  <p:sp>
        <p:nvSpPr>
          <p:cNvPr id="8" name="テキスト ボックス 3"/>
          <p:cNvSpPr txBox="1">
            <a:spLocks noChangeArrowheads="1"/>
          </p:cNvSpPr>
          <p:nvPr/>
        </p:nvSpPr>
        <p:spPr bwMode="auto">
          <a:xfrm>
            <a:off x="381000" y="1491417"/>
            <a:ext cx="1628714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②１回当たって、１回はずれた。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587375" y="2261721"/>
            <a:ext cx="16093900" cy="604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このような事象が起きる確率は？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以下、これを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L(p)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と表そう。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solidFill>
                  <a:srgbClr val="000000"/>
                </a:solidFill>
                <a:latin typeface="+mj-ea"/>
                <a:ea typeface="+mj-ea"/>
              </a:rPr>
              <a:t>L(p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)=p(1-p)</a:t>
            </a:r>
          </a:p>
          <a:p>
            <a:pPr marL="457200" lvl="1" indent="0" eaLnBrk="1" hangingPunct="1">
              <a:spcAft>
                <a:spcPts val="600"/>
              </a:spcAft>
              <a:buClr>
                <a:srgbClr val="A50021"/>
              </a:buClr>
            </a:pPr>
            <a:r>
              <a:rPr lang="ja-JP" altLang="en-US" sz="4400" dirty="0" smtClean="0">
                <a:solidFill>
                  <a:srgbClr val="000000"/>
                </a:solidFill>
                <a:latin typeface="+mj-ea"/>
                <a:ea typeface="+mj-ea"/>
              </a:rPr>
              <a:t>　</a:t>
            </a:r>
            <a:r>
              <a:rPr lang="en-US" altLang="ja-JP" sz="4400" dirty="0" smtClean="0">
                <a:solidFill>
                  <a:srgbClr val="000000"/>
                </a:solidFill>
                <a:latin typeface="+mj-ea"/>
                <a:ea typeface="+mj-ea"/>
              </a:rPr>
              <a:t>      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= -p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+p</a:t>
            </a: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0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≦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 ≦ 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のうち、上記の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L(p)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を最大化する値は？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p=0.5</a:t>
            </a: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よって、この時点では、　　　</a:t>
            </a:r>
            <a:r>
              <a:rPr lang="ja-JP" altLang="en-US" sz="4400" dirty="0" smtClean="0">
                <a:solidFill>
                  <a:srgbClr val="000000"/>
                </a:solidFill>
                <a:latin typeface="+mj-ea"/>
                <a:ea typeface="+mj-ea"/>
              </a:rPr>
              <a:t>が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推定値。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0" name="Picture 2" descr="$$&#10;\hat{p}=0.5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259" y="7587419"/>
            <a:ext cx="1677210" cy="4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山形 10"/>
          <p:cNvSpPr/>
          <p:nvPr/>
        </p:nvSpPr>
        <p:spPr>
          <a:xfrm rot="10800000">
            <a:off x="5458110" y="5103143"/>
            <a:ext cx="5570537" cy="792163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5466047" y="5211231"/>
            <a:ext cx="5256213" cy="5762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>
              <a:defRPr/>
            </a:pPr>
            <a:r>
              <a:rPr lang="ja-JP" altLang="en-US" sz="2800" kern="0" dirty="0" smtClean="0">
                <a:latin typeface="+mn-ea"/>
                <a:ea typeface="+mn-ea"/>
              </a:rPr>
              <a:t>上に凸な関数⇒極大値が最大値</a:t>
            </a:r>
            <a:endParaRPr lang="ja-JP" altLang="en-US" sz="280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70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考察（最尤推定の考え方）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381000" y="1349432"/>
            <a:ext cx="15880282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③３回当たって、２回はずれた。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⇒このような事象が起きる確率</a:t>
            </a:r>
            <a:r>
              <a:rPr lang="en-US" altLang="ja-JP" sz="4400" dirty="0">
                <a:latin typeface="+mj-ea"/>
                <a:ea typeface="+mj-ea"/>
              </a:rPr>
              <a:t>L(p)</a:t>
            </a:r>
            <a:r>
              <a:rPr lang="ja-JP" altLang="en-US" sz="4400" dirty="0">
                <a:latin typeface="+mj-ea"/>
                <a:ea typeface="+mj-ea"/>
              </a:rPr>
              <a:t>は？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773385" y="3123786"/>
            <a:ext cx="15691866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smtClean="0">
                <a:solidFill>
                  <a:srgbClr val="000000"/>
                </a:solidFill>
                <a:latin typeface="+mj-ea"/>
                <a:ea typeface="+mj-ea"/>
              </a:rPr>
              <a:t>L(p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)=p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(1-p)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0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≦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 ≦ 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のうち、上記の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L(p)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を最大化する値は？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p=0.6</a:t>
            </a: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よって、この時点では、　　　　　　が推定値。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3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91" y="5679207"/>
            <a:ext cx="9199241" cy="108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$$&#10;\hat{p}=0.6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30" y="7731435"/>
            <a:ext cx="1862103" cy="54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7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考察（最尤推定の考え方）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95" y="3482963"/>
            <a:ext cx="4829175" cy="46767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474682" y="79828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5399561" y="544538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L(p) </a:t>
            </a:r>
            <a:endParaRPr kumimoji="1" lang="ja-JP" altLang="en-US" dirty="0"/>
          </a:p>
        </p:txBody>
      </p:sp>
      <p:pic>
        <p:nvPicPr>
          <p:cNvPr id="9" name="Picture 2" descr="$$&#10;\hat{p}=0.6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95" y="7980905"/>
            <a:ext cx="1247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7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尤度の考え方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  <p:sp>
        <p:nvSpPr>
          <p:cNvPr id="7" name="テキスト ボックス 3"/>
          <p:cNvSpPr txBox="1">
            <a:spLocks noChangeArrowheads="1"/>
          </p:cNvSpPr>
          <p:nvPr/>
        </p:nvSpPr>
        <p:spPr bwMode="auto">
          <a:xfrm>
            <a:off x="911523" y="1549482"/>
            <a:ext cx="15658036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「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現在起こっている事象が起きる確率</a:t>
            </a:r>
            <a:r>
              <a:rPr lang="ja-JP" altLang="en-US" sz="4400" dirty="0">
                <a:latin typeface="+mj-ea"/>
                <a:ea typeface="+mj-ea"/>
              </a:rPr>
              <a:t>が最大になるような</a:t>
            </a:r>
            <a:r>
              <a:rPr lang="ja-JP" altLang="en-US" sz="4400" dirty="0" err="1">
                <a:latin typeface="+mj-ea"/>
                <a:ea typeface="+mj-ea"/>
              </a:rPr>
              <a:t>ｐ</a:t>
            </a:r>
            <a:r>
              <a:rPr lang="ja-JP" altLang="en-US" sz="4400" dirty="0">
                <a:latin typeface="+mj-ea"/>
                <a:ea typeface="+mj-ea"/>
              </a:rPr>
              <a:t>の値」をもって、ｐの推定値とする。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上の赤字の部分を、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尤度</a:t>
            </a:r>
            <a:r>
              <a:rPr lang="ja-JP" altLang="en-US" sz="4400" dirty="0">
                <a:latin typeface="+mj-ea"/>
                <a:ea typeface="+mj-ea"/>
              </a:rPr>
              <a:t>と呼ぶ。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つまり最尤推定とは、「尤度が最大になるようなパラメータ（母数）の値をもって、母数の推定値とする」方法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また、その推定値を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最尤推定値</a:t>
            </a:r>
            <a:r>
              <a:rPr lang="ja-JP" altLang="en-US" sz="4400" dirty="0">
                <a:latin typeface="+mj-ea"/>
                <a:ea typeface="+mj-ea"/>
              </a:rPr>
              <a:t>と呼ぶ。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01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最尤</a:t>
            </a:r>
            <a:r>
              <a:rPr lang="ja-JP" altLang="en-US" dirty="0" smtClean="0"/>
              <a:t>推定の定式化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381000" y="1623521"/>
            <a:ext cx="16613130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j-ea"/>
                <a:ea typeface="+mj-ea"/>
              </a:rPr>
              <a:t>一般に、</a:t>
            </a:r>
            <a:r>
              <a:rPr lang="ja-JP" altLang="en-US" sz="4400" dirty="0" smtClean="0">
                <a:latin typeface="+mj-ea"/>
                <a:ea typeface="+mj-ea"/>
              </a:rPr>
              <a:t>確率質量関数</a:t>
            </a:r>
            <a:r>
              <a:rPr lang="en-US" altLang="ja-JP" sz="4400" dirty="0" smtClean="0">
                <a:latin typeface="+mj-ea"/>
                <a:ea typeface="+mj-ea"/>
              </a:rPr>
              <a:t>/</a:t>
            </a:r>
            <a:r>
              <a:rPr lang="ja-JP" altLang="en-US" sz="4400" dirty="0" smtClean="0">
                <a:latin typeface="+mj-ea"/>
                <a:ea typeface="+mj-ea"/>
              </a:rPr>
              <a:t>密度</a:t>
            </a:r>
            <a:r>
              <a:rPr lang="ja-JP" altLang="en-US" sz="4400" dirty="0">
                <a:latin typeface="+mj-ea"/>
                <a:ea typeface="+mj-ea"/>
              </a:rPr>
              <a:t>関数を</a:t>
            </a:r>
            <a:r>
              <a:rPr lang="en-US" altLang="ja-JP" sz="4400" dirty="0">
                <a:latin typeface="+mj-ea"/>
                <a:ea typeface="+mj-ea"/>
              </a:rPr>
              <a:t>f(</a:t>
            </a:r>
            <a:r>
              <a:rPr lang="en-US" altLang="ja-JP" sz="4400" dirty="0" err="1">
                <a:latin typeface="+mj-ea"/>
                <a:ea typeface="+mj-ea"/>
              </a:rPr>
              <a:t>x;θ</a:t>
            </a:r>
            <a:r>
              <a:rPr lang="en-US" altLang="ja-JP" sz="4400" dirty="0">
                <a:latin typeface="+mj-ea"/>
                <a:ea typeface="+mj-ea"/>
              </a:rPr>
              <a:t>)</a:t>
            </a:r>
            <a:r>
              <a:rPr lang="ja-JP" altLang="en-US" sz="4400" dirty="0">
                <a:latin typeface="+mj-ea"/>
                <a:ea typeface="+mj-ea"/>
              </a:rPr>
              <a:t>と表し、推定対象の母数を</a:t>
            </a:r>
            <a:r>
              <a:rPr lang="en-US" altLang="ja-JP" sz="4400" dirty="0">
                <a:latin typeface="+mj-ea"/>
                <a:ea typeface="+mj-ea"/>
              </a:rPr>
              <a:t>θ</a:t>
            </a:r>
            <a:r>
              <a:rPr lang="ja-JP" altLang="en-US" sz="4400" dirty="0">
                <a:latin typeface="+mj-ea"/>
                <a:ea typeface="+mj-ea"/>
              </a:rPr>
              <a:t>とする。</a:t>
            </a: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j-ea"/>
                <a:ea typeface="+mj-ea"/>
              </a:rPr>
              <a:t>例）先ほどの場合、</a:t>
            </a:r>
            <a:r>
              <a:rPr lang="en-US" altLang="ja-JP" sz="4400" dirty="0">
                <a:latin typeface="+mj-ea"/>
                <a:ea typeface="+mj-ea"/>
              </a:rPr>
              <a:t>N</a:t>
            </a:r>
            <a:r>
              <a:rPr lang="ja-JP" altLang="en-US" sz="4400" dirty="0">
                <a:latin typeface="+mj-ea"/>
                <a:ea typeface="+mj-ea"/>
              </a:rPr>
              <a:t>回のくじ引きをした時のあたりの回数を</a:t>
            </a:r>
            <a:r>
              <a:rPr lang="en-US" altLang="ja-JP" sz="4400" dirty="0">
                <a:latin typeface="+mj-ea"/>
                <a:ea typeface="+mj-ea"/>
              </a:rPr>
              <a:t>X</a:t>
            </a:r>
            <a:r>
              <a:rPr lang="ja-JP" altLang="en-US" sz="4400" dirty="0">
                <a:latin typeface="+mj-ea"/>
                <a:ea typeface="+mj-ea"/>
              </a:rPr>
              <a:t>とすると、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r>
              <a:rPr lang="en-US" altLang="ja-JP" sz="4400" dirty="0">
                <a:latin typeface="+mj-ea"/>
                <a:ea typeface="+mj-ea"/>
              </a:rPr>
              <a:t>                      f(</a:t>
            </a:r>
            <a:r>
              <a:rPr lang="en-US" altLang="ja-JP" sz="4400" dirty="0" err="1">
                <a:latin typeface="+mj-ea"/>
                <a:ea typeface="+mj-ea"/>
              </a:rPr>
              <a:t>x;θ</a:t>
            </a:r>
            <a:r>
              <a:rPr lang="en-US" altLang="ja-JP" sz="4400" dirty="0">
                <a:latin typeface="+mj-ea"/>
                <a:ea typeface="+mj-ea"/>
              </a:rPr>
              <a:t>)=</a:t>
            </a:r>
            <a:r>
              <a:rPr lang="en-US" altLang="ja-JP" sz="4400" dirty="0" err="1">
                <a:latin typeface="+mj-ea"/>
                <a:ea typeface="+mj-ea"/>
              </a:rPr>
              <a:t>θ</a:t>
            </a:r>
            <a:r>
              <a:rPr lang="en-US" altLang="ja-JP" sz="4400" baseline="30000" dirty="0" err="1">
                <a:latin typeface="+mj-ea"/>
                <a:ea typeface="+mj-ea"/>
              </a:rPr>
              <a:t>x</a:t>
            </a:r>
            <a:r>
              <a:rPr lang="en-US" altLang="ja-JP" sz="4400" dirty="0">
                <a:latin typeface="+mj-ea"/>
                <a:ea typeface="+mj-ea"/>
              </a:rPr>
              <a:t>(1-θ)</a:t>
            </a:r>
            <a:r>
              <a:rPr lang="en-US" altLang="ja-JP" sz="4400" baseline="30000" dirty="0">
                <a:latin typeface="+mj-ea"/>
                <a:ea typeface="+mj-ea"/>
              </a:rPr>
              <a:t>N-x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521200" y="2511029"/>
            <a:ext cx="4679950" cy="1223962"/>
          </a:xfrm>
          <a:prstGeom prst="wedgeRoundRectCallout">
            <a:avLst>
              <a:gd name="adj1" fmla="val -60322"/>
              <a:gd name="adj2" fmla="val -2688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4679950" y="2582466"/>
            <a:ext cx="4378325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 algn="l">
              <a:defRPr/>
            </a:pPr>
            <a:r>
              <a:rPr lang="ja-JP" altLang="en-US" sz="2800" kern="0" dirty="0" smtClean="0"/>
              <a:t>パラメータは複数でもよい。</a:t>
            </a:r>
            <a:endParaRPr lang="en-US" altLang="ja-JP" sz="2800" kern="0" dirty="0" smtClean="0"/>
          </a:p>
          <a:p>
            <a:pPr algn="l">
              <a:defRPr/>
            </a:pPr>
            <a:r>
              <a:rPr lang="el-GR" altLang="ja-JP" sz="2800" kern="0" dirty="0" smtClean="0"/>
              <a:t>Θ</a:t>
            </a:r>
            <a:r>
              <a:rPr lang="ja-JP" altLang="en-US" sz="2800" kern="0" dirty="0" smtClean="0"/>
              <a:t>をベクトルと考える！</a:t>
            </a:r>
            <a:endParaRPr lang="ja-JP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2508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今回の講義内容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6" name="テキスト ボックス 3"/>
          <p:cNvSpPr txBox="1">
            <a:spLocks noChangeArrowheads="1"/>
          </p:cNvSpPr>
          <p:nvPr/>
        </p:nvSpPr>
        <p:spPr bwMode="auto">
          <a:xfrm>
            <a:off x="1811623" y="2109579"/>
            <a:ext cx="135834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9263" indent="-449263" eaLnBrk="1" hangingPunct="1">
              <a:spcAft>
                <a:spcPts val="600"/>
              </a:spcAft>
              <a:defRPr/>
            </a:pPr>
            <a:r>
              <a:rPr lang="ja-JP" altLang="en-US" sz="4400" dirty="0" smtClean="0">
                <a:latin typeface="+mn-ea"/>
                <a:ea typeface="+mn-ea"/>
              </a:rPr>
              <a:t>・統計的推定</a:t>
            </a:r>
            <a:endParaRPr lang="en-US" altLang="ja-JP" sz="4400" dirty="0" smtClean="0">
              <a:latin typeface="+mn-ea"/>
              <a:ea typeface="+mn-ea"/>
            </a:endParaRPr>
          </a:p>
          <a:p>
            <a:pPr marL="449263" indent="-449263" eaLnBrk="1" hangingPunct="1">
              <a:spcAft>
                <a:spcPts val="600"/>
              </a:spcAft>
              <a:defRPr/>
            </a:pPr>
            <a:endParaRPr lang="en-US" altLang="ja-JP" sz="4400" dirty="0">
              <a:latin typeface="+mn-ea"/>
              <a:ea typeface="+mn-ea"/>
            </a:endParaRPr>
          </a:p>
          <a:p>
            <a:pPr marL="449263" indent="-449263" eaLnBrk="1" hangingPunct="1">
              <a:spcAft>
                <a:spcPts val="600"/>
              </a:spcAft>
              <a:defRPr/>
            </a:pPr>
            <a:r>
              <a:rPr lang="ja-JP" altLang="en-US" sz="4400" dirty="0" smtClean="0">
                <a:latin typeface="+mn-ea"/>
                <a:ea typeface="+mn-ea"/>
              </a:rPr>
              <a:t>・最尤推定</a:t>
            </a:r>
            <a:endParaRPr lang="en-US" altLang="ja-JP" sz="4400" dirty="0" smtClean="0">
              <a:latin typeface="+mn-ea"/>
              <a:ea typeface="+mn-ea"/>
            </a:endParaRPr>
          </a:p>
          <a:p>
            <a:pPr marL="449263" indent="-449263" eaLnBrk="1" hangingPunct="1">
              <a:spcAft>
                <a:spcPts val="600"/>
              </a:spcAft>
              <a:defRPr/>
            </a:pPr>
            <a:endParaRPr lang="en-US" altLang="ja-JP" sz="4400" dirty="0">
              <a:latin typeface="+mn-ea"/>
              <a:ea typeface="+mn-ea"/>
            </a:endParaRPr>
          </a:p>
          <a:p>
            <a:pPr marL="449263" indent="-449263" eaLnBrk="1" hangingPunct="1">
              <a:spcAft>
                <a:spcPts val="600"/>
              </a:spcAft>
              <a:defRPr/>
            </a:pPr>
            <a:r>
              <a:rPr lang="ja-JP" altLang="en-US" sz="4400" dirty="0" smtClean="0">
                <a:latin typeface="+mn-ea"/>
                <a:ea typeface="+mn-ea"/>
              </a:rPr>
              <a:t>・最尤推定量のもう一つの導出～</a:t>
            </a:r>
            <a:r>
              <a:rPr lang="en-US" altLang="ja-JP" sz="4400" dirty="0" smtClean="0">
                <a:latin typeface="+mn-ea"/>
                <a:ea typeface="+mn-ea"/>
              </a:rPr>
              <a:t>KL</a:t>
            </a:r>
            <a:r>
              <a:rPr lang="ja-JP" altLang="en-US" sz="4400" dirty="0" smtClean="0">
                <a:latin typeface="+mn-ea"/>
                <a:ea typeface="+mn-ea"/>
              </a:rPr>
              <a:t>情報量～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3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尤度関数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  <p:sp>
        <p:nvSpPr>
          <p:cNvPr id="8" name="テキスト ボックス 3"/>
          <p:cNvSpPr txBox="1">
            <a:spLocks noChangeArrowheads="1"/>
          </p:cNvSpPr>
          <p:nvPr/>
        </p:nvSpPr>
        <p:spPr bwMode="auto">
          <a:xfrm>
            <a:off x="381000" y="1355341"/>
            <a:ext cx="1540017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n-ea"/>
                <a:ea typeface="+mn-ea"/>
              </a:rPr>
              <a:t>n</a:t>
            </a:r>
            <a:r>
              <a:rPr lang="ja-JP" altLang="en-US" sz="4400" dirty="0">
                <a:latin typeface="+mn-ea"/>
                <a:ea typeface="+mn-ea"/>
              </a:rPr>
              <a:t>個のデータ</a:t>
            </a:r>
            <a:r>
              <a:rPr lang="en-US" altLang="ja-JP" sz="4400" dirty="0">
                <a:latin typeface="+mn-ea"/>
                <a:ea typeface="+mn-ea"/>
              </a:rPr>
              <a:t>X</a:t>
            </a:r>
            <a:r>
              <a:rPr lang="en-US" altLang="ja-JP" sz="4400" baseline="-25000" dirty="0">
                <a:latin typeface="+mn-ea"/>
                <a:ea typeface="+mn-ea"/>
              </a:rPr>
              <a:t>1</a:t>
            </a:r>
            <a:r>
              <a:rPr lang="en-US" altLang="ja-JP" sz="4400" dirty="0">
                <a:latin typeface="+mn-ea"/>
                <a:ea typeface="+mn-ea"/>
              </a:rPr>
              <a:t>, X</a:t>
            </a:r>
            <a:r>
              <a:rPr lang="en-US" altLang="ja-JP" sz="4400" baseline="-25000" dirty="0">
                <a:latin typeface="+mn-ea"/>
                <a:ea typeface="+mn-ea"/>
              </a:rPr>
              <a:t>2</a:t>
            </a:r>
            <a:r>
              <a:rPr lang="en-US" altLang="ja-JP" sz="4400" dirty="0">
                <a:latin typeface="+mn-ea"/>
                <a:ea typeface="+mn-ea"/>
              </a:rPr>
              <a:t>, …,</a:t>
            </a:r>
            <a:r>
              <a:rPr lang="en-US" altLang="ja-JP" sz="4400" dirty="0" err="1">
                <a:latin typeface="+mn-ea"/>
                <a:ea typeface="+mn-ea"/>
              </a:rPr>
              <a:t>X</a:t>
            </a:r>
            <a:r>
              <a:rPr lang="en-US" altLang="ja-JP" sz="4400" baseline="-25000" dirty="0" err="1">
                <a:latin typeface="+mn-ea"/>
                <a:ea typeface="+mn-ea"/>
              </a:rPr>
              <a:t>n</a:t>
            </a:r>
            <a:r>
              <a:rPr lang="ja-JP" altLang="en-US" sz="4400" dirty="0">
                <a:latin typeface="+mn-ea"/>
                <a:ea typeface="+mn-ea"/>
              </a:rPr>
              <a:t>を標本として得た時</a:t>
            </a:r>
            <a:r>
              <a:rPr lang="ja-JP" altLang="en-US" sz="4400" dirty="0" smtClean="0">
                <a:latin typeface="+mn-ea"/>
                <a:ea typeface="+mn-ea"/>
              </a:rPr>
              <a:t>、その起きり易さは？確率質量関数</a:t>
            </a:r>
            <a:r>
              <a:rPr lang="en-US" altLang="ja-JP" sz="4400" dirty="0" smtClean="0">
                <a:latin typeface="+mn-ea"/>
                <a:ea typeface="+mn-ea"/>
              </a:rPr>
              <a:t>/</a:t>
            </a:r>
            <a:r>
              <a:rPr lang="ja-JP" altLang="en-US" sz="4400" dirty="0" smtClean="0">
                <a:latin typeface="+mn-ea"/>
                <a:ea typeface="+mn-ea"/>
              </a:rPr>
              <a:t>確率密度関数の積：</a:t>
            </a:r>
            <a:endParaRPr lang="en-US" altLang="ja-JP" sz="4400" baseline="30000" dirty="0">
              <a:latin typeface="+mn-ea"/>
              <a:ea typeface="+mn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587375" y="5523865"/>
            <a:ext cx="15217456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上記が尤度を表している。</a:t>
            </a:r>
            <a:endParaRPr lang="en-US" altLang="ja-JP" sz="4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母数</a:t>
            </a:r>
            <a:r>
              <a:rPr lang="en-US" altLang="ja-JP" sz="4400" dirty="0">
                <a:solidFill>
                  <a:srgbClr val="FF0000"/>
                </a:solidFill>
                <a:latin typeface="+mn-ea"/>
                <a:ea typeface="+mn-ea"/>
              </a:rPr>
              <a:t>θ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の関数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になっていることに注意。</a:t>
            </a:r>
            <a:endParaRPr lang="en-US" altLang="ja-JP" sz="4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0" name="Picture 2" descr="$$&#10;L(\theta) = f(X_1;\theta)f(X_2;\theta) \ldots f(X_n;\theta) = \prod_{i=1}^n f(X_i;\theta)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55" y="3132288"/>
            <a:ext cx="12686396" cy="15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1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最尤推定値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  <p:sp>
        <p:nvSpPr>
          <p:cNvPr id="12" name="テキスト ボックス 3"/>
          <p:cNvSpPr txBox="1">
            <a:spLocks noChangeArrowheads="1"/>
          </p:cNvSpPr>
          <p:nvPr/>
        </p:nvSpPr>
        <p:spPr bwMode="auto">
          <a:xfrm>
            <a:off x="1199938" y="1739355"/>
            <a:ext cx="89646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>
                <a:latin typeface="+mn-ea"/>
                <a:ea typeface="+mn-ea"/>
              </a:rPr>
              <a:t>よって最尤推定値とは、</a:t>
            </a:r>
            <a:endParaRPr lang="en-US" altLang="ja-JP" sz="4400" baseline="30000">
              <a:latin typeface="+mn-ea"/>
              <a:ea typeface="+mn-ea"/>
            </a:endParaRPr>
          </a:p>
        </p:txBody>
      </p:sp>
      <p:pic>
        <p:nvPicPr>
          <p:cNvPr id="13" name="Picture 2" descr="$$&#10;L(\theta) = f(X_1;\theta)f(X_2;\theta) \ldots f(X_n;\theta) = \prod_{i=1}^n f(X_i;\theta)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68" y="2685445"/>
            <a:ext cx="11388392" cy="143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テキスト ボックス 5"/>
          <p:cNvSpPr txBox="1">
            <a:spLocks noChangeArrowheads="1"/>
          </p:cNvSpPr>
          <p:nvPr/>
        </p:nvSpPr>
        <p:spPr bwMode="auto">
          <a:xfrm>
            <a:off x="1163426" y="4729746"/>
            <a:ext cx="89646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</a:pPr>
            <a:r>
              <a:rPr lang="ja-JP" altLang="en-US" sz="4400" dirty="0">
                <a:latin typeface="+mn-ea"/>
                <a:ea typeface="+mn-ea"/>
              </a:rPr>
              <a:t>　を最大化するような</a:t>
            </a:r>
            <a:r>
              <a:rPr lang="en-US" altLang="ja-JP" sz="4400" dirty="0">
                <a:latin typeface="+mn-ea"/>
                <a:ea typeface="+mn-ea"/>
              </a:rPr>
              <a:t>θ</a:t>
            </a:r>
            <a:r>
              <a:rPr lang="ja-JP" altLang="en-US" sz="4400" dirty="0">
                <a:latin typeface="+mn-ea"/>
                <a:ea typeface="+mn-ea"/>
              </a:rPr>
              <a:t>の値。</a:t>
            </a:r>
            <a:endParaRPr lang="en-US" altLang="ja-JP" sz="4400" baseline="30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26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対数尤度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445768" y="1103313"/>
            <a:ext cx="15443419" cy="514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j-ea"/>
                <a:ea typeface="+mj-ea"/>
              </a:rPr>
              <a:t>ただし、前述の</a:t>
            </a: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baseline="300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baseline="300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baseline="300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baseline="300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r>
              <a:rPr lang="ja-JP" altLang="en-US" sz="4400" baseline="30000" dirty="0">
                <a:latin typeface="+mj-ea"/>
                <a:ea typeface="+mj-ea"/>
              </a:rPr>
              <a:t>　</a:t>
            </a:r>
            <a:r>
              <a:rPr lang="ja-JP" altLang="en-US" sz="4400" dirty="0" smtClean="0">
                <a:latin typeface="+mj-ea"/>
                <a:ea typeface="+mj-ea"/>
              </a:rPr>
              <a:t>は</a:t>
            </a:r>
            <a:r>
              <a:rPr lang="ja-JP" altLang="en-US" sz="4400" dirty="0">
                <a:latin typeface="+mj-ea"/>
                <a:ea typeface="+mj-ea"/>
              </a:rPr>
              <a:t>、関数の積の形になっており、一般には扱いにくい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r>
              <a:rPr lang="ja-JP" altLang="en-US" sz="4400" dirty="0">
                <a:latin typeface="+mj-ea"/>
                <a:ea typeface="+mj-ea"/>
              </a:rPr>
              <a:t>　（くじ引きの例ではうまくいったが）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9" name="Picture 2" descr="$$&#10;L(\theta) = f(X_1;\theta)f(X_2;\theta) \ldots f(X_n;\theta) = \prod_{i=1}^n f(X_i;\theta)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83" y="1992173"/>
            <a:ext cx="11256502" cy="142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587375" y="5864325"/>
            <a:ext cx="8858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多くの場合、その対数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1" name="Picture 2" descr="$$&#10;\ln L(\theta) = \sum_{i=1}^n \ln f(X_i;\theta)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92" y="6534984"/>
            <a:ext cx="5266743" cy="14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631825" y="8186130"/>
            <a:ext cx="1406923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　を考える。これを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対数尤度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と呼ぶ。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10704611" y="5117732"/>
            <a:ext cx="3996444" cy="1516034"/>
          </a:xfrm>
          <a:prstGeom prst="wedgeRoundRectCallout">
            <a:avLst>
              <a:gd name="adj1" fmla="val -61601"/>
              <a:gd name="adj2" fmla="val 5136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0792370" y="5355171"/>
            <a:ext cx="4376737" cy="5762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 algn="l">
              <a:defRPr/>
            </a:pPr>
            <a:r>
              <a:rPr lang="ja-JP" altLang="en-US" kern="0" dirty="0" smtClean="0">
                <a:latin typeface="+mj-ea"/>
                <a:ea typeface="+mj-ea"/>
              </a:rPr>
              <a:t>対数を取っても最大</a:t>
            </a:r>
            <a:endParaRPr lang="en-US" altLang="ja-JP" kern="0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kern="0" dirty="0" smtClean="0">
                <a:latin typeface="+mj-ea"/>
                <a:ea typeface="+mj-ea"/>
              </a:rPr>
              <a:t>値を与える</a:t>
            </a:r>
            <a:r>
              <a:rPr lang="en-US" altLang="ja-JP" kern="0" dirty="0" smtClean="0">
                <a:latin typeface="+mj-ea"/>
                <a:ea typeface="+mj-ea"/>
              </a:rPr>
              <a:t>θ</a:t>
            </a:r>
            <a:r>
              <a:rPr lang="ja-JP" altLang="en-US" kern="0" dirty="0" smtClean="0">
                <a:latin typeface="+mj-ea"/>
                <a:ea typeface="+mj-ea"/>
              </a:rPr>
              <a:t>は不変</a:t>
            </a:r>
            <a:endParaRPr lang="ja-JP" altLang="en-US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03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最尤推定の例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33</a:t>
            </a:fld>
            <a:endParaRPr lang="en-US" altLang="ja-JP" dirty="0"/>
          </a:p>
        </p:txBody>
      </p:sp>
      <p:sp>
        <p:nvSpPr>
          <p:cNvPr id="13" name="テキスト ボックス 3"/>
          <p:cNvSpPr txBox="1">
            <a:spLocks noChangeArrowheads="1"/>
          </p:cNvSpPr>
          <p:nvPr/>
        </p:nvSpPr>
        <p:spPr bwMode="auto">
          <a:xfrm>
            <a:off x="883902" y="1513082"/>
            <a:ext cx="89646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>
                <a:latin typeface="+mj-ea"/>
                <a:ea typeface="+mj-ea"/>
              </a:rPr>
              <a:t>正規分布</a:t>
            </a:r>
            <a:endParaRPr lang="en-US" altLang="ja-JP" sz="4400">
              <a:latin typeface="+mj-ea"/>
              <a:ea typeface="+mj-ea"/>
            </a:endParaRPr>
          </a:p>
        </p:txBody>
      </p:sp>
      <p:sp>
        <p:nvSpPr>
          <p:cNvPr id="14" name="正方形/長方形 3"/>
          <p:cNvSpPr>
            <a:spLocks noChangeArrowheads="1"/>
          </p:cNvSpPr>
          <p:nvPr/>
        </p:nvSpPr>
        <p:spPr bwMode="auto">
          <a:xfrm>
            <a:off x="1090277" y="6106897"/>
            <a:ext cx="15374974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この場合、パラメータ（母数）は平均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μ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と分布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σ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の２個。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⇒尤度関数を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L(μ,σ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と表す。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5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11" y="2159829"/>
            <a:ext cx="6548156" cy="193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5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最尤</a:t>
            </a:r>
            <a:r>
              <a:rPr lang="ja-JP" altLang="en-US" dirty="0"/>
              <a:t>推定の例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34</a:t>
            </a:fld>
            <a:endParaRPr lang="en-US" altLang="ja-JP" dirty="0"/>
          </a:p>
        </p:txBody>
      </p:sp>
      <p:sp>
        <p:nvSpPr>
          <p:cNvPr id="8" name="テキスト ボックス 3"/>
          <p:cNvSpPr txBox="1">
            <a:spLocks noChangeArrowheads="1"/>
          </p:cNvSpPr>
          <p:nvPr/>
        </p:nvSpPr>
        <p:spPr bwMode="auto">
          <a:xfrm>
            <a:off x="381000" y="1373002"/>
            <a:ext cx="89646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>
                <a:latin typeface="+mn-ea"/>
                <a:ea typeface="+mn-ea"/>
              </a:rPr>
              <a:t>正規分布</a:t>
            </a:r>
            <a:endParaRPr lang="en-US" altLang="ja-JP" sz="4400">
              <a:latin typeface="+mn-ea"/>
              <a:ea typeface="+mn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587375" y="3914589"/>
            <a:ext cx="162019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ja-JP" altLang="en-US" sz="4400">
                <a:solidFill>
                  <a:srgbClr val="000000"/>
                </a:solidFill>
                <a:latin typeface="+mn-ea"/>
                <a:ea typeface="+mn-ea"/>
              </a:rPr>
              <a:t>個のデータ</a:t>
            </a:r>
            <a:r>
              <a:rPr lang="en-US" altLang="ja-JP" sz="4400">
                <a:latin typeface="+mn-ea"/>
                <a:ea typeface="+mn-ea"/>
              </a:rPr>
              <a:t>X</a:t>
            </a:r>
            <a:r>
              <a:rPr lang="en-US" altLang="ja-JP" sz="4400" baseline="-25000">
                <a:latin typeface="+mn-ea"/>
                <a:ea typeface="+mn-ea"/>
              </a:rPr>
              <a:t>1</a:t>
            </a:r>
            <a:r>
              <a:rPr lang="en-US" altLang="ja-JP" sz="4400">
                <a:latin typeface="+mn-ea"/>
                <a:ea typeface="+mn-ea"/>
              </a:rPr>
              <a:t>, X</a:t>
            </a:r>
            <a:r>
              <a:rPr lang="en-US" altLang="ja-JP" sz="4400" baseline="-25000">
                <a:latin typeface="+mn-ea"/>
                <a:ea typeface="+mn-ea"/>
              </a:rPr>
              <a:t>2</a:t>
            </a:r>
            <a:r>
              <a:rPr lang="en-US" altLang="ja-JP" sz="4400">
                <a:latin typeface="+mn-ea"/>
                <a:ea typeface="+mn-ea"/>
              </a:rPr>
              <a:t>, …,X</a:t>
            </a:r>
            <a:r>
              <a:rPr lang="en-US" altLang="ja-JP" sz="4400" baseline="-25000">
                <a:latin typeface="+mn-ea"/>
                <a:ea typeface="+mn-ea"/>
              </a:rPr>
              <a:t>n</a:t>
            </a:r>
            <a:r>
              <a:rPr lang="ja-JP" altLang="en-US" sz="4400">
                <a:latin typeface="+mn-ea"/>
                <a:ea typeface="+mn-ea"/>
              </a:rPr>
              <a:t>を標本として得た時、対数尤度は</a:t>
            </a:r>
            <a:endParaRPr lang="en-US" altLang="ja-JP" sz="440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0" name="Picture 4" descr="$$&#10;= -n \ln (\sqrt{2\pi}\sigma) -\frac{1}{2\sigma^2} \sum_{i=1}^n (X_i-\mu)^2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88" y="6938764"/>
            <a:ext cx="7708967" cy="136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$$&#10;\ln L(\mu,\sigma^2) &#10; = \sum_{i=1}^n \ln \Biggl[ \frac{1}{\sqrt{2\pi}\sigma} &#10; \exp \Biggl\{&#10;       -\frac{(X_i-\mu)^2}{2\sigma^2}&#10;      \Biggr\}&#10; \Biggr]&#10;$$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55" y="5283163"/>
            <a:ext cx="8949221" cy="131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75" y="2078807"/>
            <a:ext cx="4830562" cy="14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6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最尤推定の例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778573" y="1779449"/>
            <a:ext cx="15038606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j-ea"/>
                <a:ea typeface="+mj-ea"/>
              </a:rPr>
              <a:t>ここで</a:t>
            </a:r>
            <a:r>
              <a:rPr lang="en-US" altLang="ja-JP" sz="4400" dirty="0">
                <a:latin typeface="+mj-ea"/>
                <a:ea typeface="+mj-ea"/>
              </a:rPr>
              <a:t>μ</a:t>
            </a:r>
            <a:r>
              <a:rPr lang="ja-JP" altLang="en-US" sz="4400" dirty="0">
                <a:latin typeface="+mj-ea"/>
                <a:ea typeface="+mj-ea"/>
              </a:rPr>
              <a:t>の値の最尤推定値を　　とすると、それは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r>
              <a:rPr lang="ja-JP" altLang="en-US" sz="4400" dirty="0">
                <a:latin typeface="+mj-ea"/>
                <a:ea typeface="+mj-ea"/>
              </a:rPr>
              <a:t>　　　　　　　において対数尤度を最大にするもの。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886522" y="3831677"/>
            <a:ext cx="14860177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j-ea"/>
                <a:ea typeface="+mj-ea"/>
              </a:rPr>
              <a:t>対数尤度を</a:t>
            </a:r>
            <a:r>
              <a:rPr lang="en-US" altLang="ja-JP" sz="4400" dirty="0">
                <a:latin typeface="+mj-ea"/>
                <a:ea typeface="+mj-ea"/>
              </a:rPr>
              <a:t>μ</a:t>
            </a:r>
            <a:r>
              <a:rPr lang="ja-JP" altLang="en-US" sz="4400" dirty="0" err="1">
                <a:latin typeface="+mj-ea"/>
                <a:ea typeface="+mj-ea"/>
              </a:rPr>
              <a:t>で偏</a:t>
            </a:r>
            <a:r>
              <a:rPr lang="ja-JP" altLang="en-US" sz="4400" dirty="0">
                <a:latin typeface="+mj-ea"/>
                <a:ea typeface="+mj-ea"/>
              </a:rPr>
              <a:t>微分して　　　　　　とおくと　</a:t>
            </a:r>
            <a:endParaRPr lang="en-US" altLang="ja-JP" sz="4400" dirty="0"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その値がゼロになるところ。つまり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0" name="Picture 2" descr="$$&#10;\hat{\mu}&#10;$$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91" y="1745355"/>
            <a:ext cx="354204" cy="58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$$&#10;\mu=\hat{\mu}&#10;$$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751" y="2546859"/>
            <a:ext cx="1332148" cy="48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$$&#10;\mu=\hat{\mu}&#10;$$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91" y="3879007"/>
            <a:ext cx="1353746" cy="49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$$&#10;\frac{\partial}{\partial \mu} \ln L(\mu,\sigma^2) \Bigr|_{\mu=\hat{\mu}}&#10; =\frac{1}{2\sigma^2} \sum_{i=1}^n 2(X_i - \hat{\mu})&#10;$$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25" y="5727501"/>
            <a:ext cx="8185796" cy="13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$$&#10;=\frac{1}{\sigma^2} \sum_{i=1}^n (X_i-\mu) = \frac{1}{\sigma^2} \Bigl( \sum_{i=1}^n X_i - n\mu\Bigr)=0&#10;$$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223" y="7443403"/>
            <a:ext cx="8293438" cy="123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2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36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381000" y="2369525"/>
            <a:ext cx="14824111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j-ea"/>
                <a:ea typeface="+mj-ea"/>
              </a:rPr>
              <a:t>従って、</a:t>
            </a:r>
            <a:r>
              <a:rPr lang="en-US" altLang="ja-JP" sz="4400" dirty="0">
                <a:latin typeface="+mj-ea"/>
                <a:ea typeface="+mj-ea"/>
              </a:rPr>
              <a:t>μ</a:t>
            </a:r>
            <a:r>
              <a:rPr lang="ja-JP" altLang="en-US" sz="4400" dirty="0" err="1">
                <a:latin typeface="+mj-ea"/>
                <a:ea typeface="+mj-ea"/>
              </a:rPr>
              <a:t>の最尤</a:t>
            </a:r>
            <a:r>
              <a:rPr lang="ja-JP" altLang="en-US" sz="4400" dirty="0">
                <a:latin typeface="+mj-ea"/>
                <a:ea typeface="+mj-ea"/>
              </a:rPr>
              <a:t>推定値は</a:t>
            </a: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r>
              <a:rPr lang="ja-JP" altLang="en-US" sz="4400" dirty="0">
                <a:latin typeface="+mj-ea"/>
                <a:ea typeface="+mj-ea"/>
              </a:rPr>
              <a:t>　　で与えられる。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defRPr/>
            </a:pP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488949" y="7040969"/>
            <a:ext cx="159763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j-ea"/>
                <a:ea typeface="+mj-ea"/>
              </a:rPr>
              <a:t>つまり、「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正規分布の母平均の最尤推定値は、標本平均に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等しい（母平均、母分散とも未知の時）</a:t>
            </a:r>
            <a:r>
              <a:rPr lang="ja-JP" altLang="en-US" sz="4400" dirty="0" smtClean="0">
                <a:latin typeface="+mj-ea"/>
                <a:ea typeface="+mj-ea"/>
              </a:rPr>
              <a:t>」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8" name="Picture 2" descr="$$&#10;\hat{\mu} = \frac{1}{n} \sum_{i=1}^n X_i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92" y="3719425"/>
            <a:ext cx="3122472" cy="152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4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37</a:t>
            </a:fld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95" y="2931577"/>
            <a:ext cx="12079635" cy="146618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92292" y="20956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j-ea"/>
                <a:ea typeface="+mj-ea"/>
              </a:rPr>
              <a:t>一方、</a:t>
            </a: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07" y="6179021"/>
            <a:ext cx="4224449" cy="1337742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 bwMode="auto">
          <a:xfrm>
            <a:off x="7794135" y="4985565"/>
            <a:ext cx="972391" cy="6840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3"/>
              <p:cNvSpPr>
                <a:spLocks noChangeArrowheads="1"/>
              </p:cNvSpPr>
              <p:nvPr/>
            </p:nvSpPr>
            <p:spPr bwMode="auto">
              <a:xfrm>
                <a:off x="488949" y="7612097"/>
                <a:ext cx="15976301" cy="144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820738" indent="-363538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lvl="1" eaLnBrk="1" hangingPunct="1"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Ø"/>
                </a:pPr>
                <a:r>
                  <a:rPr lang="ja-JP" altLang="en-US" sz="4400" dirty="0" smtClean="0">
                    <a:latin typeface="+mj-ea"/>
                    <a:ea typeface="+mj-ea"/>
                  </a:rPr>
                  <a:t>「</a:t>
                </a:r>
                <a:r>
                  <a:rPr lang="ja-JP" altLang="en-US" sz="4400" dirty="0">
                    <a:solidFill>
                      <a:srgbClr val="FF0000"/>
                    </a:solidFill>
                    <a:latin typeface="+mj-ea"/>
                    <a:ea typeface="+mj-ea"/>
                  </a:rPr>
                  <a:t>正規分布の</a:t>
                </a:r>
                <a:r>
                  <a:rPr lang="ja-JP" altLang="en-US" sz="4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母分散の</a:t>
                </a:r>
                <a:r>
                  <a:rPr lang="ja-JP" altLang="en-US" sz="4400" dirty="0">
                    <a:solidFill>
                      <a:srgbClr val="FF0000"/>
                    </a:solidFill>
                    <a:latin typeface="+mj-ea"/>
                    <a:ea typeface="+mj-ea"/>
                  </a:rPr>
                  <a:t>最尤推定値は</a:t>
                </a:r>
                <a:r>
                  <a:rPr lang="ja-JP" altLang="en-US" sz="4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、</a:t>
                </a:r>
                <a:r>
                  <a:rPr lang="en-US" altLang="ja-JP" sz="4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(</a:t>
                </a:r>
                <a:r>
                  <a:rPr lang="ja-JP" altLang="en-US" sz="4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偏差平方和を</a:t>
                </a:r>
                <a14:m>
                  <m:oMath xmlns:m="http://schemas.openxmlformats.org/officeDocument/2006/math">
                    <m:r>
                      <a:rPr lang="en-US" altLang="ja-JP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ja-JP" altLang="en-US" sz="4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で</a:t>
                </a:r>
                <a:r>
                  <a:rPr lang="ja-JP" altLang="en-US" sz="4400" dirty="0">
                    <a:solidFill>
                      <a:srgbClr val="FF0000"/>
                    </a:solidFill>
                    <a:latin typeface="+mj-ea"/>
                    <a:ea typeface="+mj-ea"/>
                  </a:rPr>
                  <a:t>割る</a:t>
                </a:r>
                <a:r>
                  <a:rPr lang="en-US" altLang="ja-JP" sz="4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)</a:t>
                </a:r>
                <a:r>
                  <a:rPr lang="ja-JP" altLang="en-US" sz="4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分散に等しい</a:t>
                </a:r>
                <a:r>
                  <a:rPr lang="ja-JP" altLang="en-US" sz="4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（</a:t>
                </a:r>
                <a:r>
                  <a:rPr lang="ja-JP" altLang="en-US" sz="4400" dirty="0">
                    <a:solidFill>
                      <a:srgbClr val="FF0000"/>
                    </a:solidFill>
                    <a:latin typeface="+mn-ea"/>
                    <a:ea typeface="+mn-ea"/>
                  </a:rPr>
                  <a:t>母平均、母分散とも未知の時）</a:t>
                </a:r>
                <a:r>
                  <a:rPr lang="ja-JP" altLang="en-US" sz="4400" dirty="0">
                    <a:solidFill>
                      <a:srgbClr val="FF0000"/>
                    </a:solidFill>
                    <a:latin typeface="+mj-ea"/>
                  </a:rPr>
                  <a:t> </a:t>
                </a:r>
                <a:r>
                  <a:rPr lang="ja-JP" altLang="en-US" sz="4400" dirty="0" smtClean="0">
                    <a:latin typeface="+mj-ea"/>
                    <a:ea typeface="+mj-ea"/>
                  </a:rPr>
                  <a:t>」</a:t>
                </a:r>
                <a:endParaRPr lang="en-US" altLang="ja-JP" sz="44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949" y="7612097"/>
                <a:ext cx="15976301" cy="1446550"/>
              </a:xfrm>
              <a:prstGeom prst="rect">
                <a:avLst/>
              </a:prstGeom>
              <a:blipFill rotWithShape="0">
                <a:blip r:embed="rId4"/>
                <a:stretch>
                  <a:fillRect t="-9283" b="-194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7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最尤推定に関する注意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38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705036" y="2589535"/>
            <a:ext cx="14932123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j-ea"/>
                <a:ea typeface="+mj-ea"/>
              </a:rPr>
              <a:t>最尤推定は、不偏推定量が求められない場合にも適用可能。よって、一般には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バイアスをもつ</a:t>
            </a:r>
            <a:r>
              <a:rPr lang="ja-JP" altLang="en-US" sz="4400" dirty="0">
                <a:latin typeface="+mj-ea"/>
                <a:ea typeface="+mj-ea"/>
              </a:rPr>
              <a:t>推定量。</a:t>
            </a: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j-ea"/>
                <a:ea typeface="+mj-ea"/>
              </a:rPr>
              <a:t>前述の通りバイアスは分からない量であるが、これを推定することで、最尤推定値を補正するような指標もある。</a:t>
            </a: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j-ea"/>
                <a:ea typeface="+mj-ea"/>
              </a:rPr>
              <a:t>⇒情報量規準　</a:t>
            </a:r>
            <a:r>
              <a:rPr lang="en-US" altLang="ja-JP" sz="4400" dirty="0">
                <a:latin typeface="+mj-ea"/>
                <a:ea typeface="+mj-ea"/>
              </a:rPr>
              <a:t>AIC</a:t>
            </a:r>
            <a:r>
              <a:rPr lang="ja-JP" altLang="en-US" sz="4400" dirty="0" err="1">
                <a:latin typeface="+mj-ea"/>
                <a:ea typeface="+mj-ea"/>
              </a:rPr>
              <a:t>，</a:t>
            </a:r>
            <a:r>
              <a:rPr lang="en-US" altLang="ja-JP" sz="4400" dirty="0">
                <a:latin typeface="+mj-ea"/>
                <a:ea typeface="+mj-ea"/>
              </a:rPr>
              <a:t>BIC,</a:t>
            </a:r>
            <a:r>
              <a:rPr lang="ja-JP" altLang="en-US" sz="4400" dirty="0">
                <a:latin typeface="+mj-ea"/>
                <a:ea typeface="+mj-ea"/>
              </a:rPr>
              <a:t> </a:t>
            </a:r>
            <a:r>
              <a:rPr lang="en-US" altLang="ja-JP" sz="4400" dirty="0">
                <a:latin typeface="+mj-ea"/>
                <a:ea typeface="+mj-ea"/>
              </a:rPr>
              <a:t>EIC</a:t>
            </a: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ja-JP" altLang="en-US" sz="4400" dirty="0" smtClean="0">
                <a:latin typeface="+mj-ea"/>
                <a:ea typeface="+mj-ea"/>
              </a:rPr>
              <a:t>等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63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6888" y="3158927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最尤推定量のもう一つの導出</a:t>
            </a:r>
            <a:endParaRPr kumimoji="1" lang="ja-JP" altLang="en-US" sz="6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8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 smtClean="0"/>
              <a:t>１．統計的推定</a:t>
            </a:r>
            <a:endParaRPr lang="ja-JP" altLang="en-US" sz="8000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0930" y="3365592"/>
            <a:ext cx="15902353" cy="1413515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>
                <a:latin typeface="+mj-ea"/>
              </a:rPr>
              <a:t>パラメトリックな分布と</a:t>
            </a:r>
            <a:r>
              <a:rPr lang="en-US" altLang="ja-JP" sz="6000" i="1" dirty="0" err="1" smtClean="0">
                <a:effectLst/>
                <a:latin typeface="+mj-ea"/>
              </a:rPr>
              <a:t>Kullback</a:t>
            </a:r>
            <a:r>
              <a:rPr lang="en-US" altLang="ja-JP" sz="6000" i="1" dirty="0" smtClean="0">
                <a:effectLst/>
                <a:latin typeface="+mj-ea"/>
              </a:rPr>
              <a:t>–</a:t>
            </a:r>
            <a:r>
              <a:rPr lang="en-US" altLang="ja-JP" sz="6000" i="1" dirty="0" err="1" smtClean="0">
                <a:effectLst/>
                <a:latin typeface="+mj-ea"/>
              </a:rPr>
              <a:t>Leibler</a:t>
            </a:r>
            <a:r>
              <a:rPr lang="ja-JP" altLang="en-US" sz="6000" i="1" dirty="0" smtClean="0">
                <a:effectLst/>
                <a:latin typeface="+mj-ea"/>
              </a:rPr>
              <a:t>情報量</a:t>
            </a:r>
            <a:endParaRPr kumimoji="1" lang="ja-JP" altLang="en-US" sz="6000" dirty="0">
              <a:latin typeface="+mj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88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 bwMode="auto">
          <a:xfrm>
            <a:off x="2819735" y="3554971"/>
            <a:ext cx="11053228" cy="43924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分布間の“近さ“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41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219" y="1610755"/>
            <a:ext cx="15785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n-ea"/>
                <a:ea typeface="+mn-ea"/>
              </a:rPr>
              <a:t>関数もしくは確率測度全体の集合を考え、</a:t>
            </a:r>
            <a:endParaRPr kumimoji="1" lang="en-US" altLang="ja-JP" sz="3600" dirty="0" smtClean="0">
              <a:latin typeface="+mn-ea"/>
              <a:ea typeface="+mn-ea"/>
            </a:endParaRPr>
          </a:p>
          <a:p>
            <a:r>
              <a:rPr kumimoji="1" lang="ja-JP" altLang="en-US" sz="3600" dirty="0" smtClean="0">
                <a:latin typeface="+mn-ea"/>
                <a:ea typeface="+mn-ea"/>
              </a:rPr>
              <a:t>個々の確率密度関数（もしくは確率測度）をその一つの“要素”と見なす。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6420135" y="4383063"/>
            <a:ext cx="252028" cy="2520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6500" y="4809885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n-ea"/>
                <a:ea typeface="+mn-ea"/>
              </a:rPr>
              <a:t>〇〇分布</a:t>
            </a:r>
            <a:r>
              <a:rPr kumimoji="1" lang="en-US" altLang="ja-JP" sz="3600" dirty="0" smtClean="0">
                <a:latin typeface="+mn-ea"/>
                <a:ea typeface="+mn-ea"/>
              </a:rPr>
              <a:t>,λ=1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10488587" y="5840025"/>
            <a:ext cx="252028" cy="2520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24952" y="6266847"/>
            <a:ext cx="4067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+mn-ea"/>
                <a:ea typeface="+mn-ea"/>
              </a:rPr>
              <a:t>××</a:t>
            </a:r>
            <a:r>
              <a:rPr kumimoji="1" lang="ja-JP" altLang="en-US" sz="3600" dirty="0" smtClean="0">
                <a:latin typeface="+mn-ea"/>
                <a:ea typeface="+mn-ea"/>
              </a:rPr>
              <a:t>分布</a:t>
            </a:r>
            <a:r>
              <a:rPr kumimoji="1" lang="en-US" altLang="ja-JP" sz="3600" dirty="0" smtClean="0">
                <a:latin typeface="+mn-ea"/>
                <a:ea typeface="+mn-ea"/>
              </a:rPr>
              <a:t>,μ=0,σ=1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4159434" y="6543303"/>
            <a:ext cx="252028" cy="2520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5799" y="6941088"/>
            <a:ext cx="42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n-ea"/>
                <a:ea typeface="+mn-ea"/>
              </a:rPr>
              <a:t>□□</a:t>
            </a:r>
            <a:r>
              <a:rPr kumimoji="1" lang="ja-JP" altLang="en-US" sz="3600" dirty="0" smtClean="0">
                <a:latin typeface="+mn-ea"/>
                <a:ea typeface="+mn-ea"/>
              </a:rPr>
              <a:t>分布</a:t>
            </a:r>
            <a:r>
              <a:rPr kumimoji="1" lang="en-US" altLang="ja-JP" sz="3600" dirty="0" smtClean="0">
                <a:latin typeface="+mn-ea"/>
                <a:ea typeface="+mn-ea"/>
              </a:rPr>
              <a:t>,λ=1,μ=2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45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 bwMode="auto">
          <a:xfrm>
            <a:off x="2819735" y="3554971"/>
            <a:ext cx="11053228" cy="43924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分布間の“近さ“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42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219" y="1610755"/>
            <a:ext cx="1357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n-ea"/>
                <a:ea typeface="+mn-ea"/>
              </a:rPr>
              <a:t>例えば〇〇分布であれば、この空間の中における１次元の曲線。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6420135" y="4383063"/>
            <a:ext cx="252028" cy="2520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6500" y="4809885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n-ea"/>
                <a:ea typeface="+mn-ea"/>
              </a:rPr>
              <a:t>〇〇分布</a:t>
            </a:r>
            <a:r>
              <a:rPr kumimoji="1" lang="en-US" altLang="ja-JP" sz="3600" dirty="0" smtClean="0">
                <a:latin typeface="+mn-ea"/>
                <a:ea typeface="+mn-ea"/>
              </a:rPr>
              <a:t>,λ=1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10488587" y="5840025"/>
            <a:ext cx="252028" cy="2520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24952" y="6266847"/>
            <a:ext cx="4067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+mn-ea"/>
                <a:ea typeface="+mn-ea"/>
              </a:rPr>
              <a:t>××</a:t>
            </a:r>
            <a:r>
              <a:rPr kumimoji="1" lang="ja-JP" altLang="en-US" sz="3600" dirty="0" smtClean="0">
                <a:latin typeface="+mn-ea"/>
                <a:ea typeface="+mn-ea"/>
              </a:rPr>
              <a:t>分布</a:t>
            </a:r>
            <a:r>
              <a:rPr kumimoji="1" lang="en-US" altLang="ja-JP" sz="3600" dirty="0" smtClean="0">
                <a:latin typeface="+mn-ea"/>
                <a:ea typeface="+mn-ea"/>
              </a:rPr>
              <a:t>,μ=0,σ=1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4159434" y="6543303"/>
            <a:ext cx="252028" cy="2520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5799" y="6941088"/>
            <a:ext cx="42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n-ea"/>
                <a:ea typeface="+mn-ea"/>
              </a:rPr>
              <a:t>□□</a:t>
            </a:r>
            <a:r>
              <a:rPr kumimoji="1" lang="ja-JP" altLang="en-US" sz="3600" dirty="0" smtClean="0">
                <a:latin typeface="+mn-ea"/>
                <a:ea typeface="+mn-ea"/>
              </a:rPr>
              <a:t>分布</a:t>
            </a:r>
            <a:r>
              <a:rPr kumimoji="1" lang="en-US" altLang="ja-JP" sz="3600" dirty="0" smtClean="0">
                <a:latin typeface="+mn-ea"/>
                <a:ea typeface="+mn-ea"/>
              </a:rPr>
              <a:t>,λ=1,μ=2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3" name="フリーフォーム 2"/>
          <p:cNvSpPr/>
          <p:nvPr/>
        </p:nvSpPr>
        <p:spPr bwMode="auto">
          <a:xfrm>
            <a:off x="3745282" y="3770334"/>
            <a:ext cx="4897677" cy="1027134"/>
          </a:xfrm>
          <a:custGeom>
            <a:avLst/>
            <a:gdLst>
              <a:gd name="connsiteX0" fmla="*/ 0 w 4897677"/>
              <a:gd name="connsiteY0" fmla="*/ 1027134 h 1027134"/>
              <a:gd name="connsiteX1" fmla="*/ 764088 w 4897677"/>
              <a:gd name="connsiteY1" fmla="*/ 939452 h 1027134"/>
              <a:gd name="connsiteX2" fmla="*/ 2843408 w 4897677"/>
              <a:gd name="connsiteY2" fmla="*/ 701458 h 1027134"/>
              <a:gd name="connsiteX3" fmla="*/ 4033381 w 4897677"/>
              <a:gd name="connsiteY3" fmla="*/ 225469 h 1027134"/>
              <a:gd name="connsiteX4" fmla="*/ 4897677 w 4897677"/>
              <a:gd name="connsiteY4" fmla="*/ 0 h 10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677" h="1027134">
                <a:moveTo>
                  <a:pt x="0" y="1027134"/>
                </a:moveTo>
                <a:lnTo>
                  <a:pt x="764088" y="939452"/>
                </a:lnTo>
                <a:cubicBezTo>
                  <a:pt x="1237989" y="885173"/>
                  <a:pt x="2298526" y="820455"/>
                  <a:pt x="2843408" y="701458"/>
                </a:cubicBezTo>
                <a:cubicBezTo>
                  <a:pt x="3388290" y="582461"/>
                  <a:pt x="3691003" y="342379"/>
                  <a:pt x="4033381" y="225469"/>
                </a:cubicBezTo>
                <a:cubicBezTo>
                  <a:pt x="4375759" y="108559"/>
                  <a:pt x="4636718" y="54279"/>
                  <a:pt x="489767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9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 bwMode="auto">
          <a:xfrm>
            <a:off x="2819735" y="3554971"/>
            <a:ext cx="11053228" cy="43924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分布間の“近さ“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43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219" y="1610755"/>
            <a:ext cx="14496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n-ea"/>
                <a:ea typeface="+mn-ea"/>
              </a:rPr>
              <a:t>そこでこの曲線上で、観測されたデータから最も近いところを探す。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6420135" y="4383063"/>
            <a:ext cx="252028" cy="2520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6500" y="4809885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n-ea"/>
                <a:ea typeface="+mn-ea"/>
              </a:rPr>
              <a:t>〇〇分布</a:t>
            </a:r>
            <a:r>
              <a:rPr kumimoji="1" lang="en-US" altLang="ja-JP" sz="3600" dirty="0" smtClean="0">
                <a:latin typeface="+mn-ea"/>
                <a:ea typeface="+mn-ea"/>
              </a:rPr>
              <a:t>,λ=1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24821" y="579912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+mn-ea"/>
                <a:ea typeface="+mn-ea"/>
              </a:rPr>
              <a:t>経験</a:t>
            </a:r>
            <a:r>
              <a:rPr kumimoji="1" lang="ja-JP" altLang="en-US" sz="3600" dirty="0" smtClean="0">
                <a:latin typeface="+mn-ea"/>
                <a:ea typeface="+mn-ea"/>
              </a:rPr>
              <a:t>分布</a:t>
            </a:r>
            <a:endParaRPr kumimoji="1" lang="en-US" altLang="ja-JP" sz="3600" dirty="0" smtClean="0">
              <a:latin typeface="+mn-ea"/>
              <a:ea typeface="+mn-ea"/>
            </a:endParaRPr>
          </a:p>
          <a:p>
            <a:r>
              <a:rPr lang="ja-JP" altLang="en-US" sz="3600" dirty="0" smtClean="0">
                <a:latin typeface="+mn-ea"/>
                <a:ea typeface="+mn-ea"/>
              </a:rPr>
              <a:t>（観測されたデータ）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3" name="フリーフォーム 2"/>
          <p:cNvSpPr/>
          <p:nvPr/>
        </p:nvSpPr>
        <p:spPr bwMode="auto">
          <a:xfrm>
            <a:off x="3745282" y="3770334"/>
            <a:ext cx="4897677" cy="1027134"/>
          </a:xfrm>
          <a:custGeom>
            <a:avLst/>
            <a:gdLst>
              <a:gd name="connsiteX0" fmla="*/ 0 w 4897677"/>
              <a:gd name="connsiteY0" fmla="*/ 1027134 h 1027134"/>
              <a:gd name="connsiteX1" fmla="*/ 764088 w 4897677"/>
              <a:gd name="connsiteY1" fmla="*/ 939452 h 1027134"/>
              <a:gd name="connsiteX2" fmla="*/ 2843408 w 4897677"/>
              <a:gd name="connsiteY2" fmla="*/ 701458 h 1027134"/>
              <a:gd name="connsiteX3" fmla="*/ 4033381 w 4897677"/>
              <a:gd name="connsiteY3" fmla="*/ 225469 h 1027134"/>
              <a:gd name="connsiteX4" fmla="*/ 4897677 w 4897677"/>
              <a:gd name="connsiteY4" fmla="*/ 0 h 10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677" h="1027134">
                <a:moveTo>
                  <a:pt x="0" y="1027134"/>
                </a:moveTo>
                <a:lnTo>
                  <a:pt x="764088" y="939452"/>
                </a:lnTo>
                <a:cubicBezTo>
                  <a:pt x="1237989" y="885173"/>
                  <a:pt x="2298526" y="820455"/>
                  <a:pt x="2843408" y="701458"/>
                </a:cubicBezTo>
                <a:cubicBezTo>
                  <a:pt x="3388290" y="582461"/>
                  <a:pt x="3691003" y="342379"/>
                  <a:pt x="4033381" y="225469"/>
                </a:cubicBezTo>
                <a:cubicBezTo>
                  <a:pt x="4375759" y="108559"/>
                  <a:pt x="4636718" y="54279"/>
                  <a:pt x="489767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4" name="二等辺三角形 13"/>
          <p:cNvSpPr/>
          <p:nvPr/>
        </p:nvSpPr>
        <p:spPr bwMode="auto">
          <a:xfrm>
            <a:off x="4259895" y="5571195"/>
            <a:ext cx="216024" cy="14401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 bwMode="auto">
          <a:xfrm flipH="1" flipV="1">
            <a:off x="4259895" y="4797468"/>
            <a:ext cx="108012" cy="7737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56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２個の連続型の分布間の“近さ”とは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44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8298" y="1682763"/>
            <a:ext cx="14339182" cy="604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 f(x) </a:t>
            </a:r>
            <a:r>
              <a:rPr lang="en-US" altLang="ja-JP" sz="4000" dirty="0">
                <a:latin typeface="+mn-ea"/>
                <a:ea typeface="+mn-ea"/>
              </a:rPr>
              <a:t>,</a:t>
            </a:r>
            <a:r>
              <a:rPr kumimoji="1" lang="en-US" altLang="ja-JP" sz="4000" dirty="0" smtClean="0">
                <a:latin typeface="+mn-ea"/>
                <a:ea typeface="+mn-ea"/>
              </a:rPr>
              <a:t> g(x) </a:t>
            </a:r>
            <a:r>
              <a:rPr kumimoji="1" lang="ja-JP" altLang="en-US" sz="4000" dirty="0" smtClean="0">
                <a:latin typeface="+mn-ea"/>
                <a:ea typeface="+mn-ea"/>
              </a:rPr>
              <a:t>：連続型分布</a:t>
            </a:r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baseline="30000" dirty="0">
              <a:latin typeface="+mn-ea"/>
              <a:ea typeface="+mn-ea"/>
            </a:endParaRPr>
          </a:p>
          <a:p>
            <a:r>
              <a:rPr kumimoji="1" lang="ja-JP" altLang="en-US" sz="4000" dirty="0" smtClean="0">
                <a:latin typeface="+mn-ea"/>
                <a:ea typeface="+mn-ea"/>
              </a:rPr>
              <a:t>ここで</a:t>
            </a:r>
            <a:r>
              <a:rPr kumimoji="1" lang="en-US" altLang="ja-JP" sz="4000" dirty="0" smtClean="0">
                <a:latin typeface="+mn-ea"/>
                <a:ea typeface="+mn-ea"/>
              </a:rPr>
              <a:t> </a:t>
            </a:r>
            <a:r>
              <a:rPr kumimoji="1" lang="en-US" altLang="ja-JP" sz="4000" dirty="0" err="1" smtClean="0">
                <a:solidFill>
                  <a:srgbClr val="FF0000"/>
                </a:solidFill>
                <a:latin typeface="+mn-ea"/>
                <a:ea typeface="+mn-ea"/>
              </a:rPr>
              <a:t>Kulback-Leibler</a:t>
            </a:r>
            <a:r>
              <a:rPr kumimoji="1"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 (KL) 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情報量とは</a:t>
            </a:r>
            <a:endParaRPr lang="en-US" altLang="ja-JP" sz="4000" dirty="0">
              <a:latin typeface="+mn-ea"/>
              <a:ea typeface="+mn-ea"/>
            </a:endParaRPr>
          </a:p>
          <a:p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ここで　　　</a:t>
            </a:r>
            <a:r>
              <a:rPr lang="ja-JP" altLang="en-US" sz="4000" dirty="0" err="1" smtClean="0">
                <a:latin typeface="+mn-ea"/>
                <a:ea typeface="+mn-ea"/>
              </a:rPr>
              <a:t>は</a:t>
            </a:r>
            <a:r>
              <a:rPr lang="en-US" altLang="ja-JP" sz="4000" dirty="0" smtClean="0">
                <a:latin typeface="+mn-ea"/>
                <a:ea typeface="+mn-ea"/>
              </a:rPr>
              <a:t>g(x)</a:t>
            </a:r>
            <a:r>
              <a:rPr lang="ja-JP" altLang="en-US" sz="4000" dirty="0" smtClean="0">
                <a:latin typeface="+mn-ea"/>
                <a:ea typeface="+mn-ea"/>
              </a:rPr>
              <a:t>に関する期待値</a:t>
            </a:r>
            <a:r>
              <a:rPr lang="en-US" altLang="ja-JP" sz="4000" dirty="0" smtClean="0">
                <a:latin typeface="+mn-ea"/>
                <a:ea typeface="+mn-ea"/>
              </a:rPr>
              <a:t>.</a:t>
            </a: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上記の</a:t>
            </a:r>
            <a:r>
              <a:rPr lang="en-US" altLang="ja-JP" sz="4000" dirty="0" smtClean="0">
                <a:latin typeface="+mn-ea"/>
                <a:ea typeface="+mn-ea"/>
              </a:rPr>
              <a:t>KL</a:t>
            </a:r>
            <a:r>
              <a:rPr lang="ja-JP" altLang="en-US" sz="4000" dirty="0" smtClean="0">
                <a:latin typeface="+mn-ea"/>
                <a:ea typeface="+mn-ea"/>
              </a:rPr>
              <a:t>情報量は、２個の連続型の分布間の距離に近い概念</a:t>
            </a:r>
            <a:r>
              <a:rPr kumimoji="1" lang="en-US" altLang="ja-JP" sz="4000" dirty="0" smtClean="0">
                <a:latin typeface="+mn-ea"/>
                <a:ea typeface="+mn-ea"/>
              </a:rPr>
              <a:t>!</a:t>
            </a:r>
          </a:p>
        </p:txBody>
      </p:sp>
      <p:pic>
        <p:nvPicPr>
          <p:cNvPr id="7" name="Picture 8" descr="\begin{align*}&#10;%&amp;f(x) = F^\prime(x), \; g(x) = G^\prime(x)&#10;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751" y="4023023"/>
            <a:ext cx="1117794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634" y="5843956"/>
            <a:ext cx="580129" cy="4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２個</a:t>
            </a:r>
            <a:r>
              <a:rPr lang="ja-JP" altLang="en-US" dirty="0" smtClean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離散</a:t>
            </a:r>
            <a:r>
              <a:rPr lang="ja-JP" altLang="en-US" dirty="0" smtClean="0"/>
              <a:t>型</a:t>
            </a:r>
            <a:r>
              <a:rPr lang="ja-JP" altLang="en-US" dirty="0"/>
              <a:t>の分布間の“近さ”とは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45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8298" y="1682763"/>
            <a:ext cx="13933623" cy="727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+mn-ea"/>
              </a:rPr>
              <a:t>f(x) , g(x) </a:t>
            </a:r>
            <a:r>
              <a:rPr lang="ja-JP" altLang="en-US" sz="4000" dirty="0" smtClean="0">
                <a:latin typeface="+mn-ea"/>
              </a:rPr>
              <a:t>：</a:t>
            </a:r>
            <a:r>
              <a:rPr lang="ja-JP" altLang="en-US" sz="4000" dirty="0">
                <a:latin typeface="+mn-ea"/>
              </a:rPr>
              <a:t>離散</a:t>
            </a:r>
            <a:r>
              <a:rPr lang="ja-JP" altLang="en-US" sz="4000" dirty="0" smtClean="0">
                <a:latin typeface="+mn-ea"/>
              </a:rPr>
              <a:t>型</a:t>
            </a:r>
            <a:r>
              <a:rPr lang="ja-JP" altLang="en-US" sz="4000" dirty="0">
                <a:latin typeface="+mn-ea"/>
              </a:rPr>
              <a:t>分布</a:t>
            </a:r>
            <a:endParaRPr lang="en-US" altLang="ja-JP" sz="4000" dirty="0">
              <a:latin typeface="+mn-ea"/>
            </a:endParaRPr>
          </a:p>
          <a:p>
            <a:endParaRPr lang="en-US" altLang="ja-JP" sz="4000" baseline="30000" dirty="0">
              <a:latin typeface="+mn-ea"/>
            </a:endParaRPr>
          </a:p>
          <a:p>
            <a:r>
              <a:rPr lang="ja-JP" altLang="en-US" sz="4000" dirty="0">
                <a:latin typeface="+mn-ea"/>
              </a:rPr>
              <a:t>ここで</a:t>
            </a:r>
            <a:r>
              <a:rPr lang="en-US" altLang="ja-JP" sz="4000" dirty="0">
                <a:latin typeface="+mn-ea"/>
              </a:rPr>
              <a:t> </a:t>
            </a:r>
            <a:r>
              <a:rPr lang="en-US" altLang="ja-JP" sz="4000" dirty="0" err="1">
                <a:solidFill>
                  <a:srgbClr val="FF0000"/>
                </a:solidFill>
                <a:latin typeface="+mn-ea"/>
              </a:rPr>
              <a:t>Kulback-Leibler</a:t>
            </a:r>
            <a:r>
              <a:rPr lang="en-US" altLang="ja-JP" sz="4000" dirty="0">
                <a:solidFill>
                  <a:srgbClr val="FF0000"/>
                </a:solidFill>
                <a:latin typeface="+mn-ea"/>
              </a:rPr>
              <a:t> (KL) </a:t>
            </a:r>
            <a:r>
              <a:rPr lang="ja-JP" altLang="en-US" sz="4000" dirty="0">
                <a:solidFill>
                  <a:srgbClr val="FF0000"/>
                </a:solidFill>
                <a:latin typeface="+mn-ea"/>
              </a:rPr>
              <a:t>情報量とは</a:t>
            </a:r>
            <a:endParaRPr lang="en-US" altLang="ja-JP" sz="4000" dirty="0">
              <a:latin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lang="ja-JP" altLang="en-US" sz="4000" dirty="0">
                <a:latin typeface="+mn-ea"/>
              </a:rPr>
              <a:t>ここで　　　</a:t>
            </a:r>
            <a:r>
              <a:rPr lang="ja-JP" altLang="en-US" sz="4000" dirty="0" err="1">
                <a:latin typeface="+mn-ea"/>
              </a:rPr>
              <a:t>は</a:t>
            </a:r>
            <a:r>
              <a:rPr lang="en-US" altLang="ja-JP" sz="4000" dirty="0">
                <a:latin typeface="+mn-ea"/>
              </a:rPr>
              <a:t>g(x)</a:t>
            </a:r>
            <a:r>
              <a:rPr lang="ja-JP" altLang="en-US" sz="4000" dirty="0">
                <a:latin typeface="+mn-ea"/>
              </a:rPr>
              <a:t>に関する期待値</a:t>
            </a:r>
            <a:r>
              <a:rPr lang="en-US" altLang="ja-JP" sz="4000" dirty="0">
                <a:latin typeface="+mn-ea"/>
              </a:rPr>
              <a:t>.</a:t>
            </a:r>
          </a:p>
          <a:p>
            <a:endParaRPr lang="en-US" altLang="ja-JP" sz="4000" dirty="0">
              <a:latin typeface="+mn-ea"/>
            </a:endParaRPr>
          </a:p>
          <a:p>
            <a:r>
              <a:rPr lang="ja-JP" altLang="en-US" sz="4000" dirty="0">
                <a:latin typeface="+mn-ea"/>
              </a:rPr>
              <a:t>上記の</a:t>
            </a:r>
            <a:r>
              <a:rPr lang="en-US" altLang="ja-JP" sz="4000" dirty="0">
                <a:latin typeface="+mn-ea"/>
              </a:rPr>
              <a:t>KL</a:t>
            </a:r>
            <a:r>
              <a:rPr lang="ja-JP" altLang="en-US" sz="4000" dirty="0">
                <a:latin typeface="+mn-ea"/>
              </a:rPr>
              <a:t>情報量は、２個</a:t>
            </a:r>
            <a:r>
              <a:rPr lang="ja-JP" altLang="en-US" sz="4000" dirty="0" smtClean="0">
                <a:latin typeface="+mn-ea"/>
              </a:rPr>
              <a:t>の</a:t>
            </a:r>
            <a:r>
              <a:rPr lang="ja-JP" altLang="en-US" sz="4000" dirty="0">
                <a:latin typeface="+mn-ea"/>
              </a:rPr>
              <a:t>離散</a:t>
            </a:r>
            <a:r>
              <a:rPr lang="ja-JP" altLang="en-US" sz="4000" dirty="0" smtClean="0">
                <a:latin typeface="+mn-ea"/>
              </a:rPr>
              <a:t>型</a:t>
            </a:r>
            <a:r>
              <a:rPr lang="ja-JP" altLang="en-US" sz="4000" dirty="0">
                <a:latin typeface="+mn-ea"/>
              </a:rPr>
              <a:t>の分布間の距離に近い</a:t>
            </a:r>
            <a:r>
              <a:rPr lang="ja-JP" altLang="en-US" sz="4000" dirty="0" smtClean="0">
                <a:latin typeface="+mn-ea"/>
              </a:rPr>
              <a:t>概念</a:t>
            </a:r>
            <a:r>
              <a:rPr lang="en-US" altLang="ja-JP" sz="4000" dirty="0" smtClean="0">
                <a:latin typeface="+mn-ea"/>
              </a:rPr>
              <a:t>.</a:t>
            </a:r>
          </a:p>
          <a:p>
            <a:endParaRPr lang="en-US" altLang="ja-JP" sz="4000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79" y="6479096"/>
            <a:ext cx="580129" cy="496255"/>
          </a:xfrm>
          <a:prstGeom prst="rect">
            <a:avLst/>
          </a:prstGeom>
        </p:spPr>
      </p:pic>
      <p:pic>
        <p:nvPicPr>
          <p:cNvPr id="8" name="Picture 2" descr="\begin{align*}&#10;%&amp;f(x) = F^\prime(x), \; g(x) = G^\prime(x)&#10;&amp;I(g;f) \equiv E_G \Biggl[ \log \frac{g(X)}{f(X)}\Biggr] = \sum g(x_i) \log \frac{g(x_i)}{f(x_i)}&#10;%\int \log \Bigl\{ \frac{g(X)}{f(X)} \Bigr\}g(x) \; {\rm d}x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23" y="3843002"/>
            <a:ext cx="10914268" cy="16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情報量の性質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46</a:t>
            </a:fld>
            <a:endParaRPr lang="en-US" altLang="ja-JP" dirty="0"/>
          </a:p>
        </p:txBody>
      </p:sp>
      <p:pic>
        <p:nvPicPr>
          <p:cNvPr id="6" name="Picture 2" descr="\begin{align*}&#10;I(g;f) \geq 0;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63" y="2879199"/>
            <a:ext cx="3190272" cy="67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begin{align*}&#10;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87" y="4455071"/>
            <a:ext cx="7076149" cy="63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642648" y="2847085"/>
            <a:ext cx="94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(</a:t>
            </a:r>
            <a:r>
              <a:rPr kumimoji="1" lang="en-US" altLang="ja-JP" sz="4000" dirty="0" err="1" smtClean="0">
                <a:latin typeface="+mn-ea"/>
                <a:ea typeface="+mn-ea"/>
              </a:rPr>
              <a:t>i</a:t>
            </a:r>
            <a:r>
              <a:rPr kumimoji="1" lang="en-US" altLang="ja-JP" sz="4000" dirty="0" smtClean="0">
                <a:latin typeface="+mn-ea"/>
                <a:ea typeface="+mn-ea"/>
              </a:rPr>
              <a:t>) 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3831" y="441906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latin typeface="+mn-ea"/>
                <a:ea typeface="+mn-ea"/>
              </a:rPr>
              <a:t>(ii</a:t>
            </a:r>
            <a:r>
              <a:rPr kumimoji="1" lang="en-US" altLang="ja-JP" sz="4000" dirty="0" smtClean="0">
                <a:latin typeface="+mn-ea"/>
                <a:ea typeface="+mn-ea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365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47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9555" y="1922589"/>
            <a:ext cx="1532502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n-ea"/>
                <a:ea typeface="+mn-ea"/>
              </a:rPr>
              <a:t>２個のサイコロ</a:t>
            </a:r>
            <a:r>
              <a:rPr lang="en-US" altLang="ja-JP" sz="4000" dirty="0" smtClean="0">
                <a:latin typeface="+mn-ea"/>
                <a:ea typeface="+mn-ea"/>
              </a:rPr>
              <a:t> A</a:t>
            </a:r>
            <a:r>
              <a:rPr lang="ja-JP" altLang="en-US" sz="4000" dirty="0" smtClean="0">
                <a:latin typeface="+mn-ea"/>
                <a:ea typeface="+mn-ea"/>
              </a:rPr>
              <a:t>と</a:t>
            </a:r>
            <a:r>
              <a:rPr lang="en-US" altLang="ja-JP" sz="4000" dirty="0" smtClean="0">
                <a:latin typeface="+mn-ea"/>
                <a:ea typeface="+mn-ea"/>
              </a:rPr>
              <a:t> B</a:t>
            </a:r>
            <a:r>
              <a:rPr lang="ja-JP" altLang="en-US" sz="4000" dirty="0" smtClean="0">
                <a:latin typeface="+mn-ea"/>
                <a:ea typeface="+mn-ea"/>
              </a:rPr>
              <a:t>があり</a:t>
            </a:r>
            <a:r>
              <a:rPr lang="en-US" altLang="ja-JP" sz="4000" dirty="0" smtClean="0">
                <a:latin typeface="+mn-ea"/>
                <a:ea typeface="+mn-ea"/>
              </a:rPr>
              <a:t>,</a:t>
            </a:r>
            <a:r>
              <a:rPr lang="ja-JP" altLang="en-US" sz="4000" dirty="0" smtClean="0">
                <a:latin typeface="+mn-ea"/>
                <a:ea typeface="+mn-ea"/>
              </a:rPr>
              <a:t>目の値</a:t>
            </a:r>
            <a:r>
              <a:rPr lang="en-US" altLang="ja-JP" sz="4000" dirty="0" smtClean="0">
                <a:latin typeface="+mn-ea"/>
                <a:ea typeface="+mn-ea"/>
              </a:rPr>
              <a:t> (1,2,3,4,5,6)</a:t>
            </a:r>
            <a:r>
              <a:rPr lang="ja-JP" altLang="en-US" sz="4000" dirty="0" smtClean="0">
                <a:latin typeface="+mn-ea"/>
                <a:ea typeface="+mn-ea"/>
              </a:rPr>
              <a:t>が出る確率は</a:t>
            </a:r>
            <a:r>
              <a:rPr lang="en-US" altLang="ja-JP" sz="4000" dirty="0" smtClean="0">
                <a:latin typeface="+mn-ea"/>
                <a:ea typeface="+mn-ea"/>
              </a:rPr>
              <a:t>:</a:t>
            </a:r>
          </a:p>
          <a:p>
            <a:endParaRPr kumimoji="1" lang="en-US" altLang="ja-JP" sz="4000" dirty="0">
              <a:latin typeface="+mn-ea"/>
              <a:ea typeface="+mn-ea"/>
            </a:endParaRPr>
          </a:p>
          <a:p>
            <a:endParaRPr lang="en-US" altLang="ja-JP" sz="4000" dirty="0" smtClean="0">
              <a:latin typeface="+mn-ea"/>
              <a:ea typeface="+mn-ea"/>
            </a:endParaRPr>
          </a:p>
          <a:p>
            <a:endParaRPr kumimoji="1" lang="en-US" altLang="ja-JP" sz="4000" dirty="0">
              <a:latin typeface="+mn-ea"/>
              <a:ea typeface="+mn-ea"/>
            </a:endParaRPr>
          </a:p>
          <a:p>
            <a:endParaRPr lang="en-US" altLang="ja-JP" sz="4000" dirty="0" smtClean="0">
              <a:latin typeface="+mn-ea"/>
              <a:ea typeface="+mn-ea"/>
            </a:endParaRPr>
          </a:p>
          <a:p>
            <a:endParaRPr kumimoji="1" lang="en-US" altLang="ja-JP" sz="4000" dirty="0">
              <a:latin typeface="+mn-ea"/>
              <a:ea typeface="+mn-ea"/>
            </a:endParaRPr>
          </a:p>
          <a:p>
            <a:endParaRPr lang="en-US" altLang="ja-JP" sz="4000" dirty="0" smtClean="0">
              <a:latin typeface="+mn-ea"/>
              <a:ea typeface="+mn-ea"/>
            </a:endParaRPr>
          </a:p>
          <a:p>
            <a:r>
              <a:rPr kumimoji="1" lang="ja-JP" altLang="en-US" sz="4000" dirty="0" smtClean="0">
                <a:latin typeface="+mn-ea"/>
                <a:ea typeface="+mn-ea"/>
              </a:rPr>
              <a:t>どちらが、理想的なサイコロ：</a:t>
            </a:r>
            <a:r>
              <a:rPr kumimoji="1" lang="en-US" altLang="ja-JP" sz="4000" dirty="0" smtClean="0">
                <a:latin typeface="+mn-ea"/>
                <a:ea typeface="+mn-ea"/>
              </a:rPr>
              <a:t> g={1/6,…,1/6}</a:t>
            </a:r>
            <a:r>
              <a:rPr kumimoji="1" lang="ja-JP" altLang="en-US" sz="4000" dirty="0" smtClean="0">
                <a:latin typeface="+mn-ea"/>
                <a:ea typeface="+mn-ea"/>
              </a:rPr>
              <a:t>に近いか</a:t>
            </a:r>
            <a:r>
              <a:rPr kumimoji="1" lang="en-US" altLang="ja-JP" sz="4000" dirty="0" smtClean="0">
                <a:latin typeface="+mn-ea"/>
                <a:ea typeface="+mn-ea"/>
              </a:rPr>
              <a:t>?</a:t>
            </a:r>
          </a:p>
        </p:txBody>
      </p:sp>
      <p:pic>
        <p:nvPicPr>
          <p:cNvPr id="7" name="Picture 2" descr="\begin{align*}&#10;&amp;f_A = \{ 0.2, 0.12, 0.18, 0.12, 0.2, 0.18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14" y="3264826"/>
            <a:ext cx="8116725" cy="54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begin{align*}&#10;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55" y="4560970"/>
            <a:ext cx="7613530" cy="47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KL</a:t>
            </a:r>
            <a:r>
              <a:rPr lang="ja-JP" altLang="en-US" dirty="0"/>
              <a:t>情報量の例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48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03611" y="2858693"/>
            <a:ext cx="360707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4000" dirty="0">
              <a:latin typeface="+mn-ea"/>
              <a:ea typeface="+mn-ea"/>
            </a:endParaRPr>
          </a:p>
          <a:p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kumimoji="1" lang="en-US" altLang="ja-JP" sz="4000" dirty="0" smtClean="0">
                <a:latin typeface="+mn-ea"/>
                <a:ea typeface="+mn-ea"/>
              </a:rPr>
              <a:t>B</a:t>
            </a:r>
            <a:r>
              <a:rPr kumimoji="1" lang="ja-JP" altLang="en-US" sz="4000" dirty="0" smtClean="0">
                <a:latin typeface="+mn-ea"/>
                <a:ea typeface="+mn-ea"/>
              </a:rPr>
              <a:t>の方が近い。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pic>
        <p:nvPicPr>
          <p:cNvPr id="7" name="Picture 2" descr="\begin{align*}&#10;&amp;I(g;f_A) = \sum_{i=1}^6 g_i \log \frac{g_i}{f_{Ai}} =0.023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83" y="3590975"/>
            <a:ext cx="656938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begin{align*}&#10;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97" y="5337965"/>
            <a:ext cx="7394074" cy="152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7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情報量の計算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49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7567" y="1718767"/>
            <a:ext cx="115804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KL</a:t>
            </a:r>
            <a:r>
              <a:rPr kumimoji="1" lang="ja-JP" altLang="en-US" sz="4000" dirty="0" smtClean="0">
                <a:latin typeface="+mn-ea"/>
                <a:ea typeface="+mn-ea"/>
              </a:rPr>
              <a:t>情報量は今後、統計や機械学習の様々な概念</a:t>
            </a:r>
            <a:r>
              <a:rPr lang="ja-JP" altLang="en-US" sz="4000" dirty="0" smtClean="0">
                <a:latin typeface="+mn-ea"/>
                <a:ea typeface="+mn-ea"/>
              </a:rPr>
              <a:t>を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kumimoji="1" lang="ja-JP" altLang="en-US" sz="4000" dirty="0" smtClean="0">
                <a:latin typeface="+mn-ea"/>
                <a:ea typeface="+mn-ea"/>
              </a:rPr>
              <a:t>理解する上で必要になる基本的な概念です。</a:t>
            </a:r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kumimoji="1" lang="en-US" altLang="ja-JP" sz="4000" dirty="0" smtClean="0">
                <a:latin typeface="+mn-ea"/>
                <a:ea typeface="+mn-ea"/>
              </a:rPr>
              <a:t>Python</a:t>
            </a:r>
            <a:r>
              <a:rPr kumimoji="1" lang="ja-JP" altLang="en-US" sz="4000" dirty="0" smtClean="0">
                <a:latin typeface="+mn-ea"/>
                <a:ea typeface="+mn-ea"/>
              </a:rPr>
              <a:t>では以下により簡単に計算できます。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1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統計的推定とは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10" name="テキスト ボックス 7"/>
          <p:cNvSpPr txBox="1">
            <a:spLocks noChangeArrowheads="1"/>
          </p:cNvSpPr>
          <p:nvPr/>
        </p:nvSpPr>
        <p:spPr bwMode="auto">
          <a:xfrm>
            <a:off x="598548" y="1790775"/>
            <a:ext cx="16154735" cy="22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未知の母数の値を、観測値に基づき求める問題。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（例）コインをｎ回投げて、</a:t>
            </a:r>
            <a:r>
              <a:rPr lang="en-US" altLang="ja-JP" sz="4400" dirty="0">
                <a:latin typeface="+mj-ea"/>
                <a:ea typeface="+mj-ea"/>
              </a:rPr>
              <a:t>X</a:t>
            </a:r>
            <a:r>
              <a:rPr lang="ja-JP" altLang="en-US" sz="4400" dirty="0">
                <a:latin typeface="+mj-ea"/>
                <a:ea typeface="+mj-ea"/>
              </a:rPr>
              <a:t>回表が出た時、このコインの表が出る確率</a:t>
            </a:r>
            <a:r>
              <a:rPr lang="en-US" altLang="ja-JP" sz="4400" dirty="0">
                <a:latin typeface="+mj-ea"/>
                <a:ea typeface="+mj-ea"/>
              </a:rPr>
              <a:t>p</a:t>
            </a:r>
            <a:r>
              <a:rPr lang="ja-JP" altLang="en-US" sz="4400" dirty="0">
                <a:latin typeface="+mj-ea"/>
                <a:ea typeface="+mj-ea"/>
              </a:rPr>
              <a:t>を推定せよ。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87" y="4305419"/>
            <a:ext cx="2158975" cy="176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テキスト ボックス 9"/>
          <p:cNvSpPr txBox="1">
            <a:spLocks noChangeArrowheads="1"/>
          </p:cNvSpPr>
          <p:nvPr/>
        </p:nvSpPr>
        <p:spPr bwMode="auto">
          <a:xfrm>
            <a:off x="490537" y="6245976"/>
            <a:ext cx="1615473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X</a:t>
            </a:r>
            <a:r>
              <a:rPr lang="ja-JP" altLang="en-US" sz="4400" dirty="0">
                <a:latin typeface="+mj-ea"/>
                <a:ea typeface="+mj-ea"/>
              </a:rPr>
              <a:t>は確率変数なので、上記も確率変数。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観測値</a:t>
            </a:r>
            <a:r>
              <a:rPr lang="en-US" altLang="ja-JP" sz="4400" dirty="0">
                <a:latin typeface="+mj-ea"/>
                <a:ea typeface="+mj-ea"/>
              </a:rPr>
              <a:t>X</a:t>
            </a:r>
            <a:r>
              <a:rPr lang="ja-JP" altLang="en-US" sz="4400" dirty="0">
                <a:latin typeface="+mj-ea"/>
                <a:ea typeface="+mj-ea"/>
              </a:rPr>
              <a:t>の値によって、外れたり真の値に近づいたりする。</a:t>
            </a:r>
            <a:endParaRPr lang="en-US" altLang="ja-JP" sz="4400" dirty="0">
              <a:latin typeface="+mj-ea"/>
              <a:ea typeface="+mj-ea"/>
            </a:endParaRPr>
          </a:p>
          <a:p>
            <a:pPr marL="0" indent="0">
              <a:spcAft>
                <a:spcPts val="6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j-ea"/>
                <a:ea typeface="+mj-ea"/>
              </a:rPr>
              <a:t>　</a:t>
            </a:r>
            <a:r>
              <a:rPr lang="ja-JP" altLang="en-US" sz="4400" dirty="0">
                <a:latin typeface="+mj-ea"/>
                <a:ea typeface="+mj-ea"/>
              </a:rPr>
              <a:t>　→　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推定量</a:t>
            </a:r>
            <a:r>
              <a:rPr lang="ja-JP" altLang="en-US" sz="4400" dirty="0">
                <a:latin typeface="+mj-ea"/>
                <a:ea typeface="+mj-ea"/>
              </a:rPr>
              <a:t>（推定値を確率変数としてみなす時の呼び方）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7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情報量の計算（離散型分布の場合）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50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95" y="1682763"/>
            <a:ext cx="9572904" cy="143940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551483" y="1646759"/>
            <a:ext cx="1008112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483" y="165314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+mj-ea"/>
                <a:ea typeface="+mj-ea"/>
              </a:rPr>
              <a:t>Cell1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07567" y="3340686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KL</a:t>
            </a:r>
            <a:r>
              <a:rPr kumimoji="1" lang="ja-JP" altLang="en-US" sz="4000" dirty="0" smtClean="0">
                <a:latin typeface="+mn-ea"/>
                <a:ea typeface="+mn-ea"/>
              </a:rPr>
              <a:t>情報量を定義。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2612823" y="1538747"/>
            <a:ext cx="3426213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ＤＦＧ平成ゴシック体W7" pitchFamily="50" charset="-128"/>
                <a:ea typeface="ＤＦＧ平成ゴシック体W7" pitchFamily="50" charset="-128"/>
              </a:rPr>
              <a:t>KL-divergence_r2.ipynb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9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95" y="1653146"/>
            <a:ext cx="7912296" cy="3174612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51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83" y="1646759"/>
            <a:ext cx="1008112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483" y="165314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+mj-ea"/>
                <a:ea typeface="+mj-ea"/>
              </a:rPr>
              <a:t>Cell2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07567" y="5223349"/>
            <a:ext cx="10554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KL</a:t>
            </a:r>
            <a:r>
              <a:rPr kumimoji="1" lang="ja-JP" altLang="en-US" sz="4000" dirty="0" smtClean="0">
                <a:latin typeface="+mn-ea"/>
                <a:ea typeface="+mn-ea"/>
              </a:rPr>
              <a:t>情報量を</a:t>
            </a:r>
            <a:r>
              <a:rPr lang="ja-JP" altLang="en-US" sz="4000" dirty="0" smtClean="0">
                <a:latin typeface="+mn-ea"/>
                <a:ea typeface="+mn-ea"/>
              </a:rPr>
              <a:t>計算（ここでは先ほどの例です）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376888" y="485274"/>
            <a:ext cx="15902353" cy="141351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情報量の計算（離散型分布の場合）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2612823" y="1538747"/>
            <a:ext cx="3426213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ＤＦＧ平成ゴシック体W7" pitchFamily="50" charset="-128"/>
                <a:ea typeface="ＤＦＧ平成ゴシック体W7" pitchFamily="50" charset="-128"/>
              </a:rPr>
              <a:t>KL-divergence_r2.ipynb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3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03" y="1610755"/>
            <a:ext cx="9143001" cy="16161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情報量の計算（連続型分布の場合）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52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83" y="1646759"/>
            <a:ext cx="1008112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483" y="165314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+mj-ea"/>
                <a:ea typeface="+mj-ea"/>
              </a:rPr>
              <a:t>Cell1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07567" y="3531161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KL</a:t>
            </a:r>
            <a:r>
              <a:rPr kumimoji="1" lang="ja-JP" altLang="en-US" sz="4000" dirty="0" smtClean="0">
                <a:latin typeface="+mn-ea"/>
                <a:ea typeface="+mn-ea"/>
              </a:rPr>
              <a:t>情報量を定義。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10020535" y="2530853"/>
            <a:ext cx="756084" cy="80809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3" name="直線矢印コネクタ 12"/>
          <p:cNvCxnSpPr>
            <a:stCxn id="11" idx="6"/>
          </p:cNvCxnSpPr>
          <p:nvPr/>
        </p:nvCxnSpPr>
        <p:spPr bwMode="auto">
          <a:xfrm>
            <a:off x="10776619" y="2934900"/>
            <a:ext cx="93610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11748727" y="2582863"/>
            <a:ext cx="411843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n-ea"/>
                <a:ea typeface="+mn-ea"/>
              </a:rPr>
              <a:t>数値積分のため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kumimoji="1" lang="en-US" altLang="ja-JP" sz="4000" dirty="0" smtClean="0">
                <a:latin typeface="+mn-ea"/>
                <a:ea typeface="+mn-ea"/>
              </a:rPr>
              <a:t>X</a:t>
            </a:r>
            <a:r>
              <a:rPr kumimoji="1" lang="ja-JP" altLang="en-US" sz="4000" dirty="0" err="1" smtClean="0">
                <a:latin typeface="+mn-ea"/>
                <a:ea typeface="+mn-ea"/>
              </a:rPr>
              <a:t>の微</a:t>
            </a:r>
            <a:r>
              <a:rPr kumimoji="1" lang="ja-JP" altLang="en-US" sz="4000" dirty="0" smtClean="0">
                <a:latin typeface="+mn-ea"/>
                <a:ea typeface="+mn-ea"/>
              </a:rPr>
              <a:t>小区間幅を</a:t>
            </a:r>
            <a:endParaRPr kumimoji="1" lang="en-US" altLang="ja-JP" sz="4000" dirty="0" smtClean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掛ける</a:t>
            </a:r>
            <a:r>
              <a:rPr lang="ja-JP" altLang="en-US" sz="4000" dirty="0">
                <a:latin typeface="+mn-ea"/>
                <a:ea typeface="+mn-ea"/>
              </a:rPr>
              <a:t>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2612823" y="1538747"/>
            <a:ext cx="3426213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ＤＦＧ平成ゴシック体W7" pitchFamily="50" charset="-128"/>
                <a:ea typeface="ＤＦＧ平成ゴシック体W7" pitchFamily="50" charset="-128"/>
              </a:rPr>
              <a:t>KL-divergence_r2.ipynb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4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91" y="1610755"/>
            <a:ext cx="8086762" cy="360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情報量の計算（連続型分布の場合）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53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83" y="1646759"/>
            <a:ext cx="1008112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483" y="165314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+mj-ea"/>
                <a:ea typeface="+mj-ea"/>
              </a:rPr>
              <a:t>Cell2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15579" y="5948655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KL</a:t>
            </a:r>
            <a:r>
              <a:rPr kumimoji="1" lang="ja-JP" altLang="en-US" sz="4000" dirty="0" smtClean="0">
                <a:latin typeface="+mn-ea"/>
                <a:ea typeface="+mn-ea"/>
              </a:rPr>
              <a:t>情報量を計算。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5448027" y="2474851"/>
            <a:ext cx="554461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11075398" y="1883978"/>
            <a:ext cx="411843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n-ea"/>
                <a:ea typeface="+mn-ea"/>
              </a:rPr>
              <a:t>数値積分のため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kumimoji="1" lang="en-US" altLang="ja-JP" sz="4000" dirty="0" smtClean="0">
                <a:latin typeface="+mn-ea"/>
                <a:ea typeface="+mn-ea"/>
              </a:rPr>
              <a:t>X</a:t>
            </a:r>
            <a:r>
              <a:rPr kumimoji="1" lang="ja-JP" altLang="en-US" sz="4000" dirty="0" err="1" smtClean="0">
                <a:latin typeface="+mn-ea"/>
                <a:ea typeface="+mn-ea"/>
              </a:rPr>
              <a:t>の微</a:t>
            </a:r>
            <a:r>
              <a:rPr kumimoji="1" lang="ja-JP" altLang="en-US" sz="4000" dirty="0" smtClean="0">
                <a:latin typeface="+mn-ea"/>
                <a:ea typeface="+mn-ea"/>
              </a:rPr>
              <a:t>小区間幅を</a:t>
            </a:r>
            <a:endParaRPr kumimoji="1" lang="en-US" altLang="ja-JP" sz="4000" dirty="0" smtClean="0">
              <a:latin typeface="+mn-ea"/>
              <a:ea typeface="+mn-ea"/>
            </a:endParaRPr>
          </a:p>
          <a:p>
            <a:r>
              <a:rPr lang="ja-JP" altLang="en-US" sz="4000" dirty="0">
                <a:latin typeface="+mn-ea"/>
                <a:ea typeface="+mn-ea"/>
              </a:rPr>
              <a:t>定義</a:t>
            </a:r>
            <a:r>
              <a:rPr lang="ja-JP" altLang="en-US" sz="4000" dirty="0" smtClean="0">
                <a:latin typeface="+mn-ea"/>
                <a:ea typeface="+mn-ea"/>
              </a:rPr>
              <a:t>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512844" y="2236607"/>
            <a:ext cx="3852428" cy="49027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6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91" y="1610755"/>
            <a:ext cx="8086762" cy="360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情報量の計算（連続型分布の場合）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54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83" y="1646759"/>
            <a:ext cx="1008112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483" y="165314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+mj-ea"/>
                <a:ea typeface="+mj-ea"/>
              </a:rPr>
              <a:t>Cell2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15579" y="5948655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KL</a:t>
            </a:r>
            <a:r>
              <a:rPr kumimoji="1" lang="ja-JP" altLang="en-US" sz="4000" dirty="0" smtClean="0">
                <a:latin typeface="+mn-ea"/>
                <a:ea typeface="+mn-ea"/>
              </a:rPr>
              <a:t>情報量を計算。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7691022" y="2893115"/>
            <a:ext cx="554461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11075398" y="1883978"/>
            <a:ext cx="396454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+mn-ea"/>
                <a:ea typeface="+mn-ea"/>
              </a:rPr>
              <a:t>X</a:t>
            </a:r>
            <a:r>
              <a:rPr lang="ja-JP" altLang="en-US" sz="4000" dirty="0" smtClean="0">
                <a:latin typeface="+mn-ea"/>
                <a:ea typeface="+mn-ea"/>
              </a:rPr>
              <a:t>軸を定義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lang="en-US" altLang="ja-JP" sz="4000" dirty="0" smtClean="0">
                <a:latin typeface="+mn-ea"/>
                <a:ea typeface="+mn-ea"/>
              </a:rPr>
              <a:t>(-10</a:t>
            </a:r>
            <a:r>
              <a:rPr lang="ja-JP" altLang="en-US" sz="4000" dirty="0" smtClean="0">
                <a:latin typeface="+mn-ea"/>
                <a:ea typeface="+mn-ea"/>
              </a:rPr>
              <a:t>から</a:t>
            </a:r>
            <a:r>
              <a:rPr lang="en-US" altLang="ja-JP" sz="4000" dirty="0" smtClean="0">
                <a:latin typeface="+mn-ea"/>
                <a:ea typeface="+mn-ea"/>
              </a:rPr>
              <a:t>10</a:t>
            </a:r>
            <a:r>
              <a:rPr lang="ja-JP" altLang="en-US" sz="4000" dirty="0" smtClean="0">
                <a:latin typeface="+mn-ea"/>
                <a:ea typeface="+mn-ea"/>
              </a:rPr>
              <a:t>まで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 </a:t>
            </a:r>
            <a:r>
              <a:rPr lang="en-US" altLang="ja-JP" sz="4000" dirty="0" err="1" smtClean="0">
                <a:latin typeface="+mn-ea"/>
                <a:ea typeface="+mn-ea"/>
              </a:rPr>
              <a:t>delta_x</a:t>
            </a:r>
            <a:r>
              <a:rPr lang="ja-JP" altLang="en-US" sz="4000" dirty="0" smtClean="0">
                <a:latin typeface="+mn-ea"/>
                <a:ea typeface="+mn-ea"/>
              </a:rPr>
              <a:t>刻み</a:t>
            </a:r>
            <a:r>
              <a:rPr lang="en-US" altLang="ja-JP" sz="4000" dirty="0" smtClean="0">
                <a:latin typeface="+mn-ea"/>
                <a:ea typeface="+mn-ea"/>
              </a:rPr>
              <a:t>)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559595" y="2681516"/>
            <a:ext cx="6048672" cy="405403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9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91" y="1610755"/>
            <a:ext cx="8086762" cy="360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情報量の計算（連続型分布の場合）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55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83" y="1646759"/>
            <a:ext cx="1008112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483" y="165314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+mj-ea"/>
                <a:ea typeface="+mj-ea"/>
              </a:rPr>
              <a:t>Cell2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15579" y="5948655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KL</a:t>
            </a:r>
            <a:r>
              <a:rPr kumimoji="1" lang="ja-JP" altLang="en-US" sz="4000" dirty="0" smtClean="0">
                <a:latin typeface="+mn-ea"/>
                <a:ea typeface="+mn-ea"/>
              </a:rPr>
              <a:t>情報量を計算。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 flipV="1">
            <a:off x="7691022" y="3316265"/>
            <a:ext cx="3553649" cy="889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11336119" y="2441459"/>
            <a:ext cx="4288353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+mn-ea"/>
                <a:ea typeface="+mn-ea"/>
              </a:rPr>
              <a:t>X</a:t>
            </a:r>
            <a:r>
              <a:rPr lang="ja-JP" altLang="en-US" sz="4000" dirty="0" smtClean="0">
                <a:latin typeface="+mn-ea"/>
                <a:ea typeface="+mn-ea"/>
              </a:rPr>
              <a:t>軸上の各点での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正規分布の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lang="ja-JP" altLang="en-US" sz="4000" dirty="0">
                <a:latin typeface="+mn-ea"/>
                <a:ea typeface="+mn-ea"/>
              </a:rPr>
              <a:t>確率</a:t>
            </a:r>
            <a:r>
              <a:rPr lang="ja-JP" altLang="en-US" sz="4000" dirty="0" smtClean="0">
                <a:latin typeface="+mn-ea"/>
                <a:ea typeface="+mn-ea"/>
              </a:rPr>
              <a:t>密度関数の値</a:t>
            </a:r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559595" y="3113564"/>
            <a:ext cx="6048672" cy="83745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9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91" y="1610755"/>
            <a:ext cx="8086762" cy="360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情報量の計算（連続型分布の場合）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56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83" y="1646759"/>
            <a:ext cx="1008112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483" y="165314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+mj-ea"/>
                <a:ea typeface="+mj-ea"/>
              </a:rPr>
              <a:t>Cell2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15579" y="5948655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n-ea"/>
                <a:ea typeface="+mn-ea"/>
              </a:rPr>
              <a:t>KL</a:t>
            </a:r>
            <a:r>
              <a:rPr kumimoji="1" lang="ja-JP" altLang="en-US" sz="4000" dirty="0" smtClean="0">
                <a:latin typeface="+mn-ea"/>
                <a:ea typeface="+mn-ea"/>
              </a:rPr>
              <a:t>情報量を計算。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 flipV="1">
            <a:off x="9264451" y="4196151"/>
            <a:ext cx="1903521" cy="1432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11203976" y="3819193"/>
            <a:ext cx="38860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+mn-ea"/>
                <a:ea typeface="+mn-ea"/>
              </a:rPr>
              <a:t>KL</a:t>
            </a:r>
            <a:r>
              <a:rPr lang="ja-JP" altLang="en-US" sz="4000" dirty="0" smtClean="0">
                <a:latin typeface="+mn-ea"/>
                <a:ea typeface="+mn-ea"/>
              </a:rPr>
              <a:t>情報量の計算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559595" y="3941657"/>
            <a:ext cx="7668852" cy="50898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6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0890" y="3518967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mtClean="0"/>
              <a:t>推定評価の尺度</a:t>
            </a:r>
            <a:r>
              <a:rPr kumimoji="1" lang="ja-JP" altLang="en-US" dirty="0" smtClean="0"/>
              <a:t>としての</a:t>
            </a:r>
            <a:r>
              <a:rPr kumimoji="1" lang="en-US" altLang="ja-JP" dirty="0" smtClean="0"/>
              <a:t>KL</a:t>
            </a:r>
            <a:r>
              <a:rPr kumimoji="1" lang="ja-JP" altLang="en-US" dirty="0" smtClean="0"/>
              <a:t>情報量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34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平均対数尤度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58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35559" y="1862783"/>
            <a:ext cx="13769539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n-ea"/>
                <a:ea typeface="+mn-ea"/>
              </a:rPr>
              <a:t>いま、ある未知の関数</a:t>
            </a:r>
            <a:r>
              <a:rPr lang="en-US" altLang="ja-JP" sz="4000" dirty="0" smtClean="0">
                <a:latin typeface="+mn-ea"/>
                <a:ea typeface="+mn-ea"/>
              </a:rPr>
              <a:t> g(x)</a:t>
            </a:r>
            <a:r>
              <a:rPr lang="ja-JP" altLang="en-US" sz="4000" dirty="0" smtClean="0">
                <a:latin typeface="+mn-ea"/>
                <a:ea typeface="+mn-ea"/>
              </a:rPr>
              <a:t>を推定したいとする。そして、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kumimoji="1" lang="en-US" altLang="ja-JP" sz="4000" dirty="0" smtClean="0">
                <a:latin typeface="+mn-ea"/>
                <a:ea typeface="+mn-ea"/>
              </a:rPr>
              <a:t>f(x) </a:t>
            </a:r>
            <a:r>
              <a:rPr kumimoji="1" lang="ja-JP" altLang="en-US" sz="4000" dirty="0" smtClean="0">
                <a:latin typeface="+mn-ea"/>
                <a:ea typeface="+mn-ea"/>
              </a:rPr>
              <a:t>をその推定値とする</a:t>
            </a:r>
            <a:r>
              <a:rPr kumimoji="1" lang="en-US" altLang="ja-JP" sz="4000" dirty="0" smtClean="0">
                <a:latin typeface="+mn-ea"/>
                <a:ea typeface="+mn-ea"/>
              </a:rPr>
              <a:t>. </a:t>
            </a:r>
            <a:r>
              <a:rPr kumimoji="1" lang="ja-JP" altLang="en-US" sz="4000" dirty="0" smtClean="0">
                <a:latin typeface="+mn-ea"/>
                <a:ea typeface="+mn-ea"/>
              </a:rPr>
              <a:t>この時</a:t>
            </a:r>
            <a:r>
              <a:rPr kumimoji="1" lang="en-US" altLang="ja-JP" sz="4000" dirty="0" smtClean="0">
                <a:latin typeface="+mn-ea"/>
                <a:ea typeface="+mn-ea"/>
              </a:rPr>
              <a:t>, </a:t>
            </a: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kumimoji="1" lang="en-US" altLang="ja-JP" sz="4000" dirty="0" smtClean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ここで第一項は定数</a:t>
            </a:r>
            <a:r>
              <a:rPr lang="en-US" altLang="ja-JP" sz="4000" dirty="0" smtClean="0">
                <a:latin typeface="+mn-ea"/>
                <a:ea typeface="+mn-ea"/>
              </a:rPr>
              <a:t> (</a:t>
            </a:r>
            <a:r>
              <a:rPr lang="ja-JP" altLang="en-US" sz="4000" dirty="0">
                <a:latin typeface="+mn-ea"/>
                <a:ea typeface="+mn-ea"/>
              </a:rPr>
              <a:t>未知</a:t>
            </a:r>
            <a:r>
              <a:rPr lang="ja-JP" altLang="en-US" sz="4000" dirty="0" smtClean="0">
                <a:latin typeface="+mn-ea"/>
                <a:ea typeface="+mn-ea"/>
              </a:rPr>
              <a:t>だが定数</a:t>
            </a:r>
            <a:r>
              <a:rPr lang="en-US" altLang="ja-JP" sz="4000" dirty="0" smtClean="0">
                <a:latin typeface="+mn-ea"/>
                <a:ea typeface="+mn-ea"/>
              </a:rPr>
              <a:t>).</a:t>
            </a:r>
            <a:r>
              <a:rPr lang="ja-JP" altLang="en-US" sz="4000" dirty="0" smtClean="0">
                <a:latin typeface="+mn-ea"/>
                <a:ea typeface="+mn-ea"/>
              </a:rPr>
              <a:t>よって</a:t>
            </a:r>
            <a:endParaRPr lang="en-US" altLang="ja-JP" sz="4000" dirty="0" smtClean="0">
              <a:latin typeface="+mn-ea"/>
              <a:ea typeface="+mn-ea"/>
            </a:endParaRPr>
          </a:p>
          <a:p>
            <a:endParaRPr kumimoji="1" lang="en-US" altLang="ja-JP" sz="4000" dirty="0">
              <a:latin typeface="+mn-ea"/>
              <a:ea typeface="+mn-ea"/>
            </a:endParaRPr>
          </a:p>
          <a:p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第二項が大きいほど、２つの分布は近いということになる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endParaRPr kumimoji="1" lang="en-US" altLang="ja-JP" sz="40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なので、第二項を最大化する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 f(x)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を探せばよい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!</a:t>
            </a:r>
            <a:endParaRPr kumimoji="1" lang="en-US" altLang="ja-JP" sz="40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2" descr="\begin{align*}&#10;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19" y="3276298"/>
            <a:ext cx="12040491" cy="14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11892743" y="3410955"/>
            <a:ext cx="3348372" cy="115212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69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59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35559" y="1862783"/>
            <a:ext cx="1269289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j-ea"/>
                <a:ea typeface="+mj-ea"/>
              </a:rPr>
              <a:t>前ページの第二項のことを、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平均対数尤度</a:t>
            </a:r>
            <a:r>
              <a:rPr lang="ja-JP" altLang="en-US" sz="4000" dirty="0" smtClean="0">
                <a:latin typeface="+mj-ea"/>
                <a:ea typeface="+mj-ea"/>
              </a:rPr>
              <a:t>と呼ぶ。</a:t>
            </a:r>
            <a:endParaRPr lang="en-US" altLang="ja-JP" sz="4000" dirty="0" smtClean="0">
              <a:latin typeface="+mj-ea"/>
              <a:ea typeface="+mj-ea"/>
            </a:endParaRPr>
          </a:p>
          <a:p>
            <a:endParaRPr kumimoji="1" lang="en-US" altLang="ja-JP" sz="40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sz="4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kumimoji="1" lang="en-US" altLang="ja-JP" sz="40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sz="4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kumimoji="1" lang="en-US" altLang="ja-JP" sz="40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sz="4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sz="4000" dirty="0" smtClean="0">
                <a:latin typeface="+mj-ea"/>
                <a:ea typeface="+mj-ea"/>
              </a:rPr>
              <a:t>しかし、この量は依然として未知関数</a:t>
            </a:r>
            <a:r>
              <a:rPr lang="en-US" altLang="ja-JP" sz="4000" dirty="0" smtClean="0">
                <a:latin typeface="+mj-ea"/>
                <a:ea typeface="+mj-ea"/>
              </a:rPr>
              <a:t> </a:t>
            </a:r>
            <a:r>
              <a:rPr lang="en-US" altLang="ja-JP" sz="4000" dirty="0">
                <a:latin typeface="+mj-ea"/>
                <a:ea typeface="+mj-ea"/>
              </a:rPr>
              <a:t>g(x</a:t>
            </a:r>
            <a:r>
              <a:rPr lang="en-US" altLang="ja-JP" sz="4000" dirty="0" smtClean="0">
                <a:latin typeface="+mj-ea"/>
                <a:ea typeface="+mj-ea"/>
              </a:rPr>
              <a:t>)</a:t>
            </a:r>
            <a:r>
              <a:rPr lang="ja-JP" altLang="en-US" sz="4000" dirty="0" smtClean="0">
                <a:latin typeface="+mj-ea"/>
                <a:ea typeface="+mj-ea"/>
              </a:rPr>
              <a:t>　を含む</a:t>
            </a:r>
            <a:r>
              <a:rPr lang="en-US" altLang="ja-JP" sz="4000" dirty="0" smtClean="0">
                <a:latin typeface="+mj-ea"/>
                <a:ea typeface="+mj-ea"/>
              </a:rPr>
              <a:t>…</a:t>
            </a:r>
            <a:endParaRPr lang="en-US" altLang="ja-JP" sz="4000" dirty="0">
              <a:latin typeface="+mj-ea"/>
              <a:ea typeface="+mj-ea"/>
            </a:endParaRPr>
          </a:p>
          <a:p>
            <a:r>
              <a:rPr lang="ja-JP" altLang="en-US" sz="4000" dirty="0" smtClean="0">
                <a:latin typeface="+mj-ea"/>
                <a:ea typeface="+mj-ea"/>
              </a:rPr>
              <a:t>それを、経験分布で置き換える。</a:t>
            </a:r>
            <a:endParaRPr kumimoji="1" lang="en-US" altLang="ja-JP" sz="40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7" name="Picture 2" descr="\begin{align*}&#10;&amp;E_G[\log f(X)] = &#10; \left\{&#10;  \begin{array}{l}&#10;   \displaystyle \int g(x) \log f(x) \; {\rm d}x; \\[10pt]&#10;   \displaystyle  \sum  g(x_i) \log f(x_i) \; {\rm d}x;&#10;  \end{array}&#10;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79" y="3276298"/>
            <a:ext cx="8590181" cy="20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1604711" y="3457412"/>
            <a:ext cx="3829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j-ea"/>
                <a:ea typeface="+mj-ea"/>
              </a:rPr>
              <a:t>(if continuous)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640715" y="4467265"/>
            <a:ext cx="3068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j-ea"/>
                <a:ea typeface="+mj-ea"/>
              </a:rPr>
              <a:t>(if discrete)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34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好ましい推定量とは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10" name="テキスト ボックス 5"/>
          <p:cNvSpPr txBox="1">
            <a:spLocks noChangeArrowheads="1"/>
          </p:cNvSpPr>
          <p:nvPr/>
        </p:nvSpPr>
        <p:spPr bwMode="auto">
          <a:xfrm>
            <a:off x="380999" y="1701242"/>
            <a:ext cx="16300275" cy="22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>
                <a:latin typeface="+mj-ea"/>
                <a:ea typeface="+mj-ea"/>
              </a:rPr>
              <a:t>前提：観測値</a:t>
            </a:r>
            <a:r>
              <a:rPr lang="en-US" altLang="ja-JP" sz="4400">
                <a:latin typeface="+mj-ea"/>
                <a:ea typeface="+mj-ea"/>
              </a:rPr>
              <a:t>X</a:t>
            </a:r>
            <a:r>
              <a:rPr lang="ja-JP" altLang="en-US" sz="4400">
                <a:latin typeface="+mj-ea"/>
                <a:ea typeface="+mj-ea"/>
              </a:rPr>
              <a:t>（確率変数）がある未知のパラメータ</a:t>
            </a:r>
            <a:r>
              <a:rPr lang="en-US" altLang="ja-JP" sz="4400">
                <a:latin typeface="+mj-ea"/>
                <a:ea typeface="+mj-ea"/>
              </a:rPr>
              <a:t>θ</a:t>
            </a:r>
            <a:r>
              <a:rPr lang="ja-JP" altLang="en-US" sz="4400">
                <a:latin typeface="+mj-ea"/>
                <a:ea typeface="+mj-ea"/>
              </a:rPr>
              <a:t>を含む確率分布に従う</a:t>
            </a:r>
            <a:endParaRPr lang="en-US" altLang="ja-JP" sz="440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>
                <a:latin typeface="+mj-ea"/>
                <a:ea typeface="+mj-ea"/>
              </a:rPr>
              <a:t>問題：</a:t>
            </a:r>
            <a:r>
              <a:rPr lang="en-US" altLang="ja-JP" sz="4400">
                <a:latin typeface="+mj-ea"/>
                <a:ea typeface="+mj-ea"/>
              </a:rPr>
              <a:t>X</a:t>
            </a:r>
            <a:r>
              <a:rPr lang="ja-JP" altLang="en-US" sz="4400">
                <a:latin typeface="+mj-ea"/>
                <a:ea typeface="+mj-ea"/>
              </a:rPr>
              <a:t>から何等かの方法で１つの推定量　　　を作れ</a:t>
            </a:r>
            <a:endParaRPr lang="en-US" altLang="ja-JP" sz="4400">
              <a:latin typeface="+mj-ea"/>
              <a:ea typeface="+mj-ea"/>
            </a:endParaRP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492124" y="6173968"/>
            <a:ext cx="16370687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  <a:defRPr/>
            </a:pPr>
            <a:r>
              <a:rPr lang="ja-JP" altLang="en-US" sz="4400" dirty="0" smtClean="0">
                <a:solidFill>
                  <a:srgbClr val="000000"/>
                </a:solidFill>
                <a:latin typeface="+mj-ea"/>
                <a:ea typeface="+mj-ea"/>
              </a:rPr>
              <a:t>真の値</a:t>
            </a:r>
            <a:r>
              <a:rPr lang="en-US" altLang="ja-JP" sz="4400" dirty="0" smtClean="0">
                <a:solidFill>
                  <a:srgbClr val="000000"/>
                </a:solidFill>
                <a:latin typeface="+mj-ea"/>
                <a:ea typeface="+mj-ea"/>
              </a:rPr>
              <a:t>θ</a:t>
            </a:r>
            <a:r>
              <a:rPr lang="en-US" altLang="ja-JP" sz="4400" baseline="-25000" dirty="0" smtClean="0">
                <a:solidFill>
                  <a:srgbClr val="000000"/>
                </a:solidFill>
                <a:latin typeface="+mj-ea"/>
                <a:ea typeface="+mj-ea"/>
              </a:rPr>
              <a:t>0</a:t>
            </a:r>
            <a:r>
              <a:rPr lang="ja-JP" altLang="en-US" sz="4400" dirty="0" smtClean="0">
                <a:solidFill>
                  <a:srgbClr val="000000"/>
                </a:solidFill>
                <a:latin typeface="+mj-ea"/>
                <a:ea typeface="+mj-ea"/>
              </a:rPr>
              <a:t>が分かっていれば、</a:t>
            </a:r>
            <a:endParaRPr lang="en-US" altLang="ja-JP" sz="4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457200" lvl="1" indent="0" eaLnBrk="1" hangingPunct="1">
              <a:spcAft>
                <a:spcPts val="600"/>
              </a:spcAft>
              <a:buClr>
                <a:srgbClr val="A50021"/>
              </a:buClr>
              <a:defRPr/>
            </a:pPr>
            <a:r>
              <a:rPr lang="ja-JP" altLang="en-US" sz="4400" dirty="0" smtClean="0">
                <a:solidFill>
                  <a:srgbClr val="000000"/>
                </a:solidFill>
                <a:latin typeface="+mj-ea"/>
                <a:ea typeface="+mj-ea"/>
              </a:rPr>
              <a:t>　　が当然最も良い</a:t>
            </a:r>
            <a:r>
              <a:rPr lang="en-US" altLang="ja-JP" sz="440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ja-JP" altLang="en-US" sz="4400" dirty="0" smtClean="0">
                <a:solidFill>
                  <a:srgbClr val="000000"/>
                </a:solidFill>
                <a:latin typeface="+mj-ea"/>
                <a:ea typeface="+mj-ea"/>
              </a:rPr>
              <a:t>正解</a:t>
            </a:r>
            <a:r>
              <a:rPr lang="en-US" altLang="ja-JP" sz="4400" dirty="0" smtClea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ja-JP" altLang="en-US" sz="4400" dirty="0" err="1" smtClean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r>
              <a:rPr lang="ja-JP" altLang="en-US" sz="4400" dirty="0" smtClean="0">
                <a:solidFill>
                  <a:srgbClr val="000000"/>
                </a:solidFill>
                <a:latin typeface="+mj-ea"/>
                <a:ea typeface="+mj-ea"/>
              </a:rPr>
              <a:t>　</a:t>
            </a:r>
            <a:endParaRPr lang="en-US" altLang="ja-JP" sz="4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  <a:defRPr/>
            </a:pPr>
            <a:r>
              <a:rPr lang="ja-JP" altLang="en-US" sz="4400" dirty="0" smtClean="0">
                <a:solidFill>
                  <a:srgbClr val="000000"/>
                </a:solidFill>
                <a:latin typeface="+mj-ea"/>
                <a:ea typeface="+mj-ea"/>
              </a:rPr>
              <a:t>でも、真の値</a:t>
            </a:r>
            <a:r>
              <a:rPr lang="en-US" altLang="ja-JP" sz="4400" dirty="0" smtClean="0">
                <a:solidFill>
                  <a:srgbClr val="000000"/>
                </a:solidFill>
                <a:latin typeface="+mj-ea"/>
                <a:ea typeface="+mj-ea"/>
              </a:rPr>
              <a:t>θ</a:t>
            </a:r>
            <a:r>
              <a:rPr lang="en-US" altLang="ja-JP" sz="4400" baseline="-25000" dirty="0" smtClean="0">
                <a:solidFill>
                  <a:srgbClr val="000000"/>
                </a:solidFill>
                <a:latin typeface="+mj-ea"/>
                <a:ea typeface="+mj-ea"/>
              </a:rPr>
              <a:t>0</a:t>
            </a:r>
            <a:r>
              <a:rPr lang="ja-JP" altLang="en-US" sz="4400" dirty="0" smtClean="0">
                <a:solidFill>
                  <a:srgbClr val="000000"/>
                </a:solidFill>
                <a:latin typeface="+mj-ea"/>
                <a:ea typeface="+mj-ea"/>
              </a:rPr>
              <a:t>は分からない　</a:t>
            </a:r>
            <a:endParaRPr lang="en-US" altLang="ja-JP" sz="44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2" name="Picture 7" descr="$$&#10;\tilde{\theta}(X)=\theta_0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69" y="6172786"/>
            <a:ext cx="2171665" cy="61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$$&#10;\tilde{\theta}(X)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723" y="3158927"/>
            <a:ext cx="872690" cy="51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1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経験分布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60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35559" y="1862783"/>
            <a:ext cx="11469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j-ea"/>
                <a:ea typeface="+mj-ea"/>
              </a:rPr>
              <a:t>観測されたサンプルを　　　　　　　　とする。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endParaRPr lang="en-US" altLang="ja-JP" sz="40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kumimoji="1" lang="ja-JP" altLang="en-US" sz="4000" dirty="0" smtClean="0">
                <a:latin typeface="+mj-ea"/>
                <a:ea typeface="+mj-ea"/>
              </a:rPr>
              <a:t>この時、経験分布とは</a:t>
            </a:r>
            <a:endParaRPr kumimoji="1" lang="en-US" altLang="ja-JP" sz="4000" dirty="0" smtClean="0">
              <a:latin typeface="+mj-ea"/>
              <a:ea typeface="+mj-ea"/>
            </a:endParaRPr>
          </a:p>
        </p:txBody>
      </p:sp>
      <p:pic>
        <p:nvPicPr>
          <p:cNvPr id="7" name="Picture 2" descr="\begin{align*}&#10;&amp;\{ x_1, x_2, \ldots, x_n\}&#10;%&amp;E_G[\log f(X)] = &#10;% \left\{&#10;%  \begin{array}{l}&#10;%   \displaystyle \int g(x) \log f(x) \; {\rm d}x; \\[10pt]&#10;%   \displaystyle  \sum  g(x_i) \log f(x_i) \; {\rm d}x;&#10;%  \end{array}&#10;%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59" y="1898789"/>
            <a:ext cx="3651666" cy="5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begin{align*}&#10;&amp;\hat{g} (x) = \&#10; \left\{&#10;   \begin{array}{l}&#10;   \displaystyle \frac{1}{n} \; (x=x_i \\[10pt]&#10;    0       &#10;    \end{array}&#10;  \right.&#10;%&amp;\{ x_1, x_2, \ldots, x_n\}&#10;%&amp;E_G[\log f(X)] = &#10;% \left\{&#10;%  \begin{array}{l}&#10;%   \displaystyle \int g(x) \log f(x) \; {\rm d}x; \\[10pt]&#10;%   \displaystyle  \sum  g(x_i) \log f(x_i) \; {\rm d}x;&#10;%  \end{array}&#10;%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64" y="4129776"/>
            <a:ext cx="4883077" cy="20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10020535" y="4455071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+mn-ea"/>
                <a:ea typeface="+mn-ea"/>
              </a:rPr>
              <a:t>for </a:t>
            </a:r>
            <a:r>
              <a:rPr lang="en-US" altLang="ja-JP" sz="3200" dirty="0" err="1" smtClean="0">
                <a:latin typeface="+mn-ea"/>
                <a:ea typeface="+mn-ea"/>
              </a:rPr>
              <a:t>i</a:t>
            </a:r>
            <a:r>
              <a:rPr lang="en-US" altLang="ja-JP" sz="3200" dirty="0" smtClean="0">
                <a:latin typeface="+mn-ea"/>
                <a:ea typeface="+mn-ea"/>
              </a:rPr>
              <a:t>)</a:t>
            </a:r>
            <a:endParaRPr kumimoji="1" lang="en-US" altLang="ja-JP" sz="3200" dirty="0" smtClean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56339" y="5562484"/>
            <a:ext cx="2640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>
                <a:latin typeface="+mn-ea"/>
                <a:ea typeface="+mn-ea"/>
              </a:rPr>
              <a:t>(otherwise).</a:t>
            </a:r>
            <a:endParaRPr kumimoji="1" lang="en-US" altLang="ja-JP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3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平均対数尤度の推定量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61</a:t>
            </a:fld>
            <a:endParaRPr lang="en-US" altLang="ja-JP" dirty="0"/>
          </a:p>
        </p:txBody>
      </p:sp>
      <p:pic>
        <p:nvPicPr>
          <p:cNvPr id="6" name="Picture 2" descr="\begin{align*}&#10;&amp;E_{\hat{G}}[\log f(X)] \equiv \int \hat{g}(x) \log f(x)\; {\rm d}x = \sum_{i=1}^n \hat{g}(x_i) \log f(x_i)&#10;%&amp;\hat{g} (x) = \&#10;% \left\{&#10;%   \begin{array}{l}&#10;%   \displaystyle \frac{1}{n} \; (x=x_i \\[10pt]&#10;%    0       &#10;%    \end{array}&#10;%  \right.&#10;%&amp;\{ x_1, x_2, \ldots, x_n\}&#10;%&amp;E_G[\log f(X)] = &#10;% \left\{&#10;%  \begin{array}{l}&#10;%   \displaystyle \int g(x) \log f(x) \; {\rm d}x; \\[10pt]&#10;%   \displaystyle  \sum  g(x_i) \log f(x_i) \; {\rm d}x;&#10;%  \end{array}&#10;%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63" y="3050915"/>
            <a:ext cx="11941327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begin{align*}&#10;&amp; = \frac{1}{n} \sum_{i=1}^n \log f(x_i)&#10;%&amp;E_{\hat{G}}[\log f(X)] \equiv \int \hat{g}(x) \log f(x)\; {\rm d}x = \sum_{i=1}^n \hat{g}(x_i) \log f(x_i)&#10;%&amp;\hat{g} (x) = \&#10;% \left\{&#10;%   \begin{array}{l}&#10;%   \displaystyle \frac{1}{n} \; (x=x_i \\[10pt]&#10;%    0       &#10;%    \end{array}&#10;%  \right.&#10;%&amp;\{ x_1, x_2, \ldots, x_n\}&#10;%&amp;E_G[\log f(X)] = &#10;% \left\{&#10;%  \begin{array}{l}&#10;%   \displaystyle \int g(x) \log f(x) \; {\rm d}x; \\[10pt]&#10;%   \displaystyle  \sum  g(x_i) \log f(x_i) \; {\rm d}x;&#10;%  \end{array}&#10;%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99" y="5103143"/>
            <a:ext cx="3353440" cy="126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235559" y="1862783"/>
            <a:ext cx="944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j-ea"/>
                <a:ea typeface="+mj-ea"/>
              </a:rPr>
              <a:t>未知の</a:t>
            </a:r>
            <a:r>
              <a:rPr lang="en-US" altLang="ja-JP" sz="4000" dirty="0" smtClean="0">
                <a:latin typeface="+mj-ea"/>
                <a:ea typeface="+mj-ea"/>
              </a:rPr>
              <a:t>g(x)</a:t>
            </a:r>
            <a:r>
              <a:rPr lang="ja-JP" altLang="en-US" sz="4000" dirty="0" smtClean="0">
                <a:latin typeface="+mj-ea"/>
                <a:ea typeface="+mj-ea"/>
              </a:rPr>
              <a:t>を、経験分布で置き換える：</a:t>
            </a:r>
            <a:endParaRPr kumimoji="1" lang="en-US" altLang="ja-JP" sz="4000" dirty="0" smtClean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35559" y="705258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n-ea"/>
                <a:ea typeface="+mn-ea"/>
              </a:rPr>
              <a:t>大</a:t>
            </a:r>
            <a:r>
              <a:rPr kumimoji="1" lang="ja-JP" altLang="en-US" sz="4000" dirty="0" smtClean="0">
                <a:latin typeface="+mn-ea"/>
                <a:ea typeface="+mn-ea"/>
              </a:rPr>
              <a:t>数の法則により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pic>
        <p:nvPicPr>
          <p:cNvPr id="10" name="Picture 6" descr="\begin{align*}&#10;&amp;\frac{1}{n} \sum_{i=1}^n \log f(x_i) \rightarrow E_G[ \log f(X)] \quad n \rightarrow +\infty&#10;%&amp;E_{\hat{G}}[\log f(X)] \equiv \int \hat{g}(x) \log f(x)\; {\rm d}x = \sum_{i=1}^n \hat{g}(x_i) \log f(x_i)&#10;%&amp;\hat{g} (x) = \&#10;% \left\{&#10;%   \begin{array}{l}&#10;%   \displaystyle \frac{1}{n} \; (x=x_i \\[10pt]&#10;%    0       &#10;%    \end{array}&#10;%  \right.&#10;%&amp;\{ x_1, x_2, \ldots, x_n\}&#10;%&amp;E_G[\log f(X)] = &#10;% \left\{&#10;%  \begin{array}{l}&#10;%   \displaystyle \int g(x) \log f(x) \; {\rm d}x; \\[10pt]&#10;%   \displaystyle  \sum  g(x_i) \log f(x_i) \; {\rm d}x;&#10;%  \end{array}&#10;%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44" y="7947459"/>
            <a:ext cx="8414926" cy="12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平均対数尤度の</a:t>
            </a:r>
            <a:r>
              <a:rPr lang="ja-JP" altLang="en-US" dirty="0" smtClean="0"/>
              <a:t>推定量と対数尤度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62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35559" y="1862783"/>
            <a:ext cx="1127424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j-ea"/>
                <a:ea typeface="+mj-ea"/>
              </a:rPr>
              <a:t>従って、</a:t>
            </a:r>
            <a:endParaRPr lang="en-US" altLang="ja-JP" sz="4000" dirty="0" smtClean="0">
              <a:latin typeface="+mj-ea"/>
              <a:ea typeface="+mj-ea"/>
            </a:endParaRPr>
          </a:p>
          <a:p>
            <a:endParaRPr kumimoji="1" lang="en-US" altLang="ja-JP" sz="4000" dirty="0">
              <a:latin typeface="+mj-ea"/>
              <a:ea typeface="+mj-ea"/>
            </a:endParaRPr>
          </a:p>
          <a:p>
            <a:endParaRPr lang="en-US" altLang="ja-JP" sz="4000" dirty="0" smtClean="0">
              <a:latin typeface="+mj-ea"/>
              <a:ea typeface="+mj-ea"/>
            </a:endParaRPr>
          </a:p>
          <a:p>
            <a:endParaRPr kumimoji="1" lang="en-US" altLang="ja-JP" sz="4000" dirty="0">
              <a:latin typeface="+mj-ea"/>
              <a:ea typeface="+mj-ea"/>
            </a:endParaRPr>
          </a:p>
          <a:p>
            <a:r>
              <a:rPr lang="ja-JP" altLang="en-US" sz="4000" dirty="0" err="1" smtClean="0">
                <a:latin typeface="+mj-ea"/>
                <a:ea typeface="+mj-ea"/>
              </a:rPr>
              <a:t>は平均対数尤</a:t>
            </a:r>
            <a:r>
              <a:rPr lang="ja-JP" altLang="en-US" sz="4000" dirty="0" smtClean="0">
                <a:latin typeface="+mj-ea"/>
                <a:ea typeface="+mj-ea"/>
              </a:rPr>
              <a:t>度の自然な推定量といえる。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endParaRPr kumimoji="1" lang="en-US" altLang="ja-JP" sz="4000" dirty="0">
              <a:latin typeface="+mj-ea"/>
              <a:ea typeface="+mj-ea"/>
            </a:endParaRPr>
          </a:p>
          <a:p>
            <a:r>
              <a:rPr kumimoji="1" lang="ja-JP" altLang="en-US" sz="4000" dirty="0" smtClean="0">
                <a:latin typeface="+mj-ea"/>
                <a:ea typeface="+mj-ea"/>
              </a:rPr>
              <a:t>これに</a:t>
            </a:r>
            <a:r>
              <a:rPr kumimoji="1" lang="en-US" altLang="ja-JP" sz="4000" dirty="0" smtClean="0">
                <a:latin typeface="+mj-ea"/>
                <a:ea typeface="+mj-ea"/>
              </a:rPr>
              <a:t>n</a:t>
            </a:r>
            <a:r>
              <a:rPr kumimoji="1" lang="ja-JP" altLang="en-US" sz="4000" dirty="0" smtClean="0">
                <a:latin typeface="+mj-ea"/>
                <a:ea typeface="+mj-ea"/>
              </a:rPr>
              <a:t>をかけた以下の量を、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対数尤度</a:t>
            </a:r>
            <a:r>
              <a:rPr kumimoji="1" lang="ja-JP" altLang="en-US" sz="4000" dirty="0" smtClean="0">
                <a:latin typeface="+mj-ea"/>
                <a:ea typeface="+mj-ea"/>
              </a:rPr>
              <a:t>という。</a:t>
            </a:r>
            <a:endParaRPr kumimoji="1" lang="en-US" altLang="ja-JP" sz="4000" dirty="0" smtClean="0">
              <a:latin typeface="+mj-ea"/>
              <a:ea typeface="+mj-ea"/>
            </a:endParaRPr>
          </a:p>
        </p:txBody>
      </p:sp>
      <p:pic>
        <p:nvPicPr>
          <p:cNvPr id="7" name="Picture 2" descr="\begin{align*}&#10;&amp;\frac{1}{n} \sum_{i=1}^n \log f(x_i)% \rightarrow E_G[ \log f(X)] \quad n \rightarrow +\infty&#10;%&amp;E_{\hat{G}}[\log f(X)] \equiv \int \hat{g}(x) \log f(x)\; {\rm d}x = \sum_{i=1}^n \hat{g}(x_i) \log f(x_i)&#10;%&amp;\hat{g} (x) = \&#10;% \left\{&#10;%   \begin{array}{l}&#10;%   \displaystyle \frac{1}{n} \; (x=x_i \\[10pt]&#10;%    0       &#10;%    \end{array}&#10;%  \right.&#10;%&amp;\{ x_1, x_2, \ldots, x_n\}&#10;%&amp;E_G[\log f(X)] = &#10;% \left\{&#10;%  \begin{array}{l}&#10;%   \displaystyle \int g(x) \log f(x) \; {\rm d}x; \\[10pt]&#10;%   \displaystyle  \sum  g(x_i) \log f(x_i) \; {\rm d}x;&#10;%  \end{array}&#10;%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07" y="2402843"/>
            <a:ext cx="3140875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begin{align*}&#10;&amp;\sum_{i=1}^n \log f(x_i)% \rightarrow E_G[ \log f(X)] \quad n \rightarrow +\infty&#10;%&amp;E_{\hat{G}}[\log f(X)] \equiv \int \hat{g}(x) \log f(x)\; {\rm d}x = \sum_{i=1}^n \hat{g}(x_i) \log f(x_i)&#10;%&amp;\hat{g} (x) = \&#10;% \left\{&#10;%   \begin{array}{l}&#10;%   \displaystyle \frac{1}{n} \; (x=x_i \\[10pt]&#10;%    0       &#10;%    \end{array}&#10;%  \right.&#10;%&amp;\{ x_1, x_2, \ldots, x_n\}&#10;%&amp;E_G[\log f(X)] = &#10;% \left\{&#10;%  \begin{array}{l}&#10;%   \displaystyle \int g(x) \log f(x) \; {\rm d}x; \\[10pt]&#10;%   \displaystyle  \sum  g(x_i) \log f(x_i) \; {\rm d}x;&#10;%  \end{array}&#10;%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07" y="7112453"/>
            <a:ext cx="3047972" cy="16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平均対数尤度の</a:t>
            </a:r>
            <a:r>
              <a:rPr lang="ja-JP" altLang="en-US" dirty="0" smtClean="0"/>
              <a:t>推定量と対数尤度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63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35559" y="1862783"/>
            <a:ext cx="1127424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j-ea"/>
                <a:ea typeface="+mj-ea"/>
              </a:rPr>
              <a:t>従って、</a:t>
            </a:r>
            <a:endParaRPr lang="en-US" altLang="ja-JP" sz="4000" dirty="0" smtClean="0">
              <a:latin typeface="+mj-ea"/>
              <a:ea typeface="+mj-ea"/>
            </a:endParaRPr>
          </a:p>
          <a:p>
            <a:endParaRPr kumimoji="1" lang="en-US" altLang="ja-JP" sz="4000" dirty="0">
              <a:latin typeface="+mj-ea"/>
              <a:ea typeface="+mj-ea"/>
            </a:endParaRPr>
          </a:p>
          <a:p>
            <a:endParaRPr lang="en-US" altLang="ja-JP" sz="4000" dirty="0" smtClean="0">
              <a:latin typeface="+mj-ea"/>
              <a:ea typeface="+mj-ea"/>
            </a:endParaRPr>
          </a:p>
          <a:p>
            <a:endParaRPr kumimoji="1" lang="en-US" altLang="ja-JP" sz="4000" dirty="0">
              <a:latin typeface="+mj-ea"/>
              <a:ea typeface="+mj-ea"/>
            </a:endParaRPr>
          </a:p>
          <a:p>
            <a:r>
              <a:rPr lang="ja-JP" altLang="en-US" sz="4000" dirty="0" err="1" smtClean="0">
                <a:latin typeface="+mj-ea"/>
                <a:ea typeface="+mj-ea"/>
              </a:rPr>
              <a:t>は平均対数尤</a:t>
            </a:r>
            <a:r>
              <a:rPr lang="ja-JP" altLang="en-US" sz="4000" dirty="0" smtClean="0">
                <a:latin typeface="+mj-ea"/>
                <a:ea typeface="+mj-ea"/>
              </a:rPr>
              <a:t>度の自然な推定量といえる。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endParaRPr kumimoji="1" lang="en-US" altLang="ja-JP" sz="4000" dirty="0">
              <a:latin typeface="+mj-ea"/>
              <a:ea typeface="+mj-ea"/>
            </a:endParaRPr>
          </a:p>
          <a:p>
            <a:r>
              <a:rPr kumimoji="1" lang="ja-JP" altLang="en-US" sz="4000" dirty="0" smtClean="0">
                <a:latin typeface="+mj-ea"/>
                <a:ea typeface="+mj-ea"/>
              </a:rPr>
              <a:t>これに</a:t>
            </a:r>
            <a:r>
              <a:rPr kumimoji="1" lang="en-US" altLang="ja-JP" sz="4000" dirty="0" smtClean="0">
                <a:latin typeface="+mj-ea"/>
                <a:ea typeface="+mj-ea"/>
              </a:rPr>
              <a:t>n</a:t>
            </a:r>
            <a:r>
              <a:rPr kumimoji="1" lang="ja-JP" altLang="en-US" sz="4000" dirty="0" smtClean="0">
                <a:latin typeface="+mj-ea"/>
                <a:ea typeface="+mj-ea"/>
              </a:rPr>
              <a:t>をかけた以下の量を、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対数尤度</a:t>
            </a:r>
            <a:r>
              <a:rPr kumimoji="1" lang="ja-JP" altLang="en-US" sz="4000" dirty="0" smtClean="0">
                <a:latin typeface="+mj-ea"/>
                <a:ea typeface="+mj-ea"/>
              </a:rPr>
              <a:t>という。</a:t>
            </a:r>
            <a:endParaRPr kumimoji="1" lang="en-US" altLang="ja-JP" sz="4000" dirty="0" smtClean="0">
              <a:latin typeface="+mj-ea"/>
              <a:ea typeface="+mj-ea"/>
            </a:endParaRPr>
          </a:p>
        </p:txBody>
      </p:sp>
      <p:pic>
        <p:nvPicPr>
          <p:cNvPr id="7" name="Picture 2" descr="\begin{align*}&#10;&amp;\frac{1}{n} \sum_{i=1}^n \log f(x_i)% \rightarrow E_G[ \log f(X)] \quad n \rightarrow +\infty&#10;%&amp;E_{\hat{G}}[\log f(X)] \equiv \int \hat{g}(x) \log f(x)\; {\rm d}x = \sum_{i=1}^n \hat{g}(x_i) \log f(x_i)&#10;%&amp;\hat{g} (x) = \&#10;% \left\{&#10;%   \begin{array}{l}&#10;%   \displaystyle \frac{1}{n} \; (x=x_i \\[10pt]&#10;%    0       &#10;%    \end{array}&#10;%  \right.&#10;%&amp;\{ x_1, x_2, \ldots, x_n\}&#10;%&amp;E_G[\log f(X)] = &#10;% \left\{&#10;%  \begin{array}{l}&#10;%   \displaystyle \int g(x) \log f(x) \; {\rm d}x; \\[10pt]&#10;%   \displaystyle  \sum  g(x_i) \log f(x_i) \; {\rm d}x;&#10;%  \end{array}&#10;%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84" y="2582863"/>
            <a:ext cx="3140875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begin{align*}&#10;&amp;\sum_{i=1}^n \log f(x_i)% \rightarrow E_G[ \log f(X)] \quad n \rightarrow +\infty&#10;%&amp;E_{\hat{G}}[\log f(X)] \equiv \int \hat{g}(x) \log f(x)\; {\rm d}x = \sum_{i=1}^n \hat{g}(x_i) \log f(x_i)&#10;%&amp;\hat{g} (x) = \&#10;% \left\{&#10;%   \begin{array}{l}&#10;%   \displaystyle \frac{1}{n} \; (x=x_i \\[10pt]&#10;%    0       &#10;%    \end{array}&#10;%  \right.&#10;%&amp;\{ x_1, x_2, \ldots, x_n\}&#10;%&amp;E_G[\log f(X)] = &#10;% \left\{&#10;%  \begin{array}{l}&#10;%   \displaystyle \int g(x) \log f(x) \; {\rm d}x; \\[10pt]&#10;%   \displaystyle  \sum  g(x_i) \log f(x_i) \; {\rm d}x;&#10;%  \end{array}&#10;% \right.&#10;%&amp;I(g;f) = E_G \Biggl[ \log \frac{g(X)}{f(X)}\Biggr] = E_G[\log g(X)] - E_G[\log f(X)]&#10;%&amp;I(g;f_B) = \sum_{i=1}^6 g_i \log \frac{g_i}{f_{Bi}} =0.020&#10;%&amp;f_B = \{ 0.18, 0.12, 0.14, 0.19, 0.22, 0.15 \},&#10;%I(g;f) = 0 \Leftrightarrow g(x) = f(x).&#10;%&amp;f(x) = F^\prime(x), \; g(x) = G^\prime(x)&#10;%&amp;I(g;f) \equiv E_G \Biggl[ \log \frac{g(X)}{f(X)}\Biggr] =\int \log \Bigl\{ \frac{g(x)}{f(x)} \Bigr\}g(x) \; {\rm d}x&#10;%E_G \Biggl[ \log \frac{g(X)}{f(X)}\Biggr] = \sum g(x_i) \log \frac{g(x_i)}{f(x_i)}&#10;%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07" y="7112453"/>
            <a:ext cx="3047972" cy="16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 bwMode="auto">
          <a:xfrm>
            <a:off x="10596599" y="6471295"/>
            <a:ext cx="6444716" cy="1404156"/>
          </a:xfrm>
          <a:prstGeom prst="wedgeRectCallout">
            <a:avLst>
              <a:gd name="adj1" fmla="val -57381"/>
              <a:gd name="adj2" fmla="val 42518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01411" y="6592370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+mj-ea"/>
                <a:ea typeface="+mj-ea"/>
              </a:rPr>
              <a:t>対数尤度の</a:t>
            </a:r>
            <a:endParaRPr lang="en-US" altLang="ja-JP" sz="4000" dirty="0" smtClean="0">
              <a:latin typeface="+mj-ea"/>
              <a:ea typeface="+mj-ea"/>
            </a:endParaRPr>
          </a:p>
          <a:p>
            <a:r>
              <a:rPr kumimoji="1" lang="ja-JP" altLang="en-US" sz="4000" dirty="0" smtClean="0">
                <a:latin typeface="+mj-ea"/>
                <a:ea typeface="+mj-ea"/>
              </a:rPr>
              <a:t>式に同じですね</a:t>
            </a:r>
            <a:endParaRPr kumimoji="1" lang="en-US" altLang="ja-JP" sz="4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39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学習のまとめ（チェックリスト）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64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705036" y="2589535"/>
            <a:ext cx="14932123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>
                <a:latin typeface="+mj-ea"/>
                <a:ea typeface="+mj-ea"/>
              </a:rPr>
              <a:t>最尤</a:t>
            </a:r>
            <a:r>
              <a:rPr lang="ja-JP" altLang="en-US" sz="4400" dirty="0" smtClean="0">
                <a:latin typeface="+mj-ea"/>
                <a:ea typeface="+mj-ea"/>
              </a:rPr>
              <a:t>推定値の求め方について、理解しましたか？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バイアスとは何か、説明できますか？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尤度</a:t>
            </a:r>
            <a:r>
              <a:rPr lang="en-US" altLang="ja-JP" sz="4400" dirty="0" smtClean="0">
                <a:latin typeface="+mj-ea"/>
                <a:ea typeface="+mj-ea"/>
              </a:rPr>
              <a:t>/</a:t>
            </a:r>
            <a:r>
              <a:rPr lang="ja-JP" altLang="en-US" sz="4400" dirty="0" smtClean="0">
                <a:latin typeface="+mj-ea"/>
                <a:ea typeface="+mj-ea"/>
              </a:rPr>
              <a:t>対数尤度とは何か、説明できますか？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endParaRPr lang="en-US" altLang="ja-JP" sz="44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正規分布に対する最尤推定をできますか？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34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好ましい推定量とは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3511" y="1934791"/>
            <a:ext cx="154196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n-ea"/>
                <a:ea typeface="+mn-ea"/>
              </a:rPr>
              <a:t>これまでの学習で、観測されたデータに基づき、真の値が分からない量を</a:t>
            </a:r>
            <a:endParaRPr kumimoji="1" lang="en-US" altLang="ja-JP" sz="3600" dirty="0" smtClean="0">
              <a:latin typeface="+mn-ea"/>
              <a:ea typeface="+mn-ea"/>
            </a:endParaRPr>
          </a:p>
          <a:p>
            <a:r>
              <a:rPr kumimoji="1" lang="ja-JP" altLang="en-US" sz="3600" dirty="0" smtClean="0">
                <a:latin typeface="+mn-ea"/>
                <a:ea typeface="+mn-ea"/>
              </a:rPr>
              <a:t>推定することは既に何度か行ってきました（例：仮説検定では真の分散を</a:t>
            </a:r>
            <a:endParaRPr kumimoji="1" lang="en-US" altLang="ja-JP" sz="3600" dirty="0" smtClean="0">
              <a:latin typeface="+mn-ea"/>
              <a:ea typeface="+mn-ea"/>
            </a:endParaRPr>
          </a:p>
          <a:p>
            <a:r>
              <a:rPr kumimoji="1" lang="ja-JP" altLang="en-US" sz="3600" dirty="0" smtClean="0">
                <a:latin typeface="+mn-ea"/>
                <a:ea typeface="+mn-ea"/>
              </a:rPr>
              <a:t>不偏分散で推定し検定統計量を求めた）。</a:t>
            </a:r>
            <a:endParaRPr kumimoji="1" lang="en-US" altLang="ja-JP" sz="3600" dirty="0" smtClean="0">
              <a:latin typeface="+mn-ea"/>
              <a:ea typeface="+mn-ea"/>
            </a:endParaRPr>
          </a:p>
          <a:p>
            <a:endParaRPr lang="en-US" altLang="ja-JP" sz="3600" dirty="0">
              <a:latin typeface="+mn-ea"/>
              <a:ea typeface="+mn-ea"/>
            </a:endParaRPr>
          </a:p>
          <a:p>
            <a:r>
              <a:rPr kumimoji="1" lang="ja-JP" altLang="en-US" sz="3600" dirty="0" smtClean="0">
                <a:latin typeface="+mn-ea"/>
                <a:ea typeface="+mn-ea"/>
              </a:rPr>
              <a:t>しかし、推定の仕方は一通りとは限りません</a:t>
            </a:r>
            <a:r>
              <a:rPr lang="ja-JP" altLang="en-US" sz="3600" dirty="0" smtClean="0">
                <a:latin typeface="+mn-ea"/>
                <a:ea typeface="+mn-ea"/>
              </a:rPr>
              <a:t>。</a:t>
            </a:r>
            <a:endParaRPr lang="en-US" altLang="ja-JP" sz="3600" dirty="0" smtClean="0">
              <a:latin typeface="+mn-ea"/>
              <a:ea typeface="+mn-ea"/>
            </a:endParaRPr>
          </a:p>
          <a:p>
            <a:endParaRPr kumimoji="1" lang="en-US" altLang="ja-JP" sz="3600" dirty="0">
              <a:latin typeface="+mn-ea"/>
              <a:ea typeface="+mn-ea"/>
            </a:endParaRPr>
          </a:p>
          <a:p>
            <a:r>
              <a:rPr kumimoji="1" lang="ja-JP" altLang="en-US" sz="3600" dirty="0" smtClean="0">
                <a:latin typeface="+mn-ea"/>
                <a:ea typeface="+mn-ea"/>
              </a:rPr>
              <a:t>そこで、どのような推定の仕方が</a:t>
            </a:r>
            <a:r>
              <a:rPr kumimoji="1" lang="en-US" altLang="ja-JP" sz="3600" dirty="0" smtClean="0">
                <a:latin typeface="+mn-ea"/>
                <a:ea typeface="+mn-ea"/>
              </a:rPr>
              <a:t>”</a:t>
            </a:r>
            <a:r>
              <a:rPr kumimoji="1" lang="ja-JP" altLang="en-US" sz="3600" dirty="0" smtClean="0">
                <a:latin typeface="+mn-ea"/>
                <a:ea typeface="+mn-ea"/>
              </a:rPr>
              <a:t>好ましい</a:t>
            </a:r>
            <a:r>
              <a:rPr kumimoji="1" lang="en-US" altLang="ja-JP" sz="3600" dirty="0" smtClean="0">
                <a:latin typeface="+mn-ea"/>
                <a:ea typeface="+mn-ea"/>
              </a:rPr>
              <a:t>”</a:t>
            </a:r>
            <a:r>
              <a:rPr kumimoji="1" lang="ja-JP" altLang="en-US" sz="3600" dirty="0" smtClean="0">
                <a:latin typeface="+mn-ea"/>
                <a:ea typeface="+mn-ea"/>
              </a:rPr>
              <a:t>のか、を定量的に</a:t>
            </a:r>
            <a:endParaRPr kumimoji="1" lang="en-US" altLang="ja-JP" sz="3600" dirty="0" smtClean="0">
              <a:latin typeface="+mn-ea"/>
              <a:ea typeface="+mn-ea"/>
            </a:endParaRPr>
          </a:p>
          <a:p>
            <a:r>
              <a:rPr lang="ja-JP" altLang="en-US" sz="3600" dirty="0" smtClean="0">
                <a:latin typeface="+mn-ea"/>
                <a:ea typeface="+mn-ea"/>
              </a:rPr>
              <a:t>議論する必要があります。</a:t>
            </a:r>
            <a:endParaRPr kumimoji="1" lang="en-US" altLang="ja-JP" sz="3600" dirty="0" smtClean="0">
              <a:latin typeface="+mn-ea"/>
              <a:ea typeface="+mn-ea"/>
            </a:endParaRPr>
          </a:p>
          <a:p>
            <a:endParaRPr kumimoji="1"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310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推定値の“良い”性質とは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5"/>
              <p:cNvSpPr txBox="1">
                <a:spLocks noChangeArrowheads="1"/>
              </p:cNvSpPr>
              <p:nvPr/>
            </p:nvSpPr>
            <p:spPr bwMode="auto">
              <a:xfrm>
                <a:off x="849052" y="1610755"/>
                <a:ext cx="15796219" cy="7325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820738" indent="-363538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4400" dirty="0" smtClean="0">
                    <a:latin typeface="+mn-ea"/>
                    <a:ea typeface="+mn-ea"/>
                  </a:rPr>
                  <a:t>不偏性</a:t>
                </a:r>
                <a:endParaRPr lang="en-US" altLang="ja-JP" sz="4400" dirty="0">
                  <a:latin typeface="+mn-ea"/>
                  <a:ea typeface="+mn-ea"/>
                </a:endParaRPr>
              </a:p>
              <a:p>
                <a:pPr lvl="1"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4400" dirty="0">
                    <a:latin typeface="+mn-ea"/>
                    <a:ea typeface="+mn-ea"/>
                  </a:rPr>
                  <a:t>推定値の期待値が真の値</a:t>
                </a:r>
                <a:r>
                  <a:rPr lang="en-US" altLang="ja-JP" sz="4400" dirty="0">
                    <a:latin typeface="+mn-ea"/>
                    <a:ea typeface="+mn-ea"/>
                  </a:rPr>
                  <a:t>θ</a:t>
                </a:r>
                <a:r>
                  <a:rPr lang="en-US" altLang="ja-JP" sz="4400" baseline="-25000" dirty="0">
                    <a:latin typeface="+mn-ea"/>
                    <a:ea typeface="+mn-ea"/>
                  </a:rPr>
                  <a:t>0</a:t>
                </a:r>
                <a:r>
                  <a:rPr lang="ja-JP" altLang="en-US" sz="4400" dirty="0">
                    <a:latin typeface="+mn-ea"/>
                    <a:ea typeface="+mn-ea"/>
                  </a:rPr>
                  <a:t>に一致するような推定の性質（このような推定量を</a:t>
                </a:r>
                <a:r>
                  <a:rPr lang="ja-JP" altLang="en-US" sz="4400" dirty="0">
                    <a:solidFill>
                      <a:srgbClr val="FF0000"/>
                    </a:solidFill>
                    <a:latin typeface="+mn-ea"/>
                    <a:ea typeface="+mn-ea"/>
                  </a:rPr>
                  <a:t>不偏推定量</a:t>
                </a:r>
                <a:r>
                  <a:rPr lang="ja-JP" altLang="en-US" sz="4400" dirty="0">
                    <a:latin typeface="+mn-ea"/>
                    <a:ea typeface="+mn-ea"/>
                  </a:rPr>
                  <a:t>と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呼ぶ。ただし</a:t>
                </a:r>
                <a:r>
                  <a:rPr lang="ja-JP" altLang="en-US" sz="4400" u="sng" dirty="0" smtClean="0">
                    <a:latin typeface="+mn-ea"/>
                    <a:ea typeface="+mn-ea"/>
                  </a:rPr>
                  <a:t>一般には一つとは限りません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）</a:t>
                </a:r>
                <a:endParaRPr lang="en-US" altLang="ja-JP" sz="4400" dirty="0" smtClean="0">
                  <a:latin typeface="+mn-ea"/>
                  <a:ea typeface="+mn-ea"/>
                </a:endParaRPr>
              </a:p>
              <a:p>
                <a:pPr lvl="1"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endParaRPr lang="en-US" altLang="ja-JP" sz="4400" dirty="0">
                  <a:latin typeface="+mn-ea"/>
                  <a:ea typeface="+mn-ea"/>
                </a:endParaRPr>
              </a:p>
              <a:p>
                <a:pPr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4400" dirty="0" smtClean="0">
                    <a:latin typeface="+mn-ea"/>
                    <a:ea typeface="+mn-ea"/>
                  </a:rPr>
                  <a:t>一致性</a:t>
                </a:r>
                <a:endParaRPr lang="en-US" altLang="ja-JP" sz="4400" dirty="0" smtClean="0">
                  <a:latin typeface="+mn-ea"/>
                  <a:ea typeface="+mn-ea"/>
                </a:endParaRPr>
              </a:p>
              <a:p>
                <a:pPr lvl="1"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4400" dirty="0" smtClean="0">
                    <a:latin typeface="+mn-ea"/>
                    <a:ea typeface="+mn-ea"/>
                  </a:rPr>
                  <a:t>サンプルサイズ</a:t>
                </a:r>
                <a14:m>
                  <m:oMath xmlns:m="http://schemas.openxmlformats.org/officeDocument/2006/math">
                    <m:r>
                      <a:rPr lang="en-US" altLang="ja-JP" sz="4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ja-JP" sz="4400" b="0" i="1" smtClean="0">
                        <a:latin typeface="Cambria Math" panose="02040503050406030204" pitchFamily="18" charset="0"/>
                        <a:ea typeface="+mn-ea"/>
                      </a:rPr>
                      <m:t>→+∞</m:t>
                    </m:r>
                  </m:oMath>
                </a14:m>
                <a:r>
                  <a:rPr lang="ja-JP" altLang="en-US" sz="4400" dirty="0" smtClean="0">
                    <a:latin typeface="+mn-ea"/>
                    <a:ea typeface="+mn-ea"/>
                  </a:rPr>
                  <a:t>に伴い推定量の値が真の値</a:t>
                </a:r>
                <a:r>
                  <a:rPr lang="en-US" altLang="ja-JP" sz="4400" dirty="0">
                    <a:latin typeface="+mn-ea"/>
                  </a:rPr>
                  <a:t>θ</a:t>
                </a:r>
                <a:r>
                  <a:rPr lang="en-US" altLang="ja-JP" sz="4400" baseline="-25000" dirty="0">
                    <a:latin typeface="+mn-ea"/>
                  </a:rPr>
                  <a:t>0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に近づいていく</a:t>
                </a:r>
                <a:r>
                  <a:rPr lang="en-US" altLang="ja-JP" sz="4400" dirty="0" smtClean="0">
                    <a:latin typeface="+mn-ea"/>
                    <a:ea typeface="+mn-ea"/>
                  </a:rPr>
                  <a:t>(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厳密には</a:t>
                </a:r>
                <a:r>
                  <a:rPr lang="en-US" altLang="ja-JP" sz="4400" dirty="0" smtClean="0">
                    <a:latin typeface="+mn-ea"/>
                    <a:ea typeface="+mn-ea"/>
                  </a:rPr>
                  <a:t>”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確率収束</a:t>
                </a:r>
                <a:r>
                  <a:rPr lang="en-US" altLang="ja-JP" sz="4400" dirty="0" smtClean="0">
                    <a:latin typeface="+mn-ea"/>
                    <a:ea typeface="+mn-ea"/>
                  </a:rPr>
                  <a:t>”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する</a:t>
                </a:r>
                <a:r>
                  <a:rPr lang="en-US" altLang="ja-JP" sz="4400" dirty="0" smtClean="0">
                    <a:latin typeface="+mn-ea"/>
                    <a:ea typeface="+mn-ea"/>
                  </a:rPr>
                  <a:t>)</a:t>
                </a:r>
              </a:p>
              <a:p>
                <a:pPr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4400" dirty="0" smtClean="0">
                    <a:latin typeface="+mn-ea"/>
                    <a:ea typeface="+mn-ea"/>
                  </a:rPr>
                  <a:t>有効性</a:t>
                </a:r>
                <a:endParaRPr lang="en-US" altLang="ja-JP" sz="4400" dirty="0">
                  <a:latin typeface="+mn-ea"/>
                  <a:ea typeface="+mn-ea"/>
                </a:endParaRPr>
              </a:p>
              <a:p>
                <a:pPr lvl="1">
                  <a:spcAft>
                    <a:spcPts val="6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4400" dirty="0" smtClean="0">
                    <a:latin typeface="+mn-ea"/>
                    <a:ea typeface="+mn-ea"/>
                  </a:rPr>
                  <a:t>推定量の分散がより小さい方が望ましい。</a:t>
                </a:r>
                <a:endParaRPr lang="en-US" altLang="ja-JP" sz="4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052" y="1610755"/>
                <a:ext cx="15796219" cy="7325082"/>
              </a:xfrm>
              <a:prstGeom prst="rect">
                <a:avLst/>
              </a:prstGeom>
              <a:blipFill rotWithShape="0">
                <a:blip r:embed="rId2"/>
                <a:stretch>
                  <a:fillRect l="-1389" t="-1913" b="-29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的当てのイメージ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35" y="4671755"/>
            <a:ext cx="6552104" cy="307187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307839" y="7980558"/>
            <a:ext cx="510909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どちらも不偏推定量だが、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sz="2400" dirty="0" smtClean="0">
                <a:latin typeface="+mj-ea"/>
                <a:ea typeface="+mj-ea"/>
              </a:rPr>
              <a:t>左側の方がより有効性が高い</a:t>
            </a:r>
            <a:r>
              <a:rPr lang="ja-JP" altLang="en-US" dirty="0" smtClean="0">
                <a:latin typeface="+mj-ea"/>
                <a:ea typeface="+mj-ea"/>
              </a:rPr>
              <a:t>推定量</a:t>
            </a:r>
            <a:endParaRPr lang="en-US" altLang="ja-JP" sz="2400" dirty="0" smtClean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03511" y="1646759"/>
                <a:ext cx="1573514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的当てで例えると、中心が真の値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+mn-ea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3600" dirty="0" smtClean="0">
                    <a:latin typeface="+mn-ea"/>
                    <a:ea typeface="+mn-ea"/>
                  </a:rPr>
                  <a:t>. </a:t>
                </a:r>
                <a:r>
                  <a:rPr kumimoji="1" lang="ja-JP" altLang="en-US" sz="3600" dirty="0" smtClean="0">
                    <a:latin typeface="+mn-ea"/>
                    <a:ea typeface="+mn-ea"/>
                  </a:rPr>
                  <a:t>これを狙ってプロットされた推定量の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値が</a:t>
                </a:r>
                <a:r>
                  <a:rPr kumimoji="1" lang="en-US" altLang="ja-JP" sz="3600" dirty="0" smtClean="0">
                    <a:latin typeface="+mn-ea"/>
                    <a:ea typeface="+mn-ea"/>
                  </a:rPr>
                  <a:t>”</a:t>
                </a:r>
                <a:r>
                  <a:rPr kumimoji="1" lang="ja-JP" altLang="en-US" sz="3600" dirty="0" smtClean="0">
                    <a:latin typeface="+mn-ea"/>
                    <a:ea typeface="+mn-ea"/>
                  </a:rPr>
                  <a:t>弾</a:t>
                </a:r>
                <a:r>
                  <a:rPr kumimoji="1" lang="en-US" altLang="ja-JP" sz="3600" dirty="0" smtClean="0">
                    <a:latin typeface="+mn-ea"/>
                    <a:ea typeface="+mn-ea"/>
                  </a:rPr>
                  <a:t>”</a:t>
                </a:r>
                <a:r>
                  <a:rPr kumimoji="1" lang="ja-JP" altLang="en-US" sz="3600" dirty="0" smtClean="0">
                    <a:latin typeface="+mn-ea"/>
                    <a:ea typeface="+mn-ea"/>
                  </a:rPr>
                  <a:t>の位置に対応。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  <a:p>
                <a:r>
                  <a:rPr lang="ja-JP" altLang="en-US" sz="3600" dirty="0">
                    <a:latin typeface="+mn-ea"/>
                    <a:ea typeface="+mn-ea"/>
                  </a:rPr>
                  <a:t>不偏</a:t>
                </a:r>
                <a:r>
                  <a:rPr lang="ja-JP" altLang="en-US" sz="3600" dirty="0" smtClean="0">
                    <a:latin typeface="+mn-ea"/>
                    <a:ea typeface="+mn-ea"/>
                  </a:rPr>
                  <a:t>性：弾痕の重心は的の中心に一致している。</a:t>
                </a:r>
                <a:endParaRPr lang="en-US" altLang="ja-JP" sz="3600" dirty="0" smtClean="0">
                  <a:latin typeface="+mn-ea"/>
                  <a:ea typeface="+mn-ea"/>
                </a:endParaRPr>
              </a:p>
              <a:p>
                <a:r>
                  <a:rPr kumimoji="1" lang="ja-JP" altLang="en-US" sz="3600" dirty="0" smtClean="0">
                    <a:latin typeface="+mn-ea"/>
                    <a:ea typeface="+mn-ea"/>
                  </a:rPr>
                  <a:t>有効性：弾痕のばらつき自体が小さい方をよしとする。</a:t>
                </a:r>
                <a:endParaRPr kumimoji="1" lang="en-US" altLang="ja-JP" sz="36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11" y="1646759"/>
                <a:ext cx="15735141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201" t="-3430" r="-194" b="-8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 bwMode="auto">
          <a:xfrm flipV="1">
            <a:off x="10704611" y="5103143"/>
            <a:ext cx="2484276" cy="104411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3332903" y="4785494"/>
                <a:ext cx="619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903" y="4785494"/>
                <a:ext cx="61901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112990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65525</TotalTime>
  <Words>2807</Words>
  <Application>Microsoft Office PowerPoint</Application>
  <PresentationFormat>ユーザー設定</PresentationFormat>
  <Paragraphs>541</Paragraphs>
  <Slides>64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81" baseType="lpstr">
      <vt:lpstr>ＤＦＧ華康ゴシック体W2</vt:lpstr>
      <vt:lpstr>ＤＦＧ平成ゴシック体W5</vt:lpstr>
      <vt:lpstr>ＤＦＧ平成ゴシック体W7</vt:lpstr>
      <vt:lpstr>HGP創英角ｺﾞｼｯｸUB</vt:lpstr>
      <vt:lpstr>HGP創英角ﾎﾟｯﾌﾟ体</vt:lpstr>
      <vt:lpstr>M+ 1c thin</vt:lpstr>
      <vt:lpstr>ＭＳ Ｐゴシック</vt:lpstr>
      <vt:lpstr>ＭＳ Ｐ明朝</vt:lpstr>
      <vt:lpstr>SimSun</vt:lpstr>
      <vt:lpstr>メイリオ</vt:lpstr>
      <vt:lpstr>Arial</vt:lpstr>
      <vt:lpstr>Arial Black</vt:lpstr>
      <vt:lpstr>Cambria Math</vt:lpstr>
      <vt:lpstr>Century Gothic</vt:lpstr>
      <vt:lpstr>Times</vt:lpstr>
      <vt:lpstr>Wingdings</vt:lpstr>
      <vt:lpstr>7_元OHP</vt:lpstr>
      <vt:lpstr>PowerPoint プレゼンテーション</vt:lpstr>
      <vt:lpstr>スケジュール（予定）</vt:lpstr>
      <vt:lpstr>今回の講義内容</vt:lpstr>
      <vt:lpstr>１．統計的推定</vt:lpstr>
      <vt:lpstr>統計的推定とは</vt:lpstr>
      <vt:lpstr>好ましい推定量とは</vt:lpstr>
      <vt:lpstr>好ましい推定量とは</vt:lpstr>
      <vt:lpstr>推定値の“良い”性質とは</vt:lpstr>
      <vt:lpstr>的当てのイメージ</vt:lpstr>
      <vt:lpstr>【参考】有効推定量とCRB</vt:lpstr>
      <vt:lpstr>【参考】有効推定量とCRB</vt:lpstr>
      <vt:lpstr>【参考】漸近正規性と漸近有効性</vt:lpstr>
      <vt:lpstr>不偏推定量の例</vt:lpstr>
      <vt:lpstr>不偏推定量の例</vt:lpstr>
      <vt:lpstr>不偏分散</vt:lpstr>
      <vt:lpstr>推定量のバイアス</vt:lpstr>
      <vt:lpstr>推定量のバイアスの例</vt:lpstr>
      <vt:lpstr>推定量の精度</vt:lpstr>
      <vt:lpstr>推定量の精度</vt:lpstr>
      <vt:lpstr>参考</vt:lpstr>
      <vt:lpstr>最尤推定</vt:lpstr>
      <vt:lpstr>くじ引きの例</vt:lpstr>
      <vt:lpstr>考察（最尤推定の考え方）</vt:lpstr>
      <vt:lpstr>考察（最尤推定の考え方）</vt:lpstr>
      <vt:lpstr>考察（最尤推定の考え方）</vt:lpstr>
      <vt:lpstr>考察（最尤推定の考え方）</vt:lpstr>
      <vt:lpstr>考察（最尤推定の考え方）</vt:lpstr>
      <vt:lpstr>尤度の考え方</vt:lpstr>
      <vt:lpstr>最尤推定の定式化</vt:lpstr>
      <vt:lpstr>尤度関数</vt:lpstr>
      <vt:lpstr>最尤推定値</vt:lpstr>
      <vt:lpstr>対数尤度</vt:lpstr>
      <vt:lpstr>最尤推定の例</vt:lpstr>
      <vt:lpstr>最尤推定の例</vt:lpstr>
      <vt:lpstr>最尤推定の例</vt:lpstr>
      <vt:lpstr>PowerPoint プレゼンテーション</vt:lpstr>
      <vt:lpstr>PowerPoint プレゼンテーション</vt:lpstr>
      <vt:lpstr>最尤推定に関する注意</vt:lpstr>
      <vt:lpstr>最尤推定量のもう一つの導出</vt:lpstr>
      <vt:lpstr>パラメトリックな分布とKullback–Leibler情報量</vt:lpstr>
      <vt:lpstr>分布間の“近さ“</vt:lpstr>
      <vt:lpstr>分布間の“近さ“</vt:lpstr>
      <vt:lpstr>分布間の“近さ“</vt:lpstr>
      <vt:lpstr>２個の連続型の分布間の“近さ”とは</vt:lpstr>
      <vt:lpstr>２個の離散型の分布間の“近さ”とは</vt:lpstr>
      <vt:lpstr>KL情報量の性質</vt:lpstr>
      <vt:lpstr>KL情報量の例</vt:lpstr>
      <vt:lpstr>KL情報量の例</vt:lpstr>
      <vt:lpstr>PythonによるKL情報量の計算</vt:lpstr>
      <vt:lpstr>PythonによるKL情報量の計算（離散型分布の場合）</vt:lpstr>
      <vt:lpstr>PythonによるKL情報量の計算（離散型分布の場合）</vt:lpstr>
      <vt:lpstr>PythonによるKL情報量の計算（連続型分布の場合）</vt:lpstr>
      <vt:lpstr>PythonによるKL情報量の計算（連続型分布の場合）</vt:lpstr>
      <vt:lpstr>PythonによるKL情報量の計算（連続型分布の場合）</vt:lpstr>
      <vt:lpstr>PythonによるKL情報量の計算（連続型分布の場合）</vt:lpstr>
      <vt:lpstr>PythonによるKL情報量の計算（連続型分布の場合）</vt:lpstr>
      <vt:lpstr>推定評価の尺度としてのKL情報量</vt:lpstr>
      <vt:lpstr>平均対数尤度</vt:lpstr>
      <vt:lpstr>PowerPoint プレゼンテーション</vt:lpstr>
      <vt:lpstr>経験分布</vt:lpstr>
      <vt:lpstr>平均対数尤度の推定量</vt:lpstr>
      <vt:lpstr>平均対数尤度の推定量と対数尤度</vt:lpstr>
      <vt:lpstr>平均対数尤度の推定量と対数尤度</vt:lpstr>
      <vt:lpstr>学習のまとめ（チェックリスト）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本多泰理</cp:lastModifiedBy>
  <cp:revision>2283</cp:revision>
  <cp:lastPrinted>2017-04-07T01:07:20Z</cp:lastPrinted>
  <dcterms:created xsi:type="dcterms:W3CDTF">2005-02-14T05:16:26Z</dcterms:created>
  <dcterms:modified xsi:type="dcterms:W3CDTF">2023-05-09T05:18:23Z</dcterms:modified>
</cp:coreProperties>
</file>