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7" r:id="rId1"/>
  </p:sldMasterIdLst>
  <p:notesMasterIdLst>
    <p:notesMasterId r:id="rId49"/>
  </p:notesMasterIdLst>
  <p:handoutMasterIdLst>
    <p:handoutMasterId r:id="rId50"/>
  </p:handoutMasterIdLst>
  <p:sldIdLst>
    <p:sldId id="293" r:id="rId2"/>
    <p:sldId id="1164" r:id="rId3"/>
    <p:sldId id="1117" r:id="rId4"/>
    <p:sldId id="1118" r:id="rId5"/>
    <p:sldId id="1119" r:id="rId6"/>
    <p:sldId id="1120" r:id="rId7"/>
    <p:sldId id="1121" r:id="rId8"/>
    <p:sldId id="1122" r:id="rId9"/>
    <p:sldId id="1123" r:id="rId10"/>
    <p:sldId id="1124" r:id="rId11"/>
    <p:sldId id="1125" r:id="rId12"/>
    <p:sldId id="1127" r:id="rId13"/>
    <p:sldId id="1128" r:id="rId14"/>
    <p:sldId id="1129" r:id="rId15"/>
    <p:sldId id="1130" r:id="rId16"/>
    <p:sldId id="1131" r:id="rId17"/>
    <p:sldId id="1132" r:id="rId18"/>
    <p:sldId id="1133" r:id="rId19"/>
    <p:sldId id="1134" r:id="rId20"/>
    <p:sldId id="1135" r:id="rId21"/>
    <p:sldId id="1136" r:id="rId22"/>
    <p:sldId id="1137" r:id="rId23"/>
    <p:sldId id="1138" r:id="rId24"/>
    <p:sldId id="1139" r:id="rId25"/>
    <p:sldId id="1140" r:id="rId26"/>
    <p:sldId id="1141" r:id="rId27"/>
    <p:sldId id="1142" r:id="rId28"/>
    <p:sldId id="1143" r:id="rId29"/>
    <p:sldId id="1144" r:id="rId30"/>
    <p:sldId id="1145" r:id="rId31"/>
    <p:sldId id="1146" r:id="rId32"/>
    <p:sldId id="1147" r:id="rId33"/>
    <p:sldId id="1148" r:id="rId34"/>
    <p:sldId id="1149" r:id="rId35"/>
    <p:sldId id="1150" r:id="rId36"/>
    <p:sldId id="1151" r:id="rId37"/>
    <p:sldId id="1152" r:id="rId38"/>
    <p:sldId id="1153" r:id="rId39"/>
    <p:sldId id="1155" r:id="rId40"/>
    <p:sldId id="1156" r:id="rId41"/>
    <p:sldId id="1157" r:id="rId42"/>
    <p:sldId id="1158" r:id="rId43"/>
    <p:sldId id="1159" r:id="rId44"/>
    <p:sldId id="1160" r:id="rId45"/>
    <p:sldId id="1161" r:id="rId46"/>
    <p:sldId id="1162" r:id="rId47"/>
    <p:sldId id="1163" r:id="rId48"/>
  </p:sldIdLst>
  <p:sldSz cx="17376775" cy="9774238"/>
  <p:notesSz cx="9866313" cy="673576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1pPr>
    <a:lvl2pPr marL="456724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2pPr>
    <a:lvl3pPr marL="913451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3pPr>
    <a:lvl4pPr marL="137017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4pPr>
    <a:lvl5pPr marL="1826903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5pPr>
    <a:lvl6pPr marL="2283625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6pPr>
    <a:lvl7pPr marL="2740353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7pPr>
    <a:lvl8pPr marL="3197077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8pPr>
    <a:lvl9pPr marL="3653806" algn="l" defTabSz="913451" rtl="0" eaLnBrk="1" latinLnBrk="0" hangingPunct="1">
      <a:defRPr kumimoji="1" sz="2400" kern="1200">
        <a:solidFill>
          <a:schemeClr val="tx1"/>
        </a:solidFill>
        <a:latin typeface="ＤＦＧ平成ゴシック体W7" pitchFamily="50" charset="-128"/>
        <a:ea typeface="ＤＦＧ平成ゴシック体W7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502616B-A1FA-4463-A283-15AF6582623C}">
          <p14:sldIdLst>
            <p14:sldId id="293"/>
            <p14:sldId id="1164"/>
          </p14:sldIdLst>
        </p14:section>
        <p14:section name="タイトルなしのセクション" id="{C51E8955-DE29-4BA8-A4B2-D5D622BD8CF0}">
          <p14:sldIdLst>
            <p14:sldId id="1117"/>
            <p14:sldId id="1118"/>
            <p14:sldId id="1119"/>
            <p14:sldId id="1120"/>
            <p14:sldId id="1121"/>
            <p14:sldId id="1122"/>
            <p14:sldId id="1123"/>
            <p14:sldId id="1124"/>
            <p14:sldId id="1125"/>
            <p14:sldId id="1127"/>
          </p14:sldIdLst>
        </p14:section>
        <p14:section name="タイトルなしのセクション" id="{E8BD1F1D-04A1-475D-AD65-6A23DEA0BF9F}">
          <p14:sldIdLst>
            <p14:sldId id="1128"/>
            <p14:sldId id="1129"/>
            <p14:sldId id="1130"/>
            <p14:sldId id="1131"/>
            <p14:sldId id="1132"/>
            <p14:sldId id="1133"/>
          </p14:sldIdLst>
        </p14:section>
        <p14:section name="タイトルなしのセクション" id="{AB50C2F1-DC59-43DF-A811-A953C6698213}">
          <p14:sldIdLst>
            <p14:sldId id="1134"/>
            <p14:sldId id="1135"/>
            <p14:sldId id="1136"/>
            <p14:sldId id="1137"/>
            <p14:sldId id="1138"/>
            <p14:sldId id="1139"/>
            <p14:sldId id="1140"/>
          </p14:sldIdLst>
        </p14:section>
        <p14:section name="タイトルなしのセクション" id="{F9E81E89-4515-4E39-874E-990589E40C6B}">
          <p14:sldIdLst>
            <p14:sldId id="1141"/>
            <p14:sldId id="1142"/>
            <p14:sldId id="1143"/>
            <p14:sldId id="1144"/>
            <p14:sldId id="1145"/>
            <p14:sldId id="1146"/>
            <p14:sldId id="1147"/>
            <p14:sldId id="1148"/>
            <p14:sldId id="1149"/>
            <p14:sldId id="1150"/>
            <p14:sldId id="1151"/>
            <p14:sldId id="1152"/>
            <p14:sldId id="1153"/>
          </p14:sldIdLst>
        </p14:section>
        <p14:section name="タイトルなしのセクション" id="{CEB9F574-421A-4ED1-BD87-EF74EECDBF9C}">
          <p14:sldIdLst>
            <p14:sldId id="1155"/>
          </p14:sldIdLst>
        </p14:section>
        <p14:section name="タイトルなしのセクション" id="{A65AC075-0799-48FF-863C-A46FEBC2C9BF}">
          <p14:sldIdLst>
            <p14:sldId id="1156"/>
            <p14:sldId id="1157"/>
            <p14:sldId id="1158"/>
            <p14:sldId id="1159"/>
            <p14:sldId id="1160"/>
            <p14:sldId id="1161"/>
            <p14:sldId id="1162"/>
            <p14:sldId id="11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83" userDrawn="1">
          <p15:clr>
            <a:srgbClr val="A4A3A4"/>
          </p15:clr>
        </p15:guide>
        <p15:guide id="2" pos="54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n" initials="J" lastIdx="1" clrIdx="0"/>
  <p:cmAuthor id="1" name="いしかわちあき" initials="い" lastIdx="1" clrIdx="1">
    <p:extLst/>
  </p:cmAuthor>
  <p:cmAuthor id="2" name="Jun YAMADA" initials="JY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FF"/>
    <a:srgbClr val="5FB8E4"/>
    <a:srgbClr val="002060"/>
    <a:srgbClr val="00CCFF"/>
    <a:srgbClr val="41A476"/>
    <a:srgbClr val="99CCFF"/>
    <a:srgbClr val="7F7F7F"/>
    <a:srgbClr val="339966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04" autoAdjust="0"/>
    <p:restoredTop sz="86667" autoAdjust="0"/>
  </p:normalViewPr>
  <p:slideViewPr>
    <p:cSldViewPr showGuides="1">
      <p:cViewPr varScale="1">
        <p:scale>
          <a:sx n="51" d="100"/>
          <a:sy n="51" d="100"/>
        </p:scale>
        <p:origin x="144" y="64"/>
      </p:cViewPr>
      <p:guideLst>
        <p:guide orient="horz" pos="3283"/>
        <p:guide pos="5473"/>
      </p:guideLst>
    </p:cSldViewPr>
  </p:slideViewPr>
  <p:outlineViewPr>
    <p:cViewPr>
      <p:scale>
        <a:sx n="33" d="100"/>
        <a:sy n="33" d="100"/>
      </p:scale>
      <p:origin x="0" y="-55179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632"/>
    </p:cViewPr>
  </p:sorterViewPr>
  <p:notesViewPr>
    <p:cSldViewPr showGuides="1">
      <p:cViewPr varScale="1">
        <p:scale>
          <a:sx n="66" d="100"/>
          <a:sy n="66" d="100"/>
        </p:scale>
        <p:origin x="1668" y="32"/>
      </p:cViewPr>
      <p:guideLst>
        <p:guide orient="horz" pos="2122"/>
        <p:guide pos="310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210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0273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4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8926" y="4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92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5575" y="506413"/>
            <a:ext cx="4481513" cy="25225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566" y="3199190"/>
            <a:ext cx="7895193" cy="30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6398378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Copyright © 2013 by Ken Sakamura, T-Engine Forum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8926" y="6398378"/>
            <a:ext cx="4275861" cy="3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4" tIns="47417" rIns="94834" bIns="47417" numCol="1" anchor="b" anchorCtr="0" compatLnSpc="1">
            <a:prstTxWarp prst="textNoShape">
              <a:avLst/>
            </a:prstTxWarp>
          </a:bodyPr>
          <a:lstStyle>
            <a:lvl1pPr algn="r" defTabSz="948655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18FE81F1-A864-4B73-9B63-723A1D5A68C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56016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6724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3451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017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690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3625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6pPr>
    <a:lvl7pPr marL="2740353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7pPr>
    <a:lvl8pPr marL="3197077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8pPr>
    <a:lvl9pPr marL="3653806" algn="l" defTabSz="913451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695575" y="506413"/>
            <a:ext cx="4481513" cy="25225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WG022-091023-001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D35D8A-1E8B-4C2B-811E-877C1394B20F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880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61800" y="1142703"/>
            <a:ext cx="16461649" cy="4248473"/>
          </a:xfrm>
          <a:effectLst/>
        </p:spPr>
        <p:txBody>
          <a:bodyPr anchor="b" anchorCtr="1">
            <a:normAutofit/>
          </a:bodyPr>
          <a:lstStyle>
            <a:lvl1pPr algn="ctr">
              <a:defRPr sz="12600" spc="-1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0" name="Line 4"/>
          <p:cNvSpPr>
            <a:spLocks noChangeShapeType="1"/>
          </p:cNvSpPr>
          <p:nvPr userDrawn="1"/>
        </p:nvSpPr>
        <p:spPr bwMode="auto">
          <a:xfrm>
            <a:off x="3480442" y="783944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3480442" y="855952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Line 12"/>
          <p:cNvSpPr>
            <a:spLocks noChangeShapeType="1"/>
          </p:cNvSpPr>
          <p:nvPr userDrawn="1"/>
        </p:nvSpPr>
        <p:spPr bwMode="auto">
          <a:xfrm>
            <a:off x="3484598" y="7119367"/>
            <a:ext cx="10424369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endParaRPr lang="ja-JP" altLang="en-US" sz="2400" dirty="0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78404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52270" y="6543303"/>
            <a:ext cx="16480716" cy="3234296"/>
          </a:xfrm>
          <a:ln algn="ctr"/>
          <a:effectLst/>
        </p:spPr>
        <p:txBody>
          <a:bodyPr anchor="t" anchorCtr="1"/>
          <a:lstStyle>
            <a:lvl1pPr marL="0" indent="0" algn="ctr" fontAlgn="b">
              <a:lnSpc>
                <a:spcPts val="5100"/>
              </a:lnSpc>
              <a:spcBef>
                <a:spcPct val="0"/>
              </a:spcBef>
              <a:buClr>
                <a:srgbClr val="FF7068"/>
              </a:buClr>
              <a:buFont typeface="Times" charset="0"/>
              <a:buNone/>
              <a:defRPr kumimoji="1" lang="ja-JP" altLang="en-US" sz="3600" b="1" spc="-100" baseline="0" dirty="0" smtClean="0">
                <a:solidFill>
                  <a:srgbClr val="002060"/>
                </a:solidFill>
                <a:effectLst/>
                <a:latin typeface="+mj-ea"/>
                <a:ea typeface="+mj-ea"/>
                <a:cs typeface="+mn-cs"/>
              </a:defRPr>
            </a:lvl1pPr>
            <a:lvl2pPr marL="0" indent="0" algn="ctr" fontAlgn="b">
              <a:lnSpc>
                <a:spcPts val="5100"/>
              </a:lnSpc>
              <a:buFontTx/>
              <a:buNone/>
              <a:defRPr kumimoji="1" lang="ja-JP" altLang="en-US" sz="2400" b="0" kern="1200" spc="-1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2pPr>
            <a:lvl3pPr marL="0" indent="0" algn="ctr">
              <a:buFontTx/>
              <a:buNone/>
              <a:defRPr/>
            </a:lvl3pPr>
          </a:lstStyle>
          <a:p>
            <a:pPr marL="0" lvl="0" indent="0" algn="ctr" defTabSz="797041" rtl="0" eaLnBrk="1" fontAlgn="b" hangingPunct="1">
              <a:lnSpc>
                <a:spcPts val="5597"/>
              </a:lnSpc>
              <a:spcBef>
                <a:spcPct val="0"/>
              </a:spcBef>
              <a:spcAft>
                <a:spcPct val="0"/>
              </a:spcAft>
              <a:buClr>
                <a:srgbClr val="FF7068"/>
              </a:buClr>
              <a:buFont typeface="Times" charset="0"/>
              <a:buNone/>
            </a:pPr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861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テキスト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3397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868839" y="435790"/>
            <a:ext cx="15639098" cy="821308"/>
          </a:xfrm>
          <a:prstGeom prst="rect">
            <a:avLst/>
          </a:prstGeom>
        </p:spPr>
        <p:txBody>
          <a:bodyPr/>
          <a:lstStyle>
            <a:lvl1pPr algn="ctr">
              <a:defRPr sz="4561">
                <a:solidFill>
                  <a:schemeClr val="accent6">
                    <a:lumMod val="25000"/>
                  </a:schemeClr>
                </a:solidFill>
                <a:latin typeface="HGP創英角ﾎﾟｯﾌﾟ体" pitchFamily="50" charset="-128"/>
                <a:ea typeface="HGP創英角ﾎﾟｯﾌﾟ体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B8A25-2543-4AF1-9CB0-09D9EEEEDDB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0402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76891" y="1538746"/>
            <a:ext cx="16556097" cy="622869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>
            <a:lvl1pPr marL="541338" indent="-541338">
              <a:defRPr lang="ja-JP" altLang="en-US" dirty="0" smtClean="0"/>
            </a:lvl1pPr>
            <a:lvl2pPr marL="1339850" indent="-627063">
              <a:defRPr lang="ja-JP" altLang="en-US" sz="4000" dirty="0" smtClean="0">
                <a:latin typeface="+mn-ea"/>
                <a:ea typeface="+mn-ea"/>
              </a:defRPr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lang="ja-JP" altLang="en-US" dirty="0" smtClean="0">
                <a:latin typeface="+mn-ea"/>
                <a:ea typeface="+mn-ea"/>
              </a:defRPr>
            </a:lvl4pPr>
            <a:lvl5pPr>
              <a:defRPr lang="ja-JP" altLang="en-US" dirty="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indent="3175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55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丸数字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355891" y="5351608"/>
            <a:ext cx="1457499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91345" tIns="45672" rIns="91345" bIns="45672"/>
          <a:lstStyle/>
          <a:p>
            <a:pPr>
              <a:defRPr/>
            </a:pPr>
            <a:endParaRPr lang="ja-JP" altLang="en-US" sz="180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719835" y="952361"/>
            <a:ext cx="13199873" cy="436683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1136872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498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3719836" y="5980388"/>
            <a:ext cx="13199895" cy="33171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ja-JP" altLang="en-US" b="0" smtClean="0"/>
            </a:lvl1pPr>
            <a:lvl2pPr marL="0" indent="0">
              <a:buNone/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 dirty="0"/>
            </a:lvl5pPr>
          </a:lstStyle>
          <a:p>
            <a:pPr marL="766929" lvl="0" indent="-766929"/>
            <a:r>
              <a:rPr kumimoji="1" lang="ja-JP" altLang="en-US" dirty="0"/>
              <a:t>マスター テキストの書式設定</a:t>
            </a:r>
          </a:p>
          <a:p>
            <a:pPr marL="488701" lvl="1" indent="-48870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marL="0" lvl="2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marL="0" lvl="3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marL="0" lvl="4" indent="0">
              <a:buFontTx/>
              <a:buNone/>
            </a:pPr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91443" y="3831590"/>
            <a:ext cx="2642320" cy="2747717"/>
          </a:xfrm>
          <a:prstGeom prst="rect">
            <a:avLst/>
          </a:prstGeom>
        </p:spPr>
        <p:txBody>
          <a:bodyPr lIns="180000" tIns="0" rIns="0" bIns="0" anchor="ctr" anchorCtr="0">
            <a:normAutofit/>
          </a:bodyPr>
          <a:lstStyle>
            <a:lvl1pPr marL="0" indent="0">
              <a:buClrTx/>
              <a:buFontTx/>
              <a:buNone/>
              <a:defRPr kumimoji="1" lang="ja-JP" altLang="en-US" sz="14300" dirty="0">
                <a:solidFill>
                  <a:srgbClr val="002060"/>
                </a:solidFill>
                <a:effectLst/>
                <a:latin typeface="ＤＦＧ華康ゴシック体W2" panose="020B0400000000000000" pitchFamily="50" charset="-128"/>
                <a:ea typeface="ＤＦＧ華康ゴシック体W2" panose="020B0400000000000000" pitchFamily="50" charset="-128"/>
                <a:cs typeface="M+ 1c thin" panose="020B0203020204020204" pitchFamily="50" charset="-128"/>
              </a:defRPr>
            </a:lvl1pPr>
          </a:lstStyle>
          <a:p>
            <a:pPr marL="0" lvl="0" indent="0" algn="l" defTabSz="1136872" rtl="0" eaLnBrk="1" fontAlgn="base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ja-JP" altLang="en-US" dirty="0"/>
              <a:t>①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410E4D4-1F7B-497D-B418-CA5AF125A2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50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228350" y="5351608"/>
            <a:ext cx="12702538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91381" tIns="45691" rIns="91381" bIns="45691" anchor="ctr"/>
          <a:lstStyle/>
          <a:p>
            <a:pPr lvl="0"/>
            <a:endParaRPr lang="ja-JP" altLang="en-US">
              <a:ln w="3175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EBD8ED-4D7B-4A10-BDB7-C9C15E292BA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4228348" y="492334"/>
            <a:ext cx="12691360" cy="482685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  <a:normAutofit/>
          </a:bodyPr>
          <a:lstStyle>
            <a:lvl1pPr algn="l" defTabSz="85208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9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4228349" y="5980388"/>
            <a:ext cx="12691381" cy="3277657"/>
          </a:xfrm>
          <a:prstGeom prst="rect">
            <a:avLst/>
          </a:prstGeom>
        </p:spPr>
        <p:txBody>
          <a:bodyPr lIns="36000" anchor="t" anchorCtr="0"/>
          <a:lstStyle>
            <a:lvl1pPr marL="0" indent="0">
              <a:buFontTx/>
              <a:buNone/>
              <a:defRPr b="0">
                <a:latin typeface="+mn-lt"/>
              </a:defRPr>
            </a:lvl1pPr>
            <a:lvl2pPr marL="0" indent="0">
              <a:buFontTx/>
              <a:buNone/>
              <a:defRPr sz="3600">
                <a:latin typeface="+mn-lt"/>
              </a:defRPr>
            </a:lvl2pPr>
            <a:lvl3pPr marL="379816" indent="0">
              <a:buFontTx/>
              <a:buNone/>
              <a:defRPr>
                <a:latin typeface="+mn-lt"/>
              </a:defRPr>
            </a:lvl3pPr>
            <a:lvl4pPr marL="379816" indent="0">
              <a:buFontTx/>
              <a:buNone/>
              <a:defRPr>
                <a:latin typeface="+mn-lt"/>
              </a:defRPr>
            </a:lvl4pPr>
            <a:lvl5pPr marL="379816" indent="0"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2129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05">
          <p15:clr>
            <a:srgbClr val="FBAE40"/>
          </p15:clr>
        </p15:guide>
        <p15:guide id="2" pos="512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751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6"/>
            <a:ext cx="16496714" cy="3952800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45935" y="5351608"/>
            <a:ext cx="1648495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 smtClean="0"/>
              <a:t>Copyright © 2023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95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大文字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5553" y="1070695"/>
            <a:ext cx="16514155" cy="412919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b" anchorCtr="1" compatLnSpc="1">
            <a:prstTxWarp prst="textNoShape">
              <a:avLst/>
            </a:prstTxWarp>
            <a:normAutofit/>
          </a:bodyPr>
          <a:lstStyle>
            <a:lvl1pPr algn="ctr" defTabSz="1137053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105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5307891"/>
            <a:ext cx="16496714" cy="3951043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4800" spc="-1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758" indent="0" algn="ctr">
              <a:lnSpc>
                <a:spcPct val="90000"/>
              </a:lnSpc>
              <a:buNone/>
              <a:defRPr sz="36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90000"/>
              </a:lnSpc>
              <a:buNone/>
              <a:tabLst/>
              <a:defRPr sz="2400" spc="-100" baseline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9440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テキスト中央揃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2371" y="530635"/>
            <a:ext cx="14712041" cy="1404156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7243" rIns="0" bIns="57243" numCol="1" anchor="t" anchorCtr="0" compatLnSpc="1">
            <a:prstTxWarp prst="textNoShape">
              <a:avLst/>
            </a:prstTxWarp>
            <a:normAutofit/>
          </a:bodyPr>
          <a:lstStyle>
            <a:lvl1pPr algn="ctr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4800" kern="1200" spc="-3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40034" y="1945646"/>
            <a:ext cx="16496714" cy="7432585"/>
          </a:xfrm>
          <a:effectLst/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tabLst>
                <a:tab pos="1619132" algn="l"/>
              </a:tabLst>
              <a:defRPr kumimoji="1" lang="ja-JP" altLang="en-US" sz="7200" dirty="0" smtClean="0">
                <a:solidFill>
                  <a:schemeClr val="tx1"/>
                </a:solidFill>
                <a:latin typeface="+mn-lt"/>
                <a:ea typeface="+mj-ea"/>
                <a:cs typeface="+mn-cs"/>
              </a:defRPr>
            </a:lvl1pPr>
            <a:lvl2pPr marL="4758" indent="0" algn="ctr">
              <a:lnSpc>
                <a:spcPct val="90000"/>
              </a:lnSpc>
              <a:buNone/>
              <a:defRPr sz="5400">
                <a:latin typeface="+mn-lt"/>
                <a:ea typeface="+mn-ea"/>
              </a:defRPr>
            </a:lvl2pPr>
            <a:lvl3pPr marL="0" indent="0" algn="ctr">
              <a:lnSpc>
                <a:spcPct val="90000"/>
              </a:lnSpc>
              <a:buNone/>
              <a:tabLst/>
              <a:defRPr sz="4000">
                <a:latin typeface="+mn-lt"/>
                <a:ea typeface="+mn-ea"/>
              </a:defRPr>
            </a:lvl3pPr>
            <a:lvl4pPr marL="0" indent="0" algn="ctr">
              <a:buNone/>
              <a:defRPr sz="1400"/>
            </a:lvl4pPr>
            <a:lvl5pPr marL="0" indent="0" algn="ctr">
              <a:buNone/>
              <a:defRPr sz="1400"/>
            </a:lvl5pPr>
            <a:lvl6pPr marL="2283625" indent="0">
              <a:buNone/>
              <a:defRPr sz="1400"/>
            </a:lvl6pPr>
            <a:lvl7pPr marL="2740353" indent="0">
              <a:buNone/>
              <a:defRPr sz="1400"/>
            </a:lvl7pPr>
            <a:lvl8pPr marL="3197077" indent="0">
              <a:buNone/>
              <a:defRPr sz="1400"/>
            </a:lvl8pPr>
            <a:lvl9pPr marL="3653806" indent="0">
              <a:buNone/>
              <a:defRPr sz="14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0"/>
          </p:nvPr>
        </p:nvSpPr>
        <p:spPr>
          <a:xfrm>
            <a:off x="401724" y="9279607"/>
            <a:ext cx="16502080" cy="468052"/>
          </a:xfrm>
        </p:spPr>
        <p:txBody>
          <a:bodyPr/>
          <a:lstStyle/>
          <a:p>
            <a:r>
              <a:rPr lang="en-US" altLang="ja-JP" dirty="0" smtClean="0"/>
              <a:t>Copyright © 2023 by INIAD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>
          <a:xfrm>
            <a:off x="16039036" y="9290462"/>
            <a:ext cx="955094" cy="457199"/>
          </a:xfrm>
        </p:spPr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2367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90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8785382" y="1898788"/>
            <a:ext cx="816646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 dirty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8861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76889" y="1898788"/>
            <a:ext cx="9715654" cy="7380820"/>
          </a:xfrm>
          <a:effectLst/>
        </p:spPr>
        <p:txBody>
          <a:bodyPr anchor="t" anchorCtr="0">
            <a:normAutofit/>
          </a:bodyPr>
          <a:lstStyle>
            <a:lvl1pPr marL="347638" indent="-347638">
              <a:defRPr sz="4000"/>
            </a:lvl1pPr>
            <a:lvl2pPr>
              <a:defRPr sz="3600"/>
            </a:lvl2pPr>
            <a:lvl3pPr marL="1604020" indent="-457200">
              <a:defRPr kumimoji="1" lang="ja-JP" altLang="en-US" sz="280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ja-JP" altLang="en-US" sz="2600" dirty="0">
                <a:solidFill>
                  <a:schemeClr val="tx1"/>
                </a:solidFill>
                <a:latin typeface="+mn-lt"/>
                <a:ea typeface="+mn-ea"/>
              </a:defRPr>
            </a:lvl4pPr>
            <a:lvl5pPr marL="1695652" indent="0">
              <a:defRPr kumimoji="1" lang="ja-JP" altLang="en-US" sz="23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>
          <a:xfrm>
            <a:off x="401724" y="9279607"/>
            <a:ext cx="16502080" cy="468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ctr">
              <a:defRPr lang="ja-JP" altLang="en-US" sz="1400" b="1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r>
              <a:rPr lang="en-US" dirty="0" smtClean="0"/>
              <a:t>Copyright © 2023 by INIAD</a:t>
            </a:r>
            <a:endParaRPr lang="ja-JP" altLang="en-US" dirty="0"/>
          </a:p>
        </p:txBody>
      </p:sp>
      <p:sp>
        <p:nvSpPr>
          <p:cNvPr id="22773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891" y="1919173"/>
            <a:ext cx="16556097" cy="736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marL="1075445" lvl="1" indent="-363239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ＤＦＧ平成ゴシック体W5" panose="020B0400000000000000" pitchFamily="50" charset="-128"/>
              <a:buChar char="■"/>
            </a:pPr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marL="1433925" lvl="2" indent="-28710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</a:pPr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marL="1437098" lvl="3" indent="0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marL="1695652" lvl="4" indent="3175" algn="l" defTabSz="1137053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</a:pPr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039036" y="9290462"/>
            <a:ext cx="955094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7" tIns="45683" rIns="91367" bIns="45683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45919" y="505658"/>
            <a:ext cx="15833322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図 17" descr="C:\Users\Jun\SkyDrive\Documents\プロジェクト\東洋大学\学部名検討\応用情報連携学部ロゴ.bmp"/>
          <p:cNvPicPr/>
          <p:nvPr/>
        </p:nvPicPr>
        <p:blipFill rotWithShape="1"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160995" y="62583"/>
            <a:ext cx="2119848" cy="365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図 10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16583" y="85802"/>
            <a:ext cx="719592" cy="1056901"/>
          </a:xfrm>
          <a:prstGeom prst="rect">
            <a:avLst/>
          </a:prstGeom>
        </p:spPr>
      </p:pic>
      <p:sp>
        <p:nvSpPr>
          <p:cNvPr id="13" name="Line 33"/>
          <p:cNvSpPr>
            <a:spLocks noChangeShapeType="1"/>
          </p:cNvSpPr>
          <p:nvPr/>
        </p:nvSpPr>
        <p:spPr bwMode="auto">
          <a:xfrm>
            <a:off x="562428" y="9279607"/>
            <a:ext cx="16370560" cy="0"/>
          </a:xfrm>
          <a:prstGeom prst="line">
            <a:avLst/>
          </a:prstGeom>
          <a:noFill/>
          <a:ln w="76200" cap="sq">
            <a:solidFill>
              <a:srgbClr val="5FB8E4"/>
            </a:solidFill>
            <a:round/>
            <a:headEnd type="oval" w="med" len="med"/>
            <a:tailEnd type="oval" w="med" len="med"/>
          </a:ln>
        </p:spPr>
        <p:txBody>
          <a:bodyPr wrap="none" lIns="0" tIns="0" rIns="0" bIns="0" anchor="ctr"/>
          <a:lstStyle/>
          <a:p>
            <a:pPr lvl="0"/>
            <a:endParaRPr lang="ja-JP" altLang="en-US" sz="2400">
              <a:ln w="9525"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773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6888" y="485274"/>
            <a:ext cx="15902353" cy="141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1048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60" r:id="rId3"/>
    <p:sldLayoutId id="2147483959" r:id="rId4"/>
    <p:sldLayoutId id="2147483940" r:id="rId5"/>
    <p:sldLayoutId id="2147483941" r:id="rId6"/>
    <p:sldLayoutId id="2147483936" r:id="rId7"/>
    <p:sldLayoutId id="2147483942" r:id="rId8"/>
    <p:sldLayoutId id="2147483961" r:id="rId9"/>
    <p:sldLayoutId id="2147483943" r:id="rId10"/>
    <p:sldLayoutId id="2147483962" r:id="rId11"/>
  </p:sldLayoutIdLst>
  <p:hf hdr="0" dt="0"/>
  <p:txStyles>
    <p:titleStyle>
      <a:lvl1pPr algn="l" defTabSz="1137053" rtl="0" eaLnBrk="1" fontAlgn="base" hangingPunct="1">
        <a:spcBef>
          <a:spcPct val="0"/>
        </a:spcBef>
        <a:spcAft>
          <a:spcPct val="0"/>
        </a:spcAft>
        <a:defRPr kumimoji="1" lang="ja-JP" altLang="en-US" sz="5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2pPr>
      <a:lvl3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3pPr>
      <a:lvl4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4pPr>
      <a:lvl5pPr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DDDDDD"/>
          </a:solidFill>
          <a:latin typeface="ＤＦＧ平成ゴシック体W7" pitchFamily="50" charset="-128"/>
          <a:ea typeface="ＤＦＧ平成ゴシック体W7" pitchFamily="50" charset="-128"/>
        </a:defRPr>
      </a:lvl5pPr>
      <a:lvl6pPr marL="456724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6pPr>
      <a:lvl7pPr marL="913451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7pPr>
      <a:lvl8pPr marL="137017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8pPr>
      <a:lvl9pPr marL="1826903" algn="l" defTabSz="1137053" rtl="0" eaLnBrk="1" fontAlgn="base" hangingPunct="1">
        <a:spcBef>
          <a:spcPct val="0"/>
        </a:spcBef>
        <a:spcAft>
          <a:spcPct val="0"/>
        </a:spcAft>
        <a:defRPr kumimoji="1" sz="5400">
          <a:solidFill>
            <a:srgbClr val="FFCC00"/>
          </a:solidFill>
          <a:latin typeface="ＤＦＧ平成ゴシック体W7" pitchFamily="50" charset="-128"/>
          <a:ea typeface="ＤＦＧ平成ゴシック体W7" pitchFamily="50" charset="-128"/>
        </a:defRPr>
      </a:lvl9pPr>
    </p:titleStyle>
    <p:bodyStyle>
      <a:lvl1pPr marL="457167" indent="-457167" algn="l" defTabSz="1137053" rtl="0" eaLnBrk="1" fontAlgn="base" hangingPunct="1">
        <a:spcBef>
          <a:spcPct val="5000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kumimoji="1" sz="4800">
          <a:solidFill>
            <a:schemeClr val="tx1"/>
          </a:solidFill>
          <a:effectLst/>
          <a:latin typeface="+mn-ea"/>
          <a:ea typeface="+mn-ea"/>
          <a:cs typeface="+mn-cs"/>
        </a:defRPr>
      </a:lvl1pPr>
      <a:lvl2pPr marL="1074660" indent="-530186" algn="l" defTabSz="1137053" rtl="0" eaLnBrk="1" fontAlgn="base" hangingPunct="1">
        <a:spcBef>
          <a:spcPct val="20000"/>
        </a:spcBef>
        <a:spcAft>
          <a:spcPct val="0"/>
        </a:spcAft>
        <a:buClr>
          <a:schemeClr val="accent5"/>
        </a:buClr>
        <a:buFont typeface="ＤＦＧ平成ゴシック体W5" panose="020B0400000000000000" pitchFamily="50" charset="-128"/>
        <a:buChar char="■"/>
        <a:defRPr kumimoji="1" lang="ja-JP" altLang="en-US" sz="3600" b="0" dirty="0" smtClean="0">
          <a:solidFill>
            <a:schemeClr val="tx1"/>
          </a:solidFill>
          <a:latin typeface="+mn-ea"/>
          <a:ea typeface="+mn-ea"/>
        </a:defRPr>
      </a:lvl2pPr>
      <a:lvl3pPr marL="1604020" indent="-457200" algn="l" defTabSz="1137053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l"/>
        <a:defRPr kumimoji="1" lang="ja-JP" altLang="en-US" sz="2800" dirty="0" smtClean="0">
          <a:solidFill>
            <a:schemeClr val="tx1"/>
          </a:solidFill>
          <a:latin typeface="+mn-lt"/>
          <a:ea typeface="+mn-ea"/>
        </a:defRPr>
      </a:lvl3pPr>
      <a:lvl4pPr marL="1883992" indent="0" algn="l" defTabSz="1137053" rtl="0" eaLnBrk="1" fontAlgn="base" hangingPunct="1">
        <a:spcBef>
          <a:spcPct val="20000"/>
        </a:spcBef>
        <a:spcAft>
          <a:spcPct val="0"/>
        </a:spcAft>
        <a:buFontTx/>
        <a:buNone/>
        <a:defRPr kumimoji="1" lang="ja-JP" altLang="en-US" sz="2600" dirty="0" smtClean="0">
          <a:solidFill>
            <a:schemeClr val="tx1"/>
          </a:solidFill>
          <a:latin typeface="+mn-lt"/>
          <a:ea typeface="+mn-ea"/>
        </a:defRPr>
      </a:lvl4pPr>
      <a:lvl5pPr marL="1695652" indent="0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kumimoji="1" lang="ja-JP" altLang="en-US" sz="2300" dirty="0" smtClean="0">
          <a:solidFill>
            <a:schemeClr val="tx1"/>
          </a:solidFill>
          <a:latin typeface="+mn-lt"/>
          <a:ea typeface="+mn-ea"/>
        </a:defRPr>
      </a:lvl5pPr>
      <a:lvl6pPr marL="2630930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6pPr>
      <a:lvl7pPr marL="3087655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7pPr>
      <a:lvl8pPr marL="3544381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8pPr>
      <a:lvl9pPr marL="4001106" indent="3175" algn="l" defTabSz="1137053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defRPr kumimoji="1" sz="23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24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51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7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90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625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353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077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806" algn="l" defTabSz="913451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サブタイトル 3"/>
          <p:cNvSpPr>
            <a:spLocks noGrp="1"/>
          </p:cNvSpPr>
          <p:nvPr>
            <p:ph type="subTitle" sz="quarter" idx="1"/>
          </p:nvPr>
        </p:nvSpPr>
        <p:spPr>
          <a:xfrm>
            <a:off x="452270" y="6579307"/>
            <a:ext cx="16480716" cy="3234296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担当</a:t>
            </a:r>
            <a:r>
              <a:rPr lang="ja-JP" altLang="en-US" dirty="0">
                <a:solidFill>
                  <a:schemeClr val="tx1"/>
                </a:solidFill>
              </a:rPr>
              <a:t>教員	</a:t>
            </a:r>
            <a:r>
              <a:rPr lang="ja-JP" altLang="en-US" dirty="0" smtClean="0">
                <a:solidFill>
                  <a:schemeClr val="tx1"/>
                </a:solidFill>
              </a:rPr>
              <a:t>佐野崇・本多泰理</a:t>
            </a:r>
            <a:endParaRPr lang="ja-JP" altLang="en-US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739615" y="2092012"/>
            <a:ext cx="13681520" cy="29546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eaLnBrk="1" hangingPunct="1">
              <a:spcAft>
                <a:spcPts val="1800"/>
              </a:spcAft>
              <a:defRPr/>
            </a:pPr>
            <a:r>
              <a:rPr lang="en-US" altLang="ja-JP" sz="4800" dirty="0" smtClean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DS</a:t>
            </a:r>
            <a:r>
              <a:rPr lang="ja-JP" altLang="en-US" sz="4800" dirty="0" smtClean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基礎</a:t>
            </a:r>
            <a:endParaRPr lang="en-US" altLang="ja-JP" sz="4800" dirty="0" smtClean="0">
              <a:solidFill>
                <a:schemeClr val="accent5">
                  <a:lumMod val="25000"/>
                </a:schemeClr>
              </a:solidFill>
              <a:latin typeface="+mj-ea"/>
              <a:ea typeface="+mj-ea"/>
            </a:endParaRPr>
          </a:p>
          <a:p>
            <a:pPr eaLnBrk="1" hangingPunct="1">
              <a:spcAft>
                <a:spcPts val="1800"/>
              </a:spcAft>
              <a:defRPr/>
            </a:pPr>
            <a:r>
              <a:rPr lang="en-US" altLang="ja-JP" sz="4800" dirty="0" smtClean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Week6</a:t>
            </a:r>
          </a:p>
          <a:p>
            <a:pPr eaLnBrk="1" hangingPunct="1">
              <a:spcAft>
                <a:spcPts val="1800"/>
              </a:spcAft>
              <a:defRPr/>
            </a:pPr>
            <a:r>
              <a:rPr lang="ja-JP" altLang="en-US" sz="6000" dirty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　</a:t>
            </a:r>
            <a:r>
              <a:rPr lang="ja-JP" altLang="en-US" sz="6000" dirty="0" smtClean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</a:rPr>
              <a:t>母平均の区間推定</a:t>
            </a:r>
            <a:endParaRPr lang="ja-JP" altLang="en-US" sz="6000" dirty="0">
              <a:solidFill>
                <a:schemeClr val="accent5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6056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2898" y="1682763"/>
            <a:ext cx="15902353" cy="1413515"/>
          </a:xfrm>
        </p:spPr>
        <p:txBody>
          <a:bodyPr/>
          <a:lstStyle/>
          <a:p>
            <a:pPr algn="ctr"/>
            <a:r>
              <a:rPr lang="ja-JP" altLang="en-US" dirty="0" smtClean="0"/>
              <a:t>平均当てクイズ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10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662058" y="3224545"/>
            <a:ext cx="15803193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>
                <a:latin typeface="+mj-ea"/>
                <a:ea typeface="+mj-ea"/>
              </a:rPr>
              <a:t>B</a:t>
            </a:r>
            <a:r>
              <a:rPr lang="ja-JP" altLang="en-US" sz="4400" dirty="0" smtClean="0">
                <a:latin typeface="+mj-ea"/>
                <a:ea typeface="+mj-ea"/>
              </a:rPr>
              <a:t>君：　真の期待値（</a:t>
            </a:r>
            <a:r>
              <a:rPr lang="en-US" altLang="ja-JP" sz="4400" dirty="0" smtClean="0">
                <a:latin typeface="+mj-ea"/>
                <a:ea typeface="+mj-ea"/>
              </a:rPr>
              <a:t>=</a:t>
            </a:r>
            <a:r>
              <a:rPr lang="ja-JP" altLang="en-US" sz="4400" dirty="0" smtClean="0">
                <a:latin typeface="+mj-ea"/>
                <a:ea typeface="+mj-ea"/>
              </a:rPr>
              <a:t>母平均）は</a:t>
            </a:r>
            <a:r>
              <a:rPr lang="en-US" altLang="ja-JP" sz="4400" dirty="0" smtClean="0">
                <a:latin typeface="+mj-ea"/>
                <a:ea typeface="+mj-ea"/>
              </a:rPr>
              <a:t>(-</a:t>
            </a:r>
            <a:r>
              <a:rPr lang="en-US" altLang="ja-JP" sz="4400" dirty="0" smtClean="0">
                <a:latin typeface="+mj-ea"/>
                <a:ea typeface="+mj-ea"/>
              </a:rPr>
              <a:t>10,10)</a:t>
            </a:r>
            <a:r>
              <a:rPr lang="ja-JP" altLang="en-US" sz="4400" dirty="0" smtClean="0">
                <a:latin typeface="+mj-ea"/>
                <a:ea typeface="+mj-ea"/>
              </a:rPr>
              <a:t>　の範囲に必ず入っていると思う</a:t>
            </a:r>
            <a:endParaRPr lang="en-US" altLang="ja-JP" sz="4400" dirty="0" smtClean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568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2898" y="1682763"/>
            <a:ext cx="15902353" cy="1413515"/>
          </a:xfrm>
        </p:spPr>
        <p:txBody>
          <a:bodyPr/>
          <a:lstStyle/>
          <a:p>
            <a:pPr algn="ctr"/>
            <a:r>
              <a:rPr lang="ja-JP" altLang="en-US" dirty="0" smtClean="0"/>
              <a:t>平均当てクイズ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11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662058" y="3224545"/>
            <a:ext cx="15803193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j-ea"/>
                <a:ea typeface="+mj-ea"/>
              </a:rPr>
              <a:t>A</a:t>
            </a:r>
            <a:r>
              <a:rPr lang="ja-JP" altLang="en-US" sz="4400" dirty="0" smtClean="0">
                <a:latin typeface="+mj-ea"/>
                <a:ea typeface="+mj-ea"/>
              </a:rPr>
              <a:t>君と</a:t>
            </a:r>
            <a:r>
              <a:rPr lang="en-US" altLang="ja-JP" sz="4400" dirty="0" smtClean="0">
                <a:latin typeface="+mj-ea"/>
                <a:ea typeface="+mj-ea"/>
              </a:rPr>
              <a:t>B</a:t>
            </a:r>
            <a:r>
              <a:rPr lang="ja-JP" altLang="en-US" sz="4400" dirty="0" smtClean="0">
                <a:latin typeface="+mj-ea"/>
                <a:ea typeface="+mj-ea"/>
              </a:rPr>
              <a:t>君はどちらが当たりやすいでしょうか？</a:t>
            </a:r>
            <a:endParaRPr lang="en-US" altLang="ja-JP" sz="4400" dirty="0" smtClean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012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933" y="854671"/>
            <a:ext cx="15902353" cy="1413515"/>
          </a:xfrm>
        </p:spPr>
        <p:txBody>
          <a:bodyPr>
            <a:normAutofit/>
          </a:bodyPr>
          <a:lstStyle/>
          <a:p>
            <a:r>
              <a:rPr lang="ja-JP" altLang="en-US" sz="6600" dirty="0" smtClean="0"/>
              <a:t>区間推定の考え方</a:t>
            </a:r>
            <a:endParaRPr kumimoji="1" lang="ja-JP" altLang="en-US" sz="66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12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662058" y="3224545"/>
            <a:ext cx="15803193" cy="560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j-ea"/>
                <a:ea typeface="+mj-ea"/>
              </a:rPr>
              <a:t>区間を広くとるほど、</a:t>
            </a:r>
            <a:r>
              <a:rPr lang="ja-JP" altLang="en-US" sz="4400" dirty="0" smtClean="0">
                <a:latin typeface="+mj-ea"/>
                <a:ea typeface="+mj-ea"/>
              </a:rPr>
              <a:t>当然当たりやすい</a:t>
            </a:r>
            <a:r>
              <a:rPr lang="en-US" altLang="ja-JP" sz="4400" dirty="0" smtClean="0">
                <a:latin typeface="+mj-ea"/>
                <a:ea typeface="+mj-ea"/>
              </a:rPr>
              <a:t>(</a:t>
            </a:r>
            <a:r>
              <a:rPr lang="ja-JP" altLang="en-US" sz="4400" dirty="0" smtClean="0">
                <a:latin typeface="+mj-ea"/>
                <a:ea typeface="+mj-ea"/>
              </a:rPr>
              <a:t>真の値を含みやすい</a:t>
            </a:r>
            <a:r>
              <a:rPr lang="en-US" altLang="ja-JP" sz="4400" dirty="0" smtClean="0">
                <a:latin typeface="+mj-ea"/>
                <a:ea typeface="+mj-ea"/>
              </a:rPr>
              <a:t>)</a:t>
            </a:r>
            <a:endParaRPr lang="en-US" altLang="ja-JP" sz="4400" dirty="0" smtClean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j-ea"/>
                <a:ea typeface="+mj-ea"/>
              </a:rPr>
              <a:t>しかし広すぎる区間は、統計的推定としてあまり意味がない</a:t>
            </a:r>
            <a:endParaRPr lang="en-US" altLang="ja-JP" sz="4400" dirty="0" smtClean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j-ea"/>
                <a:ea typeface="+mj-ea"/>
              </a:rPr>
              <a:t>⇒理論的に“ちょうどよい”区間をいうことはできないか？</a:t>
            </a:r>
            <a:endParaRPr lang="en-US" altLang="ja-JP" sz="4400" dirty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4752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2898" y="3761636"/>
            <a:ext cx="15902353" cy="1413515"/>
          </a:xfrm>
        </p:spPr>
        <p:txBody>
          <a:bodyPr/>
          <a:lstStyle/>
          <a:p>
            <a:pPr algn="ctr"/>
            <a:r>
              <a:rPr lang="ja-JP" altLang="en-US" dirty="0"/>
              <a:t>２</a:t>
            </a:r>
            <a:r>
              <a:rPr kumimoji="1" lang="ja-JP" altLang="en-US" smtClean="0"/>
              <a:t>．母平均の</a:t>
            </a:r>
            <a:r>
              <a:rPr kumimoji="1" lang="ja-JP" altLang="en-US" dirty="0" smtClean="0"/>
              <a:t>区間推定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201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母平均の区間推定とは？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14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695499" y="1970795"/>
            <a:ext cx="16245118" cy="747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r>
              <a:rPr lang="ja-JP" altLang="en-US" sz="4000" dirty="0" smtClean="0">
                <a:latin typeface="+mn-ea"/>
                <a:ea typeface="+mn-ea"/>
              </a:rPr>
              <a:t>得られたサンプルに基づき、“母集団の真の平均はいくつか（どの範囲に入っているか）？”を推定すること</a:t>
            </a:r>
            <a:endParaRPr lang="en-US" altLang="ja-JP" sz="4000" dirty="0" smtClean="0">
              <a:latin typeface="+mn-ea"/>
              <a:ea typeface="+mn-ea"/>
            </a:endParaRPr>
          </a:p>
          <a:p>
            <a:endParaRPr lang="en-US" altLang="ja-JP" sz="4000" dirty="0">
              <a:latin typeface="+mn-ea"/>
              <a:ea typeface="+mn-ea"/>
            </a:endParaRPr>
          </a:p>
          <a:p>
            <a:endParaRPr lang="en-US" altLang="ja-JP" sz="4000" dirty="0" smtClean="0">
              <a:latin typeface="+mn-ea"/>
              <a:ea typeface="+mn-ea"/>
            </a:endParaRPr>
          </a:p>
          <a:p>
            <a:endParaRPr lang="en-US" altLang="ja-JP" sz="4000" dirty="0">
              <a:latin typeface="+mn-ea"/>
              <a:ea typeface="+mn-ea"/>
            </a:endParaRPr>
          </a:p>
          <a:p>
            <a:endParaRPr lang="en-US" altLang="ja-JP" sz="4000" dirty="0" smtClean="0">
              <a:latin typeface="+mn-ea"/>
              <a:ea typeface="+mn-ea"/>
            </a:endParaRPr>
          </a:p>
          <a:p>
            <a:endParaRPr lang="en-US" altLang="ja-JP" sz="4000" dirty="0">
              <a:latin typeface="+mn-ea"/>
              <a:ea typeface="+mn-ea"/>
            </a:endParaRPr>
          </a:p>
          <a:p>
            <a:endParaRPr lang="en-US" altLang="ja-JP" sz="4000" dirty="0" smtClean="0">
              <a:latin typeface="+mn-ea"/>
              <a:ea typeface="+mn-ea"/>
            </a:endParaRPr>
          </a:p>
          <a:p>
            <a:r>
              <a:rPr lang="ja-JP" altLang="en-US" sz="4000" dirty="0" smtClean="0">
                <a:latin typeface="+mn-ea"/>
                <a:ea typeface="+mn-ea"/>
              </a:rPr>
              <a:t>例）正規分布に従う乱数発生器から、５個の値</a:t>
            </a:r>
            <a:endParaRPr lang="en-US" altLang="ja-JP" sz="4000" dirty="0" smtClean="0">
              <a:latin typeface="+mn-ea"/>
              <a:ea typeface="+mn-ea"/>
            </a:endParaRPr>
          </a:p>
          <a:p>
            <a:r>
              <a:rPr lang="en-US" altLang="ja-JP" sz="4000" dirty="0">
                <a:latin typeface="+mn-ea"/>
                <a:ea typeface="+mn-ea"/>
              </a:rPr>
              <a:t> </a:t>
            </a:r>
            <a:r>
              <a:rPr lang="en-US" altLang="ja-JP" sz="4000" dirty="0" smtClean="0">
                <a:latin typeface="+mn-ea"/>
                <a:ea typeface="+mn-ea"/>
              </a:rPr>
              <a:t>   ”1.4, 2.2, 3.0, 4.2, 5.3”</a:t>
            </a:r>
            <a:r>
              <a:rPr lang="ja-JP" altLang="en-US" sz="4000" dirty="0" smtClean="0">
                <a:latin typeface="+mn-ea"/>
                <a:ea typeface="+mn-ea"/>
              </a:rPr>
              <a:t>が出た。</a:t>
            </a:r>
            <a:endParaRPr lang="en-US" altLang="ja-JP" sz="4000" dirty="0" smtClean="0">
              <a:latin typeface="+mn-ea"/>
              <a:ea typeface="+mn-ea"/>
            </a:endParaRPr>
          </a:p>
          <a:p>
            <a:r>
              <a:rPr lang="ja-JP" altLang="en-US" sz="4000" dirty="0">
                <a:latin typeface="+mn-ea"/>
                <a:ea typeface="+mn-ea"/>
              </a:rPr>
              <a:t>　</a:t>
            </a:r>
            <a:r>
              <a:rPr lang="ja-JP" altLang="en-US" sz="4000" dirty="0" smtClean="0">
                <a:latin typeface="+mn-ea"/>
                <a:ea typeface="+mn-ea"/>
              </a:rPr>
              <a:t>　この乱数発生器の設定として、母平均はどの程度の値に設定されているか？</a:t>
            </a:r>
            <a:r>
              <a:rPr lang="en-US" altLang="ja-JP" sz="4000" dirty="0" smtClean="0">
                <a:latin typeface="+mn-ea"/>
                <a:ea typeface="+mn-ea"/>
              </a:rPr>
              <a:t>95%</a:t>
            </a:r>
            <a:r>
              <a:rPr lang="ja-JP" altLang="en-US" sz="4000" dirty="0" smtClean="0">
                <a:latin typeface="+mn-ea"/>
                <a:ea typeface="+mn-ea"/>
              </a:rPr>
              <a:t>信頼区間を求めよ。</a:t>
            </a:r>
            <a:endParaRPr lang="ja-JP" altLang="en-US" sz="4000" dirty="0">
              <a:latin typeface="+mn-ea"/>
              <a:ea typeface="+mn-ea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5376019" y="5030937"/>
            <a:ext cx="1857375" cy="1000125"/>
          </a:xfrm>
          <a:prstGeom prst="ellipse">
            <a:avLst/>
          </a:prstGeom>
          <a:solidFill>
            <a:srgbClr val="99FF99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anchor="ctr"/>
          <a:lstStyle/>
          <a:p>
            <a:pPr algn="ctr"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+mn-ea"/>
              </a:rPr>
              <a:t>母集団</a:t>
            </a:r>
          </a:p>
        </p:txBody>
      </p:sp>
      <p:sp>
        <p:nvSpPr>
          <p:cNvPr id="8" name="円/楕円 7"/>
          <p:cNvSpPr/>
          <p:nvPr/>
        </p:nvSpPr>
        <p:spPr>
          <a:xfrm>
            <a:off x="8904112" y="5082024"/>
            <a:ext cx="1643062" cy="1000125"/>
          </a:xfrm>
          <a:prstGeom prst="ellipse">
            <a:avLst/>
          </a:prstGeom>
          <a:solidFill>
            <a:srgbClr val="99FF99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anchor="ctr"/>
          <a:lstStyle/>
          <a:p>
            <a:pPr algn="ctr" eaLnBrk="1" hangingPunct="1">
              <a:defRPr/>
            </a:pPr>
            <a:r>
              <a:rPr lang="ja-JP" altLang="en-US" sz="3200" dirty="0">
                <a:solidFill>
                  <a:schemeClr val="tx1"/>
                </a:solidFill>
                <a:latin typeface="+mn-ea"/>
              </a:rPr>
              <a:t>標本集団</a:t>
            </a:r>
          </a:p>
        </p:txBody>
      </p:sp>
      <p:sp>
        <p:nvSpPr>
          <p:cNvPr id="9" name="テキスト ボックス 14"/>
          <p:cNvSpPr txBox="1">
            <a:spLocks noChangeArrowheads="1"/>
          </p:cNvSpPr>
          <p:nvPr/>
        </p:nvSpPr>
        <p:spPr bwMode="auto">
          <a:xfrm>
            <a:off x="6876206" y="4673968"/>
            <a:ext cx="2236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/>
            <a:r>
              <a:rPr lang="ja-JP" altLang="en-US" sz="3200" dirty="0">
                <a:latin typeface="+mn-ea"/>
                <a:ea typeface="+mn-ea"/>
              </a:rPr>
              <a:t>無作為抽出</a:t>
            </a:r>
          </a:p>
        </p:txBody>
      </p:sp>
      <p:sp>
        <p:nvSpPr>
          <p:cNvPr id="10" name="テキスト ボックス 15"/>
          <p:cNvSpPr txBox="1">
            <a:spLocks noChangeArrowheads="1"/>
          </p:cNvSpPr>
          <p:nvPr/>
        </p:nvSpPr>
        <p:spPr bwMode="auto">
          <a:xfrm>
            <a:off x="7358948" y="5789762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/>
            <a:r>
              <a:rPr lang="ja-JP" altLang="en-US" sz="3200" dirty="0" smtClean="0">
                <a:latin typeface="+mn-ea"/>
                <a:ea typeface="+mn-ea"/>
              </a:rPr>
              <a:t>推定</a:t>
            </a:r>
            <a:endParaRPr lang="ja-JP" altLang="en-US" sz="3200" dirty="0">
              <a:latin typeface="+mn-ea"/>
              <a:ea typeface="+mn-ea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7263519" y="5358044"/>
            <a:ext cx="1564481" cy="1738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7262539" y="5646076"/>
            <a:ext cx="1457449" cy="4494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89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95%</a:t>
            </a:r>
            <a:r>
              <a:rPr kumimoji="1" lang="ja-JP" altLang="en-US" dirty="0" smtClean="0"/>
              <a:t>信頼区間とは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15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695499" y="2042803"/>
            <a:ext cx="1624511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r>
              <a:rPr lang="ja-JP" altLang="en-US" sz="4000" dirty="0" smtClean="0">
                <a:latin typeface="+mn-ea"/>
                <a:ea typeface="+mn-ea"/>
              </a:rPr>
              <a:t>ただし、</a:t>
            </a:r>
            <a:r>
              <a:rPr lang="en-US" altLang="ja-JP" sz="4000" dirty="0" smtClean="0">
                <a:latin typeface="+mn-ea"/>
                <a:ea typeface="+mn-ea"/>
              </a:rPr>
              <a:t>100%</a:t>
            </a:r>
            <a:r>
              <a:rPr lang="ja-JP" altLang="en-US" sz="4000" dirty="0" smtClean="0">
                <a:latin typeface="+mn-ea"/>
                <a:ea typeface="+mn-ea"/>
              </a:rPr>
              <a:t>あてることは無理。</a:t>
            </a:r>
            <a:endParaRPr lang="en-US" altLang="ja-JP" sz="4000" dirty="0" smtClean="0">
              <a:latin typeface="+mn-ea"/>
              <a:ea typeface="+mn-ea"/>
            </a:endParaRPr>
          </a:p>
          <a:p>
            <a:endParaRPr lang="en-US" altLang="ja-JP" sz="4000" dirty="0">
              <a:latin typeface="+mn-ea"/>
              <a:ea typeface="+mn-ea"/>
            </a:endParaRPr>
          </a:p>
          <a:p>
            <a:r>
              <a:rPr lang="ja-JP" altLang="en-US" sz="4000" dirty="0" smtClean="0">
                <a:latin typeface="+mn-ea"/>
                <a:ea typeface="+mn-ea"/>
              </a:rPr>
              <a:t>“区間 </a:t>
            </a:r>
            <a:r>
              <a:rPr lang="en-US" altLang="ja-JP" sz="4000" dirty="0">
                <a:latin typeface="+mn-ea"/>
                <a:ea typeface="+mn-ea"/>
              </a:rPr>
              <a:t>(</a:t>
            </a:r>
            <a:r>
              <a:rPr lang="en-US" altLang="ja-JP" sz="4000" dirty="0" smtClean="0">
                <a:latin typeface="+mn-ea"/>
                <a:ea typeface="+mn-ea"/>
              </a:rPr>
              <a:t>1.2, 5.4)</a:t>
            </a:r>
            <a:r>
              <a:rPr lang="ja-JP" altLang="en-US" sz="4000" dirty="0" smtClean="0">
                <a:latin typeface="+mn-ea"/>
                <a:ea typeface="+mn-ea"/>
              </a:rPr>
              <a:t>に、ある確からしさで入っていると思われる“</a:t>
            </a:r>
            <a:endParaRPr lang="en-US" altLang="ja-JP" sz="4000" dirty="0" smtClean="0">
              <a:latin typeface="+mn-ea"/>
              <a:ea typeface="+mn-ea"/>
            </a:endParaRPr>
          </a:p>
          <a:p>
            <a:endParaRPr lang="en-US" altLang="ja-JP" sz="4000" dirty="0">
              <a:latin typeface="+mn-ea"/>
              <a:ea typeface="+mn-ea"/>
            </a:endParaRPr>
          </a:p>
          <a:p>
            <a:r>
              <a:rPr lang="ja-JP" altLang="en-US" sz="4000" dirty="0" smtClean="0">
                <a:latin typeface="+mn-ea"/>
                <a:ea typeface="+mn-ea"/>
              </a:rPr>
              <a:t>の様にして答える。これを</a:t>
            </a:r>
            <a:r>
              <a:rPr lang="en-US" altLang="ja-JP" sz="4000" u="sng" dirty="0" smtClean="0">
                <a:latin typeface="+mn-ea"/>
                <a:ea typeface="+mn-ea"/>
              </a:rPr>
              <a:t>95%</a:t>
            </a:r>
            <a:r>
              <a:rPr lang="ja-JP" altLang="en-US" sz="4000" u="sng" dirty="0" smtClean="0">
                <a:latin typeface="+mn-ea"/>
                <a:ea typeface="+mn-ea"/>
              </a:rPr>
              <a:t>信頼区間</a:t>
            </a:r>
            <a:r>
              <a:rPr lang="ja-JP" altLang="en-US" sz="4000" dirty="0" smtClean="0">
                <a:latin typeface="+mn-ea"/>
                <a:ea typeface="+mn-ea"/>
              </a:rPr>
              <a:t>と呼ぶ。</a:t>
            </a:r>
            <a:endParaRPr lang="en-US" altLang="ja-JP" sz="4000" dirty="0" smtClean="0">
              <a:latin typeface="+mn-ea"/>
              <a:ea typeface="+mn-ea"/>
            </a:endParaRPr>
          </a:p>
          <a:p>
            <a:endParaRPr lang="ja-JP" altLang="en-US" sz="4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549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母平均の信頼区間のイメージ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16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623" y="3554971"/>
            <a:ext cx="13443663" cy="457501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235559" y="1862783"/>
            <a:ext cx="150436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母集団から標本を取ってきて、その平均から</a:t>
            </a:r>
            <a:r>
              <a:rPr lang="en-US" altLang="ja-JP" sz="36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95%</a:t>
            </a:r>
            <a:r>
              <a:rPr lang="ja-JP" altLang="en-US" sz="36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信頼区間を求める、という作業を</a:t>
            </a:r>
            <a:r>
              <a:rPr lang="en-US" altLang="ja-JP" sz="36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100</a:t>
            </a:r>
            <a:r>
              <a:rPr lang="ja-JP" altLang="en-US" sz="36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回やったときに、</a:t>
            </a:r>
            <a:r>
              <a:rPr lang="en-US" altLang="ja-JP" sz="36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95</a:t>
            </a:r>
            <a:r>
              <a:rPr lang="ja-JP" altLang="en-US" sz="3600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回はその区間の中に母平均が含まれる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6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6888" y="494631"/>
            <a:ext cx="15902353" cy="1413515"/>
          </a:xfrm>
        </p:spPr>
        <p:txBody>
          <a:bodyPr/>
          <a:lstStyle/>
          <a:p>
            <a:r>
              <a:rPr lang="ja-JP" altLang="en-US" dirty="0"/>
              <a:t>標本</a:t>
            </a:r>
            <a:r>
              <a:rPr lang="ja-JP" altLang="en-US" dirty="0" smtClean="0"/>
              <a:t>平均を使った母平均の推定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17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955923" y="1561394"/>
            <a:ext cx="1176491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>
                <a:latin typeface="+mn-ea"/>
                <a:ea typeface="+mn-ea"/>
              </a:rPr>
              <a:t>下式を満たす</a:t>
            </a:r>
            <a:r>
              <a:rPr lang="en-US" altLang="ja-JP" sz="4400">
                <a:latin typeface="+mn-ea"/>
                <a:ea typeface="+mn-ea"/>
              </a:rPr>
              <a:t>μ</a:t>
            </a:r>
            <a:r>
              <a:rPr lang="ja-JP" altLang="en-US" sz="4400">
                <a:latin typeface="+mn-ea"/>
                <a:ea typeface="+mn-ea"/>
              </a:rPr>
              <a:t>を棄却しないで残す．</a:t>
            </a:r>
            <a:endParaRPr lang="en-US" altLang="ja-JP" sz="4400">
              <a:latin typeface="+mn-ea"/>
              <a:ea typeface="+mn-ea"/>
            </a:endParaRPr>
          </a:p>
        </p:txBody>
      </p:sp>
      <p:pic>
        <p:nvPicPr>
          <p:cNvPr id="7" name="Picture 2" descr="$$&#10;-1.96 \leq \frac{\bar{x}-\mu}{\frac{\sigma}{\sqrt{n}}} \leq 1.96&#10;$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01" y="2672866"/>
            <a:ext cx="5537125" cy="146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$$&#10;\bar{x} - \frac{1.96\sigma}{\sqrt{n}} \leq \mu \leq \bar{x} + \frac{1.96\sigma}{\sqrt{n}}&#10;$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939" y="5774107"/>
            <a:ext cx="7884375" cy="152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下矢印 7"/>
          <p:cNvSpPr/>
          <p:nvPr/>
        </p:nvSpPr>
        <p:spPr bwMode="auto">
          <a:xfrm>
            <a:off x="7608267" y="4563083"/>
            <a:ext cx="1332148" cy="82809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81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母平均の区間推定とは？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18</a:t>
            </a:fld>
            <a:endParaRPr lang="en-US" altLang="ja-JP" dirty="0"/>
          </a:p>
        </p:txBody>
      </p:sp>
      <p:sp>
        <p:nvSpPr>
          <p:cNvPr id="13" name="正方形/長方形 3"/>
          <p:cNvSpPr>
            <a:spLocks noChangeArrowheads="1"/>
          </p:cNvSpPr>
          <p:nvPr/>
        </p:nvSpPr>
        <p:spPr bwMode="auto">
          <a:xfrm>
            <a:off x="695499" y="2159524"/>
            <a:ext cx="16245118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r>
              <a:rPr lang="ja-JP" altLang="en-US" sz="4000" dirty="0" smtClean="0">
                <a:latin typeface="+mn-ea"/>
                <a:ea typeface="+mn-ea"/>
              </a:rPr>
              <a:t>母平均の区間推定には</a:t>
            </a:r>
            <a:r>
              <a:rPr lang="ja-JP" altLang="en-US" sz="4000" u="sng" dirty="0" smtClean="0">
                <a:latin typeface="+mn-ea"/>
                <a:ea typeface="+mn-ea"/>
              </a:rPr>
              <a:t>大きく２つのパターン</a:t>
            </a:r>
            <a:r>
              <a:rPr lang="ja-JP" altLang="en-US" sz="4000" dirty="0" smtClean="0">
                <a:latin typeface="+mn-ea"/>
                <a:ea typeface="+mn-ea"/>
              </a:rPr>
              <a:t>がある。</a:t>
            </a:r>
            <a:endParaRPr lang="en-US" altLang="ja-JP" sz="4000" dirty="0" smtClean="0">
              <a:latin typeface="+mn-ea"/>
              <a:ea typeface="+mn-ea"/>
            </a:endParaRPr>
          </a:p>
          <a:p>
            <a:endParaRPr lang="en-US" altLang="ja-JP" sz="4000" dirty="0">
              <a:latin typeface="+mn-ea"/>
              <a:ea typeface="+mn-ea"/>
            </a:endParaRPr>
          </a:p>
          <a:p>
            <a:r>
              <a:rPr lang="ja-JP" altLang="en-US" sz="4000" dirty="0" smtClean="0">
                <a:latin typeface="+mn-ea"/>
                <a:ea typeface="+mn-ea"/>
              </a:rPr>
              <a:t>①母分散（もしくは母標準偏差）が既知である場合</a:t>
            </a:r>
            <a:endParaRPr lang="en-US" altLang="ja-JP" sz="4000" dirty="0" smtClean="0">
              <a:latin typeface="+mn-ea"/>
              <a:ea typeface="+mn-ea"/>
            </a:endParaRPr>
          </a:p>
          <a:p>
            <a:r>
              <a:rPr lang="ja-JP" altLang="en-US" sz="4000" dirty="0">
                <a:latin typeface="+mn-ea"/>
                <a:ea typeface="+mn-ea"/>
              </a:rPr>
              <a:t>　</a:t>
            </a:r>
            <a:r>
              <a:rPr lang="ja-JP" altLang="en-US" sz="4000" dirty="0" smtClean="0">
                <a:latin typeface="+mn-ea"/>
                <a:ea typeface="+mn-ea"/>
              </a:rPr>
              <a:t>⇒　正規分布を用いて推定する</a:t>
            </a:r>
            <a:endParaRPr lang="en-US" altLang="ja-JP" sz="4000" dirty="0" smtClean="0">
              <a:latin typeface="+mn-ea"/>
              <a:ea typeface="+mn-ea"/>
            </a:endParaRPr>
          </a:p>
          <a:p>
            <a:endParaRPr lang="en-US" altLang="ja-JP" sz="4000" dirty="0" smtClean="0">
              <a:latin typeface="+mn-ea"/>
              <a:ea typeface="+mn-ea"/>
            </a:endParaRPr>
          </a:p>
          <a:p>
            <a:endParaRPr lang="en-US" altLang="ja-JP" sz="4000" dirty="0">
              <a:latin typeface="+mn-ea"/>
              <a:ea typeface="+mn-ea"/>
            </a:endParaRPr>
          </a:p>
          <a:p>
            <a:r>
              <a:rPr lang="ja-JP" altLang="en-US" sz="4000" dirty="0">
                <a:latin typeface="+mn-ea"/>
                <a:ea typeface="+mn-ea"/>
              </a:rPr>
              <a:t>②</a:t>
            </a:r>
            <a:r>
              <a:rPr lang="ja-JP" altLang="en-US" sz="4000" dirty="0" smtClean="0">
                <a:latin typeface="+mn-ea"/>
                <a:ea typeface="+mn-ea"/>
              </a:rPr>
              <a:t>母分散</a:t>
            </a:r>
            <a:r>
              <a:rPr lang="ja-JP" altLang="en-US" sz="4000" dirty="0">
                <a:latin typeface="+mn-ea"/>
                <a:ea typeface="+mn-ea"/>
              </a:rPr>
              <a:t>（もしくは母標準偏差）</a:t>
            </a:r>
            <a:r>
              <a:rPr lang="ja-JP" altLang="en-US" sz="4000" dirty="0" smtClean="0">
                <a:latin typeface="+mn-ea"/>
                <a:ea typeface="+mn-ea"/>
              </a:rPr>
              <a:t>が未知で</a:t>
            </a:r>
            <a:r>
              <a:rPr lang="ja-JP" altLang="en-US" sz="4000" dirty="0">
                <a:latin typeface="+mn-ea"/>
                <a:ea typeface="+mn-ea"/>
              </a:rPr>
              <a:t>ある場合</a:t>
            </a:r>
            <a:endParaRPr lang="en-US" altLang="ja-JP" sz="4000" dirty="0">
              <a:latin typeface="+mn-ea"/>
              <a:ea typeface="+mn-ea"/>
            </a:endParaRPr>
          </a:p>
          <a:p>
            <a:r>
              <a:rPr lang="ja-JP" altLang="en-US" sz="4000" dirty="0">
                <a:latin typeface="+mn-ea"/>
                <a:ea typeface="+mn-ea"/>
              </a:rPr>
              <a:t>　⇒　</a:t>
            </a:r>
            <a:r>
              <a:rPr lang="en-US" altLang="ja-JP" sz="4000" dirty="0">
                <a:latin typeface="+mn-ea"/>
                <a:ea typeface="+mn-ea"/>
              </a:rPr>
              <a:t>t</a:t>
            </a:r>
            <a:r>
              <a:rPr lang="ja-JP" altLang="en-US" sz="4000" dirty="0" smtClean="0">
                <a:latin typeface="+mn-ea"/>
                <a:ea typeface="+mn-ea"/>
              </a:rPr>
              <a:t>分布</a:t>
            </a:r>
            <a:r>
              <a:rPr lang="ja-JP" altLang="en-US" sz="4000" dirty="0">
                <a:latin typeface="+mn-ea"/>
                <a:ea typeface="+mn-ea"/>
              </a:rPr>
              <a:t>を用いて推定する</a:t>
            </a:r>
            <a:endParaRPr lang="en-US" altLang="ja-JP" sz="4000" dirty="0">
              <a:latin typeface="+mn-ea"/>
              <a:ea typeface="+mn-ea"/>
            </a:endParaRPr>
          </a:p>
          <a:p>
            <a:endParaRPr lang="en-US" altLang="ja-JP" sz="4000" dirty="0">
              <a:latin typeface="+mn-ea"/>
              <a:ea typeface="+mn-ea"/>
            </a:endParaRPr>
          </a:p>
          <a:p>
            <a:endParaRPr lang="ja-JP" altLang="en-US" sz="4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04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19</a:t>
            </a:fld>
            <a:endParaRPr lang="en-US" altLang="ja-JP" dirty="0"/>
          </a:p>
        </p:txBody>
      </p:sp>
      <p:sp>
        <p:nvSpPr>
          <p:cNvPr id="13" name="正方形/長方形 3"/>
          <p:cNvSpPr>
            <a:spLocks noChangeArrowheads="1"/>
          </p:cNvSpPr>
          <p:nvPr/>
        </p:nvSpPr>
        <p:spPr bwMode="auto">
          <a:xfrm>
            <a:off x="623491" y="3713503"/>
            <a:ext cx="1624511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/>
            <a:r>
              <a:rPr lang="ja-JP" altLang="en-US" sz="6600" dirty="0" smtClean="0">
                <a:latin typeface="+mn-ea"/>
                <a:ea typeface="+mn-ea"/>
              </a:rPr>
              <a:t>母分散</a:t>
            </a:r>
            <a:r>
              <a:rPr lang="ja-JP" altLang="en-US" sz="6600" dirty="0" smtClean="0">
                <a:latin typeface="+mn-ea"/>
                <a:ea typeface="+mn-ea"/>
              </a:rPr>
              <a:t>が既知の</a:t>
            </a:r>
            <a:r>
              <a:rPr lang="ja-JP" altLang="en-US" sz="6600" dirty="0" smtClean="0">
                <a:latin typeface="+mn-ea"/>
                <a:ea typeface="+mn-ea"/>
              </a:rPr>
              <a:t>場合</a:t>
            </a:r>
            <a:endParaRPr lang="en-US" altLang="ja-JP" sz="6600" dirty="0">
              <a:latin typeface="+mn-ea"/>
              <a:ea typeface="+mn-ea"/>
            </a:endParaRPr>
          </a:p>
          <a:p>
            <a:pPr algn="ctr"/>
            <a:endParaRPr lang="ja-JP" altLang="en-US" sz="6600" dirty="0">
              <a:latin typeface="+mn-ea"/>
              <a:ea typeface="+mn-ea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13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スケジュール（予定）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</a:t>
            </a:fld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61" y="2150815"/>
            <a:ext cx="14894605" cy="457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7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正規分布を使って推定する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20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842078" y="1718767"/>
            <a:ext cx="15515161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n-ea"/>
                <a:ea typeface="+mn-ea"/>
              </a:rPr>
              <a:t>確率分布を</a:t>
            </a:r>
            <a:r>
              <a:rPr lang="ja-JP" altLang="en-US" sz="4400" dirty="0" smtClean="0">
                <a:latin typeface="+mn-ea"/>
                <a:ea typeface="+mn-ea"/>
              </a:rPr>
              <a:t>用いて母数（ここでは母集団の平均値）を推定する</a:t>
            </a:r>
            <a:endParaRPr lang="en-US" altLang="ja-JP" sz="4400" dirty="0">
              <a:latin typeface="+mn-ea"/>
              <a:ea typeface="+mn-ea"/>
            </a:endParaRP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latin typeface="+mn-ea"/>
                <a:ea typeface="+mn-ea"/>
              </a:rPr>
              <a:t>期待値付近を予言すれば当たりやすくなる</a:t>
            </a:r>
            <a:endParaRPr lang="en-US" altLang="ja-JP" sz="4400" dirty="0">
              <a:latin typeface="+mn-ea"/>
              <a:ea typeface="+mn-ea"/>
            </a:endParaRP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 smtClean="0">
                <a:latin typeface="+mn-ea"/>
                <a:ea typeface="+mn-ea"/>
              </a:rPr>
              <a:t>こ</a:t>
            </a:r>
            <a:r>
              <a:rPr lang="ja-JP" altLang="en-US" sz="4400" dirty="0">
                <a:latin typeface="+mn-ea"/>
                <a:ea typeface="+mn-ea"/>
              </a:rPr>
              <a:t>こ</a:t>
            </a:r>
            <a:r>
              <a:rPr lang="ja-JP" altLang="en-US" sz="4400" dirty="0" smtClean="0">
                <a:latin typeface="+mn-ea"/>
                <a:ea typeface="+mn-ea"/>
              </a:rPr>
              <a:t>では</a:t>
            </a:r>
            <a:r>
              <a:rPr lang="ja-JP" altLang="en-US" sz="4400" dirty="0">
                <a:latin typeface="+mn-ea"/>
                <a:ea typeface="+mn-ea"/>
              </a:rPr>
              <a:t>「○○以上</a:t>
            </a:r>
            <a:r>
              <a:rPr lang="en-US" altLang="ja-JP" sz="4400" dirty="0">
                <a:latin typeface="+mn-ea"/>
                <a:ea typeface="+mn-ea"/>
              </a:rPr>
              <a:t>××</a:t>
            </a:r>
            <a:r>
              <a:rPr lang="ja-JP" altLang="en-US" sz="4400" dirty="0">
                <a:latin typeface="+mn-ea"/>
                <a:ea typeface="+mn-ea"/>
              </a:rPr>
              <a:t>以下」で予言する</a:t>
            </a:r>
            <a:endParaRPr lang="en-US" altLang="ja-JP" sz="4400" dirty="0">
              <a:latin typeface="+mn-ea"/>
              <a:ea typeface="+mn-ea"/>
            </a:endParaRP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400" dirty="0">
                <a:latin typeface="+mn-ea"/>
                <a:ea typeface="+mn-ea"/>
              </a:rPr>
              <a:t>100</a:t>
            </a:r>
            <a:r>
              <a:rPr lang="ja-JP" altLang="en-US" sz="4400" dirty="0">
                <a:latin typeface="+mn-ea"/>
                <a:ea typeface="+mn-ea"/>
              </a:rPr>
              <a:t>％的中させることは統計学では諦める</a:t>
            </a:r>
            <a:endParaRPr lang="en-US" altLang="ja-JP" sz="4400" dirty="0">
              <a:latin typeface="+mn-ea"/>
              <a:ea typeface="+mn-ea"/>
            </a:endParaRPr>
          </a:p>
        </p:txBody>
      </p:sp>
      <p:grpSp>
        <p:nvGrpSpPr>
          <p:cNvPr id="7" name="グループ化 32"/>
          <p:cNvGrpSpPr>
            <a:grpSpLocks/>
          </p:cNvGrpSpPr>
          <p:nvPr/>
        </p:nvGrpSpPr>
        <p:grpSpPr bwMode="auto">
          <a:xfrm>
            <a:off x="3755839" y="5700109"/>
            <a:ext cx="9397044" cy="3579498"/>
            <a:chOff x="1154113" y="3536950"/>
            <a:chExt cx="7551737" cy="2820988"/>
          </a:xfrm>
        </p:grpSpPr>
        <p:grpSp>
          <p:nvGrpSpPr>
            <p:cNvPr id="8" name="グループ化 10"/>
            <p:cNvGrpSpPr>
              <a:grpSpLocks/>
            </p:cNvGrpSpPr>
            <p:nvPr/>
          </p:nvGrpSpPr>
          <p:grpSpPr bwMode="auto">
            <a:xfrm>
              <a:off x="1536700" y="3702050"/>
              <a:ext cx="6715125" cy="2571750"/>
              <a:chOff x="1523976" y="3286124"/>
              <a:chExt cx="6715172" cy="2857520"/>
            </a:xfrm>
          </p:grpSpPr>
          <p:cxnSp>
            <p:nvCxnSpPr>
              <p:cNvPr id="34" name="直線矢印コネクタ 33"/>
              <p:cNvCxnSpPr/>
              <p:nvPr/>
            </p:nvCxnSpPr>
            <p:spPr>
              <a:xfrm>
                <a:off x="1523976" y="5715017"/>
                <a:ext cx="6715172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/>
              <p:cNvCxnSpPr/>
              <p:nvPr/>
            </p:nvCxnSpPr>
            <p:spPr>
              <a:xfrm flipV="1">
                <a:off x="4881563" y="3286124"/>
                <a:ext cx="0" cy="285752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フリーフォーム 8"/>
            <p:cNvSpPr/>
            <p:nvPr/>
          </p:nvSpPr>
          <p:spPr>
            <a:xfrm>
              <a:off x="1549400" y="4159250"/>
              <a:ext cx="6572250" cy="1698625"/>
            </a:xfrm>
            <a:custGeom>
              <a:avLst/>
              <a:gdLst>
                <a:gd name="connsiteX0" fmla="*/ 0 w 6575612"/>
                <a:gd name="connsiteY0" fmla="*/ 1613647 h 1667435"/>
                <a:gd name="connsiteX1" fmla="*/ 1479176 w 6575612"/>
                <a:gd name="connsiteY1" fmla="*/ 1546412 h 1667435"/>
                <a:gd name="connsiteX2" fmla="*/ 2447365 w 6575612"/>
                <a:gd name="connsiteY2" fmla="*/ 1048870 h 1667435"/>
                <a:gd name="connsiteX3" fmla="*/ 3348318 w 6575612"/>
                <a:gd name="connsiteY3" fmla="*/ 13447 h 1667435"/>
                <a:gd name="connsiteX4" fmla="*/ 4034118 w 6575612"/>
                <a:gd name="connsiteY4" fmla="*/ 968188 h 1667435"/>
                <a:gd name="connsiteX5" fmla="*/ 4840941 w 6575612"/>
                <a:gd name="connsiteY5" fmla="*/ 1532965 h 1667435"/>
                <a:gd name="connsiteX6" fmla="*/ 6575612 w 6575612"/>
                <a:gd name="connsiteY6" fmla="*/ 1667435 h 1667435"/>
                <a:gd name="connsiteX0" fmla="*/ 0 w 6575612"/>
                <a:gd name="connsiteY0" fmla="*/ 1601321 h 1655109"/>
                <a:gd name="connsiteX1" fmla="*/ 1479176 w 6575612"/>
                <a:gd name="connsiteY1" fmla="*/ 1534086 h 1655109"/>
                <a:gd name="connsiteX2" fmla="*/ 2447365 w 6575612"/>
                <a:gd name="connsiteY2" fmla="*/ 1036544 h 1655109"/>
                <a:gd name="connsiteX3" fmla="*/ 3348318 w 6575612"/>
                <a:gd name="connsiteY3" fmla="*/ 1121 h 1655109"/>
                <a:gd name="connsiteX4" fmla="*/ 4067180 w 6575612"/>
                <a:gd name="connsiteY4" fmla="*/ 1043272 h 1655109"/>
                <a:gd name="connsiteX5" fmla="*/ 4840941 w 6575612"/>
                <a:gd name="connsiteY5" fmla="*/ 1520639 h 1655109"/>
                <a:gd name="connsiteX6" fmla="*/ 6575612 w 6575612"/>
                <a:gd name="connsiteY6" fmla="*/ 1655109 h 1655109"/>
                <a:gd name="connsiteX0" fmla="*/ 0 w 6575612"/>
                <a:gd name="connsiteY0" fmla="*/ 1601321 h 1655109"/>
                <a:gd name="connsiteX1" fmla="*/ 1479176 w 6575612"/>
                <a:gd name="connsiteY1" fmla="*/ 1534086 h 1655109"/>
                <a:gd name="connsiteX2" fmla="*/ 2447365 w 6575612"/>
                <a:gd name="connsiteY2" fmla="*/ 1036544 h 1655109"/>
                <a:gd name="connsiteX3" fmla="*/ 3348318 w 6575612"/>
                <a:gd name="connsiteY3" fmla="*/ 1121 h 1655109"/>
                <a:gd name="connsiteX4" fmla="*/ 4067180 w 6575612"/>
                <a:gd name="connsiteY4" fmla="*/ 1043272 h 1655109"/>
                <a:gd name="connsiteX5" fmla="*/ 4924436 w 6575612"/>
                <a:gd name="connsiteY5" fmla="*/ 1543338 h 1655109"/>
                <a:gd name="connsiteX6" fmla="*/ 6575612 w 6575612"/>
                <a:gd name="connsiteY6" fmla="*/ 1655109 h 1655109"/>
                <a:gd name="connsiteX0" fmla="*/ 0 w 6580398"/>
                <a:gd name="connsiteY0" fmla="*/ 1686214 h 1699661"/>
                <a:gd name="connsiteX1" fmla="*/ 1483962 w 6580398"/>
                <a:gd name="connsiteY1" fmla="*/ 1534086 h 1699661"/>
                <a:gd name="connsiteX2" fmla="*/ 2452151 w 6580398"/>
                <a:gd name="connsiteY2" fmla="*/ 1036544 h 1699661"/>
                <a:gd name="connsiteX3" fmla="*/ 3353104 w 6580398"/>
                <a:gd name="connsiteY3" fmla="*/ 1121 h 1699661"/>
                <a:gd name="connsiteX4" fmla="*/ 4071966 w 6580398"/>
                <a:gd name="connsiteY4" fmla="*/ 1043272 h 1699661"/>
                <a:gd name="connsiteX5" fmla="*/ 4929222 w 6580398"/>
                <a:gd name="connsiteY5" fmla="*/ 1543338 h 1699661"/>
                <a:gd name="connsiteX6" fmla="*/ 6580398 w 6580398"/>
                <a:gd name="connsiteY6" fmla="*/ 1655109 h 1699661"/>
                <a:gd name="connsiteX0" fmla="*/ 0 w 6572296"/>
                <a:gd name="connsiteY0" fmla="*/ 1686214 h 1699661"/>
                <a:gd name="connsiteX1" fmla="*/ 1483962 w 6572296"/>
                <a:gd name="connsiteY1" fmla="*/ 1534086 h 1699661"/>
                <a:gd name="connsiteX2" fmla="*/ 2452151 w 6572296"/>
                <a:gd name="connsiteY2" fmla="*/ 1036544 h 1699661"/>
                <a:gd name="connsiteX3" fmla="*/ 3353104 w 6572296"/>
                <a:gd name="connsiteY3" fmla="*/ 1121 h 1699661"/>
                <a:gd name="connsiteX4" fmla="*/ 4071966 w 6572296"/>
                <a:gd name="connsiteY4" fmla="*/ 1043272 h 1699661"/>
                <a:gd name="connsiteX5" fmla="*/ 4929222 w 6572296"/>
                <a:gd name="connsiteY5" fmla="*/ 1543338 h 1699661"/>
                <a:gd name="connsiteX6" fmla="*/ 6572296 w 6572296"/>
                <a:gd name="connsiteY6" fmla="*/ 1686214 h 1699661"/>
                <a:gd name="connsiteX0" fmla="*/ 0 w 6572296"/>
                <a:gd name="connsiteY0" fmla="*/ 1686214 h 1699661"/>
                <a:gd name="connsiteX1" fmla="*/ 1483962 w 6572296"/>
                <a:gd name="connsiteY1" fmla="*/ 1534086 h 1699661"/>
                <a:gd name="connsiteX2" fmla="*/ 2452151 w 6572296"/>
                <a:gd name="connsiteY2" fmla="*/ 1036544 h 1699661"/>
                <a:gd name="connsiteX3" fmla="*/ 3353104 w 6572296"/>
                <a:gd name="connsiteY3" fmla="*/ 1121 h 1699661"/>
                <a:gd name="connsiteX4" fmla="*/ 4143404 w 6572296"/>
                <a:gd name="connsiteY4" fmla="*/ 1043272 h 1699661"/>
                <a:gd name="connsiteX5" fmla="*/ 4929222 w 6572296"/>
                <a:gd name="connsiteY5" fmla="*/ 1543338 h 1699661"/>
                <a:gd name="connsiteX6" fmla="*/ 6572296 w 6572296"/>
                <a:gd name="connsiteY6" fmla="*/ 1686214 h 1699661"/>
                <a:gd name="connsiteX0" fmla="*/ 0 w 6572296"/>
                <a:gd name="connsiteY0" fmla="*/ 1686214 h 1721933"/>
                <a:gd name="connsiteX1" fmla="*/ 1483962 w 6572296"/>
                <a:gd name="connsiteY1" fmla="*/ 1534086 h 1721933"/>
                <a:gd name="connsiteX2" fmla="*/ 2452151 w 6572296"/>
                <a:gd name="connsiteY2" fmla="*/ 1036544 h 1721933"/>
                <a:gd name="connsiteX3" fmla="*/ 3353104 w 6572296"/>
                <a:gd name="connsiteY3" fmla="*/ 1121 h 1721933"/>
                <a:gd name="connsiteX4" fmla="*/ 4143404 w 6572296"/>
                <a:gd name="connsiteY4" fmla="*/ 1043272 h 1721933"/>
                <a:gd name="connsiteX5" fmla="*/ 5214974 w 6572296"/>
                <a:gd name="connsiteY5" fmla="*/ 1614776 h 1721933"/>
                <a:gd name="connsiteX6" fmla="*/ 6572296 w 6572296"/>
                <a:gd name="connsiteY6" fmla="*/ 1686214 h 1721933"/>
                <a:gd name="connsiteX0" fmla="*/ 0 w 6572296"/>
                <a:gd name="connsiteY0" fmla="*/ 1686214 h 1699661"/>
                <a:gd name="connsiteX1" fmla="*/ 1483962 w 6572296"/>
                <a:gd name="connsiteY1" fmla="*/ 1534086 h 1699661"/>
                <a:gd name="connsiteX2" fmla="*/ 2452151 w 6572296"/>
                <a:gd name="connsiteY2" fmla="*/ 1036544 h 1699661"/>
                <a:gd name="connsiteX3" fmla="*/ 3353104 w 6572296"/>
                <a:gd name="connsiteY3" fmla="*/ 1121 h 1699661"/>
                <a:gd name="connsiteX4" fmla="*/ 4143404 w 6572296"/>
                <a:gd name="connsiteY4" fmla="*/ 1043272 h 1699661"/>
                <a:gd name="connsiteX5" fmla="*/ 5214974 w 6572296"/>
                <a:gd name="connsiteY5" fmla="*/ 1543338 h 1699661"/>
                <a:gd name="connsiteX6" fmla="*/ 6572296 w 6572296"/>
                <a:gd name="connsiteY6" fmla="*/ 1686214 h 1699661"/>
                <a:gd name="connsiteX0" fmla="*/ 0 w 6572296"/>
                <a:gd name="connsiteY0" fmla="*/ 1686214 h 1699661"/>
                <a:gd name="connsiteX1" fmla="*/ 1428760 w 6572296"/>
                <a:gd name="connsiteY1" fmla="*/ 1543338 h 1699661"/>
                <a:gd name="connsiteX2" fmla="*/ 2452151 w 6572296"/>
                <a:gd name="connsiteY2" fmla="*/ 1036544 h 1699661"/>
                <a:gd name="connsiteX3" fmla="*/ 3353104 w 6572296"/>
                <a:gd name="connsiteY3" fmla="*/ 1121 h 1699661"/>
                <a:gd name="connsiteX4" fmla="*/ 4143404 w 6572296"/>
                <a:gd name="connsiteY4" fmla="*/ 1043272 h 1699661"/>
                <a:gd name="connsiteX5" fmla="*/ 5214974 w 6572296"/>
                <a:gd name="connsiteY5" fmla="*/ 1543338 h 1699661"/>
                <a:gd name="connsiteX6" fmla="*/ 6572296 w 6572296"/>
                <a:gd name="connsiteY6" fmla="*/ 1686214 h 1699661"/>
                <a:gd name="connsiteX0" fmla="*/ 0 w 6572296"/>
                <a:gd name="connsiteY0" fmla="*/ 1686214 h 1699661"/>
                <a:gd name="connsiteX1" fmla="*/ 1428760 w 6572296"/>
                <a:gd name="connsiteY1" fmla="*/ 1543338 h 1699661"/>
                <a:gd name="connsiteX2" fmla="*/ 2452151 w 6572296"/>
                <a:gd name="connsiteY2" fmla="*/ 1036544 h 1699661"/>
                <a:gd name="connsiteX3" fmla="*/ 3353104 w 6572296"/>
                <a:gd name="connsiteY3" fmla="*/ 1121 h 1699661"/>
                <a:gd name="connsiteX4" fmla="*/ 4143404 w 6572296"/>
                <a:gd name="connsiteY4" fmla="*/ 1043272 h 1699661"/>
                <a:gd name="connsiteX5" fmla="*/ 5143536 w 6572296"/>
                <a:gd name="connsiteY5" fmla="*/ 1543338 h 1699661"/>
                <a:gd name="connsiteX6" fmla="*/ 6572296 w 6572296"/>
                <a:gd name="connsiteY6" fmla="*/ 1686214 h 169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72296" h="1699661">
                  <a:moveTo>
                    <a:pt x="0" y="1686214"/>
                  </a:moveTo>
                  <a:cubicBezTo>
                    <a:pt x="535641" y="1699661"/>
                    <a:pt x="1020068" y="1651616"/>
                    <a:pt x="1428760" y="1543338"/>
                  </a:cubicBezTo>
                  <a:cubicBezTo>
                    <a:pt x="1837452" y="1435060"/>
                    <a:pt x="2131427" y="1293580"/>
                    <a:pt x="2452151" y="1036544"/>
                  </a:cubicBezTo>
                  <a:cubicBezTo>
                    <a:pt x="2772875" y="779508"/>
                    <a:pt x="3071229" y="0"/>
                    <a:pt x="3353104" y="1121"/>
                  </a:cubicBezTo>
                  <a:cubicBezTo>
                    <a:pt x="3634979" y="2242"/>
                    <a:pt x="3844999" y="786236"/>
                    <a:pt x="4143404" y="1043272"/>
                  </a:cubicBezTo>
                  <a:cubicBezTo>
                    <a:pt x="4441809" y="1300308"/>
                    <a:pt x="4738721" y="1436181"/>
                    <a:pt x="5143536" y="1543338"/>
                  </a:cubicBezTo>
                  <a:cubicBezTo>
                    <a:pt x="5548351" y="1650495"/>
                    <a:pt x="5916751" y="1677249"/>
                    <a:pt x="6572296" y="1686214"/>
                  </a:cubicBezTo>
                </a:path>
              </a:pathLst>
            </a:custGeom>
            <a:ln w="28575" cmpd="sng">
              <a:solidFill>
                <a:srgbClr val="008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ja-JP" altLang="en-US"/>
            </a:p>
          </p:txBody>
        </p:sp>
        <p:grpSp>
          <p:nvGrpSpPr>
            <p:cNvPr id="10" name="グループ化 35"/>
            <p:cNvGrpSpPr>
              <a:grpSpLocks/>
            </p:cNvGrpSpPr>
            <p:nvPr/>
          </p:nvGrpSpPr>
          <p:grpSpPr bwMode="auto">
            <a:xfrm>
              <a:off x="3375025" y="3871913"/>
              <a:ext cx="2984500" cy="2486025"/>
              <a:chOff x="3433459" y="2670076"/>
              <a:chExt cx="2985218" cy="2485578"/>
            </a:xfrm>
          </p:grpSpPr>
          <p:sp>
            <p:nvSpPr>
              <p:cNvPr id="27" name="正方形/長方形 13"/>
              <p:cNvSpPr>
                <a:spLocks noChangeArrowheads="1"/>
              </p:cNvSpPr>
              <p:nvPr/>
            </p:nvSpPr>
            <p:spPr bwMode="auto">
              <a:xfrm>
                <a:off x="3433459" y="4786322"/>
                <a:ext cx="877317" cy="369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9pPr>
              </a:lstStyle>
              <a:p>
                <a:pPr algn="ctr" eaLnBrk="1" hangingPunct="1"/>
                <a:r>
                  <a:rPr lang="en-US" altLang="ja-JP" sz="1800">
                    <a:solidFill>
                      <a:srgbClr val="000000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μ</a:t>
                </a:r>
                <a:r>
                  <a:rPr lang="ja-JP" altLang="en-US" sz="1800">
                    <a:solidFill>
                      <a:srgbClr val="000000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－</a:t>
                </a:r>
                <a:r>
                  <a:rPr lang="en-US" altLang="ja-JP" sz="1800">
                    <a:solidFill>
                      <a:srgbClr val="000000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σ</a:t>
                </a:r>
                <a:endParaRPr lang="ja-JP" altLang="en-US" sz="1800"/>
              </a:p>
            </p:txBody>
          </p:sp>
          <p:sp>
            <p:nvSpPr>
              <p:cNvPr id="28" name="正方形/長方形 14"/>
              <p:cNvSpPr>
                <a:spLocks noChangeArrowheads="1"/>
              </p:cNvSpPr>
              <p:nvPr/>
            </p:nvSpPr>
            <p:spPr bwMode="auto">
              <a:xfrm>
                <a:off x="5541514" y="4786322"/>
                <a:ext cx="8771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9pPr>
              </a:lstStyle>
              <a:p>
                <a:pPr algn="ctr" eaLnBrk="1" hangingPunct="1"/>
                <a:r>
                  <a:rPr lang="en-US" altLang="ja-JP" sz="1800">
                    <a:solidFill>
                      <a:srgbClr val="000000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μ</a:t>
                </a:r>
                <a:r>
                  <a:rPr lang="ja-JP" altLang="en-US" sz="1800">
                    <a:solidFill>
                      <a:srgbClr val="000000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＋</a:t>
                </a:r>
                <a:r>
                  <a:rPr lang="en-US" altLang="ja-JP" sz="1800">
                    <a:solidFill>
                      <a:srgbClr val="000000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σ</a:t>
                </a:r>
                <a:endParaRPr lang="ja-JP" altLang="en-US" sz="1800"/>
              </a:p>
            </p:txBody>
          </p:sp>
          <p:cxnSp>
            <p:nvCxnSpPr>
              <p:cNvPr id="29" name="直線コネクタ 28"/>
              <p:cNvCxnSpPr/>
              <p:nvPr/>
            </p:nvCxnSpPr>
            <p:spPr>
              <a:xfrm flipV="1">
                <a:off x="3854248" y="2670076"/>
                <a:ext cx="0" cy="214274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/>
              <p:cNvCxnSpPr/>
              <p:nvPr/>
            </p:nvCxnSpPr>
            <p:spPr>
              <a:xfrm flipV="1">
                <a:off x="5966131" y="2670076"/>
                <a:ext cx="0" cy="214274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正方形/長方形 24"/>
              <p:cNvSpPr>
                <a:spLocks noChangeArrowheads="1"/>
              </p:cNvSpPr>
              <p:nvPr/>
            </p:nvSpPr>
            <p:spPr bwMode="auto">
              <a:xfrm>
                <a:off x="4582986" y="4786322"/>
                <a:ext cx="41549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9pPr>
              </a:lstStyle>
              <a:p>
                <a:pPr algn="ctr" eaLnBrk="1" hangingPunct="1"/>
                <a:r>
                  <a:rPr lang="en-US" altLang="ja-JP" sz="1800">
                    <a:solidFill>
                      <a:srgbClr val="000000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μ</a:t>
                </a:r>
                <a:endParaRPr lang="ja-JP" altLang="en-US" sz="1800"/>
              </a:p>
            </p:txBody>
          </p:sp>
          <p:cxnSp>
            <p:nvCxnSpPr>
              <p:cNvPr id="32" name="直線矢印コネクタ 31"/>
              <p:cNvCxnSpPr/>
              <p:nvPr/>
            </p:nvCxnSpPr>
            <p:spPr>
              <a:xfrm>
                <a:off x="3881242" y="3785887"/>
                <a:ext cx="2072186" cy="0"/>
              </a:xfrm>
              <a:prstGeom prst="straightConnector1">
                <a:avLst/>
              </a:prstGeom>
              <a:ln w="19050" cmpd="sng">
                <a:solidFill>
                  <a:srgbClr val="FF0000"/>
                </a:solidFill>
                <a:headEnd type="arrow"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正方形/長方形 32"/>
              <p:cNvSpPr>
                <a:spLocks noChangeArrowheads="1"/>
              </p:cNvSpPr>
              <p:nvPr/>
            </p:nvSpPr>
            <p:spPr bwMode="auto">
              <a:xfrm>
                <a:off x="4609257" y="3808043"/>
                <a:ext cx="862737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9pPr>
              </a:lstStyle>
              <a:p>
                <a:pPr eaLnBrk="1" hangingPunct="1"/>
                <a:r>
                  <a:rPr lang="ja-JP" altLang="en-US" sz="1800">
                    <a:solidFill>
                      <a:srgbClr val="FF0000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約</a:t>
                </a:r>
                <a:r>
                  <a:rPr lang="en-US" altLang="ja-JP" sz="1800">
                    <a:solidFill>
                      <a:srgbClr val="FF0000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70%</a:t>
                </a:r>
                <a:endParaRPr lang="ja-JP" altLang="en-US" sz="1800">
                  <a:solidFill>
                    <a:srgbClr val="FF0000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endParaRPr>
              </a:p>
            </p:txBody>
          </p:sp>
        </p:grpSp>
        <p:grpSp>
          <p:nvGrpSpPr>
            <p:cNvPr id="11" name="グループ化 36"/>
            <p:cNvGrpSpPr>
              <a:grpSpLocks/>
            </p:cNvGrpSpPr>
            <p:nvPr/>
          </p:nvGrpSpPr>
          <p:grpSpPr bwMode="auto">
            <a:xfrm>
              <a:off x="2235200" y="3871913"/>
              <a:ext cx="5268913" cy="2486025"/>
              <a:chOff x="2294234" y="2670076"/>
              <a:chExt cx="5268933" cy="2485578"/>
            </a:xfrm>
          </p:grpSpPr>
          <p:sp>
            <p:nvSpPr>
              <p:cNvPr id="21" name="正方形/長方形 12"/>
              <p:cNvSpPr>
                <a:spLocks noChangeArrowheads="1"/>
              </p:cNvSpPr>
              <p:nvPr/>
            </p:nvSpPr>
            <p:spPr bwMode="auto">
              <a:xfrm>
                <a:off x="2294234" y="4786322"/>
                <a:ext cx="1058284" cy="369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9pPr>
              </a:lstStyle>
              <a:p>
                <a:pPr algn="ctr" eaLnBrk="1" hangingPunct="1"/>
                <a:r>
                  <a:rPr lang="en-US" altLang="ja-JP" sz="1800">
                    <a:solidFill>
                      <a:srgbClr val="000000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μ</a:t>
                </a:r>
                <a:r>
                  <a:rPr lang="ja-JP" altLang="en-US" sz="1800">
                    <a:solidFill>
                      <a:srgbClr val="000000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－２</a:t>
                </a:r>
                <a:r>
                  <a:rPr lang="en-US" altLang="ja-JP" sz="1800">
                    <a:solidFill>
                      <a:srgbClr val="000000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σ</a:t>
                </a:r>
                <a:endParaRPr lang="ja-JP" altLang="en-US" sz="1800"/>
              </a:p>
            </p:txBody>
          </p:sp>
          <p:sp>
            <p:nvSpPr>
              <p:cNvPr id="22" name="正方形/長方形 15"/>
              <p:cNvSpPr>
                <a:spLocks noChangeArrowheads="1"/>
              </p:cNvSpPr>
              <p:nvPr/>
            </p:nvSpPr>
            <p:spPr bwMode="auto">
              <a:xfrm>
                <a:off x="6504864" y="4786322"/>
                <a:ext cx="105830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9pPr>
              </a:lstStyle>
              <a:p>
                <a:pPr algn="ctr" eaLnBrk="1" hangingPunct="1"/>
                <a:r>
                  <a:rPr lang="en-US" altLang="ja-JP" sz="1800">
                    <a:solidFill>
                      <a:srgbClr val="000000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μ</a:t>
                </a:r>
                <a:r>
                  <a:rPr lang="ja-JP" altLang="en-US" sz="1800">
                    <a:solidFill>
                      <a:srgbClr val="000000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＋２</a:t>
                </a:r>
                <a:r>
                  <a:rPr lang="en-US" altLang="ja-JP" sz="1800">
                    <a:solidFill>
                      <a:srgbClr val="000000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σ</a:t>
                </a:r>
                <a:endParaRPr lang="ja-JP" altLang="en-US" sz="1800"/>
              </a:p>
            </p:txBody>
          </p:sp>
          <p:cxnSp>
            <p:nvCxnSpPr>
              <p:cNvPr id="23" name="直線コネクタ 22"/>
              <p:cNvCxnSpPr/>
              <p:nvPr/>
            </p:nvCxnSpPr>
            <p:spPr>
              <a:xfrm flipV="1">
                <a:off x="2810174" y="2670076"/>
                <a:ext cx="0" cy="214274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/>
              <p:cNvCxnSpPr/>
              <p:nvPr/>
            </p:nvCxnSpPr>
            <p:spPr>
              <a:xfrm flipV="1">
                <a:off x="7025002" y="2670076"/>
                <a:ext cx="0" cy="214274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/>
              <p:cNvCxnSpPr/>
              <p:nvPr/>
            </p:nvCxnSpPr>
            <p:spPr>
              <a:xfrm>
                <a:off x="2810174" y="3357339"/>
                <a:ext cx="4214828" cy="0"/>
              </a:xfrm>
              <a:prstGeom prst="straightConnector1">
                <a:avLst/>
              </a:prstGeom>
              <a:ln w="19050" cmpd="sng">
                <a:solidFill>
                  <a:srgbClr val="FF0000"/>
                </a:solidFill>
                <a:headEnd type="arrow"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正方形/長方形 33"/>
              <p:cNvSpPr>
                <a:spLocks noChangeArrowheads="1"/>
              </p:cNvSpPr>
              <p:nvPr/>
            </p:nvSpPr>
            <p:spPr bwMode="auto">
              <a:xfrm>
                <a:off x="5661899" y="3183589"/>
                <a:ext cx="862737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9pPr>
              </a:lstStyle>
              <a:p>
                <a:pPr eaLnBrk="1" hangingPunct="1"/>
                <a:r>
                  <a:rPr lang="ja-JP" altLang="en-US" sz="1800">
                    <a:solidFill>
                      <a:srgbClr val="FF0000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約</a:t>
                </a:r>
                <a:r>
                  <a:rPr lang="en-US" altLang="ja-JP" sz="1800">
                    <a:solidFill>
                      <a:srgbClr val="FF0000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95%</a:t>
                </a:r>
                <a:endParaRPr lang="ja-JP" altLang="en-US" sz="1800">
                  <a:solidFill>
                    <a:srgbClr val="FF0000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endParaRPr>
              </a:p>
            </p:txBody>
          </p:sp>
        </p:grpSp>
        <p:grpSp>
          <p:nvGrpSpPr>
            <p:cNvPr id="12" name="グループ化 37"/>
            <p:cNvGrpSpPr>
              <a:grpSpLocks/>
            </p:cNvGrpSpPr>
            <p:nvPr/>
          </p:nvGrpSpPr>
          <p:grpSpPr bwMode="auto">
            <a:xfrm>
              <a:off x="1154113" y="3756025"/>
              <a:ext cx="7416800" cy="2601913"/>
              <a:chOff x="1213457" y="2554094"/>
              <a:chExt cx="7416239" cy="2601560"/>
            </a:xfrm>
          </p:grpSpPr>
          <p:sp>
            <p:nvSpPr>
              <p:cNvPr id="15" name="正方形/長方形 11"/>
              <p:cNvSpPr>
                <a:spLocks noChangeArrowheads="1"/>
              </p:cNvSpPr>
              <p:nvPr/>
            </p:nvSpPr>
            <p:spPr bwMode="auto">
              <a:xfrm>
                <a:off x="1213457" y="4786322"/>
                <a:ext cx="1058212" cy="369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9pPr>
              </a:lstStyle>
              <a:p>
                <a:pPr algn="ctr" eaLnBrk="1" hangingPunct="1"/>
                <a:r>
                  <a:rPr lang="en-US" altLang="ja-JP" sz="1800">
                    <a:solidFill>
                      <a:srgbClr val="000000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μ</a:t>
                </a:r>
                <a:r>
                  <a:rPr lang="ja-JP" altLang="en-US" sz="1800">
                    <a:solidFill>
                      <a:srgbClr val="000000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－３</a:t>
                </a:r>
                <a:r>
                  <a:rPr lang="en-US" altLang="ja-JP" sz="1800">
                    <a:solidFill>
                      <a:srgbClr val="000000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σ</a:t>
                </a:r>
                <a:endParaRPr lang="ja-JP" altLang="en-US" sz="1800"/>
              </a:p>
            </p:txBody>
          </p:sp>
          <p:sp>
            <p:nvSpPr>
              <p:cNvPr id="16" name="正方形/長方形 16"/>
              <p:cNvSpPr>
                <a:spLocks noChangeArrowheads="1"/>
              </p:cNvSpPr>
              <p:nvPr/>
            </p:nvSpPr>
            <p:spPr bwMode="auto">
              <a:xfrm>
                <a:off x="7571393" y="4786322"/>
                <a:ext cx="105830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9pPr>
              </a:lstStyle>
              <a:p>
                <a:pPr algn="ctr" eaLnBrk="1" hangingPunct="1"/>
                <a:r>
                  <a:rPr lang="en-US" altLang="ja-JP" sz="1800">
                    <a:solidFill>
                      <a:srgbClr val="000000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μ</a:t>
                </a:r>
                <a:r>
                  <a:rPr lang="ja-JP" altLang="en-US" sz="1800">
                    <a:solidFill>
                      <a:srgbClr val="000000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＋３</a:t>
                </a:r>
                <a:r>
                  <a:rPr lang="en-US" altLang="ja-JP" sz="1800">
                    <a:solidFill>
                      <a:srgbClr val="000000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σ</a:t>
                </a:r>
                <a:endParaRPr lang="ja-JP" altLang="en-US" sz="1800"/>
              </a:p>
            </p:txBody>
          </p:sp>
          <p:cxnSp>
            <p:nvCxnSpPr>
              <p:cNvPr id="17" name="直線コネクタ 16"/>
              <p:cNvCxnSpPr/>
              <p:nvPr/>
            </p:nvCxnSpPr>
            <p:spPr>
              <a:xfrm flipV="1">
                <a:off x="1738879" y="2669966"/>
                <a:ext cx="0" cy="2142834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 flipV="1">
                <a:off x="8096336" y="2669966"/>
                <a:ext cx="0" cy="2142834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18"/>
              <p:cNvCxnSpPr/>
              <p:nvPr/>
            </p:nvCxnSpPr>
            <p:spPr>
              <a:xfrm>
                <a:off x="1738879" y="2928693"/>
                <a:ext cx="6357457" cy="0"/>
              </a:xfrm>
              <a:prstGeom prst="straightConnector1">
                <a:avLst/>
              </a:prstGeom>
              <a:ln w="19050" cmpd="sng">
                <a:solidFill>
                  <a:srgbClr val="FF0000"/>
                </a:solidFill>
                <a:headEnd type="arrow"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正方形/長方形 34"/>
              <p:cNvSpPr>
                <a:spLocks noChangeArrowheads="1"/>
              </p:cNvSpPr>
              <p:nvPr/>
            </p:nvSpPr>
            <p:spPr bwMode="auto">
              <a:xfrm>
                <a:off x="3952868" y="2554094"/>
                <a:ext cx="8627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HGP創英角ｺﾞｼｯｸUB" panose="020B0900000000000000" pitchFamily="50" charset="-128"/>
                  </a:defRPr>
                </a:lvl9pPr>
              </a:lstStyle>
              <a:p>
                <a:pPr eaLnBrk="1" hangingPunct="1"/>
                <a:r>
                  <a:rPr lang="ja-JP" altLang="en-US" sz="1800">
                    <a:solidFill>
                      <a:srgbClr val="FF0000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約</a:t>
                </a:r>
                <a:r>
                  <a:rPr lang="en-US" altLang="ja-JP" sz="1800">
                    <a:solidFill>
                      <a:srgbClr val="FF0000"/>
                    </a:solidFill>
                    <a:latin typeface="HGP創英角ﾎﾟｯﾌﾟ体" panose="040B0A00000000000000" pitchFamily="50" charset="-128"/>
                    <a:ea typeface="HGP創英角ﾎﾟｯﾌﾟ体" panose="040B0A00000000000000" pitchFamily="50" charset="-128"/>
                  </a:rPr>
                  <a:t>99%</a:t>
                </a:r>
                <a:endParaRPr lang="ja-JP" altLang="en-US" sz="1800">
                  <a:solidFill>
                    <a:srgbClr val="FF0000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endParaRPr>
              </a:p>
            </p:txBody>
          </p:sp>
        </p:grpSp>
        <p:sp>
          <p:nvSpPr>
            <p:cNvPr id="13" name="正方形/長方形 19"/>
            <p:cNvSpPr>
              <a:spLocks noChangeArrowheads="1"/>
            </p:cNvSpPr>
            <p:nvPr/>
          </p:nvSpPr>
          <p:spPr bwMode="auto">
            <a:xfrm>
              <a:off x="5024438" y="3536950"/>
              <a:ext cx="8858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9pPr>
            </a:lstStyle>
            <a:p>
              <a:pPr eaLnBrk="1" hangingPunct="1"/>
              <a:r>
                <a:rPr lang="ja-JP" altLang="en-US">
                  <a:solidFill>
                    <a:srgbClr val="000000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ｆ（ｘ）</a:t>
              </a:r>
              <a:endParaRPr lang="ja-JP" altLang="en-US"/>
            </a:p>
          </p:txBody>
        </p:sp>
        <p:sp>
          <p:nvSpPr>
            <p:cNvPr id="14" name="正方形/長方形 19"/>
            <p:cNvSpPr>
              <a:spLocks noChangeArrowheads="1"/>
            </p:cNvSpPr>
            <p:nvPr/>
          </p:nvSpPr>
          <p:spPr bwMode="auto">
            <a:xfrm>
              <a:off x="8310563" y="5416550"/>
              <a:ext cx="39528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9pPr>
            </a:lstStyle>
            <a:p>
              <a:pPr eaLnBrk="1" hangingPunct="1"/>
              <a:r>
                <a:rPr lang="ja-JP" altLang="en-US">
                  <a:solidFill>
                    <a:srgbClr val="000000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ｘ</a:t>
              </a:r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431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正規分布の</a:t>
            </a:r>
            <a:r>
              <a:rPr kumimoji="1" lang="en-US" altLang="ja-JP" dirty="0" smtClean="0"/>
              <a:t>95%</a:t>
            </a:r>
            <a:r>
              <a:rPr kumimoji="1" lang="ja-JP" altLang="en-US" dirty="0" smtClean="0"/>
              <a:t>区間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21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523874" y="1569519"/>
            <a:ext cx="16121397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n-ea"/>
                <a:ea typeface="+mn-ea"/>
              </a:rPr>
              <a:t>統計学では，「９５％的中」あるいは「９９％的中」が用いられる（前者が多く用いられる）．これを</a:t>
            </a:r>
            <a:r>
              <a:rPr lang="ja-JP" altLang="en-US" sz="4400" dirty="0">
                <a:solidFill>
                  <a:srgbClr val="FF0000"/>
                </a:solidFill>
                <a:latin typeface="+mn-ea"/>
                <a:ea typeface="+mn-ea"/>
              </a:rPr>
              <a:t>信頼係数</a:t>
            </a:r>
            <a:r>
              <a:rPr lang="ja-JP" altLang="en-US" sz="4400" dirty="0">
                <a:latin typeface="+mn-ea"/>
                <a:ea typeface="+mn-ea"/>
              </a:rPr>
              <a:t>と呼ぶ。</a:t>
            </a:r>
            <a:endParaRPr lang="en-US" altLang="ja-JP" sz="4400" dirty="0">
              <a:latin typeface="+mn-ea"/>
              <a:ea typeface="+mn-ea"/>
            </a:endParaRP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 smtClean="0">
                <a:latin typeface="+mn-ea"/>
                <a:ea typeface="+mn-ea"/>
              </a:rPr>
              <a:t>「</a:t>
            </a:r>
            <a:r>
              <a:rPr lang="en-US" altLang="ja-JP" sz="4400" dirty="0" smtClean="0">
                <a:solidFill>
                  <a:srgbClr val="FF0000"/>
                </a:solidFill>
                <a:latin typeface="+mn-ea"/>
                <a:ea typeface="+mn-ea"/>
              </a:rPr>
              <a:t>95%</a:t>
            </a:r>
            <a:r>
              <a:rPr lang="ja-JP" altLang="en-US" sz="4400" dirty="0" smtClean="0">
                <a:solidFill>
                  <a:srgbClr val="FF0000"/>
                </a:solidFill>
                <a:latin typeface="+mn-ea"/>
                <a:ea typeface="+mn-ea"/>
              </a:rPr>
              <a:t>信頼区間</a:t>
            </a:r>
            <a:r>
              <a:rPr lang="ja-JP" altLang="en-US" sz="4400" dirty="0" smtClean="0">
                <a:latin typeface="+mn-ea"/>
                <a:ea typeface="+mn-ea"/>
              </a:rPr>
              <a:t>」と呼ばれる</a:t>
            </a:r>
            <a:endParaRPr lang="en-US" altLang="ja-JP" sz="4400" dirty="0" smtClean="0">
              <a:latin typeface="+mn-ea"/>
              <a:ea typeface="+mn-ea"/>
            </a:endParaRP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 smtClean="0">
                <a:latin typeface="+mn-ea"/>
                <a:ea typeface="+mn-ea"/>
              </a:rPr>
              <a:t>逆</a:t>
            </a:r>
            <a:r>
              <a:rPr lang="ja-JP" altLang="en-US" sz="4400" dirty="0">
                <a:latin typeface="+mn-ea"/>
                <a:ea typeface="+mn-ea"/>
              </a:rPr>
              <a:t>に言うと，各々５％，１％は予言を外すことを覚悟</a:t>
            </a:r>
            <a:endParaRPr lang="en-US" altLang="ja-JP" sz="4400" dirty="0">
              <a:latin typeface="+mn-ea"/>
              <a:ea typeface="+mn-ea"/>
            </a:endParaRP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>
                <a:latin typeface="+mn-ea"/>
                <a:ea typeface="+mn-ea"/>
              </a:rPr>
              <a:t>平均値</a:t>
            </a:r>
            <a:r>
              <a:rPr lang="en-US" altLang="ja-JP" sz="4400" dirty="0">
                <a:latin typeface="+mn-ea"/>
                <a:ea typeface="+mn-ea"/>
              </a:rPr>
              <a:t>μ</a:t>
            </a:r>
            <a:r>
              <a:rPr lang="ja-JP" altLang="en-US" sz="4400" dirty="0">
                <a:latin typeface="+mn-ea"/>
                <a:ea typeface="+mn-ea"/>
              </a:rPr>
              <a:t>を中心</a:t>
            </a:r>
            <a:r>
              <a:rPr lang="ja-JP" altLang="en-US" sz="4400" dirty="0" smtClean="0">
                <a:latin typeface="+mn-ea"/>
                <a:ea typeface="+mn-ea"/>
              </a:rPr>
              <a:t>に</a:t>
            </a:r>
            <a:r>
              <a:rPr lang="ja-JP" altLang="en-US" sz="4400" dirty="0">
                <a:latin typeface="+mn-ea"/>
                <a:ea typeface="+mn-ea"/>
              </a:rPr>
              <a:t>推定</a:t>
            </a:r>
            <a:r>
              <a:rPr lang="ja-JP" altLang="en-US" sz="4400" dirty="0" smtClean="0">
                <a:latin typeface="+mn-ea"/>
                <a:ea typeface="+mn-ea"/>
              </a:rPr>
              <a:t>区間</a:t>
            </a:r>
            <a:r>
              <a:rPr lang="ja-JP" altLang="en-US" sz="4400" dirty="0">
                <a:latin typeface="+mn-ea"/>
                <a:ea typeface="+mn-ea"/>
              </a:rPr>
              <a:t>を</a:t>
            </a:r>
            <a:r>
              <a:rPr lang="ja-JP" altLang="en-US" sz="4400" dirty="0" smtClean="0">
                <a:latin typeface="+mn-ea"/>
                <a:ea typeface="+mn-ea"/>
              </a:rPr>
              <a:t>設定</a:t>
            </a:r>
            <a:endParaRPr lang="en-US" altLang="ja-JP" sz="4400" dirty="0">
              <a:latin typeface="+mn-ea"/>
              <a:ea typeface="+mn-ea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057" y="5463183"/>
            <a:ext cx="12545898" cy="381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95%</a:t>
            </a:r>
            <a:r>
              <a:rPr kumimoji="1" lang="ja-JP" altLang="en-US" dirty="0" smtClean="0"/>
              <a:t>当たる信頼区間を探し出す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22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523875" y="1828518"/>
            <a:ext cx="1601338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>
                <a:latin typeface="+mn-ea"/>
                <a:ea typeface="+mn-ea"/>
              </a:rPr>
              <a:t>例） 精度があまり良くない温度計で液体の温度を測ることにする．測定データは，実際の温度</a:t>
            </a:r>
            <a:r>
              <a:rPr lang="en-US" altLang="ja-JP" sz="4000">
                <a:latin typeface="+mn-ea"/>
                <a:ea typeface="+mn-ea"/>
              </a:rPr>
              <a:t>μ</a:t>
            </a:r>
            <a:r>
              <a:rPr lang="ja-JP" altLang="en-US" sz="4000">
                <a:latin typeface="+mn-ea"/>
                <a:ea typeface="+mn-ea"/>
              </a:rPr>
              <a:t>を平均とし，標準偏差５℃の正規分布に従うとする．今，測定した温度が</a:t>
            </a:r>
            <a:r>
              <a:rPr lang="en-US" altLang="ja-JP" sz="4000">
                <a:latin typeface="+mn-ea"/>
                <a:ea typeface="+mn-ea"/>
              </a:rPr>
              <a:t>20</a:t>
            </a:r>
            <a:r>
              <a:rPr lang="ja-JP" altLang="en-US" sz="4000">
                <a:latin typeface="+mn-ea"/>
                <a:ea typeface="+mn-ea"/>
              </a:rPr>
              <a:t>℃だったとすると，実際の温度を</a:t>
            </a:r>
            <a:r>
              <a:rPr lang="en-US" altLang="ja-JP" sz="4000">
                <a:latin typeface="+mn-ea"/>
                <a:ea typeface="+mn-ea"/>
              </a:rPr>
              <a:t>95</a:t>
            </a:r>
            <a:r>
              <a:rPr lang="ja-JP" altLang="en-US" sz="4000">
                <a:latin typeface="+mn-ea"/>
                <a:ea typeface="+mn-ea"/>
              </a:rPr>
              <a:t>％信頼区間で推定せよ．</a:t>
            </a:r>
            <a:endParaRPr lang="en-US" altLang="ja-JP" sz="4000">
              <a:latin typeface="+mn-ea"/>
              <a:ea typeface="+mn-ea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5285122" y="5497707"/>
            <a:ext cx="2357438" cy="1143000"/>
          </a:xfrm>
          <a:prstGeom prst="ellipse">
            <a:avLst/>
          </a:prstGeom>
          <a:solidFill>
            <a:srgbClr val="99FF99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ja-JP" altLang="en-US" sz="2800" dirty="0">
                <a:solidFill>
                  <a:srgbClr val="C00000"/>
                </a:solidFill>
                <a:latin typeface="+mn-ea"/>
              </a:rPr>
              <a:t>平均</a:t>
            </a:r>
            <a:r>
              <a:rPr lang="en-US" altLang="ja-JP" sz="2800" dirty="0">
                <a:solidFill>
                  <a:srgbClr val="C00000"/>
                </a:solidFill>
                <a:latin typeface="+mn-ea"/>
              </a:rPr>
              <a:t>μ</a:t>
            </a:r>
          </a:p>
          <a:p>
            <a:pPr algn="ctr" eaLnBrk="1" hangingPunct="1">
              <a:defRPr/>
            </a:pPr>
            <a:r>
              <a:rPr lang="ja-JP" altLang="en-US" sz="2800" dirty="0">
                <a:solidFill>
                  <a:srgbClr val="C00000"/>
                </a:solidFill>
                <a:latin typeface="+mn-ea"/>
              </a:rPr>
              <a:t>標準偏差５℃</a:t>
            </a:r>
          </a:p>
        </p:txBody>
      </p:sp>
      <p:sp>
        <p:nvSpPr>
          <p:cNvPr id="8" name="円/楕円 7"/>
          <p:cNvSpPr/>
          <p:nvPr/>
        </p:nvSpPr>
        <p:spPr>
          <a:xfrm>
            <a:off x="7856872" y="6180332"/>
            <a:ext cx="3643313" cy="1214438"/>
          </a:xfrm>
          <a:prstGeom prst="ellipse">
            <a:avLst/>
          </a:prstGeom>
          <a:solidFill>
            <a:srgbClr val="99FF99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ja-JP" altLang="en-US" sz="2800" dirty="0">
                <a:solidFill>
                  <a:srgbClr val="C00000"/>
                </a:solidFill>
                <a:latin typeface="+mn-ea"/>
              </a:rPr>
              <a:t>真実の</a:t>
            </a:r>
            <a:r>
              <a:rPr lang="en-US" altLang="ja-JP" sz="2800" dirty="0">
                <a:solidFill>
                  <a:srgbClr val="C00000"/>
                </a:solidFill>
                <a:latin typeface="+mn-ea"/>
              </a:rPr>
              <a:t>μ</a:t>
            </a:r>
            <a:r>
              <a:rPr lang="ja-JP" altLang="en-US" sz="2800" dirty="0">
                <a:solidFill>
                  <a:srgbClr val="C00000"/>
                </a:solidFill>
                <a:latin typeface="+mn-ea"/>
              </a:rPr>
              <a:t>に対しては</a:t>
            </a:r>
            <a:endParaRPr lang="en-US" altLang="ja-JP" sz="2800" dirty="0">
              <a:solidFill>
                <a:srgbClr val="C00000"/>
              </a:solidFill>
              <a:latin typeface="+mn-ea"/>
            </a:endParaRPr>
          </a:p>
          <a:p>
            <a:pPr algn="ctr" eaLnBrk="1" hangingPunct="1">
              <a:defRPr/>
            </a:pPr>
            <a:r>
              <a:rPr lang="ja-JP" altLang="en-US" sz="2800" dirty="0">
                <a:solidFill>
                  <a:srgbClr val="C00000"/>
                </a:solidFill>
                <a:latin typeface="+mn-ea"/>
              </a:rPr>
              <a:t>－</a:t>
            </a:r>
            <a:r>
              <a:rPr lang="en-US" altLang="ja-JP" sz="2800" dirty="0">
                <a:solidFill>
                  <a:srgbClr val="C00000"/>
                </a:solidFill>
                <a:latin typeface="+mn-ea"/>
              </a:rPr>
              <a:t>1.96 ≦</a:t>
            </a:r>
            <a:r>
              <a:rPr lang="ja-JP" altLang="en-US" sz="2800" dirty="0">
                <a:solidFill>
                  <a:srgbClr val="C00000"/>
                </a:solidFill>
                <a:latin typeface="+mn-ea"/>
              </a:rPr>
              <a:t> ｚ ≦ ＋</a:t>
            </a:r>
            <a:r>
              <a:rPr lang="en-US" altLang="ja-JP" sz="2800" dirty="0">
                <a:solidFill>
                  <a:srgbClr val="C00000"/>
                </a:solidFill>
                <a:latin typeface="+mn-ea"/>
              </a:rPr>
              <a:t>1.96</a:t>
            </a:r>
          </a:p>
          <a:p>
            <a:pPr algn="ctr" eaLnBrk="1" hangingPunct="1">
              <a:defRPr/>
            </a:pPr>
            <a:r>
              <a:rPr lang="ja-JP" altLang="en-US" sz="2800" dirty="0">
                <a:solidFill>
                  <a:srgbClr val="C00000"/>
                </a:solidFill>
                <a:latin typeface="+mn-ea"/>
              </a:rPr>
              <a:t>となっているはず</a:t>
            </a:r>
          </a:p>
        </p:txBody>
      </p:sp>
      <p:grpSp>
        <p:nvGrpSpPr>
          <p:cNvPr id="9" name="グループ化 16"/>
          <p:cNvGrpSpPr>
            <a:grpSpLocks/>
          </p:cNvGrpSpPr>
          <p:nvPr/>
        </p:nvGrpSpPr>
        <p:grpSpPr bwMode="auto">
          <a:xfrm>
            <a:off x="7305613" y="4635091"/>
            <a:ext cx="3843059" cy="1077218"/>
            <a:chOff x="2838451" y="2928938"/>
            <a:chExt cx="3843059" cy="1077218"/>
          </a:xfrm>
        </p:grpSpPr>
        <p:sp>
          <p:nvSpPr>
            <p:cNvPr id="10" name="正方形/長方形 7"/>
            <p:cNvSpPr>
              <a:spLocks noChangeArrowheads="1"/>
            </p:cNvSpPr>
            <p:nvPr/>
          </p:nvSpPr>
          <p:spPr bwMode="auto">
            <a:xfrm>
              <a:off x="3624263" y="2928938"/>
              <a:ext cx="3057247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9pPr>
            </a:lstStyle>
            <a:p>
              <a:pPr eaLnBrk="1" hangingPunct="1"/>
              <a:r>
                <a:rPr lang="ja-JP" altLang="en-US" sz="3200">
                  <a:latin typeface="+mn-ea"/>
                  <a:ea typeface="+mn-ea"/>
                </a:rPr>
                <a:t>推定したい</a:t>
              </a:r>
              <a:endParaRPr lang="en-US" altLang="ja-JP" sz="3200">
                <a:latin typeface="+mn-ea"/>
                <a:ea typeface="+mn-ea"/>
              </a:endParaRPr>
            </a:p>
            <a:p>
              <a:pPr eaLnBrk="1" hangingPunct="1"/>
              <a:r>
                <a:rPr lang="ja-JP" altLang="en-US" sz="3200">
                  <a:latin typeface="+mn-ea"/>
                  <a:ea typeface="+mn-ea"/>
                </a:rPr>
                <a:t>（実際の温度）</a:t>
              </a:r>
            </a:p>
          </p:txBody>
        </p:sp>
        <p:cxnSp>
          <p:nvCxnSpPr>
            <p:cNvPr id="11" name="直線矢印コネクタ 10"/>
            <p:cNvCxnSpPr>
              <a:stCxn id="10" idx="1"/>
            </p:cNvCxnSpPr>
            <p:nvPr/>
          </p:nvCxnSpPr>
          <p:spPr>
            <a:xfrm flipH="1">
              <a:off x="2838451" y="3467547"/>
              <a:ext cx="785812" cy="461516"/>
            </a:xfrm>
            <a:prstGeom prst="straightConnector1">
              <a:avLst/>
            </a:prstGeom>
            <a:ln w="57150" cmpd="sng">
              <a:solidFill>
                <a:srgbClr val="CC0066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5"/>
          <p:cNvGrpSpPr>
            <a:grpSpLocks/>
          </p:cNvGrpSpPr>
          <p:nvPr/>
        </p:nvGrpSpPr>
        <p:grpSpPr bwMode="auto">
          <a:xfrm>
            <a:off x="7428247" y="5726307"/>
            <a:ext cx="6651348" cy="1077218"/>
            <a:chOff x="3124200" y="3800475"/>
            <a:chExt cx="6651348" cy="1077218"/>
          </a:xfrm>
        </p:grpSpPr>
        <p:sp>
          <p:nvSpPr>
            <p:cNvPr id="13" name="正方形/長方形 8"/>
            <p:cNvSpPr>
              <a:spLocks noChangeArrowheads="1"/>
            </p:cNvSpPr>
            <p:nvPr/>
          </p:nvSpPr>
          <p:spPr bwMode="auto">
            <a:xfrm>
              <a:off x="7539038" y="3800475"/>
              <a:ext cx="223651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9pPr>
            </a:lstStyle>
            <a:p>
              <a:pPr eaLnBrk="1" hangingPunct="1"/>
              <a:r>
                <a:rPr lang="ja-JP" altLang="en-US" sz="3200">
                  <a:latin typeface="+mn-ea"/>
                  <a:ea typeface="+mn-ea"/>
                </a:rPr>
                <a:t>観測された</a:t>
              </a:r>
              <a:endParaRPr lang="en-US" altLang="ja-JP" sz="3200">
                <a:latin typeface="+mn-ea"/>
                <a:ea typeface="+mn-ea"/>
              </a:endParaRPr>
            </a:p>
            <a:p>
              <a:pPr eaLnBrk="1" hangingPunct="1"/>
              <a:r>
                <a:rPr lang="ja-JP" altLang="en-US" sz="3200">
                  <a:latin typeface="+mn-ea"/>
                  <a:ea typeface="+mn-ea"/>
                </a:rPr>
                <a:t>温度</a:t>
              </a:r>
              <a:r>
                <a:rPr lang="en-US" altLang="ja-JP" sz="3200">
                  <a:latin typeface="+mn-ea"/>
                  <a:ea typeface="+mn-ea"/>
                </a:rPr>
                <a:t>20</a:t>
              </a:r>
              <a:r>
                <a:rPr lang="ja-JP" altLang="en-US" sz="3200">
                  <a:latin typeface="+mn-ea"/>
                  <a:ea typeface="+mn-ea"/>
                </a:rPr>
                <a:t>℃</a:t>
              </a:r>
            </a:p>
          </p:txBody>
        </p:sp>
        <p:cxnSp>
          <p:nvCxnSpPr>
            <p:cNvPr id="14" name="直線矢印コネクタ 13"/>
            <p:cNvCxnSpPr/>
            <p:nvPr/>
          </p:nvCxnSpPr>
          <p:spPr>
            <a:xfrm>
              <a:off x="3124200" y="4143375"/>
              <a:ext cx="4357688" cy="0"/>
            </a:xfrm>
            <a:prstGeom prst="straightConnector1">
              <a:avLst/>
            </a:prstGeom>
            <a:ln w="57150" cmpd="sng">
              <a:solidFill>
                <a:srgbClr val="CC0066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グループ化 8"/>
          <p:cNvGrpSpPr>
            <a:grpSpLocks/>
          </p:cNvGrpSpPr>
          <p:nvPr/>
        </p:nvGrpSpPr>
        <p:grpSpPr bwMode="auto">
          <a:xfrm>
            <a:off x="4551378" y="7510661"/>
            <a:ext cx="5942653" cy="1115690"/>
            <a:chOff x="4423792" y="3707036"/>
            <a:chExt cx="5944133" cy="1116477"/>
          </a:xfrm>
        </p:grpSpPr>
        <p:sp>
          <p:nvSpPr>
            <p:cNvPr id="16" name="正方形/長方形 19"/>
            <p:cNvSpPr>
              <a:spLocks noChangeArrowheads="1"/>
            </p:cNvSpPr>
            <p:nvPr/>
          </p:nvSpPr>
          <p:spPr bwMode="auto">
            <a:xfrm>
              <a:off x="4423792" y="3929066"/>
              <a:ext cx="5944133" cy="5851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9pPr>
            </a:lstStyle>
            <a:p>
              <a:pPr algn="ctr" eaLnBrk="1" hangingPunct="1"/>
              <a:r>
                <a:rPr lang="ja-JP" altLang="en-US" sz="3200">
                  <a:solidFill>
                    <a:srgbClr val="FF0000"/>
                  </a:solidFill>
                  <a:latin typeface="+mn-ea"/>
                  <a:ea typeface="+mn-ea"/>
                </a:rPr>
                <a:t>－</a:t>
              </a:r>
              <a:r>
                <a:rPr lang="en-US" altLang="ja-JP" sz="3200">
                  <a:solidFill>
                    <a:srgbClr val="FF0000"/>
                  </a:solidFill>
                  <a:latin typeface="+mn-ea"/>
                  <a:ea typeface="+mn-ea"/>
                </a:rPr>
                <a:t>1.96</a:t>
              </a:r>
              <a:r>
                <a:rPr lang="ja-JP" altLang="en-US" sz="3200">
                  <a:solidFill>
                    <a:srgbClr val="FF0000"/>
                  </a:solidFill>
                  <a:latin typeface="+mn-ea"/>
                  <a:ea typeface="+mn-ea"/>
                </a:rPr>
                <a:t>≦　　　　　　≦＋</a:t>
              </a:r>
              <a:r>
                <a:rPr lang="en-US" altLang="ja-JP" sz="3200">
                  <a:solidFill>
                    <a:srgbClr val="FF0000"/>
                  </a:solidFill>
                  <a:latin typeface="+mn-ea"/>
                  <a:ea typeface="+mn-ea"/>
                </a:rPr>
                <a:t>1.96</a:t>
              </a:r>
              <a:endParaRPr lang="ja-JP" altLang="en-US" sz="320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正方形/長方形 6"/>
            <p:cNvSpPr>
              <a:spLocks noChangeArrowheads="1"/>
            </p:cNvSpPr>
            <p:nvPr/>
          </p:nvSpPr>
          <p:spPr bwMode="auto">
            <a:xfrm>
              <a:off x="6772680" y="3707036"/>
              <a:ext cx="1262199" cy="11164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9pPr>
            </a:lstStyle>
            <a:p>
              <a:pPr algn="ctr" eaLnBrk="1" hangingPunct="1">
                <a:spcAft>
                  <a:spcPts val="300"/>
                </a:spcAft>
              </a:pPr>
              <a:r>
                <a:rPr lang="ja-JP" altLang="en-US" sz="3200">
                  <a:solidFill>
                    <a:srgbClr val="FF0000"/>
                  </a:solidFill>
                  <a:latin typeface="+mn-ea"/>
                  <a:ea typeface="+mn-ea"/>
                </a:rPr>
                <a:t>ｘ－</a:t>
              </a:r>
              <a:r>
                <a:rPr lang="en-US" altLang="ja-JP" sz="3200">
                  <a:solidFill>
                    <a:srgbClr val="FF0000"/>
                  </a:solidFill>
                  <a:latin typeface="+mn-ea"/>
                  <a:ea typeface="+mn-ea"/>
                </a:rPr>
                <a:t>μ</a:t>
              </a:r>
            </a:p>
            <a:p>
              <a:pPr algn="ctr" eaLnBrk="1" hangingPunct="1"/>
              <a:r>
                <a:rPr lang="en-US" altLang="ja-JP" sz="3200">
                  <a:solidFill>
                    <a:srgbClr val="FF0000"/>
                  </a:solidFill>
                  <a:latin typeface="+mn-ea"/>
                  <a:ea typeface="+mn-ea"/>
                </a:rPr>
                <a:t>σ</a:t>
              </a:r>
              <a:endParaRPr lang="ja-JP" altLang="en-US" sz="3200">
                <a:latin typeface="+mn-ea"/>
                <a:ea typeface="+mn-ea"/>
              </a:endParaRPr>
            </a:p>
          </p:txBody>
        </p:sp>
        <p:cxnSp>
          <p:nvCxnSpPr>
            <p:cNvPr id="18" name="直線コネクタ 17"/>
            <p:cNvCxnSpPr/>
            <p:nvPr/>
          </p:nvCxnSpPr>
          <p:spPr>
            <a:xfrm>
              <a:off x="6967919" y="4080363"/>
              <a:ext cx="871755" cy="0"/>
            </a:xfrm>
            <a:prstGeom prst="line">
              <a:avLst/>
            </a:prstGeom>
            <a:solidFill>
              <a:srgbClr val="FFCCFF"/>
            </a:solidFill>
            <a:ln w="19050" cmpd="sng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正方形/長方形 21"/>
          <p:cNvSpPr>
            <a:spLocks noChangeArrowheads="1"/>
          </p:cNvSpPr>
          <p:nvPr/>
        </p:nvSpPr>
        <p:spPr bwMode="auto">
          <a:xfrm>
            <a:off x="13314037" y="7724970"/>
            <a:ext cx="32592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/>
            <a:r>
              <a:rPr lang="en-US" altLang="ja-JP" sz="3600">
                <a:solidFill>
                  <a:srgbClr val="FF0000"/>
                </a:solidFill>
                <a:latin typeface="+mn-ea"/>
                <a:ea typeface="+mn-ea"/>
              </a:rPr>
              <a:t>10.2</a:t>
            </a:r>
            <a:r>
              <a:rPr lang="ja-JP" altLang="en-US" sz="3600">
                <a:solidFill>
                  <a:srgbClr val="FF0000"/>
                </a:solidFill>
                <a:latin typeface="+mn-ea"/>
                <a:ea typeface="+mn-ea"/>
              </a:rPr>
              <a:t>≦</a:t>
            </a:r>
            <a:r>
              <a:rPr lang="en-US" altLang="ja-JP" sz="3600">
                <a:solidFill>
                  <a:srgbClr val="FF0000"/>
                </a:solidFill>
                <a:latin typeface="+mn-ea"/>
                <a:ea typeface="+mn-ea"/>
              </a:rPr>
              <a:t>μ</a:t>
            </a:r>
            <a:r>
              <a:rPr lang="ja-JP" altLang="en-US" sz="3600">
                <a:solidFill>
                  <a:srgbClr val="FF0000"/>
                </a:solidFill>
                <a:latin typeface="+mn-ea"/>
                <a:ea typeface="+mn-ea"/>
              </a:rPr>
              <a:t>≦</a:t>
            </a:r>
            <a:r>
              <a:rPr lang="en-US" altLang="ja-JP" sz="3600">
                <a:solidFill>
                  <a:srgbClr val="FF0000"/>
                </a:solidFill>
                <a:latin typeface="+mn-ea"/>
                <a:ea typeface="+mn-ea"/>
              </a:rPr>
              <a:t>29.8</a:t>
            </a:r>
            <a:endParaRPr lang="ja-JP" altLang="en-US" sz="36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610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23</a:t>
            </a:fld>
            <a:endParaRPr lang="en-US" altLang="ja-JP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5299" y="530635"/>
            <a:ext cx="15069851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5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2pPr>
            <a:lvl3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3pPr>
            <a:lvl4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4pPr>
            <a:lvl5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5pPr>
            <a:lvl6pPr marL="456724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6pPr>
            <a:lvl7pPr marL="913451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7pPr>
            <a:lvl8pPr marL="1370173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8pPr>
            <a:lvl9pPr marL="1826903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9pPr>
          </a:lstStyle>
          <a:p>
            <a:pPr>
              <a:defRPr/>
            </a:pPr>
            <a:r>
              <a:rPr lang="ja-JP" altLang="en-US" kern="0" dirty="0" smtClean="0"/>
              <a:t>正規母集団からの標本平均の性質</a:t>
            </a:r>
            <a:br>
              <a:rPr lang="ja-JP" altLang="en-US" kern="0" dirty="0" smtClean="0"/>
            </a:br>
            <a:r>
              <a:rPr lang="ja-JP" altLang="en-US" kern="0" dirty="0" smtClean="0"/>
              <a:t>（</a:t>
            </a:r>
            <a:r>
              <a:rPr lang="ja-JP" altLang="en-US" kern="0" dirty="0" smtClean="0">
                <a:solidFill>
                  <a:srgbClr val="FF0000"/>
                </a:solidFill>
              </a:rPr>
              <a:t>母標準偏差</a:t>
            </a:r>
            <a:r>
              <a:rPr lang="en-US" altLang="ja-JP" kern="0" dirty="0" smtClean="0">
                <a:solidFill>
                  <a:srgbClr val="FF0000"/>
                </a:solidFill>
              </a:rPr>
              <a:t>σ</a:t>
            </a:r>
            <a:r>
              <a:rPr lang="ja-JP" altLang="en-US" kern="0" dirty="0" smtClean="0">
                <a:solidFill>
                  <a:srgbClr val="FF0000"/>
                </a:solidFill>
              </a:rPr>
              <a:t>が既知の場合</a:t>
            </a:r>
            <a:r>
              <a:rPr lang="ja-JP" altLang="en-US" kern="0" dirty="0" smtClean="0"/>
              <a:t>）</a:t>
            </a:r>
          </a:p>
        </p:txBody>
      </p:sp>
      <p:pic>
        <p:nvPicPr>
          <p:cNvPr id="1026" name="Picture 2" descr="$$&#10;-1.96 \leq \frac{\bar{x}-\mu}{\frac{\sigma}{\sqrt{n}}} \leq 1.96&#10;$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046" y="7515411"/>
            <a:ext cx="5537125" cy="146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正方形/長方形 21"/>
          <p:cNvSpPr/>
          <p:nvPr/>
        </p:nvSpPr>
        <p:spPr>
          <a:xfrm>
            <a:off x="2171663" y="6834671"/>
            <a:ext cx="114649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n-ea"/>
                <a:ea typeface="+mn-ea"/>
              </a:rPr>
              <a:t>正規母集団からの標本平均の</a:t>
            </a:r>
            <a:r>
              <a:rPr lang="en-US" altLang="ja-JP" sz="4400" dirty="0">
                <a:latin typeface="+mn-ea"/>
                <a:ea typeface="+mn-ea"/>
              </a:rPr>
              <a:t>95</a:t>
            </a:r>
            <a:r>
              <a:rPr lang="ja-JP" altLang="en-US" sz="4400" dirty="0">
                <a:latin typeface="+mn-ea"/>
                <a:ea typeface="+mn-ea"/>
              </a:rPr>
              <a:t>％信頼区間</a:t>
            </a:r>
            <a:endParaRPr lang="en-US" altLang="ja-JP" sz="4400" dirty="0">
              <a:latin typeface="+mn-ea"/>
              <a:ea typeface="+mn-ea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67507" y="2438847"/>
            <a:ext cx="1576975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j-ea"/>
                <a:ea typeface="+mj-ea"/>
              </a:rPr>
              <a:t>正規母集団の母平均を</a:t>
            </a:r>
            <a:r>
              <a:rPr lang="en-US" altLang="ja-JP" sz="4400" dirty="0">
                <a:latin typeface="+mj-ea"/>
                <a:ea typeface="+mj-ea"/>
              </a:rPr>
              <a:t>μ</a:t>
            </a:r>
            <a:r>
              <a:rPr lang="ja-JP" altLang="en-US" sz="4400" dirty="0" err="1">
                <a:latin typeface="+mj-ea"/>
                <a:ea typeface="+mj-ea"/>
              </a:rPr>
              <a:t>，</a:t>
            </a:r>
            <a:r>
              <a:rPr lang="ja-JP" altLang="en-US" sz="4400" dirty="0">
                <a:latin typeface="+mj-ea"/>
                <a:ea typeface="+mj-ea"/>
              </a:rPr>
              <a:t>母標準偏差を</a:t>
            </a:r>
            <a:r>
              <a:rPr lang="en-US" altLang="ja-JP" sz="4400" dirty="0">
                <a:latin typeface="+mj-ea"/>
                <a:ea typeface="+mj-ea"/>
              </a:rPr>
              <a:t>σ</a:t>
            </a:r>
            <a:r>
              <a:rPr lang="ja-JP" altLang="en-US" sz="4400" dirty="0">
                <a:latin typeface="+mj-ea"/>
                <a:ea typeface="+mj-ea"/>
              </a:rPr>
              <a:t>とするときそこから観測されるデータ</a:t>
            </a:r>
            <a:r>
              <a:rPr lang="ja-JP" altLang="en-US" sz="4400" dirty="0" err="1">
                <a:latin typeface="+mj-ea"/>
                <a:ea typeface="+mj-ea"/>
              </a:rPr>
              <a:t>ｘ</a:t>
            </a:r>
            <a:r>
              <a:rPr lang="ja-JP" altLang="en-US" sz="4400" dirty="0">
                <a:latin typeface="+mj-ea"/>
                <a:ea typeface="+mj-ea"/>
              </a:rPr>
              <a:t>のｎ個に対する</a:t>
            </a:r>
            <a:r>
              <a:rPr lang="ja-JP" altLang="en-US" sz="4400" dirty="0">
                <a:solidFill>
                  <a:srgbClr val="FF0000"/>
                </a:solidFill>
                <a:latin typeface="+mj-ea"/>
                <a:ea typeface="+mj-ea"/>
              </a:rPr>
              <a:t>標本</a:t>
            </a:r>
            <a:r>
              <a:rPr lang="ja-JP" altLang="en-US" sz="4400" dirty="0" smtClean="0">
                <a:solidFill>
                  <a:srgbClr val="FF0000"/>
                </a:solidFill>
                <a:latin typeface="+mj-ea"/>
                <a:ea typeface="+mj-ea"/>
              </a:rPr>
              <a:t>平均　の</a:t>
            </a:r>
            <a:r>
              <a:rPr lang="ja-JP" altLang="en-US" sz="4400" dirty="0">
                <a:solidFill>
                  <a:srgbClr val="FF0000"/>
                </a:solidFill>
                <a:latin typeface="+mj-ea"/>
                <a:ea typeface="+mj-ea"/>
              </a:rPr>
              <a:t>分布は，やはり正規分布</a:t>
            </a:r>
            <a:r>
              <a:rPr lang="ja-JP" altLang="en-US" sz="4400" dirty="0">
                <a:latin typeface="+mj-ea"/>
                <a:ea typeface="+mj-ea"/>
              </a:rPr>
              <a:t>となる．</a:t>
            </a:r>
            <a:endParaRPr lang="en-US" altLang="ja-JP" sz="4400" dirty="0">
              <a:latin typeface="+mj-ea"/>
              <a:ea typeface="+mj-ea"/>
            </a:endParaRPr>
          </a:p>
        </p:txBody>
      </p:sp>
      <p:pic>
        <p:nvPicPr>
          <p:cNvPr id="1028" name="Picture 4" descr="$$&#10;\bar{x}&#10;$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6839" y="3230935"/>
            <a:ext cx="306219" cy="37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正方形/長方形 23"/>
          <p:cNvSpPr/>
          <p:nvPr/>
        </p:nvSpPr>
        <p:spPr>
          <a:xfrm>
            <a:off x="2459695" y="4599087"/>
            <a:ext cx="133934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000" dirty="0" smtClean="0">
                <a:latin typeface="+mj-ea"/>
                <a:ea typeface="+mj-ea"/>
              </a:rPr>
              <a:t>    の</a:t>
            </a:r>
            <a:r>
              <a:rPr lang="ja-JP" altLang="en-US" sz="4000" dirty="0">
                <a:latin typeface="+mj-ea"/>
                <a:ea typeface="+mj-ea"/>
              </a:rPr>
              <a:t>分布の平均値は</a:t>
            </a:r>
            <a:r>
              <a:rPr lang="en-US" altLang="ja-JP" sz="4000" dirty="0">
                <a:latin typeface="+mj-ea"/>
                <a:ea typeface="+mj-ea"/>
              </a:rPr>
              <a:t>μ</a:t>
            </a:r>
            <a:r>
              <a:rPr lang="ja-JP" altLang="en-US" sz="4000" dirty="0" err="1">
                <a:latin typeface="+mj-ea"/>
                <a:ea typeface="+mj-ea"/>
              </a:rPr>
              <a:t>のままで</a:t>
            </a:r>
            <a:r>
              <a:rPr lang="ja-JP" altLang="en-US" sz="4000" dirty="0">
                <a:latin typeface="+mj-ea"/>
                <a:ea typeface="+mj-ea"/>
              </a:rPr>
              <a:t>あるが，標準偏差</a:t>
            </a:r>
            <a:r>
              <a:rPr lang="ja-JP" altLang="en-US" sz="4000" dirty="0" smtClean="0">
                <a:latin typeface="+mj-ea"/>
                <a:ea typeface="+mj-ea"/>
              </a:rPr>
              <a:t>は</a:t>
            </a:r>
            <a:endParaRPr lang="en-US" altLang="ja-JP" sz="4000" dirty="0" smtClean="0">
              <a:latin typeface="+mj-ea"/>
              <a:ea typeface="+mj-ea"/>
            </a:endParaRP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</a:pPr>
            <a:r>
              <a:rPr lang="en-US" altLang="ja-JP" sz="4000" dirty="0">
                <a:latin typeface="+mj-ea"/>
                <a:ea typeface="+mj-ea"/>
              </a:rPr>
              <a:t> </a:t>
            </a:r>
            <a:r>
              <a:rPr lang="en-US" altLang="ja-JP" sz="4000" dirty="0" smtClean="0">
                <a:latin typeface="+mj-ea"/>
                <a:ea typeface="+mj-ea"/>
              </a:rPr>
              <a:t>        </a:t>
            </a:r>
            <a:r>
              <a:rPr lang="ja-JP" altLang="en-US" sz="4000" dirty="0" smtClean="0">
                <a:latin typeface="+mj-ea"/>
                <a:ea typeface="+mj-ea"/>
              </a:rPr>
              <a:t>となり</a:t>
            </a:r>
            <a:r>
              <a:rPr lang="ja-JP" altLang="en-US" sz="4000" dirty="0">
                <a:latin typeface="+mj-ea"/>
                <a:ea typeface="+mj-ea"/>
              </a:rPr>
              <a:t>，母集団に</a:t>
            </a:r>
            <a:r>
              <a:rPr lang="ja-JP" altLang="en-US" sz="4000" dirty="0" smtClean="0">
                <a:latin typeface="+mj-ea"/>
                <a:ea typeface="+mj-ea"/>
              </a:rPr>
              <a:t>比べて</a:t>
            </a:r>
            <a:r>
              <a:rPr lang="en-US" altLang="ja-JP" sz="40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   </a:t>
            </a:r>
            <a:r>
              <a:rPr lang="ja-JP" altLang="en-US" sz="4000" dirty="0" smtClean="0">
                <a:latin typeface="+mj-ea"/>
                <a:ea typeface="+mj-ea"/>
              </a:rPr>
              <a:t>分</a:t>
            </a:r>
            <a:r>
              <a:rPr lang="ja-JP" altLang="en-US" sz="4000" dirty="0">
                <a:latin typeface="+mj-ea"/>
                <a:ea typeface="+mj-ea"/>
              </a:rPr>
              <a:t>の１に縮む．</a:t>
            </a:r>
            <a:endParaRPr lang="en-US" altLang="ja-JP" sz="4000" dirty="0">
              <a:latin typeface="+mj-ea"/>
              <a:ea typeface="+mj-ea"/>
            </a:endParaRP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000" dirty="0">
                <a:latin typeface="+mj-ea"/>
                <a:ea typeface="+mj-ea"/>
              </a:rPr>
              <a:t>(</a:t>
            </a:r>
            <a:r>
              <a:rPr lang="ja-JP" altLang="en-US" sz="4000" dirty="0">
                <a:latin typeface="+mj-ea"/>
                <a:ea typeface="+mj-ea"/>
              </a:rPr>
              <a:t>これは正規分布でなくても成り立つ</a:t>
            </a:r>
            <a:r>
              <a:rPr lang="en-US" altLang="ja-JP" sz="4000" dirty="0">
                <a:latin typeface="+mj-ea"/>
                <a:ea typeface="+mj-ea"/>
              </a:rPr>
              <a:t>)</a:t>
            </a:r>
          </a:p>
        </p:txBody>
      </p:sp>
      <p:pic>
        <p:nvPicPr>
          <p:cNvPr id="27" name="Picture 4" descr="$$&#10;\bar{x}&#10;$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819" y="4683551"/>
            <a:ext cx="306219" cy="37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$$&#10;\sigma/\sqrt{n}&#10;$$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715" y="5392159"/>
            <a:ext cx="1230401" cy="51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$$&#10;\sqrt{n}&#10;$$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543" y="5427179"/>
            <a:ext cx="621333" cy="45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99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24</a:t>
            </a:fld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76888" y="494631"/>
            <a:ext cx="15902353" cy="1413515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標本平均を使った母平均の区間推定（</a:t>
            </a:r>
            <a:r>
              <a:rPr lang="en-US" altLang="ja-JP" dirty="0">
                <a:latin typeface="+mn-ea"/>
              </a:rPr>
              <a:t> </a:t>
            </a:r>
            <a:r>
              <a:rPr lang="ja-JP" altLang="en-US" dirty="0" smtClean="0">
                <a:latin typeface="+mn-ea"/>
              </a:rPr>
              <a:t>母標準偏差</a:t>
            </a:r>
            <a:r>
              <a:rPr lang="en-US" altLang="ja-JP" dirty="0" smtClean="0">
                <a:latin typeface="+mn-ea"/>
              </a:rPr>
              <a:t>σ</a:t>
            </a:r>
            <a:r>
              <a:rPr lang="ja-JP" altLang="en-US" dirty="0" smtClean="0"/>
              <a:t>が既知の場合）</a:t>
            </a:r>
            <a:endParaRPr kumimoji="1" lang="ja-JP" altLang="en-US" dirty="0"/>
          </a:p>
        </p:txBody>
      </p:sp>
      <p:sp>
        <p:nvSpPr>
          <p:cNvPr id="8" name="テキスト ボックス 3"/>
          <p:cNvSpPr txBox="1">
            <a:spLocks noChangeArrowheads="1"/>
          </p:cNvSpPr>
          <p:nvPr/>
        </p:nvSpPr>
        <p:spPr bwMode="auto">
          <a:xfrm>
            <a:off x="627195" y="2027513"/>
            <a:ext cx="1565803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j-ea"/>
                <a:ea typeface="+mj-ea"/>
              </a:rPr>
              <a:t>下式が成り立つ：</a:t>
            </a:r>
            <a:endParaRPr lang="en-US" altLang="ja-JP" sz="4400" dirty="0">
              <a:latin typeface="+mj-ea"/>
              <a:ea typeface="+mj-ea"/>
            </a:endParaRPr>
          </a:p>
        </p:txBody>
      </p:sp>
      <p:pic>
        <p:nvPicPr>
          <p:cNvPr id="6" name="Picture 6" descr="\begin{align*}&#10;-1.96 \leq \frac{\bar{X}-\mu}{\frac{\sigma}{\sqrt{n}}} \leq +1.96&#10;\end{align*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975" y="2990130"/>
            <a:ext cx="5993488" cy="157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3"/>
          <p:cNvSpPr txBox="1">
            <a:spLocks noChangeArrowheads="1"/>
          </p:cNvSpPr>
          <p:nvPr/>
        </p:nvSpPr>
        <p:spPr bwMode="auto">
          <a:xfrm>
            <a:off x="695499" y="4801754"/>
            <a:ext cx="1565803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j-ea"/>
                <a:ea typeface="+mj-ea"/>
              </a:rPr>
              <a:t>これを</a:t>
            </a:r>
            <a:r>
              <a:rPr lang="en-US" altLang="ja-JP" sz="4400" dirty="0" smtClean="0">
                <a:latin typeface="+mj-ea"/>
                <a:ea typeface="+mj-ea"/>
              </a:rPr>
              <a:t>μ</a:t>
            </a:r>
            <a:r>
              <a:rPr lang="ja-JP" altLang="en-US" sz="4400" dirty="0" smtClean="0">
                <a:latin typeface="+mj-ea"/>
                <a:ea typeface="+mj-ea"/>
              </a:rPr>
              <a:t>について書き換えると</a:t>
            </a:r>
            <a:endParaRPr lang="en-US" altLang="ja-JP" sz="4400" dirty="0">
              <a:latin typeface="+mj-ea"/>
              <a:ea typeface="+mj-ea"/>
            </a:endParaRPr>
          </a:p>
        </p:txBody>
      </p:sp>
      <p:pic>
        <p:nvPicPr>
          <p:cNvPr id="2050" name="Picture 2" descr="\begin{align*}&#10;\bar{X} - 1.96 \times \frac{\sigma}{\sqrt{n}} \leq \mu \leq \bar{X} +1.96 \times \frac{\sigma}{\sqrt{n}} &#10;%-1.96 \leq \frac{\bar{X}-\mu}{\frac{\sigma}{\sqrt{n}}} \leq +1.96&#10;\end{align*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839" y="5695034"/>
            <a:ext cx="8702150" cy="1064293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2" name="右矢印 1"/>
          <p:cNvSpPr/>
          <p:nvPr/>
        </p:nvSpPr>
        <p:spPr bwMode="auto">
          <a:xfrm rot="16200000">
            <a:off x="7942003" y="6975352"/>
            <a:ext cx="684076" cy="46805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9" name="テキスト ボックス 3"/>
          <p:cNvSpPr txBox="1">
            <a:spLocks noChangeArrowheads="1"/>
          </p:cNvSpPr>
          <p:nvPr/>
        </p:nvSpPr>
        <p:spPr bwMode="auto">
          <a:xfrm>
            <a:off x="847899" y="7754082"/>
            <a:ext cx="1565803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algn="ctr">
              <a:spcAft>
                <a:spcPts val="1200"/>
              </a:spcAft>
              <a:buClr>
                <a:srgbClr val="A50021"/>
              </a:buClr>
            </a:pPr>
            <a:r>
              <a:rPr lang="en-US" altLang="ja-JP" sz="4400" dirty="0" smtClean="0">
                <a:latin typeface="+mj-ea"/>
                <a:ea typeface="+mj-ea"/>
              </a:rPr>
              <a:t>95%</a:t>
            </a:r>
            <a:r>
              <a:rPr lang="ja-JP" altLang="en-US" sz="4400" dirty="0" smtClean="0">
                <a:latin typeface="+mj-ea"/>
                <a:ea typeface="+mj-ea"/>
              </a:rPr>
              <a:t>信頼区間（母分散</a:t>
            </a:r>
            <a:r>
              <a:rPr lang="en-US" altLang="ja-JP" sz="4400" dirty="0" smtClean="0">
                <a:latin typeface="+mj-ea"/>
                <a:ea typeface="+mj-ea"/>
              </a:rPr>
              <a:t>σ</a:t>
            </a:r>
            <a:r>
              <a:rPr lang="en-US" altLang="ja-JP" sz="4400" baseline="30000" dirty="0" smtClean="0">
                <a:latin typeface="+mj-ea"/>
                <a:ea typeface="+mj-ea"/>
              </a:rPr>
              <a:t>2</a:t>
            </a:r>
            <a:r>
              <a:rPr lang="ja-JP" altLang="en-US" sz="4400" dirty="0" smtClean="0">
                <a:latin typeface="+mj-ea"/>
                <a:ea typeface="+mj-ea"/>
              </a:rPr>
              <a:t>が既知の場合）</a:t>
            </a:r>
            <a:endParaRPr lang="en-US" altLang="ja-JP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77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25</a:t>
            </a:fld>
            <a:endParaRPr lang="en-US" altLang="ja-JP" dirty="0"/>
          </a:p>
        </p:txBody>
      </p:sp>
      <p:sp>
        <p:nvSpPr>
          <p:cNvPr id="8" name="テキスト ボックス 3"/>
          <p:cNvSpPr txBox="1">
            <a:spLocks noChangeArrowheads="1"/>
          </p:cNvSpPr>
          <p:nvPr/>
        </p:nvSpPr>
        <p:spPr bwMode="auto">
          <a:xfrm>
            <a:off x="874467" y="4017279"/>
            <a:ext cx="1565803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j-ea"/>
                <a:ea typeface="+mj-ea"/>
              </a:rPr>
              <a:t>信頼区間の幅は</a:t>
            </a:r>
            <a:endParaRPr lang="en-US" altLang="ja-JP" sz="4400" dirty="0">
              <a:latin typeface="+mj-ea"/>
              <a:ea typeface="+mj-ea"/>
            </a:endParaRPr>
          </a:p>
        </p:txBody>
      </p:sp>
      <p:pic>
        <p:nvPicPr>
          <p:cNvPr id="2050" name="Picture 2" descr="\begin{align*}&#10;\bar{X} - 1.96 \times \frac{\sigma}{\sqrt{n}} \leq \mu \leq \bar{X} +1.96 \times \frac{\sigma}{\sqrt{n}} &#10;%-1.96 \leq \frac{\bar{X}-\mu}{\frac{\sigma}{\sqrt{n}}} \leq +1.96&#10;\end{align*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763" y="2238650"/>
            <a:ext cx="8702150" cy="1064293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9" name="テキスト ボックス 3"/>
          <p:cNvSpPr txBox="1">
            <a:spLocks noChangeArrowheads="1"/>
          </p:cNvSpPr>
          <p:nvPr/>
        </p:nvSpPr>
        <p:spPr bwMode="auto">
          <a:xfrm>
            <a:off x="155439" y="5105662"/>
            <a:ext cx="1565803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algn="ctr">
              <a:spcAft>
                <a:spcPts val="1200"/>
              </a:spcAft>
              <a:buClr>
                <a:srgbClr val="A50021"/>
              </a:buClr>
            </a:pPr>
            <a:r>
              <a:rPr lang="ja-JP" altLang="en-US" sz="4400" dirty="0" smtClean="0">
                <a:latin typeface="+mj-ea"/>
                <a:ea typeface="+mj-ea"/>
              </a:rPr>
              <a:t>「信頼区間幅を</a:t>
            </a:r>
            <a:r>
              <a:rPr lang="en-US" altLang="ja-JP" sz="4400" dirty="0" smtClean="0">
                <a:latin typeface="+mj-ea"/>
                <a:ea typeface="+mj-ea"/>
              </a:rPr>
              <a:t>W</a:t>
            </a:r>
            <a:r>
              <a:rPr lang="ja-JP" altLang="en-US" sz="4400" dirty="0" smtClean="0">
                <a:latin typeface="+mj-ea"/>
                <a:ea typeface="+mj-ea"/>
              </a:rPr>
              <a:t>以下にしたい」場合には、</a:t>
            </a:r>
            <a:endParaRPr lang="en-US" altLang="ja-JP" sz="4400" dirty="0">
              <a:latin typeface="+mj-ea"/>
              <a:ea typeface="+mj-ea"/>
            </a:endParaRPr>
          </a:p>
        </p:txBody>
      </p:sp>
      <p:pic>
        <p:nvPicPr>
          <p:cNvPr id="1026" name="Picture 2" descr="$$&#10;\frac{3.92\sigma}{\sqrt{n}}&#10;$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023" y="4011178"/>
            <a:ext cx="1044116" cy="100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下矢印 3"/>
          <p:cNvSpPr/>
          <p:nvPr/>
        </p:nvSpPr>
        <p:spPr bwMode="auto">
          <a:xfrm>
            <a:off x="5844071" y="3482963"/>
            <a:ext cx="2859414" cy="53431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pic>
        <p:nvPicPr>
          <p:cNvPr id="1028" name="Picture 4" descr="$$&#10;\frac{3.92\sigma}{\sqrt{n}}\leq W&#10;$$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228" y="5935367"/>
            <a:ext cx="19431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3"/>
          <p:cNvSpPr txBox="1">
            <a:spLocks noChangeArrowheads="1"/>
          </p:cNvSpPr>
          <p:nvPr/>
        </p:nvSpPr>
        <p:spPr bwMode="auto">
          <a:xfrm>
            <a:off x="307839" y="6833076"/>
            <a:ext cx="156580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algn="ctr">
              <a:spcAft>
                <a:spcPts val="1200"/>
              </a:spcAft>
              <a:buClr>
                <a:srgbClr val="A50021"/>
              </a:buClr>
            </a:pPr>
            <a:r>
              <a:rPr lang="ja-JP" altLang="en-US" sz="3600" dirty="0" smtClean="0">
                <a:latin typeface="+mj-ea"/>
                <a:ea typeface="+mj-ea"/>
              </a:rPr>
              <a:t>つまり</a:t>
            </a:r>
            <a:endParaRPr lang="en-US" altLang="ja-JP" sz="3600" dirty="0">
              <a:latin typeface="+mj-ea"/>
              <a:ea typeface="+mj-ea"/>
            </a:endParaRPr>
          </a:p>
        </p:txBody>
      </p:sp>
      <p:pic>
        <p:nvPicPr>
          <p:cNvPr id="1030" name="Picture 6" descr="$$&#10;n \geq \Bigl(\frac{3.92\sigma}{W}\Bigr)^2&#10;$$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944" y="7587419"/>
            <a:ext cx="240982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3"/>
          <p:cNvSpPr txBox="1">
            <a:spLocks noChangeArrowheads="1"/>
          </p:cNvSpPr>
          <p:nvPr/>
        </p:nvSpPr>
        <p:spPr bwMode="auto">
          <a:xfrm>
            <a:off x="307839" y="8474162"/>
            <a:ext cx="1565803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 algn="ctr">
              <a:spcAft>
                <a:spcPts val="1200"/>
              </a:spcAft>
              <a:buClr>
                <a:srgbClr val="A50021"/>
              </a:buClr>
            </a:pPr>
            <a:r>
              <a:rPr lang="ja-JP" altLang="en-US" sz="4400" dirty="0" smtClean="0">
                <a:latin typeface="+mj-ea"/>
                <a:ea typeface="+mj-ea"/>
              </a:rPr>
              <a:t>となるようにサンプルサイズ</a:t>
            </a:r>
            <a:r>
              <a:rPr lang="en-US" altLang="ja-JP" sz="4400" dirty="0" smtClean="0">
                <a:latin typeface="+mj-ea"/>
                <a:ea typeface="+mj-ea"/>
              </a:rPr>
              <a:t>n</a:t>
            </a:r>
            <a:r>
              <a:rPr lang="ja-JP" altLang="en-US" sz="4400" dirty="0" smtClean="0">
                <a:latin typeface="+mj-ea"/>
                <a:ea typeface="+mj-ea"/>
              </a:rPr>
              <a:t>を大きく取ればよい。</a:t>
            </a:r>
            <a:endParaRPr lang="en-US" altLang="ja-JP" sz="4400" dirty="0">
              <a:latin typeface="+mj-ea"/>
              <a:ea typeface="+mj-ea"/>
            </a:endParaRPr>
          </a:p>
        </p:txBody>
      </p:sp>
      <p:sp>
        <p:nvSpPr>
          <p:cNvPr id="17" name="タイトル 2"/>
          <p:cNvSpPr>
            <a:spLocks noGrp="1"/>
          </p:cNvSpPr>
          <p:nvPr>
            <p:ph type="title"/>
          </p:nvPr>
        </p:nvSpPr>
        <p:spPr>
          <a:xfrm>
            <a:off x="376888" y="494631"/>
            <a:ext cx="15902353" cy="1413515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標本平均を使った母平均の区間推定（</a:t>
            </a:r>
            <a:r>
              <a:rPr lang="en-US" altLang="ja-JP" dirty="0">
                <a:latin typeface="+mn-ea"/>
              </a:rPr>
              <a:t> </a:t>
            </a:r>
            <a:r>
              <a:rPr lang="ja-JP" altLang="en-US" dirty="0" smtClean="0">
                <a:latin typeface="+mn-ea"/>
              </a:rPr>
              <a:t>母分散</a:t>
            </a:r>
            <a:r>
              <a:rPr lang="en-US" altLang="ja-JP" dirty="0" smtClean="0">
                <a:latin typeface="+mn-ea"/>
              </a:rPr>
              <a:t>σ</a:t>
            </a:r>
            <a:r>
              <a:rPr lang="en-US" altLang="ja-JP" baseline="30000" dirty="0" smtClean="0">
                <a:latin typeface="+mn-ea"/>
              </a:rPr>
              <a:t>2</a:t>
            </a:r>
            <a:r>
              <a:rPr lang="ja-JP" altLang="en-US" dirty="0" smtClean="0"/>
              <a:t>が既知の場合）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77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26</a:t>
            </a:fld>
            <a:endParaRPr lang="en-US" altLang="ja-JP" dirty="0"/>
          </a:p>
        </p:txBody>
      </p:sp>
      <p:sp>
        <p:nvSpPr>
          <p:cNvPr id="13" name="正方形/長方形 3"/>
          <p:cNvSpPr>
            <a:spLocks noChangeArrowheads="1"/>
          </p:cNvSpPr>
          <p:nvPr/>
        </p:nvSpPr>
        <p:spPr bwMode="auto">
          <a:xfrm>
            <a:off x="587487" y="3713503"/>
            <a:ext cx="1624511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algn="ctr"/>
            <a:r>
              <a:rPr lang="ja-JP" altLang="en-US" sz="6600" dirty="0" smtClean="0">
                <a:latin typeface="+mn-ea"/>
                <a:ea typeface="+mn-ea"/>
              </a:rPr>
              <a:t>母分散が未知の場合</a:t>
            </a:r>
            <a:endParaRPr lang="ja-JP" altLang="en-US" sz="6600" dirty="0">
              <a:latin typeface="+mn-ea"/>
              <a:ea typeface="+mn-ea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7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正規母集団からの標本平均の性質</a:t>
            </a:r>
            <a:br>
              <a:rPr lang="ja-JP" altLang="en-US" dirty="0"/>
            </a:br>
            <a:r>
              <a:rPr lang="ja-JP" altLang="en-US" dirty="0"/>
              <a:t>（</a:t>
            </a:r>
            <a:r>
              <a:rPr lang="ja-JP" altLang="en-US" dirty="0">
                <a:solidFill>
                  <a:srgbClr val="FF0000"/>
                </a:solidFill>
              </a:rPr>
              <a:t>母標準偏差</a:t>
            </a:r>
            <a:r>
              <a:rPr lang="en-US" altLang="ja-JP" dirty="0">
                <a:solidFill>
                  <a:srgbClr val="FF0000"/>
                </a:solidFill>
              </a:rPr>
              <a:t>σ</a:t>
            </a:r>
            <a:r>
              <a:rPr lang="ja-JP" altLang="en-US" dirty="0" smtClean="0">
                <a:solidFill>
                  <a:srgbClr val="FF0000"/>
                </a:solidFill>
              </a:rPr>
              <a:t>が</a:t>
            </a:r>
            <a:r>
              <a:rPr lang="ja-JP" altLang="en-US" dirty="0">
                <a:solidFill>
                  <a:srgbClr val="FF0000"/>
                </a:solidFill>
              </a:rPr>
              <a:t>未知</a:t>
            </a:r>
            <a:r>
              <a:rPr lang="ja-JP" altLang="en-US" dirty="0" smtClean="0">
                <a:solidFill>
                  <a:srgbClr val="FF0000"/>
                </a:solidFill>
              </a:rPr>
              <a:t>の</a:t>
            </a:r>
            <a:r>
              <a:rPr lang="ja-JP" altLang="en-US" dirty="0">
                <a:solidFill>
                  <a:srgbClr val="FF0000"/>
                </a:solidFill>
              </a:rPr>
              <a:t>場合</a:t>
            </a:r>
            <a:r>
              <a:rPr lang="ja-JP" altLang="en-US" dirty="0"/>
              <a:t>）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27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847725" y="2176971"/>
            <a:ext cx="88582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n-ea"/>
                <a:ea typeface="+mn-ea"/>
              </a:rPr>
              <a:t>一般には以下</a:t>
            </a:r>
            <a:r>
              <a:rPr lang="ja-JP" altLang="en-US" sz="4400" dirty="0">
                <a:latin typeface="+mn-ea"/>
                <a:ea typeface="+mn-ea"/>
              </a:rPr>
              <a:t>の式：</a:t>
            </a:r>
            <a:endParaRPr lang="en-US" altLang="ja-JP" sz="4400" dirty="0">
              <a:latin typeface="+mn-ea"/>
              <a:ea typeface="+mn-ea"/>
            </a:endParaRPr>
          </a:p>
        </p:txBody>
      </p:sp>
      <p:sp>
        <p:nvSpPr>
          <p:cNvPr id="8" name="正方形/長方形 3"/>
          <p:cNvSpPr>
            <a:spLocks noChangeArrowheads="1"/>
          </p:cNvSpPr>
          <p:nvPr/>
        </p:nvSpPr>
        <p:spPr bwMode="auto">
          <a:xfrm>
            <a:off x="869949" y="4621734"/>
            <a:ext cx="148032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>
                <a:latin typeface="+mn-ea"/>
                <a:ea typeface="+mn-ea"/>
              </a:rPr>
              <a:t>ここで</a:t>
            </a:r>
            <a:r>
              <a:rPr lang="en-US" altLang="ja-JP" sz="4400">
                <a:latin typeface="+mn-ea"/>
                <a:ea typeface="+mn-ea"/>
              </a:rPr>
              <a:t>S</a:t>
            </a:r>
            <a:r>
              <a:rPr lang="ja-JP" altLang="en-US" sz="4400">
                <a:latin typeface="+mn-ea"/>
                <a:ea typeface="+mn-ea"/>
              </a:rPr>
              <a:t>は標本</a:t>
            </a:r>
            <a:r>
              <a:rPr lang="ja-JP" altLang="en-US" sz="4400">
                <a:solidFill>
                  <a:srgbClr val="FF0000"/>
                </a:solidFill>
                <a:latin typeface="+mn-ea"/>
                <a:ea typeface="+mn-ea"/>
              </a:rPr>
              <a:t>不偏</a:t>
            </a:r>
            <a:r>
              <a:rPr lang="ja-JP" altLang="en-US" sz="4400">
                <a:latin typeface="+mn-ea"/>
                <a:ea typeface="+mn-ea"/>
              </a:rPr>
              <a:t>分散の平方根：</a:t>
            </a:r>
            <a:endParaRPr lang="en-US" altLang="ja-JP" sz="4400">
              <a:latin typeface="+mn-ea"/>
              <a:ea typeface="+mn-ea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516" y="5638591"/>
            <a:ext cx="4464496" cy="254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正方形/長方形 3"/>
          <p:cNvSpPr>
            <a:spLocks noChangeArrowheads="1"/>
          </p:cNvSpPr>
          <p:nvPr/>
        </p:nvSpPr>
        <p:spPr bwMode="auto">
          <a:xfrm>
            <a:off x="992188" y="8186130"/>
            <a:ext cx="15046848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n-ea"/>
                <a:ea typeface="+mn-ea"/>
              </a:rPr>
              <a:t>　</a:t>
            </a:r>
            <a:r>
              <a:rPr lang="ja-JP" altLang="en-US" sz="4400" dirty="0" smtClean="0">
                <a:latin typeface="+mn-ea"/>
                <a:ea typeface="+mn-ea"/>
              </a:rPr>
              <a:t>　　　は</a:t>
            </a:r>
            <a:r>
              <a:rPr lang="ja-JP" altLang="en-US" sz="4400" dirty="0">
                <a:latin typeface="+mn-ea"/>
                <a:ea typeface="+mn-ea"/>
              </a:rPr>
              <a:t>自由度</a:t>
            </a:r>
            <a:r>
              <a:rPr lang="en-US" altLang="ja-JP" sz="4400" dirty="0">
                <a:latin typeface="+mn-ea"/>
                <a:ea typeface="+mn-ea"/>
              </a:rPr>
              <a:t>(n-1)</a:t>
            </a:r>
            <a:r>
              <a:rPr lang="ja-JP" altLang="en-US" sz="4400" dirty="0">
                <a:latin typeface="+mn-ea"/>
                <a:ea typeface="+mn-ea"/>
              </a:rPr>
              <a:t>の</a:t>
            </a:r>
            <a:r>
              <a:rPr lang="en-US" altLang="ja-JP" sz="4400" dirty="0">
                <a:solidFill>
                  <a:srgbClr val="FF0000"/>
                </a:solidFill>
                <a:latin typeface="+mn-ea"/>
                <a:ea typeface="+mn-ea"/>
              </a:rPr>
              <a:t>t</a:t>
            </a:r>
            <a:r>
              <a:rPr lang="ja-JP" altLang="en-US" sz="4400" dirty="0">
                <a:solidFill>
                  <a:srgbClr val="FF0000"/>
                </a:solidFill>
                <a:latin typeface="+mn-ea"/>
                <a:ea typeface="+mn-ea"/>
              </a:rPr>
              <a:t>分布</a:t>
            </a:r>
            <a:r>
              <a:rPr lang="ja-JP" altLang="en-US" sz="4400" dirty="0">
                <a:latin typeface="+mn-ea"/>
                <a:ea typeface="+mn-ea"/>
              </a:rPr>
              <a:t>の</a:t>
            </a:r>
            <a:r>
              <a:rPr lang="ja-JP" altLang="en-US" sz="4400" dirty="0" smtClean="0">
                <a:latin typeface="+mn-ea"/>
                <a:ea typeface="+mn-ea"/>
              </a:rPr>
              <a:t>上</a:t>
            </a:r>
            <a:r>
              <a:rPr lang="ja-JP" altLang="en-US" sz="4400" dirty="0">
                <a:latin typeface="+mn-ea"/>
                <a:ea typeface="+mn-ea"/>
              </a:rPr>
              <a:t>側</a:t>
            </a:r>
            <a:r>
              <a:rPr lang="en-US" altLang="ja-JP" sz="4400" dirty="0" smtClean="0">
                <a:latin typeface="+mn-ea"/>
                <a:ea typeface="+mn-ea"/>
              </a:rPr>
              <a:t>α/2*100%</a:t>
            </a:r>
            <a:r>
              <a:rPr lang="ja-JP" altLang="en-US" sz="4400" dirty="0" smtClean="0">
                <a:latin typeface="+mn-ea"/>
                <a:ea typeface="+mn-ea"/>
              </a:rPr>
              <a:t>点</a:t>
            </a:r>
            <a:endParaRPr lang="en-US" altLang="ja-JP" sz="4400" dirty="0" smtClean="0">
              <a:latin typeface="+mn-ea"/>
              <a:ea typeface="+mn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ja-JP" altLang="en-US" sz="4400" dirty="0" smtClean="0">
                <a:latin typeface="+mn-ea"/>
                <a:ea typeface="+mn-ea"/>
              </a:rPr>
              <a:t>　（いまは</a:t>
            </a:r>
            <a:r>
              <a:rPr lang="en-US" altLang="ja-JP" sz="4400" dirty="0" smtClean="0">
                <a:latin typeface="+mn-ea"/>
                <a:ea typeface="+mn-ea"/>
              </a:rPr>
              <a:t>α=0.05</a:t>
            </a:r>
            <a:r>
              <a:rPr lang="ja-JP" altLang="en-US" sz="4400" dirty="0" smtClean="0">
                <a:latin typeface="+mn-ea"/>
                <a:ea typeface="+mn-ea"/>
              </a:rPr>
              <a:t>）</a:t>
            </a:r>
            <a:endParaRPr lang="en-US" altLang="ja-JP" sz="4400" dirty="0">
              <a:latin typeface="+mn-ea"/>
              <a:ea typeface="+mn-ea"/>
            </a:endParaRPr>
          </a:p>
        </p:txBody>
      </p:sp>
      <p:pic>
        <p:nvPicPr>
          <p:cNvPr id="23554" name="Picture 2" descr="$$&#10;t_{n-1}\Bigl(\frac{\alpha}{2}\Bigr)&#10;$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23" y="8103626"/>
            <a:ext cx="1692188" cy="81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$$&#10;\bar{x} - \frac{St_{n-1}\bigl( \frac{\alpha}{2} \bigr)}{\sqrt{n}} \leq \mu \leq \bar{x} +\frac{St_{n-1}\bigl( \frac{\alpha}{2} \bigr)}{\sqrt{n}}&#10;$$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27" y="2846539"/>
            <a:ext cx="9346096" cy="150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05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28</a:t>
            </a:fld>
            <a:endParaRPr lang="en-US" altLang="ja-JP" dirty="0"/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76888" y="494631"/>
            <a:ext cx="15902353" cy="1413515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標本平均を使った母平均の区間推定（</a:t>
            </a:r>
            <a:r>
              <a:rPr lang="en-US" altLang="ja-JP" dirty="0">
                <a:latin typeface="+mn-ea"/>
              </a:rPr>
              <a:t> </a:t>
            </a:r>
            <a:r>
              <a:rPr lang="ja-JP" altLang="en-US" dirty="0" smtClean="0">
                <a:latin typeface="+mn-ea"/>
              </a:rPr>
              <a:t>母分散</a:t>
            </a:r>
            <a:r>
              <a:rPr lang="en-US" altLang="ja-JP" dirty="0" smtClean="0">
                <a:latin typeface="+mn-ea"/>
              </a:rPr>
              <a:t>σ</a:t>
            </a:r>
            <a:r>
              <a:rPr lang="en-US" altLang="ja-JP" baseline="30000" dirty="0" smtClean="0">
                <a:latin typeface="+mn-ea"/>
              </a:rPr>
              <a:t>2</a:t>
            </a:r>
            <a:r>
              <a:rPr lang="ja-JP" altLang="en-US" dirty="0" smtClean="0"/>
              <a:t>が</a:t>
            </a:r>
            <a:r>
              <a:rPr lang="ja-JP" altLang="en-US" dirty="0" smtClean="0">
                <a:solidFill>
                  <a:srgbClr val="FF0000"/>
                </a:solidFill>
              </a:rPr>
              <a:t>未知</a:t>
            </a:r>
            <a:r>
              <a:rPr lang="ja-JP" altLang="en-US" dirty="0" smtClean="0"/>
              <a:t>の場合）</a:t>
            </a:r>
            <a:endParaRPr kumimoji="1" lang="ja-JP" altLang="en-US" dirty="0"/>
          </a:p>
        </p:txBody>
      </p:sp>
      <p:pic>
        <p:nvPicPr>
          <p:cNvPr id="2054" name="Picture 6" descr="$$&#10;\bar{X}-t_{n-1}\Bigl(\frac{0.05}{2}\Bigr) \times \frac{S}{\sqrt{n}} \leq \mu \leq \bar{X}+t_{n-1}\Bigl(\frac{0.05}{2}\Bigr) \times \frac{S}{\sqrt{n}}&#10;$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763" y="4222275"/>
            <a:ext cx="92773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\begin{align*}&#10;\bar{X} - 1.96 \times \frac{\sigma}{\sqrt{n}} \leq \mu \leq \bar{X} +1.96 \times \frac{\sigma}{\sqrt{n}} &#10;%-1.96 \leq \frac{\bar{X}-\mu}{\frac{\sigma}{\sqrt{n}}} \leq +1.96&#10;\end{align*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042" y="6439141"/>
            <a:ext cx="8702150" cy="1064293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2" name="テキスト ボックス 3"/>
          <p:cNvSpPr txBox="1">
            <a:spLocks noChangeArrowheads="1"/>
          </p:cNvSpPr>
          <p:nvPr/>
        </p:nvSpPr>
        <p:spPr bwMode="auto">
          <a:xfrm>
            <a:off x="1026867" y="5521834"/>
            <a:ext cx="156580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 smtClean="0">
                <a:latin typeface="+mj-ea"/>
                <a:ea typeface="+mj-ea"/>
              </a:rPr>
              <a:t>母分散</a:t>
            </a:r>
            <a:r>
              <a:rPr lang="en-US" altLang="ja-JP" sz="4000" dirty="0">
                <a:latin typeface="+mn-ea"/>
              </a:rPr>
              <a:t>σ</a:t>
            </a:r>
            <a:r>
              <a:rPr lang="en-US" altLang="ja-JP" sz="4000" baseline="30000" dirty="0">
                <a:latin typeface="+mn-ea"/>
              </a:rPr>
              <a:t>2</a:t>
            </a:r>
            <a:r>
              <a:rPr lang="ja-JP" altLang="en-US" sz="4000" dirty="0" smtClean="0">
                <a:latin typeface="+mj-ea"/>
                <a:ea typeface="+mj-ea"/>
              </a:rPr>
              <a:t>が既知の場合と比べてみると</a:t>
            </a:r>
            <a:r>
              <a:rPr lang="ja-JP" altLang="en-US" sz="4000" dirty="0" err="1" smtClean="0">
                <a:latin typeface="+mj-ea"/>
                <a:ea typeface="+mj-ea"/>
              </a:rPr>
              <a:t>。。</a:t>
            </a:r>
            <a:endParaRPr lang="en-US" altLang="ja-JP" sz="4000" dirty="0">
              <a:latin typeface="+mj-ea"/>
              <a:ea typeface="+mj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3827847" y="4097502"/>
            <a:ext cx="2196244" cy="107764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9156439" y="4124143"/>
            <a:ext cx="2196244" cy="107764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6348127" y="4203043"/>
            <a:ext cx="756084" cy="41306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11676719" y="4150017"/>
            <a:ext cx="756084" cy="41306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4619935" y="6231101"/>
            <a:ext cx="1224136" cy="107764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9948527" y="6257742"/>
            <a:ext cx="1008112" cy="107764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6384131" y="6336642"/>
            <a:ext cx="756084" cy="41306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11611877" y="6257742"/>
            <a:ext cx="756084" cy="41306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9" name="四角形吹き出し 8"/>
          <p:cNvSpPr/>
          <p:nvPr/>
        </p:nvSpPr>
        <p:spPr bwMode="auto">
          <a:xfrm>
            <a:off x="10848627" y="7684833"/>
            <a:ext cx="3546394" cy="1440160"/>
          </a:xfrm>
          <a:prstGeom prst="wedgeRectCallout">
            <a:avLst>
              <a:gd name="adj1" fmla="val -51209"/>
              <a:gd name="adj2" fmla="val -75793"/>
            </a:avLst>
          </a:prstGeom>
          <a:solidFill>
            <a:srgbClr val="FFFF00"/>
          </a:solidFill>
          <a:ln w="9525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23" name="テキスト ボックス 3"/>
          <p:cNvSpPr txBox="1">
            <a:spLocks noChangeArrowheads="1"/>
          </p:cNvSpPr>
          <p:nvPr/>
        </p:nvSpPr>
        <p:spPr bwMode="auto">
          <a:xfrm>
            <a:off x="10753320" y="7798301"/>
            <a:ext cx="438878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標準正規分布の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上側</a:t>
            </a:r>
            <a:r>
              <a:rPr lang="en-US" altLang="ja-JP" sz="4000" dirty="0" smtClean="0">
                <a:latin typeface="+mj-ea"/>
                <a:ea typeface="+mj-ea"/>
              </a:rPr>
              <a:t>2.5%</a:t>
            </a:r>
            <a:r>
              <a:rPr lang="ja-JP" altLang="en-US" sz="4000" dirty="0" smtClean="0">
                <a:latin typeface="+mj-ea"/>
                <a:ea typeface="+mj-ea"/>
              </a:rPr>
              <a:t>点</a:t>
            </a:r>
            <a:endParaRPr lang="en-US" altLang="ja-JP" sz="4000" dirty="0" smtClean="0">
              <a:latin typeface="+mj-ea"/>
              <a:ea typeface="+mj-ea"/>
            </a:endParaRPr>
          </a:p>
        </p:txBody>
      </p:sp>
      <p:sp>
        <p:nvSpPr>
          <p:cNvPr id="24" name="四角形吹き出し 23"/>
          <p:cNvSpPr/>
          <p:nvPr/>
        </p:nvSpPr>
        <p:spPr bwMode="auto">
          <a:xfrm>
            <a:off x="12314699" y="5233969"/>
            <a:ext cx="3546394" cy="1440160"/>
          </a:xfrm>
          <a:prstGeom prst="wedgeRectCallout">
            <a:avLst>
              <a:gd name="adj1" fmla="val -82291"/>
              <a:gd name="adj2" fmla="val -57528"/>
            </a:avLst>
          </a:prstGeom>
          <a:solidFill>
            <a:srgbClr val="FFFF00"/>
          </a:solidFill>
          <a:ln w="9525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25" name="テキスト ボックス 3"/>
          <p:cNvSpPr txBox="1">
            <a:spLocks noChangeArrowheads="1"/>
          </p:cNvSpPr>
          <p:nvPr/>
        </p:nvSpPr>
        <p:spPr bwMode="auto">
          <a:xfrm>
            <a:off x="12328495" y="5283163"/>
            <a:ext cx="438878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en-US" altLang="ja-JP" sz="4000" dirty="0">
                <a:latin typeface="+mj-ea"/>
                <a:ea typeface="+mj-ea"/>
              </a:rPr>
              <a:t>t</a:t>
            </a:r>
            <a:r>
              <a:rPr lang="ja-JP" altLang="en-US" sz="4000" dirty="0" smtClean="0">
                <a:latin typeface="+mj-ea"/>
                <a:ea typeface="+mj-ea"/>
              </a:rPr>
              <a:t>分布の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</a:pPr>
            <a:r>
              <a:rPr lang="ja-JP" altLang="en-US" sz="4000" dirty="0" smtClean="0">
                <a:latin typeface="+mj-ea"/>
                <a:ea typeface="+mj-ea"/>
              </a:rPr>
              <a:t>上側</a:t>
            </a:r>
            <a:r>
              <a:rPr lang="en-US" altLang="ja-JP" sz="4000" dirty="0" smtClean="0">
                <a:latin typeface="+mj-ea"/>
                <a:ea typeface="+mj-ea"/>
              </a:rPr>
              <a:t>2.5%</a:t>
            </a:r>
            <a:r>
              <a:rPr lang="ja-JP" altLang="en-US" sz="4000" dirty="0" smtClean="0">
                <a:latin typeface="+mj-ea"/>
                <a:ea typeface="+mj-ea"/>
              </a:rPr>
              <a:t>点</a:t>
            </a:r>
            <a:endParaRPr lang="en-US" altLang="ja-JP" sz="4000" dirty="0" smtClean="0">
              <a:latin typeface="+mj-ea"/>
              <a:ea typeface="+mj-ea"/>
            </a:endParaRPr>
          </a:p>
        </p:txBody>
      </p:sp>
      <p:sp>
        <p:nvSpPr>
          <p:cNvPr id="26" name="テキスト ボックス 3"/>
          <p:cNvSpPr txBox="1">
            <a:spLocks noChangeArrowheads="1"/>
          </p:cNvSpPr>
          <p:nvPr/>
        </p:nvSpPr>
        <p:spPr bwMode="auto">
          <a:xfrm>
            <a:off x="911523" y="8031661"/>
            <a:ext cx="156580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95%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点の値と、標準偏差のところが違う</a:t>
            </a:r>
            <a:endParaRPr lang="en-US" altLang="ja-JP" sz="4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2" name="正方形/長方形 3"/>
          <p:cNvSpPr>
            <a:spLocks noChangeArrowheads="1"/>
          </p:cNvSpPr>
          <p:nvPr/>
        </p:nvSpPr>
        <p:spPr bwMode="auto">
          <a:xfrm>
            <a:off x="847725" y="2176971"/>
            <a:ext cx="88582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n-ea"/>
                <a:ea typeface="+mn-ea"/>
              </a:rPr>
              <a:t>95%</a:t>
            </a:r>
            <a:r>
              <a:rPr lang="ja-JP" altLang="en-US" sz="4400" dirty="0" smtClean="0">
                <a:latin typeface="+mn-ea"/>
                <a:ea typeface="+mn-ea"/>
              </a:rPr>
              <a:t>信頼区間は、</a:t>
            </a:r>
            <a:endParaRPr lang="en-US" altLang="ja-JP" sz="4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202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9" grpId="0" animBg="1"/>
      <p:bldP spid="23" grpId="0"/>
      <p:bldP spid="24" grpId="0" animBg="1"/>
      <p:bldP spid="25" grpId="0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29</a:t>
            </a:fld>
            <a:endParaRPr lang="en-US" altLang="ja-JP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 bwMode="auto">
          <a:xfrm>
            <a:off x="529288" y="637674"/>
            <a:ext cx="15902353" cy="141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5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2pPr>
            <a:lvl3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3pPr>
            <a:lvl4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4pPr>
            <a:lvl5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5pPr>
            <a:lvl6pPr marL="456724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6pPr>
            <a:lvl7pPr marL="913451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7pPr>
            <a:lvl8pPr marL="1370173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8pPr>
            <a:lvl9pPr marL="1826903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9pPr>
          </a:lstStyle>
          <a:p>
            <a:r>
              <a:rPr lang="ja-JP" altLang="en-US" kern="0" dirty="0" smtClean="0"/>
              <a:t>演習</a:t>
            </a:r>
            <a:endParaRPr lang="ja-JP" altLang="en-US" kern="0" dirty="0"/>
          </a:p>
        </p:txBody>
      </p:sp>
      <p:sp>
        <p:nvSpPr>
          <p:cNvPr id="7" name="テキスト ボックス 3"/>
          <p:cNvSpPr txBox="1">
            <a:spLocks noChangeArrowheads="1"/>
          </p:cNvSpPr>
          <p:nvPr/>
        </p:nvSpPr>
        <p:spPr bwMode="auto">
          <a:xfrm>
            <a:off x="381000" y="1828518"/>
            <a:ext cx="1652280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>
                <a:latin typeface="+mn-ea"/>
                <a:ea typeface="+mn-ea"/>
              </a:rPr>
              <a:t>血圧検査で測ってもらった自分の血圧を</a:t>
            </a:r>
            <a:r>
              <a:rPr lang="ja-JP" altLang="en-US" sz="4000" dirty="0" err="1">
                <a:latin typeface="+mn-ea"/>
                <a:ea typeface="+mn-ea"/>
              </a:rPr>
              <a:t>ｘ</a:t>
            </a:r>
            <a:r>
              <a:rPr lang="ja-JP" altLang="en-US" sz="4000" dirty="0">
                <a:latin typeface="+mn-ea"/>
                <a:ea typeface="+mn-ea"/>
              </a:rPr>
              <a:t>としたとき，ｘは実際の血圧</a:t>
            </a:r>
            <a:r>
              <a:rPr lang="en-US" altLang="ja-JP" sz="4000" dirty="0">
                <a:latin typeface="+mn-ea"/>
                <a:ea typeface="+mn-ea"/>
              </a:rPr>
              <a:t>μ</a:t>
            </a:r>
            <a:r>
              <a:rPr lang="ja-JP" altLang="en-US" sz="4000" dirty="0">
                <a:latin typeface="+mn-ea"/>
                <a:ea typeface="+mn-ea"/>
              </a:rPr>
              <a:t>を平均とし，標準偏差６の正規分布に従うとする．このとき，計測された血圧が</a:t>
            </a:r>
            <a:r>
              <a:rPr lang="en-US" altLang="ja-JP" sz="4000" dirty="0">
                <a:latin typeface="+mn-ea"/>
                <a:ea typeface="+mn-ea"/>
              </a:rPr>
              <a:t>120</a:t>
            </a:r>
            <a:r>
              <a:rPr lang="ja-JP" altLang="en-US" sz="4000" dirty="0">
                <a:latin typeface="+mn-ea"/>
                <a:ea typeface="+mn-ea"/>
              </a:rPr>
              <a:t>であったとしたら，あなたの実際の血圧</a:t>
            </a:r>
            <a:r>
              <a:rPr lang="en-US" altLang="ja-JP" sz="4000" dirty="0">
                <a:latin typeface="+mn-ea"/>
                <a:ea typeface="+mn-ea"/>
              </a:rPr>
              <a:t>μ</a:t>
            </a:r>
            <a:r>
              <a:rPr lang="ja-JP" altLang="en-US" sz="4000" dirty="0">
                <a:latin typeface="+mn-ea"/>
                <a:ea typeface="+mn-ea"/>
              </a:rPr>
              <a:t>はどの範囲であると推定すればよいか．信頼度</a:t>
            </a:r>
            <a:r>
              <a:rPr lang="en-US" altLang="ja-JP" sz="4000" dirty="0">
                <a:latin typeface="+mn-ea"/>
                <a:ea typeface="+mn-ea"/>
              </a:rPr>
              <a:t>95</a:t>
            </a:r>
            <a:r>
              <a:rPr lang="ja-JP" altLang="en-US" sz="4000" dirty="0">
                <a:latin typeface="+mn-ea"/>
                <a:ea typeface="+mn-ea"/>
              </a:rPr>
              <a:t>％で推定せよ．</a:t>
            </a:r>
            <a:endParaRPr lang="en-US" altLang="ja-JP" sz="4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797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2898" y="3761636"/>
            <a:ext cx="15902353" cy="1413515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母平均と標本平均の関係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62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30</a:t>
            </a:fld>
            <a:endParaRPr lang="en-US" altLang="ja-JP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 bwMode="auto">
          <a:xfrm>
            <a:off x="529288" y="637674"/>
            <a:ext cx="15902353" cy="141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5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2pPr>
            <a:lvl3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3pPr>
            <a:lvl4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4pPr>
            <a:lvl5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5pPr>
            <a:lvl6pPr marL="456724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6pPr>
            <a:lvl7pPr marL="913451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7pPr>
            <a:lvl8pPr marL="1370173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8pPr>
            <a:lvl9pPr marL="1826903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9pPr>
          </a:lstStyle>
          <a:p>
            <a:r>
              <a:rPr lang="ja-JP" altLang="en-US" kern="0" dirty="0" smtClean="0"/>
              <a:t>演習④</a:t>
            </a:r>
            <a:r>
              <a:rPr lang="en-US" altLang="ja-JP" kern="0" dirty="0" smtClean="0">
                <a:solidFill>
                  <a:srgbClr val="FF0000"/>
                </a:solidFill>
              </a:rPr>
              <a:t>【</a:t>
            </a:r>
            <a:r>
              <a:rPr lang="ja-JP" altLang="en-US" kern="0" dirty="0" smtClean="0">
                <a:solidFill>
                  <a:srgbClr val="FF0000"/>
                </a:solidFill>
              </a:rPr>
              <a:t>解答</a:t>
            </a:r>
            <a:r>
              <a:rPr lang="en-US" altLang="ja-JP" kern="0" dirty="0" smtClean="0">
                <a:solidFill>
                  <a:srgbClr val="FF0000"/>
                </a:solidFill>
              </a:rPr>
              <a:t>】</a:t>
            </a:r>
            <a:endParaRPr lang="ja-JP" altLang="en-US" kern="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3"/>
          <p:cNvSpPr txBox="1">
            <a:spLocks noChangeArrowheads="1"/>
          </p:cNvSpPr>
          <p:nvPr/>
        </p:nvSpPr>
        <p:spPr bwMode="auto">
          <a:xfrm>
            <a:off x="381000" y="1828518"/>
            <a:ext cx="1652280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>
                <a:latin typeface="+mn-ea"/>
                <a:ea typeface="+mn-ea"/>
              </a:rPr>
              <a:t>血圧検査で測ってもらった自分の血圧を</a:t>
            </a:r>
            <a:r>
              <a:rPr lang="ja-JP" altLang="en-US" sz="4000" dirty="0" err="1">
                <a:latin typeface="+mn-ea"/>
                <a:ea typeface="+mn-ea"/>
              </a:rPr>
              <a:t>ｘ</a:t>
            </a:r>
            <a:r>
              <a:rPr lang="ja-JP" altLang="en-US" sz="4000" dirty="0">
                <a:latin typeface="+mn-ea"/>
                <a:ea typeface="+mn-ea"/>
              </a:rPr>
              <a:t>としたとき，ｘは実際の血圧</a:t>
            </a:r>
            <a:r>
              <a:rPr lang="en-US" altLang="ja-JP" sz="4000" dirty="0">
                <a:latin typeface="+mn-ea"/>
                <a:ea typeface="+mn-ea"/>
              </a:rPr>
              <a:t>μ</a:t>
            </a:r>
            <a:r>
              <a:rPr lang="ja-JP" altLang="en-US" sz="4000" dirty="0">
                <a:latin typeface="+mn-ea"/>
                <a:ea typeface="+mn-ea"/>
              </a:rPr>
              <a:t>を平均とし，標準偏差６の正規分布に従うとする．このとき，計測された血圧が</a:t>
            </a:r>
            <a:r>
              <a:rPr lang="en-US" altLang="ja-JP" sz="4000" dirty="0">
                <a:latin typeface="+mn-ea"/>
                <a:ea typeface="+mn-ea"/>
              </a:rPr>
              <a:t>120</a:t>
            </a:r>
            <a:r>
              <a:rPr lang="ja-JP" altLang="en-US" sz="4000" dirty="0">
                <a:latin typeface="+mn-ea"/>
                <a:ea typeface="+mn-ea"/>
              </a:rPr>
              <a:t>であったとしたら，あなたの実際の血圧</a:t>
            </a:r>
            <a:r>
              <a:rPr lang="en-US" altLang="ja-JP" sz="4000" dirty="0">
                <a:latin typeface="+mn-ea"/>
                <a:ea typeface="+mn-ea"/>
              </a:rPr>
              <a:t>μ</a:t>
            </a:r>
            <a:r>
              <a:rPr lang="ja-JP" altLang="en-US" sz="4000" dirty="0">
                <a:latin typeface="+mn-ea"/>
                <a:ea typeface="+mn-ea"/>
              </a:rPr>
              <a:t>はどの範囲であると推定すればよいか．信頼度</a:t>
            </a:r>
            <a:r>
              <a:rPr lang="en-US" altLang="ja-JP" sz="4000" dirty="0">
                <a:latin typeface="+mn-ea"/>
                <a:ea typeface="+mn-ea"/>
              </a:rPr>
              <a:t>95</a:t>
            </a:r>
            <a:r>
              <a:rPr lang="ja-JP" altLang="en-US" sz="4000" dirty="0">
                <a:latin typeface="+mn-ea"/>
                <a:ea typeface="+mn-ea"/>
              </a:rPr>
              <a:t>％で推定せよ．</a:t>
            </a:r>
            <a:endParaRPr lang="en-US" altLang="ja-JP" sz="4000" dirty="0">
              <a:latin typeface="+mn-ea"/>
              <a:ea typeface="+mn-ea"/>
            </a:endParaRPr>
          </a:p>
        </p:txBody>
      </p:sp>
      <p:grpSp>
        <p:nvGrpSpPr>
          <p:cNvPr id="8" name="グループ化 8"/>
          <p:cNvGrpSpPr>
            <a:grpSpLocks/>
          </p:cNvGrpSpPr>
          <p:nvPr/>
        </p:nvGrpSpPr>
        <p:grpSpPr bwMode="auto">
          <a:xfrm>
            <a:off x="5952083" y="4651104"/>
            <a:ext cx="5836854" cy="1238801"/>
            <a:chOff x="4476938" y="3707036"/>
            <a:chExt cx="5837841" cy="1238602"/>
          </a:xfrm>
        </p:grpSpPr>
        <p:sp>
          <p:nvSpPr>
            <p:cNvPr id="9" name="正方形/長方形 19"/>
            <p:cNvSpPr>
              <a:spLocks noChangeArrowheads="1"/>
            </p:cNvSpPr>
            <p:nvPr/>
          </p:nvSpPr>
          <p:spPr bwMode="auto">
            <a:xfrm>
              <a:off x="4476938" y="3929066"/>
              <a:ext cx="5837841" cy="646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9pPr>
            </a:lstStyle>
            <a:p>
              <a:pPr algn="ctr" eaLnBrk="1" hangingPunct="1"/>
              <a:r>
                <a:rPr lang="ja-JP" altLang="en-US" sz="3600">
                  <a:solidFill>
                    <a:srgbClr val="FF0000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－</a:t>
              </a:r>
              <a:r>
                <a:rPr lang="en-US" altLang="ja-JP" sz="3600">
                  <a:solidFill>
                    <a:srgbClr val="FF0000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1.96</a:t>
              </a:r>
              <a:r>
                <a:rPr lang="ja-JP" altLang="en-US" sz="3600">
                  <a:solidFill>
                    <a:srgbClr val="FF0000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≦　　　　　　≦＋</a:t>
              </a:r>
              <a:r>
                <a:rPr lang="en-US" altLang="ja-JP" sz="3600">
                  <a:solidFill>
                    <a:srgbClr val="FF0000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1.96</a:t>
              </a:r>
              <a:endParaRPr lang="ja-JP" altLang="en-US" sz="3600">
                <a:solidFill>
                  <a:srgbClr val="FF0000"/>
                </a:solidFill>
              </a:endParaRPr>
            </a:p>
          </p:txBody>
        </p:sp>
        <p:sp>
          <p:nvSpPr>
            <p:cNvPr id="10" name="正方形/長方形 6"/>
            <p:cNvSpPr>
              <a:spLocks noChangeArrowheads="1"/>
            </p:cNvSpPr>
            <p:nvPr/>
          </p:nvSpPr>
          <p:spPr bwMode="auto">
            <a:xfrm>
              <a:off x="6691766" y="3707036"/>
              <a:ext cx="1424029" cy="12386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9pPr>
            </a:lstStyle>
            <a:p>
              <a:pPr algn="ctr" eaLnBrk="1" hangingPunct="1">
                <a:spcAft>
                  <a:spcPts val="300"/>
                </a:spcAft>
              </a:pPr>
              <a:r>
                <a:rPr lang="ja-JP" altLang="en-US" sz="3600">
                  <a:solidFill>
                    <a:srgbClr val="FF0000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ｘ－</a:t>
              </a:r>
              <a:r>
                <a:rPr lang="en-US" altLang="ja-JP" sz="3600">
                  <a:solidFill>
                    <a:srgbClr val="FF0000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μ</a:t>
              </a:r>
            </a:p>
            <a:p>
              <a:pPr algn="ctr" eaLnBrk="1" hangingPunct="1"/>
              <a:r>
                <a:rPr lang="en-US" altLang="ja-JP" sz="3600">
                  <a:solidFill>
                    <a:srgbClr val="FF0000"/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σ</a:t>
              </a:r>
              <a:endParaRPr lang="ja-JP" altLang="en-US" sz="3600"/>
            </a:p>
          </p:txBody>
        </p:sp>
        <p:cxnSp>
          <p:nvCxnSpPr>
            <p:cNvPr id="11" name="直線コネクタ 10"/>
            <p:cNvCxnSpPr>
              <a:stCxn id="10" idx="1"/>
              <a:endCxn id="10" idx="3"/>
            </p:cNvCxnSpPr>
            <p:nvPr/>
          </p:nvCxnSpPr>
          <p:spPr>
            <a:xfrm>
              <a:off x="6691766" y="4326337"/>
              <a:ext cx="1424029" cy="0"/>
            </a:xfrm>
            <a:prstGeom prst="line">
              <a:avLst/>
            </a:prstGeom>
            <a:solidFill>
              <a:srgbClr val="FFCCFF"/>
            </a:solidFill>
            <a:ln w="19050" cmpd="sng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正方形/長方形 4"/>
          <p:cNvSpPr>
            <a:spLocks noChangeArrowheads="1"/>
          </p:cNvSpPr>
          <p:nvPr/>
        </p:nvSpPr>
        <p:spPr bwMode="auto">
          <a:xfrm>
            <a:off x="4058881" y="6228006"/>
            <a:ext cx="821531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/>
            <a:r>
              <a:rPr lang="en-US" altLang="ja-JP" sz="36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120</a:t>
            </a:r>
            <a:r>
              <a:rPr lang="ja-JP" altLang="en-US" sz="36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＋</a:t>
            </a:r>
            <a:r>
              <a:rPr lang="en-US" altLang="ja-JP" sz="36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1.96×6</a:t>
            </a:r>
            <a:r>
              <a:rPr lang="ja-JP" altLang="en-US" sz="36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≧</a:t>
            </a:r>
            <a:r>
              <a:rPr lang="en-US" altLang="ja-JP" sz="36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μ</a:t>
            </a:r>
            <a:r>
              <a:rPr lang="ja-JP" altLang="en-US" sz="36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≧</a:t>
            </a:r>
            <a:r>
              <a:rPr lang="en-US" altLang="ja-JP" sz="36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120</a:t>
            </a:r>
            <a:r>
              <a:rPr lang="ja-JP" altLang="en-US" sz="3600" dirty="0" err="1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ー</a:t>
            </a:r>
            <a:r>
              <a:rPr lang="en-US" altLang="ja-JP" sz="36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1.96×6</a:t>
            </a:r>
            <a:r>
              <a:rPr lang="ja-JP" altLang="en-US" sz="36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であるから，</a:t>
            </a:r>
            <a:endParaRPr lang="en-US" altLang="ja-JP" sz="3600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eaLnBrk="1" hangingPunct="1"/>
            <a:endParaRPr lang="en-US" altLang="ja-JP" sz="3600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eaLnBrk="1" hangingPunct="1"/>
            <a:r>
              <a:rPr lang="en-US" altLang="ja-JP" sz="36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108.24</a:t>
            </a:r>
            <a:r>
              <a:rPr lang="ja-JP" altLang="en-US" sz="36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≦</a:t>
            </a:r>
            <a:r>
              <a:rPr lang="en-US" altLang="ja-JP" sz="36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μ</a:t>
            </a:r>
            <a:r>
              <a:rPr lang="ja-JP" altLang="en-US" sz="36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≦</a:t>
            </a:r>
            <a:r>
              <a:rPr lang="en-US" altLang="ja-JP" sz="3600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131.76</a:t>
            </a:r>
          </a:p>
        </p:txBody>
      </p:sp>
    </p:spTree>
    <p:extLst>
      <p:ext uri="{BB962C8B-B14F-4D97-AF65-F5344CB8AC3E}">
        <p14:creationId xmlns:p14="http://schemas.microsoft.com/office/powerpoint/2010/main" val="417856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による解法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31</a:t>
            </a:fld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63" y="2006799"/>
            <a:ext cx="9419262" cy="633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32</a:t>
            </a:fld>
            <a:endParaRPr lang="en-US" altLang="ja-JP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 bwMode="auto">
          <a:xfrm>
            <a:off x="529288" y="637674"/>
            <a:ext cx="15902353" cy="141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5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2pPr>
            <a:lvl3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3pPr>
            <a:lvl4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4pPr>
            <a:lvl5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5pPr>
            <a:lvl6pPr marL="456724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6pPr>
            <a:lvl7pPr marL="913451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7pPr>
            <a:lvl8pPr marL="1370173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8pPr>
            <a:lvl9pPr marL="1826903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9pPr>
          </a:lstStyle>
          <a:p>
            <a:r>
              <a:rPr lang="ja-JP" altLang="en-US" kern="0" dirty="0" smtClean="0"/>
              <a:t>例題</a:t>
            </a:r>
            <a:endParaRPr lang="ja-JP" altLang="en-US" kern="0" dirty="0"/>
          </a:p>
        </p:txBody>
      </p:sp>
      <p:sp>
        <p:nvSpPr>
          <p:cNvPr id="7" name="テキスト ボックス 3"/>
          <p:cNvSpPr txBox="1">
            <a:spLocks noChangeArrowheads="1"/>
          </p:cNvSpPr>
          <p:nvPr/>
        </p:nvSpPr>
        <p:spPr bwMode="auto">
          <a:xfrm>
            <a:off x="381000" y="1828518"/>
            <a:ext cx="16522804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6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000" dirty="0">
                <a:latin typeface="+mn-ea"/>
                <a:ea typeface="+mn-ea"/>
              </a:rPr>
              <a:t>血圧検査で測ってもらった自分の血圧を</a:t>
            </a:r>
            <a:r>
              <a:rPr lang="ja-JP" altLang="en-US" sz="4000" dirty="0" err="1">
                <a:latin typeface="+mn-ea"/>
                <a:ea typeface="+mn-ea"/>
              </a:rPr>
              <a:t>ｘ</a:t>
            </a:r>
            <a:r>
              <a:rPr lang="ja-JP" altLang="en-US" sz="4000" dirty="0">
                <a:latin typeface="+mn-ea"/>
                <a:ea typeface="+mn-ea"/>
              </a:rPr>
              <a:t>としたとき，ｘは実際の血圧</a:t>
            </a:r>
            <a:r>
              <a:rPr lang="en-US" altLang="ja-JP" sz="4000" dirty="0">
                <a:latin typeface="+mn-ea"/>
                <a:ea typeface="+mn-ea"/>
              </a:rPr>
              <a:t>μ</a:t>
            </a:r>
            <a:r>
              <a:rPr lang="ja-JP" altLang="en-US" sz="4000" dirty="0">
                <a:latin typeface="+mn-ea"/>
                <a:ea typeface="+mn-ea"/>
              </a:rPr>
              <a:t>を平均とし，標準偏差６の正規分布に従うとする．このとき</a:t>
            </a:r>
            <a:r>
              <a:rPr lang="ja-JP" altLang="en-US" sz="4000" dirty="0" smtClean="0">
                <a:latin typeface="+mn-ea"/>
                <a:ea typeface="+mn-ea"/>
              </a:rPr>
              <a:t>，</a:t>
            </a:r>
            <a:endParaRPr lang="en-US" altLang="ja-JP" sz="4000" dirty="0" smtClean="0">
              <a:latin typeface="+mn-ea"/>
              <a:ea typeface="+mn-ea"/>
            </a:endParaRPr>
          </a:p>
          <a:p>
            <a:pPr marL="0" indent="0" eaLnBrk="1" hangingPunct="1">
              <a:spcAft>
                <a:spcPts val="600"/>
              </a:spcAft>
              <a:buClr>
                <a:srgbClr val="A50021"/>
              </a:buClr>
            </a:pPr>
            <a:r>
              <a:rPr lang="ja-JP" altLang="en-US" sz="4000" dirty="0">
                <a:latin typeface="+mn-ea"/>
                <a:ea typeface="+mn-ea"/>
              </a:rPr>
              <a:t>　</a:t>
            </a:r>
            <a:r>
              <a:rPr lang="ja-JP" altLang="en-US" sz="4000" dirty="0" smtClean="0">
                <a:latin typeface="+mn-ea"/>
                <a:ea typeface="+mn-ea"/>
              </a:rPr>
              <a:t>２回の計測結果が</a:t>
            </a:r>
            <a:r>
              <a:rPr lang="en-US" altLang="ja-JP" sz="4000" dirty="0" smtClean="0">
                <a:latin typeface="+mn-ea"/>
                <a:ea typeface="+mn-ea"/>
              </a:rPr>
              <a:t>120, 130</a:t>
            </a:r>
            <a:r>
              <a:rPr lang="ja-JP" altLang="en-US" sz="4000" dirty="0" smtClean="0">
                <a:latin typeface="+mn-ea"/>
                <a:ea typeface="+mn-ea"/>
              </a:rPr>
              <a:t>であった</a:t>
            </a:r>
            <a:r>
              <a:rPr lang="ja-JP" altLang="en-US" sz="4000" dirty="0">
                <a:latin typeface="+mn-ea"/>
                <a:ea typeface="+mn-ea"/>
              </a:rPr>
              <a:t>としたら，あなたの実際</a:t>
            </a:r>
            <a:r>
              <a:rPr lang="ja-JP" altLang="en-US" sz="4000" dirty="0" smtClean="0">
                <a:latin typeface="+mn-ea"/>
                <a:ea typeface="+mn-ea"/>
              </a:rPr>
              <a:t>の</a:t>
            </a:r>
            <a:endParaRPr lang="en-US" altLang="ja-JP" sz="4000" dirty="0" smtClean="0">
              <a:latin typeface="+mn-ea"/>
              <a:ea typeface="+mn-ea"/>
            </a:endParaRPr>
          </a:p>
          <a:p>
            <a:pPr marL="0" indent="0" eaLnBrk="1" hangingPunct="1">
              <a:spcAft>
                <a:spcPts val="600"/>
              </a:spcAft>
              <a:buClr>
                <a:srgbClr val="A50021"/>
              </a:buClr>
            </a:pPr>
            <a:r>
              <a:rPr lang="en-US" altLang="ja-JP" sz="4000" dirty="0">
                <a:latin typeface="+mn-ea"/>
                <a:ea typeface="+mn-ea"/>
              </a:rPr>
              <a:t> </a:t>
            </a:r>
            <a:r>
              <a:rPr lang="en-US" altLang="ja-JP" sz="4000" dirty="0" smtClean="0">
                <a:latin typeface="+mn-ea"/>
                <a:ea typeface="+mn-ea"/>
              </a:rPr>
              <a:t> </a:t>
            </a:r>
            <a:r>
              <a:rPr lang="ja-JP" altLang="en-US" sz="4000" dirty="0" smtClean="0">
                <a:latin typeface="+mn-ea"/>
                <a:ea typeface="+mn-ea"/>
              </a:rPr>
              <a:t>血圧</a:t>
            </a:r>
            <a:r>
              <a:rPr lang="en-US" altLang="ja-JP" sz="4000" dirty="0">
                <a:latin typeface="+mn-ea"/>
                <a:ea typeface="+mn-ea"/>
              </a:rPr>
              <a:t>μ</a:t>
            </a:r>
            <a:r>
              <a:rPr lang="ja-JP" altLang="en-US" sz="4000" dirty="0">
                <a:latin typeface="+mn-ea"/>
                <a:ea typeface="+mn-ea"/>
              </a:rPr>
              <a:t>はどの範囲であると推定すればよいか．信頼度</a:t>
            </a:r>
            <a:r>
              <a:rPr lang="en-US" altLang="ja-JP" sz="4000" dirty="0">
                <a:latin typeface="+mn-ea"/>
                <a:ea typeface="+mn-ea"/>
              </a:rPr>
              <a:t>95</a:t>
            </a:r>
            <a:r>
              <a:rPr lang="ja-JP" altLang="en-US" sz="4000" dirty="0">
                <a:latin typeface="+mn-ea"/>
                <a:ea typeface="+mn-ea"/>
              </a:rPr>
              <a:t>％で推定せよ．</a:t>
            </a:r>
            <a:endParaRPr lang="en-US" altLang="ja-JP" sz="4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779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33</a:t>
            </a:fld>
            <a:endParaRPr lang="en-US" altLang="ja-JP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 bwMode="auto">
          <a:xfrm>
            <a:off x="529288" y="637674"/>
            <a:ext cx="15902353" cy="141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5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2pPr>
            <a:lvl3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3pPr>
            <a:lvl4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4pPr>
            <a:lvl5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5pPr>
            <a:lvl6pPr marL="456724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6pPr>
            <a:lvl7pPr marL="913451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7pPr>
            <a:lvl8pPr marL="1370173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8pPr>
            <a:lvl9pPr marL="1826903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9pPr>
          </a:lstStyle>
          <a:p>
            <a:r>
              <a:rPr lang="ja-JP" altLang="en-US" kern="0" dirty="0" smtClean="0"/>
              <a:t>例題</a:t>
            </a:r>
            <a:r>
              <a:rPr lang="en-US" altLang="ja-JP" kern="0" dirty="0" smtClean="0">
                <a:solidFill>
                  <a:srgbClr val="FF0000"/>
                </a:solidFill>
              </a:rPr>
              <a:t>【</a:t>
            </a:r>
            <a:r>
              <a:rPr lang="ja-JP" altLang="en-US" kern="0" dirty="0" smtClean="0">
                <a:solidFill>
                  <a:srgbClr val="FF0000"/>
                </a:solidFill>
              </a:rPr>
              <a:t>解答</a:t>
            </a:r>
            <a:r>
              <a:rPr lang="en-US" altLang="ja-JP" kern="0" dirty="0" smtClean="0">
                <a:solidFill>
                  <a:srgbClr val="FF0000"/>
                </a:solidFill>
              </a:rPr>
              <a:t>】</a:t>
            </a:r>
            <a:endParaRPr lang="ja-JP" altLang="en-US" kern="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63651" y="1466739"/>
            <a:ext cx="40959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Python</a:t>
            </a:r>
            <a:r>
              <a:rPr kumimoji="1" lang="ja-JP" altLang="en-US" sz="4000" dirty="0" smtClean="0"/>
              <a:t>による解法</a:t>
            </a:r>
            <a:endParaRPr kumimoji="1" lang="ja-JP" altLang="en-US" sz="4000" dirty="0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10092543" y="6831335"/>
            <a:ext cx="576064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0072805" y="7407399"/>
            <a:ext cx="576064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99" y="2294831"/>
            <a:ext cx="10120103" cy="686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9495" y="556749"/>
            <a:ext cx="14221580" cy="821307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ja-JP" altLang="en-US" sz="4800" dirty="0" smtClean="0">
                <a:latin typeface="+mj-ea"/>
                <a:ea typeface="+mj-ea"/>
              </a:rPr>
              <a:t>例題②：母平均が未知の場合の母平均の区間推定</a:t>
            </a:r>
            <a:endParaRPr lang="ja-JP" altLang="en-US" sz="4800" dirty="0">
              <a:latin typeface="+mj-ea"/>
              <a:ea typeface="+mj-ea"/>
            </a:endParaRPr>
          </a:p>
        </p:txBody>
      </p:sp>
      <p:sp>
        <p:nvSpPr>
          <p:cNvPr id="82947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1058852" indent="-407251"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629004" indent="-325801"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2280605" indent="-325801"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932206" indent="-325801"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3583808" indent="-325801" eaLnBrk="0" fontAlgn="base" hangingPunct="0">
              <a:spcBef>
                <a:spcPct val="0"/>
              </a:spcBef>
              <a:spcAft>
                <a:spcPct val="0"/>
              </a:spcAft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4235409" indent="-325801" eaLnBrk="0" fontAlgn="base" hangingPunct="0">
              <a:spcBef>
                <a:spcPct val="0"/>
              </a:spcBef>
              <a:spcAft>
                <a:spcPct val="0"/>
              </a:spcAft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4887011" indent="-325801" eaLnBrk="0" fontAlgn="base" hangingPunct="0">
              <a:spcBef>
                <a:spcPct val="0"/>
              </a:spcBef>
              <a:spcAft>
                <a:spcPct val="0"/>
              </a:spcAft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5538612" indent="-325801" eaLnBrk="0" fontAlgn="base" hangingPunct="0">
              <a:spcBef>
                <a:spcPct val="0"/>
              </a:spcBef>
              <a:spcAft>
                <a:spcPct val="0"/>
              </a:spcAft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fld id="{C4E937CF-4875-4159-AE0A-41460FE9842B}" type="slidenum">
              <a:rPr kumimoji="0" lang="en-US" altLang="ja-JP" sz="2565">
                <a:solidFill>
                  <a:schemeClr val="bg1"/>
                </a:solidFill>
                <a:ea typeface="ＭＳ Ｐゴシック" panose="020B0600070205080204" pitchFamily="50" charset="-128"/>
              </a:rPr>
              <a:pPr/>
              <a:t>34</a:t>
            </a:fld>
            <a:endParaRPr kumimoji="0" lang="en-US" altLang="ja-JP" sz="2565">
              <a:solidFill>
                <a:schemeClr val="bg1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82948" name="正方形/長方形 3"/>
          <p:cNvSpPr>
            <a:spLocks noChangeArrowheads="1"/>
          </p:cNvSpPr>
          <p:nvPr/>
        </p:nvSpPr>
        <p:spPr bwMode="auto">
          <a:xfrm>
            <a:off x="2222005" y="1826042"/>
            <a:ext cx="12665783" cy="421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71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3991" dirty="0">
                <a:latin typeface="+mj-ea"/>
                <a:ea typeface="+mj-ea"/>
              </a:rPr>
              <a:t>ある大学で、化学実験に必要なある溶液の</a:t>
            </a:r>
            <a:r>
              <a:rPr lang="en-US" altLang="ja-JP" sz="3991" dirty="0">
                <a:latin typeface="+mj-ea"/>
                <a:ea typeface="+mj-ea"/>
              </a:rPr>
              <a:t>pH</a:t>
            </a:r>
            <a:r>
              <a:rPr lang="ja-JP" altLang="en-US" sz="3991" dirty="0">
                <a:latin typeface="+mj-ea"/>
                <a:ea typeface="+mj-ea"/>
              </a:rPr>
              <a:t>の値を知りたい。そこで、その溶液の</a:t>
            </a:r>
            <a:r>
              <a:rPr lang="en-US" altLang="ja-JP" sz="3991" dirty="0">
                <a:latin typeface="+mj-ea"/>
                <a:ea typeface="+mj-ea"/>
              </a:rPr>
              <a:t>pH</a:t>
            </a:r>
            <a:r>
              <a:rPr lang="ja-JP" altLang="en-US" sz="3991" dirty="0">
                <a:latin typeface="+mj-ea"/>
                <a:ea typeface="+mj-ea"/>
              </a:rPr>
              <a:t>値を５回測定したところ、測定値は</a:t>
            </a:r>
            <a:endParaRPr lang="en-US" altLang="ja-JP" sz="3991" dirty="0">
              <a:latin typeface="+mj-ea"/>
              <a:ea typeface="+mj-ea"/>
            </a:endParaRPr>
          </a:p>
          <a:p>
            <a:pPr>
              <a:spcAft>
                <a:spcPts val="171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3991" dirty="0">
                <a:latin typeface="+mj-ea"/>
                <a:ea typeface="+mj-ea"/>
              </a:rPr>
              <a:t>7.86, 7.89, 7.84, 7.90, 7.82</a:t>
            </a:r>
          </a:p>
          <a:p>
            <a:pPr>
              <a:spcAft>
                <a:spcPts val="171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3991" dirty="0">
                <a:latin typeface="+mj-ea"/>
                <a:ea typeface="+mj-ea"/>
              </a:rPr>
              <a:t>となった。母分散は未知である。この溶液の真の</a:t>
            </a:r>
            <a:r>
              <a:rPr lang="en-US" altLang="ja-JP" sz="3991" dirty="0">
                <a:latin typeface="+mj-ea"/>
                <a:ea typeface="+mj-ea"/>
              </a:rPr>
              <a:t>pH</a:t>
            </a:r>
            <a:r>
              <a:rPr lang="ja-JP" altLang="en-US" sz="3991" dirty="0">
                <a:latin typeface="+mj-ea"/>
                <a:ea typeface="+mj-ea"/>
              </a:rPr>
              <a:t>値の</a:t>
            </a:r>
            <a:r>
              <a:rPr lang="en-US" altLang="ja-JP" sz="3991" dirty="0">
                <a:latin typeface="+mj-ea"/>
                <a:ea typeface="+mj-ea"/>
              </a:rPr>
              <a:t>95%</a:t>
            </a:r>
            <a:r>
              <a:rPr lang="ja-JP" altLang="en-US" sz="3991" dirty="0">
                <a:latin typeface="+mj-ea"/>
                <a:ea typeface="+mj-ea"/>
              </a:rPr>
              <a:t>信頼区間を求めよ。</a:t>
            </a:r>
            <a:endParaRPr lang="en-US" altLang="ja-JP" sz="399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1623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7507" y="573424"/>
            <a:ext cx="12706509" cy="821307"/>
          </a:xfrm>
        </p:spPr>
        <p:txBody>
          <a:bodyPr/>
          <a:lstStyle/>
          <a:p>
            <a:pPr algn="l">
              <a:defRPr/>
            </a:pPr>
            <a:r>
              <a:rPr lang="ja-JP" altLang="en-US" dirty="0" smtClean="0">
                <a:latin typeface="+mj-ea"/>
                <a:ea typeface="+mj-ea"/>
              </a:rPr>
              <a:t>例題②</a:t>
            </a:r>
            <a:r>
              <a:rPr lang="en-US" altLang="ja-JP" dirty="0" smtClean="0">
                <a:solidFill>
                  <a:srgbClr val="FF0000"/>
                </a:solidFill>
                <a:latin typeface="+mj-ea"/>
                <a:ea typeface="+mj-ea"/>
              </a:rPr>
              <a:t>【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解答</a:t>
            </a:r>
            <a:r>
              <a:rPr lang="en-US" altLang="ja-JP" dirty="0" smtClean="0">
                <a:solidFill>
                  <a:srgbClr val="FF0000"/>
                </a:solidFill>
                <a:latin typeface="+mj-ea"/>
                <a:ea typeface="+mj-ea"/>
              </a:rPr>
              <a:t>】</a:t>
            </a:r>
            <a:r>
              <a:rPr lang="ja-JP" altLang="en-US" dirty="0">
                <a:latin typeface="+mj-ea"/>
                <a:ea typeface="+mj-ea"/>
              </a:rPr>
              <a:t>　</a:t>
            </a:r>
          </a:p>
        </p:txBody>
      </p:sp>
      <p:sp>
        <p:nvSpPr>
          <p:cNvPr id="83971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1058852" indent="-407251"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629004" indent="-325801"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2280605" indent="-325801"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932206" indent="-325801"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3583808" indent="-325801" eaLnBrk="0" fontAlgn="base" hangingPunct="0">
              <a:spcBef>
                <a:spcPct val="0"/>
              </a:spcBef>
              <a:spcAft>
                <a:spcPct val="0"/>
              </a:spcAft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4235409" indent="-325801" eaLnBrk="0" fontAlgn="base" hangingPunct="0">
              <a:spcBef>
                <a:spcPct val="0"/>
              </a:spcBef>
              <a:spcAft>
                <a:spcPct val="0"/>
              </a:spcAft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4887011" indent="-325801" eaLnBrk="0" fontAlgn="base" hangingPunct="0">
              <a:spcBef>
                <a:spcPct val="0"/>
              </a:spcBef>
              <a:spcAft>
                <a:spcPct val="0"/>
              </a:spcAft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5538612" indent="-325801" eaLnBrk="0" fontAlgn="base" hangingPunct="0">
              <a:spcBef>
                <a:spcPct val="0"/>
              </a:spcBef>
              <a:spcAft>
                <a:spcPct val="0"/>
              </a:spcAft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fld id="{5158CF2E-F401-41E1-A9F8-714BDC2B68DA}" type="slidenum">
              <a:rPr kumimoji="0" lang="en-US" altLang="ja-JP" sz="2565">
                <a:solidFill>
                  <a:schemeClr val="bg1"/>
                </a:solidFill>
                <a:ea typeface="ＭＳ Ｐゴシック" panose="020B0600070205080204" pitchFamily="50" charset="-128"/>
              </a:rPr>
              <a:pPr/>
              <a:t>35</a:t>
            </a:fld>
            <a:endParaRPr kumimoji="0" lang="en-US" altLang="ja-JP" sz="2565">
              <a:solidFill>
                <a:schemeClr val="bg1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83972" name="正方形/長方形 3"/>
          <p:cNvSpPr>
            <a:spLocks noChangeArrowheads="1"/>
          </p:cNvSpPr>
          <p:nvPr/>
        </p:nvSpPr>
        <p:spPr bwMode="auto">
          <a:xfrm>
            <a:off x="2222005" y="1705967"/>
            <a:ext cx="12665783" cy="210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71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2565">
                <a:latin typeface="+mj-ea"/>
                <a:ea typeface="+mj-ea"/>
              </a:rPr>
              <a:t>ある大学で、化学実験に必要なある溶液の</a:t>
            </a:r>
            <a:r>
              <a:rPr lang="en-US" altLang="ja-JP" sz="2565">
                <a:latin typeface="+mj-ea"/>
                <a:ea typeface="+mj-ea"/>
              </a:rPr>
              <a:t>pH</a:t>
            </a:r>
            <a:r>
              <a:rPr lang="ja-JP" altLang="en-US" sz="2565">
                <a:latin typeface="+mj-ea"/>
                <a:ea typeface="+mj-ea"/>
              </a:rPr>
              <a:t>の値を知りたい。そこで、その溶液の</a:t>
            </a:r>
            <a:r>
              <a:rPr lang="en-US" altLang="ja-JP" sz="2565">
                <a:latin typeface="+mj-ea"/>
                <a:ea typeface="+mj-ea"/>
              </a:rPr>
              <a:t>pH</a:t>
            </a:r>
            <a:r>
              <a:rPr lang="ja-JP" altLang="en-US" sz="2565">
                <a:latin typeface="+mj-ea"/>
                <a:ea typeface="+mj-ea"/>
              </a:rPr>
              <a:t>値を５回測定したところ、測定値は</a:t>
            </a:r>
            <a:endParaRPr lang="en-US" altLang="ja-JP" sz="2565">
              <a:latin typeface="+mj-ea"/>
              <a:ea typeface="+mj-ea"/>
            </a:endParaRPr>
          </a:p>
          <a:p>
            <a:pPr>
              <a:spcAft>
                <a:spcPts val="171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2565">
                <a:latin typeface="+mj-ea"/>
                <a:ea typeface="+mj-ea"/>
              </a:rPr>
              <a:t>7.86, 7.89, 7.84, 7.90, 7.82</a:t>
            </a:r>
          </a:p>
          <a:p>
            <a:pPr>
              <a:spcAft>
                <a:spcPts val="171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2565">
                <a:latin typeface="+mj-ea"/>
                <a:ea typeface="+mj-ea"/>
              </a:rPr>
              <a:t>となった。この溶液の真の</a:t>
            </a:r>
            <a:r>
              <a:rPr lang="en-US" altLang="ja-JP" sz="2565">
                <a:latin typeface="+mj-ea"/>
                <a:ea typeface="+mj-ea"/>
              </a:rPr>
              <a:t>pH</a:t>
            </a:r>
            <a:r>
              <a:rPr lang="ja-JP" altLang="en-US" sz="2565">
                <a:latin typeface="+mj-ea"/>
                <a:ea typeface="+mj-ea"/>
              </a:rPr>
              <a:t>値の</a:t>
            </a:r>
            <a:r>
              <a:rPr lang="en-US" altLang="ja-JP" sz="2565">
                <a:latin typeface="+mj-ea"/>
                <a:ea typeface="+mj-ea"/>
              </a:rPr>
              <a:t>95%</a:t>
            </a:r>
            <a:r>
              <a:rPr lang="ja-JP" altLang="en-US" sz="2565">
                <a:latin typeface="+mj-ea"/>
                <a:ea typeface="+mj-ea"/>
              </a:rPr>
              <a:t>信頼区間を求めよ。</a:t>
            </a:r>
            <a:endParaRPr lang="en-US" altLang="ja-JP" sz="2565">
              <a:latin typeface="+mj-ea"/>
              <a:ea typeface="+mj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2276307" y="4065812"/>
          <a:ext cx="11953076" cy="211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4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33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033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0333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1033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0333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28872">
                <a:tc>
                  <a:txBody>
                    <a:bodyPr/>
                    <a:lstStyle/>
                    <a:p>
                      <a:r>
                        <a:rPr kumimoji="1" lang="ja-JP" altLang="en-US" sz="2600" dirty="0" smtClean="0"/>
                        <a:t>測定回</a:t>
                      </a:r>
                      <a:endParaRPr kumimoji="1" lang="ja-JP" altLang="en-US" sz="2600" dirty="0"/>
                    </a:p>
                  </a:txBody>
                  <a:tcPr marL="130305" marR="130305" marT="65203" marB="65203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 smtClean="0"/>
                        <a:t>1</a:t>
                      </a:r>
                      <a:endParaRPr kumimoji="1" lang="ja-JP" altLang="en-US" sz="2600" dirty="0"/>
                    </a:p>
                  </a:txBody>
                  <a:tcPr marL="130305" marR="130305" marT="65203" marB="65203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 smtClean="0"/>
                        <a:t>2</a:t>
                      </a:r>
                      <a:endParaRPr kumimoji="1" lang="ja-JP" altLang="en-US" sz="2600" dirty="0"/>
                    </a:p>
                  </a:txBody>
                  <a:tcPr marL="130305" marR="130305" marT="65203" marB="65203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 smtClean="0"/>
                        <a:t>3</a:t>
                      </a:r>
                      <a:endParaRPr kumimoji="1" lang="ja-JP" altLang="en-US" sz="2600" dirty="0"/>
                    </a:p>
                  </a:txBody>
                  <a:tcPr marL="130305" marR="130305" marT="65203" marB="65203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 smtClean="0"/>
                        <a:t>4</a:t>
                      </a:r>
                      <a:endParaRPr kumimoji="1" lang="ja-JP" altLang="en-US" sz="2600" dirty="0"/>
                    </a:p>
                  </a:txBody>
                  <a:tcPr marL="130305" marR="130305" marT="65203" marB="65203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 smtClean="0"/>
                        <a:t>5</a:t>
                      </a:r>
                      <a:endParaRPr kumimoji="1" lang="ja-JP" altLang="en-US" sz="2600" dirty="0"/>
                    </a:p>
                  </a:txBody>
                  <a:tcPr marL="130305" marR="130305" marT="65203" marB="6520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8872">
                <a:tc>
                  <a:txBody>
                    <a:bodyPr/>
                    <a:lstStyle/>
                    <a:p>
                      <a:r>
                        <a:rPr kumimoji="1" lang="en-US" altLang="ja-JP" sz="2600" dirty="0" smtClean="0"/>
                        <a:t>pH</a:t>
                      </a:r>
                      <a:endParaRPr kumimoji="1" lang="ja-JP" altLang="en-US" sz="2600" dirty="0"/>
                    </a:p>
                  </a:txBody>
                  <a:tcPr marL="130305" marR="130305" marT="65203" marB="65203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 smtClean="0"/>
                        <a:t>7.86</a:t>
                      </a:r>
                      <a:endParaRPr kumimoji="1" lang="ja-JP" altLang="en-US" sz="2600" dirty="0"/>
                    </a:p>
                  </a:txBody>
                  <a:tcPr marL="130305" marR="130305" marT="65203" marB="65203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 smtClean="0"/>
                        <a:t>7.89</a:t>
                      </a:r>
                      <a:endParaRPr kumimoji="1" lang="ja-JP" altLang="en-US" sz="2600" dirty="0"/>
                    </a:p>
                  </a:txBody>
                  <a:tcPr marL="130305" marR="130305" marT="65203" marB="65203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 smtClean="0"/>
                        <a:t>7.84</a:t>
                      </a:r>
                      <a:endParaRPr kumimoji="1" lang="ja-JP" altLang="en-US" sz="2600" dirty="0"/>
                    </a:p>
                  </a:txBody>
                  <a:tcPr marL="130305" marR="130305" marT="65203" marB="65203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 smtClean="0"/>
                        <a:t>7.90</a:t>
                      </a:r>
                      <a:endParaRPr kumimoji="1" lang="ja-JP" altLang="en-US" sz="2600" dirty="0"/>
                    </a:p>
                  </a:txBody>
                  <a:tcPr marL="130305" marR="130305" marT="65203" marB="65203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 smtClean="0"/>
                        <a:t>7.82</a:t>
                      </a:r>
                      <a:endParaRPr kumimoji="1" lang="ja-JP" altLang="en-US" sz="2600" dirty="0"/>
                    </a:p>
                  </a:txBody>
                  <a:tcPr marL="130305" marR="130305" marT="65203" marB="65203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8872">
                <a:tc>
                  <a:txBody>
                    <a:bodyPr/>
                    <a:lstStyle/>
                    <a:p>
                      <a:r>
                        <a:rPr kumimoji="1" lang="ja-JP" altLang="en-US" sz="2600" dirty="0" smtClean="0"/>
                        <a:t>偏差</a:t>
                      </a:r>
                      <a:endParaRPr kumimoji="1" lang="ja-JP" altLang="en-US" sz="2600" dirty="0"/>
                    </a:p>
                  </a:txBody>
                  <a:tcPr marL="130305" marR="130305" marT="65203" marB="65203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 smtClean="0"/>
                        <a:t>-0.002</a:t>
                      </a:r>
                      <a:endParaRPr kumimoji="1" lang="ja-JP" altLang="en-US" sz="2600" dirty="0"/>
                    </a:p>
                  </a:txBody>
                  <a:tcPr marL="130305" marR="130305" marT="65203" marB="65203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 smtClean="0"/>
                        <a:t>0.028</a:t>
                      </a:r>
                      <a:endParaRPr kumimoji="1" lang="ja-JP" altLang="en-US" sz="2600" dirty="0"/>
                    </a:p>
                  </a:txBody>
                  <a:tcPr marL="130305" marR="130305" marT="65203" marB="65203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 smtClean="0"/>
                        <a:t>-0.022</a:t>
                      </a:r>
                      <a:endParaRPr kumimoji="1" lang="ja-JP" altLang="en-US" sz="2600" dirty="0"/>
                    </a:p>
                  </a:txBody>
                  <a:tcPr marL="130305" marR="130305" marT="65203" marB="65203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 smtClean="0"/>
                        <a:t>0.038</a:t>
                      </a:r>
                      <a:endParaRPr kumimoji="1" lang="ja-JP" altLang="en-US" sz="2600" dirty="0"/>
                    </a:p>
                  </a:txBody>
                  <a:tcPr marL="130305" marR="130305" marT="65203" marB="65203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 smtClean="0"/>
                        <a:t>-0.042</a:t>
                      </a:r>
                      <a:endParaRPr kumimoji="1" lang="ja-JP" altLang="en-US" sz="2600" dirty="0"/>
                    </a:p>
                  </a:txBody>
                  <a:tcPr marL="130305" marR="130305" marT="65203" marB="65203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8872">
                <a:tc>
                  <a:txBody>
                    <a:bodyPr/>
                    <a:lstStyle/>
                    <a:p>
                      <a:r>
                        <a:rPr kumimoji="1" lang="ja-JP" altLang="en-US" sz="2600" dirty="0" smtClean="0"/>
                        <a:t>偏差</a:t>
                      </a:r>
                      <a:r>
                        <a:rPr kumimoji="1" lang="en-US" altLang="ja-JP" sz="2600" baseline="30000" dirty="0" smtClean="0"/>
                        <a:t>2</a:t>
                      </a:r>
                      <a:endParaRPr kumimoji="1" lang="ja-JP" altLang="en-US" sz="2600" baseline="30000" dirty="0"/>
                    </a:p>
                  </a:txBody>
                  <a:tcPr marL="130305" marR="130305" marT="65203" marB="65203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 smtClean="0"/>
                        <a:t>0.000004</a:t>
                      </a:r>
                      <a:endParaRPr kumimoji="1" lang="ja-JP" altLang="en-US" sz="2600" dirty="0"/>
                    </a:p>
                  </a:txBody>
                  <a:tcPr marL="130305" marR="130305" marT="65203" marB="65203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 smtClean="0"/>
                        <a:t>0.000784</a:t>
                      </a:r>
                      <a:endParaRPr kumimoji="1" lang="ja-JP" altLang="en-US" sz="2600" dirty="0"/>
                    </a:p>
                  </a:txBody>
                  <a:tcPr marL="130305" marR="130305" marT="65203" marB="65203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 smtClean="0"/>
                        <a:t>0.000484</a:t>
                      </a:r>
                      <a:endParaRPr kumimoji="1" lang="ja-JP" altLang="en-US" sz="2600" dirty="0"/>
                    </a:p>
                  </a:txBody>
                  <a:tcPr marL="130305" marR="130305" marT="65203" marB="65203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 smtClean="0"/>
                        <a:t>0.001444</a:t>
                      </a:r>
                      <a:endParaRPr kumimoji="1" lang="ja-JP" altLang="en-US" sz="2600" dirty="0"/>
                    </a:p>
                  </a:txBody>
                  <a:tcPr marL="130305" marR="130305" marT="65203" marB="65203"/>
                </a:tc>
                <a:tc>
                  <a:txBody>
                    <a:bodyPr/>
                    <a:lstStyle/>
                    <a:p>
                      <a:r>
                        <a:rPr kumimoji="1" lang="en-US" altLang="ja-JP" sz="2600" dirty="0" smtClean="0"/>
                        <a:t>0.001764</a:t>
                      </a:r>
                      <a:endParaRPr kumimoji="1" lang="ja-JP" altLang="en-US" sz="2600" dirty="0"/>
                    </a:p>
                  </a:txBody>
                  <a:tcPr marL="130305" marR="130305" marT="65203" marB="65203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4010" name="正方形/長方形 6"/>
          <p:cNvSpPr>
            <a:spLocks noChangeArrowheads="1"/>
          </p:cNvSpPr>
          <p:nvPr/>
        </p:nvSpPr>
        <p:spPr bwMode="auto">
          <a:xfrm>
            <a:off x="11355940" y="6346468"/>
            <a:ext cx="4022255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r>
              <a:rPr lang="ja-JP" altLang="en-US" sz="2850">
                <a:solidFill>
                  <a:srgbClr val="FF0000"/>
                </a:solidFill>
                <a:latin typeface="+mj-ea"/>
                <a:ea typeface="+mj-ea"/>
              </a:rPr>
              <a:t>偏差</a:t>
            </a:r>
            <a:r>
              <a:rPr lang="en-US" altLang="ja-JP" sz="2850" baseline="3000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ja-JP" altLang="en-US" sz="2850">
                <a:solidFill>
                  <a:srgbClr val="FF0000"/>
                </a:solidFill>
                <a:latin typeface="+mj-ea"/>
                <a:ea typeface="+mj-ea"/>
              </a:rPr>
              <a:t>の合計：</a:t>
            </a:r>
            <a:r>
              <a:rPr lang="en-US" altLang="ja-JP" sz="2850">
                <a:solidFill>
                  <a:srgbClr val="FF0000"/>
                </a:solidFill>
                <a:latin typeface="+mj-ea"/>
                <a:ea typeface="+mj-ea"/>
              </a:rPr>
              <a:t>0.00448</a:t>
            </a:r>
            <a:endParaRPr lang="ja-JP" altLang="en-US" sz="2850">
              <a:latin typeface="+mj-ea"/>
              <a:ea typeface="+mj-ea"/>
            </a:endParaRPr>
          </a:p>
        </p:txBody>
      </p:sp>
      <p:sp>
        <p:nvSpPr>
          <p:cNvPr id="84011" name="正方形/長方形 8"/>
          <p:cNvSpPr>
            <a:spLocks noChangeArrowheads="1"/>
          </p:cNvSpPr>
          <p:nvPr/>
        </p:nvSpPr>
        <p:spPr bwMode="auto">
          <a:xfrm>
            <a:off x="13165985" y="4477598"/>
            <a:ext cx="2319866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r>
              <a:rPr lang="ja-JP" altLang="en-US" sz="2850">
                <a:solidFill>
                  <a:srgbClr val="FF0000"/>
                </a:solidFill>
                <a:latin typeface="+mj-ea"/>
                <a:ea typeface="+mj-ea"/>
              </a:rPr>
              <a:t>平均：</a:t>
            </a:r>
            <a:r>
              <a:rPr lang="en-US" altLang="ja-JP" sz="2850">
                <a:solidFill>
                  <a:srgbClr val="FF0000"/>
                </a:solidFill>
                <a:latin typeface="+mj-ea"/>
                <a:ea typeface="+mj-ea"/>
              </a:rPr>
              <a:t>7.862</a:t>
            </a:r>
            <a:endParaRPr lang="ja-JP" altLang="en-US" sz="285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796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1058852" indent="-407251"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629004" indent="-325801"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2280605" indent="-325801"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932206" indent="-325801"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3583808" indent="-325801" eaLnBrk="0" fontAlgn="base" hangingPunct="0">
              <a:spcBef>
                <a:spcPct val="0"/>
              </a:spcBef>
              <a:spcAft>
                <a:spcPct val="0"/>
              </a:spcAft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4235409" indent="-325801" eaLnBrk="0" fontAlgn="base" hangingPunct="0">
              <a:spcBef>
                <a:spcPct val="0"/>
              </a:spcBef>
              <a:spcAft>
                <a:spcPct val="0"/>
              </a:spcAft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4887011" indent="-325801" eaLnBrk="0" fontAlgn="base" hangingPunct="0">
              <a:spcBef>
                <a:spcPct val="0"/>
              </a:spcBef>
              <a:spcAft>
                <a:spcPct val="0"/>
              </a:spcAft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5538612" indent="-325801" eaLnBrk="0" fontAlgn="base" hangingPunct="0">
              <a:spcBef>
                <a:spcPct val="0"/>
              </a:spcBef>
              <a:spcAft>
                <a:spcPct val="0"/>
              </a:spcAft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fld id="{65797AB8-F174-45EC-8EDF-B51137FC3BB1}" type="slidenum">
              <a:rPr kumimoji="0" lang="en-US" altLang="ja-JP" sz="2565">
                <a:solidFill>
                  <a:schemeClr val="bg1"/>
                </a:solidFill>
                <a:ea typeface="ＭＳ Ｐゴシック" panose="020B0600070205080204" pitchFamily="50" charset="-128"/>
              </a:rPr>
              <a:pPr/>
              <a:t>36</a:t>
            </a:fld>
            <a:endParaRPr kumimoji="0" lang="en-US" altLang="ja-JP" sz="2565">
              <a:solidFill>
                <a:schemeClr val="bg1"/>
              </a:solidFill>
              <a:ea typeface="ＭＳ Ｐゴシック" panose="020B0600070205080204" pitchFamily="50" charset="-128"/>
            </a:endParaRPr>
          </a:p>
        </p:txBody>
      </p:sp>
      <p:pic>
        <p:nvPicPr>
          <p:cNvPr id="849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805" y="2350795"/>
            <a:ext cx="4805667" cy="274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正方形/長方形 4"/>
          <p:cNvSpPr>
            <a:spLocks noChangeArrowheads="1"/>
          </p:cNvSpPr>
          <p:nvPr/>
        </p:nvSpPr>
        <p:spPr bwMode="auto">
          <a:xfrm>
            <a:off x="2350971" y="1529488"/>
            <a:ext cx="3839513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r>
              <a:rPr lang="ja-JP" altLang="en-US" sz="2850">
                <a:solidFill>
                  <a:srgbClr val="FF0000"/>
                </a:solidFill>
                <a:latin typeface="+mj-ea"/>
                <a:ea typeface="+mj-ea"/>
              </a:rPr>
              <a:t>よって標本不偏分散は</a:t>
            </a:r>
            <a:endParaRPr lang="ja-JP" altLang="en-US" sz="2850">
              <a:latin typeface="+mj-ea"/>
              <a:ea typeface="+mj-ea"/>
            </a:endParaRPr>
          </a:p>
        </p:txBody>
      </p:sp>
      <p:sp>
        <p:nvSpPr>
          <p:cNvPr id="84998" name="正方形/長方形 5"/>
          <p:cNvSpPr>
            <a:spLocks noChangeArrowheads="1"/>
          </p:cNvSpPr>
          <p:nvPr/>
        </p:nvSpPr>
        <p:spPr bwMode="auto">
          <a:xfrm>
            <a:off x="8380680" y="3787518"/>
            <a:ext cx="5176417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r>
              <a:rPr lang="en-US" altLang="ja-JP" sz="3420">
                <a:solidFill>
                  <a:srgbClr val="FF0000"/>
                </a:solidFill>
                <a:latin typeface="+mj-ea"/>
                <a:ea typeface="+mj-ea"/>
              </a:rPr>
              <a:t>=0.00448/4 = 0.00112</a:t>
            </a:r>
            <a:endParaRPr lang="ja-JP" altLang="en-US" sz="3420">
              <a:latin typeface="+mj-ea"/>
              <a:ea typeface="+mj-ea"/>
            </a:endParaRPr>
          </a:p>
        </p:txBody>
      </p:sp>
      <p:sp>
        <p:nvSpPr>
          <p:cNvPr id="84999" name="正方形/長方形 6"/>
          <p:cNvSpPr>
            <a:spLocks noChangeArrowheads="1"/>
          </p:cNvSpPr>
          <p:nvPr/>
        </p:nvSpPr>
        <p:spPr bwMode="auto">
          <a:xfrm>
            <a:off x="7045773" y="5296643"/>
            <a:ext cx="206017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r>
              <a:rPr lang="en-US" altLang="ja-JP" sz="3420">
                <a:solidFill>
                  <a:srgbClr val="FF0000"/>
                </a:solidFill>
                <a:latin typeface="+mj-ea"/>
                <a:ea typeface="+mj-ea"/>
              </a:rPr>
              <a:t>S=0.033</a:t>
            </a:r>
            <a:endParaRPr lang="ja-JP" altLang="en-US" sz="3420">
              <a:latin typeface="+mj-ea"/>
              <a:ea typeface="+mj-ea"/>
            </a:endParaRPr>
          </a:p>
        </p:txBody>
      </p:sp>
      <p:sp>
        <p:nvSpPr>
          <p:cNvPr id="8" name="下矢印 7"/>
          <p:cNvSpPr/>
          <p:nvPr/>
        </p:nvSpPr>
        <p:spPr>
          <a:xfrm>
            <a:off x="7765265" y="4785305"/>
            <a:ext cx="615415" cy="409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3420"/>
          </a:p>
        </p:txBody>
      </p:sp>
      <p:sp>
        <p:nvSpPr>
          <p:cNvPr id="85001" name="正方形/長方形 8"/>
          <p:cNvSpPr>
            <a:spLocks noChangeArrowheads="1"/>
          </p:cNvSpPr>
          <p:nvPr/>
        </p:nvSpPr>
        <p:spPr bwMode="auto">
          <a:xfrm>
            <a:off x="3355545" y="5973146"/>
            <a:ext cx="1079814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r>
              <a:rPr lang="ja-JP" altLang="en-US" sz="3420">
                <a:solidFill>
                  <a:srgbClr val="FF0000"/>
                </a:solidFill>
                <a:latin typeface="+mj-ea"/>
                <a:ea typeface="+mj-ea"/>
              </a:rPr>
              <a:t>標本の大きさが</a:t>
            </a:r>
            <a:r>
              <a:rPr lang="en-US" altLang="ja-JP" sz="3420">
                <a:solidFill>
                  <a:srgbClr val="FF0000"/>
                </a:solidFill>
                <a:latin typeface="+mj-ea"/>
                <a:ea typeface="+mj-ea"/>
              </a:rPr>
              <a:t>N=5</a:t>
            </a:r>
            <a:r>
              <a:rPr lang="ja-JP" altLang="en-US" sz="3420">
                <a:solidFill>
                  <a:srgbClr val="FF0000"/>
                </a:solidFill>
                <a:latin typeface="+mj-ea"/>
                <a:ea typeface="+mj-ea"/>
              </a:rPr>
              <a:t>ゆえ、自由度</a:t>
            </a:r>
            <a:r>
              <a:rPr lang="en-US" altLang="ja-JP" sz="342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ja-JP" altLang="en-US" sz="3420">
                <a:solidFill>
                  <a:srgbClr val="FF0000"/>
                </a:solidFill>
                <a:latin typeface="+mj-ea"/>
                <a:ea typeface="+mj-ea"/>
              </a:rPr>
              <a:t>の</a:t>
            </a:r>
            <a:r>
              <a:rPr lang="en-US" altLang="ja-JP" sz="3420">
                <a:solidFill>
                  <a:srgbClr val="FF0000"/>
                </a:solidFill>
                <a:latin typeface="+mj-ea"/>
                <a:ea typeface="+mj-ea"/>
              </a:rPr>
              <a:t>t</a:t>
            </a:r>
            <a:r>
              <a:rPr lang="ja-JP" altLang="en-US" sz="3420">
                <a:solidFill>
                  <a:srgbClr val="FF0000"/>
                </a:solidFill>
                <a:latin typeface="+mj-ea"/>
                <a:ea typeface="+mj-ea"/>
              </a:rPr>
              <a:t>分布を用いる。</a:t>
            </a:r>
            <a:endParaRPr lang="ja-JP" altLang="en-US" sz="3420">
              <a:latin typeface="+mj-ea"/>
              <a:ea typeface="+mj-ea"/>
            </a:endParaRPr>
          </a:p>
        </p:txBody>
      </p:sp>
      <p:sp>
        <p:nvSpPr>
          <p:cNvPr id="85002" name="正方形/長方形 11"/>
          <p:cNvSpPr>
            <a:spLocks noChangeArrowheads="1"/>
          </p:cNvSpPr>
          <p:nvPr/>
        </p:nvSpPr>
        <p:spPr bwMode="auto">
          <a:xfrm>
            <a:off x="6262928" y="8787765"/>
            <a:ext cx="3106941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r>
              <a:rPr lang="en-US" altLang="ja-JP" sz="3420">
                <a:solidFill>
                  <a:srgbClr val="FF0000"/>
                </a:solidFill>
                <a:latin typeface="+mj-ea"/>
                <a:ea typeface="+mj-ea"/>
              </a:rPr>
              <a:t>7.82</a:t>
            </a:r>
            <a:r>
              <a:rPr lang="ja-JP" altLang="en-US" sz="3420">
                <a:solidFill>
                  <a:srgbClr val="FF0000"/>
                </a:solidFill>
                <a:latin typeface="+mj-ea"/>
                <a:ea typeface="+mj-ea"/>
              </a:rPr>
              <a:t>≦</a:t>
            </a:r>
            <a:r>
              <a:rPr lang="en-US" altLang="ja-JP" sz="3420">
                <a:solidFill>
                  <a:srgbClr val="FF0000"/>
                </a:solidFill>
                <a:latin typeface="+mj-ea"/>
                <a:ea typeface="+mj-ea"/>
              </a:rPr>
              <a:t>μ</a:t>
            </a:r>
            <a:r>
              <a:rPr lang="ja-JP" altLang="en-US" sz="3420">
                <a:solidFill>
                  <a:srgbClr val="FF0000"/>
                </a:solidFill>
                <a:latin typeface="+mj-ea"/>
                <a:ea typeface="+mj-ea"/>
              </a:rPr>
              <a:t>≦</a:t>
            </a:r>
            <a:r>
              <a:rPr lang="en-US" altLang="ja-JP" sz="3420">
                <a:solidFill>
                  <a:srgbClr val="FF0000"/>
                </a:solidFill>
                <a:latin typeface="+mj-ea"/>
                <a:ea typeface="+mj-ea"/>
              </a:rPr>
              <a:t>7.90</a:t>
            </a:r>
            <a:endParaRPr lang="ja-JP" altLang="en-US" sz="3420">
              <a:latin typeface="+mj-ea"/>
              <a:ea typeface="+mj-ea"/>
            </a:endParaRPr>
          </a:p>
        </p:txBody>
      </p:sp>
      <p:sp>
        <p:nvSpPr>
          <p:cNvPr id="13" name="下矢印 12"/>
          <p:cNvSpPr/>
          <p:nvPr/>
        </p:nvSpPr>
        <p:spPr>
          <a:xfrm>
            <a:off x="7683813" y="7452856"/>
            <a:ext cx="615415" cy="409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3420"/>
          </a:p>
        </p:txBody>
      </p:sp>
      <p:pic>
        <p:nvPicPr>
          <p:cNvPr id="8500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165" y="6624762"/>
            <a:ext cx="3267129" cy="74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728" y="7950618"/>
            <a:ext cx="10023119" cy="73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タイトル 1"/>
          <p:cNvSpPr>
            <a:spLocks noGrp="1"/>
          </p:cNvSpPr>
          <p:nvPr>
            <p:ph type="title"/>
          </p:nvPr>
        </p:nvSpPr>
        <p:spPr>
          <a:xfrm>
            <a:off x="767507" y="573424"/>
            <a:ext cx="12706509" cy="821307"/>
          </a:xfrm>
        </p:spPr>
        <p:txBody>
          <a:bodyPr/>
          <a:lstStyle/>
          <a:p>
            <a:pPr algn="l">
              <a:defRPr/>
            </a:pPr>
            <a:r>
              <a:rPr lang="ja-JP" altLang="en-US" dirty="0" smtClean="0">
                <a:latin typeface="+mj-ea"/>
                <a:ea typeface="+mj-ea"/>
              </a:rPr>
              <a:t>例題②</a:t>
            </a:r>
            <a:r>
              <a:rPr lang="en-US" altLang="ja-JP" dirty="0" smtClean="0">
                <a:solidFill>
                  <a:srgbClr val="FF0000"/>
                </a:solidFill>
                <a:latin typeface="+mj-ea"/>
                <a:ea typeface="+mj-ea"/>
              </a:rPr>
              <a:t>【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解答</a:t>
            </a:r>
            <a:r>
              <a:rPr lang="en-US" altLang="ja-JP" dirty="0" smtClean="0">
                <a:solidFill>
                  <a:srgbClr val="FF0000"/>
                </a:solidFill>
                <a:latin typeface="+mj-ea"/>
                <a:ea typeface="+mj-ea"/>
              </a:rPr>
              <a:t>】</a:t>
            </a:r>
            <a:r>
              <a:rPr lang="ja-JP" altLang="en-US" dirty="0">
                <a:latin typeface="+mj-ea"/>
                <a:ea typeface="+mj-ea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4760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スライド番号プレースホルダー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1058852" indent="-407251"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629004" indent="-325801"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2280605" indent="-325801"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932206" indent="-325801"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3583808" indent="-325801" eaLnBrk="0" fontAlgn="base" hangingPunct="0">
              <a:spcBef>
                <a:spcPct val="0"/>
              </a:spcBef>
              <a:spcAft>
                <a:spcPct val="0"/>
              </a:spcAft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4235409" indent="-325801" eaLnBrk="0" fontAlgn="base" hangingPunct="0">
              <a:spcBef>
                <a:spcPct val="0"/>
              </a:spcBef>
              <a:spcAft>
                <a:spcPct val="0"/>
              </a:spcAft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4887011" indent="-325801" eaLnBrk="0" fontAlgn="base" hangingPunct="0">
              <a:spcBef>
                <a:spcPct val="0"/>
              </a:spcBef>
              <a:spcAft>
                <a:spcPct val="0"/>
              </a:spcAft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5538612" indent="-325801" eaLnBrk="0" fontAlgn="base" hangingPunct="0">
              <a:spcBef>
                <a:spcPct val="0"/>
              </a:spcBef>
              <a:spcAft>
                <a:spcPct val="0"/>
              </a:spcAft>
              <a:defRPr kumimoji="1" sz="342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fld id="{1A7D58C5-9D60-47A2-AD3A-10AF4496BF81}" type="slidenum">
              <a:rPr kumimoji="0" lang="en-US" altLang="ja-JP" sz="2565">
                <a:solidFill>
                  <a:schemeClr val="bg1"/>
                </a:solidFill>
                <a:ea typeface="ＭＳ Ｐゴシック" panose="020B0600070205080204" pitchFamily="50" charset="-128"/>
              </a:rPr>
              <a:pPr/>
              <a:t>37</a:t>
            </a:fld>
            <a:endParaRPr kumimoji="0" lang="en-US" altLang="ja-JP" sz="2565">
              <a:solidFill>
                <a:schemeClr val="bg1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86020" name="正方形/長方形 3"/>
          <p:cNvSpPr>
            <a:spLocks noChangeArrowheads="1"/>
          </p:cNvSpPr>
          <p:nvPr/>
        </p:nvSpPr>
        <p:spPr bwMode="auto">
          <a:xfrm>
            <a:off x="2222005" y="1705967"/>
            <a:ext cx="12665783" cy="1320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71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3991">
                <a:latin typeface="+mj-ea"/>
                <a:ea typeface="+mj-ea"/>
              </a:rPr>
              <a:t>「片側」が</a:t>
            </a:r>
            <a:r>
              <a:rPr lang="en-US" altLang="ja-JP" sz="3991">
                <a:latin typeface="+mj-ea"/>
                <a:ea typeface="+mj-ea"/>
              </a:rPr>
              <a:t>2.5%</a:t>
            </a:r>
            <a:r>
              <a:rPr lang="ja-JP" altLang="en-US" sz="3991">
                <a:latin typeface="+mj-ea"/>
                <a:ea typeface="+mj-ea"/>
              </a:rPr>
              <a:t>となっている列をみる（ピンク色の列）</a:t>
            </a:r>
            <a:endParaRPr lang="en-US" altLang="ja-JP" sz="3991">
              <a:latin typeface="+mj-ea"/>
              <a:ea typeface="+mj-ea"/>
            </a:endParaRPr>
          </a:p>
        </p:txBody>
      </p:sp>
      <p:pic>
        <p:nvPicPr>
          <p:cNvPr id="86021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636" y="2658503"/>
            <a:ext cx="7959668" cy="642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6122650" y="5194827"/>
            <a:ext cx="1027200" cy="4117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3420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767507" y="573424"/>
            <a:ext cx="12706509" cy="821307"/>
          </a:xfrm>
        </p:spPr>
        <p:txBody>
          <a:bodyPr/>
          <a:lstStyle/>
          <a:p>
            <a:pPr algn="l">
              <a:defRPr/>
            </a:pPr>
            <a:r>
              <a:rPr lang="ja-JP" altLang="en-US" dirty="0" smtClean="0">
                <a:latin typeface="+mj-ea"/>
                <a:ea typeface="+mj-ea"/>
              </a:rPr>
              <a:t>例題②</a:t>
            </a:r>
            <a:r>
              <a:rPr lang="en-US" altLang="ja-JP" dirty="0" smtClean="0">
                <a:solidFill>
                  <a:srgbClr val="FF0000"/>
                </a:solidFill>
                <a:latin typeface="+mj-ea"/>
                <a:ea typeface="+mj-ea"/>
              </a:rPr>
              <a:t>【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解答</a:t>
            </a:r>
            <a:r>
              <a:rPr lang="en-US" altLang="ja-JP" dirty="0" smtClean="0">
                <a:solidFill>
                  <a:srgbClr val="FF0000"/>
                </a:solidFill>
                <a:latin typeface="+mj-ea"/>
                <a:ea typeface="+mj-ea"/>
              </a:rPr>
              <a:t>】</a:t>
            </a:r>
            <a:r>
              <a:rPr lang="ja-JP" altLang="en-US" dirty="0">
                <a:latin typeface="+mj-ea"/>
                <a:ea typeface="+mj-ea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271598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3B8A25-2543-4AF1-9CB0-09D9EEEEDDB0}" type="slidenum">
              <a:rPr lang="en-US" altLang="ja-JP" smtClean="0"/>
              <a:pPr>
                <a:defRPr/>
              </a:pPr>
              <a:t>38</a:t>
            </a:fld>
            <a:endParaRPr lang="en-US" altLang="ja-JP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63651" y="1646759"/>
            <a:ext cx="40959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Python</a:t>
            </a:r>
            <a:r>
              <a:rPr kumimoji="1" lang="ja-JP" altLang="en-US" sz="4000" dirty="0" smtClean="0"/>
              <a:t>による解法</a:t>
            </a:r>
            <a:endParaRPr kumimoji="1" lang="ja-JP" altLang="en-US" sz="4000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07" y="2606673"/>
            <a:ext cx="9466368" cy="5703259"/>
          </a:xfrm>
          <a:prstGeom prst="rect">
            <a:avLst/>
          </a:prstGeom>
        </p:spPr>
      </p:pic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767507" y="530635"/>
            <a:ext cx="12706509" cy="821307"/>
          </a:xfrm>
        </p:spPr>
        <p:txBody>
          <a:bodyPr/>
          <a:lstStyle/>
          <a:p>
            <a:pPr algn="l">
              <a:defRPr/>
            </a:pPr>
            <a:r>
              <a:rPr lang="ja-JP" altLang="en-US" dirty="0" smtClean="0">
                <a:latin typeface="+mj-ea"/>
                <a:ea typeface="+mj-ea"/>
              </a:rPr>
              <a:t>例題②</a:t>
            </a:r>
            <a:r>
              <a:rPr lang="en-US" altLang="ja-JP" dirty="0" smtClean="0">
                <a:solidFill>
                  <a:srgbClr val="FF0000"/>
                </a:solidFill>
                <a:latin typeface="+mj-ea"/>
                <a:ea typeface="+mj-ea"/>
              </a:rPr>
              <a:t>【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解答</a:t>
            </a:r>
            <a:r>
              <a:rPr lang="en-US" altLang="ja-JP" dirty="0" smtClean="0">
                <a:solidFill>
                  <a:srgbClr val="FF0000"/>
                </a:solidFill>
                <a:latin typeface="+mj-ea"/>
                <a:ea typeface="+mj-ea"/>
              </a:rPr>
              <a:t>】</a:t>
            </a:r>
            <a:r>
              <a:rPr lang="ja-JP" altLang="en-US" dirty="0">
                <a:latin typeface="+mj-ea"/>
                <a:ea typeface="+mj-ea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27196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3B8A25-2543-4AF1-9CB0-09D9EEEEDDB0}" type="slidenum">
              <a:rPr lang="en-US" altLang="ja-JP" smtClean="0"/>
              <a:pPr>
                <a:defRPr/>
              </a:pPr>
              <a:t>39</a:t>
            </a:fld>
            <a:endParaRPr lang="en-US" altLang="ja-JP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767507" y="530635"/>
            <a:ext cx="12706509" cy="821307"/>
          </a:xfrm>
        </p:spPr>
        <p:txBody>
          <a:bodyPr/>
          <a:lstStyle/>
          <a:p>
            <a:pPr algn="l">
              <a:defRPr/>
            </a:pPr>
            <a:r>
              <a:rPr lang="ja-JP" altLang="en-US" smtClean="0">
                <a:latin typeface="+mj-ea"/>
                <a:ea typeface="+mj-ea"/>
              </a:rPr>
              <a:t>学習のまとめ（チェックリスト）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 bwMode="auto">
          <a:xfrm>
            <a:off x="919907" y="1653544"/>
            <a:ext cx="12706509" cy="821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4561">
                <a:solidFill>
                  <a:schemeClr val="accent6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ﾎﾟｯﾌﾟ体" pitchFamily="50" charset="-128"/>
                <a:ea typeface="HGP創英角ﾎﾟｯﾌﾟ体" pitchFamily="50" charset="-128"/>
                <a:cs typeface="+mj-cs"/>
              </a:defRPr>
            </a:lvl1pPr>
            <a:lvl2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2pPr>
            <a:lvl3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3pPr>
            <a:lvl4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4pPr>
            <a:lvl5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5pPr>
            <a:lvl6pPr marL="456724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6pPr>
            <a:lvl7pPr marL="913451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7pPr>
            <a:lvl8pPr marL="1370173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8pPr>
            <a:lvl9pPr marL="1826903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9pPr>
          </a:lstStyle>
          <a:p>
            <a:pPr algn="l">
              <a:defRPr/>
            </a:pPr>
            <a:r>
              <a:rPr lang="ja-JP" altLang="en-US" kern="0" dirty="0" smtClean="0">
                <a:latin typeface="+mj-ea"/>
                <a:ea typeface="+mj-ea"/>
              </a:rPr>
              <a:t>・信頼区間の意味を理解していますか？</a:t>
            </a:r>
            <a:endParaRPr lang="en-US" altLang="ja-JP" kern="0" dirty="0" smtClean="0">
              <a:latin typeface="+mj-ea"/>
              <a:ea typeface="+mj-ea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auto">
          <a:xfrm>
            <a:off x="875519" y="2913684"/>
            <a:ext cx="12706509" cy="821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4561">
                <a:solidFill>
                  <a:schemeClr val="accent6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ﾎﾟｯﾌﾟ体" pitchFamily="50" charset="-128"/>
                <a:ea typeface="HGP創英角ﾎﾟｯﾌﾟ体" pitchFamily="50" charset="-128"/>
                <a:cs typeface="+mj-cs"/>
              </a:defRPr>
            </a:lvl1pPr>
            <a:lvl2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2pPr>
            <a:lvl3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3pPr>
            <a:lvl4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4pPr>
            <a:lvl5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5pPr>
            <a:lvl6pPr marL="456724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6pPr>
            <a:lvl7pPr marL="913451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7pPr>
            <a:lvl8pPr marL="1370173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8pPr>
            <a:lvl9pPr marL="1826903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9pPr>
          </a:lstStyle>
          <a:p>
            <a:pPr algn="l">
              <a:defRPr/>
            </a:pPr>
            <a:r>
              <a:rPr lang="ja-JP" altLang="en-US" kern="0" dirty="0" smtClean="0">
                <a:latin typeface="+mj-ea"/>
                <a:ea typeface="+mj-ea"/>
              </a:rPr>
              <a:t>・</a:t>
            </a:r>
            <a:r>
              <a:rPr lang="en-US" altLang="ja-JP" kern="0" dirty="0" smtClean="0">
                <a:latin typeface="+mj-ea"/>
                <a:ea typeface="+mj-ea"/>
              </a:rPr>
              <a:t>Python</a:t>
            </a:r>
            <a:r>
              <a:rPr lang="ja-JP" altLang="en-US" kern="0" dirty="0" smtClean="0">
                <a:latin typeface="+mj-ea"/>
                <a:ea typeface="+mj-ea"/>
              </a:rPr>
              <a:t>を用いて信頼区間を構成できますか？</a:t>
            </a:r>
            <a:endParaRPr lang="en-US" altLang="ja-JP" kern="0" dirty="0" smtClean="0">
              <a:latin typeface="+mj-ea"/>
              <a:ea typeface="+mj-ea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 bwMode="auto">
          <a:xfrm>
            <a:off x="950430" y="4101816"/>
            <a:ext cx="14686729" cy="821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ctr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4561">
                <a:solidFill>
                  <a:schemeClr val="accent6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ﾎﾟｯﾌﾟ体" pitchFamily="50" charset="-128"/>
                <a:ea typeface="HGP創英角ﾎﾟｯﾌﾟ体" pitchFamily="50" charset="-128"/>
                <a:cs typeface="+mj-cs"/>
              </a:defRPr>
            </a:lvl1pPr>
            <a:lvl2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2pPr>
            <a:lvl3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3pPr>
            <a:lvl4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4pPr>
            <a:lvl5pPr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DDDDDD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5pPr>
            <a:lvl6pPr marL="456724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6pPr>
            <a:lvl7pPr marL="913451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7pPr>
            <a:lvl8pPr marL="1370173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8pPr>
            <a:lvl9pPr marL="1826903" algn="l" defTabSz="1137053" rtl="0" eaLnBrk="1" fontAlgn="base" hangingPunct="1">
              <a:spcBef>
                <a:spcPct val="0"/>
              </a:spcBef>
              <a:spcAft>
                <a:spcPct val="0"/>
              </a:spcAft>
              <a:defRPr kumimoji="1" sz="5400">
                <a:solidFill>
                  <a:srgbClr val="FFCC00"/>
                </a:solidFill>
                <a:latin typeface="ＤＦＧ平成ゴシック体W7" pitchFamily="50" charset="-128"/>
                <a:ea typeface="ＤＦＧ平成ゴシック体W7" pitchFamily="50" charset="-128"/>
              </a:defRPr>
            </a:lvl9pPr>
          </a:lstStyle>
          <a:p>
            <a:pPr algn="l">
              <a:defRPr/>
            </a:pPr>
            <a:r>
              <a:rPr lang="ja-JP" altLang="en-US" sz="4000" kern="0" dirty="0" smtClean="0">
                <a:latin typeface="+mj-ea"/>
                <a:ea typeface="+mj-ea"/>
              </a:rPr>
              <a:t>・母分散が既知の場合に、信頼区間の幅に対する要件に基づき、</a:t>
            </a:r>
            <a:endParaRPr lang="en-US" altLang="ja-JP" sz="4000" kern="0" dirty="0" smtClean="0">
              <a:latin typeface="+mj-ea"/>
              <a:ea typeface="+mj-ea"/>
            </a:endParaRPr>
          </a:p>
          <a:p>
            <a:pPr algn="l">
              <a:defRPr/>
            </a:pPr>
            <a:r>
              <a:rPr lang="ja-JP" altLang="en-US" sz="4000" kern="0" dirty="0" smtClean="0">
                <a:latin typeface="+mj-ea"/>
                <a:ea typeface="+mj-ea"/>
              </a:rPr>
              <a:t>　必要なサンプルサイズを算出できますか？</a:t>
            </a:r>
            <a:endParaRPr lang="en-US" altLang="ja-JP" sz="4000" kern="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746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ja-JP" altLang="en-US" dirty="0" smtClean="0"/>
              <a:t>母平均，母分散・母標準偏差</a:t>
            </a:r>
          </a:p>
        </p:txBody>
      </p:sp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523875" y="1918529"/>
            <a:ext cx="1504127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n-ea"/>
                <a:ea typeface="+mn-ea"/>
              </a:rPr>
              <a:t>母集団の平均値</a:t>
            </a:r>
            <a:r>
              <a:rPr lang="en-US" altLang="ja-JP" sz="4400" dirty="0">
                <a:latin typeface="+mn-ea"/>
                <a:ea typeface="+mn-ea"/>
              </a:rPr>
              <a:t>μ</a:t>
            </a:r>
            <a:r>
              <a:rPr lang="ja-JP" altLang="en-US" sz="4400" dirty="0">
                <a:latin typeface="+mn-ea"/>
                <a:ea typeface="+mn-ea"/>
              </a:rPr>
              <a:t>を</a:t>
            </a:r>
            <a:r>
              <a:rPr lang="ja-JP" altLang="en-US" sz="4400" dirty="0">
                <a:solidFill>
                  <a:srgbClr val="FF0000"/>
                </a:solidFill>
                <a:latin typeface="+mn-ea"/>
                <a:ea typeface="+mn-ea"/>
              </a:rPr>
              <a:t>母平均</a:t>
            </a:r>
            <a:r>
              <a:rPr lang="ja-JP" altLang="en-US" sz="4400" dirty="0">
                <a:latin typeface="+mn-ea"/>
                <a:ea typeface="+mn-ea"/>
              </a:rPr>
              <a:t>と</a:t>
            </a:r>
            <a:r>
              <a:rPr lang="ja-JP" altLang="en-US" sz="4400" dirty="0" smtClean="0">
                <a:latin typeface="+mn-ea"/>
                <a:ea typeface="+mn-ea"/>
              </a:rPr>
              <a:t>呼ぶ</a:t>
            </a:r>
            <a:endParaRPr lang="en-US" altLang="ja-JP" sz="4400" dirty="0">
              <a:latin typeface="+mn-ea"/>
              <a:ea typeface="+mn-ea"/>
            </a:endParaRPr>
          </a:p>
        </p:txBody>
      </p:sp>
      <p:sp>
        <p:nvSpPr>
          <p:cNvPr id="8" name="正方形/長方形 3"/>
          <p:cNvSpPr>
            <a:spLocks noChangeArrowheads="1"/>
          </p:cNvSpPr>
          <p:nvPr/>
        </p:nvSpPr>
        <p:spPr bwMode="auto">
          <a:xfrm>
            <a:off x="631887" y="4655991"/>
            <a:ext cx="15041276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n-ea"/>
                <a:ea typeface="+mn-ea"/>
              </a:rPr>
              <a:t>母集団のデータの散らばり度合いを表わす統計量が，</a:t>
            </a:r>
            <a:r>
              <a:rPr lang="ja-JP" altLang="en-US" sz="4400" dirty="0">
                <a:solidFill>
                  <a:srgbClr val="FF0000"/>
                </a:solidFill>
                <a:latin typeface="+mn-ea"/>
                <a:ea typeface="+mn-ea"/>
              </a:rPr>
              <a:t>母分散</a:t>
            </a:r>
            <a:r>
              <a:rPr lang="ja-JP" altLang="en-US" sz="4400" dirty="0">
                <a:latin typeface="+mn-ea"/>
                <a:ea typeface="+mn-ea"/>
              </a:rPr>
              <a:t>や</a:t>
            </a:r>
            <a:r>
              <a:rPr lang="ja-JP" altLang="en-US" sz="4400" dirty="0">
                <a:solidFill>
                  <a:srgbClr val="FF0000"/>
                </a:solidFill>
                <a:latin typeface="+mn-ea"/>
                <a:ea typeface="+mn-ea"/>
              </a:rPr>
              <a:t>母標準偏差</a:t>
            </a:r>
            <a:endParaRPr lang="en-US" altLang="ja-JP" sz="44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 dirty="0" smtClean="0">
                <a:latin typeface="+mn-ea"/>
                <a:ea typeface="+mn-ea"/>
              </a:rPr>
              <a:t>母標準</a:t>
            </a:r>
            <a:r>
              <a:rPr lang="ja-JP" altLang="en-US" sz="4400" dirty="0">
                <a:latin typeface="+mn-ea"/>
                <a:ea typeface="+mn-ea"/>
              </a:rPr>
              <a:t>偏差</a:t>
            </a:r>
            <a:r>
              <a:rPr lang="en-US" altLang="ja-JP" sz="4400" dirty="0">
                <a:latin typeface="+mn-ea"/>
                <a:ea typeface="+mn-ea"/>
              </a:rPr>
              <a:t>σ</a:t>
            </a:r>
            <a:r>
              <a:rPr lang="ja-JP" altLang="en-US" sz="4400" dirty="0">
                <a:latin typeface="+mn-ea"/>
                <a:ea typeface="+mn-ea"/>
              </a:rPr>
              <a:t>＝（母分散</a:t>
            </a:r>
            <a:r>
              <a:rPr lang="en-US" altLang="ja-JP" sz="4400" dirty="0">
                <a:latin typeface="+mn-ea"/>
                <a:ea typeface="+mn-ea"/>
              </a:rPr>
              <a:t>σ</a:t>
            </a:r>
            <a:r>
              <a:rPr lang="en-US" altLang="ja-JP" sz="4400" baseline="30000" dirty="0">
                <a:latin typeface="+mn-ea"/>
                <a:ea typeface="+mn-ea"/>
              </a:rPr>
              <a:t>2</a:t>
            </a:r>
            <a:r>
              <a:rPr lang="ja-JP" altLang="en-US" sz="4400" dirty="0">
                <a:latin typeface="+mn-ea"/>
                <a:ea typeface="+mn-ea"/>
              </a:rPr>
              <a:t>）</a:t>
            </a:r>
            <a:r>
              <a:rPr lang="en-US" altLang="ja-JP" sz="4400" baseline="30000" dirty="0">
                <a:latin typeface="+mn-ea"/>
                <a:ea typeface="+mn-ea"/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411883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6894" y="4013664"/>
            <a:ext cx="15902353" cy="1413515"/>
          </a:xfrm>
        </p:spPr>
        <p:txBody>
          <a:bodyPr/>
          <a:lstStyle/>
          <a:p>
            <a:pPr algn="ctr"/>
            <a:r>
              <a:rPr lang="en-US" altLang="ja-JP" dirty="0" smtClean="0"/>
              <a:t>【</a:t>
            </a:r>
            <a:r>
              <a:rPr lang="ja-JP" altLang="en-US" dirty="0" smtClean="0"/>
              <a:t>付録</a:t>
            </a:r>
            <a:r>
              <a:rPr lang="en-US" altLang="ja-JP" dirty="0" smtClean="0"/>
              <a:t>】 t</a:t>
            </a:r>
            <a:r>
              <a:rPr kumimoji="1" lang="ja-JP" altLang="en-US" dirty="0" smtClean="0"/>
              <a:t>分布について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382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00"/>
    </mc:Choice>
    <mc:Fallback xmlns="">
      <p:transition spd="slow" advTm="56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</a:t>
            </a:r>
            <a:r>
              <a:rPr kumimoji="1" lang="ja-JP" altLang="en-US" dirty="0" smtClean="0"/>
              <a:t>分布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41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811907" y="1359299"/>
            <a:ext cx="14249188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ja-JP" altLang="en-US" sz="4000" dirty="0" smtClean="0">
                <a:latin typeface="+mj-ea"/>
                <a:ea typeface="+mj-ea"/>
              </a:rPr>
              <a:t>次の様な時に使う</a:t>
            </a:r>
            <a:endParaRPr lang="en-US" altLang="ja-JP" sz="4000" dirty="0" smtClean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000" dirty="0" smtClean="0">
                <a:latin typeface="+mj-ea"/>
                <a:ea typeface="+mj-ea"/>
              </a:rPr>
              <a:t>【</a:t>
            </a:r>
            <a:r>
              <a:rPr lang="ja-JP" altLang="en-US" sz="4000" dirty="0" smtClean="0">
                <a:latin typeface="+mj-ea"/>
                <a:ea typeface="+mj-ea"/>
              </a:rPr>
              <a:t>例</a:t>
            </a:r>
            <a:r>
              <a:rPr lang="en-US" altLang="ja-JP" sz="4000" dirty="0" smtClean="0">
                <a:latin typeface="+mj-ea"/>
                <a:ea typeface="+mj-ea"/>
              </a:rPr>
              <a:t>】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ja-JP" altLang="en-US" sz="4000" dirty="0" smtClean="0">
                <a:latin typeface="+mj-ea"/>
                <a:ea typeface="+mj-ea"/>
              </a:rPr>
              <a:t>確率変数</a:t>
            </a:r>
            <a:r>
              <a:rPr lang="en-US" altLang="ja-JP" sz="4000" dirty="0" smtClean="0">
                <a:latin typeface="+mj-ea"/>
                <a:ea typeface="+mj-ea"/>
              </a:rPr>
              <a:t>X</a:t>
            </a:r>
            <a:r>
              <a:rPr lang="en-US" altLang="ja-JP" sz="4000" baseline="-25000" dirty="0" smtClean="0">
                <a:latin typeface="+mj-ea"/>
                <a:ea typeface="+mj-ea"/>
              </a:rPr>
              <a:t>1</a:t>
            </a:r>
            <a:r>
              <a:rPr lang="en-US" altLang="ja-JP" sz="4000" dirty="0" smtClean="0">
                <a:latin typeface="+mj-ea"/>
                <a:ea typeface="+mj-ea"/>
              </a:rPr>
              <a:t>, X</a:t>
            </a:r>
            <a:r>
              <a:rPr lang="en-US" altLang="ja-JP" sz="4000" baseline="-25000" dirty="0" smtClean="0">
                <a:latin typeface="+mj-ea"/>
                <a:ea typeface="+mj-ea"/>
              </a:rPr>
              <a:t>2</a:t>
            </a:r>
            <a:r>
              <a:rPr lang="en-US" altLang="ja-JP" sz="4000" dirty="0" smtClean="0">
                <a:latin typeface="+mj-ea"/>
                <a:ea typeface="+mj-ea"/>
              </a:rPr>
              <a:t>, …,</a:t>
            </a:r>
            <a:r>
              <a:rPr lang="en-US" altLang="ja-JP" sz="4000" dirty="0" err="1" smtClean="0">
                <a:latin typeface="+mj-ea"/>
                <a:ea typeface="+mj-ea"/>
              </a:rPr>
              <a:t>X</a:t>
            </a:r>
            <a:r>
              <a:rPr lang="en-US" altLang="ja-JP" sz="4000" baseline="-25000" dirty="0" err="1" smtClean="0">
                <a:latin typeface="+mj-ea"/>
                <a:ea typeface="+mj-ea"/>
              </a:rPr>
              <a:t>n</a:t>
            </a:r>
            <a:r>
              <a:rPr lang="ja-JP" altLang="en-US" sz="4000" dirty="0" smtClean="0">
                <a:latin typeface="+mj-ea"/>
                <a:ea typeface="+mj-ea"/>
              </a:rPr>
              <a:t>が互いに独立で、それらの分布が同じ正規分布：Ｎ（</a:t>
            </a:r>
            <a:r>
              <a:rPr lang="en-US" altLang="ja-JP" sz="4000" dirty="0" smtClean="0">
                <a:latin typeface="+mj-ea"/>
                <a:ea typeface="+mj-ea"/>
              </a:rPr>
              <a:t>μ</a:t>
            </a:r>
            <a:r>
              <a:rPr lang="ja-JP" altLang="en-US" sz="4000" dirty="0" err="1" smtClean="0">
                <a:latin typeface="+mj-ea"/>
                <a:ea typeface="+mj-ea"/>
              </a:rPr>
              <a:t>，</a:t>
            </a:r>
            <a:r>
              <a:rPr lang="en-US" altLang="ja-JP" sz="4000" dirty="0" smtClean="0">
                <a:latin typeface="+mj-ea"/>
                <a:ea typeface="+mj-ea"/>
              </a:rPr>
              <a:t>σ</a:t>
            </a:r>
            <a:r>
              <a:rPr lang="en-US" altLang="ja-JP" sz="4000" baseline="30000" dirty="0" smtClean="0">
                <a:latin typeface="+mj-ea"/>
                <a:ea typeface="+mj-ea"/>
              </a:rPr>
              <a:t>2</a:t>
            </a:r>
            <a:r>
              <a:rPr lang="ja-JP" altLang="en-US" sz="4000" dirty="0" smtClean="0">
                <a:latin typeface="+mj-ea"/>
                <a:ea typeface="+mj-ea"/>
              </a:rPr>
              <a:t>）ならば</a:t>
            </a:r>
            <a:endParaRPr lang="en-US" altLang="ja-JP" sz="4000" dirty="0" smtClean="0">
              <a:latin typeface="+mj-ea"/>
              <a:ea typeface="+mj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ja-JP" altLang="en-US" sz="4000" dirty="0" smtClean="0">
                <a:latin typeface="+mj-ea"/>
                <a:ea typeface="+mj-ea"/>
              </a:rPr>
              <a:t>統計量</a:t>
            </a:r>
            <a:endParaRPr lang="en-US" altLang="ja-JP" sz="4000" dirty="0" smtClean="0">
              <a:latin typeface="+mj-ea"/>
              <a:ea typeface="+mj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r>
              <a:rPr lang="en-US" altLang="ja-JP" sz="4000" dirty="0" smtClean="0">
                <a:latin typeface="+mj-ea"/>
                <a:ea typeface="+mj-ea"/>
              </a:rPr>
              <a:t> 			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endParaRPr lang="en-US" altLang="ja-JP" sz="40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r>
              <a:rPr lang="ja-JP" altLang="en-US" sz="4000" dirty="0" smtClean="0">
                <a:latin typeface="+mj-ea"/>
                <a:ea typeface="+mj-ea"/>
              </a:rPr>
              <a:t>　の分布は、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自由度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(n-1)</a:t>
            </a:r>
            <a:r>
              <a:rPr lang="ja-JP" altLang="en-US" sz="4000" dirty="0" smtClean="0">
                <a:solidFill>
                  <a:srgbClr val="FF0000"/>
                </a:solidFill>
                <a:latin typeface="+mj-ea"/>
                <a:ea typeface="+mj-ea"/>
              </a:rPr>
              <a:t>の</a:t>
            </a:r>
            <a:r>
              <a:rPr lang="en-US" altLang="ja-JP" sz="4000" dirty="0" smtClean="0">
                <a:solidFill>
                  <a:srgbClr val="FF0000"/>
                </a:solidFill>
                <a:latin typeface="+mj-ea"/>
                <a:ea typeface="+mj-ea"/>
              </a:rPr>
              <a:t>t</a:t>
            </a:r>
            <a:r>
              <a:rPr lang="ja-JP" altLang="en-US" sz="4000" dirty="0" smtClean="0">
                <a:latin typeface="+mj-ea"/>
                <a:ea typeface="+mj-ea"/>
              </a:rPr>
              <a:t>分布となる。ただし</a:t>
            </a:r>
            <a:r>
              <a:rPr lang="en-US" altLang="ja-JP" sz="4000" dirty="0" smtClean="0">
                <a:latin typeface="+mj-ea"/>
                <a:ea typeface="+mj-ea"/>
              </a:rPr>
              <a:t> </a:t>
            </a:r>
          </a:p>
        </p:txBody>
      </p:sp>
      <p:pic>
        <p:nvPicPr>
          <p:cNvPr id="7" name="Picture 8" descr="$$&#10;t=\frac{\bar{X}-\mu}{\frac{s}{\sqrt{n}}}&#10;$$&#10;&#10;&#10;&#10;&#10;&#10;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195" y="4369053"/>
            <a:ext cx="3312368" cy="202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$$&#10;s=\sqrt{\frac{(X_1-\bar{X})^2 +(X_2-\bar{X})^2+\ldots +(X_n-\bar{X})^2 }{n-1}}&#10;$$&#10;&#10;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31" y="7803443"/>
            <a:ext cx="8468532" cy="1167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210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53"/>
    </mc:Choice>
    <mc:Fallback xmlns="">
      <p:transition spd="slow" advTm="4775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7722" x="9429750" y="4352925"/>
          <p14:tracePt t="27862" x="9429750" y="4362450"/>
          <p14:tracePt t="27870" x="9429750" y="4379913"/>
          <p14:tracePt t="27875" x="9429750" y="4398963"/>
          <p14:tracePt t="27890" x="9429750" y="4443413"/>
          <p14:tracePt t="27907" x="9448800" y="4643438"/>
          <p14:tracePt t="27924" x="9512300" y="4932363"/>
          <p14:tracePt t="27957" x="9520238" y="5538788"/>
          <p14:tracePt t="27990" x="9448800" y="5746750"/>
          <p14:tracePt t="28007" x="9421813" y="5792788"/>
          <p14:tracePt t="28024" x="9375775" y="5837238"/>
          <p14:tracePt t="28040" x="9358313" y="5864225"/>
          <p14:tracePt t="28057" x="9331325" y="5883275"/>
          <p14:tracePt t="28073" x="9285288" y="5910263"/>
          <p14:tracePt t="28090" x="9258300" y="5918200"/>
          <p14:tracePt t="28093" x="9240838" y="5927725"/>
          <p14:tracePt t="28107" x="9204325" y="5927725"/>
          <p14:tracePt t="28123" x="9140825" y="5927725"/>
          <p14:tracePt t="28140" x="9050338" y="5873750"/>
          <p14:tracePt t="28157" x="9023350" y="5846763"/>
          <p14:tracePt t="28370" x="9050338" y="5927725"/>
          <p14:tracePt t="28376" x="9113838" y="6027738"/>
          <p14:tracePt t="28391" x="9221788" y="6272213"/>
          <p14:tracePt t="28407" x="9331325" y="6561138"/>
          <p14:tracePt t="28423" x="9358313" y="6815138"/>
          <p14:tracePt t="28440" x="9367838" y="6915150"/>
          <p14:tracePt t="28443" x="9367838" y="6959600"/>
          <p14:tracePt t="28457" x="9358313" y="7013575"/>
          <p14:tracePt t="28474" x="9339263" y="7067550"/>
          <p14:tracePt t="28491" x="9304338" y="7123113"/>
          <p14:tracePt t="28507" x="9258300" y="7150100"/>
          <p14:tracePt t="28524" x="9204325" y="7167563"/>
          <p14:tracePt t="28528" x="9158288" y="7167563"/>
          <p14:tracePt t="28540" x="9077325" y="7131050"/>
          <p14:tracePt t="28557" x="8851900" y="6942138"/>
          <p14:tracePt t="28575" x="8353425" y="5900738"/>
          <p14:tracePt t="28590" x="8128000" y="5294313"/>
          <p14:tracePt t="28608" x="8054975" y="5049838"/>
          <p14:tracePt t="28623" x="8037513" y="4905375"/>
          <p14:tracePt t="28640" x="8037513" y="4841875"/>
          <p14:tracePt t="28642" x="8045450" y="4805363"/>
          <p14:tracePt t="28657" x="8072438" y="4760913"/>
          <p14:tracePt t="28673" x="8099425" y="4724400"/>
          <p14:tracePt t="28691" x="8189913" y="4670425"/>
          <p14:tracePt t="28707" x="8272463" y="4651375"/>
          <p14:tracePt t="28724" x="8389938" y="4651375"/>
          <p14:tracePt t="28726" x="8497888" y="4678363"/>
          <p14:tracePt t="28741" x="8734425" y="4778375"/>
          <p14:tracePt t="28757" x="8969375" y="4959350"/>
          <p14:tracePt t="28774" x="9204325" y="5213350"/>
          <p14:tracePt t="28791" x="9285288" y="5303838"/>
          <p14:tracePt t="28807" x="9367838" y="5430838"/>
          <p14:tracePt t="28824" x="9421813" y="5565775"/>
          <p14:tracePt t="28840" x="9439275" y="5656263"/>
          <p14:tracePt t="28857" x="9448800" y="5810250"/>
          <p14:tracePt t="28874" x="9439275" y="5927725"/>
          <p14:tracePt t="28876" x="9412288" y="5981700"/>
          <p14:tracePt t="28891" x="9367838" y="6108700"/>
          <p14:tracePt t="28907" x="9294813" y="6218238"/>
          <p14:tracePt t="28925" x="9158288" y="6353175"/>
          <p14:tracePt t="28940" x="9086850" y="6389688"/>
          <p14:tracePt t="28957" x="9013825" y="6416675"/>
          <p14:tracePt t="28959" x="8986838" y="6426200"/>
          <p14:tracePt t="28974" x="8915400" y="6426200"/>
          <p14:tracePt t="28990" x="8851900" y="6389688"/>
          <p14:tracePt t="29007" x="8697913" y="6226175"/>
          <p14:tracePt t="29023" x="8588375" y="6008688"/>
          <p14:tracePt t="29041" x="8497888" y="5764213"/>
          <p14:tracePt t="29044" x="8489950" y="5692775"/>
          <p14:tracePt t="29057" x="8470900" y="5592763"/>
          <p14:tracePt t="29073" x="8480425" y="5511800"/>
          <p14:tracePt t="29090" x="8507413" y="5394325"/>
          <p14:tracePt t="29107" x="8524875" y="5340350"/>
          <p14:tracePt t="29110" x="8543925" y="5311775"/>
          <p14:tracePt t="29124" x="8588375" y="5276850"/>
          <p14:tracePt t="29140" x="8634413" y="5249863"/>
          <p14:tracePt t="29157" x="8697913" y="5230813"/>
          <p14:tracePt t="29160" x="8734425" y="5230813"/>
          <p14:tracePt t="29173" x="8832850" y="5240338"/>
          <p14:tracePt t="29189" x="8959850" y="5294313"/>
          <p14:tracePt t="29206" x="9067800" y="5402263"/>
          <p14:tracePt t="29222" x="9131300" y="5511800"/>
          <p14:tracePt t="29240" x="9140825" y="5665788"/>
          <p14:tracePt t="29256" x="9077325" y="5792788"/>
          <p14:tracePt t="29273" x="8923338" y="5946775"/>
          <p14:tracePt t="29289" x="8634413" y="6064250"/>
          <p14:tracePt t="29306" x="8399463" y="6081713"/>
          <p14:tracePt t="29323" x="7991475" y="6018213"/>
          <p14:tracePt t="29339" x="7747000" y="5927725"/>
          <p14:tracePt t="29356" x="7556500" y="5864225"/>
          <p14:tracePt t="29373" x="7412038" y="5819775"/>
          <p14:tracePt t="29389" x="7375525" y="5792788"/>
          <p14:tracePt t="29406" x="7304088" y="5746750"/>
          <p14:tracePt t="29423" x="7267575" y="5719763"/>
          <p14:tracePt t="29439" x="7213600" y="5638800"/>
          <p14:tracePt t="29456" x="7186613" y="5565775"/>
          <p14:tracePt t="29473" x="7177088" y="5502275"/>
          <p14:tracePt t="29475" x="7177088" y="5457825"/>
          <p14:tracePt t="29489" x="7177088" y="5357813"/>
          <p14:tracePt t="29506" x="7221538" y="5284788"/>
          <p14:tracePt t="29523" x="7439025" y="5095875"/>
          <p14:tracePt t="29539" x="7773988" y="5005388"/>
          <p14:tracePt t="29556" x="8407400" y="5149850"/>
          <p14:tracePt t="29573" x="8761413" y="5321300"/>
          <p14:tracePt t="29589" x="9005888" y="5457825"/>
          <p14:tracePt t="29592" x="9086850" y="5511800"/>
          <p14:tracePt t="29606" x="9231313" y="5602288"/>
          <p14:tracePt t="29623" x="9312275" y="5665788"/>
          <p14:tracePt t="29639" x="9385300" y="5764213"/>
          <p14:tracePt t="29656" x="9412288" y="5837238"/>
          <p14:tracePt t="29673" x="9421813" y="5981700"/>
          <p14:tracePt t="29689" x="9402763" y="6118225"/>
          <p14:tracePt t="29706" x="9339263" y="6280150"/>
          <p14:tracePt t="29722" x="9140825" y="6480175"/>
          <p14:tracePt t="29739" x="8977313" y="6543675"/>
          <p14:tracePt t="29756" x="8832850" y="6580188"/>
          <p14:tracePt t="29773" x="8705850" y="6570663"/>
          <p14:tracePt t="29789" x="8561388" y="6534150"/>
          <p14:tracePt t="29791" x="8507413" y="6516688"/>
          <p14:tracePt t="29806" x="8416925" y="6470650"/>
          <p14:tracePt t="29823" x="8316913" y="6399213"/>
          <p14:tracePt t="29839" x="8162925" y="6199188"/>
          <p14:tracePt t="29856" x="8054975" y="5991225"/>
          <p14:tracePt t="29873" x="7937500" y="5665788"/>
          <p14:tracePt t="29889" x="7910513" y="5457825"/>
          <p14:tracePt t="29906" x="7900988" y="5276850"/>
          <p14:tracePt t="29909" x="7900988" y="5213350"/>
          <p14:tracePt t="29922" x="7918450" y="5122863"/>
          <p14:tracePt t="29939" x="7991475" y="5013325"/>
          <p14:tracePt t="29956" x="8272463" y="4851400"/>
          <p14:tracePt t="29972" x="8497888" y="4814888"/>
          <p14:tracePt t="29989" x="8688388" y="4824413"/>
          <p14:tracePt t="30006" x="8923338" y="4922838"/>
          <p14:tracePt t="30022" x="9013825" y="4978400"/>
          <p14:tracePt t="30039" x="9177338" y="5130800"/>
          <p14:tracePt t="30056" x="9321800" y="5249863"/>
          <p14:tracePt t="30072" x="9485313" y="5457825"/>
          <p14:tracePt t="30089" x="9556750" y="5602288"/>
          <p14:tracePt t="30106" x="9583738" y="5827713"/>
          <p14:tracePt t="30122" x="9556750" y="5981700"/>
          <p14:tracePt t="30139" x="9485313" y="6108700"/>
          <p14:tracePt t="30155" x="9204325" y="6280150"/>
          <p14:tracePt t="30172" x="8959850" y="6316663"/>
          <p14:tracePt t="30189" x="8705850" y="6316663"/>
          <p14:tracePt t="30205" x="8607425" y="6280150"/>
          <p14:tracePt t="30222" x="8551863" y="6262688"/>
          <p14:tracePt t="30239" x="8489950" y="6199188"/>
          <p14:tracePt t="30256" x="8434388" y="6154738"/>
          <p14:tracePt t="30272" x="8299450" y="5891213"/>
          <p14:tracePt t="30289" x="8245475" y="5756275"/>
          <p14:tracePt t="30306" x="8218488" y="5619750"/>
          <p14:tracePt t="30322" x="8226425" y="5529263"/>
          <p14:tracePt t="30339" x="8289925" y="5384800"/>
          <p14:tracePt t="30341" x="8353425" y="5321300"/>
          <p14:tracePt t="30356" x="8524875" y="5149850"/>
          <p14:tracePt t="30373" x="8742363" y="5032375"/>
          <p14:tracePt t="30390" x="9013825" y="5005388"/>
          <p14:tracePt t="30406" x="9167813" y="5022850"/>
          <p14:tracePt t="30423" x="9312275" y="5076825"/>
          <p14:tracePt t="30439" x="9485313" y="5203825"/>
          <p14:tracePt t="30456" x="9575800" y="5311775"/>
          <p14:tracePt t="30458" x="9629775" y="5411788"/>
          <p14:tracePt t="30472" x="9720263" y="5656263"/>
          <p14:tracePt t="30489" x="9729788" y="5910263"/>
          <p14:tracePt t="30506" x="9656763" y="6253163"/>
          <p14:tracePt t="30523" x="9575800" y="6389688"/>
          <p14:tracePt t="30540" x="9439275" y="6543675"/>
          <p14:tracePt t="30556" x="9331325" y="6597650"/>
          <p14:tracePt t="30573" x="9258300" y="6634163"/>
          <p14:tracePt t="30589" x="9167813" y="6651625"/>
          <p14:tracePt t="30606" x="9140825" y="6651625"/>
          <p14:tracePt t="30622" x="9104313" y="6651625"/>
          <p14:tracePt t="30639" x="9077325" y="6651625"/>
          <p14:tracePt t="30656" x="9067800" y="6651625"/>
          <p14:tracePt t="30672" x="9040813" y="6634163"/>
          <p14:tracePt t="30689" x="9032875" y="6615113"/>
          <p14:tracePt t="30732" x="0" y="0"/>
        </p14:tracePtLst>
        <p14:tracePtLst>
          <p14:tracePt t="38916" x="7556500" y="8534400"/>
          <p14:tracePt t="39102" x="7583488" y="8624888"/>
          <p14:tracePt t="39108" x="7656513" y="8769350"/>
          <p14:tracePt t="39120" x="7729538" y="8886825"/>
          <p14:tracePt t="39137" x="7954963" y="9258300"/>
          <p14:tracePt t="39154" x="8145463" y="9493250"/>
          <p14:tracePt t="39157" x="8253413" y="9647238"/>
          <p14:tracePt t="39170" x="8480425" y="9764713"/>
          <p14:tracePt t="39204" x="8851900" y="9764713"/>
          <p14:tracePt t="39236" x="8905875" y="9764713"/>
          <p14:tracePt t="39287" x="8896350" y="9764713"/>
          <p14:tracePt t="39295" x="8878888" y="9764713"/>
          <p14:tracePt t="39303" x="8859838" y="9764713"/>
          <p14:tracePt t="39320" x="8661400" y="9710738"/>
          <p14:tracePt t="39336" x="8181975" y="9385300"/>
          <p14:tracePt t="39353" x="7683500" y="8977313"/>
          <p14:tracePt t="39356" x="7529513" y="8869363"/>
          <p14:tracePt t="39370" x="7367588" y="8759825"/>
          <p14:tracePt t="39386" x="7277100" y="8715375"/>
          <p14:tracePt t="39403" x="7177088" y="8661400"/>
          <p14:tracePt t="39420" x="7104063" y="8642350"/>
          <p14:tracePt t="39437" x="7023100" y="8615363"/>
          <p14:tracePt t="39453" x="6869113" y="8570913"/>
          <p14:tracePt t="39470" x="6761163" y="8516938"/>
          <p14:tracePt t="39486" x="6607175" y="8426450"/>
          <p14:tracePt t="39503" x="6588125" y="8407400"/>
          <p14:tracePt t="39771" x="6561138" y="8407400"/>
          <p14:tracePt t="39775" x="6516688" y="8407400"/>
          <p14:tracePt t="39787" x="6489700" y="8407400"/>
          <p14:tracePt t="39803" x="6316663" y="8407400"/>
          <p14:tracePt t="39820" x="6100763" y="8397875"/>
          <p14:tracePt t="39853" x="5719763" y="8362950"/>
          <p14:tracePt t="39886" x="5457825" y="8280400"/>
          <p14:tracePt t="39903" x="5375275" y="8262938"/>
          <p14:tracePt t="39920" x="5284788" y="8235950"/>
          <p14:tracePt t="39936" x="5230813" y="8226425"/>
          <p14:tracePt t="39953" x="5176838" y="8208963"/>
          <p14:tracePt t="39970" x="5140325" y="8199438"/>
          <p14:tracePt t="39986" x="5122863" y="8189913"/>
          <p14:tracePt t="39989" x="5113338" y="8189913"/>
          <p14:tracePt t="40003" x="5086350" y="8181975"/>
          <p14:tracePt t="40020" x="5068888" y="8172450"/>
          <p14:tracePt t="40036" x="5059363" y="8172450"/>
          <p14:tracePt t="40053" x="5040313" y="8172450"/>
          <p14:tracePt t="40070" x="5032375" y="8172450"/>
          <p14:tracePt t="40086" x="5022850" y="8172450"/>
          <p14:tracePt t="40103" x="5013325" y="8172450"/>
          <p14:tracePt t="40134" x="5022850" y="8172450"/>
          <p14:tracePt t="40139" x="5032375" y="8172450"/>
          <p14:tracePt t="40153" x="5076825" y="8172450"/>
          <p14:tracePt t="40169" x="5130800" y="8172450"/>
          <p14:tracePt t="40187" x="5394325" y="8199438"/>
          <p14:tracePt t="40203" x="5592763" y="8216900"/>
          <p14:tracePt t="40220" x="5729288" y="8226425"/>
          <p14:tracePt t="40222" x="5783263" y="8226425"/>
          <p14:tracePt t="40236" x="5873750" y="8226425"/>
          <p14:tracePt t="40253" x="5973763" y="8235950"/>
          <p14:tracePt t="40269" x="6064250" y="8245475"/>
          <p14:tracePt t="40286" x="6100763" y="8253413"/>
          <p14:tracePt t="40304" x="6145213" y="8253413"/>
          <p14:tracePt t="40319" x="6162675" y="8253413"/>
          <p14:tracePt t="40336" x="6181725" y="8253413"/>
          <p14:tracePt t="40353" x="6199188" y="8253413"/>
          <p14:tracePt t="40369" x="6208713" y="8253413"/>
          <p14:tracePt t="40394" x="6218238" y="8253413"/>
          <p14:tracePt t="41239" x="6208713" y="8253413"/>
          <p14:tracePt t="41247" x="6199188" y="8253413"/>
          <p14:tracePt t="41254" x="6191250" y="8253413"/>
          <p14:tracePt t="41270" x="6172200" y="8253413"/>
          <p14:tracePt t="41288" x="6154738" y="8253413"/>
          <p14:tracePt t="41303" x="6127750" y="8253413"/>
          <p14:tracePt t="41336" x="6072188" y="8253413"/>
          <p14:tracePt t="41370" x="6018213" y="8253413"/>
          <p14:tracePt t="41386" x="6000750" y="8245475"/>
          <p14:tracePt t="41404" x="5964238" y="8235950"/>
          <p14:tracePt t="41419" x="5946775" y="8226425"/>
          <p14:tracePt t="41436" x="5927725" y="8208963"/>
          <p14:tracePt t="41453" x="5900738" y="8199438"/>
          <p14:tracePt t="41469" x="5891213" y="8189913"/>
          <p14:tracePt t="41623" x="0" y="0"/>
        </p14:tracePtLst>
      </p14:laserTraceLst>
    </p:ext>
  </p:extLs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</a:t>
            </a:r>
            <a:r>
              <a:rPr lang="ja-JP" altLang="en-US" dirty="0" smtClean="0"/>
              <a:t>分布の形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42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637877" y="1404593"/>
            <a:ext cx="15755366" cy="747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ja-JP" altLang="en-US" sz="4000" dirty="0" smtClean="0">
                <a:latin typeface="+mn-ea"/>
                <a:ea typeface="+mn-ea"/>
              </a:rPr>
              <a:t>先ほどの例でもみたとおり、</a:t>
            </a:r>
            <a:r>
              <a:rPr lang="en-US" altLang="ja-JP" sz="4000" dirty="0" smtClean="0">
                <a:latin typeface="+mn-ea"/>
                <a:ea typeface="+mn-ea"/>
              </a:rPr>
              <a:t>t</a:t>
            </a:r>
            <a:r>
              <a:rPr lang="ja-JP" altLang="en-US" sz="4000" dirty="0" smtClean="0">
                <a:latin typeface="+mn-ea"/>
                <a:ea typeface="+mn-ea"/>
              </a:rPr>
              <a:t>分布にも</a:t>
            </a:r>
            <a:r>
              <a:rPr lang="ja-JP" altLang="en-US" sz="4000" dirty="0" smtClean="0">
                <a:solidFill>
                  <a:srgbClr val="FF0000"/>
                </a:solidFill>
                <a:latin typeface="+mn-ea"/>
                <a:ea typeface="+mn-ea"/>
              </a:rPr>
              <a:t>自由度</a:t>
            </a:r>
            <a:r>
              <a:rPr lang="ja-JP" altLang="en-US" sz="4000" dirty="0" smtClean="0">
                <a:latin typeface="+mn-ea"/>
                <a:ea typeface="+mn-ea"/>
              </a:rPr>
              <a:t>と呼ばれるパラメータがある</a:t>
            </a:r>
            <a:endParaRPr lang="en-US" altLang="ja-JP" sz="4000" dirty="0" smtClean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000" dirty="0" smtClean="0">
                <a:latin typeface="+mn-ea"/>
                <a:ea typeface="+mn-ea"/>
              </a:rPr>
              <a:t>t</a:t>
            </a:r>
            <a:r>
              <a:rPr lang="ja-JP" altLang="en-US" sz="4000" dirty="0" smtClean="0">
                <a:latin typeface="+mn-ea"/>
                <a:ea typeface="+mn-ea"/>
              </a:rPr>
              <a:t>分布は</a:t>
            </a:r>
            <a:r>
              <a:rPr lang="en-US" altLang="ja-JP" sz="4000" dirty="0" smtClean="0">
                <a:latin typeface="+mn-ea"/>
                <a:ea typeface="+mn-ea"/>
              </a:rPr>
              <a:t>,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ja-JP" altLang="en-US" sz="4000" dirty="0" smtClean="0">
                <a:latin typeface="+mn-ea"/>
                <a:ea typeface="+mn-ea"/>
              </a:rPr>
              <a:t>母平均の推定・検定などによく使う重要な分布</a:t>
            </a:r>
            <a:endParaRPr lang="en-US" altLang="ja-JP" sz="4000" dirty="0" smtClean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en-US" altLang="ja-JP" sz="4000" dirty="0" smtClean="0">
                <a:latin typeface="+mn-ea"/>
                <a:ea typeface="+mn-ea"/>
              </a:rPr>
              <a:t>【</a:t>
            </a:r>
            <a:r>
              <a:rPr lang="ja-JP" altLang="en-US" sz="4000" dirty="0" smtClean="0">
                <a:latin typeface="+mn-ea"/>
                <a:ea typeface="+mn-ea"/>
              </a:rPr>
              <a:t>分布の形</a:t>
            </a:r>
            <a:r>
              <a:rPr lang="en-US" altLang="ja-JP" sz="4000" dirty="0" smtClean="0">
                <a:latin typeface="+mn-ea"/>
                <a:ea typeface="+mn-ea"/>
              </a:rPr>
              <a:t>】</a:t>
            </a: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ja-JP" altLang="en-US" sz="4000" dirty="0" smtClean="0">
                <a:solidFill>
                  <a:srgbClr val="FF0000"/>
                </a:solidFill>
                <a:latin typeface="+mn-ea"/>
                <a:ea typeface="+mn-ea"/>
              </a:rPr>
              <a:t>自由度</a:t>
            </a:r>
            <a:r>
              <a:rPr lang="en-US" altLang="ja-JP" sz="4000" dirty="0" smtClean="0">
                <a:solidFill>
                  <a:srgbClr val="FF0000"/>
                </a:solidFill>
                <a:latin typeface="+mn-ea"/>
                <a:ea typeface="+mn-ea"/>
              </a:rPr>
              <a:t>n</a:t>
            </a:r>
            <a:r>
              <a:rPr lang="ja-JP" altLang="en-US" sz="4000" dirty="0" smtClean="0">
                <a:solidFill>
                  <a:srgbClr val="FF0000"/>
                </a:solidFill>
                <a:latin typeface="+mn-ea"/>
                <a:ea typeface="+mn-ea"/>
              </a:rPr>
              <a:t>の</a:t>
            </a:r>
            <a:r>
              <a:rPr lang="en-US" altLang="ja-JP" sz="4000" dirty="0" smtClean="0">
                <a:solidFill>
                  <a:srgbClr val="FF0000"/>
                </a:solidFill>
                <a:latin typeface="+mn-ea"/>
                <a:ea typeface="+mn-ea"/>
              </a:rPr>
              <a:t>t</a:t>
            </a:r>
            <a:r>
              <a:rPr lang="ja-JP" altLang="en-US" sz="4000" dirty="0" smtClean="0">
                <a:solidFill>
                  <a:srgbClr val="FF0000"/>
                </a:solidFill>
                <a:latin typeface="+mn-ea"/>
                <a:ea typeface="+mn-ea"/>
              </a:rPr>
              <a:t>分布</a:t>
            </a:r>
            <a:r>
              <a:rPr lang="ja-JP" altLang="en-US" sz="4000" dirty="0" smtClean="0">
                <a:latin typeface="+mn-ea"/>
                <a:ea typeface="+mn-ea"/>
              </a:rPr>
              <a:t>とは、その確率密度関数が</a:t>
            </a:r>
            <a:endParaRPr lang="en-US" altLang="ja-JP" sz="4000" dirty="0" smtClean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endParaRPr lang="en-US" altLang="ja-JP" sz="4000" dirty="0" smtClean="0">
              <a:latin typeface="+mn-ea"/>
              <a:ea typeface="+mn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r>
              <a:rPr lang="en-US" altLang="ja-JP" sz="4000" dirty="0" smtClean="0">
                <a:latin typeface="+mn-ea"/>
                <a:ea typeface="+mn-ea"/>
              </a:rPr>
              <a:t> 			</a:t>
            </a:r>
            <a:r>
              <a:rPr lang="en-US" altLang="ja-JP" sz="40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endParaRPr lang="en-US" altLang="ja-JP" sz="40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r>
              <a:rPr lang="ja-JP" altLang="en-US" sz="4000" dirty="0" smtClean="0">
                <a:latin typeface="+mn-ea"/>
                <a:ea typeface="+mn-ea"/>
              </a:rPr>
              <a:t>　で与えられるものである。</a:t>
            </a:r>
            <a:endParaRPr lang="en-US" altLang="ja-JP" sz="4000" dirty="0" smtClean="0">
              <a:latin typeface="+mn-ea"/>
              <a:ea typeface="+mn-ea"/>
            </a:endParaRPr>
          </a:p>
        </p:txBody>
      </p:sp>
      <p:pic>
        <p:nvPicPr>
          <p:cNvPr id="7" name="Picture 2" descr="$$&#10;f(x;n)=\frac{\Gamma\Bigl( \frac{n+1}{2} \Bigr)}{ \sqrt{n\pi} \Bigl( 1+\frac{x^2}{n}\Bigr)^{\frac{n+1}{2}} \Gamma\Bigl( \frac{n}{2} \Bigr) }&#10;$$&#10;&#10;&#10;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19" y="5783957"/>
            <a:ext cx="7610781" cy="223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68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84"/>
    </mc:Choice>
    <mc:Fallback xmlns="">
      <p:transition spd="slow" advTm="2828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20792" x="7947025" y="4081463"/>
          <p14:tracePt t="21091" x="8054975" y="4262438"/>
          <p14:tracePt t="21104" x="8262938" y="4479925"/>
          <p14:tracePt t="21110" x="8380413" y="4552950"/>
          <p14:tracePt t="21124" x="8651875" y="4751388"/>
          <p14:tracePt t="21141" x="8905875" y="4932363"/>
          <p14:tracePt t="21158" x="9186863" y="5095875"/>
          <p14:tracePt t="21159" x="9358313" y="5186363"/>
          <p14:tracePt t="21174" x="9666288" y="5367338"/>
          <p14:tracePt t="21207" x="10307638" y="5827713"/>
          <p14:tracePt t="21241" x="10725150" y="6208713"/>
          <p14:tracePt t="21243" x="10815638" y="6308725"/>
          <p14:tracePt t="21257" x="10969625" y="6497638"/>
          <p14:tracePt t="21274" x="11077575" y="6642100"/>
          <p14:tracePt t="21291" x="11150600" y="6769100"/>
          <p14:tracePt t="21293" x="11177588" y="6815138"/>
          <p14:tracePt t="21307" x="11195050" y="6905625"/>
          <p14:tracePt t="21324" x="11204575" y="6977063"/>
          <p14:tracePt t="21328" x="11204575" y="7013575"/>
          <p14:tracePt t="21340" x="11204575" y="7096125"/>
          <p14:tracePt t="21357" x="11204575" y="7194550"/>
          <p14:tracePt t="21374" x="11177588" y="7312025"/>
          <p14:tracePt t="21390" x="11114088" y="7512050"/>
          <p14:tracePt t="21407" x="11060113" y="7620000"/>
          <p14:tracePt t="21424" x="10987088" y="7756525"/>
          <p14:tracePt t="21440" x="10960100" y="7827963"/>
          <p14:tracePt t="21457" x="10933113" y="7864475"/>
          <p14:tracePt t="21458" x="10914063" y="7883525"/>
          <p14:tracePt t="21473" x="10896600" y="7900988"/>
          <p14:tracePt t="21490" x="10869613" y="7927975"/>
          <p14:tracePt t="21507" x="10842625" y="7927975"/>
          <p14:tracePt t="21508" x="10815638" y="7927975"/>
          <p14:tracePt t="21523" x="10761663" y="7874000"/>
          <p14:tracePt t="21540" x="10588625" y="7385050"/>
          <p14:tracePt t="21733" x="10625138" y="7502525"/>
          <p14:tracePt t="21738" x="10679113" y="7656513"/>
          <p14:tracePt t="21743" x="10752138" y="7800975"/>
          <p14:tracePt t="21757" x="10823575" y="8035925"/>
          <p14:tracePt t="21773" x="10823575" y="8181975"/>
          <p14:tracePt t="21790" x="10823575" y="8326438"/>
          <p14:tracePt t="21792" x="10823575" y="8389938"/>
          <p14:tracePt t="21807" x="10779125" y="8470900"/>
          <p14:tracePt t="21823" x="10742613" y="8524875"/>
          <p14:tracePt t="21840" x="10642600" y="8607425"/>
          <p14:tracePt t="21857" x="10580688" y="8642350"/>
          <p14:tracePt t="21873" x="10544175" y="8661400"/>
          <p14:tracePt t="21876" x="10525125" y="8669338"/>
          <p14:tracePt t="21890" x="10480675" y="8669338"/>
          <p14:tracePt t="21906" x="10444163" y="8661400"/>
          <p14:tracePt t="21924" x="10326688" y="8497888"/>
          <p14:tracePt t="21925" x="10236200" y="8326438"/>
          <p14:tracePt t="21940" x="10001250" y="7673975"/>
          <p14:tracePt t="21959" x="9891713" y="7321550"/>
          <p14:tracePt t="21962" x="9864725" y="7194550"/>
          <p14:tracePt t="21974" x="9820275" y="6986588"/>
          <p14:tracePt t="21990" x="9810750" y="6869113"/>
          <p14:tracePt t="22007" x="9810750" y="6796088"/>
          <p14:tracePt t="22023" x="9828213" y="6705600"/>
          <p14:tracePt t="22040" x="9883775" y="6661150"/>
          <p14:tracePt t="22057" x="9974263" y="6615113"/>
          <p14:tracePt t="22073" x="10307638" y="6670675"/>
          <p14:tracePt t="22090" x="10671175" y="6905625"/>
          <p14:tracePt t="22107" x="10960100" y="7167563"/>
          <p14:tracePt t="22123" x="11185525" y="7475538"/>
          <p14:tracePt t="22140" x="11285538" y="7666038"/>
          <p14:tracePt t="22157" x="11331575" y="7854950"/>
          <p14:tracePt t="22173" x="11339513" y="8081963"/>
          <p14:tracePt t="22190" x="11339513" y="8208963"/>
          <p14:tracePt t="22207" x="11331575" y="8370888"/>
          <p14:tracePt t="22223" x="11295063" y="8443913"/>
          <p14:tracePt t="22240" x="11268075" y="8497888"/>
          <p14:tracePt t="22257" x="11185525" y="8570913"/>
          <p14:tracePt t="22273" x="11131550" y="8597900"/>
          <p14:tracePt t="22290" x="11077575" y="8624888"/>
          <p14:tracePt t="22306" x="10977563" y="8624888"/>
          <p14:tracePt t="22323" x="10842625" y="8534400"/>
          <p14:tracePt t="22340" x="10434638" y="7910513"/>
          <p14:tracePt t="22356" x="10136188" y="7367588"/>
          <p14:tracePt t="22373" x="10001250" y="7067550"/>
          <p14:tracePt t="22375" x="9955213" y="6942138"/>
          <p14:tracePt t="22390" x="9901238" y="6715125"/>
          <p14:tracePt t="22406" x="9874250" y="6543675"/>
          <p14:tracePt t="22423" x="9874250" y="6434138"/>
          <p14:tracePt t="22425" x="9874250" y="6399213"/>
          <p14:tracePt t="22440" x="9901238" y="6343650"/>
          <p14:tracePt t="22456" x="9945688" y="6289675"/>
          <p14:tracePt t="22473" x="10001250" y="6262688"/>
          <p14:tracePt t="22475" x="10064750" y="6235700"/>
          <p14:tracePt t="22490" x="10209213" y="6235700"/>
          <p14:tracePt t="22506" x="10517188" y="6335713"/>
          <p14:tracePt t="22523" x="11014075" y="6715125"/>
          <p14:tracePt t="22540" x="11403013" y="7113588"/>
          <p14:tracePt t="22556" x="11530013" y="7294563"/>
          <p14:tracePt t="22573" x="11620500" y="7439025"/>
          <p14:tracePt t="22574" x="11647488" y="7502525"/>
          <p14:tracePt t="22590" x="11684000" y="7620000"/>
          <p14:tracePt t="22606" x="11693525" y="7747000"/>
          <p14:tracePt t="22623" x="11693525" y="7883525"/>
          <p14:tracePt t="22626" x="11693525" y="7937500"/>
          <p14:tracePt t="22640" x="11666538" y="8091488"/>
          <p14:tracePt t="22656" x="11610975" y="8189913"/>
          <p14:tracePt t="22673" x="11520488" y="8307388"/>
          <p14:tracePt t="22690" x="11449050" y="8362950"/>
          <p14:tracePt t="22706" x="11358563" y="8407400"/>
          <p14:tracePt t="22723" x="11177588" y="8443913"/>
          <p14:tracePt t="22740" x="11068050" y="8434388"/>
          <p14:tracePt t="22756" x="10969625" y="8426450"/>
          <p14:tracePt t="22759" x="10942638" y="8416925"/>
          <p14:tracePt t="22773" x="10869613" y="8407400"/>
          <p14:tracePt t="22790" x="10823575" y="8397875"/>
          <p14:tracePt t="22806" x="10742613" y="8343900"/>
          <p14:tracePt t="22823" x="10661650" y="8272463"/>
          <p14:tracePt t="22840" x="10534650" y="8072438"/>
          <p14:tracePt t="22841" x="10426700" y="7800975"/>
          <p14:tracePt t="22856" x="10163175" y="7040563"/>
          <p14:tracePt t="22873" x="10099675" y="6788150"/>
          <p14:tracePt t="22890" x="10091738" y="6688138"/>
          <p14:tracePt t="22891" x="10091738" y="6642100"/>
          <p14:tracePt t="22906" x="10091738" y="6570663"/>
          <p14:tracePt t="22923" x="10109200" y="6489700"/>
          <p14:tracePt t="22939" x="10145713" y="6370638"/>
          <p14:tracePt t="22940" x="10172700" y="6308725"/>
          <p14:tracePt t="22956" x="10226675" y="6218238"/>
          <p14:tracePt t="22973" x="10290175" y="6154738"/>
          <p14:tracePt t="22990" x="10390188" y="6072188"/>
          <p14:tracePt t="23006" x="10461625" y="6037263"/>
          <p14:tracePt t="23023" x="10571163" y="6037263"/>
          <p14:tracePt t="23040" x="10933113" y="6235700"/>
          <p14:tracePt t="23056" x="11123613" y="6443663"/>
          <p14:tracePt t="23073" x="11231563" y="6634163"/>
          <p14:tracePt t="23090" x="11331575" y="6977063"/>
          <p14:tracePt t="23106" x="11349038" y="7158038"/>
          <p14:tracePt t="23123" x="11312525" y="7348538"/>
          <p14:tracePt t="23140" x="11214100" y="7602538"/>
          <p14:tracePt t="23156" x="11123613" y="7700963"/>
          <p14:tracePt t="23174" x="11033125" y="7773988"/>
          <p14:tracePt t="23190" x="10950575" y="7810500"/>
          <p14:tracePt t="23206" x="10823575" y="7820025"/>
          <p14:tracePt t="23223" x="10671175" y="7773988"/>
          <p14:tracePt t="23240" x="10490200" y="7693025"/>
          <p14:tracePt t="23257" x="10172700" y="7421563"/>
          <p14:tracePt t="23273" x="9864725" y="7059613"/>
          <p14:tracePt t="23290" x="9566275" y="6615113"/>
          <p14:tracePt t="23291" x="9394825" y="6380163"/>
          <p14:tracePt t="23306" x="9231313" y="6091238"/>
          <p14:tracePt t="23323" x="9150350" y="5946775"/>
          <p14:tracePt t="23340" x="9140825" y="5792788"/>
          <p14:tracePt t="23356" x="9140825" y="5692775"/>
          <p14:tracePt t="23373" x="9167813" y="5619750"/>
          <p14:tracePt t="23390" x="9267825" y="5538788"/>
          <p14:tracePt t="23406" x="9421813" y="5511800"/>
          <p14:tracePt t="23423" x="9683750" y="5548313"/>
          <p14:tracePt t="23439" x="10209213" y="5854700"/>
          <p14:tracePt t="23456" x="10471150" y="6127750"/>
          <p14:tracePt t="23473" x="10733088" y="6470650"/>
          <p14:tracePt t="23474" x="10842625" y="6624638"/>
          <p14:tracePt t="23489" x="11004550" y="6896100"/>
          <p14:tracePt t="23506" x="11095038" y="7096125"/>
          <p14:tracePt t="23523" x="11168063" y="7267575"/>
          <p14:tracePt t="23524" x="11195050" y="7375525"/>
          <p14:tracePt t="23539" x="11204575" y="7566025"/>
          <p14:tracePt t="23556" x="11204575" y="7710488"/>
          <p14:tracePt t="23572" x="11168063" y="7837488"/>
          <p14:tracePt t="23574" x="11150600" y="7883525"/>
          <p14:tracePt t="23589" x="11095038" y="7954963"/>
          <p14:tracePt t="23606" x="11041063" y="8001000"/>
          <p14:tracePt t="23607" x="10977563" y="8054975"/>
          <p14:tracePt t="23623" x="10887075" y="8108950"/>
          <p14:tracePt t="23639" x="10779125" y="8154988"/>
          <p14:tracePt t="23656" x="10688638" y="8172450"/>
          <p14:tracePt t="23673" x="10552113" y="8189913"/>
          <p14:tracePt t="23689" x="10471150" y="8189913"/>
          <p14:tracePt t="23706" x="10380663" y="8189913"/>
          <p14:tracePt t="23723" x="10353675" y="8189913"/>
          <p14:tracePt t="23739" x="10307638" y="8172450"/>
          <p14:tracePt t="23756" x="10263188" y="8135938"/>
          <p14:tracePt t="23773" x="10226675" y="8064500"/>
          <p14:tracePt t="23789" x="10145713" y="7720013"/>
          <p14:tracePt t="23806" x="10064750" y="7086600"/>
          <p14:tracePt t="23822" x="10045700" y="6316663"/>
          <p14:tracePt t="23839" x="10072688" y="6127750"/>
          <p14:tracePt t="23856" x="10109200" y="6045200"/>
          <p14:tracePt t="23858" x="10126663" y="6008688"/>
          <p14:tracePt t="23873" x="10172700" y="5964238"/>
          <p14:tracePt t="23889" x="10217150" y="5927725"/>
          <p14:tracePt t="23906" x="10336213" y="5900738"/>
          <p14:tracePt t="23923" x="10544175" y="5981700"/>
          <p14:tracePt t="23939" x="10906125" y="6316663"/>
          <p14:tracePt t="23956" x="11222038" y="6742113"/>
          <p14:tracePt t="23973" x="11358563" y="6986588"/>
          <p14:tracePt t="23990" x="11449050" y="7394575"/>
          <p14:tracePt t="24006" x="11439525" y="7583488"/>
          <p14:tracePt t="24023" x="11403013" y="7756525"/>
          <p14:tracePt t="24039" x="11368088" y="7810500"/>
          <p14:tracePt t="24056" x="11312525" y="7864475"/>
          <p14:tracePt t="24073" x="11285538" y="7891463"/>
          <p14:tracePt t="24089" x="11249025" y="7910513"/>
          <p14:tracePt t="24106" x="11185525" y="7910513"/>
          <p14:tracePt t="24123" x="11131550" y="7910513"/>
          <p14:tracePt t="24139" x="11050588" y="7864475"/>
          <p14:tracePt t="24156" x="10987088" y="7810500"/>
          <p14:tracePt t="24173" x="10896600" y="7729538"/>
          <p14:tracePt t="24189" x="10806113" y="7629525"/>
          <p14:tracePt t="24206" x="10706100" y="7485063"/>
          <p14:tracePt t="24208" x="10661650" y="7421563"/>
          <p14:tracePt t="24223" x="10634663" y="7375525"/>
          <p14:tracePt t="24365" x="0" y="0"/>
        </p14:tracePtLst>
      </p14:laserTraceLst>
    </p:ext>
  </p:extLs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</a:t>
            </a:r>
            <a:r>
              <a:rPr lang="ja-JP" altLang="en-US" dirty="0" smtClean="0"/>
              <a:t>分布の形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43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637877" y="1404593"/>
            <a:ext cx="15755366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ja-JP" altLang="en-US" sz="4000" dirty="0" smtClean="0">
                <a:latin typeface="+mn-ea"/>
                <a:ea typeface="+mn-ea"/>
              </a:rPr>
              <a:t>自由度を色々と変えて</a:t>
            </a:r>
            <a:r>
              <a:rPr lang="en-US" altLang="ja-JP" sz="4000" dirty="0" smtClean="0">
                <a:latin typeface="+mn-ea"/>
                <a:ea typeface="+mn-ea"/>
              </a:rPr>
              <a:t>t</a:t>
            </a:r>
            <a:r>
              <a:rPr lang="ja-JP" altLang="en-US" sz="4000" dirty="0" smtClean="0">
                <a:latin typeface="+mn-ea"/>
                <a:ea typeface="+mn-ea"/>
              </a:rPr>
              <a:t>分布の形を描くと</a:t>
            </a:r>
            <a:r>
              <a:rPr lang="ja-JP" altLang="en-US" sz="4000" dirty="0" err="1" smtClean="0">
                <a:latin typeface="+mn-ea"/>
                <a:ea typeface="+mn-ea"/>
              </a:rPr>
              <a:t>。。</a:t>
            </a:r>
            <a:endParaRPr lang="en-US" altLang="ja-JP" sz="4000" dirty="0" smtClean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endParaRPr lang="en-US" altLang="ja-JP" sz="4000" dirty="0" smtClean="0">
              <a:latin typeface="+mn-ea"/>
              <a:ea typeface="+mn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r>
              <a:rPr lang="en-US" altLang="ja-JP" sz="4000" dirty="0" smtClean="0">
                <a:latin typeface="+mn-ea"/>
                <a:ea typeface="+mn-ea"/>
              </a:rPr>
              <a:t> 			</a:t>
            </a:r>
            <a:r>
              <a:rPr lang="en-US" altLang="ja-JP" sz="40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endParaRPr lang="en-US" altLang="ja-JP" sz="400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8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310" y="2579572"/>
            <a:ext cx="7618908" cy="4178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正方形/長方形 3"/>
          <p:cNvSpPr>
            <a:spLocks noChangeArrowheads="1"/>
          </p:cNvSpPr>
          <p:nvPr/>
        </p:nvSpPr>
        <p:spPr bwMode="auto">
          <a:xfrm>
            <a:off x="847725" y="7203569"/>
            <a:ext cx="88582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en-US" altLang="ja-JP" sz="4000" dirty="0">
                <a:latin typeface="+mn-ea"/>
                <a:ea typeface="+mn-ea"/>
              </a:rPr>
              <a:t>x=0</a:t>
            </a:r>
            <a:r>
              <a:rPr lang="ja-JP" altLang="en-US" sz="4000" dirty="0">
                <a:latin typeface="+mn-ea"/>
                <a:ea typeface="+mn-ea"/>
              </a:rPr>
              <a:t>に関して左右対称！</a:t>
            </a:r>
            <a:endParaRPr lang="en-US" altLang="ja-JP" sz="4000" dirty="0"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167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45"/>
    </mc:Choice>
    <mc:Fallback xmlns="">
      <p:transition spd="slow" advTm="337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  <p:extLst mod="1">
    <p:ext uri="{3A86A75C-4F4B-4683-9AE1-C65F6400EC91}">
      <p14:laserTraceLst xmlns:p14="http://schemas.microsoft.com/office/powerpoint/2010/main">
        <p14:tracePtLst>
          <p14:tracePt t="13300" x="7891463" y="4497388"/>
          <p14:tracePt t="13328" x="7891463" y="4489450"/>
          <p14:tracePt t="13333" x="7900988" y="4489450"/>
          <p14:tracePt t="13340" x="7900988" y="4479925"/>
          <p14:tracePt t="13350" x="7910513" y="4479925"/>
          <p14:tracePt t="13367" x="7918450" y="4470400"/>
          <p14:tracePt t="13400" x="7937500" y="4462463"/>
          <p14:tracePt t="13434" x="7947025" y="4443413"/>
          <p14:tracePt t="13450" x="7964488" y="4425950"/>
          <p14:tracePt t="13467" x="7991475" y="4416425"/>
          <p14:tracePt t="13484" x="8081963" y="4371975"/>
          <p14:tracePt t="13500" x="8189913" y="4325938"/>
          <p14:tracePt t="13517" x="8326438" y="4289425"/>
          <p14:tracePt t="13534" x="8551863" y="4262438"/>
          <p14:tracePt t="13550" x="8678863" y="4252913"/>
          <p14:tracePt t="13567" x="8869363" y="4252913"/>
          <p14:tracePt t="13584" x="8959850" y="4252913"/>
          <p14:tracePt t="13601" x="9059863" y="4252913"/>
          <p14:tracePt t="13617" x="9123363" y="4262438"/>
          <p14:tracePt t="13634" x="9167813" y="4271963"/>
          <p14:tracePt t="13650" x="9258300" y="4289425"/>
          <p14:tracePt t="13667" x="9304338" y="4308475"/>
          <p14:tracePt t="13684" x="9402763" y="4352925"/>
          <p14:tracePt t="13700" x="9475788" y="4379913"/>
          <p14:tracePt t="13717" x="9566275" y="4416425"/>
          <p14:tracePt t="13720" x="9612313" y="4443413"/>
          <p14:tracePt t="13733" x="9683750" y="4489450"/>
          <p14:tracePt t="13750" x="9774238" y="4533900"/>
          <p14:tracePt t="13767" x="9901238" y="4633913"/>
          <p14:tracePt t="13783" x="9955213" y="4687888"/>
          <p14:tracePt t="13800" x="10045700" y="4760913"/>
          <p14:tracePt t="13817" x="10099675" y="4824413"/>
          <p14:tracePt t="13833" x="10155238" y="4868863"/>
          <p14:tracePt t="13834" x="10190163" y="4922838"/>
          <p14:tracePt t="13850" x="10245725" y="4978400"/>
          <p14:tracePt t="13866" x="10299700" y="5040313"/>
          <p14:tracePt t="13883" x="10344150" y="5122863"/>
          <p14:tracePt t="13900" x="10363200" y="5149850"/>
          <p14:tracePt t="13917" x="10380663" y="5186363"/>
          <p14:tracePt t="13933" x="10390188" y="5194300"/>
          <p14:tracePt t="13950" x="10398125" y="5213350"/>
          <p14:tracePt t="13967" x="10407650" y="5230813"/>
          <p14:tracePt t="13983" x="10407650" y="5240338"/>
          <p14:tracePt t="14000" x="10407650" y="5249863"/>
          <p14:tracePt t="14020" x="10407650" y="5257800"/>
          <p14:tracePt t="14033" x="10380663" y="5257800"/>
          <p14:tracePt t="14050" x="10326688" y="5257800"/>
          <p14:tracePt t="14067" x="10226675" y="5257800"/>
          <p14:tracePt t="14084" x="9855200" y="5167313"/>
          <p14:tracePt t="14101" x="9429750" y="5022850"/>
          <p14:tracePt t="14104" x="9194800" y="4905375"/>
          <p14:tracePt t="14118" x="8805863" y="4705350"/>
          <p14:tracePt t="14133" x="8543925" y="4560888"/>
          <p14:tracePt t="14151" x="8226425" y="4371975"/>
          <p14:tracePt t="14167" x="8064500" y="4308475"/>
          <p14:tracePt t="14184" x="7981950" y="4298950"/>
          <p14:tracePt t="14200" x="7883525" y="4289425"/>
          <p14:tracePt t="14217" x="7837488" y="4289425"/>
          <p14:tracePt t="14219" x="7810500" y="4289425"/>
          <p14:tracePt t="14233" x="7747000" y="4298950"/>
          <p14:tracePt t="14250" x="7702550" y="4308475"/>
          <p14:tracePt t="14268" x="7629525" y="4335463"/>
          <p14:tracePt t="14283" x="7575550" y="4362450"/>
          <p14:tracePt t="14300" x="7529513" y="4398963"/>
          <p14:tracePt t="14317" x="7466013" y="4462463"/>
          <p14:tracePt t="14333" x="7431088" y="4516438"/>
          <p14:tracePt t="14336" x="7412038" y="4533900"/>
          <p14:tracePt t="14350" x="7375525" y="4597400"/>
          <p14:tracePt t="14367" x="7348538" y="4651375"/>
          <p14:tracePt t="14384" x="7304088" y="4741863"/>
          <p14:tracePt t="14400" x="7304088" y="4778375"/>
          <p14:tracePt t="14417" x="7294563" y="4814888"/>
          <p14:tracePt t="14420" x="7285038" y="4832350"/>
          <p14:tracePt t="14433" x="7285038" y="4859338"/>
          <p14:tracePt t="14450" x="7277100" y="4887913"/>
          <p14:tracePt t="14467" x="7267575" y="4905375"/>
          <p14:tracePt t="14483" x="7267575" y="4914900"/>
          <p14:tracePt t="14501" x="7258050" y="4941888"/>
          <p14:tracePt t="14536" x="7258050" y="4949825"/>
          <p14:tracePt t="14558" x="7258050" y="4959350"/>
          <p14:tracePt t="14570" x="7258050" y="4968875"/>
          <p14:tracePt t="14646" x="7258050" y="4978400"/>
          <p14:tracePt t="14743" x="7258050" y="4986338"/>
          <p14:tracePt t="14756" x="7258050" y="4995863"/>
          <p14:tracePt t="14763" x="7267575" y="4995863"/>
          <p14:tracePt t="14770" x="7285038" y="5005388"/>
          <p14:tracePt t="14785" x="7321550" y="5005388"/>
          <p14:tracePt t="14800" x="7402513" y="4986338"/>
          <p14:tracePt t="14817" x="7764463" y="4859338"/>
          <p14:tracePt t="14833" x="8081963" y="4687888"/>
          <p14:tracePt t="14850" x="8316913" y="4570413"/>
          <p14:tracePt t="14853" x="8399463" y="4543425"/>
          <p14:tracePt t="14866" x="8580438" y="4506913"/>
          <p14:tracePt t="14884" x="8715375" y="4506913"/>
          <p14:tracePt t="14886" x="8788400" y="4506913"/>
          <p14:tracePt t="14900" x="8886825" y="4506913"/>
          <p14:tracePt t="14916" x="8969375" y="4516438"/>
          <p14:tracePt t="14936" x="9096375" y="4552950"/>
          <p14:tracePt t="14950" x="9177338" y="4560888"/>
          <p14:tracePt t="14966" x="9248775" y="4587875"/>
          <p14:tracePt t="14970" x="9285288" y="4606925"/>
          <p14:tracePt t="14983" x="9375775" y="4633913"/>
          <p14:tracePt t="15000" x="9439275" y="4670425"/>
          <p14:tracePt t="15017" x="9520238" y="4714875"/>
          <p14:tracePt t="15034" x="9566275" y="4741863"/>
          <p14:tracePt t="15051" x="9647238" y="4795838"/>
          <p14:tracePt t="15067" x="9683750" y="4814888"/>
          <p14:tracePt t="15083" x="9710738" y="4832350"/>
          <p14:tracePt t="15100" x="9737725" y="4841875"/>
          <p14:tracePt t="15116" x="9756775" y="4851400"/>
          <p14:tracePt t="15121" x="9764713" y="4851400"/>
          <p14:tracePt t="15134" x="9774238" y="4859338"/>
          <p14:tracePt t="15150" x="9783763" y="4868863"/>
          <p14:tracePt t="15170" x="9793288" y="4868863"/>
          <p14:tracePt t="15190" x="9801225" y="4868863"/>
          <p14:tracePt t="15204" x="9810750" y="4868863"/>
          <p14:tracePt t="15263" x="0" y="0"/>
        </p14:tracePtLst>
      </p14:laserTraceLst>
    </p:ext>
  </p:extLs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</a:t>
            </a:r>
            <a:r>
              <a:rPr lang="ja-JP" altLang="en-US" dirty="0"/>
              <a:t>分布</a:t>
            </a:r>
            <a:r>
              <a:rPr lang="ja-JP" altLang="en-US" dirty="0" smtClean="0"/>
              <a:t>のパーセント点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44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523875" y="1558786"/>
            <a:ext cx="15833364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n-ea"/>
                <a:ea typeface="+mn-ea"/>
              </a:rPr>
              <a:t>今後、自由度</a:t>
            </a:r>
            <a:r>
              <a:rPr lang="en-US" altLang="ja-JP" sz="4400" dirty="0">
                <a:latin typeface="+mn-ea"/>
                <a:ea typeface="+mn-ea"/>
              </a:rPr>
              <a:t>n-1</a:t>
            </a:r>
            <a:r>
              <a:rPr lang="ja-JP" altLang="en-US" sz="4400" dirty="0">
                <a:latin typeface="+mn-ea"/>
                <a:ea typeface="+mn-ea"/>
              </a:rPr>
              <a:t>の</a:t>
            </a:r>
            <a:r>
              <a:rPr lang="en-US" altLang="ja-JP" sz="4400" dirty="0">
                <a:latin typeface="+mn-ea"/>
                <a:ea typeface="+mn-ea"/>
              </a:rPr>
              <a:t>t</a:t>
            </a:r>
            <a:r>
              <a:rPr lang="ja-JP" altLang="en-US" sz="4400" dirty="0">
                <a:latin typeface="+mn-ea"/>
                <a:ea typeface="+mn-ea"/>
              </a:rPr>
              <a:t>分布を</a:t>
            </a:r>
            <a:r>
              <a:rPr lang="en-US" altLang="ja-JP" sz="4400" dirty="0">
                <a:latin typeface="+mn-ea"/>
                <a:ea typeface="+mn-ea"/>
              </a:rPr>
              <a:t>t</a:t>
            </a:r>
            <a:r>
              <a:rPr lang="en-US" altLang="ja-JP" sz="4400" baseline="-25000" dirty="0">
                <a:latin typeface="+mn-ea"/>
                <a:ea typeface="+mn-ea"/>
              </a:rPr>
              <a:t>n-1</a:t>
            </a:r>
            <a:r>
              <a:rPr lang="ja-JP" altLang="en-US" sz="4400" dirty="0">
                <a:latin typeface="+mn-ea"/>
                <a:ea typeface="+mn-ea"/>
              </a:rPr>
              <a:t>と表す。</a:t>
            </a:r>
            <a:endParaRPr lang="en-US" altLang="ja-JP" sz="4400" dirty="0">
              <a:latin typeface="+mn-ea"/>
              <a:ea typeface="+mn-ea"/>
            </a:endParaRPr>
          </a:p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n-ea"/>
                <a:ea typeface="+mn-ea"/>
              </a:rPr>
              <a:t>また、その</a:t>
            </a:r>
            <a:r>
              <a:rPr lang="en-US" altLang="ja-JP" sz="4400" dirty="0">
                <a:latin typeface="+mn-ea"/>
                <a:ea typeface="+mn-ea"/>
              </a:rPr>
              <a:t>α%</a:t>
            </a:r>
            <a:r>
              <a:rPr lang="ja-JP" altLang="en-US" sz="4400" dirty="0">
                <a:latin typeface="+mn-ea"/>
                <a:ea typeface="+mn-ea"/>
              </a:rPr>
              <a:t>点を</a:t>
            </a:r>
            <a:r>
              <a:rPr lang="en-US" altLang="ja-JP" sz="4400" dirty="0">
                <a:latin typeface="+mn-ea"/>
                <a:ea typeface="+mn-ea"/>
              </a:rPr>
              <a:t>t</a:t>
            </a:r>
            <a:r>
              <a:rPr lang="en-US" altLang="ja-JP" sz="4400" baseline="-25000" dirty="0">
                <a:latin typeface="+mn-ea"/>
                <a:ea typeface="+mn-ea"/>
              </a:rPr>
              <a:t>n-1</a:t>
            </a:r>
            <a:r>
              <a:rPr lang="en-US" altLang="ja-JP" sz="4400" dirty="0">
                <a:latin typeface="+mn-ea"/>
                <a:ea typeface="+mn-ea"/>
              </a:rPr>
              <a:t>(α)</a:t>
            </a:r>
            <a:r>
              <a:rPr lang="ja-JP" altLang="en-US" sz="4400" dirty="0">
                <a:latin typeface="+mn-ea"/>
                <a:ea typeface="+mn-ea"/>
              </a:rPr>
              <a:t>と表す。</a:t>
            </a:r>
            <a:endParaRPr lang="en-US" altLang="ja-JP" sz="4400" dirty="0">
              <a:latin typeface="+mn-ea"/>
              <a:ea typeface="+mn-ea"/>
            </a:endParaRPr>
          </a:p>
        </p:txBody>
      </p:sp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523874" y="2998649"/>
            <a:ext cx="15782453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lvl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>
                <a:latin typeface="+mn-ea"/>
                <a:ea typeface="+mn-ea"/>
              </a:rPr>
              <a:t>例：</a:t>
            </a:r>
            <a:endParaRPr lang="en-US" altLang="ja-JP" sz="4400">
              <a:latin typeface="+mn-ea"/>
              <a:ea typeface="+mn-ea"/>
            </a:endParaRPr>
          </a:p>
          <a:p>
            <a:pPr lvl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400">
                <a:latin typeface="+mn-ea"/>
                <a:ea typeface="+mn-ea"/>
              </a:rPr>
              <a:t>自由度</a:t>
            </a:r>
            <a:r>
              <a:rPr lang="en-US" altLang="ja-JP" sz="4400">
                <a:latin typeface="+mn-ea"/>
                <a:ea typeface="+mn-ea"/>
              </a:rPr>
              <a:t>5</a:t>
            </a:r>
            <a:r>
              <a:rPr lang="ja-JP" altLang="en-US" sz="4400">
                <a:latin typeface="+mn-ea"/>
                <a:ea typeface="+mn-ea"/>
              </a:rPr>
              <a:t>の</a:t>
            </a:r>
            <a:r>
              <a:rPr lang="en-US" altLang="ja-JP" sz="4400">
                <a:latin typeface="+mn-ea"/>
                <a:ea typeface="+mn-ea"/>
              </a:rPr>
              <a:t>t</a:t>
            </a:r>
            <a:r>
              <a:rPr lang="ja-JP" altLang="en-US" sz="4400">
                <a:latin typeface="+mn-ea"/>
                <a:ea typeface="+mn-ea"/>
              </a:rPr>
              <a:t>分布の上から</a:t>
            </a:r>
            <a:r>
              <a:rPr lang="en-US" altLang="ja-JP" sz="4400">
                <a:latin typeface="+mn-ea"/>
                <a:ea typeface="+mn-ea"/>
              </a:rPr>
              <a:t>2.5%</a:t>
            </a:r>
            <a:r>
              <a:rPr lang="ja-JP" altLang="en-US" sz="4400">
                <a:latin typeface="+mn-ea"/>
                <a:ea typeface="+mn-ea"/>
              </a:rPr>
              <a:t>の点</a:t>
            </a:r>
            <a:endParaRPr lang="en-US" altLang="ja-JP" sz="4400">
              <a:latin typeface="+mn-ea"/>
              <a:ea typeface="+mn-ea"/>
            </a:endParaRPr>
          </a:p>
        </p:txBody>
      </p:sp>
      <p:pic>
        <p:nvPicPr>
          <p:cNvPr id="10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935" y="4419067"/>
            <a:ext cx="6360790" cy="400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986129" y="8163408"/>
            <a:ext cx="3008312" cy="576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accent6">
                    <a:lumMod val="25000"/>
                  </a:schemeClr>
                </a:solidFill>
                <a:latin typeface="HGP創英角ﾎﾟｯﾌﾟ体" pitchFamily="50" charset="-128"/>
                <a:ea typeface="HGP創英角ﾎﾟｯﾌﾟ体" pitchFamily="50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400" kern="0" dirty="0" smtClean="0">
                <a:solidFill>
                  <a:srgbClr val="FF0000"/>
                </a:solidFill>
              </a:rPr>
              <a:t>▲</a:t>
            </a:r>
            <a:endParaRPr lang="ja-JP" altLang="en-US" sz="2400" kern="0" dirty="0" smtClean="0"/>
          </a:p>
        </p:txBody>
      </p:sp>
      <p:sp>
        <p:nvSpPr>
          <p:cNvPr id="12" name="正方形/長方形 4"/>
          <p:cNvSpPr>
            <a:spLocks noChangeArrowheads="1"/>
          </p:cNvSpPr>
          <p:nvPr/>
        </p:nvSpPr>
        <p:spPr bwMode="auto">
          <a:xfrm>
            <a:off x="7661002" y="8601620"/>
            <a:ext cx="32720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r>
              <a:rPr lang="en-US" altLang="ja-JP" sz="3200">
                <a:latin typeface="+mn-ea"/>
                <a:ea typeface="+mn-ea"/>
              </a:rPr>
              <a:t>t</a:t>
            </a:r>
            <a:r>
              <a:rPr lang="en-US" altLang="ja-JP" sz="3200" baseline="-25000">
                <a:latin typeface="+mn-ea"/>
                <a:ea typeface="+mn-ea"/>
              </a:rPr>
              <a:t>5</a:t>
            </a:r>
            <a:r>
              <a:rPr lang="en-US" altLang="ja-JP" sz="3200">
                <a:latin typeface="+mn-ea"/>
                <a:ea typeface="+mn-ea"/>
              </a:rPr>
              <a:t>(0.025)=2.57</a:t>
            </a:r>
            <a:endParaRPr lang="ja-JP" altLang="en-US" sz="3200"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295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68"/>
    </mc:Choice>
    <mc:Fallback xmlns="">
      <p:transition spd="slow" advTm="320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extLst mod="1">
    <p:ext uri="{3A86A75C-4F4B-4683-9AE1-C65F6400EC91}">
      <p14:laserTraceLst xmlns:p14="http://schemas.microsoft.com/office/powerpoint/2010/main">
        <p14:tracePtLst>
          <p14:tracePt t="13529" x="4787900" y="2435225"/>
          <p14:tracePt t="13778" x="4805363" y="2452688"/>
          <p14:tracePt t="13790" x="4995863" y="2560638"/>
          <p14:tracePt t="13800" x="5149850" y="2624138"/>
          <p14:tracePt t="13811" x="5529263" y="2760663"/>
          <p14:tracePt t="13827" x="5827713" y="2868613"/>
          <p14:tracePt t="13845" x="6235700" y="2968625"/>
          <p14:tracePt t="13861" x="6497638" y="3041650"/>
          <p14:tracePt t="13894" x="6978650" y="3203575"/>
          <p14:tracePt t="13928" x="7221538" y="3348038"/>
          <p14:tracePt t="13944" x="7285038" y="3403600"/>
          <p14:tracePt t="13962" x="7358063" y="3465513"/>
          <p14:tracePt t="13978" x="7385050" y="3511550"/>
          <p14:tracePt t="13994" x="7412038" y="3556000"/>
          <p14:tracePt t="14011" x="7439025" y="3619500"/>
          <p14:tracePt t="14028" x="7448550" y="3675063"/>
          <p14:tracePt t="14045" x="7448550" y="3746500"/>
          <p14:tracePt t="14061" x="7448550" y="3792538"/>
          <p14:tracePt t="14078" x="7448550" y="3827463"/>
          <p14:tracePt t="14080" x="7439025" y="3846513"/>
          <p14:tracePt t="14094" x="7431088" y="3873500"/>
          <p14:tracePt t="14111" x="7421563" y="3900488"/>
          <p14:tracePt t="14113" x="7412038" y="3910013"/>
          <p14:tracePt t="14128" x="7394575" y="3919538"/>
          <p14:tracePt t="14144" x="7367588" y="3937000"/>
          <p14:tracePt t="14162" x="7321550" y="3937000"/>
          <p14:tracePt t="14177" x="7258050" y="3910013"/>
          <p14:tracePt t="14194" x="7104063" y="3736975"/>
          <p14:tracePt t="14211" x="6624638" y="2895600"/>
          <p14:tracePt t="14228" x="6489700" y="2560638"/>
          <p14:tracePt t="14244" x="6389688" y="2181225"/>
          <p14:tracePt t="14261" x="6353175" y="2044700"/>
          <p14:tracePt t="14277" x="6353175" y="1936750"/>
          <p14:tracePt t="14294" x="6353175" y="1900238"/>
          <p14:tracePt t="14310" x="6372225" y="1863725"/>
          <p14:tracePt t="14327" x="6399213" y="1819275"/>
          <p14:tracePt t="14344" x="6416675" y="1809750"/>
          <p14:tracePt t="14361" x="6497638" y="1782763"/>
          <p14:tracePt t="14377" x="6580188" y="1809750"/>
          <p14:tracePt t="14395" x="6832600" y="1990725"/>
          <p14:tracePt t="14410" x="7032625" y="2208213"/>
          <p14:tracePt t="14427" x="7194550" y="2462213"/>
          <p14:tracePt t="14428" x="7258050" y="2587625"/>
          <p14:tracePt t="14444" x="7331075" y="2787650"/>
          <p14:tracePt t="14460" x="7340600" y="2932113"/>
          <p14:tracePt t="14477" x="7340600" y="3103563"/>
          <p14:tracePt t="14494" x="7321550" y="3186113"/>
          <p14:tracePt t="14510" x="7304088" y="3257550"/>
          <p14:tracePt t="14512" x="7285038" y="3303588"/>
          <p14:tracePt t="14527" x="7250113" y="3375025"/>
          <p14:tracePt t="14544" x="7186613" y="3448050"/>
          <p14:tracePt t="14560" x="7113588" y="3521075"/>
          <p14:tracePt t="14577" x="7069138" y="3556000"/>
          <p14:tracePt t="14594" x="6986588" y="3584575"/>
          <p14:tracePt t="14610" x="6932613" y="3602038"/>
          <p14:tracePt t="14627" x="6859588" y="3602038"/>
          <p14:tracePt t="14628" x="6832600" y="3602038"/>
          <p14:tracePt t="14644" x="6761163" y="3584575"/>
          <p14:tracePt t="14660" x="6697663" y="3538538"/>
          <p14:tracePt t="14677" x="6624638" y="3494088"/>
          <p14:tracePt t="14693" x="6597650" y="3448050"/>
          <p14:tracePt t="14711" x="6570663" y="3357563"/>
          <p14:tracePt t="14727" x="6570663" y="3240088"/>
          <p14:tracePt t="14744" x="6570663" y="3132138"/>
          <p14:tracePt t="14760" x="6588125" y="3032125"/>
          <p14:tracePt t="14777" x="6615113" y="2978150"/>
          <p14:tracePt t="14794" x="6661150" y="2941638"/>
          <p14:tracePt t="14810" x="6705600" y="2932113"/>
          <p14:tracePt t="14827" x="6824663" y="2968625"/>
          <p14:tracePt t="14844" x="6905625" y="3022600"/>
          <p14:tracePt t="14860" x="6969125" y="3103563"/>
          <p14:tracePt t="14862" x="6986588" y="3132138"/>
          <p14:tracePt t="14877" x="7032625" y="3203575"/>
          <p14:tracePt t="14894" x="7040563" y="3276600"/>
          <p14:tracePt t="14910" x="7040563" y="3357563"/>
          <p14:tracePt t="14927" x="7040563" y="3384550"/>
          <p14:tracePt t="14944" x="7040563" y="3411538"/>
          <p14:tracePt t="14945" x="7032625" y="3421063"/>
          <p14:tracePt t="14960" x="7023100" y="3421063"/>
          <p14:tracePt t="15054" x="0" y="0"/>
        </p14:tracePtLst>
        <p14:tracePtLst>
          <p14:tracePt t="22318" x="8426450" y="8678863"/>
          <p14:tracePt t="22606" x="8461375" y="8697913"/>
          <p14:tracePt t="22618" x="8624888" y="8851900"/>
          <p14:tracePt t="22625" x="8734425" y="8959850"/>
          <p14:tracePt t="22642" x="8869363" y="9140825"/>
          <p14:tracePt t="22660" x="8969375" y="9331325"/>
          <p14:tracePt t="22675" x="8996363" y="9429750"/>
          <p14:tracePt t="22708" x="8996363" y="9575800"/>
          <p14:tracePt t="22742" x="8905875" y="9728200"/>
          <p14:tracePt t="22758" x="8859838" y="9764713"/>
          <p14:tracePt t="22776" x="8796338" y="9764713"/>
          <p14:tracePt t="22792" x="8734425" y="9764713"/>
          <p14:tracePt t="22808" x="8678863" y="9764713"/>
          <p14:tracePt t="22812" x="8642350" y="9764713"/>
          <p14:tracePt t="22825" x="8570913" y="9747250"/>
          <p14:tracePt t="22841" x="8489950" y="9656763"/>
          <p14:tracePt t="22859" x="8380413" y="9485313"/>
          <p14:tracePt t="22875" x="8335963" y="9394825"/>
          <p14:tracePt t="22892" x="8316913" y="9321800"/>
          <p14:tracePt t="22908" x="8316913" y="9221788"/>
          <p14:tracePt t="22925" x="8326438" y="9150350"/>
          <p14:tracePt t="22942" x="8389938" y="9059863"/>
          <p14:tracePt t="22958" x="8480425" y="8977313"/>
          <p14:tracePt t="22975" x="8634413" y="8896350"/>
          <p14:tracePt t="22992" x="8734425" y="8869363"/>
          <p14:tracePt t="23008" x="8832850" y="8869363"/>
          <p14:tracePt t="23011" x="8886825" y="8869363"/>
          <p14:tracePt t="23025" x="8969375" y="8878888"/>
          <p14:tracePt t="23041" x="9040813" y="8913813"/>
          <p14:tracePt t="23058" x="9140825" y="8996363"/>
          <p14:tracePt t="23075" x="9186863" y="9086850"/>
          <p14:tracePt t="23092" x="9221788" y="9213850"/>
          <p14:tracePt t="23108" x="9221788" y="9312275"/>
          <p14:tracePt t="23125" x="9213850" y="9385300"/>
          <p14:tracePt t="23141" x="9177338" y="9466263"/>
          <p14:tracePt t="23158" x="9131300" y="9512300"/>
          <p14:tracePt t="23175" x="9059863" y="9539288"/>
          <p14:tracePt t="23191" x="8996363" y="9539288"/>
          <p14:tracePt t="23208" x="8923338" y="9512300"/>
          <p14:tracePt t="23210" x="8869363" y="9439275"/>
          <p14:tracePt t="23225" x="8651875" y="9123363"/>
          <p14:tracePt t="23241" x="8416925" y="8570913"/>
          <p14:tracePt t="23244" x="8380413" y="8389938"/>
          <p14:tracePt t="23258" x="8326438" y="8154988"/>
          <p14:tracePt t="23274" x="8316913" y="7981950"/>
          <p14:tracePt t="23291" x="8316913" y="7883525"/>
          <p14:tracePt t="23308" x="8316913" y="7837488"/>
          <p14:tracePt t="23325" x="8316913" y="7810500"/>
          <p14:tracePt t="23341" x="8326438" y="7783513"/>
          <p14:tracePt t="23358" x="8353425" y="7764463"/>
          <p14:tracePt t="23374" x="8399463" y="7764463"/>
          <p14:tracePt t="23391" x="8461375" y="7791450"/>
          <p14:tracePt t="23408" x="8634413" y="8001000"/>
          <p14:tracePt t="23424" x="8742363" y="8208963"/>
          <p14:tracePt t="23441" x="8832850" y="8416925"/>
          <p14:tracePt t="23458" x="8842375" y="8697913"/>
          <p14:tracePt t="23474" x="8832850" y="8832850"/>
          <p14:tracePt t="23491" x="8788400" y="8932863"/>
          <p14:tracePt t="23508" x="8761413" y="8986838"/>
          <p14:tracePt t="23524" x="8734425" y="9023350"/>
          <p14:tracePt t="23541" x="8670925" y="9059863"/>
          <p14:tracePt t="23557" x="8624888" y="9059863"/>
          <p14:tracePt t="23574" x="8453438" y="8969375"/>
          <p14:tracePt t="23591" x="8245475" y="8732838"/>
          <p14:tracePt t="23608" x="7991475" y="8335963"/>
          <p14:tracePt t="23624" x="7900988" y="8172450"/>
          <p14:tracePt t="23641" x="7847013" y="8108950"/>
          <p14:tracePt t="23642" x="7827963" y="8081963"/>
          <p14:tracePt t="23658" x="7800975" y="8027988"/>
          <p14:tracePt t="23674" x="7764463" y="7964488"/>
          <p14:tracePt t="23691" x="7710488" y="7847013"/>
          <p14:tracePt t="23708" x="7693025" y="7800975"/>
          <p14:tracePt t="23943" x="0" y="0"/>
        </p14:tracePtLst>
      </p14:laserTraceLst>
    </p:ext>
  </p:extLs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分布の</a:t>
            </a:r>
            <a:r>
              <a:rPr lang="ja-JP" altLang="en-US" dirty="0" smtClean="0"/>
              <a:t>パーセント点の求め方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45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523875" y="5283163"/>
            <a:ext cx="88868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>
                <a:latin typeface="+mj-ea"/>
                <a:ea typeface="+mj-ea"/>
              </a:rPr>
              <a:t>R</a:t>
            </a:r>
            <a:r>
              <a:rPr lang="ja-JP" altLang="en-US" sz="4400" dirty="0">
                <a:latin typeface="+mj-ea"/>
                <a:ea typeface="+mj-ea"/>
              </a:rPr>
              <a:t>を用いる場合</a:t>
            </a:r>
            <a:endParaRPr lang="en-US" altLang="ja-JP" sz="4400" dirty="0">
              <a:latin typeface="+mj-ea"/>
              <a:ea typeface="+mj-ea"/>
            </a:endParaRPr>
          </a:p>
        </p:txBody>
      </p:sp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676275" y="6454834"/>
            <a:ext cx="88868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err="1">
                <a:latin typeface="+mj-ea"/>
                <a:ea typeface="+mj-ea"/>
              </a:rPr>
              <a:t>qt</a:t>
            </a:r>
            <a:r>
              <a:rPr lang="en-US" altLang="ja-JP" sz="4400" dirty="0">
                <a:latin typeface="+mj-ea"/>
                <a:ea typeface="+mj-ea"/>
              </a:rPr>
              <a:t>(0.975, x</a:t>
            </a:r>
            <a:r>
              <a:rPr lang="en-US" altLang="ja-JP" sz="4400" dirty="0" smtClean="0">
                <a:latin typeface="+mj-ea"/>
                <a:ea typeface="+mj-ea"/>
              </a:rPr>
              <a:t>)</a:t>
            </a:r>
            <a:endParaRPr lang="en-US" altLang="ja-JP" sz="4400" dirty="0">
              <a:latin typeface="+mj-ea"/>
              <a:ea typeface="+mj-ea"/>
            </a:endParaRPr>
          </a:p>
        </p:txBody>
      </p:sp>
      <p:sp>
        <p:nvSpPr>
          <p:cNvPr id="8" name="正方形/長方形 3"/>
          <p:cNvSpPr>
            <a:spLocks noChangeArrowheads="1"/>
          </p:cNvSpPr>
          <p:nvPr/>
        </p:nvSpPr>
        <p:spPr bwMode="auto">
          <a:xfrm>
            <a:off x="415925" y="1395226"/>
            <a:ext cx="1532924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j-ea"/>
                <a:ea typeface="+mj-ea"/>
              </a:rPr>
              <a:t>自由度</a:t>
            </a:r>
            <a:r>
              <a:rPr lang="en-US" altLang="ja-JP" sz="4400" dirty="0" smtClean="0">
                <a:latin typeface="+mj-ea"/>
                <a:ea typeface="+mj-ea"/>
              </a:rPr>
              <a:t>x</a:t>
            </a:r>
            <a:r>
              <a:rPr lang="ja-JP" altLang="en-US" sz="4400" dirty="0" smtClean="0">
                <a:latin typeface="+mj-ea"/>
                <a:ea typeface="+mj-ea"/>
              </a:rPr>
              <a:t>の</a:t>
            </a:r>
            <a:r>
              <a:rPr lang="en-US" altLang="ja-JP" sz="4400" dirty="0">
                <a:latin typeface="+mj-ea"/>
                <a:ea typeface="+mj-ea"/>
              </a:rPr>
              <a:t>t</a:t>
            </a:r>
            <a:r>
              <a:rPr lang="ja-JP" altLang="en-US" sz="4400" dirty="0">
                <a:latin typeface="+mj-ea"/>
                <a:ea typeface="+mj-ea"/>
              </a:rPr>
              <a:t>分布の上から</a:t>
            </a:r>
            <a:r>
              <a:rPr lang="en-US" altLang="ja-JP" sz="4400" dirty="0">
                <a:latin typeface="+mj-ea"/>
                <a:ea typeface="+mj-ea"/>
              </a:rPr>
              <a:t>2.5%</a:t>
            </a:r>
            <a:r>
              <a:rPr lang="ja-JP" altLang="en-US" sz="4400" dirty="0">
                <a:latin typeface="+mj-ea"/>
                <a:ea typeface="+mj-ea"/>
              </a:rPr>
              <a:t>の点を求める場合</a:t>
            </a:r>
            <a:endParaRPr lang="en-US" altLang="ja-JP" sz="4400" dirty="0">
              <a:latin typeface="+mj-ea"/>
              <a:ea typeface="+mj-ea"/>
            </a:endParaRPr>
          </a:p>
        </p:txBody>
      </p:sp>
      <p:sp>
        <p:nvSpPr>
          <p:cNvPr id="9" name="正方形/長方形 3"/>
          <p:cNvSpPr>
            <a:spLocks noChangeArrowheads="1"/>
          </p:cNvSpPr>
          <p:nvPr/>
        </p:nvSpPr>
        <p:spPr bwMode="auto">
          <a:xfrm>
            <a:off x="704850" y="7247121"/>
            <a:ext cx="10611829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ja-JP" altLang="en-US" sz="4400" dirty="0" smtClean="0">
                <a:latin typeface="+mj-ea"/>
                <a:ea typeface="+mj-ea"/>
              </a:rPr>
              <a:t>例）</a:t>
            </a:r>
            <a:r>
              <a:rPr lang="ja-JP" altLang="en-US" sz="4400" dirty="0">
                <a:latin typeface="+mj-ea"/>
              </a:rPr>
              <a:t>自由度</a:t>
            </a:r>
            <a:r>
              <a:rPr lang="en-US" altLang="ja-JP" sz="4400" dirty="0">
                <a:latin typeface="+mj-ea"/>
              </a:rPr>
              <a:t>9</a:t>
            </a:r>
            <a:r>
              <a:rPr lang="ja-JP" altLang="en-US" sz="4400" dirty="0">
                <a:latin typeface="+mj-ea"/>
              </a:rPr>
              <a:t>の</a:t>
            </a:r>
            <a:r>
              <a:rPr lang="en-US" altLang="ja-JP" sz="4400" dirty="0">
                <a:latin typeface="+mj-ea"/>
              </a:rPr>
              <a:t>t</a:t>
            </a:r>
            <a:r>
              <a:rPr lang="ja-JP" altLang="en-US" sz="4400" dirty="0">
                <a:latin typeface="+mj-ea"/>
              </a:rPr>
              <a:t>分布の上側</a:t>
            </a:r>
            <a:r>
              <a:rPr lang="en-US" altLang="ja-JP" sz="4400" dirty="0">
                <a:latin typeface="+mj-ea"/>
              </a:rPr>
              <a:t>2.5%</a:t>
            </a:r>
            <a:r>
              <a:rPr lang="ja-JP" altLang="en-US" sz="4400" dirty="0">
                <a:latin typeface="+mj-ea"/>
              </a:rPr>
              <a:t>点は？</a:t>
            </a:r>
            <a:endParaRPr lang="en-US" altLang="ja-JP" sz="4400" dirty="0" smtClean="0">
              <a:latin typeface="+mj-ea"/>
              <a:ea typeface="+mj-ea"/>
            </a:endParaRPr>
          </a:p>
          <a:p>
            <a:pPr marL="0" indent="0">
              <a:spcAft>
                <a:spcPts val="1200"/>
              </a:spcAft>
              <a:buClr>
                <a:srgbClr val="A50021"/>
              </a:buClr>
              <a:defRPr/>
            </a:pPr>
            <a:r>
              <a:rPr lang="en-US" altLang="ja-JP" sz="4400" dirty="0" smtClean="0">
                <a:latin typeface="+mj-ea"/>
                <a:ea typeface="+mj-ea"/>
              </a:rPr>
              <a:t>  </a:t>
            </a:r>
            <a:r>
              <a:rPr lang="en-US" altLang="ja-JP" sz="4400" dirty="0" err="1" smtClean="0">
                <a:latin typeface="+mj-ea"/>
                <a:ea typeface="+mj-ea"/>
              </a:rPr>
              <a:t>qt</a:t>
            </a:r>
            <a:r>
              <a:rPr lang="en-US" altLang="ja-JP" sz="4400" dirty="0" smtClean="0">
                <a:latin typeface="+mj-ea"/>
                <a:ea typeface="+mj-ea"/>
              </a:rPr>
              <a:t>(0.975, 9) = 2.262 </a:t>
            </a:r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722437" y="3482789"/>
            <a:ext cx="1402273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r>
              <a:rPr lang="ja-JP" altLang="en-US" sz="4400" dirty="0">
                <a:latin typeface="+mj-ea"/>
                <a:ea typeface="+mj-ea"/>
              </a:rPr>
              <a:t>http://www.koka.ac.jp/morigiwa/sjs/td.htm</a:t>
            </a:r>
          </a:p>
        </p:txBody>
      </p:sp>
      <p:sp>
        <p:nvSpPr>
          <p:cNvPr id="11" name="正方形/長方形 3"/>
          <p:cNvSpPr>
            <a:spLocks noChangeArrowheads="1"/>
          </p:cNvSpPr>
          <p:nvPr/>
        </p:nvSpPr>
        <p:spPr bwMode="auto">
          <a:xfrm>
            <a:off x="560388" y="2677518"/>
            <a:ext cx="88868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>
                <a:latin typeface="+mj-ea"/>
                <a:ea typeface="+mj-ea"/>
              </a:rPr>
              <a:t>t</a:t>
            </a:r>
            <a:r>
              <a:rPr lang="ja-JP" altLang="en-US" sz="4400" dirty="0">
                <a:latin typeface="+mj-ea"/>
                <a:ea typeface="+mj-ea"/>
              </a:rPr>
              <a:t>分布表を用いる場合</a:t>
            </a:r>
            <a:endParaRPr lang="en-US" altLang="ja-JP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885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83"/>
    </mc:Choice>
    <mc:Fallback xmlns="">
      <p:transition spd="slow" advTm="41183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0324" x="1592263" y="3502025"/>
          <p14:tracePt t="30595" x="1584325" y="3502025"/>
          <p14:tracePt t="30608" x="1574800" y="3502025"/>
          <p14:tracePt t="30620" x="1557338" y="3521075"/>
          <p14:tracePt t="30645" x="1547813" y="3575050"/>
          <p14:tracePt t="30662" x="1547813" y="3665538"/>
          <p14:tracePt t="30696" x="1574800" y="3792538"/>
          <p14:tracePt t="30729" x="1584325" y="3836988"/>
          <p14:tracePt t="30733" x="1592263" y="3856038"/>
          <p14:tracePt t="30745" x="1601788" y="3863975"/>
          <p14:tracePt t="30891" x="1628775" y="3919538"/>
          <p14:tracePt t="30902" x="1765300" y="4144963"/>
          <p14:tracePt t="30912" x="1863725" y="4343400"/>
          <p14:tracePt t="30930" x="2190750" y="5068888"/>
          <p14:tracePt t="30945" x="2362200" y="5465763"/>
          <p14:tracePt t="30962" x="2543175" y="5854700"/>
          <p14:tracePt t="30978" x="2814638" y="6470650"/>
          <p14:tracePt t="30995" x="2922588" y="6823075"/>
          <p14:tracePt t="31012" x="2995613" y="7194550"/>
          <p14:tracePt t="31028" x="3041650" y="7339013"/>
          <p14:tracePt t="31045" x="3049588" y="7412038"/>
          <p14:tracePt t="31061" x="3049588" y="7439025"/>
          <p14:tracePt t="31095" x="3049588" y="7458075"/>
          <p14:tracePt t="31226" x="3041650" y="7458075"/>
          <p14:tracePt t="31246" x="3032125" y="7448550"/>
          <p14:tracePt t="31253" x="3032125" y="7439025"/>
          <p14:tracePt t="31261" x="3022600" y="7421563"/>
          <p14:tracePt t="31278" x="2986088" y="7339013"/>
          <p14:tracePt t="31295" x="2841625" y="6788150"/>
          <p14:tracePt t="31312" x="2687638" y="6362700"/>
          <p14:tracePt t="31328" x="2643188" y="6181725"/>
          <p14:tracePt t="31345" x="2624138" y="6145213"/>
          <p14:tracePt t="31362" x="2616200" y="6127750"/>
          <p14:tracePt t="31378" x="2606675" y="6127750"/>
          <p14:tracePt t="31395" x="2606675" y="6118225"/>
          <p14:tracePt t="31411" x="2606675" y="6108700"/>
          <p14:tracePt t="31428" x="2606675" y="6099175"/>
          <p14:tracePt t="31445" x="2616200" y="6099175"/>
          <p14:tracePt t="31461" x="2633663" y="6118225"/>
          <p14:tracePt t="31479" x="2706688" y="6162675"/>
          <p14:tracePt t="31495" x="2741613" y="6199188"/>
          <p14:tracePt t="31511" x="2805113" y="6253163"/>
          <p14:tracePt t="31528" x="2941638" y="6362700"/>
          <p14:tracePt t="31544" x="3068638" y="6434138"/>
          <p14:tracePt t="31561" x="3203575" y="6516688"/>
          <p14:tracePt t="31578" x="3257550" y="6543675"/>
          <p14:tracePt t="31595" x="3303588" y="6570663"/>
          <p14:tracePt t="31596" x="3321050" y="6580188"/>
          <p14:tracePt t="31611" x="3348038" y="6597650"/>
          <p14:tracePt t="31628" x="3367088" y="6615113"/>
          <p14:tracePt t="31631" x="3375025" y="6615113"/>
          <p14:tracePt t="31644" x="3375025" y="6624638"/>
          <p14:tracePt t="31661" x="3384550" y="6624638"/>
          <p14:tracePt t="31956" x="3403600" y="6642100"/>
          <p14:tracePt t="31962" x="3438525" y="6661150"/>
          <p14:tracePt t="31978" x="3521075" y="6705600"/>
          <p14:tracePt t="31995" x="3738563" y="6769100"/>
          <p14:tracePt t="32012" x="4010025" y="6815138"/>
          <p14:tracePt t="32016" x="4181475" y="6842125"/>
          <p14:tracePt t="32028" x="4435475" y="6869113"/>
          <p14:tracePt t="32061" x="4832350" y="6969125"/>
          <p14:tracePt t="32064" x="4914900" y="6996113"/>
          <p14:tracePt t="32094" x="5040313" y="7040563"/>
          <p14:tracePt t="32112" x="5113338" y="7086600"/>
          <p14:tracePt t="32128" x="5140325" y="7096125"/>
          <p14:tracePt t="32146" x="5159375" y="7123113"/>
          <p14:tracePt t="32161" x="5176838" y="7158038"/>
          <p14:tracePt t="32178" x="5176838" y="7194550"/>
          <p14:tracePt t="32194" x="5176838" y="7248525"/>
          <p14:tracePt t="32211" x="5159375" y="7294563"/>
          <p14:tracePt t="32227" x="5130800" y="7339013"/>
          <p14:tracePt t="32244" x="5095875" y="7367588"/>
          <p14:tracePt t="32261" x="5059363" y="7385050"/>
          <p14:tracePt t="32263" x="5040313" y="7394575"/>
          <p14:tracePt t="32278" x="4968875" y="7394575"/>
          <p14:tracePt t="32294" x="4905375" y="7367588"/>
          <p14:tracePt t="32311" x="4778375" y="7277100"/>
          <p14:tracePt t="32328" x="4678363" y="7167563"/>
          <p14:tracePt t="32344" x="4533900" y="6942138"/>
          <p14:tracePt t="32361" x="4435475" y="6761163"/>
          <p14:tracePt t="32378" x="4398963" y="6624638"/>
          <p14:tracePt t="32394" x="4389438" y="6497638"/>
          <p14:tracePt t="32411" x="4389438" y="6426200"/>
          <p14:tracePt t="32428" x="4416425" y="6343650"/>
          <p14:tracePt t="32444" x="4443413" y="6326188"/>
          <p14:tracePt t="32461" x="4506913" y="6299200"/>
          <p14:tracePt t="32477" x="4579938" y="6289675"/>
          <p14:tracePt t="32494" x="4651375" y="6316663"/>
          <p14:tracePt t="32511" x="4797425" y="6434138"/>
          <p14:tracePt t="32528" x="4878388" y="6534150"/>
          <p14:tracePt t="32544" x="4978400" y="6742113"/>
          <p14:tracePt t="32561" x="5005388" y="6869113"/>
          <p14:tracePt t="32577" x="5005388" y="7005638"/>
          <p14:tracePt t="32594" x="4986338" y="7194550"/>
          <p14:tracePt t="32611" x="4941888" y="7312025"/>
          <p14:tracePt t="32627" x="4868863" y="7421563"/>
          <p14:tracePt t="32644" x="4814888" y="7485063"/>
          <p14:tracePt t="32661" x="4733925" y="7539038"/>
          <p14:tracePt t="32677" x="4697413" y="7556500"/>
          <p14:tracePt t="32694" x="4660900" y="7575550"/>
          <p14:tracePt t="32695" x="4643438" y="7575550"/>
          <p14:tracePt t="32711" x="4597400" y="7575550"/>
          <p14:tracePt t="32728" x="4560888" y="7566025"/>
          <p14:tracePt t="32731" x="4543425" y="7566025"/>
          <p14:tracePt t="32744" x="4506913" y="7539038"/>
          <p14:tracePt t="32761" x="4497388" y="7519988"/>
          <p14:tracePt t="33196" x="0" y="0"/>
        </p14:tracePtLst>
        <p14:tracePtLst>
          <p14:tracePt t="34835" x="4298950" y="7231063"/>
          <p14:tracePt t="34843" x="4298950" y="7221538"/>
          <p14:tracePt t="34852" x="4289425" y="7213600"/>
          <p14:tracePt t="34860" x="4281488" y="7186613"/>
          <p14:tracePt t="34877" x="4281488" y="7177088"/>
          <p14:tracePt t="34894" x="4271963" y="7150100"/>
          <p14:tracePt t="34927" x="4271963" y="7104063"/>
          <p14:tracePt t="34960" x="4271963" y="7032625"/>
          <p14:tracePt t="34977" x="4271963" y="6950075"/>
          <p14:tracePt t="34993" x="4281488" y="6851650"/>
          <p14:tracePt t="35010" x="4308475" y="6678613"/>
          <p14:tracePt t="35027" x="4335463" y="6453188"/>
          <p14:tracePt t="35043" x="4362450" y="6353175"/>
          <p14:tracePt t="35060" x="4398963" y="6272213"/>
          <p14:tracePt t="35077" x="4416425" y="6245225"/>
          <p14:tracePt t="35094" x="4443413" y="6218238"/>
          <p14:tracePt t="35110" x="4479925" y="6218238"/>
          <p14:tracePt t="35127" x="4543425" y="6235700"/>
          <p14:tracePt t="35143" x="4643438" y="6308725"/>
          <p14:tracePt t="35160" x="4714875" y="6399213"/>
          <p14:tracePt t="35176" x="4814888" y="6607175"/>
          <p14:tracePt t="35194" x="4859338" y="6742113"/>
          <p14:tracePt t="35212" x="4859338" y="6942138"/>
          <p14:tracePt t="35227" x="4841875" y="7059613"/>
          <p14:tracePt t="35243" x="4805363" y="7150100"/>
          <p14:tracePt t="35260" x="4751388" y="7240588"/>
          <p14:tracePt t="35277" x="4724400" y="7277100"/>
          <p14:tracePt t="35294" x="4670425" y="7321550"/>
          <p14:tracePt t="35310" x="4643438" y="7339013"/>
          <p14:tracePt t="35327" x="4616450" y="7348538"/>
          <p14:tracePt t="35343" x="4587875" y="7367588"/>
          <p14:tracePt t="35360" x="4570413" y="7375525"/>
          <p14:tracePt t="35377" x="4543425" y="7385050"/>
          <p14:tracePt t="35393" x="4525963" y="7385050"/>
          <p14:tracePt t="35410" x="4497388" y="7339013"/>
          <p14:tracePt t="35427" x="4479925" y="7267575"/>
          <p14:tracePt t="35443" x="4462463" y="7131050"/>
          <p14:tracePt t="35445" x="4462463" y="7077075"/>
          <p14:tracePt t="35460" x="4443413" y="6996113"/>
          <p14:tracePt t="35477" x="4443413" y="6923088"/>
          <p14:tracePt t="35494" x="4452938" y="6859588"/>
          <p14:tracePt t="35511" x="4462463" y="6823075"/>
          <p14:tracePt t="35527" x="4479925" y="6778625"/>
          <p14:tracePt t="35543" x="4497388" y="6761163"/>
          <p14:tracePt t="35560" x="4525963" y="6751638"/>
          <p14:tracePt t="35576" x="4579938" y="6769100"/>
          <p14:tracePt t="35593" x="4633913" y="6832600"/>
          <p14:tracePt t="35610" x="4787900" y="7140575"/>
          <p14:tracePt t="35626" x="4824413" y="7367588"/>
          <p14:tracePt t="35643" x="4824413" y="7493000"/>
          <p14:tracePt t="35644" x="4824413" y="7566025"/>
          <p14:tracePt t="35660" x="4787900" y="7720013"/>
          <p14:tracePt t="35677" x="4733925" y="7864475"/>
          <p14:tracePt t="35693" x="4678363" y="7974013"/>
          <p14:tracePt t="35710" x="4651375" y="8027988"/>
          <p14:tracePt t="35727" x="4624388" y="8081963"/>
          <p14:tracePt t="35743" x="4597400" y="8108950"/>
          <p14:tracePt t="35760" x="4579938" y="8126413"/>
          <p14:tracePt t="35776" x="4552950" y="8135938"/>
          <p14:tracePt t="35793" x="4525963" y="8145463"/>
          <p14:tracePt t="35810" x="4506913" y="8145463"/>
          <p14:tracePt t="35976" x="4506913" y="8181975"/>
          <p14:tracePt t="35986" x="4525963" y="8208963"/>
          <p14:tracePt t="35997" x="4570413" y="8280400"/>
          <p14:tracePt t="36010" x="4616450" y="8407400"/>
          <p14:tracePt t="36026" x="4670425" y="8534400"/>
          <p14:tracePt t="36044" x="4760913" y="8751888"/>
          <p14:tracePt t="36060" x="4787900" y="8851900"/>
          <p14:tracePt t="36078" x="4832350" y="8986838"/>
          <p14:tracePt t="36093" x="4859338" y="9059863"/>
          <p14:tracePt t="36110" x="4868863" y="9094788"/>
          <p14:tracePt t="36112" x="4868863" y="9113838"/>
          <p14:tracePt t="36126" x="4868863" y="9140825"/>
          <p14:tracePt t="36143" x="4868863" y="9150350"/>
          <p14:tracePt t="36160" x="4868863" y="9185275"/>
          <p14:tracePt t="36177" x="4868863" y="9194800"/>
          <p14:tracePt t="36194" x="4868863" y="9204325"/>
          <p14:tracePt t="36210" x="4851400" y="9213850"/>
          <p14:tracePt t="36227" x="4832350" y="9213850"/>
          <p14:tracePt t="36243" x="4778375" y="9177338"/>
          <p14:tracePt t="36260" x="4733925" y="9113838"/>
          <p14:tracePt t="36277" x="4533900" y="8851900"/>
          <p14:tracePt t="36293" x="4389438" y="8551863"/>
          <p14:tracePt t="36310" x="4252913" y="8316913"/>
          <p14:tracePt t="36311" x="4225925" y="8235950"/>
          <p14:tracePt t="36326" x="4181475" y="8118475"/>
          <p14:tracePt t="36343" x="4127500" y="7991475"/>
          <p14:tracePt t="36360" x="4071938" y="7810500"/>
          <p14:tracePt t="36376" x="4037013" y="7720013"/>
          <p14:tracePt t="36393" x="4000500" y="7602538"/>
          <p14:tracePt t="36410" x="3981450" y="7539038"/>
          <p14:tracePt t="36427" x="3954463" y="7466013"/>
          <p14:tracePt t="36443" x="3937000" y="7402513"/>
          <p14:tracePt t="36565" x="0" y="0"/>
        </p14:tracePtLst>
      </p14:laserTraceLst>
    </p:ext>
  </p:extLs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分布の</a:t>
            </a:r>
            <a:r>
              <a:rPr lang="ja-JP" altLang="en-US" dirty="0" smtClean="0"/>
              <a:t>パーセント点の求め方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46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407068" y="1778055"/>
            <a:ext cx="88868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j-ea"/>
                <a:ea typeface="+mj-ea"/>
              </a:rPr>
              <a:t>Python</a:t>
            </a:r>
            <a:r>
              <a:rPr lang="ja-JP" altLang="en-US" sz="4400" dirty="0" smtClean="0">
                <a:latin typeface="+mj-ea"/>
                <a:ea typeface="+mj-ea"/>
              </a:rPr>
              <a:t>を</a:t>
            </a:r>
            <a:r>
              <a:rPr lang="ja-JP" altLang="en-US" sz="4400" dirty="0">
                <a:latin typeface="+mj-ea"/>
                <a:ea typeface="+mj-ea"/>
              </a:rPr>
              <a:t>用いる場合</a:t>
            </a:r>
            <a:endParaRPr lang="en-US" altLang="ja-JP" sz="4400" dirty="0">
              <a:latin typeface="+mj-ea"/>
              <a:ea typeface="+mj-ea"/>
            </a:endParaRPr>
          </a:p>
        </p:txBody>
      </p:sp>
      <p:sp>
        <p:nvSpPr>
          <p:cNvPr id="9" name="正方形/長方形 3"/>
          <p:cNvSpPr>
            <a:spLocks noChangeArrowheads="1"/>
          </p:cNvSpPr>
          <p:nvPr/>
        </p:nvSpPr>
        <p:spPr bwMode="auto">
          <a:xfrm>
            <a:off x="1163551" y="2864187"/>
            <a:ext cx="888682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  <a:defRPr/>
            </a:pPr>
            <a:r>
              <a:rPr lang="ja-JP" altLang="en-US" sz="4400" dirty="0" smtClean="0">
                <a:latin typeface="+mj-ea"/>
                <a:ea typeface="+mj-ea"/>
              </a:rPr>
              <a:t>例）自由度</a:t>
            </a:r>
            <a:r>
              <a:rPr lang="en-US" altLang="ja-JP" sz="4400" dirty="0" smtClean="0">
                <a:latin typeface="+mj-ea"/>
                <a:ea typeface="+mj-ea"/>
              </a:rPr>
              <a:t>9</a:t>
            </a:r>
            <a:r>
              <a:rPr lang="ja-JP" altLang="en-US" sz="4400" dirty="0" smtClean="0">
                <a:latin typeface="+mj-ea"/>
                <a:ea typeface="+mj-ea"/>
              </a:rPr>
              <a:t>の</a:t>
            </a:r>
            <a:r>
              <a:rPr lang="en-US" altLang="ja-JP" sz="4400" dirty="0" smtClean="0">
                <a:latin typeface="+mj-ea"/>
                <a:ea typeface="+mj-ea"/>
              </a:rPr>
              <a:t>t</a:t>
            </a:r>
            <a:r>
              <a:rPr lang="ja-JP" altLang="en-US" sz="4400" dirty="0" smtClean="0">
                <a:latin typeface="+mj-ea"/>
                <a:ea typeface="+mj-ea"/>
              </a:rPr>
              <a:t>分布の上側</a:t>
            </a:r>
            <a:r>
              <a:rPr lang="en-US" altLang="ja-JP" sz="4400" dirty="0" smtClean="0">
                <a:latin typeface="+mj-ea"/>
                <a:ea typeface="+mj-ea"/>
              </a:rPr>
              <a:t>2.5%</a:t>
            </a:r>
            <a:r>
              <a:rPr lang="ja-JP" altLang="en-US" sz="4400" dirty="0" smtClean="0">
                <a:latin typeface="+mj-ea"/>
                <a:ea typeface="+mj-ea"/>
              </a:rPr>
              <a:t>点は？</a:t>
            </a:r>
            <a:endParaRPr lang="en-US" altLang="ja-JP" sz="4400" dirty="0" smtClean="0">
              <a:latin typeface="+mj-ea"/>
              <a:ea typeface="+mj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587" y="4815111"/>
            <a:ext cx="6085534" cy="217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1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09"/>
    </mc:Choice>
    <mc:Fallback xmlns="">
      <p:transition spd="slow" advTm="1860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4635" x="7431088" y="9312275"/>
          <p14:tracePt t="4910" x="7421563" y="9375775"/>
          <p14:tracePt t="4917" x="7394575" y="9439275"/>
          <p14:tracePt t="4932" x="7375525" y="9466263"/>
          <p14:tracePt t="4949" x="7348538" y="9466263"/>
          <p14:tracePt t="4951" x="7285038" y="9456738"/>
          <p14:tracePt t="4966" x="7032625" y="9331325"/>
          <p14:tracePt t="4981" x="6181725" y="8688388"/>
          <p14:tracePt t="4998" x="5222875" y="7910513"/>
          <p14:tracePt t="5031" x="4064000" y="6905625"/>
          <p14:tracePt t="5065" x="3638550" y="6661150"/>
          <p14:tracePt t="5066" x="3592513" y="6634163"/>
          <p14:tracePt t="5081" x="3529013" y="6607175"/>
          <p14:tracePt t="5098" x="3502025" y="6597650"/>
          <p14:tracePt t="5115" x="3465513" y="6588125"/>
          <p14:tracePt t="5131" x="3448050" y="6580188"/>
          <p14:tracePt t="5149" x="3421063" y="6570663"/>
          <p14:tracePt t="5165" x="3403600" y="6561138"/>
          <p14:tracePt t="5182" x="3375025" y="6551613"/>
          <p14:tracePt t="5186" x="3367088" y="6551613"/>
          <p14:tracePt t="5198" x="3340100" y="6543675"/>
          <p14:tracePt t="5215" x="3340100" y="6524625"/>
          <p14:tracePt t="5233" x="3313113" y="6507163"/>
          <p14:tracePt t="5248" x="3303588" y="6507163"/>
          <p14:tracePt t="5266" x="3294063" y="6489700"/>
          <p14:tracePt t="5282" x="3284538" y="6480175"/>
          <p14:tracePt t="5298" x="3267075" y="6461125"/>
          <p14:tracePt t="5300" x="3249613" y="6443663"/>
          <p14:tracePt t="5315" x="3222625" y="6407150"/>
          <p14:tracePt t="5332" x="3176588" y="6353175"/>
          <p14:tracePt t="5335" x="3149600" y="6335713"/>
          <p14:tracePt t="5348" x="3113088" y="6289675"/>
          <p14:tracePt t="5365" x="3059113" y="6226175"/>
          <p14:tracePt t="5383" x="3013075" y="6181725"/>
          <p14:tracePt t="5398" x="2995613" y="6162675"/>
          <p14:tracePt t="5415" x="2986088" y="6145213"/>
          <p14:tracePt t="5432" x="2968625" y="6127750"/>
          <p14:tracePt t="5448" x="2968625" y="6108700"/>
          <p14:tracePt t="5465" x="2995613" y="6091238"/>
          <p14:tracePt t="5482" x="3059113" y="6072188"/>
          <p14:tracePt t="5498" x="3176588" y="6054725"/>
          <p14:tracePt t="5500" x="3230563" y="6037263"/>
          <p14:tracePt t="5515" x="3367088" y="6018213"/>
          <p14:tracePt t="5532" x="3465513" y="5991225"/>
          <p14:tracePt t="5535" x="3511550" y="5973763"/>
          <p14:tracePt t="5548" x="3584575" y="5964238"/>
          <p14:tracePt t="5565" x="3656013" y="5937250"/>
          <p14:tracePt t="5582" x="3765550" y="5927725"/>
          <p14:tracePt t="5598" x="3863975" y="5954713"/>
          <p14:tracePt t="5615" x="4010025" y="6064250"/>
          <p14:tracePt t="5632" x="4171950" y="6289675"/>
          <p14:tracePt t="5648" x="4208463" y="6426200"/>
          <p14:tracePt t="5665" x="4198938" y="6561138"/>
          <p14:tracePt t="5682" x="4154488" y="6624638"/>
          <p14:tracePt t="5699" x="4064000" y="6688138"/>
          <p14:tracePt t="5715" x="3963988" y="6705600"/>
          <p14:tracePt t="5732" x="3863975" y="6705600"/>
          <p14:tracePt t="5735" x="3810000" y="6678613"/>
          <p14:tracePt t="5748" x="3665538" y="6588125"/>
          <p14:tracePt t="5765" x="3511550" y="6453188"/>
          <p14:tracePt t="5782" x="3375025" y="6289675"/>
          <p14:tracePt t="5799" x="3330575" y="6218238"/>
          <p14:tracePt t="5816" x="3284538" y="6135688"/>
          <p14:tracePt t="5832" x="3276600" y="6099175"/>
          <p14:tracePt t="5849" x="3267075" y="6064250"/>
          <p14:tracePt t="5851" x="3267075" y="6045200"/>
          <p14:tracePt t="5865" x="3267075" y="6000750"/>
          <p14:tracePt t="5883" x="3284538" y="5964238"/>
          <p14:tracePt t="5886" x="3303588" y="5946775"/>
          <p14:tracePt t="5899" x="3357563" y="5910263"/>
          <p14:tracePt t="5915" x="3457575" y="5883275"/>
          <p14:tracePt t="5932" x="3709988" y="5891213"/>
          <p14:tracePt t="5934" x="3873500" y="5937250"/>
          <p14:tracePt t="5948" x="4162425" y="6081713"/>
          <p14:tracePt t="5965" x="4308475" y="6189663"/>
          <p14:tracePt t="5968" x="4352925" y="6235700"/>
          <p14:tracePt t="5983" x="4406900" y="6289675"/>
          <p14:tracePt t="5998" x="4443413" y="6353175"/>
          <p14:tracePt t="6016" x="4470400" y="6426200"/>
          <p14:tracePt t="6033" x="4470400" y="6489700"/>
          <p14:tracePt t="6048" x="4462463" y="6543675"/>
          <p14:tracePt t="6065" x="4416425" y="6615113"/>
          <p14:tracePt t="6083" x="4325938" y="6670675"/>
          <p14:tracePt t="6085" x="4298950" y="6678613"/>
          <p14:tracePt t="6098" x="4198938" y="6715125"/>
          <p14:tracePt t="6115" x="4135438" y="6715125"/>
          <p14:tracePt t="6132" x="4064000" y="6705600"/>
          <p14:tracePt t="6148" x="4000500" y="6651625"/>
          <p14:tracePt t="6165" x="3890963" y="6507163"/>
          <p14:tracePt t="6167" x="3836988" y="6389688"/>
          <p14:tracePt t="6181" x="3756025" y="6199188"/>
          <p14:tracePt t="6198" x="3719513" y="6108700"/>
          <p14:tracePt t="6201" x="3709988" y="6081713"/>
          <p14:tracePt t="6216" x="3702050" y="6018213"/>
          <p14:tracePt t="6231" x="3702050" y="5981700"/>
          <p14:tracePt t="6249" x="3738563" y="5927725"/>
          <p14:tracePt t="6265" x="3765550" y="5891213"/>
          <p14:tracePt t="6281" x="3829050" y="5864225"/>
          <p14:tracePt t="6298" x="3927475" y="5827713"/>
          <p14:tracePt t="6315" x="4010025" y="5827713"/>
          <p14:tracePt t="6332" x="4117975" y="5846763"/>
          <p14:tracePt t="6348" x="4181475" y="5873750"/>
          <p14:tracePt t="6367" x="4289425" y="5946775"/>
          <p14:tracePt t="6381" x="4335463" y="6008688"/>
          <p14:tracePt t="6398" x="4379913" y="6081713"/>
          <p14:tracePt t="6401" x="4398963" y="6108700"/>
          <p14:tracePt t="6415" x="4406900" y="6181725"/>
          <p14:tracePt t="6431" x="4416425" y="6262688"/>
          <p14:tracePt t="6449" x="4398963" y="6362700"/>
          <p14:tracePt t="6465" x="4362450" y="6426200"/>
          <p14:tracePt t="6482" x="4308475" y="6470650"/>
          <p14:tracePt t="6484" x="4281488" y="6489700"/>
          <p14:tracePt t="6498" x="4217988" y="6507163"/>
          <p14:tracePt t="6515" x="4162425" y="6516688"/>
          <p14:tracePt t="6531" x="4071938" y="6461125"/>
          <p14:tracePt t="6548" x="3973513" y="6362700"/>
          <p14:tracePt t="6565" x="3773488" y="6081713"/>
          <p14:tracePt t="6581" x="3675063" y="5873750"/>
          <p14:tracePt t="6598" x="3611563" y="5729288"/>
          <p14:tracePt t="6601" x="3602038" y="5702300"/>
          <p14:tracePt t="6615" x="3584575" y="5638800"/>
          <p14:tracePt t="6631" x="3557588" y="5592763"/>
          <p14:tracePt t="6634" x="3557588" y="5575300"/>
          <p14:tracePt t="6648" x="3548063" y="5511800"/>
          <p14:tracePt t="6665" x="3538538" y="5465763"/>
          <p14:tracePt t="6682" x="3538538" y="5421313"/>
          <p14:tracePt t="6698" x="3538538" y="5402263"/>
          <p14:tracePt t="6715" x="3538538" y="5375275"/>
          <p14:tracePt t="6731" x="3548063" y="5357813"/>
          <p14:tracePt t="6748" x="3592513" y="5357813"/>
          <p14:tracePt t="6751" x="3638550" y="5384800"/>
          <p14:tracePt t="6766" x="3783013" y="5465763"/>
          <p14:tracePt t="6781" x="3910013" y="5548313"/>
          <p14:tracePt t="6798" x="4000500" y="5619750"/>
          <p14:tracePt t="6802" x="4037013" y="5646738"/>
          <p14:tracePt t="6815" x="4127500" y="5729288"/>
          <p14:tracePt t="6831" x="4244975" y="5837238"/>
          <p14:tracePt t="6835" x="4289425" y="5910263"/>
          <p14:tracePt t="6848" x="4389438" y="6054725"/>
          <p14:tracePt t="6865" x="4462463" y="6199188"/>
          <p14:tracePt t="6882" x="4497388" y="6370638"/>
          <p14:tracePt t="6898" x="4497388" y="6470650"/>
          <p14:tracePt t="6915" x="4489450" y="6543675"/>
          <p14:tracePt t="6919" x="4479925" y="6570663"/>
          <p14:tracePt t="6931" x="4435475" y="6615113"/>
          <p14:tracePt t="6948" x="4389438" y="6661150"/>
          <p14:tracePt t="6951" x="4362450" y="6670675"/>
          <p14:tracePt t="6964" x="4252913" y="6688138"/>
          <p14:tracePt t="6981" x="4144963" y="6705600"/>
          <p14:tracePt t="6998" x="4000500" y="6688138"/>
          <p14:tracePt t="7014" x="3927475" y="6661150"/>
          <p14:tracePt t="7032" x="3883025" y="6651625"/>
          <p14:tracePt t="7034" x="3856038" y="6642100"/>
          <p14:tracePt t="7048" x="3819525" y="6624638"/>
          <p14:tracePt t="7065" x="3773488" y="6607175"/>
          <p14:tracePt t="7068" x="3756025" y="6588125"/>
          <p14:tracePt t="7082" x="3738563" y="6580188"/>
          <p14:tracePt t="7098" x="3709988" y="6561138"/>
          <p14:tracePt t="7115" x="3665538" y="6516688"/>
          <p14:tracePt t="7131" x="3638550" y="6489700"/>
          <p14:tracePt t="7148" x="3611563" y="6461125"/>
          <p14:tracePt t="7164" x="3584575" y="6426200"/>
          <p14:tracePt t="7182" x="3575050" y="6416675"/>
          <p14:tracePt t="7198" x="3557588" y="6389688"/>
          <p14:tracePt t="7215" x="3548063" y="6370638"/>
          <p14:tracePt t="7233" x="3529013" y="6362700"/>
          <p14:tracePt t="7248" x="3529013" y="6335713"/>
          <p14:tracePt t="7265" x="3511550" y="6316663"/>
          <p14:tracePt t="7268" x="3502025" y="6316663"/>
          <p14:tracePt t="7281" x="3494088" y="6289675"/>
          <p14:tracePt t="7298" x="3484563" y="6280150"/>
          <p14:tracePt t="7301" x="3484563" y="6272213"/>
          <p14:tracePt t="7314" x="3475038" y="6262688"/>
          <p14:tracePt t="7331" x="3475038" y="6253163"/>
          <p14:tracePt t="7348" x="3465513" y="6253163"/>
          <p14:tracePt t="7365" x="3465513" y="6245225"/>
          <p14:tracePt t="7381" x="3465513" y="6235700"/>
          <p14:tracePt t="7398" x="3465513" y="6226175"/>
          <p14:tracePt t="7415" x="3457575" y="6199188"/>
          <p14:tracePt t="7431" x="3448050" y="6181725"/>
          <p14:tracePt t="7448" x="3438525" y="6154738"/>
          <p14:tracePt t="7465" x="3421063" y="6135688"/>
          <p14:tracePt t="7481" x="3421063" y="6118225"/>
          <p14:tracePt t="7498" x="3411538" y="6099175"/>
          <p14:tracePt t="7501" x="3411538" y="6091238"/>
          <p14:tracePt t="7515" x="3411538" y="6081713"/>
          <p14:tracePt t="7531" x="3411538" y="6072188"/>
          <p14:tracePt t="7548" x="3421063" y="6054725"/>
          <p14:tracePt t="7565" x="3438525" y="6037263"/>
          <p14:tracePt t="7582" x="3457575" y="6027738"/>
          <p14:tracePt t="7598" x="3475038" y="6018213"/>
          <p14:tracePt t="7615" x="3502025" y="6018213"/>
          <p14:tracePt t="7617" x="3511550" y="6018213"/>
          <p14:tracePt t="7631" x="3529013" y="6008688"/>
          <p14:tracePt t="7648" x="3548063" y="6000750"/>
          <p14:tracePt t="7665" x="3584575" y="5991225"/>
          <p14:tracePt t="7681" x="3592513" y="5991225"/>
          <p14:tracePt t="7698" x="3611563" y="5991225"/>
          <p14:tracePt t="7714" x="3629025" y="5991225"/>
          <p14:tracePt t="7731" x="3638550" y="5991225"/>
          <p14:tracePt t="7748" x="3648075" y="5991225"/>
          <p14:tracePt t="7764" x="3648075" y="6000750"/>
          <p14:tracePt t="7782" x="3665538" y="6000750"/>
          <p14:tracePt t="7798" x="3675063" y="6008688"/>
          <p14:tracePt t="7815" x="3675063" y="6018213"/>
          <p14:tracePt t="7831" x="3683000" y="6027738"/>
          <p14:tracePt t="7848" x="3692525" y="6027738"/>
          <p14:tracePt t="7864" x="3692525" y="6037263"/>
          <p14:tracePt t="7917" x="3692525" y="6045200"/>
          <p14:tracePt t="7934" x="3702050" y="6054725"/>
          <p14:tracePt t="7949" x="3709988" y="6054725"/>
          <p14:tracePt t="7965" x="3709988" y="6064250"/>
          <p14:tracePt t="7970" x="3719513" y="6064250"/>
          <p14:tracePt t="7983" x="3729038" y="6064250"/>
          <p14:tracePt t="7998" x="3738563" y="6064250"/>
          <p14:tracePt t="9674" x="3729038" y="6064250"/>
          <p14:tracePt t="9683" x="3719513" y="6054725"/>
          <p14:tracePt t="9691" x="3709988" y="6054725"/>
          <p14:tracePt t="9714" x="3683000" y="6018213"/>
          <p14:tracePt t="9748" x="3629025" y="5991225"/>
          <p14:tracePt t="9764" x="3611563" y="5973763"/>
          <p14:tracePt t="9783" x="3584575" y="5964238"/>
          <p14:tracePt t="9797" x="3565525" y="5954713"/>
          <p14:tracePt t="9814" x="3557588" y="5946775"/>
          <p14:tracePt t="9835" x="3548063" y="5946775"/>
          <p14:tracePt t="9847" x="3529013" y="5937250"/>
          <p14:tracePt t="9865" x="3511550" y="5910263"/>
          <p14:tracePt t="9881" x="3511550" y="5900738"/>
          <p14:tracePt t="9899" x="3502025" y="5883275"/>
          <p14:tracePt t="9914" x="3494088" y="5864225"/>
          <p14:tracePt t="11950" x="3502025" y="5873750"/>
          <p14:tracePt t="11955" x="3521075" y="5883275"/>
          <p14:tracePt t="11963" x="3538538" y="5900738"/>
          <p14:tracePt t="11981" x="3584575" y="5927725"/>
          <p14:tracePt t="11985" x="3611563" y="5937250"/>
          <p14:tracePt t="11997" x="3648075" y="5946775"/>
          <p14:tracePt t="12000" x="3683000" y="5964238"/>
          <p14:tracePt t="12013" x="3773488" y="5991225"/>
          <p14:tracePt t="12047" x="3981450" y="6008688"/>
          <p14:tracePt t="12080" x="4144963" y="6027738"/>
          <p14:tracePt t="12097" x="4208463" y="6027738"/>
          <p14:tracePt t="12113" x="4271963" y="6027738"/>
          <p14:tracePt t="12130" x="4308475" y="6027738"/>
          <p14:tracePt t="12148" x="4352925" y="6027738"/>
          <p14:tracePt t="12163" x="4379913" y="6027738"/>
          <p14:tracePt t="12180" x="4416425" y="6027738"/>
          <p14:tracePt t="12183" x="4425950" y="6027738"/>
          <p14:tracePt t="12196" x="4443413" y="6027738"/>
          <p14:tracePt t="12213" x="4452938" y="6027738"/>
          <p14:tracePt t="12230" x="4470400" y="6027738"/>
          <p14:tracePt t="12247" x="4479925" y="6027738"/>
          <p14:tracePt t="12265" x="4489450" y="6027738"/>
          <p14:tracePt t="12280" x="4497388" y="6027738"/>
          <p14:tracePt t="12400" x="4497388" y="6037263"/>
          <p14:tracePt t="12458" x="4497388" y="6045200"/>
          <p14:tracePt t="12555" x="4497388" y="6054725"/>
          <p14:tracePt t="12568" x="4497388" y="6064250"/>
          <p14:tracePt t="12589" x="4497388" y="6072188"/>
          <p14:tracePt t="12610" x="4489450" y="6072188"/>
          <p14:tracePt t="12633" x="4479925" y="6072188"/>
          <p14:tracePt t="12637" x="4470400" y="6072188"/>
          <p14:tracePt t="12646" x="4462463" y="6054725"/>
          <p14:tracePt t="12664" x="4379913" y="5954713"/>
          <p14:tracePt t="12680" x="4316413" y="5864225"/>
          <p14:tracePt t="12698" x="4281488" y="5810250"/>
          <p14:tracePt t="12713" x="4262438" y="5783263"/>
          <p14:tracePt t="12730" x="4252913" y="5764213"/>
          <p14:tracePt t="12746" x="4252913" y="5737225"/>
          <p14:tracePt t="12763" x="4252913" y="5719763"/>
          <p14:tracePt t="12780" x="4252913" y="5692775"/>
          <p14:tracePt t="12796" x="4271963" y="5683250"/>
          <p14:tracePt t="12814" x="4289425" y="5683250"/>
          <p14:tracePt t="12815" x="4298950" y="5683250"/>
          <p14:tracePt t="12830" x="4344988" y="5692775"/>
          <p14:tracePt t="12846" x="4379913" y="5729288"/>
          <p14:tracePt t="12850" x="4406900" y="5746750"/>
          <p14:tracePt t="12863" x="4462463" y="5792788"/>
          <p14:tracePt t="12880" x="4497388" y="5854700"/>
          <p14:tracePt t="12897" x="4533900" y="5927725"/>
          <p14:tracePt t="12914" x="4552950" y="5973763"/>
          <p14:tracePt t="12930" x="4560888" y="6018213"/>
          <p14:tracePt t="12946" x="4560888" y="6072188"/>
          <p14:tracePt t="12964" x="4560888" y="6099175"/>
          <p14:tracePt t="12967" x="4552950" y="6118225"/>
          <p14:tracePt t="12980" x="4543425" y="6127750"/>
          <p14:tracePt t="12997" x="4525963" y="6154738"/>
          <p14:tracePt t="13014" x="4506913" y="6189663"/>
          <p14:tracePt t="13030" x="4497388" y="6199188"/>
          <p14:tracePt t="13047" x="4470400" y="6218238"/>
          <p14:tracePt t="13051" x="4462463" y="6226175"/>
          <p14:tracePt t="13063" x="4435475" y="6235700"/>
          <p14:tracePt t="13080" x="4425950" y="6245225"/>
          <p14:tracePt t="13096" x="4406900" y="6245225"/>
          <p14:tracePt t="13113" x="4389438" y="6245225"/>
          <p14:tracePt t="13131" x="4371975" y="6208713"/>
          <p14:tracePt t="13146" x="4371975" y="6189663"/>
          <p14:tracePt t="13163" x="4371975" y="6172200"/>
          <p14:tracePt t="13180" x="4389438" y="6154738"/>
          <p14:tracePt t="13196" x="4416425" y="6135688"/>
          <p14:tracePt t="13214" x="4435475" y="6135688"/>
          <p14:tracePt t="13230" x="4462463" y="6135688"/>
          <p14:tracePt t="13247" x="4489450" y="6135688"/>
          <p14:tracePt t="13263" x="4506913" y="6135688"/>
          <p14:tracePt t="13280" x="4516438" y="6135688"/>
          <p14:tracePt t="13296" x="4533900" y="6135688"/>
          <p14:tracePt t="13318" x="4543425" y="6135688"/>
          <p14:tracePt t="13331" x="4552950" y="6135688"/>
          <p14:tracePt t="13947" x="0" y="0"/>
        </p14:tracePtLst>
      </p14:laserTraceLst>
    </p:ext>
  </p:extLs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</a:t>
            </a:r>
            <a:r>
              <a:rPr kumimoji="1" lang="ja-JP" altLang="en-US" dirty="0" smtClean="0"/>
              <a:t>分布表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</a:t>
            </a:r>
            <a:r>
              <a:rPr lang="en-US" altLang="ja-JP" dirty="0" smtClean="0"/>
              <a:t>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47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415925" y="1870521"/>
            <a:ext cx="1640936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j-ea"/>
                <a:ea typeface="+mj-ea"/>
              </a:rPr>
              <a:t>「片側」が</a:t>
            </a:r>
            <a:r>
              <a:rPr lang="en-US" altLang="ja-JP" sz="4400" dirty="0">
                <a:latin typeface="+mj-ea"/>
                <a:ea typeface="+mj-ea"/>
              </a:rPr>
              <a:t>2.5%</a:t>
            </a:r>
            <a:r>
              <a:rPr lang="ja-JP" altLang="en-US" sz="4400" dirty="0">
                <a:latin typeface="+mj-ea"/>
                <a:ea typeface="+mj-ea"/>
              </a:rPr>
              <a:t>となっている列をみる（ピンク色の列）</a:t>
            </a:r>
            <a:endParaRPr lang="en-US" altLang="ja-JP" sz="4400" dirty="0">
              <a:latin typeface="+mj-ea"/>
              <a:ea typeface="+mj-ea"/>
            </a:endParaRPr>
          </a:p>
        </p:txBody>
      </p:sp>
      <p:pic>
        <p:nvPicPr>
          <p:cNvPr id="7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58" y="2639080"/>
            <a:ext cx="7308812" cy="590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正方形/長方形 7"/>
          <p:cNvSpPr/>
          <p:nvPr/>
        </p:nvSpPr>
        <p:spPr>
          <a:xfrm>
            <a:off x="5808067" y="5319167"/>
            <a:ext cx="963104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0452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8"/>
    </mc:Choice>
    <mc:Fallback xmlns="">
      <p:transition spd="slow" advTm="592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標本平均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5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662058" y="1908076"/>
            <a:ext cx="15803193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j-ea"/>
                <a:ea typeface="+mj-ea"/>
              </a:rPr>
              <a:t>観測されたデータの平均値を</a:t>
            </a:r>
            <a:r>
              <a:rPr lang="ja-JP" altLang="en-US" sz="4400" dirty="0">
                <a:solidFill>
                  <a:srgbClr val="FF0000"/>
                </a:solidFill>
                <a:latin typeface="+mj-ea"/>
                <a:ea typeface="+mj-ea"/>
              </a:rPr>
              <a:t>標本平均</a:t>
            </a:r>
            <a:r>
              <a:rPr lang="ja-JP" altLang="en-US" sz="4400" dirty="0">
                <a:latin typeface="+mj-ea"/>
                <a:ea typeface="+mj-ea"/>
              </a:rPr>
              <a:t>と呼び，母平均と区別</a:t>
            </a:r>
            <a:endParaRPr lang="en-US" altLang="ja-JP" sz="4400" dirty="0">
              <a:latin typeface="+mj-ea"/>
              <a:ea typeface="+mj-ea"/>
            </a:endParaRPr>
          </a:p>
          <a:p>
            <a:pPr lvl="1"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Ø"/>
            </a:pPr>
            <a:r>
              <a:rPr lang="ja-JP" altLang="en-US" sz="4000" dirty="0">
                <a:latin typeface="+mj-ea"/>
                <a:ea typeface="+mj-ea"/>
              </a:rPr>
              <a:t>標本平均＝（観測されたデータの合計）</a:t>
            </a:r>
            <a:r>
              <a:rPr lang="en-US" altLang="ja-JP" sz="4000" dirty="0">
                <a:latin typeface="+mj-ea"/>
                <a:ea typeface="+mj-ea"/>
              </a:rPr>
              <a:t>÷</a:t>
            </a:r>
            <a:r>
              <a:rPr lang="ja-JP" altLang="en-US" sz="4000" dirty="0">
                <a:latin typeface="+mj-ea"/>
                <a:ea typeface="+mj-ea"/>
              </a:rPr>
              <a:t>（観測データ数）</a:t>
            </a:r>
            <a:endParaRPr lang="en-US" altLang="ja-JP" sz="4000" dirty="0">
              <a:latin typeface="+mj-ea"/>
              <a:ea typeface="+mj-ea"/>
            </a:endParaRPr>
          </a:p>
        </p:txBody>
      </p:sp>
      <p:sp>
        <p:nvSpPr>
          <p:cNvPr id="7" name="正方形/長方形 3"/>
          <p:cNvSpPr>
            <a:spLocks noChangeArrowheads="1"/>
          </p:cNvSpPr>
          <p:nvPr/>
        </p:nvSpPr>
        <p:spPr bwMode="auto">
          <a:xfrm>
            <a:off x="523875" y="4311055"/>
            <a:ext cx="14861256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j-ea"/>
                <a:ea typeface="+mj-ea"/>
              </a:rPr>
              <a:t>観測データ数</a:t>
            </a:r>
            <a:r>
              <a:rPr lang="ja-JP" altLang="en-US" sz="4400" dirty="0" smtClean="0">
                <a:latin typeface="+mj-ea"/>
                <a:ea typeface="+mj-ea"/>
              </a:rPr>
              <a:t>を</a:t>
            </a:r>
            <a:r>
              <a:rPr lang="ja-JP" altLang="en-US" sz="4400" dirty="0" smtClean="0">
                <a:solidFill>
                  <a:srgbClr val="FF0000"/>
                </a:solidFill>
                <a:latin typeface="+mj-ea"/>
                <a:ea typeface="+mj-ea"/>
              </a:rPr>
              <a:t>サンプルサイズ</a:t>
            </a:r>
            <a:r>
              <a:rPr lang="ja-JP" altLang="en-US" sz="4400" dirty="0">
                <a:latin typeface="+mj-ea"/>
                <a:ea typeface="+mj-ea"/>
              </a:rPr>
              <a:t>とも呼ぶ。</a:t>
            </a:r>
            <a:endParaRPr lang="en-US" altLang="ja-JP" sz="4400" dirty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>
                <a:latin typeface="+mj-ea"/>
                <a:ea typeface="+mj-ea"/>
              </a:rPr>
              <a:t>何回かの観測の平均値を出すことで，偶然に起きるデータの散らばりを打ち消し，実際の値に近い値を得る</a:t>
            </a:r>
            <a:endParaRPr lang="en-US" altLang="ja-JP" sz="4400" dirty="0">
              <a:latin typeface="+mj-ea"/>
              <a:ea typeface="+mj-ea"/>
            </a:endParaRPr>
          </a:p>
        </p:txBody>
      </p:sp>
      <p:grpSp>
        <p:nvGrpSpPr>
          <p:cNvPr id="8" name="グループ化 9"/>
          <p:cNvGrpSpPr>
            <a:grpSpLocks/>
          </p:cNvGrpSpPr>
          <p:nvPr/>
        </p:nvGrpSpPr>
        <p:grpSpPr bwMode="auto">
          <a:xfrm>
            <a:off x="622225" y="7034002"/>
            <a:ext cx="8858250" cy="769441"/>
            <a:chOff x="622225" y="4037063"/>
            <a:chExt cx="8858250" cy="769331"/>
          </a:xfrm>
        </p:grpSpPr>
        <p:sp>
          <p:nvSpPr>
            <p:cNvPr id="9" name="正方形/長方形 3"/>
            <p:cNvSpPr>
              <a:spLocks noChangeArrowheads="1"/>
            </p:cNvSpPr>
            <p:nvPr/>
          </p:nvSpPr>
          <p:spPr bwMode="auto">
            <a:xfrm>
              <a:off x="622225" y="4037063"/>
              <a:ext cx="8858250" cy="7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63538" indent="-363538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</a:defRPr>
              </a:lvl9pPr>
            </a:lstStyle>
            <a:p>
              <a:pPr eaLnBrk="1" hangingPunct="1">
                <a:spcAft>
                  <a:spcPts val="1200"/>
                </a:spcAft>
                <a:buClr>
                  <a:srgbClr val="A50021"/>
                </a:buClr>
              </a:pPr>
              <a:r>
                <a:rPr lang="ja-JP" altLang="en-US" sz="4400" dirty="0">
                  <a:latin typeface="+mj-ea"/>
                  <a:ea typeface="+mj-ea"/>
                </a:rPr>
                <a:t>⇒</a:t>
              </a:r>
              <a:r>
                <a:rPr lang="en-US" altLang="ja-JP" sz="4400" dirty="0">
                  <a:latin typeface="+mj-ea"/>
                  <a:ea typeface="+mj-ea"/>
                </a:rPr>
                <a:t>	</a:t>
              </a:r>
              <a:r>
                <a:rPr lang="ja-JP" altLang="en-US" sz="4400" dirty="0">
                  <a:solidFill>
                    <a:srgbClr val="FF0000"/>
                  </a:solidFill>
                  <a:latin typeface="+mj-ea"/>
                  <a:ea typeface="+mj-ea"/>
                </a:rPr>
                <a:t>大数の法則</a:t>
              </a:r>
              <a:endParaRPr lang="en-US" altLang="ja-JP" sz="4000" dirty="0">
                <a:latin typeface="+mj-ea"/>
                <a:ea typeface="+mj-ea"/>
              </a:endParaRPr>
            </a:p>
          </p:txBody>
        </p:sp>
        <p:cxnSp>
          <p:nvCxnSpPr>
            <p:cNvPr id="10" name="直線コネクタ 9"/>
            <p:cNvCxnSpPr/>
            <p:nvPr/>
          </p:nvCxnSpPr>
          <p:spPr>
            <a:xfrm>
              <a:off x="1890713" y="4500485"/>
              <a:ext cx="214312" cy="0"/>
            </a:xfrm>
            <a:prstGeom prst="line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355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実際に</a:t>
            </a:r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でシミュレーション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6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662058" y="2006799"/>
            <a:ext cx="1580319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j-ea"/>
                <a:ea typeface="+mj-ea"/>
              </a:rPr>
              <a:t>期待値１、標準偏差１（つまり分散も１）の正規分布に従う乱数を発生させると</a:t>
            </a:r>
            <a:r>
              <a:rPr lang="ja-JP" altLang="en-US" sz="4400" dirty="0" err="1" smtClean="0">
                <a:latin typeface="+mj-ea"/>
                <a:ea typeface="+mj-ea"/>
              </a:rPr>
              <a:t>。。。</a:t>
            </a:r>
            <a:endParaRPr lang="en-US" altLang="ja-JP" sz="4000" dirty="0">
              <a:latin typeface="+mj-ea"/>
              <a:ea typeface="+mj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115" y="3734991"/>
            <a:ext cx="3362486" cy="499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3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2898" y="1682763"/>
            <a:ext cx="15902353" cy="1413515"/>
          </a:xfrm>
        </p:spPr>
        <p:txBody>
          <a:bodyPr/>
          <a:lstStyle/>
          <a:p>
            <a:pPr algn="ctr"/>
            <a:r>
              <a:rPr lang="ja-JP" altLang="en-US" smtClean="0"/>
              <a:t>平均当てクイズ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7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662058" y="3224545"/>
            <a:ext cx="1580319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j-ea"/>
                <a:ea typeface="+mj-ea"/>
              </a:rPr>
              <a:t>出た値をみて、</a:t>
            </a:r>
            <a:r>
              <a:rPr lang="en-US" altLang="ja-JP" sz="4400" dirty="0" smtClean="0">
                <a:latin typeface="+mj-ea"/>
                <a:ea typeface="+mj-ea"/>
              </a:rPr>
              <a:t>R</a:t>
            </a:r>
            <a:r>
              <a:rPr lang="ja-JP" altLang="en-US" sz="4400" dirty="0" smtClean="0">
                <a:latin typeface="+mj-ea"/>
                <a:ea typeface="+mj-ea"/>
              </a:rPr>
              <a:t>の期待値（</a:t>
            </a:r>
            <a:r>
              <a:rPr lang="en-US" altLang="ja-JP" sz="4400" dirty="0" smtClean="0">
                <a:latin typeface="+mj-ea"/>
                <a:ea typeface="+mj-ea"/>
              </a:rPr>
              <a:t>=</a:t>
            </a:r>
            <a:r>
              <a:rPr lang="ja-JP" altLang="en-US" sz="4400" dirty="0" smtClean="0">
                <a:latin typeface="+mj-ea"/>
                <a:ea typeface="+mj-ea"/>
              </a:rPr>
              <a:t>母平均）の設定を当てなさいと言われたら？</a:t>
            </a:r>
            <a:endParaRPr lang="en-US" altLang="ja-JP" sz="4000" dirty="0">
              <a:latin typeface="+mj-ea"/>
              <a:ea typeface="+mj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27" y="6183263"/>
            <a:ext cx="14714803" cy="1951611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2639715" y="6183263"/>
            <a:ext cx="1332148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3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ＤＦＧ平成ゴシック体W7" pitchFamily="50" charset="-128"/>
              <a:ea typeface="ＤＦＧ平成ゴシック体W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114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2898" y="1682763"/>
            <a:ext cx="15902353" cy="1413515"/>
          </a:xfrm>
        </p:spPr>
        <p:txBody>
          <a:bodyPr/>
          <a:lstStyle/>
          <a:p>
            <a:pPr algn="ctr"/>
            <a:r>
              <a:rPr lang="ja-JP" altLang="en-US" smtClean="0"/>
              <a:t>平均当てクイズ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8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662058" y="3224545"/>
            <a:ext cx="1580319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ja-JP" altLang="en-US" sz="4400" dirty="0" smtClean="0">
                <a:latin typeface="+mj-ea"/>
                <a:ea typeface="+mj-ea"/>
              </a:rPr>
              <a:t>ピンポイントでは難しいので、区間で答えて良いと言われたら？</a:t>
            </a:r>
            <a:endParaRPr lang="en-US" altLang="ja-JP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6962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2898" y="1682763"/>
            <a:ext cx="15902353" cy="1413515"/>
          </a:xfrm>
        </p:spPr>
        <p:txBody>
          <a:bodyPr/>
          <a:lstStyle/>
          <a:p>
            <a:pPr algn="ctr"/>
            <a:r>
              <a:rPr lang="ja-JP" altLang="en-US" dirty="0" smtClean="0"/>
              <a:t>平均当てクイズ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Copyright © 2023 by INIAD</a:t>
            </a:r>
            <a:endParaRPr lang="en-US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62AD30C-4FD0-4E41-9633-AA73C86D07D0}" type="slidenum">
              <a:rPr lang="ja-JP" altLang="en-US" smtClean="0"/>
              <a:pPr>
                <a:defRPr/>
              </a:pPr>
              <a:t>9</a:t>
            </a:fld>
            <a:endParaRPr lang="en-US" altLang="ja-JP" dirty="0"/>
          </a:p>
        </p:txBody>
      </p:sp>
      <p:sp>
        <p:nvSpPr>
          <p:cNvPr id="6" name="正方形/長方形 3"/>
          <p:cNvSpPr>
            <a:spLocks noChangeArrowheads="1"/>
          </p:cNvSpPr>
          <p:nvPr/>
        </p:nvSpPr>
        <p:spPr bwMode="auto">
          <a:xfrm>
            <a:off x="662058" y="3224545"/>
            <a:ext cx="15803193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1pPr>
            <a:lvl2pPr marL="820738" indent="-363538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</a:defRPr>
            </a:lvl9pPr>
          </a:lstStyle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ja-JP" sz="4400" dirty="0" smtClean="0">
                <a:latin typeface="+mj-ea"/>
                <a:ea typeface="+mj-ea"/>
              </a:rPr>
              <a:t>A</a:t>
            </a:r>
            <a:r>
              <a:rPr lang="ja-JP" altLang="en-US" sz="4400" dirty="0" smtClean="0">
                <a:latin typeface="+mj-ea"/>
                <a:ea typeface="+mj-ea"/>
              </a:rPr>
              <a:t>君：　真の期待値（</a:t>
            </a:r>
            <a:r>
              <a:rPr lang="en-US" altLang="ja-JP" sz="4400" dirty="0" smtClean="0">
                <a:latin typeface="+mj-ea"/>
                <a:ea typeface="+mj-ea"/>
              </a:rPr>
              <a:t>=</a:t>
            </a:r>
            <a:r>
              <a:rPr lang="ja-JP" altLang="en-US" sz="4400" dirty="0" smtClean="0">
                <a:latin typeface="+mj-ea"/>
                <a:ea typeface="+mj-ea"/>
              </a:rPr>
              <a:t>母平均）は</a:t>
            </a:r>
            <a:r>
              <a:rPr lang="en-US" altLang="ja-JP" sz="4400" dirty="0" smtClean="0">
                <a:latin typeface="+mj-ea"/>
                <a:ea typeface="+mj-ea"/>
              </a:rPr>
              <a:t>(-1,1)</a:t>
            </a:r>
            <a:r>
              <a:rPr lang="ja-JP" altLang="en-US" sz="4400" dirty="0" smtClean="0">
                <a:latin typeface="+mj-ea"/>
                <a:ea typeface="+mj-ea"/>
              </a:rPr>
              <a:t>　の範囲に必ず入っていると思う</a:t>
            </a:r>
            <a:endParaRPr lang="en-US" altLang="ja-JP" sz="4400" dirty="0" smtClean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>
              <a:latin typeface="+mj-ea"/>
              <a:ea typeface="+mj-ea"/>
            </a:endParaRPr>
          </a:p>
          <a:p>
            <a:pPr eaLnBrk="1" hangingPunct="1">
              <a:spcAft>
                <a:spcPts val="1200"/>
              </a:spcAft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ja-JP" sz="4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449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5"/>
</p:tagLst>
</file>

<file path=ppt/theme/theme1.xml><?xml version="1.0" encoding="utf-8"?>
<a:theme xmlns:a="http://schemas.openxmlformats.org/drawingml/2006/main" name="7_元OHP">
  <a:themeElements>
    <a:clrScheme name="白バック">
      <a:dk1>
        <a:srgbClr val="000000"/>
      </a:dk1>
      <a:lt1>
        <a:srgbClr val="FFFFFF"/>
      </a:lt1>
      <a:dk2>
        <a:srgbClr val="3E3E3E"/>
      </a:dk2>
      <a:lt2>
        <a:srgbClr val="FFFFCC"/>
      </a:lt2>
      <a:accent1>
        <a:srgbClr val="009900"/>
      </a:accent1>
      <a:accent2>
        <a:srgbClr val="99CC00"/>
      </a:accent2>
      <a:accent3>
        <a:srgbClr val="CC0000"/>
      </a:accent3>
      <a:accent4>
        <a:srgbClr val="0033CC"/>
      </a:accent4>
      <a:accent5>
        <a:srgbClr val="FF9900"/>
      </a:accent5>
      <a:accent6>
        <a:srgbClr val="8B8B8B"/>
      </a:accent6>
      <a:hlink>
        <a:srgbClr val="3366FF"/>
      </a:hlink>
      <a:folHlink>
        <a:srgbClr val="7030A0"/>
      </a:folHlink>
    </a:clrScheme>
    <a:fontScheme name="メイリオ">
      <a:majorFont>
        <a:latin typeface="Century Gothic"/>
        <a:ea typeface="メイリオ"/>
        <a:cs typeface=""/>
      </a:majorFont>
      <a:minorFont>
        <a:latin typeface="Century Gothic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3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ＤＦＧ平成ゴシック体W7" pitchFamily="50" charset="-128"/>
            <a:ea typeface="ＤＦＧ平成ゴシック体W7" pitchFamily="50" charset="-128"/>
          </a:defRPr>
        </a:defPPr>
      </a:lstStyle>
    </a:lnDef>
  </a:objectDefaults>
  <a:extraClrSchemeLst>
    <a:extraClrScheme>
      <a:clrScheme name="4_元OHP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元OHP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元OHP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67491</TotalTime>
  <Words>2061</Words>
  <Application>Microsoft Office PowerPoint</Application>
  <PresentationFormat>ユーザー設定</PresentationFormat>
  <Paragraphs>332</Paragraphs>
  <Slides>47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47</vt:i4>
      </vt:variant>
    </vt:vector>
  </HeadingPairs>
  <TitlesOfParts>
    <vt:vector size="62" baseType="lpstr">
      <vt:lpstr>ＤＦＧ華康ゴシック体W2</vt:lpstr>
      <vt:lpstr>ＤＦＧ平成ゴシック体W5</vt:lpstr>
      <vt:lpstr>ＤＦＧ平成ゴシック体W7</vt:lpstr>
      <vt:lpstr>HGP創英角ｺﾞｼｯｸUB</vt:lpstr>
      <vt:lpstr>HGP創英角ﾎﾟｯﾌﾟ体</vt:lpstr>
      <vt:lpstr>M+ 1c thin</vt:lpstr>
      <vt:lpstr>ＭＳ Ｐゴシック</vt:lpstr>
      <vt:lpstr>ＭＳ Ｐ明朝</vt:lpstr>
      <vt:lpstr>メイリオ</vt:lpstr>
      <vt:lpstr>Arial</vt:lpstr>
      <vt:lpstr>Arial Black</vt:lpstr>
      <vt:lpstr>Century Gothic</vt:lpstr>
      <vt:lpstr>Times</vt:lpstr>
      <vt:lpstr>Wingdings</vt:lpstr>
      <vt:lpstr>7_元OHP</vt:lpstr>
      <vt:lpstr>PowerPoint プレゼンテーション</vt:lpstr>
      <vt:lpstr>スケジュール（予定）</vt:lpstr>
      <vt:lpstr>母平均と標本平均の関係</vt:lpstr>
      <vt:lpstr>母平均，母分散・母標準偏差</vt:lpstr>
      <vt:lpstr>標本平均</vt:lpstr>
      <vt:lpstr>実際にRでシミュレーション</vt:lpstr>
      <vt:lpstr>平均当てクイズ</vt:lpstr>
      <vt:lpstr>平均当てクイズ</vt:lpstr>
      <vt:lpstr>平均当てクイズ</vt:lpstr>
      <vt:lpstr>平均当てクイズ</vt:lpstr>
      <vt:lpstr>平均当てクイズ</vt:lpstr>
      <vt:lpstr>区間推定の考え方</vt:lpstr>
      <vt:lpstr>２．母平均の区間推定</vt:lpstr>
      <vt:lpstr>母平均の区間推定とは？</vt:lpstr>
      <vt:lpstr>95%信頼区間とは</vt:lpstr>
      <vt:lpstr>母平均の信頼区間のイメージ</vt:lpstr>
      <vt:lpstr>標本平均を使った母平均の推定</vt:lpstr>
      <vt:lpstr>母平均の区間推定とは？</vt:lpstr>
      <vt:lpstr>PowerPoint プレゼンテーション</vt:lpstr>
      <vt:lpstr>正規分布を使って推定する</vt:lpstr>
      <vt:lpstr>正規分布の95%区間</vt:lpstr>
      <vt:lpstr>95%当たる信頼区間を探し出す</vt:lpstr>
      <vt:lpstr>PowerPoint プレゼンテーション</vt:lpstr>
      <vt:lpstr>標本平均を使った母平均の区間推定（ 母標準偏差σが既知の場合）</vt:lpstr>
      <vt:lpstr>標本平均を使った母平均の区間推定（ 母分散σ2が既知の場合）</vt:lpstr>
      <vt:lpstr>PowerPoint プレゼンテーション</vt:lpstr>
      <vt:lpstr>正規母集団からの標本平均の性質 （母標準偏差σが未知の場合） </vt:lpstr>
      <vt:lpstr>標本平均を使った母平均の区間推定（ 母分散σ2が未知の場合）</vt:lpstr>
      <vt:lpstr>PowerPoint プレゼンテーション</vt:lpstr>
      <vt:lpstr>PowerPoint プレゼンテーション</vt:lpstr>
      <vt:lpstr>Pythonによる解法</vt:lpstr>
      <vt:lpstr>PowerPoint プレゼンテーション</vt:lpstr>
      <vt:lpstr>PowerPoint プレゼンテーション</vt:lpstr>
      <vt:lpstr>例題②：母平均が未知の場合の母平均の区間推定</vt:lpstr>
      <vt:lpstr>例題②【解答】　</vt:lpstr>
      <vt:lpstr>例題②【解答】　</vt:lpstr>
      <vt:lpstr>例題②【解答】　</vt:lpstr>
      <vt:lpstr>例題②【解答】　</vt:lpstr>
      <vt:lpstr>学習のまとめ（チェックリスト）</vt:lpstr>
      <vt:lpstr>【付録】 t分布について</vt:lpstr>
      <vt:lpstr>t分布</vt:lpstr>
      <vt:lpstr>t分布の形</vt:lpstr>
      <vt:lpstr>t分布の形</vt:lpstr>
      <vt:lpstr>t分布のパーセント点</vt:lpstr>
      <vt:lpstr>t分布のパーセント点の求め方</vt:lpstr>
      <vt:lpstr>t分布のパーセント点の求め方</vt:lpstr>
      <vt:lpstr>t分布表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CS概論スライド</dc:title>
  <dc:creator>Jun</dc:creator>
  <cp:lastModifiedBy>本多泰理</cp:lastModifiedBy>
  <cp:revision>2399</cp:revision>
  <cp:lastPrinted>2017-04-07T01:07:20Z</cp:lastPrinted>
  <dcterms:created xsi:type="dcterms:W3CDTF">2005-02-14T05:16:26Z</dcterms:created>
  <dcterms:modified xsi:type="dcterms:W3CDTF">2023-04-11T02:47:05Z</dcterms:modified>
</cp:coreProperties>
</file>