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9"/>
  </p:notesMasterIdLst>
  <p:handoutMasterIdLst>
    <p:handoutMasterId r:id="rId10"/>
  </p:handoutMasterIdLst>
  <p:sldIdLst>
    <p:sldId id="293" r:id="rId2"/>
    <p:sldId id="308" r:id="rId3"/>
    <p:sldId id="365" r:id="rId4"/>
    <p:sldId id="366" r:id="rId5"/>
    <p:sldId id="367" r:id="rId6"/>
    <p:sldId id="368" r:id="rId7"/>
    <p:sldId id="369" r:id="rId8"/>
  </p:sldIdLst>
  <p:sldSz cx="17376775" cy="9774238"/>
  <p:notesSz cx="9866313" cy="67357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1pPr>
    <a:lvl2pPr marL="45672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2pPr>
    <a:lvl3pPr marL="913451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3pPr>
    <a:lvl4pPr marL="137017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4pPr>
    <a:lvl5pPr marL="182690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5pPr>
    <a:lvl6pPr marL="2283625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6pPr>
    <a:lvl7pPr marL="2740353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7pPr>
    <a:lvl8pPr marL="3197077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8pPr>
    <a:lvl9pPr marL="3653806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2271D96-13A9-46B5-A502-9CB33ABAFA5D}">
          <p14:sldIdLst>
            <p14:sldId id="293"/>
            <p14:sldId id="308"/>
            <p14:sldId id="365"/>
            <p14:sldId id="366"/>
            <p14:sldId id="367"/>
            <p14:sldId id="368"/>
            <p14:sldId id="369"/>
          </p14:sldIdLst>
        </p14:section>
        <p14:section name="タイトルなしのセクション" id="{19F6ED86-44ED-4118-B3B3-553FF38B37E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83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" initials="J" lastIdx="1" clrIdx="0"/>
  <p:cmAuthor id="1" name="いしかわちあき" initials="い" lastIdx="1" clrIdx="1">
    <p:extLst/>
  </p:cmAuthor>
  <p:cmAuthor id="2" name="Jun YAMADA" initials="JY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  <a:srgbClr val="5FB8E4"/>
    <a:srgbClr val="002060"/>
    <a:srgbClr val="00CCFF"/>
    <a:srgbClr val="41A476"/>
    <a:srgbClr val="99CCFF"/>
    <a:srgbClr val="7F7F7F"/>
    <a:srgbClr val="3399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86667" autoAdjust="0"/>
  </p:normalViewPr>
  <p:slideViewPr>
    <p:cSldViewPr showGuides="1">
      <p:cViewPr varScale="1">
        <p:scale>
          <a:sx n="48" d="100"/>
          <a:sy n="48" d="100"/>
        </p:scale>
        <p:origin x="768" y="52"/>
      </p:cViewPr>
      <p:guideLst>
        <p:guide orient="horz" pos="3283"/>
        <p:guide pos="5473"/>
      </p:guideLst>
    </p:cSldViewPr>
  </p:slideViewPr>
  <p:outlineViewPr>
    <p:cViewPr>
      <p:scale>
        <a:sx n="33" d="100"/>
        <a:sy n="33" d="100"/>
      </p:scale>
      <p:origin x="0" y="-5517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2"/>
    </p:cViewPr>
  </p:sorterViewPr>
  <p:notesViewPr>
    <p:cSldViewPr showGuides="1">
      <p:cViewPr varScale="1">
        <p:scale>
          <a:sx n="66" d="100"/>
          <a:sy n="66" d="100"/>
        </p:scale>
        <p:origin x="1668" y="32"/>
      </p:cViewPr>
      <p:guideLst>
        <p:guide orient="horz" pos="2122"/>
        <p:guide pos="31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09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27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926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06413"/>
            <a:ext cx="4481513" cy="2522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566" y="3199190"/>
            <a:ext cx="7895193" cy="30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© 2013 by Ken Sakamura, T-Engine Forum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926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8FE81F1-A864-4B73-9B63-723A1D5A68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601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6724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3451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017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690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3625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740353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197077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653806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95575" y="506413"/>
            <a:ext cx="4481513" cy="25225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WG022-091023-001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D35D8A-1E8B-4C2B-811E-877C1394B20F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880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1800" y="1142703"/>
            <a:ext cx="16461649" cy="4248473"/>
          </a:xfrm>
          <a:effectLst/>
        </p:spPr>
        <p:txBody>
          <a:bodyPr anchor="b" anchorCtr="1">
            <a:normAutofit/>
          </a:bodyPr>
          <a:lstStyle>
            <a:lvl1pPr algn="ctr">
              <a:defRPr sz="12600" spc="-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480442" y="783944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3480442" y="855952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3484598" y="711936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2270" y="6543303"/>
            <a:ext cx="16480716" cy="3234296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5100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3600" b="1" spc="-10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5100"/>
              </a:lnSpc>
              <a:buFontTx/>
              <a:buNone/>
              <a:defRPr kumimoji="1" lang="ja-JP" altLang="en-US" sz="2400" b="0" kern="1200" spc="-1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797041" rtl="0" eaLnBrk="1" fontAlgn="b" hangingPunct="1">
              <a:lnSpc>
                <a:spcPts val="559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6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7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76891" y="1538746"/>
            <a:ext cx="16556097" cy="622869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541338" indent="-541338">
              <a:defRPr lang="ja-JP" altLang="en-US" dirty="0" smtClean="0"/>
            </a:lvl1pPr>
            <a:lvl2pPr marL="1339850" indent="-627063">
              <a:defRPr lang="ja-JP" altLang="en-US" sz="4000" dirty="0" smtClean="0">
                <a:latin typeface="+mn-ea"/>
                <a:ea typeface="+mn-ea"/>
              </a:defRPr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317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55891" y="5351608"/>
            <a:ext cx="14574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1345" tIns="45672" rIns="91345" bIns="45672"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1136872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498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719836" y="5980388"/>
            <a:ext cx="13199895" cy="33171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/>
            </a:lvl1pPr>
            <a:lvl2pPr marL="0" indent="0">
              <a:buNone/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 dirty="0"/>
            </a:lvl5pPr>
          </a:lstStyle>
          <a:p>
            <a:pPr marL="766929" lvl="0" indent="-766929"/>
            <a:r>
              <a:rPr kumimoji="1" lang="ja-JP" altLang="en-US" dirty="0"/>
              <a:t>マスター テキストの書式設定</a:t>
            </a:r>
          </a:p>
          <a:p>
            <a:pPr marL="488701" lvl="1" indent="-48870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4300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1136872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28350" y="5351608"/>
            <a:ext cx="12702538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pPr lvl="0"/>
            <a:endParaRPr lang="ja-JP" altLang="en-US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85208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9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lt"/>
              </a:defRPr>
            </a:lvl1pPr>
            <a:lvl2pPr marL="0" indent="0">
              <a:buFontTx/>
              <a:buNone/>
              <a:defRPr sz="3600">
                <a:latin typeface="+mn-lt"/>
              </a:defRPr>
            </a:lvl2pPr>
            <a:lvl3pPr marL="379816" indent="0">
              <a:buFontTx/>
              <a:buNone/>
              <a:defRPr>
                <a:latin typeface="+mn-lt"/>
              </a:defRPr>
            </a:lvl3pPr>
            <a:lvl4pPr marL="379816" indent="0">
              <a:buFontTx/>
              <a:buNone/>
              <a:defRPr>
                <a:latin typeface="+mn-lt"/>
              </a:defRPr>
            </a:lvl4pPr>
            <a:lvl5pPr marL="379816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12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5935" y="5351608"/>
            <a:ext cx="1648495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5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44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800" kern="1200" spc="-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7200" dirty="0" smtClean="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4758" indent="0" algn="ctr">
              <a:lnSpc>
                <a:spcPct val="90000"/>
              </a:lnSpc>
              <a:buNone/>
              <a:defRPr sz="5400">
                <a:latin typeface="+mn-lt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4000">
                <a:latin typeface="+mn-lt"/>
                <a:ea typeface="+mn-ea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6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90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5382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89" y="1898788"/>
            <a:ext cx="971565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891" y="1919173"/>
            <a:ext cx="16556097" cy="73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5919" y="505658"/>
            <a:ext cx="1583332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62428" y="9279607"/>
            <a:ext cx="1637056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6888" y="4852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0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0" r:id="rId3"/>
    <p:sldLayoutId id="2147483959" r:id="rId4"/>
    <p:sldLayoutId id="2147483940" r:id="rId5"/>
    <p:sldLayoutId id="2147483941" r:id="rId6"/>
    <p:sldLayoutId id="2147483936" r:id="rId7"/>
    <p:sldLayoutId id="2147483942" r:id="rId8"/>
    <p:sldLayoutId id="2147483961" r:id="rId9"/>
    <p:sldLayoutId id="2147483943" r:id="rId10"/>
  </p:sldLayoutIdLst>
  <p:hf hdr="0" dt="0"/>
  <p:txStyles>
    <p:titleStyle>
      <a:lvl1pPr algn="l" defTabSz="1137053" rtl="0" eaLnBrk="1" fontAlgn="base" hangingPunct="1">
        <a:spcBef>
          <a:spcPct val="0"/>
        </a:spcBef>
        <a:spcAft>
          <a:spcPct val="0"/>
        </a:spcAft>
        <a:defRPr kumimoji="1" lang="ja-JP" altLang="en-US" sz="5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456724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913451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137017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82690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457167" indent="-457167" algn="l" defTabSz="1137053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48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1074660" indent="-530186" algn="l" defTabSz="1137053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3600" b="0" dirty="0" smtClean="0">
          <a:solidFill>
            <a:schemeClr val="tx1"/>
          </a:solidFill>
          <a:latin typeface="+mn-ea"/>
          <a:ea typeface="+mn-ea"/>
        </a:defRPr>
      </a:lvl2pPr>
      <a:lvl3pPr marL="1604020" indent="-457200" algn="l" defTabSz="1137053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2800" dirty="0" smtClean="0">
          <a:solidFill>
            <a:schemeClr val="tx1"/>
          </a:solidFill>
          <a:latin typeface="+mn-lt"/>
          <a:ea typeface="+mn-ea"/>
        </a:defRPr>
      </a:lvl3pPr>
      <a:lvl4pPr marL="1883992" indent="0" algn="l" defTabSz="1137053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2600" dirty="0" smtClean="0">
          <a:solidFill>
            <a:schemeClr val="tx1"/>
          </a:solidFill>
          <a:latin typeface="+mn-lt"/>
          <a:ea typeface="+mn-ea"/>
        </a:defRPr>
      </a:lvl4pPr>
      <a:lvl5pPr marL="1695652" indent="0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2300" dirty="0" smtClean="0">
          <a:solidFill>
            <a:schemeClr val="tx1"/>
          </a:solidFill>
          <a:latin typeface="+mn-lt"/>
          <a:ea typeface="+mn-ea"/>
        </a:defRPr>
      </a:lvl5pPr>
      <a:lvl6pPr marL="2630930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6pPr>
      <a:lvl7pPr marL="3087655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7pPr>
      <a:lvl8pPr marL="3544381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8pPr>
      <a:lvl9pPr marL="4001106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4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1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5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77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06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379575" y="2357254"/>
            <a:ext cx="13681520" cy="2169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1" hangingPunct="1">
              <a:spcAft>
                <a:spcPts val="1800"/>
              </a:spcAft>
              <a:defRPr/>
            </a:pPr>
            <a:r>
              <a:rPr lang="ja-JP" altLang="en-US" sz="60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　</a:t>
            </a:r>
            <a:endParaRPr lang="en-US" altLang="ja-JP" sz="6000" dirty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  <a:p>
            <a:pPr algn="ctr" eaLnBrk="1" hangingPunct="1">
              <a:defRPr/>
            </a:pP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lt"/>
                <a:ea typeface="+mj-ea"/>
              </a:rPr>
              <a:t>Week6 </a:t>
            </a: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lt"/>
                <a:ea typeface="+mj-ea"/>
              </a:rPr>
              <a:t>Drill Answers</a:t>
            </a:r>
          </a:p>
        </p:txBody>
      </p:sp>
    </p:spTree>
    <p:extLst>
      <p:ext uri="{BB962C8B-B14F-4D97-AF65-F5344CB8AC3E}">
        <p14:creationId xmlns:p14="http://schemas.microsoft.com/office/powerpoint/2010/main" val="13605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19835" y="3758798"/>
            <a:ext cx="11413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>
                <a:latin typeface="+mj-ea"/>
                <a:ea typeface="+mj-ea"/>
              </a:rPr>
              <a:t>区間推定の復習 </a:t>
            </a:r>
            <a:endParaRPr lang="en-US" altLang="ja-JP" sz="6000" dirty="0">
              <a:latin typeface="+mj-ea"/>
              <a:ea typeface="+mj-ea"/>
            </a:endParaRPr>
          </a:p>
          <a:p>
            <a:pPr algn="ctr"/>
            <a:r>
              <a:rPr kumimoji="1" lang="en-US" altLang="ja-JP" sz="6000" dirty="0" smtClean="0">
                <a:latin typeface="+mj-ea"/>
                <a:ea typeface="+mj-ea"/>
              </a:rPr>
              <a:t>Summary on interval estimation</a:t>
            </a:r>
            <a:endParaRPr kumimoji="1" lang="ja-JP" altLang="en-US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63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76888" y="494631"/>
            <a:ext cx="15902353" cy="1413515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母平均の区間推定について </a:t>
            </a:r>
            <a:r>
              <a:rPr lang="en-US" altLang="ja-JP" dirty="0" smtClean="0"/>
              <a:t>On interval estimation of population mean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3"/>
              <p:cNvSpPr txBox="1">
                <a:spLocks noChangeArrowheads="1"/>
              </p:cNvSpPr>
              <p:nvPr/>
            </p:nvSpPr>
            <p:spPr bwMode="auto">
              <a:xfrm>
                <a:off x="627195" y="2269855"/>
                <a:ext cx="15658036" cy="6586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9pPr>
              </a:lstStyle>
              <a:p>
                <a:pPr>
                  <a:spcAft>
                    <a:spcPts val="120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l"/>
                </a:pPr>
                <a:r>
                  <a:rPr lang="ja-JP" altLang="en-US" sz="4400" dirty="0" smtClean="0">
                    <a:latin typeface="+mn-ea"/>
                    <a:ea typeface="+mn-ea"/>
                  </a:rPr>
                  <a:t>母平均の区間推定については、以下の２通りがある：</a:t>
                </a:r>
                <a:endParaRPr lang="en-US" altLang="ja-JP" sz="4400" dirty="0" smtClean="0">
                  <a:latin typeface="+mn-ea"/>
                  <a:ea typeface="+mn-ea"/>
                </a:endParaRPr>
              </a:p>
              <a:p>
                <a:pPr>
                  <a:spcAft>
                    <a:spcPts val="120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l"/>
                </a:pPr>
                <a:r>
                  <a:rPr lang="en-US" altLang="ja-JP" sz="4400" dirty="0" smtClean="0">
                    <a:latin typeface="+mn-ea"/>
                    <a:ea typeface="+mn-ea"/>
                  </a:rPr>
                  <a:t>Two possible patterns:</a:t>
                </a:r>
              </a:p>
              <a:p>
                <a:pPr marL="0" indent="0">
                  <a:spcAft>
                    <a:spcPts val="1200"/>
                  </a:spcAft>
                  <a:buClr>
                    <a:srgbClr val="A50021"/>
                  </a:buClr>
                </a:pPr>
                <a:r>
                  <a:rPr lang="ja-JP" altLang="en-US" sz="4400" dirty="0" smtClean="0">
                    <a:latin typeface="+mn-ea"/>
                    <a:ea typeface="+mn-ea"/>
                  </a:rPr>
                  <a:t>　①母分散</a:t>
                </a:r>
                <a:r>
                  <a:rPr lang="en-US" altLang="ja-JP" sz="4400" dirty="0">
                    <a:latin typeface="+mn-ea"/>
                    <a:ea typeface="+mn-ea"/>
                  </a:rPr>
                  <a:t>σ</a:t>
                </a:r>
                <a:r>
                  <a:rPr lang="en-US" altLang="ja-JP" sz="4400" baseline="30000" dirty="0">
                    <a:latin typeface="+mn-ea"/>
                    <a:ea typeface="+mn-ea"/>
                  </a:rPr>
                  <a:t>2</a:t>
                </a:r>
                <a:r>
                  <a:rPr lang="ja-JP" altLang="en-US" sz="4400" dirty="0">
                    <a:latin typeface="+mn-ea"/>
                    <a:ea typeface="+mn-ea"/>
                  </a:rPr>
                  <a:t>が既知の</a:t>
                </a:r>
                <a:r>
                  <a:rPr lang="ja-JP" altLang="en-US" sz="4400" dirty="0" smtClean="0">
                    <a:latin typeface="+mn-ea"/>
                    <a:ea typeface="+mn-ea"/>
                  </a:rPr>
                  <a:t>場合 </a:t>
                </a:r>
                <a:endParaRPr lang="en-US" altLang="ja-JP" sz="4400" dirty="0" smtClean="0">
                  <a:latin typeface="+mn-ea"/>
                  <a:ea typeface="+mn-ea"/>
                </a:endParaRPr>
              </a:p>
              <a:p>
                <a:pPr marL="0" indent="0">
                  <a:spcAft>
                    <a:spcPts val="1200"/>
                  </a:spcAft>
                  <a:buClr>
                    <a:srgbClr val="A50021"/>
                  </a:buClr>
                </a:pPr>
                <a:r>
                  <a:rPr lang="en-US" altLang="ja-JP" sz="4400" dirty="0">
                    <a:latin typeface="+mn-ea"/>
                    <a:ea typeface="+mn-ea"/>
                  </a:rPr>
                  <a:t> </a:t>
                </a:r>
                <a:r>
                  <a:rPr lang="en-US" altLang="ja-JP" sz="4400" dirty="0" smtClean="0">
                    <a:latin typeface="+mn-ea"/>
                    <a:ea typeface="+mn-ea"/>
                  </a:rPr>
                  <a:t>    In case 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4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ja-JP" sz="4400" b="0" i="1" smtClean="0">
                            <a:latin typeface="Cambria Math" panose="02040503050406030204" pitchFamily="18" charset="0"/>
                            <a:ea typeface="+mn-ea"/>
                          </a:rPr>
                          <m:t>𝜎</m:t>
                        </m:r>
                      </m:e>
                      <m:sup>
                        <m:r>
                          <a:rPr lang="en-US" altLang="ja-JP" sz="44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4400" dirty="0" smtClean="0">
                    <a:latin typeface="+mn-ea"/>
                    <a:ea typeface="+mn-ea"/>
                  </a:rPr>
                  <a:t> is known;</a:t>
                </a:r>
              </a:p>
              <a:p>
                <a:pPr marL="0" indent="0">
                  <a:spcAft>
                    <a:spcPts val="1200"/>
                  </a:spcAft>
                  <a:buClr>
                    <a:srgbClr val="A50021"/>
                  </a:buClr>
                </a:pPr>
                <a:endParaRPr lang="en-US" altLang="ja-JP" sz="4400" dirty="0" smtClean="0">
                  <a:latin typeface="+mn-ea"/>
                  <a:ea typeface="+mn-ea"/>
                </a:endParaRPr>
              </a:p>
              <a:p>
                <a:pPr marL="0" indent="0">
                  <a:spcAft>
                    <a:spcPts val="1200"/>
                  </a:spcAft>
                  <a:buClr>
                    <a:srgbClr val="A50021"/>
                  </a:buClr>
                </a:pPr>
                <a:r>
                  <a:rPr lang="ja-JP" altLang="en-US" sz="4400" dirty="0">
                    <a:latin typeface="+mn-ea"/>
                    <a:ea typeface="+mn-ea"/>
                  </a:rPr>
                  <a:t>　</a:t>
                </a:r>
                <a:r>
                  <a:rPr lang="ja-JP" altLang="en-US" sz="4400" dirty="0" smtClean="0">
                    <a:latin typeface="+mn-ea"/>
                    <a:ea typeface="+mn-ea"/>
                  </a:rPr>
                  <a:t>②母分散</a:t>
                </a:r>
                <a:r>
                  <a:rPr lang="en-US" altLang="ja-JP" sz="4400" dirty="0">
                    <a:latin typeface="+mn-ea"/>
                    <a:ea typeface="+mn-ea"/>
                  </a:rPr>
                  <a:t>σ</a:t>
                </a:r>
                <a:r>
                  <a:rPr lang="en-US" altLang="ja-JP" sz="4400" baseline="30000" dirty="0">
                    <a:latin typeface="+mn-ea"/>
                    <a:ea typeface="+mn-ea"/>
                  </a:rPr>
                  <a:t>2</a:t>
                </a:r>
                <a:r>
                  <a:rPr lang="ja-JP" altLang="en-US" sz="4400" dirty="0" smtClean="0">
                    <a:latin typeface="+mn-ea"/>
                    <a:ea typeface="+mn-ea"/>
                  </a:rPr>
                  <a:t>が</a:t>
                </a:r>
                <a:r>
                  <a:rPr lang="ja-JP" altLang="en-US" sz="4400" dirty="0">
                    <a:latin typeface="+mn-ea"/>
                    <a:ea typeface="+mn-ea"/>
                  </a:rPr>
                  <a:t>未知</a:t>
                </a:r>
                <a:r>
                  <a:rPr lang="ja-JP" altLang="en-US" sz="4400" dirty="0" smtClean="0">
                    <a:latin typeface="+mn-ea"/>
                    <a:ea typeface="+mn-ea"/>
                  </a:rPr>
                  <a:t>の場合</a:t>
                </a:r>
                <a:endParaRPr lang="en-US" altLang="ja-JP" sz="4400" dirty="0" smtClean="0">
                  <a:latin typeface="+mn-ea"/>
                  <a:ea typeface="+mn-ea"/>
                </a:endParaRPr>
              </a:p>
              <a:p>
                <a:pPr marL="0" indent="0">
                  <a:spcAft>
                    <a:spcPts val="1200"/>
                  </a:spcAft>
                  <a:buClr>
                    <a:srgbClr val="A50021"/>
                  </a:buClr>
                </a:pPr>
                <a:r>
                  <a:rPr lang="en-US" altLang="ja-JP" sz="4400" dirty="0">
                    <a:latin typeface="+mn-ea"/>
                  </a:rPr>
                  <a:t> In case 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4400" dirty="0">
                    <a:latin typeface="+mn-ea"/>
                  </a:rPr>
                  <a:t> is </a:t>
                </a:r>
                <a:r>
                  <a:rPr lang="en-US" altLang="ja-JP" sz="4400" dirty="0" smtClean="0">
                    <a:solidFill>
                      <a:srgbClr val="FF0000"/>
                    </a:solidFill>
                    <a:latin typeface="+mn-ea"/>
                  </a:rPr>
                  <a:t>unknown</a:t>
                </a:r>
                <a:r>
                  <a:rPr lang="en-US" altLang="ja-JP" sz="4400" dirty="0">
                    <a:solidFill>
                      <a:srgbClr val="FF0000"/>
                    </a:solidFill>
                    <a:latin typeface="+mn-ea"/>
                  </a:rPr>
                  <a:t>;</a:t>
                </a:r>
                <a:endParaRPr lang="en-US" altLang="ja-JP" sz="4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marL="0" indent="0">
                  <a:spcAft>
                    <a:spcPts val="1200"/>
                  </a:spcAft>
                  <a:buClr>
                    <a:srgbClr val="A50021"/>
                  </a:buClr>
                </a:pPr>
                <a:endParaRPr lang="en-US" altLang="ja-JP" sz="4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195" y="2269855"/>
                <a:ext cx="15658036" cy="6586418"/>
              </a:xfrm>
              <a:prstGeom prst="rect">
                <a:avLst/>
              </a:prstGeom>
              <a:blipFill rotWithShape="0">
                <a:blip r:embed="rId2"/>
                <a:stretch>
                  <a:fillRect l="-1441" t="-21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6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76888" y="494631"/>
            <a:ext cx="15902353" cy="1413515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母平均の区間推定について </a:t>
            </a:r>
            <a:r>
              <a:rPr lang="en-US" altLang="ja-JP" dirty="0"/>
              <a:t>On interval estimation of population mean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3"/>
              <p:cNvSpPr txBox="1">
                <a:spLocks noChangeArrowheads="1"/>
              </p:cNvSpPr>
              <p:nvPr/>
            </p:nvSpPr>
            <p:spPr bwMode="auto">
              <a:xfrm>
                <a:off x="874467" y="5247159"/>
                <a:ext cx="15658036" cy="2062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9pPr>
              </a:lstStyle>
              <a:p>
                <a:pPr>
                  <a:spcAft>
                    <a:spcPts val="120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l"/>
                </a:pPr>
                <a:r>
                  <a:rPr lang="ja-JP" altLang="en-US" sz="3600" dirty="0" smtClean="0">
                    <a:latin typeface="+mj-ea"/>
                    <a:ea typeface="+mj-ea"/>
                  </a:rPr>
                  <a:t>母分散</a:t>
                </a:r>
                <a:r>
                  <a:rPr lang="en-US" altLang="ja-JP" sz="3600" dirty="0">
                    <a:latin typeface="+mn-ea"/>
                  </a:rPr>
                  <a:t>σ</a:t>
                </a:r>
                <a:r>
                  <a:rPr lang="en-US" altLang="ja-JP" sz="3600" baseline="30000" dirty="0">
                    <a:latin typeface="+mn-ea"/>
                  </a:rPr>
                  <a:t>2</a:t>
                </a:r>
                <a:r>
                  <a:rPr lang="ja-JP" altLang="en-US" sz="3600" dirty="0" smtClean="0">
                    <a:latin typeface="+mj-ea"/>
                    <a:ea typeface="+mj-ea"/>
                  </a:rPr>
                  <a:t>が</a:t>
                </a:r>
                <a:r>
                  <a:rPr lang="ja-JP" altLang="en-US" sz="3600" u="sng" dirty="0" smtClean="0">
                    <a:latin typeface="+mj-ea"/>
                    <a:ea typeface="+mj-ea"/>
                  </a:rPr>
                  <a:t>未知</a:t>
                </a:r>
                <a:r>
                  <a:rPr lang="ja-JP" altLang="en-US" sz="3600" dirty="0" smtClean="0">
                    <a:latin typeface="+mj-ea"/>
                    <a:ea typeface="+mj-ea"/>
                  </a:rPr>
                  <a:t>の場合の母平均の</a:t>
                </a:r>
                <a:r>
                  <a:rPr lang="en-US" altLang="ja-JP" sz="3600" dirty="0" smtClean="0">
                    <a:latin typeface="+mj-ea"/>
                    <a:ea typeface="+mj-ea"/>
                  </a:rPr>
                  <a:t>95%</a:t>
                </a:r>
                <a:r>
                  <a:rPr lang="ja-JP" altLang="en-US" sz="3600" dirty="0" smtClean="0">
                    <a:latin typeface="+mj-ea"/>
                    <a:ea typeface="+mj-ea"/>
                  </a:rPr>
                  <a:t>信頼区間：</a:t>
                </a:r>
                <a:endParaRPr lang="en-US" altLang="ja-JP" sz="3600" dirty="0" smtClean="0">
                  <a:latin typeface="+mj-ea"/>
                  <a:ea typeface="+mj-ea"/>
                </a:endParaRPr>
              </a:p>
              <a:p>
                <a:pPr>
                  <a:spcAft>
                    <a:spcPts val="120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l"/>
                </a:pPr>
                <a:r>
                  <a:rPr lang="en-US" altLang="ja-JP" sz="3600" dirty="0">
                    <a:latin typeface="+mn-ea"/>
                  </a:rPr>
                  <a:t>In case 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3600" dirty="0">
                    <a:latin typeface="+mn-ea"/>
                  </a:rPr>
                  <a:t> is </a:t>
                </a:r>
                <a:r>
                  <a:rPr lang="en-US" altLang="ja-JP" sz="3600" dirty="0" smtClean="0">
                    <a:solidFill>
                      <a:srgbClr val="FF0000"/>
                    </a:solidFill>
                    <a:latin typeface="+mn-ea"/>
                  </a:rPr>
                  <a:t>unknown</a:t>
                </a:r>
                <a:r>
                  <a:rPr lang="en-US" altLang="ja-JP" sz="3600" dirty="0">
                    <a:latin typeface="+mn-ea"/>
                  </a:rPr>
                  <a:t>;</a:t>
                </a:r>
              </a:p>
              <a:p>
                <a:pPr>
                  <a:spcAft>
                    <a:spcPts val="120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l"/>
                </a:pPr>
                <a:endParaRPr lang="en-US" altLang="ja-JP" sz="3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4467" y="5247159"/>
                <a:ext cx="15658036" cy="2062103"/>
              </a:xfrm>
              <a:prstGeom prst="rect">
                <a:avLst/>
              </a:prstGeom>
              <a:blipFill rotWithShape="0">
                <a:blip r:embed="rId2"/>
                <a:stretch>
                  <a:fillRect l="-1051" t="-5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 descr="$$&#10;\bar{X}-t_{n-1}\Bigl(\frac{0.05}{2}\Bigr) \times \frac{S}{\sqrt{n}} \leq \mu \leq \bar{X}+t_{n-1}\Bigl(\frac{0.05}{2}\Bigr) \times \frac{S}{\sqrt{n}}&#10;$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815" y="6579307"/>
            <a:ext cx="9277350" cy="91440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1" name="Picture 2" descr="\begin{align*}&#10;\bar{X} - 1.96 \times \frac{\sigma}{\sqrt{n}} \leq \mu \leq \bar{X} +1.96 \times \frac{\sigma}{\sqrt{n}} &#10;%-1.96 \leq \frac{\bar{X}-\mu}{\frac{\sigma}{\sqrt{n}}} \leq +1.96&#10;\end{align*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042" y="3678810"/>
            <a:ext cx="8702150" cy="1064293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3"/>
              <p:cNvSpPr txBox="1">
                <a:spLocks noChangeArrowheads="1"/>
              </p:cNvSpPr>
              <p:nvPr/>
            </p:nvSpPr>
            <p:spPr bwMode="auto">
              <a:xfrm>
                <a:off x="1026867" y="2165096"/>
                <a:ext cx="15658036" cy="2062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9pPr>
              </a:lstStyle>
              <a:p>
                <a:pPr>
                  <a:spcAft>
                    <a:spcPts val="120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l"/>
                </a:pPr>
                <a:r>
                  <a:rPr lang="ja-JP" altLang="en-US" sz="3600" dirty="0" smtClean="0">
                    <a:latin typeface="+mj-ea"/>
                    <a:ea typeface="+mj-ea"/>
                  </a:rPr>
                  <a:t>母分散</a:t>
                </a:r>
                <a:r>
                  <a:rPr lang="en-US" altLang="ja-JP" sz="3600" dirty="0">
                    <a:latin typeface="+mj-ea"/>
                    <a:ea typeface="+mj-ea"/>
                  </a:rPr>
                  <a:t>σ</a:t>
                </a:r>
                <a:r>
                  <a:rPr lang="en-US" altLang="ja-JP" sz="3600" baseline="30000" dirty="0">
                    <a:latin typeface="+mj-ea"/>
                    <a:ea typeface="+mj-ea"/>
                  </a:rPr>
                  <a:t>2</a:t>
                </a:r>
                <a:r>
                  <a:rPr lang="ja-JP" altLang="en-US" sz="3600" dirty="0" smtClean="0">
                    <a:latin typeface="+mj-ea"/>
                    <a:ea typeface="+mj-ea"/>
                  </a:rPr>
                  <a:t>が</a:t>
                </a:r>
                <a:r>
                  <a:rPr lang="ja-JP" altLang="en-US" sz="3600" dirty="0">
                    <a:latin typeface="+mj-ea"/>
                    <a:ea typeface="+mj-ea"/>
                  </a:rPr>
                  <a:t>既知</a:t>
                </a:r>
                <a:r>
                  <a:rPr lang="ja-JP" altLang="en-US" sz="3600" dirty="0" smtClean="0">
                    <a:latin typeface="+mj-ea"/>
                    <a:ea typeface="+mj-ea"/>
                  </a:rPr>
                  <a:t>の</a:t>
                </a:r>
                <a:r>
                  <a:rPr lang="ja-JP" altLang="en-US" sz="3600" dirty="0">
                    <a:latin typeface="+mj-ea"/>
                    <a:ea typeface="+mj-ea"/>
                  </a:rPr>
                  <a:t>場合の母平均の</a:t>
                </a:r>
                <a:r>
                  <a:rPr lang="en-US" altLang="ja-JP" sz="3600" dirty="0">
                    <a:latin typeface="+mj-ea"/>
                    <a:ea typeface="+mj-ea"/>
                  </a:rPr>
                  <a:t>95%</a:t>
                </a:r>
                <a:r>
                  <a:rPr lang="ja-JP" altLang="en-US" sz="3600" dirty="0">
                    <a:latin typeface="+mj-ea"/>
                    <a:ea typeface="+mj-ea"/>
                  </a:rPr>
                  <a:t>信頼区間</a:t>
                </a:r>
                <a:r>
                  <a:rPr lang="ja-JP" altLang="en-US" sz="3600" dirty="0" smtClean="0">
                    <a:latin typeface="+mj-ea"/>
                    <a:ea typeface="+mj-ea"/>
                  </a:rPr>
                  <a:t>：</a:t>
                </a:r>
                <a:endParaRPr lang="en-US" altLang="ja-JP" sz="3600" dirty="0" smtClean="0">
                  <a:latin typeface="+mj-ea"/>
                  <a:ea typeface="+mj-ea"/>
                </a:endParaRPr>
              </a:p>
              <a:p>
                <a:pPr>
                  <a:spcAft>
                    <a:spcPts val="120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l"/>
                </a:pPr>
                <a:r>
                  <a:rPr lang="en-US" altLang="ja-JP" sz="3600" dirty="0">
                    <a:latin typeface="+mn-ea"/>
                  </a:rPr>
                  <a:t>In case 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3600" dirty="0">
                    <a:latin typeface="+mn-ea"/>
                  </a:rPr>
                  <a:t> is </a:t>
                </a:r>
                <a:r>
                  <a:rPr lang="en-US" altLang="ja-JP" sz="3600" dirty="0">
                    <a:solidFill>
                      <a:schemeClr val="accent4"/>
                    </a:solidFill>
                    <a:latin typeface="+mn-ea"/>
                  </a:rPr>
                  <a:t>known</a:t>
                </a:r>
                <a:r>
                  <a:rPr lang="en-US" altLang="ja-JP" sz="3600" dirty="0">
                    <a:latin typeface="+mn-ea"/>
                  </a:rPr>
                  <a:t>;</a:t>
                </a:r>
              </a:p>
              <a:p>
                <a:pPr>
                  <a:spcAft>
                    <a:spcPts val="120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l"/>
                </a:pPr>
                <a:endParaRPr lang="en-US" altLang="ja-JP" sz="3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6867" y="2165096"/>
                <a:ext cx="15658036" cy="2062103"/>
              </a:xfrm>
              <a:prstGeom prst="rect">
                <a:avLst/>
              </a:prstGeom>
              <a:blipFill rotWithShape="0">
                <a:blip r:embed="rId5"/>
                <a:stretch>
                  <a:fillRect l="-1051" t="-5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3"/>
          <p:cNvSpPr txBox="1">
            <a:spLocks noChangeArrowheads="1"/>
          </p:cNvSpPr>
          <p:nvPr/>
        </p:nvSpPr>
        <p:spPr bwMode="auto">
          <a:xfrm>
            <a:off x="911523" y="8019467"/>
            <a:ext cx="15658036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ja-JP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上側</a:t>
            </a:r>
            <a:r>
              <a:rPr lang="en-US" altLang="ja-JP" sz="3200" dirty="0" smtClean="0">
                <a:solidFill>
                  <a:srgbClr val="FF0000"/>
                </a:solidFill>
                <a:latin typeface="+mj-ea"/>
                <a:ea typeface="+mj-ea"/>
              </a:rPr>
              <a:t>2.5%</a:t>
            </a:r>
            <a:r>
              <a:rPr lang="ja-JP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点の値と、標準偏差のところだけが違う</a:t>
            </a:r>
            <a:endParaRPr lang="en-US" altLang="ja-JP" sz="3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3200" dirty="0" smtClean="0">
                <a:solidFill>
                  <a:srgbClr val="FF0000"/>
                </a:solidFill>
                <a:latin typeface="+mj-ea"/>
                <a:ea typeface="+mj-ea"/>
              </a:rPr>
              <a:t>Just two differences; upper 2.5-percentiles and SD!</a:t>
            </a:r>
            <a:endParaRPr lang="en-US" altLang="ja-JP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2" name="テキスト ボックス 3"/>
          <p:cNvSpPr txBox="1">
            <a:spLocks noChangeArrowheads="1"/>
          </p:cNvSpPr>
          <p:nvPr/>
        </p:nvSpPr>
        <p:spPr bwMode="auto">
          <a:xfrm>
            <a:off x="12720835" y="6750616"/>
            <a:ext cx="438878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algn="ctr">
              <a:spcAft>
                <a:spcPts val="1200"/>
              </a:spcAft>
              <a:buClr>
                <a:srgbClr val="A50021"/>
              </a:buClr>
            </a:pPr>
            <a:r>
              <a:rPr lang="en-US" altLang="ja-JP" sz="3200" dirty="0" smtClean="0">
                <a:latin typeface="+mj-ea"/>
                <a:ea typeface="+mj-ea"/>
              </a:rPr>
              <a:t>S:</a:t>
            </a:r>
            <a:r>
              <a:rPr lang="ja-JP" altLang="en-US" sz="3200" dirty="0" smtClean="0">
                <a:latin typeface="+mj-ea"/>
                <a:ea typeface="+mj-ea"/>
              </a:rPr>
              <a:t>不偏標準偏差</a:t>
            </a:r>
            <a:endParaRPr lang="en-US" altLang="ja-JP" sz="3200" dirty="0">
              <a:latin typeface="+mj-ea"/>
              <a:ea typeface="+mj-ea"/>
            </a:endParaRPr>
          </a:p>
          <a:p>
            <a:pPr marL="0" indent="0" algn="ctr">
              <a:spcAft>
                <a:spcPts val="1200"/>
              </a:spcAft>
              <a:buClr>
                <a:srgbClr val="A50021"/>
              </a:buClr>
            </a:pPr>
            <a:r>
              <a:rPr lang="en-US" altLang="ja-JP" sz="3200" dirty="0" smtClean="0">
                <a:latin typeface="+mj-ea"/>
                <a:ea typeface="+mj-ea"/>
              </a:rPr>
              <a:t>Unbiased SD.</a:t>
            </a:r>
          </a:p>
        </p:txBody>
      </p:sp>
      <p:sp>
        <p:nvSpPr>
          <p:cNvPr id="27" name="テキスト ボックス 3"/>
          <p:cNvSpPr txBox="1">
            <a:spLocks noChangeArrowheads="1"/>
          </p:cNvSpPr>
          <p:nvPr/>
        </p:nvSpPr>
        <p:spPr bwMode="auto">
          <a:xfrm>
            <a:off x="12972863" y="2906899"/>
            <a:ext cx="438878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algn="ctr">
              <a:spcAft>
                <a:spcPts val="1200"/>
              </a:spcAft>
              <a:buClr>
                <a:srgbClr val="A50021"/>
              </a:buClr>
            </a:pPr>
            <a:r>
              <a:rPr lang="en-US" altLang="ja-JP" sz="3200" dirty="0">
                <a:latin typeface="+mj-ea"/>
                <a:ea typeface="+mj-ea"/>
              </a:rPr>
              <a:t>σ</a:t>
            </a:r>
            <a:r>
              <a:rPr lang="en-US" altLang="ja-JP" sz="3200" dirty="0" smtClean="0">
                <a:latin typeface="+mj-ea"/>
                <a:ea typeface="+mj-ea"/>
              </a:rPr>
              <a:t>:</a:t>
            </a:r>
            <a:r>
              <a:rPr lang="ja-JP" altLang="en-US" sz="3200" dirty="0" smtClean="0">
                <a:latin typeface="+mj-ea"/>
                <a:ea typeface="+mj-ea"/>
              </a:rPr>
              <a:t>与えられている母集団の標準偏差</a:t>
            </a:r>
            <a:endParaRPr lang="en-US" altLang="ja-JP" sz="3200" dirty="0" smtClean="0">
              <a:latin typeface="+mj-ea"/>
              <a:ea typeface="+mj-ea"/>
            </a:endParaRPr>
          </a:p>
          <a:p>
            <a:pPr marL="0" indent="0" algn="ctr">
              <a:spcAft>
                <a:spcPts val="1200"/>
              </a:spcAft>
              <a:buClr>
                <a:srgbClr val="A50021"/>
              </a:buClr>
            </a:pPr>
            <a:r>
              <a:rPr lang="en-US" altLang="ja-JP" sz="3200" dirty="0" smtClean="0">
                <a:latin typeface="+mj-ea"/>
                <a:ea typeface="+mj-ea"/>
              </a:rPr>
              <a:t>Known population SD.</a:t>
            </a:r>
          </a:p>
        </p:txBody>
      </p:sp>
    </p:spTree>
    <p:extLst>
      <p:ext uri="{BB962C8B-B14F-4D97-AF65-F5344CB8AC3E}">
        <p14:creationId xmlns:p14="http://schemas.microsoft.com/office/powerpoint/2010/main" val="1417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プログラムによる母平均の区間推定 </a:t>
            </a:r>
            <a:r>
              <a:rPr kumimoji="1" lang="en-US" altLang="ja-JP" dirty="0" smtClean="0"/>
              <a:t>CI with python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6" name="テキスト ボックス 3"/>
          <p:cNvSpPr txBox="1">
            <a:spLocks noChangeArrowheads="1"/>
          </p:cNvSpPr>
          <p:nvPr/>
        </p:nvSpPr>
        <p:spPr bwMode="auto">
          <a:xfrm>
            <a:off x="1127547" y="2222823"/>
            <a:ext cx="1565803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 smtClean="0">
                <a:latin typeface="+mj-ea"/>
                <a:ea typeface="+mj-ea"/>
              </a:rPr>
              <a:t>Python</a:t>
            </a:r>
            <a:r>
              <a:rPr lang="ja-JP" altLang="en-US" sz="4000" dirty="0" smtClean="0">
                <a:latin typeface="+mj-ea"/>
                <a:ea typeface="+mj-ea"/>
              </a:rPr>
              <a:t>の人・・・母分散</a:t>
            </a:r>
            <a:r>
              <a:rPr lang="ja-JP" altLang="en-US" sz="4000" u="sng" dirty="0" smtClean="0">
                <a:latin typeface="+mj-ea"/>
                <a:ea typeface="+mj-ea"/>
              </a:rPr>
              <a:t>既知</a:t>
            </a:r>
            <a:r>
              <a:rPr lang="ja-JP" altLang="en-US" sz="4000" dirty="0" smtClean="0">
                <a:latin typeface="+mj-ea"/>
                <a:ea typeface="+mj-ea"/>
              </a:rPr>
              <a:t>→</a:t>
            </a:r>
            <a:r>
              <a:rPr lang="en-US" altLang="ja-JP" sz="4000" dirty="0" err="1" smtClean="0">
                <a:latin typeface="+mj-ea"/>
                <a:ea typeface="+mj-ea"/>
              </a:rPr>
              <a:t>norm.interval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>
                <a:latin typeface="+mj-ea"/>
                <a:ea typeface="+mj-ea"/>
              </a:rPr>
              <a:t> </a:t>
            </a:r>
            <a:r>
              <a:rPr lang="ja-JP" altLang="en-US" sz="4000" dirty="0" smtClean="0">
                <a:latin typeface="+mj-ea"/>
                <a:ea typeface="+mj-ea"/>
              </a:rPr>
              <a:t>　　　　　　　　母分散</a:t>
            </a:r>
            <a:r>
              <a:rPr lang="ja-JP" altLang="en-US" sz="4000" u="sng" dirty="0" smtClean="0">
                <a:solidFill>
                  <a:srgbClr val="FF0000"/>
                </a:solidFill>
                <a:latin typeface="+mj-ea"/>
                <a:ea typeface="+mj-ea"/>
              </a:rPr>
              <a:t>未知</a:t>
            </a:r>
            <a:r>
              <a:rPr lang="ja-JP" altLang="en-US" sz="4000" dirty="0" smtClean="0">
                <a:latin typeface="+mj-ea"/>
                <a:ea typeface="+mj-ea"/>
              </a:rPr>
              <a:t>→</a:t>
            </a:r>
            <a:r>
              <a:rPr lang="en-US" altLang="ja-JP" sz="4000" dirty="0" err="1" smtClean="0">
                <a:latin typeface="+mj-ea"/>
                <a:ea typeface="+mj-ea"/>
              </a:rPr>
              <a:t>t.interval</a:t>
            </a:r>
            <a:r>
              <a:rPr lang="en-US" altLang="ja-JP" sz="4000" dirty="0" smtClean="0">
                <a:latin typeface="+mj-ea"/>
                <a:ea typeface="+mj-ea"/>
              </a:rPr>
              <a:t>  </a:t>
            </a:r>
            <a:r>
              <a:rPr lang="ja-JP" altLang="en-US" sz="4000" dirty="0" smtClean="0">
                <a:latin typeface="+mj-ea"/>
                <a:ea typeface="+mj-ea"/>
              </a:rPr>
              <a:t>自由度</a:t>
            </a:r>
            <a:r>
              <a:rPr lang="en-US" altLang="ja-JP" sz="4000" dirty="0" smtClean="0">
                <a:latin typeface="+mj-ea"/>
                <a:ea typeface="+mj-ea"/>
              </a:rPr>
              <a:t>(</a:t>
            </a:r>
            <a:r>
              <a:rPr lang="en-US" altLang="ja-JP" sz="4000" dirty="0" err="1" smtClean="0">
                <a:latin typeface="+mj-ea"/>
                <a:ea typeface="+mj-ea"/>
              </a:rPr>
              <a:t>df</a:t>
            </a:r>
            <a:r>
              <a:rPr lang="en-US" altLang="ja-JP" sz="4000" dirty="0" smtClean="0">
                <a:latin typeface="+mj-ea"/>
                <a:ea typeface="+mj-ea"/>
              </a:rPr>
              <a:t>)</a:t>
            </a:r>
            <a:r>
              <a:rPr lang="ja-JP" altLang="en-US" sz="4000" dirty="0" smtClean="0">
                <a:latin typeface="+mj-ea"/>
                <a:ea typeface="+mj-ea"/>
              </a:rPr>
              <a:t>も必要！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8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4400" dirty="0"/>
              <a:t>プログラムによる母平均の区間推定 </a:t>
            </a:r>
            <a:r>
              <a:rPr lang="en-US" altLang="ja-JP" sz="4400" dirty="0"/>
              <a:t>CI with </a:t>
            </a:r>
            <a:r>
              <a:rPr lang="en-US" altLang="ja-JP" sz="4400" dirty="0" smtClean="0"/>
              <a:t>python</a:t>
            </a:r>
            <a:br>
              <a:rPr lang="en-US" altLang="ja-JP" sz="4400" dirty="0" smtClean="0"/>
            </a:br>
            <a:r>
              <a:rPr kumimoji="1" lang="ja-JP" altLang="en-US" sz="4400" dirty="0" smtClean="0"/>
              <a:t>（母分散が</a:t>
            </a:r>
            <a:r>
              <a:rPr kumimoji="1" lang="ja-JP" altLang="en-US" sz="4400" u="sng" dirty="0" smtClean="0"/>
              <a:t>既知</a:t>
            </a:r>
            <a:r>
              <a:rPr kumimoji="1" lang="ja-JP" altLang="en-US" sz="4400" dirty="0" smtClean="0"/>
              <a:t> </a:t>
            </a:r>
            <a:r>
              <a:rPr kumimoji="1" lang="en-US" altLang="ja-JP" sz="4400" dirty="0" smtClean="0"/>
              <a:t>In case population variance is </a:t>
            </a:r>
            <a:r>
              <a:rPr kumimoji="1" lang="en-US" altLang="ja-JP" sz="4400" u="sng" dirty="0" smtClean="0"/>
              <a:t>known</a:t>
            </a:r>
            <a:r>
              <a:rPr kumimoji="1" lang="ja-JP" altLang="en-US" sz="4400" dirty="0" smtClean="0"/>
              <a:t>）</a:t>
            </a:r>
            <a:endParaRPr kumimoji="1" lang="ja-JP" altLang="en-US" sz="44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67" y="2401478"/>
            <a:ext cx="9419262" cy="633806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1055539" y="6001878"/>
            <a:ext cx="4644516" cy="111612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9" name="直線矢印コネクタ 8"/>
          <p:cNvCxnSpPr>
            <a:stCxn id="7" idx="3"/>
          </p:cNvCxnSpPr>
          <p:nvPr/>
        </p:nvCxnSpPr>
        <p:spPr bwMode="auto">
          <a:xfrm>
            <a:off x="5700055" y="6559940"/>
            <a:ext cx="5580620" cy="1800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0" name="テキスト ボックス 3"/>
          <p:cNvSpPr txBox="1">
            <a:spLocks noChangeArrowheads="1"/>
          </p:cNvSpPr>
          <p:nvPr/>
        </p:nvSpPr>
        <p:spPr bwMode="auto">
          <a:xfrm>
            <a:off x="11316679" y="6317203"/>
            <a:ext cx="4388784" cy="156966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ja-JP" altLang="en-US" sz="3200" dirty="0" smtClean="0">
                <a:latin typeface="+mj-ea"/>
                <a:ea typeface="+mj-ea"/>
              </a:rPr>
              <a:t>母標準偏差を入力</a:t>
            </a:r>
            <a:r>
              <a:rPr lang="en-US" altLang="ja-JP" sz="3200" dirty="0" smtClean="0">
                <a:latin typeface="+mj-ea"/>
                <a:ea typeface="+mj-ea"/>
              </a:rPr>
              <a:t>Known population SD</a:t>
            </a:r>
          </a:p>
        </p:txBody>
      </p:sp>
    </p:spTree>
    <p:extLst>
      <p:ext uri="{BB962C8B-B14F-4D97-AF65-F5344CB8AC3E}">
        <p14:creationId xmlns:p14="http://schemas.microsoft.com/office/powerpoint/2010/main" val="4002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35" y="2352212"/>
            <a:ext cx="10063969" cy="6063299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055539" y="6001878"/>
            <a:ext cx="4644516" cy="111612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9" name="直線矢印コネクタ 8"/>
          <p:cNvCxnSpPr>
            <a:stCxn id="7" idx="3"/>
          </p:cNvCxnSpPr>
          <p:nvPr/>
        </p:nvCxnSpPr>
        <p:spPr bwMode="auto">
          <a:xfrm>
            <a:off x="5700055" y="6559940"/>
            <a:ext cx="5580620" cy="1800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0" name="テキスト ボックス 3"/>
          <p:cNvSpPr txBox="1">
            <a:spLocks noChangeArrowheads="1"/>
          </p:cNvSpPr>
          <p:nvPr/>
        </p:nvSpPr>
        <p:spPr bwMode="auto">
          <a:xfrm>
            <a:off x="11316679" y="5571195"/>
            <a:ext cx="4388784" cy="172354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ja-JP" altLang="en-US" sz="3200" dirty="0">
                <a:latin typeface="+mj-ea"/>
                <a:ea typeface="+mj-ea"/>
              </a:rPr>
              <a:t>不偏</a:t>
            </a:r>
            <a:r>
              <a:rPr lang="ja-JP" altLang="en-US" sz="3200" dirty="0" smtClean="0">
                <a:latin typeface="+mj-ea"/>
                <a:ea typeface="+mj-ea"/>
              </a:rPr>
              <a:t>標準偏差で推定</a:t>
            </a:r>
            <a:endParaRPr lang="en-US" altLang="ja-JP" sz="32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3200" dirty="0" smtClean="0">
                <a:latin typeface="+mj-ea"/>
                <a:ea typeface="+mj-ea"/>
              </a:rPr>
              <a:t>Compute the unbiased SD.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943971" y="7227379"/>
            <a:ext cx="1119828" cy="50269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13" name="直線矢印コネクタ 12"/>
          <p:cNvCxnSpPr>
            <a:endCxn id="14" idx="1"/>
          </p:cNvCxnSpPr>
          <p:nvPr/>
        </p:nvCxnSpPr>
        <p:spPr bwMode="auto">
          <a:xfrm>
            <a:off x="6168107" y="7730070"/>
            <a:ext cx="5256584" cy="93021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4" name="テキスト ボックス 3"/>
          <p:cNvSpPr txBox="1">
            <a:spLocks noChangeArrowheads="1"/>
          </p:cNvSpPr>
          <p:nvPr/>
        </p:nvSpPr>
        <p:spPr bwMode="auto">
          <a:xfrm>
            <a:off x="11424691" y="7875451"/>
            <a:ext cx="4388784" cy="156966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3200" dirty="0">
                <a:latin typeface="+mj-ea"/>
                <a:ea typeface="+mj-ea"/>
              </a:rPr>
              <a:t>t</a:t>
            </a:r>
            <a:r>
              <a:rPr lang="ja-JP" altLang="en-US" sz="3200" dirty="0" smtClean="0">
                <a:latin typeface="+mj-ea"/>
                <a:ea typeface="+mj-ea"/>
              </a:rPr>
              <a:t>分布の</a:t>
            </a:r>
            <a:r>
              <a:rPr lang="ja-JP" altLang="en-US" sz="3200" u="sng" dirty="0" smtClean="0">
                <a:solidFill>
                  <a:srgbClr val="FF0000"/>
                </a:solidFill>
                <a:latin typeface="+mj-ea"/>
                <a:ea typeface="+mj-ea"/>
              </a:rPr>
              <a:t>自由度</a:t>
            </a:r>
            <a:r>
              <a:rPr lang="en-US" altLang="ja-JP" sz="3200" u="sng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ja-JP" sz="3200" u="sng" dirty="0" err="1" smtClean="0">
                <a:solidFill>
                  <a:srgbClr val="FF0000"/>
                </a:solidFill>
                <a:latin typeface="+mj-ea"/>
                <a:ea typeface="+mj-ea"/>
              </a:rPr>
              <a:t>df</a:t>
            </a:r>
            <a:r>
              <a:rPr lang="en-US" altLang="ja-JP" sz="3200" u="sng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ja-JP" altLang="en-US" sz="3200" dirty="0" smtClean="0">
                <a:latin typeface="+mj-ea"/>
                <a:ea typeface="+mj-ea"/>
              </a:rPr>
              <a:t>も忘れずに！ </a:t>
            </a:r>
            <a:r>
              <a:rPr lang="en-US" altLang="ja-JP" sz="3200" dirty="0" smtClean="0">
                <a:latin typeface="+mj-ea"/>
                <a:ea typeface="+mj-ea"/>
              </a:rPr>
              <a:t>Do not forget df1</a:t>
            </a:r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376888" y="485274"/>
            <a:ext cx="15902353" cy="1413515"/>
          </a:xfrm>
        </p:spPr>
        <p:txBody>
          <a:bodyPr>
            <a:noAutofit/>
          </a:bodyPr>
          <a:lstStyle/>
          <a:p>
            <a:r>
              <a:rPr lang="ja-JP" altLang="en-US" sz="4400" dirty="0"/>
              <a:t>プログラムによる母平均の区間推定 </a:t>
            </a:r>
            <a:r>
              <a:rPr lang="en-US" altLang="ja-JP" sz="4400" dirty="0"/>
              <a:t>CI with </a:t>
            </a:r>
            <a:r>
              <a:rPr lang="en-US" altLang="ja-JP" sz="4400" dirty="0" smtClean="0"/>
              <a:t>python</a:t>
            </a:r>
            <a:br>
              <a:rPr lang="en-US" altLang="ja-JP" sz="4400" dirty="0" smtClean="0"/>
            </a:br>
            <a:r>
              <a:rPr kumimoji="1" lang="ja-JP" altLang="en-US" sz="4400" dirty="0" smtClean="0"/>
              <a:t>（母分散が未知 </a:t>
            </a:r>
            <a:r>
              <a:rPr kumimoji="1" lang="en-US" altLang="ja-JP" sz="4400" dirty="0" smtClean="0"/>
              <a:t>In case population variance is </a:t>
            </a:r>
            <a:r>
              <a:rPr kumimoji="1" lang="en-US" altLang="ja-JP" sz="4400" u="sng" dirty="0" smtClean="0"/>
              <a:t>unknown</a:t>
            </a:r>
            <a:r>
              <a:rPr kumimoji="1" lang="ja-JP" altLang="en-US" sz="4400" dirty="0" smtClean="0"/>
              <a:t>）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338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メイリオ">
      <a:majorFont>
        <a:latin typeface="Century Gothic"/>
        <a:ea typeface="メイリオ"/>
        <a:cs typeface=""/>
      </a:majorFont>
      <a:minorFont>
        <a:latin typeface="Century Gothic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65368</TotalTime>
  <Words>235</Words>
  <Application>Microsoft Office PowerPoint</Application>
  <PresentationFormat>ユーザー設定</PresentationFormat>
  <Paragraphs>45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22" baseType="lpstr">
      <vt:lpstr>ＤＦＧ華康ゴシック体W2</vt:lpstr>
      <vt:lpstr>ＤＦＧ平成ゴシック体W5</vt:lpstr>
      <vt:lpstr>ＤＦＧ平成ゴシック体W7</vt:lpstr>
      <vt:lpstr>HGP創英角ｺﾞｼｯｸUB</vt:lpstr>
      <vt:lpstr>M+ 1c thin</vt:lpstr>
      <vt:lpstr>ＭＳ Ｐゴシック</vt:lpstr>
      <vt:lpstr>ＭＳ Ｐ明朝</vt:lpstr>
      <vt:lpstr>メイリオ</vt:lpstr>
      <vt:lpstr>Arial</vt:lpstr>
      <vt:lpstr>Arial Black</vt:lpstr>
      <vt:lpstr>Cambria Math</vt:lpstr>
      <vt:lpstr>Century Gothic</vt:lpstr>
      <vt:lpstr>Times</vt:lpstr>
      <vt:lpstr>Wingdings</vt:lpstr>
      <vt:lpstr>7_元OHP</vt:lpstr>
      <vt:lpstr>PowerPoint プレゼンテーション</vt:lpstr>
      <vt:lpstr>PowerPoint プレゼンテーション</vt:lpstr>
      <vt:lpstr>母平均の区間推定について On interval estimation of population mean </vt:lpstr>
      <vt:lpstr>母平均の区間推定について On interval estimation of population mean </vt:lpstr>
      <vt:lpstr>プログラムによる母平均の区間推定 CI with python</vt:lpstr>
      <vt:lpstr>プログラムによる母平均の区間推定 CI with python （母分散が既知 In case population variance is known）</vt:lpstr>
      <vt:lpstr>プログラムによる母平均の区間推定 CI with python （母分散が未知 In case population variance is unknown）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CS概論スライド</dc:title>
  <dc:creator>Jun</dc:creator>
  <cp:lastModifiedBy>lecture</cp:lastModifiedBy>
  <cp:revision>2141</cp:revision>
  <cp:lastPrinted>2017-04-07T01:07:20Z</cp:lastPrinted>
  <dcterms:created xsi:type="dcterms:W3CDTF">2005-02-14T05:16:26Z</dcterms:created>
  <dcterms:modified xsi:type="dcterms:W3CDTF">2023-05-30T01:11:58Z</dcterms:modified>
</cp:coreProperties>
</file>