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23"/>
  </p:notesMasterIdLst>
  <p:handoutMasterIdLst>
    <p:handoutMasterId r:id="rId24"/>
  </p:handoutMasterIdLst>
  <p:sldIdLst>
    <p:sldId id="362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56" r:id="rId15"/>
    <p:sldId id="357" r:id="rId16"/>
    <p:sldId id="344" r:id="rId17"/>
    <p:sldId id="345" r:id="rId18"/>
    <p:sldId id="346" r:id="rId19"/>
    <p:sldId id="347" r:id="rId20"/>
    <p:sldId id="348" r:id="rId21"/>
    <p:sldId id="349" r:id="rId22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362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6"/>
            <p14:sldId id="357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52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Week6_DL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75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1142703"/>
            <a:ext cx="14932358" cy="75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34" y="782663"/>
            <a:ext cx="14686257" cy="82089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239" y="4455071"/>
            <a:ext cx="9001000" cy="53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782663"/>
            <a:ext cx="15065102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71" y="2006799"/>
            <a:ext cx="12662340" cy="65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12" name="Picture 2" descr="\begin{align*}&#10;&amp;\bar{x}-\frac{1.96\sigma}{\sqrt{n}} \leq \mu \leq \bar{x}+\frac{1.96\sigma}{\sqrt{n}} 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02" y="2361138"/>
            <a:ext cx="6746939" cy="13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299455" y="417545"/>
            <a:ext cx="17077319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420" dirty="0">
                <a:solidFill>
                  <a:srgbClr val="FF0000"/>
                </a:solidFill>
              </a:rPr>
              <a:t>母分散が既知の場合の母平均の95%信頼区間は</a:t>
            </a:r>
            <a:r>
              <a:rPr lang="en-US" altLang="ja-JP" sz="3420" dirty="0">
                <a:solidFill>
                  <a:srgbClr val="FF0000"/>
                </a:solidFill>
              </a:rPr>
              <a:t>MOOCS</a:t>
            </a:r>
            <a:r>
              <a:rPr lang="ja-JP" altLang="en-US" sz="3420" dirty="0">
                <a:solidFill>
                  <a:srgbClr val="FF0000"/>
                </a:solidFill>
              </a:rPr>
              <a:t>の</a:t>
            </a:r>
            <a:r>
              <a:rPr lang="en-US" altLang="ja-JP" sz="3420" dirty="0" smtClean="0">
                <a:solidFill>
                  <a:srgbClr val="FF0000"/>
                </a:solidFill>
              </a:rPr>
              <a:t>Week11 </a:t>
            </a:r>
            <a:r>
              <a:rPr lang="ja-JP" altLang="en-US" sz="3420" dirty="0">
                <a:solidFill>
                  <a:srgbClr val="FF0000"/>
                </a:solidFill>
              </a:rPr>
              <a:t>#4,p</a:t>
            </a:r>
            <a:r>
              <a:rPr lang="ja-JP" altLang="en-US" sz="3420" dirty="0" smtClean="0">
                <a:solidFill>
                  <a:srgbClr val="FF0000"/>
                </a:solidFill>
              </a:rPr>
              <a:t>.</a:t>
            </a:r>
            <a:r>
              <a:rPr lang="en-US" altLang="ja-JP" sz="3420" dirty="0" smtClean="0">
                <a:solidFill>
                  <a:srgbClr val="FF0000"/>
                </a:solidFill>
              </a:rPr>
              <a:t>12</a:t>
            </a:r>
            <a:r>
              <a:rPr lang="ja-JP" altLang="en-US" sz="3420" dirty="0" smtClean="0">
                <a:solidFill>
                  <a:srgbClr val="FF0000"/>
                </a:solidFill>
              </a:rPr>
              <a:t>より、</a:t>
            </a:r>
            <a:endParaRPr lang="en-US" altLang="ja-JP" sz="3420" dirty="0" smtClean="0">
              <a:solidFill>
                <a:srgbClr val="FF0000"/>
              </a:solidFill>
            </a:endParaRPr>
          </a:p>
          <a:p>
            <a:r>
              <a:rPr lang="en-US" altLang="ja-JP" sz="3420" dirty="0" smtClean="0">
                <a:solidFill>
                  <a:srgbClr val="FF0000"/>
                </a:solidFill>
              </a:rPr>
              <a:t>From MOOCS Week11, #4, p.12, the 95%-CI of population mean is represented as:</a:t>
            </a:r>
            <a:endParaRPr lang="ja-JP" altLang="en-US" sz="342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803511" y="4203043"/>
                <a:ext cx="15670091" cy="3776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3420" dirty="0">
                    <a:solidFill>
                      <a:srgbClr val="FF0000"/>
                    </a:solidFill>
                  </a:rPr>
                  <a:t>これより、</a:t>
                </a:r>
                <a:r>
                  <a:rPr lang="en-US" altLang="ja-JP" sz="3420" dirty="0">
                    <a:solidFill>
                      <a:srgbClr val="FF0000"/>
                    </a:solidFill>
                  </a:rPr>
                  <a:t>95%</a:t>
                </a:r>
                <a:r>
                  <a:rPr lang="ja-JP" altLang="en-US" sz="3420" dirty="0">
                    <a:solidFill>
                      <a:srgbClr val="FF0000"/>
                    </a:solidFill>
                  </a:rPr>
                  <a:t>信頼区間の幅</a:t>
                </a:r>
                <a:r>
                  <a:rPr lang="ja-JP" altLang="en-US" sz="3420" dirty="0" smtClean="0">
                    <a:solidFill>
                      <a:srgbClr val="FF0000"/>
                    </a:solidFill>
                  </a:rPr>
                  <a:t>は </a:t>
                </a:r>
                <a:r>
                  <a:rPr lang="en-US" altLang="ja-JP" sz="3420" dirty="0" smtClean="0">
                    <a:solidFill>
                      <a:srgbClr val="FF0000"/>
                    </a:solidFill>
                  </a:rPr>
                  <a:t>This means that the width of the CI is</a:t>
                </a:r>
                <a:r>
                  <a:rPr lang="ja-JP" altLang="en-US" sz="3420" dirty="0">
                    <a:solidFill>
                      <a:srgbClr val="FF0000"/>
                    </a:solidFill>
                  </a:rPr>
                  <a:t>　　　　　</a:t>
                </a:r>
                <a:r>
                  <a:rPr lang="ja-JP" altLang="en-US" sz="3420" dirty="0" smtClean="0">
                    <a:solidFill>
                      <a:srgbClr val="FF0000"/>
                    </a:solidFill>
                  </a:rPr>
                  <a:t>。</a:t>
                </a:r>
                <a:endParaRPr lang="en-US" altLang="ja-JP" sz="342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3420" dirty="0" smtClean="0">
                    <a:solidFill>
                      <a:srgbClr val="FF0000"/>
                    </a:solidFill>
                  </a:rPr>
                  <a:t>よ</a:t>
                </a:r>
                <a:r>
                  <a:rPr lang="ja-JP" altLang="en-US" sz="3420" dirty="0">
                    <a:solidFill>
                      <a:srgbClr val="FF0000"/>
                    </a:solidFill>
                  </a:rPr>
                  <a:t>って</a:t>
                </a:r>
                <a:r>
                  <a:rPr lang="ja-JP" altLang="en-US" sz="3420" dirty="0" smtClean="0">
                    <a:solidFill>
                      <a:srgbClr val="FF0000"/>
                    </a:solidFill>
                  </a:rPr>
                  <a:t>その</a:t>
                </a:r>
                <a:r>
                  <a:rPr lang="ja-JP" altLang="en-US" sz="3420" dirty="0">
                    <a:solidFill>
                      <a:srgbClr val="FF0000"/>
                    </a:solidFill>
                  </a:rPr>
                  <a:t>幅を</a:t>
                </a:r>
                <a:r>
                  <a:rPr lang="en-US" altLang="ja-JP" sz="3420" dirty="0">
                    <a:solidFill>
                      <a:srgbClr val="FF0000"/>
                    </a:solidFill>
                  </a:rPr>
                  <a:t>W</a:t>
                </a:r>
                <a:r>
                  <a:rPr lang="ja-JP" altLang="en-US" sz="3420" dirty="0">
                    <a:solidFill>
                      <a:srgbClr val="FF0000"/>
                    </a:solidFill>
                  </a:rPr>
                  <a:t>以下にするためには</a:t>
                </a:r>
                <a:r>
                  <a:rPr lang="ja-JP" altLang="en-US" sz="3420" dirty="0" smtClean="0">
                    <a:solidFill>
                      <a:srgbClr val="FF0000"/>
                    </a:solidFill>
                  </a:rPr>
                  <a:t>、  </a:t>
                </a:r>
                <a:r>
                  <a:rPr lang="en-US" altLang="ja-JP" sz="3420" dirty="0" smtClean="0">
                    <a:solidFill>
                      <a:srgbClr val="FF0000"/>
                    </a:solidFill>
                  </a:rPr>
                  <a:t>Therefore, to make it W or less, we should take </a:t>
                </a:r>
                <a14:m>
                  <m:oMath xmlns:m="http://schemas.openxmlformats.org/officeDocument/2006/math">
                    <m:r>
                      <a:rPr lang="en-US" altLang="ja-JP" sz="342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3420" dirty="0" smtClean="0">
                    <a:solidFill>
                      <a:srgbClr val="FF0000"/>
                    </a:solidFill>
                  </a:rPr>
                  <a:t> so that </a:t>
                </a:r>
                <a:endParaRPr lang="en-US" altLang="ja-JP" sz="3420" dirty="0">
                  <a:solidFill>
                    <a:srgbClr val="FF0000"/>
                  </a:solidFill>
                </a:endParaRPr>
              </a:p>
              <a:p>
                <a:endParaRPr lang="en-US" altLang="ja-JP" sz="3420" dirty="0">
                  <a:solidFill>
                    <a:srgbClr val="FF0000"/>
                  </a:solidFill>
                </a:endParaRPr>
              </a:p>
              <a:p>
                <a:endParaRPr lang="en-US" altLang="ja-JP" sz="3420" dirty="0">
                  <a:solidFill>
                    <a:srgbClr val="FF0000"/>
                  </a:solidFill>
                </a:endParaRPr>
              </a:p>
              <a:p>
                <a:endParaRPr lang="en-US" altLang="ja-JP" sz="3420" dirty="0">
                  <a:solidFill>
                    <a:srgbClr val="FF0000"/>
                  </a:solidFill>
                </a:endParaRPr>
              </a:p>
              <a:p>
                <a:r>
                  <a:rPr lang="ja-JP" altLang="en-US" sz="3420" dirty="0">
                    <a:solidFill>
                      <a:srgbClr val="FF0000"/>
                    </a:solidFill>
                  </a:rPr>
                  <a:t>が成り立つように</a:t>
                </a:r>
                <a:r>
                  <a:rPr lang="en-US" altLang="ja-JP" sz="3420" dirty="0">
                    <a:solidFill>
                      <a:srgbClr val="FF0000"/>
                    </a:solidFill>
                  </a:rPr>
                  <a:t>n</a:t>
                </a:r>
                <a:r>
                  <a:rPr lang="ja-JP" altLang="en-US" sz="3420" dirty="0">
                    <a:solidFill>
                      <a:srgbClr val="FF0000"/>
                    </a:solidFill>
                  </a:rPr>
                  <a:t>を取ればよい。つまり</a:t>
                </a:r>
                <a:r>
                  <a:rPr lang="ja-JP" altLang="en-US" sz="3420" dirty="0" smtClean="0">
                    <a:solidFill>
                      <a:srgbClr val="FF0000"/>
                    </a:solidFill>
                  </a:rPr>
                  <a:t>、 </a:t>
                </a:r>
                <a:r>
                  <a:rPr lang="en-US" altLang="ja-JP" sz="3420" dirty="0" smtClean="0">
                    <a:solidFill>
                      <a:srgbClr val="FF0000"/>
                    </a:solidFill>
                  </a:rPr>
                  <a:t>That is, </a:t>
                </a:r>
                <a:endParaRPr lang="ja-JP" altLang="en-US" sz="342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11" y="4203043"/>
                <a:ext cx="15670091" cy="3776418"/>
              </a:xfrm>
              <a:prstGeom prst="rect">
                <a:avLst/>
              </a:prstGeom>
              <a:blipFill rotWithShape="0">
                <a:blip r:embed="rId3"/>
                <a:stretch>
                  <a:fillRect l="-1089" t="-2258" b="-4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\begin{align*}&#10;&amp;\frac{3.92\sigma}{\sqrt{n}} &#10;\end{align*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6959" y="4076424"/>
            <a:ext cx="919481" cy="88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\begin{align*}&#10;&amp;\frac{3.92\sigma}{\sqrt{n}} \leq W&#10;\end{align*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51" y="5751215"/>
            <a:ext cx="2769367" cy="130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\begin{align*}&#10;&amp;n \geq \Bigl(\frac{3.92\sigma}{W} \Bigr)^2&#10;\end{align*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731" y="7768198"/>
            <a:ext cx="3130310" cy="106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3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03" y="4839637"/>
            <a:ext cx="7282212" cy="2883756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803511" y="537834"/>
            <a:ext cx="14257583" cy="85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420" dirty="0" smtClean="0">
                <a:solidFill>
                  <a:srgbClr val="FF0000"/>
                </a:solidFill>
              </a:rPr>
              <a:t>今の場合、母標準偏差は</a:t>
            </a:r>
            <a:r>
              <a:rPr lang="en-US" altLang="ja-JP" sz="3420" dirty="0" smtClean="0">
                <a:solidFill>
                  <a:srgbClr val="FF0000"/>
                </a:solidFill>
              </a:rPr>
              <a:t>5</a:t>
            </a:r>
            <a:r>
              <a:rPr lang="ja-JP" altLang="en-US" sz="342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3420" dirty="0" smtClean="0">
                <a:solidFill>
                  <a:srgbClr val="FF0000"/>
                </a:solidFill>
              </a:rPr>
              <a:t>そして信頼区間幅は</a:t>
            </a:r>
            <a:r>
              <a:rPr lang="en-US" altLang="ja-JP" sz="3420" dirty="0" smtClean="0">
                <a:solidFill>
                  <a:srgbClr val="FF0000"/>
                </a:solidFill>
              </a:rPr>
              <a:t>3</a:t>
            </a:r>
            <a:r>
              <a:rPr lang="ja-JP" altLang="en-US" sz="3420" dirty="0" smtClean="0">
                <a:solidFill>
                  <a:srgbClr val="FF0000"/>
                </a:solidFill>
              </a:rPr>
              <a:t>以下にしたいので</a:t>
            </a:r>
            <a:r>
              <a:rPr lang="en-US" altLang="ja-JP" sz="3420" dirty="0" smtClean="0">
                <a:solidFill>
                  <a:srgbClr val="FF0000"/>
                </a:solidFill>
              </a:rPr>
              <a:t>W=3</a:t>
            </a:r>
            <a:r>
              <a:rPr lang="ja-JP" altLang="en-US" sz="3420" dirty="0" smtClean="0">
                <a:solidFill>
                  <a:srgbClr val="FF0000"/>
                </a:solidFill>
              </a:rPr>
              <a:t>と</a:t>
            </a:r>
            <a:endParaRPr lang="en-US" altLang="ja-JP" sz="3420" dirty="0" smtClean="0">
              <a:solidFill>
                <a:srgbClr val="FF0000"/>
              </a:solidFill>
            </a:endParaRPr>
          </a:p>
          <a:p>
            <a:r>
              <a:rPr lang="ja-JP" altLang="en-US" sz="3420" dirty="0" smtClean="0">
                <a:solidFill>
                  <a:srgbClr val="FF0000"/>
                </a:solidFill>
              </a:rPr>
              <a:t>おいて、 </a:t>
            </a:r>
            <a:r>
              <a:rPr lang="en-US" altLang="ja-JP" sz="3420" dirty="0" smtClean="0">
                <a:solidFill>
                  <a:srgbClr val="FF0000"/>
                </a:solidFill>
              </a:rPr>
              <a:t>In this case, the population SD σ=5. We like to take W=3. </a:t>
            </a:r>
          </a:p>
          <a:p>
            <a:endParaRPr lang="en-US" altLang="ja-JP" sz="3420" dirty="0">
              <a:solidFill>
                <a:srgbClr val="FF0000"/>
              </a:solidFill>
            </a:endParaRPr>
          </a:p>
          <a:p>
            <a:endParaRPr lang="en-US" altLang="ja-JP" sz="3420" dirty="0" smtClean="0">
              <a:solidFill>
                <a:srgbClr val="FF0000"/>
              </a:solidFill>
            </a:endParaRPr>
          </a:p>
          <a:p>
            <a:endParaRPr lang="en-US" altLang="ja-JP" sz="3420" dirty="0">
              <a:solidFill>
                <a:srgbClr val="FF0000"/>
              </a:solidFill>
            </a:endParaRPr>
          </a:p>
          <a:p>
            <a:r>
              <a:rPr lang="ja-JP" altLang="en-US" sz="3420" dirty="0" smtClean="0">
                <a:solidFill>
                  <a:srgbClr val="FF0000"/>
                </a:solidFill>
              </a:rPr>
              <a:t>を満たす様な</a:t>
            </a:r>
            <a:r>
              <a:rPr lang="ja-JP" altLang="en-US" sz="3420" u="sng" dirty="0" smtClean="0">
                <a:solidFill>
                  <a:srgbClr val="FF0000"/>
                </a:solidFill>
              </a:rPr>
              <a:t>最小の整数</a:t>
            </a:r>
            <a:r>
              <a:rPr lang="en-US" altLang="ja-JP" sz="3420" dirty="0" smtClean="0">
                <a:solidFill>
                  <a:srgbClr val="FF0000"/>
                </a:solidFill>
              </a:rPr>
              <a:t>n</a:t>
            </a:r>
            <a:r>
              <a:rPr lang="ja-JP" altLang="en-US" sz="3420" dirty="0" smtClean="0">
                <a:solidFill>
                  <a:srgbClr val="FF0000"/>
                </a:solidFill>
              </a:rPr>
              <a:t>を計算すれば良い。 </a:t>
            </a:r>
            <a:r>
              <a:rPr lang="en-US" altLang="ja-JP" sz="3420" dirty="0" smtClean="0">
                <a:solidFill>
                  <a:srgbClr val="FF0000"/>
                </a:solidFill>
              </a:rPr>
              <a:t>We should take a minimum integer that satisfies above.</a:t>
            </a:r>
          </a:p>
          <a:p>
            <a:endParaRPr lang="en-US" altLang="ja-JP" sz="3420" dirty="0">
              <a:solidFill>
                <a:srgbClr val="FF0000"/>
              </a:solidFill>
            </a:endParaRPr>
          </a:p>
          <a:p>
            <a:endParaRPr lang="en-US" altLang="ja-JP" sz="3420" dirty="0" smtClean="0">
              <a:solidFill>
                <a:srgbClr val="FF0000"/>
              </a:solidFill>
            </a:endParaRPr>
          </a:p>
          <a:p>
            <a:endParaRPr lang="en-US" altLang="ja-JP" sz="3420" dirty="0">
              <a:solidFill>
                <a:srgbClr val="FF0000"/>
              </a:solidFill>
            </a:endParaRPr>
          </a:p>
          <a:p>
            <a:endParaRPr lang="en-US" altLang="ja-JP" sz="3420" dirty="0" smtClean="0">
              <a:solidFill>
                <a:srgbClr val="FF0000"/>
              </a:solidFill>
            </a:endParaRPr>
          </a:p>
          <a:p>
            <a:endParaRPr lang="en-US" altLang="ja-JP" sz="3420" dirty="0">
              <a:solidFill>
                <a:srgbClr val="FF0000"/>
              </a:solidFill>
            </a:endParaRPr>
          </a:p>
          <a:p>
            <a:endParaRPr lang="en-US" altLang="ja-JP" sz="3420" dirty="0" smtClean="0">
              <a:solidFill>
                <a:srgbClr val="FF0000"/>
              </a:solidFill>
            </a:endParaRPr>
          </a:p>
          <a:p>
            <a:endParaRPr lang="en-US" altLang="ja-JP" sz="3420" dirty="0">
              <a:solidFill>
                <a:srgbClr val="FF0000"/>
              </a:solidFill>
            </a:endParaRPr>
          </a:p>
          <a:p>
            <a:endParaRPr lang="en-US" altLang="ja-JP" sz="3420" dirty="0" smtClean="0">
              <a:solidFill>
                <a:srgbClr val="FF0000"/>
              </a:solidFill>
            </a:endParaRPr>
          </a:p>
          <a:p>
            <a:r>
              <a:rPr lang="ja-JP" altLang="en-US" sz="3420" dirty="0" smtClean="0">
                <a:solidFill>
                  <a:srgbClr val="FF0000"/>
                </a:solidFill>
              </a:rPr>
              <a:t>よって最低</a:t>
            </a:r>
            <a:r>
              <a:rPr lang="en-US" altLang="ja-JP" sz="3420" dirty="0" smtClean="0">
                <a:solidFill>
                  <a:srgbClr val="FF0000"/>
                </a:solidFill>
              </a:rPr>
              <a:t>43</a:t>
            </a:r>
            <a:r>
              <a:rPr lang="ja-JP" altLang="en-US" sz="3420" dirty="0" smtClean="0">
                <a:solidFill>
                  <a:srgbClr val="FF0000"/>
                </a:solidFill>
              </a:rPr>
              <a:t>回すればよい。  </a:t>
            </a:r>
            <a:r>
              <a:rPr lang="en-US" altLang="ja-JP" sz="3420" dirty="0" smtClean="0">
                <a:solidFill>
                  <a:srgbClr val="FF0000"/>
                </a:solidFill>
              </a:rPr>
              <a:t>Thus, we should take n=43.</a:t>
            </a:r>
            <a:endParaRPr lang="ja-JP" altLang="en-US" sz="3420" dirty="0">
              <a:solidFill>
                <a:srgbClr val="FF0000"/>
              </a:solidFill>
            </a:endParaRPr>
          </a:p>
        </p:txBody>
      </p:sp>
      <p:pic>
        <p:nvPicPr>
          <p:cNvPr id="8" name="Picture 10" descr="\begin{align*}&#10;&amp;n \geq \Bigl(\frac{3.92\sigma}{W} \Bigr)^2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71" y="1907619"/>
            <a:ext cx="3130310" cy="106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0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7" y="1034691"/>
            <a:ext cx="1546887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2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497151"/>
            <a:ext cx="14888584" cy="54006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27" y="2113904"/>
            <a:ext cx="12134497" cy="73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6" y="825303"/>
            <a:ext cx="15670085" cy="593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8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9" y="926679"/>
            <a:ext cx="15344688" cy="60846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975" y="2402843"/>
            <a:ext cx="11406961" cy="71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5" y="782663"/>
            <a:ext cx="1642344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21" y="1817334"/>
            <a:ext cx="14886286" cy="37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9" y="278607"/>
            <a:ext cx="14749339" cy="39244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091" y="2864649"/>
            <a:ext cx="10879713" cy="68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43" y="1358727"/>
            <a:ext cx="14221580" cy="65292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33" y="3879007"/>
            <a:ext cx="8280920" cy="51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1" y="602643"/>
            <a:ext cx="15320275" cy="76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8" y="931472"/>
            <a:ext cx="12745416" cy="679662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901" y="4132673"/>
            <a:ext cx="8491082" cy="51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19" y="854671"/>
            <a:ext cx="14687926" cy="69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4" y="473009"/>
            <a:ext cx="13680092" cy="696740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31" y="3997446"/>
            <a:ext cx="9780271" cy="57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4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1" y="710655"/>
            <a:ext cx="14326227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" y="602643"/>
            <a:ext cx="12563919" cy="63367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43" y="3987019"/>
            <a:ext cx="9199824" cy="57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43241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65369</TotalTime>
  <Words>263</Words>
  <Application>Microsoft Office PowerPoint</Application>
  <PresentationFormat>ユーザー設定</PresentationFormat>
  <Paragraphs>66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5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Cambria Math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2141</cp:revision>
  <cp:lastPrinted>2017-04-07T01:07:20Z</cp:lastPrinted>
  <dcterms:created xsi:type="dcterms:W3CDTF">2005-02-14T05:16:26Z</dcterms:created>
  <dcterms:modified xsi:type="dcterms:W3CDTF">2023-05-30T01:11:23Z</dcterms:modified>
</cp:coreProperties>
</file>