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7" r:id="rId1"/>
  </p:sldMasterIdLst>
  <p:notesMasterIdLst>
    <p:notesMasterId r:id="rId70"/>
  </p:notesMasterIdLst>
  <p:handoutMasterIdLst>
    <p:handoutMasterId r:id="rId71"/>
  </p:handoutMasterIdLst>
  <p:sldIdLst>
    <p:sldId id="926" r:id="rId2"/>
    <p:sldId id="1007" r:id="rId3"/>
    <p:sldId id="928" r:id="rId4"/>
    <p:sldId id="827" r:id="rId5"/>
    <p:sldId id="828" r:id="rId6"/>
    <p:sldId id="829" r:id="rId7"/>
    <p:sldId id="831" r:id="rId8"/>
    <p:sldId id="832" r:id="rId9"/>
    <p:sldId id="833" r:id="rId10"/>
    <p:sldId id="834" r:id="rId11"/>
    <p:sldId id="835" r:id="rId12"/>
    <p:sldId id="836" r:id="rId13"/>
    <p:sldId id="837" r:id="rId14"/>
    <p:sldId id="838" r:id="rId15"/>
    <p:sldId id="839" r:id="rId16"/>
    <p:sldId id="840" r:id="rId17"/>
    <p:sldId id="841" r:id="rId18"/>
    <p:sldId id="914" r:id="rId19"/>
    <p:sldId id="842" r:id="rId20"/>
    <p:sldId id="843" r:id="rId21"/>
    <p:sldId id="844" r:id="rId22"/>
    <p:sldId id="845" r:id="rId23"/>
    <p:sldId id="846" r:id="rId24"/>
    <p:sldId id="847" r:id="rId25"/>
    <p:sldId id="919" r:id="rId26"/>
    <p:sldId id="920" r:id="rId27"/>
    <p:sldId id="921" r:id="rId28"/>
    <p:sldId id="922" r:id="rId29"/>
    <p:sldId id="923" r:id="rId30"/>
    <p:sldId id="924" r:id="rId31"/>
    <p:sldId id="848" r:id="rId32"/>
    <p:sldId id="849" r:id="rId33"/>
    <p:sldId id="850" r:id="rId34"/>
    <p:sldId id="851" r:id="rId35"/>
    <p:sldId id="852" r:id="rId36"/>
    <p:sldId id="853" r:id="rId37"/>
    <p:sldId id="854" r:id="rId38"/>
    <p:sldId id="855" r:id="rId39"/>
    <p:sldId id="856" r:id="rId40"/>
    <p:sldId id="857" r:id="rId41"/>
    <p:sldId id="858" r:id="rId42"/>
    <p:sldId id="859" r:id="rId43"/>
    <p:sldId id="860" r:id="rId44"/>
    <p:sldId id="861" r:id="rId45"/>
    <p:sldId id="862" r:id="rId46"/>
    <p:sldId id="863" r:id="rId47"/>
    <p:sldId id="864" r:id="rId48"/>
    <p:sldId id="865" r:id="rId49"/>
    <p:sldId id="866" r:id="rId50"/>
    <p:sldId id="867" r:id="rId51"/>
    <p:sldId id="925" r:id="rId52"/>
    <p:sldId id="868" r:id="rId53"/>
    <p:sldId id="869" r:id="rId54"/>
    <p:sldId id="870" r:id="rId55"/>
    <p:sldId id="871" r:id="rId56"/>
    <p:sldId id="872" r:id="rId57"/>
    <p:sldId id="873" r:id="rId58"/>
    <p:sldId id="874" r:id="rId59"/>
    <p:sldId id="875" r:id="rId60"/>
    <p:sldId id="876" r:id="rId61"/>
    <p:sldId id="877" r:id="rId62"/>
    <p:sldId id="878" r:id="rId63"/>
    <p:sldId id="879" r:id="rId64"/>
    <p:sldId id="880" r:id="rId65"/>
    <p:sldId id="881" r:id="rId66"/>
    <p:sldId id="882" r:id="rId67"/>
    <p:sldId id="883" r:id="rId68"/>
    <p:sldId id="910" r:id="rId69"/>
  </p:sldIdLst>
  <p:sldSz cx="17376775" cy="9774238"/>
  <p:notesSz cx="9866313" cy="673576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1pPr>
    <a:lvl2pPr marL="456724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2pPr>
    <a:lvl3pPr marL="913451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3pPr>
    <a:lvl4pPr marL="1370173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4pPr>
    <a:lvl5pPr marL="1826903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5pPr>
    <a:lvl6pPr marL="2283625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6pPr>
    <a:lvl7pPr marL="2740353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7pPr>
    <a:lvl8pPr marL="3197077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8pPr>
    <a:lvl9pPr marL="3653806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ED57AD76-9D68-41F2-93EA-51E9DB422186}">
          <p14:sldIdLst>
            <p14:sldId id="926"/>
            <p14:sldId id="1007"/>
            <p14:sldId id="928"/>
          </p14:sldIdLst>
        </p14:section>
        <p14:section name="タイトルなしのセクション" id="{3472A91B-3D50-41D8-AD51-283A2CBE73D1}">
          <p14:sldIdLst>
            <p14:sldId id="827"/>
            <p14:sldId id="828"/>
            <p14:sldId id="829"/>
            <p14:sldId id="831"/>
            <p14:sldId id="832"/>
            <p14:sldId id="833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  <p14:sldId id="914"/>
            <p14:sldId id="842"/>
            <p14:sldId id="843"/>
            <p14:sldId id="844"/>
          </p14:sldIdLst>
        </p14:section>
        <p14:section name="タイトルなしのセクション" id="{3F3560E9-874F-48C6-95FD-B8BFF4D69CB0}">
          <p14:sldIdLst>
            <p14:sldId id="845"/>
            <p14:sldId id="846"/>
            <p14:sldId id="847"/>
            <p14:sldId id="919"/>
            <p14:sldId id="920"/>
            <p14:sldId id="921"/>
            <p14:sldId id="922"/>
            <p14:sldId id="923"/>
            <p14:sldId id="924"/>
          </p14:sldIdLst>
        </p14:section>
        <p14:section name="タイトルなしのセクション" id="{2767E198-AFA7-416B-A9F0-B1DE526319BB}">
          <p14:sldIdLst>
            <p14:sldId id="848"/>
            <p14:sldId id="849"/>
            <p14:sldId id="850"/>
            <p14:sldId id="851"/>
            <p14:sldId id="852"/>
            <p14:sldId id="853"/>
            <p14:sldId id="854"/>
            <p14:sldId id="855"/>
            <p14:sldId id="856"/>
            <p14:sldId id="857"/>
            <p14:sldId id="858"/>
            <p14:sldId id="859"/>
            <p14:sldId id="860"/>
            <p14:sldId id="861"/>
            <p14:sldId id="862"/>
            <p14:sldId id="863"/>
            <p14:sldId id="864"/>
            <p14:sldId id="865"/>
            <p14:sldId id="866"/>
            <p14:sldId id="867"/>
            <p14:sldId id="925"/>
            <p14:sldId id="868"/>
            <p14:sldId id="869"/>
            <p14:sldId id="870"/>
            <p14:sldId id="871"/>
            <p14:sldId id="872"/>
            <p14:sldId id="873"/>
            <p14:sldId id="874"/>
            <p14:sldId id="875"/>
            <p14:sldId id="876"/>
            <p14:sldId id="877"/>
            <p14:sldId id="878"/>
            <p14:sldId id="879"/>
            <p14:sldId id="880"/>
            <p14:sldId id="881"/>
            <p14:sldId id="882"/>
            <p14:sldId id="883"/>
          </p14:sldIdLst>
        </p14:section>
        <p14:section name="タイトルなしのセクション" id="{CCAA898F-6904-472C-B193-944DB05C91E1}">
          <p14:sldIdLst>
            <p14:sldId id="9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83" userDrawn="1">
          <p15:clr>
            <a:srgbClr val="A4A3A4"/>
          </p15:clr>
        </p15:guide>
        <p15:guide id="2" pos="54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2" userDrawn="1">
          <p15:clr>
            <a:srgbClr val="A4A3A4"/>
          </p15:clr>
        </p15:guide>
        <p15:guide id="2" pos="310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n" initials="J" lastIdx="1" clrIdx="0"/>
  <p:cmAuthor id="1" name="いしかわちあき" initials="い" lastIdx="1" clrIdx="1">
    <p:extLst/>
  </p:cmAuthor>
  <p:cmAuthor id="2" name="Jun YAMADA" initials="JY" lastIdx="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FFFF"/>
    <a:srgbClr val="5FB8E4"/>
    <a:srgbClr val="002060"/>
    <a:srgbClr val="00CCFF"/>
    <a:srgbClr val="41A476"/>
    <a:srgbClr val="99CCFF"/>
    <a:srgbClr val="7F7F7F"/>
    <a:srgbClr val="339966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37" autoAdjust="0"/>
    <p:restoredTop sz="86667" autoAdjust="0"/>
  </p:normalViewPr>
  <p:slideViewPr>
    <p:cSldViewPr showGuides="1">
      <p:cViewPr varScale="1">
        <p:scale>
          <a:sx n="48" d="100"/>
          <a:sy n="48" d="100"/>
        </p:scale>
        <p:origin x="484" y="52"/>
      </p:cViewPr>
      <p:guideLst>
        <p:guide orient="horz" pos="3283"/>
        <p:guide pos="5473"/>
      </p:guideLst>
    </p:cSldViewPr>
  </p:slideViewPr>
  <p:outlineViewPr>
    <p:cViewPr>
      <p:scale>
        <a:sx n="33" d="100"/>
        <a:sy n="33" d="100"/>
      </p:scale>
      <p:origin x="0" y="-55179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6632"/>
    </p:cViewPr>
  </p:sorterViewPr>
  <p:notesViewPr>
    <p:cSldViewPr showGuides="1">
      <p:cViewPr varScale="1">
        <p:scale>
          <a:sx n="66" d="100"/>
          <a:sy n="66" d="100"/>
        </p:scale>
        <p:origin x="1668" y="32"/>
      </p:cViewPr>
      <p:guideLst>
        <p:guide orient="horz" pos="2122"/>
        <p:guide pos="310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90" Type="http://schemas.microsoft.com/office/2015/10/relationships/revisionInfo" Target="revisionInfo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0273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4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>
            <a:lvl1pPr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88926" y="4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>
            <a:lvl1pPr algn="r"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2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5575" y="506413"/>
            <a:ext cx="4481513" cy="25225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5566" y="3199190"/>
            <a:ext cx="7895193" cy="303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6398378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b" anchorCtr="0" compatLnSpc="1">
            <a:prstTxWarp prst="textNoShape">
              <a:avLst/>
            </a:prstTxWarp>
          </a:bodyPr>
          <a:lstStyle>
            <a:lvl1pPr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Copyright © 2013 by Ken Sakamura, T-Engine Forum</a:t>
            </a:r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8926" y="6398378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b" anchorCtr="0" compatLnSpc="1">
            <a:prstTxWarp prst="textNoShape">
              <a:avLst/>
            </a:prstTxWarp>
          </a:bodyPr>
          <a:lstStyle>
            <a:lvl1pPr algn="r"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18FE81F1-A864-4B73-9B63-723A1D5A68C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4560164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6724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3451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0173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6903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3625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6pPr>
    <a:lvl7pPr marL="2740353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7pPr>
    <a:lvl8pPr marL="3197077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8pPr>
    <a:lvl9pPr marL="3653806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695575" y="506413"/>
            <a:ext cx="4481513" cy="25225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WG022-091023-001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D35D8A-1E8B-4C2B-811E-877C1394B20F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73955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4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61800" y="1142703"/>
            <a:ext cx="16461649" cy="4248473"/>
          </a:xfrm>
          <a:effectLst/>
        </p:spPr>
        <p:txBody>
          <a:bodyPr anchor="b" anchorCtr="1">
            <a:normAutofit/>
          </a:bodyPr>
          <a:lstStyle>
            <a:lvl1pPr algn="ctr">
              <a:defRPr sz="12600" spc="-1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10" name="Line 4"/>
          <p:cNvSpPr>
            <a:spLocks noChangeShapeType="1"/>
          </p:cNvSpPr>
          <p:nvPr userDrawn="1"/>
        </p:nvSpPr>
        <p:spPr bwMode="auto">
          <a:xfrm>
            <a:off x="3480442" y="783944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Line 5"/>
          <p:cNvSpPr>
            <a:spLocks noChangeShapeType="1"/>
          </p:cNvSpPr>
          <p:nvPr userDrawn="1"/>
        </p:nvSpPr>
        <p:spPr bwMode="auto">
          <a:xfrm>
            <a:off x="3480442" y="855952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Line 12"/>
          <p:cNvSpPr>
            <a:spLocks noChangeShapeType="1"/>
          </p:cNvSpPr>
          <p:nvPr userDrawn="1"/>
        </p:nvSpPr>
        <p:spPr bwMode="auto">
          <a:xfrm>
            <a:off x="3484598" y="711936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278404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52270" y="6543303"/>
            <a:ext cx="16480716" cy="3234296"/>
          </a:xfrm>
          <a:ln algn="ctr"/>
          <a:effectLst/>
        </p:spPr>
        <p:txBody>
          <a:bodyPr anchor="t" anchorCtr="1"/>
          <a:lstStyle>
            <a:lvl1pPr marL="0" indent="0" algn="ctr" fontAlgn="b">
              <a:lnSpc>
                <a:spcPts val="5100"/>
              </a:lnSpc>
              <a:spcBef>
                <a:spcPct val="0"/>
              </a:spcBef>
              <a:buClr>
                <a:srgbClr val="FF7068"/>
              </a:buClr>
              <a:buFont typeface="Times" charset="0"/>
              <a:buNone/>
              <a:defRPr kumimoji="1" lang="ja-JP" altLang="en-US" sz="3600" b="1" spc="-100" baseline="0" dirty="0" smtClean="0">
                <a:solidFill>
                  <a:srgbClr val="002060"/>
                </a:solidFill>
                <a:effectLst/>
                <a:latin typeface="+mj-ea"/>
                <a:ea typeface="+mj-ea"/>
                <a:cs typeface="+mn-cs"/>
              </a:defRPr>
            </a:lvl1pPr>
            <a:lvl2pPr marL="0" indent="0" algn="ctr" fontAlgn="b">
              <a:lnSpc>
                <a:spcPts val="5100"/>
              </a:lnSpc>
              <a:buFontTx/>
              <a:buNone/>
              <a:defRPr kumimoji="1" lang="ja-JP" altLang="en-US" sz="2400" b="0" kern="1200" spc="-1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2pPr>
            <a:lvl3pPr marL="0" indent="0" algn="ctr">
              <a:buFontTx/>
              <a:buNone/>
              <a:defRPr/>
            </a:lvl3pPr>
          </a:lstStyle>
          <a:p>
            <a:pPr marL="0" lvl="0" indent="0" algn="ctr" defTabSz="797041" rtl="0" eaLnBrk="1" fontAlgn="b" hangingPunct="1">
              <a:lnSpc>
                <a:spcPts val="5597"/>
              </a:lnSpc>
              <a:spcBef>
                <a:spcPct val="0"/>
              </a:spcBef>
              <a:spcAft>
                <a:spcPct val="0"/>
              </a:spcAft>
              <a:buClr>
                <a:srgbClr val="FF7068"/>
              </a:buClr>
              <a:buFont typeface="Times" charset="0"/>
              <a:buNone/>
            </a:pPr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861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テキスト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3397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76891" y="1538746"/>
            <a:ext cx="16556097" cy="622869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rmAutofit/>
          </a:bodyPr>
          <a:lstStyle>
            <a:lvl1pPr marL="541338" indent="-541338">
              <a:defRPr lang="ja-JP" altLang="en-US" dirty="0" smtClean="0"/>
            </a:lvl1pPr>
            <a:lvl2pPr marL="1339850" indent="-627063">
              <a:defRPr lang="ja-JP" altLang="en-US" sz="4000" dirty="0" smtClean="0">
                <a:latin typeface="+mn-ea"/>
                <a:ea typeface="+mn-ea"/>
              </a:defRPr>
            </a:lvl2pPr>
            <a:lvl3pPr marL="1604020" indent="-457200">
              <a:defRPr kumimoji="1" lang="ja-JP" altLang="en-US" sz="2800" dirty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lang="ja-JP" altLang="en-US" dirty="0" smtClean="0">
                <a:latin typeface="+mn-ea"/>
                <a:ea typeface="+mn-ea"/>
              </a:defRPr>
            </a:lvl4pPr>
            <a:lvl5pPr>
              <a:defRPr lang="ja-JP" altLang="en-US" dirty="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marL="1075445" lvl="1" indent="-363239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indent="3175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039036" y="9290462"/>
            <a:ext cx="955094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655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丸数字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355891" y="5351608"/>
            <a:ext cx="1457499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91345" tIns="45672" rIns="91345" bIns="45672"/>
          <a:lstStyle/>
          <a:p>
            <a:pPr>
              <a:defRPr/>
            </a:pPr>
            <a:endParaRPr lang="ja-JP" altLang="en-US" sz="180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3719835" y="952361"/>
            <a:ext cx="13199873" cy="436683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6800" rIns="0" bIns="46800" numCol="1" anchor="b" anchorCtr="0" compatLnSpc="1">
            <a:prstTxWarp prst="textNoShape">
              <a:avLst/>
            </a:prstTxWarp>
            <a:normAutofit/>
          </a:bodyPr>
          <a:lstStyle>
            <a:lvl1pPr algn="l" defTabSz="1136872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498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3719836" y="5980388"/>
            <a:ext cx="13199895" cy="331716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ja-JP" altLang="en-US" b="0" smtClean="0"/>
            </a:lvl1pPr>
            <a:lvl2pPr marL="0" indent="0">
              <a:buNone/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 dirty="0"/>
            </a:lvl5pPr>
          </a:lstStyle>
          <a:p>
            <a:pPr marL="766929" lvl="0" indent="-766929"/>
            <a:r>
              <a:rPr kumimoji="1" lang="ja-JP" altLang="en-US" dirty="0"/>
              <a:t>マスター テキストの書式設定</a:t>
            </a:r>
          </a:p>
          <a:p>
            <a:pPr marL="488701" lvl="1" indent="-48870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marL="0" lvl="2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marL="0" lvl="3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marL="0" lvl="4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91443" y="3831590"/>
            <a:ext cx="2642320" cy="2747717"/>
          </a:xfrm>
          <a:prstGeom prst="rect">
            <a:avLst/>
          </a:prstGeom>
        </p:spPr>
        <p:txBody>
          <a:bodyPr lIns="180000" tIns="0" rIns="0" bIns="0" anchor="ctr" anchorCtr="0">
            <a:normAutofit/>
          </a:bodyPr>
          <a:lstStyle>
            <a:lvl1pPr marL="0" indent="0">
              <a:buClrTx/>
              <a:buFontTx/>
              <a:buNone/>
              <a:defRPr kumimoji="1" lang="ja-JP" altLang="en-US" sz="14300" dirty="0">
                <a:solidFill>
                  <a:srgbClr val="002060"/>
                </a:solidFill>
                <a:effectLst/>
                <a:latin typeface="ＤＦＧ華康ゴシック体W2" panose="020B0400000000000000" pitchFamily="50" charset="-128"/>
                <a:ea typeface="ＤＦＧ華康ゴシック体W2" panose="020B0400000000000000" pitchFamily="50" charset="-128"/>
                <a:cs typeface="M+ 1c thin" panose="020B0203020204020204" pitchFamily="50" charset="-128"/>
              </a:defRPr>
            </a:lvl1pPr>
          </a:lstStyle>
          <a:p>
            <a:pPr marL="0" lvl="0" indent="0" algn="l" defTabSz="1136872" rtl="0"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ja-JP" altLang="en-US" dirty="0"/>
              <a:t>①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410E4D4-1F7B-497D-B418-CA5AF125A2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50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228350" y="5351608"/>
            <a:ext cx="12702538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pPr lvl="0"/>
            <a:endParaRPr lang="ja-JP" altLang="en-US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EBD8ED-4D7B-4A10-BDB7-C9C15E292BA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4228348" y="492334"/>
            <a:ext cx="12691360" cy="482685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6800" rIns="0" bIns="46800" numCol="1" anchor="b" anchorCtr="0" compatLnSpc="1">
            <a:prstTxWarp prst="textNoShape">
              <a:avLst/>
            </a:prstTxWarp>
            <a:normAutofit/>
          </a:bodyPr>
          <a:lstStyle>
            <a:lvl1pPr algn="l" defTabSz="85208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9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4228349" y="5980388"/>
            <a:ext cx="12691381" cy="3277657"/>
          </a:xfrm>
          <a:prstGeom prst="rect">
            <a:avLst/>
          </a:prstGeom>
        </p:spPr>
        <p:txBody>
          <a:bodyPr lIns="36000" anchor="t" anchorCtr="0"/>
          <a:lstStyle>
            <a:lvl1pPr marL="0" indent="0">
              <a:buFontTx/>
              <a:buNone/>
              <a:defRPr b="0">
                <a:latin typeface="+mn-lt"/>
              </a:defRPr>
            </a:lvl1pPr>
            <a:lvl2pPr marL="0" indent="0">
              <a:buFontTx/>
              <a:buNone/>
              <a:defRPr sz="3600">
                <a:latin typeface="+mn-lt"/>
              </a:defRPr>
            </a:lvl2pPr>
            <a:lvl3pPr marL="379816" indent="0">
              <a:buFontTx/>
              <a:buNone/>
              <a:defRPr>
                <a:latin typeface="+mn-lt"/>
              </a:defRPr>
            </a:lvl3pPr>
            <a:lvl4pPr marL="379816" indent="0">
              <a:buFontTx/>
              <a:buNone/>
              <a:defRPr>
                <a:latin typeface="+mn-lt"/>
              </a:defRPr>
            </a:lvl4pPr>
            <a:lvl5pPr marL="379816" indent="0">
              <a:buFontTx/>
              <a:buNone/>
              <a:defRPr>
                <a:latin typeface="+mn-lt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2129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05">
          <p15:clr>
            <a:srgbClr val="FBAE40"/>
          </p15:clr>
        </p15:guide>
        <p15:guide id="2" pos="512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5553" y="1070695"/>
            <a:ext cx="16514155" cy="412751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  <a:normAutofit/>
          </a:bodyPr>
          <a:lstStyle>
            <a:lvl1pPr algn="ctr" defTabSz="113705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5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5307896"/>
            <a:ext cx="16496714" cy="3952800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kumimoji="1" lang="ja-JP" altLang="en-US" sz="4800" spc="-1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758" indent="0" algn="ctr">
              <a:lnSpc>
                <a:spcPct val="90000"/>
              </a:lnSpc>
              <a:buNone/>
              <a:defRPr sz="3600" spc="-1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90000"/>
              </a:lnSpc>
              <a:buNone/>
              <a:tabLst/>
              <a:defRPr sz="2400" spc="-1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45935" y="5351608"/>
            <a:ext cx="16484952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 sz="240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955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大文字中央揃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5553" y="1070695"/>
            <a:ext cx="16514155" cy="412919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57243" rIns="0" bIns="57243" numCol="1" anchor="b" anchorCtr="1" compatLnSpc="1">
            <a:prstTxWarp prst="textNoShape">
              <a:avLst/>
            </a:prstTxWarp>
            <a:normAutofit/>
          </a:bodyPr>
          <a:lstStyle>
            <a:lvl1pPr algn="ctr" defTabSz="113705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5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5307891"/>
            <a:ext cx="16496714" cy="3951043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None/>
              <a:tabLst>
                <a:tab pos="1619132" algn="l"/>
              </a:tabLst>
              <a:defRPr kumimoji="1" lang="ja-JP" altLang="en-US" sz="4800" spc="-1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758" indent="0" algn="ctr">
              <a:lnSpc>
                <a:spcPct val="90000"/>
              </a:lnSpc>
              <a:buNone/>
              <a:defRPr sz="3600" spc="-100" baseline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90000"/>
              </a:lnSpc>
              <a:buNone/>
              <a:tabLst/>
              <a:defRPr sz="2400" spc="-100" baseline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9440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テキスト中央揃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2371" y="530635"/>
            <a:ext cx="14712041" cy="1404156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57243" rIns="0" bIns="57243" numCol="1" anchor="t" anchorCtr="0" compatLnSpc="1">
            <a:prstTxWarp prst="textNoShape">
              <a:avLst/>
            </a:prstTxWarp>
            <a:normAutofit/>
          </a:bodyPr>
          <a:lstStyle>
            <a:lvl1pPr algn="ctr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lang="ja-JP" altLang="en-US" sz="4800" kern="1200" spc="-3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1945646"/>
            <a:ext cx="16496714" cy="7432585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None/>
              <a:tabLst>
                <a:tab pos="1619132" algn="l"/>
              </a:tabLst>
              <a:defRPr kumimoji="1" lang="ja-JP" altLang="en-US" sz="7200" dirty="0" smtClean="0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1pPr>
            <a:lvl2pPr marL="4758" indent="0" algn="ctr">
              <a:lnSpc>
                <a:spcPct val="90000"/>
              </a:lnSpc>
              <a:buNone/>
              <a:defRPr sz="5400">
                <a:latin typeface="+mn-lt"/>
                <a:ea typeface="+mn-ea"/>
              </a:defRPr>
            </a:lvl2pPr>
            <a:lvl3pPr marL="0" indent="0" algn="ctr">
              <a:lnSpc>
                <a:spcPct val="90000"/>
              </a:lnSpc>
              <a:buNone/>
              <a:tabLst/>
              <a:defRPr sz="4000">
                <a:latin typeface="+mn-lt"/>
                <a:ea typeface="+mn-ea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2367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76890" y="1898788"/>
            <a:ext cx="816646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8785382" y="1898788"/>
            <a:ext cx="816646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 dirty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886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76889" y="1898788"/>
            <a:ext cx="971565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2023 by INIAD</a:t>
            </a:r>
            <a:endParaRPr lang="ja-JP" altLang="en-US" dirty="0"/>
          </a:p>
        </p:txBody>
      </p:sp>
      <p:sp>
        <p:nvSpPr>
          <p:cNvPr id="22773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6891" y="1919173"/>
            <a:ext cx="16556097" cy="7360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marL="1075445" lvl="1" indent="-363239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ＤＦＧ平成ゴシック体W5" panose="020B0400000000000000" pitchFamily="50" charset="-128"/>
              <a:buChar char="■"/>
            </a:pPr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039036" y="9290462"/>
            <a:ext cx="955094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45919" y="505658"/>
            <a:ext cx="15833322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>
              <a:ln w="9525"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8" name="図 17" descr="C:\Users\Jun\SkyDrive\Documents\プロジェクト\東洋大学\学部名検討\応用情報連携学部ロゴ.bmp"/>
          <p:cNvPicPr/>
          <p:nvPr/>
        </p:nvPicPr>
        <p:blipFill rotWithShape="1"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160995" y="62583"/>
            <a:ext cx="2119848" cy="365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図 10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16583" y="85802"/>
            <a:ext cx="719592" cy="1056901"/>
          </a:xfrm>
          <a:prstGeom prst="rect">
            <a:avLst/>
          </a:prstGeom>
        </p:spPr>
      </p:pic>
      <p:sp>
        <p:nvSpPr>
          <p:cNvPr id="13" name="Line 33"/>
          <p:cNvSpPr>
            <a:spLocks noChangeShapeType="1"/>
          </p:cNvSpPr>
          <p:nvPr/>
        </p:nvSpPr>
        <p:spPr bwMode="auto">
          <a:xfrm>
            <a:off x="562428" y="9279607"/>
            <a:ext cx="16370560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 sz="2400">
              <a:ln w="9525"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773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6888" y="485274"/>
            <a:ext cx="15902353" cy="1413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1048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60" r:id="rId3"/>
    <p:sldLayoutId id="2147483959" r:id="rId4"/>
    <p:sldLayoutId id="2147483940" r:id="rId5"/>
    <p:sldLayoutId id="2147483941" r:id="rId6"/>
    <p:sldLayoutId id="2147483936" r:id="rId7"/>
    <p:sldLayoutId id="2147483942" r:id="rId8"/>
    <p:sldLayoutId id="2147483961" r:id="rId9"/>
    <p:sldLayoutId id="2147483943" r:id="rId10"/>
  </p:sldLayoutIdLst>
  <p:hf hdr="0" dt="0"/>
  <p:txStyles>
    <p:titleStyle>
      <a:lvl1pPr algn="l" defTabSz="1137053" rtl="0" eaLnBrk="1" fontAlgn="base" hangingPunct="1">
        <a:spcBef>
          <a:spcPct val="0"/>
        </a:spcBef>
        <a:spcAft>
          <a:spcPct val="0"/>
        </a:spcAft>
        <a:defRPr kumimoji="1" lang="ja-JP" altLang="en-US" sz="5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2pPr>
      <a:lvl3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3pPr>
      <a:lvl4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4pPr>
      <a:lvl5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5pPr>
      <a:lvl6pPr marL="456724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6pPr>
      <a:lvl7pPr marL="913451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7pPr>
      <a:lvl8pPr marL="1370173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8pPr>
      <a:lvl9pPr marL="1826903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9pPr>
    </p:titleStyle>
    <p:bodyStyle>
      <a:lvl1pPr marL="457167" indent="-457167" algn="l" defTabSz="1137053" rtl="0" eaLnBrk="1" fontAlgn="base" hangingPunct="1">
        <a:spcBef>
          <a:spcPct val="5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l"/>
        <a:defRPr kumimoji="1" sz="4800">
          <a:solidFill>
            <a:schemeClr val="tx1"/>
          </a:solidFill>
          <a:effectLst/>
          <a:latin typeface="+mn-ea"/>
          <a:ea typeface="+mn-ea"/>
          <a:cs typeface="+mn-cs"/>
        </a:defRPr>
      </a:lvl1pPr>
      <a:lvl2pPr marL="1074660" indent="-530186" algn="l" defTabSz="1137053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Font typeface="ＤＦＧ平成ゴシック体W5" panose="020B0400000000000000" pitchFamily="50" charset="-128"/>
        <a:buChar char="■"/>
        <a:defRPr kumimoji="1" lang="ja-JP" altLang="en-US" sz="3600" b="0" dirty="0" smtClean="0">
          <a:solidFill>
            <a:schemeClr val="tx1"/>
          </a:solidFill>
          <a:latin typeface="+mn-ea"/>
          <a:ea typeface="+mn-ea"/>
        </a:defRPr>
      </a:lvl2pPr>
      <a:lvl3pPr marL="1604020" indent="-457200" algn="l" defTabSz="1137053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l"/>
        <a:defRPr kumimoji="1" lang="ja-JP" altLang="en-US" sz="2800" dirty="0" smtClean="0">
          <a:solidFill>
            <a:schemeClr val="tx1"/>
          </a:solidFill>
          <a:latin typeface="+mn-lt"/>
          <a:ea typeface="+mn-ea"/>
        </a:defRPr>
      </a:lvl3pPr>
      <a:lvl4pPr marL="1883992" indent="0" algn="l" defTabSz="1137053" rtl="0" eaLnBrk="1" fontAlgn="base" hangingPunct="1">
        <a:spcBef>
          <a:spcPct val="20000"/>
        </a:spcBef>
        <a:spcAft>
          <a:spcPct val="0"/>
        </a:spcAft>
        <a:buFontTx/>
        <a:buNone/>
        <a:defRPr kumimoji="1" lang="ja-JP" altLang="en-US" sz="2600" dirty="0" smtClean="0">
          <a:solidFill>
            <a:schemeClr val="tx1"/>
          </a:solidFill>
          <a:latin typeface="+mn-lt"/>
          <a:ea typeface="+mn-ea"/>
        </a:defRPr>
      </a:lvl4pPr>
      <a:lvl5pPr marL="1695652" indent="0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Tx/>
        <a:buNone/>
        <a:defRPr kumimoji="1" lang="ja-JP" altLang="en-US" sz="2300" dirty="0" smtClean="0">
          <a:solidFill>
            <a:schemeClr val="tx1"/>
          </a:solidFill>
          <a:latin typeface="+mn-lt"/>
          <a:ea typeface="+mn-ea"/>
        </a:defRPr>
      </a:lvl5pPr>
      <a:lvl6pPr marL="2630930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6pPr>
      <a:lvl7pPr marL="3087655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7pPr>
      <a:lvl8pPr marL="3544381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8pPr>
      <a:lvl9pPr marL="4001106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24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51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7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90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625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35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077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806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サブタイトル 3"/>
          <p:cNvSpPr>
            <a:spLocks noGrp="1"/>
          </p:cNvSpPr>
          <p:nvPr>
            <p:ph type="subTitle" sz="quarter" idx="1"/>
          </p:nvPr>
        </p:nvSpPr>
        <p:spPr>
          <a:xfrm>
            <a:off x="452270" y="6585371"/>
            <a:ext cx="16480716" cy="3234296"/>
          </a:xfrm>
        </p:spPr>
        <p:txBody>
          <a:bodyPr/>
          <a:lstStyle/>
          <a:p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担当</a:t>
            </a:r>
            <a:r>
              <a:rPr lang="ja-JP" altLang="en-US" dirty="0">
                <a:solidFill>
                  <a:schemeClr val="tx1"/>
                </a:solidFill>
              </a:rPr>
              <a:t>教員	</a:t>
            </a:r>
            <a:r>
              <a:rPr lang="ja-JP" altLang="en-US" dirty="0" smtClean="0">
                <a:solidFill>
                  <a:schemeClr val="tx1"/>
                </a:solidFill>
              </a:rPr>
              <a:t>佐野崇・本多泰理</a:t>
            </a:r>
            <a:endParaRPr lang="ja-JP" altLang="en-US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曜日 時限</a:t>
            </a:r>
            <a:r>
              <a:rPr lang="ja-JP" altLang="en-US">
                <a:solidFill>
                  <a:schemeClr val="tx1"/>
                </a:solidFill>
              </a:rPr>
              <a:t>	</a:t>
            </a:r>
            <a:r>
              <a:rPr lang="ja-JP" altLang="en-US" smtClean="0">
                <a:solidFill>
                  <a:schemeClr val="tx1"/>
                </a:solidFill>
              </a:rPr>
              <a:t>春学期 </a:t>
            </a:r>
            <a:r>
              <a:rPr lang="ja-JP" altLang="en-US" dirty="0" smtClean="0">
                <a:solidFill>
                  <a:schemeClr val="tx1"/>
                </a:solidFill>
              </a:rPr>
              <a:t>火曜４，５限</a:t>
            </a:r>
            <a:endParaRPr lang="ja-JP" altLang="en-US" dirty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739615" y="2022763"/>
            <a:ext cx="13681520" cy="3093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eaLnBrk="1" hangingPunct="1">
              <a:spcAft>
                <a:spcPts val="1800"/>
              </a:spcAft>
              <a:defRPr/>
            </a:pPr>
            <a:r>
              <a:rPr lang="en-US" altLang="ja-JP" sz="6000" dirty="0" smtClean="0">
                <a:solidFill>
                  <a:schemeClr val="accent5">
                    <a:lumMod val="25000"/>
                  </a:schemeClr>
                </a:solidFill>
                <a:latin typeface="+mj-ea"/>
                <a:ea typeface="+mj-ea"/>
              </a:rPr>
              <a:t>DS</a:t>
            </a:r>
            <a:r>
              <a:rPr lang="ja-JP" altLang="en-US" sz="6000" dirty="0" smtClean="0">
                <a:solidFill>
                  <a:schemeClr val="accent5">
                    <a:lumMod val="25000"/>
                  </a:schemeClr>
                </a:solidFill>
                <a:latin typeface="+mj-ea"/>
                <a:ea typeface="+mj-ea"/>
              </a:rPr>
              <a:t>基礎</a:t>
            </a:r>
            <a:endParaRPr lang="en-US" altLang="ja-JP" sz="6000" dirty="0">
              <a:solidFill>
                <a:schemeClr val="accent5">
                  <a:lumMod val="25000"/>
                </a:schemeClr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ja-JP" sz="6000" dirty="0" smtClean="0">
                <a:solidFill>
                  <a:schemeClr val="accent5">
                    <a:lumMod val="25000"/>
                  </a:schemeClr>
                </a:solidFill>
                <a:latin typeface="+mj-ea"/>
                <a:ea typeface="+mj-ea"/>
              </a:rPr>
              <a:t>Week7</a:t>
            </a:r>
            <a:r>
              <a:rPr lang="ja-JP" altLang="en-US" sz="6000" dirty="0">
                <a:solidFill>
                  <a:schemeClr val="accent5">
                    <a:lumMod val="25000"/>
                  </a:schemeClr>
                </a:solidFill>
                <a:latin typeface="+mj-ea"/>
                <a:ea typeface="+mj-ea"/>
              </a:rPr>
              <a:t>　</a:t>
            </a:r>
            <a:endParaRPr lang="en-US" altLang="ja-JP" sz="6000" dirty="0" smtClean="0">
              <a:solidFill>
                <a:schemeClr val="accent5">
                  <a:lumMod val="25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ja-JP" altLang="en-US" sz="6000" dirty="0" smtClean="0">
                <a:solidFill>
                  <a:schemeClr val="accent5">
                    <a:lumMod val="25000"/>
                  </a:schemeClr>
                </a:solidFill>
                <a:latin typeface="+mj-ea"/>
                <a:ea typeface="+mj-ea"/>
              </a:rPr>
              <a:t>仮説検定の考え方</a:t>
            </a:r>
            <a:endParaRPr lang="ja-JP" altLang="en-US" sz="6000" dirty="0">
              <a:solidFill>
                <a:schemeClr val="accent5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6403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10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24" y="2546859"/>
            <a:ext cx="15013668" cy="1503135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2099655" y="2690875"/>
            <a:ext cx="1296144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8" name="正方形/長方形 3"/>
          <p:cNvSpPr>
            <a:spLocks noChangeArrowheads="1"/>
          </p:cNvSpPr>
          <p:nvPr/>
        </p:nvSpPr>
        <p:spPr bwMode="auto">
          <a:xfrm>
            <a:off x="662058" y="4638571"/>
            <a:ext cx="15803193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latin typeface="+mj-ea"/>
                <a:ea typeface="+mj-ea"/>
              </a:rPr>
              <a:t>A</a:t>
            </a:r>
            <a:r>
              <a:rPr lang="ja-JP" altLang="en-US" sz="4400" dirty="0" smtClean="0">
                <a:latin typeface="+mj-ea"/>
                <a:ea typeface="+mj-ea"/>
              </a:rPr>
              <a:t>君の仮説：「平均は０である」</a:t>
            </a:r>
            <a:endParaRPr lang="en-US" altLang="ja-JP" sz="4400" dirty="0" smtClean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latin typeface="+mj-ea"/>
                <a:ea typeface="+mj-ea"/>
              </a:rPr>
              <a:t>T/F?</a:t>
            </a:r>
            <a:endParaRPr lang="en-US" altLang="ja-JP" sz="4400" dirty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4484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11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24" y="2546859"/>
            <a:ext cx="15013668" cy="1503135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2099655" y="2690875"/>
            <a:ext cx="1296144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8" name="正方形/長方形 3"/>
          <p:cNvSpPr>
            <a:spLocks noChangeArrowheads="1"/>
          </p:cNvSpPr>
          <p:nvPr/>
        </p:nvSpPr>
        <p:spPr bwMode="auto">
          <a:xfrm>
            <a:off x="662058" y="4638571"/>
            <a:ext cx="15803193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>
                <a:latin typeface="+mj-ea"/>
                <a:ea typeface="+mj-ea"/>
              </a:rPr>
              <a:t>B</a:t>
            </a:r>
            <a:r>
              <a:rPr lang="ja-JP" altLang="en-US" sz="4400" dirty="0" smtClean="0">
                <a:latin typeface="+mj-ea"/>
                <a:ea typeface="+mj-ea"/>
              </a:rPr>
              <a:t>君の仮説：「平均は</a:t>
            </a:r>
            <a:r>
              <a:rPr lang="en-US" altLang="ja-JP" sz="4400" dirty="0" smtClean="0">
                <a:latin typeface="+mj-ea"/>
                <a:ea typeface="+mj-ea"/>
              </a:rPr>
              <a:t>10</a:t>
            </a:r>
            <a:r>
              <a:rPr lang="ja-JP" altLang="en-US" sz="4400" dirty="0" smtClean="0">
                <a:latin typeface="+mj-ea"/>
                <a:ea typeface="+mj-ea"/>
              </a:rPr>
              <a:t>である」</a:t>
            </a:r>
            <a:endParaRPr lang="en-US" altLang="ja-JP" sz="4400" dirty="0" smtClean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latin typeface="+mj-ea"/>
                <a:ea typeface="+mj-ea"/>
              </a:rPr>
              <a:t>T/F?</a:t>
            </a:r>
            <a:endParaRPr lang="en-US" altLang="ja-JP" sz="4400" dirty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3072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12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24" y="2546859"/>
            <a:ext cx="15013668" cy="1503135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2099655" y="2690875"/>
            <a:ext cx="1296144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8" name="正方形/長方形 3"/>
          <p:cNvSpPr>
            <a:spLocks noChangeArrowheads="1"/>
          </p:cNvSpPr>
          <p:nvPr/>
        </p:nvSpPr>
        <p:spPr bwMode="auto">
          <a:xfrm>
            <a:off x="662058" y="4638571"/>
            <a:ext cx="15803193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latin typeface="+mj-ea"/>
                <a:ea typeface="+mj-ea"/>
              </a:rPr>
              <a:t>A</a:t>
            </a:r>
            <a:r>
              <a:rPr lang="ja-JP" altLang="en-US" sz="4400" dirty="0" smtClean="0">
                <a:latin typeface="+mj-ea"/>
                <a:ea typeface="+mj-ea"/>
              </a:rPr>
              <a:t>君の仮説はもっともらしい</a:t>
            </a:r>
            <a:endParaRPr lang="en-US" altLang="ja-JP" sz="4400" dirty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latin typeface="+mj-ea"/>
                <a:ea typeface="+mj-ea"/>
              </a:rPr>
              <a:t>B</a:t>
            </a:r>
            <a:r>
              <a:rPr lang="ja-JP" altLang="en-US" sz="4400" dirty="0" smtClean="0">
                <a:latin typeface="+mj-ea"/>
                <a:ea typeface="+mj-ea"/>
              </a:rPr>
              <a:t>君の仮説は</a:t>
            </a:r>
            <a:r>
              <a:rPr lang="ja-JP" altLang="en-US" sz="4400" u="sng" dirty="0" smtClean="0">
                <a:latin typeface="+mj-ea"/>
                <a:ea typeface="+mj-ea"/>
              </a:rPr>
              <a:t>恐らく</a:t>
            </a:r>
            <a:r>
              <a:rPr lang="ja-JP" altLang="en-US" sz="4400" dirty="0" smtClean="0">
                <a:latin typeface="+mj-ea"/>
                <a:ea typeface="+mj-ea"/>
              </a:rPr>
              <a:t>ウソ</a:t>
            </a:r>
            <a:endParaRPr lang="en-US" altLang="ja-JP" sz="4400" dirty="0" smtClean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 smtClean="0">
                <a:latin typeface="+mj-ea"/>
                <a:ea typeface="+mj-ea"/>
              </a:rPr>
              <a:t>どのようにして判断しましたか？</a:t>
            </a:r>
            <a:endParaRPr lang="en-US" altLang="ja-JP" sz="4400" dirty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5620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13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35" y="4599087"/>
            <a:ext cx="6636529" cy="3914924"/>
          </a:xfrm>
          <a:prstGeom prst="rect">
            <a:avLst/>
          </a:prstGeom>
        </p:spPr>
      </p:pic>
      <p:sp>
        <p:nvSpPr>
          <p:cNvPr id="7" name="正方形/長方形 3"/>
          <p:cNvSpPr>
            <a:spLocks noChangeArrowheads="1"/>
          </p:cNvSpPr>
          <p:nvPr/>
        </p:nvSpPr>
        <p:spPr bwMode="auto">
          <a:xfrm>
            <a:off x="662058" y="2402843"/>
            <a:ext cx="15803193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 smtClean="0">
                <a:latin typeface="+mj-ea"/>
                <a:ea typeface="+mj-ea"/>
              </a:rPr>
              <a:t>正規分布という前提だった。</a:t>
            </a:r>
            <a:endParaRPr lang="en-US" altLang="ja-JP" sz="4400" dirty="0" smtClean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latin typeface="+mj-ea"/>
                <a:ea typeface="+mj-ea"/>
              </a:rPr>
              <a:t>A</a:t>
            </a:r>
            <a:r>
              <a:rPr lang="ja-JP" altLang="en-US" sz="4400" dirty="0" smtClean="0">
                <a:latin typeface="+mj-ea"/>
                <a:ea typeface="+mj-ea"/>
              </a:rPr>
              <a:t>君の仮説がホントだとすると</a:t>
            </a:r>
            <a:r>
              <a:rPr lang="ja-JP" altLang="en-US" sz="4400" dirty="0" err="1" smtClean="0">
                <a:latin typeface="+mj-ea"/>
                <a:ea typeface="+mj-ea"/>
              </a:rPr>
              <a:t>、、、</a:t>
            </a:r>
            <a:endParaRPr lang="en-US" altLang="ja-JP" sz="4000" dirty="0">
              <a:latin typeface="+mj-ea"/>
              <a:ea typeface="+mj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67907" y="870993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3791843" y="8343503"/>
            <a:ext cx="1548172" cy="324036"/>
          </a:xfrm>
          <a:prstGeom prst="round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4547927" y="4383063"/>
            <a:ext cx="0" cy="46381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正方形/長方形 3"/>
          <p:cNvSpPr>
            <a:spLocks noChangeArrowheads="1"/>
          </p:cNvSpPr>
          <p:nvPr/>
        </p:nvSpPr>
        <p:spPr bwMode="auto">
          <a:xfrm>
            <a:off x="5772063" y="8607725"/>
            <a:ext cx="83973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 algn="r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 smtClean="0">
                <a:latin typeface="+mj-ea"/>
                <a:ea typeface="+mj-ea"/>
              </a:rPr>
              <a:t>このあたりにデータが集まっている</a:t>
            </a:r>
            <a:endParaRPr lang="en-US" altLang="ja-JP" sz="4000" dirty="0">
              <a:latin typeface="+mj-ea"/>
              <a:ea typeface="+mj-ea"/>
            </a:endParaRPr>
          </a:p>
        </p:txBody>
      </p:sp>
      <p:cxnSp>
        <p:nvCxnSpPr>
          <p:cNvPr id="14" name="直線矢印コネクタ 13"/>
          <p:cNvCxnSpPr>
            <a:endCxn id="8" idx="3"/>
          </p:cNvCxnSpPr>
          <p:nvPr/>
        </p:nvCxnSpPr>
        <p:spPr bwMode="auto">
          <a:xfrm flipH="1">
            <a:off x="4706461" y="8847559"/>
            <a:ext cx="1209618" cy="932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92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14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35" y="4599087"/>
            <a:ext cx="6636529" cy="3914924"/>
          </a:xfrm>
          <a:prstGeom prst="rect">
            <a:avLst/>
          </a:prstGeom>
        </p:spPr>
      </p:pic>
      <p:sp>
        <p:nvSpPr>
          <p:cNvPr id="7" name="正方形/長方形 3"/>
          <p:cNvSpPr>
            <a:spLocks noChangeArrowheads="1"/>
          </p:cNvSpPr>
          <p:nvPr/>
        </p:nvSpPr>
        <p:spPr bwMode="auto">
          <a:xfrm>
            <a:off x="662058" y="2402843"/>
            <a:ext cx="1580319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latin typeface="+mj-ea"/>
                <a:ea typeface="+mj-ea"/>
              </a:rPr>
              <a:t>B</a:t>
            </a:r>
            <a:r>
              <a:rPr lang="ja-JP" altLang="en-US" sz="4400" dirty="0" smtClean="0">
                <a:latin typeface="+mj-ea"/>
                <a:ea typeface="+mj-ea"/>
              </a:rPr>
              <a:t>君の仮説がホントだとすると</a:t>
            </a:r>
            <a:r>
              <a:rPr lang="ja-JP" altLang="en-US" sz="4400" dirty="0" err="1" smtClean="0">
                <a:latin typeface="+mj-ea"/>
                <a:ea typeface="+mj-ea"/>
              </a:rPr>
              <a:t>、、、</a:t>
            </a:r>
            <a:endParaRPr lang="en-US" altLang="ja-JP" sz="4000" dirty="0">
              <a:latin typeface="+mj-ea"/>
              <a:ea typeface="+mj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95899" y="87099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1739615" y="8343503"/>
            <a:ext cx="684076" cy="218398"/>
          </a:xfrm>
          <a:prstGeom prst="round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4547927" y="4383063"/>
            <a:ext cx="0" cy="46381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正方形/長方形 3"/>
          <p:cNvSpPr>
            <a:spLocks noChangeArrowheads="1"/>
          </p:cNvSpPr>
          <p:nvPr/>
        </p:nvSpPr>
        <p:spPr bwMode="auto">
          <a:xfrm>
            <a:off x="6807795" y="8055471"/>
            <a:ext cx="839731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 algn="r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 smtClean="0">
                <a:latin typeface="+mj-ea"/>
                <a:ea typeface="+mj-ea"/>
              </a:rPr>
              <a:t>このあたりにデータが集まっている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0" indent="0" algn="r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 smtClean="0">
                <a:latin typeface="+mj-ea"/>
                <a:ea typeface="+mj-ea"/>
              </a:rPr>
              <a:t>→ほぼ有りえない　と感じる</a:t>
            </a:r>
            <a:endParaRPr lang="en-US" altLang="ja-JP" sz="4000" dirty="0">
              <a:latin typeface="+mj-ea"/>
              <a:ea typeface="+mj-ea"/>
            </a:endParaRPr>
          </a:p>
        </p:txBody>
      </p:sp>
      <p:cxnSp>
        <p:nvCxnSpPr>
          <p:cNvPr id="14" name="直線矢印コネクタ 13"/>
          <p:cNvCxnSpPr/>
          <p:nvPr/>
        </p:nvCxnSpPr>
        <p:spPr bwMode="auto">
          <a:xfrm flipH="1" flipV="1">
            <a:off x="2315680" y="8499713"/>
            <a:ext cx="4896543" cy="2581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3007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15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662058" y="1610755"/>
            <a:ext cx="16451265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000" dirty="0" smtClean="0">
                <a:latin typeface="+mj-ea"/>
                <a:ea typeface="+mj-ea"/>
              </a:rPr>
              <a:t>しかし、確率は非常に低いながら、偶然そのような状況が生じた可能性もゼロとは言えない。</a:t>
            </a:r>
            <a:endParaRPr lang="en-US" altLang="ja-JP" sz="4000" dirty="0" smtClean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000" dirty="0" smtClean="0">
                <a:latin typeface="+mj-ea"/>
                <a:ea typeface="+mj-ea"/>
              </a:rPr>
              <a:t>「</a:t>
            </a:r>
            <a:r>
              <a:rPr lang="en-US" altLang="ja-JP" sz="4000" dirty="0" smtClean="0">
                <a:latin typeface="+mj-ea"/>
                <a:ea typeface="+mj-ea"/>
              </a:rPr>
              <a:t>B</a:t>
            </a:r>
            <a:r>
              <a:rPr lang="ja-JP" altLang="en-US" sz="4000" dirty="0" smtClean="0">
                <a:latin typeface="+mj-ea"/>
                <a:ea typeface="+mj-ea"/>
              </a:rPr>
              <a:t>君の仮説は</a:t>
            </a:r>
            <a:r>
              <a:rPr lang="en-US" altLang="ja-JP" sz="4000" dirty="0" smtClean="0">
                <a:latin typeface="+mj-ea"/>
                <a:ea typeface="+mj-ea"/>
              </a:rPr>
              <a:t>100%</a:t>
            </a:r>
            <a:r>
              <a:rPr lang="ja-JP" altLang="en-US" sz="4000" dirty="0" smtClean="0">
                <a:latin typeface="+mj-ea"/>
                <a:ea typeface="+mj-ea"/>
              </a:rPr>
              <a:t>ウソ」と</a:t>
            </a:r>
            <a:r>
              <a:rPr lang="ja-JP" altLang="en-US" sz="3600" dirty="0" smtClean="0">
                <a:latin typeface="+mj-ea"/>
                <a:ea typeface="+mj-ea"/>
              </a:rPr>
              <a:t>断言することはできない</a:t>
            </a:r>
            <a:endParaRPr lang="en-US" altLang="ja-JP" sz="3600" dirty="0" smtClean="0">
              <a:latin typeface="+mj-ea"/>
              <a:ea typeface="+mj-ea"/>
            </a:endParaRPr>
          </a:p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3600" dirty="0" smtClean="0">
                <a:latin typeface="+mj-ea"/>
                <a:ea typeface="+mj-ea"/>
              </a:rPr>
              <a:t>　　⇒　「判断を誤る可能性」も言い訳として残しておかないといけない。</a:t>
            </a:r>
            <a:endParaRPr lang="en-US" altLang="ja-JP" sz="3600" dirty="0">
              <a:latin typeface="+mj-ea"/>
              <a:ea typeface="+mj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35" y="4599087"/>
            <a:ext cx="6636529" cy="3914924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4295899" y="87099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1739615" y="8343503"/>
            <a:ext cx="684076" cy="218398"/>
          </a:xfrm>
          <a:prstGeom prst="round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 bwMode="auto">
          <a:xfrm>
            <a:off x="4547927" y="4383063"/>
            <a:ext cx="0" cy="46381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線矢印コネクタ 10"/>
          <p:cNvCxnSpPr/>
          <p:nvPr/>
        </p:nvCxnSpPr>
        <p:spPr bwMode="auto">
          <a:xfrm flipH="1" flipV="1">
            <a:off x="2315680" y="8499713"/>
            <a:ext cx="4896543" cy="2581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6032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16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662058" y="1610755"/>
            <a:ext cx="16451265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000" dirty="0" smtClean="0">
                <a:latin typeface="+mj-ea"/>
                <a:ea typeface="+mj-ea"/>
              </a:rPr>
              <a:t>しかし、確率は非常に低いながら、偶然そのような状況が生じた可能性もゼロとは言えない。</a:t>
            </a:r>
            <a:endParaRPr lang="en-US" altLang="ja-JP" sz="4000" dirty="0" smtClean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000" dirty="0" smtClean="0">
                <a:latin typeface="+mj-ea"/>
                <a:ea typeface="+mj-ea"/>
              </a:rPr>
              <a:t>「</a:t>
            </a:r>
            <a:r>
              <a:rPr lang="en-US" altLang="ja-JP" sz="4000" dirty="0" smtClean="0">
                <a:latin typeface="+mj-ea"/>
                <a:ea typeface="+mj-ea"/>
              </a:rPr>
              <a:t>B</a:t>
            </a:r>
            <a:r>
              <a:rPr lang="ja-JP" altLang="en-US" sz="4000" dirty="0" smtClean="0">
                <a:latin typeface="+mj-ea"/>
                <a:ea typeface="+mj-ea"/>
              </a:rPr>
              <a:t>君の仮説は</a:t>
            </a:r>
            <a:r>
              <a:rPr lang="en-US" altLang="ja-JP" sz="4000" dirty="0" smtClean="0">
                <a:latin typeface="+mj-ea"/>
                <a:ea typeface="+mj-ea"/>
              </a:rPr>
              <a:t>100%</a:t>
            </a:r>
            <a:r>
              <a:rPr lang="ja-JP" altLang="en-US" sz="4000" dirty="0" smtClean="0">
                <a:latin typeface="+mj-ea"/>
                <a:ea typeface="+mj-ea"/>
              </a:rPr>
              <a:t>ウソ」と</a:t>
            </a:r>
            <a:r>
              <a:rPr lang="ja-JP" altLang="en-US" sz="3600" dirty="0" smtClean="0">
                <a:latin typeface="+mj-ea"/>
                <a:ea typeface="+mj-ea"/>
              </a:rPr>
              <a:t>断言することはできない</a:t>
            </a:r>
            <a:endParaRPr lang="en-US" altLang="ja-JP" sz="3600" dirty="0" smtClean="0">
              <a:latin typeface="+mj-ea"/>
              <a:ea typeface="+mj-ea"/>
            </a:endParaRPr>
          </a:p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3600" dirty="0" smtClean="0">
                <a:latin typeface="+mj-ea"/>
                <a:ea typeface="+mj-ea"/>
              </a:rPr>
              <a:t>　　⇒　「判断を誤る可能性」も言い訳として残しておかないといけない。</a:t>
            </a:r>
            <a:endParaRPr lang="en-US" altLang="ja-JP" sz="3600" dirty="0" smtClean="0">
              <a:latin typeface="+mj-ea"/>
              <a:ea typeface="+mj-ea"/>
            </a:endParaRPr>
          </a:p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endParaRPr lang="en-US" altLang="ja-JP" sz="3600" dirty="0">
              <a:latin typeface="+mj-ea"/>
              <a:ea typeface="+mj-ea"/>
            </a:endParaRPr>
          </a:p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3600" dirty="0" smtClean="0">
                <a:latin typeface="+mj-ea"/>
                <a:ea typeface="+mj-ea"/>
              </a:rPr>
              <a:t>「この判断は</a:t>
            </a:r>
            <a:r>
              <a:rPr lang="ja-JP" altLang="en-US" sz="3600" u="sng" dirty="0" smtClean="0">
                <a:solidFill>
                  <a:srgbClr val="FF0000"/>
                </a:solidFill>
                <a:latin typeface="+mj-ea"/>
                <a:ea typeface="+mj-ea"/>
              </a:rPr>
              <a:t>５％の確率で誤っているかも知れないが</a:t>
            </a:r>
            <a:r>
              <a:rPr lang="ja-JP" altLang="en-US" sz="3600" dirty="0" smtClean="0">
                <a:latin typeface="+mj-ea"/>
                <a:ea typeface="+mj-ea"/>
              </a:rPr>
              <a:t>、</a:t>
            </a:r>
            <a:r>
              <a:rPr lang="en-US" altLang="ja-JP" sz="3600" dirty="0" smtClean="0">
                <a:latin typeface="+mj-ea"/>
                <a:ea typeface="+mj-ea"/>
              </a:rPr>
              <a:t>B</a:t>
            </a:r>
            <a:r>
              <a:rPr lang="ja-JP" altLang="en-US" sz="3600" dirty="0" smtClean="0">
                <a:latin typeface="+mj-ea"/>
                <a:ea typeface="+mj-ea"/>
              </a:rPr>
              <a:t>君の仮説はウソっぽい」</a:t>
            </a:r>
            <a:endParaRPr lang="en-US" altLang="ja-JP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0605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17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662058" y="1610755"/>
            <a:ext cx="16451265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000" dirty="0" smtClean="0">
                <a:latin typeface="+mj-ea"/>
                <a:ea typeface="+mj-ea"/>
              </a:rPr>
              <a:t>しかし、確率は非常に低いながら、偶然そのような状況が生じた可能性もゼロとは言えない。</a:t>
            </a:r>
            <a:endParaRPr lang="en-US" altLang="ja-JP" sz="4000" dirty="0" smtClean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000" dirty="0" smtClean="0">
                <a:latin typeface="+mj-ea"/>
                <a:ea typeface="+mj-ea"/>
              </a:rPr>
              <a:t>「</a:t>
            </a:r>
            <a:r>
              <a:rPr lang="en-US" altLang="ja-JP" sz="4000" dirty="0" smtClean="0">
                <a:latin typeface="+mj-ea"/>
                <a:ea typeface="+mj-ea"/>
              </a:rPr>
              <a:t>B</a:t>
            </a:r>
            <a:r>
              <a:rPr lang="ja-JP" altLang="en-US" sz="4000" dirty="0" smtClean="0">
                <a:latin typeface="+mj-ea"/>
                <a:ea typeface="+mj-ea"/>
              </a:rPr>
              <a:t>君の仮説は</a:t>
            </a:r>
            <a:r>
              <a:rPr lang="en-US" altLang="ja-JP" sz="4000" dirty="0" smtClean="0">
                <a:latin typeface="+mj-ea"/>
                <a:ea typeface="+mj-ea"/>
              </a:rPr>
              <a:t>100%</a:t>
            </a:r>
            <a:r>
              <a:rPr lang="ja-JP" altLang="en-US" sz="4000" dirty="0" smtClean="0">
                <a:latin typeface="+mj-ea"/>
                <a:ea typeface="+mj-ea"/>
              </a:rPr>
              <a:t>ウソ」と</a:t>
            </a:r>
            <a:r>
              <a:rPr lang="ja-JP" altLang="en-US" sz="3600" dirty="0" smtClean="0">
                <a:latin typeface="+mj-ea"/>
                <a:ea typeface="+mj-ea"/>
              </a:rPr>
              <a:t>断言することはできない</a:t>
            </a:r>
            <a:endParaRPr lang="en-US" altLang="ja-JP" sz="3600" dirty="0" smtClean="0">
              <a:latin typeface="+mj-ea"/>
              <a:ea typeface="+mj-ea"/>
            </a:endParaRPr>
          </a:p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3600" dirty="0" smtClean="0">
                <a:latin typeface="+mj-ea"/>
                <a:ea typeface="+mj-ea"/>
              </a:rPr>
              <a:t>　　⇒　「判断を誤る可能性」も言い訳として残しておかないといけない。</a:t>
            </a:r>
            <a:endParaRPr lang="en-US" altLang="ja-JP" sz="3600" dirty="0" smtClean="0">
              <a:latin typeface="+mj-ea"/>
              <a:ea typeface="+mj-ea"/>
            </a:endParaRPr>
          </a:p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endParaRPr lang="en-US" altLang="ja-JP" sz="3600" dirty="0">
              <a:latin typeface="+mj-ea"/>
              <a:ea typeface="+mj-ea"/>
            </a:endParaRPr>
          </a:p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3600" dirty="0" smtClean="0">
                <a:latin typeface="+mj-ea"/>
                <a:ea typeface="+mj-ea"/>
              </a:rPr>
              <a:t>「この判断は</a:t>
            </a:r>
            <a:r>
              <a:rPr lang="ja-JP" altLang="en-US" sz="3600" u="sng" dirty="0" smtClean="0">
                <a:solidFill>
                  <a:srgbClr val="FF0000"/>
                </a:solidFill>
                <a:latin typeface="+mj-ea"/>
                <a:ea typeface="+mj-ea"/>
              </a:rPr>
              <a:t>５％の確率で誤っているかも知れないが</a:t>
            </a:r>
            <a:r>
              <a:rPr lang="ja-JP" altLang="en-US" sz="3600" dirty="0" smtClean="0">
                <a:latin typeface="+mj-ea"/>
                <a:ea typeface="+mj-ea"/>
              </a:rPr>
              <a:t>、</a:t>
            </a:r>
            <a:r>
              <a:rPr lang="en-US" altLang="ja-JP" sz="3600" dirty="0" smtClean="0">
                <a:latin typeface="+mj-ea"/>
                <a:ea typeface="+mj-ea"/>
              </a:rPr>
              <a:t>B</a:t>
            </a:r>
            <a:r>
              <a:rPr lang="ja-JP" altLang="en-US" sz="3600" dirty="0" smtClean="0">
                <a:latin typeface="+mj-ea"/>
                <a:ea typeface="+mj-ea"/>
              </a:rPr>
              <a:t>君の仮説はウソっぽい」</a:t>
            </a:r>
            <a:endParaRPr lang="en-US" altLang="ja-JP" sz="3600" dirty="0">
              <a:latin typeface="+mj-ea"/>
              <a:ea typeface="+mj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58103" y="6381292"/>
            <a:ext cx="124548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>
                <a:solidFill>
                  <a:srgbClr val="FF0000"/>
                </a:solidFill>
              </a:rPr>
              <a:t>有意水準　</a:t>
            </a:r>
            <a:r>
              <a:rPr kumimoji="1" lang="ja-JP" altLang="en-US" sz="4800" dirty="0" smtClean="0"/>
              <a:t>と呼びます</a:t>
            </a:r>
            <a:endParaRPr kumimoji="1" lang="en-US" altLang="ja-JP" sz="4800" dirty="0" smtClean="0"/>
          </a:p>
          <a:p>
            <a:pPr algn="ctr"/>
            <a:r>
              <a:rPr lang="ja-JP" altLang="en-US" sz="4800" dirty="0" smtClean="0"/>
              <a:t>また、実際にこの判断が誤っていたら、</a:t>
            </a:r>
            <a:endParaRPr lang="en-US" altLang="ja-JP" sz="4800" dirty="0" smtClean="0"/>
          </a:p>
          <a:p>
            <a:pPr algn="ctr"/>
            <a:r>
              <a:rPr lang="ja-JP" altLang="en-US" sz="4800" dirty="0" smtClean="0"/>
              <a:t>それを</a:t>
            </a:r>
            <a:r>
              <a:rPr lang="ja-JP" altLang="en-US" sz="4800" dirty="0" smtClean="0">
                <a:solidFill>
                  <a:srgbClr val="FF0000"/>
                </a:solidFill>
              </a:rPr>
              <a:t>第一種の過誤</a:t>
            </a:r>
            <a:r>
              <a:rPr lang="ja-JP" altLang="en-US" sz="4800" dirty="0" smtClean="0"/>
              <a:t>　（ウソでないのにウソと決めつけた、勇み足）と言います。</a:t>
            </a:r>
            <a:endParaRPr kumimoji="1" lang="ja-JP" altLang="en-US" sz="4800" dirty="0"/>
          </a:p>
        </p:txBody>
      </p:sp>
      <p:sp>
        <p:nvSpPr>
          <p:cNvPr id="7" name="下矢印 6"/>
          <p:cNvSpPr/>
          <p:nvPr/>
        </p:nvSpPr>
        <p:spPr bwMode="auto">
          <a:xfrm>
            <a:off x="6569008" y="5985246"/>
            <a:ext cx="1044116" cy="39604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563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18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662058" y="1610755"/>
            <a:ext cx="1645126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000" dirty="0" smtClean="0">
                <a:latin typeface="+mj-ea"/>
                <a:ea typeface="+mj-ea"/>
              </a:rPr>
              <a:t>仮説検定の精神は「疑わしきは罰せず」</a:t>
            </a:r>
            <a:endParaRPr lang="en-US" altLang="ja-JP" sz="4000" dirty="0" smtClean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000" dirty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000" dirty="0" smtClean="0">
                <a:latin typeface="+mj-ea"/>
                <a:ea typeface="+mj-ea"/>
              </a:rPr>
              <a:t>ほぼ確実に（</a:t>
            </a:r>
            <a:r>
              <a:rPr lang="en-US" altLang="ja-JP" sz="4000" dirty="0" smtClean="0">
                <a:latin typeface="+mj-ea"/>
                <a:ea typeface="+mj-ea"/>
              </a:rPr>
              <a:t>=</a:t>
            </a:r>
            <a:r>
              <a:rPr lang="ja-JP" altLang="en-US" sz="4000" dirty="0" smtClean="0">
                <a:latin typeface="+mj-ea"/>
                <a:ea typeface="+mj-ea"/>
              </a:rPr>
              <a:t>有意水準</a:t>
            </a:r>
            <a:r>
              <a:rPr lang="en-US" altLang="ja-JP" sz="4000" dirty="0" smtClean="0">
                <a:latin typeface="+mj-ea"/>
                <a:ea typeface="+mj-ea"/>
              </a:rPr>
              <a:t>5%</a:t>
            </a:r>
            <a:r>
              <a:rPr lang="ja-JP" altLang="en-US" sz="4000" dirty="0" smtClean="0">
                <a:latin typeface="+mj-ea"/>
                <a:ea typeface="+mj-ea"/>
              </a:rPr>
              <a:t>で）うそっぽいと言い切れる場合以外は、「ウソとは言い切れない」とする</a:t>
            </a:r>
            <a:endParaRPr lang="en-US" altLang="ja-JP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731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19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662058" y="1610755"/>
            <a:ext cx="1645126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000" dirty="0" smtClean="0">
                <a:latin typeface="+mj-ea"/>
                <a:ea typeface="+mj-ea"/>
              </a:rPr>
              <a:t>一方で、</a:t>
            </a:r>
            <a:r>
              <a:rPr lang="en-US" altLang="ja-JP" sz="4000" dirty="0" smtClean="0">
                <a:latin typeface="+mj-ea"/>
                <a:ea typeface="+mj-ea"/>
              </a:rPr>
              <a:t>A</a:t>
            </a:r>
            <a:r>
              <a:rPr lang="ja-JP" altLang="en-US" sz="4000" dirty="0" smtClean="0">
                <a:latin typeface="+mj-ea"/>
                <a:ea typeface="+mj-ea"/>
              </a:rPr>
              <a:t>君の仮説は、本当にホントか？</a:t>
            </a:r>
            <a:endParaRPr lang="en-US" altLang="ja-JP" sz="4000" dirty="0" smtClean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000" dirty="0" smtClean="0">
                <a:latin typeface="+mj-ea"/>
                <a:ea typeface="+mj-ea"/>
              </a:rPr>
              <a:t>「ウソとは言い切れない」のは確か</a:t>
            </a:r>
            <a:endParaRPr lang="en-US" altLang="ja-JP" sz="4000" dirty="0" smtClean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000" dirty="0" smtClean="0">
                <a:latin typeface="+mj-ea"/>
                <a:ea typeface="+mj-ea"/>
              </a:rPr>
              <a:t>しかし本当に平均の設定はちょうど</a:t>
            </a:r>
            <a:r>
              <a:rPr lang="en-US" altLang="ja-JP" sz="4000" dirty="0" smtClean="0">
                <a:latin typeface="+mj-ea"/>
                <a:ea typeface="+mj-ea"/>
              </a:rPr>
              <a:t>0.00</a:t>
            </a:r>
            <a:r>
              <a:rPr lang="ja-JP" altLang="en-US" sz="4000" dirty="0" smtClean="0">
                <a:latin typeface="+mj-ea"/>
                <a:ea typeface="+mj-ea"/>
              </a:rPr>
              <a:t>　と保証できますか？</a:t>
            </a:r>
            <a:endParaRPr lang="en-US" altLang="ja-JP" sz="4000" dirty="0" smtClean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000" dirty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000" dirty="0" smtClean="0">
                <a:latin typeface="+mj-ea"/>
                <a:ea typeface="+mj-ea"/>
              </a:rPr>
              <a:t>平均は</a:t>
            </a:r>
            <a:r>
              <a:rPr lang="en-US" altLang="ja-JP" sz="4000" dirty="0" smtClean="0">
                <a:latin typeface="+mj-ea"/>
                <a:ea typeface="+mj-ea"/>
              </a:rPr>
              <a:t>0.0001</a:t>
            </a:r>
            <a:r>
              <a:rPr lang="ja-JP" altLang="en-US" sz="4000" dirty="0" smtClean="0">
                <a:latin typeface="+mj-ea"/>
                <a:ea typeface="+mj-ea"/>
              </a:rPr>
              <a:t>　という設定かも</a:t>
            </a:r>
            <a:r>
              <a:rPr lang="ja-JP" altLang="en-US" sz="4000" dirty="0" err="1" smtClean="0">
                <a:latin typeface="+mj-ea"/>
                <a:ea typeface="+mj-ea"/>
              </a:rPr>
              <a:t>。。</a:t>
            </a:r>
            <a:r>
              <a:rPr lang="ja-JP" altLang="en-US" sz="4000" dirty="0" smtClean="0">
                <a:latin typeface="+mj-ea"/>
                <a:ea typeface="+mj-ea"/>
              </a:rPr>
              <a:t>（それでも十分あり得る）</a:t>
            </a:r>
            <a:endParaRPr lang="en-US" altLang="ja-JP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4888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スケジュール（予定）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</a:t>
            </a:fld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61" y="2150815"/>
            <a:ext cx="14894605" cy="457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12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20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662058" y="1610755"/>
            <a:ext cx="1645126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000" dirty="0" smtClean="0">
                <a:latin typeface="+mj-ea"/>
                <a:ea typeface="+mj-ea"/>
              </a:rPr>
              <a:t>一方で、</a:t>
            </a:r>
            <a:r>
              <a:rPr lang="en-US" altLang="ja-JP" sz="4000" dirty="0" smtClean="0">
                <a:latin typeface="+mj-ea"/>
                <a:ea typeface="+mj-ea"/>
              </a:rPr>
              <a:t>A</a:t>
            </a:r>
            <a:r>
              <a:rPr lang="ja-JP" altLang="en-US" sz="4000" dirty="0" smtClean="0">
                <a:latin typeface="+mj-ea"/>
                <a:ea typeface="+mj-ea"/>
              </a:rPr>
              <a:t>君の仮説は、本当にホントか？</a:t>
            </a:r>
            <a:endParaRPr lang="en-US" altLang="ja-JP" sz="4000" dirty="0" smtClean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000" dirty="0" smtClean="0">
                <a:latin typeface="+mj-ea"/>
                <a:ea typeface="+mj-ea"/>
              </a:rPr>
              <a:t>「ウソとは言い切れない」のは確か</a:t>
            </a:r>
            <a:endParaRPr lang="en-US" altLang="ja-JP" sz="4000" dirty="0" smtClean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000" dirty="0" smtClean="0">
                <a:latin typeface="+mj-ea"/>
                <a:ea typeface="+mj-ea"/>
              </a:rPr>
              <a:t>しかし本当に平均の設定はちょうど</a:t>
            </a:r>
            <a:r>
              <a:rPr lang="en-US" altLang="ja-JP" sz="4000" dirty="0" smtClean="0">
                <a:latin typeface="+mj-ea"/>
                <a:ea typeface="+mj-ea"/>
              </a:rPr>
              <a:t>0.00</a:t>
            </a:r>
            <a:r>
              <a:rPr lang="ja-JP" altLang="en-US" sz="4000" dirty="0" smtClean="0">
                <a:latin typeface="+mj-ea"/>
                <a:ea typeface="+mj-ea"/>
              </a:rPr>
              <a:t>　と保証できますか？</a:t>
            </a:r>
            <a:endParaRPr lang="en-US" altLang="ja-JP" sz="4000" dirty="0" smtClean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000" dirty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000" dirty="0" smtClean="0">
                <a:latin typeface="+mj-ea"/>
                <a:ea typeface="+mj-ea"/>
              </a:rPr>
              <a:t>平均は</a:t>
            </a:r>
            <a:r>
              <a:rPr lang="en-US" altLang="ja-JP" sz="4000" dirty="0" smtClean="0">
                <a:latin typeface="+mj-ea"/>
                <a:ea typeface="+mj-ea"/>
              </a:rPr>
              <a:t>0.0001</a:t>
            </a:r>
            <a:r>
              <a:rPr lang="ja-JP" altLang="en-US" sz="4000" dirty="0" smtClean="0">
                <a:latin typeface="+mj-ea"/>
                <a:ea typeface="+mj-ea"/>
              </a:rPr>
              <a:t>　という設定かも</a:t>
            </a:r>
            <a:r>
              <a:rPr lang="ja-JP" altLang="en-US" sz="4000" dirty="0" err="1" smtClean="0">
                <a:latin typeface="+mj-ea"/>
                <a:ea typeface="+mj-ea"/>
              </a:rPr>
              <a:t>。。</a:t>
            </a:r>
            <a:r>
              <a:rPr lang="ja-JP" altLang="en-US" sz="4000" dirty="0" smtClean="0">
                <a:latin typeface="+mj-ea"/>
                <a:ea typeface="+mj-ea"/>
              </a:rPr>
              <a:t>（それでも十分あり得る）</a:t>
            </a:r>
            <a:endParaRPr lang="en-US" altLang="ja-JP" sz="3600" dirty="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 bwMode="auto">
          <a:xfrm>
            <a:off x="6569008" y="5571195"/>
            <a:ext cx="1044116" cy="39604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58102" y="6381292"/>
            <a:ext cx="149809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/>
              <a:t>仮説検定では、最初に立てた仮説（帰無仮説）を「帰無仮説が正しい」という言い方はしない。</a:t>
            </a:r>
            <a:endParaRPr kumimoji="1" lang="en-US" altLang="ja-JP" sz="4800" dirty="0" smtClean="0"/>
          </a:p>
          <a:p>
            <a:pPr algn="ctr"/>
            <a:r>
              <a:rPr lang="ja-JP" altLang="en-US" sz="4800" dirty="0" smtClean="0"/>
              <a:t>「</a:t>
            </a:r>
            <a:r>
              <a:rPr lang="en-US" altLang="ja-JP" sz="4800" dirty="0" smtClean="0"/>
              <a:t>5%</a:t>
            </a:r>
            <a:r>
              <a:rPr lang="ja-JP" altLang="en-US" sz="4800" dirty="0" smtClean="0"/>
              <a:t>の有意水準で帰無仮説は棄却できない（</a:t>
            </a:r>
            <a:r>
              <a:rPr lang="ja-JP" altLang="en-US" sz="4800" dirty="0" smtClean="0">
                <a:solidFill>
                  <a:srgbClr val="FF0000"/>
                </a:solidFill>
              </a:rPr>
              <a:t>ウソとは言えない</a:t>
            </a:r>
            <a:r>
              <a:rPr lang="ja-JP" altLang="en-US" sz="4800" dirty="0" smtClean="0"/>
              <a:t>）」</a:t>
            </a:r>
            <a:endParaRPr kumimoji="1" lang="en-US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189820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21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662058" y="1713535"/>
            <a:ext cx="16451265" cy="649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000" dirty="0" smtClean="0">
                <a:latin typeface="+mj-ea"/>
                <a:ea typeface="+mj-ea"/>
              </a:rPr>
              <a:t>「ウソとは言い切れない」</a:t>
            </a:r>
            <a:endParaRPr lang="en-US" altLang="ja-JP" sz="4000" dirty="0" smtClean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000" dirty="0" smtClean="0">
                <a:latin typeface="+mj-ea"/>
                <a:ea typeface="+mj-ea"/>
              </a:rPr>
              <a:t>かなり消極的な言い方だが、</a:t>
            </a:r>
            <a:r>
              <a:rPr lang="ja-JP" altLang="en-US" sz="3600" dirty="0" smtClean="0">
                <a:latin typeface="+mj-ea"/>
                <a:ea typeface="+mj-ea"/>
              </a:rPr>
              <a:t>一方で本当にウソの仮説であれば、</a:t>
            </a:r>
            <a:endParaRPr lang="en-US" altLang="ja-JP" sz="3600" dirty="0" smtClean="0">
              <a:latin typeface="+mj-ea"/>
              <a:ea typeface="+mj-ea"/>
            </a:endParaRPr>
          </a:p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3600" dirty="0">
                <a:latin typeface="+mj-ea"/>
                <a:ea typeface="+mj-ea"/>
              </a:rPr>
              <a:t>　</a:t>
            </a:r>
            <a:r>
              <a:rPr lang="ja-JP" altLang="en-US" sz="3600" dirty="0" smtClean="0">
                <a:latin typeface="+mj-ea"/>
                <a:ea typeface="+mj-ea"/>
              </a:rPr>
              <a:t>ウソと見抜きたい。</a:t>
            </a:r>
            <a:endParaRPr lang="en-US" altLang="ja-JP" sz="3600" dirty="0" smtClean="0">
              <a:latin typeface="+mj-ea"/>
              <a:ea typeface="+mj-ea"/>
            </a:endParaRPr>
          </a:p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endParaRPr lang="en-US" altLang="ja-JP" sz="3600" dirty="0">
              <a:latin typeface="+mj-ea"/>
              <a:ea typeface="+mj-ea"/>
            </a:endParaRPr>
          </a:p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3600" dirty="0" smtClean="0">
                <a:latin typeface="+mj-ea"/>
                <a:ea typeface="+mj-ea"/>
              </a:rPr>
              <a:t>ウソの仮説をちゃんとウソと見抜ける確率　：これを</a:t>
            </a:r>
            <a:r>
              <a:rPr lang="ja-JP" altLang="en-US" sz="3600" u="sng" dirty="0" smtClean="0">
                <a:solidFill>
                  <a:srgbClr val="FF0000"/>
                </a:solidFill>
                <a:latin typeface="+mj-ea"/>
                <a:ea typeface="+mj-ea"/>
              </a:rPr>
              <a:t>検出力</a:t>
            </a:r>
            <a:r>
              <a:rPr lang="ja-JP" altLang="en-US" sz="3600" dirty="0" smtClean="0">
                <a:latin typeface="+mj-ea"/>
                <a:ea typeface="+mj-ea"/>
              </a:rPr>
              <a:t>という。</a:t>
            </a:r>
            <a:endParaRPr lang="en-US" altLang="ja-JP" sz="3600" dirty="0" smtClean="0">
              <a:latin typeface="+mj-ea"/>
              <a:ea typeface="+mj-ea"/>
            </a:endParaRPr>
          </a:p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endParaRPr lang="en-US" altLang="ja-JP" sz="3600" dirty="0">
              <a:latin typeface="+mj-ea"/>
              <a:ea typeface="+mj-ea"/>
            </a:endParaRPr>
          </a:p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3600" dirty="0" smtClean="0">
                <a:latin typeface="+mj-ea"/>
                <a:ea typeface="+mj-ea"/>
              </a:rPr>
              <a:t>逆にウソの仮説をウソと見抜けないことを、</a:t>
            </a:r>
            <a:r>
              <a:rPr lang="ja-JP" altLang="en-US" sz="3600" u="sng" dirty="0" smtClean="0">
                <a:solidFill>
                  <a:srgbClr val="FF0000"/>
                </a:solidFill>
                <a:latin typeface="+mj-ea"/>
                <a:ea typeface="+mj-ea"/>
              </a:rPr>
              <a:t>第二種の過誤</a:t>
            </a:r>
            <a:r>
              <a:rPr lang="ja-JP" altLang="en-US" sz="3600" dirty="0" smtClean="0">
                <a:latin typeface="+mj-ea"/>
                <a:ea typeface="+mj-ea"/>
              </a:rPr>
              <a:t>という。</a:t>
            </a:r>
            <a:endParaRPr lang="en-US" altLang="ja-JP" sz="3600" dirty="0" smtClean="0">
              <a:latin typeface="+mj-ea"/>
              <a:ea typeface="+mj-ea"/>
            </a:endParaRPr>
          </a:p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endParaRPr lang="en-US" altLang="ja-JP" sz="3600" dirty="0">
              <a:latin typeface="+mj-ea"/>
              <a:ea typeface="+mj-ea"/>
            </a:endParaRPr>
          </a:p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3600" dirty="0" smtClean="0">
                <a:latin typeface="+mj-ea"/>
                <a:ea typeface="+mj-ea"/>
              </a:rPr>
              <a:t>つまり検出力とは、第二種の過誤を起こさない確率。</a:t>
            </a:r>
            <a:endParaRPr lang="en-US" altLang="ja-JP" sz="4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134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1587" y="3941656"/>
            <a:ext cx="15902353" cy="1413515"/>
          </a:xfrm>
        </p:spPr>
        <p:txBody>
          <a:bodyPr>
            <a:normAutofit/>
          </a:bodyPr>
          <a:lstStyle/>
          <a:p>
            <a:pPr algn="ctr"/>
            <a:r>
              <a:rPr lang="en-US" altLang="ja-JP" sz="6600" dirty="0">
                <a:latin typeface="+mj-ea"/>
              </a:rPr>
              <a:t>1</a:t>
            </a:r>
            <a:r>
              <a:rPr lang="en-US" altLang="ja-JP" sz="6600" dirty="0" smtClean="0">
                <a:latin typeface="+mj-ea"/>
              </a:rPr>
              <a:t>-2</a:t>
            </a:r>
            <a:r>
              <a:rPr kumimoji="1" lang="en-US" altLang="ja-JP" sz="6600" dirty="0" smtClean="0">
                <a:latin typeface="+mj-ea"/>
              </a:rPr>
              <a:t>. </a:t>
            </a:r>
            <a:r>
              <a:rPr kumimoji="1" lang="ja-JP" altLang="en-US" sz="6600" dirty="0" smtClean="0">
                <a:latin typeface="+mj-ea"/>
              </a:rPr>
              <a:t>仮説検定の手順</a:t>
            </a:r>
            <a:endParaRPr kumimoji="1" lang="ja-JP" altLang="en-US" sz="6600" dirty="0">
              <a:latin typeface="+mj-ea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433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8882" y="557280"/>
            <a:ext cx="15902353" cy="14135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仮説検定の手順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23</a:t>
            </a:fld>
            <a:endParaRPr lang="en-US" altLang="ja-JP" dirty="0"/>
          </a:p>
        </p:txBody>
      </p:sp>
      <p:sp>
        <p:nvSpPr>
          <p:cNvPr id="38" name="正方形/長方形 3"/>
          <p:cNvSpPr>
            <a:spLocks noChangeArrowheads="1"/>
          </p:cNvSpPr>
          <p:nvPr/>
        </p:nvSpPr>
        <p:spPr bwMode="auto">
          <a:xfrm>
            <a:off x="739899" y="1557900"/>
            <a:ext cx="15869368" cy="710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j-ea"/>
                <a:ea typeface="+mj-ea"/>
              </a:rPr>
              <a:t>以下の手順に従って行う</a:t>
            </a:r>
            <a:r>
              <a:rPr lang="ja-JP" altLang="en-US" sz="4400" dirty="0" smtClean="0">
                <a:latin typeface="+mj-ea"/>
                <a:ea typeface="+mj-ea"/>
              </a:rPr>
              <a:t>。</a:t>
            </a:r>
            <a:endParaRPr lang="en-US" altLang="ja-JP" sz="4400" dirty="0" smtClean="0">
              <a:latin typeface="+mj-ea"/>
              <a:ea typeface="+mj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>
              <a:latin typeface="+mj-ea"/>
              <a:ea typeface="+mj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err="1">
                <a:latin typeface="+mj-ea"/>
                <a:ea typeface="+mj-ea"/>
              </a:rPr>
              <a:t>i</a:t>
            </a:r>
            <a:r>
              <a:rPr lang="en-US" altLang="ja-JP" sz="4400" dirty="0">
                <a:latin typeface="+mj-ea"/>
                <a:ea typeface="+mj-ea"/>
              </a:rPr>
              <a:t>) </a:t>
            </a:r>
            <a:r>
              <a:rPr lang="ja-JP" altLang="en-US" sz="4400" dirty="0">
                <a:latin typeface="+mj-ea"/>
                <a:ea typeface="+mj-ea"/>
              </a:rPr>
              <a:t>母集団を設定する（☚信頼区間の推定と同じ）</a:t>
            </a:r>
            <a:endParaRPr lang="en-US" altLang="ja-JP" sz="4400" dirty="0">
              <a:latin typeface="+mj-ea"/>
              <a:ea typeface="+mj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>
                <a:latin typeface="+mj-ea"/>
                <a:ea typeface="+mj-ea"/>
              </a:rPr>
              <a:t>Ii) </a:t>
            </a:r>
            <a:r>
              <a:rPr lang="ja-JP" altLang="en-US" sz="4400" dirty="0">
                <a:latin typeface="+mj-ea"/>
                <a:ea typeface="+mj-ea"/>
              </a:rPr>
              <a:t>母集団に対する仮説</a:t>
            </a:r>
            <a:r>
              <a:rPr lang="en-US" altLang="ja-JP" sz="4400" dirty="0">
                <a:latin typeface="+mj-ea"/>
                <a:ea typeface="+mj-ea"/>
              </a:rPr>
              <a:t>H</a:t>
            </a:r>
            <a:r>
              <a:rPr lang="en-US" altLang="ja-JP" sz="4400" baseline="-25000" dirty="0">
                <a:latin typeface="+mj-ea"/>
                <a:ea typeface="+mj-ea"/>
              </a:rPr>
              <a:t>0</a:t>
            </a:r>
            <a:r>
              <a:rPr lang="ja-JP" altLang="en-US" sz="4400" dirty="0">
                <a:latin typeface="+mj-ea"/>
                <a:ea typeface="+mj-ea"/>
              </a:rPr>
              <a:t>を</a:t>
            </a:r>
            <a:r>
              <a:rPr lang="ja-JP" altLang="en-US" sz="4400" dirty="0" smtClean="0">
                <a:latin typeface="+mj-ea"/>
                <a:ea typeface="+mj-ea"/>
              </a:rPr>
              <a:t>立てる</a:t>
            </a:r>
            <a:r>
              <a:rPr lang="ja-JP" altLang="en-US" sz="4400" dirty="0" smtClean="0">
                <a:solidFill>
                  <a:srgbClr val="FF0000"/>
                </a:solidFill>
                <a:latin typeface="+mj-ea"/>
                <a:ea typeface="+mj-ea"/>
              </a:rPr>
              <a:t>（帰無仮説）</a:t>
            </a:r>
            <a:endParaRPr lang="en-US" altLang="ja-JP" sz="44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>
                <a:latin typeface="+mj-ea"/>
                <a:ea typeface="+mj-ea"/>
              </a:rPr>
              <a:t>iii) </a:t>
            </a:r>
            <a:r>
              <a:rPr lang="ja-JP" altLang="en-US" sz="4400" dirty="0">
                <a:latin typeface="+mj-ea"/>
                <a:ea typeface="+mj-ea"/>
              </a:rPr>
              <a:t>母集団から大きさ</a:t>
            </a:r>
            <a:r>
              <a:rPr lang="en-US" altLang="ja-JP" sz="4400" dirty="0">
                <a:latin typeface="+mj-ea"/>
                <a:ea typeface="+mj-ea"/>
              </a:rPr>
              <a:t>N</a:t>
            </a:r>
            <a:r>
              <a:rPr lang="ja-JP" altLang="en-US" sz="4400" dirty="0">
                <a:latin typeface="+mj-ea"/>
                <a:ea typeface="+mj-ea"/>
              </a:rPr>
              <a:t>の標本</a:t>
            </a:r>
            <a:r>
              <a:rPr lang="en-US" altLang="ja-JP" sz="4400" dirty="0">
                <a:latin typeface="+mj-ea"/>
                <a:ea typeface="+mj-ea"/>
              </a:rPr>
              <a:t>x</a:t>
            </a:r>
            <a:r>
              <a:rPr lang="en-US" altLang="ja-JP" sz="4400" baseline="-25000" dirty="0">
                <a:latin typeface="+mj-ea"/>
                <a:ea typeface="+mj-ea"/>
              </a:rPr>
              <a:t>1</a:t>
            </a:r>
            <a:r>
              <a:rPr lang="en-US" altLang="ja-JP" sz="4400" dirty="0">
                <a:latin typeface="+mj-ea"/>
                <a:ea typeface="+mj-ea"/>
              </a:rPr>
              <a:t>,x</a:t>
            </a:r>
            <a:r>
              <a:rPr lang="en-US" altLang="ja-JP" sz="4400" baseline="-25000" dirty="0">
                <a:latin typeface="+mj-ea"/>
                <a:ea typeface="+mj-ea"/>
              </a:rPr>
              <a:t>2</a:t>
            </a:r>
            <a:r>
              <a:rPr lang="en-US" altLang="ja-JP" sz="4400" dirty="0">
                <a:latin typeface="+mj-ea"/>
                <a:ea typeface="+mj-ea"/>
              </a:rPr>
              <a:t>,…,</a:t>
            </a:r>
            <a:r>
              <a:rPr lang="en-US" altLang="ja-JP" sz="4400" dirty="0" err="1">
                <a:latin typeface="+mj-ea"/>
                <a:ea typeface="+mj-ea"/>
              </a:rPr>
              <a:t>x</a:t>
            </a:r>
            <a:r>
              <a:rPr lang="en-US" altLang="ja-JP" sz="4400" baseline="-25000" dirty="0" err="1">
                <a:latin typeface="+mj-ea"/>
                <a:ea typeface="+mj-ea"/>
              </a:rPr>
              <a:t>N</a:t>
            </a:r>
            <a:r>
              <a:rPr lang="ja-JP" altLang="en-US" sz="4400" dirty="0" err="1">
                <a:latin typeface="+mj-ea"/>
                <a:ea typeface="+mj-ea"/>
              </a:rPr>
              <a:t>を抽</a:t>
            </a:r>
            <a:r>
              <a:rPr lang="ja-JP" altLang="en-US" sz="4400" dirty="0">
                <a:latin typeface="+mj-ea"/>
                <a:ea typeface="+mj-ea"/>
              </a:rPr>
              <a:t>出する</a:t>
            </a:r>
            <a:endParaRPr lang="en-US" altLang="ja-JP" sz="4400" dirty="0">
              <a:latin typeface="+mj-ea"/>
              <a:ea typeface="+mj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>
                <a:latin typeface="+mj-ea"/>
                <a:ea typeface="+mj-ea"/>
              </a:rPr>
              <a:t>iv) </a:t>
            </a:r>
            <a:r>
              <a:rPr lang="ja-JP" altLang="en-US" sz="4400" dirty="0">
                <a:latin typeface="+mj-ea"/>
                <a:ea typeface="+mj-ea"/>
              </a:rPr>
              <a:t>上記の標本から</a:t>
            </a:r>
            <a:r>
              <a:rPr lang="en-US" altLang="ja-JP" sz="4400" dirty="0">
                <a:latin typeface="+mj-ea"/>
                <a:ea typeface="+mj-ea"/>
              </a:rPr>
              <a:t> </a:t>
            </a:r>
            <a:r>
              <a:rPr lang="ja-JP" altLang="en-US" sz="4400" dirty="0">
                <a:latin typeface="+mj-ea"/>
                <a:ea typeface="+mj-ea"/>
              </a:rPr>
              <a:t>所定の検定統計量</a:t>
            </a:r>
            <a:r>
              <a:rPr lang="en-US" altLang="ja-JP" sz="4400" dirty="0">
                <a:latin typeface="+mj-ea"/>
                <a:ea typeface="+mj-ea"/>
              </a:rPr>
              <a:t>T(x</a:t>
            </a:r>
            <a:r>
              <a:rPr lang="en-US" altLang="ja-JP" sz="4400" baseline="-25000" dirty="0">
                <a:latin typeface="+mj-ea"/>
                <a:ea typeface="+mj-ea"/>
              </a:rPr>
              <a:t>1</a:t>
            </a:r>
            <a:r>
              <a:rPr lang="en-US" altLang="ja-JP" sz="4400" dirty="0">
                <a:latin typeface="+mj-ea"/>
                <a:ea typeface="+mj-ea"/>
              </a:rPr>
              <a:t>,x</a:t>
            </a:r>
            <a:r>
              <a:rPr lang="en-US" altLang="ja-JP" sz="4400" baseline="-25000" dirty="0">
                <a:latin typeface="+mj-ea"/>
                <a:ea typeface="+mj-ea"/>
              </a:rPr>
              <a:t>2</a:t>
            </a:r>
            <a:r>
              <a:rPr lang="en-US" altLang="ja-JP" sz="4400" dirty="0">
                <a:latin typeface="+mj-ea"/>
                <a:ea typeface="+mj-ea"/>
              </a:rPr>
              <a:t>,…,</a:t>
            </a:r>
            <a:r>
              <a:rPr lang="en-US" altLang="ja-JP" sz="4400" dirty="0" err="1">
                <a:latin typeface="+mj-ea"/>
                <a:ea typeface="+mj-ea"/>
              </a:rPr>
              <a:t>x</a:t>
            </a:r>
            <a:r>
              <a:rPr lang="en-US" altLang="ja-JP" sz="4400" baseline="-25000" dirty="0" err="1">
                <a:latin typeface="+mj-ea"/>
                <a:ea typeface="+mj-ea"/>
              </a:rPr>
              <a:t>N</a:t>
            </a:r>
            <a:r>
              <a:rPr lang="en-US" altLang="ja-JP" sz="4400" dirty="0">
                <a:latin typeface="+mj-ea"/>
                <a:ea typeface="+mj-ea"/>
              </a:rPr>
              <a:t>)</a:t>
            </a:r>
            <a:r>
              <a:rPr lang="ja-JP" altLang="en-US" sz="4400" dirty="0">
                <a:latin typeface="+mj-ea"/>
                <a:ea typeface="+mj-ea"/>
              </a:rPr>
              <a:t>を求める</a:t>
            </a:r>
            <a:endParaRPr lang="en-US" altLang="ja-JP" sz="4400" dirty="0">
              <a:latin typeface="+mj-ea"/>
              <a:ea typeface="+mj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>
                <a:latin typeface="+mj-ea"/>
                <a:ea typeface="+mj-ea"/>
              </a:rPr>
              <a:t>v)</a:t>
            </a:r>
            <a:r>
              <a:rPr lang="ja-JP" altLang="en-US" sz="4400" dirty="0">
                <a:latin typeface="+mj-ea"/>
                <a:ea typeface="+mj-ea"/>
              </a:rPr>
              <a:t>確率変数</a:t>
            </a:r>
            <a:r>
              <a:rPr lang="en-US" altLang="ja-JP" sz="4400" dirty="0">
                <a:latin typeface="+mj-ea"/>
                <a:ea typeface="+mj-ea"/>
              </a:rPr>
              <a:t>X</a:t>
            </a:r>
            <a:r>
              <a:rPr lang="en-US" altLang="ja-JP" sz="4400" baseline="-25000" dirty="0">
                <a:latin typeface="+mj-ea"/>
                <a:ea typeface="+mj-ea"/>
              </a:rPr>
              <a:t>1</a:t>
            </a:r>
            <a:r>
              <a:rPr lang="en-US" altLang="ja-JP" sz="4400" dirty="0">
                <a:latin typeface="+mj-ea"/>
                <a:ea typeface="+mj-ea"/>
              </a:rPr>
              <a:t>,X</a:t>
            </a:r>
            <a:r>
              <a:rPr lang="en-US" altLang="ja-JP" sz="4400" baseline="-25000" dirty="0">
                <a:latin typeface="+mj-ea"/>
                <a:ea typeface="+mj-ea"/>
              </a:rPr>
              <a:t>2</a:t>
            </a:r>
            <a:r>
              <a:rPr lang="en-US" altLang="ja-JP" sz="4400" dirty="0">
                <a:latin typeface="+mj-ea"/>
                <a:ea typeface="+mj-ea"/>
              </a:rPr>
              <a:t>,…,X</a:t>
            </a:r>
            <a:r>
              <a:rPr lang="en-US" altLang="ja-JP" sz="4400" baseline="-25000" dirty="0">
                <a:latin typeface="+mj-ea"/>
                <a:ea typeface="+mj-ea"/>
              </a:rPr>
              <a:t>N</a:t>
            </a:r>
            <a:r>
              <a:rPr lang="ja-JP" altLang="en-US" sz="4400" dirty="0">
                <a:latin typeface="+mj-ea"/>
                <a:ea typeface="+mj-ea"/>
              </a:rPr>
              <a:t>に対する検定統計量</a:t>
            </a:r>
            <a:r>
              <a:rPr lang="en-US" altLang="ja-JP" sz="4400" dirty="0">
                <a:latin typeface="+mj-ea"/>
                <a:ea typeface="+mj-ea"/>
              </a:rPr>
              <a:t>T(X</a:t>
            </a:r>
            <a:r>
              <a:rPr lang="en-US" altLang="ja-JP" sz="4400" baseline="-25000" dirty="0">
                <a:latin typeface="+mj-ea"/>
                <a:ea typeface="+mj-ea"/>
              </a:rPr>
              <a:t>1</a:t>
            </a:r>
            <a:r>
              <a:rPr lang="en-US" altLang="ja-JP" sz="4400" dirty="0">
                <a:latin typeface="+mj-ea"/>
                <a:ea typeface="+mj-ea"/>
              </a:rPr>
              <a:t>,X</a:t>
            </a:r>
            <a:r>
              <a:rPr lang="en-US" altLang="ja-JP" sz="4400" baseline="-25000" dirty="0">
                <a:latin typeface="+mj-ea"/>
                <a:ea typeface="+mj-ea"/>
              </a:rPr>
              <a:t>2</a:t>
            </a:r>
            <a:r>
              <a:rPr lang="en-US" altLang="ja-JP" sz="4400" dirty="0">
                <a:latin typeface="+mj-ea"/>
                <a:ea typeface="+mj-ea"/>
              </a:rPr>
              <a:t>,…,X</a:t>
            </a:r>
            <a:r>
              <a:rPr lang="en-US" altLang="ja-JP" sz="4400" baseline="-25000" dirty="0">
                <a:latin typeface="+mj-ea"/>
                <a:ea typeface="+mj-ea"/>
              </a:rPr>
              <a:t>N</a:t>
            </a:r>
            <a:r>
              <a:rPr lang="en-US" altLang="ja-JP" sz="4400" dirty="0">
                <a:latin typeface="+mj-ea"/>
                <a:ea typeface="+mj-ea"/>
              </a:rPr>
              <a:t>)</a:t>
            </a:r>
            <a:r>
              <a:rPr lang="ja-JP" altLang="en-US" sz="4400" dirty="0">
                <a:latin typeface="+mj-ea"/>
                <a:ea typeface="+mj-ea"/>
              </a:rPr>
              <a:t>の分布を調べておく</a:t>
            </a:r>
            <a:endParaRPr lang="en-US" altLang="ja-JP" sz="4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124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8882" y="557280"/>
            <a:ext cx="15902353" cy="1413515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仮説</a:t>
            </a:r>
            <a:r>
              <a:rPr lang="ja-JP" altLang="en-US" dirty="0"/>
              <a:t>検定の</a:t>
            </a:r>
            <a:r>
              <a:rPr lang="ja-JP" altLang="en-US" dirty="0" smtClean="0"/>
              <a:t>手順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24</a:t>
            </a:fld>
            <a:endParaRPr lang="en-US" altLang="ja-JP" dirty="0"/>
          </a:p>
        </p:txBody>
      </p:sp>
      <p:sp>
        <p:nvSpPr>
          <p:cNvPr id="9" name="正方形/長方形 3"/>
          <p:cNvSpPr>
            <a:spLocks noChangeArrowheads="1"/>
          </p:cNvSpPr>
          <p:nvPr/>
        </p:nvSpPr>
        <p:spPr bwMode="auto">
          <a:xfrm>
            <a:off x="991927" y="1962659"/>
            <a:ext cx="15077280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en-US" altLang="ja-JP" sz="4400" dirty="0" smtClean="0">
                <a:latin typeface="+mj-ea"/>
                <a:ea typeface="+mj-ea"/>
              </a:rPr>
              <a:t>vi) </a:t>
            </a:r>
            <a:r>
              <a:rPr lang="ja-JP" altLang="en-US" sz="4400" dirty="0" smtClean="0">
                <a:latin typeface="+mj-ea"/>
                <a:ea typeface="+mj-ea"/>
              </a:rPr>
              <a:t>有意水準</a:t>
            </a:r>
            <a:r>
              <a:rPr lang="en-US" altLang="ja-JP" sz="4400" dirty="0" smtClean="0">
                <a:latin typeface="+mj-ea"/>
                <a:ea typeface="+mj-ea"/>
              </a:rPr>
              <a:t>α</a:t>
            </a:r>
            <a:r>
              <a:rPr lang="ja-JP" altLang="en-US" sz="4400" dirty="0" smtClean="0">
                <a:latin typeface="+mj-ea"/>
                <a:ea typeface="+mj-ea"/>
              </a:rPr>
              <a:t>に対して</a:t>
            </a:r>
            <a:endParaRPr lang="en-US" altLang="ja-JP" sz="4400" dirty="0" smtClean="0">
              <a:latin typeface="+mj-ea"/>
              <a:ea typeface="+mj-ea"/>
            </a:endParaRPr>
          </a:p>
          <a:p>
            <a:pPr marL="0" indent="0">
              <a:spcAft>
                <a:spcPts val="1200"/>
              </a:spcAft>
              <a:buClr>
                <a:srgbClr val="A50021"/>
              </a:buClr>
              <a:defRPr/>
            </a:pPr>
            <a:r>
              <a:rPr lang="ja-JP" altLang="en-US" sz="4400" dirty="0" smtClean="0">
                <a:latin typeface="+mj-ea"/>
                <a:ea typeface="+mj-ea"/>
              </a:rPr>
              <a:t>　　　　</a:t>
            </a:r>
            <a:r>
              <a:rPr lang="en-US" altLang="ja-JP" sz="4400" dirty="0" smtClean="0">
                <a:latin typeface="+mj-ea"/>
                <a:ea typeface="+mj-ea"/>
              </a:rPr>
              <a:t>P(T(X</a:t>
            </a:r>
            <a:r>
              <a:rPr lang="en-US" altLang="ja-JP" sz="4400" baseline="-25000" dirty="0" smtClean="0">
                <a:latin typeface="+mj-ea"/>
                <a:ea typeface="+mj-ea"/>
              </a:rPr>
              <a:t>1</a:t>
            </a:r>
            <a:r>
              <a:rPr lang="en-US" altLang="ja-JP" sz="4400" dirty="0" smtClean="0">
                <a:latin typeface="+mj-ea"/>
                <a:ea typeface="+mj-ea"/>
              </a:rPr>
              <a:t>,X</a:t>
            </a:r>
            <a:r>
              <a:rPr lang="en-US" altLang="ja-JP" sz="4400" baseline="-25000" dirty="0" smtClean="0">
                <a:latin typeface="+mj-ea"/>
                <a:ea typeface="+mj-ea"/>
              </a:rPr>
              <a:t>2</a:t>
            </a:r>
            <a:r>
              <a:rPr lang="en-US" altLang="ja-JP" sz="4400" dirty="0" smtClean="0">
                <a:latin typeface="+mj-ea"/>
                <a:ea typeface="+mj-ea"/>
              </a:rPr>
              <a:t>,…,X</a:t>
            </a:r>
            <a:r>
              <a:rPr lang="en-US" altLang="ja-JP" sz="4400" baseline="-25000" dirty="0" smtClean="0">
                <a:latin typeface="+mj-ea"/>
                <a:ea typeface="+mj-ea"/>
              </a:rPr>
              <a:t>N</a:t>
            </a:r>
            <a:r>
              <a:rPr lang="en-US" altLang="ja-JP" sz="4400" dirty="0" smtClean="0">
                <a:latin typeface="+mj-ea"/>
                <a:ea typeface="+mj-ea"/>
              </a:rPr>
              <a:t>)</a:t>
            </a:r>
            <a:r>
              <a:rPr lang="ja-JP" altLang="en-US" sz="4400" dirty="0" smtClean="0">
                <a:latin typeface="+mj-ea"/>
                <a:ea typeface="+mj-ea"/>
              </a:rPr>
              <a:t>∈</a:t>
            </a:r>
            <a:r>
              <a:rPr lang="en-US" altLang="ja-JP" sz="4400" dirty="0" smtClean="0">
                <a:latin typeface="+mj-ea"/>
                <a:ea typeface="+mj-ea"/>
              </a:rPr>
              <a:t>R)</a:t>
            </a:r>
            <a:r>
              <a:rPr lang="ja-JP" altLang="en-US" sz="4400" dirty="0" smtClean="0">
                <a:latin typeface="+mj-ea"/>
                <a:ea typeface="+mj-ea"/>
              </a:rPr>
              <a:t>＝</a:t>
            </a:r>
            <a:r>
              <a:rPr lang="en-US" altLang="ja-JP" sz="4400" dirty="0" smtClean="0">
                <a:latin typeface="+mj-ea"/>
                <a:ea typeface="+mj-ea"/>
              </a:rPr>
              <a:t>α</a:t>
            </a:r>
          </a:p>
          <a:p>
            <a:pPr marL="0" indent="0">
              <a:spcAft>
                <a:spcPts val="1200"/>
              </a:spcAft>
              <a:buClr>
                <a:srgbClr val="A50021"/>
              </a:buClr>
              <a:defRPr/>
            </a:pPr>
            <a:r>
              <a:rPr lang="ja-JP" altLang="en-US" sz="4400" dirty="0" smtClean="0">
                <a:latin typeface="+mj-ea"/>
                <a:ea typeface="+mj-ea"/>
              </a:rPr>
              <a:t>　となる領域</a:t>
            </a:r>
            <a:r>
              <a:rPr lang="en-US" altLang="ja-JP" sz="4400" dirty="0" smtClean="0">
                <a:latin typeface="+mj-ea"/>
                <a:ea typeface="+mj-ea"/>
              </a:rPr>
              <a:t>R</a:t>
            </a:r>
            <a:r>
              <a:rPr lang="ja-JP" altLang="en-US" sz="4400" dirty="0" smtClean="0">
                <a:latin typeface="+mj-ea"/>
                <a:ea typeface="+mj-ea"/>
              </a:rPr>
              <a:t>を求めて置く（この</a:t>
            </a:r>
            <a:r>
              <a:rPr lang="en-US" altLang="ja-JP" sz="4400" dirty="0" smtClean="0">
                <a:latin typeface="+mj-ea"/>
                <a:ea typeface="+mj-ea"/>
              </a:rPr>
              <a:t>R</a:t>
            </a:r>
            <a:r>
              <a:rPr lang="ja-JP" altLang="en-US" sz="4400" dirty="0" smtClean="0">
                <a:latin typeface="+mj-ea"/>
                <a:ea typeface="+mj-ea"/>
              </a:rPr>
              <a:t>を</a:t>
            </a:r>
            <a:r>
              <a:rPr lang="ja-JP" altLang="en-US" sz="4400" dirty="0" smtClean="0">
                <a:solidFill>
                  <a:srgbClr val="FF0000"/>
                </a:solidFill>
                <a:latin typeface="+mj-ea"/>
                <a:ea typeface="+mj-ea"/>
              </a:rPr>
              <a:t>棄却域</a:t>
            </a:r>
            <a:r>
              <a:rPr lang="ja-JP" altLang="en-US" sz="4400" dirty="0" smtClean="0">
                <a:latin typeface="+mj-ea"/>
                <a:ea typeface="+mj-ea"/>
              </a:rPr>
              <a:t>と呼ぶ）</a:t>
            </a:r>
            <a:endParaRPr lang="en-US" altLang="ja-JP" sz="4400" dirty="0" smtClean="0">
              <a:latin typeface="+mj-ea"/>
              <a:ea typeface="+mj-ea"/>
            </a:endParaRPr>
          </a:p>
          <a:p>
            <a:pPr marL="0" indent="0">
              <a:spcAft>
                <a:spcPts val="1200"/>
              </a:spcAft>
              <a:buClr>
                <a:srgbClr val="A50021"/>
              </a:buClr>
              <a:defRPr/>
            </a:pPr>
            <a:endParaRPr lang="en-US" altLang="ja-JP" sz="4400" dirty="0" smtClean="0">
              <a:latin typeface="+mj-ea"/>
              <a:ea typeface="+mj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en-US" altLang="ja-JP" sz="4400" dirty="0" smtClean="0">
                <a:latin typeface="+mj-ea"/>
                <a:ea typeface="+mj-ea"/>
              </a:rPr>
              <a:t>vii) </a:t>
            </a:r>
            <a:r>
              <a:rPr lang="ja-JP" altLang="en-US" sz="4400" dirty="0" smtClean="0">
                <a:latin typeface="+mj-ea"/>
                <a:ea typeface="+mj-ea"/>
              </a:rPr>
              <a:t>前述の</a:t>
            </a:r>
            <a:r>
              <a:rPr lang="en-US" altLang="ja-JP" sz="4400" dirty="0" smtClean="0">
                <a:latin typeface="+mj-ea"/>
                <a:ea typeface="+mj-ea"/>
              </a:rPr>
              <a:t>T(x</a:t>
            </a:r>
            <a:r>
              <a:rPr lang="en-US" altLang="ja-JP" sz="4400" baseline="-25000" dirty="0" smtClean="0">
                <a:latin typeface="+mj-ea"/>
                <a:ea typeface="+mj-ea"/>
              </a:rPr>
              <a:t>1</a:t>
            </a:r>
            <a:r>
              <a:rPr lang="en-US" altLang="ja-JP" sz="4400" dirty="0" smtClean="0">
                <a:latin typeface="+mj-ea"/>
                <a:ea typeface="+mj-ea"/>
              </a:rPr>
              <a:t>,x</a:t>
            </a:r>
            <a:r>
              <a:rPr lang="en-US" altLang="ja-JP" sz="4400" baseline="-25000" dirty="0" smtClean="0">
                <a:latin typeface="+mj-ea"/>
                <a:ea typeface="+mj-ea"/>
              </a:rPr>
              <a:t>2</a:t>
            </a:r>
            <a:r>
              <a:rPr lang="en-US" altLang="ja-JP" sz="4400" dirty="0" smtClean="0">
                <a:latin typeface="+mj-ea"/>
                <a:ea typeface="+mj-ea"/>
              </a:rPr>
              <a:t>,…,</a:t>
            </a:r>
            <a:r>
              <a:rPr lang="en-US" altLang="ja-JP" sz="4400" dirty="0" err="1" smtClean="0">
                <a:latin typeface="+mj-ea"/>
                <a:ea typeface="+mj-ea"/>
              </a:rPr>
              <a:t>x</a:t>
            </a:r>
            <a:r>
              <a:rPr lang="en-US" altLang="ja-JP" sz="4400" baseline="-25000" dirty="0" err="1" smtClean="0">
                <a:latin typeface="+mj-ea"/>
                <a:ea typeface="+mj-ea"/>
              </a:rPr>
              <a:t>N</a:t>
            </a:r>
            <a:r>
              <a:rPr lang="en-US" altLang="ja-JP" sz="4400" dirty="0" smtClean="0">
                <a:latin typeface="+mj-ea"/>
                <a:ea typeface="+mj-ea"/>
              </a:rPr>
              <a:t>)</a:t>
            </a:r>
            <a:r>
              <a:rPr lang="ja-JP" altLang="en-US" sz="4400" dirty="0" smtClean="0">
                <a:latin typeface="+mj-ea"/>
                <a:ea typeface="+mj-ea"/>
              </a:rPr>
              <a:t>の値が</a:t>
            </a:r>
            <a:r>
              <a:rPr lang="en-US" altLang="ja-JP" sz="4400" dirty="0" smtClean="0">
                <a:latin typeface="+mj-ea"/>
                <a:ea typeface="+mj-ea"/>
              </a:rPr>
              <a:t>T(x</a:t>
            </a:r>
            <a:r>
              <a:rPr lang="en-US" altLang="ja-JP" sz="4400" baseline="-25000" dirty="0" smtClean="0">
                <a:latin typeface="+mj-ea"/>
                <a:ea typeface="+mj-ea"/>
              </a:rPr>
              <a:t>1</a:t>
            </a:r>
            <a:r>
              <a:rPr lang="en-US" altLang="ja-JP" sz="4400" dirty="0" smtClean="0">
                <a:latin typeface="+mj-ea"/>
                <a:ea typeface="+mj-ea"/>
              </a:rPr>
              <a:t>,x</a:t>
            </a:r>
            <a:r>
              <a:rPr lang="en-US" altLang="ja-JP" sz="4400" baseline="-25000" dirty="0" smtClean="0">
                <a:latin typeface="+mj-ea"/>
                <a:ea typeface="+mj-ea"/>
              </a:rPr>
              <a:t>2</a:t>
            </a:r>
            <a:r>
              <a:rPr lang="en-US" altLang="ja-JP" sz="4400" dirty="0" smtClean="0">
                <a:latin typeface="+mj-ea"/>
                <a:ea typeface="+mj-ea"/>
              </a:rPr>
              <a:t>,…,</a:t>
            </a:r>
            <a:r>
              <a:rPr lang="en-US" altLang="ja-JP" sz="4400" dirty="0" err="1" smtClean="0">
                <a:latin typeface="+mj-ea"/>
                <a:ea typeface="+mj-ea"/>
              </a:rPr>
              <a:t>x</a:t>
            </a:r>
            <a:r>
              <a:rPr lang="en-US" altLang="ja-JP" sz="4400" baseline="-25000" dirty="0" err="1" smtClean="0">
                <a:latin typeface="+mj-ea"/>
                <a:ea typeface="+mj-ea"/>
              </a:rPr>
              <a:t>N</a:t>
            </a:r>
            <a:r>
              <a:rPr lang="en-US" altLang="ja-JP" sz="4400" dirty="0" smtClean="0">
                <a:latin typeface="+mj-ea"/>
                <a:ea typeface="+mj-ea"/>
              </a:rPr>
              <a:t>)</a:t>
            </a:r>
            <a:r>
              <a:rPr lang="ja-JP" altLang="en-US" sz="4400" dirty="0" smtClean="0">
                <a:latin typeface="+mj-ea"/>
                <a:ea typeface="+mj-ea"/>
              </a:rPr>
              <a:t>∈</a:t>
            </a:r>
            <a:r>
              <a:rPr lang="en-US" altLang="ja-JP" sz="4400" dirty="0" smtClean="0">
                <a:latin typeface="+mj-ea"/>
                <a:ea typeface="+mj-ea"/>
              </a:rPr>
              <a:t>R</a:t>
            </a:r>
            <a:r>
              <a:rPr lang="ja-JP" altLang="en-US" sz="4400" dirty="0" smtClean="0">
                <a:latin typeface="+mj-ea"/>
                <a:ea typeface="+mj-ea"/>
              </a:rPr>
              <a:t>ならば仮説</a:t>
            </a:r>
            <a:r>
              <a:rPr lang="en-US" altLang="ja-JP" sz="4400" dirty="0" smtClean="0">
                <a:latin typeface="+mj-ea"/>
                <a:ea typeface="+mj-ea"/>
              </a:rPr>
              <a:t>H</a:t>
            </a:r>
            <a:r>
              <a:rPr lang="en-US" altLang="ja-JP" sz="4400" baseline="-25000" dirty="0" smtClean="0">
                <a:latin typeface="+mj-ea"/>
                <a:ea typeface="+mj-ea"/>
              </a:rPr>
              <a:t>0</a:t>
            </a:r>
            <a:r>
              <a:rPr lang="ja-JP" altLang="en-US" sz="4400" dirty="0" smtClean="0">
                <a:latin typeface="+mj-ea"/>
                <a:ea typeface="+mj-ea"/>
              </a:rPr>
              <a:t>を棄てる </a:t>
            </a:r>
            <a:r>
              <a:rPr lang="en-US" altLang="ja-JP" sz="4400" dirty="0" smtClean="0">
                <a:latin typeface="+mj-ea"/>
                <a:ea typeface="+mj-ea"/>
              </a:rPr>
              <a:t>/ </a:t>
            </a:r>
            <a:r>
              <a:rPr lang="ja-JP" altLang="en-US" sz="4400" dirty="0" smtClean="0">
                <a:latin typeface="+mj-ea"/>
                <a:ea typeface="+mj-ea"/>
              </a:rPr>
              <a:t>そうでなければ、仮説</a:t>
            </a:r>
            <a:r>
              <a:rPr lang="en-US" altLang="ja-JP" sz="4400" dirty="0" smtClean="0">
                <a:latin typeface="+mj-ea"/>
                <a:ea typeface="+mj-ea"/>
              </a:rPr>
              <a:t>H</a:t>
            </a:r>
            <a:r>
              <a:rPr lang="en-US" altLang="ja-JP" sz="4400" baseline="-25000" dirty="0" smtClean="0">
                <a:latin typeface="+mj-ea"/>
                <a:ea typeface="+mj-ea"/>
              </a:rPr>
              <a:t>0</a:t>
            </a:r>
            <a:r>
              <a:rPr lang="ja-JP" altLang="en-US" sz="4400" dirty="0" smtClean="0">
                <a:latin typeface="+mj-ea"/>
                <a:ea typeface="+mj-ea"/>
              </a:rPr>
              <a:t>は棄てられない、と結論づける</a:t>
            </a:r>
            <a:endParaRPr lang="en-US" altLang="ja-JP" sz="4400" dirty="0" smtClean="0">
              <a:latin typeface="+mj-ea"/>
              <a:ea typeface="+mj-ea"/>
            </a:endParaRPr>
          </a:p>
        </p:txBody>
      </p:sp>
      <p:sp>
        <p:nvSpPr>
          <p:cNvPr id="10" name="ホームベース 9"/>
          <p:cNvSpPr/>
          <p:nvPr/>
        </p:nvSpPr>
        <p:spPr>
          <a:xfrm rot="10800000">
            <a:off x="10812623" y="2076001"/>
            <a:ext cx="5724636" cy="1406962"/>
          </a:xfrm>
          <a:prstGeom prst="homePlate">
            <a:avLst/>
          </a:prstGeom>
          <a:solidFill>
            <a:srgbClr val="FFCC66"/>
          </a:solidFill>
          <a:ln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1208667" y="2402843"/>
            <a:ext cx="6048672" cy="10636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accent6">
                    <a:lumMod val="25000"/>
                  </a:schemeClr>
                </a:solidFill>
                <a:latin typeface="HGP創英角ﾎﾟｯﾌﾟ体" pitchFamily="50" charset="-128"/>
                <a:ea typeface="HGP創英角ﾎﾟｯﾌﾟ体" pitchFamily="50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ja-JP" altLang="en-US" sz="3600" kern="0" dirty="0" smtClean="0">
                <a:latin typeface="+mj-ea"/>
                <a:ea typeface="+mj-ea"/>
              </a:rPr>
              <a:t>通常、</a:t>
            </a:r>
            <a:r>
              <a:rPr lang="en-US" altLang="ja-JP" sz="3600" kern="0" dirty="0" smtClean="0">
                <a:latin typeface="+mj-ea"/>
                <a:ea typeface="+mj-ea"/>
              </a:rPr>
              <a:t>α=0.01(</a:t>
            </a:r>
            <a:r>
              <a:rPr lang="ja-JP" altLang="en-US" sz="3600" kern="0" dirty="0" smtClean="0">
                <a:latin typeface="+mj-ea"/>
                <a:ea typeface="+mj-ea"/>
              </a:rPr>
              <a:t>有意水準</a:t>
            </a:r>
            <a:r>
              <a:rPr lang="en-US" altLang="ja-JP" sz="3600" kern="0" dirty="0" smtClean="0">
                <a:latin typeface="+mj-ea"/>
                <a:ea typeface="+mj-ea"/>
              </a:rPr>
              <a:t>1%)</a:t>
            </a:r>
            <a:r>
              <a:rPr lang="ja-JP" altLang="en-US" sz="3600" kern="0" dirty="0" smtClean="0">
                <a:latin typeface="+mj-ea"/>
                <a:ea typeface="+mj-ea"/>
              </a:rPr>
              <a:t>もしくは</a:t>
            </a:r>
            <a:r>
              <a:rPr lang="en-US" altLang="ja-JP" sz="3600" kern="0" dirty="0" smtClean="0">
                <a:latin typeface="+mj-ea"/>
                <a:ea typeface="+mj-ea"/>
              </a:rPr>
              <a:t>0.05(5%)</a:t>
            </a:r>
            <a:endParaRPr lang="ja-JP" altLang="en-US" sz="3600" kern="0" dirty="0" smtClean="0">
              <a:latin typeface="+mj-ea"/>
              <a:ea typeface="+mj-ea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5331357" y="7688622"/>
            <a:ext cx="5905500" cy="100806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360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5404382" y="7677510"/>
            <a:ext cx="6056313" cy="106203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accent6">
                    <a:lumMod val="25000"/>
                  </a:schemeClr>
                </a:solidFill>
                <a:latin typeface="HGP創英角ﾎﾟｯﾌﾟ体" pitchFamily="50" charset="-128"/>
                <a:ea typeface="HGP創英角ﾎﾟｯﾌﾟ体" pitchFamily="50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ja-JP" altLang="en-US" sz="4400" kern="0" dirty="0" smtClean="0"/>
              <a:t>以下、用語を解説</a:t>
            </a:r>
          </a:p>
        </p:txBody>
      </p:sp>
    </p:spTree>
    <p:extLst>
      <p:ext uri="{BB962C8B-B14F-4D97-AF65-F5344CB8AC3E}">
        <p14:creationId xmlns:p14="http://schemas.microsoft.com/office/powerpoint/2010/main" val="367121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先ほどの例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25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35" y="4599087"/>
            <a:ext cx="6636529" cy="3914924"/>
          </a:xfrm>
          <a:prstGeom prst="rect">
            <a:avLst/>
          </a:prstGeom>
        </p:spPr>
      </p:pic>
      <p:sp>
        <p:nvSpPr>
          <p:cNvPr id="7" name="正方形/長方形 3"/>
          <p:cNvSpPr>
            <a:spLocks noChangeArrowheads="1"/>
          </p:cNvSpPr>
          <p:nvPr/>
        </p:nvSpPr>
        <p:spPr bwMode="auto">
          <a:xfrm>
            <a:off x="662058" y="2402843"/>
            <a:ext cx="1580319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latin typeface="+mj-ea"/>
                <a:ea typeface="+mj-ea"/>
              </a:rPr>
              <a:t>B</a:t>
            </a:r>
            <a:r>
              <a:rPr lang="ja-JP" altLang="en-US" sz="4400" dirty="0" smtClean="0">
                <a:latin typeface="+mj-ea"/>
                <a:ea typeface="+mj-ea"/>
              </a:rPr>
              <a:t>君の仮説がホントだとすると</a:t>
            </a:r>
            <a:r>
              <a:rPr lang="ja-JP" altLang="en-US" sz="4400" dirty="0" err="1" smtClean="0">
                <a:latin typeface="+mj-ea"/>
                <a:ea typeface="+mj-ea"/>
              </a:rPr>
              <a:t>、、、</a:t>
            </a:r>
            <a:endParaRPr lang="en-US" altLang="ja-JP" sz="4000" dirty="0">
              <a:latin typeface="+mj-ea"/>
              <a:ea typeface="+mj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95899" y="87099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1739615" y="8343503"/>
            <a:ext cx="684076" cy="218398"/>
          </a:xfrm>
          <a:prstGeom prst="round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4547927" y="4383063"/>
            <a:ext cx="0" cy="46381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正方形/長方形 3"/>
          <p:cNvSpPr>
            <a:spLocks noChangeArrowheads="1"/>
          </p:cNvSpPr>
          <p:nvPr/>
        </p:nvSpPr>
        <p:spPr bwMode="auto">
          <a:xfrm>
            <a:off x="6807795" y="8055471"/>
            <a:ext cx="839731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 algn="r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 smtClean="0">
                <a:latin typeface="+mj-ea"/>
                <a:ea typeface="+mj-ea"/>
              </a:rPr>
              <a:t>このあたりにデータが集まっている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0" indent="0" algn="r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 smtClean="0">
                <a:latin typeface="+mj-ea"/>
                <a:ea typeface="+mj-ea"/>
              </a:rPr>
              <a:t>→ほぼ有りえない　と感じる</a:t>
            </a:r>
            <a:endParaRPr lang="en-US" altLang="ja-JP" sz="4000" dirty="0">
              <a:latin typeface="+mj-ea"/>
              <a:ea typeface="+mj-ea"/>
            </a:endParaRPr>
          </a:p>
        </p:txBody>
      </p:sp>
      <p:cxnSp>
        <p:nvCxnSpPr>
          <p:cNvPr id="14" name="直線矢印コネクタ 13"/>
          <p:cNvCxnSpPr/>
          <p:nvPr/>
        </p:nvCxnSpPr>
        <p:spPr bwMode="auto">
          <a:xfrm flipH="1" flipV="1">
            <a:off x="2315680" y="8499713"/>
            <a:ext cx="4896543" cy="2581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5145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先ほどの例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26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35" y="4599087"/>
            <a:ext cx="6636529" cy="3914924"/>
          </a:xfrm>
          <a:prstGeom prst="rect">
            <a:avLst/>
          </a:prstGeom>
        </p:spPr>
      </p:pic>
      <p:sp>
        <p:nvSpPr>
          <p:cNvPr id="7" name="正方形/長方形 3"/>
          <p:cNvSpPr>
            <a:spLocks noChangeArrowheads="1"/>
          </p:cNvSpPr>
          <p:nvPr/>
        </p:nvSpPr>
        <p:spPr bwMode="auto">
          <a:xfrm>
            <a:off x="662058" y="1538747"/>
            <a:ext cx="15803193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400" dirty="0" smtClean="0">
                <a:latin typeface="+mj-ea"/>
                <a:ea typeface="+mj-ea"/>
              </a:rPr>
              <a:t>「この仮説に対して、この観測値はありえない」と</a:t>
            </a:r>
            <a:endParaRPr lang="en-US" altLang="ja-JP" sz="4400" dirty="0" smtClean="0">
              <a:latin typeface="+mj-ea"/>
              <a:ea typeface="+mj-ea"/>
            </a:endParaRPr>
          </a:p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400" dirty="0">
                <a:latin typeface="+mj-ea"/>
                <a:ea typeface="+mj-ea"/>
              </a:rPr>
              <a:t>　</a:t>
            </a:r>
            <a:r>
              <a:rPr lang="ja-JP" altLang="en-US" sz="4400" dirty="0" smtClean="0">
                <a:latin typeface="+mj-ea"/>
                <a:ea typeface="+mj-ea"/>
              </a:rPr>
              <a:t>思う領域</a:t>
            </a:r>
            <a:r>
              <a:rPr lang="ja-JP" altLang="en-US" sz="4400" dirty="0">
                <a:latin typeface="+mj-ea"/>
                <a:ea typeface="+mj-ea"/>
              </a:rPr>
              <a:t>　</a:t>
            </a:r>
            <a:r>
              <a:rPr lang="ja-JP" altLang="en-US" sz="4400" dirty="0" smtClean="0">
                <a:latin typeface="+mj-ea"/>
                <a:ea typeface="+mj-ea"/>
              </a:rPr>
              <a:t>⇒　これが棄却域</a:t>
            </a:r>
            <a:endParaRPr lang="en-US" altLang="ja-JP" sz="4400" dirty="0" smtClean="0">
              <a:latin typeface="+mj-ea"/>
              <a:ea typeface="+mj-ea"/>
            </a:endParaRPr>
          </a:p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 smtClean="0">
                <a:latin typeface="+mj-ea"/>
                <a:ea typeface="+mj-ea"/>
              </a:rPr>
              <a:t>別の言葉で言うと、いま起こっていることが、仮説に基づくと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 smtClean="0">
                <a:latin typeface="+mj-ea"/>
                <a:ea typeface="+mj-ea"/>
              </a:rPr>
              <a:t>「余りに珍しい事がら」かどうか、で判断しているわけです。</a:t>
            </a:r>
            <a:endParaRPr lang="en-US" altLang="ja-JP" sz="4000" dirty="0">
              <a:latin typeface="+mj-ea"/>
              <a:ea typeface="+mj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95899" y="87099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1739615" y="8343503"/>
            <a:ext cx="684076" cy="218398"/>
          </a:xfrm>
          <a:prstGeom prst="round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4547927" y="4383063"/>
            <a:ext cx="0" cy="46381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正方形/長方形 3"/>
          <p:cNvSpPr>
            <a:spLocks noChangeArrowheads="1"/>
          </p:cNvSpPr>
          <p:nvPr/>
        </p:nvSpPr>
        <p:spPr bwMode="auto">
          <a:xfrm>
            <a:off x="6807795" y="8055471"/>
            <a:ext cx="839731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 algn="r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 smtClean="0">
                <a:latin typeface="+mj-ea"/>
                <a:ea typeface="+mj-ea"/>
              </a:rPr>
              <a:t>このあたりにデータが集まっている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0" indent="0" algn="r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 smtClean="0">
                <a:latin typeface="+mj-ea"/>
                <a:ea typeface="+mj-ea"/>
              </a:rPr>
              <a:t>→ほぼ有りえない　と感じる</a:t>
            </a:r>
            <a:endParaRPr lang="en-US" altLang="ja-JP" sz="4000" dirty="0">
              <a:latin typeface="+mj-ea"/>
              <a:ea typeface="+mj-ea"/>
            </a:endParaRPr>
          </a:p>
        </p:txBody>
      </p:sp>
      <p:cxnSp>
        <p:nvCxnSpPr>
          <p:cNvPr id="14" name="直線矢印コネクタ 13"/>
          <p:cNvCxnSpPr/>
          <p:nvPr/>
        </p:nvCxnSpPr>
        <p:spPr bwMode="auto">
          <a:xfrm flipH="1" flipV="1">
            <a:off x="2315680" y="8499713"/>
            <a:ext cx="4896543" cy="2581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916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先ほどの例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27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35" y="4599087"/>
            <a:ext cx="6636529" cy="3914924"/>
          </a:xfrm>
          <a:prstGeom prst="rect">
            <a:avLst/>
          </a:prstGeom>
        </p:spPr>
      </p:pic>
      <p:sp>
        <p:nvSpPr>
          <p:cNvPr id="7" name="正方形/長方形 3"/>
          <p:cNvSpPr>
            <a:spLocks noChangeArrowheads="1"/>
          </p:cNvSpPr>
          <p:nvPr/>
        </p:nvSpPr>
        <p:spPr bwMode="auto">
          <a:xfrm>
            <a:off x="662058" y="1538747"/>
            <a:ext cx="15803193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 smtClean="0">
                <a:latin typeface="+mj-ea"/>
                <a:ea typeface="+mj-ea"/>
              </a:rPr>
              <a:t>「ほぼ有り得ない」の領域、「余りに珍しい事がら」と判断する領域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 err="1" smtClean="0">
                <a:latin typeface="+mj-ea"/>
                <a:ea typeface="+mj-ea"/>
              </a:rPr>
              <a:t>、、、</a:t>
            </a:r>
            <a:r>
              <a:rPr lang="ja-JP" altLang="en-US" sz="4000" dirty="0" smtClean="0">
                <a:latin typeface="+mj-ea"/>
                <a:ea typeface="+mj-ea"/>
              </a:rPr>
              <a:t>定量的にどう決めるか？が問題。統計の言葉で言うと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 smtClean="0">
                <a:latin typeface="+mj-ea"/>
                <a:ea typeface="+mj-ea"/>
              </a:rPr>
              <a:t>「棄却域をどう決めますか？」</a:t>
            </a:r>
            <a:endParaRPr lang="en-US" altLang="ja-JP" sz="4000" dirty="0">
              <a:latin typeface="+mj-ea"/>
              <a:ea typeface="+mj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95899" y="87099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1739615" y="8343503"/>
            <a:ext cx="684076" cy="218398"/>
          </a:xfrm>
          <a:prstGeom prst="round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4547927" y="4383063"/>
            <a:ext cx="0" cy="46381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正方形/長方形 3"/>
          <p:cNvSpPr>
            <a:spLocks noChangeArrowheads="1"/>
          </p:cNvSpPr>
          <p:nvPr/>
        </p:nvSpPr>
        <p:spPr bwMode="auto">
          <a:xfrm>
            <a:off x="6807795" y="8055471"/>
            <a:ext cx="839731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 algn="r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 smtClean="0">
                <a:latin typeface="+mj-ea"/>
                <a:ea typeface="+mj-ea"/>
              </a:rPr>
              <a:t>このあたりにデータが集まっている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0" indent="0" algn="r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 smtClean="0">
                <a:latin typeface="+mj-ea"/>
                <a:ea typeface="+mj-ea"/>
              </a:rPr>
              <a:t>→ほぼ有りえない　と感じる</a:t>
            </a:r>
            <a:endParaRPr lang="en-US" altLang="ja-JP" sz="4000" dirty="0">
              <a:latin typeface="+mj-ea"/>
              <a:ea typeface="+mj-ea"/>
            </a:endParaRPr>
          </a:p>
        </p:txBody>
      </p:sp>
      <p:cxnSp>
        <p:nvCxnSpPr>
          <p:cNvPr id="14" name="直線矢印コネクタ 13"/>
          <p:cNvCxnSpPr/>
          <p:nvPr/>
        </p:nvCxnSpPr>
        <p:spPr bwMode="auto">
          <a:xfrm flipH="1" flipV="1">
            <a:off x="2315680" y="8499713"/>
            <a:ext cx="4896543" cy="2581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7035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先ほどの例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28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35" y="4599087"/>
            <a:ext cx="6636529" cy="3914924"/>
          </a:xfrm>
          <a:prstGeom prst="rect">
            <a:avLst/>
          </a:prstGeom>
        </p:spPr>
      </p:pic>
      <p:sp>
        <p:nvSpPr>
          <p:cNvPr id="7" name="正方形/長方形 3"/>
          <p:cNvSpPr>
            <a:spLocks noChangeArrowheads="1"/>
          </p:cNvSpPr>
          <p:nvPr/>
        </p:nvSpPr>
        <p:spPr bwMode="auto">
          <a:xfrm>
            <a:off x="662058" y="1538747"/>
            <a:ext cx="15803193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 smtClean="0">
                <a:latin typeface="+mj-ea"/>
                <a:ea typeface="+mj-ea"/>
              </a:rPr>
              <a:t>「棄却域をどう決めますか？」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 smtClean="0">
                <a:latin typeface="+mj-ea"/>
                <a:ea typeface="+mj-ea"/>
              </a:rPr>
              <a:t>有意水準</a:t>
            </a:r>
            <a:r>
              <a:rPr lang="en-US" altLang="ja-JP" sz="4000" dirty="0" smtClean="0">
                <a:latin typeface="+mj-ea"/>
                <a:ea typeface="+mj-ea"/>
              </a:rPr>
              <a:t>5%</a:t>
            </a:r>
            <a:r>
              <a:rPr lang="ja-JP" altLang="en-US" sz="4000" dirty="0" smtClean="0">
                <a:latin typeface="+mj-ea"/>
                <a:ea typeface="+mj-ea"/>
              </a:rPr>
              <a:t>の検定であれば、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 smtClean="0">
                <a:latin typeface="+mj-ea"/>
                <a:ea typeface="+mj-ea"/>
              </a:rPr>
              <a:t>片側検定⇒「上位</a:t>
            </a:r>
            <a:r>
              <a:rPr lang="en-US" altLang="ja-JP" sz="4000" dirty="0" smtClean="0">
                <a:latin typeface="+mj-ea"/>
                <a:ea typeface="+mj-ea"/>
              </a:rPr>
              <a:t>/</a:t>
            </a:r>
            <a:r>
              <a:rPr lang="ja-JP" altLang="en-US" sz="4000" dirty="0" smtClean="0">
                <a:latin typeface="+mj-ea"/>
                <a:ea typeface="+mj-ea"/>
              </a:rPr>
              <a:t>下位</a:t>
            </a:r>
            <a:r>
              <a:rPr lang="en-US" altLang="ja-JP" sz="4000" dirty="0" smtClean="0">
                <a:latin typeface="+mj-ea"/>
                <a:ea typeface="+mj-ea"/>
              </a:rPr>
              <a:t>5%</a:t>
            </a:r>
            <a:r>
              <a:rPr lang="ja-JP" altLang="en-US" sz="4000" dirty="0" smtClean="0">
                <a:latin typeface="+mj-ea"/>
                <a:ea typeface="+mj-ea"/>
              </a:rPr>
              <a:t>の領域」を、この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 smtClean="0">
                <a:latin typeface="+mj-ea"/>
                <a:ea typeface="+mj-ea"/>
              </a:rPr>
              <a:t>「珍しいことがら」の領域と決めます。</a:t>
            </a:r>
            <a:endParaRPr lang="en-US" altLang="ja-JP" sz="4000" dirty="0" smtClean="0">
              <a:latin typeface="+mj-ea"/>
              <a:ea typeface="+mj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95899" y="87099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1739615" y="8343503"/>
            <a:ext cx="684076" cy="218398"/>
          </a:xfrm>
          <a:prstGeom prst="round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4547927" y="4383063"/>
            <a:ext cx="0" cy="46381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正方形/長方形 3"/>
          <p:cNvSpPr>
            <a:spLocks noChangeArrowheads="1"/>
          </p:cNvSpPr>
          <p:nvPr/>
        </p:nvSpPr>
        <p:spPr bwMode="auto">
          <a:xfrm>
            <a:off x="6807795" y="8055471"/>
            <a:ext cx="839731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 algn="r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 smtClean="0">
                <a:latin typeface="+mj-ea"/>
                <a:ea typeface="+mj-ea"/>
              </a:rPr>
              <a:t>下位</a:t>
            </a:r>
            <a:r>
              <a:rPr lang="en-US" altLang="ja-JP" sz="4000" dirty="0" smtClean="0">
                <a:latin typeface="+mj-ea"/>
                <a:ea typeface="+mj-ea"/>
              </a:rPr>
              <a:t>5%</a:t>
            </a:r>
            <a:r>
              <a:rPr lang="ja-JP" altLang="en-US" sz="4000" dirty="0" smtClean="0">
                <a:latin typeface="+mj-ea"/>
                <a:ea typeface="+mj-ea"/>
              </a:rPr>
              <a:t>に入るのは、とても珍しいことがら、と決める。</a:t>
            </a:r>
            <a:endParaRPr lang="en-US" altLang="ja-JP" sz="4000" dirty="0">
              <a:latin typeface="+mj-ea"/>
              <a:ea typeface="+mj-ea"/>
            </a:endParaRPr>
          </a:p>
        </p:txBody>
      </p:sp>
      <p:cxnSp>
        <p:nvCxnSpPr>
          <p:cNvPr id="14" name="直線矢印コネクタ 13"/>
          <p:cNvCxnSpPr/>
          <p:nvPr/>
        </p:nvCxnSpPr>
        <p:spPr bwMode="auto">
          <a:xfrm flipH="1" flipV="1">
            <a:off x="2315680" y="8499713"/>
            <a:ext cx="4896543" cy="2581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9809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先ほどの例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29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35" y="4599087"/>
            <a:ext cx="6636529" cy="3914924"/>
          </a:xfrm>
          <a:prstGeom prst="rect">
            <a:avLst/>
          </a:prstGeom>
        </p:spPr>
      </p:pic>
      <p:sp>
        <p:nvSpPr>
          <p:cNvPr id="7" name="正方形/長方形 3"/>
          <p:cNvSpPr>
            <a:spLocks noChangeArrowheads="1"/>
          </p:cNvSpPr>
          <p:nvPr/>
        </p:nvSpPr>
        <p:spPr bwMode="auto">
          <a:xfrm>
            <a:off x="662058" y="1538747"/>
            <a:ext cx="15803193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 smtClean="0">
                <a:latin typeface="+mj-ea"/>
                <a:ea typeface="+mj-ea"/>
              </a:rPr>
              <a:t>「棄却域をどう決めますか？」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 smtClean="0">
                <a:latin typeface="+mj-ea"/>
                <a:ea typeface="+mj-ea"/>
              </a:rPr>
              <a:t>有意水準</a:t>
            </a:r>
            <a:r>
              <a:rPr lang="en-US" altLang="ja-JP" sz="4000" dirty="0" smtClean="0">
                <a:latin typeface="+mj-ea"/>
                <a:ea typeface="+mj-ea"/>
              </a:rPr>
              <a:t>5%</a:t>
            </a:r>
            <a:r>
              <a:rPr lang="ja-JP" altLang="en-US" sz="4000" dirty="0" smtClean="0">
                <a:latin typeface="+mj-ea"/>
                <a:ea typeface="+mj-ea"/>
              </a:rPr>
              <a:t>の検定であれば、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>
                <a:latin typeface="+mj-ea"/>
                <a:ea typeface="+mj-ea"/>
              </a:rPr>
              <a:t>両側</a:t>
            </a:r>
            <a:r>
              <a:rPr lang="ja-JP" altLang="en-US" sz="4000" dirty="0" smtClean="0">
                <a:latin typeface="+mj-ea"/>
                <a:ea typeface="+mj-ea"/>
              </a:rPr>
              <a:t>検定⇒「上位</a:t>
            </a:r>
            <a:r>
              <a:rPr lang="en-US" altLang="ja-JP" sz="4000" dirty="0" smtClean="0">
                <a:latin typeface="+mj-ea"/>
                <a:ea typeface="+mj-ea"/>
              </a:rPr>
              <a:t>/</a:t>
            </a:r>
            <a:r>
              <a:rPr lang="ja-JP" altLang="en-US" sz="4000" dirty="0" smtClean="0">
                <a:latin typeface="+mj-ea"/>
                <a:ea typeface="+mj-ea"/>
              </a:rPr>
              <a:t>下位</a:t>
            </a:r>
            <a:r>
              <a:rPr lang="en-US" altLang="ja-JP" sz="4000" dirty="0" smtClean="0">
                <a:latin typeface="+mj-ea"/>
                <a:ea typeface="+mj-ea"/>
              </a:rPr>
              <a:t>2.5%</a:t>
            </a:r>
            <a:r>
              <a:rPr lang="ja-JP" altLang="en-US" sz="4000" dirty="0" err="1" smtClean="0">
                <a:latin typeface="+mj-ea"/>
                <a:ea typeface="+mj-ea"/>
              </a:rPr>
              <a:t>ずつの</a:t>
            </a:r>
            <a:r>
              <a:rPr lang="ja-JP" altLang="en-US" sz="4000" dirty="0" smtClean="0">
                <a:latin typeface="+mj-ea"/>
                <a:ea typeface="+mj-ea"/>
              </a:rPr>
              <a:t>領域」を、この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 smtClean="0">
                <a:latin typeface="+mj-ea"/>
                <a:ea typeface="+mj-ea"/>
              </a:rPr>
              <a:t>「珍しいことがら」の領域と決めます。</a:t>
            </a:r>
            <a:endParaRPr lang="en-US" altLang="ja-JP" sz="4000" dirty="0" smtClean="0">
              <a:latin typeface="+mj-ea"/>
              <a:ea typeface="+mj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95899" y="87099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1667607" y="8343503"/>
            <a:ext cx="684076" cy="218398"/>
          </a:xfrm>
          <a:prstGeom prst="round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4547927" y="4383063"/>
            <a:ext cx="0" cy="46381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正方形/長方形 3"/>
          <p:cNvSpPr>
            <a:spLocks noChangeArrowheads="1"/>
          </p:cNvSpPr>
          <p:nvPr/>
        </p:nvSpPr>
        <p:spPr bwMode="auto">
          <a:xfrm>
            <a:off x="8031931" y="5823223"/>
            <a:ext cx="8397316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 smtClean="0">
                <a:latin typeface="+mj-ea"/>
                <a:ea typeface="+mj-ea"/>
              </a:rPr>
              <a:t>上位でも下位でも、全体</a:t>
            </a:r>
            <a:r>
              <a:rPr lang="ja-JP" altLang="en-US" sz="4000" dirty="0">
                <a:latin typeface="+mj-ea"/>
                <a:ea typeface="+mj-ea"/>
              </a:rPr>
              <a:t>の</a:t>
            </a:r>
            <a:r>
              <a:rPr lang="en-US" altLang="ja-JP" sz="4000" dirty="0" smtClean="0">
                <a:latin typeface="+mj-ea"/>
                <a:ea typeface="+mj-ea"/>
              </a:rPr>
              <a:t>5%</a:t>
            </a:r>
            <a:r>
              <a:rPr lang="ja-JP" altLang="en-US" sz="4000" dirty="0" smtClean="0">
                <a:latin typeface="+mj-ea"/>
                <a:ea typeface="+mj-ea"/>
              </a:rPr>
              <a:t>に入るのは、とても珍しいことがら、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 smtClean="0">
                <a:latin typeface="+mj-ea"/>
                <a:ea typeface="+mj-ea"/>
              </a:rPr>
              <a:t>と決める。</a:t>
            </a:r>
            <a:endParaRPr lang="en-US" altLang="ja-JP" sz="4000" dirty="0">
              <a:latin typeface="+mj-ea"/>
              <a:ea typeface="+mj-ea"/>
            </a:endParaRPr>
          </a:p>
        </p:txBody>
      </p:sp>
      <p:cxnSp>
        <p:nvCxnSpPr>
          <p:cNvPr id="14" name="直線矢印コネクタ 13"/>
          <p:cNvCxnSpPr/>
          <p:nvPr/>
        </p:nvCxnSpPr>
        <p:spPr bwMode="auto">
          <a:xfrm flipH="1">
            <a:off x="2315681" y="6539081"/>
            <a:ext cx="5652626" cy="18378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角丸四角形 12"/>
          <p:cNvSpPr/>
          <p:nvPr/>
        </p:nvSpPr>
        <p:spPr bwMode="auto">
          <a:xfrm>
            <a:off x="6603071" y="8296610"/>
            <a:ext cx="684076" cy="218398"/>
          </a:xfrm>
          <a:prstGeom prst="round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cxnSp>
        <p:nvCxnSpPr>
          <p:cNvPr id="15" name="直線矢印コネクタ 14"/>
          <p:cNvCxnSpPr>
            <a:endCxn id="13" idx="0"/>
          </p:cNvCxnSpPr>
          <p:nvPr/>
        </p:nvCxnSpPr>
        <p:spPr bwMode="auto">
          <a:xfrm flipH="1">
            <a:off x="6945109" y="6623439"/>
            <a:ext cx="962983" cy="16731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正方形/長方形 3"/>
          <p:cNvSpPr>
            <a:spLocks noChangeArrowheads="1"/>
          </p:cNvSpPr>
          <p:nvPr/>
        </p:nvSpPr>
        <p:spPr bwMode="auto">
          <a:xfrm>
            <a:off x="8184331" y="7766275"/>
            <a:ext cx="839731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en-US" altLang="ja-JP" sz="4000" dirty="0" smtClean="0">
                <a:latin typeface="+mj-ea"/>
                <a:ea typeface="+mj-ea"/>
              </a:rPr>
              <a:t>※</a:t>
            </a:r>
            <a:r>
              <a:rPr lang="ja-JP" altLang="en-US" sz="4000" dirty="0" smtClean="0">
                <a:latin typeface="+mj-ea"/>
                <a:ea typeface="+mj-ea"/>
              </a:rPr>
              <a:t>両側</a:t>
            </a:r>
            <a:r>
              <a:rPr lang="en-US" altLang="ja-JP" sz="4000" dirty="0" smtClean="0">
                <a:latin typeface="+mj-ea"/>
                <a:ea typeface="+mj-ea"/>
              </a:rPr>
              <a:t>/</a:t>
            </a:r>
            <a:r>
              <a:rPr lang="ja-JP" altLang="en-US" sz="4000" dirty="0" smtClean="0">
                <a:latin typeface="+mj-ea"/>
                <a:ea typeface="+mj-ea"/>
              </a:rPr>
              <a:t>片側検定は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>
                <a:latin typeface="+mj-ea"/>
                <a:ea typeface="+mj-ea"/>
              </a:rPr>
              <a:t>　</a:t>
            </a:r>
            <a:r>
              <a:rPr lang="ja-JP" altLang="en-US" sz="4000" dirty="0" smtClean="0">
                <a:latin typeface="+mj-ea"/>
                <a:ea typeface="+mj-ea"/>
              </a:rPr>
              <a:t>このあと学習します。</a:t>
            </a:r>
            <a:endParaRPr lang="en-US" altLang="ja-JP" sz="4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060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今回の講義内容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</a:t>
            </a:fld>
            <a:endParaRPr lang="en-US" altLang="ja-JP" dirty="0"/>
          </a:p>
        </p:txBody>
      </p:sp>
      <p:sp>
        <p:nvSpPr>
          <p:cNvPr id="3" name="正方形/長方形 2"/>
          <p:cNvSpPr/>
          <p:nvPr/>
        </p:nvSpPr>
        <p:spPr>
          <a:xfrm>
            <a:off x="5159995" y="3635688"/>
            <a:ext cx="790779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400" dirty="0">
                <a:latin typeface="+mn-ea"/>
                <a:ea typeface="+mn-ea"/>
              </a:rPr>
              <a:t>１．区間推定のまとめ</a:t>
            </a:r>
          </a:p>
          <a:p>
            <a:r>
              <a:rPr lang="ja-JP" altLang="en-US" sz="4400" dirty="0">
                <a:latin typeface="+mn-ea"/>
                <a:ea typeface="+mn-ea"/>
              </a:rPr>
              <a:t>２．仮説検定</a:t>
            </a:r>
          </a:p>
          <a:p>
            <a:r>
              <a:rPr lang="en-US" altLang="ja-JP" sz="4400" dirty="0">
                <a:latin typeface="+mn-ea"/>
                <a:ea typeface="+mn-ea"/>
              </a:rPr>
              <a:t>3</a:t>
            </a:r>
            <a:r>
              <a:rPr lang="ja-JP" altLang="en-US" sz="4400" dirty="0" err="1">
                <a:latin typeface="+mn-ea"/>
                <a:ea typeface="+mn-ea"/>
              </a:rPr>
              <a:t>．</a:t>
            </a:r>
            <a:r>
              <a:rPr lang="ja-JP" altLang="en-US" sz="4400" dirty="0">
                <a:latin typeface="+mn-ea"/>
                <a:ea typeface="+mn-ea"/>
              </a:rPr>
              <a:t>検定統計量が従う主な分布</a:t>
            </a:r>
          </a:p>
        </p:txBody>
      </p:sp>
    </p:spTree>
    <p:extLst>
      <p:ext uri="{BB962C8B-B14F-4D97-AF65-F5344CB8AC3E}">
        <p14:creationId xmlns:p14="http://schemas.microsoft.com/office/powerpoint/2010/main" val="236266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先ほどの例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30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35" y="4599087"/>
            <a:ext cx="6636529" cy="3914924"/>
          </a:xfrm>
          <a:prstGeom prst="rect">
            <a:avLst/>
          </a:prstGeom>
        </p:spPr>
      </p:pic>
      <p:sp>
        <p:nvSpPr>
          <p:cNvPr id="7" name="正方形/長方形 3"/>
          <p:cNvSpPr>
            <a:spLocks noChangeArrowheads="1"/>
          </p:cNvSpPr>
          <p:nvPr/>
        </p:nvSpPr>
        <p:spPr bwMode="auto">
          <a:xfrm>
            <a:off x="662058" y="1538747"/>
            <a:ext cx="15803193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 smtClean="0">
                <a:latin typeface="+mj-ea"/>
                <a:ea typeface="+mj-ea"/>
              </a:rPr>
              <a:t>そして、いま目の前で起こっていることが、この「珍しいことがら」の領域（</a:t>
            </a:r>
            <a:r>
              <a:rPr lang="en-US" altLang="ja-JP" sz="4000" dirty="0" smtClean="0">
                <a:latin typeface="+mj-ea"/>
                <a:ea typeface="+mj-ea"/>
              </a:rPr>
              <a:t>=</a:t>
            </a:r>
            <a:r>
              <a:rPr lang="ja-JP" altLang="en-US" sz="4000" dirty="0" smtClean="0">
                <a:latin typeface="+mj-ea"/>
                <a:ea typeface="+mj-ea"/>
              </a:rPr>
              <a:t>棄却域）に入っている場合には、（帰無）仮説は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 smtClean="0">
                <a:latin typeface="+mj-ea"/>
                <a:ea typeface="+mj-ea"/>
              </a:rPr>
              <a:t>「うそっぽい」と判断されます。つまり、棄却されます。</a:t>
            </a:r>
            <a:endParaRPr lang="en-US" altLang="ja-JP" sz="4000" dirty="0" smtClean="0">
              <a:latin typeface="+mj-ea"/>
              <a:ea typeface="+mj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95899" y="87099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1667607" y="8343503"/>
            <a:ext cx="684076" cy="218398"/>
          </a:xfrm>
          <a:prstGeom prst="round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4547927" y="4383063"/>
            <a:ext cx="0" cy="46381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角丸四角形 12"/>
          <p:cNvSpPr/>
          <p:nvPr/>
        </p:nvSpPr>
        <p:spPr bwMode="auto">
          <a:xfrm>
            <a:off x="6603071" y="8296610"/>
            <a:ext cx="684076" cy="218398"/>
          </a:xfrm>
          <a:prstGeom prst="round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697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4886" y="3987019"/>
            <a:ext cx="15902353" cy="1413515"/>
          </a:xfrm>
        </p:spPr>
        <p:txBody>
          <a:bodyPr>
            <a:normAutofit/>
          </a:bodyPr>
          <a:lstStyle/>
          <a:p>
            <a:pPr algn="ctr"/>
            <a:r>
              <a:rPr lang="en-US" altLang="ja-JP" sz="6600" dirty="0">
                <a:latin typeface="+mj-ea"/>
              </a:rPr>
              <a:t>1</a:t>
            </a:r>
            <a:r>
              <a:rPr kumimoji="1" lang="en-US" altLang="ja-JP" sz="6600" dirty="0" smtClean="0">
                <a:latin typeface="+mj-ea"/>
              </a:rPr>
              <a:t>-3. </a:t>
            </a:r>
            <a:r>
              <a:rPr kumimoji="1" lang="ja-JP" altLang="en-US" sz="6600" dirty="0" smtClean="0">
                <a:latin typeface="+mj-ea"/>
              </a:rPr>
              <a:t>用語の解説</a:t>
            </a:r>
            <a:endParaRPr kumimoji="1" lang="ja-JP" altLang="en-US" sz="6600" dirty="0">
              <a:latin typeface="+mj-ea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4517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8882" y="557280"/>
            <a:ext cx="15902353" cy="1413515"/>
          </a:xfrm>
        </p:spPr>
        <p:txBody>
          <a:bodyPr/>
          <a:lstStyle/>
          <a:p>
            <a:r>
              <a:rPr lang="ja-JP" altLang="en-US" dirty="0" smtClean="0"/>
              <a:t>仮説について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32</a:t>
            </a:fld>
            <a:endParaRPr lang="en-US" altLang="ja-JP" dirty="0"/>
          </a:p>
        </p:txBody>
      </p:sp>
      <p:sp>
        <p:nvSpPr>
          <p:cNvPr id="9" name="正方形/長方形 3"/>
          <p:cNvSpPr>
            <a:spLocks noChangeArrowheads="1"/>
          </p:cNvSpPr>
          <p:nvPr/>
        </p:nvSpPr>
        <p:spPr bwMode="auto">
          <a:xfrm>
            <a:off x="811907" y="1736760"/>
            <a:ext cx="15689348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ja-JP" altLang="en-US" sz="4400" dirty="0">
                <a:solidFill>
                  <a:srgbClr val="FF0000"/>
                </a:solidFill>
                <a:latin typeface="+mj-ea"/>
                <a:ea typeface="+mj-ea"/>
              </a:rPr>
              <a:t>帰</a:t>
            </a:r>
            <a:r>
              <a:rPr lang="ja-JP" altLang="en-US" sz="4400" dirty="0" smtClean="0">
                <a:solidFill>
                  <a:srgbClr val="FF0000"/>
                </a:solidFill>
                <a:latin typeface="+mj-ea"/>
                <a:ea typeface="+mj-ea"/>
              </a:rPr>
              <a:t>無仮説</a:t>
            </a:r>
            <a:r>
              <a:rPr lang="en-US" altLang="ja-JP" sz="4400" dirty="0" smtClean="0">
                <a:latin typeface="+mj-ea"/>
                <a:ea typeface="+mj-ea"/>
              </a:rPr>
              <a:t>H</a:t>
            </a:r>
            <a:r>
              <a:rPr lang="en-US" altLang="ja-JP" sz="4400" baseline="-25000" dirty="0" smtClean="0">
                <a:latin typeface="+mj-ea"/>
                <a:ea typeface="+mj-ea"/>
              </a:rPr>
              <a:t>0</a:t>
            </a:r>
            <a:r>
              <a:rPr lang="ja-JP" altLang="en-US" sz="4400" dirty="0" err="1" smtClean="0">
                <a:latin typeface="+mj-ea"/>
                <a:ea typeface="+mj-ea"/>
              </a:rPr>
              <a:t>には</a:t>
            </a:r>
            <a:r>
              <a:rPr lang="ja-JP" altLang="en-US" sz="4400" dirty="0" smtClean="0">
                <a:latin typeface="+mj-ea"/>
                <a:ea typeface="+mj-ea"/>
              </a:rPr>
              <a:t>以下の様なものがある（</a:t>
            </a:r>
            <a:r>
              <a:rPr lang="ja-JP" altLang="en-US" sz="4400" dirty="0">
                <a:latin typeface="+mj-ea"/>
                <a:ea typeface="+mj-ea"/>
              </a:rPr>
              <a:t>母平均</a:t>
            </a:r>
            <a:r>
              <a:rPr lang="ja-JP" altLang="en-US" sz="4400" dirty="0" smtClean="0">
                <a:latin typeface="+mj-ea"/>
                <a:ea typeface="+mj-ea"/>
              </a:rPr>
              <a:t>の検定の例）</a:t>
            </a:r>
            <a:endParaRPr lang="en-US" altLang="ja-JP" sz="4400" dirty="0" smtClean="0">
              <a:latin typeface="+mj-ea"/>
              <a:ea typeface="+mj-ea"/>
            </a:endParaRPr>
          </a:p>
          <a:p>
            <a:pPr marL="0" indent="0">
              <a:spcAft>
                <a:spcPts val="1200"/>
              </a:spcAft>
              <a:buClr>
                <a:srgbClr val="A50021"/>
              </a:buClr>
              <a:defRPr/>
            </a:pPr>
            <a:r>
              <a:rPr lang="ja-JP" altLang="en-US" sz="4400" dirty="0">
                <a:latin typeface="+mj-ea"/>
                <a:ea typeface="+mj-ea"/>
              </a:rPr>
              <a:t>　</a:t>
            </a:r>
            <a:r>
              <a:rPr lang="ja-JP" altLang="en-US" sz="4400" dirty="0" smtClean="0">
                <a:latin typeface="+mj-ea"/>
                <a:ea typeface="+mj-ea"/>
              </a:rPr>
              <a:t>　　　　　　　「母平均は</a:t>
            </a:r>
            <a:r>
              <a:rPr lang="en-US" altLang="ja-JP" sz="4400" dirty="0" smtClean="0">
                <a:latin typeface="+mj-ea"/>
                <a:ea typeface="+mj-ea"/>
              </a:rPr>
              <a:t>μ</a:t>
            </a:r>
            <a:r>
              <a:rPr lang="ja-JP" altLang="en-US" sz="4400" baseline="-25000" dirty="0" smtClean="0">
                <a:latin typeface="+mj-ea"/>
                <a:ea typeface="+mj-ea"/>
              </a:rPr>
              <a:t>０</a:t>
            </a:r>
            <a:r>
              <a:rPr lang="ja-JP" altLang="en-US" sz="4400" dirty="0" smtClean="0">
                <a:latin typeface="+mj-ea"/>
                <a:ea typeface="+mj-ea"/>
              </a:rPr>
              <a:t>である」</a:t>
            </a:r>
            <a:endParaRPr lang="en-US" altLang="ja-JP" sz="4400" dirty="0" smtClean="0">
              <a:latin typeface="+mj-ea"/>
              <a:ea typeface="+mj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ja-JP" altLang="en-US" sz="4400" dirty="0" smtClean="0">
                <a:latin typeface="+mj-ea"/>
                <a:ea typeface="+mj-ea"/>
              </a:rPr>
              <a:t>仮説</a:t>
            </a:r>
            <a:r>
              <a:rPr lang="en-US" altLang="ja-JP" sz="4400" dirty="0" smtClean="0">
                <a:latin typeface="+mj-ea"/>
                <a:ea typeface="+mj-ea"/>
              </a:rPr>
              <a:t>H</a:t>
            </a:r>
            <a:r>
              <a:rPr lang="en-US" altLang="ja-JP" sz="4400" baseline="-25000" dirty="0" smtClean="0">
                <a:latin typeface="+mj-ea"/>
                <a:ea typeface="+mj-ea"/>
              </a:rPr>
              <a:t>0</a:t>
            </a:r>
            <a:r>
              <a:rPr lang="ja-JP" altLang="en-US" sz="4400" dirty="0" smtClean="0">
                <a:latin typeface="+mj-ea"/>
                <a:ea typeface="+mj-ea"/>
              </a:rPr>
              <a:t>と異なる仮説を</a:t>
            </a:r>
            <a:r>
              <a:rPr lang="ja-JP" altLang="en-US" sz="4400" dirty="0" smtClean="0">
                <a:solidFill>
                  <a:srgbClr val="FF0000"/>
                </a:solidFill>
                <a:latin typeface="+mj-ea"/>
                <a:ea typeface="+mj-ea"/>
              </a:rPr>
              <a:t>対立仮説</a:t>
            </a:r>
            <a:r>
              <a:rPr lang="ja-JP" altLang="en-US" sz="4400" dirty="0" smtClean="0">
                <a:latin typeface="+mj-ea"/>
                <a:ea typeface="+mj-ea"/>
              </a:rPr>
              <a:t>と呼び、</a:t>
            </a:r>
            <a:r>
              <a:rPr lang="en-US" altLang="ja-JP" sz="4400" dirty="0" smtClean="0">
                <a:latin typeface="+mj-ea"/>
                <a:ea typeface="+mj-ea"/>
              </a:rPr>
              <a:t>H</a:t>
            </a:r>
            <a:r>
              <a:rPr lang="en-US" altLang="ja-JP" sz="4400" baseline="-25000" dirty="0" smtClean="0">
                <a:latin typeface="+mj-ea"/>
                <a:ea typeface="+mj-ea"/>
              </a:rPr>
              <a:t>1</a:t>
            </a:r>
            <a:r>
              <a:rPr lang="ja-JP" altLang="en-US" sz="4400" dirty="0" smtClean="0">
                <a:latin typeface="+mj-ea"/>
                <a:ea typeface="+mj-ea"/>
              </a:rPr>
              <a:t>と表す。</a:t>
            </a:r>
            <a:endParaRPr lang="en-US" altLang="ja-JP" sz="4400" dirty="0" smtClean="0">
              <a:latin typeface="+mj-ea"/>
              <a:ea typeface="+mj-ea"/>
            </a:endParaRPr>
          </a:p>
          <a:p>
            <a:pPr marL="0" indent="0">
              <a:spcAft>
                <a:spcPts val="1200"/>
              </a:spcAft>
              <a:buClr>
                <a:srgbClr val="A50021"/>
              </a:buClr>
              <a:defRPr/>
            </a:pPr>
            <a:endParaRPr lang="en-US" altLang="ja-JP" sz="4400" dirty="0" smtClean="0">
              <a:latin typeface="+mj-ea"/>
              <a:ea typeface="+mj-ea"/>
            </a:endParaRPr>
          </a:p>
        </p:txBody>
      </p:sp>
      <p:sp>
        <p:nvSpPr>
          <p:cNvPr id="10" name="正方形/長方形 3"/>
          <p:cNvSpPr>
            <a:spLocks noChangeArrowheads="1"/>
          </p:cNvSpPr>
          <p:nvPr/>
        </p:nvSpPr>
        <p:spPr bwMode="auto">
          <a:xfrm>
            <a:off x="1243955" y="4895245"/>
            <a:ext cx="14753244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lvl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  <a:defRPr/>
            </a:pPr>
            <a:r>
              <a:rPr lang="ja-JP" altLang="en-US" sz="4000" dirty="0" smtClean="0">
                <a:latin typeface="+mj-ea"/>
                <a:ea typeface="+mj-ea"/>
              </a:rPr>
              <a:t>上記の例でいうと、対立仮説</a:t>
            </a:r>
            <a:r>
              <a:rPr lang="en-US" altLang="ja-JP" sz="4000" dirty="0" smtClean="0">
                <a:latin typeface="+mj-ea"/>
                <a:ea typeface="+mj-ea"/>
              </a:rPr>
              <a:t>H</a:t>
            </a:r>
            <a:r>
              <a:rPr lang="en-US" altLang="ja-JP" sz="4000" baseline="-25000" dirty="0" smtClean="0">
                <a:latin typeface="+mj-ea"/>
                <a:ea typeface="+mj-ea"/>
              </a:rPr>
              <a:t>1</a:t>
            </a:r>
            <a:r>
              <a:rPr lang="ja-JP" altLang="en-US" sz="4000" dirty="0" smtClean="0">
                <a:latin typeface="+mj-ea"/>
                <a:ea typeface="+mj-ea"/>
              </a:rPr>
              <a:t>は</a:t>
            </a:r>
            <a:r>
              <a:rPr lang="en-US" altLang="ja-JP" sz="4000" dirty="0" smtClean="0">
                <a:latin typeface="+mj-ea"/>
                <a:ea typeface="+mj-ea"/>
              </a:rPr>
              <a:t>3</a:t>
            </a:r>
            <a:r>
              <a:rPr lang="ja-JP" altLang="en-US" sz="4000" dirty="0" smtClean="0">
                <a:latin typeface="+mj-ea"/>
                <a:ea typeface="+mj-ea"/>
              </a:rPr>
              <a:t>通り考えられる。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457200" lvl="1" indent="0">
              <a:spcAft>
                <a:spcPts val="1200"/>
              </a:spcAft>
              <a:buClr>
                <a:srgbClr val="A50021"/>
              </a:buClr>
              <a:defRPr/>
            </a:pPr>
            <a:r>
              <a:rPr lang="ja-JP" altLang="en-US" sz="4000" dirty="0" smtClean="0">
                <a:latin typeface="+mj-ea"/>
                <a:ea typeface="+mj-ea"/>
              </a:rPr>
              <a:t>　　　　「母平均</a:t>
            </a:r>
            <a:r>
              <a:rPr lang="en-US" altLang="ja-JP" sz="4000" dirty="0" smtClean="0">
                <a:latin typeface="+mj-ea"/>
                <a:ea typeface="+mj-ea"/>
              </a:rPr>
              <a:t>μ</a:t>
            </a:r>
            <a:r>
              <a:rPr lang="ja-JP" altLang="en-US" sz="4000" dirty="0" smtClean="0">
                <a:latin typeface="+mj-ea"/>
                <a:ea typeface="+mj-ea"/>
              </a:rPr>
              <a:t>は</a:t>
            </a:r>
            <a:r>
              <a:rPr lang="en-US" altLang="ja-JP" sz="4000" dirty="0" smtClean="0">
                <a:latin typeface="+mj-ea"/>
                <a:ea typeface="+mj-ea"/>
              </a:rPr>
              <a:t>μ</a:t>
            </a:r>
            <a:r>
              <a:rPr lang="en-US" altLang="ja-JP" sz="4000" baseline="-25000" dirty="0" smtClean="0">
                <a:latin typeface="+mj-ea"/>
                <a:ea typeface="+mj-ea"/>
              </a:rPr>
              <a:t>0</a:t>
            </a:r>
            <a:r>
              <a:rPr lang="ja-JP" altLang="en-US" sz="4000" dirty="0" smtClean="0">
                <a:latin typeface="+mj-ea"/>
                <a:ea typeface="+mj-ea"/>
              </a:rPr>
              <a:t>ではない」つまり</a:t>
            </a:r>
            <a:r>
              <a:rPr lang="en-US" altLang="ja-JP" sz="4000" dirty="0" smtClean="0">
                <a:latin typeface="+mj-ea"/>
                <a:ea typeface="+mj-ea"/>
              </a:rPr>
              <a:t>μ</a:t>
            </a:r>
            <a:r>
              <a:rPr lang="ja-JP" altLang="en-US" sz="4000" dirty="0" smtClean="0">
                <a:latin typeface="+mj-ea"/>
                <a:ea typeface="+mj-ea"/>
              </a:rPr>
              <a:t>≠</a:t>
            </a:r>
            <a:r>
              <a:rPr lang="en-US" altLang="ja-JP" sz="4000" dirty="0" smtClean="0">
                <a:latin typeface="+mj-ea"/>
                <a:ea typeface="+mj-ea"/>
              </a:rPr>
              <a:t>μ</a:t>
            </a:r>
            <a:r>
              <a:rPr lang="en-US" altLang="ja-JP" sz="4000" baseline="-25000" dirty="0" smtClean="0">
                <a:latin typeface="+mj-ea"/>
                <a:ea typeface="+mj-ea"/>
              </a:rPr>
              <a:t>0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457200" lvl="1" indent="0">
              <a:spcAft>
                <a:spcPts val="1200"/>
              </a:spcAft>
              <a:buClr>
                <a:srgbClr val="A50021"/>
              </a:buClr>
              <a:defRPr/>
            </a:pPr>
            <a:r>
              <a:rPr lang="ja-JP" altLang="en-US" sz="4000" dirty="0" smtClean="0">
                <a:latin typeface="+mj-ea"/>
                <a:ea typeface="+mj-ea"/>
              </a:rPr>
              <a:t>　　　「母平均</a:t>
            </a:r>
            <a:r>
              <a:rPr lang="en-US" altLang="ja-JP" sz="4000" dirty="0" smtClean="0">
                <a:latin typeface="+mj-ea"/>
                <a:ea typeface="+mj-ea"/>
              </a:rPr>
              <a:t>μ</a:t>
            </a:r>
            <a:r>
              <a:rPr lang="ja-JP" altLang="en-US" sz="4000" dirty="0" smtClean="0">
                <a:latin typeface="+mj-ea"/>
                <a:ea typeface="+mj-ea"/>
              </a:rPr>
              <a:t>は</a:t>
            </a:r>
            <a:r>
              <a:rPr lang="en-US" altLang="ja-JP" sz="4000" dirty="0" smtClean="0">
                <a:latin typeface="+mj-ea"/>
                <a:ea typeface="+mj-ea"/>
              </a:rPr>
              <a:t>μ</a:t>
            </a:r>
            <a:r>
              <a:rPr lang="en-US" altLang="ja-JP" sz="4000" baseline="-25000" dirty="0" smtClean="0">
                <a:latin typeface="+mj-ea"/>
                <a:ea typeface="+mj-ea"/>
              </a:rPr>
              <a:t>0</a:t>
            </a:r>
            <a:r>
              <a:rPr lang="ja-JP" altLang="en-US" sz="4000" dirty="0" smtClean="0">
                <a:latin typeface="+mj-ea"/>
                <a:ea typeface="+mj-ea"/>
              </a:rPr>
              <a:t>より大きい」つまり</a:t>
            </a:r>
            <a:r>
              <a:rPr lang="en-US" altLang="ja-JP" sz="4000" dirty="0" smtClean="0">
                <a:latin typeface="+mj-ea"/>
                <a:ea typeface="+mj-ea"/>
              </a:rPr>
              <a:t>μ&gt;μ</a:t>
            </a:r>
            <a:r>
              <a:rPr lang="en-US" altLang="ja-JP" sz="4000" baseline="-25000" dirty="0" smtClean="0">
                <a:latin typeface="+mj-ea"/>
                <a:ea typeface="+mj-ea"/>
              </a:rPr>
              <a:t>0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457200" lvl="1" indent="0">
              <a:spcAft>
                <a:spcPts val="1200"/>
              </a:spcAft>
              <a:buClr>
                <a:srgbClr val="A50021"/>
              </a:buClr>
              <a:defRPr/>
            </a:pPr>
            <a:r>
              <a:rPr lang="ja-JP" altLang="en-US" sz="4000" dirty="0" smtClean="0">
                <a:latin typeface="+mj-ea"/>
                <a:ea typeface="+mj-ea"/>
              </a:rPr>
              <a:t>　　　「母平均</a:t>
            </a:r>
            <a:r>
              <a:rPr lang="en-US" altLang="ja-JP" sz="4000" dirty="0" smtClean="0">
                <a:latin typeface="+mj-ea"/>
                <a:ea typeface="+mj-ea"/>
              </a:rPr>
              <a:t>μ</a:t>
            </a:r>
            <a:r>
              <a:rPr lang="ja-JP" altLang="en-US" sz="4000" dirty="0" smtClean="0">
                <a:latin typeface="+mj-ea"/>
                <a:ea typeface="+mj-ea"/>
              </a:rPr>
              <a:t>は</a:t>
            </a:r>
            <a:r>
              <a:rPr lang="en-US" altLang="ja-JP" sz="4000" dirty="0" smtClean="0">
                <a:latin typeface="+mj-ea"/>
                <a:ea typeface="+mj-ea"/>
              </a:rPr>
              <a:t>μ</a:t>
            </a:r>
            <a:r>
              <a:rPr lang="en-US" altLang="ja-JP" sz="4000" baseline="-25000" dirty="0" smtClean="0">
                <a:latin typeface="+mj-ea"/>
                <a:ea typeface="+mj-ea"/>
              </a:rPr>
              <a:t>0</a:t>
            </a:r>
            <a:r>
              <a:rPr lang="ja-JP" altLang="en-US" sz="4000" dirty="0" smtClean="0">
                <a:latin typeface="+mj-ea"/>
                <a:ea typeface="+mj-ea"/>
              </a:rPr>
              <a:t>より小さい」つまり</a:t>
            </a:r>
            <a:r>
              <a:rPr lang="en-US" altLang="ja-JP" sz="4000" dirty="0" smtClean="0">
                <a:latin typeface="+mj-ea"/>
                <a:ea typeface="+mj-ea"/>
              </a:rPr>
              <a:t>μ&lt;μ</a:t>
            </a:r>
            <a:r>
              <a:rPr lang="en-US" altLang="ja-JP" sz="4000" baseline="-25000" dirty="0" smtClean="0">
                <a:latin typeface="+mj-ea"/>
                <a:ea typeface="+mj-ea"/>
              </a:rPr>
              <a:t>0</a:t>
            </a:r>
            <a:endParaRPr lang="en-US" altLang="ja-JP" sz="4000" dirty="0" smtClean="0">
              <a:latin typeface="+mj-ea"/>
              <a:ea typeface="+mj-ea"/>
            </a:endParaRPr>
          </a:p>
        </p:txBody>
      </p:sp>
      <p:sp>
        <p:nvSpPr>
          <p:cNvPr id="11" name="正方形/長方形 3"/>
          <p:cNvSpPr>
            <a:spLocks noChangeArrowheads="1"/>
          </p:cNvSpPr>
          <p:nvPr/>
        </p:nvSpPr>
        <p:spPr bwMode="auto">
          <a:xfrm>
            <a:off x="1703611" y="8330146"/>
            <a:ext cx="1538513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lvl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>
                <a:latin typeface="+mj-ea"/>
                <a:ea typeface="+mj-ea"/>
              </a:rPr>
              <a:t>どれを対立仮説にするかは、調査対象により決まる</a:t>
            </a:r>
            <a:endParaRPr lang="en-US" altLang="ja-JP" sz="4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2424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帰無仮説と対立仮説について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33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811907" y="1736760"/>
            <a:ext cx="15689348" cy="7940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ja-JP" altLang="en-US" sz="4400" dirty="0" smtClean="0">
                <a:solidFill>
                  <a:srgbClr val="FF0000"/>
                </a:solidFill>
                <a:latin typeface="+mj-ea"/>
                <a:ea typeface="+mj-ea"/>
              </a:rPr>
              <a:t>必ず</a:t>
            </a:r>
            <a:r>
              <a:rPr lang="ja-JP" altLang="en-US" sz="4400" dirty="0" smtClean="0">
                <a:latin typeface="+mj-ea"/>
                <a:ea typeface="+mj-ea"/>
              </a:rPr>
              <a:t>正しく書けるようにしておいてください。</a:t>
            </a:r>
            <a:endParaRPr lang="en-US" altLang="ja-JP" sz="4400" dirty="0" smtClean="0">
              <a:latin typeface="+mj-ea"/>
              <a:ea typeface="+mj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endParaRPr lang="en-US" altLang="ja-JP" sz="4400" dirty="0">
              <a:latin typeface="+mj-ea"/>
              <a:ea typeface="+mj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ja-JP" altLang="en-US" sz="4400" dirty="0" smtClean="0">
                <a:latin typeface="+mj-ea"/>
                <a:ea typeface="+mj-ea"/>
              </a:rPr>
              <a:t>帰無仮説とは、</a:t>
            </a:r>
            <a:r>
              <a:rPr lang="en-US" altLang="ja-JP" sz="4400" b="1" dirty="0" smtClean="0">
                <a:latin typeface="+mj-ea"/>
                <a:ea typeface="+mj-ea"/>
              </a:rPr>
              <a:t>”</a:t>
            </a:r>
            <a:r>
              <a:rPr lang="ja-JP" altLang="en-US" sz="4400" b="1" dirty="0" smtClean="0">
                <a:latin typeface="+mj-ea"/>
                <a:ea typeface="+mj-ea"/>
              </a:rPr>
              <a:t>等号で表されるもの</a:t>
            </a:r>
            <a:r>
              <a:rPr lang="en-US" altLang="ja-JP" sz="4400" b="1" dirty="0" smtClean="0">
                <a:latin typeface="+mj-ea"/>
                <a:ea typeface="+mj-ea"/>
              </a:rPr>
              <a:t>”</a:t>
            </a: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ja-JP" altLang="en-US" sz="4400" dirty="0" smtClean="0">
                <a:latin typeface="+mj-ea"/>
                <a:ea typeface="+mj-ea"/>
              </a:rPr>
              <a:t>多くは「差が無い、変化がない」という意味の仮説</a:t>
            </a:r>
            <a:endParaRPr lang="en-US" altLang="ja-JP" sz="4400" dirty="0" smtClean="0">
              <a:latin typeface="+mj-ea"/>
              <a:ea typeface="+mj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ja-JP" altLang="en-US" sz="4400" dirty="0" smtClean="0">
                <a:latin typeface="+mj-ea"/>
                <a:ea typeface="+mj-ea"/>
              </a:rPr>
              <a:t>「</a:t>
            </a:r>
            <a:r>
              <a:rPr lang="en-US" altLang="ja-JP" sz="4400" dirty="0" smtClean="0">
                <a:latin typeface="+mj-ea"/>
                <a:ea typeface="+mj-ea"/>
              </a:rPr>
              <a:t>μ=1.0</a:t>
            </a:r>
            <a:r>
              <a:rPr lang="ja-JP" altLang="en-US" sz="4400" dirty="0" smtClean="0">
                <a:latin typeface="+mj-ea"/>
                <a:ea typeface="+mj-ea"/>
              </a:rPr>
              <a:t>である」などの、</a:t>
            </a:r>
            <a:r>
              <a:rPr lang="ja-JP" altLang="en-US" sz="4400" dirty="0" smtClean="0">
                <a:solidFill>
                  <a:srgbClr val="FF0000"/>
                </a:solidFill>
                <a:latin typeface="+mj-ea"/>
                <a:ea typeface="+mj-ea"/>
              </a:rPr>
              <a:t>ピンポイントの値を予測</a:t>
            </a:r>
            <a:r>
              <a:rPr lang="ja-JP" altLang="en-US" sz="4400" dirty="0" smtClean="0">
                <a:latin typeface="+mj-ea"/>
                <a:ea typeface="+mj-ea"/>
              </a:rPr>
              <a:t>する仮説</a:t>
            </a:r>
            <a:endParaRPr lang="en-US" altLang="ja-JP" sz="4400" dirty="0" smtClean="0">
              <a:latin typeface="+mj-ea"/>
              <a:ea typeface="+mj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endParaRPr lang="en-US" altLang="ja-JP" sz="4400" dirty="0">
              <a:latin typeface="+mj-ea"/>
              <a:ea typeface="+mj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ja-JP" altLang="en-US" sz="4400" dirty="0" smtClean="0">
                <a:latin typeface="+mj-ea"/>
                <a:ea typeface="+mj-ea"/>
              </a:rPr>
              <a:t>ウソか否か、は言えるが、積極的に正しい保証まではできない。その意味で</a:t>
            </a:r>
            <a:r>
              <a:rPr lang="en-US" altLang="ja-JP" sz="4400" dirty="0" smtClean="0">
                <a:latin typeface="+mj-ea"/>
                <a:ea typeface="+mj-ea"/>
              </a:rPr>
              <a:t>’null hypothesis’</a:t>
            </a:r>
            <a:endParaRPr lang="en-US" altLang="ja-JP" sz="4400" dirty="0">
              <a:latin typeface="+mj-ea"/>
              <a:ea typeface="+mj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endParaRPr lang="en-US" altLang="ja-JP" sz="44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5590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帰無仮説と対立仮説の例題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34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639" y="3960423"/>
            <a:ext cx="13820775" cy="3257550"/>
          </a:xfrm>
          <a:prstGeom prst="rect">
            <a:avLst/>
          </a:prstGeom>
        </p:spPr>
      </p:pic>
      <p:sp>
        <p:nvSpPr>
          <p:cNvPr id="7" name="正方形/長方形 3"/>
          <p:cNvSpPr>
            <a:spLocks noChangeArrowheads="1"/>
          </p:cNvSpPr>
          <p:nvPr/>
        </p:nvSpPr>
        <p:spPr bwMode="auto">
          <a:xfrm>
            <a:off x="811907" y="1736760"/>
            <a:ext cx="1568934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ja-JP" altLang="en-US" sz="4400" dirty="0" smtClean="0">
                <a:latin typeface="+mj-ea"/>
                <a:ea typeface="+mj-ea"/>
              </a:rPr>
              <a:t>以下の問題の</a:t>
            </a:r>
            <a:r>
              <a:rPr lang="ja-JP" altLang="en-US" sz="4400" dirty="0" smtClean="0">
                <a:solidFill>
                  <a:srgbClr val="FF0000"/>
                </a:solidFill>
                <a:latin typeface="+mj-ea"/>
                <a:ea typeface="+mj-ea"/>
              </a:rPr>
              <a:t>帰無仮説と対立仮説を</a:t>
            </a:r>
            <a:r>
              <a:rPr lang="ja-JP" altLang="en-US" sz="4400" dirty="0" smtClean="0">
                <a:latin typeface="+mj-ea"/>
                <a:ea typeface="+mj-ea"/>
              </a:rPr>
              <a:t>答えよ。</a:t>
            </a:r>
            <a:endParaRPr lang="en-US" altLang="ja-JP" sz="44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9294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帰無仮説と対立仮説の例題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35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639" y="3960423"/>
            <a:ext cx="13820775" cy="3257550"/>
          </a:xfrm>
          <a:prstGeom prst="rect">
            <a:avLst/>
          </a:prstGeom>
        </p:spPr>
      </p:pic>
      <p:sp>
        <p:nvSpPr>
          <p:cNvPr id="7" name="正方形/長方形 3"/>
          <p:cNvSpPr>
            <a:spLocks noChangeArrowheads="1"/>
          </p:cNvSpPr>
          <p:nvPr/>
        </p:nvSpPr>
        <p:spPr bwMode="auto">
          <a:xfrm>
            <a:off x="811907" y="1736760"/>
            <a:ext cx="15689348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ja-JP" altLang="en-US" sz="4400" dirty="0" smtClean="0">
                <a:latin typeface="+mj-ea"/>
                <a:ea typeface="+mj-ea"/>
              </a:rPr>
              <a:t>「強度には変化</a:t>
            </a:r>
            <a:r>
              <a:rPr lang="ja-JP" altLang="en-US" sz="4400" u="sng" dirty="0" smtClean="0">
                <a:latin typeface="+mj-ea"/>
                <a:ea typeface="+mj-ea"/>
              </a:rPr>
              <a:t>がない</a:t>
            </a:r>
            <a:r>
              <a:rPr lang="ja-JP" altLang="en-US" sz="4400" dirty="0" smtClean="0">
                <a:latin typeface="+mj-ea"/>
                <a:ea typeface="+mj-ea"/>
              </a:rPr>
              <a:t>」が帰無仮説</a:t>
            </a:r>
            <a:endParaRPr lang="en-US" altLang="ja-JP" sz="4400" dirty="0" smtClean="0">
              <a:latin typeface="+mj-ea"/>
              <a:ea typeface="+mj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ja-JP" altLang="en-US" sz="4400" dirty="0" smtClean="0">
                <a:latin typeface="+mj-ea"/>
                <a:ea typeface="+mj-ea"/>
              </a:rPr>
              <a:t>（平均が</a:t>
            </a:r>
            <a:r>
              <a:rPr lang="en-US" altLang="ja-JP" sz="4400" dirty="0" smtClean="0">
                <a:latin typeface="+mj-ea"/>
                <a:ea typeface="+mj-ea"/>
              </a:rPr>
              <a:t>12</a:t>
            </a:r>
            <a:r>
              <a:rPr lang="ja-JP" altLang="en-US" sz="4400" dirty="0" smtClean="0">
                <a:latin typeface="+mj-ea"/>
                <a:ea typeface="+mj-ea"/>
              </a:rPr>
              <a:t>である、などでも可）</a:t>
            </a:r>
            <a:endParaRPr lang="en-US" altLang="ja-JP" sz="44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8422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帰無仮説と対立仮説の例題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36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639" y="3960423"/>
            <a:ext cx="13820775" cy="3257550"/>
          </a:xfrm>
          <a:prstGeom prst="rect">
            <a:avLst/>
          </a:prstGeom>
        </p:spPr>
      </p:pic>
      <p:sp>
        <p:nvSpPr>
          <p:cNvPr id="7" name="正方形/長方形 3"/>
          <p:cNvSpPr>
            <a:spLocks noChangeArrowheads="1"/>
          </p:cNvSpPr>
          <p:nvPr/>
        </p:nvSpPr>
        <p:spPr bwMode="auto">
          <a:xfrm>
            <a:off x="811907" y="1736760"/>
            <a:ext cx="15689348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ja-JP" altLang="en-US" sz="4400" dirty="0" smtClean="0">
                <a:latin typeface="+mj-ea"/>
                <a:ea typeface="+mj-ea"/>
              </a:rPr>
              <a:t>「強度が</a:t>
            </a:r>
            <a:r>
              <a:rPr lang="ja-JP" altLang="en-US" sz="4400" u="sng" dirty="0" smtClean="0">
                <a:latin typeface="+mj-ea"/>
                <a:ea typeface="+mj-ea"/>
              </a:rPr>
              <a:t>向上した</a:t>
            </a:r>
            <a:r>
              <a:rPr lang="ja-JP" altLang="en-US" sz="4400" dirty="0" smtClean="0">
                <a:latin typeface="+mj-ea"/>
                <a:ea typeface="+mj-ea"/>
              </a:rPr>
              <a:t>」が対立仮説</a:t>
            </a:r>
            <a:endParaRPr lang="en-US" altLang="ja-JP" sz="4400" dirty="0" smtClean="0">
              <a:latin typeface="+mj-ea"/>
              <a:ea typeface="+mj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ja-JP" altLang="en-US" sz="4400" dirty="0" smtClean="0">
                <a:latin typeface="+mj-ea"/>
                <a:ea typeface="+mj-ea"/>
              </a:rPr>
              <a:t>（平均が</a:t>
            </a:r>
            <a:r>
              <a:rPr lang="en-US" altLang="ja-JP" sz="4400" dirty="0" smtClean="0">
                <a:latin typeface="+mj-ea"/>
                <a:ea typeface="+mj-ea"/>
              </a:rPr>
              <a:t>12</a:t>
            </a:r>
            <a:r>
              <a:rPr lang="ja-JP" altLang="en-US" sz="4400" dirty="0" smtClean="0">
                <a:latin typeface="+mj-ea"/>
                <a:ea typeface="+mj-ea"/>
              </a:rPr>
              <a:t>より（有意に）大きい、などでも可）</a:t>
            </a:r>
            <a:endParaRPr lang="en-US" altLang="ja-JP" sz="44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634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帰無仮説と対立仮説の例題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37</a:t>
            </a:fld>
            <a:endParaRPr lang="en-US" altLang="ja-JP" dirty="0"/>
          </a:p>
        </p:txBody>
      </p:sp>
      <p:sp>
        <p:nvSpPr>
          <p:cNvPr id="7" name="正方形/長方形 3"/>
          <p:cNvSpPr>
            <a:spLocks noChangeArrowheads="1"/>
          </p:cNvSpPr>
          <p:nvPr/>
        </p:nvSpPr>
        <p:spPr bwMode="auto">
          <a:xfrm>
            <a:off x="811907" y="1736760"/>
            <a:ext cx="1568934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ja-JP" altLang="en-US" sz="4400" dirty="0" smtClean="0">
                <a:latin typeface="+mj-ea"/>
                <a:ea typeface="+mj-ea"/>
              </a:rPr>
              <a:t>以下の問題の</a:t>
            </a:r>
            <a:r>
              <a:rPr lang="ja-JP" altLang="en-US" sz="4400" dirty="0">
                <a:solidFill>
                  <a:srgbClr val="FF0000"/>
                </a:solidFill>
                <a:latin typeface="+mj-ea"/>
                <a:ea typeface="+mj-ea"/>
              </a:rPr>
              <a:t>帰無仮説</a:t>
            </a:r>
            <a:r>
              <a:rPr lang="ja-JP" altLang="en-US" sz="4400" dirty="0" smtClean="0">
                <a:solidFill>
                  <a:srgbClr val="FF0000"/>
                </a:solidFill>
                <a:latin typeface="+mj-ea"/>
                <a:ea typeface="+mj-ea"/>
              </a:rPr>
              <a:t>と対立仮説を</a:t>
            </a:r>
            <a:r>
              <a:rPr lang="ja-JP" altLang="en-US" sz="4400" dirty="0" smtClean="0">
                <a:latin typeface="+mj-ea"/>
                <a:ea typeface="+mj-ea"/>
              </a:rPr>
              <a:t>答えよ。</a:t>
            </a:r>
            <a:endParaRPr lang="en-US" altLang="ja-JP" sz="4400" dirty="0" smtClean="0">
              <a:latin typeface="+mj-ea"/>
              <a:ea typeface="+mj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376" y="3056642"/>
            <a:ext cx="138207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3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帰無仮説と対立仮説の例題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38</a:t>
            </a:fld>
            <a:endParaRPr lang="en-US" altLang="ja-JP" dirty="0"/>
          </a:p>
        </p:txBody>
      </p:sp>
      <p:sp>
        <p:nvSpPr>
          <p:cNvPr id="7" name="正方形/長方形 3"/>
          <p:cNvSpPr>
            <a:spLocks noChangeArrowheads="1"/>
          </p:cNvSpPr>
          <p:nvPr/>
        </p:nvSpPr>
        <p:spPr bwMode="auto">
          <a:xfrm>
            <a:off x="811907" y="1736760"/>
            <a:ext cx="15689348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ja-JP" altLang="en-US" sz="4400" dirty="0" smtClean="0">
                <a:latin typeface="+mj-ea"/>
                <a:ea typeface="+mj-ea"/>
              </a:rPr>
              <a:t>「仕様が満たされている」が帰無仮説</a:t>
            </a:r>
            <a:endParaRPr lang="en-US" altLang="ja-JP" sz="4400" dirty="0" smtClean="0">
              <a:latin typeface="+mj-ea"/>
              <a:ea typeface="+mj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ja-JP" altLang="en-US" sz="4400" dirty="0" smtClean="0">
                <a:latin typeface="+mj-ea"/>
                <a:ea typeface="+mj-ea"/>
              </a:rPr>
              <a:t>（平均</a:t>
            </a:r>
            <a:r>
              <a:rPr lang="en-US" altLang="ja-JP" sz="4400" dirty="0" smtClean="0">
                <a:latin typeface="+mj-ea"/>
                <a:ea typeface="+mj-ea"/>
              </a:rPr>
              <a:t>5cm</a:t>
            </a:r>
            <a:r>
              <a:rPr lang="ja-JP" altLang="en-US" sz="4400" dirty="0" smtClean="0">
                <a:latin typeface="+mj-ea"/>
                <a:ea typeface="+mj-ea"/>
              </a:rPr>
              <a:t>である、などでも可）</a:t>
            </a:r>
            <a:endParaRPr lang="en-US" altLang="ja-JP" sz="4400" dirty="0" smtClean="0">
              <a:latin typeface="+mj-ea"/>
              <a:ea typeface="+mj-ea"/>
            </a:endParaRPr>
          </a:p>
          <a:p>
            <a:pPr marL="0" indent="0">
              <a:spcAft>
                <a:spcPts val="1200"/>
              </a:spcAft>
              <a:buClr>
                <a:srgbClr val="A50021"/>
              </a:buClr>
              <a:defRPr/>
            </a:pPr>
            <a:endParaRPr lang="en-US" altLang="ja-JP" sz="4400" dirty="0" smtClean="0">
              <a:latin typeface="+mj-ea"/>
              <a:ea typeface="+mj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376" y="3698987"/>
            <a:ext cx="138207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4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帰無仮説と対立仮説の例題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39</a:t>
            </a:fld>
            <a:endParaRPr lang="en-US" altLang="ja-JP" dirty="0"/>
          </a:p>
        </p:txBody>
      </p:sp>
      <p:sp>
        <p:nvSpPr>
          <p:cNvPr id="7" name="正方形/長方形 3"/>
          <p:cNvSpPr>
            <a:spLocks noChangeArrowheads="1"/>
          </p:cNvSpPr>
          <p:nvPr/>
        </p:nvSpPr>
        <p:spPr bwMode="auto">
          <a:xfrm>
            <a:off x="811907" y="1736760"/>
            <a:ext cx="15689348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ja-JP" altLang="en-US" sz="4400" dirty="0" smtClean="0">
                <a:latin typeface="+mj-ea"/>
                <a:ea typeface="+mj-ea"/>
              </a:rPr>
              <a:t>「仕様が満たされていない」が対立仮説</a:t>
            </a:r>
            <a:endParaRPr lang="en-US" altLang="ja-JP" sz="4400" dirty="0" smtClean="0">
              <a:latin typeface="+mj-ea"/>
              <a:ea typeface="+mj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ja-JP" altLang="en-US" sz="4400" dirty="0" smtClean="0">
                <a:latin typeface="+mj-ea"/>
                <a:ea typeface="+mj-ea"/>
              </a:rPr>
              <a:t>（平均が</a:t>
            </a:r>
            <a:r>
              <a:rPr lang="en-US" altLang="ja-JP" sz="4400" dirty="0" smtClean="0">
                <a:latin typeface="+mj-ea"/>
                <a:ea typeface="+mj-ea"/>
              </a:rPr>
              <a:t>5cm</a:t>
            </a:r>
            <a:r>
              <a:rPr lang="ja-JP" altLang="en-US" sz="4400" dirty="0" smtClean="0">
                <a:latin typeface="+mj-ea"/>
                <a:ea typeface="+mj-ea"/>
              </a:rPr>
              <a:t>とは言えない、</a:t>
            </a:r>
            <a:r>
              <a:rPr lang="en-US" altLang="ja-JP" sz="4400" dirty="0" smtClean="0">
                <a:latin typeface="+mj-ea"/>
                <a:ea typeface="+mj-ea"/>
              </a:rPr>
              <a:t>5cm</a:t>
            </a:r>
            <a:r>
              <a:rPr lang="ja-JP" altLang="en-US" sz="4400" dirty="0" smtClean="0">
                <a:latin typeface="+mj-ea"/>
                <a:ea typeface="+mj-ea"/>
              </a:rPr>
              <a:t>とは有意に異なる、などでも可）</a:t>
            </a:r>
            <a:endParaRPr lang="en-US" altLang="ja-JP" sz="4400" dirty="0" smtClean="0">
              <a:latin typeface="+mj-ea"/>
              <a:ea typeface="+mj-ea"/>
            </a:endParaRPr>
          </a:p>
          <a:p>
            <a:pPr marL="0" indent="0">
              <a:spcAft>
                <a:spcPts val="1200"/>
              </a:spcAft>
              <a:buClr>
                <a:srgbClr val="A50021"/>
              </a:buClr>
              <a:defRPr/>
            </a:pPr>
            <a:endParaRPr lang="en-US" altLang="ja-JP" sz="4400" dirty="0" smtClean="0">
              <a:latin typeface="+mj-ea"/>
              <a:ea typeface="+mj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643" y="4845303"/>
            <a:ext cx="138207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7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6914" y="3653624"/>
            <a:ext cx="15902353" cy="1413515"/>
          </a:xfrm>
        </p:spPr>
        <p:txBody>
          <a:bodyPr>
            <a:normAutofit/>
          </a:bodyPr>
          <a:lstStyle/>
          <a:p>
            <a:pPr algn="ctr"/>
            <a:r>
              <a:rPr lang="en-US" altLang="ja-JP" sz="7200" dirty="0"/>
              <a:t>1</a:t>
            </a:r>
            <a:r>
              <a:rPr kumimoji="1" lang="ja-JP" altLang="en-US" sz="7200" dirty="0" err="1" smtClean="0"/>
              <a:t>．</a:t>
            </a:r>
            <a:r>
              <a:rPr kumimoji="1" lang="ja-JP" altLang="en-US" sz="7200" dirty="0" smtClean="0"/>
              <a:t>仮説検定</a:t>
            </a:r>
            <a:endParaRPr kumimoji="1" lang="ja-JP" altLang="en-US" sz="72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3554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有意水準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40</a:t>
            </a:fld>
            <a:endParaRPr lang="en-US" altLang="ja-JP" dirty="0"/>
          </a:p>
        </p:txBody>
      </p:sp>
      <p:sp>
        <p:nvSpPr>
          <p:cNvPr id="7" name="正方形/長方形 3"/>
          <p:cNvSpPr>
            <a:spLocks noChangeArrowheads="1"/>
          </p:cNvSpPr>
          <p:nvPr/>
        </p:nvSpPr>
        <p:spPr bwMode="auto">
          <a:xfrm>
            <a:off x="523875" y="1214438"/>
            <a:ext cx="1580619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n-ea"/>
                <a:ea typeface="+mn-ea"/>
              </a:rPr>
              <a:t>有意水準：検定を行う時に、</a:t>
            </a:r>
            <a:r>
              <a:rPr lang="ja-JP" altLang="en-US" sz="4400" dirty="0">
                <a:solidFill>
                  <a:srgbClr val="FF0000"/>
                </a:solidFill>
                <a:latin typeface="+mn-ea"/>
                <a:ea typeface="+mn-ea"/>
              </a:rPr>
              <a:t>あらかじめ決めておく</a:t>
            </a:r>
            <a:r>
              <a:rPr lang="ja-JP" altLang="en-US" sz="4400" dirty="0">
                <a:latin typeface="+mn-ea"/>
                <a:ea typeface="+mn-ea"/>
              </a:rPr>
              <a:t>確率</a:t>
            </a:r>
            <a:r>
              <a:rPr lang="en-US" altLang="ja-JP" sz="4400" dirty="0">
                <a:latin typeface="+mn-ea"/>
                <a:ea typeface="+mn-ea"/>
              </a:rPr>
              <a:t>α</a:t>
            </a:r>
            <a:r>
              <a:rPr lang="ja-JP" altLang="en-US" sz="4400" dirty="0">
                <a:latin typeface="+mn-ea"/>
                <a:ea typeface="+mn-ea"/>
              </a:rPr>
              <a:t>の</a:t>
            </a:r>
            <a:r>
              <a:rPr lang="ja-JP" altLang="en-US" sz="4400" dirty="0" smtClean="0">
                <a:latin typeface="+mn-ea"/>
                <a:ea typeface="+mn-ea"/>
              </a:rPr>
              <a:t>こと</a:t>
            </a:r>
            <a:r>
              <a:rPr lang="en-US" altLang="ja-JP" sz="4400" dirty="0" smtClean="0">
                <a:latin typeface="+mn-ea"/>
                <a:ea typeface="+mn-ea"/>
              </a:rPr>
              <a:t>※</a:t>
            </a:r>
            <a:r>
              <a:rPr lang="ja-JP" altLang="en-US" sz="4400" dirty="0" smtClean="0">
                <a:latin typeface="+mn-ea"/>
                <a:ea typeface="+mn-ea"/>
              </a:rPr>
              <a:t>検定を行う前に設定しておく</a:t>
            </a:r>
            <a:endParaRPr lang="en-US" altLang="ja-JP" sz="4400" dirty="0">
              <a:latin typeface="+mn-ea"/>
              <a:ea typeface="+mn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n-ea"/>
                <a:ea typeface="+mn-ea"/>
              </a:rPr>
              <a:t>通常は、</a:t>
            </a:r>
            <a:r>
              <a:rPr lang="en-US" altLang="ja-JP" sz="4400" dirty="0">
                <a:latin typeface="+mn-ea"/>
                <a:ea typeface="+mn-ea"/>
              </a:rPr>
              <a:t>α=0.05</a:t>
            </a:r>
            <a:r>
              <a:rPr lang="ja-JP" altLang="en-US" sz="4400" dirty="0">
                <a:latin typeface="+mn-ea"/>
                <a:ea typeface="+mn-ea"/>
              </a:rPr>
              <a:t>もしくは</a:t>
            </a:r>
            <a:r>
              <a:rPr lang="en-US" altLang="ja-JP" sz="4400" dirty="0">
                <a:latin typeface="+mn-ea"/>
                <a:ea typeface="+mn-ea"/>
              </a:rPr>
              <a:t>0.01</a:t>
            </a:r>
            <a:r>
              <a:rPr lang="ja-JP" altLang="en-US" sz="4400" dirty="0">
                <a:latin typeface="+mn-ea"/>
                <a:ea typeface="+mn-ea"/>
              </a:rPr>
              <a:t>を用いる</a:t>
            </a:r>
            <a:endParaRPr lang="en-US" altLang="ja-JP" sz="4400" dirty="0">
              <a:latin typeface="+mn-ea"/>
              <a:ea typeface="+mn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n-ea"/>
                <a:ea typeface="+mn-ea"/>
              </a:rPr>
              <a:t>要は「</a:t>
            </a:r>
            <a:r>
              <a:rPr lang="ja-JP" altLang="en-US" sz="4400" u="sng" dirty="0">
                <a:latin typeface="+mn-ea"/>
                <a:ea typeface="+mn-ea"/>
              </a:rPr>
              <a:t>まれなことが起きる確率</a:t>
            </a:r>
            <a:r>
              <a:rPr lang="ja-JP" altLang="en-US" sz="4400" dirty="0">
                <a:latin typeface="+mn-ea"/>
                <a:ea typeface="+mn-ea"/>
              </a:rPr>
              <a:t>」</a:t>
            </a:r>
            <a:endParaRPr lang="en-US" altLang="ja-JP" sz="4400" dirty="0">
              <a:latin typeface="+mn-ea"/>
              <a:ea typeface="+mn-ea"/>
            </a:endParaRPr>
          </a:p>
        </p:txBody>
      </p:sp>
      <p:sp>
        <p:nvSpPr>
          <p:cNvPr id="8" name="正方形/長方形 3"/>
          <p:cNvSpPr>
            <a:spLocks noChangeArrowheads="1"/>
          </p:cNvSpPr>
          <p:nvPr/>
        </p:nvSpPr>
        <p:spPr bwMode="auto">
          <a:xfrm>
            <a:off x="523875" y="4992804"/>
            <a:ext cx="15755366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lvl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 smtClean="0">
                <a:latin typeface="+mn-ea"/>
                <a:ea typeface="+mn-ea"/>
              </a:rPr>
              <a:t>帰無仮説</a:t>
            </a:r>
            <a:r>
              <a:rPr lang="en-US" altLang="ja-JP" sz="4400" dirty="0">
                <a:latin typeface="+mn-ea"/>
                <a:ea typeface="+mn-ea"/>
              </a:rPr>
              <a:t>H</a:t>
            </a:r>
            <a:r>
              <a:rPr lang="en-US" altLang="ja-JP" sz="4400" baseline="-25000" dirty="0">
                <a:latin typeface="+mn-ea"/>
                <a:ea typeface="+mn-ea"/>
              </a:rPr>
              <a:t>0</a:t>
            </a:r>
            <a:r>
              <a:rPr lang="ja-JP" altLang="en-US" sz="4400" dirty="0">
                <a:latin typeface="+mn-ea"/>
                <a:ea typeface="+mn-ea"/>
              </a:rPr>
              <a:t>が成り立つとの前提にたった時、いま得られている（観測されている）標本は、まれにしか起きないものか、否か　を判別するのに用いる</a:t>
            </a:r>
            <a:endParaRPr lang="en-US" altLang="ja-JP" sz="4400" dirty="0">
              <a:latin typeface="+mn-ea"/>
              <a:ea typeface="+mn-ea"/>
            </a:endParaRPr>
          </a:p>
          <a:p>
            <a:pPr lvl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>
                <a:latin typeface="+mn-ea"/>
                <a:ea typeface="+mn-ea"/>
              </a:rPr>
              <a:t>まれにしか起きないのであれば、仮説が誤っていたと</a:t>
            </a:r>
            <a:r>
              <a:rPr lang="ja-JP" altLang="en-US" sz="4400" dirty="0" smtClean="0">
                <a:latin typeface="+mn-ea"/>
                <a:ea typeface="+mn-ea"/>
              </a:rPr>
              <a:t>する</a:t>
            </a:r>
            <a:endParaRPr lang="en-US" altLang="ja-JP" sz="4400" dirty="0" smtClean="0">
              <a:latin typeface="+mn-ea"/>
              <a:ea typeface="+mn-ea"/>
            </a:endParaRPr>
          </a:p>
          <a:p>
            <a:pPr lvl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 smtClean="0">
                <a:latin typeface="+mn-ea"/>
                <a:ea typeface="+mn-ea"/>
              </a:rPr>
              <a:t>この確率、検定統計量が帰無仮説</a:t>
            </a:r>
            <a:r>
              <a:rPr lang="en-US" altLang="ja-JP" sz="4400" dirty="0" smtClean="0">
                <a:latin typeface="+mn-ea"/>
                <a:ea typeface="+mn-ea"/>
              </a:rPr>
              <a:t>H</a:t>
            </a:r>
            <a:r>
              <a:rPr lang="en-US" altLang="ja-JP" sz="4400" baseline="-25000" dirty="0" smtClean="0">
                <a:latin typeface="+mn-ea"/>
                <a:ea typeface="+mn-ea"/>
              </a:rPr>
              <a:t>0</a:t>
            </a:r>
            <a:r>
              <a:rPr lang="ja-JP" altLang="en-US" sz="4400" dirty="0" smtClean="0">
                <a:latin typeface="+mn-ea"/>
                <a:ea typeface="+mn-ea"/>
              </a:rPr>
              <a:t>のもとで観測値、およびそれ以上に極端な値をとる確率のことを</a:t>
            </a:r>
            <a:r>
              <a:rPr lang="en-US" altLang="ja-JP" sz="4400" dirty="0">
                <a:solidFill>
                  <a:srgbClr val="FF0000"/>
                </a:solidFill>
                <a:latin typeface="+mn-ea"/>
                <a:ea typeface="+mn-ea"/>
              </a:rPr>
              <a:t>p</a:t>
            </a:r>
            <a:r>
              <a:rPr lang="ja-JP" altLang="en-US" sz="4400" dirty="0" smtClean="0">
                <a:solidFill>
                  <a:srgbClr val="FF0000"/>
                </a:solidFill>
                <a:latin typeface="+mn-ea"/>
                <a:ea typeface="+mn-ea"/>
              </a:rPr>
              <a:t>値</a:t>
            </a:r>
            <a:r>
              <a:rPr lang="ja-JP" altLang="en-US" sz="4400" dirty="0" smtClean="0">
                <a:latin typeface="+mn-ea"/>
                <a:ea typeface="+mn-ea"/>
              </a:rPr>
              <a:t>と呼ぶ。</a:t>
            </a:r>
            <a:endParaRPr lang="en-US" altLang="ja-JP" sz="4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275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</a:t>
            </a:r>
            <a:r>
              <a:rPr kumimoji="1" lang="ja-JP" altLang="en-US" dirty="0" smtClean="0"/>
              <a:t>値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41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523875" y="2098549"/>
            <a:ext cx="15806190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 smtClean="0">
                <a:latin typeface="+mn-ea"/>
                <a:ea typeface="+mn-ea"/>
              </a:rPr>
              <a:t>つまり</a:t>
            </a:r>
            <a:r>
              <a:rPr lang="en-US" altLang="ja-JP" sz="4400" dirty="0" smtClean="0">
                <a:latin typeface="+mn-ea"/>
                <a:ea typeface="+mn-ea"/>
              </a:rPr>
              <a:t>p</a:t>
            </a:r>
            <a:r>
              <a:rPr lang="ja-JP" altLang="en-US" sz="4400" dirty="0" smtClean="0">
                <a:latin typeface="+mn-ea"/>
                <a:ea typeface="+mn-ea"/>
              </a:rPr>
              <a:t>値が小さい </a:t>
            </a:r>
            <a:r>
              <a:rPr lang="en-US" altLang="ja-JP" sz="4400" dirty="0" smtClean="0">
                <a:latin typeface="+mn-ea"/>
                <a:ea typeface="+mn-ea"/>
              </a:rPr>
              <a:t>= </a:t>
            </a:r>
            <a:r>
              <a:rPr lang="ja-JP" altLang="en-US" sz="4400" dirty="0" smtClean="0">
                <a:latin typeface="+mn-ea"/>
                <a:ea typeface="+mn-ea"/>
              </a:rPr>
              <a:t>目の前の事象の極端度合が高い</a:t>
            </a:r>
            <a:endParaRPr lang="en-US" altLang="ja-JP" sz="4400" dirty="0" smtClean="0">
              <a:latin typeface="+mn-ea"/>
              <a:ea typeface="+mn-ea"/>
            </a:endParaRPr>
          </a:p>
          <a:p>
            <a:pPr marL="0" indent="0">
              <a:spcAft>
                <a:spcPts val="1200"/>
              </a:spcAft>
              <a:buClr>
                <a:srgbClr val="A50021"/>
              </a:buClr>
            </a:pPr>
            <a:r>
              <a:rPr lang="ja-JP" altLang="en-US" sz="4400" dirty="0" smtClean="0">
                <a:latin typeface="+mn-ea"/>
                <a:ea typeface="+mn-ea"/>
              </a:rPr>
              <a:t>　　　　　　　　　　</a:t>
            </a:r>
            <a:r>
              <a:rPr lang="en-US" altLang="ja-JP" sz="4400" dirty="0" smtClean="0">
                <a:latin typeface="+mn-ea"/>
                <a:ea typeface="+mn-ea"/>
              </a:rPr>
              <a:t>=</a:t>
            </a:r>
            <a:r>
              <a:rPr lang="ja-JP" altLang="en-US" sz="4400" dirty="0" smtClean="0">
                <a:latin typeface="+mn-ea"/>
                <a:ea typeface="+mn-ea"/>
              </a:rPr>
              <a:t>帰無仮説がウソっぽい</a:t>
            </a:r>
            <a:endParaRPr lang="en-US" altLang="ja-JP" sz="4400" dirty="0" smtClean="0">
              <a:latin typeface="+mn-ea"/>
              <a:ea typeface="+mn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126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有意</a:t>
            </a:r>
            <a:r>
              <a:rPr lang="ja-JP" altLang="en-US" dirty="0" smtClean="0"/>
              <a:t>水準と</a:t>
            </a:r>
            <a:r>
              <a:rPr lang="en-US" altLang="ja-JP" dirty="0" smtClean="0"/>
              <a:t>p</a:t>
            </a:r>
            <a:r>
              <a:rPr lang="ja-JP" altLang="en-US" dirty="0" smtClean="0"/>
              <a:t>値の関係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42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523875" y="1500416"/>
            <a:ext cx="15806190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solidFill>
                  <a:srgbClr val="FF0000"/>
                </a:solidFill>
                <a:latin typeface="+mn-ea"/>
                <a:ea typeface="+mn-ea"/>
              </a:rPr>
              <a:t>p</a:t>
            </a:r>
            <a:r>
              <a:rPr lang="ja-JP" altLang="en-US" sz="4400" dirty="0" smtClean="0">
                <a:solidFill>
                  <a:srgbClr val="FF0000"/>
                </a:solidFill>
                <a:latin typeface="+mn-ea"/>
                <a:ea typeface="+mn-ea"/>
              </a:rPr>
              <a:t>値</a:t>
            </a:r>
            <a:r>
              <a:rPr lang="ja-JP" altLang="en-US" sz="4400" dirty="0" smtClean="0">
                <a:latin typeface="+mn-ea"/>
                <a:ea typeface="+mn-ea"/>
              </a:rPr>
              <a:t>が小さいほど、検定統計量がその値となることは余り有りえない、ということになる。</a:t>
            </a:r>
            <a:endParaRPr lang="en-US" altLang="ja-JP" sz="4400" dirty="0" smtClean="0">
              <a:latin typeface="+mn-ea"/>
              <a:ea typeface="+mn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 smtClean="0">
                <a:latin typeface="+mn-ea"/>
                <a:ea typeface="+mn-ea"/>
              </a:rPr>
              <a:t>例えば有意水準</a:t>
            </a:r>
            <a:r>
              <a:rPr lang="en-US" altLang="ja-JP" sz="4400" dirty="0" smtClean="0">
                <a:latin typeface="+mn-ea"/>
                <a:ea typeface="+mn-ea"/>
              </a:rPr>
              <a:t>5%</a:t>
            </a:r>
            <a:r>
              <a:rPr lang="ja-JP" altLang="en-US" sz="4400" dirty="0" smtClean="0">
                <a:latin typeface="+mn-ea"/>
                <a:ea typeface="+mn-ea"/>
              </a:rPr>
              <a:t>の時、</a:t>
            </a:r>
            <a:r>
              <a:rPr lang="en-US" altLang="ja-JP" sz="4400" dirty="0" smtClean="0">
                <a:latin typeface="+mn-ea"/>
                <a:ea typeface="+mn-ea"/>
              </a:rPr>
              <a:t>p</a:t>
            </a:r>
            <a:r>
              <a:rPr lang="ja-JP" altLang="en-US" sz="4400" dirty="0" smtClean="0">
                <a:latin typeface="+mn-ea"/>
                <a:ea typeface="+mn-ea"/>
              </a:rPr>
              <a:t>値が</a:t>
            </a:r>
            <a:r>
              <a:rPr lang="en-US" altLang="ja-JP" sz="4400" dirty="0" smtClean="0">
                <a:latin typeface="+mn-ea"/>
                <a:ea typeface="+mn-ea"/>
              </a:rPr>
              <a:t>4.5%</a:t>
            </a:r>
            <a:r>
              <a:rPr lang="ja-JP" altLang="en-US" sz="4400" dirty="0" smtClean="0">
                <a:latin typeface="+mn-ea"/>
                <a:ea typeface="+mn-ea"/>
              </a:rPr>
              <a:t>であれば、帰無仮説は棄却され、対立仮説が採択される。</a:t>
            </a:r>
            <a:endParaRPr lang="en-US" altLang="ja-JP" sz="4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176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有意</a:t>
            </a:r>
            <a:r>
              <a:rPr lang="ja-JP" altLang="en-US" dirty="0" smtClean="0"/>
              <a:t>水準と過誤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43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523875" y="1710631"/>
            <a:ext cx="15806190" cy="7786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 smtClean="0">
                <a:latin typeface="+mn-ea"/>
                <a:ea typeface="+mn-ea"/>
              </a:rPr>
              <a:t>ただし、</a:t>
            </a:r>
            <a:r>
              <a:rPr lang="en-US" altLang="ja-JP" sz="4400" dirty="0" smtClean="0">
                <a:latin typeface="+mn-ea"/>
                <a:ea typeface="+mn-ea"/>
              </a:rPr>
              <a:t>p</a:t>
            </a:r>
            <a:r>
              <a:rPr lang="ja-JP" altLang="en-US" sz="4400" dirty="0" smtClean="0">
                <a:latin typeface="+mn-ea"/>
                <a:ea typeface="+mn-ea"/>
              </a:rPr>
              <a:t>値が小さいからといって、その値をとる確率がゼロである訳ではない。</a:t>
            </a:r>
            <a:endParaRPr lang="en-US" altLang="ja-JP" sz="4400" dirty="0" smtClean="0">
              <a:latin typeface="+mn-ea"/>
              <a:ea typeface="+mn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 smtClean="0">
              <a:latin typeface="+mn-ea"/>
              <a:ea typeface="+mn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n-ea"/>
                <a:ea typeface="+mn-ea"/>
              </a:rPr>
              <a:t>つまり有意水準とは</a:t>
            </a:r>
            <a:r>
              <a:rPr lang="ja-JP" altLang="en-US" sz="4400" dirty="0" smtClean="0">
                <a:latin typeface="+mn-ea"/>
                <a:ea typeface="+mn-ea"/>
              </a:rPr>
              <a:t>、</a:t>
            </a:r>
            <a:r>
              <a:rPr lang="ja-JP" altLang="en-US" sz="4400" dirty="0" smtClean="0">
                <a:solidFill>
                  <a:srgbClr val="FF0000"/>
                </a:solidFill>
                <a:latin typeface="+mn-ea"/>
                <a:ea typeface="+mn-ea"/>
              </a:rPr>
              <a:t>「本当</a:t>
            </a:r>
            <a:r>
              <a:rPr lang="ja-JP" altLang="en-US" sz="4400" dirty="0">
                <a:solidFill>
                  <a:srgbClr val="FF0000"/>
                </a:solidFill>
                <a:latin typeface="+mn-ea"/>
                <a:ea typeface="+mn-ea"/>
              </a:rPr>
              <a:t>は帰無仮説が正しいのに、</a:t>
            </a:r>
            <a:r>
              <a:rPr lang="ja-JP" altLang="en-US" sz="4400" dirty="0" err="1">
                <a:solidFill>
                  <a:srgbClr val="FF0000"/>
                </a:solidFill>
                <a:latin typeface="+mn-ea"/>
                <a:ea typeface="+mn-ea"/>
              </a:rPr>
              <a:t>誤ってを</a:t>
            </a:r>
            <a:r>
              <a:rPr lang="ja-JP" altLang="en-US" sz="4400" dirty="0">
                <a:solidFill>
                  <a:srgbClr val="FF0000"/>
                </a:solidFill>
                <a:latin typeface="+mn-ea"/>
                <a:ea typeface="+mn-ea"/>
              </a:rPr>
              <a:t>棄却してしまう確率」</a:t>
            </a:r>
            <a:r>
              <a:rPr lang="ja-JP" altLang="en-US" sz="4400" dirty="0">
                <a:latin typeface="+mn-ea"/>
                <a:ea typeface="+mn-ea"/>
              </a:rPr>
              <a:t>とも</a:t>
            </a:r>
            <a:r>
              <a:rPr lang="ja-JP" altLang="en-US" sz="4400" dirty="0" smtClean="0">
                <a:latin typeface="+mn-ea"/>
                <a:ea typeface="+mn-ea"/>
              </a:rPr>
              <a:t>言える</a:t>
            </a:r>
            <a:endParaRPr lang="en-US" altLang="ja-JP" sz="4400" dirty="0" smtClean="0">
              <a:latin typeface="+mn-ea"/>
              <a:ea typeface="+mn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>
              <a:latin typeface="+mn-ea"/>
              <a:ea typeface="+mn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n-ea"/>
                <a:ea typeface="+mn-ea"/>
              </a:rPr>
              <a:t>「本当は帰無仮説が正しいのに、</a:t>
            </a:r>
            <a:r>
              <a:rPr lang="ja-JP" altLang="en-US" sz="4400" dirty="0" smtClean="0">
                <a:latin typeface="+mn-ea"/>
                <a:ea typeface="+mn-ea"/>
              </a:rPr>
              <a:t>誤って棄却</a:t>
            </a:r>
            <a:r>
              <a:rPr lang="ja-JP" altLang="en-US" sz="4400" dirty="0">
                <a:latin typeface="+mn-ea"/>
                <a:ea typeface="+mn-ea"/>
              </a:rPr>
              <a:t>してしまう</a:t>
            </a:r>
            <a:r>
              <a:rPr lang="ja-JP" altLang="en-US" sz="4400" dirty="0" smtClean="0">
                <a:latin typeface="+mn-ea"/>
                <a:ea typeface="+mn-ea"/>
              </a:rPr>
              <a:t>こと</a:t>
            </a:r>
            <a:r>
              <a:rPr lang="en-US" altLang="ja-JP" sz="4400" dirty="0" smtClean="0">
                <a:latin typeface="+mn-ea"/>
                <a:ea typeface="+mn-ea"/>
              </a:rPr>
              <a:t>(=</a:t>
            </a:r>
            <a:r>
              <a:rPr lang="ja-JP" altLang="en-US" sz="4400" dirty="0" smtClean="0">
                <a:latin typeface="+mn-ea"/>
                <a:ea typeface="+mn-ea"/>
              </a:rPr>
              <a:t>勇み足</a:t>
            </a:r>
            <a:r>
              <a:rPr lang="en-US" altLang="ja-JP" sz="4400" dirty="0" smtClean="0">
                <a:latin typeface="+mn-ea"/>
                <a:ea typeface="+mn-ea"/>
              </a:rPr>
              <a:t>)</a:t>
            </a:r>
            <a:r>
              <a:rPr lang="ja-JP" altLang="en-US" sz="4400" dirty="0" smtClean="0">
                <a:latin typeface="+mn-ea"/>
                <a:ea typeface="+mn-ea"/>
              </a:rPr>
              <a:t>」</a:t>
            </a:r>
            <a:r>
              <a:rPr lang="ja-JP" altLang="en-US" sz="4400" dirty="0">
                <a:latin typeface="+mn-ea"/>
                <a:ea typeface="+mn-ea"/>
              </a:rPr>
              <a:t>を「</a:t>
            </a:r>
            <a:r>
              <a:rPr lang="ja-JP" altLang="en-US" sz="4400" dirty="0">
                <a:solidFill>
                  <a:srgbClr val="FF0000"/>
                </a:solidFill>
                <a:latin typeface="+mn-ea"/>
                <a:ea typeface="+mn-ea"/>
              </a:rPr>
              <a:t>第</a:t>
            </a:r>
            <a:r>
              <a:rPr lang="en-US" altLang="ja-JP" sz="4400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ja-JP" altLang="en-US" sz="4400" dirty="0">
                <a:solidFill>
                  <a:srgbClr val="FF0000"/>
                </a:solidFill>
                <a:latin typeface="+mn-ea"/>
                <a:ea typeface="+mn-ea"/>
              </a:rPr>
              <a:t>種の過誤</a:t>
            </a:r>
            <a:r>
              <a:rPr lang="ja-JP" altLang="en-US" sz="4400" dirty="0">
                <a:latin typeface="+mn-ea"/>
                <a:ea typeface="+mn-ea"/>
              </a:rPr>
              <a:t>」</a:t>
            </a:r>
            <a:r>
              <a:rPr lang="ja-JP" altLang="en-US" sz="4400" dirty="0" smtClean="0">
                <a:latin typeface="+mn-ea"/>
                <a:ea typeface="+mn-ea"/>
              </a:rPr>
              <a:t>という。</a:t>
            </a:r>
            <a:endParaRPr lang="en-US" altLang="ja-JP" sz="4400" dirty="0" smtClean="0">
              <a:latin typeface="+mn-ea"/>
              <a:ea typeface="+mn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 smtClean="0">
                <a:latin typeface="+mn-ea"/>
                <a:ea typeface="+mn-ea"/>
              </a:rPr>
              <a:t>つまり有意水準</a:t>
            </a:r>
            <a:r>
              <a:rPr lang="en-US" altLang="ja-JP" sz="4400" dirty="0" smtClean="0">
                <a:latin typeface="+mn-ea"/>
                <a:ea typeface="+mn-ea"/>
              </a:rPr>
              <a:t>α</a:t>
            </a:r>
            <a:r>
              <a:rPr lang="ja-JP" altLang="en-US" sz="4400" dirty="0" smtClean="0">
                <a:latin typeface="+mn-ea"/>
                <a:ea typeface="+mn-ea"/>
              </a:rPr>
              <a:t>とは</a:t>
            </a:r>
            <a:r>
              <a:rPr lang="ja-JP" altLang="en-US" sz="4400" dirty="0">
                <a:latin typeface="+mn-ea"/>
                <a:ea typeface="+mn-ea"/>
              </a:rPr>
              <a:t>「</a:t>
            </a:r>
            <a:r>
              <a:rPr lang="ja-JP" altLang="en-US" sz="4400" dirty="0">
                <a:solidFill>
                  <a:srgbClr val="FF0000"/>
                </a:solidFill>
                <a:latin typeface="+mn-ea"/>
                <a:ea typeface="+mn-ea"/>
              </a:rPr>
              <a:t>第</a:t>
            </a:r>
            <a:r>
              <a:rPr lang="en-US" altLang="ja-JP" sz="4400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ja-JP" altLang="en-US" sz="4400" dirty="0">
                <a:solidFill>
                  <a:srgbClr val="FF0000"/>
                </a:solidFill>
                <a:latin typeface="+mn-ea"/>
                <a:ea typeface="+mn-ea"/>
              </a:rPr>
              <a:t>種の過誤を犯す確率</a:t>
            </a:r>
            <a:r>
              <a:rPr lang="ja-JP" altLang="en-US" sz="4400" dirty="0" smtClean="0">
                <a:latin typeface="+mn-ea"/>
                <a:ea typeface="+mn-ea"/>
              </a:rPr>
              <a:t>」</a:t>
            </a:r>
            <a:endParaRPr lang="ja-JP" altLang="en-US" sz="4400" dirty="0">
              <a:latin typeface="+mn-ea"/>
              <a:ea typeface="+mn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497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検出力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44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523875" y="1710631"/>
            <a:ext cx="15806190" cy="627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 smtClean="0">
                <a:latin typeface="+mn-ea"/>
                <a:ea typeface="+mn-ea"/>
              </a:rPr>
              <a:t>帰無仮説</a:t>
            </a:r>
            <a:r>
              <a:rPr lang="en-US" altLang="ja-JP" sz="4400" dirty="0" smtClean="0">
                <a:latin typeface="+mn-ea"/>
                <a:ea typeface="+mn-ea"/>
              </a:rPr>
              <a:t>H</a:t>
            </a:r>
            <a:r>
              <a:rPr lang="en-US" altLang="ja-JP" sz="4400" baseline="-25000" dirty="0" smtClean="0">
                <a:latin typeface="+mn-ea"/>
                <a:ea typeface="+mn-ea"/>
              </a:rPr>
              <a:t>0</a:t>
            </a:r>
            <a:r>
              <a:rPr lang="ja-JP" altLang="en-US" sz="4400" dirty="0" smtClean="0">
                <a:latin typeface="+mn-ea"/>
                <a:ea typeface="+mn-ea"/>
              </a:rPr>
              <a:t>が正しくない時に、ちゃんと</a:t>
            </a:r>
            <a:r>
              <a:rPr lang="en-US" altLang="ja-JP" sz="4400" dirty="0">
                <a:latin typeface="+mn-ea"/>
              </a:rPr>
              <a:t>H</a:t>
            </a:r>
            <a:r>
              <a:rPr lang="en-US" altLang="ja-JP" sz="4400" baseline="-25000" dirty="0">
                <a:latin typeface="+mn-ea"/>
              </a:rPr>
              <a:t>0 </a:t>
            </a:r>
            <a:r>
              <a:rPr lang="ja-JP" altLang="en-US" sz="4400" dirty="0" smtClean="0">
                <a:latin typeface="+mn-ea"/>
                <a:ea typeface="+mn-ea"/>
              </a:rPr>
              <a:t>を棄却する確率。</a:t>
            </a:r>
            <a:endParaRPr lang="en-US" altLang="ja-JP" sz="4400" dirty="0" smtClean="0">
              <a:latin typeface="+mn-ea"/>
              <a:ea typeface="+mn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>
              <a:latin typeface="+mn-ea"/>
              <a:ea typeface="+mn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 smtClean="0">
                <a:latin typeface="+mn-ea"/>
                <a:ea typeface="+mn-ea"/>
              </a:rPr>
              <a:t>「帰</a:t>
            </a:r>
            <a:r>
              <a:rPr lang="ja-JP" altLang="en-US" sz="4400" dirty="0">
                <a:latin typeface="+mn-ea"/>
                <a:ea typeface="+mn-ea"/>
              </a:rPr>
              <a:t>無仮説</a:t>
            </a:r>
            <a:r>
              <a:rPr lang="ja-JP" altLang="en-US" sz="4400" dirty="0" smtClean="0">
                <a:latin typeface="+mn-ea"/>
                <a:ea typeface="+mn-ea"/>
              </a:rPr>
              <a:t>が誤っているのに</a:t>
            </a:r>
            <a:r>
              <a:rPr lang="ja-JP" altLang="en-US" sz="4400" dirty="0">
                <a:latin typeface="+mn-ea"/>
                <a:ea typeface="+mn-ea"/>
              </a:rPr>
              <a:t>、</a:t>
            </a:r>
            <a:r>
              <a:rPr lang="ja-JP" altLang="en-US" sz="4400" dirty="0" smtClean="0">
                <a:latin typeface="+mn-ea"/>
                <a:ea typeface="+mn-ea"/>
              </a:rPr>
              <a:t>誤って棄却できないこと</a:t>
            </a:r>
            <a:r>
              <a:rPr lang="ja-JP" altLang="en-US" sz="4400" dirty="0">
                <a:latin typeface="+mn-ea"/>
                <a:ea typeface="+mn-ea"/>
              </a:rPr>
              <a:t>」を「</a:t>
            </a:r>
            <a:r>
              <a:rPr lang="ja-JP" altLang="en-US" sz="4400" dirty="0" smtClean="0">
                <a:solidFill>
                  <a:srgbClr val="FF0000"/>
                </a:solidFill>
                <a:latin typeface="+mn-ea"/>
                <a:ea typeface="+mn-ea"/>
              </a:rPr>
              <a:t>第２種</a:t>
            </a:r>
            <a:r>
              <a:rPr lang="ja-JP" altLang="en-US" sz="4400" dirty="0">
                <a:solidFill>
                  <a:srgbClr val="FF0000"/>
                </a:solidFill>
                <a:latin typeface="+mn-ea"/>
                <a:ea typeface="+mn-ea"/>
              </a:rPr>
              <a:t>の過誤</a:t>
            </a:r>
            <a:r>
              <a:rPr lang="ja-JP" altLang="en-US" sz="4400" dirty="0">
                <a:latin typeface="+mn-ea"/>
                <a:ea typeface="+mn-ea"/>
              </a:rPr>
              <a:t>」</a:t>
            </a:r>
            <a:r>
              <a:rPr lang="ja-JP" altLang="en-US" sz="4400" dirty="0" smtClean="0">
                <a:latin typeface="+mn-ea"/>
                <a:ea typeface="+mn-ea"/>
              </a:rPr>
              <a:t>という（</a:t>
            </a:r>
            <a:r>
              <a:rPr lang="en-US" altLang="ja-JP" sz="4400" dirty="0" smtClean="0">
                <a:latin typeface="+mn-ea"/>
                <a:ea typeface="+mn-ea"/>
              </a:rPr>
              <a:t>=</a:t>
            </a:r>
            <a:r>
              <a:rPr lang="ja-JP" altLang="en-US" sz="4400" dirty="0" smtClean="0">
                <a:latin typeface="+mn-ea"/>
                <a:ea typeface="+mn-ea"/>
              </a:rPr>
              <a:t>見逃し）。</a:t>
            </a:r>
            <a:endParaRPr lang="en-US" altLang="ja-JP" sz="4400" dirty="0" smtClean="0">
              <a:latin typeface="+mn-ea"/>
              <a:ea typeface="+mn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 smtClean="0">
              <a:latin typeface="+mn-ea"/>
              <a:ea typeface="+mn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 smtClean="0">
                <a:latin typeface="+mn-ea"/>
                <a:ea typeface="+mn-ea"/>
              </a:rPr>
              <a:t>つまり検出力とは</a:t>
            </a:r>
            <a:r>
              <a:rPr lang="ja-JP" altLang="en-US" sz="4400" dirty="0">
                <a:latin typeface="+mn-ea"/>
                <a:ea typeface="+mn-ea"/>
              </a:rPr>
              <a:t>「</a:t>
            </a:r>
            <a:r>
              <a:rPr lang="ja-JP" altLang="en-US" sz="4400" dirty="0" smtClean="0">
                <a:solidFill>
                  <a:srgbClr val="FF0000"/>
                </a:solidFill>
                <a:latin typeface="+mn-ea"/>
                <a:ea typeface="+mn-ea"/>
              </a:rPr>
              <a:t>第２種</a:t>
            </a:r>
            <a:r>
              <a:rPr lang="ja-JP" altLang="en-US" sz="4400" dirty="0">
                <a:solidFill>
                  <a:srgbClr val="FF0000"/>
                </a:solidFill>
                <a:latin typeface="+mn-ea"/>
                <a:ea typeface="+mn-ea"/>
              </a:rPr>
              <a:t>の過誤を</a:t>
            </a:r>
            <a:r>
              <a:rPr lang="ja-JP" altLang="en-US" sz="4400" dirty="0" smtClean="0">
                <a:solidFill>
                  <a:srgbClr val="FF0000"/>
                </a:solidFill>
                <a:latin typeface="+mn-ea"/>
                <a:ea typeface="+mn-ea"/>
              </a:rPr>
              <a:t>犯さない確率（</a:t>
            </a:r>
            <a:r>
              <a:rPr lang="en-US" altLang="ja-JP" sz="4400" dirty="0" smtClean="0">
                <a:solidFill>
                  <a:srgbClr val="FF0000"/>
                </a:solidFill>
                <a:latin typeface="+mn-ea"/>
                <a:ea typeface="+mn-ea"/>
              </a:rPr>
              <a:t>=</a:t>
            </a:r>
            <a:r>
              <a:rPr lang="ja-JP" altLang="en-US" sz="4400" dirty="0" smtClean="0">
                <a:solidFill>
                  <a:srgbClr val="FF0000"/>
                </a:solidFill>
                <a:latin typeface="+mn-ea"/>
                <a:ea typeface="+mn-ea"/>
              </a:rPr>
              <a:t>見逃ししない確率）</a:t>
            </a:r>
            <a:r>
              <a:rPr lang="ja-JP" altLang="en-US" sz="4400" dirty="0" smtClean="0">
                <a:latin typeface="+mn-ea"/>
                <a:ea typeface="+mn-ea"/>
              </a:rPr>
              <a:t>」</a:t>
            </a:r>
            <a:endParaRPr lang="ja-JP" altLang="en-US" sz="4400" dirty="0">
              <a:latin typeface="+mn-ea"/>
              <a:ea typeface="+mn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770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検定結果と正誤の関係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45</a:t>
            </a:fld>
            <a:endParaRPr lang="en-US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1451583" y="3374951"/>
          <a:ext cx="1484490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本当に成り立っているのは</a:t>
                      </a:r>
                      <a:endParaRPr kumimoji="1" lang="ja-JP" altLang="en-US" sz="3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H0</a:t>
                      </a:r>
                      <a:r>
                        <a:rPr kumimoji="1" lang="ja-JP" altLang="en-US" sz="3600" dirty="0" smtClean="0"/>
                        <a:t>（帰無仮説）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H1</a:t>
                      </a:r>
                      <a:r>
                        <a:rPr kumimoji="1" lang="ja-JP" altLang="en-US" sz="3600" dirty="0" smtClean="0"/>
                        <a:t>（対立仮設）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検定結果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H0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正しい</a:t>
                      </a:r>
                      <a:endParaRPr kumimoji="1" lang="en-US" altLang="ja-JP" sz="3600" dirty="0" smtClean="0"/>
                    </a:p>
                    <a:p>
                      <a:r>
                        <a:rPr kumimoji="1" lang="ja-JP" altLang="en-US" sz="3600" dirty="0" smtClean="0"/>
                        <a:t>（その確率：</a:t>
                      </a:r>
                      <a:r>
                        <a:rPr kumimoji="1" lang="en-US" altLang="ja-JP" sz="3600" dirty="0" smtClean="0"/>
                        <a:t>1-α</a:t>
                      </a:r>
                      <a:r>
                        <a:rPr kumimoji="1" lang="ja-JP" altLang="en-US" sz="3600" dirty="0" smtClean="0"/>
                        <a:t>）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 smtClean="0">
                          <a:solidFill>
                            <a:srgbClr val="FF0000"/>
                          </a:solidFill>
                        </a:rPr>
                        <a:t>第二種の過誤</a:t>
                      </a:r>
                      <a:endParaRPr kumimoji="1" lang="en-US" altLang="ja-JP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kumimoji="1" lang="ja-JP" altLang="en-US" sz="3600" dirty="0" smtClean="0"/>
                        <a:t>（その確率：</a:t>
                      </a:r>
                      <a:r>
                        <a:rPr kumimoji="1" lang="en-US" altLang="ja-JP" sz="3600" dirty="0" smtClean="0"/>
                        <a:t>β</a:t>
                      </a:r>
                      <a:r>
                        <a:rPr kumimoji="1" lang="ja-JP" altLang="en-US" sz="3600" dirty="0" smtClean="0"/>
                        <a:t>）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H1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 smtClean="0">
                          <a:solidFill>
                            <a:srgbClr val="FF0000"/>
                          </a:solidFill>
                        </a:rPr>
                        <a:t>第一種の過誤</a:t>
                      </a:r>
                      <a:endParaRPr kumimoji="1" lang="en-US" altLang="ja-JP" sz="36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kumimoji="1" lang="ja-JP" altLang="en-US" sz="3600" dirty="0" smtClean="0"/>
                        <a:t>（その確率：</a:t>
                      </a:r>
                      <a:r>
                        <a:rPr kumimoji="1" lang="en-US" altLang="ja-JP" sz="3600" dirty="0" smtClean="0"/>
                        <a:t>α</a:t>
                      </a:r>
                      <a:r>
                        <a:rPr kumimoji="1" lang="ja-JP" altLang="en-US" sz="3600" dirty="0" smtClean="0"/>
                        <a:t>）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正しい</a:t>
                      </a:r>
                      <a:endParaRPr kumimoji="1" lang="en-US" altLang="ja-JP" sz="3600" dirty="0" smtClean="0"/>
                    </a:p>
                    <a:p>
                      <a:r>
                        <a:rPr kumimoji="1" lang="ja-JP" altLang="en-US" sz="3600" dirty="0" smtClean="0"/>
                        <a:t>（その確率：１－</a:t>
                      </a:r>
                      <a:r>
                        <a:rPr kumimoji="1" lang="en-US" altLang="ja-JP" sz="3600" dirty="0" smtClean="0"/>
                        <a:t>β=</a:t>
                      </a:r>
                      <a:r>
                        <a:rPr kumimoji="1" lang="ja-JP" altLang="en-US" sz="3600" dirty="0" smtClean="0">
                          <a:solidFill>
                            <a:srgbClr val="FF0000"/>
                          </a:solidFill>
                        </a:rPr>
                        <a:t>検出力</a:t>
                      </a:r>
                      <a:r>
                        <a:rPr kumimoji="1" lang="ja-JP" altLang="en-US" sz="3600" dirty="0" smtClean="0"/>
                        <a:t>）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正方形/長方形 3"/>
          <p:cNvSpPr>
            <a:spLocks noChangeArrowheads="1"/>
          </p:cNvSpPr>
          <p:nvPr/>
        </p:nvSpPr>
        <p:spPr bwMode="auto">
          <a:xfrm>
            <a:off x="659495" y="8915501"/>
            <a:ext cx="1580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>
              <a:spcAft>
                <a:spcPts val="1200"/>
              </a:spcAft>
              <a:buClr>
                <a:srgbClr val="A50021"/>
              </a:buClr>
            </a:pPr>
            <a:r>
              <a:rPr lang="ja-JP" altLang="en-US" sz="2000" dirty="0" smtClean="0">
                <a:latin typeface="+mn-ea"/>
                <a:ea typeface="+mn-ea"/>
              </a:rPr>
              <a:t>永田、吉田：「統計的多重比較法の基礎」</a:t>
            </a:r>
            <a:r>
              <a:rPr lang="en-US" altLang="ja-JP" sz="2000" dirty="0" smtClean="0">
                <a:latin typeface="+mn-ea"/>
                <a:ea typeface="+mn-ea"/>
              </a:rPr>
              <a:t>(1997)</a:t>
            </a:r>
          </a:p>
        </p:txBody>
      </p:sp>
    </p:spTree>
    <p:extLst>
      <p:ext uri="{BB962C8B-B14F-4D97-AF65-F5344CB8AC3E}">
        <p14:creationId xmlns:p14="http://schemas.microsoft.com/office/powerpoint/2010/main" val="85993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検定統計量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46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523875" y="1710631"/>
            <a:ext cx="15806190" cy="7478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 smtClean="0">
                <a:latin typeface="+mn-ea"/>
                <a:ea typeface="+mn-ea"/>
              </a:rPr>
              <a:t>身長</a:t>
            </a:r>
            <a:r>
              <a:rPr lang="ja-JP" altLang="en-US" sz="4400" dirty="0">
                <a:latin typeface="+mn-ea"/>
                <a:ea typeface="+mn-ea"/>
              </a:rPr>
              <a:t>や体重などについて検定を行う</a:t>
            </a:r>
            <a:r>
              <a:rPr lang="ja-JP" altLang="en-US" sz="4400" dirty="0" smtClean="0">
                <a:latin typeface="+mn-ea"/>
                <a:ea typeface="+mn-ea"/>
              </a:rPr>
              <a:t>場合、</a:t>
            </a:r>
            <a:r>
              <a:rPr lang="ja-JP" altLang="en-US" sz="4400" dirty="0">
                <a:latin typeface="+mn-ea"/>
                <a:ea typeface="+mn-ea"/>
              </a:rPr>
              <a:t>コインの裏表が出る確率とは異なり、取りうる値がどのくらいの確率でその値となる</a:t>
            </a:r>
            <a:r>
              <a:rPr lang="ja-JP" altLang="en-US" sz="4400" dirty="0" smtClean="0">
                <a:latin typeface="+mn-ea"/>
                <a:ea typeface="+mn-ea"/>
              </a:rPr>
              <a:t>かは不明。</a:t>
            </a:r>
            <a:endParaRPr lang="en-US" altLang="ja-JP" sz="4400" dirty="0" smtClean="0">
              <a:latin typeface="+mn-ea"/>
              <a:ea typeface="+mn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 smtClean="0">
              <a:latin typeface="+mn-ea"/>
              <a:ea typeface="+mn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 smtClean="0">
                <a:latin typeface="+mn-ea"/>
                <a:ea typeface="+mn-ea"/>
              </a:rPr>
              <a:t>身長</a:t>
            </a:r>
            <a:r>
              <a:rPr lang="ja-JP" altLang="en-US" sz="4400" dirty="0">
                <a:latin typeface="+mn-ea"/>
                <a:ea typeface="+mn-ea"/>
              </a:rPr>
              <a:t>や体重の値を「検定するための値」に</a:t>
            </a:r>
            <a:r>
              <a:rPr lang="ja-JP" altLang="en-US" sz="4400" dirty="0" smtClean="0">
                <a:latin typeface="+mn-ea"/>
                <a:ea typeface="+mn-ea"/>
              </a:rPr>
              <a:t>変換す</a:t>
            </a:r>
            <a:r>
              <a:rPr lang="ja-JP" altLang="en-US" sz="4400" dirty="0">
                <a:latin typeface="+mn-ea"/>
                <a:ea typeface="+mn-ea"/>
              </a:rPr>
              <a:t>る</a:t>
            </a:r>
            <a:r>
              <a:rPr lang="ja-JP" altLang="en-US" sz="4400" dirty="0" smtClean="0">
                <a:latin typeface="+mn-ea"/>
                <a:ea typeface="+mn-ea"/>
              </a:rPr>
              <a:t>。</a:t>
            </a:r>
            <a:r>
              <a:rPr lang="ja-JP" altLang="en-US" sz="4400" dirty="0">
                <a:latin typeface="+mn-ea"/>
                <a:ea typeface="+mn-ea"/>
              </a:rPr>
              <a:t>このようにして算出された値が</a:t>
            </a:r>
            <a:r>
              <a:rPr lang="ja-JP" altLang="en-US" sz="4400" dirty="0">
                <a:solidFill>
                  <a:srgbClr val="FF0000"/>
                </a:solidFill>
                <a:latin typeface="+mn-ea"/>
                <a:ea typeface="+mn-ea"/>
              </a:rPr>
              <a:t>検定統計量</a:t>
            </a:r>
            <a:r>
              <a:rPr lang="ja-JP" altLang="en-US" sz="4400" dirty="0">
                <a:latin typeface="+mn-ea"/>
                <a:ea typeface="+mn-ea"/>
              </a:rPr>
              <a:t>（統計量と呼ばれることも</a:t>
            </a:r>
            <a:r>
              <a:rPr lang="ja-JP" altLang="en-US" sz="4400" dirty="0" smtClean="0">
                <a:latin typeface="+mn-ea"/>
                <a:ea typeface="+mn-ea"/>
              </a:rPr>
              <a:t>あり）</a:t>
            </a:r>
            <a:endParaRPr lang="en-US" altLang="ja-JP" sz="4400" dirty="0" smtClean="0">
              <a:latin typeface="+mn-ea"/>
              <a:ea typeface="+mn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>
              <a:latin typeface="+mn-ea"/>
              <a:ea typeface="+mn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 smtClean="0">
                <a:latin typeface="+mn-ea"/>
                <a:ea typeface="+mn-ea"/>
              </a:rPr>
              <a:t>帰無仮説</a:t>
            </a:r>
            <a:r>
              <a:rPr lang="en-US" altLang="ja-JP" sz="4400" dirty="0" smtClean="0">
                <a:latin typeface="+mn-ea"/>
                <a:ea typeface="+mn-ea"/>
              </a:rPr>
              <a:t>H</a:t>
            </a:r>
            <a:r>
              <a:rPr lang="en-US" altLang="ja-JP" sz="4400" baseline="-25000" dirty="0" smtClean="0">
                <a:latin typeface="+mn-ea"/>
                <a:ea typeface="+mn-ea"/>
              </a:rPr>
              <a:t>0</a:t>
            </a:r>
            <a:r>
              <a:rPr lang="ja-JP" altLang="en-US" sz="4400" dirty="0" smtClean="0">
                <a:latin typeface="+mn-ea"/>
                <a:ea typeface="+mn-ea"/>
              </a:rPr>
              <a:t>のもとで、この検定統計量が「稀な値」の領域（</a:t>
            </a:r>
            <a:r>
              <a:rPr lang="en-US" altLang="ja-JP" sz="4400" dirty="0" smtClean="0">
                <a:latin typeface="+mn-ea"/>
                <a:ea typeface="+mn-ea"/>
              </a:rPr>
              <a:t>=</a:t>
            </a:r>
            <a:r>
              <a:rPr lang="ja-JP" altLang="en-US" sz="4400" dirty="0" smtClean="0">
                <a:latin typeface="+mn-ea"/>
                <a:ea typeface="+mn-ea"/>
              </a:rPr>
              <a:t>棄却域）に入るか否かを判定するのが仮説検定</a:t>
            </a:r>
            <a:endParaRPr lang="en-US" altLang="ja-JP" sz="44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141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8882" y="557280"/>
            <a:ext cx="15902353" cy="1413515"/>
          </a:xfrm>
        </p:spPr>
        <p:txBody>
          <a:bodyPr/>
          <a:lstStyle/>
          <a:p>
            <a:r>
              <a:rPr lang="ja-JP" altLang="en-US" dirty="0" smtClean="0"/>
              <a:t>両側検定</a:t>
            </a:r>
            <a:r>
              <a:rPr lang="en-US" altLang="ja-JP" dirty="0" smtClean="0"/>
              <a:t>/</a:t>
            </a:r>
            <a:r>
              <a:rPr lang="ja-JP" altLang="en-US" dirty="0" smtClean="0"/>
              <a:t>片側</a:t>
            </a:r>
            <a:r>
              <a:rPr lang="ja-JP" altLang="en-US" dirty="0"/>
              <a:t>検定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47</a:t>
            </a:fld>
            <a:endParaRPr lang="en-US" altLang="ja-JP" dirty="0"/>
          </a:p>
        </p:txBody>
      </p:sp>
      <p:sp>
        <p:nvSpPr>
          <p:cNvPr id="9" name="正方形/長方形 3"/>
          <p:cNvSpPr>
            <a:spLocks noChangeArrowheads="1"/>
          </p:cNvSpPr>
          <p:nvPr/>
        </p:nvSpPr>
        <p:spPr bwMode="auto">
          <a:xfrm>
            <a:off x="847911" y="1532357"/>
            <a:ext cx="150412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j-ea"/>
                <a:ea typeface="+mj-ea"/>
              </a:rPr>
              <a:t>対立仮説の取り方により、統計的検定には両側検定と片側検定の２種類ある</a:t>
            </a:r>
            <a:endParaRPr lang="en-US" altLang="ja-JP" sz="4400" dirty="0">
              <a:latin typeface="+mj-ea"/>
              <a:ea typeface="+mj-ea"/>
            </a:endParaRPr>
          </a:p>
        </p:txBody>
      </p:sp>
      <p:sp>
        <p:nvSpPr>
          <p:cNvPr id="13" name="正方形/長方形 3"/>
          <p:cNvSpPr>
            <a:spLocks noChangeArrowheads="1"/>
          </p:cNvSpPr>
          <p:nvPr/>
        </p:nvSpPr>
        <p:spPr bwMode="auto">
          <a:xfrm>
            <a:off x="559879" y="5408012"/>
            <a:ext cx="14681236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lvl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>
                <a:latin typeface="+mj-ea"/>
                <a:ea typeface="+mj-ea"/>
              </a:rPr>
              <a:t>前述の例でいうと、</a:t>
            </a:r>
            <a:endParaRPr lang="en-US" altLang="ja-JP" sz="4400" dirty="0">
              <a:latin typeface="+mj-ea"/>
              <a:ea typeface="+mj-ea"/>
            </a:endParaRPr>
          </a:p>
          <a:p>
            <a:pPr lvl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>
                <a:latin typeface="+mj-ea"/>
                <a:ea typeface="+mj-ea"/>
              </a:rPr>
              <a:t>　</a:t>
            </a:r>
            <a:r>
              <a:rPr lang="en-US" altLang="ja-JP" sz="4400" dirty="0">
                <a:latin typeface="+mj-ea"/>
                <a:ea typeface="+mj-ea"/>
              </a:rPr>
              <a:t>H1:</a:t>
            </a:r>
            <a:r>
              <a:rPr lang="ja-JP" altLang="en-US" sz="4400" dirty="0">
                <a:latin typeface="+mj-ea"/>
                <a:ea typeface="+mj-ea"/>
              </a:rPr>
              <a:t>「</a:t>
            </a:r>
            <a:r>
              <a:rPr lang="en-US" altLang="ja-JP" sz="4400" dirty="0">
                <a:latin typeface="+mj-ea"/>
                <a:ea typeface="+mj-ea"/>
              </a:rPr>
              <a:t>μ</a:t>
            </a:r>
            <a:r>
              <a:rPr lang="ja-JP" altLang="en-US" sz="4400" dirty="0">
                <a:latin typeface="+mj-ea"/>
                <a:ea typeface="+mj-ea"/>
              </a:rPr>
              <a:t>≠</a:t>
            </a:r>
            <a:r>
              <a:rPr lang="en-US" altLang="ja-JP" sz="4400" dirty="0">
                <a:latin typeface="+mj-ea"/>
                <a:ea typeface="+mj-ea"/>
              </a:rPr>
              <a:t>μ</a:t>
            </a:r>
            <a:r>
              <a:rPr lang="en-US" altLang="ja-JP" sz="4400" baseline="-25000" dirty="0">
                <a:latin typeface="+mj-ea"/>
                <a:ea typeface="+mj-ea"/>
              </a:rPr>
              <a:t>0</a:t>
            </a:r>
            <a:r>
              <a:rPr lang="ja-JP" altLang="en-US" sz="4400" dirty="0">
                <a:latin typeface="+mj-ea"/>
                <a:ea typeface="+mj-ea"/>
              </a:rPr>
              <a:t>」　　　は両側検定</a:t>
            </a:r>
            <a:endParaRPr lang="en-US" altLang="ja-JP" sz="4400" dirty="0">
              <a:latin typeface="+mj-ea"/>
              <a:ea typeface="+mj-ea"/>
            </a:endParaRPr>
          </a:p>
          <a:p>
            <a:pPr lvl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>
                <a:latin typeface="+mj-ea"/>
                <a:ea typeface="+mj-ea"/>
              </a:rPr>
              <a:t>　</a:t>
            </a:r>
            <a:r>
              <a:rPr lang="en-US" altLang="ja-JP" sz="4400" dirty="0">
                <a:latin typeface="+mj-ea"/>
                <a:ea typeface="+mj-ea"/>
              </a:rPr>
              <a:t>H1:</a:t>
            </a:r>
            <a:r>
              <a:rPr lang="ja-JP" altLang="en-US" sz="4400" dirty="0">
                <a:latin typeface="+mj-ea"/>
                <a:ea typeface="+mj-ea"/>
              </a:rPr>
              <a:t>「</a:t>
            </a:r>
            <a:r>
              <a:rPr lang="en-US" altLang="ja-JP" sz="4400" dirty="0">
                <a:latin typeface="+mj-ea"/>
                <a:ea typeface="+mj-ea"/>
              </a:rPr>
              <a:t>μ&gt;μ</a:t>
            </a:r>
            <a:r>
              <a:rPr lang="en-US" altLang="ja-JP" sz="4400" baseline="-25000" dirty="0">
                <a:latin typeface="+mj-ea"/>
                <a:ea typeface="+mj-ea"/>
              </a:rPr>
              <a:t>0</a:t>
            </a:r>
            <a:r>
              <a:rPr lang="ja-JP" altLang="en-US" sz="4400" dirty="0">
                <a:latin typeface="+mj-ea"/>
                <a:ea typeface="+mj-ea"/>
              </a:rPr>
              <a:t>」や「</a:t>
            </a:r>
            <a:r>
              <a:rPr lang="en-US" altLang="ja-JP" sz="4400" dirty="0">
                <a:latin typeface="+mj-ea"/>
                <a:ea typeface="+mj-ea"/>
              </a:rPr>
              <a:t>μ&lt;μ</a:t>
            </a:r>
            <a:r>
              <a:rPr lang="en-US" altLang="ja-JP" sz="4400" baseline="-25000" dirty="0">
                <a:latin typeface="+mj-ea"/>
                <a:ea typeface="+mj-ea"/>
              </a:rPr>
              <a:t>0</a:t>
            </a:r>
            <a:r>
              <a:rPr lang="ja-JP" altLang="en-US" sz="4400" dirty="0">
                <a:latin typeface="+mj-ea"/>
                <a:ea typeface="+mj-ea"/>
              </a:rPr>
              <a:t>」 　　　は片側検定</a:t>
            </a:r>
            <a:endParaRPr lang="en-US" altLang="ja-JP" sz="4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8650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両側</a:t>
            </a:r>
            <a:r>
              <a:rPr kumimoji="1" lang="en-US" altLang="ja-JP" dirty="0" smtClean="0"/>
              <a:t>p</a:t>
            </a:r>
            <a:r>
              <a:rPr kumimoji="1" lang="ja-JP" altLang="en-US" dirty="0" smtClean="0"/>
              <a:t>値と片側</a:t>
            </a:r>
            <a:r>
              <a:rPr kumimoji="1" lang="en-US" altLang="ja-JP" dirty="0" smtClean="0"/>
              <a:t>p</a:t>
            </a:r>
            <a:r>
              <a:rPr kumimoji="1" lang="ja-JP" altLang="en-US" dirty="0" smtClean="0"/>
              <a:t>値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48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847911" y="1532357"/>
            <a:ext cx="15041276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 smtClean="0">
                <a:latin typeface="+mj-ea"/>
                <a:ea typeface="+mj-ea"/>
              </a:rPr>
              <a:t>両側検定の時は、</a:t>
            </a:r>
            <a:r>
              <a:rPr lang="en-US" altLang="ja-JP" sz="4400" dirty="0" smtClean="0">
                <a:latin typeface="+mj-ea"/>
                <a:ea typeface="+mj-ea"/>
              </a:rPr>
              <a:t>p</a:t>
            </a:r>
            <a:r>
              <a:rPr lang="ja-JP" altLang="en-US" sz="4400" dirty="0" smtClean="0">
                <a:latin typeface="+mj-ea"/>
                <a:ea typeface="+mj-ea"/>
              </a:rPr>
              <a:t>値とは、‘両極端の確率</a:t>
            </a:r>
            <a:r>
              <a:rPr lang="en-US" altLang="ja-JP" sz="4400" dirty="0" smtClean="0">
                <a:latin typeface="+mj-ea"/>
                <a:ea typeface="+mj-ea"/>
              </a:rPr>
              <a:t>’</a:t>
            </a:r>
            <a:r>
              <a:rPr lang="ja-JP" altLang="en-US" sz="4400" dirty="0" smtClean="0">
                <a:latin typeface="+mj-ea"/>
                <a:ea typeface="+mj-ea"/>
              </a:rPr>
              <a:t>　つまり</a:t>
            </a:r>
            <a:endParaRPr lang="en-US" altLang="ja-JP" sz="4400" dirty="0" smtClean="0">
              <a:latin typeface="+mj-ea"/>
              <a:ea typeface="+mj-ea"/>
            </a:endParaRPr>
          </a:p>
          <a:p>
            <a:pPr marL="0" indent="0">
              <a:spcAft>
                <a:spcPts val="1200"/>
              </a:spcAft>
              <a:buClr>
                <a:srgbClr val="A50021"/>
              </a:buClr>
            </a:pPr>
            <a:r>
              <a:rPr lang="ja-JP" altLang="en-US" sz="4400" dirty="0" smtClean="0">
                <a:latin typeface="+mj-ea"/>
                <a:ea typeface="+mj-ea"/>
              </a:rPr>
              <a:t>　いま観測されている事象の方向のみに極端なだけでなく、</a:t>
            </a:r>
            <a:endParaRPr lang="en-US" altLang="ja-JP" sz="4400" dirty="0" smtClean="0">
              <a:latin typeface="+mj-ea"/>
              <a:ea typeface="+mj-ea"/>
            </a:endParaRPr>
          </a:p>
          <a:p>
            <a:pPr marL="0" indent="0">
              <a:spcAft>
                <a:spcPts val="1200"/>
              </a:spcAft>
              <a:buClr>
                <a:srgbClr val="A50021"/>
              </a:buClr>
            </a:pPr>
            <a:r>
              <a:rPr lang="ja-JP" altLang="en-US" sz="4400" dirty="0">
                <a:latin typeface="+mj-ea"/>
                <a:ea typeface="+mj-ea"/>
              </a:rPr>
              <a:t>　</a:t>
            </a:r>
            <a:r>
              <a:rPr lang="ja-JP" altLang="en-US" sz="4400" dirty="0" smtClean="0">
                <a:latin typeface="+mj-ea"/>
                <a:ea typeface="+mj-ea"/>
              </a:rPr>
              <a:t>反対の方向に極端な確率も考える</a:t>
            </a:r>
            <a:endParaRPr lang="en-US" altLang="ja-JP" sz="4400" dirty="0">
              <a:latin typeface="+mj-ea"/>
              <a:ea typeface="+mj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481" y="3963792"/>
            <a:ext cx="9466566" cy="5288421"/>
          </a:xfrm>
          <a:prstGeom prst="rect">
            <a:avLst/>
          </a:prstGeom>
        </p:spPr>
      </p:pic>
      <p:sp>
        <p:nvSpPr>
          <p:cNvPr id="8" name="二等辺三角形 7"/>
          <p:cNvSpPr/>
          <p:nvPr/>
        </p:nvSpPr>
        <p:spPr bwMode="auto">
          <a:xfrm>
            <a:off x="10416579" y="8379507"/>
            <a:ext cx="324036" cy="324036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579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両側</a:t>
            </a:r>
            <a:r>
              <a:rPr kumimoji="1" lang="en-US" altLang="ja-JP" dirty="0" smtClean="0"/>
              <a:t>p</a:t>
            </a:r>
            <a:r>
              <a:rPr kumimoji="1" lang="ja-JP" altLang="en-US" dirty="0" smtClean="0"/>
              <a:t>値と片側</a:t>
            </a:r>
            <a:r>
              <a:rPr kumimoji="1" lang="en-US" altLang="ja-JP" dirty="0" smtClean="0"/>
              <a:t>p</a:t>
            </a:r>
            <a:r>
              <a:rPr kumimoji="1" lang="ja-JP" altLang="en-US" dirty="0" smtClean="0"/>
              <a:t>値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49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847911" y="1532357"/>
            <a:ext cx="15041276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 smtClean="0">
                <a:latin typeface="+mj-ea"/>
                <a:ea typeface="+mj-ea"/>
              </a:rPr>
              <a:t>両側検定の時は、</a:t>
            </a:r>
            <a:r>
              <a:rPr lang="en-US" altLang="ja-JP" sz="4400" dirty="0" smtClean="0">
                <a:latin typeface="+mj-ea"/>
                <a:ea typeface="+mj-ea"/>
              </a:rPr>
              <a:t>p</a:t>
            </a:r>
            <a:r>
              <a:rPr lang="ja-JP" altLang="en-US" sz="4400" dirty="0" smtClean="0">
                <a:latin typeface="+mj-ea"/>
                <a:ea typeface="+mj-ea"/>
              </a:rPr>
              <a:t>値とは、‘両極端の確率</a:t>
            </a:r>
            <a:r>
              <a:rPr lang="en-US" altLang="ja-JP" sz="4400" dirty="0" smtClean="0">
                <a:latin typeface="+mj-ea"/>
                <a:ea typeface="+mj-ea"/>
              </a:rPr>
              <a:t>’</a:t>
            </a:r>
            <a:r>
              <a:rPr lang="ja-JP" altLang="en-US" sz="4400" dirty="0" smtClean="0">
                <a:latin typeface="+mj-ea"/>
                <a:ea typeface="+mj-ea"/>
              </a:rPr>
              <a:t>　つまり</a:t>
            </a:r>
            <a:endParaRPr lang="en-US" altLang="ja-JP" sz="4400" dirty="0" smtClean="0">
              <a:latin typeface="+mj-ea"/>
              <a:ea typeface="+mj-ea"/>
            </a:endParaRPr>
          </a:p>
          <a:p>
            <a:pPr marL="0" indent="0">
              <a:spcAft>
                <a:spcPts val="1200"/>
              </a:spcAft>
              <a:buClr>
                <a:srgbClr val="A50021"/>
              </a:buClr>
            </a:pPr>
            <a:r>
              <a:rPr lang="ja-JP" altLang="en-US" sz="4400" dirty="0" smtClean="0">
                <a:latin typeface="+mj-ea"/>
                <a:ea typeface="+mj-ea"/>
              </a:rPr>
              <a:t>　いま観測されている事象の方向のみに極端なだけでなく、</a:t>
            </a:r>
            <a:endParaRPr lang="en-US" altLang="ja-JP" sz="4400" dirty="0" smtClean="0">
              <a:latin typeface="+mj-ea"/>
              <a:ea typeface="+mj-ea"/>
            </a:endParaRPr>
          </a:p>
          <a:p>
            <a:pPr marL="0" indent="0">
              <a:spcAft>
                <a:spcPts val="1200"/>
              </a:spcAft>
              <a:buClr>
                <a:srgbClr val="A50021"/>
              </a:buClr>
            </a:pPr>
            <a:r>
              <a:rPr lang="ja-JP" altLang="en-US" sz="4400" dirty="0">
                <a:latin typeface="+mj-ea"/>
                <a:ea typeface="+mj-ea"/>
              </a:rPr>
              <a:t>　</a:t>
            </a:r>
            <a:r>
              <a:rPr lang="ja-JP" altLang="en-US" sz="4400" dirty="0" smtClean="0">
                <a:latin typeface="+mj-ea"/>
                <a:ea typeface="+mj-ea"/>
              </a:rPr>
              <a:t>反対の方向に極端な確率も考える</a:t>
            </a:r>
            <a:endParaRPr lang="en-US" altLang="ja-JP" sz="4400" dirty="0">
              <a:latin typeface="+mj-ea"/>
              <a:ea typeface="+mj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481" y="3963792"/>
            <a:ext cx="9466566" cy="5288421"/>
          </a:xfrm>
          <a:prstGeom prst="rect">
            <a:avLst/>
          </a:prstGeom>
        </p:spPr>
      </p:pic>
      <p:sp>
        <p:nvSpPr>
          <p:cNvPr id="8" name="二等辺三角形 7"/>
          <p:cNvSpPr/>
          <p:nvPr/>
        </p:nvSpPr>
        <p:spPr bwMode="auto">
          <a:xfrm>
            <a:off x="10416579" y="8379507"/>
            <a:ext cx="324036" cy="324036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9" name="二等辺三角形 8"/>
          <p:cNvSpPr/>
          <p:nvPr/>
        </p:nvSpPr>
        <p:spPr bwMode="auto">
          <a:xfrm>
            <a:off x="6384131" y="8379507"/>
            <a:ext cx="324036" cy="324036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10" name="右中かっこ 9"/>
          <p:cNvSpPr/>
          <p:nvPr/>
        </p:nvSpPr>
        <p:spPr bwMode="auto">
          <a:xfrm rot="5400000">
            <a:off x="10859277" y="8354153"/>
            <a:ext cx="612068" cy="1310847"/>
          </a:xfrm>
          <a:prstGeom prst="rightBrac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11" name="右中かっこ 10"/>
          <p:cNvSpPr/>
          <p:nvPr/>
        </p:nvSpPr>
        <p:spPr bwMode="auto">
          <a:xfrm rot="5400000">
            <a:off x="5545389" y="8318150"/>
            <a:ext cx="612068" cy="1310847"/>
          </a:xfrm>
          <a:prstGeom prst="rightBrac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989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1587" y="4023023"/>
            <a:ext cx="15902353" cy="1413515"/>
          </a:xfrm>
        </p:spPr>
        <p:txBody>
          <a:bodyPr>
            <a:normAutofit/>
          </a:bodyPr>
          <a:lstStyle/>
          <a:p>
            <a:pPr algn="ctr"/>
            <a:r>
              <a:rPr lang="en-US" altLang="ja-JP" sz="6600" dirty="0" smtClean="0">
                <a:latin typeface="+mn-ea"/>
                <a:ea typeface="+mn-ea"/>
              </a:rPr>
              <a:t>1-1</a:t>
            </a:r>
            <a:r>
              <a:rPr kumimoji="1" lang="en-US" altLang="ja-JP" sz="6600" dirty="0" smtClean="0">
                <a:latin typeface="+mn-ea"/>
                <a:ea typeface="+mn-ea"/>
              </a:rPr>
              <a:t>. </a:t>
            </a:r>
            <a:r>
              <a:rPr kumimoji="1" lang="ja-JP" altLang="en-US" sz="6600" dirty="0" smtClean="0">
                <a:latin typeface="+mn-ea"/>
                <a:ea typeface="+mn-ea"/>
              </a:rPr>
              <a:t>統計的仮説検定とは</a:t>
            </a:r>
            <a:endParaRPr kumimoji="1" lang="ja-JP" altLang="en-US" sz="6600" dirty="0">
              <a:latin typeface="+mn-ea"/>
              <a:ea typeface="+mn-ea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7573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899" y="3513978"/>
            <a:ext cx="8428567" cy="503298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両側</a:t>
            </a:r>
            <a:r>
              <a:rPr kumimoji="1" lang="en-US" altLang="ja-JP" dirty="0" smtClean="0"/>
              <a:t>p</a:t>
            </a:r>
            <a:r>
              <a:rPr kumimoji="1" lang="ja-JP" altLang="en-US" dirty="0" smtClean="0"/>
              <a:t>値と片側</a:t>
            </a:r>
            <a:r>
              <a:rPr kumimoji="1" lang="en-US" altLang="ja-JP" dirty="0" smtClean="0"/>
              <a:t>p</a:t>
            </a:r>
            <a:r>
              <a:rPr kumimoji="1" lang="ja-JP" altLang="en-US" dirty="0" smtClean="0"/>
              <a:t>値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50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847911" y="1532357"/>
            <a:ext cx="15041276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j-ea"/>
                <a:ea typeface="+mj-ea"/>
              </a:rPr>
              <a:t>片側</a:t>
            </a:r>
            <a:r>
              <a:rPr lang="ja-JP" altLang="en-US" sz="4400" dirty="0" smtClean="0">
                <a:latin typeface="+mj-ea"/>
                <a:ea typeface="+mj-ea"/>
              </a:rPr>
              <a:t>検定の時は、</a:t>
            </a:r>
            <a:r>
              <a:rPr lang="en-US" altLang="ja-JP" sz="4400" dirty="0" smtClean="0">
                <a:latin typeface="+mj-ea"/>
                <a:ea typeface="+mj-ea"/>
              </a:rPr>
              <a:t>p</a:t>
            </a:r>
            <a:r>
              <a:rPr lang="ja-JP" altLang="en-US" sz="4400" dirty="0" smtClean="0">
                <a:latin typeface="+mj-ea"/>
                <a:ea typeface="+mj-ea"/>
              </a:rPr>
              <a:t>値とは、‘方方向のみに極端な確率</a:t>
            </a:r>
            <a:r>
              <a:rPr lang="en-US" altLang="ja-JP" sz="4400" dirty="0" smtClean="0">
                <a:latin typeface="+mj-ea"/>
                <a:ea typeface="+mj-ea"/>
              </a:rPr>
              <a:t>’</a:t>
            </a:r>
            <a:r>
              <a:rPr lang="ja-JP" altLang="en-US" sz="4400" dirty="0" smtClean="0">
                <a:latin typeface="+mj-ea"/>
                <a:ea typeface="+mj-ea"/>
              </a:rPr>
              <a:t>　つまりいま観測されている事象の方向のみに極端な確率</a:t>
            </a:r>
            <a:r>
              <a:rPr lang="ja-JP" altLang="en-US" sz="4400" dirty="0">
                <a:latin typeface="+mj-ea"/>
                <a:ea typeface="+mj-ea"/>
              </a:rPr>
              <a:t>を</a:t>
            </a:r>
            <a:r>
              <a:rPr lang="ja-JP" altLang="en-US" sz="4400" dirty="0" smtClean="0">
                <a:latin typeface="+mj-ea"/>
                <a:ea typeface="+mj-ea"/>
              </a:rPr>
              <a:t>考える</a:t>
            </a:r>
            <a:endParaRPr lang="en-US" altLang="ja-JP" sz="4400" dirty="0">
              <a:latin typeface="+mj-ea"/>
              <a:ea typeface="+mj-ea"/>
            </a:endParaRPr>
          </a:p>
        </p:txBody>
      </p:sp>
      <p:sp>
        <p:nvSpPr>
          <p:cNvPr id="8" name="二等辺三角形 7"/>
          <p:cNvSpPr/>
          <p:nvPr/>
        </p:nvSpPr>
        <p:spPr bwMode="auto">
          <a:xfrm>
            <a:off x="10092543" y="7767439"/>
            <a:ext cx="324036" cy="324036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10" name="右中かっこ 9"/>
          <p:cNvSpPr/>
          <p:nvPr/>
        </p:nvSpPr>
        <p:spPr bwMode="auto">
          <a:xfrm rot="5400000">
            <a:off x="10751265" y="7813245"/>
            <a:ext cx="612068" cy="1310847"/>
          </a:xfrm>
          <a:prstGeom prst="rightBrac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751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両側</a:t>
            </a:r>
            <a:r>
              <a:rPr lang="en-US" altLang="ja-JP" dirty="0"/>
              <a:t>p</a:t>
            </a:r>
            <a:r>
              <a:rPr lang="ja-JP" altLang="en-US" dirty="0"/>
              <a:t>値と片側</a:t>
            </a:r>
            <a:r>
              <a:rPr lang="en-US" altLang="ja-JP" dirty="0"/>
              <a:t>p</a:t>
            </a:r>
            <a:r>
              <a:rPr lang="ja-JP" altLang="en-US" dirty="0"/>
              <a:t>値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51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79575" y="2006799"/>
            <a:ext cx="1479165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latin typeface="+mn-ea"/>
                <a:ea typeface="+mn-ea"/>
              </a:rPr>
              <a:t>いいずれにしても、有意水準</a:t>
            </a:r>
            <a:r>
              <a:rPr kumimoji="1" lang="en-US" altLang="ja-JP" sz="4000" dirty="0" smtClean="0">
                <a:latin typeface="+mn-ea"/>
                <a:ea typeface="+mn-ea"/>
              </a:rPr>
              <a:t>5%</a:t>
            </a:r>
            <a:r>
              <a:rPr kumimoji="1" lang="ja-JP" altLang="en-US" sz="4000" dirty="0" smtClean="0">
                <a:latin typeface="+mn-ea"/>
                <a:ea typeface="+mn-ea"/>
              </a:rPr>
              <a:t>の仮説検定であれば、</a:t>
            </a:r>
            <a:endParaRPr kumimoji="1" lang="en-US" altLang="ja-JP" sz="4000" dirty="0" smtClean="0">
              <a:latin typeface="+mn-ea"/>
              <a:ea typeface="+mn-ea"/>
            </a:endParaRPr>
          </a:p>
          <a:p>
            <a:r>
              <a:rPr kumimoji="1" lang="en-US" altLang="ja-JP" sz="4000" dirty="0" smtClean="0">
                <a:latin typeface="+mn-ea"/>
                <a:ea typeface="+mn-ea"/>
              </a:rPr>
              <a:t>p</a:t>
            </a:r>
            <a:r>
              <a:rPr kumimoji="1" lang="ja-JP" altLang="en-US" sz="4000" dirty="0" smtClean="0">
                <a:latin typeface="+mn-ea"/>
                <a:ea typeface="+mn-ea"/>
              </a:rPr>
              <a:t>値</a:t>
            </a:r>
            <a:r>
              <a:rPr kumimoji="1" lang="en-US" altLang="ja-JP" sz="4000" dirty="0" smtClean="0">
                <a:latin typeface="+mn-ea"/>
                <a:ea typeface="+mn-ea"/>
              </a:rPr>
              <a:t>&lt;0.05 </a:t>
            </a:r>
            <a:r>
              <a:rPr kumimoji="1" lang="ja-JP" altLang="en-US" sz="4000" dirty="0" smtClean="0">
                <a:latin typeface="+mn-ea"/>
                <a:ea typeface="+mn-ea"/>
              </a:rPr>
              <a:t>の時、帰無仮説を棄却する、ということになります。</a:t>
            </a:r>
            <a:endParaRPr kumimoji="1" lang="en-US" altLang="ja-JP" sz="4000" dirty="0" smtClean="0">
              <a:latin typeface="+mn-ea"/>
              <a:ea typeface="+mn-ea"/>
            </a:endParaRPr>
          </a:p>
          <a:p>
            <a:endParaRPr lang="en-US" altLang="ja-JP" sz="4000" dirty="0">
              <a:latin typeface="+mn-ea"/>
              <a:ea typeface="+mn-ea"/>
            </a:endParaRPr>
          </a:p>
          <a:p>
            <a:r>
              <a:rPr kumimoji="1" lang="ja-JP" altLang="en-US" sz="4000" dirty="0" smtClean="0">
                <a:latin typeface="+mn-ea"/>
                <a:ea typeface="+mn-ea"/>
              </a:rPr>
              <a:t>そしてあとで述べる様に、</a:t>
            </a:r>
            <a:r>
              <a:rPr kumimoji="1" lang="en-US" altLang="ja-JP" sz="4000" dirty="0" smtClean="0">
                <a:latin typeface="+mn-ea"/>
                <a:ea typeface="+mn-ea"/>
              </a:rPr>
              <a:t>p</a:t>
            </a:r>
            <a:r>
              <a:rPr kumimoji="1" lang="ja-JP" altLang="en-US" sz="4000" dirty="0" smtClean="0">
                <a:latin typeface="+mn-ea"/>
                <a:ea typeface="+mn-ea"/>
              </a:rPr>
              <a:t>値の計算自体は</a:t>
            </a:r>
            <a:r>
              <a:rPr kumimoji="1" lang="en-US" altLang="ja-JP" sz="4000" dirty="0" smtClean="0">
                <a:latin typeface="+mn-ea"/>
                <a:ea typeface="+mn-ea"/>
              </a:rPr>
              <a:t>python/R</a:t>
            </a:r>
            <a:r>
              <a:rPr kumimoji="1" lang="ja-JP" altLang="en-US" sz="4000" dirty="0" smtClean="0">
                <a:latin typeface="+mn-ea"/>
                <a:ea typeface="+mn-ea"/>
              </a:rPr>
              <a:t>を用いれば</a:t>
            </a:r>
            <a:r>
              <a:rPr lang="ja-JP" altLang="en-US" sz="4000" dirty="0" smtClean="0">
                <a:latin typeface="+mn-ea"/>
                <a:ea typeface="+mn-ea"/>
              </a:rPr>
              <a:t>きわめて簡単です。</a:t>
            </a:r>
            <a:endParaRPr lang="en-US" altLang="ja-JP" sz="4000" dirty="0" smtClean="0">
              <a:latin typeface="+mn-ea"/>
              <a:ea typeface="+mn-ea"/>
            </a:endParaRPr>
          </a:p>
          <a:p>
            <a:endParaRPr lang="en-US" altLang="ja-JP" sz="4000" dirty="0" smtClean="0">
              <a:latin typeface="+mn-ea"/>
              <a:ea typeface="+mn-ea"/>
            </a:endParaRPr>
          </a:p>
          <a:p>
            <a:r>
              <a:rPr kumimoji="1" lang="en-US" altLang="ja-JP" sz="4000" dirty="0" smtClean="0">
                <a:latin typeface="+mn-ea"/>
                <a:ea typeface="+mn-ea"/>
              </a:rPr>
              <a:t>※</a:t>
            </a:r>
            <a:r>
              <a:rPr kumimoji="1" lang="ja-JP" altLang="en-US" sz="4000" dirty="0" smtClean="0">
                <a:latin typeface="+mn-ea"/>
                <a:ea typeface="+mn-ea"/>
              </a:rPr>
              <a:t>ただし、両側検定か片側検定か、などに気を付ける必要があります。</a:t>
            </a:r>
            <a:endParaRPr kumimoji="1" lang="en-US" altLang="ja-JP" sz="4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97329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両側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片側検定の例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52</a:t>
            </a:fld>
            <a:endParaRPr lang="en-US" altLang="ja-JP" dirty="0"/>
          </a:p>
        </p:txBody>
      </p:sp>
      <p:sp>
        <p:nvSpPr>
          <p:cNvPr id="7" name="正方形/長方形 3"/>
          <p:cNvSpPr>
            <a:spLocks noChangeArrowheads="1"/>
          </p:cNvSpPr>
          <p:nvPr/>
        </p:nvSpPr>
        <p:spPr bwMode="auto">
          <a:xfrm>
            <a:off x="847911" y="1604365"/>
            <a:ext cx="15041276" cy="9294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 smtClean="0">
                <a:latin typeface="+mj-ea"/>
                <a:ea typeface="+mj-ea"/>
              </a:rPr>
              <a:t>薬</a:t>
            </a:r>
            <a:r>
              <a:rPr lang="en-US" altLang="ja-JP" sz="4400" dirty="0">
                <a:latin typeface="+mj-ea"/>
                <a:ea typeface="+mj-ea"/>
              </a:rPr>
              <a:t>A</a:t>
            </a:r>
            <a:r>
              <a:rPr lang="ja-JP" altLang="en-US" sz="4400" dirty="0">
                <a:latin typeface="+mj-ea"/>
                <a:ea typeface="+mj-ea"/>
              </a:rPr>
              <a:t>に含まれるある成分</a:t>
            </a:r>
            <a:r>
              <a:rPr lang="en-US" altLang="ja-JP" sz="4400" dirty="0">
                <a:latin typeface="+mj-ea"/>
                <a:ea typeface="+mj-ea"/>
              </a:rPr>
              <a:t>B</a:t>
            </a:r>
            <a:r>
              <a:rPr lang="ja-JP" altLang="en-US" sz="4400" dirty="0">
                <a:latin typeface="+mj-ea"/>
                <a:ea typeface="+mj-ea"/>
              </a:rPr>
              <a:t>についての分析を</a:t>
            </a:r>
            <a:r>
              <a:rPr lang="ja-JP" altLang="en-US" sz="4400" dirty="0" smtClean="0">
                <a:latin typeface="+mj-ea"/>
                <a:ea typeface="+mj-ea"/>
              </a:rPr>
              <a:t>行う。</a:t>
            </a:r>
            <a:r>
              <a:rPr lang="en-US" altLang="ja-JP" sz="4400" dirty="0">
                <a:latin typeface="+mj-ea"/>
                <a:ea typeface="+mj-ea"/>
              </a:rPr>
              <a:t>B</a:t>
            </a:r>
            <a:r>
              <a:rPr lang="ja-JP" altLang="en-US" sz="4400" dirty="0">
                <a:latin typeface="+mj-ea"/>
                <a:ea typeface="+mj-ea"/>
              </a:rPr>
              <a:t>の含有量を調べるため、生産された薬</a:t>
            </a:r>
            <a:r>
              <a:rPr lang="en-US" altLang="ja-JP" sz="4400" dirty="0">
                <a:latin typeface="+mj-ea"/>
                <a:ea typeface="+mj-ea"/>
              </a:rPr>
              <a:t>A</a:t>
            </a:r>
            <a:r>
              <a:rPr lang="ja-JP" altLang="en-US" sz="4400" dirty="0">
                <a:latin typeface="+mj-ea"/>
                <a:ea typeface="+mj-ea"/>
              </a:rPr>
              <a:t>の中からランダムに</a:t>
            </a:r>
            <a:r>
              <a:rPr lang="en-US" altLang="ja-JP" sz="4400" dirty="0">
                <a:latin typeface="+mj-ea"/>
                <a:ea typeface="+mj-ea"/>
              </a:rPr>
              <a:t>25</a:t>
            </a:r>
            <a:r>
              <a:rPr lang="ja-JP" altLang="en-US" sz="4400" dirty="0">
                <a:latin typeface="+mj-ea"/>
                <a:ea typeface="+mj-ea"/>
              </a:rPr>
              <a:t>粒を抜き取り、成分</a:t>
            </a:r>
            <a:r>
              <a:rPr lang="en-US" altLang="ja-JP" sz="4400" dirty="0">
                <a:latin typeface="+mj-ea"/>
                <a:ea typeface="+mj-ea"/>
              </a:rPr>
              <a:t>B</a:t>
            </a:r>
            <a:r>
              <a:rPr lang="ja-JP" altLang="en-US" sz="4400" dirty="0">
                <a:latin typeface="+mj-ea"/>
                <a:ea typeface="+mj-ea"/>
              </a:rPr>
              <a:t>の量を測定</a:t>
            </a:r>
            <a:r>
              <a:rPr lang="ja-JP" altLang="en-US" sz="4400" dirty="0" smtClean="0">
                <a:latin typeface="+mj-ea"/>
                <a:ea typeface="+mj-ea"/>
              </a:rPr>
              <a:t>し</a:t>
            </a:r>
            <a:r>
              <a:rPr lang="ja-JP" altLang="en-US" sz="4400" dirty="0">
                <a:latin typeface="+mj-ea"/>
                <a:ea typeface="+mj-ea"/>
              </a:rPr>
              <a:t>た</a:t>
            </a:r>
            <a:r>
              <a:rPr lang="ja-JP" altLang="en-US" sz="4400" dirty="0" smtClean="0">
                <a:latin typeface="+mj-ea"/>
                <a:ea typeface="+mj-ea"/>
              </a:rPr>
              <a:t>。</a:t>
            </a:r>
            <a:r>
              <a:rPr lang="ja-JP" altLang="en-US" sz="4400" dirty="0">
                <a:latin typeface="+mj-ea"/>
                <a:ea typeface="+mj-ea"/>
              </a:rPr>
              <a:t>その</a:t>
            </a:r>
            <a:r>
              <a:rPr lang="ja-JP" altLang="en-US" sz="4400" dirty="0" smtClean="0">
                <a:latin typeface="+mj-ea"/>
                <a:ea typeface="+mj-ea"/>
              </a:rPr>
              <a:t>結果標本平均が　　　 </a:t>
            </a:r>
            <a:r>
              <a:rPr lang="en-US" altLang="ja-JP" sz="4400" dirty="0" smtClean="0">
                <a:latin typeface="+mj-ea"/>
                <a:ea typeface="+mj-ea"/>
              </a:rPr>
              <a:t>[mg]</a:t>
            </a:r>
            <a:r>
              <a:rPr lang="ja-JP" altLang="en-US" sz="4400" dirty="0" err="1" smtClean="0">
                <a:latin typeface="+mj-ea"/>
                <a:ea typeface="+mj-ea"/>
              </a:rPr>
              <a:t>、</a:t>
            </a:r>
            <a:r>
              <a:rPr lang="ja-JP" altLang="en-US" sz="4400" dirty="0" smtClean="0">
                <a:latin typeface="+mj-ea"/>
                <a:ea typeface="+mj-ea"/>
              </a:rPr>
              <a:t>標本不偏分散が　　　　であった</a:t>
            </a:r>
            <a:r>
              <a:rPr lang="ja-JP" altLang="en-US" sz="4400" dirty="0">
                <a:latin typeface="+mj-ea"/>
                <a:ea typeface="+mj-ea"/>
              </a:rPr>
              <a:t>。</a:t>
            </a: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ja-JP" altLang="en-US" sz="4400" dirty="0">
              <a:latin typeface="+mj-ea"/>
              <a:ea typeface="+mj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 smtClean="0">
                <a:latin typeface="+mj-ea"/>
                <a:ea typeface="+mj-ea"/>
              </a:rPr>
              <a:t>帰無仮説</a:t>
            </a:r>
            <a:r>
              <a:rPr lang="en-US" altLang="ja-JP" sz="4400" dirty="0" smtClean="0">
                <a:latin typeface="+mj-ea"/>
                <a:ea typeface="+mj-ea"/>
              </a:rPr>
              <a:t>H</a:t>
            </a:r>
            <a:r>
              <a:rPr lang="en-US" altLang="ja-JP" sz="4400" baseline="-25000" dirty="0" smtClean="0">
                <a:latin typeface="+mj-ea"/>
                <a:ea typeface="+mj-ea"/>
              </a:rPr>
              <a:t>0</a:t>
            </a:r>
            <a:r>
              <a:rPr lang="en-US" altLang="ja-JP" sz="4400" dirty="0" smtClean="0">
                <a:latin typeface="+mj-ea"/>
                <a:ea typeface="+mj-ea"/>
              </a:rPr>
              <a:t>:</a:t>
            </a:r>
            <a:r>
              <a:rPr lang="ja-JP" altLang="en-US" sz="4400" dirty="0" smtClean="0">
                <a:latin typeface="+mj-ea"/>
                <a:ea typeface="+mj-ea"/>
              </a:rPr>
              <a:t>「</a:t>
            </a:r>
            <a:r>
              <a:rPr lang="ja-JP" altLang="en-US" sz="4400" dirty="0">
                <a:latin typeface="+mj-ea"/>
                <a:ea typeface="+mj-ea"/>
              </a:rPr>
              <a:t>薬</a:t>
            </a:r>
            <a:r>
              <a:rPr lang="en-US" altLang="ja-JP" sz="4400" dirty="0">
                <a:latin typeface="+mj-ea"/>
                <a:ea typeface="+mj-ea"/>
              </a:rPr>
              <a:t>A</a:t>
            </a:r>
            <a:r>
              <a:rPr lang="ja-JP" altLang="en-US" sz="4400" dirty="0">
                <a:latin typeface="+mj-ea"/>
                <a:ea typeface="+mj-ea"/>
              </a:rPr>
              <a:t>中の成分</a:t>
            </a:r>
            <a:r>
              <a:rPr lang="en-US" altLang="ja-JP" sz="4400" dirty="0">
                <a:latin typeface="+mj-ea"/>
                <a:ea typeface="+mj-ea"/>
              </a:rPr>
              <a:t>B</a:t>
            </a:r>
            <a:r>
              <a:rPr lang="ja-JP" altLang="en-US" sz="4400" dirty="0">
                <a:latin typeface="+mj-ea"/>
                <a:ea typeface="+mj-ea"/>
              </a:rPr>
              <a:t>の含有量は</a:t>
            </a:r>
            <a:r>
              <a:rPr lang="en-US" altLang="ja-JP" sz="4400" dirty="0">
                <a:latin typeface="+mj-ea"/>
                <a:ea typeface="+mj-ea"/>
              </a:rPr>
              <a:t>100mg</a:t>
            </a:r>
            <a:r>
              <a:rPr lang="ja-JP" altLang="en-US" sz="4400" dirty="0">
                <a:latin typeface="+mj-ea"/>
                <a:ea typeface="+mj-ea"/>
              </a:rPr>
              <a:t>である」</a:t>
            </a:r>
            <a:r>
              <a:rPr lang="ja-JP" altLang="en-US" sz="4400" dirty="0" smtClean="0">
                <a:latin typeface="+mj-ea"/>
                <a:ea typeface="+mj-ea"/>
              </a:rPr>
              <a:t>とする</a:t>
            </a:r>
            <a:r>
              <a:rPr lang="ja-JP" altLang="en-US" sz="4400" dirty="0">
                <a:latin typeface="+mj-ea"/>
                <a:ea typeface="+mj-ea"/>
              </a:rPr>
              <a:t>　</a:t>
            </a:r>
            <a:r>
              <a:rPr lang="ja-JP" altLang="en-US" sz="4400" dirty="0" smtClean="0">
                <a:latin typeface="+mj-ea"/>
                <a:ea typeface="+mj-ea"/>
              </a:rPr>
              <a:t>⇒　</a:t>
            </a:r>
            <a:r>
              <a:rPr lang="ja-JP" altLang="en-US" sz="4400" dirty="0" smtClean="0">
                <a:solidFill>
                  <a:srgbClr val="FF0000"/>
                </a:solidFill>
                <a:latin typeface="+mj-ea"/>
                <a:ea typeface="+mj-ea"/>
              </a:rPr>
              <a:t>対立仮説は以下の３通りあり得る</a:t>
            </a:r>
            <a:endParaRPr lang="ja-JP" altLang="en-US" sz="44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 smtClean="0">
                <a:latin typeface="+mj-ea"/>
                <a:ea typeface="+mj-ea"/>
              </a:rPr>
              <a:t>①薬</a:t>
            </a:r>
            <a:r>
              <a:rPr lang="en-US" altLang="ja-JP" sz="4400" dirty="0">
                <a:latin typeface="+mj-ea"/>
                <a:ea typeface="+mj-ea"/>
              </a:rPr>
              <a:t>A</a:t>
            </a:r>
            <a:r>
              <a:rPr lang="ja-JP" altLang="en-US" sz="4400" dirty="0">
                <a:latin typeface="+mj-ea"/>
                <a:ea typeface="+mj-ea"/>
              </a:rPr>
              <a:t>中の成分</a:t>
            </a:r>
            <a:r>
              <a:rPr lang="en-US" altLang="ja-JP" sz="4400" dirty="0">
                <a:latin typeface="+mj-ea"/>
                <a:ea typeface="+mj-ea"/>
              </a:rPr>
              <a:t>B</a:t>
            </a:r>
            <a:r>
              <a:rPr lang="ja-JP" altLang="en-US" sz="4400" dirty="0">
                <a:latin typeface="+mj-ea"/>
                <a:ea typeface="+mj-ea"/>
              </a:rPr>
              <a:t>の含有量は</a:t>
            </a:r>
            <a:r>
              <a:rPr lang="en-US" altLang="ja-JP" sz="4400" dirty="0">
                <a:latin typeface="+mj-ea"/>
                <a:ea typeface="+mj-ea"/>
              </a:rPr>
              <a:t>100mg</a:t>
            </a:r>
            <a:r>
              <a:rPr lang="ja-JP" altLang="en-US" sz="4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ではない</a:t>
            </a: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 smtClean="0">
                <a:latin typeface="+mj-ea"/>
                <a:ea typeface="+mj-ea"/>
              </a:rPr>
              <a:t>②薬</a:t>
            </a:r>
            <a:r>
              <a:rPr lang="en-US" altLang="ja-JP" sz="4400" dirty="0">
                <a:latin typeface="+mj-ea"/>
                <a:ea typeface="+mj-ea"/>
              </a:rPr>
              <a:t>A</a:t>
            </a:r>
            <a:r>
              <a:rPr lang="ja-JP" altLang="en-US" sz="4400" dirty="0">
                <a:latin typeface="+mj-ea"/>
                <a:ea typeface="+mj-ea"/>
              </a:rPr>
              <a:t>中の成分</a:t>
            </a:r>
            <a:r>
              <a:rPr lang="en-US" altLang="ja-JP" sz="4400" dirty="0">
                <a:latin typeface="+mj-ea"/>
                <a:ea typeface="+mj-ea"/>
              </a:rPr>
              <a:t>B</a:t>
            </a:r>
            <a:r>
              <a:rPr lang="ja-JP" altLang="en-US" sz="4400" dirty="0">
                <a:latin typeface="+mj-ea"/>
                <a:ea typeface="+mj-ea"/>
              </a:rPr>
              <a:t>の含有量は</a:t>
            </a:r>
            <a:r>
              <a:rPr lang="en-US" altLang="ja-JP" sz="4400" dirty="0">
                <a:latin typeface="+mj-ea"/>
                <a:ea typeface="+mj-ea"/>
              </a:rPr>
              <a:t>100mg</a:t>
            </a:r>
            <a:r>
              <a:rPr lang="ja-JP" altLang="en-US" sz="4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より多い</a:t>
            </a: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 smtClean="0">
                <a:latin typeface="+mj-ea"/>
                <a:ea typeface="+mj-ea"/>
              </a:rPr>
              <a:t>③薬</a:t>
            </a:r>
            <a:r>
              <a:rPr lang="en-US" altLang="ja-JP" sz="4400" dirty="0">
                <a:latin typeface="+mj-ea"/>
                <a:ea typeface="+mj-ea"/>
              </a:rPr>
              <a:t>A</a:t>
            </a:r>
            <a:r>
              <a:rPr lang="ja-JP" altLang="en-US" sz="4400" dirty="0">
                <a:latin typeface="+mj-ea"/>
                <a:ea typeface="+mj-ea"/>
              </a:rPr>
              <a:t>中の成分</a:t>
            </a:r>
            <a:r>
              <a:rPr lang="en-US" altLang="ja-JP" sz="4400" dirty="0">
                <a:latin typeface="+mj-ea"/>
                <a:ea typeface="+mj-ea"/>
              </a:rPr>
              <a:t>B</a:t>
            </a:r>
            <a:r>
              <a:rPr lang="ja-JP" altLang="en-US" sz="4400" dirty="0">
                <a:latin typeface="+mj-ea"/>
                <a:ea typeface="+mj-ea"/>
              </a:rPr>
              <a:t>の含有量は</a:t>
            </a:r>
            <a:r>
              <a:rPr lang="en-US" altLang="ja-JP" sz="4400" dirty="0">
                <a:latin typeface="+mj-ea"/>
                <a:ea typeface="+mj-ea"/>
              </a:rPr>
              <a:t>100mg</a:t>
            </a:r>
            <a:r>
              <a:rPr lang="ja-JP" altLang="en-US" sz="4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より少ない</a:t>
            </a: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ja-JP" altLang="en-US" sz="4400" dirty="0">
              <a:latin typeface="+mj-ea"/>
              <a:ea typeface="+mj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>
              <a:latin typeface="+mj-ea"/>
              <a:ea typeface="+mj-ea"/>
            </a:endParaRPr>
          </a:p>
        </p:txBody>
      </p:sp>
      <p:pic>
        <p:nvPicPr>
          <p:cNvPr id="1031" name="Picture 7" descr="$$&#10;\bar{x}=98&#10;$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655" y="3734991"/>
            <a:ext cx="1563447" cy="38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$$&#10;S^2=1&#10;$$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915" y="3649736"/>
            <a:ext cx="1649772" cy="51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85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53</a:t>
            </a:fld>
            <a:endParaRPr lang="en-US" altLang="ja-JP" dirty="0"/>
          </a:p>
        </p:txBody>
      </p:sp>
      <p:sp>
        <p:nvSpPr>
          <p:cNvPr id="14" name="タイトル 1"/>
          <p:cNvSpPr>
            <a:spLocks noGrp="1"/>
          </p:cNvSpPr>
          <p:nvPr>
            <p:ph type="title"/>
          </p:nvPr>
        </p:nvSpPr>
        <p:spPr>
          <a:xfrm>
            <a:off x="376888" y="485274"/>
            <a:ext cx="15902353" cy="1413515"/>
          </a:xfrm>
        </p:spPr>
        <p:txBody>
          <a:bodyPr/>
          <a:lstStyle/>
          <a:p>
            <a:r>
              <a:rPr kumimoji="1" lang="ja-JP" altLang="en-US" dirty="0" smtClean="0"/>
              <a:t>両側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片側検定の例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179775" y="7371395"/>
            <a:ext cx="123912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>
                <a:solidFill>
                  <a:srgbClr val="FF0000"/>
                </a:solidFill>
                <a:latin typeface="+mj-ea"/>
                <a:ea typeface="+mj-ea"/>
              </a:rPr>
              <a:t>⇒</a:t>
            </a:r>
            <a:r>
              <a:rPr lang="ja-JP" altLang="en-US" sz="3600" dirty="0" smtClean="0">
                <a:solidFill>
                  <a:srgbClr val="FF0000"/>
                </a:solidFill>
                <a:latin typeface="+mj-ea"/>
                <a:ea typeface="+mj-ea"/>
              </a:rPr>
              <a:t>成分</a:t>
            </a:r>
            <a:r>
              <a:rPr lang="ja-JP" altLang="en-US" sz="3600" dirty="0">
                <a:solidFill>
                  <a:srgbClr val="FF0000"/>
                </a:solidFill>
                <a:latin typeface="+mj-ea"/>
                <a:ea typeface="+mj-ea"/>
              </a:rPr>
              <a:t>Bの含有量が100mgより少ないかどうかを調べるための</a:t>
            </a:r>
            <a:r>
              <a:rPr lang="ja-JP" altLang="en-US" sz="3600" dirty="0" smtClean="0">
                <a:solidFill>
                  <a:srgbClr val="FF0000"/>
                </a:solidFill>
                <a:latin typeface="+mj-ea"/>
                <a:ea typeface="+mj-ea"/>
              </a:rPr>
              <a:t>検定。成分</a:t>
            </a:r>
            <a:r>
              <a:rPr lang="ja-JP" altLang="en-US" sz="3600" dirty="0">
                <a:solidFill>
                  <a:srgbClr val="FF0000"/>
                </a:solidFill>
                <a:latin typeface="+mj-ea"/>
                <a:ea typeface="+mj-ea"/>
              </a:rPr>
              <a:t>Bの含有量が100mgより多いかどうかについては</a:t>
            </a:r>
            <a:r>
              <a:rPr lang="ja-JP" altLang="en-US" sz="3600" dirty="0" smtClean="0">
                <a:solidFill>
                  <a:srgbClr val="FF0000"/>
                </a:solidFill>
                <a:latin typeface="+mj-ea"/>
                <a:ea typeface="+mj-ea"/>
              </a:rPr>
              <a:t>考慮せず。</a:t>
            </a:r>
            <a:endParaRPr lang="ja-JP" altLang="en-US" sz="3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6" name="正方形/長方形 3"/>
          <p:cNvSpPr>
            <a:spLocks noChangeArrowheads="1"/>
          </p:cNvSpPr>
          <p:nvPr/>
        </p:nvSpPr>
        <p:spPr bwMode="auto">
          <a:xfrm>
            <a:off x="1351967" y="1502743"/>
            <a:ext cx="15041276" cy="741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 smtClean="0">
                <a:latin typeface="+mj-ea"/>
                <a:ea typeface="+mj-ea"/>
              </a:rPr>
              <a:t>①薬</a:t>
            </a:r>
            <a:r>
              <a:rPr lang="en-US" altLang="ja-JP" sz="4400" dirty="0">
                <a:latin typeface="+mj-ea"/>
                <a:ea typeface="+mj-ea"/>
              </a:rPr>
              <a:t>A</a:t>
            </a:r>
            <a:r>
              <a:rPr lang="ja-JP" altLang="en-US" sz="4400" dirty="0">
                <a:latin typeface="+mj-ea"/>
                <a:ea typeface="+mj-ea"/>
              </a:rPr>
              <a:t>中の成分</a:t>
            </a:r>
            <a:r>
              <a:rPr lang="en-US" altLang="ja-JP" sz="4400" dirty="0">
                <a:latin typeface="+mj-ea"/>
                <a:ea typeface="+mj-ea"/>
              </a:rPr>
              <a:t>B</a:t>
            </a:r>
            <a:r>
              <a:rPr lang="ja-JP" altLang="en-US" sz="4400" dirty="0">
                <a:latin typeface="+mj-ea"/>
                <a:ea typeface="+mj-ea"/>
              </a:rPr>
              <a:t>の含有量は</a:t>
            </a:r>
            <a:r>
              <a:rPr lang="en-US" altLang="ja-JP" sz="4400" dirty="0">
                <a:latin typeface="+mj-ea"/>
                <a:ea typeface="+mj-ea"/>
              </a:rPr>
              <a:t>100mg</a:t>
            </a:r>
            <a:r>
              <a:rPr lang="ja-JP" altLang="en-US" sz="4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ではない</a:t>
            </a: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 smtClean="0">
              <a:latin typeface="+mj-ea"/>
              <a:ea typeface="+mj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 smtClean="0">
              <a:latin typeface="+mj-ea"/>
              <a:ea typeface="+mj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 smtClean="0">
                <a:latin typeface="+mj-ea"/>
                <a:ea typeface="+mj-ea"/>
              </a:rPr>
              <a:t>②薬</a:t>
            </a:r>
            <a:r>
              <a:rPr lang="en-US" altLang="ja-JP" sz="4400" dirty="0">
                <a:latin typeface="+mj-ea"/>
                <a:ea typeface="+mj-ea"/>
              </a:rPr>
              <a:t>A</a:t>
            </a:r>
            <a:r>
              <a:rPr lang="ja-JP" altLang="en-US" sz="4400" dirty="0">
                <a:latin typeface="+mj-ea"/>
                <a:ea typeface="+mj-ea"/>
              </a:rPr>
              <a:t>中の成分</a:t>
            </a:r>
            <a:r>
              <a:rPr lang="en-US" altLang="ja-JP" sz="4400" dirty="0">
                <a:latin typeface="+mj-ea"/>
                <a:ea typeface="+mj-ea"/>
              </a:rPr>
              <a:t>B</a:t>
            </a:r>
            <a:r>
              <a:rPr lang="ja-JP" altLang="en-US" sz="4400" dirty="0">
                <a:latin typeface="+mj-ea"/>
                <a:ea typeface="+mj-ea"/>
              </a:rPr>
              <a:t>の含有量は</a:t>
            </a:r>
            <a:r>
              <a:rPr lang="en-US" altLang="ja-JP" sz="4400" dirty="0">
                <a:latin typeface="+mj-ea"/>
                <a:ea typeface="+mj-ea"/>
              </a:rPr>
              <a:t>100mg</a:t>
            </a:r>
            <a:r>
              <a:rPr lang="ja-JP" altLang="en-US" sz="4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より</a:t>
            </a:r>
            <a:r>
              <a:rPr lang="ja-JP" altLang="en-US" sz="4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多い</a:t>
            </a:r>
            <a:endParaRPr lang="en-US" altLang="ja-JP" sz="4400" dirty="0" smtClean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 smtClean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 smtClean="0">
                <a:latin typeface="+mj-ea"/>
                <a:ea typeface="+mj-ea"/>
              </a:rPr>
              <a:t>③薬</a:t>
            </a:r>
            <a:r>
              <a:rPr lang="en-US" altLang="ja-JP" sz="4400" dirty="0">
                <a:latin typeface="+mj-ea"/>
                <a:ea typeface="+mj-ea"/>
              </a:rPr>
              <a:t>A</a:t>
            </a:r>
            <a:r>
              <a:rPr lang="ja-JP" altLang="en-US" sz="4400" dirty="0">
                <a:latin typeface="+mj-ea"/>
                <a:ea typeface="+mj-ea"/>
              </a:rPr>
              <a:t>中の成分</a:t>
            </a:r>
            <a:r>
              <a:rPr lang="en-US" altLang="ja-JP" sz="4400" dirty="0">
                <a:latin typeface="+mj-ea"/>
                <a:ea typeface="+mj-ea"/>
              </a:rPr>
              <a:t>B</a:t>
            </a:r>
            <a:r>
              <a:rPr lang="ja-JP" altLang="en-US" sz="4400" dirty="0">
                <a:latin typeface="+mj-ea"/>
                <a:ea typeface="+mj-ea"/>
              </a:rPr>
              <a:t>の含有量は</a:t>
            </a:r>
            <a:r>
              <a:rPr lang="en-US" altLang="ja-JP" sz="4400" dirty="0">
                <a:latin typeface="+mj-ea"/>
                <a:ea typeface="+mj-ea"/>
              </a:rPr>
              <a:t>100mg</a:t>
            </a:r>
            <a:r>
              <a:rPr lang="ja-JP" altLang="en-US" sz="4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より少ない</a:t>
            </a: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ja-JP" altLang="en-US" sz="4400" dirty="0">
              <a:latin typeface="+mj-ea"/>
              <a:ea typeface="+mj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>
              <a:latin typeface="+mj-ea"/>
              <a:ea typeface="+mj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855739" y="2438847"/>
            <a:ext cx="117743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 smtClean="0">
                <a:solidFill>
                  <a:srgbClr val="FF0000"/>
                </a:solidFill>
                <a:latin typeface="+mj-ea"/>
                <a:ea typeface="+mj-ea"/>
              </a:rPr>
              <a:t>⇒成分</a:t>
            </a:r>
            <a:r>
              <a:rPr lang="ja-JP" altLang="en-US" sz="3600" dirty="0">
                <a:solidFill>
                  <a:srgbClr val="FF0000"/>
                </a:solidFill>
                <a:latin typeface="+mj-ea"/>
                <a:ea typeface="+mj-ea"/>
              </a:rPr>
              <a:t>Bの含有量が100mgかどうかを調べるための</a:t>
            </a:r>
            <a:r>
              <a:rPr lang="ja-JP" altLang="en-US" sz="3600" dirty="0" smtClean="0">
                <a:solidFill>
                  <a:srgbClr val="FF0000"/>
                </a:solidFill>
                <a:latin typeface="+mj-ea"/>
                <a:ea typeface="+mj-ea"/>
              </a:rPr>
              <a:t>検定</a:t>
            </a:r>
            <a:endParaRPr lang="en-US" altLang="ja-JP" sz="36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sz="3600" dirty="0">
                <a:solidFill>
                  <a:srgbClr val="FF0000"/>
                </a:solidFill>
                <a:latin typeface="+mj-ea"/>
                <a:ea typeface="+mj-ea"/>
              </a:rPr>
              <a:t>　</a:t>
            </a:r>
            <a:r>
              <a:rPr lang="ja-JP" altLang="en-US" sz="3600" dirty="0" smtClean="0">
                <a:solidFill>
                  <a:srgbClr val="FF0000"/>
                </a:solidFill>
                <a:latin typeface="+mj-ea"/>
                <a:ea typeface="+mj-ea"/>
              </a:rPr>
              <a:t>　（両側検定）</a:t>
            </a:r>
            <a:endParaRPr lang="ja-JP" altLang="en-US" sz="3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143771" y="4557865"/>
            <a:ext cx="125653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 smtClean="0">
                <a:solidFill>
                  <a:srgbClr val="FF0000"/>
                </a:solidFill>
                <a:latin typeface="+mj-ea"/>
                <a:ea typeface="+mj-ea"/>
              </a:rPr>
              <a:t>⇒成分</a:t>
            </a:r>
            <a:r>
              <a:rPr lang="ja-JP" altLang="en-US" sz="3600" dirty="0">
                <a:solidFill>
                  <a:srgbClr val="FF0000"/>
                </a:solidFill>
                <a:latin typeface="+mj-ea"/>
                <a:ea typeface="+mj-ea"/>
              </a:rPr>
              <a:t>Bの含有量が100mgより多いかどうかを調べるための</a:t>
            </a:r>
            <a:r>
              <a:rPr lang="ja-JP" altLang="en-US" sz="3600" dirty="0" smtClean="0">
                <a:solidFill>
                  <a:srgbClr val="FF0000"/>
                </a:solidFill>
                <a:latin typeface="+mj-ea"/>
                <a:ea typeface="+mj-ea"/>
              </a:rPr>
              <a:t>検定。成分</a:t>
            </a:r>
            <a:r>
              <a:rPr lang="ja-JP" altLang="en-US" sz="3600" dirty="0">
                <a:solidFill>
                  <a:srgbClr val="FF0000"/>
                </a:solidFill>
                <a:latin typeface="+mj-ea"/>
                <a:ea typeface="+mj-ea"/>
              </a:rPr>
              <a:t>Bの含有量が100mgより少ないかどうかについては</a:t>
            </a:r>
            <a:r>
              <a:rPr lang="ja-JP" altLang="en-US" sz="3600" dirty="0" smtClean="0">
                <a:solidFill>
                  <a:srgbClr val="FF0000"/>
                </a:solidFill>
                <a:latin typeface="+mj-ea"/>
                <a:ea typeface="+mj-ea"/>
              </a:rPr>
              <a:t>考慮せ</a:t>
            </a:r>
            <a:r>
              <a:rPr lang="ja-JP" altLang="en-US" sz="3600" dirty="0">
                <a:solidFill>
                  <a:srgbClr val="FF0000"/>
                </a:solidFill>
                <a:latin typeface="+mj-ea"/>
                <a:ea typeface="+mj-ea"/>
              </a:rPr>
              <a:t>ず</a:t>
            </a:r>
            <a:r>
              <a:rPr lang="ja-JP" altLang="en-US" sz="3600" dirty="0" smtClean="0">
                <a:solidFill>
                  <a:srgbClr val="FF0000"/>
                </a:solidFill>
                <a:latin typeface="+mj-ea"/>
                <a:ea typeface="+mj-ea"/>
              </a:rPr>
              <a:t>。</a:t>
            </a:r>
            <a:endParaRPr lang="ja-JP" altLang="en-US" sz="3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 rot="2402934">
            <a:off x="8917771" y="5087376"/>
            <a:ext cx="3961509" cy="1584176"/>
            <a:chOff x="10668607" y="3518967"/>
            <a:chExt cx="3961509" cy="1584176"/>
          </a:xfrm>
        </p:grpSpPr>
        <p:sp>
          <p:nvSpPr>
            <p:cNvPr id="10" name="円/楕円 9"/>
            <p:cNvSpPr/>
            <p:nvPr/>
          </p:nvSpPr>
          <p:spPr bwMode="auto">
            <a:xfrm>
              <a:off x="10668607" y="3518967"/>
              <a:ext cx="3961509" cy="158417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303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ＤＦＧ平成ゴシック体W7" pitchFamily="50" charset="-128"/>
                <a:ea typeface="ＤＦＧ平成ゴシック体W7" pitchFamily="50" charset="-128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11492437" y="3927205"/>
              <a:ext cx="2236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000" b="1" dirty="0" smtClean="0">
                  <a:latin typeface="+mj-ea"/>
                  <a:ea typeface="+mj-ea"/>
                </a:rPr>
                <a:t>片側検定</a:t>
              </a:r>
              <a:endParaRPr kumimoji="1" lang="ja-JP" altLang="en-US" sz="4000" b="1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890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54</a:t>
            </a:fld>
            <a:endParaRPr lang="en-US" altLang="ja-JP" dirty="0"/>
          </a:p>
        </p:txBody>
      </p:sp>
      <p:sp>
        <p:nvSpPr>
          <p:cNvPr id="21" name="正方形/長方形 3"/>
          <p:cNvSpPr>
            <a:spLocks noChangeArrowheads="1"/>
          </p:cNvSpPr>
          <p:nvPr/>
        </p:nvSpPr>
        <p:spPr bwMode="auto">
          <a:xfrm>
            <a:off x="523875" y="1358727"/>
            <a:ext cx="1561734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 smtClean="0">
                <a:latin typeface="+mn-ea"/>
                <a:ea typeface="+mn-ea"/>
              </a:rPr>
              <a:t>有意水準</a:t>
            </a:r>
            <a:r>
              <a:rPr lang="en-US" altLang="ja-JP" sz="4400" dirty="0" smtClean="0">
                <a:latin typeface="+mn-ea"/>
                <a:ea typeface="+mn-ea"/>
              </a:rPr>
              <a:t>5%</a:t>
            </a:r>
            <a:r>
              <a:rPr lang="ja-JP" altLang="en-US" sz="4400" dirty="0" smtClean="0">
                <a:latin typeface="+mn-ea"/>
                <a:ea typeface="+mn-ea"/>
              </a:rPr>
              <a:t>として図示すると</a:t>
            </a:r>
            <a:r>
              <a:rPr lang="ja-JP" altLang="en-US" sz="4400" dirty="0" err="1" smtClean="0">
                <a:latin typeface="+mn-ea"/>
                <a:ea typeface="+mn-ea"/>
              </a:rPr>
              <a:t>。。。</a:t>
            </a:r>
            <a:endParaRPr lang="en-US" altLang="ja-JP" sz="3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418882" y="557280"/>
            <a:ext cx="15902353" cy="1413515"/>
          </a:xfrm>
        </p:spPr>
        <p:txBody>
          <a:bodyPr/>
          <a:lstStyle/>
          <a:p>
            <a:r>
              <a:rPr lang="ja-JP" altLang="en-US" dirty="0" smtClean="0"/>
              <a:t>両側検定</a:t>
            </a:r>
            <a:r>
              <a:rPr lang="en-US" altLang="ja-JP" dirty="0" smtClean="0"/>
              <a:t>/</a:t>
            </a:r>
            <a:r>
              <a:rPr lang="ja-JP" altLang="en-US" dirty="0" smtClean="0"/>
              <a:t>片側</a:t>
            </a:r>
            <a:r>
              <a:rPr lang="ja-JP" altLang="en-US" dirty="0"/>
              <a:t>検定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913" y="2869427"/>
            <a:ext cx="9466566" cy="5288421"/>
          </a:xfrm>
          <a:prstGeom prst="rect">
            <a:avLst/>
          </a:prstGeom>
        </p:spPr>
      </p:pic>
      <p:sp>
        <p:nvSpPr>
          <p:cNvPr id="11" name="正方形/長方形 3"/>
          <p:cNvSpPr>
            <a:spLocks noChangeArrowheads="1"/>
          </p:cNvSpPr>
          <p:nvPr/>
        </p:nvSpPr>
        <p:spPr bwMode="auto">
          <a:xfrm>
            <a:off x="811907" y="2151088"/>
            <a:ext cx="156173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3600" dirty="0" smtClean="0">
                <a:solidFill>
                  <a:srgbClr val="FF0000"/>
                </a:solidFill>
                <a:latin typeface="+mn-ea"/>
                <a:ea typeface="+mn-ea"/>
              </a:rPr>
              <a:t>両側</a:t>
            </a:r>
            <a:r>
              <a:rPr lang="ja-JP" altLang="en-US" sz="3600" dirty="0" smtClean="0">
                <a:latin typeface="+mn-ea"/>
                <a:ea typeface="+mn-ea"/>
              </a:rPr>
              <a:t>検定（対立仮説：薬</a:t>
            </a:r>
            <a:r>
              <a:rPr lang="en-US" altLang="ja-JP" sz="3600" dirty="0" smtClean="0">
                <a:latin typeface="+mn-ea"/>
                <a:ea typeface="+mn-ea"/>
              </a:rPr>
              <a:t>A</a:t>
            </a:r>
            <a:r>
              <a:rPr lang="ja-JP" altLang="en-US" sz="3600" dirty="0" smtClean="0">
                <a:latin typeface="+mn-ea"/>
                <a:ea typeface="+mn-ea"/>
              </a:rPr>
              <a:t>中の成分</a:t>
            </a:r>
            <a:r>
              <a:rPr lang="en-US" altLang="ja-JP" sz="3600" dirty="0" smtClean="0">
                <a:latin typeface="+mn-ea"/>
                <a:ea typeface="+mn-ea"/>
              </a:rPr>
              <a:t>B</a:t>
            </a:r>
            <a:r>
              <a:rPr lang="ja-JP" altLang="en-US" sz="3600" dirty="0" smtClean="0">
                <a:latin typeface="+mn-ea"/>
                <a:ea typeface="+mn-ea"/>
              </a:rPr>
              <a:t>の含有量は</a:t>
            </a:r>
            <a:r>
              <a:rPr lang="en-US" altLang="ja-JP" sz="3600" dirty="0" smtClean="0">
                <a:latin typeface="+mn-ea"/>
                <a:ea typeface="+mn-ea"/>
              </a:rPr>
              <a:t>100mg</a:t>
            </a:r>
            <a:r>
              <a:rPr lang="ja-JP" altLang="en-US" sz="3600" dirty="0" smtClean="0">
                <a:solidFill>
                  <a:srgbClr val="FF0000"/>
                </a:solidFill>
                <a:latin typeface="+mn-ea"/>
                <a:ea typeface="+mn-ea"/>
              </a:rPr>
              <a:t>ではない</a:t>
            </a:r>
            <a:r>
              <a:rPr lang="ja-JP" altLang="en-US" sz="3600" dirty="0" smtClean="0">
                <a:latin typeface="+mn-ea"/>
                <a:ea typeface="+mn-ea"/>
              </a:rPr>
              <a:t>）</a:t>
            </a:r>
            <a:endParaRPr lang="en-US" altLang="ja-JP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091543" y="8367310"/>
            <a:ext cx="14905656" cy="12003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3600" dirty="0">
                <a:latin typeface="+mn-ea"/>
                <a:ea typeface="+mn-ea"/>
              </a:rPr>
              <a:t>両側検定では棄却域が分布の</a:t>
            </a:r>
            <a:r>
              <a:rPr lang="ja-JP" altLang="en-US" sz="3600" dirty="0" smtClean="0">
                <a:latin typeface="+mn-ea"/>
                <a:ea typeface="+mn-ea"/>
              </a:rPr>
              <a:t>両端。</a:t>
            </a:r>
            <a:r>
              <a:rPr lang="ja-JP" altLang="en-US" sz="3600" dirty="0">
                <a:latin typeface="+mn-ea"/>
                <a:ea typeface="+mn-ea"/>
              </a:rPr>
              <a:t>つまり、成分Bの含有量が100mgよりも極端に大きくなった時と小さくなったときに帰</a:t>
            </a:r>
            <a:r>
              <a:rPr lang="ja-JP" altLang="en-US" sz="3600" dirty="0" smtClean="0">
                <a:latin typeface="+mn-ea"/>
                <a:ea typeface="+mn-ea"/>
              </a:rPr>
              <a:t>無仮説</a:t>
            </a:r>
            <a:r>
              <a:rPr lang="en-US" altLang="ja-JP" sz="3600" dirty="0" smtClean="0">
                <a:latin typeface="+mn-ea"/>
                <a:ea typeface="+mn-ea"/>
              </a:rPr>
              <a:t>H</a:t>
            </a:r>
            <a:r>
              <a:rPr lang="en-US" altLang="ja-JP" sz="3600" baseline="-25000" dirty="0" smtClean="0">
                <a:latin typeface="+mn-ea"/>
                <a:ea typeface="+mn-ea"/>
              </a:rPr>
              <a:t>0</a:t>
            </a:r>
            <a:r>
              <a:rPr lang="ja-JP" altLang="en-US" sz="3600" dirty="0" smtClean="0">
                <a:latin typeface="+mn-ea"/>
                <a:ea typeface="+mn-ea"/>
              </a:rPr>
              <a:t>を棄却。</a:t>
            </a:r>
            <a:endParaRPr lang="ja-JP" altLang="en-US" sz="3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113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55</a:t>
            </a:fld>
            <a:endParaRPr lang="en-US" altLang="ja-JP" dirty="0"/>
          </a:p>
        </p:txBody>
      </p:sp>
      <p:sp>
        <p:nvSpPr>
          <p:cNvPr id="21" name="正方形/長方形 3"/>
          <p:cNvSpPr>
            <a:spLocks noChangeArrowheads="1"/>
          </p:cNvSpPr>
          <p:nvPr/>
        </p:nvSpPr>
        <p:spPr bwMode="auto">
          <a:xfrm>
            <a:off x="523875" y="1358727"/>
            <a:ext cx="1561734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 smtClean="0">
                <a:latin typeface="+mn-ea"/>
                <a:ea typeface="+mn-ea"/>
              </a:rPr>
              <a:t>有意水準</a:t>
            </a:r>
            <a:r>
              <a:rPr lang="en-US" altLang="ja-JP" sz="4400" dirty="0" smtClean="0">
                <a:latin typeface="+mn-ea"/>
                <a:ea typeface="+mn-ea"/>
              </a:rPr>
              <a:t>5%</a:t>
            </a:r>
            <a:r>
              <a:rPr lang="ja-JP" altLang="en-US" sz="4400" dirty="0" smtClean="0">
                <a:latin typeface="+mn-ea"/>
                <a:ea typeface="+mn-ea"/>
              </a:rPr>
              <a:t>として図示すると</a:t>
            </a:r>
            <a:r>
              <a:rPr lang="ja-JP" altLang="en-US" sz="4400" dirty="0" err="1" smtClean="0">
                <a:latin typeface="+mn-ea"/>
                <a:ea typeface="+mn-ea"/>
              </a:rPr>
              <a:t>。。。</a:t>
            </a:r>
            <a:endParaRPr lang="en-US" altLang="ja-JP" sz="3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418882" y="557280"/>
            <a:ext cx="15902353" cy="1413515"/>
          </a:xfrm>
        </p:spPr>
        <p:txBody>
          <a:bodyPr/>
          <a:lstStyle/>
          <a:p>
            <a:r>
              <a:rPr lang="ja-JP" altLang="en-US" dirty="0" smtClean="0"/>
              <a:t>両側検定</a:t>
            </a:r>
            <a:r>
              <a:rPr lang="en-US" altLang="ja-JP" dirty="0" smtClean="0"/>
              <a:t>/</a:t>
            </a:r>
            <a:r>
              <a:rPr lang="ja-JP" altLang="en-US" dirty="0" smtClean="0"/>
              <a:t>片側</a:t>
            </a:r>
            <a:r>
              <a:rPr lang="ja-JP" altLang="en-US" dirty="0"/>
              <a:t>検定</a:t>
            </a:r>
            <a:endParaRPr kumimoji="1" lang="ja-JP" altLang="en-US" dirty="0"/>
          </a:p>
        </p:txBody>
      </p:sp>
      <p:sp>
        <p:nvSpPr>
          <p:cNvPr id="11" name="正方形/長方形 3"/>
          <p:cNvSpPr>
            <a:spLocks noChangeArrowheads="1"/>
          </p:cNvSpPr>
          <p:nvPr/>
        </p:nvSpPr>
        <p:spPr bwMode="auto">
          <a:xfrm>
            <a:off x="811907" y="2151088"/>
            <a:ext cx="156173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3600" dirty="0" smtClean="0">
                <a:solidFill>
                  <a:srgbClr val="FF0000"/>
                </a:solidFill>
                <a:latin typeface="+mn-ea"/>
                <a:ea typeface="+mn-ea"/>
              </a:rPr>
              <a:t>右片側</a:t>
            </a:r>
            <a:r>
              <a:rPr lang="ja-JP" altLang="en-US" sz="3600" dirty="0" smtClean="0">
                <a:latin typeface="+mn-ea"/>
                <a:ea typeface="+mn-ea"/>
              </a:rPr>
              <a:t>検定（対立仮説：薬</a:t>
            </a:r>
            <a:r>
              <a:rPr lang="en-US" altLang="ja-JP" sz="3600" dirty="0" smtClean="0">
                <a:latin typeface="+mn-ea"/>
                <a:ea typeface="+mn-ea"/>
              </a:rPr>
              <a:t>A</a:t>
            </a:r>
            <a:r>
              <a:rPr lang="ja-JP" altLang="en-US" sz="3600" dirty="0" smtClean="0">
                <a:latin typeface="+mn-ea"/>
                <a:ea typeface="+mn-ea"/>
              </a:rPr>
              <a:t>中の成分</a:t>
            </a:r>
            <a:r>
              <a:rPr lang="en-US" altLang="ja-JP" sz="3600" dirty="0" smtClean="0">
                <a:latin typeface="+mn-ea"/>
                <a:ea typeface="+mn-ea"/>
              </a:rPr>
              <a:t>B</a:t>
            </a:r>
            <a:r>
              <a:rPr lang="ja-JP" altLang="en-US" sz="3600" dirty="0" smtClean="0">
                <a:latin typeface="+mn-ea"/>
                <a:ea typeface="+mn-ea"/>
              </a:rPr>
              <a:t>の含有量は</a:t>
            </a:r>
            <a:r>
              <a:rPr lang="en-US" altLang="ja-JP" sz="3600" dirty="0" smtClean="0">
                <a:latin typeface="+mn-ea"/>
                <a:ea typeface="+mn-ea"/>
              </a:rPr>
              <a:t>100mg</a:t>
            </a:r>
            <a:r>
              <a:rPr lang="ja-JP" altLang="en-US" sz="3600" dirty="0" smtClean="0">
                <a:solidFill>
                  <a:srgbClr val="FF0000"/>
                </a:solidFill>
                <a:latin typeface="+mn-ea"/>
                <a:ea typeface="+mn-ea"/>
              </a:rPr>
              <a:t>より多い</a:t>
            </a:r>
            <a:r>
              <a:rPr lang="ja-JP" altLang="en-US" sz="3600" dirty="0" smtClean="0">
                <a:latin typeface="+mn-ea"/>
                <a:ea typeface="+mn-ea"/>
              </a:rPr>
              <a:t>）</a:t>
            </a:r>
            <a:endParaRPr lang="en-US" altLang="ja-JP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640" y="2762883"/>
            <a:ext cx="8428567" cy="5032982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947527" y="8007270"/>
            <a:ext cx="15373707" cy="12003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3600" dirty="0">
                <a:latin typeface="+mn-ea"/>
                <a:ea typeface="+mn-ea"/>
              </a:rPr>
              <a:t>棄却域が分布の右側のみ。つまり、成分Bの含有量が100mgよりも極端に</a:t>
            </a:r>
            <a:r>
              <a:rPr lang="ja-JP" altLang="en-US" sz="3600" dirty="0" smtClean="0">
                <a:latin typeface="+mn-ea"/>
                <a:ea typeface="+mn-ea"/>
              </a:rPr>
              <a:t>多い場合にの</a:t>
            </a:r>
            <a:r>
              <a:rPr lang="ja-JP" altLang="en-US" sz="3600" dirty="0">
                <a:latin typeface="+mn-ea"/>
                <a:ea typeface="+mn-ea"/>
              </a:rPr>
              <a:t>み</a:t>
            </a:r>
            <a:r>
              <a:rPr lang="ja-JP" altLang="en-US" sz="3600" dirty="0" smtClean="0">
                <a:latin typeface="+mn-ea"/>
                <a:ea typeface="+mn-ea"/>
              </a:rPr>
              <a:t>帰</a:t>
            </a:r>
            <a:r>
              <a:rPr lang="ja-JP" altLang="en-US" sz="3600" smtClean="0">
                <a:latin typeface="+mn-ea"/>
                <a:ea typeface="+mn-ea"/>
              </a:rPr>
              <a:t>無仮説</a:t>
            </a:r>
            <a:r>
              <a:rPr lang="en-US" altLang="ja-JP" sz="3600" dirty="0" smtClean="0">
                <a:latin typeface="+mn-ea"/>
              </a:rPr>
              <a:t>H</a:t>
            </a:r>
            <a:r>
              <a:rPr lang="en-US" altLang="ja-JP" sz="3600" baseline="-25000" dirty="0" smtClean="0">
                <a:latin typeface="+mn-ea"/>
              </a:rPr>
              <a:t>0</a:t>
            </a:r>
            <a:r>
              <a:rPr lang="ja-JP" altLang="en-US" sz="3600" dirty="0" smtClean="0">
                <a:latin typeface="+mn-ea"/>
                <a:ea typeface="+mn-ea"/>
              </a:rPr>
              <a:t>を棄却</a:t>
            </a:r>
            <a:endParaRPr lang="ja-JP" altLang="en-US" sz="3600" baseline="-25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750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56</a:t>
            </a:fld>
            <a:endParaRPr lang="en-US" altLang="ja-JP" dirty="0"/>
          </a:p>
        </p:txBody>
      </p:sp>
      <p:sp>
        <p:nvSpPr>
          <p:cNvPr id="21" name="正方形/長方形 3"/>
          <p:cNvSpPr>
            <a:spLocks noChangeArrowheads="1"/>
          </p:cNvSpPr>
          <p:nvPr/>
        </p:nvSpPr>
        <p:spPr bwMode="auto">
          <a:xfrm>
            <a:off x="523875" y="1646486"/>
            <a:ext cx="1561734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 smtClean="0">
                <a:latin typeface="+mn-ea"/>
                <a:ea typeface="+mn-ea"/>
              </a:rPr>
              <a:t>有意水準</a:t>
            </a:r>
            <a:r>
              <a:rPr lang="en-US" altLang="ja-JP" sz="4400" dirty="0" smtClean="0">
                <a:latin typeface="+mn-ea"/>
                <a:ea typeface="+mn-ea"/>
              </a:rPr>
              <a:t>5%</a:t>
            </a:r>
            <a:r>
              <a:rPr lang="ja-JP" altLang="en-US" sz="4400" dirty="0" smtClean="0">
                <a:latin typeface="+mn-ea"/>
                <a:ea typeface="+mn-ea"/>
              </a:rPr>
              <a:t>として図示すると</a:t>
            </a:r>
            <a:r>
              <a:rPr lang="ja-JP" altLang="en-US" sz="4400" dirty="0" err="1" smtClean="0">
                <a:latin typeface="+mn-ea"/>
                <a:ea typeface="+mn-ea"/>
              </a:rPr>
              <a:t>。。。</a:t>
            </a:r>
            <a:endParaRPr lang="en-US" altLang="ja-JP" sz="3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418882" y="557280"/>
            <a:ext cx="15902353" cy="1413515"/>
          </a:xfrm>
        </p:spPr>
        <p:txBody>
          <a:bodyPr/>
          <a:lstStyle/>
          <a:p>
            <a:r>
              <a:rPr lang="ja-JP" altLang="en-US" dirty="0" smtClean="0"/>
              <a:t>両側検定</a:t>
            </a:r>
            <a:r>
              <a:rPr lang="en-US" altLang="ja-JP" dirty="0" smtClean="0"/>
              <a:t>/</a:t>
            </a:r>
            <a:r>
              <a:rPr lang="ja-JP" altLang="en-US" dirty="0" smtClean="0"/>
              <a:t>片側</a:t>
            </a:r>
            <a:r>
              <a:rPr lang="ja-JP" altLang="en-US" dirty="0"/>
              <a:t>検定</a:t>
            </a:r>
            <a:endParaRPr kumimoji="1" lang="ja-JP" altLang="en-US" dirty="0"/>
          </a:p>
        </p:txBody>
      </p:sp>
      <p:sp>
        <p:nvSpPr>
          <p:cNvPr id="11" name="正方形/長方形 3"/>
          <p:cNvSpPr>
            <a:spLocks noChangeArrowheads="1"/>
          </p:cNvSpPr>
          <p:nvPr/>
        </p:nvSpPr>
        <p:spPr bwMode="auto">
          <a:xfrm>
            <a:off x="811907" y="2474851"/>
            <a:ext cx="156173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3600" dirty="0" smtClean="0">
                <a:solidFill>
                  <a:srgbClr val="FF0000"/>
                </a:solidFill>
                <a:latin typeface="+mn-ea"/>
                <a:ea typeface="+mn-ea"/>
              </a:rPr>
              <a:t>左片側</a:t>
            </a:r>
            <a:r>
              <a:rPr lang="ja-JP" altLang="en-US" sz="3600" dirty="0" smtClean="0">
                <a:latin typeface="+mn-ea"/>
                <a:ea typeface="+mn-ea"/>
              </a:rPr>
              <a:t>検定（対立仮説：薬</a:t>
            </a:r>
            <a:r>
              <a:rPr lang="en-US" altLang="ja-JP" sz="3600" dirty="0" smtClean="0">
                <a:latin typeface="+mn-ea"/>
                <a:ea typeface="+mn-ea"/>
              </a:rPr>
              <a:t>A</a:t>
            </a:r>
            <a:r>
              <a:rPr lang="ja-JP" altLang="en-US" sz="3600" dirty="0" smtClean="0">
                <a:latin typeface="+mn-ea"/>
                <a:ea typeface="+mn-ea"/>
              </a:rPr>
              <a:t>中の成分</a:t>
            </a:r>
            <a:r>
              <a:rPr lang="en-US" altLang="ja-JP" sz="3600" dirty="0" smtClean="0">
                <a:latin typeface="+mn-ea"/>
                <a:ea typeface="+mn-ea"/>
              </a:rPr>
              <a:t>B</a:t>
            </a:r>
            <a:r>
              <a:rPr lang="ja-JP" altLang="en-US" sz="3600" dirty="0" smtClean="0">
                <a:latin typeface="+mn-ea"/>
                <a:ea typeface="+mn-ea"/>
              </a:rPr>
              <a:t>の含有量は</a:t>
            </a:r>
            <a:r>
              <a:rPr lang="en-US" altLang="ja-JP" sz="3600" dirty="0" smtClean="0">
                <a:latin typeface="+mn-ea"/>
                <a:ea typeface="+mn-ea"/>
              </a:rPr>
              <a:t>100mg</a:t>
            </a:r>
            <a:r>
              <a:rPr lang="ja-JP" altLang="en-US" sz="3600" dirty="0" smtClean="0">
                <a:solidFill>
                  <a:srgbClr val="FF0000"/>
                </a:solidFill>
                <a:latin typeface="+mn-ea"/>
                <a:ea typeface="+mn-ea"/>
              </a:rPr>
              <a:t>より少ない</a:t>
            </a:r>
            <a:r>
              <a:rPr lang="ja-JP" altLang="en-US" sz="3600" dirty="0" smtClean="0">
                <a:latin typeface="+mn-ea"/>
                <a:ea typeface="+mn-ea"/>
              </a:rPr>
              <a:t>）</a:t>
            </a:r>
            <a:endParaRPr lang="en-US" altLang="ja-JP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230" y="3117015"/>
            <a:ext cx="7701656" cy="4759597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947527" y="8007270"/>
            <a:ext cx="15373707" cy="12003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3600" dirty="0">
                <a:latin typeface="+mn-ea"/>
                <a:ea typeface="+mn-ea"/>
              </a:rPr>
              <a:t>棄却域が分布</a:t>
            </a:r>
            <a:r>
              <a:rPr lang="ja-JP" altLang="en-US" sz="3600" dirty="0" smtClean="0">
                <a:latin typeface="+mn-ea"/>
                <a:ea typeface="+mn-ea"/>
              </a:rPr>
              <a:t>の左側</a:t>
            </a:r>
            <a:r>
              <a:rPr lang="ja-JP" altLang="en-US" sz="3600" dirty="0">
                <a:latin typeface="+mn-ea"/>
                <a:ea typeface="+mn-ea"/>
              </a:rPr>
              <a:t>のみ。つまり、成分Bの含有量が100mgよりも極端</a:t>
            </a:r>
            <a:r>
              <a:rPr lang="ja-JP" altLang="en-US" sz="3600" dirty="0" smtClean="0">
                <a:latin typeface="+mn-ea"/>
                <a:ea typeface="+mn-ea"/>
              </a:rPr>
              <a:t>に</a:t>
            </a:r>
            <a:r>
              <a:rPr lang="ja-JP" altLang="en-US" sz="3600" dirty="0">
                <a:latin typeface="+mn-ea"/>
                <a:ea typeface="+mn-ea"/>
              </a:rPr>
              <a:t>少</a:t>
            </a:r>
            <a:r>
              <a:rPr lang="ja-JP" altLang="en-US" sz="3600" dirty="0" smtClean="0">
                <a:latin typeface="+mn-ea"/>
                <a:ea typeface="+mn-ea"/>
              </a:rPr>
              <a:t>ない場合にの</a:t>
            </a:r>
            <a:r>
              <a:rPr lang="ja-JP" altLang="en-US" sz="3600" dirty="0">
                <a:latin typeface="+mn-ea"/>
                <a:ea typeface="+mn-ea"/>
              </a:rPr>
              <a:t>み</a:t>
            </a:r>
            <a:r>
              <a:rPr lang="ja-JP" altLang="en-US" sz="3600" dirty="0" smtClean="0">
                <a:latin typeface="+mn-ea"/>
                <a:ea typeface="+mn-ea"/>
              </a:rPr>
              <a:t>帰無仮説</a:t>
            </a:r>
            <a:r>
              <a:rPr lang="en-US" altLang="ja-JP" sz="3600" dirty="0" smtClean="0">
                <a:latin typeface="+mn-ea"/>
              </a:rPr>
              <a:t>H</a:t>
            </a:r>
            <a:r>
              <a:rPr lang="en-US" altLang="ja-JP" sz="3600" baseline="-25000" dirty="0" smtClean="0">
                <a:latin typeface="+mn-ea"/>
              </a:rPr>
              <a:t>0</a:t>
            </a:r>
            <a:r>
              <a:rPr lang="ja-JP" altLang="en-US" sz="3600" dirty="0" smtClean="0">
                <a:latin typeface="+mn-ea"/>
                <a:ea typeface="+mn-ea"/>
              </a:rPr>
              <a:t>を棄却</a:t>
            </a:r>
            <a:endParaRPr lang="ja-JP" altLang="en-US" sz="3600" baseline="-25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231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8882" y="557280"/>
            <a:ext cx="15902353" cy="1413515"/>
          </a:xfrm>
        </p:spPr>
        <p:txBody>
          <a:bodyPr/>
          <a:lstStyle/>
          <a:p>
            <a:r>
              <a:rPr lang="ja-JP" altLang="en-US" smtClean="0"/>
              <a:t>どちらを選ぶか？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57</a:t>
            </a:fld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2328762" y="2294831"/>
            <a:ext cx="1161620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>
                <a:latin typeface="+mj-ea"/>
                <a:ea typeface="+mj-ea"/>
              </a:rPr>
              <a:t>両側検定にするか片側検定にするかは、</a:t>
            </a:r>
            <a:r>
              <a:rPr lang="ja-JP" altLang="en-US" sz="3600" dirty="0">
                <a:solidFill>
                  <a:srgbClr val="FF0000"/>
                </a:solidFill>
                <a:latin typeface="+mj-ea"/>
                <a:ea typeface="+mj-ea"/>
              </a:rPr>
              <a:t>実験の目的に合わせて検定を行う前に決めて</a:t>
            </a:r>
            <a:r>
              <a:rPr lang="ja-JP" altLang="en-US" sz="3600" dirty="0" smtClean="0">
                <a:solidFill>
                  <a:srgbClr val="FF0000"/>
                </a:solidFill>
                <a:latin typeface="+mj-ea"/>
                <a:ea typeface="+mj-ea"/>
              </a:rPr>
              <a:t>おかねばならない</a:t>
            </a:r>
            <a:r>
              <a:rPr lang="ja-JP" altLang="en-US" sz="3600" dirty="0" smtClean="0">
                <a:latin typeface="+mj-ea"/>
                <a:ea typeface="+mj-ea"/>
              </a:rPr>
              <a:t>。</a:t>
            </a:r>
            <a:endParaRPr lang="en-US" altLang="ja-JP" sz="3600" dirty="0" smtClean="0">
              <a:latin typeface="+mj-ea"/>
              <a:ea typeface="+mj-ea"/>
            </a:endParaRPr>
          </a:p>
          <a:p>
            <a:endParaRPr lang="en-US" altLang="ja-JP" sz="3600" dirty="0">
              <a:latin typeface="+mj-ea"/>
              <a:ea typeface="+mj-ea"/>
            </a:endParaRPr>
          </a:p>
          <a:p>
            <a:r>
              <a:rPr lang="ja-JP" altLang="en-US" sz="3600" dirty="0" smtClean="0">
                <a:latin typeface="+mj-ea"/>
                <a:ea typeface="+mj-ea"/>
              </a:rPr>
              <a:t>両側</a:t>
            </a:r>
            <a:r>
              <a:rPr lang="ja-JP" altLang="en-US" sz="3600" dirty="0">
                <a:latin typeface="+mj-ea"/>
                <a:ea typeface="+mj-ea"/>
              </a:rPr>
              <a:t>検定をやってみて帰無仮説が棄却されないからといって、当初の実験計画から外れて片側検定をやる、というのは</a:t>
            </a:r>
            <a:r>
              <a:rPr lang="ja-JP" altLang="en-US" sz="3600" dirty="0" smtClean="0">
                <a:latin typeface="+mj-ea"/>
                <a:ea typeface="+mj-ea"/>
              </a:rPr>
              <a:t>誤り！</a:t>
            </a:r>
            <a:endParaRPr lang="ja-JP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85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6888" y="3365592"/>
            <a:ext cx="15902353" cy="1413515"/>
          </a:xfrm>
        </p:spPr>
        <p:txBody>
          <a:bodyPr>
            <a:normAutofit/>
          </a:bodyPr>
          <a:lstStyle/>
          <a:p>
            <a:pPr algn="ctr"/>
            <a:r>
              <a:rPr lang="en-US" altLang="ja-JP" sz="6600" dirty="0">
                <a:latin typeface="+mn-ea"/>
                <a:ea typeface="+mn-ea"/>
              </a:rPr>
              <a:t>1</a:t>
            </a:r>
            <a:r>
              <a:rPr lang="en-US" altLang="ja-JP" sz="6600" dirty="0" smtClean="0">
                <a:latin typeface="+mn-ea"/>
                <a:ea typeface="+mn-ea"/>
              </a:rPr>
              <a:t>-4. </a:t>
            </a:r>
            <a:r>
              <a:rPr lang="ja-JP" altLang="en-US" sz="6600" dirty="0" smtClean="0">
                <a:latin typeface="+mn-ea"/>
                <a:ea typeface="+mn-ea"/>
              </a:rPr>
              <a:t>例</a:t>
            </a:r>
            <a:endParaRPr kumimoji="1" lang="ja-JP" altLang="en-US" sz="6600" dirty="0">
              <a:latin typeface="+mn-ea"/>
              <a:ea typeface="+mn-ea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58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3563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8882" y="557280"/>
            <a:ext cx="15902353" cy="1413515"/>
          </a:xfrm>
        </p:spPr>
        <p:txBody>
          <a:bodyPr/>
          <a:lstStyle/>
          <a:p>
            <a:r>
              <a:rPr lang="ja-JP" altLang="en-US" dirty="0" smtClean="0"/>
              <a:t>二項検定の例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59</a:t>
            </a:fld>
            <a:endParaRPr lang="en-US" altLang="ja-JP" dirty="0"/>
          </a:p>
        </p:txBody>
      </p:sp>
      <p:sp>
        <p:nvSpPr>
          <p:cNvPr id="7" name="テキスト ボックス 6"/>
          <p:cNvSpPr txBox="1">
            <a:spLocks noChangeArrowheads="1"/>
          </p:cNvSpPr>
          <p:nvPr/>
        </p:nvSpPr>
        <p:spPr bwMode="auto">
          <a:xfrm>
            <a:off x="741040" y="1934495"/>
            <a:ext cx="14140035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r>
              <a:rPr lang="ja-JP" altLang="en-US" sz="4400" dirty="0" smtClean="0">
                <a:latin typeface="+mj-ea"/>
                <a:ea typeface="+mj-ea"/>
              </a:rPr>
              <a:t>あるコインを</a:t>
            </a:r>
            <a:r>
              <a:rPr lang="en-US" altLang="ja-JP" sz="4400" dirty="0" smtClean="0">
                <a:latin typeface="+mj-ea"/>
                <a:ea typeface="+mj-ea"/>
              </a:rPr>
              <a:t>20</a:t>
            </a:r>
            <a:r>
              <a:rPr lang="ja-JP" altLang="en-US" sz="4400" dirty="0" smtClean="0">
                <a:latin typeface="+mj-ea"/>
                <a:ea typeface="+mj-ea"/>
              </a:rPr>
              <a:t>回投げたら、１５回表が出た。このコインは表裏均等にでると言えるか？</a:t>
            </a:r>
            <a:endParaRPr lang="en-US" altLang="ja-JP" sz="4400" dirty="0" smtClean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</a:pPr>
            <a:endParaRPr lang="en-US" altLang="ja-JP" sz="4400" dirty="0" smtClean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</a:pPr>
            <a:r>
              <a:rPr lang="ja-JP" altLang="en-US" sz="4400" dirty="0" smtClean="0">
                <a:latin typeface="+mj-ea"/>
                <a:ea typeface="+mj-ea"/>
              </a:rPr>
              <a:t>→　直観的には「ゆがんでいる」ように思える。</a:t>
            </a:r>
            <a:endParaRPr lang="en-US" altLang="ja-JP" sz="4400" dirty="0" smtClean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</a:pPr>
            <a:r>
              <a:rPr lang="ja-JP" altLang="en-US" sz="4400" dirty="0" smtClean="0">
                <a:latin typeface="+mj-ea"/>
                <a:ea typeface="+mj-ea"/>
              </a:rPr>
              <a:t>→　仮説検定（両側検定）を行ってみる</a:t>
            </a:r>
            <a:endParaRPr lang="en-US" altLang="ja-JP" sz="4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3443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8882" y="557280"/>
            <a:ext cx="15902353" cy="1413515"/>
          </a:xfrm>
        </p:spPr>
        <p:txBody>
          <a:bodyPr/>
          <a:lstStyle/>
          <a:p>
            <a:r>
              <a:rPr lang="ja-JP" altLang="en-US" dirty="0" smtClean="0"/>
              <a:t>統計的仮説検定とは？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6</a:t>
            </a:fld>
            <a:endParaRPr lang="en-US" altLang="ja-JP" dirty="0"/>
          </a:p>
        </p:txBody>
      </p:sp>
      <p:sp>
        <p:nvSpPr>
          <p:cNvPr id="17" name="正方形/長方形 3"/>
          <p:cNvSpPr>
            <a:spLocks noChangeArrowheads="1"/>
          </p:cNvSpPr>
          <p:nvPr/>
        </p:nvSpPr>
        <p:spPr bwMode="auto">
          <a:xfrm>
            <a:off x="523875" y="2276835"/>
            <a:ext cx="1540131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>
                <a:solidFill>
                  <a:srgbClr val="FF0000"/>
                </a:solidFill>
                <a:latin typeface="+mn-ea"/>
                <a:ea typeface="+mn-ea"/>
              </a:rPr>
              <a:t>「ある仮説に対して、それが正しいのか否かを統計学的に検証すること」</a:t>
            </a:r>
            <a:endParaRPr lang="en-US" altLang="ja-JP" sz="4400">
              <a:latin typeface="+mn-ea"/>
              <a:ea typeface="+mn-ea"/>
            </a:endParaRPr>
          </a:p>
        </p:txBody>
      </p:sp>
      <p:sp>
        <p:nvSpPr>
          <p:cNvPr id="18" name="正方形/長方形 3"/>
          <p:cNvSpPr>
            <a:spLocks noChangeArrowheads="1"/>
          </p:cNvSpPr>
          <p:nvPr/>
        </p:nvSpPr>
        <p:spPr bwMode="auto">
          <a:xfrm>
            <a:off x="739899" y="4477718"/>
            <a:ext cx="1540131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n-ea"/>
                <a:ea typeface="+mn-ea"/>
              </a:rPr>
              <a:t>単に「仮説検定」「検定」と呼ぶことも。</a:t>
            </a:r>
            <a:endParaRPr lang="en-US" altLang="ja-JP" sz="4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997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60</a:t>
            </a:fld>
            <a:endParaRPr lang="en-US" altLang="ja-JP" dirty="0"/>
          </a:p>
        </p:txBody>
      </p:sp>
      <p:sp>
        <p:nvSpPr>
          <p:cNvPr id="6" name="テキスト ボックス 5"/>
          <p:cNvSpPr txBox="1">
            <a:spLocks noChangeArrowheads="1"/>
          </p:cNvSpPr>
          <p:nvPr/>
        </p:nvSpPr>
        <p:spPr bwMode="auto">
          <a:xfrm>
            <a:off x="381000" y="1502743"/>
            <a:ext cx="14815727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r>
              <a:rPr lang="ja-JP" altLang="en-US" sz="4000" dirty="0" smtClean="0">
                <a:latin typeface="+mj-ea"/>
                <a:ea typeface="+mj-ea"/>
              </a:rPr>
              <a:t>表が出る確率を</a:t>
            </a:r>
            <a:r>
              <a:rPr lang="en-US" altLang="ja-JP" sz="4000" dirty="0" smtClean="0">
                <a:latin typeface="+mj-ea"/>
                <a:ea typeface="+mj-ea"/>
              </a:rPr>
              <a:t>p</a:t>
            </a:r>
            <a:r>
              <a:rPr lang="ja-JP" altLang="en-US" sz="4000" dirty="0" smtClean="0">
                <a:latin typeface="+mj-ea"/>
                <a:ea typeface="+mj-ea"/>
              </a:rPr>
              <a:t>として、仮説「</a:t>
            </a:r>
            <a:r>
              <a:rPr lang="en-US" altLang="ja-JP" sz="4000" dirty="0" smtClean="0">
                <a:latin typeface="+mj-ea"/>
                <a:ea typeface="+mj-ea"/>
              </a:rPr>
              <a:t>p=1/2</a:t>
            </a:r>
            <a:r>
              <a:rPr lang="ja-JP" altLang="en-US" sz="4000" dirty="0" smtClean="0">
                <a:latin typeface="+mj-ea"/>
                <a:ea typeface="+mj-ea"/>
              </a:rPr>
              <a:t>」を検定する。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</a:pPr>
            <a:r>
              <a:rPr lang="ja-JP" altLang="en-US" sz="4000" dirty="0" smtClean="0">
                <a:latin typeface="+mj-ea"/>
                <a:ea typeface="+mj-ea"/>
              </a:rPr>
              <a:t>　上記の仮説に立つ時、</a:t>
            </a:r>
            <a:r>
              <a:rPr lang="en-US" altLang="ja-JP" sz="4000" dirty="0" smtClean="0">
                <a:latin typeface="+mj-ea"/>
                <a:ea typeface="+mj-ea"/>
              </a:rPr>
              <a:t>20</a:t>
            </a:r>
            <a:r>
              <a:rPr lang="ja-JP" altLang="en-US" sz="4000" dirty="0" smtClean="0">
                <a:latin typeface="+mj-ea"/>
                <a:ea typeface="+mj-ea"/>
              </a:rPr>
              <a:t>回のトスで１５回以上表か裏がでる確率は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endParaRPr lang="en-US" altLang="ja-JP" sz="4000" dirty="0">
              <a:latin typeface="+mj-ea"/>
              <a:ea typeface="+mj-ea"/>
            </a:endParaRPr>
          </a:p>
        </p:txBody>
      </p:sp>
      <p:sp>
        <p:nvSpPr>
          <p:cNvPr id="7" name="テキスト ボックス 6"/>
          <p:cNvSpPr txBox="1">
            <a:spLocks noChangeArrowheads="1"/>
          </p:cNvSpPr>
          <p:nvPr/>
        </p:nvSpPr>
        <p:spPr bwMode="auto">
          <a:xfrm>
            <a:off x="533400" y="4906568"/>
            <a:ext cx="14815727" cy="340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Aft>
                <a:spcPts val="600"/>
              </a:spcAft>
              <a:buClr>
                <a:srgbClr val="A50021"/>
              </a:buClr>
            </a:pPr>
            <a:r>
              <a:rPr lang="ja-JP" altLang="en-US" sz="4000" dirty="0" smtClean="0">
                <a:latin typeface="+mj-ea"/>
                <a:ea typeface="+mj-ea"/>
              </a:rPr>
              <a:t>表または裏が</a:t>
            </a:r>
            <a:r>
              <a:rPr lang="en-US" altLang="ja-JP" sz="4000" dirty="0" smtClean="0">
                <a:latin typeface="+mj-ea"/>
                <a:ea typeface="+mj-ea"/>
              </a:rPr>
              <a:t>15</a:t>
            </a:r>
            <a:r>
              <a:rPr lang="ja-JP" altLang="en-US" sz="4000" dirty="0" smtClean="0">
                <a:latin typeface="+mj-ea"/>
                <a:ea typeface="+mj-ea"/>
              </a:rPr>
              <a:t>回以上出る確率とは、</a:t>
            </a:r>
            <a:r>
              <a:rPr lang="en-US" altLang="ja-JP" sz="4000" dirty="0" smtClean="0">
                <a:latin typeface="+mj-ea"/>
                <a:ea typeface="+mj-ea"/>
              </a:rPr>
              <a:t>0.041.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</a:pPr>
            <a:r>
              <a:rPr lang="ja-JP" altLang="en-US" sz="4000" dirty="0" smtClean="0">
                <a:latin typeface="+mj-ea"/>
                <a:ea typeface="+mj-ea"/>
              </a:rPr>
              <a:t>→　</a:t>
            </a:r>
            <a:r>
              <a:rPr lang="en-US" altLang="ja-JP" sz="4000" dirty="0" smtClean="0">
                <a:latin typeface="+mj-ea"/>
                <a:ea typeface="+mj-ea"/>
              </a:rPr>
              <a:t>5%</a:t>
            </a:r>
            <a:r>
              <a:rPr lang="ja-JP" altLang="en-US" sz="4000" dirty="0" smtClean="0">
                <a:latin typeface="+mj-ea"/>
                <a:ea typeface="+mj-ea"/>
              </a:rPr>
              <a:t>の有意水準で</a:t>
            </a: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仮説は棄却</a:t>
            </a:r>
            <a:r>
              <a:rPr lang="ja-JP" altLang="en-US" sz="4000" dirty="0" smtClean="0">
                <a:latin typeface="+mj-ea"/>
                <a:ea typeface="+mj-ea"/>
              </a:rPr>
              <a:t>される（前提とした仮説</a:t>
            </a:r>
            <a:r>
              <a:rPr lang="en-US" altLang="ja-JP" sz="4000" dirty="0" smtClean="0">
                <a:latin typeface="+mj-ea"/>
                <a:ea typeface="+mj-ea"/>
              </a:rPr>
              <a:t>p=1/2</a:t>
            </a:r>
            <a:r>
              <a:rPr lang="ja-JP" altLang="en-US" sz="4000" dirty="0" smtClean="0">
                <a:latin typeface="+mj-ea"/>
                <a:ea typeface="+mj-ea"/>
              </a:rPr>
              <a:t>はおかしい、</a:t>
            </a: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つまりコインが歪んでいる</a:t>
            </a:r>
            <a:r>
              <a:rPr lang="ja-JP" altLang="en-US" sz="4000" dirty="0" smtClean="0">
                <a:latin typeface="+mj-ea"/>
                <a:ea typeface="+mj-ea"/>
              </a:rPr>
              <a:t>ということになる）。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</a:pPr>
            <a:r>
              <a:rPr lang="ja-JP" altLang="en-US" sz="4000" dirty="0" smtClean="0">
                <a:latin typeface="+mj-ea"/>
                <a:ea typeface="+mj-ea"/>
              </a:rPr>
              <a:t>　　有意水準</a:t>
            </a:r>
            <a:r>
              <a:rPr lang="en-US" altLang="ja-JP" sz="4000" dirty="0" smtClean="0">
                <a:latin typeface="+mj-ea"/>
                <a:ea typeface="+mj-ea"/>
              </a:rPr>
              <a:t>1%</a:t>
            </a:r>
            <a:r>
              <a:rPr lang="ja-JP" altLang="en-US" sz="4000" dirty="0" smtClean="0">
                <a:latin typeface="+mj-ea"/>
                <a:ea typeface="+mj-ea"/>
              </a:rPr>
              <a:t>では棄却されない。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</a:pPr>
            <a:r>
              <a:rPr lang="ja-JP" altLang="en-US" sz="4000" dirty="0" smtClean="0">
                <a:latin typeface="+mj-ea"/>
                <a:ea typeface="+mj-ea"/>
              </a:rPr>
              <a:t>　　　</a:t>
            </a:r>
            <a:endParaRPr lang="en-US" altLang="ja-JP" sz="4000" dirty="0">
              <a:latin typeface="+mj-ea"/>
              <a:ea typeface="+mj-ea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7687" y="3374951"/>
            <a:ext cx="7101140" cy="590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79769" y="3108604"/>
            <a:ext cx="4589238" cy="1130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02782" y="4354741"/>
            <a:ext cx="1881849" cy="396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テキスト ボックス 11"/>
          <p:cNvSpPr txBox="1">
            <a:spLocks noChangeArrowheads="1"/>
          </p:cNvSpPr>
          <p:nvPr/>
        </p:nvSpPr>
        <p:spPr bwMode="auto">
          <a:xfrm>
            <a:off x="4043871" y="8396347"/>
            <a:ext cx="10682668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 algn="ctr">
              <a:spcAft>
                <a:spcPts val="600"/>
              </a:spcAft>
              <a:buClr>
                <a:srgbClr val="A50021"/>
              </a:buClr>
            </a:pPr>
            <a:r>
              <a:rPr lang="en-US" altLang="ja-JP" sz="2800" dirty="0" smtClean="0">
                <a:latin typeface="+mj-ea"/>
                <a:ea typeface="+mj-ea"/>
              </a:rPr>
              <a:t>N</a:t>
            </a:r>
            <a:r>
              <a:rPr lang="ja-JP" altLang="en-US" sz="2800" dirty="0" smtClean="0">
                <a:latin typeface="+mj-ea"/>
                <a:ea typeface="+mj-ea"/>
              </a:rPr>
              <a:t>が大きい時は正規分布</a:t>
            </a:r>
            <a:r>
              <a:rPr lang="en-US" altLang="ja-JP" sz="2800" dirty="0" smtClean="0">
                <a:latin typeface="+mj-ea"/>
                <a:ea typeface="+mj-ea"/>
              </a:rPr>
              <a:t>N(</a:t>
            </a:r>
            <a:r>
              <a:rPr lang="en-US" altLang="ja-JP" sz="2800" dirty="0" err="1" smtClean="0">
                <a:latin typeface="+mj-ea"/>
                <a:ea typeface="+mj-ea"/>
              </a:rPr>
              <a:t>np,np</a:t>
            </a:r>
            <a:r>
              <a:rPr lang="en-US" altLang="ja-JP" sz="2800" dirty="0" smtClean="0">
                <a:latin typeface="+mj-ea"/>
                <a:ea typeface="+mj-ea"/>
              </a:rPr>
              <a:t>(1-p))</a:t>
            </a:r>
            <a:r>
              <a:rPr lang="ja-JP" altLang="en-US" sz="2800" dirty="0" err="1" smtClean="0">
                <a:latin typeface="+mj-ea"/>
                <a:ea typeface="+mj-ea"/>
              </a:rPr>
              <a:t>で近</a:t>
            </a:r>
            <a:r>
              <a:rPr lang="ja-JP" altLang="en-US" sz="2800" dirty="0" smtClean="0">
                <a:latin typeface="+mj-ea"/>
                <a:ea typeface="+mj-ea"/>
              </a:rPr>
              <a:t>似することもある</a:t>
            </a:r>
            <a:endParaRPr lang="en-US" altLang="ja-JP" sz="2800" dirty="0" smtClean="0">
              <a:latin typeface="+mj-ea"/>
              <a:ea typeface="+mj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660495" y="4239047"/>
            <a:ext cx="120257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0.041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4476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両側検定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61</a:t>
            </a:fld>
            <a:endParaRPr lang="en-US" altLang="ja-JP" dirty="0"/>
          </a:p>
        </p:txBody>
      </p:sp>
      <p:sp>
        <p:nvSpPr>
          <p:cNvPr id="6" name="テキスト ボックス 5"/>
          <p:cNvSpPr txBox="1">
            <a:spLocks noChangeArrowheads="1"/>
          </p:cNvSpPr>
          <p:nvPr/>
        </p:nvSpPr>
        <p:spPr bwMode="auto">
          <a:xfrm>
            <a:off x="849052" y="2331123"/>
            <a:ext cx="13996019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r>
              <a:rPr lang="ja-JP" altLang="en-US" sz="4000" dirty="0" smtClean="0">
                <a:latin typeface="+mj-ea"/>
                <a:ea typeface="+mj-ea"/>
              </a:rPr>
              <a:t>コインの例では、表が出すぎても、裏が出すぎても「おかしい」となる（仮説が棄却される）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endParaRPr lang="en-US" altLang="ja-JP" sz="4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6666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棄却域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62</a:t>
            </a:fld>
            <a:endParaRPr lang="en-US" altLang="ja-JP" dirty="0"/>
          </a:p>
        </p:txBody>
      </p:sp>
      <p:sp>
        <p:nvSpPr>
          <p:cNvPr id="9" name="テキスト ボックス 8"/>
          <p:cNvSpPr txBox="1">
            <a:spLocks noChangeArrowheads="1"/>
          </p:cNvSpPr>
          <p:nvPr/>
        </p:nvSpPr>
        <p:spPr bwMode="auto">
          <a:xfrm>
            <a:off x="381000" y="1790775"/>
            <a:ext cx="15658036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r>
              <a:rPr lang="ja-JP" altLang="en-US" sz="4000" dirty="0" smtClean="0">
                <a:latin typeface="+mn-ea"/>
                <a:ea typeface="+mn-ea"/>
              </a:rPr>
              <a:t>棄却域とは、仮説が棄却されるような確率変数</a:t>
            </a:r>
            <a:r>
              <a:rPr lang="en-US" altLang="ja-JP" sz="4000" dirty="0" smtClean="0">
                <a:latin typeface="+mn-ea"/>
                <a:ea typeface="+mn-ea"/>
              </a:rPr>
              <a:t>X</a:t>
            </a:r>
            <a:r>
              <a:rPr lang="ja-JP" altLang="en-US" sz="4000" dirty="0" smtClean="0">
                <a:latin typeface="+mn-ea"/>
                <a:ea typeface="+mn-ea"/>
              </a:rPr>
              <a:t>の値の範囲。</a:t>
            </a:r>
            <a:endParaRPr lang="en-US" altLang="ja-JP" sz="4000" dirty="0" smtClean="0">
              <a:latin typeface="+mn-ea"/>
              <a:ea typeface="+mn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r>
              <a:rPr lang="ja-JP" altLang="en-US" sz="4000" dirty="0" smtClean="0">
                <a:latin typeface="+mn-ea"/>
                <a:ea typeface="+mn-ea"/>
              </a:rPr>
              <a:t>先の例では、「表または裏が</a:t>
            </a:r>
            <a:r>
              <a:rPr lang="en-US" altLang="ja-JP" sz="4000" dirty="0" smtClean="0">
                <a:latin typeface="+mn-ea"/>
                <a:ea typeface="+mn-ea"/>
              </a:rPr>
              <a:t>15</a:t>
            </a:r>
            <a:r>
              <a:rPr lang="ja-JP" altLang="en-US" sz="4000" dirty="0" smtClean="0">
                <a:latin typeface="+mn-ea"/>
                <a:ea typeface="+mn-ea"/>
              </a:rPr>
              <a:t>回以上」が有意水準</a:t>
            </a:r>
            <a:r>
              <a:rPr lang="en-US" altLang="ja-JP" sz="4000" dirty="0" smtClean="0">
                <a:latin typeface="+mn-ea"/>
                <a:ea typeface="+mn-ea"/>
              </a:rPr>
              <a:t>5%</a:t>
            </a:r>
            <a:r>
              <a:rPr lang="ja-JP" altLang="en-US" sz="4000" dirty="0" err="1" smtClean="0">
                <a:latin typeface="+mn-ea"/>
                <a:ea typeface="+mn-ea"/>
              </a:rPr>
              <a:t>での</a:t>
            </a:r>
            <a:r>
              <a:rPr lang="ja-JP" altLang="en-US" sz="4000" dirty="0" smtClean="0">
                <a:latin typeface="+mn-ea"/>
                <a:ea typeface="+mn-ea"/>
              </a:rPr>
              <a:t>棄却領域</a:t>
            </a:r>
            <a:endParaRPr lang="en-US" altLang="ja-JP" sz="4000" dirty="0">
              <a:latin typeface="+mn-ea"/>
              <a:ea typeface="+mn-ea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915" y="3255271"/>
            <a:ext cx="9685497" cy="625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3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検出力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63</a:t>
            </a:fld>
            <a:endParaRPr lang="en-US" altLang="ja-JP" dirty="0"/>
          </a:p>
        </p:txBody>
      </p:sp>
      <p:sp>
        <p:nvSpPr>
          <p:cNvPr id="6" name="テキスト ボックス 5"/>
          <p:cNvSpPr txBox="1">
            <a:spLocks noChangeArrowheads="1"/>
          </p:cNvSpPr>
          <p:nvPr/>
        </p:nvSpPr>
        <p:spPr bwMode="auto">
          <a:xfrm>
            <a:off x="381000" y="1550060"/>
            <a:ext cx="15472183" cy="801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新たな疑問</a:t>
            </a:r>
            <a:endParaRPr lang="en-US" altLang="ja-JP" sz="40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r>
              <a:rPr lang="ja-JP" altLang="en-US" sz="4000" dirty="0" smtClean="0">
                <a:latin typeface="+mj-ea"/>
                <a:ea typeface="+mj-ea"/>
              </a:rPr>
              <a:t>そもそも、たかだか</a:t>
            </a:r>
            <a:r>
              <a:rPr lang="en-US" altLang="ja-JP" sz="4000" dirty="0" smtClean="0">
                <a:latin typeface="+mj-ea"/>
                <a:ea typeface="+mj-ea"/>
              </a:rPr>
              <a:t>20</a:t>
            </a:r>
            <a:r>
              <a:rPr lang="ja-JP" altLang="en-US" sz="4000" dirty="0" smtClean="0">
                <a:latin typeface="+mj-ea"/>
                <a:ea typeface="+mj-ea"/>
              </a:rPr>
              <a:t>回の試行で、コインのゆがみが「検出」できるのか？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r>
              <a:rPr lang="ja-JP" altLang="en-US" sz="4000" dirty="0" smtClean="0">
                <a:latin typeface="+mj-ea"/>
                <a:ea typeface="+mj-ea"/>
              </a:rPr>
              <a:t>例えば仮に表がでる確率</a:t>
            </a:r>
            <a:r>
              <a:rPr lang="en-US" altLang="ja-JP" sz="4000" dirty="0" smtClean="0">
                <a:latin typeface="+mj-ea"/>
                <a:ea typeface="+mj-ea"/>
              </a:rPr>
              <a:t>p=0.6</a:t>
            </a:r>
            <a:r>
              <a:rPr lang="ja-JP" altLang="en-US" sz="4000" dirty="0" smtClean="0">
                <a:latin typeface="+mj-ea"/>
                <a:ea typeface="+mj-ea"/>
              </a:rPr>
              <a:t>の時を考える。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endParaRPr lang="en-US" altLang="ja-JP" sz="4000" dirty="0" smtClean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r>
              <a:rPr lang="ja-JP" altLang="en-US" sz="4000" dirty="0" smtClean="0">
                <a:latin typeface="+mj-ea"/>
                <a:ea typeface="+mj-ea"/>
              </a:rPr>
              <a:t>先の考察から、仮説</a:t>
            </a:r>
            <a:r>
              <a:rPr lang="en-US" altLang="ja-JP" sz="4000" dirty="0" smtClean="0">
                <a:latin typeface="+mj-ea"/>
                <a:ea typeface="+mj-ea"/>
              </a:rPr>
              <a:t>”p=0.5”</a:t>
            </a:r>
            <a:r>
              <a:rPr lang="ja-JP" altLang="en-US" sz="4000" dirty="0" smtClean="0">
                <a:latin typeface="+mj-ea"/>
                <a:ea typeface="+mj-ea"/>
              </a:rPr>
              <a:t>が「ちゃんと」棄却されるためには「表または裏の出る回数が棄却領域に入る」、つまり表が１５回以上もしくは５回以下、となる必要がある。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endParaRPr lang="en-US" altLang="ja-JP" sz="4000" dirty="0" smtClean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r>
              <a:rPr lang="ja-JP" altLang="en-US" sz="4000" dirty="0" smtClean="0">
                <a:latin typeface="+mj-ea"/>
                <a:ea typeface="+mj-ea"/>
              </a:rPr>
              <a:t>→　</a:t>
            </a:r>
            <a:r>
              <a:rPr lang="en-US" altLang="ja-JP" sz="4000" dirty="0" smtClean="0">
                <a:latin typeface="+mj-ea"/>
                <a:ea typeface="+mj-ea"/>
              </a:rPr>
              <a:t>“p=0.6”</a:t>
            </a:r>
            <a:r>
              <a:rPr lang="ja-JP" altLang="en-US" sz="4000" dirty="0" smtClean="0">
                <a:latin typeface="+mj-ea"/>
                <a:ea typeface="+mj-ea"/>
              </a:rPr>
              <a:t>のもとで、そうなる確率が高ければ、高い確率で「ちゃんと棄却される」のだが</a:t>
            </a:r>
            <a:r>
              <a:rPr lang="ja-JP" altLang="en-US" sz="4000" dirty="0" err="1" smtClean="0">
                <a:latin typeface="+mj-ea"/>
                <a:ea typeface="+mj-ea"/>
              </a:rPr>
              <a:t>。。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endParaRPr lang="en-US" altLang="ja-JP" sz="4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1583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64</a:t>
            </a:fld>
            <a:endParaRPr lang="en-US" altLang="ja-JP" dirty="0"/>
          </a:p>
        </p:txBody>
      </p:sp>
      <p:sp>
        <p:nvSpPr>
          <p:cNvPr id="6" name="テキスト ボックス 5"/>
          <p:cNvSpPr txBox="1">
            <a:spLocks noChangeArrowheads="1"/>
          </p:cNvSpPr>
          <p:nvPr/>
        </p:nvSpPr>
        <p:spPr bwMode="auto">
          <a:xfrm>
            <a:off x="381000" y="2221708"/>
            <a:ext cx="14860115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r>
              <a:rPr lang="ja-JP" altLang="en-US" sz="4000" dirty="0" smtClean="0">
                <a:latin typeface="+mj-ea"/>
                <a:ea typeface="+mj-ea"/>
              </a:rPr>
              <a:t>→　</a:t>
            </a:r>
            <a:r>
              <a:rPr lang="en-US" altLang="ja-JP" sz="4000" dirty="0" smtClean="0">
                <a:latin typeface="+mj-ea"/>
                <a:ea typeface="+mj-ea"/>
              </a:rPr>
              <a:t>“p=0.6”</a:t>
            </a:r>
            <a:r>
              <a:rPr lang="ja-JP" altLang="en-US" sz="4000" dirty="0" smtClean="0">
                <a:latin typeface="+mj-ea"/>
                <a:ea typeface="+mj-ea"/>
              </a:rPr>
              <a:t>のもとで、そうなる確率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endParaRPr lang="en-US" altLang="ja-JP" sz="4000" dirty="0" smtClean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endParaRPr lang="en-US" altLang="ja-JP" sz="4000" dirty="0" smtClean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endParaRPr lang="en-US" altLang="ja-JP" sz="4000" dirty="0">
              <a:latin typeface="+mj-ea"/>
              <a:ea typeface="+mj-ea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45" y="5670501"/>
            <a:ext cx="2100170" cy="469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テキスト ボックス 7"/>
          <p:cNvSpPr txBox="1">
            <a:spLocks noChangeArrowheads="1"/>
          </p:cNvSpPr>
          <p:nvPr/>
        </p:nvSpPr>
        <p:spPr bwMode="auto">
          <a:xfrm>
            <a:off x="1656468" y="6803886"/>
            <a:ext cx="14860115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r>
              <a:rPr lang="ja-JP" altLang="en-US" sz="4000" dirty="0" smtClean="0">
                <a:latin typeface="+mj-ea"/>
                <a:ea typeface="+mj-ea"/>
              </a:rPr>
              <a:t>→コインに歪みがあっても、</a:t>
            </a:r>
            <a:r>
              <a:rPr lang="en-US" altLang="ja-JP" sz="4000" dirty="0" smtClean="0">
                <a:solidFill>
                  <a:srgbClr val="FF0000"/>
                </a:solidFill>
                <a:latin typeface="+mj-ea"/>
                <a:ea typeface="+mj-ea"/>
              </a:rPr>
              <a:t>12.7%</a:t>
            </a: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の確率でしか棄却されない</a:t>
            </a:r>
            <a:r>
              <a:rPr lang="ja-JP" altLang="en-US" sz="4000" dirty="0" smtClean="0">
                <a:latin typeface="+mj-ea"/>
                <a:ea typeface="+mj-ea"/>
              </a:rPr>
              <a:t>（検出できない）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endParaRPr lang="en-US" altLang="ja-JP" sz="4000" dirty="0" smtClean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endParaRPr lang="en-US" altLang="ja-JP" sz="4000" dirty="0">
              <a:latin typeface="+mj-ea"/>
              <a:ea typeface="+mj-ea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5879" y="3757195"/>
            <a:ext cx="9741274" cy="157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32098" y="3241225"/>
            <a:ext cx="7574951" cy="780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タイトル 1"/>
          <p:cNvSpPr txBox="1">
            <a:spLocks/>
          </p:cNvSpPr>
          <p:nvPr/>
        </p:nvSpPr>
        <p:spPr bwMode="auto">
          <a:xfrm>
            <a:off x="529288" y="637674"/>
            <a:ext cx="15902353" cy="1413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lang="ja-JP" altLang="en-US" sz="5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DDDDDD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2pPr>
            <a:lvl3pPr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DDDDDD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3pPr>
            <a:lvl4pPr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DDDDDD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4pPr>
            <a:lvl5pPr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DDDDDD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5pPr>
            <a:lvl6pPr marL="456724"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FFCC00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6pPr>
            <a:lvl7pPr marL="913451"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FFCC00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7pPr>
            <a:lvl8pPr marL="1370173"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FFCC00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8pPr>
            <a:lvl9pPr marL="1826903"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FFCC00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9pPr>
          </a:lstStyle>
          <a:p>
            <a:r>
              <a:rPr lang="ja-JP" altLang="en-US" kern="0" smtClean="0"/>
              <a:t>検出力</a:t>
            </a:r>
            <a:endParaRPr lang="ja-JP" altLang="en-US" kern="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713269" y="5430476"/>
            <a:ext cx="1540806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4800" dirty="0" smtClean="0"/>
              <a:t>0.127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57949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検出力関数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65</a:t>
            </a:fld>
            <a:endParaRPr lang="en-US" altLang="ja-JP" dirty="0"/>
          </a:p>
        </p:txBody>
      </p:sp>
      <p:sp>
        <p:nvSpPr>
          <p:cNvPr id="6" name="テキスト ボックス 5"/>
          <p:cNvSpPr txBox="1">
            <a:spLocks noChangeArrowheads="1"/>
          </p:cNvSpPr>
          <p:nvPr/>
        </p:nvSpPr>
        <p:spPr bwMode="auto">
          <a:xfrm>
            <a:off x="2099655" y="2294831"/>
            <a:ext cx="13440925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r>
              <a:rPr lang="ja-JP" altLang="en-US" sz="4000" dirty="0" smtClean="0">
                <a:latin typeface="+mn-ea"/>
                <a:ea typeface="+mn-ea"/>
              </a:rPr>
              <a:t>母数</a:t>
            </a:r>
            <a:r>
              <a:rPr lang="en-US" altLang="ja-JP" sz="4000" dirty="0" smtClean="0">
                <a:latin typeface="+mn-ea"/>
                <a:ea typeface="+mn-ea"/>
              </a:rPr>
              <a:t>p</a:t>
            </a:r>
            <a:r>
              <a:rPr lang="ja-JP" altLang="en-US" sz="4000" dirty="0" smtClean="0">
                <a:latin typeface="+mn-ea"/>
                <a:ea typeface="+mn-ea"/>
              </a:rPr>
              <a:t>が変わると検出力も変わる（先の例は</a:t>
            </a:r>
            <a:r>
              <a:rPr lang="en-US" altLang="ja-JP" sz="4000" dirty="0" smtClean="0">
                <a:latin typeface="+mn-ea"/>
                <a:ea typeface="+mn-ea"/>
              </a:rPr>
              <a:t>p=0.6</a:t>
            </a:r>
            <a:r>
              <a:rPr lang="ja-JP" altLang="en-US" sz="4000" dirty="0" smtClean="0">
                <a:latin typeface="+mn-ea"/>
                <a:ea typeface="+mn-ea"/>
              </a:rPr>
              <a:t>）</a:t>
            </a:r>
            <a:endParaRPr lang="en-US" altLang="ja-JP" sz="4000" dirty="0" smtClean="0">
              <a:latin typeface="+mn-ea"/>
              <a:ea typeface="+mn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r>
              <a:rPr lang="ja-JP" altLang="en-US" sz="4000" dirty="0" smtClean="0">
                <a:latin typeface="+mn-ea"/>
                <a:ea typeface="+mn-ea"/>
              </a:rPr>
              <a:t>→　</a:t>
            </a:r>
            <a:r>
              <a:rPr lang="en-US" altLang="ja-JP" sz="4000" dirty="0" smtClean="0">
                <a:latin typeface="+mn-ea"/>
                <a:ea typeface="+mn-ea"/>
              </a:rPr>
              <a:t>p</a:t>
            </a:r>
            <a:r>
              <a:rPr lang="ja-JP" altLang="en-US" sz="4000" dirty="0" smtClean="0">
                <a:latin typeface="+mn-ea"/>
                <a:ea typeface="+mn-ea"/>
              </a:rPr>
              <a:t>の関数として</a:t>
            </a:r>
            <a:r>
              <a:rPr lang="ja-JP" altLang="en-US" sz="4000" dirty="0" smtClean="0">
                <a:solidFill>
                  <a:srgbClr val="FF0000"/>
                </a:solidFill>
                <a:latin typeface="+mn-ea"/>
                <a:ea typeface="+mn-ea"/>
              </a:rPr>
              <a:t>検出力関数</a:t>
            </a:r>
            <a:r>
              <a:rPr lang="en-US" altLang="ja-JP" sz="4000" i="1" dirty="0" smtClean="0">
                <a:latin typeface="+mn-ea"/>
                <a:ea typeface="+mn-ea"/>
              </a:rPr>
              <a:t>L(p)</a:t>
            </a:r>
            <a:r>
              <a:rPr lang="ja-JP" altLang="en-US" sz="4000" dirty="0" smtClean="0">
                <a:latin typeface="+mn-ea"/>
                <a:ea typeface="+mn-ea"/>
              </a:rPr>
              <a:t>と呼ぶ。</a:t>
            </a:r>
            <a:endParaRPr lang="en-US" altLang="ja-JP" sz="4000" dirty="0">
              <a:latin typeface="+mn-ea"/>
              <a:ea typeface="+mn-ea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2567" y="3987019"/>
            <a:ext cx="6965506" cy="1124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テキスト ボックス 7"/>
          <p:cNvSpPr txBox="1">
            <a:spLocks noChangeArrowheads="1"/>
          </p:cNvSpPr>
          <p:nvPr/>
        </p:nvSpPr>
        <p:spPr bwMode="auto">
          <a:xfrm>
            <a:off x="3143771" y="4275051"/>
            <a:ext cx="14616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Aft>
                <a:spcPts val="600"/>
              </a:spcAft>
              <a:buClr>
                <a:srgbClr val="A50021"/>
              </a:buClr>
            </a:pPr>
            <a:r>
              <a:rPr lang="en-US" altLang="ja-JP" sz="3600" i="1" dirty="0" smtClean="0">
                <a:latin typeface="+mj-ea"/>
                <a:ea typeface="+mj-ea"/>
              </a:rPr>
              <a:t>L(p)</a:t>
            </a:r>
            <a:endParaRPr lang="en-US" altLang="ja-JP" sz="3600" dirty="0">
              <a:latin typeface="+mj-ea"/>
              <a:ea typeface="+mj-ea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4051" y="5247664"/>
            <a:ext cx="4714421" cy="326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テキスト ボックス 9"/>
          <p:cNvSpPr txBox="1">
            <a:spLocks noChangeArrowheads="1"/>
          </p:cNvSpPr>
          <p:nvPr/>
        </p:nvSpPr>
        <p:spPr bwMode="auto">
          <a:xfrm rot="16200000">
            <a:off x="4765463" y="6964290"/>
            <a:ext cx="11067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 algn="ctr">
              <a:spcAft>
                <a:spcPts val="600"/>
              </a:spcAft>
              <a:buClr>
                <a:srgbClr val="A50021"/>
              </a:buClr>
            </a:pPr>
            <a:r>
              <a:rPr lang="en-US" altLang="ja-JP" sz="2400" i="1" dirty="0" smtClean="0">
                <a:latin typeface="HGP創英角ﾎﾟｯﾌﾟ体" pitchFamily="50" charset="-128"/>
                <a:ea typeface="HGP創英角ﾎﾟｯﾌﾟ体" pitchFamily="50" charset="-128"/>
              </a:rPr>
              <a:t>L(p)</a:t>
            </a:r>
            <a:endParaRPr lang="en-US" altLang="ja-JP" sz="2400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sp>
        <p:nvSpPr>
          <p:cNvPr id="11" name="テキスト ボックス 10"/>
          <p:cNvSpPr txBox="1">
            <a:spLocks noChangeArrowheads="1"/>
          </p:cNvSpPr>
          <p:nvPr/>
        </p:nvSpPr>
        <p:spPr bwMode="auto">
          <a:xfrm>
            <a:off x="7781672" y="8650049"/>
            <a:ext cx="11067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 algn="ctr">
              <a:spcAft>
                <a:spcPts val="600"/>
              </a:spcAft>
              <a:buClr>
                <a:srgbClr val="A50021"/>
              </a:buClr>
            </a:pPr>
            <a:r>
              <a:rPr lang="en-US" altLang="ja-JP" sz="2400" i="1" smtClean="0">
                <a:latin typeface="HGP創英角ﾎﾟｯﾌﾟ体" pitchFamily="50" charset="-128"/>
                <a:ea typeface="HGP創英角ﾎﾟｯﾌﾟ体" pitchFamily="50" charset="-128"/>
              </a:rPr>
              <a:t>p</a:t>
            </a:r>
            <a:endParaRPr lang="en-US" altLang="ja-JP" sz="2400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341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検出力への要件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66</a:t>
            </a:fld>
            <a:endParaRPr lang="en-US" altLang="ja-JP" dirty="0"/>
          </a:p>
        </p:txBody>
      </p:sp>
      <p:sp>
        <p:nvSpPr>
          <p:cNvPr id="6" name="テキスト ボックス 5"/>
          <p:cNvSpPr txBox="1">
            <a:spLocks noChangeArrowheads="1"/>
          </p:cNvSpPr>
          <p:nvPr/>
        </p:nvSpPr>
        <p:spPr bwMode="auto">
          <a:xfrm>
            <a:off x="813048" y="2028567"/>
            <a:ext cx="14284051" cy="6170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r>
              <a:rPr lang="ja-JP" altLang="en-US" sz="4000" dirty="0" smtClean="0">
                <a:latin typeface="+mj-ea"/>
                <a:ea typeface="+mj-ea"/>
              </a:rPr>
              <a:t>要求：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r>
              <a:rPr lang="ja-JP" altLang="en-US" sz="4000" dirty="0" smtClean="0">
                <a:latin typeface="+mj-ea"/>
                <a:ea typeface="+mj-ea"/>
              </a:rPr>
              <a:t>「</a:t>
            </a:r>
            <a:r>
              <a:rPr lang="en-US" altLang="ja-JP" sz="4000" dirty="0" smtClean="0">
                <a:latin typeface="+mj-ea"/>
                <a:ea typeface="+mj-ea"/>
              </a:rPr>
              <a:t>p=0.6</a:t>
            </a:r>
            <a:r>
              <a:rPr lang="ja-JP" altLang="en-US" sz="4000" dirty="0" smtClean="0">
                <a:latin typeface="+mj-ea"/>
                <a:ea typeface="+mj-ea"/>
              </a:rPr>
              <a:t>なら、歪みがあることを</a:t>
            </a:r>
            <a:r>
              <a:rPr lang="en-US" altLang="ja-JP" sz="4000" dirty="0" smtClean="0">
                <a:latin typeface="+mj-ea"/>
                <a:ea typeface="+mj-ea"/>
              </a:rPr>
              <a:t>90%</a:t>
            </a:r>
            <a:r>
              <a:rPr lang="ja-JP" altLang="en-US" sz="4000" dirty="0" smtClean="0">
                <a:latin typeface="+mj-ea"/>
                <a:ea typeface="+mj-ea"/>
              </a:rPr>
              <a:t>検出できるようにしなさい。」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endParaRPr lang="en-US" altLang="ja-JP" sz="4000" dirty="0" smtClean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r>
              <a:rPr lang="ja-JP" altLang="en-US" sz="4000" dirty="0" smtClean="0">
                <a:latin typeface="+mj-ea"/>
                <a:ea typeface="+mj-ea"/>
              </a:rPr>
              <a:t>どうするか？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endParaRPr lang="en-US" altLang="ja-JP" sz="4000" dirty="0" smtClean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endParaRPr lang="en-US" altLang="ja-JP" sz="4000" dirty="0" smtClean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endParaRPr lang="en-US" altLang="ja-JP" sz="4000" dirty="0" smtClean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r>
              <a:rPr lang="ja-JP" altLang="en-US" sz="4000" dirty="0" smtClean="0">
                <a:latin typeface="+mj-ea"/>
                <a:ea typeface="+mj-ea"/>
              </a:rPr>
              <a:t>→　試行数（標本数）を増やす。</a:t>
            </a:r>
            <a:endParaRPr lang="en-US" altLang="ja-JP" sz="4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9849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標本数と検出力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67</a:t>
            </a:fld>
            <a:endParaRPr lang="en-US" altLang="ja-JP" dirty="0"/>
          </a:p>
        </p:txBody>
      </p:sp>
      <p:sp>
        <p:nvSpPr>
          <p:cNvPr id="6" name="テキスト ボックス 5"/>
          <p:cNvSpPr txBox="1">
            <a:spLocks noChangeArrowheads="1"/>
          </p:cNvSpPr>
          <p:nvPr/>
        </p:nvSpPr>
        <p:spPr bwMode="auto">
          <a:xfrm>
            <a:off x="381000" y="1245733"/>
            <a:ext cx="15898241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r>
              <a:rPr lang="ja-JP" altLang="en-US" sz="4000" dirty="0" smtClean="0">
                <a:latin typeface="+mj-ea"/>
                <a:ea typeface="+mj-ea"/>
              </a:rPr>
              <a:t>各</a:t>
            </a:r>
            <a:r>
              <a:rPr lang="en-US" altLang="ja-JP" sz="4000" dirty="0" smtClean="0">
                <a:latin typeface="+mj-ea"/>
                <a:ea typeface="+mj-ea"/>
              </a:rPr>
              <a:t>p</a:t>
            </a:r>
            <a:r>
              <a:rPr lang="ja-JP" altLang="en-US" sz="4000" dirty="0" smtClean="0">
                <a:latin typeface="+mj-ea"/>
                <a:ea typeface="+mj-ea"/>
              </a:rPr>
              <a:t>について、標本数ごとの検出力をプロットする。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r>
              <a:rPr lang="en-US" altLang="ja-JP" sz="4000" dirty="0" smtClean="0">
                <a:latin typeface="+mj-ea"/>
                <a:ea typeface="+mj-ea"/>
              </a:rPr>
              <a:t>p=0.6</a:t>
            </a:r>
            <a:r>
              <a:rPr lang="ja-JP" altLang="en-US" sz="4000" dirty="0" smtClean="0">
                <a:latin typeface="+mj-ea"/>
                <a:ea typeface="+mj-ea"/>
              </a:rPr>
              <a:t>の場合は標本数が</a:t>
            </a:r>
            <a:r>
              <a:rPr lang="en-US" altLang="ja-JP" sz="4000" dirty="0" smtClean="0">
                <a:latin typeface="+mj-ea"/>
                <a:ea typeface="+mj-ea"/>
              </a:rPr>
              <a:t>260</a:t>
            </a:r>
            <a:r>
              <a:rPr lang="ja-JP" altLang="en-US" sz="4000" dirty="0" smtClean="0">
                <a:latin typeface="+mj-ea"/>
                <a:ea typeface="+mj-ea"/>
              </a:rPr>
              <a:t>以上あれば</a:t>
            </a:r>
            <a:r>
              <a:rPr lang="en-US" altLang="ja-JP" sz="4000" dirty="0" smtClean="0">
                <a:latin typeface="+mj-ea"/>
                <a:ea typeface="+mj-ea"/>
              </a:rPr>
              <a:t>90%</a:t>
            </a:r>
            <a:r>
              <a:rPr lang="ja-JP" altLang="en-US" sz="4000" dirty="0" smtClean="0">
                <a:latin typeface="+mj-ea"/>
                <a:ea typeface="+mj-ea"/>
              </a:rPr>
              <a:t>検出可能</a:t>
            </a:r>
            <a:endParaRPr lang="en-US" altLang="ja-JP" sz="4000" dirty="0" smtClean="0">
              <a:latin typeface="+mj-ea"/>
              <a:ea typeface="+mj-ea"/>
            </a:endParaRPr>
          </a:p>
          <a:p>
            <a:pPr>
              <a:spcAft>
                <a:spcPts val="600"/>
              </a:spcAft>
              <a:buClr>
                <a:srgbClr val="A50021"/>
              </a:buClr>
            </a:pPr>
            <a:r>
              <a:rPr lang="ja-JP" altLang="en-US" sz="4000" dirty="0" smtClean="0">
                <a:latin typeface="+mj-ea"/>
                <a:ea typeface="+mj-ea"/>
              </a:rPr>
              <a:t>　　　→ただしこれ</a:t>
            </a:r>
            <a:r>
              <a:rPr lang="ja-JP" altLang="en-US" sz="4000" dirty="0">
                <a:latin typeface="+mj-ea"/>
                <a:ea typeface="+mj-ea"/>
              </a:rPr>
              <a:t>くらい大きいと、正規分布近似でも求められる。</a:t>
            </a:r>
            <a:endParaRPr lang="en-US" altLang="ja-JP" sz="4000" dirty="0">
              <a:latin typeface="+mj-ea"/>
              <a:ea typeface="+mj-ea"/>
            </a:endParaRPr>
          </a:p>
          <a:p>
            <a:pPr marL="363538" indent="-363538">
              <a:spcAft>
                <a:spcPts val="600"/>
              </a:spcAft>
              <a:buClr>
                <a:srgbClr val="A50021"/>
              </a:buClr>
              <a:buFont typeface="Wingdings" pitchFamily="2" charset="2"/>
              <a:buChar char="l"/>
            </a:pPr>
            <a:r>
              <a:rPr lang="en-US" altLang="ja-JP" sz="4000" dirty="0" smtClean="0">
                <a:latin typeface="+mj-ea"/>
                <a:ea typeface="+mj-ea"/>
              </a:rPr>
              <a:t>p</a:t>
            </a:r>
            <a:r>
              <a:rPr lang="ja-JP" altLang="en-US" sz="4000" dirty="0" smtClean="0">
                <a:latin typeface="+mj-ea"/>
                <a:ea typeface="+mj-ea"/>
              </a:rPr>
              <a:t>が上がれば、少ない標本数でも可能に。</a:t>
            </a:r>
            <a:endParaRPr lang="en-US" altLang="ja-JP" sz="4000" dirty="0" smtClean="0">
              <a:latin typeface="+mj-ea"/>
              <a:ea typeface="+mj-ea"/>
            </a:endParaRPr>
          </a:p>
          <a:p>
            <a:pPr>
              <a:spcAft>
                <a:spcPts val="600"/>
              </a:spcAft>
              <a:buClr>
                <a:srgbClr val="A50021"/>
              </a:buClr>
            </a:pPr>
            <a:r>
              <a:rPr lang="ja-JP" altLang="en-US" sz="4000" dirty="0" smtClean="0">
                <a:latin typeface="+mj-ea"/>
                <a:ea typeface="+mj-ea"/>
              </a:rPr>
              <a:t>　</a:t>
            </a:r>
            <a:endParaRPr lang="en-US" altLang="ja-JP" sz="4000" dirty="0">
              <a:latin typeface="+mj-ea"/>
              <a:ea typeface="+mj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755" y="3898308"/>
            <a:ext cx="6240618" cy="561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5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学習のまとめ</a:t>
            </a:r>
            <a:r>
              <a:rPr lang="ja-JP" altLang="en-US" dirty="0"/>
              <a:t>（チェックリスト）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68</a:t>
            </a:fld>
            <a:endParaRPr lang="en-US" altLang="ja-JP" dirty="0"/>
          </a:p>
        </p:txBody>
      </p:sp>
      <p:sp>
        <p:nvSpPr>
          <p:cNvPr id="7" name="正方形/長方形 3"/>
          <p:cNvSpPr>
            <a:spLocks noChangeArrowheads="1"/>
          </p:cNvSpPr>
          <p:nvPr/>
        </p:nvSpPr>
        <p:spPr bwMode="auto">
          <a:xfrm>
            <a:off x="739899" y="1898787"/>
            <a:ext cx="15401316" cy="627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 smtClean="0">
                <a:latin typeface="+mn-ea"/>
                <a:ea typeface="+mn-ea"/>
              </a:rPr>
              <a:t>仮説検定とは何か、説明できますか？</a:t>
            </a:r>
            <a:endParaRPr lang="en-US" altLang="ja-JP" sz="4400" dirty="0" smtClean="0">
              <a:latin typeface="+mn-ea"/>
              <a:ea typeface="+mn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 smtClean="0">
              <a:latin typeface="+mn-ea"/>
              <a:ea typeface="+mn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 smtClean="0">
                <a:latin typeface="+mn-ea"/>
                <a:ea typeface="+mn-ea"/>
              </a:rPr>
              <a:t>有意水準、</a:t>
            </a:r>
            <a:r>
              <a:rPr lang="en-US" altLang="ja-JP" sz="4400" dirty="0" smtClean="0">
                <a:latin typeface="+mn-ea"/>
                <a:ea typeface="+mn-ea"/>
              </a:rPr>
              <a:t>p</a:t>
            </a:r>
            <a:r>
              <a:rPr lang="ja-JP" altLang="en-US" sz="4400" dirty="0" smtClean="0">
                <a:latin typeface="+mn-ea"/>
                <a:ea typeface="+mn-ea"/>
              </a:rPr>
              <a:t>値、棄却域について、それぞれ説明できますか？</a:t>
            </a:r>
            <a:endParaRPr lang="en-US" altLang="ja-JP" sz="4400" dirty="0" smtClean="0">
              <a:latin typeface="+mn-ea"/>
              <a:ea typeface="+mn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>
              <a:latin typeface="+mn-ea"/>
              <a:ea typeface="+mn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>
              <a:latin typeface="+mn-ea"/>
              <a:ea typeface="+mn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 smtClean="0">
                <a:latin typeface="+mn-ea"/>
                <a:ea typeface="+mn-ea"/>
              </a:rPr>
              <a:t>検定の目的に応じて、両側検定</a:t>
            </a:r>
            <a:r>
              <a:rPr lang="en-US" altLang="ja-JP" sz="4400" dirty="0" smtClean="0">
                <a:latin typeface="+mn-ea"/>
                <a:ea typeface="+mn-ea"/>
              </a:rPr>
              <a:t>/</a:t>
            </a:r>
            <a:r>
              <a:rPr lang="ja-JP" altLang="en-US" sz="4400" dirty="0" smtClean="0">
                <a:latin typeface="+mn-ea"/>
                <a:ea typeface="+mn-ea"/>
              </a:rPr>
              <a:t>片側検定を使い分けて適用できますか？</a:t>
            </a:r>
            <a:endParaRPr lang="en-US" altLang="ja-JP" sz="44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373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2898" y="1682763"/>
            <a:ext cx="15902353" cy="1413515"/>
          </a:xfrm>
        </p:spPr>
        <p:txBody>
          <a:bodyPr/>
          <a:lstStyle/>
          <a:p>
            <a:pPr algn="ctr"/>
            <a:r>
              <a:rPr lang="ja-JP" altLang="en-US" smtClean="0"/>
              <a:t>平均当てクイズ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7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662058" y="3224545"/>
            <a:ext cx="15803193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000" dirty="0" smtClean="0">
                <a:latin typeface="+mj-ea"/>
                <a:ea typeface="+mj-ea"/>
              </a:rPr>
              <a:t>R</a:t>
            </a:r>
            <a:r>
              <a:rPr lang="ja-JP" altLang="en-US" sz="4000" dirty="0" smtClean="0">
                <a:latin typeface="+mj-ea"/>
                <a:ea typeface="+mj-ea"/>
              </a:rPr>
              <a:t>である</a:t>
            </a: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正規分布</a:t>
            </a:r>
            <a:r>
              <a:rPr lang="ja-JP" altLang="en-US" sz="4000" dirty="0" smtClean="0">
                <a:latin typeface="+mj-ea"/>
                <a:ea typeface="+mj-ea"/>
              </a:rPr>
              <a:t>に従う乱数を発生させる</a:t>
            </a:r>
            <a:r>
              <a:rPr lang="en-US" altLang="ja-JP" sz="4000" dirty="0" smtClean="0">
                <a:latin typeface="+mj-ea"/>
                <a:ea typeface="+mj-ea"/>
              </a:rPr>
              <a:t>(</a:t>
            </a:r>
            <a:r>
              <a:rPr lang="ja-JP" altLang="en-US" sz="4000" dirty="0" smtClean="0">
                <a:latin typeface="+mj-ea"/>
                <a:ea typeface="+mj-ea"/>
              </a:rPr>
              <a:t>母標準偏差は未知</a:t>
            </a:r>
            <a:r>
              <a:rPr lang="en-US" altLang="ja-JP" sz="4000" dirty="0" smtClean="0">
                <a:latin typeface="+mj-ea"/>
                <a:ea typeface="+mj-ea"/>
              </a:rPr>
              <a:t>)</a:t>
            </a:r>
            <a:r>
              <a:rPr lang="ja-JP" altLang="en-US" sz="4000" dirty="0" err="1" smtClean="0">
                <a:latin typeface="+mj-ea"/>
                <a:ea typeface="+mj-ea"/>
              </a:rPr>
              <a:t>。</a:t>
            </a:r>
            <a:endParaRPr lang="en-US" altLang="ja-JP" sz="4000" dirty="0" smtClean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000" dirty="0" smtClean="0">
                <a:latin typeface="+mj-ea"/>
                <a:ea typeface="+mj-ea"/>
              </a:rPr>
              <a:t>出た値をみて、期待値（</a:t>
            </a:r>
            <a:r>
              <a:rPr lang="en-US" altLang="ja-JP" sz="4000" dirty="0" smtClean="0">
                <a:latin typeface="+mj-ea"/>
                <a:ea typeface="+mj-ea"/>
              </a:rPr>
              <a:t>=</a:t>
            </a:r>
            <a:r>
              <a:rPr lang="ja-JP" altLang="en-US" sz="4000" dirty="0" smtClean="0">
                <a:latin typeface="+mj-ea"/>
                <a:ea typeface="+mj-ea"/>
              </a:rPr>
              <a:t>母平均）の設定を当てなさいと言われたら？</a:t>
            </a:r>
            <a:endParaRPr lang="en-US" altLang="ja-JP" sz="3600" dirty="0">
              <a:latin typeface="+mj-ea"/>
              <a:ea typeface="+mj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039" y="5884890"/>
            <a:ext cx="5105766" cy="301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2898" y="1682763"/>
            <a:ext cx="15902353" cy="1413515"/>
          </a:xfrm>
        </p:spPr>
        <p:txBody>
          <a:bodyPr/>
          <a:lstStyle/>
          <a:p>
            <a:pPr algn="ctr"/>
            <a:r>
              <a:rPr lang="ja-JP" altLang="en-US" smtClean="0"/>
              <a:t>平均当てクイズ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8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662058" y="3456248"/>
            <a:ext cx="15803193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 smtClean="0">
                <a:latin typeface="+mj-ea"/>
                <a:ea typeface="+mj-ea"/>
              </a:rPr>
              <a:t>今回は</a:t>
            </a:r>
            <a:r>
              <a:rPr lang="en-US" altLang="ja-JP" sz="4400" dirty="0" smtClean="0">
                <a:latin typeface="+mj-ea"/>
                <a:ea typeface="+mj-ea"/>
              </a:rPr>
              <a:t>A</a:t>
            </a:r>
            <a:r>
              <a:rPr lang="ja-JP" altLang="en-US" sz="4400" dirty="0" smtClean="0">
                <a:latin typeface="+mj-ea"/>
                <a:ea typeface="+mj-ea"/>
              </a:rPr>
              <a:t>君</a:t>
            </a:r>
            <a:r>
              <a:rPr lang="en-US" altLang="ja-JP" sz="4400" dirty="0" smtClean="0">
                <a:latin typeface="+mj-ea"/>
                <a:ea typeface="+mj-ea"/>
              </a:rPr>
              <a:t>,B</a:t>
            </a:r>
            <a:r>
              <a:rPr lang="ja-JP" altLang="en-US" sz="4400" dirty="0" smtClean="0">
                <a:latin typeface="+mj-ea"/>
                <a:ea typeface="+mj-ea"/>
              </a:rPr>
              <a:t>君が予測の仮説（帰無仮説）を立てます。</a:t>
            </a:r>
            <a:endParaRPr lang="en-US" altLang="ja-JP" sz="4400" dirty="0" smtClean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 smtClean="0">
                <a:latin typeface="+mj-ea"/>
                <a:ea typeface="+mj-ea"/>
              </a:rPr>
              <a:t>仮説の真偽を答えて下さい。</a:t>
            </a:r>
            <a:endParaRPr lang="en-US" altLang="ja-JP" sz="4400" dirty="0" smtClean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0720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9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24" y="2546859"/>
            <a:ext cx="15013668" cy="1503135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2099655" y="2690875"/>
            <a:ext cx="1296144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546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元OHP">
  <a:themeElements>
    <a:clrScheme name="白バック">
      <a:dk1>
        <a:srgbClr val="000000"/>
      </a:dk1>
      <a:lt1>
        <a:srgbClr val="FFFFFF"/>
      </a:lt1>
      <a:dk2>
        <a:srgbClr val="3E3E3E"/>
      </a:dk2>
      <a:lt2>
        <a:srgbClr val="FFFFCC"/>
      </a:lt2>
      <a:accent1>
        <a:srgbClr val="009900"/>
      </a:accent1>
      <a:accent2>
        <a:srgbClr val="99CC00"/>
      </a:accent2>
      <a:accent3>
        <a:srgbClr val="CC0000"/>
      </a:accent3>
      <a:accent4>
        <a:srgbClr val="0033CC"/>
      </a:accent4>
      <a:accent5>
        <a:srgbClr val="FF9900"/>
      </a:accent5>
      <a:accent6>
        <a:srgbClr val="8B8B8B"/>
      </a:accent6>
      <a:hlink>
        <a:srgbClr val="3366FF"/>
      </a:hlink>
      <a:folHlink>
        <a:srgbClr val="7030A0"/>
      </a:folHlink>
    </a:clrScheme>
    <a:fontScheme name="メイリオ">
      <a:majorFont>
        <a:latin typeface="Century Gothic"/>
        <a:ea typeface="メイリオ"/>
        <a:cs typeface=""/>
      </a:majorFont>
      <a:minorFont>
        <a:latin typeface="Century Gothic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33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ＤＦＧ平成ゴシック体W7" pitchFamily="50" charset="-128"/>
            <a:ea typeface="ＤＦＧ平成ゴシック体W7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33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ＤＦＧ平成ゴシック体W7" pitchFamily="50" charset="-128"/>
            <a:ea typeface="ＤＦＧ平成ゴシック体W7" pitchFamily="50" charset="-128"/>
          </a:defRPr>
        </a:defPPr>
      </a:lstStyle>
    </a:lnDef>
  </a:objectDefaults>
  <a:extraClrSchemeLst>
    <a:extraClrScheme>
      <a:clrScheme name="4_元OHP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元OHP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元OHP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66084</TotalTime>
  <Words>3165</Words>
  <Application>Microsoft Office PowerPoint</Application>
  <PresentationFormat>ユーザー設定</PresentationFormat>
  <Paragraphs>475</Paragraphs>
  <Slides>68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68</vt:i4>
      </vt:variant>
    </vt:vector>
  </HeadingPairs>
  <TitlesOfParts>
    <vt:vector size="83" baseType="lpstr">
      <vt:lpstr>ＤＦＧ華康ゴシック体W2</vt:lpstr>
      <vt:lpstr>ＤＦＧ平成ゴシック体W5</vt:lpstr>
      <vt:lpstr>ＤＦＧ平成ゴシック体W7</vt:lpstr>
      <vt:lpstr>HGP創英角ｺﾞｼｯｸUB</vt:lpstr>
      <vt:lpstr>HGP創英角ﾎﾟｯﾌﾟ体</vt:lpstr>
      <vt:lpstr>M+ 1c thin</vt:lpstr>
      <vt:lpstr>ＭＳ Ｐゴシック</vt:lpstr>
      <vt:lpstr>ＭＳ Ｐ明朝</vt:lpstr>
      <vt:lpstr>メイリオ</vt:lpstr>
      <vt:lpstr>Arial</vt:lpstr>
      <vt:lpstr>Arial Black</vt:lpstr>
      <vt:lpstr>Century Gothic</vt:lpstr>
      <vt:lpstr>Times</vt:lpstr>
      <vt:lpstr>Wingdings</vt:lpstr>
      <vt:lpstr>7_元OHP</vt:lpstr>
      <vt:lpstr>PowerPoint プレゼンテーション</vt:lpstr>
      <vt:lpstr>スケジュール（予定）</vt:lpstr>
      <vt:lpstr>今回の講義内容</vt:lpstr>
      <vt:lpstr>1．仮説検定</vt:lpstr>
      <vt:lpstr>1-1. 統計的仮説検定とは</vt:lpstr>
      <vt:lpstr>統計的仮説検定とは？</vt:lpstr>
      <vt:lpstr>平均当てクイズ</vt:lpstr>
      <vt:lpstr>平均当てクイズ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1-2. 仮説検定の手順</vt:lpstr>
      <vt:lpstr>仮説検定の手順 </vt:lpstr>
      <vt:lpstr>仮説検定の手順</vt:lpstr>
      <vt:lpstr>先ほどの例</vt:lpstr>
      <vt:lpstr>先ほどの例</vt:lpstr>
      <vt:lpstr>先ほどの例</vt:lpstr>
      <vt:lpstr>先ほどの例</vt:lpstr>
      <vt:lpstr>先ほどの例</vt:lpstr>
      <vt:lpstr>先ほどの例</vt:lpstr>
      <vt:lpstr>1-3. 用語の解説</vt:lpstr>
      <vt:lpstr>仮説について</vt:lpstr>
      <vt:lpstr>帰無仮説と対立仮説について</vt:lpstr>
      <vt:lpstr>帰無仮説と対立仮説の例題</vt:lpstr>
      <vt:lpstr>帰無仮説と対立仮説の例題</vt:lpstr>
      <vt:lpstr>帰無仮説と対立仮説の例題</vt:lpstr>
      <vt:lpstr>帰無仮説と対立仮説の例題</vt:lpstr>
      <vt:lpstr>帰無仮説と対立仮説の例題</vt:lpstr>
      <vt:lpstr>帰無仮説と対立仮説の例題</vt:lpstr>
      <vt:lpstr>有意水準</vt:lpstr>
      <vt:lpstr>P値</vt:lpstr>
      <vt:lpstr>有意水準とp値の関係</vt:lpstr>
      <vt:lpstr>有意水準と過誤</vt:lpstr>
      <vt:lpstr>検出力</vt:lpstr>
      <vt:lpstr>検定結果と正誤の関係</vt:lpstr>
      <vt:lpstr>検定統計量</vt:lpstr>
      <vt:lpstr>両側検定/片側検定</vt:lpstr>
      <vt:lpstr>両側p値と片側p値</vt:lpstr>
      <vt:lpstr>両側p値と片側p値</vt:lpstr>
      <vt:lpstr>両側p値と片側p値</vt:lpstr>
      <vt:lpstr>両側p値と片側p値</vt:lpstr>
      <vt:lpstr>両側/片側検定の例</vt:lpstr>
      <vt:lpstr>両側/片側検定の例</vt:lpstr>
      <vt:lpstr>両側検定/片側検定</vt:lpstr>
      <vt:lpstr>両側検定/片側検定</vt:lpstr>
      <vt:lpstr>両側検定/片側検定</vt:lpstr>
      <vt:lpstr>どちらを選ぶか？</vt:lpstr>
      <vt:lpstr>1-4. 例</vt:lpstr>
      <vt:lpstr>二項検定の例</vt:lpstr>
      <vt:lpstr>PowerPoint プレゼンテーション</vt:lpstr>
      <vt:lpstr>両側検定</vt:lpstr>
      <vt:lpstr>棄却域</vt:lpstr>
      <vt:lpstr>検出力</vt:lpstr>
      <vt:lpstr>PowerPoint プレゼンテーション</vt:lpstr>
      <vt:lpstr>検出力関数</vt:lpstr>
      <vt:lpstr>検出力への要件</vt:lpstr>
      <vt:lpstr>標本数と検出力</vt:lpstr>
      <vt:lpstr>学習のまとめ（チェックリスト）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CS概論スライド</dc:title>
  <dc:creator>Jun</dc:creator>
  <cp:lastModifiedBy>lecture</cp:lastModifiedBy>
  <cp:revision>2243</cp:revision>
  <cp:lastPrinted>2017-04-07T01:07:20Z</cp:lastPrinted>
  <dcterms:created xsi:type="dcterms:W3CDTF">2005-02-14T05:16:26Z</dcterms:created>
  <dcterms:modified xsi:type="dcterms:W3CDTF">2023-05-14T08:27:32Z</dcterms:modified>
</cp:coreProperties>
</file>