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135"/>
  </p:notesMasterIdLst>
  <p:handoutMasterIdLst>
    <p:handoutMasterId r:id="rId136"/>
  </p:handoutMasterIdLst>
  <p:sldIdLst>
    <p:sldId id="293" r:id="rId2"/>
    <p:sldId id="1076" r:id="rId3"/>
    <p:sldId id="1078" r:id="rId4"/>
    <p:sldId id="1079" r:id="rId5"/>
    <p:sldId id="1080" r:id="rId6"/>
    <p:sldId id="1341" r:id="rId7"/>
    <p:sldId id="1343" r:id="rId8"/>
    <p:sldId id="1342" r:id="rId9"/>
    <p:sldId id="1320" r:id="rId10"/>
    <p:sldId id="1081" r:id="rId11"/>
    <p:sldId id="1082" r:id="rId12"/>
    <p:sldId id="1083" r:id="rId13"/>
    <p:sldId id="1084" r:id="rId14"/>
    <p:sldId id="1085" r:id="rId15"/>
    <p:sldId id="1088" r:id="rId16"/>
    <p:sldId id="1321" r:id="rId17"/>
    <p:sldId id="1322" r:id="rId18"/>
    <p:sldId id="1325" r:id="rId19"/>
    <p:sldId id="1326" r:id="rId20"/>
    <p:sldId id="1327" r:id="rId21"/>
    <p:sldId id="1328" r:id="rId22"/>
    <p:sldId id="1329" r:id="rId23"/>
    <p:sldId id="1330" r:id="rId24"/>
    <p:sldId id="1351" r:id="rId25"/>
    <p:sldId id="1347" r:id="rId26"/>
    <p:sldId id="1332" r:id="rId27"/>
    <p:sldId id="1333" r:id="rId28"/>
    <p:sldId id="1334" r:id="rId29"/>
    <p:sldId id="1336" r:id="rId30"/>
    <p:sldId id="1339" r:id="rId31"/>
    <p:sldId id="1340" r:id="rId32"/>
    <p:sldId id="1143" r:id="rId33"/>
    <p:sldId id="1161" r:id="rId34"/>
    <p:sldId id="1144" r:id="rId35"/>
    <p:sldId id="1344" r:id="rId36"/>
    <p:sldId id="1345" r:id="rId37"/>
    <p:sldId id="1145" r:id="rId38"/>
    <p:sldId id="1146" r:id="rId39"/>
    <p:sldId id="1147" r:id="rId40"/>
    <p:sldId id="1148" r:id="rId41"/>
    <p:sldId id="1149" r:id="rId42"/>
    <p:sldId id="1150" r:id="rId43"/>
    <p:sldId id="1151" r:id="rId44"/>
    <p:sldId id="1152" r:id="rId45"/>
    <p:sldId id="1153" r:id="rId46"/>
    <p:sldId id="1154" r:id="rId47"/>
    <p:sldId id="1155" r:id="rId48"/>
    <p:sldId id="1156" r:id="rId49"/>
    <p:sldId id="1162" r:id="rId50"/>
    <p:sldId id="1157" r:id="rId51"/>
    <p:sldId id="1158" r:id="rId52"/>
    <p:sldId id="1159" r:id="rId53"/>
    <p:sldId id="1305" r:id="rId54"/>
    <p:sldId id="1306" r:id="rId55"/>
    <p:sldId id="1307" r:id="rId56"/>
    <p:sldId id="1308" r:id="rId57"/>
    <p:sldId id="1160" r:id="rId58"/>
    <p:sldId id="991" r:id="rId59"/>
    <p:sldId id="1349" r:id="rId60"/>
    <p:sldId id="1350" r:id="rId61"/>
    <p:sldId id="1165" r:id="rId62"/>
    <p:sldId id="1243" r:id="rId63"/>
    <p:sldId id="1244" r:id="rId64"/>
    <p:sldId id="1245" r:id="rId65"/>
    <p:sldId id="1246" r:id="rId66"/>
    <p:sldId id="1247" r:id="rId67"/>
    <p:sldId id="1249" r:id="rId68"/>
    <p:sldId id="1250" r:id="rId69"/>
    <p:sldId id="1313" r:id="rId70"/>
    <p:sldId id="1315" r:id="rId71"/>
    <p:sldId id="1251" r:id="rId72"/>
    <p:sldId id="1252" r:id="rId73"/>
    <p:sldId id="1253" r:id="rId74"/>
    <p:sldId id="1254" r:id="rId75"/>
    <p:sldId id="1255" r:id="rId76"/>
    <p:sldId id="1257" r:id="rId77"/>
    <p:sldId id="1258" r:id="rId78"/>
    <p:sldId id="1260" r:id="rId79"/>
    <p:sldId id="1261" r:id="rId80"/>
    <p:sldId id="1262" r:id="rId81"/>
    <p:sldId id="1263" r:id="rId82"/>
    <p:sldId id="1264" r:id="rId83"/>
    <p:sldId id="1265" r:id="rId84"/>
    <p:sldId id="1266" r:id="rId85"/>
    <p:sldId id="1267" r:id="rId86"/>
    <p:sldId id="1268" r:id="rId87"/>
    <p:sldId id="1269" r:id="rId88"/>
    <p:sldId id="1270" r:id="rId89"/>
    <p:sldId id="1271" r:id="rId90"/>
    <p:sldId id="1272" r:id="rId91"/>
    <p:sldId id="1273" r:id="rId92"/>
    <p:sldId id="1274" r:id="rId93"/>
    <p:sldId id="1275" r:id="rId94"/>
    <p:sldId id="1276" r:id="rId95"/>
    <p:sldId id="1277" r:id="rId96"/>
    <p:sldId id="1278" r:id="rId97"/>
    <p:sldId id="1279" r:id="rId98"/>
    <p:sldId id="1280" r:id="rId99"/>
    <p:sldId id="1281" r:id="rId100"/>
    <p:sldId id="1282" r:id="rId101"/>
    <p:sldId id="1283" r:id="rId102"/>
    <p:sldId id="1284" r:id="rId103"/>
    <p:sldId id="1285" r:id="rId104"/>
    <p:sldId id="1291" r:id="rId105"/>
    <p:sldId id="1292" r:id="rId106"/>
    <p:sldId id="1293" r:id="rId107"/>
    <p:sldId id="1346" r:id="rId108"/>
    <p:sldId id="1294" r:id="rId109"/>
    <p:sldId id="1316" r:id="rId110"/>
    <p:sldId id="1317" r:id="rId111"/>
    <p:sldId id="1318" r:id="rId112"/>
    <p:sldId id="1319" r:id="rId113"/>
    <p:sldId id="1295" r:id="rId114"/>
    <p:sldId id="1296" r:id="rId115"/>
    <p:sldId id="1297" r:id="rId116"/>
    <p:sldId id="1242" r:id="rId117"/>
    <p:sldId id="1172" r:id="rId118"/>
    <p:sldId id="1300" r:id="rId119"/>
    <p:sldId id="1301" r:id="rId120"/>
    <p:sldId id="1352" r:id="rId121"/>
    <p:sldId id="1178" r:id="rId122"/>
    <p:sldId id="1179" r:id="rId123"/>
    <p:sldId id="1180" r:id="rId124"/>
    <p:sldId id="1302" r:id="rId125"/>
    <p:sldId id="1181" r:id="rId126"/>
    <p:sldId id="1304" r:id="rId127"/>
    <p:sldId id="1303" r:id="rId128"/>
    <p:sldId id="1189" r:id="rId129"/>
    <p:sldId id="1312" r:id="rId130"/>
    <p:sldId id="1309" r:id="rId131"/>
    <p:sldId id="1310" r:id="rId132"/>
    <p:sldId id="1311" r:id="rId133"/>
    <p:sldId id="1241" r:id="rId134"/>
  </p:sldIdLst>
  <p:sldSz cx="17376775" cy="9774238"/>
  <p:notesSz cx="10223500" cy="7099300"/>
  <p:defaultTextStyle>
    <a:defPPr>
      <a:defRPr lang="ja-JP"/>
    </a:defPPr>
    <a:lvl1pPr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p:defaultTextStyle>
  <p:extLst>
    <p:ext uri="{521415D9-36F7-43E2-AB2F-B90AF26B5E84}">
      <p14:sectionLst xmlns:p14="http://schemas.microsoft.com/office/powerpoint/2010/main">
        <p14:section name="既定のセクション" id="{54880392-AA13-4A34-9539-87AF9D77FE8F}">
          <p14:sldIdLst>
            <p14:sldId id="293"/>
          </p14:sldIdLst>
        </p14:section>
        <p14:section name="タイトルなしのセクション" id="{8EFC5255-6BFB-457C-A7FF-75B24E4FFA6B}">
          <p14:sldIdLst>
            <p14:sldId id="1076"/>
            <p14:sldId id="1078"/>
            <p14:sldId id="1079"/>
            <p14:sldId id="1080"/>
            <p14:sldId id="1341"/>
            <p14:sldId id="1343"/>
            <p14:sldId id="1342"/>
            <p14:sldId id="1320"/>
          </p14:sldIdLst>
        </p14:section>
        <p14:section name="タイトルなしのセクション" id="{CCBD51A6-C4FB-4E3C-B174-1C5B068BC050}">
          <p14:sldIdLst>
            <p14:sldId id="1081"/>
            <p14:sldId id="1082"/>
            <p14:sldId id="1083"/>
            <p14:sldId id="1084"/>
            <p14:sldId id="1085"/>
            <p14:sldId id="1088"/>
            <p14:sldId id="1321"/>
            <p14:sldId id="1322"/>
            <p14:sldId id="1325"/>
            <p14:sldId id="1326"/>
            <p14:sldId id="1327"/>
            <p14:sldId id="1328"/>
            <p14:sldId id="1329"/>
            <p14:sldId id="1330"/>
            <p14:sldId id="1351"/>
            <p14:sldId id="1347"/>
            <p14:sldId id="1332"/>
            <p14:sldId id="1333"/>
            <p14:sldId id="1334"/>
            <p14:sldId id="1336"/>
            <p14:sldId id="1339"/>
            <p14:sldId id="1340"/>
          </p14:sldIdLst>
        </p14:section>
        <p14:section name="タイトルなしのセクション" id="{07160D35-8235-4C26-A014-8E81E7F78B93}">
          <p14:sldIdLst>
            <p14:sldId id="1143"/>
            <p14:sldId id="1161"/>
            <p14:sldId id="1144"/>
            <p14:sldId id="1344"/>
            <p14:sldId id="1345"/>
            <p14:sldId id="1145"/>
            <p14:sldId id="1146"/>
            <p14:sldId id="1147"/>
            <p14:sldId id="1148"/>
            <p14:sldId id="1149"/>
            <p14:sldId id="1150"/>
            <p14:sldId id="1151"/>
            <p14:sldId id="1152"/>
            <p14:sldId id="1153"/>
            <p14:sldId id="1154"/>
            <p14:sldId id="1155"/>
            <p14:sldId id="1156"/>
            <p14:sldId id="1162"/>
            <p14:sldId id="1157"/>
            <p14:sldId id="1158"/>
            <p14:sldId id="1159"/>
            <p14:sldId id="1305"/>
            <p14:sldId id="1306"/>
            <p14:sldId id="1307"/>
            <p14:sldId id="1308"/>
            <p14:sldId id="1160"/>
          </p14:sldIdLst>
        </p14:section>
        <p14:section name="タイトルなしのセクション" id="{CC521B49-4BDB-4BB2-8EDB-D8F8F39BA11F}">
          <p14:sldIdLst>
            <p14:sldId id="991"/>
            <p14:sldId id="1349"/>
            <p14:sldId id="1350"/>
            <p14:sldId id="1165"/>
            <p14:sldId id="1243"/>
            <p14:sldId id="1244"/>
            <p14:sldId id="1245"/>
            <p14:sldId id="1246"/>
            <p14:sldId id="1247"/>
            <p14:sldId id="1249"/>
            <p14:sldId id="1250"/>
            <p14:sldId id="1313"/>
            <p14:sldId id="1315"/>
            <p14:sldId id="1251"/>
            <p14:sldId id="1252"/>
            <p14:sldId id="1253"/>
            <p14:sldId id="1254"/>
          </p14:sldIdLst>
        </p14:section>
        <p14:section name="タイトルなしのセクション" id="{BD1C6E58-48B0-4063-B0ED-529ECC95EDAD}">
          <p14:sldIdLst>
            <p14:sldId id="1255"/>
            <p14:sldId id="1257"/>
            <p14:sldId id="1258"/>
            <p14:sldId id="1260"/>
            <p14:sldId id="1261"/>
            <p14:sldId id="1262"/>
            <p14:sldId id="1263"/>
            <p14:sldId id="1264"/>
            <p14:sldId id="1265"/>
            <p14:sldId id="1266"/>
            <p14:sldId id="1267"/>
            <p14:sldId id="1268"/>
            <p14:sldId id="1269"/>
            <p14:sldId id="1270"/>
            <p14:sldId id="1271"/>
            <p14:sldId id="1272"/>
            <p14:sldId id="1273"/>
            <p14:sldId id="1274"/>
            <p14:sldId id="1275"/>
            <p14:sldId id="1276"/>
            <p14:sldId id="1277"/>
            <p14:sldId id="1278"/>
            <p14:sldId id="1279"/>
            <p14:sldId id="1280"/>
            <p14:sldId id="1281"/>
            <p14:sldId id="1282"/>
            <p14:sldId id="1283"/>
            <p14:sldId id="1284"/>
            <p14:sldId id="1285"/>
            <p14:sldId id="1291"/>
          </p14:sldIdLst>
        </p14:section>
        <p14:section name="タイトルなしのセクション" id="{54A977F9-048F-4EC1-B5BD-1CB9B66046DF}">
          <p14:sldIdLst>
            <p14:sldId id="1292"/>
            <p14:sldId id="1293"/>
            <p14:sldId id="1346"/>
            <p14:sldId id="1294"/>
            <p14:sldId id="1316"/>
            <p14:sldId id="1317"/>
            <p14:sldId id="1318"/>
            <p14:sldId id="1319"/>
            <p14:sldId id="1295"/>
            <p14:sldId id="1296"/>
            <p14:sldId id="1297"/>
            <p14:sldId id="1242"/>
            <p14:sldId id="1172"/>
            <p14:sldId id="1300"/>
            <p14:sldId id="1301"/>
            <p14:sldId id="1352"/>
          </p14:sldIdLst>
        </p14:section>
        <p14:section name="タイトルなしのセクション" id="{2BC34348-53D3-46C4-993C-0E78ED642589}">
          <p14:sldIdLst>
            <p14:sldId id="1178"/>
            <p14:sldId id="1179"/>
            <p14:sldId id="1180"/>
            <p14:sldId id="1302"/>
            <p14:sldId id="1181"/>
            <p14:sldId id="1304"/>
            <p14:sldId id="1303"/>
            <p14:sldId id="1189"/>
            <p14:sldId id="1312"/>
            <p14:sldId id="1309"/>
            <p14:sldId id="1310"/>
            <p14:sldId id="1311"/>
          </p14:sldIdLst>
        </p14:section>
        <p14:section name="タイトルなしのセクション" id="{B27DAD28-AA56-4A7B-A0B6-31D929227E2D}">
          <p14:sldIdLst>
            <p14:sldId id="1241"/>
          </p14:sldIdLst>
        </p14:section>
      </p14:sectionLst>
    </p:ext>
    <p:ext uri="{EFAFB233-063F-42B5-8137-9DF3F51BA10A}">
      <p15:sldGuideLst xmlns:p15="http://schemas.microsoft.com/office/powerpoint/2012/main">
        <p15:guide id="1" orient="horz" pos="3283" userDrawn="1">
          <p15:clr>
            <a:srgbClr val="A4A3A4"/>
          </p15:clr>
        </p15:guide>
        <p15:guide id="2" pos="5473" userDrawn="1">
          <p15:clr>
            <a:srgbClr val="A4A3A4"/>
          </p15:clr>
        </p15:guide>
      </p15:sldGuideLst>
    </p:ext>
    <p:ext uri="{2D200454-40CA-4A62-9FC3-DE9A4176ACB9}">
      <p15:notesGuideLst xmlns:p15="http://schemas.microsoft.com/office/powerpoint/2012/main">
        <p15:guide id="1" orient="horz" pos="2237" userDrawn="1">
          <p15:clr>
            <a:srgbClr val="A4A3A4"/>
          </p15:clr>
        </p15:guide>
        <p15:guide id="2" pos="321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n" initials="J" lastIdx="1" clrIdx="0"/>
  <p:cmAuthor id="1" name="いしかわちあき" initials="い" lastIdx="1" clrIdx="1">
    <p:extLst/>
  </p:cmAuthor>
  <p:cmAuthor id="2" name="Jun YAMADA" initials="JY"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FF"/>
    <a:srgbClr val="5FB8E4"/>
    <a:srgbClr val="002060"/>
    <a:srgbClr val="00CCFF"/>
    <a:srgbClr val="41A476"/>
    <a:srgbClr val="99CCFF"/>
    <a:srgbClr val="7F7F7F"/>
    <a:srgbClr val="3399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04" autoAdjust="0"/>
    <p:restoredTop sz="86667" autoAdjust="0"/>
  </p:normalViewPr>
  <p:slideViewPr>
    <p:cSldViewPr showGuides="1">
      <p:cViewPr varScale="1">
        <p:scale>
          <a:sx n="51" d="100"/>
          <a:sy n="51" d="100"/>
        </p:scale>
        <p:origin x="144" y="64"/>
      </p:cViewPr>
      <p:guideLst>
        <p:guide orient="horz" pos="3283"/>
        <p:guide pos="5473"/>
      </p:guideLst>
    </p:cSldViewPr>
  </p:slideViewPr>
  <p:outlineViewPr>
    <p:cViewPr>
      <p:scale>
        <a:sx n="33" d="100"/>
        <a:sy n="33" d="100"/>
      </p:scale>
      <p:origin x="0" y="-55179"/>
    </p:cViewPr>
  </p:outlineViewPr>
  <p:notesTextViewPr>
    <p:cViewPr>
      <p:scale>
        <a:sx n="3" d="2"/>
        <a:sy n="3" d="2"/>
      </p:scale>
      <p:origin x="0" y="0"/>
    </p:cViewPr>
  </p:notesTextViewPr>
  <p:sorterViewPr>
    <p:cViewPr varScale="1">
      <p:scale>
        <a:sx n="1" d="1"/>
        <a:sy n="1" d="1"/>
      </p:scale>
      <p:origin x="0" y="-16632"/>
    </p:cViewPr>
  </p:sorterViewPr>
  <p:notesViewPr>
    <p:cSldViewPr showGuides="1">
      <p:cViewPr varScale="1">
        <p:scale>
          <a:sx n="66" d="100"/>
          <a:sy n="66" d="100"/>
        </p:scale>
        <p:origin x="1668" y="32"/>
      </p:cViewPr>
      <p:guideLst>
        <p:guide orient="horz" pos="2237"/>
        <p:guide pos="3218"/>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200"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0273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6" y="4"/>
            <a:ext cx="4430659" cy="354014"/>
          </a:xfrm>
          <a:prstGeom prst="rect">
            <a:avLst/>
          </a:prstGeom>
          <a:noFill/>
          <a:ln w="9525">
            <a:noFill/>
            <a:miter lim="800000"/>
            <a:headEnd/>
            <a:tailEnd/>
          </a:ln>
          <a:effectLst/>
        </p:spPr>
        <p:txBody>
          <a:bodyPr vert="horz" wrap="square" lIns="98950" tIns="49475" rIns="98950" bIns="49475" numCol="1" anchor="t" anchorCtr="0" compatLnSpc="1">
            <a:prstTxWarp prst="textNoShape">
              <a:avLst/>
            </a:prstTxWarp>
          </a:bodyPr>
          <a:lstStyle>
            <a:lvl1pPr defTabSz="989827">
              <a:defRPr sz="1300">
                <a:latin typeface="Arial" charset="0"/>
                <a:ea typeface="ＭＳ Ｐゴシック" pitchFamily="50" charset="-128"/>
              </a:defRPr>
            </a:lvl1pPr>
          </a:lstStyle>
          <a:p>
            <a:pPr>
              <a:defRPr/>
            </a:pPr>
            <a:endParaRPr lang="en-US" altLang="ja-JP"/>
          </a:p>
        </p:txBody>
      </p:sp>
      <p:sp>
        <p:nvSpPr>
          <p:cNvPr id="20483" name="Rectangle 3"/>
          <p:cNvSpPr>
            <a:spLocks noGrp="1" noChangeArrowheads="1"/>
          </p:cNvSpPr>
          <p:nvPr>
            <p:ph type="dt" idx="1"/>
          </p:nvPr>
        </p:nvSpPr>
        <p:spPr bwMode="auto">
          <a:xfrm>
            <a:off x="5791260" y="4"/>
            <a:ext cx="4430659" cy="354014"/>
          </a:xfrm>
          <a:prstGeom prst="rect">
            <a:avLst/>
          </a:prstGeom>
          <a:noFill/>
          <a:ln w="9525">
            <a:noFill/>
            <a:miter lim="800000"/>
            <a:headEnd/>
            <a:tailEnd/>
          </a:ln>
          <a:effectLst/>
        </p:spPr>
        <p:txBody>
          <a:bodyPr vert="horz" wrap="square" lIns="98950" tIns="49475" rIns="98950" bIns="49475" numCol="1" anchor="t" anchorCtr="0" compatLnSpc="1">
            <a:prstTxWarp prst="textNoShape">
              <a:avLst/>
            </a:prstTxWarp>
          </a:bodyPr>
          <a:lstStyle>
            <a:lvl1pPr algn="r" defTabSz="989827">
              <a:defRPr sz="1300">
                <a:latin typeface="Arial" charset="0"/>
                <a:ea typeface="ＭＳ Ｐゴシック" pitchFamily="50" charset="-128"/>
              </a:defRPr>
            </a:lvl1pPr>
          </a:lstStyle>
          <a:p>
            <a:pPr>
              <a:defRPr/>
            </a:pPr>
            <a:endParaRPr lang="en-US" altLang="ja-JP"/>
          </a:p>
        </p:txBody>
      </p:sp>
      <p:sp>
        <p:nvSpPr>
          <p:cNvPr id="192516" name="Rectangle 4"/>
          <p:cNvSpPr>
            <a:spLocks noGrp="1" noRot="1" noChangeAspect="1" noChangeArrowheads="1" noTextEdit="1"/>
          </p:cNvSpPr>
          <p:nvPr>
            <p:ph type="sldImg" idx="2"/>
          </p:nvPr>
        </p:nvSpPr>
        <p:spPr bwMode="auto">
          <a:xfrm>
            <a:off x="2752725" y="533400"/>
            <a:ext cx="4724400" cy="26590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1021247" y="3371855"/>
            <a:ext cx="8181020" cy="3194050"/>
          </a:xfrm>
          <a:prstGeom prst="rect">
            <a:avLst/>
          </a:prstGeom>
          <a:noFill/>
          <a:ln w="9525">
            <a:noFill/>
            <a:miter lim="800000"/>
            <a:headEnd/>
            <a:tailEnd/>
          </a:ln>
          <a:effectLst/>
        </p:spPr>
        <p:txBody>
          <a:bodyPr vert="horz" wrap="square" lIns="98950" tIns="49475" rIns="98950" bIns="49475"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0486" name="Rectangle 6"/>
          <p:cNvSpPr>
            <a:spLocks noGrp="1" noChangeArrowheads="1"/>
          </p:cNvSpPr>
          <p:nvPr>
            <p:ph type="ftr" sz="quarter" idx="4"/>
          </p:nvPr>
        </p:nvSpPr>
        <p:spPr bwMode="auto">
          <a:xfrm>
            <a:off x="6" y="6743706"/>
            <a:ext cx="4430659" cy="354014"/>
          </a:xfrm>
          <a:prstGeom prst="rect">
            <a:avLst/>
          </a:prstGeom>
          <a:noFill/>
          <a:ln w="9525">
            <a:noFill/>
            <a:miter lim="800000"/>
            <a:headEnd/>
            <a:tailEnd/>
          </a:ln>
          <a:effectLst/>
        </p:spPr>
        <p:txBody>
          <a:bodyPr vert="horz" wrap="square" lIns="98950" tIns="49475" rIns="98950" bIns="49475" numCol="1" anchor="b" anchorCtr="0" compatLnSpc="1">
            <a:prstTxWarp prst="textNoShape">
              <a:avLst/>
            </a:prstTxWarp>
          </a:bodyPr>
          <a:lstStyle>
            <a:lvl1pPr defTabSz="989827">
              <a:defRPr sz="1300">
                <a:latin typeface="Arial" charset="0"/>
                <a:ea typeface="ＭＳ Ｐゴシック" pitchFamily="50" charset="-128"/>
              </a:defRPr>
            </a:lvl1pPr>
          </a:lstStyle>
          <a:p>
            <a:pPr>
              <a:defRPr/>
            </a:pPr>
            <a:r>
              <a:rPr lang="en-US" altLang="ja-JP"/>
              <a:t>Copyright © 2013 by Ken Sakamura, T-Engine Forum</a:t>
            </a:r>
          </a:p>
        </p:txBody>
      </p:sp>
      <p:sp>
        <p:nvSpPr>
          <p:cNvPr id="20487" name="Rectangle 7"/>
          <p:cNvSpPr>
            <a:spLocks noGrp="1" noChangeArrowheads="1"/>
          </p:cNvSpPr>
          <p:nvPr>
            <p:ph type="sldNum" sz="quarter" idx="5"/>
          </p:nvPr>
        </p:nvSpPr>
        <p:spPr bwMode="auto">
          <a:xfrm>
            <a:off x="5791260" y="6743706"/>
            <a:ext cx="4430659" cy="354014"/>
          </a:xfrm>
          <a:prstGeom prst="rect">
            <a:avLst/>
          </a:prstGeom>
          <a:noFill/>
          <a:ln w="9525">
            <a:noFill/>
            <a:miter lim="800000"/>
            <a:headEnd/>
            <a:tailEnd/>
          </a:ln>
          <a:effectLst/>
        </p:spPr>
        <p:txBody>
          <a:bodyPr vert="horz" wrap="square" lIns="98950" tIns="49475" rIns="98950" bIns="49475" numCol="1" anchor="b" anchorCtr="0" compatLnSpc="1">
            <a:prstTxWarp prst="textNoShape">
              <a:avLst/>
            </a:prstTxWarp>
          </a:bodyPr>
          <a:lstStyle>
            <a:lvl1pPr algn="r" defTabSz="989827">
              <a:defRPr sz="1300">
                <a:latin typeface="Arial" charset="0"/>
                <a:ea typeface="ＭＳ Ｐゴシック" pitchFamily="50" charset="-128"/>
              </a:defRPr>
            </a:lvl1pPr>
          </a:lstStyle>
          <a:p>
            <a:pPr>
              <a:defRPr/>
            </a:pPr>
            <a:fld id="{18FE81F1-A864-4B73-9B63-723A1D5A68C1}" type="slidenum">
              <a:rPr lang="en-US" altLang="ja-JP"/>
              <a:pPr>
                <a:defRPr/>
              </a:pPr>
              <a:t>‹#›</a:t>
            </a:fld>
            <a:endParaRPr lang="en-US" altLang="ja-JP"/>
          </a:p>
        </p:txBody>
      </p:sp>
    </p:spTree>
    <p:extLst>
      <p:ext uri="{BB962C8B-B14F-4D97-AF65-F5344CB8AC3E}">
        <p14:creationId xmlns:p14="http://schemas.microsoft.com/office/powerpoint/2010/main" val="27456016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1pPr>
    <a:lvl2pPr marL="456724"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2pPr>
    <a:lvl3pPr marL="913451"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3pPr>
    <a:lvl4pPr marL="137017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4pPr>
    <a:lvl5pPr marL="182690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5pPr>
    <a:lvl6pPr marL="2283625" algn="l" defTabSz="913451" rtl="0" eaLnBrk="1" latinLnBrk="0" hangingPunct="1">
      <a:defRPr kumimoji="1" sz="1100" kern="1200">
        <a:solidFill>
          <a:schemeClr val="tx1"/>
        </a:solidFill>
        <a:latin typeface="+mn-lt"/>
        <a:ea typeface="+mn-ea"/>
        <a:cs typeface="+mn-cs"/>
      </a:defRPr>
    </a:lvl6pPr>
    <a:lvl7pPr marL="2740353" algn="l" defTabSz="913451" rtl="0" eaLnBrk="1" latinLnBrk="0" hangingPunct="1">
      <a:defRPr kumimoji="1" sz="1100" kern="1200">
        <a:solidFill>
          <a:schemeClr val="tx1"/>
        </a:solidFill>
        <a:latin typeface="+mn-lt"/>
        <a:ea typeface="+mn-ea"/>
        <a:cs typeface="+mn-cs"/>
      </a:defRPr>
    </a:lvl7pPr>
    <a:lvl8pPr marL="3197077" algn="l" defTabSz="913451" rtl="0" eaLnBrk="1" latinLnBrk="0" hangingPunct="1">
      <a:defRPr kumimoji="1" sz="1100" kern="1200">
        <a:solidFill>
          <a:schemeClr val="tx1"/>
        </a:solidFill>
        <a:latin typeface="+mn-lt"/>
        <a:ea typeface="+mn-ea"/>
        <a:cs typeface="+mn-cs"/>
      </a:defRPr>
    </a:lvl8pPr>
    <a:lvl9pPr marL="3653806" algn="l" defTabSz="913451" rtl="0" eaLnBrk="1" latinLnBrk="0" hangingPunct="1">
      <a:defRPr kumimoji="1"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752725" y="533400"/>
            <a:ext cx="4724400" cy="26590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a:t>WG022-091023-001</a:t>
            </a:r>
            <a:endParaRPr lang="ja-JP" altLang="en-US"/>
          </a:p>
        </p:txBody>
      </p:sp>
      <p:sp>
        <p:nvSpPr>
          <p:cNvPr id="5" name="スライド番号プレースホルダー 4"/>
          <p:cNvSpPr>
            <a:spLocks noGrp="1"/>
          </p:cNvSpPr>
          <p:nvPr>
            <p:ph type="sldNum" sz="quarter" idx="11"/>
          </p:nvPr>
        </p:nvSpPr>
        <p:spPr/>
        <p:txBody>
          <a:bodyPr/>
          <a:lstStyle/>
          <a:p>
            <a:pPr>
              <a:defRPr/>
            </a:pPr>
            <a:fld id="{7CD35D8A-1E8B-4C2B-811E-877C1394B20F}" type="slidenum">
              <a:rPr lang="en-US" altLang="ja-JP" smtClean="0"/>
              <a:pPr>
                <a:defRPr/>
              </a:pPr>
              <a:t>1</a:t>
            </a:fld>
            <a:endParaRPr lang="en-US" altLang="ja-JP"/>
          </a:p>
        </p:txBody>
      </p:sp>
    </p:spTree>
    <p:extLst>
      <p:ext uri="{BB962C8B-B14F-4D97-AF65-F5344CB8AC3E}">
        <p14:creationId xmlns:p14="http://schemas.microsoft.com/office/powerpoint/2010/main" val="68880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278403" name="Rectangle 3"/>
          <p:cNvSpPr>
            <a:spLocks noGrp="1" noChangeArrowheads="1"/>
          </p:cNvSpPr>
          <p:nvPr>
            <p:ph type="ctrTitle" sz="quarter"/>
          </p:nvPr>
        </p:nvSpPr>
        <p:spPr>
          <a:xfrm>
            <a:off x="461800" y="1142703"/>
            <a:ext cx="16461649" cy="4248473"/>
          </a:xfrm>
          <a:effectLst/>
        </p:spPr>
        <p:txBody>
          <a:bodyPr anchor="b" anchorCtr="1">
            <a:normAutofit/>
          </a:bodyPr>
          <a:lstStyle>
            <a:lvl1pPr algn="ctr">
              <a:defRPr sz="12600" spc="-100" baseline="0">
                <a:solidFill>
                  <a:schemeClr val="tx1"/>
                </a:solidFill>
                <a:effectLst>
                  <a:outerShdw blurRad="38100" dist="38100" dir="2700000" algn="tl">
                    <a:srgbClr val="000000">
                      <a:alpha val="43137"/>
                    </a:srgbClr>
                  </a:outerShdw>
                </a:effectLst>
                <a:latin typeface="+mj-lt"/>
                <a:ea typeface="+mj-ea"/>
              </a:defRPr>
            </a:lvl1pPr>
          </a:lstStyle>
          <a:p>
            <a:r>
              <a:rPr lang="ja-JP" altLang="en-US" dirty="0"/>
              <a:t>マスター タイトルの書式設定</a:t>
            </a:r>
          </a:p>
        </p:txBody>
      </p:sp>
      <p:sp>
        <p:nvSpPr>
          <p:cNvPr id="10" name="Line 4"/>
          <p:cNvSpPr>
            <a:spLocks noChangeShapeType="1"/>
          </p:cNvSpPr>
          <p:nvPr userDrawn="1"/>
        </p:nvSpPr>
        <p:spPr bwMode="auto">
          <a:xfrm>
            <a:off x="3480442" y="783944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1" name="Line 5"/>
          <p:cNvSpPr>
            <a:spLocks noChangeShapeType="1"/>
          </p:cNvSpPr>
          <p:nvPr userDrawn="1"/>
        </p:nvSpPr>
        <p:spPr bwMode="auto">
          <a:xfrm>
            <a:off x="3480442" y="855952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2" name="Line 12"/>
          <p:cNvSpPr>
            <a:spLocks noChangeShapeType="1"/>
          </p:cNvSpPr>
          <p:nvPr userDrawn="1"/>
        </p:nvSpPr>
        <p:spPr bwMode="auto">
          <a:xfrm>
            <a:off x="3484598" y="711936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2278404" name="Rectangle 4"/>
          <p:cNvSpPr>
            <a:spLocks noGrp="1" noChangeArrowheads="1"/>
          </p:cNvSpPr>
          <p:nvPr>
            <p:ph type="subTitle" sz="quarter" idx="1" hasCustomPrompt="1"/>
          </p:nvPr>
        </p:nvSpPr>
        <p:spPr>
          <a:xfrm>
            <a:off x="452270" y="6543303"/>
            <a:ext cx="16480716" cy="3234296"/>
          </a:xfrm>
          <a:ln algn="ctr"/>
          <a:effectLst/>
        </p:spPr>
        <p:txBody>
          <a:bodyPr anchor="t" anchorCtr="1"/>
          <a:lstStyle>
            <a:lvl1pPr marL="0" indent="0" algn="ctr" fontAlgn="b">
              <a:lnSpc>
                <a:spcPts val="5100"/>
              </a:lnSpc>
              <a:spcBef>
                <a:spcPct val="0"/>
              </a:spcBef>
              <a:buClr>
                <a:srgbClr val="FF7068"/>
              </a:buClr>
              <a:buFont typeface="Times" charset="0"/>
              <a:buNone/>
              <a:defRPr kumimoji="1" lang="ja-JP" altLang="en-US" sz="3600" b="1" spc="-100" baseline="0" dirty="0" smtClean="0">
                <a:solidFill>
                  <a:srgbClr val="002060"/>
                </a:solidFill>
                <a:effectLst/>
                <a:latin typeface="+mj-ea"/>
                <a:ea typeface="+mj-ea"/>
                <a:cs typeface="+mn-cs"/>
              </a:defRPr>
            </a:lvl1pPr>
            <a:lvl2pPr marL="0" indent="0" algn="ctr" fontAlgn="b">
              <a:lnSpc>
                <a:spcPts val="5100"/>
              </a:lnSpc>
              <a:buFontTx/>
              <a:buNone/>
              <a:defRPr kumimoji="1" lang="ja-JP" altLang="en-US" sz="2400" b="0" kern="1200" spc="-100" baseline="0" dirty="0" smtClean="0">
                <a:solidFill>
                  <a:schemeClr val="tx1"/>
                </a:solidFill>
                <a:effectLst/>
                <a:latin typeface="+mj-ea"/>
                <a:ea typeface="+mj-ea"/>
                <a:cs typeface="+mn-cs"/>
              </a:defRPr>
            </a:lvl2pPr>
            <a:lvl3pPr marL="0" indent="0" algn="ctr">
              <a:buFontTx/>
              <a:buNone/>
              <a:defRPr/>
            </a:lvl3pPr>
          </a:lstStyle>
          <a:p>
            <a:pPr marL="0" lvl="0" indent="0" algn="ctr" defTabSz="797041" rtl="0" eaLnBrk="1" fontAlgn="b" hangingPunct="1">
              <a:lnSpc>
                <a:spcPts val="5597"/>
              </a:lnSpc>
              <a:spcBef>
                <a:spcPct val="0"/>
              </a:spcBef>
              <a:spcAft>
                <a:spcPct val="0"/>
              </a:spcAft>
              <a:buClr>
                <a:srgbClr val="FF7068"/>
              </a:buClr>
              <a:buFont typeface="Times" charset="0"/>
              <a:buNone/>
            </a:pPr>
            <a:r>
              <a:rPr lang="ja-JP" altLang="en-US" dirty="0"/>
              <a:t>マスタ テキストの書式設定</a:t>
            </a:r>
          </a:p>
          <a:p>
            <a:pPr lvl="1"/>
            <a:r>
              <a:rPr lang="ja-JP" altLang="en-US" dirty="0"/>
              <a:t>第 </a:t>
            </a:r>
            <a:r>
              <a:rPr lang="en-US" altLang="ja-JP" dirty="0"/>
              <a:t>2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a:t>
            </a:r>
            <a:r>
              <a:rPr lang="en-US" altLang="ja-JP" dirty="0" smtClean="0"/>
              <a:t>2022 by INIAD</a:t>
            </a:r>
            <a:endParaRPr lang="en-US" altLang="en-US" dirty="0"/>
          </a:p>
        </p:txBody>
      </p:sp>
    </p:spTree>
    <p:extLst>
      <p:ext uri="{BB962C8B-B14F-4D97-AF65-F5344CB8AC3E}">
        <p14:creationId xmlns:p14="http://schemas.microsoft.com/office/powerpoint/2010/main" val="75861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テキスト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フッター プレースホルダー 2"/>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2022 by INIAD</a:t>
            </a:r>
            <a:endParaRPr lang="en-US" altLang="en-US" dirty="0"/>
          </a:p>
        </p:txBody>
      </p:sp>
      <p:sp>
        <p:nvSpPr>
          <p:cNvPr id="4" name="スライド番号プレースホルダー 3"/>
          <p:cNvSpPr>
            <a:spLocks noGrp="1"/>
          </p:cNvSpPr>
          <p:nvPr>
            <p:ph type="sldNum" sz="quarter" idx="11"/>
          </p:nvPr>
        </p:nvSpPr>
        <p:spPr>
          <a:noFill/>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93397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2400" b="0" i="0" u="none" strike="noStrike" kern="1200" cap="none" spc="0" normalizeH="0" baseline="0" noProof="0">
              <a:ln>
                <a:noFill/>
              </a:ln>
              <a:solidFill>
                <a:srgbClr val="000000"/>
              </a:solidFill>
              <a:effectLst/>
              <a:uLnTx/>
              <a:uFillTx/>
              <a:ea typeface="ＤＦＧ平成ゴシック体W7" pitchFamily="50" charset="-128"/>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a:ln>
                  <a:noFill/>
                </a:ln>
                <a:solidFill>
                  <a:srgbClr val="000000"/>
                </a:solidFill>
                <a:effectLst/>
                <a:uLnTx/>
                <a:uFillTx/>
                <a:latin typeface="Arial Black" pitchFamily="34" charset="0"/>
                <a:ea typeface="ＤＦＧ平成ゴシック体W7" pitchFamily="50" charset="-128"/>
                <a:cs typeface="+mn-cs"/>
              </a:rPr>
              <a:t>Copyright © 2022 by INIAD</a:t>
            </a: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9D7CBC6-2EAD-45EA-AD21-2729958D5000}" type="slidenum">
              <a:rPr kumimoji="1" lang="en-US" altLang="ja-JP" sz="1400" b="1" i="0" u="none" strike="noStrike" kern="1200" cap="none" spc="0" normalizeH="0" baseline="0" noProof="0">
                <a:ln>
                  <a:noFill/>
                </a:ln>
                <a:solidFill>
                  <a:srgbClr val="000000"/>
                </a:solidFill>
                <a:effectLst/>
                <a:uLnTx/>
                <a:uFillTx/>
                <a:latin typeface="Arial Black" pitchFamily="34" charset="0"/>
                <a:ea typeface="ＤＦＧ平成ゴシック体W7"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ja-JP" sz="1400" b="1" i="0" u="none" strike="noStrike" kern="1200" cap="none" spc="0" normalizeH="0" baseline="0" noProof="0">
              <a:ln>
                <a:noFill/>
              </a:ln>
              <a:solidFill>
                <a:srgbClr val="000000"/>
              </a:solidFill>
              <a:effectLst/>
              <a:uLnTx/>
              <a:uFillTx/>
              <a:latin typeface="Arial Black" pitchFamily="34" charset="0"/>
              <a:ea typeface="ＤＦＧ平成ゴシック体W7" pitchFamily="50" charset="-128"/>
              <a:cs typeface="+mn-cs"/>
            </a:endParaRPr>
          </a:p>
        </p:txBody>
      </p:sp>
    </p:spTree>
    <p:extLst>
      <p:ext uri="{BB962C8B-B14F-4D97-AF65-F5344CB8AC3E}">
        <p14:creationId xmlns:p14="http://schemas.microsoft.com/office/powerpoint/2010/main" val="2017076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76891" y="1538746"/>
            <a:ext cx="16556097" cy="6228693"/>
          </a:xfr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defRPr lang="ja-JP" altLang="en-US" dirty="0" smtClean="0"/>
            </a:lvl1pPr>
            <a:lvl2pPr marL="1339850" indent="-627063">
              <a:defRPr lang="ja-JP" altLang="en-US" sz="4000" dirty="0" smtClean="0">
                <a:latin typeface="+mn-ea"/>
                <a:ea typeface="+mn-ea"/>
              </a:defRPr>
            </a:lvl2pPr>
            <a:lvl3pPr marL="1604020" indent="-457200">
              <a:defRPr kumimoji="1" lang="ja-JP" altLang="en-US" sz="2800" dirty="0">
                <a:solidFill>
                  <a:schemeClr val="tx1"/>
                </a:solidFill>
                <a:latin typeface="+mn-lt"/>
                <a:ea typeface="+mn-ea"/>
              </a:defRPr>
            </a:lvl3pPr>
            <a:lvl4pPr>
              <a:defRPr lang="ja-JP" altLang="en-US" dirty="0" smtClean="0">
                <a:latin typeface="+mn-ea"/>
                <a:ea typeface="+mn-ea"/>
              </a:defRPr>
            </a:lvl4pPr>
            <a:lvl5pPr>
              <a:defRPr lang="ja-JP" altLang="en-US" dirty="0">
                <a:latin typeface="+mn-ea"/>
                <a:ea typeface="+mn-ea"/>
              </a:defRPr>
            </a:lvl5pPr>
          </a:lstStyle>
          <a:p>
            <a:pPr lvl="0"/>
            <a:r>
              <a:rPr lang="ja-JP" altLang="en-US" dirty="0"/>
              <a:t>マスタ テキストの書式設定</a:t>
            </a:r>
          </a:p>
          <a:p>
            <a:pPr marL="1075445" lvl="1" indent="-363239"/>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a:r>
              <a:rPr lang="ja-JP" altLang="en-US" dirty="0"/>
              <a:t>第 </a:t>
            </a:r>
            <a:r>
              <a:rPr lang="en-US" altLang="ja-JP" dirty="0"/>
              <a:t>4 </a:t>
            </a:r>
            <a:r>
              <a:rPr lang="ja-JP" altLang="en-US" dirty="0"/>
              <a:t>レベル</a:t>
            </a:r>
          </a:p>
          <a:p>
            <a:pPr lvl="4" indent="3175"/>
            <a:r>
              <a:rPr lang="ja-JP" altLang="en-US" dirty="0"/>
              <a:t>第 </a:t>
            </a:r>
            <a:r>
              <a:rPr lang="en-US" altLang="ja-JP" dirty="0"/>
              <a:t>5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a:t>
            </a:r>
            <a:r>
              <a:rPr lang="en-US" altLang="ja-JP" dirty="0" smtClean="0"/>
              <a:t>2022 by INIAD</a:t>
            </a:r>
            <a:endParaRPr lang="en-US" altLang="en-US" dirty="0"/>
          </a:p>
        </p:txBody>
      </p:sp>
      <p:sp>
        <p:nvSpPr>
          <p:cNvPr id="8"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165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丸数字セクション見出し">
    <p:spTree>
      <p:nvGrpSpPr>
        <p:cNvPr id="1" name=""/>
        <p:cNvGrpSpPr/>
        <p:nvPr/>
      </p:nvGrpSpPr>
      <p:grpSpPr>
        <a:xfrm>
          <a:off x="0" y="0"/>
          <a:ext cx="0" cy="0"/>
          <a:chOff x="0" y="0"/>
          <a:chExt cx="0" cy="0"/>
        </a:xfrm>
      </p:grpSpPr>
      <p:sp>
        <p:nvSpPr>
          <p:cNvPr id="7" name="Line 7"/>
          <p:cNvSpPr>
            <a:spLocks noChangeShapeType="1"/>
          </p:cNvSpPr>
          <p:nvPr/>
        </p:nvSpPr>
        <p:spPr bwMode="auto">
          <a:xfrm>
            <a:off x="2355891" y="5351608"/>
            <a:ext cx="14574998" cy="0"/>
          </a:xfrm>
          <a:prstGeom prst="line">
            <a:avLst/>
          </a:prstGeom>
          <a:noFill/>
          <a:ln w="38100">
            <a:solidFill>
              <a:schemeClr val="tx1"/>
            </a:solidFill>
            <a:round/>
            <a:headEnd/>
            <a:tailEnd/>
          </a:ln>
          <a:effectLst/>
        </p:spPr>
        <p:txBody>
          <a:bodyPr lIns="91345" tIns="45672" rIns="91345" bIns="45672"/>
          <a:lstStyle/>
          <a:p>
            <a:pPr>
              <a:defRPr/>
            </a:pPr>
            <a:endParaRPr lang="ja-JP" altLang="en-US" sz="1800"/>
          </a:p>
        </p:txBody>
      </p:sp>
      <p:sp>
        <p:nvSpPr>
          <p:cNvPr id="4" name="フッター プレースホルダー 3"/>
          <p:cNvSpPr>
            <a:spLocks noGrp="1"/>
          </p:cNvSpPr>
          <p:nvPr>
            <p:ph type="ftr" sz="quarter" idx="10"/>
          </p:nvPr>
        </p:nvSpPr>
        <p:spPr/>
        <p:txBody>
          <a:bodyPr/>
          <a:lstStyle/>
          <a:p>
            <a:r>
              <a:rPr lang="en-US" altLang="ja-JP" dirty="0"/>
              <a:t>Copyright © </a:t>
            </a:r>
            <a:r>
              <a:rPr lang="en-US" altLang="ja-JP" dirty="0" smtClean="0"/>
              <a:t>2022 by INIAD</a:t>
            </a:r>
            <a:endParaRPr lang="en-US" dirty="0"/>
          </a:p>
        </p:txBody>
      </p:sp>
      <p:sp>
        <p:nvSpPr>
          <p:cNvPr id="10" name="タイトル 1"/>
          <p:cNvSpPr>
            <a:spLocks noGrp="1"/>
          </p:cNvSpPr>
          <p:nvPr>
            <p:ph type="title"/>
          </p:nvPr>
        </p:nvSpPr>
        <p:spPr>
          <a:xfrm>
            <a:off x="3719835" y="952361"/>
            <a:ext cx="13199873" cy="4366830"/>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1136872" rtl="0" eaLnBrk="0" fontAlgn="base" hangingPunct="0">
              <a:spcBef>
                <a:spcPct val="0"/>
              </a:spcBef>
              <a:spcAft>
                <a:spcPct val="0"/>
              </a:spcAft>
              <a:defRPr kumimoji="1" lang="ja-JP" altLang="en-US" sz="10498" baseline="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a:t>マスター タイトルの書式設定</a:t>
            </a:r>
            <a:endParaRPr lang="ja-JP" altLang="en-US" dirty="0"/>
          </a:p>
        </p:txBody>
      </p:sp>
      <p:sp>
        <p:nvSpPr>
          <p:cNvPr id="11" name="テキスト プレースホルダー 2"/>
          <p:cNvSpPr>
            <a:spLocks noGrp="1"/>
          </p:cNvSpPr>
          <p:nvPr>
            <p:ph type="body" sz="quarter" idx="12"/>
          </p:nvPr>
        </p:nvSpPr>
        <p:spPr>
          <a:xfrm>
            <a:off x="3719836" y="5980388"/>
            <a:ext cx="13199895" cy="3317165"/>
          </a:xfrm>
          <a:prstGeom prst="rect">
            <a:avLst/>
          </a:prstGeom>
        </p:spPr>
        <p:txBody>
          <a:bodyPr vert="horz" lIns="0" tIns="0" rIns="0" bIns="0" rtlCol="0" anchor="t" anchorCtr="0">
            <a:normAutofit/>
          </a:bodyPr>
          <a:lstStyle>
            <a:lvl1pPr marL="0" indent="0">
              <a:buNone/>
              <a:defRPr lang="ja-JP" altLang="en-US" b="0" smtClean="0"/>
            </a:lvl1pPr>
            <a:lvl2pPr marL="0" indent="0">
              <a:buNone/>
              <a:defRPr lang="ja-JP" altLang="en-US" smtClean="0"/>
            </a:lvl2pPr>
            <a:lvl3pPr>
              <a:defRPr lang="ja-JP" altLang="en-US" smtClean="0"/>
            </a:lvl3pPr>
            <a:lvl4pPr>
              <a:defRPr lang="ja-JP" altLang="en-US" smtClean="0"/>
            </a:lvl4pPr>
            <a:lvl5pPr>
              <a:defRPr lang="ja-JP" altLang="en-US" dirty="0"/>
            </a:lvl5pPr>
          </a:lstStyle>
          <a:p>
            <a:pPr marL="766929" lvl="0" indent="-766929"/>
            <a:r>
              <a:rPr kumimoji="1" lang="ja-JP" altLang="en-US" dirty="0"/>
              <a:t>マスター テキストの書式設定</a:t>
            </a:r>
          </a:p>
          <a:p>
            <a:pPr marL="488701" lvl="1" indent="-488701"/>
            <a:r>
              <a:rPr kumimoji="1" lang="ja-JP" altLang="en-US" dirty="0"/>
              <a:t>第 </a:t>
            </a:r>
            <a:r>
              <a:rPr kumimoji="1" lang="en-US" altLang="ja-JP" dirty="0"/>
              <a:t>2 </a:t>
            </a:r>
            <a:r>
              <a:rPr kumimoji="1" lang="ja-JP" altLang="en-US" dirty="0"/>
              <a:t>レベル</a:t>
            </a:r>
          </a:p>
          <a:p>
            <a:pPr marL="0" lvl="2" indent="0">
              <a:buFontTx/>
              <a:buNone/>
            </a:pPr>
            <a:r>
              <a:rPr kumimoji="1" lang="ja-JP" altLang="en-US" dirty="0"/>
              <a:t>第 </a:t>
            </a:r>
            <a:r>
              <a:rPr kumimoji="1" lang="en-US" altLang="ja-JP" dirty="0"/>
              <a:t>3 </a:t>
            </a:r>
            <a:r>
              <a:rPr kumimoji="1" lang="ja-JP" altLang="en-US" dirty="0"/>
              <a:t>レベル</a:t>
            </a:r>
          </a:p>
          <a:p>
            <a:pPr marL="0" lvl="3" indent="0">
              <a:buFontTx/>
              <a:buNone/>
            </a:pPr>
            <a:r>
              <a:rPr kumimoji="1" lang="ja-JP" altLang="en-US" dirty="0"/>
              <a:t>第 </a:t>
            </a:r>
            <a:r>
              <a:rPr kumimoji="1" lang="en-US" altLang="ja-JP" dirty="0"/>
              <a:t>4 </a:t>
            </a:r>
            <a:r>
              <a:rPr kumimoji="1" lang="ja-JP" altLang="en-US" dirty="0"/>
              <a:t>レベル</a:t>
            </a:r>
          </a:p>
          <a:p>
            <a:pPr marL="0" lvl="4" indent="0">
              <a:buFontTx/>
              <a:buNone/>
            </a:pPr>
            <a:r>
              <a:rPr kumimoji="1" lang="ja-JP" altLang="en-US" dirty="0"/>
              <a:t>第 </a:t>
            </a:r>
            <a:r>
              <a:rPr kumimoji="1" lang="en-US" altLang="ja-JP" dirty="0"/>
              <a:t>5 </a:t>
            </a:r>
            <a:r>
              <a:rPr kumimoji="1" lang="ja-JP" altLang="en-US" dirty="0"/>
              <a:t>レベル</a:t>
            </a:r>
          </a:p>
        </p:txBody>
      </p:sp>
      <p:sp>
        <p:nvSpPr>
          <p:cNvPr id="8" name="テキスト プレースホルダー 5"/>
          <p:cNvSpPr>
            <a:spLocks noGrp="1"/>
          </p:cNvSpPr>
          <p:nvPr>
            <p:ph type="body" sz="quarter" idx="13" hasCustomPrompt="1"/>
          </p:nvPr>
        </p:nvSpPr>
        <p:spPr>
          <a:xfrm>
            <a:off x="191443" y="3831590"/>
            <a:ext cx="2642320" cy="2747717"/>
          </a:xfrm>
          <a:prstGeom prst="rect">
            <a:avLst/>
          </a:prstGeom>
        </p:spPr>
        <p:txBody>
          <a:bodyPr lIns="180000" tIns="0" rIns="0" bIns="0" anchor="ctr" anchorCtr="0">
            <a:normAutofit/>
          </a:bodyPr>
          <a:lstStyle>
            <a:lvl1pPr marL="0" indent="0">
              <a:buClrTx/>
              <a:buFontTx/>
              <a:buNone/>
              <a:defRPr kumimoji="1" lang="ja-JP" altLang="en-US" sz="14300" dirty="0">
                <a:solidFill>
                  <a:srgbClr val="002060"/>
                </a:solidFill>
                <a:effectLst/>
                <a:latin typeface="ＤＦＧ華康ゴシック体W2" panose="020B0400000000000000" pitchFamily="50" charset="-128"/>
                <a:ea typeface="ＤＦＧ華康ゴシック体W2" panose="020B0400000000000000" pitchFamily="50" charset="-128"/>
                <a:cs typeface="M+ 1c thin" panose="020B0203020204020204" pitchFamily="50" charset="-128"/>
              </a:defRPr>
            </a:lvl1pPr>
          </a:lstStyle>
          <a:p>
            <a:pPr marL="0" lvl="0" indent="0" algn="l" defTabSz="1136872" rtl="0" eaLnBrk="1" fontAlgn="base" hangingPunct="1">
              <a:spcBef>
                <a:spcPct val="50000"/>
              </a:spcBef>
              <a:spcAft>
                <a:spcPct val="0"/>
              </a:spcAft>
              <a:buClrTx/>
              <a:buFontTx/>
              <a:buNone/>
            </a:pPr>
            <a:r>
              <a:rPr kumimoji="1" lang="ja-JP" altLang="en-US" dirty="0"/>
              <a:t>①</a:t>
            </a:r>
            <a:r>
              <a:rPr kumimoji="1" lang="en-US" altLang="ja-JP" dirty="0"/>
              <a:t> </a:t>
            </a:r>
            <a:endParaRPr kumimoji="1" lang="ja-JP" altLang="en-US" dirty="0"/>
          </a:p>
        </p:txBody>
      </p:sp>
      <p:sp>
        <p:nvSpPr>
          <p:cNvPr id="2" name="スライド番号プレースホルダー 1"/>
          <p:cNvSpPr>
            <a:spLocks noGrp="1"/>
          </p:cNvSpPr>
          <p:nvPr>
            <p:ph type="sldNum" sz="quarter" idx="14"/>
          </p:nvPr>
        </p:nvSpPr>
        <p:spPr/>
        <p:txBody>
          <a:bodyPr/>
          <a:lstStyle/>
          <a:p>
            <a:fld id="{1410E4D4-1F7B-497D-B418-CA5AF125A282}" type="slidenum">
              <a:rPr kumimoji="1" lang="ja-JP" altLang="en-US" smtClean="0"/>
              <a:t>‹#›</a:t>
            </a:fld>
            <a:endParaRPr kumimoji="1" lang="ja-JP" altLang="en-US"/>
          </a:p>
        </p:txBody>
      </p:sp>
    </p:spTree>
    <p:extLst>
      <p:ext uri="{BB962C8B-B14F-4D97-AF65-F5344CB8AC3E}">
        <p14:creationId xmlns:p14="http://schemas.microsoft.com/office/powerpoint/2010/main" val="357350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見出し">
    <p:spTree>
      <p:nvGrpSpPr>
        <p:cNvPr id="1" name=""/>
        <p:cNvGrpSpPr/>
        <p:nvPr/>
      </p:nvGrpSpPr>
      <p:grpSpPr>
        <a:xfrm>
          <a:off x="0" y="0"/>
          <a:ext cx="0" cy="0"/>
          <a:chOff x="0" y="0"/>
          <a:chExt cx="0" cy="0"/>
        </a:xfrm>
      </p:grpSpPr>
      <p:sp>
        <p:nvSpPr>
          <p:cNvPr id="7" name="Line 7"/>
          <p:cNvSpPr>
            <a:spLocks noChangeShapeType="1"/>
          </p:cNvSpPr>
          <p:nvPr/>
        </p:nvSpPr>
        <p:spPr bwMode="auto">
          <a:xfrm>
            <a:off x="4228350" y="5351608"/>
            <a:ext cx="12702538" cy="0"/>
          </a:xfrm>
          <a:prstGeom prst="line">
            <a:avLst/>
          </a:prstGeom>
          <a:noFill/>
          <a:ln w="76200" cap="sq">
            <a:solidFill>
              <a:srgbClr val="5FB8E4"/>
            </a:solidFill>
            <a:round/>
            <a:headEnd type="oval" w="med" len="med"/>
            <a:tailEnd type="oval" w="med" len="med"/>
          </a:ln>
        </p:spPr>
        <p:txBody>
          <a:bodyPr wrap="none" lIns="91381" tIns="45691" rIns="91381" bIns="45691" anchor="ctr"/>
          <a:lstStyle/>
          <a:p>
            <a:pPr lvl="0"/>
            <a:endParaRPr lang="ja-JP" altLang="en-US">
              <a:ln w="3175">
                <a:solidFill>
                  <a:sysClr val="windowText" lastClr="000000"/>
                </a:solidFill>
              </a:ln>
            </a:endParaRPr>
          </a:p>
        </p:txBody>
      </p:sp>
      <p:sp>
        <p:nvSpPr>
          <p:cNvPr id="4" name="フッター プレースホルダー 3"/>
          <p:cNvSpPr>
            <a:spLocks noGrp="1"/>
          </p:cNvSpPr>
          <p:nvPr>
            <p:ph type="ftr" sz="quarter" idx="10"/>
          </p:nvPr>
        </p:nvSpPr>
        <p:spPr/>
        <p:txBody>
          <a:bodyPr/>
          <a:lstStyle/>
          <a:p>
            <a:r>
              <a:rPr lang="en-US" altLang="ja-JP" dirty="0"/>
              <a:t>Copyright © </a:t>
            </a:r>
            <a:r>
              <a:rPr lang="en-US" altLang="ja-JP" dirty="0" smtClean="0"/>
              <a:t>2022 by INIAD</a:t>
            </a:r>
            <a:endParaRPr lang="ja-JP" altLang="en-US" dirty="0"/>
          </a:p>
        </p:txBody>
      </p:sp>
      <p:sp>
        <p:nvSpPr>
          <p:cNvPr id="8" name="スライド番号プレースホルダー 7"/>
          <p:cNvSpPr>
            <a:spLocks noGrp="1"/>
          </p:cNvSpPr>
          <p:nvPr>
            <p:ph type="sldNum" sz="quarter" idx="11"/>
          </p:nvPr>
        </p:nvSpPr>
        <p:spPr/>
        <p:txBody>
          <a:bodyPr/>
          <a:lstStyle/>
          <a:p>
            <a:fld id="{78EBD8ED-4D7B-4A10-BDB7-C9C15E292BAA}" type="slidenum">
              <a:rPr kumimoji="1" lang="ja-JP" altLang="en-US" smtClean="0"/>
              <a:t>‹#›</a:t>
            </a:fld>
            <a:endParaRPr kumimoji="1" lang="ja-JP" altLang="en-US"/>
          </a:p>
        </p:txBody>
      </p:sp>
      <p:sp>
        <p:nvSpPr>
          <p:cNvPr id="10" name="タイトル 1"/>
          <p:cNvSpPr>
            <a:spLocks noGrp="1"/>
          </p:cNvSpPr>
          <p:nvPr>
            <p:ph type="title"/>
          </p:nvPr>
        </p:nvSpPr>
        <p:spPr>
          <a:xfrm>
            <a:off x="4228348" y="492334"/>
            <a:ext cx="12691360" cy="4826859"/>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852083" rtl="0" eaLnBrk="0" fontAlgn="base" hangingPunct="0">
              <a:spcBef>
                <a:spcPct val="0"/>
              </a:spcBef>
              <a:spcAft>
                <a:spcPct val="0"/>
              </a:spcAft>
              <a:defRPr kumimoji="1" lang="ja-JP" altLang="en-US" sz="9600">
                <a:solidFill>
                  <a:schemeClr val="tx1"/>
                </a:solidFill>
                <a:latin typeface="+mj-lt"/>
                <a:ea typeface="+mj-ea"/>
                <a:cs typeface="+mj-cs"/>
              </a:defRPr>
            </a:lvl1pPr>
          </a:lstStyle>
          <a:p>
            <a:r>
              <a:rPr lang="ja-JP" altLang="en-US" dirty="0"/>
              <a:t>マスター タイトルの書式設定</a:t>
            </a:r>
          </a:p>
        </p:txBody>
      </p:sp>
      <p:sp>
        <p:nvSpPr>
          <p:cNvPr id="11" name="テキスト プレースホルダー 2"/>
          <p:cNvSpPr>
            <a:spLocks noGrp="1"/>
          </p:cNvSpPr>
          <p:nvPr>
            <p:ph type="body" sz="quarter" idx="12"/>
          </p:nvPr>
        </p:nvSpPr>
        <p:spPr>
          <a:xfrm>
            <a:off x="4228349" y="5980388"/>
            <a:ext cx="12691381" cy="3277657"/>
          </a:xfrm>
          <a:prstGeom prst="rect">
            <a:avLst/>
          </a:prstGeom>
        </p:spPr>
        <p:txBody>
          <a:bodyPr lIns="36000" anchor="t" anchorCtr="0"/>
          <a:lstStyle>
            <a:lvl1pPr marL="0" indent="0">
              <a:buFontTx/>
              <a:buNone/>
              <a:defRPr b="0">
                <a:latin typeface="+mn-lt"/>
              </a:defRPr>
            </a:lvl1pPr>
            <a:lvl2pPr marL="0" indent="0">
              <a:buFontTx/>
              <a:buNone/>
              <a:defRPr sz="3600">
                <a:latin typeface="+mn-lt"/>
              </a:defRPr>
            </a:lvl2pPr>
            <a:lvl3pPr marL="379816" indent="0">
              <a:buFontTx/>
              <a:buNone/>
              <a:defRPr>
                <a:latin typeface="+mn-lt"/>
              </a:defRPr>
            </a:lvl3pPr>
            <a:lvl4pPr marL="379816" indent="0">
              <a:buFontTx/>
              <a:buNone/>
              <a:defRPr>
                <a:latin typeface="+mn-lt"/>
              </a:defRPr>
            </a:lvl4pPr>
            <a:lvl5pPr marL="379816" indent="0">
              <a:buFontTx/>
              <a:buNone/>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212959"/>
      </p:ext>
    </p:extLst>
  </p:cSld>
  <p:clrMapOvr>
    <a:masterClrMapping/>
  </p:clrMapOvr>
  <p:extLst mod="1">
    <p:ext uri="{DCECCB84-F9BA-43D5-87BE-67443E8EF086}">
      <p15:sldGuideLst xmlns:p15="http://schemas.microsoft.com/office/powerpoint/2012/main">
        <p15:guide id="1" orient="horz" pos="2205">
          <p15:clr>
            <a:srgbClr val="FBAE40"/>
          </p15:clr>
        </p15:guide>
        <p15:guide id="2" pos="51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7510"/>
          </a:xfrm>
          <a:noFill/>
          <a:ln w="9525">
            <a:noFill/>
            <a:miter lim="800000"/>
            <a:headEnd/>
            <a:tailEnd/>
          </a:ln>
          <a:effectLst/>
        </p:spPr>
        <p:txBody>
          <a:bodyPr vert="horz" wrap="square" lIns="0" tIns="0" rIns="0" bIns="0"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6"/>
            <a:ext cx="16496714" cy="3952800"/>
          </a:xfrm>
          <a:effectLst/>
        </p:spPr>
        <p:txBody>
          <a:bodyPr anchor="ctr" anchorCtr="0">
            <a:normAutofit/>
          </a:bodyPr>
          <a:lstStyle>
            <a:lvl1pPr marL="0" indent="0" algn="ctr">
              <a:lnSpc>
                <a:spcPct val="90000"/>
              </a:lnSpc>
              <a:buNone/>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solidFill>
                  <a:schemeClr val="tx1"/>
                </a:solidFill>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solidFill>
                  <a:schemeClr val="tx1"/>
                </a:solidFill>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7" name="Line 7"/>
          <p:cNvSpPr>
            <a:spLocks noChangeShapeType="1"/>
          </p:cNvSpPr>
          <p:nvPr/>
        </p:nvSpPr>
        <p:spPr bwMode="auto">
          <a:xfrm>
            <a:off x="445935" y="5351608"/>
            <a:ext cx="1648495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endParaRP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2022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3955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大文字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9199"/>
          </a:xfrm>
          <a:noFill/>
          <a:ln w="9525">
            <a:noFill/>
            <a:miter lim="800000"/>
            <a:headEnd/>
            <a:tailEnd/>
          </a:ln>
          <a:effectLst/>
        </p:spPr>
        <p:txBody>
          <a:bodyPr vert="horz" wrap="square" lIns="0" tIns="57243" rIns="0" bIns="57243"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1"/>
            <a:ext cx="16496714" cy="3951043"/>
          </a:xfrm>
          <a:effectLst/>
        </p:spPr>
        <p:txBody>
          <a:bodyPr anchor="ctr" anchorCtr="0">
            <a:normAutofit/>
          </a:bodyPr>
          <a:lstStyle>
            <a:lvl1pPr marL="0" indent="0" algn="ctr">
              <a:lnSpc>
                <a:spcPct val="90000"/>
              </a:lnSpc>
              <a:spcBef>
                <a:spcPts val="1200"/>
              </a:spcBef>
              <a:buNone/>
              <a:tabLst>
                <a:tab pos="1619132" algn="l"/>
              </a:tabLst>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2022 by INIAD</a:t>
            </a:r>
            <a:endParaRPr lang="en-US"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94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テキスト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1332371" y="530635"/>
            <a:ext cx="14712041" cy="1404156"/>
          </a:xfrm>
          <a:noFill/>
          <a:ln w="9525">
            <a:noFill/>
            <a:miter lim="800000"/>
            <a:headEnd/>
            <a:tailEnd/>
          </a:ln>
          <a:effectLst/>
        </p:spPr>
        <p:txBody>
          <a:bodyPr vert="horz" wrap="square" lIns="0" tIns="57243" rIns="0" bIns="57243" numCol="1" anchor="t" anchorCtr="0" compatLnSpc="1">
            <a:prstTxWarp prst="textNoShape">
              <a:avLst/>
            </a:prstTxWarp>
            <a:normAutofit/>
          </a:bodyPr>
          <a:lstStyle>
            <a:lvl1pPr algn="ctr" defTabSz="1137053" rtl="0" eaLnBrk="1" fontAlgn="base" hangingPunct="1">
              <a:spcBef>
                <a:spcPct val="0"/>
              </a:spcBef>
              <a:spcAft>
                <a:spcPct val="0"/>
              </a:spcAft>
              <a:defRPr kumimoji="1" lang="ja-JP" altLang="en-US" sz="4800" kern="1200" spc="-300" baseline="0" dirty="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1945646"/>
            <a:ext cx="16496714" cy="7432585"/>
          </a:xfrm>
          <a:effectLst/>
        </p:spPr>
        <p:txBody>
          <a:bodyPr anchor="ctr" anchorCtr="0">
            <a:normAutofit/>
          </a:bodyPr>
          <a:lstStyle>
            <a:lvl1pPr marL="0" indent="0" algn="ctr">
              <a:lnSpc>
                <a:spcPct val="90000"/>
              </a:lnSpc>
              <a:spcBef>
                <a:spcPts val="1200"/>
              </a:spcBef>
              <a:buNone/>
              <a:tabLst>
                <a:tab pos="1619132" algn="l"/>
              </a:tabLst>
              <a:defRPr kumimoji="1" lang="ja-JP" altLang="en-US" sz="7200" dirty="0" smtClean="0">
                <a:solidFill>
                  <a:schemeClr val="tx1"/>
                </a:solidFill>
                <a:latin typeface="+mn-lt"/>
                <a:ea typeface="+mj-ea"/>
                <a:cs typeface="+mn-cs"/>
              </a:defRPr>
            </a:lvl1pPr>
            <a:lvl2pPr marL="4758" indent="0" algn="ctr">
              <a:lnSpc>
                <a:spcPct val="90000"/>
              </a:lnSpc>
              <a:buNone/>
              <a:defRPr sz="5400">
                <a:latin typeface="+mn-lt"/>
                <a:ea typeface="+mn-ea"/>
              </a:defRPr>
            </a:lvl2pPr>
            <a:lvl3pPr marL="0" indent="0" algn="ctr">
              <a:lnSpc>
                <a:spcPct val="90000"/>
              </a:lnSpc>
              <a:buNone/>
              <a:tabLst/>
              <a:defRPr sz="4000">
                <a:latin typeface="+mn-lt"/>
                <a:ea typeface="+mn-ea"/>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2022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92367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90"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8785382"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dirty="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a:t>
            </a:r>
            <a:r>
              <a:rPr lang="en-US" altLang="ja-JP" dirty="0" smtClean="0"/>
              <a:t>2022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3886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89" y="1898788"/>
            <a:ext cx="971565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a:t>
            </a:r>
            <a:r>
              <a:rPr lang="en-US" altLang="ja-JP" dirty="0" smtClean="0"/>
              <a:t>2022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dirty="0"/>
              <a:t>Copyright © </a:t>
            </a:r>
            <a:r>
              <a:rPr lang="en-US" dirty="0" smtClean="0"/>
              <a:t>2022 by INIAD</a:t>
            </a:r>
            <a:endParaRPr lang="ja-JP" altLang="en-US" dirty="0"/>
          </a:p>
        </p:txBody>
      </p:sp>
      <p:sp>
        <p:nvSpPr>
          <p:cNvPr id="2277380" name="Rectangle 4"/>
          <p:cNvSpPr>
            <a:spLocks noGrp="1" noChangeArrowheads="1"/>
          </p:cNvSpPr>
          <p:nvPr>
            <p:ph type="body" idx="1"/>
          </p:nvPr>
        </p:nvSpPr>
        <p:spPr bwMode="auto">
          <a:xfrm>
            <a:off x="376891" y="1919173"/>
            <a:ext cx="16556097" cy="7360434"/>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p>
            <a:pPr lvl="0"/>
            <a:r>
              <a:rPr lang="ja-JP" altLang="en-US" dirty="0"/>
              <a:t>マスタ テキストの書式設定</a:t>
            </a:r>
          </a:p>
          <a:p>
            <a:pPr marL="1075445" lvl="1" indent="-363239" algn="l" defTabSz="1137053" rtl="0" eaLnBrk="1" fontAlgn="base" hangingPunct="1">
              <a:spcBef>
                <a:spcPct val="20000"/>
              </a:spcBef>
              <a:spcAft>
                <a:spcPct val="0"/>
              </a:spcAft>
              <a:buClr>
                <a:schemeClr val="accent5"/>
              </a:buClr>
              <a:buFont typeface="ＤＦＧ平成ゴシック体W5" panose="020B0400000000000000" pitchFamily="50" charset="-128"/>
              <a:buChar char="■"/>
            </a:pPr>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12"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
        <p:nvSpPr>
          <p:cNvPr id="10" name="Line 7"/>
          <p:cNvSpPr>
            <a:spLocks noChangeShapeType="1"/>
          </p:cNvSpPr>
          <p:nvPr/>
        </p:nvSpPr>
        <p:spPr bwMode="auto">
          <a:xfrm>
            <a:off x="445919" y="505658"/>
            <a:ext cx="1583332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a:ln w="9525">
                <a:solidFill>
                  <a:schemeClr val="tx1"/>
                </a:solidFill>
              </a:ln>
              <a:solidFill>
                <a:schemeClr val="bg1">
                  <a:lumMod val="75000"/>
                </a:schemeClr>
              </a:solidFill>
            </a:endParaRPr>
          </a:p>
        </p:txBody>
      </p:sp>
      <p:pic>
        <p:nvPicPr>
          <p:cNvPr id="18" name="図 17" descr="C:\Users\Jun\SkyDrive\Documents\プロジェクト\東洋大学\学部名検討\応用情報連携学部ロゴ.bmp"/>
          <p:cNvPicPr/>
          <p:nvPr/>
        </p:nvPicPr>
        <p:blipFill rotWithShape="1">
          <a:blip r:embed="rId13" cstate="print">
            <a:clrChange>
              <a:clrFrom>
                <a:srgbClr val="FFFFFF"/>
              </a:clrFrom>
              <a:clrTo>
                <a:srgbClr val="FFFFFF">
                  <a:alpha val="0"/>
                </a:srgbClr>
              </a:clrTo>
            </a:clrChange>
            <a:duotone>
              <a:prstClr val="black"/>
              <a:srgbClr val="00B0F0">
                <a:tint val="45000"/>
                <a:satMod val="400000"/>
              </a:srgbClr>
            </a:duotone>
            <a:extLst>
              <a:ext uri="{28A0092B-C50C-407E-A947-70E740481C1C}">
                <a14:useLocalDpi xmlns:a14="http://schemas.microsoft.com/office/drawing/2010/main"/>
              </a:ext>
            </a:extLst>
          </a:blip>
          <a:srcRect/>
          <a:stretch/>
        </p:blipFill>
        <p:spPr bwMode="auto">
          <a:xfrm>
            <a:off x="14160995" y="62583"/>
            <a:ext cx="2119848" cy="365314"/>
          </a:xfrm>
          <a:prstGeom prst="rect">
            <a:avLst/>
          </a:prstGeom>
          <a:noFill/>
          <a:ln>
            <a:noFill/>
          </a:ln>
        </p:spPr>
      </p:pic>
      <p:pic>
        <p:nvPicPr>
          <p:cNvPr id="11" name="図 10"/>
          <p:cNvPicPr>
            <a:picLocks noChangeAspect="1"/>
          </p:cNvPicPr>
          <p:nvPr userDrawn="1"/>
        </p:nvPicPr>
        <p:blipFill rotWithShape="1">
          <a:blip r:embed="rId14" cstate="print">
            <a:extLst>
              <a:ext uri="{28A0092B-C50C-407E-A947-70E740481C1C}">
                <a14:useLocalDpi xmlns:a14="http://schemas.microsoft.com/office/drawing/2010/main"/>
              </a:ext>
            </a:extLst>
          </a:blip>
          <a:srcRect/>
          <a:stretch/>
        </p:blipFill>
        <p:spPr>
          <a:xfrm>
            <a:off x="16516583" y="85802"/>
            <a:ext cx="719592" cy="1056901"/>
          </a:xfrm>
          <a:prstGeom prst="rect">
            <a:avLst/>
          </a:prstGeom>
        </p:spPr>
      </p:pic>
      <p:sp>
        <p:nvSpPr>
          <p:cNvPr id="13" name="Line 33"/>
          <p:cNvSpPr>
            <a:spLocks noChangeShapeType="1"/>
          </p:cNvSpPr>
          <p:nvPr/>
        </p:nvSpPr>
        <p:spPr bwMode="auto">
          <a:xfrm>
            <a:off x="562428" y="9279607"/>
            <a:ext cx="16370560"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solidFill>
                <a:schemeClr val="bg1">
                  <a:lumMod val="75000"/>
                </a:schemeClr>
              </a:solidFill>
            </a:endParaRPr>
          </a:p>
        </p:txBody>
      </p:sp>
      <p:sp>
        <p:nvSpPr>
          <p:cNvPr id="2277379" name="Rectangle 3"/>
          <p:cNvSpPr>
            <a:spLocks noGrp="1" noChangeArrowheads="1"/>
          </p:cNvSpPr>
          <p:nvPr>
            <p:ph type="title"/>
          </p:nvPr>
        </p:nvSpPr>
        <p:spPr bwMode="auto">
          <a:xfrm>
            <a:off x="376888" y="485274"/>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ja-JP" altLang="en-US" dirty="0"/>
              <a:t>マスタ タイトルの書式設定</a:t>
            </a:r>
          </a:p>
        </p:txBody>
      </p:sp>
    </p:spTree>
    <p:extLst>
      <p:ext uri="{BB962C8B-B14F-4D97-AF65-F5344CB8AC3E}">
        <p14:creationId xmlns:p14="http://schemas.microsoft.com/office/powerpoint/2010/main" val="261048669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60" r:id="rId3"/>
    <p:sldLayoutId id="2147483959" r:id="rId4"/>
    <p:sldLayoutId id="2147483940" r:id="rId5"/>
    <p:sldLayoutId id="2147483941" r:id="rId6"/>
    <p:sldLayoutId id="2147483936" r:id="rId7"/>
    <p:sldLayoutId id="2147483942" r:id="rId8"/>
    <p:sldLayoutId id="2147483961" r:id="rId9"/>
    <p:sldLayoutId id="2147483943" r:id="rId10"/>
    <p:sldLayoutId id="2147483962" r:id="rId11"/>
  </p:sldLayoutIdLst>
  <p:hf hdr="0" dt="0"/>
  <p:txStyles>
    <p:title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p:titleStyle>
    <p:body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sz="4800">
          <a:solidFill>
            <a:schemeClr val="tx1"/>
          </a:solidFill>
          <a:effectLst/>
          <a:latin typeface="+mn-ea"/>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smtClean="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smtClean="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p:bodyStyle>
    <p:otherStyle>
      <a:defPPr>
        <a:defRPr lang="ja-JP"/>
      </a:defPPr>
      <a:lvl1pPr marL="0" algn="l" defTabSz="913451" rtl="0" eaLnBrk="1" latinLnBrk="0" hangingPunct="1">
        <a:defRPr kumimoji="1" sz="1900" kern="1200">
          <a:solidFill>
            <a:schemeClr val="tx1"/>
          </a:solidFill>
          <a:latin typeface="+mn-lt"/>
          <a:ea typeface="+mn-ea"/>
          <a:cs typeface="+mn-cs"/>
        </a:defRPr>
      </a:lvl1pPr>
      <a:lvl2pPr marL="456724" algn="l" defTabSz="913451" rtl="0" eaLnBrk="1" latinLnBrk="0" hangingPunct="1">
        <a:defRPr kumimoji="1" sz="1900" kern="1200">
          <a:solidFill>
            <a:schemeClr val="tx1"/>
          </a:solidFill>
          <a:latin typeface="+mn-lt"/>
          <a:ea typeface="+mn-ea"/>
          <a:cs typeface="+mn-cs"/>
        </a:defRPr>
      </a:lvl2pPr>
      <a:lvl3pPr marL="913451" algn="l" defTabSz="913451" rtl="0" eaLnBrk="1" latinLnBrk="0" hangingPunct="1">
        <a:defRPr kumimoji="1" sz="1900" kern="1200">
          <a:solidFill>
            <a:schemeClr val="tx1"/>
          </a:solidFill>
          <a:latin typeface="+mn-lt"/>
          <a:ea typeface="+mn-ea"/>
          <a:cs typeface="+mn-cs"/>
        </a:defRPr>
      </a:lvl3pPr>
      <a:lvl4pPr marL="1370173" algn="l" defTabSz="913451" rtl="0" eaLnBrk="1" latinLnBrk="0" hangingPunct="1">
        <a:defRPr kumimoji="1" sz="1900" kern="1200">
          <a:solidFill>
            <a:schemeClr val="tx1"/>
          </a:solidFill>
          <a:latin typeface="+mn-lt"/>
          <a:ea typeface="+mn-ea"/>
          <a:cs typeface="+mn-cs"/>
        </a:defRPr>
      </a:lvl4pPr>
      <a:lvl5pPr marL="1826903" algn="l" defTabSz="913451" rtl="0" eaLnBrk="1" latinLnBrk="0" hangingPunct="1">
        <a:defRPr kumimoji="1" sz="1900" kern="1200">
          <a:solidFill>
            <a:schemeClr val="tx1"/>
          </a:solidFill>
          <a:latin typeface="+mn-lt"/>
          <a:ea typeface="+mn-ea"/>
          <a:cs typeface="+mn-cs"/>
        </a:defRPr>
      </a:lvl5pPr>
      <a:lvl6pPr marL="2283625" algn="l" defTabSz="913451" rtl="0" eaLnBrk="1" latinLnBrk="0" hangingPunct="1">
        <a:defRPr kumimoji="1" sz="1900" kern="1200">
          <a:solidFill>
            <a:schemeClr val="tx1"/>
          </a:solidFill>
          <a:latin typeface="+mn-lt"/>
          <a:ea typeface="+mn-ea"/>
          <a:cs typeface="+mn-cs"/>
        </a:defRPr>
      </a:lvl6pPr>
      <a:lvl7pPr marL="2740353" algn="l" defTabSz="913451" rtl="0" eaLnBrk="1" latinLnBrk="0" hangingPunct="1">
        <a:defRPr kumimoji="1" sz="1900" kern="1200">
          <a:solidFill>
            <a:schemeClr val="tx1"/>
          </a:solidFill>
          <a:latin typeface="+mn-lt"/>
          <a:ea typeface="+mn-ea"/>
          <a:cs typeface="+mn-cs"/>
        </a:defRPr>
      </a:lvl7pPr>
      <a:lvl8pPr marL="3197077" algn="l" defTabSz="913451" rtl="0" eaLnBrk="1" latinLnBrk="0" hangingPunct="1">
        <a:defRPr kumimoji="1" sz="1900" kern="1200">
          <a:solidFill>
            <a:schemeClr val="tx1"/>
          </a:solidFill>
          <a:latin typeface="+mn-lt"/>
          <a:ea typeface="+mn-ea"/>
          <a:cs typeface="+mn-cs"/>
        </a:defRPr>
      </a:lvl8pPr>
      <a:lvl9pPr marL="3653806" algn="l" defTabSz="913451"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NUL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10.png"/><Relationship Id="rId1" Type="http://schemas.openxmlformats.org/officeDocument/2006/relationships/slideLayout" Target="../slideLayouts/slideLayout11.xml"/><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35.png"/><Relationship Id="rId4" Type="http://schemas.openxmlformats.org/officeDocument/2006/relationships/image" Target="../media/image110.png"/></Relationships>
</file>

<file path=ppt/slides/_rels/slide6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archive.ics.uci.edu/ml/datasets/student+performance"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271563" y="1299490"/>
            <a:ext cx="15409712" cy="4539704"/>
          </a:xfrm>
          <a:prstGeom prst="rect">
            <a:avLst/>
          </a:prstGeom>
          <a:effectLst>
            <a:outerShdw blurRad="50800" dist="38100" dir="2700000" algn="tl" rotWithShape="0">
              <a:prstClr val="black">
                <a:alpha val="40000"/>
              </a:prstClr>
            </a:outerShdw>
          </a:effectLst>
        </p:spPr>
        <p:txBody>
          <a:bodyPr wrap="square" anchor="ctr">
            <a:spAutoFit/>
          </a:bodyPr>
          <a:lstStyle/>
          <a:p>
            <a:pPr eaLnBrk="1" hangingPunct="1">
              <a:spcAft>
                <a:spcPts val="1800"/>
              </a:spcAft>
              <a:defRPr/>
            </a:pPr>
            <a:r>
              <a:rPr lang="ja-JP" altLang="en-US" sz="4800" dirty="0" smtClean="0">
                <a:solidFill>
                  <a:schemeClr val="accent5">
                    <a:lumMod val="25000"/>
                  </a:schemeClr>
                </a:solidFill>
                <a:latin typeface="+mj-ea"/>
                <a:ea typeface="+mj-ea"/>
              </a:rPr>
              <a:t>データ・マイニング論</a:t>
            </a:r>
            <a:r>
              <a:rPr lang="en-US" altLang="ja-JP" sz="4800" dirty="0" smtClean="0">
                <a:solidFill>
                  <a:schemeClr val="accent5">
                    <a:lumMod val="25000"/>
                  </a:schemeClr>
                </a:solidFill>
                <a:latin typeface="+mj-ea"/>
                <a:ea typeface="+mj-ea"/>
              </a:rPr>
              <a:t> </a:t>
            </a:r>
          </a:p>
          <a:p>
            <a:pPr eaLnBrk="1" hangingPunct="1">
              <a:spcAft>
                <a:spcPts val="1800"/>
              </a:spcAft>
              <a:defRPr/>
            </a:pPr>
            <a:r>
              <a:rPr lang="en-US" altLang="ja-JP" sz="4800" dirty="0" smtClean="0">
                <a:solidFill>
                  <a:schemeClr val="accent5">
                    <a:lumMod val="25000"/>
                  </a:schemeClr>
                </a:solidFill>
                <a:latin typeface="+mj-ea"/>
                <a:ea typeface="+mj-ea"/>
              </a:rPr>
              <a:t>Week1</a:t>
            </a:r>
          </a:p>
          <a:p>
            <a:pPr eaLnBrk="1" hangingPunct="1">
              <a:spcAft>
                <a:spcPts val="1800"/>
              </a:spcAft>
              <a:defRPr/>
            </a:pPr>
            <a:endParaRPr lang="en-US" altLang="ja-JP" sz="6000" dirty="0" smtClean="0">
              <a:solidFill>
                <a:schemeClr val="accent5">
                  <a:lumMod val="25000"/>
                </a:schemeClr>
              </a:solidFill>
              <a:latin typeface="+mj-ea"/>
              <a:ea typeface="+mj-ea"/>
            </a:endParaRPr>
          </a:p>
          <a:p>
            <a:pPr algn="ctr" eaLnBrk="1" hangingPunct="1">
              <a:spcAft>
                <a:spcPts val="1800"/>
              </a:spcAft>
              <a:defRPr/>
            </a:pPr>
            <a:r>
              <a:rPr lang="ja-JP" altLang="en-US" sz="8800" dirty="0" smtClean="0">
                <a:solidFill>
                  <a:schemeClr val="accent5">
                    <a:lumMod val="25000"/>
                  </a:schemeClr>
                </a:solidFill>
                <a:latin typeface="+mj-ea"/>
                <a:ea typeface="+mj-ea"/>
              </a:rPr>
              <a:t>偏相関係数、重回帰分析①</a:t>
            </a:r>
            <a:endParaRPr lang="ja-JP" altLang="en-US" sz="8800" dirty="0">
              <a:solidFill>
                <a:schemeClr val="accent5">
                  <a:lumMod val="25000"/>
                </a:schemeClr>
              </a:solidFill>
              <a:latin typeface="+mj-ea"/>
              <a:ea typeface="+mj-ea"/>
            </a:endParaRPr>
          </a:p>
        </p:txBody>
      </p:sp>
    </p:spTree>
    <p:extLst>
      <p:ext uri="{BB962C8B-B14F-4D97-AF65-F5344CB8AC3E}">
        <p14:creationId xmlns:p14="http://schemas.microsoft.com/office/powerpoint/2010/main" val="1360569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4926" y="4013664"/>
            <a:ext cx="15902353" cy="1413515"/>
          </a:xfrm>
        </p:spPr>
        <p:txBody>
          <a:bodyPr>
            <a:normAutofit/>
          </a:bodyPr>
          <a:lstStyle/>
          <a:p>
            <a:pPr algn="ctr"/>
            <a:r>
              <a:rPr kumimoji="1" lang="en-US" altLang="ja-JP" sz="6600" dirty="0" smtClean="0"/>
              <a:t>2. </a:t>
            </a:r>
            <a:r>
              <a:rPr kumimoji="1" lang="ja-JP" altLang="en-US" sz="6600" dirty="0" smtClean="0"/>
              <a:t>疑似相関と偏相関係数</a:t>
            </a:r>
            <a:endParaRPr kumimoji="1" lang="ja-JP" altLang="en-US" sz="6600"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a:t>
            </a:fld>
            <a:endParaRPr lang="en-US" altLang="ja-JP" dirty="0"/>
          </a:p>
        </p:txBody>
      </p:sp>
    </p:spTree>
    <p:extLst>
      <p:ext uri="{BB962C8B-B14F-4D97-AF65-F5344CB8AC3E}">
        <p14:creationId xmlns:p14="http://schemas.microsoft.com/office/powerpoint/2010/main" val="26399550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DF0392C2-9E64-0468-9852-D7E0804934A5}"/>
              </a:ext>
            </a:extLst>
          </p:cNvPr>
          <p:cNvSpPr>
            <a:spLocks noGrp="1"/>
          </p:cNvSpPr>
          <p:nvPr>
            <p:ph type="ftr" sz="quarter" idx="10"/>
          </p:nvPr>
        </p:nvSpPr>
        <p:spPr/>
        <p:txBody>
          <a:bodyPr/>
          <a:lstStyle/>
          <a:p>
            <a:r>
              <a:rPr lang="en-US" altLang="ja-JP"/>
              <a:t>Copyright © 2022 by INIAD</a:t>
            </a:r>
            <a:endParaRPr lang="en-US" altLang="en-US" dirty="0"/>
          </a:p>
        </p:txBody>
      </p:sp>
      <p:sp>
        <p:nvSpPr>
          <p:cNvPr id="4" name="スライド番号プレースホルダー 3">
            <a:extLst>
              <a:ext uri="{FF2B5EF4-FFF2-40B4-BE49-F238E27FC236}">
                <a16:creationId xmlns="" xmlns:a16="http://schemas.microsoft.com/office/drawing/2014/main" id="{C4493ABC-B724-A32B-0BF3-AD2D44CF356E}"/>
              </a:ext>
            </a:extLst>
          </p:cNvPr>
          <p:cNvSpPr>
            <a:spLocks noGrp="1"/>
          </p:cNvSpPr>
          <p:nvPr>
            <p:ph type="sldNum" sz="quarter" idx="11"/>
          </p:nvPr>
        </p:nvSpPr>
        <p:spPr/>
        <p:txBody>
          <a:bodyPr/>
          <a:lstStyle/>
          <a:p>
            <a:pPr>
              <a:defRPr/>
            </a:pPr>
            <a:fld id="{E62AD30C-4FD0-4E41-9633-AA73C86D07D0}" type="slidenum">
              <a:rPr lang="ja-JP" altLang="en-US" smtClean="0"/>
              <a:pPr>
                <a:defRPr/>
              </a:pPr>
              <a:t>100</a:t>
            </a:fld>
            <a:endParaRPr lang="en-US" altLang="ja-JP" dirty="0"/>
          </a:p>
        </p:txBody>
      </p:sp>
      <p:sp>
        <p:nvSpPr>
          <p:cNvPr id="6" name="テキスト ボックス 5">
            <a:extLst>
              <a:ext uri="{FF2B5EF4-FFF2-40B4-BE49-F238E27FC236}">
                <a16:creationId xmlns="" xmlns:a16="http://schemas.microsoft.com/office/drawing/2014/main" id="{C16E01D3-3B2C-2B90-E0BE-CD628E40C318}"/>
              </a:ext>
            </a:extLst>
          </p:cNvPr>
          <p:cNvSpPr txBox="1"/>
          <p:nvPr/>
        </p:nvSpPr>
        <p:spPr>
          <a:xfrm>
            <a:off x="401724" y="674651"/>
            <a:ext cx="15633981" cy="646331"/>
          </a:xfrm>
          <a:prstGeom prst="rect">
            <a:avLst/>
          </a:prstGeom>
          <a:noFill/>
        </p:spPr>
        <p:txBody>
          <a:bodyPr wrap="square">
            <a:spAutoFit/>
          </a:bodyPr>
          <a:lstStyle/>
          <a:p>
            <a:r>
              <a:rPr lang="en-US" altLang="ja-JP" sz="3600" b="1" kern="0" dirty="0" err="1">
                <a:solidFill>
                  <a:srgbClr val="00B0F0"/>
                </a:solidFill>
                <a:latin typeface="+mn-ea"/>
              </a:rPr>
              <a:t>results_scaled</a:t>
            </a:r>
            <a:r>
              <a:rPr lang="en-US" altLang="ja-JP" sz="3600" kern="0" dirty="0" err="1">
                <a:latin typeface="+mn-ea"/>
              </a:rPr>
              <a:t>.params.sort_values</a:t>
            </a:r>
            <a:r>
              <a:rPr lang="en-US" altLang="ja-JP" sz="3600" kern="0" dirty="0">
                <a:latin typeface="+mn-ea"/>
              </a:rPr>
              <a:t>(</a:t>
            </a:r>
            <a:r>
              <a:rPr lang="en-US" altLang="ja-JP" sz="3600" b="1" kern="0" dirty="0">
                <a:solidFill>
                  <a:srgbClr val="FF0000"/>
                </a:solidFill>
                <a:latin typeface="+mn-ea"/>
              </a:rPr>
              <a:t>key=</a:t>
            </a:r>
            <a:r>
              <a:rPr lang="en-US" altLang="ja-JP" sz="3600" b="1" kern="0" dirty="0" err="1">
                <a:solidFill>
                  <a:srgbClr val="0000FF"/>
                </a:solidFill>
                <a:latin typeface="+mn-ea"/>
              </a:rPr>
              <a:t>np.abs</a:t>
            </a:r>
            <a:r>
              <a:rPr lang="en-US" altLang="ja-JP" sz="3600" kern="0" dirty="0">
                <a:latin typeface="+mn-ea"/>
              </a:rPr>
              <a:t>, ascending=False)</a:t>
            </a:r>
            <a:endParaRPr lang="ja-JP" altLang="en-US" sz="3600" dirty="0"/>
          </a:p>
        </p:txBody>
      </p:sp>
      <p:sp>
        <p:nvSpPr>
          <p:cNvPr id="7" name="テキスト ボックス 6">
            <a:extLst>
              <a:ext uri="{FF2B5EF4-FFF2-40B4-BE49-F238E27FC236}">
                <a16:creationId xmlns="" xmlns:a16="http://schemas.microsoft.com/office/drawing/2014/main" id="{369C310D-C2E8-6225-BB44-D35B0736DCC3}"/>
              </a:ext>
            </a:extLst>
          </p:cNvPr>
          <p:cNvSpPr txBox="1"/>
          <p:nvPr/>
        </p:nvSpPr>
        <p:spPr>
          <a:xfrm>
            <a:off x="770778" y="1538893"/>
            <a:ext cx="13737222" cy="1938992"/>
          </a:xfrm>
          <a:prstGeom prst="rect">
            <a:avLst/>
          </a:prstGeom>
          <a:noFill/>
        </p:spPr>
        <p:txBody>
          <a:bodyPr wrap="none" rtlCol="0">
            <a:spAutoFit/>
          </a:bodyPr>
          <a:lstStyle/>
          <a:p>
            <a:r>
              <a:rPr kumimoji="1" lang="ja-JP" altLang="en-US" sz="4000" dirty="0">
                <a:latin typeface="+mn-ea"/>
                <a:ea typeface="+mn-ea"/>
              </a:rPr>
              <a:t>各標準化偏回帰係数 </a:t>
            </a:r>
            <a:r>
              <a:rPr kumimoji="1" lang="en-US" altLang="ja-JP" sz="4000" dirty="0">
                <a:latin typeface="+mn-ea"/>
                <a:ea typeface="+mn-ea"/>
              </a:rPr>
              <a:t>(</a:t>
            </a:r>
            <a:r>
              <a:rPr kumimoji="1" lang="en-US" altLang="ja-JP" sz="4000" dirty="0" err="1">
                <a:latin typeface="+mn-ea"/>
                <a:ea typeface="+mn-ea"/>
              </a:rPr>
              <a:t>results_scaled.params</a:t>
            </a:r>
            <a:r>
              <a:rPr kumimoji="1" lang="en-US" altLang="ja-JP" sz="4000" dirty="0">
                <a:latin typeface="+mn-ea"/>
                <a:ea typeface="+mn-ea"/>
              </a:rPr>
              <a:t>) </a:t>
            </a:r>
            <a:r>
              <a:rPr kumimoji="1" lang="ja-JP" altLang="en-US" sz="4000" dirty="0">
                <a:latin typeface="+mn-ea"/>
                <a:ea typeface="+mn-ea"/>
              </a:rPr>
              <a:t>について、</a:t>
            </a:r>
            <a:endParaRPr kumimoji="1" lang="en-US" altLang="ja-JP" sz="4000" dirty="0">
              <a:latin typeface="+mn-ea"/>
              <a:ea typeface="+mn-ea"/>
            </a:endParaRPr>
          </a:p>
          <a:p>
            <a:r>
              <a:rPr lang="en-US" altLang="ja-JP" sz="4000" dirty="0" err="1">
                <a:latin typeface="+mn-ea"/>
                <a:ea typeface="+mn-ea"/>
              </a:rPr>
              <a:t>np.abs</a:t>
            </a:r>
            <a:r>
              <a:rPr lang="en-US" altLang="ja-JP" sz="4000" dirty="0">
                <a:latin typeface="+mn-ea"/>
                <a:ea typeface="+mn-ea"/>
              </a:rPr>
              <a:t> (</a:t>
            </a:r>
            <a:r>
              <a:rPr lang="ja-JP" altLang="en-US" sz="4000" dirty="0">
                <a:latin typeface="+mn-ea"/>
                <a:ea typeface="+mn-ea"/>
              </a:rPr>
              <a:t>絶対値を求める関数</a:t>
            </a:r>
            <a:r>
              <a:rPr lang="en-US" altLang="ja-JP" sz="4000" dirty="0">
                <a:latin typeface="+mn-ea"/>
                <a:ea typeface="+mn-ea"/>
              </a:rPr>
              <a:t>) </a:t>
            </a:r>
            <a:r>
              <a:rPr lang="ja-JP" altLang="en-US" sz="4000" dirty="0">
                <a:latin typeface="+mn-ea"/>
                <a:ea typeface="+mn-ea"/>
              </a:rPr>
              <a:t>を適用したあとの値の</a:t>
            </a:r>
            <a:endParaRPr lang="en-US" altLang="ja-JP" sz="4000" dirty="0">
              <a:latin typeface="+mn-ea"/>
              <a:ea typeface="+mn-ea"/>
            </a:endParaRPr>
          </a:p>
          <a:p>
            <a:r>
              <a:rPr kumimoji="1" lang="ja-JP" altLang="en-US" sz="4000" dirty="0">
                <a:latin typeface="+mn-ea"/>
                <a:ea typeface="+mn-ea"/>
              </a:rPr>
              <a:t>降順</a:t>
            </a:r>
            <a:r>
              <a:rPr kumimoji="1" lang="en-US" altLang="ja-JP" sz="4000" dirty="0">
                <a:latin typeface="+mn-ea"/>
                <a:ea typeface="+mn-ea"/>
              </a:rPr>
              <a:t>(ascending=False) </a:t>
            </a:r>
            <a:r>
              <a:rPr kumimoji="1" lang="ja-JP" altLang="en-US" sz="4000" dirty="0">
                <a:latin typeface="+mn-ea"/>
                <a:ea typeface="+mn-ea"/>
              </a:rPr>
              <a:t>にソートして表示。</a:t>
            </a:r>
            <a:endParaRPr kumimoji="1" lang="en-US" altLang="ja-JP" sz="4000" dirty="0">
              <a:latin typeface="+mn-ea"/>
              <a:ea typeface="+mn-ea"/>
            </a:endParaRPr>
          </a:p>
        </p:txBody>
      </p:sp>
      <p:sp>
        <p:nvSpPr>
          <p:cNvPr id="9" name="テキスト ボックス 8">
            <a:extLst>
              <a:ext uri="{FF2B5EF4-FFF2-40B4-BE49-F238E27FC236}">
                <a16:creationId xmlns="" xmlns:a16="http://schemas.microsoft.com/office/drawing/2014/main" id="{BF472287-B591-0636-F778-4A18ED9DC58E}"/>
              </a:ext>
            </a:extLst>
          </p:cNvPr>
          <p:cNvSpPr txBox="1"/>
          <p:nvPr/>
        </p:nvSpPr>
        <p:spPr>
          <a:xfrm>
            <a:off x="770778" y="3624146"/>
            <a:ext cx="7377549" cy="5509200"/>
          </a:xfrm>
          <a:prstGeom prst="rect">
            <a:avLst/>
          </a:prstGeom>
          <a:noFill/>
        </p:spPr>
        <p:txBody>
          <a:bodyPr wrap="square">
            <a:spAutoFit/>
          </a:bodyPr>
          <a:lstStyle/>
          <a:p>
            <a:r>
              <a:rPr lang="en-US" altLang="ja-JP" sz="3200" dirty="0">
                <a:latin typeface="Consolas" panose="020B0609020204030204" pitchFamily="49" charset="0"/>
              </a:rPr>
              <a:t>higher               0.266292</a:t>
            </a:r>
          </a:p>
          <a:p>
            <a:r>
              <a:rPr lang="en-US" altLang="ja-JP" sz="3200" dirty="0">
                <a:latin typeface="Consolas" panose="020B0609020204030204" pitchFamily="49" charset="0"/>
              </a:rPr>
              <a:t>failures            -0.266116</a:t>
            </a:r>
          </a:p>
          <a:p>
            <a:r>
              <a:rPr lang="en-US" altLang="ja-JP" sz="3200" dirty="0" err="1">
                <a:latin typeface="Consolas" panose="020B0609020204030204" pitchFamily="49" charset="0"/>
              </a:rPr>
              <a:t>schoolsup</a:t>
            </a:r>
            <a:r>
              <a:rPr lang="en-US" altLang="ja-JP" sz="3200" dirty="0">
                <a:latin typeface="Consolas" panose="020B0609020204030204" pitchFamily="49" charset="0"/>
              </a:rPr>
              <a:t>           -0.187796</a:t>
            </a:r>
          </a:p>
          <a:p>
            <a:r>
              <a:rPr lang="en-US" altLang="ja-JP" sz="3200" dirty="0">
                <a:latin typeface="Consolas" panose="020B0609020204030204" pitchFamily="49" charset="0"/>
              </a:rPr>
              <a:t>age                  0.134906</a:t>
            </a:r>
          </a:p>
          <a:p>
            <a:r>
              <a:rPr lang="en-US" altLang="ja-JP" sz="3200" dirty="0">
                <a:latin typeface="Consolas" panose="020B0609020204030204" pitchFamily="49" charset="0"/>
              </a:rPr>
              <a:t>absences            -0.120470</a:t>
            </a:r>
          </a:p>
          <a:p>
            <a:r>
              <a:rPr lang="en-US" altLang="ja-JP" sz="3200" dirty="0" err="1">
                <a:latin typeface="Consolas" panose="020B0609020204030204" pitchFamily="49" charset="0"/>
              </a:rPr>
              <a:t>goout</a:t>
            </a:r>
            <a:r>
              <a:rPr lang="en-US" altLang="ja-JP" sz="3200" dirty="0">
                <a:latin typeface="Consolas" panose="020B0609020204030204" pitchFamily="49" charset="0"/>
              </a:rPr>
              <a:t>               -0.113137</a:t>
            </a:r>
          </a:p>
          <a:p>
            <a:r>
              <a:rPr lang="en-US" altLang="ja-JP" sz="3200" dirty="0" err="1">
                <a:latin typeface="Consolas" panose="020B0609020204030204" pitchFamily="49" charset="0"/>
              </a:rPr>
              <a:t>studytime</a:t>
            </a:r>
            <a:r>
              <a:rPr lang="en-US" altLang="ja-JP" sz="3200" dirty="0">
                <a:latin typeface="Consolas" panose="020B0609020204030204" pitchFamily="49" charset="0"/>
              </a:rPr>
              <a:t>            0.105909</a:t>
            </a:r>
          </a:p>
          <a:p>
            <a:r>
              <a:rPr lang="en-US" altLang="ja-JP" sz="3200" dirty="0">
                <a:latin typeface="Consolas" panose="020B0609020204030204" pitchFamily="49" charset="0"/>
              </a:rPr>
              <a:t>health              -0.103530</a:t>
            </a:r>
          </a:p>
          <a:p>
            <a:r>
              <a:rPr lang="en-US" altLang="ja-JP" sz="3200" dirty="0" err="1">
                <a:latin typeface="Consolas" panose="020B0609020204030204" pitchFamily="49" charset="0"/>
              </a:rPr>
              <a:t>reason_reputation</a:t>
            </a:r>
            <a:r>
              <a:rPr lang="en-US" altLang="ja-JP" sz="3200" dirty="0">
                <a:latin typeface="Consolas" panose="020B0609020204030204" pitchFamily="49" charset="0"/>
              </a:rPr>
              <a:t>    0.102234</a:t>
            </a:r>
          </a:p>
          <a:p>
            <a:r>
              <a:rPr lang="en-US" altLang="ja-JP" sz="3200" dirty="0" err="1">
                <a:latin typeface="Consolas" panose="020B0609020204030204" pitchFamily="49" charset="0"/>
              </a:rPr>
              <a:t>reason_home</a:t>
            </a:r>
            <a:r>
              <a:rPr lang="en-US" altLang="ja-JP" sz="3200" dirty="0">
                <a:latin typeface="Consolas" panose="020B0609020204030204" pitchFamily="49" charset="0"/>
              </a:rPr>
              <a:t>          0.052357</a:t>
            </a:r>
          </a:p>
          <a:p>
            <a:r>
              <a:rPr lang="en-US" altLang="ja-JP" sz="3200" dirty="0" err="1">
                <a:latin typeface="Consolas" panose="020B0609020204030204" pitchFamily="49" charset="0"/>
              </a:rPr>
              <a:t>reason_other</a:t>
            </a:r>
            <a:r>
              <a:rPr lang="en-US" altLang="ja-JP" sz="3200" dirty="0">
                <a:latin typeface="Consolas" panose="020B0609020204030204" pitchFamily="49" charset="0"/>
              </a:rPr>
              <a:t>         0.020691</a:t>
            </a:r>
            <a:endParaRPr lang="ja-JP" altLang="en-US" sz="3200" dirty="0">
              <a:latin typeface="Consolas" panose="020B0609020204030204" pitchFamily="49" charset="0"/>
            </a:endParaRPr>
          </a:p>
        </p:txBody>
      </p:sp>
      <p:sp>
        <p:nvSpPr>
          <p:cNvPr id="8" name="テキスト ボックス 7">
            <a:extLst>
              <a:ext uri="{FF2B5EF4-FFF2-40B4-BE49-F238E27FC236}">
                <a16:creationId xmlns="" xmlns:a16="http://schemas.microsoft.com/office/drawing/2014/main" id="{11354B95-D8CC-3ED6-29D0-DF975380FB15}"/>
              </a:ext>
            </a:extLst>
          </p:cNvPr>
          <p:cNvSpPr txBox="1"/>
          <p:nvPr/>
        </p:nvSpPr>
        <p:spPr>
          <a:xfrm>
            <a:off x="8069298" y="3764827"/>
            <a:ext cx="8536699" cy="3447098"/>
          </a:xfrm>
          <a:prstGeom prst="rect">
            <a:avLst/>
          </a:prstGeom>
          <a:noFill/>
        </p:spPr>
        <p:txBody>
          <a:bodyPr wrap="square" rtlCol="0">
            <a:spAutoFit/>
          </a:bodyPr>
          <a:lstStyle/>
          <a:p>
            <a:r>
              <a:rPr kumimoji="1" lang="en-US" altLang="ja-JP" sz="4000" dirty="0">
                <a:solidFill>
                  <a:srgbClr val="0000FF"/>
                </a:solidFill>
                <a:latin typeface="+mn-ea"/>
                <a:ea typeface="+mn-ea"/>
              </a:rPr>
              <a:t>higher, failures</a:t>
            </a:r>
            <a:r>
              <a:rPr kumimoji="1" lang="ja-JP" altLang="en-US" sz="4000" dirty="0">
                <a:solidFill>
                  <a:srgbClr val="0000FF"/>
                </a:solidFill>
                <a:latin typeface="+mn-ea"/>
                <a:ea typeface="+mn-ea"/>
              </a:rPr>
              <a:t>などの成績への影響が大きく、</a:t>
            </a:r>
            <a:r>
              <a:rPr kumimoji="1" lang="en-US" altLang="ja-JP" sz="4000" dirty="0">
                <a:solidFill>
                  <a:srgbClr val="0000FF"/>
                </a:solidFill>
                <a:latin typeface="+mn-ea"/>
                <a:ea typeface="+mn-ea"/>
              </a:rPr>
              <a:t>reason</a:t>
            </a:r>
            <a:r>
              <a:rPr kumimoji="1" lang="ja-JP" altLang="en-US" sz="4000" dirty="0">
                <a:solidFill>
                  <a:srgbClr val="0000FF"/>
                </a:solidFill>
                <a:latin typeface="+mn-ea"/>
                <a:ea typeface="+mn-ea"/>
              </a:rPr>
              <a:t>の成績への影響は小さいことがわかる。</a:t>
            </a:r>
            <a:endParaRPr kumimoji="1" lang="en-US" altLang="ja-JP" sz="4000" dirty="0">
              <a:solidFill>
                <a:srgbClr val="0000FF"/>
              </a:solidFill>
              <a:latin typeface="+mn-ea"/>
              <a:ea typeface="+mn-ea"/>
            </a:endParaRPr>
          </a:p>
          <a:p>
            <a:endParaRPr kumimoji="1" lang="en-US" altLang="ja-JP" sz="1800" dirty="0">
              <a:solidFill>
                <a:srgbClr val="0000FF"/>
              </a:solidFill>
              <a:latin typeface="+mn-ea"/>
              <a:ea typeface="+mn-ea"/>
            </a:endParaRPr>
          </a:p>
          <a:p>
            <a:r>
              <a:rPr lang="en-US" altLang="ja-JP" sz="4000" dirty="0">
                <a:solidFill>
                  <a:srgbClr val="0000FF"/>
                </a:solidFill>
                <a:latin typeface="+mn-ea"/>
                <a:ea typeface="+mn-ea"/>
              </a:rPr>
              <a:t>failures, </a:t>
            </a:r>
            <a:r>
              <a:rPr lang="en-US" altLang="ja-JP" sz="4000" dirty="0" err="1">
                <a:solidFill>
                  <a:srgbClr val="0000FF"/>
                </a:solidFill>
                <a:latin typeface="+mn-ea"/>
                <a:ea typeface="+mn-ea"/>
              </a:rPr>
              <a:t>schoolsup</a:t>
            </a:r>
            <a:r>
              <a:rPr lang="en-US" altLang="ja-JP" sz="4000" dirty="0">
                <a:solidFill>
                  <a:srgbClr val="0000FF"/>
                </a:solidFill>
                <a:latin typeface="+mn-ea"/>
                <a:ea typeface="+mn-ea"/>
              </a:rPr>
              <a:t>, absences, </a:t>
            </a:r>
            <a:r>
              <a:rPr lang="en-US" altLang="ja-JP" sz="4000" dirty="0" err="1">
                <a:solidFill>
                  <a:srgbClr val="0000FF"/>
                </a:solidFill>
                <a:latin typeface="+mn-ea"/>
                <a:ea typeface="+mn-ea"/>
              </a:rPr>
              <a:t>goout</a:t>
            </a:r>
            <a:r>
              <a:rPr lang="en-US" altLang="ja-JP" sz="4000" dirty="0">
                <a:solidFill>
                  <a:srgbClr val="0000FF"/>
                </a:solidFill>
                <a:latin typeface="+mn-ea"/>
                <a:ea typeface="+mn-ea"/>
              </a:rPr>
              <a:t>, health </a:t>
            </a:r>
            <a:r>
              <a:rPr lang="ja-JP" altLang="en-US" sz="4000" dirty="0">
                <a:solidFill>
                  <a:srgbClr val="0000FF"/>
                </a:solidFill>
                <a:latin typeface="+mn-ea"/>
                <a:ea typeface="+mn-ea"/>
              </a:rPr>
              <a:t>は偏回帰係数が負。</a:t>
            </a:r>
            <a:endParaRPr kumimoji="1" lang="ja-JP" altLang="en-US" sz="4000" dirty="0">
              <a:solidFill>
                <a:srgbClr val="0000FF"/>
              </a:solidFill>
              <a:latin typeface="+mn-ea"/>
              <a:ea typeface="+mn-ea"/>
            </a:endParaRPr>
          </a:p>
        </p:txBody>
      </p:sp>
    </p:spTree>
    <p:extLst>
      <p:ext uri="{BB962C8B-B14F-4D97-AF65-F5344CB8AC3E}">
        <p14:creationId xmlns:p14="http://schemas.microsoft.com/office/powerpoint/2010/main" val="32652748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0FB0983F-DE90-DE48-2426-88F08BE95BF0}"/>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3D7FD49B-EE5B-AC74-2AEE-6084533164F6}"/>
              </a:ext>
            </a:extLst>
          </p:cNvPr>
          <p:cNvSpPr>
            <a:spLocks noGrp="1"/>
          </p:cNvSpPr>
          <p:nvPr>
            <p:ph type="sldNum" sz="quarter" idx="4"/>
          </p:nvPr>
        </p:nvSpPr>
        <p:spPr/>
        <p:txBody>
          <a:bodyPr/>
          <a:lstStyle/>
          <a:p>
            <a:pPr>
              <a:defRPr/>
            </a:pPr>
            <a:fld id="{E62AD30C-4FD0-4E41-9633-AA73C86D07D0}" type="slidenum">
              <a:rPr lang="ja-JP" altLang="en-US" smtClean="0"/>
              <a:pPr>
                <a:defRPr/>
              </a:pPr>
              <a:t>101</a:t>
            </a:fld>
            <a:endParaRPr lang="en-US" altLang="ja-JP" dirty="0"/>
          </a:p>
        </p:txBody>
      </p:sp>
      <p:sp>
        <p:nvSpPr>
          <p:cNvPr id="8" name="テキスト ボックス 7">
            <a:extLst>
              <a:ext uri="{FF2B5EF4-FFF2-40B4-BE49-F238E27FC236}">
                <a16:creationId xmlns="" xmlns:a16="http://schemas.microsoft.com/office/drawing/2014/main" id="{D8FB64B9-70F1-8D0E-3CEE-3D3730C0E308}"/>
              </a:ext>
            </a:extLst>
          </p:cNvPr>
          <p:cNvSpPr txBox="1"/>
          <p:nvPr/>
        </p:nvSpPr>
        <p:spPr>
          <a:xfrm>
            <a:off x="255125" y="771632"/>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9" name="テキスト ボックス 8">
            <a:extLst>
              <a:ext uri="{FF2B5EF4-FFF2-40B4-BE49-F238E27FC236}">
                <a16:creationId xmlns="" xmlns:a16="http://schemas.microsoft.com/office/drawing/2014/main" id="{39920FF6-4421-F4C7-49F9-F6C99DDEB238}"/>
              </a:ext>
            </a:extLst>
          </p:cNvPr>
          <p:cNvSpPr txBox="1"/>
          <p:nvPr/>
        </p:nvSpPr>
        <p:spPr>
          <a:xfrm>
            <a:off x="3067597" y="674651"/>
            <a:ext cx="9174026" cy="1077218"/>
          </a:xfrm>
          <a:prstGeom prst="rect">
            <a:avLst/>
          </a:prstGeom>
          <a:noFill/>
          <a:ln>
            <a:solidFill>
              <a:schemeClr val="tx1"/>
            </a:solidFill>
          </a:ln>
        </p:spPr>
        <p:txBody>
          <a:bodyPr wrap="square" rtlCol="0">
            <a:spAutoFit/>
          </a:bodyPr>
          <a:lstStyle/>
          <a:p>
            <a:r>
              <a:rPr lang="en-US" altLang="ja-JP" sz="3200" dirty="0">
                <a:latin typeface="+mn-ea"/>
                <a:ea typeface="+mn-ea"/>
              </a:rPr>
              <a:t>#### Do prediction with obtained model  </a:t>
            </a:r>
          </a:p>
          <a:p>
            <a:r>
              <a:rPr lang="ja-JP" altLang="en-US" sz="3200" dirty="0">
                <a:latin typeface="+mn-ea"/>
                <a:ea typeface="+mn-ea"/>
              </a:rPr>
              <a:t>得られたモデルを用いて、予測を行う。 </a:t>
            </a:r>
          </a:p>
        </p:txBody>
      </p:sp>
      <p:sp>
        <p:nvSpPr>
          <p:cNvPr id="11" name="テキスト ボックス 10">
            <a:extLst>
              <a:ext uri="{FF2B5EF4-FFF2-40B4-BE49-F238E27FC236}">
                <a16:creationId xmlns="" xmlns:a16="http://schemas.microsoft.com/office/drawing/2014/main" id="{46D31799-23A4-5B4C-2BF8-A83F5B6F0A96}"/>
              </a:ext>
            </a:extLst>
          </p:cNvPr>
          <p:cNvSpPr txBox="1"/>
          <p:nvPr/>
        </p:nvSpPr>
        <p:spPr>
          <a:xfrm>
            <a:off x="479475" y="2006799"/>
            <a:ext cx="16165796" cy="4524315"/>
          </a:xfrm>
          <a:prstGeom prst="rect">
            <a:avLst/>
          </a:prstGeom>
          <a:noFill/>
          <a:ln>
            <a:solidFill>
              <a:schemeClr val="tx1"/>
            </a:solidFill>
          </a:ln>
        </p:spPr>
        <p:txBody>
          <a:bodyPr wrap="square">
            <a:spAutoFit/>
          </a:bodyPr>
          <a:lstStyle/>
          <a:p>
            <a:r>
              <a:rPr lang="en-US" altLang="ja-JP" sz="3600" dirty="0" err="1">
                <a:latin typeface="+mn-ea"/>
                <a:ea typeface="+mn-ea"/>
              </a:rPr>
              <a:t>X_test</a:t>
            </a:r>
            <a:r>
              <a:rPr lang="en-US" altLang="ja-JP" sz="3600" dirty="0">
                <a:latin typeface="+mn-ea"/>
                <a:ea typeface="+mn-ea"/>
              </a:rPr>
              <a:t> = pd.DataFrame([ </a:t>
            </a:r>
            <a:r>
              <a:rPr lang="en-US" altLang="ja-JP" sz="3600" dirty="0">
                <a:solidFill>
                  <a:srgbClr val="0000FF"/>
                </a:solidFill>
                <a:latin typeface="+mn-ea"/>
                <a:ea typeface="+mn-ea"/>
              </a:rPr>
              <a:t>[18, 4, 0, 0, 1, 1,</a:t>
            </a:r>
          </a:p>
          <a:p>
            <a:r>
              <a:rPr lang="en-US" altLang="ja-JP" sz="3600" dirty="0">
                <a:solidFill>
                  <a:srgbClr val="0000FF"/>
                </a:solidFill>
                <a:latin typeface="+mn-ea"/>
                <a:ea typeface="+mn-ea"/>
              </a:rPr>
              <a:t>                                        2, 0, 0, 0, 1],</a:t>
            </a:r>
          </a:p>
          <a:p>
            <a:r>
              <a:rPr lang="en-US" altLang="ja-JP" sz="3600" dirty="0">
                <a:latin typeface="+mn-ea"/>
                <a:ea typeface="+mn-ea"/>
              </a:rPr>
              <a:t>                                      </a:t>
            </a:r>
            <a:r>
              <a:rPr lang="en-US" altLang="ja-JP" sz="3600" dirty="0">
                <a:solidFill>
                  <a:srgbClr val="FF0000"/>
                </a:solidFill>
                <a:latin typeface="+mn-ea"/>
                <a:ea typeface="+mn-ea"/>
              </a:rPr>
              <a:t>[15, 1, 3, 1, 0, 4,</a:t>
            </a:r>
          </a:p>
          <a:p>
            <a:r>
              <a:rPr lang="en-US" altLang="ja-JP" sz="3600" dirty="0">
                <a:solidFill>
                  <a:srgbClr val="FF0000"/>
                </a:solidFill>
                <a:latin typeface="+mn-ea"/>
                <a:ea typeface="+mn-ea"/>
              </a:rPr>
              <a:t>                                        3, 10, 0, 1, 0],</a:t>
            </a:r>
          </a:p>
          <a:p>
            <a:r>
              <a:rPr lang="en-US" altLang="ja-JP" sz="3600" dirty="0">
                <a:latin typeface="+mn-ea"/>
                <a:ea typeface="+mn-ea"/>
              </a:rPr>
              <a:t>                                   ],</a:t>
            </a:r>
          </a:p>
          <a:p>
            <a:r>
              <a:rPr lang="en-US" altLang="ja-JP" sz="3600" dirty="0">
                <a:latin typeface="+mn-ea"/>
                <a:ea typeface="+mn-ea"/>
              </a:rPr>
              <a:t>                                   columns=</a:t>
            </a:r>
            <a:r>
              <a:rPr lang="en-US" altLang="ja-JP" sz="3600" dirty="0" err="1">
                <a:latin typeface="+mn-ea"/>
                <a:ea typeface="+mn-ea"/>
              </a:rPr>
              <a:t>X_dumm.columns</a:t>
            </a:r>
            <a:r>
              <a:rPr lang="en-US" altLang="ja-JP" sz="3600" dirty="0">
                <a:latin typeface="+mn-ea"/>
                <a:ea typeface="+mn-ea"/>
              </a:rPr>
              <a:t>)  # example</a:t>
            </a:r>
          </a:p>
          <a:p>
            <a:r>
              <a:rPr lang="en-US" altLang="ja-JP" sz="3600" dirty="0">
                <a:latin typeface="+mn-ea"/>
                <a:ea typeface="+mn-ea"/>
              </a:rPr>
              <a:t>print('X for prediction:')</a:t>
            </a:r>
          </a:p>
          <a:p>
            <a:r>
              <a:rPr lang="en-US" altLang="ja-JP" sz="3600" dirty="0">
                <a:latin typeface="+mn-ea"/>
                <a:ea typeface="+mn-ea"/>
              </a:rPr>
              <a:t>display(</a:t>
            </a:r>
            <a:r>
              <a:rPr lang="en-US" altLang="ja-JP" sz="3600" dirty="0" err="1">
                <a:latin typeface="+mn-ea"/>
                <a:ea typeface="+mn-ea"/>
              </a:rPr>
              <a:t>X_test</a:t>
            </a:r>
            <a:r>
              <a:rPr lang="en-US" altLang="ja-JP" sz="3600" dirty="0">
                <a:latin typeface="+mn-ea"/>
                <a:ea typeface="+mn-ea"/>
              </a:rPr>
              <a:t>)</a:t>
            </a:r>
            <a:endParaRPr lang="ja-JP" altLang="en-US" sz="3600" dirty="0">
              <a:latin typeface="+mn-ea"/>
              <a:ea typeface="+mn-ea"/>
            </a:endParaRPr>
          </a:p>
        </p:txBody>
      </p:sp>
      <p:sp>
        <p:nvSpPr>
          <p:cNvPr id="2" name="テキスト ボックス 1">
            <a:extLst>
              <a:ext uri="{FF2B5EF4-FFF2-40B4-BE49-F238E27FC236}">
                <a16:creationId xmlns="" xmlns:a16="http://schemas.microsoft.com/office/drawing/2014/main" id="{4975B059-1076-2916-989E-E199984BA266}"/>
              </a:ext>
            </a:extLst>
          </p:cNvPr>
          <p:cNvSpPr txBox="1"/>
          <p:nvPr/>
        </p:nvSpPr>
        <p:spPr>
          <a:xfrm>
            <a:off x="6041601" y="6921688"/>
            <a:ext cx="10410958" cy="1323439"/>
          </a:xfrm>
          <a:prstGeom prst="rect">
            <a:avLst/>
          </a:prstGeom>
          <a:solidFill>
            <a:schemeClr val="bg1"/>
          </a:solidFill>
        </p:spPr>
        <p:txBody>
          <a:bodyPr wrap="square" rtlCol="0">
            <a:spAutoFit/>
          </a:bodyPr>
          <a:lstStyle/>
          <a:p>
            <a:r>
              <a:rPr kumimoji="1" lang="en-US" altLang="ja-JP" sz="4000" dirty="0" err="1">
                <a:latin typeface="+mn-ea"/>
                <a:ea typeface="+mn-ea"/>
              </a:rPr>
              <a:t>X_dumm</a:t>
            </a:r>
            <a:r>
              <a:rPr kumimoji="1" lang="en-US" altLang="ja-JP" sz="4000" dirty="0">
                <a:latin typeface="+mn-ea"/>
                <a:ea typeface="+mn-ea"/>
              </a:rPr>
              <a:t> (</a:t>
            </a:r>
            <a:r>
              <a:rPr kumimoji="1" lang="ja-JP" altLang="en-US" sz="4000" dirty="0">
                <a:latin typeface="+mn-ea"/>
                <a:ea typeface="+mn-ea"/>
              </a:rPr>
              <a:t>ダミー変数化後</a:t>
            </a:r>
            <a:r>
              <a:rPr kumimoji="1" lang="en-US" altLang="ja-JP" sz="4000" dirty="0">
                <a:latin typeface="+mn-ea"/>
                <a:ea typeface="+mn-ea"/>
              </a:rPr>
              <a:t>) </a:t>
            </a:r>
            <a:r>
              <a:rPr kumimoji="1" lang="ja-JP" altLang="en-US" sz="4000" dirty="0">
                <a:latin typeface="+mn-ea"/>
                <a:ea typeface="+mn-ea"/>
              </a:rPr>
              <a:t>の列に合わせて、手で典型的な</a:t>
            </a:r>
            <a:r>
              <a:rPr kumimoji="1" lang="en-US" altLang="ja-JP" sz="4000" dirty="0">
                <a:latin typeface="+mn-ea"/>
                <a:ea typeface="+mn-ea"/>
              </a:rPr>
              <a:t>2</a:t>
            </a:r>
            <a:r>
              <a:rPr kumimoji="1" lang="ja-JP" altLang="en-US" sz="4000" dirty="0">
                <a:latin typeface="+mn-ea"/>
                <a:ea typeface="+mn-ea"/>
              </a:rPr>
              <a:t>人の生徒のデータを作る</a:t>
            </a:r>
          </a:p>
        </p:txBody>
      </p:sp>
    </p:spTree>
    <p:extLst>
      <p:ext uri="{BB962C8B-B14F-4D97-AF65-F5344CB8AC3E}">
        <p14:creationId xmlns:p14="http://schemas.microsoft.com/office/powerpoint/2010/main" val="38851004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 xmlns:a16="http://schemas.microsoft.com/office/drawing/2014/main" id="{260B6F4D-59DC-9411-660A-FFD038578D6B}"/>
              </a:ext>
            </a:extLst>
          </p:cNvPr>
          <p:cNvPicPr>
            <a:picLocks noChangeAspect="1"/>
          </p:cNvPicPr>
          <p:nvPr/>
        </p:nvPicPr>
        <p:blipFill>
          <a:blip r:embed="rId2"/>
          <a:stretch>
            <a:fillRect/>
          </a:stretch>
        </p:blipFill>
        <p:spPr>
          <a:xfrm>
            <a:off x="343125" y="1571057"/>
            <a:ext cx="16631925" cy="2286329"/>
          </a:xfrm>
          <a:prstGeom prst="rect">
            <a:avLst/>
          </a:prstGeom>
          <a:ln>
            <a:solidFill>
              <a:schemeClr val="tx1"/>
            </a:solidFill>
          </a:ln>
        </p:spPr>
      </p:pic>
      <p:sp>
        <p:nvSpPr>
          <p:cNvPr id="4" name="フッター プレースホルダー 3">
            <a:extLst>
              <a:ext uri="{FF2B5EF4-FFF2-40B4-BE49-F238E27FC236}">
                <a16:creationId xmlns="" xmlns:a16="http://schemas.microsoft.com/office/drawing/2014/main" id="{46EFC276-45D7-2193-B663-EADD6D8DFE55}"/>
              </a:ext>
            </a:extLst>
          </p:cNvPr>
          <p:cNvSpPr>
            <a:spLocks noGrp="1"/>
          </p:cNvSpPr>
          <p:nvPr>
            <p:ph type="ftr" sz="quarter" idx="3"/>
          </p:nvPr>
        </p:nvSpPr>
        <p:spPr/>
        <p:txBody>
          <a:bodyPr/>
          <a:lstStyle/>
          <a:p>
            <a:r>
              <a:rPr lang="en-US" altLang="ja-JP" dirty="0"/>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9AAF3D69-57B5-55D8-8A87-30571AAE27C5}"/>
              </a:ext>
            </a:extLst>
          </p:cNvPr>
          <p:cNvSpPr>
            <a:spLocks noGrp="1"/>
          </p:cNvSpPr>
          <p:nvPr>
            <p:ph type="sldNum" sz="quarter" idx="4"/>
          </p:nvPr>
        </p:nvSpPr>
        <p:spPr/>
        <p:txBody>
          <a:bodyPr/>
          <a:lstStyle/>
          <a:p>
            <a:pPr>
              <a:defRPr/>
            </a:pPr>
            <a:fld id="{E62AD30C-4FD0-4E41-9633-AA73C86D07D0}" type="slidenum">
              <a:rPr lang="ja-JP" altLang="en-US" smtClean="0"/>
              <a:pPr>
                <a:defRPr/>
              </a:pPr>
              <a:t>102</a:t>
            </a:fld>
            <a:endParaRPr lang="en-US" altLang="ja-JP" dirty="0"/>
          </a:p>
        </p:txBody>
      </p:sp>
      <p:cxnSp>
        <p:nvCxnSpPr>
          <p:cNvPr id="9" name="直線コネクタ 8">
            <a:extLst>
              <a:ext uri="{FF2B5EF4-FFF2-40B4-BE49-F238E27FC236}">
                <a16:creationId xmlns="" xmlns:a16="http://schemas.microsoft.com/office/drawing/2014/main" id="{B07379D7-D9D8-12C5-1AA9-107A389A3DC1}"/>
              </a:ext>
            </a:extLst>
          </p:cNvPr>
          <p:cNvCxnSpPr/>
          <p:nvPr/>
        </p:nvCxnSpPr>
        <p:spPr bwMode="auto">
          <a:xfrm>
            <a:off x="401724" y="3230935"/>
            <a:ext cx="16592406" cy="0"/>
          </a:xfrm>
          <a:prstGeom prst="line">
            <a:avLst/>
          </a:prstGeom>
          <a:solidFill>
            <a:schemeClr val="accent1"/>
          </a:solidFill>
          <a:ln w="76200" cap="flat" cmpd="sng" algn="ctr">
            <a:solidFill>
              <a:srgbClr val="0000FF"/>
            </a:solidFill>
            <a:prstDash val="solid"/>
            <a:round/>
            <a:headEnd type="none" w="med" len="med"/>
            <a:tailEnd type="none" w="med" len="med"/>
          </a:ln>
          <a:effectLst/>
        </p:spPr>
      </p:cxnSp>
      <p:cxnSp>
        <p:nvCxnSpPr>
          <p:cNvPr id="10" name="直線コネクタ 9">
            <a:extLst>
              <a:ext uri="{FF2B5EF4-FFF2-40B4-BE49-F238E27FC236}">
                <a16:creationId xmlns="" xmlns:a16="http://schemas.microsoft.com/office/drawing/2014/main" id="{A5F40C8C-7F6B-0999-9190-6E8B7ECFB94A}"/>
              </a:ext>
            </a:extLst>
          </p:cNvPr>
          <p:cNvCxnSpPr/>
          <p:nvPr/>
        </p:nvCxnSpPr>
        <p:spPr bwMode="auto">
          <a:xfrm>
            <a:off x="401724" y="3835633"/>
            <a:ext cx="16592406"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sp>
        <p:nvSpPr>
          <p:cNvPr id="11" name="テキスト ボックス 10">
            <a:extLst>
              <a:ext uri="{FF2B5EF4-FFF2-40B4-BE49-F238E27FC236}">
                <a16:creationId xmlns="" xmlns:a16="http://schemas.microsoft.com/office/drawing/2014/main" id="{D3268433-582D-F800-FBCD-33EA8F2B4312}"/>
              </a:ext>
            </a:extLst>
          </p:cNvPr>
          <p:cNvSpPr txBox="1"/>
          <p:nvPr/>
        </p:nvSpPr>
        <p:spPr>
          <a:xfrm>
            <a:off x="947528" y="4563953"/>
            <a:ext cx="15301700" cy="3785652"/>
          </a:xfrm>
          <a:prstGeom prst="rect">
            <a:avLst/>
          </a:prstGeom>
          <a:noFill/>
        </p:spPr>
        <p:txBody>
          <a:bodyPr wrap="square" rtlCol="0">
            <a:spAutoFit/>
          </a:bodyPr>
          <a:lstStyle/>
          <a:p>
            <a:r>
              <a:rPr kumimoji="1" lang="en-US" altLang="ja-JP" sz="3600" dirty="0">
                <a:solidFill>
                  <a:srgbClr val="0000FF"/>
                </a:solidFill>
                <a:latin typeface="+mn-ea"/>
                <a:ea typeface="+mn-ea"/>
              </a:rPr>
              <a:t>0</a:t>
            </a:r>
            <a:r>
              <a:rPr kumimoji="1" lang="ja-JP" altLang="en-US" sz="3600" dirty="0">
                <a:solidFill>
                  <a:srgbClr val="0000FF"/>
                </a:solidFill>
                <a:latin typeface="+mn-ea"/>
                <a:ea typeface="+mn-ea"/>
              </a:rPr>
              <a:t>番の生徒 </a:t>
            </a:r>
            <a:r>
              <a:rPr kumimoji="1" lang="en-US" altLang="ja-JP" sz="3600" dirty="0">
                <a:solidFill>
                  <a:srgbClr val="0000FF"/>
                </a:solidFill>
                <a:latin typeface="+mn-ea"/>
                <a:ea typeface="+mn-ea"/>
              </a:rPr>
              <a:t>(</a:t>
            </a:r>
            <a:r>
              <a:rPr kumimoji="1" lang="ja-JP" altLang="en-US" sz="3600" dirty="0">
                <a:solidFill>
                  <a:srgbClr val="0000FF"/>
                </a:solidFill>
                <a:latin typeface="+mn-ea"/>
                <a:ea typeface="+mn-ea"/>
              </a:rPr>
              <a:t>高成績が予想される</a:t>
            </a:r>
            <a:r>
              <a:rPr kumimoji="1" lang="en-US" altLang="ja-JP" sz="3600" dirty="0">
                <a:solidFill>
                  <a:srgbClr val="0000FF"/>
                </a:solidFill>
                <a:latin typeface="+mn-ea"/>
                <a:ea typeface="+mn-ea"/>
              </a:rPr>
              <a:t>):</a:t>
            </a:r>
          </a:p>
          <a:p>
            <a:r>
              <a:rPr lang="en-US" altLang="ja-JP" sz="3600" dirty="0">
                <a:solidFill>
                  <a:srgbClr val="0000FF"/>
                </a:solidFill>
                <a:latin typeface="+mn-ea"/>
                <a:ea typeface="+mn-ea"/>
              </a:rPr>
              <a:t>18</a:t>
            </a:r>
            <a:r>
              <a:rPr lang="ja-JP" altLang="en-US" sz="3600" dirty="0">
                <a:solidFill>
                  <a:srgbClr val="0000FF"/>
                </a:solidFill>
                <a:latin typeface="+mn-ea"/>
                <a:ea typeface="+mn-ea"/>
              </a:rPr>
              <a:t>歳</a:t>
            </a:r>
            <a:r>
              <a:rPr lang="en-US" altLang="ja-JP" sz="3600" dirty="0">
                <a:solidFill>
                  <a:srgbClr val="0000FF"/>
                </a:solidFill>
                <a:latin typeface="+mn-ea"/>
                <a:ea typeface="+mn-ea"/>
              </a:rPr>
              <a:t>(</a:t>
            </a:r>
            <a:r>
              <a:rPr lang="ja-JP" altLang="en-US" sz="3600" dirty="0">
                <a:solidFill>
                  <a:srgbClr val="0000FF"/>
                </a:solidFill>
                <a:latin typeface="+mn-ea"/>
                <a:ea typeface="+mn-ea"/>
              </a:rPr>
              <a:t>年齢高め</a:t>
            </a:r>
            <a:r>
              <a:rPr lang="en-US" altLang="ja-JP" sz="3600" dirty="0">
                <a:solidFill>
                  <a:srgbClr val="0000FF"/>
                </a:solidFill>
                <a:latin typeface="+mn-ea"/>
                <a:ea typeface="+mn-ea"/>
              </a:rPr>
              <a:t>)</a:t>
            </a:r>
            <a:r>
              <a:rPr lang="ja-JP" altLang="en-US" sz="3600" dirty="0">
                <a:solidFill>
                  <a:srgbClr val="0000FF"/>
                </a:solidFill>
                <a:latin typeface="+mn-ea"/>
                <a:ea typeface="+mn-ea"/>
              </a:rPr>
              <a:t>、勉強時間</a:t>
            </a:r>
            <a:r>
              <a:rPr lang="en-US" altLang="ja-JP" sz="3600" dirty="0">
                <a:solidFill>
                  <a:srgbClr val="0000FF"/>
                </a:solidFill>
                <a:latin typeface="+mn-ea"/>
                <a:ea typeface="+mn-ea"/>
              </a:rPr>
              <a:t>4</a:t>
            </a:r>
            <a:r>
              <a:rPr lang="ja-JP" altLang="en-US" sz="3600" dirty="0">
                <a:solidFill>
                  <a:srgbClr val="0000FF"/>
                </a:solidFill>
                <a:latin typeface="+mn-ea"/>
                <a:ea typeface="+mn-ea"/>
              </a:rPr>
              <a:t>、落第</a:t>
            </a:r>
            <a:r>
              <a:rPr lang="en-US" altLang="ja-JP" sz="3600" dirty="0">
                <a:solidFill>
                  <a:srgbClr val="0000FF"/>
                </a:solidFill>
                <a:latin typeface="+mn-ea"/>
                <a:ea typeface="+mn-ea"/>
              </a:rPr>
              <a:t>0</a:t>
            </a:r>
            <a:r>
              <a:rPr lang="ja-JP" altLang="en-US" sz="3600" dirty="0">
                <a:solidFill>
                  <a:srgbClr val="0000FF"/>
                </a:solidFill>
                <a:latin typeface="+mn-ea"/>
                <a:ea typeface="+mn-ea"/>
              </a:rPr>
              <a:t>、特別教育支援なし、進学希望、友達との外出頻度</a:t>
            </a:r>
            <a:r>
              <a:rPr lang="en-US" altLang="ja-JP" sz="3600" dirty="0">
                <a:solidFill>
                  <a:srgbClr val="0000FF"/>
                </a:solidFill>
                <a:latin typeface="+mn-ea"/>
                <a:ea typeface="+mn-ea"/>
              </a:rPr>
              <a:t>1</a:t>
            </a:r>
            <a:r>
              <a:rPr lang="ja-JP" altLang="en-US" sz="3600" dirty="0">
                <a:solidFill>
                  <a:srgbClr val="0000FF"/>
                </a:solidFill>
                <a:latin typeface="+mn-ea"/>
                <a:ea typeface="+mn-ea"/>
              </a:rPr>
              <a:t>、健康</a:t>
            </a:r>
            <a:r>
              <a:rPr lang="en-US" altLang="ja-JP" sz="3600" dirty="0">
                <a:solidFill>
                  <a:srgbClr val="0000FF"/>
                </a:solidFill>
                <a:latin typeface="+mn-ea"/>
                <a:ea typeface="+mn-ea"/>
              </a:rPr>
              <a:t>2</a:t>
            </a:r>
            <a:r>
              <a:rPr lang="ja-JP" altLang="en-US" sz="3600" dirty="0">
                <a:solidFill>
                  <a:srgbClr val="0000FF"/>
                </a:solidFill>
                <a:latin typeface="+mn-ea"/>
                <a:ea typeface="+mn-ea"/>
              </a:rPr>
              <a:t>、欠席</a:t>
            </a:r>
            <a:r>
              <a:rPr lang="en-US" altLang="ja-JP" sz="3600" dirty="0">
                <a:solidFill>
                  <a:srgbClr val="0000FF"/>
                </a:solidFill>
                <a:latin typeface="+mn-ea"/>
                <a:ea typeface="+mn-ea"/>
              </a:rPr>
              <a:t>0</a:t>
            </a:r>
            <a:r>
              <a:rPr lang="ja-JP" altLang="en-US" sz="3600" dirty="0">
                <a:solidFill>
                  <a:srgbClr val="0000FF"/>
                </a:solidFill>
                <a:latin typeface="+mn-ea"/>
                <a:ea typeface="+mn-ea"/>
              </a:rPr>
              <a:t>、志望理由「評判」</a:t>
            </a:r>
            <a:endParaRPr lang="en-US" altLang="ja-JP" sz="3600" dirty="0">
              <a:solidFill>
                <a:srgbClr val="0000FF"/>
              </a:solidFill>
              <a:latin typeface="+mn-ea"/>
              <a:ea typeface="+mn-ea"/>
            </a:endParaRPr>
          </a:p>
          <a:p>
            <a:endParaRPr kumimoji="1" lang="en-US" altLang="ja-JP" sz="1800" dirty="0">
              <a:solidFill>
                <a:srgbClr val="0000FF"/>
              </a:solidFill>
              <a:latin typeface="+mn-ea"/>
              <a:ea typeface="+mn-ea"/>
            </a:endParaRPr>
          </a:p>
          <a:p>
            <a:r>
              <a:rPr kumimoji="1" lang="en-US" altLang="ja-JP" sz="3600" dirty="0">
                <a:solidFill>
                  <a:srgbClr val="FF0000"/>
                </a:solidFill>
                <a:latin typeface="+mn-ea"/>
                <a:ea typeface="+mn-ea"/>
              </a:rPr>
              <a:t>1</a:t>
            </a:r>
            <a:r>
              <a:rPr kumimoji="1" lang="ja-JP" altLang="en-US" sz="3600" dirty="0">
                <a:solidFill>
                  <a:srgbClr val="FF0000"/>
                </a:solidFill>
                <a:latin typeface="+mn-ea"/>
                <a:ea typeface="+mn-ea"/>
              </a:rPr>
              <a:t>番の生徒 </a:t>
            </a:r>
            <a:r>
              <a:rPr kumimoji="1" lang="en-US" altLang="ja-JP" sz="3600" dirty="0">
                <a:solidFill>
                  <a:srgbClr val="FF0000"/>
                </a:solidFill>
                <a:latin typeface="+mn-ea"/>
                <a:ea typeface="+mn-ea"/>
              </a:rPr>
              <a:t>(</a:t>
            </a:r>
            <a:r>
              <a:rPr kumimoji="1" lang="ja-JP" altLang="en-US" sz="3600" dirty="0">
                <a:solidFill>
                  <a:srgbClr val="FF0000"/>
                </a:solidFill>
                <a:latin typeface="+mn-ea"/>
                <a:ea typeface="+mn-ea"/>
              </a:rPr>
              <a:t>低成績が予想される</a:t>
            </a:r>
            <a:r>
              <a:rPr kumimoji="1" lang="en-US" altLang="ja-JP" sz="3600" dirty="0">
                <a:solidFill>
                  <a:srgbClr val="FF0000"/>
                </a:solidFill>
                <a:latin typeface="+mn-ea"/>
                <a:ea typeface="+mn-ea"/>
              </a:rPr>
              <a:t>):</a:t>
            </a:r>
          </a:p>
          <a:p>
            <a:r>
              <a:rPr lang="en-US" altLang="ja-JP" sz="3600" dirty="0">
                <a:solidFill>
                  <a:srgbClr val="FF0000"/>
                </a:solidFill>
                <a:latin typeface="+mn-ea"/>
                <a:ea typeface="+mn-ea"/>
              </a:rPr>
              <a:t>15</a:t>
            </a:r>
            <a:r>
              <a:rPr lang="ja-JP" altLang="en-US" sz="3600" dirty="0">
                <a:solidFill>
                  <a:srgbClr val="FF0000"/>
                </a:solidFill>
                <a:latin typeface="+mn-ea"/>
                <a:ea typeface="+mn-ea"/>
              </a:rPr>
              <a:t>歳</a:t>
            </a:r>
            <a:r>
              <a:rPr lang="en-US" altLang="ja-JP" sz="3600" dirty="0">
                <a:solidFill>
                  <a:srgbClr val="FF0000"/>
                </a:solidFill>
                <a:latin typeface="+mn-ea"/>
                <a:ea typeface="+mn-ea"/>
              </a:rPr>
              <a:t>(</a:t>
            </a:r>
            <a:r>
              <a:rPr lang="ja-JP" altLang="en-US" sz="3600" dirty="0">
                <a:solidFill>
                  <a:srgbClr val="FF0000"/>
                </a:solidFill>
                <a:latin typeface="+mn-ea"/>
                <a:ea typeface="+mn-ea"/>
              </a:rPr>
              <a:t>年齢低め</a:t>
            </a:r>
            <a:r>
              <a:rPr lang="en-US" altLang="ja-JP" sz="3600" dirty="0">
                <a:solidFill>
                  <a:srgbClr val="FF0000"/>
                </a:solidFill>
                <a:latin typeface="+mn-ea"/>
                <a:ea typeface="+mn-ea"/>
              </a:rPr>
              <a:t>)</a:t>
            </a:r>
            <a:r>
              <a:rPr lang="ja-JP" altLang="en-US" sz="3600" dirty="0">
                <a:solidFill>
                  <a:srgbClr val="FF0000"/>
                </a:solidFill>
                <a:latin typeface="+mn-ea"/>
                <a:ea typeface="+mn-ea"/>
              </a:rPr>
              <a:t>、勉強時間</a:t>
            </a:r>
            <a:r>
              <a:rPr lang="en-US" altLang="ja-JP" sz="3600" dirty="0">
                <a:solidFill>
                  <a:srgbClr val="FF0000"/>
                </a:solidFill>
                <a:latin typeface="+mn-ea"/>
                <a:ea typeface="+mn-ea"/>
              </a:rPr>
              <a:t>1</a:t>
            </a:r>
            <a:r>
              <a:rPr lang="ja-JP" altLang="en-US" sz="3600" dirty="0">
                <a:solidFill>
                  <a:srgbClr val="FF0000"/>
                </a:solidFill>
                <a:latin typeface="+mn-ea"/>
                <a:ea typeface="+mn-ea"/>
              </a:rPr>
              <a:t>、落第</a:t>
            </a:r>
            <a:r>
              <a:rPr lang="en-US" altLang="ja-JP" sz="3600" dirty="0">
                <a:solidFill>
                  <a:srgbClr val="FF0000"/>
                </a:solidFill>
                <a:latin typeface="+mn-ea"/>
                <a:ea typeface="+mn-ea"/>
              </a:rPr>
              <a:t>3</a:t>
            </a:r>
            <a:r>
              <a:rPr lang="ja-JP" altLang="en-US" sz="3600" dirty="0">
                <a:solidFill>
                  <a:srgbClr val="FF0000"/>
                </a:solidFill>
                <a:latin typeface="+mn-ea"/>
                <a:ea typeface="+mn-ea"/>
              </a:rPr>
              <a:t>、特別教育支援あり、進学希望なし、友達との外出頻度</a:t>
            </a:r>
            <a:r>
              <a:rPr lang="en-US" altLang="ja-JP" sz="3600" dirty="0">
                <a:solidFill>
                  <a:srgbClr val="FF0000"/>
                </a:solidFill>
                <a:latin typeface="+mn-ea"/>
                <a:ea typeface="+mn-ea"/>
              </a:rPr>
              <a:t>4</a:t>
            </a:r>
            <a:r>
              <a:rPr lang="ja-JP" altLang="en-US" sz="3600" dirty="0">
                <a:solidFill>
                  <a:srgbClr val="FF0000"/>
                </a:solidFill>
                <a:latin typeface="+mn-ea"/>
                <a:ea typeface="+mn-ea"/>
              </a:rPr>
              <a:t>、健康</a:t>
            </a:r>
            <a:r>
              <a:rPr lang="en-US" altLang="ja-JP" sz="3600" dirty="0">
                <a:solidFill>
                  <a:srgbClr val="FF0000"/>
                </a:solidFill>
                <a:latin typeface="+mn-ea"/>
                <a:ea typeface="+mn-ea"/>
              </a:rPr>
              <a:t>3</a:t>
            </a:r>
            <a:r>
              <a:rPr lang="ja-JP" altLang="en-US" sz="3600" dirty="0">
                <a:solidFill>
                  <a:srgbClr val="FF0000"/>
                </a:solidFill>
                <a:latin typeface="+mn-ea"/>
                <a:ea typeface="+mn-ea"/>
              </a:rPr>
              <a:t>、欠席</a:t>
            </a:r>
            <a:r>
              <a:rPr lang="en-US" altLang="ja-JP" sz="3600" dirty="0">
                <a:solidFill>
                  <a:srgbClr val="FF0000"/>
                </a:solidFill>
                <a:latin typeface="+mn-ea"/>
                <a:ea typeface="+mn-ea"/>
              </a:rPr>
              <a:t>10</a:t>
            </a:r>
            <a:r>
              <a:rPr lang="ja-JP" altLang="en-US" sz="3600" dirty="0">
                <a:solidFill>
                  <a:srgbClr val="FF0000"/>
                </a:solidFill>
                <a:latin typeface="+mn-ea"/>
                <a:ea typeface="+mn-ea"/>
              </a:rPr>
              <a:t>、志望理由「その他」</a:t>
            </a:r>
            <a:endParaRPr lang="en-US" altLang="ja-JP" sz="3600" dirty="0">
              <a:solidFill>
                <a:srgbClr val="FF0000"/>
              </a:solidFill>
              <a:latin typeface="+mn-ea"/>
              <a:ea typeface="+mn-ea"/>
            </a:endParaRPr>
          </a:p>
        </p:txBody>
      </p:sp>
    </p:spTree>
    <p:extLst>
      <p:ext uri="{BB962C8B-B14F-4D97-AF65-F5344CB8AC3E}">
        <p14:creationId xmlns:p14="http://schemas.microsoft.com/office/powerpoint/2010/main" val="41020380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0FB0983F-DE90-DE48-2426-88F08BE95BF0}"/>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3D7FD49B-EE5B-AC74-2AEE-6084533164F6}"/>
              </a:ext>
            </a:extLst>
          </p:cNvPr>
          <p:cNvSpPr>
            <a:spLocks noGrp="1"/>
          </p:cNvSpPr>
          <p:nvPr>
            <p:ph type="sldNum" sz="quarter" idx="4"/>
          </p:nvPr>
        </p:nvSpPr>
        <p:spPr/>
        <p:txBody>
          <a:bodyPr/>
          <a:lstStyle/>
          <a:p>
            <a:pPr>
              <a:defRPr/>
            </a:pPr>
            <a:fld id="{E62AD30C-4FD0-4E41-9633-AA73C86D07D0}" type="slidenum">
              <a:rPr lang="ja-JP" altLang="en-US" smtClean="0"/>
              <a:pPr>
                <a:defRPr/>
              </a:pPr>
              <a:t>103</a:t>
            </a:fld>
            <a:endParaRPr lang="en-US" altLang="ja-JP" dirty="0"/>
          </a:p>
        </p:txBody>
      </p:sp>
      <p:sp>
        <p:nvSpPr>
          <p:cNvPr id="11" name="テキスト ボックス 10">
            <a:extLst>
              <a:ext uri="{FF2B5EF4-FFF2-40B4-BE49-F238E27FC236}">
                <a16:creationId xmlns="" xmlns:a16="http://schemas.microsoft.com/office/drawing/2014/main" id="{46D31799-23A4-5B4C-2BF8-A83F5B6F0A96}"/>
              </a:ext>
            </a:extLst>
          </p:cNvPr>
          <p:cNvSpPr txBox="1"/>
          <p:nvPr/>
        </p:nvSpPr>
        <p:spPr>
          <a:xfrm>
            <a:off x="370619" y="831142"/>
            <a:ext cx="9001844" cy="2308324"/>
          </a:xfrm>
          <a:prstGeom prst="rect">
            <a:avLst/>
          </a:prstGeom>
          <a:noFill/>
          <a:ln>
            <a:solidFill>
              <a:schemeClr val="tx1"/>
            </a:solidFill>
          </a:ln>
        </p:spPr>
        <p:txBody>
          <a:bodyPr wrap="square">
            <a:spAutoFit/>
          </a:bodyPr>
          <a:lstStyle/>
          <a:p>
            <a:r>
              <a:rPr lang="en-US" altLang="ja-JP" sz="3600" dirty="0" err="1">
                <a:latin typeface="+mn-ea"/>
                <a:ea typeface="+mn-ea"/>
              </a:rPr>
              <a:t>X_test_c</a:t>
            </a:r>
            <a:r>
              <a:rPr lang="en-US" altLang="ja-JP" sz="3600" dirty="0">
                <a:latin typeface="+mn-ea"/>
                <a:ea typeface="+mn-ea"/>
              </a:rPr>
              <a:t> = </a:t>
            </a:r>
            <a:r>
              <a:rPr lang="en-US" altLang="ja-JP" sz="3600" dirty="0" err="1">
                <a:latin typeface="+mn-ea"/>
                <a:ea typeface="+mn-ea"/>
              </a:rPr>
              <a:t>sm.add_constant</a:t>
            </a:r>
            <a:r>
              <a:rPr lang="en-US" altLang="ja-JP" sz="3600" dirty="0">
                <a:latin typeface="+mn-ea"/>
                <a:ea typeface="+mn-ea"/>
              </a:rPr>
              <a:t>(</a:t>
            </a:r>
            <a:r>
              <a:rPr lang="en-US" altLang="ja-JP" sz="3600" dirty="0" err="1">
                <a:latin typeface="+mn-ea"/>
                <a:ea typeface="+mn-ea"/>
              </a:rPr>
              <a:t>X_test</a:t>
            </a:r>
            <a:r>
              <a:rPr lang="en-US" altLang="ja-JP" sz="3600" dirty="0">
                <a:latin typeface="+mn-ea"/>
                <a:ea typeface="+mn-ea"/>
              </a:rPr>
              <a:t>)</a:t>
            </a:r>
          </a:p>
          <a:p>
            <a:r>
              <a:rPr lang="en-US" altLang="ja-JP" sz="3600" dirty="0" err="1">
                <a:latin typeface="+mn-ea"/>
                <a:ea typeface="+mn-ea"/>
              </a:rPr>
              <a:t>y_test</a:t>
            </a:r>
            <a:r>
              <a:rPr lang="en-US" altLang="ja-JP" sz="3600" dirty="0">
                <a:latin typeface="+mn-ea"/>
                <a:ea typeface="+mn-ea"/>
              </a:rPr>
              <a:t> = </a:t>
            </a:r>
            <a:r>
              <a:rPr lang="en-US" altLang="ja-JP" sz="3600" dirty="0" err="1">
                <a:latin typeface="+mn-ea"/>
                <a:ea typeface="+mn-ea"/>
              </a:rPr>
              <a:t>results.</a:t>
            </a:r>
            <a:r>
              <a:rPr lang="en-US" altLang="ja-JP" sz="3600" b="1" dirty="0" err="1">
                <a:solidFill>
                  <a:srgbClr val="FF00FF"/>
                </a:solidFill>
                <a:latin typeface="+mn-ea"/>
                <a:ea typeface="+mn-ea"/>
              </a:rPr>
              <a:t>predict</a:t>
            </a:r>
            <a:r>
              <a:rPr lang="en-US" altLang="ja-JP" sz="3600" dirty="0">
                <a:latin typeface="+mn-ea"/>
                <a:ea typeface="+mn-ea"/>
              </a:rPr>
              <a:t>(</a:t>
            </a:r>
            <a:r>
              <a:rPr lang="en-US" altLang="ja-JP" sz="3600" dirty="0" err="1">
                <a:latin typeface="+mn-ea"/>
                <a:ea typeface="+mn-ea"/>
              </a:rPr>
              <a:t>X_test_c</a:t>
            </a:r>
            <a:r>
              <a:rPr lang="en-US" altLang="ja-JP" sz="3600" dirty="0">
                <a:latin typeface="+mn-ea"/>
                <a:ea typeface="+mn-ea"/>
              </a:rPr>
              <a:t>)</a:t>
            </a:r>
          </a:p>
          <a:p>
            <a:r>
              <a:rPr lang="en-US" altLang="ja-JP" sz="3600" dirty="0">
                <a:latin typeface="+mn-ea"/>
                <a:ea typeface="+mn-ea"/>
              </a:rPr>
              <a:t>print('Predicted y:')</a:t>
            </a:r>
          </a:p>
          <a:p>
            <a:r>
              <a:rPr lang="en-US" altLang="ja-JP" sz="3600" dirty="0">
                <a:latin typeface="+mn-ea"/>
                <a:ea typeface="+mn-ea"/>
              </a:rPr>
              <a:t>print(</a:t>
            </a:r>
            <a:r>
              <a:rPr lang="en-US" altLang="ja-JP" sz="3600" dirty="0" err="1">
                <a:latin typeface="+mn-ea"/>
                <a:ea typeface="+mn-ea"/>
              </a:rPr>
              <a:t>y_test</a:t>
            </a:r>
            <a:r>
              <a:rPr lang="en-US" altLang="ja-JP" sz="3600" dirty="0">
                <a:latin typeface="+mn-ea"/>
                <a:ea typeface="+mn-ea"/>
              </a:rPr>
              <a:t>)</a:t>
            </a:r>
            <a:endParaRPr lang="ja-JP" altLang="en-US" sz="3600" dirty="0">
              <a:latin typeface="+mn-ea"/>
              <a:ea typeface="+mn-ea"/>
            </a:endParaRPr>
          </a:p>
        </p:txBody>
      </p:sp>
      <p:sp>
        <p:nvSpPr>
          <p:cNvPr id="31" name="テキスト ボックス 30">
            <a:extLst>
              <a:ext uri="{FF2B5EF4-FFF2-40B4-BE49-F238E27FC236}">
                <a16:creationId xmlns="" xmlns:a16="http://schemas.microsoft.com/office/drawing/2014/main" id="{487374F7-D0D3-C046-FBF6-1F1A1D039E04}"/>
              </a:ext>
            </a:extLst>
          </p:cNvPr>
          <p:cNvSpPr txBox="1"/>
          <p:nvPr/>
        </p:nvSpPr>
        <p:spPr>
          <a:xfrm>
            <a:off x="8452785" y="3984256"/>
            <a:ext cx="6927883" cy="1077218"/>
          </a:xfrm>
          <a:prstGeom prst="rect">
            <a:avLst/>
          </a:prstGeom>
          <a:solidFill>
            <a:schemeClr val="bg1"/>
          </a:solidFill>
        </p:spPr>
        <p:txBody>
          <a:bodyPr wrap="square" rtlCol="0">
            <a:spAutoFit/>
          </a:bodyPr>
          <a:lstStyle/>
          <a:p>
            <a:r>
              <a:rPr lang="en-US" altLang="ja-JP" sz="3200" dirty="0">
                <a:solidFill>
                  <a:schemeClr val="accent1">
                    <a:lumMod val="75000"/>
                  </a:schemeClr>
                </a:solidFill>
                <a:latin typeface="+mn-ea"/>
                <a:ea typeface="+mn-ea"/>
              </a:rPr>
              <a:t>2</a:t>
            </a:r>
            <a:r>
              <a:rPr lang="ja-JP" altLang="en-US" sz="3200" dirty="0">
                <a:solidFill>
                  <a:schemeClr val="accent1">
                    <a:lumMod val="75000"/>
                  </a:schemeClr>
                </a:solidFill>
                <a:latin typeface="+mn-ea"/>
                <a:ea typeface="+mn-ea"/>
              </a:rPr>
              <a:t>人の学生に対する予測成績の値を一度に求めた。</a:t>
            </a:r>
            <a:endParaRPr kumimoji="1" lang="ja-JP" altLang="en-US" sz="3200" dirty="0">
              <a:solidFill>
                <a:schemeClr val="accent1">
                  <a:lumMod val="75000"/>
                </a:schemeClr>
              </a:solidFill>
              <a:latin typeface="+mn-ea"/>
              <a:ea typeface="+mn-ea"/>
            </a:endParaRPr>
          </a:p>
        </p:txBody>
      </p:sp>
      <p:sp>
        <p:nvSpPr>
          <p:cNvPr id="33" name="テキスト ボックス 32">
            <a:extLst>
              <a:ext uri="{FF2B5EF4-FFF2-40B4-BE49-F238E27FC236}">
                <a16:creationId xmlns="" xmlns:a16="http://schemas.microsoft.com/office/drawing/2014/main" id="{7A13677D-EF58-3EEB-2C0F-FA1CD56A71E5}"/>
              </a:ext>
            </a:extLst>
          </p:cNvPr>
          <p:cNvSpPr txBox="1"/>
          <p:nvPr/>
        </p:nvSpPr>
        <p:spPr>
          <a:xfrm>
            <a:off x="393744" y="3306759"/>
            <a:ext cx="4118180" cy="2308324"/>
          </a:xfrm>
          <a:prstGeom prst="rect">
            <a:avLst/>
          </a:prstGeom>
          <a:noFill/>
        </p:spPr>
        <p:txBody>
          <a:bodyPr wrap="square">
            <a:spAutoFit/>
          </a:bodyPr>
          <a:lstStyle/>
          <a:p>
            <a:r>
              <a:rPr lang="en-US" altLang="ja-JP" sz="3600" dirty="0">
                <a:latin typeface="Consolas" panose="020B0609020204030204" pitchFamily="49" charset="0"/>
              </a:rPr>
              <a:t>Predicted y:</a:t>
            </a:r>
          </a:p>
          <a:p>
            <a:r>
              <a:rPr lang="en-US" altLang="ja-JP" sz="3600" dirty="0">
                <a:latin typeface="Consolas" panose="020B0609020204030204" pitchFamily="49" charset="0"/>
              </a:rPr>
              <a:t>0    15.683232</a:t>
            </a:r>
          </a:p>
          <a:p>
            <a:r>
              <a:rPr lang="en-US" altLang="ja-JP" sz="3600" dirty="0">
                <a:latin typeface="Consolas" panose="020B0609020204030204" pitchFamily="49" charset="0"/>
              </a:rPr>
              <a:t>1     3.986678</a:t>
            </a:r>
          </a:p>
          <a:p>
            <a:r>
              <a:rPr lang="en-US" altLang="ja-JP" sz="3600" dirty="0" err="1">
                <a:latin typeface="Consolas" panose="020B0609020204030204" pitchFamily="49" charset="0"/>
              </a:rPr>
              <a:t>dtype</a:t>
            </a:r>
            <a:r>
              <a:rPr lang="en-US" altLang="ja-JP" sz="3600" dirty="0">
                <a:latin typeface="Consolas" panose="020B0609020204030204" pitchFamily="49" charset="0"/>
              </a:rPr>
              <a:t>: float64</a:t>
            </a:r>
            <a:endParaRPr lang="ja-JP" altLang="en-US" sz="3600" dirty="0">
              <a:latin typeface="Consolas" panose="020B0609020204030204" pitchFamily="49" charset="0"/>
            </a:endParaRPr>
          </a:p>
        </p:txBody>
      </p:sp>
      <p:sp>
        <p:nvSpPr>
          <p:cNvPr id="35" name="テキスト ボックス 34">
            <a:extLst>
              <a:ext uri="{FF2B5EF4-FFF2-40B4-BE49-F238E27FC236}">
                <a16:creationId xmlns="" xmlns:a16="http://schemas.microsoft.com/office/drawing/2014/main" id="{02C178C0-E23E-FB6A-8FE0-5DDCED76F260}"/>
              </a:ext>
            </a:extLst>
          </p:cNvPr>
          <p:cNvSpPr txBox="1"/>
          <p:nvPr/>
        </p:nvSpPr>
        <p:spPr>
          <a:xfrm>
            <a:off x="4511924" y="3957661"/>
            <a:ext cx="3564395" cy="584775"/>
          </a:xfrm>
          <a:prstGeom prst="rect">
            <a:avLst/>
          </a:prstGeom>
          <a:solidFill>
            <a:schemeClr val="bg1"/>
          </a:solidFill>
        </p:spPr>
        <p:txBody>
          <a:bodyPr wrap="square" rtlCol="0">
            <a:spAutoFit/>
          </a:bodyPr>
          <a:lstStyle/>
          <a:p>
            <a:r>
              <a:rPr kumimoji="1" lang="ja-JP" altLang="en-US" sz="3200" dirty="0">
                <a:solidFill>
                  <a:srgbClr val="0000FF"/>
                </a:solidFill>
                <a:latin typeface="+mn-ea"/>
                <a:ea typeface="+mn-ea"/>
              </a:rPr>
              <a:t>たしかに高成績</a:t>
            </a:r>
          </a:p>
        </p:txBody>
      </p:sp>
      <p:sp>
        <p:nvSpPr>
          <p:cNvPr id="12" name="テキスト ボックス 11">
            <a:extLst>
              <a:ext uri="{FF2B5EF4-FFF2-40B4-BE49-F238E27FC236}">
                <a16:creationId xmlns="" xmlns:a16="http://schemas.microsoft.com/office/drawing/2014/main" id="{F5F36A79-A04C-F10F-3AEA-97F4E704DC9A}"/>
              </a:ext>
            </a:extLst>
          </p:cNvPr>
          <p:cNvSpPr txBox="1"/>
          <p:nvPr/>
        </p:nvSpPr>
        <p:spPr>
          <a:xfrm>
            <a:off x="4511924" y="4501947"/>
            <a:ext cx="3564395" cy="584775"/>
          </a:xfrm>
          <a:prstGeom prst="rect">
            <a:avLst/>
          </a:prstGeom>
          <a:solidFill>
            <a:schemeClr val="bg1"/>
          </a:solidFill>
        </p:spPr>
        <p:txBody>
          <a:bodyPr wrap="square" rtlCol="0">
            <a:spAutoFit/>
          </a:bodyPr>
          <a:lstStyle/>
          <a:p>
            <a:r>
              <a:rPr kumimoji="1" lang="ja-JP" altLang="en-US" sz="3200" dirty="0">
                <a:solidFill>
                  <a:srgbClr val="FF0000"/>
                </a:solidFill>
                <a:latin typeface="+mn-ea"/>
                <a:ea typeface="+mn-ea"/>
              </a:rPr>
              <a:t>たしかに低成績</a:t>
            </a:r>
          </a:p>
        </p:txBody>
      </p:sp>
      <p:sp>
        <p:nvSpPr>
          <p:cNvPr id="9" name="テキスト ボックス 8">
            <a:extLst>
              <a:ext uri="{FF2B5EF4-FFF2-40B4-BE49-F238E27FC236}">
                <a16:creationId xmlns="" xmlns:a16="http://schemas.microsoft.com/office/drawing/2014/main" id="{057597D1-D6AA-03B6-6391-85DB3D0FE045}"/>
              </a:ext>
            </a:extLst>
          </p:cNvPr>
          <p:cNvSpPr txBox="1"/>
          <p:nvPr/>
        </p:nvSpPr>
        <p:spPr>
          <a:xfrm>
            <a:off x="9606671" y="1110427"/>
            <a:ext cx="6927883" cy="1569660"/>
          </a:xfrm>
          <a:prstGeom prst="rect">
            <a:avLst/>
          </a:prstGeom>
          <a:solidFill>
            <a:schemeClr val="bg1"/>
          </a:solidFill>
        </p:spPr>
        <p:txBody>
          <a:bodyPr wrap="square" rtlCol="0">
            <a:spAutoFit/>
          </a:bodyPr>
          <a:lstStyle/>
          <a:p>
            <a:r>
              <a:rPr lang="ja-JP" altLang="en-US" sz="3200" dirty="0">
                <a:solidFill>
                  <a:srgbClr val="FF00FF"/>
                </a:solidFill>
                <a:latin typeface="+mn-ea"/>
                <a:ea typeface="+mn-ea"/>
              </a:rPr>
              <a:t>結果</a:t>
            </a:r>
            <a:r>
              <a:rPr lang="en-US" altLang="ja-JP" sz="3200" dirty="0">
                <a:solidFill>
                  <a:srgbClr val="FF00FF"/>
                </a:solidFill>
                <a:latin typeface="+mn-ea"/>
                <a:ea typeface="+mn-ea"/>
              </a:rPr>
              <a:t>.predict(</a:t>
            </a:r>
            <a:r>
              <a:rPr lang="ja-JP" altLang="en-US" sz="3200" dirty="0">
                <a:solidFill>
                  <a:srgbClr val="FF00FF"/>
                </a:solidFill>
                <a:latin typeface="+mn-ea"/>
                <a:ea typeface="+mn-ea"/>
              </a:rPr>
              <a:t>説明変数</a:t>
            </a:r>
            <a:r>
              <a:rPr lang="en-US" altLang="ja-JP" sz="3200" dirty="0">
                <a:solidFill>
                  <a:srgbClr val="FF00FF"/>
                </a:solidFill>
                <a:latin typeface="+mn-ea"/>
                <a:ea typeface="+mn-ea"/>
              </a:rPr>
              <a:t>) </a:t>
            </a:r>
            <a:r>
              <a:rPr lang="ja-JP" altLang="en-US" sz="3200" dirty="0">
                <a:solidFill>
                  <a:srgbClr val="FF00FF"/>
                </a:solidFill>
                <a:latin typeface="+mn-ea"/>
                <a:ea typeface="+mn-ea"/>
              </a:rPr>
              <a:t>で、与えた説明変数をモデルに入力したときの目的変数の予測値を取得できる。</a:t>
            </a:r>
            <a:endParaRPr kumimoji="1" lang="ja-JP" altLang="en-US" sz="3200" dirty="0">
              <a:solidFill>
                <a:srgbClr val="FF00FF"/>
              </a:solidFill>
              <a:latin typeface="+mn-ea"/>
              <a:ea typeface="+mn-ea"/>
            </a:endParaRPr>
          </a:p>
        </p:txBody>
      </p:sp>
    </p:spTree>
    <p:extLst>
      <p:ext uri="{BB962C8B-B14F-4D97-AF65-F5344CB8AC3E}">
        <p14:creationId xmlns:p14="http://schemas.microsoft.com/office/powerpoint/2010/main" val="32280012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 xmlns:a16="http://schemas.microsoft.com/office/drawing/2014/main" id="{E3086BE1-35D3-4D54-974C-EE9F412EB704}"/>
              </a:ext>
            </a:extLst>
          </p:cNvPr>
          <p:cNvSpPr>
            <a:spLocks noGrp="1"/>
          </p:cNvSpPr>
          <p:nvPr>
            <p:ph idx="1"/>
          </p:nvPr>
        </p:nvSpPr>
        <p:spPr>
          <a:xfrm>
            <a:off x="376891" y="1538746"/>
            <a:ext cx="15662145" cy="6228693"/>
          </a:xfrm>
        </p:spPr>
        <p:txBody>
          <a:bodyPr>
            <a:normAutofit/>
          </a:bodyPr>
          <a:lstStyle/>
          <a:p>
            <a:r>
              <a:rPr lang="ja-JP" altLang="en-US" sz="4000" dirty="0"/>
              <a:t>実際の線形重回帰分析においては、説明変数が多すぎないように、寄与が小さい変数を説明変数から削除する「変数選択」や、説明変数間で相関が大きすぎるペアがある場合は、そのどちらかを説明変数から削除したり</a:t>
            </a:r>
            <a:r>
              <a:rPr lang="en-US" altLang="ja-JP" sz="4000" dirty="0"/>
              <a:t>1</a:t>
            </a:r>
            <a:r>
              <a:rPr lang="ja-JP" altLang="en-US" sz="4000" dirty="0"/>
              <a:t>つの変数にまとめたりする「マルチコのチェックと対応」などの操作が追加されることが多いです。</a:t>
            </a:r>
            <a:endParaRPr lang="en-US" altLang="ja-JP" sz="4000" dirty="0"/>
          </a:p>
          <a:p>
            <a:r>
              <a:rPr lang="ja-JP" altLang="en-US" sz="4000" dirty="0"/>
              <a:t>これらの詳細については、</a:t>
            </a:r>
            <a:r>
              <a:rPr lang="en-US" altLang="ja-JP" sz="4000" dirty="0"/>
              <a:t>2</a:t>
            </a:r>
            <a:r>
              <a:rPr lang="ja-JP" altLang="en-US" sz="4000" dirty="0"/>
              <a:t>年後期以降のデータサイエンス系科目群で扱います。</a:t>
            </a:r>
            <a:endParaRPr lang="en-US" altLang="ja-JP" sz="4000" dirty="0"/>
          </a:p>
        </p:txBody>
      </p:sp>
      <p:sp>
        <p:nvSpPr>
          <p:cNvPr id="3" name="フッター プレースホルダー 2">
            <a:extLst>
              <a:ext uri="{FF2B5EF4-FFF2-40B4-BE49-F238E27FC236}">
                <a16:creationId xmlns="" xmlns:a16="http://schemas.microsoft.com/office/drawing/2014/main" id="{5A2E1167-C930-48BD-890F-57A677190352}"/>
              </a:ext>
            </a:extLst>
          </p:cNvPr>
          <p:cNvSpPr>
            <a:spLocks noGrp="1"/>
          </p:cNvSpPr>
          <p:nvPr>
            <p:ph type="ftr" sz="quarter" idx="3"/>
          </p:nvPr>
        </p:nvSpPr>
        <p:spPr/>
        <p:txBody>
          <a:bodyPr/>
          <a:lstStyle/>
          <a:p>
            <a:r>
              <a:rPr lang="en-US" altLang="ja-JP"/>
              <a:t>Copyright © 2022 by INIAD</a:t>
            </a:r>
            <a:endParaRPr lang="en-US" altLang="en-US" dirty="0"/>
          </a:p>
        </p:txBody>
      </p:sp>
      <p:sp>
        <p:nvSpPr>
          <p:cNvPr id="4" name="スライド番号プレースホルダー 3">
            <a:extLst>
              <a:ext uri="{FF2B5EF4-FFF2-40B4-BE49-F238E27FC236}">
                <a16:creationId xmlns="" xmlns:a16="http://schemas.microsoft.com/office/drawing/2014/main" id="{003A3A0E-EAC4-4DA9-B4F0-FC60DB3C1E86}"/>
              </a:ext>
            </a:extLst>
          </p:cNvPr>
          <p:cNvSpPr>
            <a:spLocks noGrp="1"/>
          </p:cNvSpPr>
          <p:nvPr>
            <p:ph type="sldNum" sz="quarter" idx="4"/>
          </p:nvPr>
        </p:nvSpPr>
        <p:spPr/>
        <p:txBody>
          <a:bodyPr/>
          <a:lstStyle/>
          <a:p>
            <a:pPr>
              <a:defRPr/>
            </a:pPr>
            <a:fld id="{E62AD30C-4FD0-4E41-9633-AA73C86D07D0}" type="slidenum">
              <a:rPr lang="ja-JP" altLang="en-US" smtClean="0"/>
              <a:pPr>
                <a:defRPr/>
              </a:pPr>
              <a:t>104</a:t>
            </a:fld>
            <a:endParaRPr lang="en-US" altLang="ja-JP" dirty="0"/>
          </a:p>
        </p:txBody>
      </p:sp>
      <p:sp>
        <p:nvSpPr>
          <p:cNvPr id="2" name="角丸四角形 1"/>
          <p:cNvSpPr/>
          <p:nvPr/>
        </p:nvSpPr>
        <p:spPr bwMode="auto">
          <a:xfrm>
            <a:off x="515479" y="5535191"/>
            <a:ext cx="15769752" cy="1584176"/>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6" name="正方形/長方形 5"/>
          <p:cNvSpPr/>
          <p:nvPr/>
        </p:nvSpPr>
        <p:spPr>
          <a:xfrm>
            <a:off x="1667607" y="7191375"/>
            <a:ext cx="13969552" cy="646331"/>
          </a:xfrm>
          <a:prstGeom prst="rect">
            <a:avLst/>
          </a:prstGeom>
          <a:solidFill>
            <a:srgbClr val="FFFF00"/>
          </a:solidFill>
        </p:spPr>
        <p:txBody>
          <a:bodyPr wrap="square">
            <a:spAutoFit/>
          </a:bodyPr>
          <a:lstStyle/>
          <a:p>
            <a:pPr algn="ctr"/>
            <a:r>
              <a:rPr lang="ja-JP" altLang="en-US" sz="3600" dirty="0" smtClean="0">
                <a:solidFill>
                  <a:srgbClr val="202122"/>
                </a:solidFill>
                <a:latin typeface="+mj-ea"/>
                <a:ea typeface="+mj-ea"/>
              </a:rPr>
              <a:t>この部分について、紹介していきます。</a:t>
            </a:r>
            <a:endParaRPr lang="ja-JP" altLang="en-US" sz="3600" b="0" i="0" dirty="0">
              <a:solidFill>
                <a:srgbClr val="202122"/>
              </a:solidFill>
              <a:effectLst/>
              <a:latin typeface="+mj-ea"/>
              <a:ea typeface="+mj-ea"/>
            </a:endParaRPr>
          </a:p>
        </p:txBody>
      </p:sp>
    </p:spTree>
    <p:extLst>
      <p:ext uri="{BB962C8B-B14F-4D97-AF65-F5344CB8AC3E}">
        <p14:creationId xmlns:p14="http://schemas.microsoft.com/office/powerpoint/2010/main" val="39515759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4230" y="3879007"/>
            <a:ext cx="15902353" cy="1413515"/>
          </a:xfrm>
        </p:spPr>
        <p:txBody>
          <a:bodyPr>
            <a:normAutofit/>
          </a:bodyPr>
          <a:lstStyle/>
          <a:p>
            <a:pPr algn="ctr"/>
            <a:r>
              <a:rPr kumimoji="1" lang="en-US" altLang="ja-JP" sz="7200" dirty="0" smtClean="0"/>
              <a:t>4-3. </a:t>
            </a:r>
            <a:r>
              <a:rPr kumimoji="1" lang="ja-JP" altLang="en-US" sz="7200" dirty="0" smtClean="0"/>
              <a:t>重回帰分析の検定と説明変数選択</a:t>
            </a:r>
            <a:endParaRPr kumimoji="1" lang="ja-JP" altLang="en-US" sz="7200"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105</a:t>
            </a:fld>
            <a:endParaRPr lang="en-US" altLang="ja-JP" dirty="0"/>
          </a:p>
        </p:txBody>
      </p:sp>
    </p:spTree>
    <p:extLst>
      <p:ext uri="{BB962C8B-B14F-4D97-AF65-F5344CB8AC3E}">
        <p14:creationId xmlns:p14="http://schemas.microsoft.com/office/powerpoint/2010/main" val="5842021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重回帰分析の流れ</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106</a:t>
            </a:fld>
            <a:endParaRPr lang="en-US" altLang="ja-JP" dirty="0"/>
          </a:p>
        </p:txBody>
      </p:sp>
      <p:sp>
        <p:nvSpPr>
          <p:cNvPr id="6" name="正方形/長方形 3"/>
          <p:cNvSpPr>
            <a:spLocks noChangeArrowheads="1"/>
          </p:cNvSpPr>
          <p:nvPr/>
        </p:nvSpPr>
        <p:spPr bwMode="auto">
          <a:xfrm>
            <a:off x="698062" y="1610755"/>
            <a:ext cx="15515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200"/>
              </a:spcAft>
              <a:buClr>
                <a:srgbClr val="A50021"/>
              </a:buClr>
              <a:buFont typeface="Wingdings" panose="05000000000000000000" pitchFamily="2" charset="2"/>
              <a:buChar char="l"/>
            </a:pPr>
            <a:r>
              <a:rPr lang="ja-JP" altLang="en-US" sz="4000" dirty="0" smtClean="0">
                <a:latin typeface="+mn-ea"/>
                <a:ea typeface="+mn-ea"/>
              </a:rPr>
              <a:t>以下の手順で行う。</a:t>
            </a:r>
            <a:endParaRPr lang="en-US" altLang="ja-JP" sz="4000" dirty="0">
              <a:latin typeface="+mn-ea"/>
              <a:ea typeface="+mn-ea"/>
            </a:endParaRPr>
          </a:p>
        </p:txBody>
      </p:sp>
      <p:sp>
        <p:nvSpPr>
          <p:cNvPr id="14" name="正方形/長方形 3"/>
          <p:cNvSpPr>
            <a:spLocks noChangeArrowheads="1"/>
          </p:cNvSpPr>
          <p:nvPr/>
        </p:nvSpPr>
        <p:spPr bwMode="auto">
          <a:xfrm>
            <a:off x="811907" y="2150815"/>
            <a:ext cx="15617340" cy="707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①変数間の散布図を描いて可視化してみる（そもそも重回帰分析の意義があるか？）</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②変数の標準化はせずに、重回帰分析を行い重回帰式を求める。</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③上記の重回帰式の精度を確認</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④</a:t>
            </a:r>
            <a:r>
              <a:rPr lang="ja-JP" altLang="en-US" sz="3200" b="1" dirty="0">
                <a:solidFill>
                  <a:srgbClr val="000000"/>
                </a:solidFill>
                <a:latin typeface="+mj-ea"/>
                <a:ea typeface="+mj-ea"/>
              </a:rPr>
              <a:t>重回帰式</a:t>
            </a:r>
            <a:r>
              <a:rPr lang="ja-JP" altLang="en-US" sz="3200" b="1" dirty="0" smtClean="0">
                <a:solidFill>
                  <a:srgbClr val="000000"/>
                </a:solidFill>
                <a:latin typeface="+mj-ea"/>
                <a:ea typeface="+mj-ea"/>
              </a:rPr>
              <a:t>の検定</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⑤変数を標準化して重回帰分析し、当てはまりの良さの指標を算出。説明変数を選択する。</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⑥上記のモデルについて、多重共線性を確認する。問題があれば、対処を行い、</a:t>
            </a:r>
            <a:r>
              <a:rPr lang="ja-JP" altLang="en-US" sz="3200" b="1" dirty="0">
                <a:solidFill>
                  <a:srgbClr val="000000"/>
                </a:solidFill>
                <a:latin typeface="+mj-ea"/>
                <a:ea typeface="+mj-ea"/>
              </a:rPr>
              <a:t>多重共</a:t>
            </a:r>
            <a:r>
              <a:rPr lang="ja-JP" altLang="en-US" sz="3200" b="1" dirty="0" smtClean="0">
                <a:solidFill>
                  <a:srgbClr val="000000"/>
                </a:solidFill>
                <a:latin typeface="+mj-ea"/>
                <a:ea typeface="+mj-ea"/>
              </a:rPr>
              <a:t>線性の確認を反復。最終的なモデルで変数</a:t>
            </a:r>
            <a:r>
              <a:rPr lang="ja-JP" altLang="en-US" sz="3200" b="1" dirty="0">
                <a:solidFill>
                  <a:srgbClr val="000000"/>
                </a:solidFill>
                <a:latin typeface="+mj-ea"/>
                <a:ea typeface="+mj-ea"/>
              </a:rPr>
              <a:t>を</a:t>
            </a:r>
            <a:r>
              <a:rPr lang="ja-JP" altLang="en-US" sz="3200" b="1" dirty="0" smtClean="0">
                <a:solidFill>
                  <a:srgbClr val="000000"/>
                </a:solidFill>
                <a:latin typeface="+mj-ea"/>
                <a:ea typeface="+mj-ea"/>
              </a:rPr>
              <a:t>標準化して重回帰分析。</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a:solidFill>
                  <a:srgbClr val="000000"/>
                </a:solidFill>
                <a:latin typeface="+mj-ea"/>
                <a:ea typeface="+mj-ea"/>
              </a:rPr>
              <a:t>⑦</a:t>
            </a:r>
            <a:r>
              <a:rPr lang="ja-JP" altLang="en-US" sz="3200" b="1" dirty="0" smtClean="0">
                <a:solidFill>
                  <a:srgbClr val="000000"/>
                </a:solidFill>
                <a:latin typeface="+mj-ea"/>
                <a:ea typeface="+mj-ea"/>
              </a:rPr>
              <a:t>変数を標準化せずに、再度重回帰分析。当てはまりの良さの指標の確認を行い、問題がなければ、それがベストモデルとなる。</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⑧上記⑦までで作成できたベストモデルを用いて、推定を行う。</a:t>
            </a:r>
            <a:endParaRPr lang="ja-JP" altLang="en-US" sz="3200" b="1" dirty="0">
              <a:solidFill>
                <a:srgbClr val="000000"/>
              </a:solidFill>
              <a:latin typeface="+mj-ea"/>
              <a:ea typeface="+mj-ea"/>
            </a:endParaRPr>
          </a:p>
        </p:txBody>
      </p:sp>
      <p:sp>
        <p:nvSpPr>
          <p:cNvPr id="15" name="テキスト ボックス 14"/>
          <p:cNvSpPr txBox="1"/>
          <p:nvPr/>
        </p:nvSpPr>
        <p:spPr>
          <a:xfrm>
            <a:off x="9408467" y="746659"/>
            <a:ext cx="6343403" cy="830997"/>
          </a:xfrm>
          <a:prstGeom prst="rect">
            <a:avLst/>
          </a:prstGeom>
          <a:solidFill>
            <a:srgbClr val="FFCCFF"/>
          </a:solidFill>
        </p:spPr>
        <p:txBody>
          <a:bodyPr wrap="none" rtlCol="0">
            <a:spAutoFit/>
          </a:bodyPr>
          <a:lstStyle/>
          <a:p>
            <a:r>
              <a:rPr kumimoji="1" lang="ja-JP" altLang="en-US" dirty="0" smtClean="0"/>
              <a:t>必ずしも常にこの順序で行う訳で</a:t>
            </a:r>
            <a:r>
              <a:rPr lang="ja-JP" altLang="en-US" dirty="0" smtClean="0"/>
              <a:t>はありません。</a:t>
            </a:r>
            <a:endParaRPr lang="en-US" altLang="ja-JP" dirty="0" smtClean="0"/>
          </a:p>
          <a:p>
            <a:r>
              <a:rPr kumimoji="1" lang="ja-JP" altLang="en-US" dirty="0" smtClean="0"/>
              <a:t>一般的な、大まかな流れです。</a:t>
            </a:r>
            <a:endParaRPr kumimoji="1" lang="ja-JP" altLang="en-US" dirty="0"/>
          </a:p>
        </p:txBody>
      </p:sp>
    </p:spTree>
    <p:extLst>
      <p:ext uri="{BB962C8B-B14F-4D97-AF65-F5344CB8AC3E}">
        <p14:creationId xmlns:p14="http://schemas.microsoft.com/office/powerpoint/2010/main" val="27390185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重回帰分析の流れ</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107</a:t>
            </a:fld>
            <a:endParaRPr lang="en-US" altLang="ja-JP" dirty="0"/>
          </a:p>
        </p:txBody>
      </p:sp>
      <p:sp>
        <p:nvSpPr>
          <p:cNvPr id="6" name="正方形/長方形 3"/>
          <p:cNvSpPr>
            <a:spLocks noChangeArrowheads="1"/>
          </p:cNvSpPr>
          <p:nvPr/>
        </p:nvSpPr>
        <p:spPr bwMode="auto">
          <a:xfrm>
            <a:off x="698062" y="1610755"/>
            <a:ext cx="1551516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200"/>
              </a:spcAft>
              <a:buClr>
                <a:srgbClr val="A50021"/>
              </a:buClr>
              <a:buFont typeface="Wingdings" panose="05000000000000000000" pitchFamily="2" charset="2"/>
              <a:buChar char="l"/>
            </a:pPr>
            <a:r>
              <a:rPr lang="ja-JP" altLang="en-US" sz="4000" dirty="0" smtClean="0">
                <a:latin typeface="+mn-ea"/>
                <a:ea typeface="+mn-ea"/>
              </a:rPr>
              <a:t>以下の手順で行う。</a:t>
            </a:r>
            <a:endParaRPr lang="en-US" altLang="ja-JP" sz="4000" dirty="0">
              <a:latin typeface="+mn-ea"/>
              <a:ea typeface="+mn-ea"/>
            </a:endParaRPr>
          </a:p>
        </p:txBody>
      </p:sp>
      <p:sp>
        <p:nvSpPr>
          <p:cNvPr id="14" name="正方形/長方形 3"/>
          <p:cNvSpPr>
            <a:spLocks noChangeArrowheads="1"/>
          </p:cNvSpPr>
          <p:nvPr/>
        </p:nvSpPr>
        <p:spPr bwMode="auto">
          <a:xfrm>
            <a:off x="811907" y="2150815"/>
            <a:ext cx="15617340" cy="707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①変数間の散布図を描いて可視化してみる（そもそも重回帰分析の意義があるか？）</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②変数の標準化はせずに、重回帰分析を行い重回帰式を求める。</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③上記の重回帰式の精度を確認</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④</a:t>
            </a:r>
            <a:r>
              <a:rPr lang="ja-JP" altLang="en-US" sz="3200" b="1" dirty="0">
                <a:solidFill>
                  <a:srgbClr val="000000"/>
                </a:solidFill>
                <a:latin typeface="+mj-ea"/>
                <a:ea typeface="+mj-ea"/>
              </a:rPr>
              <a:t>重回帰式</a:t>
            </a:r>
            <a:r>
              <a:rPr lang="ja-JP" altLang="en-US" sz="3200" b="1" dirty="0" smtClean="0">
                <a:solidFill>
                  <a:srgbClr val="000000"/>
                </a:solidFill>
                <a:latin typeface="+mj-ea"/>
                <a:ea typeface="+mj-ea"/>
              </a:rPr>
              <a:t>の検定</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⑤変数を標準化して重回帰分析し、当てはまりの良さの指標を算出。説明変数を選択する。</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⑥上記のモデルについて、多重共線性を確認する。問題があれば、対処を行い、</a:t>
            </a:r>
            <a:r>
              <a:rPr lang="ja-JP" altLang="en-US" sz="3200" b="1" dirty="0">
                <a:solidFill>
                  <a:srgbClr val="000000"/>
                </a:solidFill>
                <a:latin typeface="+mj-ea"/>
                <a:ea typeface="+mj-ea"/>
              </a:rPr>
              <a:t>多重共</a:t>
            </a:r>
            <a:r>
              <a:rPr lang="ja-JP" altLang="en-US" sz="3200" b="1" dirty="0" smtClean="0">
                <a:solidFill>
                  <a:srgbClr val="000000"/>
                </a:solidFill>
                <a:latin typeface="+mj-ea"/>
                <a:ea typeface="+mj-ea"/>
              </a:rPr>
              <a:t>線性の確認を反復。最終的なモデルで変数</a:t>
            </a:r>
            <a:r>
              <a:rPr lang="ja-JP" altLang="en-US" sz="3200" b="1" dirty="0">
                <a:solidFill>
                  <a:srgbClr val="000000"/>
                </a:solidFill>
                <a:latin typeface="+mj-ea"/>
                <a:ea typeface="+mj-ea"/>
              </a:rPr>
              <a:t>を</a:t>
            </a:r>
            <a:r>
              <a:rPr lang="ja-JP" altLang="en-US" sz="3200" b="1" dirty="0" smtClean="0">
                <a:solidFill>
                  <a:srgbClr val="000000"/>
                </a:solidFill>
                <a:latin typeface="+mj-ea"/>
                <a:ea typeface="+mj-ea"/>
              </a:rPr>
              <a:t>標準化して重回帰分析。</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a:solidFill>
                  <a:srgbClr val="000000"/>
                </a:solidFill>
                <a:latin typeface="+mj-ea"/>
                <a:ea typeface="+mj-ea"/>
              </a:rPr>
              <a:t>⑦</a:t>
            </a:r>
            <a:r>
              <a:rPr lang="ja-JP" altLang="en-US" sz="3200" b="1" dirty="0" smtClean="0">
                <a:solidFill>
                  <a:srgbClr val="000000"/>
                </a:solidFill>
                <a:latin typeface="+mj-ea"/>
                <a:ea typeface="+mj-ea"/>
              </a:rPr>
              <a:t>変数を標準化せずに、再度重回帰分析。当てはまりの良さの指標の確認を行い、問題がなければ、それがベストモデルとなる。</a:t>
            </a:r>
            <a:endParaRPr lang="en-US" altLang="ja-JP" sz="3200" b="1" dirty="0" smtClean="0">
              <a:solidFill>
                <a:srgbClr val="000000"/>
              </a:solidFill>
              <a:latin typeface="+mj-ea"/>
              <a:ea typeface="+mj-ea"/>
            </a:endParaRPr>
          </a:p>
          <a:p>
            <a:pPr lvl="1">
              <a:spcAft>
                <a:spcPts val="1200"/>
              </a:spcAft>
              <a:buClr>
                <a:srgbClr val="A50021"/>
              </a:buClr>
              <a:buFont typeface="Wingdings" panose="05000000000000000000" pitchFamily="2" charset="2"/>
              <a:buChar char="Ø"/>
            </a:pPr>
            <a:r>
              <a:rPr lang="ja-JP" altLang="en-US" sz="3200" b="1" dirty="0" smtClean="0">
                <a:solidFill>
                  <a:srgbClr val="000000"/>
                </a:solidFill>
                <a:latin typeface="+mj-ea"/>
                <a:ea typeface="+mj-ea"/>
              </a:rPr>
              <a:t>⑧上記⑦までで作成できたベストモデルを用いて、推定を行う。</a:t>
            </a:r>
            <a:endParaRPr lang="ja-JP" altLang="en-US" sz="3200" b="1" dirty="0">
              <a:solidFill>
                <a:srgbClr val="000000"/>
              </a:solidFill>
              <a:latin typeface="+mj-ea"/>
              <a:ea typeface="+mj-ea"/>
            </a:endParaRPr>
          </a:p>
        </p:txBody>
      </p:sp>
      <p:sp>
        <p:nvSpPr>
          <p:cNvPr id="15" name="テキスト ボックス 14"/>
          <p:cNvSpPr txBox="1"/>
          <p:nvPr/>
        </p:nvSpPr>
        <p:spPr>
          <a:xfrm>
            <a:off x="9408467" y="746659"/>
            <a:ext cx="6343403" cy="830997"/>
          </a:xfrm>
          <a:prstGeom prst="rect">
            <a:avLst/>
          </a:prstGeom>
          <a:solidFill>
            <a:srgbClr val="FFCCFF"/>
          </a:solidFill>
        </p:spPr>
        <p:txBody>
          <a:bodyPr wrap="none" rtlCol="0">
            <a:spAutoFit/>
          </a:bodyPr>
          <a:lstStyle/>
          <a:p>
            <a:r>
              <a:rPr kumimoji="1" lang="ja-JP" altLang="en-US" dirty="0" smtClean="0"/>
              <a:t>必ずしも常にこの順序で行う訳で</a:t>
            </a:r>
            <a:r>
              <a:rPr lang="ja-JP" altLang="en-US" dirty="0" smtClean="0"/>
              <a:t>はありません。</a:t>
            </a:r>
            <a:endParaRPr lang="en-US" altLang="ja-JP" dirty="0" smtClean="0"/>
          </a:p>
          <a:p>
            <a:r>
              <a:rPr kumimoji="1" lang="ja-JP" altLang="en-US" dirty="0" smtClean="0"/>
              <a:t>一般的な、大まかな流れです。</a:t>
            </a:r>
            <a:endParaRPr kumimoji="1" lang="ja-JP" altLang="en-US" dirty="0"/>
          </a:p>
        </p:txBody>
      </p:sp>
      <p:sp>
        <p:nvSpPr>
          <p:cNvPr id="3" name="角丸四角形 2"/>
          <p:cNvSpPr/>
          <p:nvPr/>
        </p:nvSpPr>
        <p:spPr bwMode="auto">
          <a:xfrm>
            <a:off x="1235559" y="2150815"/>
            <a:ext cx="15481720" cy="2304256"/>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7" name="正方形/長方形 6"/>
          <p:cNvSpPr/>
          <p:nvPr/>
        </p:nvSpPr>
        <p:spPr bwMode="auto">
          <a:xfrm>
            <a:off x="1775619" y="4563083"/>
            <a:ext cx="13976251" cy="26642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3600" b="1" i="0" u="none" strike="noStrike" cap="none" normalizeH="0" baseline="0" dirty="0" smtClean="0">
                <a:ln>
                  <a:noFill/>
                </a:ln>
                <a:solidFill>
                  <a:schemeClr val="tx1"/>
                </a:solidFill>
                <a:effectLst/>
                <a:latin typeface="+mn-ea"/>
                <a:ea typeface="+mn-ea"/>
              </a:rPr>
              <a:t>ここまでの手順は、これまでのコードの中で行っています。</a:t>
            </a:r>
            <a:endParaRPr kumimoji="1" lang="en-US" altLang="ja-JP" sz="3600" b="1" i="0" u="none" strike="noStrike" cap="none" normalizeH="0" baseline="0" dirty="0" smtClean="0">
              <a:ln>
                <a:noFill/>
              </a:ln>
              <a:solidFill>
                <a:schemeClr val="tx1"/>
              </a:solidFill>
              <a:effectLst/>
              <a:latin typeface="+mn-ea"/>
              <a:ea typeface="+mn-ea"/>
            </a:endParaRPr>
          </a:p>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3600" b="1" i="0" u="none" strike="noStrike" cap="none" normalizeH="0" baseline="0" dirty="0" smtClean="0">
                <a:ln>
                  <a:noFill/>
                </a:ln>
                <a:solidFill>
                  <a:schemeClr val="tx1"/>
                </a:solidFill>
                <a:effectLst/>
                <a:latin typeface="+mn-ea"/>
                <a:ea typeface="+mn-ea"/>
              </a:rPr>
              <a:t>以下では、手順④から見ていきます。</a:t>
            </a:r>
          </a:p>
        </p:txBody>
      </p:sp>
    </p:spTree>
    <p:extLst>
      <p:ext uri="{BB962C8B-B14F-4D97-AF65-F5344CB8AC3E}">
        <p14:creationId xmlns:p14="http://schemas.microsoft.com/office/powerpoint/2010/main" val="156435376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108</a:t>
            </a:fld>
            <a:endParaRPr lang="en-US" altLang="ja-JP" dirty="0"/>
          </a:p>
        </p:txBody>
      </p:sp>
      <p:sp>
        <p:nvSpPr>
          <p:cNvPr id="6" name="タイトル 1"/>
          <p:cNvSpPr txBox="1">
            <a:spLocks/>
          </p:cNvSpPr>
          <p:nvPr/>
        </p:nvSpPr>
        <p:spPr bwMode="auto">
          <a:xfrm>
            <a:off x="371463" y="2114811"/>
            <a:ext cx="16553996"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pPr marL="0" lvl="1" algn="ctr">
              <a:spcAft>
                <a:spcPts val="1200"/>
              </a:spcAft>
              <a:buClr>
                <a:srgbClr val="A50021"/>
              </a:buClr>
            </a:pPr>
            <a:r>
              <a:rPr lang="ja-JP" altLang="en-US" b="1" kern="0" smtClean="0">
                <a:solidFill>
                  <a:srgbClr val="000000"/>
                </a:solidFill>
                <a:latin typeface="+mj-ea"/>
                <a:ea typeface="+mj-ea"/>
              </a:rPr>
              <a:t>手順④：重回帰式の検定</a:t>
            </a:r>
            <a:endParaRPr lang="en-US" altLang="ja-JP" b="1" kern="0" dirty="0">
              <a:solidFill>
                <a:srgbClr val="000000"/>
              </a:solidFill>
              <a:latin typeface="+mj-ea"/>
              <a:ea typeface="+mj-ea"/>
            </a:endParaRPr>
          </a:p>
        </p:txBody>
      </p:sp>
      <p:pic>
        <p:nvPicPr>
          <p:cNvPr id="7" name="図 6"/>
          <p:cNvPicPr>
            <a:picLocks noChangeAspect="1"/>
          </p:cNvPicPr>
          <p:nvPr/>
        </p:nvPicPr>
        <p:blipFill>
          <a:blip r:embed="rId2"/>
          <a:stretch>
            <a:fillRect/>
          </a:stretch>
        </p:blipFill>
        <p:spPr>
          <a:xfrm>
            <a:off x="6341780" y="4311055"/>
            <a:ext cx="10171634" cy="4702562"/>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pic>
      <p:sp>
        <p:nvSpPr>
          <p:cNvPr id="8" name="角丸四角形 7"/>
          <p:cNvSpPr/>
          <p:nvPr/>
        </p:nvSpPr>
        <p:spPr>
          <a:xfrm>
            <a:off x="6024091" y="5859227"/>
            <a:ext cx="10369152" cy="396044"/>
          </a:xfrm>
          <a:prstGeom prst="round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Tree>
    <p:extLst>
      <p:ext uri="{BB962C8B-B14F-4D97-AF65-F5344CB8AC3E}">
        <p14:creationId xmlns:p14="http://schemas.microsoft.com/office/powerpoint/2010/main" val="426248744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線形の回帰分析における検定</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109</a:t>
            </a:fld>
            <a:endParaRPr lang="en-US" altLang="ja-JP" dirty="0"/>
          </a:p>
        </p:txBody>
      </p:sp>
      <p:sp>
        <p:nvSpPr>
          <p:cNvPr id="6" name="テキスト ボックス 5">
            <a:extLst>
              <a:ext uri="{FF2B5EF4-FFF2-40B4-BE49-F238E27FC236}">
                <a16:creationId xmlns="" xmlns:a16="http://schemas.microsoft.com/office/drawing/2014/main" id="{369C310D-C2E8-6225-BB44-D35B0736DCC3}"/>
              </a:ext>
            </a:extLst>
          </p:cNvPr>
          <p:cNvSpPr txBox="1"/>
          <p:nvPr/>
        </p:nvSpPr>
        <p:spPr>
          <a:xfrm>
            <a:off x="770778" y="1710050"/>
            <a:ext cx="16086455" cy="4401205"/>
          </a:xfrm>
          <a:prstGeom prst="rect">
            <a:avLst/>
          </a:prstGeom>
          <a:noFill/>
        </p:spPr>
        <p:txBody>
          <a:bodyPr wrap="none" rtlCol="0">
            <a:spAutoFit/>
          </a:bodyPr>
          <a:lstStyle/>
          <a:p>
            <a:r>
              <a:rPr lang="ja-JP" altLang="en-US" sz="4000" dirty="0">
                <a:latin typeface="+mn-ea"/>
                <a:ea typeface="+mn-ea"/>
              </a:rPr>
              <a:t>推測</a:t>
            </a:r>
            <a:r>
              <a:rPr lang="ja-JP" altLang="en-US" sz="4000" dirty="0" smtClean="0">
                <a:latin typeface="+mn-ea"/>
                <a:ea typeface="+mn-ea"/>
              </a:rPr>
              <a:t>統計学では</a:t>
            </a:r>
            <a:r>
              <a:rPr lang="en-US" altLang="ja-JP" sz="4000" dirty="0" smtClean="0">
                <a:latin typeface="+mn-ea"/>
                <a:ea typeface="+mn-ea"/>
              </a:rPr>
              <a:t>(</a:t>
            </a:r>
            <a:r>
              <a:rPr lang="ja-JP" altLang="en-US" sz="4000" dirty="0" smtClean="0">
                <a:latin typeface="+mn-ea"/>
                <a:ea typeface="+mn-ea"/>
              </a:rPr>
              <a:t>より一般に統計的学習理論では</a:t>
            </a:r>
            <a:r>
              <a:rPr lang="en-US" altLang="ja-JP" sz="4000" dirty="0" smtClean="0">
                <a:latin typeface="+mn-ea"/>
                <a:ea typeface="+mn-ea"/>
              </a:rPr>
              <a:t>)</a:t>
            </a:r>
            <a:r>
              <a:rPr lang="ja-JP" altLang="en-US" sz="4000" dirty="0" err="1" smtClean="0">
                <a:latin typeface="+mn-ea"/>
                <a:ea typeface="+mn-ea"/>
              </a:rPr>
              <a:t>、</a:t>
            </a:r>
            <a:r>
              <a:rPr lang="ja-JP" altLang="en-US" sz="4000" dirty="0" smtClean="0">
                <a:latin typeface="+mn-ea"/>
                <a:ea typeface="+mn-ea"/>
              </a:rPr>
              <a:t>手元のデータは</a:t>
            </a:r>
            <a:endParaRPr lang="en-US" altLang="ja-JP" sz="4000" dirty="0" smtClean="0">
              <a:latin typeface="+mn-ea"/>
              <a:ea typeface="+mn-ea"/>
            </a:endParaRPr>
          </a:p>
          <a:p>
            <a:r>
              <a:rPr lang="ja-JP" altLang="en-US" sz="4000" dirty="0" smtClean="0">
                <a:latin typeface="+mn-ea"/>
                <a:ea typeface="+mn-ea"/>
              </a:rPr>
              <a:t>母集団から生成されたもの、という</a:t>
            </a:r>
            <a:r>
              <a:rPr kumimoji="1" lang="ja-JP" altLang="en-US" sz="4000" dirty="0" smtClean="0">
                <a:latin typeface="+mn-ea"/>
                <a:ea typeface="+mn-ea"/>
              </a:rPr>
              <a:t>立場。</a:t>
            </a:r>
            <a:endParaRPr kumimoji="1" lang="en-US" altLang="ja-JP" sz="4000" dirty="0" smtClean="0">
              <a:latin typeface="+mn-ea"/>
              <a:ea typeface="+mn-ea"/>
            </a:endParaRPr>
          </a:p>
          <a:p>
            <a:endParaRPr lang="en-US" altLang="ja-JP" sz="4000" dirty="0">
              <a:latin typeface="+mn-ea"/>
              <a:ea typeface="+mn-ea"/>
            </a:endParaRPr>
          </a:p>
          <a:p>
            <a:r>
              <a:rPr lang="ja-JP" altLang="en-US" sz="4000" dirty="0">
                <a:latin typeface="+mn-ea"/>
                <a:ea typeface="+mn-ea"/>
              </a:rPr>
              <a:t>重回帰分析</a:t>
            </a:r>
            <a:r>
              <a:rPr lang="ja-JP" altLang="en-US" sz="4000" dirty="0" smtClean="0">
                <a:latin typeface="+mn-ea"/>
                <a:ea typeface="+mn-ea"/>
              </a:rPr>
              <a:t>の式は、データが与えられれば、それに基づき構成する</a:t>
            </a:r>
            <a:endParaRPr lang="en-US" altLang="ja-JP" sz="4000" dirty="0" smtClean="0">
              <a:latin typeface="+mn-ea"/>
              <a:ea typeface="+mn-ea"/>
            </a:endParaRPr>
          </a:p>
          <a:p>
            <a:r>
              <a:rPr lang="ja-JP" altLang="en-US" sz="4000" dirty="0" smtClean="0">
                <a:latin typeface="+mn-ea"/>
                <a:ea typeface="+mn-ea"/>
              </a:rPr>
              <a:t>ことができますが、もし同じ母集団から、もう一度サンプリングを</a:t>
            </a:r>
            <a:endParaRPr lang="en-US" altLang="ja-JP" sz="4000" dirty="0" smtClean="0">
              <a:latin typeface="+mn-ea"/>
              <a:ea typeface="+mn-ea"/>
            </a:endParaRPr>
          </a:p>
          <a:p>
            <a:r>
              <a:rPr lang="ja-JP" altLang="en-US" sz="4000" dirty="0" smtClean="0">
                <a:latin typeface="+mn-ea"/>
                <a:ea typeface="+mn-ea"/>
              </a:rPr>
              <a:t>してデータが得られた時、そこから計算される重回帰式は、一般には</a:t>
            </a:r>
            <a:endParaRPr lang="en-US" altLang="ja-JP" sz="4000" dirty="0" smtClean="0">
              <a:latin typeface="+mn-ea"/>
              <a:ea typeface="+mn-ea"/>
            </a:endParaRPr>
          </a:p>
          <a:p>
            <a:r>
              <a:rPr kumimoji="1" lang="ja-JP" altLang="en-US" sz="4000" dirty="0" smtClean="0">
                <a:latin typeface="+mn-ea"/>
                <a:ea typeface="+mn-ea"/>
              </a:rPr>
              <a:t>現在のものとは異なります。</a:t>
            </a:r>
            <a:endParaRPr kumimoji="1" lang="en-US" altLang="ja-JP" sz="4000" dirty="0">
              <a:latin typeface="+mn-ea"/>
              <a:ea typeface="+mn-ea"/>
            </a:endParaRPr>
          </a:p>
        </p:txBody>
      </p:sp>
    </p:spTree>
    <p:extLst>
      <p:ext uri="{BB962C8B-B14F-4D97-AF65-F5344CB8AC3E}">
        <p14:creationId xmlns:p14="http://schemas.microsoft.com/office/powerpoint/2010/main" val="210649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見かけ上の相関</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a:t>
            </a:fld>
            <a:endParaRPr lang="en-US" altLang="ja-JP" dirty="0"/>
          </a:p>
        </p:txBody>
      </p:sp>
      <p:sp>
        <p:nvSpPr>
          <p:cNvPr id="7" name="正方形/長方形 3"/>
          <p:cNvSpPr>
            <a:spLocks noChangeArrowheads="1"/>
          </p:cNvSpPr>
          <p:nvPr/>
        </p:nvSpPr>
        <p:spPr bwMode="auto">
          <a:xfrm>
            <a:off x="523875" y="1352337"/>
            <a:ext cx="16049388" cy="621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n-ea"/>
                <a:ea typeface="+mn-ea"/>
              </a:rPr>
              <a:t>変数間の相関を分析する時、「変数の関係」と「因果関係」は必ずしも一致しない</a:t>
            </a:r>
            <a:endParaRPr lang="en-US" altLang="ja-JP" sz="4400" dirty="0" smtClean="0">
              <a:latin typeface="+mn-ea"/>
              <a:ea typeface="+mn-ea"/>
            </a:endParaRPr>
          </a:p>
          <a:p>
            <a:pPr eaLnBrk="1" hangingPunct="1">
              <a:spcAft>
                <a:spcPts val="1200"/>
              </a:spcAft>
              <a:buClr>
                <a:srgbClr val="A50021"/>
              </a:buClr>
              <a:buFont typeface="Wingdings" panose="05000000000000000000" pitchFamily="2" charset="2"/>
              <a:buChar char="l"/>
            </a:pPr>
            <a:endParaRPr lang="en-US" altLang="ja-JP" sz="4400" dirty="0">
              <a:latin typeface="+mn-ea"/>
              <a:ea typeface="+mn-ea"/>
            </a:endParaRPr>
          </a:p>
          <a:p>
            <a:pPr marL="0" indent="0" eaLnBrk="1" hangingPunct="1">
              <a:spcAft>
                <a:spcPts val="1200"/>
              </a:spcAft>
              <a:buClr>
                <a:srgbClr val="A50021"/>
              </a:buClr>
            </a:pPr>
            <a:r>
              <a:rPr lang="ja-JP" altLang="en-US" sz="4400" dirty="0" smtClean="0">
                <a:latin typeface="+mn-ea"/>
                <a:ea typeface="+mn-ea"/>
              </a:rPr>
              <a:t>例）プロ野球選手の打者のデータで、「三振数」「ホームラン数」の相関を取ると、正の相関が現れる</a:t>
            </a:r>
            <a:endParaRPr lang="en-US" altLang="ja-JP" sz="4400" dirty="0" smtClean="0">
              <a:latin typeface="+mn-ea"/>
              <a:ea typeface="+mn-ea"/>
            </a:endParaRPr>
          </a:p>
          <a:p>
            <a:pPr marL="0" indent="0" eaLnBrk="1" hangingPunct="1">
              <a:spcAft>
                <a:spcPts val="1200"/>
              </a:spcAft>
              <a:buClr>
                <a:srgbClr val="A50021"/>
              </a:buClr>
            </a:pPr>
            <a:endParaRPr lang="en-US" altLang="ja-JP" sz="4400" dirty="0">
              <a:latin typeface="+mn-ea"/>
              <a:ea typeface="+mn-ea"/>
            </a:endParaRPr>
          </a:p>
          <a:p>
            <a:pPr marL="0" indent="0" eaLnBrk="1" hangingPunct="1">
              <a:spcAft>
                <a:spcPts val="1200"/>
              </a:spcAft>
              <a:buClr>
                <a:srgbClr val="A50021"/>
              </a:buClr>
            </a:pPr>
            <a:r>
              <a:rPr lang="ja-JP" altLang="en-US" sz="4400" dirty="0" smtClean="0">
                <a:latin typeface="+mn-ea"/>
                <a:ea typeface="+mn-ea"/>
              </a:rPr>
              <a:t>　⇒　</a:t>
            </a:r>
            <a:endParaRPr lang="en-US" altLang="ja-JP" sz="4400" dirty="0" smtClean="0">
              <a:latin typeface="+mn-ea"/>
              <a:ea typeface="+mn-ea"/>
            </a:endParaRPr>
          </a:p>
          <a:p>
            <a:pPr marL="0" indent="0" eaLnBrk="1" hangingPunct="1">
              <a:spcAft>
                <a:spcPts val="1200"/>
              </a:spcAft>
              <a:buClr>
                <a:srgbClr val="A50021"/>
              </a:buClr>
            </a:pPr>
            <a:r>
              <a:rPr lang="ja-JP" altLang="en-US" sz="4000" dirty="0" smtClean="0">
                <a:latin typeface="+mn-ea"/>
                <a:ea typeface="+mn-ea"/>
              </a:rPr>
              <a:t>「三振すると、次の打席でホームランを打つ確率が上がる</a:t>
            </a:r>
            <a:r>
              <a:rPr lang="ja-JP" altLang="en-US" sz="4000" dirty="0" err="1" smtClean="0">
                <a:latin typeface="+mn-ea"/>
                <a:ea typeface="+mn-ea"/>
              </a:rPr>
              <a:t>。。</a:t>
            </a:r>
            <a:r>
              <a:rPr lang="ja-JP" altLang="en-US" sz="4000" dirty="0" smtClean="0">
                <a:latin typeface="+mn-ea"/>
                <a:ea typeface="+mn-ea"/>
              </a:rPr>
              <a:t>？」</a:t>
            </a:r>
            <a:endParaRPr lang="en-US" altLang="ja-JP" sz="4000" dirty="0" smtClean="0">
              <a:latin typeface="+mn-ea"/>
              <a:ea typeface="+mn-ea"/>
            </a:endParaRPr>
          </a:p>
        </p:txBody>
      </p:sp>
      <p:sp>
        <p:nvSpPr>
          <p:cNvPr id="8" name="爆発 2 7"/>
          <p:cNvSpPr/>
          <p:nvPr/>
        </p:nvSpPr>
        <p:spPr bwMode="auto">
          <a:xfrm>
            <a:off x="3899855" y="6291275"/>
            <a:ext cx="8748972" cy="1872208"/>
          </a:xfrm>
          <a:prstGeom prst="irregularSeal2">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3" name="テキスト ボックス 2"/>
          <p:cNvSpPr txBox="1"/>
          <p:nvPr/>
        </p:nvSpPr>
        <p:spPr>
          <a:xfrm>
            <a:off x="5334029" y="8559527"/>
            <a:ext cx="6846746" cy="646331"/>
          </a:xfrm>
          <a:prstGeom prst="rect">
            <a:avLst/>
          </a:prstGeom>
          <a:noFill/>
        </p:spPr>
        <p:txBody>
          <a:bodyPr wrap="none" rtlCol="0">
            <a:spAutoFit/>
          </a:bodyPr>
          <a:lstStyle/>
          <a:p>
            <a:r>
              <a:rPr kumimoji="1" lang="ja-JP" altLang="en-US" sz="3600" dirty="0" smtClean="0"/>
              <a:t>両者に影響する、別の要因が存在</a:t>
            </a:r>
            <a:endParaRPr kumimoji="1" lang="ja-JP" altLang="en-US" sz="3600" dirty="0"/>
          </a:p>
        </p:txBody>
      </p:sp>
    </p:spTree>
    <p:extLst>
      <p:ext uri="{BB962C8B-B14F-4D97-AF65-F5344CB8AC3E}">
        <p14:creationId xmlns:p14="http://schemas.microsoft.com/office/powerpoint/2010/main" val="69977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線形の回帰分析における検定</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110</a:t>
            </a:fld>
            <a:endParaRPr lang="en-US" altLang="ja-JP" dirty="0"/>
          </a:p>
        </p:txBody>
      </p:sp>
      <p:sp>
        <p:nvSpPr>
          <p:cNvPr id="6" name="テキスト ボックス 5">
            <a:extLst>
              <a:ext uri="{FF2B5EF4-FFF2-40B4-BE49-F238E27FC236}">
                <a16:creationId xmlns="" xmlns:a16="http://schemas.microsoft.com/office/drawing/2014/main" id="{369C310D-C2E8-6225-BB44-D35B0736DCC3}"/>
              </a:ext>
            </a:extLst>
          </p:cNvPr>
          <p:cNvSpPr txBox="1"/>
          <p:nvPr/>
        </p:nvSpPr>
        <p:spPr>
          <a:xfrm>
            <a:off x="1067908" y="1408083"/>
            <a:ext cx="14137203" cy="3046988"/>
          </a:xfrm>
          <a:prstGeom prst="rect">
            <a:avLst/>
          </a:prstGeom>
          <a:noFill/>
        </p:spPr>
        <p:txBody>
          <a:bodyPr wrap="none" rtlCol="0">
            <a:spAutoFit/>
          </a:bodyPr>
          <a:lstStyle/>
          <a:p>
            <a:r>
              <a:rPr lang="ja-JP" altLang="en-US" sz="3200" dirty="0" smtClean="0">
                <a:latin typeface="+mn-ea"/>
                <a:ea typeface="+mn-ea"/>
              </a:rPr>
              <a:t>つまり、重回帰式自体も、標本に依存する統計量です。その場合、</a:t>
            </a:r>
            <a:endParaRPr lang="en-US" altLang="ja-JP" sz="3200" dirty="0" smtClean="0">
              <a:latin typeface="+mn-ea"/>
              <a:ea typeface="+mn-ea"/>
            </a:endParaRPr>
          </a:p>
          <a:p>
            <a:r>
              <a:rPr lang="ja-JP" altLang="en-US" sz="3200" dirty="0" smtClean="0">
                <a:latin typeface="+mn-ea"/>
                <a:ea typeface="+mn-ea"/>
              </a:rPr>
              <a:t>得られている重回帰</a:t>
            </a:r>
            <a:r>
              <a:rPr lang="ja-JP" altLang="en-US" sz="3200" dirty="0">
                <a:latin typeface="+mn-ea"/>
                <a:ea typeface="+mn-ea"/>
              </a:rPr>
              <a:t>分析</a:t>
            </a:r>
            <a:r>
              <a:rPr lang="ja-JP" altLang="en-US" sz="3200" dirty="0" smtClean="0">
                <a:latin typeface="+mn-ea"/>
                <a:ea typeface="+mn-ea"/>
              </a:rPr>
              <a:t>の式は、意味があるものなのか</a:t>
            </a:r>
            <a:r>
              <a:rPr kumimoji="1" lang="ja-JP" altLang="en-US" sz="3200" dirty="0" smtClean="0">
                <a:latin typeface="+mn-ea"/>
                <a:ea typeface="+mn-ea"/>
              </a:rPr>
              <a:t>どうか、</a:t>
            </a:r>
            <a:endParaRPr kumimoji="1" lang="en-US" altLang="ja-JP" sz="3200" dirty="0" smtClean="0">
              <a:latin typeface="+mn-ea"/>
              <a:ea typeface="+mn-ea"/>
            </a:endParaRPr>
          </a:p>
          <a:p>
            <a:r>
              <a:rPr kumimoji="1" lang="ja-JP" altLang="en-US" sz="3200" dirty="0" smtClean="0">
                <a:latin typeface="+mn-ea"/>
                <a:ea typeface="+mn-ea"/>
              </a:rPr>
              <a:t>という点が気がかりです。</a:t>
            </a:r>
            <a:endParaRPr lang="en-US" altLang="ja-JP" sz="3200" dirty="0">
              <a:latin typeface="+mn-ea"/>
              <a:ea typeface="+mn-ea"/>
            </a:endParaRPr>
          </a:p>
          <a:p>
            <a:r>
              <a:rPr lang="ja-JP" altLang="en-US" sz="3200" dirty="0" smtClean="0">
                <a:latin typeface="+mn-ea"/>
                <a:ea typeface="+mn-ea"/>
              </a:rPr>
              <a:t>たとえば（簡単のため説明変数が１個の場合）、実際は左下図のように</a:t>
            </a:r>
            <a:endParaRPr lang="en-US" altLang="ja-JP" sz="3200" dirty="0" smtClean="0">
              <a:latin typeface="+mn-ea"/>
              <a:ea typeface="+mn-ea"/>
            </a:endParaRPr>
          </a:p>
          <a:p>
            <a:r>
              <a:rPr lang="ja-JP" altLang="en-US" sz="3200" dirty="0" smtClean="0">
                <a:latin typeface="+mn-ea"/>
                <a:ea typeface="+mn-ea"/>
              </a:rPr>
              <a:t>期待値</a:t>
            </a:r>
            <a:r>
              <a:rPr lang="ja-JP" altLang="en-US" sz="3200" dirty="0">
                <a:latin typeface="+mn-ea"/>
                <a:ea typeface="+mn-ea"/>
              </a:rPr>
              <a:t>の傾き</a:t>
            </a:r>
            <a:r>
              <a:rPr lang="ja-JP" altLang="en-US" sz="3200" dirty="0" smtClean="0">
                <a:latin typeface="+mn-ea"/>
                <a:ea typeface="+mn-ea"/>
              </a:rPr>
              <a:t>はゼロなのに、サンプリング</a:t>
            </a:r>
            <a:r>
              <a:rPr lang="ja-JP" altLang="en-US" sz="3200" dirty="0">
                <a:latin typeface="+mn-ea"/>
                <a:ea typeface="+mn-ea"/>
              </a:rPr>
              <a:t>の結果、偶然、現在の回帰直線</a:t>
            </a:r>
            <a:r>
              <a:rPr lang="ja-JP" altLang="en-US" sz="3200" dirty="0" smtClean="0">
                <a:latin typeface="+mn-ea"/>
                <a:ea typeface="+mn-ea"/>
              </a:rPr>
              <a:t>が</a:t>
            </a:r>
            <a:endParaRPr lang="en-US" altLang="ja-JP" sz="3200" dirty="0" smtClean="0">
              <a:latin typeface="+mn-ea"/>
              <a:ea typeface="+mn-ea"/>
            </a:endParaRPr>
          </a:p>
          <a:p>
            <a:r>
              <a:rPr lang="ja-JP" altLang="en-US" sz="3200" dirty="0" smtClean="0">
                <a:latin typeface="+mn-ea"/>
                <a:ea typeface="+mn-ea"/>
              </a:rPr>
              <a:t>引けただけかも知れません。</a:t>
            </a:r>
            <a:endParaRPr kumimoji="1" lang="en-US" altLang="ja-JP" sz="3200" dirty="0">
              <a:latin typeface="+mn-ea"/>
              <a:ea typeface="+mn-ea"/>
            </a:endParaRPr>
          </a:p>
        </p:txBody>
      </p:sp>
      <p:cxnSp>
        <p:nvCxnSpPr>
          <p:cNvPr id="7" name="直線矢印コネクタ 6"/>
          <p:cNvCxnSpPr/>
          <p:nvPr/>
        </p:nvCxnSpPr>
        <p:spPr bwMode="auto">
          <a:xfrm flipV="1">
            <a:off x="399726" y="6931102"/>
            <a:ext cx="669674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円/楕円 7"/>
          <p:cNvSpPr/>
          <p:nvPr/>
        </p:nvSpPr>
        <p:spPr bwMode="auto">
          <a:xfrm>
            <a:off x="13080232" y="6183263"/>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円/楕円 8"/>
          <p:cNvSpPr/>
          <p:nvPr/>
        </p:nvSpPr>
        <p:spPr bwMode="auto">
          <a:xfrm>
            <a:off x="11892100" y="7429646"/>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円/楕円 9"/>
          <p:cNvSpPr/>
          <p:nvPr/>
        </p:nvSpPr>
        <p:spPr bwMode="auto">
          <a:xfrm>
            <a:off x="11181047" y="7695431"/>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円/楕円 10"/>
          <p:cNvSpPr/>
          <p:nvPr/>
        </p:nvSpPr>
        <p:spPr bwMode="auto">
          <a:xfrm>
            <a:off x="11964108" y="6363283"/>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円/楕円 11"/>
          <p:cNvSpPr/>
          <p:nvPr/>
        </p:nvSpPr>
        <p:spPr bwMode="auto">
          <a:xfrm>
            <a:off x="11496056" y="6867339"/>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円/楕円 12"/>
          <p:cNvSpPr/>
          <p:nvPr/>
        </p:nvSpPr>
        <p:spPr bwMode="auto">
          <a:xfrm>
            <a:off x="13980975" y="6723323"/>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円/楕円 13"/>
          <p:cNvSpPr/>
          <p:nvPr/>
        </p:nvSpPr>
        <p:spPr bwMode="auto">
          <a:xfrm>
            <a:off x="13008224" y="6884089"/>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5" name="直線矢印コネクタ 14"/>
          <p:cNvCxnSpPr/>
          <p:nvPr/>
        </p:nvCxnSpPr>
        <p:spPr bwMode="auto">
          <a:xfrm flipV="1">
            <a:off x="9947884" y="5889734"/>
            <a:ext cx="5581263" cy="2016224"/>
          </a:xfrm>
          <a:prstGeom prst="straightConnector1">
            <a:avLst/>
          </a:prstGeom>
          <a:solidFill>
            <a:schemeClr val="accent1"/>
          </a:solidFill>
          <a:ln w="38100" cap="flat" cmpd="sng" algn="ctr">
            <a:solidFill>
              <a:srgbClr val="0000FF"/>
            </a:solidFill>
            <a:prstDash val="solid"/>
            <a:round/>
            <a:headEnd type="none" w="med" len="med"/>
            <a:tailEnd type="none" w="med" len="med"/>
          </a:ln>
          <a:effectLst/>
        </p:spPr>
      </p:cxnSp>
      <p:sp>
        <p:nvSpPr>
          <p:cNvPr id="16" name="フリーフォーム 15"/>
          <p:cNvSpPr/>
          <p:nvPr/>
        </p:nvSpPr>
        <p:spPr bwMode="auto">
          <a:xfrm>
            <a:off x="5035834" y="5933027"/>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フリーフォーム 16"/>
          <p:cNvSpPr/>
          <p:nvPr/>
        </p:nvSpPr>
        <p:spPr bwMode="auto">
          <a:xfrm>
            <a:off x="4108120" y="5962882"/>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8" name="フリーフォーム 17"/>
          <p:cNvSpPr/>
          <p:nvPr/>
        </p:nvSpPr>
        <p:spPr bwMode="auto">
          <a:xfrm>
            <a:off x="2371806" y="6018048"/>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9" name="フリーフォーム 18"/>
          <p:cNvSpPr/>
          <p:nvPr/>
        </p:nvSpPr>
        <p:spPr bwMode="auto">
          <a:xfrm>
            <a:off x="1091543" y="5967239"/>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20" name="直線コネクタ 19"/>
          <p:cNvCxnSpPr/>
          <p:nvPr/>
        </p:nvCxnSpPr>
        <p:spPr bwMode="auto">
          <a:xfrm>
            <a:off x="1235559" y="8739547"/>
            <a:ext cx="948105" cy="0"/>
          </a:xfrm>
          <a:prstGeom prst="line">
            <a:avLst/>
          </a:prstGeom>
          <a:solidFill>
            <a:schemeClr val="accent1"/>
          </a:solidFill>
          <a:ln w="28575" cap="flat" cmpd="sng" algn="ctr">
            <a:solidFill>
              <a:srgbClr val="FF0000"/>
            </a:solidFill>
            <a:prstDash val="dash"/>
            <a:round/>
            <a:headEnd type="none" w="med" len="med"/>
            <a:tailEnd type="none" w="med" len="med"/>
          </a:ln>
          <a:effectLst/>
        </p:spPr>
      </p:cxnSp>
      <p:sp>
        <p:nvSpPr>
          <p:cNvPr id="21" name="正方形/長方形 3"/>
          <p:cNvSpPr>
            <a:spLocks noChangeArrowheads="1"/>
          </p:cNvSpPr>
          <p:nvPr/>
        </p:nvSpPr>
        <p:spPr bwMode="auto">
          <a:xfrm>
            <a:off x="5736059" y="4910346"/>
            <a:ext cx="349238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ja-JP" altLang="en-US" dirty="0" smtClean="0">
                <a:latin typeface="+mn-ea"/>
                <a:ea typeface="+mn-ea"/>
              </a:rPr>
              <a:t>サンプリング</a:t>
            </a:r>
            <a:endParaRPr lang="en-US" altLang="ja-JP" dirty="0" smtClean="0">
              <a:latin typeface="+mn-ea"/>
              <a:ea typeface="+mn-ea"/>
            </a:endParaRPr>
          </a:p>
          <a:p>
            <a:pPr marL="0" indent="0" algn="ctr" eaLnBrk="1" hangingPunct="1">
              <a:spcAft>
                <a:spcPts val="1200"/>
              </a:spcAft>
              <a:buClr>
                <a:srgbClr val="A50021"/>
              </a:buClr>
            </a:pPr>
            <a:r>
              <a:rPr lang="en-US" altLang="ja-JP" dirty="0" smtClean="0">
                <a:latin typeface="+mn-ea"/>
                <a:ea typeface="+mn-ea"/>
              </a:rPr>
              <a:t>(</a:t>
            </a:r>
            <a:r>
              <a:rPr lang="ja-JP" altLang="en-US" dirty="0" smtClean="0">
                <a:latin typeface="+mn-ea"/>
                <a:ea typeface="+mn-ea"/>
              </a:rPr>
              <a:t>観測</a:t>
            </a:r>
            <a:r>
              <a:rPr lang="en-US" altLang="ja-JP" dirty="0" smtClean="0">
                <a:latin typeface="+mn-ea"/>
                <a:ea typeface="+mn-ea"/>
              </a:rPr>
              <a:t>)</a:t>
            </a:r>
          </a:p>
        </p:txBody>
      </p:sp>
      <p:cxnSp>
        <p:nvCxnSpPr>
          <p:cNvPr id="22" name="直線矢印コネクタ 21"/>
          <p:cNvCxnSpPr/>
          <p:nvPr/>
        </p:nvCxnSpPr>
        <p:spPr bwMode="auto">
          <a:xfrm flipV="1">
            <a:off x="9084431" y="6903343"/>
            <a:ext cx="669674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円/楕円 22"/>
          <p:cNvSpPr/>
          <p:nvPr/>
        </p:nvSpPr>
        <p:spPr bwMode="auto">
          <a:xfrm>
            <a:off x="12396799" y="7119367"/>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4" name="円/楕円 23"/>
          <p:cNvSpPr/>
          <p:nvPr/>
        </p:nvSpPr>
        <p:spPr bwMode="auto">
          <a:xfrm>
            <a:off x="12801227" y="6435291"/>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5" name="右矢印 24"/>
          <p:cNvSpPr/>
          <p:nvPr/>
        </p:nvSpPr>
        <p:spPr bwMode="auto">
          <a:xfrm>
            <a:off x="7990507" y="5499187"/>
            <a:ext cx="301836" cy="295406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6" name="正方形/長方形 3"/>
          <p:cNvSpPr>
            <a:spLocks noChangeArrowheads="1"/>
          </p:cNvSpPr>
          <p:nvPr/>
        </p:nvSpPr>
        <p:spPr bwMode="auto">
          <a:xfrm>
            <a:off x="2315679" y="8487463"/>
            <a:ext cx="3492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600" dirty="0" smtClean="0">
                <a:latin typeface="+mn-ea"/>
                <a:ea typeface="+mn-ea"/>
              </a:rPr>
              <a:t>Y</a:t>
            </a:r>
            <a:r>
              <a:rPr lang="ja-JP" altLang="en-US" sz="3600" dirty="0" smtClean="0">
                <a:latin typeface="+mn-ea"/>
                <a:ea typeface="+mn-ea"/>
              </a:rPr>
              <a:t>の真の分布</a:t>
            </a:r>
            <a:endParaRPr lang="ja-JP" altLang="en-US" sz="3600" dirty="0">
              <a:latin typeface="+mn-ea"/>
              <a:ea typeface="+mn-ea"/>
            </a:endParaRPr>
          </a:p>
        </p:txBody>
      </p:sp>
      <p:sp>
        <p:nvSpPr>
          <p:cNvPr id="27" name="正方形/長方形 3"/>
          <p:cNvSpPr>
            <a:spLocks noChangeArrowheads="1"/>
          </p:cNvSpPr>
          <p:nvPr/>
        </p:nvSpPr>
        <p:spPr bwMode="auto">
          <a:xfrm>
            <a:off x="11028647" y="8166385"/>
            <a:ext cx="518457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200" dirty="0" smtClean="0">
                <a:latin typeface="+mn-ea"/>
                <a:ea typeface="+mn-ea"/>
              </a:rPr>
              <a:t>偶然、線形らしきサンプルが得られた！</a:t>
            </a:r>
            <a:endParaRPr lang="ja-JP" altLang="en-US" sz="3200" dirty="0">
              <a:latin typeface="+mn-ea"/>
              <a:ea typeface="+mn-ea"/>
            </a:endParaRPr>
          </a:p>
        </p:txBody>
      </p:sp>
      <p:sp>
        <p:nvSpPr>
          <p:cNvPr id="28" name="正方形/長方形 3"/>
          <p:cNvSpPr>
            <a:spLocks noChangeArrowheads="1"/>
          </p:cNvSpPr>
          <p:nvPr/>
        </p:nvSpPr>
        <p:spPr bwMode="auto">
          <a:xfrm>
            <a:off x="6680547" y="7182664"/>
            <a:ext cx="3492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200" dirty="0" smtClean="0">
                <a:latin typeface="+mn-ea"/>
                <a:ea typeface="+mn-ea"/>
              </a:rPr>
              <a:t>x</a:t>
            </a:r>
            <a:endParaRPr lang="ja-JP" altLang="en-US" sz="3200" dirty="0">
              <a:latin typeface="+mn-ea"/>
              <a:ea typeface="+mn-ea"/>
            </a:endParaRPr>
          </a:p>
        </p:txBody>
      </p:sp>
      <p:sp>
        <p:nvSpPr>
          <p:cNvPr id="29" name="正方形/長方形 3"/>
          <p:cNvSpPr>
            <a:spLocks noChangeArrowheads="1"/>
          </p:cNvSpPr>
          <p:nvPr/>
        </p:nvSpPr>
        <p:spPr bwMode="auto">
          <a:xfrm>
            <a:off x="731503" y="5261676"/>
            <a:ext cx="3492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200" dirty="0" smtClean="0">
                <a:latin typeface="+mn-ea"/>
                <a:ea typeface="+mn-ea"/>
              </a:rPr>
              <a:t>y</a:t>
            </a:r>
            <a:endParaRPr lang="ja-JP" altLang="en-US" sz="3200" dirty="0">
              <a:latin typeface="+mn-ea"/>
              <a:ea typeface="+mn-ea"/>
            </a:endParaRPr>
          </a:p>
        </p:txBody>
      </p:sp>
      <p:cxnSp>
        <p:nvCxnSpPr>
          <p:cNvPr id="30" name="直線矢印コネクタ 29"/>
          <p:cNvCxnSpPr/>
          <p:nvPr/>
        </p:nvCxnSpPr>
        <p:spPr bwMode="auto">
          <a:xfrm flipH="1" flipV="1">
            <a:off x="919276" y="5866214"/>
            <a:ext cx="28251" cy="22595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正方形/長方形 3"/>
          <p:cNvSpPr>
            <a:spLocks noChangeArrowheads="1"/>
          </p:cNvSpPr>
          <p:nvPr/>
        </p:nvSpPr>
        <p:spPr bwMode="auto">
          <a:xfrm>
            <a:off x="9206253" y="5139147"/>
            <a:ext cx="3492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200" dirty="0" smtClean="0">
                <a:latin typeface="+mn-ea"/>
                <a:ea typeface="+mn-ea"/>
              </a:rPr>
              <a:t>y</a:t>
            </a:r>
            <a:endParaRPr lang="ja-JP" altLang="en-US" sz="3200" dirty="0">
              <a:latin typeface="+mn-ea"/>
              <a:ea typeface="+mn-ea"/>
            </a:endParaRPr>
          </a:p>
        </p:txBody>
      </p:sp>
      <p:cxnSp>
        <p:nvCxnSpPr>
          <p:cNvPr id="32" name="直線矢印コネクタ 31"/>
          <p:cNvCxnSpPr/>
          <p:nvPr/>
        </p:nvCxnSpPr>
        <p:spPr bwMode="auto">
          <a:xfrm flipH="1" flipV="1">
            <a:off x="9394026" y="5743685"/>
            <a:ext cx="28251" cy="22595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正方形/長方形 3"/>
          <p:cNvSpPr>
            <a:spLocks noChangeArrowheads="1"/>
          </p:cNvSpPr>
          <p:nvPr/>
        </p:nvSpPr>
        <p:spPr bwMode="auto">
          <a:xfrm>
            <a:off x="11181047" y="5420209"/>
            <a:ext cx="5184576"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r" eaLnBrk="1" hangingPunct="1">
              <a:spcAft>
                <a:spcPts val="1200"/>
              </a:spcAft>
              <a:buClr>
                <a:srgbClr val="A50021"/>
              </a:buClr>
            </a:pPr>
            <a:r>
              <a:rPr lang="ja-JP" altLang="en-US" sz="3200" dirty="0" smtClean="0">
                <a:latin typeface="+mn-ea"/>
                <a:ea typeface="+mn-ea"/>
              </a:rPr>
              <a:t>回帰直線</a:t>
            </a:r>
            <a:endParaRPr lang="en-US" altLang="ja-JP" sz="3200" dirty="0" smtClean="0">
              <a:latin typeface="+mn-ea"/>
              <a:ea typeface="+mn-ea"/>
            </a:endParaRPr>
          </a:p>
          <a:p>
            <a:pPr marL="0" indent="0" algn="r" eaLnBrk="1" hangingPunct="1">
              <a:spcAft>
                <a:spcPts val="1200"/>
              </a:spcAft>
              <a:buClr>
                <a:srgbClr val="A50021"/>
              </a:buClr>
            </a:pPr>
            <a:endParaRPr lang="ja-JP" altLang="en-US" sz="3200" dirty="0">
              <a:latin typeface="+mn-ea"/>
              <a:ea typeface="+mn-ea"/>
            </a:endParaRPr>
          </a:p>
        </p:txBody>
      </p:sp>
    </p:spTree>
    <p:extLst>
      <p:ext uri="{BB962C8B-B14F-4D97-AF65-F5344CB8AC3E}">
        <p14:creationId xmlns:p14="http://schemas.microsoft.com/office/powerpoint/2010/main" val="2078785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線形の回帰分析における検定</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111</a:t>
            </a:fld>
            <a:endParaRPr lang="en-US" altLang="ja-JP" dirty="0"/>
          </a:p>
        </p:txBody>
      </p:sp>
      <p:sp>
        <p:nvSpPr>
          <p:cNvPr id="6" name="テキスト ボックス 5">
            <a:extLst>
              <a:ext uri="{FF2B5EF4-FFF2-40B4-BE49-F238E27FC236}">
                <a16:creationId xmlns="" xmlns:a16="http://schemas.microsoft.com/office/drawing/2014/main" id="{369C310D-C2E8-6225-BB44-D35B0736DCC3}"/>
              </a:ext>
            </a:extLst>
          </p:cNvPr>
          <p:cNvSpPr txBox="1"/>
          <p:nvPr/>
        </p:nvSpPr>
        <p:spPr>
          <a:xfrm>
            <a:off x="931246" y="1562554"/>
            <a:ext cx="14957941" cy="1200329"/>
          </a:xfrm>
          <a:prstGeom prst="rect">
            <a:avLst/>
          </a:prstGeom>
          <a:noFill/>
        </p:spPr>
        <p:txBody>
          <a:bodyPr wrap="none" rtlCol="0">
            <a:spAutoFit/>
          </a:bodyPr>
          <a:lstStyle/>
          <a:p>
            <a:r>
              <a:rPr lang="ja-JP" altLang="en-US" sz="3600" dirty="0" smtClean="0">
                <a:latin typeface="+mn-ea"/>
                <a:ea typeface="+mn-ea"/>
              </a:rPr>
              <a:t>この場合、もしもう一度観測の機会があると、全く別の結果になるかも</a:t>
            </a:r>
            <a:endParaRPr lang="en-US" altLang="ja-JP" sz="3600" dirty="0" smtClean="0">
              <a:latin typeface="+mn-ea"/>
              <a:ea typeface="+mn-ea"/>
            </a:endParaRPr>
          </a:p>
          <a:p>
            <a:r>
              <a:rPr kumimoji="1" lang="ja-JP" altLang="en-US" sz="3600" dirty="0" smtClean="0">
                <a:latin typeface="+mn-ea"/>
                <a:ea typeface="+mn-ea"/>
              </a:rPr>
              <a:t>知れません。</a:t>
            </a:r>
            <a:endParaRPr kumimoji="1" lang="en-US" altLang="ja-JP" sz="3600" dirty="0">
              <a:latin typeface="+mn-ea"/>
              <a:ea typeface="+mn-ea"/>
            </a:endParaRPr>
          </a:p>
        </p:txBody>
      </p:sp>
      <p:cxnSp>
        <p:nvCxnSpPr>
          <p:cNvPr id="7" name="直線矢印コネクタ 6"/>
          <p:cNvCxnSpPr/>
          <p:nvPr/>
        </p:nvCxnSpPr>
        <p:spPr bwMode="auto">
          <a:xfrm flipV="1">
            <a:off x="399726" y="6931102"/>
            <a:ext cx="669674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円/楕円 7"/>
          <p:cNvSpPr/>
          <p:nvPr/>
        </p:nvSpPr>
        <p:spPr bwMode="auto">
          <a:xfrm>
            <a:off x="10104035" y="6531105"/>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円/楕円 8"/>
          <p:cNvSpPr/>
          <p:nvPr/>
        </p:nvSpPr>
        <p:spPr bwMode="auto">
          <a:xfrm>
            <a:off x="13521307" y="7479407"/>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円/楕円 9"/>
          <p:cNvSpPr/>
          <p:nvPr/>
        </p:nvSpPr>
        <p:spPr bwMode="auto">
          <a:xfrm>
            <a:off x="11071989" y="6327279"/>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円/楕円 10"/>
          <p:cNvSpPr/>
          <p:nvPr/>
        </p:nvSpPr>
        <p:spPr bwMode="auto">
          <a:xfrm>
            <a:off x="11928747" y="6615311"/>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円/楕円 11"/>
          <p:cNvSpPr/>
          <p:nvPr/>
        </p:nvSpPr>
        <p:spPr bwMode="auto">
          <a:xfrm>
            <a:off x="11496056" y="7371395"/>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円/楕円 12"/>
          <p:cNvSpPr/>
          <p:nvPr/>
        </p:nvSpPr>
        <p:spPr bwMode="auto">
          <a:xfrm>
            <a:off x="14013436" y="6933988"/>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円/楕円 13"/>
          <p:cNvSpPr/>
          <p:nvPr/>
        </p:nvSpPr>
        <p:spPr bwMode="auto">
          <a:xfrm>
            <a:off x="13044871" y="6507299"/>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5" name="直線矢印コネクタ 14"/>
          <p:cNvCxnSpPr/>
          <p:nvPr/>
        </p:nvCxnSpPr>
        <p:spPr bwMode="auto">
          <a:xfrm>
            <a:off x="9726821" y="6728682"/>
            <a:ext cx="5472608" cy="628058"/>
          </a:xfrm>
          <a:prstGeom prst="straightConnector1">
            <a:avLst/>
          </a:prstGeom>
          <a:solidFill>
            <a:schemeClr val="accent1"/>
          </a:solidFill>
          <a:ln w="38100" cap="flat" cmpd="sng" algn="ctr">
            <a:solidFill>
              <a:srgbClr val="0000FF"/>
            </a:solidFill>
            <a:prstDash val="solid"/>
            <a:round/>
            <a:headEnd type="none" w="med" len="med"/>
            <a:tailEnd type="none" w="med" len="med"/>
          </a:ln>
          <a:effectLst/>
        </p:spPr>
      </p:cxnSp>
      <p:sp>
        <p:nvSpPr>
          <p:cNvPr id="16" name="フリーフォーム 15"/>
          <p:cNvSpPr/>
          <p:nvPr/>
        </p:nvSpPr>
        <p:spPr bwMode="auto">
          <a:xfrm>
            <a:off x="5035834" y="5933027"/>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フリーフォーム 16"/>
          <p:cNvSpPr/>
          <p:nvPr/>
        </p:nvSpPr>
        <p:spPr bwMode="auto">
          <a:xfrm>
            <a:off x="4108120" y="5962882"/>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8" name="フリーフォーム 17"/>
          <p:cNvSpPr/>
          <p:nvPr/>
        </p:nvSpPr>
        <p:spPr bwMode="auto">
          <a:xfrm>
            <a:off x="2371806" y="6018048"/>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9" name="フリーフォーム 18"/>
          <p:cNvSpPr/>
          <p:nvPr/>
        </p:nvSpPr>
        <p:spPr bwMode="auto">
          <a:xfrm>
            <a:off x="1091543" y="5967239"/>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20" name="直線コネクタ 19"/>
          <p:cNvCxnSpPr/>
          <p:nvPr/>
        </p:nvCxnSpPr>
        <p:spPr bwMode="auto">
          <a:xfrm>
            <a:off x="1235559" y="8739547"/>
            <a:ext cx="948105" cy="0"/>
          </a:xfrm>
          <a:prstGeom prst="line">
            <a:avLst/>
          </a:prstGeom>
          <a:solidFill>
            <a:schemeClr val="accent1"/>
          </a:solidFill>
          <a:ln w="28575" cap="flat" cmpd="sng" algn="ctr">
            <a:solidFill>
              <a:srgbClr val="FF0000"/>
            </a:solidFill>
            <a:prstDash val="dash"/>
            <a:round/>
            <a:headEnd type="none" w="med" len="med"/>
            <a:tailEnd type="none" w="med" len="med"/>
          </a:ln>
          <a:effectLst/>
        </p:spPr>
      </p:cxnSp>
      <p:sp>
        <p:nvSpPr>
          <p:cNvPr id="21" name="正方形/長方形 3"/>
          <p:cNvSpPr>
            <a:spLocks noChangeArrowheads="1"/>
          </p:cNvSpPr>
          <p:nvPr/>
        </p:nvSpPr>
        <p:spPr bwMode="auto">
          <a:xfrm>
            <a:off x="5736059" y="4910346"/>
            <a:ext cx="349238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ja-JP" altLang="en-US" dirty="0" smtClean="0">
                <a:latin typeface="+mn-ea"/>
                <a:ea typeface="+mn-ea"/>
              </a:rPr>
              <a:t>サンプリング</a:t>
            </a:r>
            <a:endParaRPr lang="en-US" altLang="ja-JP" dirty="0" smtClean="0">
              <a:latin typeface="+mn-ea"/>
              <a:ea typeface="+mn-ea"/>
            </a:endParaRPr>
          </a:p>
          <a:p>
            <a:pPr marL="0" indent="0" algn="ctr" eaLnBrk="1" hangingPunct="1">
              <a:spcAft>
                <a:spcPts val="1200"/>
              </a:spcAft>
              <a:buClr>
                <a:srgbClr val="A50021"/>
              </a:buClr>
            </a:pPr>
            <a:r>
              <a:rPr lang="en-US" altLang="ja-JP" dirty="0" smtClean="0">
                <a:latin typeface="+mn-ea"/>
                <a:ea typeface="+mn-ea"/>
              </a:rPr>
              <a:t>(</a:t>
            </a:r>
            <a:r>
              <a:rPr lang="ja-JP" altLang="en-US" dirty="0" smtClean="0">
                <a:latin typeface="+mn-ea"/>
                <a:ea typeface="+mn-ea"/>
              </a:rPr>
              <a:t>観測</a:t>
            </a:r>
            <a:r>
              <a:rPr lang="en-US" altLang="ja-JP" dirty="0" smtClean="0">
                <a:latin typeface="+mn-ea"/>
                <a:ea typeface="+mn-ea"/>
              </a:rPr>
              <a:t>)</a:t>
            </a:r>
          </a:p>
        </p:txBody>
      </p:sp>
      <p:cxnSp>
        <p:nvCxnSpPr>
          <p:cNvPr id="22" name="直線矢印コネクタ 21"/>
          <p:cNvCxnSpPr/>
          <p:nvPr/>
        </p:nvCxnSpPr>
        <p:spPr bwMode="auto">
          <a:xfrm flipV="1">
            <a:off x="9084431" y="6903343"/>
            <a:ext cx="669674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円/楕円 22"/>
          <p:cNvSpPr/>
          <p:nvPr/>
        </p:nvSpPr>
        <p:spPr bwMode="auto">
          <a:xfrm>
            <a:off x="12396799" y="7119367"/>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4" name="円/楕円 23"/>
          <p:cNvSpPr/>
          <p:nvPr/>
        </p:nvSpPr>
        <p:spPr bwMode="auto">
          <a:xfrm>
            <a:off x="11998662" y="7371395"/>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5" name="右矢印 24"/>
          <p:cNvSpPr/>
          <p:nvPr/>
        </p:nvSpPr>
        <p:spPr bwMode="auto">
          <a:xfrm>
            <a:off x="7990507" y="5499187"/>
            <a:ext cx="301836" cy="295406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6" name="正方形/長方形 3"/>
          <p:cNvSpPr>
            <a:spLocks noChangeArrowheads="1"/>
          </p:cNvSpPr>
          <p:nvPr/>
        </p:nvSpPr>
        <p:spPr bwMode="auto">
          <a:xfrm>
            <a:off x="2315679" y="8487463"/>
            <a:ext cx="3492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600" dirty="0" smtClean="0">
                <a:latin typeface="+mn-ea"/>
                <a:ea typeface="+mn-ea"/>
              </a:rPr>
              <a:t>Y</a:t>
            </a:r>
            <a:r>
              <a:rPr lang="ja-JP" altLang="en-US" sz="3600" dirty="0" smtClean="0">
                <a:latin typeface="+mn-ea"/>
                <a:ea typeface="+mn-ea"/>
              </a:rPr>
              <a:t>の真の分布</a:t>
            </a:r>
            <a:endParaRPr lang="ja-JP" altLang="en-US" sz="3600" dirty="0">
              <a:latin typeface="+mn-ea"/>
              <a:ea typeface="+mn-ea"/>
            </a:endParaRPr>
          </a:p>
        </p:txBody>
      </p:sp>
      <p:sp>
        <p:nvSpPr>
          <p:cNvPr id="27" name="正方形/長方形 3"/>
          <p:cNvSpPr>
            <a:spLocks noChangeArrowheads="1"/>
          </p:cNvSpPr>
          <p:nvPr/>
        </p:nvSpPr>
        <p:spPr bwMode="auto">
          <a:xfrm>
            <a:off x="11028647" y="8166385"/>
            <a:ext cx="51845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200" dirty="0" smtClean="0">
                <a:latin typeface="+mn-ea"/>
                <a:ea typeface="+mn-ea"/>
              </a:rPr>
              <a:t>全く異なる回帰直線。</a:t>
            </a:r>
            <a:endParaRPr lang="ja-JP" altLang="en-US" sz="3200" dirty="0">
              <a:latin typeface="+mn-ea"/>
              <a:ea typeface="+mn-ea"/>
            </a:endParaRPr>
          </a:p>
        </p:txBody>
      </p:sp>
      <p:sp>
        <p:nvSpPr>
          <p:cNvPr id="28" name="正方形/長方形 3"/>
          <p:cNvSpPr>
            <a:spLocks noChangeArrowheads="1"/>
          </p:cNvSpPr>
          <p:nvPr/>
        </p:nvSpPr>
        <p:spPr bwMode="auto">
          <a:xfrm>
            <a:off x="6680547" y="7182664"/>
            <a:ext cx="3492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200" dirty="0" smtClean="0">
                <a:latin typeface="+mn-ea"/>
                <a:ea typeface="+mn-ea"/>
              </a:rPr>
              <a:t>x</a:t>
            </a:r>
            <a:endParaRPr lang="ja-JP" altLang="en-US" sz="3200" dirty="0">
              <a:latin typeface="+mn-ea"/>
              <a:ea typeface="+mn-ea"/>
            </a:endParaRPr>
          </a:p>
        </p:txBody>
      </p:sp>
      <p:sp>
        <p:nvSpPr>
          <p:cNvPr id="29" name="正方形/長方形 3"/>
          <p:cNvSpPr>
            <a:spLocks noChangeArrowheads="1"/>
          </p:cNvSpPr>
          <p:nvPr/>
        </p:nvSpPr>
        <p:spPr bwMode="auto">
          <a:xfrm>
            <a:off x="731503" y="5261676"/>
            <a:ext cx="3492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200" dirty="0" smtClean="0">
                <a:latin typeface="+mn-ea"/>
                <a:ea typeface="+mn-ea"/>
              </a:rPr>
              <a:t>y</a:t>
            </a:r>
            <a:endParaRPr lang="ja-JP" altLang="en-US" sz="3200" dirty="0">
              <a:latin typeface="+mn-ea"/>
              <a:ea typeface="+mn-ea"/>
            </a:endParaRPr>
          </a:p>
        </p:txBody>
      </p:sp>
      <p:cxnSp>
        <p:nvCxnSpPr>
          <p:cNvPr id="30" name="直線矢印コネクタ 29"/>
          <p:cNvCxnSpPr/>
          <p:nvPr/>
        </p:nvCxnSpPr>
        <p:spPr bwMode="auto">
          <a:xfrm flipH="1" flipV="1">
            <a:off x="919276" y="5866214"/>
            <a:ext cx="28251" cy="22595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正方形/長方形 3"/>
          <p:cNvSpPr>
            <a:spLocks noChangeArrowheads="1"/>
          </p:cNvSpPr>
          <p:nvPr/>
        </p:nvSpPr>
        <p:spPr bwMode="auto">
          <a:xfrm>
            <a:off x="9206253" y="5139147"/>
            <a:ext cx="3492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200" dirty="0" smtClean="0">
                <a:latin typeface="+mn-ea"/>
                <a:ea typeface="+mn-ea"/>
              </a:rPr>
              <a:t>y</a:t>
            </a:r>
            <a:endParaRPr lang="ja-JP" altLang="en-US" sz="3200" dirty="0">
              <a:latin typeface="+mn-ea"/>
              <a:ea typeface="+mn-ea"/>
            </a:endParaRPr>
          </a:p>
        </p:txBody>
      </p:sp>
      <p:cxnSp>
        <p:nvCxnSpPr>
          <p:cNvPr id="32" name="直線矢印コネクタ 31"/>
          <p:cNvCxnSpPr/>
          <p:nvPr/>
        </p:nvCxnSpPr>
        <p:spPr bwMode="auto">
          <a:xfrm flipH="1" flipV="1">
            <a:off x="9394026" y="5743685"/>
            <a:ext cx="28251" cy="22595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3122321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線形の回帰分析における検定</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112</a:t>
            </a:fld>
            <a:endParaRPr lang="en-US" altLang="ja-JP" dirty="0"/>
          </a:p>
        </p:txBody>
      </p:sp>
      <p:sp>
        <p:nvSpPr>
          <p:cNvPr id="6" name="テキスト ボックス 5">
            <a:extLst>
              <a:ext uri="{FF2B5EF4-FFF2-40B4-BE49-F238E27FC236}">
                <a16:creationId xmlns="" xmlns:a16="http://schemas.microsoft.com/office/drawing/2014/main" id="{369C310D-C2E8-6225-BB44-D35B0736DCC3}"/>
              </a:ext>
            </a:extLst>
          </p:cNvPr>
          <p:cNvSpPr txBox="1"/>
          <p:nvPr/>
        </p:nvSpPr>
        <p:spPr>
          <a:xfrm>
            <a:off x="931246" y="1742574"/>
            <a:ext cx="10802957" cy="1200329"/>
          </a:xfrm>
          <a:prstGeom prst="rect">
            <a:avLst/>
          </a:prstGeom>
          <a:noFill/>
        </p:spPr>
        <p:txBody>
          <a:bodyPr wrap="none" rtlCol="0">
            <a:spAutoFit/>
          </a:bodyPr>
          <a:lstStyle/>
          <a:p>
            <a:r>
              <a:rPr lang="ja-JP" altLang="en-US" sz="3600" dirty="0" smtClean="0">
                <a:latin typeface="+mn-ea"/>
                <a:ea typeface="+mn-ea"/>
              </a:rPr>
              <a:t>そこで例えば、現在得られている式（係数）が</a:t>
            </a:r>
            <a:endParaRPr lang="en-US" altLang="ja-JP" sz="3600" dirty="0" smtClean="0">
              <a:latin typeface="+mn-ea"/>
              <a:ea typeface="+mn-ea"/>
            </a:endParaRPr>
          </a:p>
          <a:p>
            <a:r>
              <a:rPr kumimoji="1" lang="ja-JP" altLang="en-US" sz="3600" dirty="0" smtClean="0">
                <a:latin typeface="+mn-ea"/>
                <a:ea typeface="+mn-ea"/>
              </a:rPr>
              <a:t>有意にゼロと異なるかどうか、をチェック</a:t>
            </a:r>
            <a:r>
              <a:rPr lang="ja-JP" altLang="en-US" sz="3600" dirty="0">
                <a:latin typeface="+mn-ea"/>
                <a:ea typeface="+mn-ea"/>
              </a:rPr>
              <a:t>します</a:t>
            </a:r>
            <a:r>
              <a:rPr kumimoji="1" lang="ja-JP" altLang="en-US" sz="3600" dirty="0" smtClean="0">
                <a:latin typeface="+mn-ea"/>
                <a:ea typeface="+mn-ea"/>
              </a:rPr>
              <a:t>。</a:t>
            </a:r>
            <a:endParaRPr kumimoji="1" lang="en-US" altLang="ja-JP" sz="3600" dirty="0" smtClean="0">
              <a:latin typeface="+mn-ea"/>
              <a:ea typeface="+mn-ea"/>
            </a:endParaRPr>
          </a:p>
        </p:txBody>
      </p:sp>
      <p:cxnSp>
        <p:nvCxnSpPr>
          <p:cNvPr id="7" name="直線矢印コネクタ 6"/>
          <p:cNvCxnSpPr/>
          <p:nvPr/>
        </p:nvCxnSpPr>
        <p:spPr bwMode="auto">
          <a:xfrm flipV="1">
            <a:off x="399726" y="7145385"/>
            <a:ext cx="669674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フリーフォーム 7"/>
          <p:cNvSpPr/>
          <p:nvPr/>
        </p:nvSpPr>
        <p:spPr bwMode="auto">
          <a:xfrm>
            <a:off x="5035834" y="5101402"/>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フリーフォーム 8"/>
          <p:cNvSpPr/>
          <p:nvPr/>
        </p:nvSpPr>
        <p:spPr bwMode="auto">
          <a:xfrm>
            <a:off x="4108120" y="5485770"/>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フリーフォーム 9"/>
          <p:cNvSpPr/>
          <p:nvPr/>
        </p:nvSpPr>
        <p:spPr bwMode="auto">
          <a:xfrm>
            <a:off x="2371806" y="6073510"/>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フリーフォーム 10"/>
          <p:cNvSpPr/>
          <p:nvPr/>
        </p:nvSpPr>
        <p:spPr bwMode="auto">
          <a:xfrm>
            <a:off x="1093351" y="6601894"/>
            <a:ext cx="1092121" cy="1883884"/>
          </a:xfrm>
          <a:custGeom>
            <a:avLst/>
            <a:gdLst>
              <a:gd name="connsiteX0" fmla="*/ 0 w 1092121"/>
              <a:gd name="connsiteY0" fmla="*/ 0 h 1883884"/>
              <a:gd name="connsiteX1" fmla="*/ 154236 w 1092121"/>
              <a:gd name="connsiteY1" fmla="*/ 418641 h 1883884"/>
              <a:gd name="connsiteX2" fmla="*/ 760164 w 1092121"/>
              <a:gd name="connsiteY2" fmla="*/ 760164 h 1883884"/>
              <a:gd name="connsiteX3" fmla="*/ 1090670 w 1092121"/>
              <a:gd name="connsiteY3" fmla="*/ 1024569 h 1883884"/>
              <a:gd name="connsiteX4" fmla="*/ 638978 w 1092121"/>
              <a:gd name="connsiteY4" fmla="*/ 1388125 h 1883884"/>
              <a:gd name="connsiteX5" fmla="*/ 220338 w 1092121"/>
              <a:gd name="connsiteY5" fmla="*/ 1597446 h 1883884"/>
              <a:gd name="connsiteX6" fmla="*/ 187287 w 1092121"/>
              <a:gd name="connsiteY6" fmla="*/ 1883884 h 188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121" h="1883884">
                <a:moveTo>
                  <a:pt x="0" y="0"/>
                </a:moveTo>
                <a:cubicBezTo>
                  <a:pt x="13771" y="145973"/>
                  <a:pt x="27542" y="291947"/>
                  <a:pt x="154236" y="418641"/>
                </a:cubicBezTo>
                <a:cubicBezTo>
                  <a:pt x="280930" y="545335"/>
                  <a:pt x="604092" y="659176"/>
                  <a:pt x="760164" y="760164"/>
                </a:cubicBezTo>
                <a:cubicBezTo>
                  <a:pt x="916236" y="861152"/>
                  <a:pt x="1110868" y="919909"/>
                  <a:pt x="1090670" y="1024569"/>
                </a:cubicBezTo>
                <a:cubicBezTo>
                  <a:pt x="1070472" y="1129229"/>
                  <a:pt x="784033" y="1292645"/>
                  <a:pt x="638978" y="1388125"/>
                </a:cubicBezTo>
                <a:cubicBezTo>
                  <a:pt x="493923" y="1483605"/>
                  <a:pt x="295620" y="1514820"/>
                  <a:pt x="220338" y="1597446"/>
                </a:cubicBezTo>
                <a:cubicBezTo>
                  <a:pt x="145056" y="1680072"/>
                  <a:pt x="187287" y="1883884"/>
                  <a:pt x="187287" y="1883884"/>
                </a:cubicBezTo>
              </a:path>
            </a:pathLst>
          </a:cu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右矢印 11"/>
          <p:cNvSpPr/>
          <p:nvPr/>
        </p:nvSpPr>
        <p:spPr bwMode="auto">
          <a:xfrm>
            <a:off x="7990507" y="5713470"/>
            <a:ext cx="301836" cy="295406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正方形/長方形 3"/>
          <p:cNvSpPr>
            <a:spLocks noChangeArrowheads="1"/>
          </p:cNvSpPr>
          <p:nvPr/>
        </p:nvSpPr>
        <p:spPr bwMode="auto">
          <a:xfrm>
            <a:off x="6680547" y="7396947"/>
            <a:ext cx="3492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200" dirty="0" smtClean="0">
                <a:latin typeface="+mn-ea"/>
                <a:ea typeface="+mn-ea"/>
              </a:rPr>
              <a:t>x</a:t>
            </a:r>
            <a:endParaRPr lang="ja-JP" altLang="en-US" sz="3200" dirty="0">
              <a:latin typeface="+mn-ea"/>
              <a:ea typeface="+mn-ea"/>
            </a:endParaRPr>
          </a:p>
        </p:txBody>
      </p:sp>
      <p:sp>
        <p:nvSpPr>
          <p:cNvPr id="14" name="正方形/長方形 3"/>
          <p:cNvSpPr>
            <a:spLocks noChangeArrowheads="1"/>
          </p:cNvSpPr>
          <p:nvPr/>
        </p:nvSpPr>
        <p:spPr bwMode="auto">
          <a:xfrm>
            <a:off x="731503" y="5475959"/>
            <a:ext cx="3492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200" dirty="0" smtClean="0">
                <a:latin typeface="+mn-ea"/>
                <a:ea typeface="+mn-ea"/>
              </a:rPr>
              <a:t>y</a:t>
            </a:r>
            <a:endParaRPr lang="ja-JP" altLang="en-US" sz="3200" dirty="0">
              <a:latin typeface="+mn-ea"/>
              <a:ea typeface="+mn-ea"/>
            </a:endParaRPr>
          </a:p>
        </p:txBody>
      </p:sp>
      <p:cxnSp>
        <p:nvCxnSpPr>
          <p:cNvPr id="15" name="直線矢印コネクタ 14"/>
          <p:cNvCxnSpPr/>
          <p:nvPr/>
        </p:nvCxnSpPr>
        <p:spPr bwMode="auto">
          <a:xfrm flipH="1" flipV="1">
            <a:off x="919276" y="6080497"/>
            <a:ext cx="28251" cy="22595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円/楕円 15"/>
          <p:cNvSpPr/>
          <p:nvPr/>
        </p:nvSpPr>
        <p:spPr bwMode="auto">
          <a:xfrm>
            <a:off x="13080232" y="6397546"/>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円/楕円 16"/>
          <p:cNvSpPr/>
          <p:nvPr/>
        </p:nvSpPr>
        <p:spPr bwMode="auto">
          <a:xfrm>
            <a:off x="11892100" y="7643929"/>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8" name="円/楕円 17"/>
          <p:cNvSpPr/>
          <p:nvPr/>
        </p:nvSpPr>
        <p:spPr bwMode="auto">
          <a:xfrm>
            <a:off x="11181047" y="7909714"/>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9" name="円/楕円 18"/>
          <p:cNvSpPr/>
          <p:nvPr/>
        </p:nvSpPr>
        <p:spPr bwMode="auto">
          <a:xfrm>
            <a:off x="11964108" y="6577566"/>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0" name="円/楕円 19"/>
          <p:cNvSpPr/>
          <p:nvPr/>
        </p:nvSpPr>
        <p:spPr bwMode="auto">
          <a:xfrm>
            <a:off x="11496056" y="7081622"/>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1" name="円/楕円 20"/>
          <p:cNvSpPr/>
          <p:nvPr/>
        </p:nvSpPr>
        <p:spPr bwMode="auto">
          <a:xfrm>
            <a:off x="13980975" y="6937606"/>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2" name="円/楕円 21"/>
          <p:cNvSpPr/>
          <p:nvPr/>
        </p:nvSpPr>
        <p:spPr bwMode="auto">
          <a:xfrm>
            <a:off x="13008224" y="7098372"/>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23" name="直線矢印コネクタ 22"/>
          <p:cNvCxnSpPr/>
          <p:nvPr/>
        </p:nvCxnSpPr>
        <p:spPr bwMode="auto">
          <a:xfrm flipV="1">
            <a:off x="9947884" y="6104017"/>
            <a:ext cx="5581263" cy="2016224"/>
          </a:xfrm>
          <a:prstGeom prst="straightConnector1">
            <a:avLst/>
          </a:prstGeom>
          <a:solidFill>
            <a:schemeClr val="accent1"/>
          </a:solidFill>
          <a:ln w="38100" cap="flat" cmpd="sng" algn="ctr">
            <a:solidFill>
              <a:srgbClr val="0000FF"/>
            </a:solidFill>
            <a:prstDash val="solid"/>
            <a:round/>
            <a:headEnd type="none" w="med" len="med"/>
            <a:tailEnd type="none" w="med" len="med"/>
          </a:ln>
          <a:effectLst/>
        </p:spPr>
      </p:cxnSp>
      <p:cxnSp>
        <p:nvCxnSpPr>
          <p:cNvPr id="24" name="直線矢印コネクタ 23"/>
          <p:cNvCxnSpPr/>
          <p:nvPr/>
        </p:nvCxnSpPr>
        <p:spPr bwMode="auto">
          <a:xfrm flipV="1">
            <a:off x="9084431" y="7117626"/>
            <a:ext cx="6696744" cy="720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円/楕円 24"/>
          <p:cNvSpPr/>
          <p:nvPr/>
        </p:nvSpPr>
        <p:spPr bwMode="auto">
          <a:xfrm>
            <a:off x="12396799" y="7333650"/>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6" name="円/楕円 25"/>
          <p:cNvSpPr/>
          <p:nvPr/>
        </p:nvSpPr>
        <p:spPr bwMode="auto">
          <a:xfrm>
            <a:off x="12801227" y="6649574"/>
            <a:ext cx="252028" cy="216024"/>
          </a:xfrm>
          <a:prstGeom prst="ellipse">
            <a:avLst/>
          </a:prstGeom>
          <a:solidFill>
            <a:srgbClr val="FF9999"/>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7" name="正方形/長方形 3"/>
          <p:cNvSpPr>
            <a:spLocks noChangeArrowheads="1"/>
          </p:cNvSpPr>
          <p:nvPr/>
        </p:nvSpPr>
        <p:spPr bwMode="auto">
          <a:xfrm>
            <a:off x="9206253" y="5353430"/>
            <a:ext cx="34923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3200" dirty="0" smtClean="0">
                <a:latin typeface="+mn-ea"/>
                <a:ea typeface="+mn-ea"/>
              </a:rPr>
              <a:t>y</a:t>
            </a:r>
            <a:endParaRPr lang="ja-JP" altLang="en-US" sz="3200" dirty="0">
              <a:latin typeface="+mn-ea"/>
              <a:ea typeface="+mn-ea"/>
            </a:endParaRPr>
          </a:p>
        </p:txBody>
      </p:sp>
      <p:cxnSp>
        <p:nvCxnSpPr>
          <p:cNvPr id="28" name="直線矢印コネクタ 27"/>
          <p:cNvCxnSpPr/>
          <p:nvPr/>
        </p:nvCxnSpPr>
        <p:spPr bwMode="auto">
          <a:xfrm flipH="1" flipV="1">
            <a:off x="9394026" y="5957968"/>
            <a:ext cx="28251" cy="22595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flipV="1">
            <a:off x="1247182" y="5727919"/>
            <a:ext cx="5581263" cy="2016224"/>
          </a:xfrm>
          <a:prstGeom prst="straightConnector1">
            <a:avLst/>
          </a:prstGeom>
          <a:solidFill>
            <a:schemeClr val="accent1"/>
          </a:solidFill>
          <a:ln w="3175" cap="flat" cmpd="sng" algn="ctr">
            <a:solidFill>
              <a:schemeClr val="tx1"/>
            </a:solidFill>
            <a:prstDash val="solid"/>
            <a:round/>
            <a:headEnd type="none" w="med" len="med"/>
            <a:tailEnd type="none" w="med" len="med"/>
          </a:ln>
          <a:effectLst/>
        </p:spPr>
      </p:cxnSp>
      <p:sp>
        <p:nvSpPr>
          <p:cNvPr id="30" name="正方形/長方形 3"/>
          <p:cNvSpPr>
            <a:spLocks noChangeArrowheads="1"/>
          </p:cNvSpPr>
          <p:nvPr/>
        </p:nvSpPr>
        <p:spPr bwMode="auto">
          <a:xfrm>
            <a:off x="10272563" y="4448101"/>
            <a:ext cx="5184576" cy="1877437"/>
          </a:xfrm>
          <a:prstGeom prst="rect">
            <a:avLst/>
          </a:prstGeom>
          <a:solidFill>
            <a:srgbClr val="FFFF00"/>
          </a:solidFill>
          <a:ln>
            <a:noFill/>
          </a:ln>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200" dirty="0" smtClean="0">
                <a:latin typeface="+mn-ea"/>
                <a:ea typeface="+mn-ea"/>
              </a:rPr>
              <a:t>ばらつきはあるにしても、</a:t>
            </a:r>
            <a:endParaRPr lang="en-US" altLang="ja-JP" sz="3200" dirty="0" smtClean="0">
              <a:latin typeface="+mn-ea"/>
              <a:ea typeface="+mn-ea"/>
            </a:endParaRPr>
          </a:p>
          <a:p>
            <a:pPr marL="0" indent="0" eaLnBrk="1" hangingPunct="1">
              <a:spcAft>
                <a:spcPts val="1200"/>
              </a:spcAft>
              <a:buClr>
                <a:srgbClr val="A50021"/>
              </a:buClr>
            </a:pPr>
            <a:r>
              <a:rPr lang="ja-JP" altLang="en-US" sz="3200" dirty="0" smtClean="0">
                <a:latin typeface="+mn-ea"/>
                <a:ea typeface="+mn-ea"/>
              </a:rPr>
              <a:t>真の傾きはゼロでないと</a:t>
            </a:r>
            <a:endParaRPr lang="en-US" altLang="ja-JP" sz="3200" dirty="0" smtClean="0">
              <a:latin typeface="+mn-ea"/>
              <a:ea typeface="+mn-ea"/>
            </a:endParaRPr>
          </a:p>
          <a:p>
            <a:pPr marL="0" indent="0" eaLnBrk="1" hangingPunct="1">
              <a:spcAft>
                <a:spcPts val="1200"/>
              </a:spcAft>
              <a:buClr>
                <a:srgbClr val="A50021"/>
              </a:buClr>
            </a:pPr>
            <a:r>
              <a:rPr lang="ja-JP" altLang="en-US" sz="3200" dirty="0">
                <a:latin typeface="+mn-ea"/>
                <a:ea typeface="+mn-ea"/>
              </a:rPr>
              <a:t>言</a:t>
            </a:r>
            <a:r>
              <a:rPr lang="ja-JP" altLang="en-US" sz="3200" dirty="0" smtClean="0">
                <a:latin typeface="+mn-ea"/>
                <a:ea typeface="+mn-ea"/>
              </a:rPr>
              <a:t>えるか？</a:t>
            </a:r>
            <a:endParaRPr lang="ja-JP" altLang="en-US" sz="3200" dirty="0">
              <a:latin typeface="+mn-ea"/>
              <a:ea typeface="+mn-ea"/>
            </a:endParaRPr>
          </a:p>
        </p:txBody>
      </p:sp>
    </p:spTree>
    <p:extLst>
      <p:ext uri="{BB962C8B-B14F-4D97-AF65-F5344CB8AC3E}">
        <p14:creationId xmlns:p14="http://schemas.microsoft.com/office/powerpoint/2010/main" val="13645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113</a:t>
            </a:fld>
            <a:endParaRPr lang="en-US" altLang="ja-JP" dirty="0"/>
          </a:p>
        </p:txBody>
      </p:sp>
      <p:sp>
        <p:nvSpPr>
          <p:cNvPr id="6" name="タイトル 1"/>
          <p:cNvSpPr>
            <a:spLocks noGrp="1"/>
          </p:cNvSpPr>
          <p:nvPr>
            <p:ph type="title"/>
          </p:nvPr>
        </p:nvSpPr>
        <p:spPr>
          <a:xfrm>
            <a:off x="376891" y="593284"/>
            <a:ext cx="16553996" cy="1413515"/>
          </a:xfrm>
        </p:spPr>
        <p:txBody>
          <a:bodyPr/>
          <a:lstStyle/>
          <a:p>
            <a:r>
              <a:rPr lang="ja-JP" altLang="en-US" dirty="0"/>
              <a:t>線形の回帰分析における検定</a:t>
            </a:r>
            <a:endParaRPr kumimoji="1" lang="ja-JP" altLang="en-US" dirty="0"/>
          </a:p>
        </p:txBody>
      </p:sp>
      <p:sp>
        <p:nvSpPr>
          <p:cNvPr id="7" name="正方形/長方形 3"/>
          <p:cNvSpPr>
            <a:spLocks noChangeArrowheads="1"/>
          </p:cNvSpPr>
          <p:nvPr/>
        </p:nvSpPr>
        <p:spPr bwMode="auto">
          <a:xfrm>
            <a:off x="698062" y="1610755"/>
            <a:ext cx="15515161"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200"/>
              </a:spcAft>
              <a:buClr>
                <a:srgbClr val="A50021"/>
              </a:buClr>
              <a:buFont typeface="Wingdings" panose="05000000000000000000" pitchFamily="2" charset="2"/>
              <a:buChar char="l"/>
            </a:pPr>
            <a:r>
              <a:rPr lang="ja-JP" altLang="en-US" sz="4000" dirty="0" smtClean="0">
                <a:latin typeface="+mn-ea"/>
                <a:ea typeface="+mn-ea"/>
              </a:rPr>
              <a:t>単回帰分析では、</a:t>
            </a:r>
            <a:r>
              <a:rPr lang="en-US" altLang="ja-JP" sz="4000" dirty="0" smtClean="0">
                <a:latin typeface="+mn-ea"/>
                <a:ea typeface="+mn-ea"/>
              </a:rPr>
              <a:t>”</a:t>
            </a:r>
            <a:r>
              <a:rPr lang="ja-JP" altLang="en-US" sz="4000" dirty="0" smtClean="0">
                <a:latin typeface="+mn-ea"/>
                <a:ea typeface="+mn-ea"/>
              </a:rPr>
              <a:t>傾きがゼロか否か</a:t>
            </a:r>
            <a:r>
              <a:rPr lang="en-US" altLang="ja-JP" sz="4000" dirty="0" smtClean="0">
                <a:latin typeface="+mn-ea"/>
                <a:ea typeface="+mn-ea"/>
              </a:rPr>
              <a:t>”</a:t>
            </a:r>
            <a:r>
              <a:rPr lang="ja-JP" altLang="en-US" sz="4000" dirty="0" smtClean="0">
                <a:latin typeface="+mn-ea"/>
                <a:ea typeface="+mn-ea"/>
              </a:rPr>
              <a:t>の</a:t>
            </a:r>
            <a:r>
              <a:rPr lang="en-US" altLang="ja-JP" sz="4000" dirty="0" smtClean="0">
                <a:latin typeface="+mn-ea"/>
                <a:ea typeface="+mn-ea"/>
              </a:rPr>
              <a:t>(</a:t>
            </a:r>
            <a:r>
              <a:rPr lang="ja-JP" altLang="en-US" sz="4000" dirty="0" smtClean="0">
                <a:latin typeface="+mn-ea"/>
                <a:ea typeface="+mn-ea"/>
              </a:rPr>
              <a:t>両側</a:t>
            </a:r>
            <a:r>
              <a:rPr lang="en-US" altLang="ja-JP" sz="4000" dirty="0" smtClean="0">
                <a:latin typeface="+mn-ea"/>
                <a:ea typeface="+mn-ea"/>
              </a:rPr>
              <a:t>)</a:t>
            </a:r>
            <a:r>
              <a:rPr lang="ja-JP" altLang="en-US" sz="4000" dirty="0" smtClean="0">
                <a:latin typeface="+mn-ea"/>
                <a:ea typeface="+mn-ea"/>
              </a:rPr>
              <a:t>検定。</a:t>
            </a:r>
            <a:endParaRPr lang="en-US" altLang="ja-JP" sz="4000" dirty="0" smtClean="0">
              <a:latin typeface="+mn-ea"/>
              <a:ea typeface="+mn-ea"/>
            </a:endParaRPr>
          </a:p>
          <a:p>
            <a:pPr>
              <a:spcAft>
                <a:spcPts val="1200"/>
              </a:spcAft>
              <a:buClr>
                <a:srgbClr val="A50021"/>
              </a:buClr>
              <a:buFont typeface="Wingdings" panose="05000000000000000000" pitchFamily="2" charset="2"/>
              <a:buChar char="l"/>
            </a:pPr>
            <a:r>
              <a:rPr lang="ja-JP" altLang="en-US" sz="4000" dirty="0" smtClean="0">
                <a:latin typeface="+mn-ea"/>
                <a:ea typeface="+mn-ea"/>
              </a:rPr>
              <a:t>重回帰分析では、以下の２通りの方法が存在：</a:t>
            </a:r>
            <a:endParaRPr lang="en-US" altLang="ja-JP" sz="4000" dirty="0" smtClean="0">
              <a:latin typeface="+mn-ea"/>
              <a:ea typeface="+mn-ea"/>
            </a:endParaRPr>
          </a:p>
          <a:p>
            <a:pPr marL="0" indent="0">
              <a:spcAft>
                <a:spcPts val="1200"/>
              </a:spcAft>
              <a:buClr>
                <a:srgbClr val="A50021"/>
              </a:buClr>
            </a:pPr>
            <a:r>
              <a:rPr lang="ja-JP" altLang="en-US" sz="4000" dirty="0">
                <a:latin typeface="+mn-ea"/>
                <a:ea typeface="+mn-ea"/>
              </a:rPr>
              <a:t>　</a:t>
            </a:r>
            <a:r>
              <a:rPr lang="en-US" altLang="ja-JP" sz="4000" dirty="0" err="1" smtClean="0">
                <a:latin typeface="+mn-ea"/>
                <a:ea typeface="+mn-ea"/>
              </a:rPr>
              <a:t>i</a:t>
            </a:r>
            <a:r>
              <a:rPr lang="en-US" altLang="ja-JP" sz="4000" dirty="0" smtClean="0">
                <a:latin typeface="+mn-ea"/>
                <a:ea typeface="+mn-ea"/>
              </a:rPr>
              <a:t>) </a:t>
            </a:r>
            <a:r>
              <a:rPr lang="ja-JP" altLang="en-US" sz="4000" dirty="0" smtClean="0">
                <a:latin typeface="+mn-ea"/>
                <a:ea typeface="+mn-ea"/>
              </a:rPr>
              <a:t>重回帰式全体を包括的に検定</a:t>
            </a:r>
            <a:r>
              <a:rPr lang="en-US" altLang="ja-JP" sz="4000" dirty="0" smtClean="0">
                <a:latin typeface="+mn-ea"/>
                <a:ea typeface="+mn-ea"/>
              </a:rPr>
              <a:t>:</a:t>
            </a:r>
          </a:p>
          <a:p>
            <a:pPr marL="0" indent="0">
              <a:spcAft>
                <a:spcPts val="1200"/>
              </a:spcAft>
              <a:buClr>
                <a:srgbClr val="A50021"/>
              </a:buClr>
            </a:pPr>
            <a:r>
              <a:rPr lang="en-US" altLang="ja-JP" sz="4000" dirty="0" smtClean="0">
                <a:latin typeface="+mn-ea"/>
                <a:ea typeface="+mn-ea"/>
              </a:rPr>
              <a:t>    </a:t>
            </a:r>
            <a:r>
              <a:rPr lang="ja-JP" altLang="en-US" sz="4000" dirty="0" smtClean="0">
                <a:latin typeface="+mn-ea"/>
                <a:ea typeface="+mn-ea"/>
              </a:rPr>
              <a:t>帰無仮説</a:t>
            </a:r>
            <a:r>
              <a:rPr lang="en-US" altLang="ja-JP" sz="4000" dirty="0" smtClean="0">
                <a:latin typeface="+mn-ea"/>
                <a:ea typeface="+mn-ea"/>
              </a:rPr>
              <a:t>H</a:t>
            </a:r>
            <a:r>
              <a:rPr lang="en-US" altLang="ja-JP" sz="4000" baseline="-25000" dirty="0" smtClean="0">
                <a:latin typeface="+mn-ea"/>
                <a:ea typeface="+mn-ea"/>
              </a:rPr>
              <a:t>0</a:t>
            </a:r>
            <a:r>
              <a:rPr lang="ja-JP" altLang="en-US" sz="4000" dirty="0" smtClean="0">
                <a:latin typeface="+mn-ea"/>
                <a:ea typeface="+mn-ea"/>
              </a:rPr>
              <a:t>は「求めた重回帰式は</a:t>
            </a:r>
            <a:r>
              <a:rPr lang="en-US" altLang="ja-JP" sz="4000" dirty="0" smtClean="0">
                <a:latin typeface="+mn-ea"/>
                <a:ea typeface="+mn-ea"/>
              </a:rPr>
              <a:t>Y</a:t>
            </a:r>
            <a:r>
              <a:rPr lang="ja-JP" altLang="en-US" sz="4000" dirty="0" smtClean="0">
                <a:latin typeface="+mn-ea"/>
                <a:ea typeface="+mn-ea"/>
              </a:rPr>
              <a:t>の説明になっていない</a:t>
            </a:r>
            <a:endParaRPr lang="en-US" altLang="ja-JP" sz="4000" dirty="0" smtClean="0">
              <a:latin typeface="+mn-ea"/>
              <a:ea typeface="+mn-ea"/>
            </a:endParaRPr>
          </a:p>
          <a:p>
            <a:pPr marL="0" indent="0">
              <a:spcAft>
                <a:spcPts val="1200"/>
              </a:spcAft>
              <a:buClr>
                <a:srgbClr val="A50021"/>
              </a:buClr>
            </a:pPr>
            <a:r>
              <a:rPr lang="ja-JP" altLang="en-US" sz="4000" dirty="0">
                <a:latin typeface="+mn-ea"/>
                <a:ea typeface="+mn-ea"/>
              </a:rPr>
              <a:t>　</a:t>
            </a:r>
            <a:r>
              <a:rPr lang="ja-JP" altLang="en-US" sz="4000" dirty="0" smtClean="0">
                <a:latin typeface="+mn-ea"/>
                <a:ea typeface="+mn-ea"/>
              </a:rPr>
              <a:t>　（</a:t>
            </a:r>
            <a:r>
              <a:rPr lang="ja-JP" altLang="en-US" sz="4000" b="1" dirty="0" smtClean="0">
                <a:latin typeface="+mn-ea"/>
                <a:ea typeface="+mn-ea"/>
              </a:rPr>
              <a:t>全偏回帰係数がゼロ</a:t>
            </a:r>
            <a:r>
              <a:rPr lang="ja-JP" altLang="en-US" sz="4000" dirty="0" smtClean="0">
                <a:latin typeface="+mn-ea"/>
                <a:ea typeface="+mn-ea"/>
              </a:rPr>
              <a:t>）」とおく</a:t>
            </a:r>
            <a:r>
              <a:rPr lang="en-US" altLang="ja-JP" sz="4000" baseline="30000" dirty="0" smtClean="0">
                <a:latin typeface="+mn-ea"/>
                <a:ea typeface="+mn-ea"/>
              </a:rPr>
              <a:t>※</a:t>
            </a:r>
          </a:p>
          <a:p>
            <a:pPr>
              <a:spcAft>
                <a:spcPts val="1200"/>
              </a:spcAft>
              <a:buClr>
                <a:srgbClr val="A50021"/>
              </a:buClr>
              <a:buFont typeface="Wingdings" panose="05000000000000000000" pitchFamily="2" charset="2"/>
              <a:buChar char="l"/>
            </a:pPr>
            <a:r>
              <a:rPr lang="ja-JP" altLang="en-US" sz="4000" dirty="0">
                <a:latin typeface="+mn-ea"/>
                <a:ea typeface="+mn-ea"/>
              </a:rPr>
              <a:t>　</a:t>
            </a:r>
            <a:r>
              <a:rPr lang="en-US" altLang="ja-JP" sz="4000" dirty="0" smtClean="0">
                <a:latin typeface="+mn-ea"/>
                <a:ea typeface="+mn-ea"/>
              </a:rPr>
              <a:t>ii)</a:t>
            </a:r>
            <a:r>
              <a:rPr lang="ja-JP" altLang="en-US" sz="4000" dirty="0">
                <a:latin typeface="+mn-ea"/>
                <a:ea typeface="+mn-ea"/>
              </a:rPr>
              <a:t>個々</a:t>
            </a:r>
            <a:r>
              <a:rPr lang="ja-JP" altLang="en-US" sz="4000" dirty="0" smtClean="0">
                <a:latin typeface="+mn-ea"/>
                <a:ea typeface="+mn-ea"/>
              </a:rPr>
              <a:t>の偏回帰係数の有意性を検定。</a:t>
            </a:r>
            <a:endParaRPr lang="en-US" altLang="ja-JP" sz="4000" dirty="0" smtClean="0">
              <a:latin typeface="+mn-ea"/>
              <a:ea typeface="+mn-ea"/>
            </a:endParaRPr>
          </a:p>
          <a:p>
            <a:pPr>
              <a:spcAft>
                <a:spcPts val="1200"/>
              </a:spcAft>
              <a:buClr>
                <a:srgbClr val="A50021"/>
              </a:buClr>
              <a:buFont typeface="Wingdings" panose="05000000000000000000" pitchFamily="2" charset="2"/>
              <a:buChar char="l"/>
            </a:pPr>
            <a:endParaRPr lang="en-US" altLang="ja-JP" sz="4000" dirty="0">
              <a:latin typeface="+mn-ea"/>
              <a:ea typeface="+mn-ea"/>
            </a:endParaRPr>
          </a:p>
          <a:p>
            <a:pPr>
              <a:spcAft>
                <a:spcPts val="1200"/>
              </a:spcAft>
              <a:buClr>
                <a:srgbClr val="A50021"/>
              </a:buClr>
              <a:buFont typeface="Wingdings" panose="05000000000000000000" pitchFamily="2" charset="2"/>
              <a:buChar char="l"/>
            </a:pPr>
            <a:r>
              <a:rPr lang="ja-JP" altLang="en-US" sz="4000" dirty="0" smtClean="0">
                <a:latin typeface="+mn-ea"/>
                <a:ea typeface="+mn-ea"/>
              </a:rPr>
              <a:t>今回は、</a:t>
            </a:r>
            <a:r>
              <a:rPr lang="en-US" altLang="ja-JP" sz="4000" dirty="0" err="1" smtClean="0">
                <a:latin typeface="+mn-ea"/>
                <a:ea typeface="+mn-ea"/>
              </a:rPr>
              <a:t>i</a:t>
            </a:r>
            <a:r>
              <a:rPr lang="en-US" altLang="ja-JP" sz="4000" dirty="0" smtClean="0">
                <a:latin typeface="+mn-ea"/>
                <a:ea typeface="+mn-ea"/>
              </a:rPr>
              <a:t>)</a:t>
            </a:r>
            <a:r>
              <a:rPr lang="ja-JP" altLang="en-US" sz="4000" dirty="0" smtClean="0">
                <a:latin typeface="+mn-ea"/>
                <a:ea typeface="+mn-ea"/>
              </a:rPr>
              <a:t>のアプローチのみを説明。</a:t>
            </a:r>
            <a:endParaRPr lang="en-US" altLang="ja-JP" sz="4000" dirty="0" smtClean="0">
              <a:latin typeface="+mn-ea"/>
              <a:ea typeface="+mn-ea"/>
            </a:endParaRPr>
          </a:p>
          <a:p>
            <a:pPr marL="0" indent="0">
              <a:spcAft>
                <a:spcPts val="1200"/>
              </a:spcAft>
              <a:buClr>
                <a:srgbClr val="A50021"/>
              </a:buClr>
            </a:pPr>
            <a:r>
              <a:rPr lang="en-US" altLang="ja-JP" sz="4000" dirty="0" smtClean="0">
                <a:latin typeface="+mn-ea"/>
                <a:ea typeface="+mn-ea"/>
              </a:rPr>
              <a:t>※</a:t>
            </a:r>
            <a:r>
              <a:rPr lang="en-US" altLang="ja-JP" sz="4000" dirty="0" err="1" smtClean="0">
                <a:latin typeface="+mn-ea"/>
                <a:ea typeface="+mn-ea"/>
              </a:rPr>
              <a:t>statsmodels</a:t>
            </a:r>
            <a:r>
              <a:rPr lang="ja-JP" altLang="en-US" sz="4000" dirty="0" smtClean="0">
                <a:latin typeface="+mn-ea"/>
                <a:ea typeface="+mn-ea"/>
              </a:rPr>
              <a:t>では、</a:t>
            </a:r>
            <a:r>
              <a:rPr lang="en-US" altLang="ja-JP" sz="4000" dirty="0" smtClean="0">
                <a:latin typeface="+mn-ea"/>
                <a:ea typeface="+mn-ea"/>
              </a:rPr>
              <a:t>t</a:t>
            </a:r>
            <a:r>
              <a:rPr lang="ja-JP" altLang="en-US" sz="4000" dirty="0" smtClean="0">
                <a:latin typeface="+mn-ea"/>
                <a:ea typeface="+mn-ea"/>
              </a:rPr>
              <a:t>検定と等価な</a:t>
            </a:r>
            <a:r>
              <a:rPr lang="en-US" altLang="ja-JP" sz="4000" dirty="0" smtClean="0">
                <a:latin typeface="+mn-ea"/>
                <a:ea typeface="+mn-ea"/>
              </a:rPr>
              <a:t>F</a:t>
            </a:r>
            <a:r>
              <a:rPr lang="ja-JP" altLang="en-US" sz="4000" dirty="0" smtClean="0">
                <a:latin typeface="+mn-ea"/>
                <a:ea typeface="+mn-ea"/>
              </a:rPr>
              <a:t>検定を実行</a:t>
            </a:r>
            <a:endParaRPr lang="en-US" altLang="ja-JP" sz="4000" dirty="0">
              <a:latin typeface="+mn-ea"/>
              <a:ea typeface="+mn-ea"/>
            </a:endParaRPr>
          </a:p>
        </p:txBody>
      </p:sp>
      <p:sp>
        <p:nvSpPr>
          <p:cNvPr id="8" name="テキスト ボックス 7">
            <a:extLst>
              <a:ext uri="{FF2B5EF4-FFF2-40B4-BE49-F238E27FC236}">
                <a16:creationId xmlns="" xmlns:a16="http://schemas.microsoft.com/office/drawing/2014/main" id="{369C310D-C2E8-6225-BB44-D35B0736DCC3}"/>
              </a:ext>
            </a:extLst>
          </p:cNvPr>
          <p:cNvSpPr txBox="1"/>
          <p:nvPr/>
        </p:nvSpPr>
        <p:spPr>
          <a:xfrm>
            <a:off x="515479" y="8745934"/>
            <a:ext cx="11330346" cy="461665"/>
          </a:xfrm>
          <a:prstGeom prst="rect">
            <a:avLst/>
          </a:prstGeom>
          <a:noFill/>
        </p:spPr>
        <p:txBody>
          <a:bodyPr wrap="none" rtlCol="0">
            <a:spAutoFit/>
          </a:bodyPr>
          <a:lstStyle/>
          <a:p>
            <a:r>
              <a:rPr lang="en-US" altLang="ja-JP" dirty="0" smtClean="0">
                <a:latin typeface="+mn-ea"/>
                <a:ea typeface="+mn-ea"/>
              </a:rPr>
              <a:t>※</a:t>
            </a:r>
            <a:r>
              <a:rPr lang="ja-JP" altLang="en-US" dirty="0" smtClean="0">
                <a:latin typeface="+mn-ea"/>
                <a:ea typeface="+mn-ea"/>
              </a:rPr>
              <a:t>高橋：「マンガでわかる統計学　回帰分析編」第</a:t>
            </a:r>
            <a:r>
              <a:rPr lang="en-US" altLang="ja-JP" dirty="0" smtClean="0">
                <a:latin typeface="+mn-ea"/>
                <a:ea typeface="+mn-ea"/>
              </a:rPr>
              <a:t>1</a:t>
            </a:r>
            <a:r>
              <a:rPr lang="ja-JP" altLang="en-US" dirty="0" smtClean="0">
                <a:latin typeface="+mn-ea"/>
                <a:ea typeface="+mn-ea"/>
              </a:rPr>
              <a:t>版第</a:t>
            </a:r>
            <a:r>
              <a:rPr lang="en-US" altLang="ja-JP" dirty="0" smtClean="0">
                <a:latin typeface="+mn-ea"/>
                <a:ea typeface="+mn-ea"/>
              </a:rPr>
              <a:t>16</a:t>
            </a:r>
            <a:r>
              <a:rPr lang="ja-JP" altLang="en-US" dirty="0" smtClean="0">
                <a:latin typeface="+mn-ea"/>
                <a:ea typeface="+mn-ea"/>
              </a:rPr>
              <a:t>刷，オーム社</a:t>
            </a:r>
            <a:r>
              <a:rPr lang="en-US" altLang="ja-JP" dirty="0" smtClean="0">
                <a:latin typeface="+mn-ea"/>
                <a:ea typeface="+mn-ea"/>
              </a:rPr>
              <a:t>(2017)</a:t>
            </a:r>
            <a:endParaRPr kumimoji="1" lang="en-US" altLang="ja-JP" dirty="0" smtClean="0">
              <a:latin typeface="+mn-ea"/>
              <a:ea typeface="+mn-ea"/>
            </a:endParaRPr>
          </a:p>
        </p:txBody>
      </p:sp>
    </p:spTree>
    <p:extLst>
      <p:ext uri="{BB962C8B-B14F-4D97-AF65-F5344CB8AC3E}">
        <p14:creationId xmlns:p14="http://schemas.microsoft.com/office/powerpoint/2010/main" val="298210999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114</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kumimoji="1" lang="en-US" altLang="ja-JP" dirty="0" smtClean="0"/>
              <a:t>Python</a:t>
            </a:r>
            <a:r>
              <a:rPr kumimoji="1" lang="ja-JP" altLang="en-US" dirty="0" smtClean="0"/>
              <a:t>による重回帰式の包括的検定</a:t>
            </a:r>
            <a:endParaRPr kumimoji="1" lang="ja-JP" altLang="en-US" dirty="0"/>
          </a:p>
        </p:txBody>
      </p:sp>
      <p:sp>
        <p:nvSpPr>
          <p:cNvPr id="7" name="正方形/長方形 3"/>
          <p:cNvSpPr>
            <a:spLocks noChangeArrowheads="1"/>
          </p:cNvSpPr>
          <p:nvPr/>
        </p:nvSpPr>
        <p:spPr bwMode="auto">
          <a:xfrm>
            <a:off x="523875" y="1862780"/>
            <a:ext cx="1575536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3600" dirty="0" smtClean="0">
                <a:latin typeface="+mj-ea"/>
                <a:ea typeface="+mj-ea"/>
              </a:rPr>
              <a:t>こ</a:t>
            </a:r>
            <a:r>
              <a:rPr lang="ja-JP" altLang="en-US" sz="3600" dirty="0">
                <a:latin typeface="+mj-ea"/>
                <a:ea typeface="+mj-ea"/>
              </a:rPr>
              <a:t>れ</a:t>
            </a:r>
            <a:r>
              <a:rPr lang="ja-JP" altLang="en-US" sz="3600" dirty="0" smtClean="0">
                <a:latin typeface="+mj-ea"/>
                <a:ea typeface="+mj-ea"/>
              </a:rPr>
              <a:t>も、</a:t>
            </a:r>
            <a:r>
              <a:rPr lang="en-US" altLang="ja-JP" sz="3600" dirty="0" err="1" smtClean="0">
                <a:latin typeface="+mj-ea"/>
                <a:ea typeface="+mj-ea"/>
              </a:rPr>
              <a:t>statsmodels</a:t>
            </a:r>
            <a:r>
              <a:rPr lang="ja-JP" altLang="en-US" sz="3600" dirty="0" smtClean="0">
                <a:latin typeface="+mj-ea"/>
                <a:ea typeface="+mj-ea"/>
              </a:rPr>
              <a:t>の重回帰分析の結果で参照可能。</a:t>
            </a:r>
            <a:endParaRPr lang="en-US" altLang="ja-JP" sz="3600" dirty="0" smtClean="0">
              <a:latin typeface="+mj-ea"/>
              <a:ea typeface="+mj-ea"/>
            </a:endParaRPr>
          </a:p>
          <a:p>
            <a:pPr eaLnBrk="1" hangingPunct="1">
              <a:spcAft>
                <a:spcPts val="1200"/>
              </a:spcAft>
              <a:buClr>
                <a:srgbClr val="A50021"/>
              </a:buClr>
              <a:buFont typeface="Wingdings" panose="05000000000000000000" pitchFamily="2" charset="2"/>
              <a:buChar char="l"/>
            </a:pPr>
            <a:r>
              <a:rPr lang="en-US" altLang="ja-JP" sz="3600" dirty="0" smtClean="0">
                <a:latin typeface="+mj-ea"/>
                <a:ea typeface="+mj-ea"/>
              </a:rPr>
              <a:t>※</a:t>
            </a:r>
            <a:r>
              <a:rPr lang="ja-JP" altLang="en-US" sz="3600" dirty="0" smtClean="0">
                <a:latin typeface="+mj-ea"/>
                <a:ea typeface="+mj-ea"/>
              </a:rPr>
              <a:t>標準化前に行っています。</a:t>
            </a:r>
            <a:endParaRPr lang="en-US" altLang="ja-JP" sz="3600" dirty="0" smtClean="0">
              <a:latin typeface="+mj-ea"/>
              <a:ea typeface="+mj-ea"/>
            </a:endParaRPr>
          </a:p>
          <a:p>
            <a:pPr eaLnBrk="1" hangingPunct="1">
              <a:spcAft>
                <a:spcPts val="1200"/>
              </a:spcAft>
              <a:buClr>
                <a:srgbClr val="A50021"/>
              </a:buClr>
              <a:buFont typeface="Wingdings" panose="05000000000000000000" pitchFamily="2" charset="2"/>
              <a:buChar char="l"/>
            </a:pPr>
            <a:r>
              <a:rPr lang="en-US" altLang="ja-JP" sz="3600" dirty="0" err="1" smtClean="0">
                <a:latin typeface="+mj-ea"/>
                <a:ea typeface="+mj-ea"/>
              </a:rPr>
              <a:t>Prob</a:t>
            </a:r>
            <a:r>
              <a:rPr lang="en-US" altLang="ja-JP" sz="3600" dirty="0" smtClean="0">
                <a:latin typeface="+mj-ea"/>
                <a:ea typeface="+mj-ea"/>
              </a:rPr>
              <a:t>(F-statistic)</a:t>
            </a:r>
            <a:r>
              <a:rPr lang="ja-JP" altLang="en-US" sz="3600" dirty="0" smtClean="0">
                <a:latin typeface="+mj-ea"/>
                <a:ea typeface="+mj-ea"/>
              </a:rPr>
              <a:t>の値（</a:t>
            </a:r>
            <a:r>
              <a:rPr lang="en-US" altLang="ja-JP" sz="3600" dirty="0" smtClean="0">
                <a:latin typeface="+mj-ea"/>
                <a:ea typeface="+mj-ea"/>
              </a:rPr>
              <a:t>p</a:t>
            </a:r>
            <a:r>
              <a:rPr lang="ja-JP" altLang="en-US" sz="3600" dirty="0" smtClean="0">
                <a:latin typeface="+mj-ea"/>
                <a:ea typeface="+mj-ea"/>
              </a:rPr>
              <a:t>値と呼ぶ）が</a:t>
            </a:r>
            <a:r>
              <a:rPr lang="en-US" altLang="ja-JP" sz="3600" dirty="0" smtClean="0">
                <a:latin typeface="+mj-ea"/>
                <a:ea typeface="+mj-ea"/>
              </a:rPr>
              <a:t>0.05</a:t>
            </a:r>
            <a:r>
              <a:rPr lang="ja-JP" altLang="en-US" sz="3600" dirty="0" smtClean="0">
                <a:latin typeface="+mj-ea"/>
                <a:ea typeface="+mj-ea"/>
              </a:rPr>
              <a:t>未満であれば</a:t>
            </a:r>
            <a:r>
              <a:rPr lang="en-US" altLang="ja-JP" sz="3600" dirty="0" smtClean="0">
                <a:latin typeface="+mj-ea"/>
                <a:ea typeface="+mj-ea"/>
              </a:rPr>
              <a:t>OK</a:t>
            </a:r>
            <a:r>
              <a:rPr lang="ja-JP" altLang="en-US" sz="3600" dirty="0" smtClean="0">
                <a:latin typeface="+mj-ea"/>
                <a:ea typeface="+mj-ea"/>
              </a:rPr>
              <a:t>（</a:t>
            </a:r>
            <a:r>
              <a:rPr lang="en-US" altLang="ja-JP" sz="3600" dirty="0" smtClean="0">
                <a:latin typeface="+mj-ea"/>
                <a:ea typeface="+mj-ea"/>
              </a:rPr>
              <a:t>F</a:t>
            </a:r>
            <a:r>
              <a:rPr lang="ja-JP" altLang="en-US" sz="3600" dirty="0" smtClean="0">
                <a:latin typeface="+mj-ea"/>
                <a:ea typeface="+mj-ea"/>
              </a:rPr>
              <a:t>検定）</a:t>
            </a:r>
            <a:endParaRPr lang="en-US" altLang="ja-JP" sz="3600" dirty="0">
              <a:latin typeface="+mj-ea"/>
              <a:ea typeface="+mj-ea"/>
            </a:endParaRPr>
          </a:p>
        </p:txBody>
      </p:sp>
    </p:spTree>
    <p:extLst>
      <p:ext uri="{BB962C8B-B14F-4D97-AF65-F5344CB8AC3E}">
        <p14:creationId xmlns:p14="http://schemas.microsoft.com/office/powerpoint/2010/main" val="167208567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115</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kumimoji="1" lang="en-US" altLang="ja-JP" dirty="0" smtClean="0"/>
              <a:t>Python</a:t>
            </a:r>
            <a:r>
              <a:rPr kumimoji="1" lang="ja-JP" altLang="en-US" dirty="0" smtClean="0"/>
              <a:t>による重回帰式の包括的検定</a:t>
            </a:r>
            <a:endParaRPr kumimoji="1" lang="ja-JP" altLang="en-US" dirty="0"/>
          </a:p>
        </p:txBody>
      </p:sp>
      <p:sp>
        <p:nvSpPr>
          <p:cNvPr id="7" name="正方形/長方形 3"/>
          <p:cNvSpPr>
            <a:spLocks noChangeArrowheads="1"/>
          </p:cNvSpPr>
          <p:nvPr/>
        </p:nvSpPr>
        <p:spPr bwMode="auto">
          <a:xfrm>
            <a:off x="523875" y="1502743"/>
            <a:ext cx="15755366"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3600" dirty="0" smtClean="0">
                <a:latin typeface="+mj-ea"/>
                <a:ea typeface="+mj-ea"/>
              </a:rPr>
              <a:t>こ</a:t>
            </a:r>
            <a:r>
              <a:rPr lang="ja-JP" altLang="en-US" sz="3600" dirty="0">
                <a:latin typeface="+mj-ea"/>
                <a:ea typeface="+mj-ea"/>
              </a:rPr>
              <a:t>れ</a:t>
            </a:r>
            <a:r>
              <a:rPr lang="ja-JP" altLang="en-US" sz="3600" dirty="0" smtClean="0">
                <a:latin typeface="+mj-ea"/>
                <a:ea typeface="+mj-ea"/>
              </a:rPr>
              <a:t>も、</a:t>
            </a:r>
            <a:r>
              <a:rPr lang="en-US" altLang="ja-JP" sz="3600" dirty="0" err="1" smtClean="0">
                <a:latin typeface="+mj-ea"/>
                <a:ea typeface="+mj-ea"/>
              </a:rPr>
              <a:t>statsmodels</a:t>
            </a:r>
            <a:r>
              <a:rPr lang="ja-JP" altLang="en-US" sz="3600" dirty="0" smtClean="0">
                <a:latin typeface="+mj-ea"/>
                <a:ea typeface="+mj-ea"/>
              </a:rPr>
              <a:t>の重回帰分析の結果で参照可能。</a:t>
            </a:r>
            <a:endParaRPr lang="en-US" altLang="ja-JP" sz="3600" dirty="0" smtClean="0">
              <a:latin typeface="+mj-ea"/>
              <a:ea typeface="+mj-ea"/>
            </a:endParaRPr>
          </a:p>
          <a:p>
            <a:pPr eaLnBrk="1" hangingPunct="1">
              <a:spcAft>
                <a:spcPts val="1200"/>
              </a:spcAft>
              <a:buClr>
                <a:srgbClr val="A50021"/>
              </a:buClr>
              <a:buFont typeface="Wingdings" panose="05000000000000000000" pitchFamily="2" charset="2"/>
              <a:buChar char="l"/>
            </a:pPr>
            <a:r>
              <a:rPr lang="en-US" altLang="ja-JP" sz="3600" dirty="0" err="1" smtClean="0">
                <a:latin typeface="+mj-ea"/>
                <a:ea typeface="+mj-ea"/>
              </a:rPr>
              <a:t>Prob</a:t>
            </a:r>
            <a:r>
              <a:rPr lang="en-US" altLang="ja-JP" sz="3600" dirty="0" smtClean="0">
                <a:latin typeface="+mj-ea"/>
                <a:ea typeface="+mj-ea"/>
              </a:rPr>
              <a:t>(F-statistic)</a:t>
            </a:r>
            <a:r>
              <a:rPr lang="ja-JP" altLang="en-US" sz="3600" dirty="0" smtClean="0">
                <a:latin typeface="+mj-ea"/>
                <a:ea typeface="+mj-ea"/>
              </a:rPr>
              <a:t>の値（</a:t>
            </a:r>
            <a:r>
              <a:rPr lang="en-US" altLang="ja-JP" sz="3600" dirty="0" smtClean="0">
                <a:latin typeface="+mj-ea"/>
                <a:ea typeface="+mj-ea"/>
              </a:rPr>
              <a:t>p</a:t>
            </a:r>
            <a:r>
              <a:rPr lang="ja-JP" altLang="en-US" sz="3600" dirty="0" smtClean="0">
                <a:latin typeface="+mj-ea"/>
                <a:ea typeface="+mj-ea"/>
              </a:rPr>
              <a:t>値と呼ぶ）が</a:t>
            </a:r>
            <a:r>
              <a:rPr lang="en-US" altLang="ja-JP" sz="3600" dirty="0" smtClean="0">
                <a:latin typeface="+mj-ea"/>
                <a:ea typeface="+mj-ea"/>
              </a:rPr>
              <a:t>0.05</a:t>
            </a:r>
            <a:r>
              <a:rPr lang="ja-JP" altLang="en-US" sz="3600" dirty="0" smtClean="0">
                <a:latin typeface="+mj-ea"/>
                <a:ea typeface="+mj-ea"/>
              </a:rPr>
              <a:t>未満であれば</a:t>
            </a:r>
            <a:r>
              <a:rPr lang="en-US" altLang="ja-JP" sz="3600" dirty="0" smtClean="0">
                <a:latin typeface="+mj-ea"/>
                <a:ea typeface="+mj-ea"/>
              </a:rPr>
              <a:t>OK</a:t>
            </a:r>
            <a:r>
              <a:rPr lang="ja-JP" altLang="en-US" sz="3600" dirty="0" smtClean="0">
                <a:latin typeface="+mj-ea"/>
                <a:ea typeface="+mj-ea"/>
              </a:rPr>
              <a:t>（</a:t>
            </a:r>
            <a:r>
              <a:rPr lang="en-US" altLang="ja-JP" sz="3600" dirty="0" smtClean="0">
                <a:latin typeface="+mj-ea"/>
                <a:ea typeface="+mj-ea"/>
              </a:rPr>
              <a:t>F</a:t>
            </a:r>
            <a:r>
              <a:rPr lang="ja-JP" altLang="en-US" sz="3600" dirty="0" smtClean="0">
                <a:latin typeface="+mj-ea"/>
                <a:ea typeface="+mj-ea"/>
              </a:rPr>
              <a:t>検定と呼ばれる検定を行っている）</a:t>
            </a:r>
            <a:endParaRPr lang="en-US" altLang="ja-JP" sz="3600" dirty="0">
              <a:latin typeface="+mj-ea"/>
              <a:ea typeface="+mj-ea"/>
            </a:endParaRPr>
          </a:p>
        </p:txBody>
      </p:sp>
      <p:pic>
        <p:nvPicPr>
          <p:cNvPr id="3" name="図 2"/>
          <p:cNvPicPr>
            <a:picLocks noChangeAspect="1"/>
          </p:cNvPicPr>
          <p:nvPr/>
        </p:nvPicPr>
        <p:blipFill>
          <a:blip r:embed="rId2"/>
          <a:stretch>
            <a:fillRect/>
          </a:stretch>
        </p:blipFill>
        <p:spPr>
          <a:xfrm>
            <a:off x="1091543" y="2635724"/>
            <a:ext cx="11651775" cy="4845540"/>
          </a:xfrm>
          <a:prstGeom prst="rect">
            <a:avLst/>
          </a:prstGeom>
        </p:spPr>
      </p:pic>
      <p:sp>
        <p:nvSpPr>
          <p:cNvPr id="11" name="角丸四角形 10"/>
          <p:cNvSpPr/>
          <p:nvPr/>
        </p:nvSpPr>
        <p:spPr>
          <a:xfrm>
            <a:off x="6672163" y="6219267"/>
            <a:ext cx="5652628" cy="32403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
        <p:nvSpPr>
          <p:cNvPr id="15" name="正方形/長方形 3"/>
          <p:cNvSpPr>
            <a:spLocks noChangeArrowheads="1"/>
          </p:cNvSpPr>
          <p:nvPr/>
        </p:nvSpPr>
        <p:spPr bwMode="auto">
          <a:xfrm>
            <a:off x="13476919" y="5818574"/>
            <a:ext cx="2988332" cy="2092881"/>
          </a:xfrm>
          <a:prstGeom prst="rect">
            <a:avLst/>
          </a:prstGeom>
          <a:solidFill>
            <a:schemeClr val="bg1"/>
          </a:solidFill>
          <a:ln>
            <a:solidFill>
              <a:srgbClr val="0000FF"/>
            </a:solidFill>
          </a:ln>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b="1" dirty="0" err="1" smtClean="0">
                <a:latin typeface="+mj-ea"/>
                <a:ea typeface="+mj-ea"/>
              </a:rPr>
              <a:t>Prob</a:t>
            </a:r>
            <a:r>
              <a:rPr lang="ja-JP" altLang="en-US" b="1" dirty="0" smtClean="0">
                <a:latin typeface="+mj-ea"/>
                <a:ea typeface="+mj-ea"/>
              </a:rPr>
              <a:t>の値（</a:t>
            </a:r>
            <a:r>
              <a:rPr lang="en-US" altLang="ja-JP" b="1" dirty="0" smtClean="0">
                <a:latin typeface="+mj-ea"/>
                <a:ea typeface="+mj-ea"/>
              </a:rPr>
              <a:t>p</a:t>
            </a:r>
            <a:r>
              <a:rPr lang="ja-JP" altLang="en-US" b="1" dirty="0" smtClean="0">
                <a:latin typeface="+mj-ea"/>
                <a:ea typeface="+mj-ea"/>
              </a:rPr>
              <a:t>値と呼ぶ）</a:t>
            </a:r>
            <a:r>
              <a:rPr lang="en-US" altLang="ja-JP" b="1" dirty="0" smtClean="0">
                <a:latin typeface="+mj-ea"/>
                <a:ea typeface="+mj-ea"/>
              </a:rPr>
              <a:t>(=0.0107)</a:t>
            </a:r>
            <a:r>
              <a:rPr lang="ja-JP" altLang="en-US" b="1" dirty="0" smtClean="0">
                <a:latin typeface="+mj-ea"/>
                <a:ea typeface="+mj-ea"/>
              </a:rPr>
              <a:t>が</a:t>
            </a:r>
            <a:r>
              <a:rPr lang="en-US" altLang="ja-JP" b="1" dirty="0" smtClean="0">
                <a:latin typeface="+mj-ea"/>
                <a:ea typeface="+mj-ea"/>
              </a:rPr>
              <a:t>0.05</a:t>
            </a:r>
            <a:r>
              <a:rPr lang="ja-JP" altLang="en-US" b="1" dirty="0" smtClean="0">
                <a:latin typeface="+mj-ea"/>
                <a:ea typeface="+mj-ea"/>
              </a:rPr>
              <a:t>を下回っているため</a:t>
            </a:r>
            <a:r>
              <a:rPr lang="en-US" altLang="ja-JP" b="1" dirty="0" smtClean="0">
                <a:latin typeface="+mj-ea"/>
                <a:ea typeface="+mj-ea"/>
              </a:rPr>
              <a:t>OK</a:t>
            </a:r>
          </a:p>
          <a:p>
            <a:pPr marL="0" indent="0" eaLnBrk="1" hangingPunct="1">
              <a:spcAft>
                <a:spcPts val="1200"/>
              </a:spcAft>
              <a:buClr>
                <a:srgbClr val="A50021"/>
              </a:buClr>
            </a:pPr>
            <a:r>
              <a:rPr lang="ja-JP" altLang="en-US" b="1" dirty="0" smtClean="0">
                <a:latin typeface="+mj-ea"/>
                <a:ea typeface="+mj-ea"/>
              </a:rPr>
              <a:t>（帰無仮説を棄却）</a:t>
            </a:r>
            <a:endParaRPr lang="en-US" altLang="ja-JP" b="1" dirty="0">
              <a:latin typeface="+mj-ea"/>
              <a:ea typeface="+mj-ea"/>
            </a:endParaRPr>
          </a:p>
        </p:txBody>
      </p:sp>
      <p:cxnSp>
        <p:nvCxnSpPr>
          <p:cNvPr id="16" name="直線コネクタ 15"/>
          <p:cNvCxnSpPr/>
          <p:nvPr/>
        </p:nvCxnSpPr>
        <p:spPr bwMode="auto">
          <a:xfrm>
            <a:off x="12356455" y="6358634"/>
            <a:ext cx="1084460" cy="0"/>
          </a:xfrm>
          <a:prstGeom prst="line">
            <a:avLst/>
          </a:prstGeom>
          <a:solidFill>
            <a:schemeClr val="accent1"/>
          </a:solidFill>
          <a:ln w="57150" cap="flat" cmpd="sng" algn="ctr">
            <a:solidFill>
              <a:srgbClr val="0000FF"/>
            </a:solidFill>
            <a:prstDash val="solid"/>
            <a:round/>
            <a:headEnd type="oval" w="med" len="med"/>
            <a:tailEnd type="oval" w="med" len="med"/>
          </a:ln>
          <a:effectLst/>
        </p:spPr>
      </p:cxnSp>
    </p:spTree>
    <p:extLst>
      <p:ext uri="{BB962C8B-B14F-4D97-AF65-F5344CB8AC3E}">
        <p14:creationId xmlns:p14="http://schemas.microsoft.com/office/powerpoint/2010/main" val="247794923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116</a:t>
            </a:fld>
            <a:endParaRPr lang="en-US" altLang="ja-JP" dirty="0"/>
          </a:p>
        </p:txBody>
      </p:sp>
      <p:sp>
        <p:nvSpPr>
          <p:cNvPr id="6" name="タイトル 1"/>
          <p:cNvSpPr txBox="1">
            <a:spLocks/>
          </p:cNvSpPr>
          <p:nvPr/>
        </p:nvSpPr>
        <p:spPr bwMode="auto">
          <a:xfrm>
            <a:off x="371463" y="2969548"/>
            <a:ext cx="16553996"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pPr marL="0" lvl="1" algn="ctr">
              <a:spcAft>
                <a:spcPts val="1200"/>
              </a:spcAft>
              <a:buClr>
                <a:srgbClr val="A50021"/>
              </a:buClr>
            </a:pPr>
            <a:r>
              <a:rPr lang="ja-JP" altLang="en-US" b="1" kern="0" dirty="0" smtClean="0">
                <a:solidFill>
                  <a:srgbClr val="000000"/>
                </a:solidFill>
                <a:latin typeface="+mj-ea"/>
                <a:ea typeface="+mj-ea"/>
              </a:rPr>
              <a:t>手順⑤：変数の標準化と独立変数（説明変数）選択</a:t>
            </a:r>
            <a:endParaRPr lang="en-US" altLang="ja-JP" b="1" kern="0" dirty="0">
              <a:solidFill>
                <a:srgbClr val="000000"/>
              </a:solidFill>
              <a:latin typeface="+mj-ea"/>
              <a:ea typeface="+mj-ea"/>
            </a:endParaRPr>
          </a:p>
        </p:txBody>
      </p:sp>
      <p:pic>
        <p:nvPicPr>
          <p:cNvPr id="9" name="図 8"/>
          <p:cNvPicPr>
            <a:picLocks noChangeAspect="1"/>
          </p:cNvPicPr>
          <p:nvPr/>
        </p:nvPicPr>
        <p:blipFill>
          <a:blip r:embed="rId2"/>
          <a:stretch>
            <a:fillRect/>
          </a:stretch>
        </p:blipFill>
        <p:spPr>
          <a:xfrm>
            <a:off x="6341780" y="4311055"/>
            <a:ext cx="10171634" cy="4702562"/>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pic>
      <p:sp>
        <p:nvSpPr>
          <p:cNvPr id="10" name="角丸四角形 9"/>
          <p:cNvSpPr/>
          <p:nvPr/>
        </p:nvSpPr>
        <p:spPr>
          <a:xfrm>
            <a:off x="6024091" y="6255271"/>
            <a:ext cx="10369152" cy="684076"/>
          </a:xfrm>
          <a:prstGeom prst="round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4000">
              <a:latin typeface="+mj-ea"/>
              <a:ea typeface="+mj-ea"/>
            </a:endParaRPr>
          </a:p>
        </p:txBody>
      </p:sp>
    </p:spTree>
    <p:extLst>
      <p:ext uri="{BB962C8B-B14F-4D97-AF65-F5344CB8AC3E}">
        <p14:creationId xmlns:p14="http://schemas.microsoft.com/office/powerpoint/2010/main" val="147040560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991643" y="3617860"/>
            <a:ext cx="11587921" cy="5166809"/>
          </a:xfrm>
          <a:prstGeom prst="rect">
            <a:avLst/>
          </a:prstGeom>
        </p:spPr>
      </p:pic>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117</a:t>
            </a:fld>
            <a:endParaRPr lang="en-US" altLang="ja-JP" dirty="0"/>
          </a:p>
        </p:txBody>
      </p:sp>
      <p:sp>
        <p:nvSpPr>
          <p:cNvPr id="7" name="正方形/長方形 4"/>
          <p:cNvSpPr>
            <a:spLocks noChangeArrowheads="1"/>
          </p:cNvSpPr>
          <p:nvPr/>
        </p:nvSpPr>
        <p:spPr bwMode="auto">
          <a:xfrm>
            <a:off x="523875" y="1676373"/>
            <a:ext cx="1507728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200"/>
              </a:spcAft>
              <a:buClr>
                <a:srgbClr val="A50021"/>
              </a:buClr>
              <a:buFont typeface="Wingdings" panose="05000000000000000000" pitchFamily="2" charset="2"/>
              <a:buChar char="l"/>
            </a:pPr>
            <a:r>
              <a:rPr lang="ja-JP" altLang="en-US" sz="4400" dirty="0" smtClean="0">
                <a:latin typeface="+mj-ea"/>
                <a:ea typeface="+mj-ea"/>
              </a:rPr>
              <a:t>標準化後の重回帰式のモデルの良さの指標に着目。ここでは特に</a:t>
            </a:r>
            <a:r>
              <a:rPr lang="en-US" altLang="ja-JP" sz="4400" dirty="0" smtClean="0">
                <a:latin typeface="+mj-ea"/>
                <a:ea typeface="+mj-ea"/>
              </a:rPr>
              <a:t>AIC</a:t>
            </a:r>
            <a:r>
              <a:rPr lang="ja-JP" altLang="en-US" sz="4400" dirty="0" smtClean="0">
                <a:latin typeface="+mj-ea"/>
                <a:ea typeface="+mj-ea"/>
              </a:rPr>
              <a:t>に着目。</a:t>
            </a:r>
            <a:endParaRPr lang="en-US" altLang="ja-JP" sz="4400" dirty="0" smtClean="0">
              <a:latin typeface="+mj-ea"/>
              <a:ea typeface="+mj-ea"/>
            </a:endParaRPr>
          </a:p>
        </p:txBody>
      </p:sp>
      <p:sp>
        <p:nvSpPr>
          <p:cNvPr id="9" name="正方形/長方形 8"/>
          <p:cNvSpPr/>
          <p:nvPr/>
        </p:nvSpPr>
        <p:spPr bwMode="auto">
          <a:xfrm>
            <a:off x="6996199" y="8019467"/>
            <a:ext cx="6120680" cy="36280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タイトル 1"/>
          <p:cNvSpPr>
            <a:spLocks noGrp="1"/>
          </p:cNvSpPr>
          <p:nvPr>
            <p:ph type="title"/>
          </p:nvPr>
        </p:nvSpPr>
        <p:spPr>
          <a:xfrm>
            <a:off x="376888" y="485274"/>
            <a:ext cx="15902353" cy="1413515"/>
          </a:xfrm>
        </p:spPr>
        <p:txBody>
          <a:bodyPr/>
          <a:lstStyle/>
          <a:p>
            <a:r>
              <a:rPr lang="en-US" altLang="ja-JP" dirty="0"/>
              <a:t>AIC</a:t>
            </a:r>
            <a:r>
              <a:rPr lang="ja-JP" altLang="en-US" dirty="0"/>
              <a:t>（赤池情報量規準）</a:t>
            </a:r>
            <a:endParaRPr kumimoji="1" lang="ja-JP" altLang="en-US" dirty="0"/>
          </a:p>
        </p:txBody>
      </p:sp>
    </p:spTree>
    <p:extLst>
      <p:ext uri="{BB962C8B-B14F-4D97-AF65-F5344CB8AC3E}">
        <p14:creationId xmlns:p14="http://schemas.microsoft.com/office/powerpoint/2010/main" val="12130786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AIC</a:t>
            </a:r>
            <a:r>
              <a:rPr lang="ja-JP" altLang="en-US" dirty="0"/>
              <a:t>（赤池情報量規準）</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118</a:t>
            </a:fld>
            <a:endParaRPr lang="en-US" altLang="ja-JP" dirty="0"/>
          </a:p>
        </p:txBody>
      </p:sp>
      <p:sp>
        <p:nvSpPr>
          <p:cNvPr id="6" name="正方形/長方形 3"/>
          <p:cNvSpPr>
            <a:spLocks noChangeArrowheads="1"/>
          </p:cNvSpPr>
          <p:nvPr/>
        </p:nvSpPr>
        <p:spPr bwMode="auto">
          <a:xfrm>
            <a:off x="703895" y="1853488"/>
            <a:ext cx="15401316"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日本の赤池博士により考案された、モデル選択のための指標（</a:t>
            </a:r>
            <a:r>
              <a:rPr lang="ja-JP" altLang="en-US" sz="4400" dirty="0" smtClean="0">
                <a:solidFill>
                  <a:srgbClr val="FF0000"/>
                </a:solidFill>
                <a:latin typeface="+mj-ea"/>
                <a:ea typeface="+mj-ea"/>
              </a:rPr>
              <a:t>値が小さいほどよいモデルと言える</a:t>
            </a:r>
            <a:r>
              <a:rPr lang="ja-JP" altLang="en-US" sz="4400" dirty="0" smtClean="0">
                <a:latin typeface="+mj-ea"/>
                <a:ea typeface="+mj-ea"/>
              </a:rPr>
              <a:t>）。</a:t>
            </a: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dirty="0">
                <a:latin typeface="+mj-ea"/>
                <a:ea typeface="+mj-ea"/>
              </a:rPr>
              <a:t>重回帰分析</a:t>
            </a:r>
            <a:r>
              <a:rPr lang="ja-JP" altLang="en-US" sz="4400" dirty="0" smtClean="0">
                <a:latin typeface="+mj-ea"/>
                <a:ea typeface="+mj-ea"/>
              </a:rPr>
              <a:t>の場合、以下により定義</a:t>
            </a:r>
            <a:r>
              <a:rPr lang="en-US" altLang="ja-JP" sz="4400" dirty="0" smtClean="0">
                <a:latin typeface="+mj-ea"/>
                <a:ea typeface="+mj-ea"/>
              </a:rPr>
              <a:t>(</a:t>
            </a:r>
            <a:r>
              <a:rPr lang="ja-JP" altLang="en-US" sz="4400" u="sng" dirty="0" smtClean="0">
                <a:latin typeface="+mj-ea"/>
                <a:ea typeface="+mj-ea"/>
              </a:rPr>
              <a:t>標準化していない場合</a:t>
            </a:r>
            <a:r>
              <a:rPr lang="en-US" altLang="ja-JP" sz="4400" dirty="0" smtClean="0">
                <a:latin typeface="+mj-ea"/>
                <a:ea typeface="+mj-ea"/>
              </a:rPr>
              <a:t>)</a:t>
            </a:r>
            <a:r>
              <a:rPr lang="ja-JP" altLang="en-US" sz="4400" dirty="0" smtClean="0">
                <a:latin typeface="+mj-ea"/>
                <a:ea typeface="+mj-ea"/>
              </a:rPr>
              <a:t>：</a:t>
            </a:r>
            <a:endParaRPr lang="en-US" altLang="ja-JP" sz="4400" dirty="0">
              <a:latin typeface="+mj-ea"/>
              <a:ea typeface="+mj-ea"/>
            </a:endParaRPr>
          </a:p>
        </p:txBody>
      </p:sp>
      <p:sp>
        <p:nvSpPr>
          <p:cNvPr id="7" name="正方形/長方形 3"/>
          <p:cNvSpPr>
            <a:spLocks noChangeArrowheads="1"/>
          </p:cNvSpPr>
          <p:nvPr/>
        </p:nvSpPr>
        <p:spPr bwMode="auto">
          <a:xfrm>
            <a:off x="856295" y="7335391"/>
            <a:ext cx="1540131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ここで</a:t>
            </a:r>
            <a:r>
              <a:rPr lang="en-US" altLang="ja-JP" sz="4400" dirty="0" smtClean="0">
                <a:latin typeface="+mj-ea"/>
                <a:ea typeface="+mj-ea"/>
              </a:rPr>
              <a:t>S</a:t>
            </a:r>
            <a:r>
              <a:rPr lang="en-US" altLang="ja-JP" sz="4400" baseline="-25000" dirty="0" smtClean="0">
                <a:latin typeface="+mj-ea"/>
                <a:ea typeface="+mj-ea"/>
              </a:rPr>
              <a:t>e</a:t>
            </a:r>
            <a:r>
              <a:rPr lang="ja-JP" altLang="en-US" sz="4400" dirty="0" err="1" smtClean="0">
                <a:latin typeface="+mj-ea"/>
                <a:ea typeface="+mj-ea"/>
              </a:rPr>
              <a:t>は残</a:t>
            </a:r>
            <a:r>
              <a:rPr lang="ja-JP" altLang="en-US" sz="4400" dirty="0" smtClean="0">
                <a:latin typeface="+mj-ea"/>
                <a:ea typeface="+mj-ea"/>
              </a:rPr>
              <a:t>差平方和つまり　　　　　（従属変数の推定値と観測値の差の二乗和）</a:t>
            </a:r>
            <a:endParaRPr lang="en-US" altLang="ja-JP" sz="4400" dirty="0">
              <a:latin typeface="+mj-ea"/>
              <a:ea typeface="+mj-ea"/>
            </a:endParaRPr>
          </a:p>
        </p:txBody>
      </p:sp>
      <mc:AlternateContent xmlns:mc="http://schemas.openxmlformats.org/markup-compatibility/2006" xmlns:a14="http://schemas.microsoft.com/office/drawing/2010/main">
        <mc:Choice Requires="a14">
          <p:sp>
            <p:nvSpPr>
              <p:cNvPr id="8" name="正方形/長方形 3"/>
              <p:cNvSpPr>
                <a:spLocks noChangeArrowheads="1"/>
              </p:cNvSpPr>
              <p:nvPr/>
            </p:nvSpPr>
            <p:spPr bwMode="auto">
              <a:xfrm>
                <a:off x="1008695" y="8582174"/>
                <a:ext cx="15401316" cy="76944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14:m>
                  <m:oMath xmlns:m="http://schemas.openxmlformats.org/officeDocument/2006/math">
                    <m:r>
                      <a:rPr lang="en-US" altLang="ja-JP" sz="4400" b="0" i="1" smtClean="0">
                        <a:latin typeface="Cambria Math" panose="02040503050406030204" pitchFamily="18" charset="0"/>
                        <a:ea typeface="+mj-ea"/>
                      </a:rPr>
                      <m:t>𝑝</m:t>
                    </m:r>
                  </m:oMath>
                </a14:m>
                <a:r>
                  <a:rPr lang="ja-JP" altLang="en-US" sz="4400" dirty="0" smtClean="0">
                    <a:latin typeface="+mj-ea"/>
                    <a:ea typeface="+mj-ea"/>
                  </a:rPr>
                  <a:t>は</a:t>
                </a:r>
                <a:r>
                  <a:rPr lang="ja-JP" altLang="en-US" sz="4400" dirty="0">
                    <a:latin typeface="+mj-ea"/>
                    <a:ea typeface="+mj-ea"/>
                  </a:rPr>
                  <a:t>説明</a:t>
                </a:r>
                <a:r>
                  <a:rPr lang="ja-JP" altLang="en-US" sz="4400" dirty="0" smtClean="0">
                    <a:latin typeface="+mj-ea"/>
                    <a:ea typeface="+mj-ea"/>
                  </a:rPr>
                  <a:t>変数の個数、</a:t>
                </a:r>
                <a14:m>
                  <m:oMath xmlns:m="http://schemas.openxmlformats.org/officeDocument/2006/math">
                    <m:r>
                      <a:rPr lang="en-US" altLang="ja-JP" sz="4400" b="0" i="1" smtClean="0">
                        <a:latin typeface="Cambria Math" panose="02040503050406030204" pitchFamily="18" charset="0"/>
                        <a:ea typeface="+mj-ea"/>
                      </a:rPr>
                      <m:t>𝑛</m:t>
                    </m:r>
                  </m:oMath>
                </a14:m>
                <a:r>
                  <a:rPr lang="ja-JP" altLang="en-US" sz="4400" dirty="0" smtClean="0">
                    <a:latin typeface="+mj-ea"/>
                    <a:ea typeface="+mj-ea"/>
                  </a:rPr>
                  <a:t>はサンプルサイズ。</a:t>
                </a:r>
                <a:endParaRPr lang="en-US" altLang="ja-JP" sz="4400" dirty="0">
                  <a:latin typeface="+mj-ea"/>
                  <a:ea typeface="+mj-ea"/>
                </a:endParaRPr>
              </a:p>
            </p:txBody>
          </p:sp>
        </mc:Choice>
        <mc:Fallback xmlns="">
          <p:sp>
            <p:nvSpPr>
              <p:cNvPr id="8" name="正方形/長方形 3"/>
              <p:cNvSpPr>
                <a:spLocks noRot="1" noChangeAspect="1" noMove="1" noResize="1" noEditPoints="1" noAdjustHandles="1" noChangeArrowheads="1" noChangeShapeType="1" noTextEdit="1"/>
              </p:cNvSpPr>
              <p:nvPr/>
            </p:nvSpPr>
            <p:spPr bwMode="auto">
              <a:xfrm>
                <a:off x="1008695" y="8582174"/>
                <a:ext cx="15401316" cy="769441"/>
              </a:xfrm>
              <a:prstGeom prst="rect">
                <a:avLst/>
              </a:prstGeom>
              <a:blipFill rotWithShape="0">
                <a:blip r:embed="rId2"/>
                <a:stretch>
                  <a:fillRect t="-15079" b="-388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pic>
        <p:nvPicPr>
          <p:cNvPr id="9" name="Picture 2" descr="\begin{align*}&#10;&amp;AIC = n \Biggl\{ \ln \Bigl( \frac{2\pi S_e}{n}\Bigr) +1 \Biggr\} + 2(p+2)&#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879" y="4733407"/>
            <a:ext cx="8320108" cy="15316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egin{align*}&#10;&amp;\sum_i (y_i-\hat{y}_i)^2&#10;%&amp;\ln(y/(1-y))=2.70x_1-1.70x_2-11.37&#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2403" y="7257107"/>
            <a:ext cx="213360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6563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AIC</a:t>
            </a:r>
            <a:r>
              <a:rPr lang="ja-JP" altLang="en-US" dirty="0"/>
              <a:t>（赤池情報量規準）</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119</a:t>
            </a:fld>
            <a:endParaRPr lang="en-US" altLang="ja-JP" dirty="0"/>
          </a:p>
        </p:txBody>
      </p:sp>
      <p:sp>
        <p:nvSpPr>
          <p:cNvPr id="6" name="正方形/長方形 3"/>
          <p:cNvSpPr>
            <a:spLocks noChangeArrowheads="1"/>
          </p:cNvSpPr>
          <p:nvPr/>
        </p:nvSpPr>
        <p:spPr bwMode="auto">
          <a:xfrm>
            <a:off x="703895" y="1853488"/>
            <a:ext cx="15401316"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変数を標準化してから重回帰分析を施している場合、</a:t>
            </a:r>
            <a:endParaRPr lang="en-US" altLang="ja-JP" sz="4400" dirty="0" smtClean="0">
              <a:latin typeface="+mj-ea"/>
              <a:ea typeface="+mj-ea"/>
            </a:endParaRPr>
          </a:p>
          <a:p>
            <a:pPr marL="0" indent="0" eaLnBrk="1" hangingPunct="1">
              <a:spcAft>
                <a:spcPts val="1200"/>
              </a:spcAft>
              <a:buClr>
                <a:srgbClr val="A50021"/>
              </a:buClr>
            </a:pPr>
            <a:r>
              <a:rPr lang="ja-JP" altLang="en-US" sz="4400" dirty="0">
                <a:latin typeface="+mj-ea"/>
                <a:ea typeface="+mj-ea"/>
              </a:rPr>
              <a:t>　</a:t>
            </a:r>
            <a:r>
              <a:rPr lang="ja-JP" altLang="en-US" sz="4400" dirty="0" smtClean="0">
                <a:latin typeface="+mj-ea"/>
                <a:ea typeface="+mj-ea"/>
              </a:rPr>
              <a:t>重回帰式に定数項がないため</a:t>
            </a:r>
            <a:r>
              <a:rPr lang="en-US" altLang="ja-JP" sz="4400" dirty="0" smtClean="0">
                <a:latin typeface="+mj-ea"/>
                <a:ea typeface="+mj-ea"/>
              </a:rPr>
              <a:t>AIC</a:t>
            </a:r>
            <a:r>
              <a:rPr lang="ja-JP" altLang="en-US" sz="4400" dirty="0" smtClean="0">
                <a:latin typeface="+mj-ea"/>
                <a:ea typeface="+mj-ea"/>
              </a:rPr>
              <a:t>は以下：</a:t>
            </a:r>
            <a:endParaRPr lang="en-US" altLang="ja-JP" sz="4400" dirty="0" smtClean="0">
              <a:latin typeface="+mj-ea"/>
              <a:ea typeface="+mj-ea"/>
            </a:endParaRPr>
          </a:p>
          <a:p>
            <a:pPr marL="0" indent="0" eaLnBrk="1" hangingPunct="1">
              <a:spcAft>
                <a:spcPts val="1200"/>
              </a:spcAft>
              <a:buClr>
                <a:srgbClr val="A50021"/>
              </a:buClr>
            </a:pPr>
            <a:endParaRPr lang="en-US" altLang="ja-JP" sz="4400" dirty="0">
              <a:latin typeface="+mj-ea"/>
              <a:ea typeface="+mj-ea"/>
            </a:endParaRPr>
          </a:p>
          <a:p>
            <a:pPr marL="0" indent="0" eaLnBrk="1" hangingPunct="1">
              <a:spcAft>
                <a:spcPts val="1200"/>
              </a:spcAft>
              <a:buClr>
                <a:srgbClr val="A50021"/>
              </a:buClr>
            </a:pPr>
            <a:endParaRPr lang="en-US" altLang="ja-JP" sz="4400" dirty="0" smtClean="0">
              <a:latin typeface="+mj-ea"/>
              <a:ea typeface="+mj-ea"/>
            </a:endParaRPr>
          </a:p>
          <a:p>
            <a:pPr marL="0" indent="0" eaLnBrk="1" hangingPunct="1">
              <a:spcAft>
                <a:spcPts val="1200"/>
              </a:spcAft>
              <a:buClr>
                <a:srgbClr val="A50021"/>
              </a:buClr>
            </a:pPr>
            <a:endParaRPr lang="en-US" altLang="ja-JP" sz="4400" dirty="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400" dirty="0" smtClean="0">
              <a:latin typeface="+mj-ea"/>
              <a:ea typeface="+mj-ea"/>
            </a:endParaRPr>
          </a:p>
          <a:p>
            <a:pPr marL="0" indent="0" eaLnBrk="1" hangingPunct="1">
              <a:spcAft>
                <a:spcPts val="1200"/>
              </a:spcAft>
              <a:buClr>
                <a:srgbClr val="A50021"/>
              </a:buClr>
            </a:pPr>
            <a:endParaRPr lang="en-US" altLang="ja-JP" sz="4400" dirty="0">
              <a:latin typeface="+mj-ea"/>
              <a:ea typeface="+mj-ea"/>
            </a:endParaRPr>
          </a:p>
        </p:txBody>
      </p:sp>
      <p:pic>
        <p:nvPicPr>
          <p:cNvPr id="7" name="Picture 2" descr="\begin{align*}&#10;&amp;AIC = n \Biggl\{ \ln \Bigl( \frac{2\pi S_e}{n}\Bigr) +1 \Biggr\} + 2(p+1)&#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819" y="4017862"/>
            <a:ext cx="8633279" cy="1589337"/>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 xmlns:a16="http://schemas.microsoft.com/office/drawing/2014/main" id="{369C310D-C2E8-6225-BB44-D35B0736DCC3}"/>
              </a:ext>
            </a:extLst>
          </p:cNvPr>
          <p:cNvSpPr txBox="1"/>
          <p:nvPr/>
        </p:nvSpPr>
        <p:spPr>
          <a:xfrm>
            <a:off x="515479" y="8601918"/>
            <a:ext cx="7871065" cy="461665"/>
          </a:xfrm>
          <a:prstGeom prst="rect">
            <a:avLst/>
          </a:prstGeom>
          <a:noFill/>
        </p:spPr>
        <p:txBody>
          <a:bodyPr wrap="none" rtlCol="0">
            <a:spAutoFit/>
          </a:bodyPr>
          <a:lstStyle/>
          <a:p>
            <a:r>
              <a:rPr lang="en-US" altLang="ja-JP" dirty="0" smtClean="0">
                <a:latin typeface="+mn-ea"/>
                <a:ea typeface="+mn-ea"/>
              </a:rPr>
              <a:t>※</a:t>
            </a:r>
            <a:r>
              <a:rPr lang="ja-JP" altLang="en-US" dirty="0" smtClean="0">
                <a:latin typeface="+mn-ea"/>
                <a:ea typeface="+mn-ea"/>
              </a:rPr>
              <a:t>小西、北川：「情報量規準」第</a:t>
            </a:r>
            <a:r>
              <a:rPr lang="en-US" altLang="ja-JP" dirty="0" smtClean="0">
                <a:latin typeface="+mn-ea"/>
                <a:ea typeface="+mn-ea"/>
              </a:rPr>
              <a:t>2</a:t>
            </a:r>
            <a:r>
              <a:rPr lang="ja-JP" altLang="en-US" dirty="0" smtClean="0">
                <a:latin typeface="+mn-ea"/>
                <a:ea typeface="+mn-ea"/>
              </a:rPr>
              <a:t>刷，朝倉書店</a:t>
            </a:r>
            <a:r>
              <a:rPr lang="en-US" altLang="ja-JP" dirty="0" smtClean="0">
                <a:latin typeface="+mn-ea"/>
                <a:ea typeface="+mn-ea"/>
              </a:rPr>
              <a:t>(2004)</a:t>
            </a:r>
            <a:endParaRPr kumimoji="1" lang="en-US" altLang="ja-JP" dirty="0" smtClean="0">
              <a:latin typeface="+mn-ea"/>
              <a:ea typeface="+mn-ea"/>
            </a:endParaRPr>
          </a:p>
        </p:txBody>
      </p:sp>
    </p:spTree>
    <p:extLst>
      <p:ext uri="{BB962C8B-B14F-4D97-AF65-F5344CB8AC3E}">
        <p14:creationId xmlns:p14="http://schemas.microsoft.com/office/powerpoint/2010/main" val="223211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見かけ上の相関</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a:t>
            </a:fld>
            <a:endParaRPr lang="en-US" altLang="ja-JP" dirty="0"/>
          </a:p>
        </p:txBody>
      </p:sp>
      <p:sp>
        <p:nvSpPr>
          <p:cNvPr id="7" name="正方形/長方形 3"/>
          <p:cNvSpPr>
            <a:spLocks noChangeArrowheads="1"/>
          </p:cNvSpPr>
          <p:nvPr/>
        </p:nvSpPr>
        <p:spPr bwMode="auto">
          <a:xfrm>
            <a:off x="523875" y="1352337"/>
            <a:ext cx="1604938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400" dirty="0" smtClean="0">
                <a:latin typeface="+mn-ea"/>
                <a:ea typeface="+mn-ea"/>
              </a:rPr>
              <a:t>例）プロ野球選手の打者のデータで、「三振数」「ホームラン数」の相関を取ると、正の相関が現れる</a:t>
            </a:r>
            <a:endParaRPr lang="en-US" altLang="ja-JP" sz="4400" dirty="0" smtClean="0">
              <a:latin typeface="+mn-ea"/>
              <a:ea typeface="+mn-ea"/>
            </a:endParaRPr>
          </a:p>
          <a:p>
            <a:pPr marL="0" indent="0" eaLnBrk="1" hangingPunct="1">
              <a:spcAft>
                <a:spcPts val="1200"/>
              </a:spcAft>
              <a:buClr>
                <a:srgbClr val="A50021"/>
              </a:buClr>
            </a:pPr>
            <a:endParaRPr lang="en-US" altLang="ja-JP" sz="4400" dirty="0" smtClean="0">
              <a:latin typeface="+mn-ea"/>
              <a:ea typeface="+mn-ea"/>
            </a:endParaRPr>
          </a:p>
          <a:p>
            <a:pPr marL="0" indent="0" eaLnBrk="1" hangingPunct="1">
              <a:spcAft>
                <a:spcPts val="1200"/>
              </a:spcAft>
              <a:buClr>
                <a:srgbClr val="A50021"/>
              </a:buClr>
            </a:pPr>
            <a:r>
              <a:rPr lang="ja-JP" altLang="en-US" sz="4000" dirty="0" smtClean="0">
                <a:latin typeface="+mn-ea"/>
                <a:ea typeface="+mn-ea"/>
              </a:rPr>
              <a:t>「思い切りバットを振っている（強振）かどうか」</a:t>
            </a:r>
            <a:endParaRPr lang="en-US" altLang="ja-JP" sz="4000" dirty="0" smtClean="0">
              <a:latin typeface="+mn-ea"/>
              <a:ea typeface="+mn-ea"/>
            </a:endParaRPr>
          </a:p>
        </p:txBody>
      </p:sp>
      <p:sp>
        <p:nvSpPr>
          <p:cNvPr id="3" name="角丸四角形 2"/>
          <p:cNvSpPr/>
          <p:nvPr/>
        </p:nvSpPr>
        <p:spPr bwMode="auto">
          <a:xfrm>
            <a:off x="3647827" y="5103143"/>
            <a:ext cx="8604956" cy="1044116"/>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正方形/長方形 3"/>
          <p:cNvSpPr>
            <a:spLocks noChangeArrowheads="1"/>
          </p:cNvSpPr>
          <p:nvPr/>
        </p:nvSpPr>
        <p:spPr bwMode="auto">
          <a:xfrm>
            <a:off x="3916635" y="5331361"/>
            <a:ext cx="90202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000" dirty="0" smtClean="0">
                <a:latin typeface="+mn-ea"/>
                <a:ea typeface="+mn-ea"/>
              </a:rPr>
              <a:t>「思い切りバットを振っている」</a:t>
            </a:r>
            <a:endParaRPr lang="en-US" altLang="ja-JP" sz="4000" dirty="0" smtClean="0">
              <a:latin typeface="+mn-ea"/>
              <a:ea typeface="+mn-ea"/>
            </a:endParaRPr>
          </a:p>
        </p:txBody>
      </p:sp>
      <p:sp>
        <p:nvSpPr>
          <p:cNvPr id="11" name="角丸四角形 10"/>
          <p:cNvSpPr/>
          <p:nvPr/>
        </p:nvSpPr>
        <p:spPr bwMode="auto">
          <a:xfrm>
            <a:off x="2315679" y="7905647"/>
            <a:ext cx="4456112" cy="1044116"/>
          </a:xfrm>
          <a:prstGeom prst="roundRect">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角丸四角形 11"/>
          <p:cNvSpPr/>
          <p:nvPr/>
        </p:nvSpPr>
        <p:spPr bwMode="auto">
          <a:xfrm>
            <a:off x="8976419" y="7911455"/>
            <a:ext cx="4456112" cy="1044116"/>
          </a:xfrm>
          <a:prstGeom prst="roundRect">
            <a:avLst/>
          </a:prstGeom>
          <a:solidFill>
            <a:schemeClr val="accent1">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6" name="下矢印 5"/>
          <p:cNvSpPr/>
          <p:nvPr/>
        </p:nvSpPr>
        <p:spPr bwMode="auto">
          <a:xfrm rot="2187968">
            <a:off x="5940110" y="6246568"/>
            <a:ext cx="1260140" cy="1707529"/>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下矢印 12"/>
          <p:cNvSpPr/>
          <p:nvPr/>
        </p:nvSpPr>
        <p:spPr bwMode="auto">
          <a:xfrm rot="18952188">
            <a:off x="8241773" y="6236993"/>
            <a:ext cx="1260140" cy="1707529"/>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正方形/長方形 3"/>
          <p:cNvSpPr>
            <a:spLocks noChangeArrowheads="1"/>
          </p:cNvSpPr>
          <p:nvPr/>
        </p:nvSpPr>
        <p:spPr bwMode="auto">
          <a:xfrm>
            <a:off x="2711723" y="8127479"/>
            <a:ext cx="4901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000" dirty="0" smtClean="0">
                <a:latin typeface="+mn-ea"/>
                <a:ea typeface="+mn-ea"/>
              </a:rPr>
              <a:t>三振が多くなる</a:t>
            </a:r>
            <a:endParaRPr lang="en-US" altLang="ja-JP" sz="4000" dirty="0" smtClean="0">
              <a:latin typeface="+mn-ea"/>
              <a:ea typeface="+mn-ea"/>
            </a:endParaRPr>
          </a:p>
        </p:txBody>
      </p:sp>
      <p:sp>
        <p:nvSpPr>
          <p:cNvPr id="15" name="正方形/長方形 3"/>
          <p:cNvSpPr>
            <a:spLocks noChangeArrowheads="1"/>
          </p:cNvSpPr>
          <p:nvPr/>
        </p:nvSpPr>
        <p:spPr bwMode="auto">
          <a:xfrm>
            <a:off x="9007692" y="8199487"/>
            <a:ext cx="4901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000" dirty="0" smtClean="0">
                <a:latin typeface="+mn-ea"/>
                <a:ea typeface="+mn-ea"/>
              </a:rPr>
              <a:t>ホームラン多くなる</a:t>
            </a:r>
            <a:endParaRPr lang="en-US" altLang="ja-JP" sz="4000" dirty="0" smtClean="0">
              <a:latin typeface="+mn-ea"/>
              <a:ea typeface="+mn-ea"/>
            </a:endParaRPr>
          </a:p>
        </p:txBody>
      </p:sp>
      <p:sp>
        <p:nvSpPr>
          <p:cNvPr id="16" name="左右矢印 15"/>
          <p:cNvSpPr/>
          <p:nvPr/>
        </p:nvSpPr>
        <p:spPr bwMode="auto">
          <a:xfrm>
            <a:off x="7104211" y="8343503"/>
            <a:ext cx="1656184" cy="455858"/>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爆発 2 16"/>
          <p:cNvSpPr/>
          <p:nvPr/>
        </p:nvSpPr>
        <p:spPr bwMode="auto">
          <a:xfrm>
            <a:off x="7617041" y="8271495"/>
            <a:ext cx="612068" cy="576064"/>
          </a:xfrm>
          <a:prstGeom prst="irregularSeal2">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47811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参考</a:t>
            </a:r>
            <a:r>
              <a:rPr kumimoji="1" lang="en-US" altLang="ja-JP" dirty="0" smtClean="0"/>
              <a:t>】AIC</a:t>
            </a:r>
            <a:r>
              <a:rPr kumimoji="1" lang="ja-JP" altLang="en-US" dirty="0" smtClean="0"/>
              <a:t>と情報量規準</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120</a:t>
            </a:fld>
            <a:endParaRPr lang="en-US" altLang="ja-JP" dirty="0"/>
          </a:p>
        </p:txBody>
      </p:sp>
      <p:sp>
        <p:nvSpPr>
          <p:cNvPr id="6" name="正方形/長方形 5"/>
          <p:cNvSpPr/>
          <p:nvPr/>
        </p:nvSpPr>
        <p:spPr>
          <a:xfrm>
            <a:off x="6420135" y="8595531"/>
            <a:ext cx="7561685" cy="461665"/>
          </a:xfrm>
          <a:prstGeom prst="rect">
            <a:avLst/>
          </a:prstGeom>
        </p:spPr>
        <p:txBody>
          <a:bodyPr wrap="none">
            <a:spAutoFit/>
          </a:bodyPr>
          <a:lstStyle/>
          <a:p>
            <a:r>
              <a:rPr lang="ja-JP" altLang="en-US" dirty="0"/>
              <a:t>https://moocs.iniad.org/courses/2023/DS111/Week5/05</a:t>
            </a:r>
          </a:p>
        </p:txBody>
      </p:sp>
      <p:sp>
        <p:nvSpPr>
          <p:cNvPr id="7" name="正方形/長方形 6"/>
          <p:cNvSpPr/>
          <p:nvPr/>
        </p:nvSpPr>
        <p:spPr>
          <a:xfrm>
            <a:off x="2302819" y="8559527"/>
            <a:ext cx="3937296" cy="461665"/>
          </a:xfrm>
          <a:prstGeom prst="rect">
            <a:avLst/>
          </a:prstGeom>
        </p:spPr>
        <p:txBody>
          <a:bodyPr wrap="none">
            <a:spAutoFit/>
          </a:bodyPr>
          <a:lstStyle/>
          <a:p>
            <a:r>
              <a:rPr lang="ja-JP" altLang="en-US" dirty="0" smtClean="0"/>
              <a:t>データサイエンス基礎 </a:t>
            </a:r>
            <a:r>
              <a:rPr lang="en-US" altLang="ja-JP" dirty="0" smtClean="0"/>
              <a:t>Week5</a:t>
            </a:r>
            <a:endParaRPr lang="ja-JP" altLang="en-US" dirty="0"/>
          </a:p>
        </p:txBody>
      </p:sp>
      <p:sp>
        <p:nvSpPr>
          <p:cNvPr id="8" name="正方形/長方形 4"/>
          <p:cNvSpPr>
            <a:spLocks noChangeArrowheads="1"/>
          </p:cNvSpPr>
          <p:nvPr/>
        </p:nvSpPr>
        <p:spPr bwMode="auto">
          <a:xfrm>
            <a:off x="523875" y="1676373"/>
            <a:ext cx="150772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200"/>
              </a:spcAft>
              <a:buClr>
                <a:srgbClr val="A50021"/>
              </a:buClr>
              <a:buFont typeface="Wingdings" panose="05000000000000000000" pitchFamily="2" charset="2"/>
              <a:buChar char="l"/>
            </a:pPr>
            <a:r>
              <a:rPr lang="en-US" altLang="ja-JP" sz="4400" dirty="0" smtClean="0">
                <a:latin typeface="+mj-ea"/>
                <a:ea typeface="+mj-ea"/>
              </a:rPr>
              <a:t>AIC</a:t>
            </a:r>
            <a:r>
              <a:rPr lang="ja-JP" altLang="en-US" sz="4400" dirty="0" smtClean="0">
                <a:latin typeface="+mj-ea"/>
                <a:ea typeface="+mj-ea"/>
              </a:rPr>
              <a:t>の一般的な定義は以下：</a:t>
            </a:r>
            <a:endParaRPr lang="en-US" altLang="ja-JP" sz="4400" dirty="0" smtClean="0">
              <a:latin typeface="+mj-ea"/>
              <a:ea typeface="+mj-ea"/>
            </a:endParaRPr>
          </a:p>
        </p:txBody>
      </p:sp>
      <mc:AlternateContent xmlns:mc="http://schemas.openxmlformats.org/markup-compatibility/2006" xmlns:a14="http://schemas.microsoft.com/office/drawing/2010/main">
        <mc:Choice Requires="a14">
          <p:sp>
            <p:nvSpPr>
              <p:cNvPr id="9" name="テキスト ボックス 8"/>
              <p:cNvSpPr txBox="1"/>
              <p:nvPr/>
            </p:nvSpPr>
            <p:spPr>
              <a:xfrm>
                <a:off x="3707437" y="2618867"/>
                <a:ext cx="7689926" cy="646331"/>
              </a:xfrm>
              <a:prstGeom prst="rect">
                <a:avLst/>
              </a:prstGeom>
              <a:noFill/>
            </p:spPr>
            <p:txBody>
              <a:bodyPr wrap="none" rtlCol="0">
                <a:spAutoFit/>
              </a:bodyPr>
              <a:lstStyle/>
              <a:p>
                <a:r>
                  <a:rPr kumimoji="1" lang="en-US" altLang="ja-JP" sz="3600" dirty="0" smtClean="0"/>
                  <a:t>AIC = -2</a:t>
                </a:r>
                <a14:m>
                  <m:oMath xmlns:m="http://schemas.openxmlformats.org/officeDocument/2006/math">
                    <m:r>
                      <a:rPr kumimoji="1" lang="en-US" altLang="ja-JP" sz="3600" b="0" i="1" smtClean="0">
                        <a:latin typeface="Cambria Math" panose="02040503050406030204" pitchFamily="18" charset="0"/>
                      </a:rPr>
                      <m:t>×</m:t>
                    </m:r>
                  </m:oMath>
                </a14:m>
                <a:r>
                  <a:rPr kumimoji="1" lang="en-US" altLang="ja-JP" sz="3600" dirty="0" smtClean="0"/>
                  <a:t>(</a:t>
                </a:r>
                <a:r>
                  <a:rPr kumimoji="1" lang="ja-JP" altLang="en-US" sz="3600" dirty="0" smtClean="0"/>
                  <a:t>対数尤度</a:t>
                </a:r>
                <a:r>
                  <a:rPr kumimoji="1" lang="en-US" altLang="ja-JP" sz="3600" dirty="0" smtClean="0"/>
                  <a:t>) +2</a:t>
                </a:r>
                <a14:m>
                  <m:oMath xmlns:m="http://schemas.openxmlformats.org/officeDocument/2006/math">
                    <m:r>
                      <a:rPr kumimoji="1" lang="en-US" altLang="ja-JP" sz="3600" b="0" i="1" smtClean="0">
                        <a:latin typeface="Cambria Math" panose="02040503050406030204" pitchFamily="18" charset="0"/>
                      </a:rPr>
                      <m:t>×</m:t>
                    </m:r>
                  </m:oMath>
                </a14:m>
                <a:r>
                  <a:rPr kumimoji="1" lang="ja-JP" altLang="en-US" sz="3600" dirty="0" smtClean="0"/>
                  <a:t>パラメータ数</a:t>
                </a:r>
                <a:endParaRPr kumimoji="1" lang="ja-JP" altLang="en-US" sz="36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3707437" y="2618867"/>
                <a:ext cx="7689926" cy="646331"/>
              </a:xfrm>
              <a:prstGeom prst="rect">
                <a:avLst/>
              </a:prstGeom>
              <a:blipFill rotWithShape="0">
                <a:blip r:embed="rId2"/>
                <a:stretch>
                  <a:fillRect l="-2377" t="-17925" r="-1585"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4"/>
              <p:cNvSpPr>
                <a:spLocks noChangeArrowheads="1"/>
              </p:cNvSpPr>
              <p:nvPr/>
            </p:nvSpPr>
            <p:spPr bwMode="auto">
              <a:xfrm>
                <a:off x="623491" y="3734991"/>
                <a:ext cx="15077280"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推定された分布と真の分布の間の</a:t>
                </a:r>
                <a:r>
                  <a:rPr lang="en-US" altLang="ja-JP" sz="4000" dirty="0" smtClean="0">
                    <a:latin typeface="+mn-ea"/>
                    <a:ea typeface="+mn-ea"/>
                  </a:rPr>
                  <a:t>KL</a:t>
                </a:r>
                <a:r>
                  <a:rPr lang="ja-JP" altLang="en-US" sz="4000" dirty="0" smtClean="0">
                    <a:latin typeface="+mn-ea"/>
                    <a:ea typeface="+mn-ea"/>
                  </a:rPr>
                  <a:t>情報量</a:t>
                </a:r>
                <a:r>
                  <a:rPr lang="en-US" altLang="ja-JP" sz="4000" baseline="30000" dirty="0" smtClean="0">
                    <a:latin typeface="+mn-ea"/>
                    <a:ea typeface="+mn-ea"/>
                  </a:rPr>
                  <a:t>※</a:t>
                </a:r>
                <a:r>
                  <a:rPr lang="ja-JP" altLang="en-US" sz="4000" dirty="0" smtClean="0">
                    <a:latin typeface="+mn-ea"/>
                    <a:ea typeface="+mn-ea"/>
                  </a:rPr>
                  <a:t>の</a:t>
                </a:r>
                <a:r>
                  <a:rPr lang="ja-JP" altLang="en-US" sz="4000" dirty="0">
                    <a:latin typeface="+mn-ea"/>
                    <a:ea typeface="+mn-ea"/>
                  </a:rPr>
                  <a:t>一次近似、もしくは対数尤度の符号をマイナスにしたものにモデルの次元（複雑さ）をペナルティとして加えたもの、とみることができる</a:t>
                </a:r>
                <a:r>
                  <a:rPr lang="ja-JP" altLang="en-US" sz="4000" dirty="0" smtClean="0">
                    <a:latin typeface="+mn-ea"/>
                    <a:ea typeface="+mn-ea"/>
                  </a:rPr>
                  <a:t>。</a:t>
                </a:r>
                <a:endParaRPr lang="en-US" altLang="ja-JP" sz="4000" dirty="0" smtClean="0">
                  <a:latin typeface="+mn-ea"/>
                  <a:ea typeface="+mn-ea"/>
                </a:endParaRPr>
              </a:p>
              <a:p>
                <a:pPr marL="0" indent="0" eaLnBrk="1" hangingPunct="1">
                  <a:spcAft>
                    <a:spcPts val="1200"/>
                  </a:spcAft>
                  <a:buClr>
                    <a:srgbClr val="A50021"/>
                  </a:buClr>
                </a:pPr>
                <a:r>
                  <a:rPr lang="ja-JP" altLang="en-US" sz="4000" dirty="0" smtClean="0">
                    <a:latin typeface="+mn-ea"/>
                    <a:ea typeface="+mn-ea"/>
                  </a:rPr>
                  <a:t>　</a:t>
                </a:r>
                <a:r>
                  <a:rPr lang="en-US" altLang="ja-JP" sz="4000" dirty="0" smtClean="0">
                    <a:latin typeface="+mn-ea"/>
                    <a:ea typeface="+mn-ea"/>
                  </a:rPr>
                  <a:t>※KL</a:t>
                </a:r>
                <a:r>
                  <a:rPr lang="ja-JP" altLang="en-US" sz="4000" dirty="0" smtClean="0">
                    <a:latin typeface="+mn-ea"/>
                    <a:ea typeface="+mn-ea"/>
                  </a:rPr>
                  <a:t>情報量は分布間の</a:t>
                </a:r>
                <a:r>
                  <a:rPr lang="en-US" altLang="ja-JP" sz="4000" dirty="0" smtClean="0">
                    <a:latin typeface="+mn-ea"/>
                    <a:ea typeface="+mn-ea"/>
                  </a:rPr>
                  <a:t>”</a:t>
                </a:r>
                <a:r>
                  <a:rPr lang="ja-JP" altLang="en-US" sz="4000" dirty="0" smtClean="0">
                    <a:latin typeface="+mn-ea"/>
                    <a:ea typeface="+mn-ea"/>
                  </a:rPr>
                  <a:t>距離</a:t>
                </a:r>
                <a:r>
                  <a:rPr lang="en-US" altLang="ja-JP" sz="4000" dirty="0" smtClean="0">
                    <a:latin typeface="+mn-ea"/>
                    <a:ea typeface="+mn-ea"/>
                  </a:rPr>
                  <a:t>”</a:t>
                </a:r>
                <a:r>
                  <a:rPr lang="ja-JP" altLang="en-US" sz="4000" dirty="0" smtClean="0">
                    <a:latin typeface="+mn-ea"/>
                    <a:ea typeface="+mn-ea"/>
                  </a:rPr>
                  <a:t>に近い概念ゆえ、小さい方が良い。</a:t>
                </a:r>
                <a:endParaRPr lang="en-US" altLang="ja-JP" sz="4000" dirty="0" smtClean="0">
                  <a:latin typeface="+mn-ea"/>
                  <a:ea typeface="+mn-ea"/>
                </a:endParaRPr>
              </a:p>
              <a:p>
                <a:pPr eaLnBrk="1" hangingPunct="1">
                  <a:spcAft>
                    <a:spcPts val="1200"/>
                  </a:spcAft>
                  <a:buClr>
                    <a:srgbClr val="A50021"/>
                  </a:buClr>
                  <a:buFont typeface="Wingdings" panose="05000000000000000000" pitchFamily="2" charset="2"/>
                  <a:buChar char="l"/>
                </a:pPr>
                <a:r>
                  <a:rPr lang="ja-JP" altLang="en-US" sz="4000" dirty="0" smtClean="0">
                    <a:latin typeface="+mn-ea"/>
                    <a:ea typeface="+mn-ea"/>
                  </a:rPr>
                  <a:t>重回帰分析の</a:t>
                </a:r>
                <a:r>
                  <a:rPr lang="en-US" altLang="ja-JP" sz="4000" dirty="0" smtClean="0">
                    <a:latin typeface="+mn-ea"/>
                    <a:ea typeface="+mn-ea"/>
                  </a:rPr>
                  <a:t>AIC</a:t>
                </a:r>
                <a:r>
                  <a:rPr lang="ja-JP" altLang="en-US" sz="4000" dirty="0" smtClean="0">
                    <a:latin typeface="+mn-ea"/>
                    <a:ea typeface="+mn-ea"/>
                  </a:rPr>
                  <a:t>の式は、母集団の正規性が仮定されていること、重回帰分析の推定パラメータとして定数項、偏回帰係数、分散で</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+2</m:t>
                    </m:r>
                  </m:oMath>
                </a14:m>
                <a:r>
                  <a:rPr lang="ja-JP" altLang="en-US" sz="4000" dirty="0" smtClean="0">
                    <a:latin typeface="+mn-ea"/>
                    <a:ea typeface="+mn-ea"/>
                  </a:rPr>
                  <a:t>個になっていることを用いれば導くことができる。</a:t>
                </a:r>
                <a:endParaRPr lang="en-US" altLang="ja-JP" sz="4000" dirty="0">
                  <a:latin typeface="+mn-ea"/>
                  <a:ea typeface="+mn-ea"/>
                </a:endParaRPr>
              </a:p>
            </p:txBody>
          </p:sp>
        </mc:Choice>
        <mc:Fallback xmlns="">
          <p:sp>
            <p:nvSpPr>
              <p:cNvPr id="10" name="正方形/長方形 4"/>
              <p:cNvSpPr>
                <a:spLocks noRot="1" noChangeAspect="1" noMove="1" noResize="1" noEditPoints="1" noAdjustHandles="1" noChangeArrowheads="1" noChangeShapeType="1" noTextEdit="1"/>
              </p:cNvSpPr>
              <p:nvPr/>
            </p:nvSpPr>
            <p:spPr bwMode="auto">
              <a:xfrm>
                <a:off x="623491" y="3734991"/>
                <a:ext cx="15077280" cy="4708981"/>
              </a:xfrm>
              <a:prstGeom prst="rect">
                <a:avLst/>
              </a:prstGeom>
              <a:blipFill rotWithShape="0">
                <a:blip r:embed="rId3"/>
                <a:stretch>
                  <a:fillRect l="-1293" t="-2720" r="-4082" b="-50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spTree>
    <p:extLst>
      <p:ext uri="{BB962C8B-B14F-4D97-AF65-F5344CB8AC3E}">
        <p14:creationId xmlns:p14="http://schemas.microsoft.com/office/powerpoint/2010/main" val="35231577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0890" y="3843003"/>
            <a:ext cx="15902353" cy="1413515"/>
          </a:xfrm>
        </p:spPr>
        <p:txBody>
          <a:bodyPr>
            <a:normAutofit/>
          </a:bodyPr>
          <a:lstStyle/>
          <a:p>
            <a:pPr algn="ctr"/>
            <a:r>
              <a:rPr lang="en-US" altLang="ja-JP" sz="7200" dirty="0" smtClean="0">
                <a:effectLst/>
                <a:latin typeface="+mj-ea"/>
              </a:rPr>
              <a:t>4-4. </a:t>
            </a:r>
            <a:r>
              <a:rPr lang="ja-JP" altLang="en-US" sz="7200" dirty="0" smtClean="0">
                <a:effectLst/>
                <a:latin typeface="+mj-ea"/>
              </a:rPr>
              <a:t>説明変数</a:t>
            </a:r>
            <a:r>
              <a:rPr lang="ja-JP" altLang="en-US" sz="7200" dirty="0">
                <a:effectLst/>
                <a:latin typeface="+mj-ea"/>
              </a:rPr>
              <a:t>選択</a:t>
            </a:r>
            <a:endParaRPr kumimoji="1" lang="ja-JP" altLang="en-US" sz="7200" dirty="0">
              <a:effectLst/>
              <a:latin typeface="+mj-ea"/>
            </a:endParaRPr>
          </a:p>
        </p:txBody>
      </p:sp>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121</a:t>
            </a:fld>
            <a:endParaRPr lang="en-US" altLang="ja-JP" dirty="0"/>
          </a:p>
        </p:txBody>
      </p:sp>
    </p:spTree>
    <p:extLst>
      <p:ext uri="{BB962C8B-B14F-4D97-AF65-F5344CB8AC3E}">
        <p14:creationId xmlns:p14="http://schemas.microsoft.com/office/powerpoint/2010/main" val="205739146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122</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lang="ja-JP" altLang="en-US" dirty="0"/>
              <a:t>重回帰分析における変数選択とは</a:t>
            </a:r>
            <a:endParaRPr kumimoji="1" lang="ja-JP" altLang="en-US" dirty="0"/>
          </a:p>
        </p:txBody>
      </p:sp>
      <p:sp>
        <p:nvSpPr>
          <p:cNvPr id="7" name="正方形/長方形 3"/>
          <p:cNvSpPr>
            <a:spLocks noChangeArrowheads="1"/>
          </p:cNvSpPr>
          <p:nvPr/>
        </p:nvSpPr>
        <p:spPr bwMode="auto">
          <a:xfrm>
            <a:off x="523875" y="1718767"/>
            <a:ext cx="15833364"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全て</a:t>
            </a:r>
            <a:r>
              <a:rPr lang="ja-JP" altLang="en-US" sz="4000" dirty="0">
                <a:latin typeface="+mj-ea"/>
                <a:ea typeface="+mj-ea"/>
              </a:rPr>
              <a:t>の</a:t>
            </a:r>
            <a:r>
              <a:rPr lang="ja-JP" altLang="en-US" sz="4000" dirty="0" smtClean="0">
                <a:latin typeface="+mj-ea"/>
                <a:ea typeface="+mj-ea"/>
              </a:rPr>
              <a:t>「説明変数</a:t>
            </a:r>
            <a:r>
              <a:rPr lang="ja-JP" altLang="en-US" sz="4000" dirty="0">
                <a:latin typeface="+mj-ea"/>
                <a:ea typeface="+mj-ea"/>
              </a:rPr>
              <a:t>候補」を</a:t>
            </a:r>
            <a:r>
              <a:rPr lang="ja-JP" altLang="en-US" sz="4000" dirty="0" smtClean="0">
                <a:latin typeface="+mj-ea"/>
                <a:ea typeface="+mj-ea"/>
              </a:rPr>
              <a:t>加えると、モデルは複雑になり、決定係数は上がるが、そのモデルが</a:t>
            </a:r>
            <a:r>
              <a:rPr lang="ja-JP" altLang="en-US" sz="4000" dirty="0">
                <a:latin typeface="+mj-ea"/>
                <a:ea typeface="+mj-ea"/>
              </a:rPr>
              <a:t>ベストと</a:t>
            </a:r>
            <a:r>
              <a:rPr lang="ja-JP" altLang="en-US" sz="4000" dirty="0" smtClean="0">
                <a:latin typeface="+mj-ea"/>
                <a:ea typeface="+mj-ea"/>
              </a:rPr>
              <a:t>は限らない。</a:t>
            </a:r>
            <a:endParaRPr lang="en-US" altLang="ja-JP" sz="4000" dirty="0" smtClean="0">
              <a:latin typeface="+mj-ea"/>
              <a:ea typeface="+mj-ea"/>
            </a:endParaRPr>
          </a:p>
          <a:p>
            <a:pPr marL="0" indent="0" eaLnBrk="1" hangingPunct="1">
              <a:spcAft>
                <a:spcPts val="1200"/>
              </a:spcAft>
              <a:buClr>
                <a:srgbClr val="A50021"/>
              </a:buClr>
            </a:pPr>
            <a:r>
              <a:rPr lang="ja-JP" altLang="en-US" sz="4000" dirty="0">
                <a:latin typeface="+mj-ea"/>
                <a:ea typeface="+mj-ea"/>
              </a:rPr>
              <a:t>　</a:t>
            </a:r>
            <a:r>
              <a:rPr lang="ja-JP" altLang="en-US" sz="4000" dirty="0" smtClean="0">
                <a:latin typeface="+mj-ea"/>
                <a:ea typeface="+mj-ea"/>
              </a:rPr>
              <a:t>⇒機械学習では、訓練データにフィットし過ぎて汎化性能を</a:t>
            </a:r>
            <a:endParaRPr lang="en-US" altLang="ja-JP" sz="4000" dirty="0" smtClean="0">
              <a:latin typeface="+mj-ea"/>
              <a:ea typeface="+mj-ea"/>
            </a:endParaRPr>
          </a:p>
          <a:p>
            <a:pPr marL="0" indent="0" eaLnBrk="1" hangingPunct="1">
              <a:spcAft>
                <a:spcPts val="1200"/>
              </a:spcAft>
              <a:buClr>
                <a:srgbClr val="A50021"/>
              </a:buClr>
            </a:pPr>
            <a:r>
              <a:rPr lang="ja-JP" altLang="en-US" sz="4000" dirty="0">
                <a:latin typeface="+mj-ea"/>
                <a:ea typeface="+mj-ea"/>
              </a:rPr>
              <a:t>　</a:t>
            </a:r>
            <a:r>
              <a:rPr lang="ja-JP" altLang="en-US" sz="4000" dirty="0" smtClean="0">
                <a:latin typeface="+mj-ea"/>
                <a:ea typeface="+mj-ea"/>
              </a:rPr>
              <a:t>　失う</a:t>
            </a:r>
            <a:r>
              <a:rPr lang="en-US" altLang="ja-JP" sz="4000" dirty="0" smtClean="0">
                <a:latin typeface="+mj-ea"/>
                <a:ea typeface="+mj-ea"/>
              </a:rPr>
              <a:t>”</a:t>
            </a:r>
            <a:r>
              <a:rPr lang="ja-JP" altLang="en-US" sz="4000" dirty="0" smtClean="0">
                <a:latin typeface="+mj-ea"/>
                <a:ea typeface="+mj-ea"/>
              </a:rPr>
              <a:t>過学習</a:t>
            </a:r>
            <a:r>
              <a:rPr lang="en-US" altLang="ja-JP" sz="4000" dirty="0" smtClean="0">
                <a:latin typeface="+mj-ea"/>
                <a:ea typeface="+mj-ea"/>
              </a:rPr>
              <a:t>”</a:t>
            </a:r>
            <a:r>
              <a:rPr lang="ja-JP" altLang="en-US" sz="4000" dirty="0" smtClean="0">
                <a:latin typeface="+mj-ea"/>
                <a:ea typeface="+mj-ea"/>
              </a:rPr>
              <a:t>は避けたいため、ある程度モデルをシンプル</a:t>
            </a:r>
            <a:endParaRPr lang="en-US" altLang="ja-JP" sz="4000" dirty="0" smtClean="0">
              <a:latin typeface="+mj-ea"/>
              <a:ea typeface="+mj-ea"/>
            </a:endParaRPr>
          </a:p>
          <a:p>
            <a:pPr marL="0" indent="0" eaLnBrk="1" hangingPunct="1">
              <a:spcAft>
                <a:spcPts val="1200"/>
              </a:spcAft>
              <a:buClr>
                <a:srgbClr val="A50021"/>
              </a:buClr>
            </a:pPr>
            <a:r>
              <a:rPr lang="ja-JP" altLang="en-US" sz="4000" dirty="0">
                <a:latin typeface="+mj-ea"/>
                <a:ea typeface="+mj-ea"/>
              </a:rPr>
              <a:t>　</a:t>
            </a:r>
            <a:r>
              <a:rPr lang="ja-JP" altLang="en-US" sz="4000" dirty="0" smtClean="0">
                <a:latin typeface="+mj-ea"/>
                <a:ea typeface="+mj-ea"/>
              </a:rPr>
              <a:t>　にしておく。他の多くの機械学習法でも同様</a:t>
            </a:r>
            <a:r>
              <a:rPr lang="en-US" altLang="ja-JP" sz="4000" baseline="30000" dirty="0" smtClean="0">
                <a:latin typeface="+mj-ea"/>
                <a:ea typeface="+mj-ea"/>
              </a:rPr>
              <a:t>※</a:t>
            </a:r>
            <a:r>
              <a:rPr lang="ja-JP" altLang="en-US" sz="4000" dirty="0" err="1" smtClean="0">
                <a:latin typeface="+mj-ea"/>
                <a:ea typeface="+mj-ea"/>
              </a:rPr>
              <a:t>。</a:t>
            </a:r>
            <a:endParaRPr lang="en-US" altLang="ja-JP" sz="4000" dirty="0" smtClean="0">
              <a:latin typeface="+mj-ea"/>
              <a:ea typeface="+mj-ea"/>
            </a:endParaRPr>
          </a:p>
          <a:p>
            <a:pPr marL="0" indent="0" eaLnBrk="1" hangingPunct="1">
              <a:spcAft>
                <a:spcPts val="1200"/>
              </a:spcAft>
              <a:buClr>
                <a:srgbClr val="A50021"/>
              </a:buClr>
            </a:pP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そこで、ある「モデルの良さの指標」に着目しながら、説明変数の候補を加えたり、削除したりしながら、なるべく良いモデルを探す。これを</a:t>
            </a:r>
            <a:r>
              <a:rPr lang="ja-JP" altLang="en-US" sz="4000" b="1" u="sng" dirty="0" smtClean="0">
                <a:solidFill>
                  <a:srgbClr val="FF0000"/>
                </a:solidFill>
                <a:latin typeface="+mj-ea"/>
                <a:ea typeface="+mj-ea"/>
              </a:rPr>
              <a:t>説明変数選択</a:t>
            </a:r>
            <a:r>
              <a:rPr lang="ja-JP" altLang="en-US" sz="4000" dirty="0" smtClean="0">
                <a:latin typeface="+mj-ea"/>
                <a:ea typeface="+mj-ea"/>
              </a:rPr>
              <a:t>と呼ぶ。</a:t>
            </a:r>
            <a:endParaRPr lang="en-US" altLang="ja-JP" sz="4000" dirty="0">
              <a:latin typeface="+mj-ea"/>
              <a:ea typeface="+mj-ea"/>
            </a:endParaRPr>
          </a:p>
        </p:txBody>
      </p:sp>
      <p:sp>
        <p:nvSpPr>
          <p:cNvPr id="8" name="テキスト ボックス 7">
            <a:extLst>
              <a:ext uri="{FF2B5EF4-FFF2-40B4-BE49-F238E27FC236}">
                <a16:creationId xmlns="" xmlns:a16="http://schemas.microsoft.com/office/drawing/2014/main" id="{369C310D-C2E8-6225-BB44-D35B0736DCC3}"/>
              </a:ext>
            </a:extLst>
          </p:cNvPr>
          <p:cNvSpPr txBox="1"/>
          <p:nvPr/>
        </p:nvSpPr>
        <p:spPr>
          <a:xfrm>
            <a:off x="515479" y="8576367"/>
            <a:ext cx="16755549" cy="523220"/>
          </a:xfrm>
          <a:prstGeom prst="rect">
            <a:avLst/>
          </a:prstGeom>
          <a:noFill/>
        </p:spPr>
        <p:txBody>
          <a:bodyPr wrap="none" rtlCol="0">
            <a:spAutoFit/>
          </a:bodyPr>
          <a:lstStyle/>
          <a:p>
            <a:r>
              <a:rPr lang="en-US" altLang="ja-JP" sz="2800" dirty="0" smtClean="0">
                <a:latin typeface="+mn-ea"/>
                <a:ea typeface="+mn-ea"/>
              </a:rPr>
              <a:t>※</a:t>
            </a:r>
            <a:r>
              <a:rPr lang="en-US" altLang="ja-JP" sz="2800" b="1" dirty="0" smtClean="0">
                <a:latin typeface="+mn-ea"/>
                <a:ea typeface="+mn-ea"/>
              </a:rPr>
              <a:t>Occam’s Razor</a:t>
            </a:r>
            <a:r>
              <a:rPr lang="ja-JP" altLang="en-US" sz="2800" dirty="0" smtClean="0">
                <a:latin typeface="+mn-ea"/>
                <a:ea typeface="+mn-ea"/>
              </a:rPr>
              <a:t>とも呼ばれる原則。同じ</a:t>
            </a:r>
            <a:r>
              <a:rPr lang="en-US" altLang="ja-JP" sz="2800" dirty="0" smtClean="0">
                <a:latin typeface="+mn-ea"/>
                <a:ea typeface="+mn-ea"/>
              </a:rPr>
              <a:t>(</a:t>
            </a:r>
            <a:r>
              <a:rPr lang="ja-JP" altLang="en-US" sz="2800" dirty="0" smtClean="0">
                <a:latin typeface="+mn-ea"/>
                <a:ea typeface="+mn-ea"/>
              </a:rPr>
              <a:t>経験）誤差であればシンプルなモデルをより</a:t>
            </a:r>
            <a:r>
              <a:rPr lang="ja-JP" altLang="en-US" sz="2800" dirty="0" err="1" smtClean="0">
                <a:latin typeface="+mn-ea"/>
                <a:ea typeface="+mn-ea"/>
              </a:rPr>
              <a:t>良し</a:t>
            </a:r>
            <a:r>
              <a:rPr lang="ja-JP" altLang="en-US" sz="2800" dirty="0" smtClean="0">
                <a:latin typeface="+mn-ea"/>
                <a:ea typeface="+mn-ea"/>
              </a:rPr>
              <a:t>とする。</a:t>
            </a:r>
            <a:endParaRPr kumimoji="1" lang="en-US" altLang="ja-JP" sz="2800" dirty="0" smtClean="0">
              <a:latin typeface="+mn-ea"/>
              <a:ea typeface="+mn-ea"/>
            </a:endParaRPr>
          </a:p>
        </p:txBody>
      </p:sp>
    </p:spTree>
    <p:extLst>
      <p:ext uri="{BB962C8B-B14F-4D97-AF65-F5344CB8AC3E}">
        <p14:creationId xmlns:p14="http://schemas.microsoft.com/office/powerpoint/2010/main" val="294063667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123</a:t>
            </a:fld>
            <a:endParaRPr lang="en-US" altLang="ja-JP" dirty="0"/>
          </a:p>
        </p:txBody>
      </p:sp>
      <mc:AlternateContent xmlns:mc="http://schemas.openxmlformats.org/markup-compatibility/2006" xmlns:a14="http://schemas.microsoft.com/office/drawing/2010/main">
        <mc:Choice Requires="a14">
          <p:sp>
            <p:nvSpPr>
              <p:cNvPr id="7" name="正方形/長方形 3"/>
              <p:cNvSpPr>
                <a:spLocks noChangeArrowheads="1"/>
              </p:cNvSpPr>
              <p:nvPr/>
            </p:nvSpPr>
            <p:spPr bwMode="auto">
              <a:xfrm>
                <a:off x="1019535" y="1826779"/>
                <a:ext cx="14791654" cy="5833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方法は様々</a:t>
                </a: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変数の追加手順に関して：「追加・削除手順</a:t>
                </a:r>
                <a:r>
                  <a:rPr lang="ja-JP" altLang="en-US" sz="4000" dirty="0">
                    <a:latin typeface="+mj-ea"/>
                    <a:ea typeface="+mj-ea"/>
                  </a:rPr>
                  <a:t>」「</a:t>
                </a:r>
                <a:r>
                  <a:rPr lang="ja-JP" altLang="en-US" sz="4000" dirty="0" smtClean="0">
                    <a:latin typeface="+mj-ea"/>
                    <a:ea typeface="+mj-ea"/>
                  </a:rPr>
                  <a:t>追加・削除基準」など</a:t>
                </a: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モデルの良さの指標に関して：</a:t>
                </a:r>
                <a:r>
                  <a:rPr lang="en-US" altLang="ja-JP" sz="4000" dirty="0" smtClean="0">
                    <a:latin typeface="+mj-ea"/>
                    <a:ea typeface="+mj-ea"/>
                  </a:rPr>
                  <a:t>AIC</a:t>
                </a:r>
                <a:r>
                  <a:rPr lang="ja-JP" altLang="en-US" sz="4000" dirty="0" err="1" smtClean="0">
                    <a:latin typeface="+mj-ea"/>
                    <a:ea typeface="+mj-ea"/>
                  </a:rPr>
                  <a:t>、</a:t>
                </a:r>
                <a:r>
                  <a:rPr lang="en-US" altLang="ja-JP" sz="4000" dirty="0" err="1" smtClean="0">
                    <a:latin typeface="+mj-ea"/>
                    <a:ea typeface="+mj-ea"/>
                  </a:rPr>
                  <a:t>Marrows’s</a:t>
                </a:r>
                <a:r>
                  <a:rPr lang="en-US" altLang="ja-JP" sz="4000" dirty="0" smtClean="0">
                    <a:latin typeface="+mj-ea"/>
                    <a:ea typeface="+mj-ea"/>
                  </a:rPr>
                  <a:t> </a:t>
                </a:r>
                <a14:m>
                  <m:oMath xmlns:m="http://schemas.openxmlformats.org/officeDocument/2006/math">
                    <m:sSub>
                      <m:sSubPr>
                        <m:ctrlPr>
                          <a:rPr lang="en-US" altLang="ja-JP" sz="4000" b="0" i="1" smtClean="0">
                            <a:latin typeface="Cambria Math" panose="02040503050406030204" pitchFamily="18" charset="0"/>
                            <a:ea typeface="+mj-ea"/>
                          </a:rPr>
                        </m:ctrlPr>
                      </m:sSubPr>
                      <m:e>
                        <m:r>
                          <a:rPr lang="en-US" altLang="ja-JP" sz="4000" b="0" i="1" smtClean="0">
                            <a:latin typeface="Cambria Math" panose="02040503050406030204" pitchFamily="18" charset="0"/>
                            <a:ea typeface="+mj-ea"/>
                          </a:rPr>
                          <m:t>𝐶</m:t>
                        </m:r>
                      </m:e>
                      <m:sub>
                        <m:r>
                          <a:rPr lang="en-US" altLang="ja-JP" sz="4000" b="0" i="1" smtClean="0">
                            <a:latin typeface="Cambria Math" panose="02040503050406030204" pitchFamily="18" charset="0"/>
                            <a:ea typeface="+mj-ea"/>
                          </a:rPr>
                          <m:t>𝑝</m:t>
                        </m:r>
                      </m:sub>
                    </m:sSub>
                  </m:oMath>
                </a14:m>
                <a:r>
                  <a:rPr lang="ja-JP" altLang="en-US" sz="4000" dirty="0" err="1" smtClean="0">
                    <a:latin typeface="+mj-ea"/>
                    <a:ea typeface="+mj-ea"/>
                  </a:rPr>
                  <a:t>、</a:t>
                </a:r>
                <a:r>
                  <a:rPr lang="ja-JP" altLang="en-US" sz="4000" dirty="0" smtClean="0">
                    <a:latin typeface="+mj-ea"/>
                    <a:ea typeface="+mj-ea"/>
                  </a:rPr>
                  <a:t>自由度調整済み決定係数等</a:t>
                </a:r>
                <a:endParaRPr lang="en-US" altLang="ja-JP" sz="4000" dirty="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ここ</a:t>
                </a:r>
                <a:r>
                  <a:rPr lang="ja-JP" altLang="en-US" sz="4000" dirty="0">
                    <a:latin typeface="+mj-ea"/>
                    <a:ea typeface="+mj-ea"/>
                  </a:rPr>
                  <a:t>で</a:t>
                </a:r>
                <a:r>
                  <a:rPr lang="ja-JP" altLang="en-US" sz="4000" dirty="0" smtClean="0">
                    <a:latin typeface="+mj-ea"/>
                    <a:ea typeface="+mj-ea"/>
                  </a:rPr>
                  <a:t>は</a:t>
                </a:r>
                <a:r>
                  <a:rPr lang="en-US" altLang="ja-JP" sz="4000" dirty="0" smtClean="0">
                    <a:latin typeface="+mj-ea"/>
                    <a:ea typeface="+mj-ea"/>
                  </a:rPr>
                  <a:t>AIC</a:t>
                </a:r>
                <a:r>
                  <a:rPr lang="ja-JP" altLang="en-US" sz="4000" dirty="0" smtClean="0">
                    <a:latin typeface="+mj-ea"/>
                    <a:ea typeface="+mj-ea"/>
                  </a:rPr>
                  <a:t>に着目した</a:t>
                </a:r>
                <a:r>
                  <a:rPr lang="ja-JP" altLang="en-US" sz="4000" dirty="0" smtClean="0">
                    <a:solidFill>
                      <a:srgbClr val="FF0000"/>
                    </a:solidFill>
                    <a:latin typeface="+mj-ea"/>
                    <a:ea typeface="+mj-ea"/>
                  </a:rPr>
                  <a:t>ステップワイズ法</a:t>
                </a:r>
                <a:r>
                  <a:rPr lang="en-US" altLang="ja-JP" sz="4000" dirty="0" smtClean="0">
                    <a:solidFill>
                      <a:srgbClr val="FF0000"/>
                    </a:solidFill>
                    <a:latin typeface="+mj-ea"/>
                    <a:ea typeface="+mj-ea"/>
                  </a:rPr>
                  <a:t>(</a:t>
                </a:r>
                <a:r>
                  <a:rPr lang="ja-JP" altLang="en-US" sz="4000" dirty="0" smtClean="0">
                    <a:solidFill>
                      <a:srgbClr val="FF0000"/>
                    </a:solidFill>
                    <a:latin typeface="+mj-ea"/>
                    <a:ea typeface="+mj-ea"/>
                  </a:rPr>
                  <a:t>変数増加法</a:t>
                </a:r>
                <a:r>
                  <a:rPr lang="en-US" altLang="ja-JP" sz="4000" dirty="0" smtClean="0">
                    <a:solidFill>
                      <a:srgbClr val="FF0000"/>
                    </a:solidFill>
                    <a:latin typeface="+mj-ea"/>
                    <a:ea typeface="+mj-ea"/>
                  </a:rPr>
                  <a:t>)</a:t>
                </a:r>
                <a:r>
                  <a:rPr lang="ja-JP" altLang="en-US" sz="4000" dirty="0" smtClean="0">
                    <a:solidFill>
                      <a:srgbClr val="FF0000"/>
                    </a:solidFill>
                    <a:latin typeface="+mj-ea"/>
                    <a:ea typeface="+mj-ea"/>
                  </a:rPr>
                  <a:t>を紹介。</a:t>
                </a:r>
                <a:endParaRPr lang="en-US" altLang="ja-JP" sz="4000" dirty="0">
                  <a:solidFill>
                    <a:srgbClr val="FF0000"/>
                  </a:solidFill>
                  <a:latin typeface="+mj-ea"/>
                  <a:ea typeface="+mj-ea"/>
                </a:endParaRPr>
              </a:p>
              <a:p>
                <a:pPr eaLnBrk="1" hangingPunct="1">
                  <a:spcAft>
                    <a:spcPts val="1200"/>
                  </a:spcAft>
                  <a:buClr>
                    <a:srgbClr val="A50021"/>
                  </a:buClr>
                  <a:buFont typeface="Wingdings" panose="05000000000000000000" pitchFamily="2" charset="2"/>
                  <a:buChar char="l"/>
                </a:pPr>
                <a:r>
                  <a:rPr lang="en-US" altLang="ja-JP" sz="4000" dirty="0" smtClean="0">
                    <a:latin typeface="+mj-ea"/>
                    <a:ea typeface="+mj-ea"/>
                  </a:rPr>
                  <a:t>※</a:t>
                </a:r>
                <a:r>
                  <a:rPr lang="ja-JP" altLang="en-US" sz="4000" dirty="0" smtClean="0">
                    <a:latin typeface="+mj-ea"/>
                    <a:ea typeface="+mj-ea"/>
                  </a:rPr>
                  <a:t>説明変数候補を追加しつつ、</a:t>
                </a:r>
                <a:r>
                  <a:rPr lang="en-US" altLang="ja-JP" sz="4000" dirty="0" smtClean="0">
                    <a:latin typeface="+mj-ea"/>
                    <a:ea typeface="+mj-ea"/>
                  </a:rPr>
                  <a:t>AIC</a:t>
                </a:r>
                <a:r>
                  <a:rPr lang="ja-JP" altLang="en-US" sz="4000" dirty="0" smtClean="0">
                    <a:latin typeface="+mj-ea"/>
                    <a:ea typeface="+mj-ea"/>
                  </a:rPr>
                  <a:t>が小さくなるモデルを探す。</a:t>
                </a:r>
                <a:endParaRPr lang="en-US" altLang="ja-JP" sz="4000" dirty="0">
                  <a:latin typeface="+mj-ea"/>
                  <a:ea typeface="+mj-ea"/>
                </a:endParaRPr>
              </a:p>
            </p:txBody>
          </p:sp>
        </mc:Choice>
        <mc:Fallback xmlns="">
          <p:sp>
            <p:nvSpPr>
              <p:cNvPr id="7" name="正方形/長方形 3"/>
              <p:cNvSpPr>
                <a:spLocks noRot="1" noChangeAspect="1" noMove="1" noResize="1" noEditPoints="1" noAdjustHandles="1" noChangeArrowheads="1" noChangeShapeType="1" noTextEdit="1"/>
              </p:cNvSpPr>
              <p:nvPr/>
            </p:nvSpPr>
            <p:spPr bwMode="auto">
              <a:xfrm>
                <a:off x="1019535" y="1826779"/>
                <a:ext cx="14791654" cy="5833777"/>
              </a:xfrm>
              <a:prstGeom prst="rect">
                <a:avLst/>
              </a:prstGeom>
              <a:blipFill rotWithShape="0">
                <a:blip r:embed="rId2"/>
                <a:stretch>
                  <a:fillRect l="-1319" t="-2194" r="-3997" b="-35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noFill/>
                  </a:rPr>
                  <a:t> </a:t>
                </a:r>
              </a:p>
            </p:txBody>
          </p:sp>
        </mc:Fallback>
      </mc:AlternateContent>
      <p:sp>
        <p:nvSpPr>
          <p:cNvPr id="8" name="タイトル 1"/>
          <p:cNvSpPr>
            <a:spLocks noGrp="1"/>
          </p:cNvSpPr>
          <p:nvPr>
            <p:ph type="title"/>
          </p:nvPr>
        </p:nvSpPr>
        <p:spPr>
          <a:xfrm>
            <a:off x="376891" y="710655"/>
            <a:ext cx="16553996" cy="1413515"/>
          </a:xfrm>
        </p:spPr>
        <p:txBody>
          <a:bodyPr/>
          <a:lstStyle/>
          <a:p>
            <a:r>
              <a:rPr lang="ja-JP" altLang="en-US" dirty="0"/>
              <a:t>重回帰分析における変数選択とは</a:t>
            </a:r>
            <a:endParaRPr kumimoji="1" lang="ja-JP" altLang="en-US" dirty="0"/>
          </a:p>
        </p:txBody>
      </p:sp>
    </p:spTree>
    <p:extLst>
      <p:ext uri="{BB962C8B-B14F-4D97-AF65-F5344CB8AC3E}">
        <p14:creationId xmlns:p14="http://schemas.microsoft.com/office/powerpoint/2010/main" val="38646852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124</a:t>
            </a:fld>
            <a:endParaRPr lang="en-US" altLang="ja-JP" dirty="0"/>
          </a:p>
        </p:txBody>
      </p:sp>
      <p:pic>
        <p:nvPicPr>
          <p:cNvPr id="6" name="図 5"/>
          <p:cNvPicPr>
            <a:picLocks noChangeAspect="1"/>
          </p:cNvPicPr>
          <p:nvPr/>
        </p:nvPicPr>
        <p:blipFill>
          <a:blip r:embed="rId2"/>
          <a:stretch>
            <a:fillRect/>
          </a:stretch>
        </p:blipFill>
        <p:spPr>
          <a:xfrm>
            <a:off x="795690" y="2294831"/>
            <a:ext cx="16091557" cy="5093406"/>
          </a:xfrm>
          <a:prstGeom prst="rect">
            <a:avLst/>
          </a:prstGeom>
        </p:spPr>
      </p:pic>
      <p:sp>
        <p:nvSpPr>
          <p:cNvPr id="7" name="テキスト ボックス 6"/>
          <p:cNvSpPr txBox="1"/>
          <p:nvPr/>
        </p:nvSpPr>
        <p:spPr>
          <a:xfrm>
            <a:off x="515479" y="3122923"/>
            <a:ext cx="1221809" cy="523220"/>
          </a:xfrm>
          <a:prstGeom prst="rect">
            <a:avLst/>
          </a:prstGeom>
          <a:solidFill>
            <a:srgbClr val="FFFF00"/>
          </a:solidFill>
          <a:ln>
            <a:solidFill>
              <a:schemeClr val="accent3">
                <a:lumMod val="75000"/>
              </a:schemeClr>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smtClean="0"/>
              <a:t>Cell_21</a:t>
            </a:r>
            <a:endParaRPr kumimoji="1" lang="ja-JP" altLang="en-US" sz="2800" b="1" dirty="0"/>
          </a:p>
        </p:txBody>
      </p:sp>
    </p:spTree>
    <p:extLst>
      <p:ext uri="{BB962C8B-B14F-4D97-AF65-F5344CB8AC3E}">
        <p14:creationId xmlns:p14="http://schemas.microsoft.com/office/powerpoint/2010/main" val="17487335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487587" y="746659"/>
            <a:ext cx="12421380" cy="8431209"/>
          </a:xfrm>
          <a:prstGeom prst="rect">
            <a:avLst/>
          </a:prstGeom>
        </p:spPr>
      </p:pic>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125</a:t>
            </a:fld>
            <a:endParaRPr lang="en-US" altLang="ja-JP" dirty="0"/>
          </a:p>
        </p:txBody>
      </p:sp>
      <p:sp>
        <p:nvSpPr>
          <p:cNvPr id="9" name="テキスト ボックス 8"/>
          <p:cNvSpPr txBox="1"/>
          <p:nvPr/>
        </p:nvSpPr>
        <p:spPr>
          <a:xfrm>
            <a:off x="10204789" y="638647"/>
            <a:ext cx="4852610" cy="954107"/>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smtClean="0">
                <a:latin typeface="+mn-ea"/>
                <a:ea typeface="+mn-ea"/>
              </a:rPr>
              <a:t>変数増加法のアルゴリズムを</a:t>
            </a:r>
            <a:endParaRPr kumimoji="1" lang="en-US" altLang="ja-JP" sz="2800" dirty="0" smtClean="0">
              <a:latin typeface="+mn-ea"/>
              <a:ea typeface="+mn-ea"/>
            </a:endParaRPr>
          </a:p>
          <a:p>
            <a:r>
              <a:rPr lang="ja-JP" altLang="en-US" sz="2800" dirty="0" smtClean="0">
                <a:latin typeface="+mn-ea"/>
                <a:ea typeface="+mn-ea"/>
              </a:rPr>
              <a:t>自作関数として定義</a:t>
            </a:r>
            <a:endParaRPr kumimoji="1" lang="ja-JP" altLang="en-US" sz="2800" dirty="0">
              <a:latin typeface="+mn-ea"/>
              <a:ea typeface="+mn-ea"/>
            </a:endParaRPr>
          </a:p>
        </p:txBody>
      </p:sp>
      <p:sp>
        <p:nvSpPr>
          <p:cNvPr id="12" name="テキスト ボックス 11"/>
          <p:cNvSpPr txBox="1"/>
          <p:nvPr/>
        </p:nvSpPr>
        <p:spPr>
          <a:xfrm>
            <a:off x="515479" y="818667"/>
            <a:ext cx="1233030" cy="523220"/>
          </a:xfrm>
          <a:prstGeom prst="rect">
            <a:avLst/>
          </a:prstGeom>
          <a:solidFill>
            <a:srgbClr val="FFFF00"/>
          </a:solidFill>
          <a:ln>
            <a:solidFill>
              <a:schemeClr val="accent3">
                <a:lumMod val="75000"/>
              </a:schemeClr>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smtClean="0"/>
              <a:t>Cell_22</a:t>
            </a:r>
            <a:endParaRPr kumimoji="1" lang="ja-JP" altLang="en-US" sz="2800" b="1" dirty="0"/>
          </a:p>
        </p:txBody>
      </p:sp>
      <p:sp>
        <p:nvSpPr>
          <p:cNvPr id="8" name="テキスト ボックス 7"/>
          <p:cNvSpPr txBox="1"/>
          <p:nvPr/>
        </p:nvSpPr>
        <p:spPr>
          <a:xfrm>
            <a:off x="9768507" y="8595531"/>
            <a:ext cx="2861681" cy="461665"/>
          </a:xfrm>
          <a:prstGeom prst="rect">
            <a:avLst/>
          </a:prstGeom>
          <a:noFill/>
        </p:spPr>
        <p:txBody>
          <a:bodyPr wrap="none" rtlCol="0">
            <a:spAutoFit/>
          </a:bodyPr>
          <a:lstStyle/>
          <a:p>
            <a:r>
              <a:rPr kumimoji="1" lang="ja-JP" altLang="en-US" dirty="0" smtClean="0"/>
              <a:t>（続きますが以下略）</a:t>
            </a:r>
            <a:endParaRPr kumimoji="1" lang="ja-JP" altLang="en-US" dirty="0"/>
          </a:p>
        </p:txBody>
      </p:sp>
      <p:sp>
        <p:nvSpPr>
          <p:cNvPr id="13" name="角丸四角形 12"/>
          <p:cNvSpPr/>
          <p:nvPr/>
        </p:nvSpPr>
        <p:spPr bwMode="auto">
          <a:xfrm>
            <a:off x="4547927" y="1610755"/>
            <a:ext cx="3816424" cy="576064"/>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4" name="直線コネクタ 13"/>
          <p:cNvCxnSpPr>
            <a:stCxn id="13" idx="3"/>
            <a:endCxn id="15" idx="1"/>
          </p:cNvCxnSpPr>
          <p:nvPr/>
        </p:nvCxnSpPr>
        <p:spPr bwMode="auto">
          <a:xfrm>
            <a:off x="8364351" y="1898787"/>
            <a:ext cx="612068" cy="1015953"/>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5" name="テキスト ボックス 14"/>
          <p:cNvSpPr txBox="1"/>
          <p:nvPr/>
        </p:nvSpPr>
        <p:spPr>
          <a:xfrm>
            <a:off x="8976419" y="2006799"/>
            <a:ext cx="5075428" cy="1815882"/>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smtClean="0">
                <a:latin typeface="+mj-ea"/>
                <a:ea typeface="+mj-ea"/>
              </a:rPr>
              <a:t>第</a:t>
            </a:r>
            <a:r>
              <a:rPr kumimoji="1" lang="en-US" altLang="ja-JP" sz="2800" dirty="0" smtClean="0">
                <a:latin typeface="+mj-ea"/>
                <a:ea typeface="+mj-ea"/>
              </a:rPr>
              <a:t>1</a:t>
            </a:r>
            <a:r>
              <a:rPr kumimoji="1" lang="ja-JP" altLang="en-US" sz="2800" dirty="0" smtClean="0">
                <a:latin typeface="+mj-ea"/>
                <a:ea typeface="+mj-ea"/>
              </a:rPr>
              <a:t>引数：重回帰分析のモデル</a:t>
            </a:r>
            <a:endParaRPr kumimoji="1" lang="en-US" altLang="ja-JP" sz="2800" dirty="0" smtClean="0">
              <a:latin typeface="+mj-ea"/>
              <a:ea typeface="+mj-ea"/>
            </a:endParaRPr>
          </a:p>
          <a:p>
            <a:r>
              <a:rPr lang="ja-JP" altLang="en-US" sz="2800" dirty="0" smtClean="0">
                <a:latin typeface="+mj-ea"/>
                <a:ea typeface="+mj-ea"/>
              </a:rPr>
              <a:t>第</a:t>
            </a:r>
            <a:r>
              <a:rPr lang="en-US" altLang="ja-JP" sz="2800" dirty="0" smtClean="0">
                <a:latin typeface="+mj-ea"/>
                <a:ea typeface="+mj-ea"/>
              </a:rPr>
              <a:t>2</a:t>
            </a:r>
            <a:r>
              <a:rPr lang="ja-JP" altLang="en-US" sz="2800" dirty="0" smtClean="0">
                <a:latin typeface="+mj-ea"/>
                <a:ea typeface="+mj-ea"/>
              </a:rPr>
              <a:t>引数：説明変数のラベル</a:t>
            </a:r>
            <a:endParaRPr lang="en-US" altLang="ja-JP" sz="2800" dirty="0" smtClean="0">
              <a:latin typeface="+mj-ea"/>
              <a:ea typeface="+mj-ea"/>
            </a:endParaRPr>
          </a:p>
          <a:p>
            <a:r>
              <a:rPr lang="ja-JP" altLang="en-US" sz="2800" dirty="0" smtClean="0">
                <a:latin typeface="+mj-ea"/>
                <a:ea typeface="+mj-ea"/>
              </a:rPr>
              <a:t>第</a:t>
            </a:r>
            <a:r>
              <a:rPr lang="en-US" altLang="ja-JP" sz="2800" dirty="0">
                <a:latin typeface="+mj-ea"/>
                <a:ea typeface="+mj-ea"/>
              </a:rPr>
              <a:t>3</a:t>
            </a:r>
            <a:r>
              <a:rPr lang="ja-JP" altLang="en-US" sz="2800" dirty="0" smtClean="0">
                <a:latin typeface="+mj-ea"/>
                <a:ea typeface="+mj-ea"/>
              </a:rPr>
              <a:t>引数：従属変数</a:t>
            </a:r>
            <a:r>
              <a:rPr lang="ja-JP" altLang="en-US" sz="2800" dirty="0">
                <a:latin typeface="+mj-ea"/>
                <a:ea typeface="+mj-ea"/>
              </a:rPr>
              <a:t>のラベル</a:t>
            </a:r>
            <a:endParaRPr lang="en-US" altLang="ja-JP" sz="2800" dirty="0">
              <a:latin typeface="+mj-ea"/>
              <a:ea typeface="+mj-ea"/>
            </a:endParaRPr>
          </a:p>
          <a:p>
            <a:r>
              <a:rPr lang="ja-JP" altLang="en-US" sz="2800" dirty="0" smtClean="0">
                <a:latin typeface="+mj-ea"/>
                <a:ea typeface="+mj-ea"/>
              </a:rPr>
              <a:t>第</a:t>
            </a:r>
            <a:r>
              <a:rPr lang="en-US" altLang="ja-JP" sz="2800" dirty="0">
                <a:latin typeface="+mj-ea"/>
                <a:ea typeface="+mj-ea"/>
              </a:rPr>
              <a:t>4</a:t>
            </a:r>
            <a:r>
              <a:rPr lang="ja-JP" altLang="en-US" sz="2800" dirty="0" smtClean="0">
                <a:latin typeface="+mj-ea"/>
                <a:ea typeface="+mj-ea"/>
              </a:rPr>
              <a:t>引数：データ名</a:t>
            </a:r>
            <a:endParaRPr kumimoji="1" lang="ja-JP" altLang="en-US" sz="2800" dirty="0">
              <a:latin typeface="+mj-ea"/>
              <a:ea typeface="+mj-ea"/>
            </a:endParaRPr>
          </a:p>
        </p:txBody>
      </p:sp>
      <p:sp>
        <p:nvSpPr>
          <p:cNvPr id="17" name="テキスト ボックス 16"/>
          <p:cNvSpPr txBox="1"/>
          <p:nvPr/>
        </p:nvSpPr>
        <p:spPr>
          <a:xfrm>
            <a:off x="9920907" y="4671095"/>
            <a:ext cx="5362365" cy="1200329"/>
          </a:xfrm>
          <a:prstGeom prst="rect">
            <a:avLst/>
          </a:prstGeom>
          <a:noFill/>
        </p:spPr>
        <p:txBody>
          <a:bodyPr wrap="none" rtlCol="0">
            <a:spAutoFit/>
          </a:bodyPr>
          <a:lstStyle/>
          <a:p>
            <a:r>
              <a:rPr kumimoji="1" lang="en-US" altLang="ja-JP" dirty="0" err="1" smtClean="0"/>
              <a:t>exog</a:t>
            </a:r>
            <a:r>
              <a:rPr kumimoji="1" lang="en-US" altLang="ja-JP" dirty="0" smtClean="0"/>
              <a:t>: </a:t>
            </a:r>
            <a:r>
              <a:rPr kumimoji="1" lang="en-US" altLang="ja-JP" dirty="0" err="1" smtClean="0"/>
              <a:t>exogeneous</a:t>
            </a:r>
            <a:r>
              <a:rPr kumimoji="1" lang="en-US" altLang="ja-JP" dirty="0" smtClean="0"/>
              <a:t> variable (</a:t>
            </a:r>
            <a:r>
              <a:rPr kumimoji="1" lang="ja-JP" altLang="en-US" dirty="0" smtClean="0"/>
              <a:t>外生変数</a:t>
            </a:r>
            <a:r>
              <a:rPr kumimoji="1" lang="en-US" altLang="ja-JP" dirty="0" smtClean="0"/>
              <a:t>)</a:t>
            </a:r>
          </a:p>
          <a:p>
            <a:r>
              <a:rPr lang="en-US" altLang="ja-JP" dirty="0" err="1" smtClean="0"/>
              <a:t>endog</a:t>
            </a:r>
            <a:r>
              <a:rPr lang="en-US" altLang="ja-JP" dirty="0"/>
              <a:t>: </a:t>
            </a:r>
            <a:r>
              <a:rPr lang="en-US" altLang="ja-JP" dirty="0" err="1" smtClean="0"/>
              <a:t>exdogeneous</a:t>
            </a:r>
            <a:r>
              <a:rPr lang="en-US" altLang="ja-JP" dirty="0" smtClean="0"/>
              <a:t> variable (</a:t>
            </a:r>
            <a:r>
              <a:rPr lang="ja-JP" altLang="en-US" dirty="0"/>
              <a:t>内</a:t>
            </a:r>
            <a:r>
              <a:rPr lang="ja-JP" altLang="en-US" dirty="0" smtClean="0"/>
              <a:t>生</a:t>
            </a:r>
            <a:r>
              <a:rPr lang="ja-JP" altLang="en-US" dirty="0"/>
              <a:t>変数</a:t>
            </a:r>
            <a:r>
              <a:rPr lang="en-US" altLang="ja-JP" dirty="0"/>
              <a:t>)</a:t>
            </a:r>
            <a:endParaRPr lang="ja-JP" altLang="en-US" dirty="0"/>
          </a:p>
          <a:p>
            <a:endParaRPr kumimoji="1" lang="ja-JP" altLang="en-US" dirty="0"/>
          </a:p>
        </p:txBody>
      </p:sp>
    </p:spTree>
    <p:extLst>
      <p:ext uri="{BB962C8B-B14F-4D97-AF65-F5344CB8AC3E}">
        <p14:creationId xmlns:p14="http://schemas.microsoft.com/office/powerpoint/2010/main" val="62308002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752316" y="831948"/>
            <a:ext cx="12516691" cy="8159697"/>
          </a:xfrm>
          <a:prstGeom prst="rect">
            <a:avLst/>
          </a:prstGeom>
        </p:spPr>
      </p:pic>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126</a:t>
            </a:fld>
            <a:endParaRPr lang="en-US" altLang="ja-JP" dirty="0"/>
          </a:p>
        </p:txBody>
      </p:sp>
      <p:sp>
        <p:nvSpPr>
          <p:cNvPr id="12" name="テキスト ボックス 11"/>
          <p:cNvSpPr txBox="1"/>
          <p:nvPr/>
        </p:nvSpPr>
        <p:spPr>
          <a:xfrm>
            <a:off x="515479" y="818667"/>
            <a:ext cx="1233030" cy="523220"/>
          </a:xfrm>
          <a:prstGeom prst="rect">
            <a:avLst/>
          </a:prstGeom>
          <a:solidFill>
            <a:srgbClr val="FFFF00"/>
          </a:solidFill>
          <a:ln>
            <a:solidFill>
              <a:schemeClr val="accent3">
                <a:lumMod val="75000"/>
              </a:schemeClr>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smtClean="0"/>
              <a:t>Cell_23</a:t>
            </a:r>
            <a:endParaRPr kumimoji="1" lang="ja-JP" altLang="en-US" sz="2800" b="1" dirty="0"/>
          </a:p>
        </p:txBody>
      </p:sp>
      <p:sp>
        <p:nvSpPr>
          <p:cNvPr id="10" name="テキスト ボックス 9"/>
          <p:cNvSpPr txBox="1"/>
          <p:nvPr/>
        </p:nvSpPr>
        <p:spPr>
          <a:xfrm>
            <a:off x="10039174" y="8739547"/>
            <a:ext cx="2861681" cy="461665"/>
          </a:xfrm>
          <a:prstGeom prst="rect">
            <a:avLst/>
          </a:prstGeom>
          <a:solidFill>
            <a:srgbClr val="FFFF00"/>
          </a:solidFill>
        </p:spPr>
        <p:txBody>
          <a:bodyPr wrap="none" rtlCol="0">
            <a:spAutoFit/>
          </a:bodyPr>
          <a:lstStyle/>
          <a:p>
            <a:r>
              <a:rPr kumimoji="1" lang="ja-JP" altLang="en-US" dirty="0" smtClean="0"/>
              <a:t>（続きますが以下略）</a:t>
            </a:r>
            <a:endParaRPr kumimoji="1" lang="ja-JP" altLang="en-US" dirty="0"/>
          </a:p>
        </p:txBody>
      </p:sp>
      <p:sp>
        <p:nvSpPr>
          <p:cNvPr id="3" name="角丸四角形 2"/>
          <p:cNvSpPr/>
          <p:nvPr/>
        </p:nvSpPr>
        <p:spPr bwMode="auto">
          <a:xfrm>
            <a:off x="1595598" y="6658965"/>
            <a:ext cx="9995915" cy="1656184"/>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1" name="直線コネクタ 10"/>
          <p:cNvCxnSpPr>
            <a:endCxn id="15" idx="1"/>
          </p:cNvCxnSpPr>
          <p:nvPr/>
        </p:nvCxnSpPr>
        <p:spPr bwMode="auto">
          <a:xfrm flipV="1">
            <a:off x="11604711" y="7487057"/>
            <a:ext cx="648072" cy="28354"/>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5" name="テキスト ボックス 14"/>
          <p:cNvSpPr txBox="1"/>
          <p:nvPr/>
        </p:nvSpPr>
        <p:spPr>
          <a:xfrm>
            <a:off x="12252783" y="7010003"/>
            <a:ext cx="4852610" cy="954107"/>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smtClean="0">
                <a:latin typeface="+mn-ea"/>
                <a:ea typeface="+mn-ea"/>
              </a:rPr>
              <a:t>説明変数</a:t>
            </a:r>
            <a:r>
              <a:rPr lang="ja-JP" altLang="en-US" sz="2800" dirty="0" smtClean="0">
                <a:latin typeface="+mn-ea"/>
                <a:ea typeface="+mn-ea"/>
              </a:rPr>
              <a:t>候補を増やしながら</a:t>
            </a:r>
            <a:endParaRPr lang="en-US" altLang="ja-JP" sz="2800" dirty="0" smtClean="0">
              <a:latin typeface="+mn-ea"/>
              <a:ea typeface="+mn-ea"/>
            </a:endParaRPr>
          </a:p>
          <a:p>
            <a:r>
              <a:rPr kumimoji="1" lang="en-US" altLang="ja-JP" sz="2800" dirty="0" smtClean="0">
                <a:latin typeface="+mn-ea"/>
                <a:ea typeface="+mn-ea"/>
              </a:rPr>
              <a:t>AIC</a:t>
            </a:r>
            <a:r>
              <a:rPr kumimoji="1" lang="ja-JP" altLang="en-US" sz="2800" dirty="0" smtClean="0">
                <a:latin typeface="+mn-ea"/>
                <a:ea typeface="+mn-ea"/>
              </a:rPr>
              <a:t>が計算されています。</a:t>
            </a:r>
            <a:endParaRPr kumimoji="1" lang="ja-JP" altLang="en-US" sz="2800" dirty="0">
              <a:latin typeface="+mn-ea"/>
              <a:ea typeface="+mn-ea"/>
            </a:endParaRPr>
          </a:p>
        </p:txBody>
      </p:sp>
      <p:sp>
        <p:nvSpPr>
          <p:cNvPr id="17" name="角丸四角形 16"/>
          <p:cNvSpPr/>
          <p:nvPr/>
        </p:nvSpPr>
        <p:spPr bwMode="auto">
          <a:xfrm>
            <a:off x="2400884" y="1934791"/>
            <a:ext cx="9995915" cy="1008112"/>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8" name="直線コネクタ 17"/>
          <p:cNvCxnSpPr/>
          <p:nvPr/>
        </p:nvCxnSpPr>
        <p:spPr bwMode="auto">
          <a:xfrm>
            <a:off x="11604711" y="2942903"/>
            <a:ext cx="36004" cy="80109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21" name="テキスト ボックス 20"/>
          <p:cNvSpPr txBox="1"/>
          <p:nvPr/>
        </p:nvSpPr>
        <p:spPr>
          <a:xfrm>
            <a:off x="9624491" y="3476070"/>
            <a:ext cx="7007046" cy="2246769"/>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smtClean="0">
                <a:latin typeface="+mj-ea"/>
                <a:ea typeface="+mj-ea"/>
              </a:rPr>
              <a:t>第</a:t>
            </a:r>
            <a:r>
              <a:rPr kumimoji="1" lang="en-US" altLang="ja-JP" sz="2800" dirty="0" smtClean="0">
                <a:latin typeface="+mj-ea"/>
                <a:ea typeface="+mj-ea"/>
              </a:rPr>
              <a:t>1</a:t>
            </a:r>
            <a:r>
              <a:rPr kumimoji="1" lang="ja-JP" altLang="en-US" sz="2800" dirty="0" smtClean="0">
                <a:latin typeface="+mj-ea"/>
                <a:ea typeface="+mj-ea"/>
              </a:rPr>
              <a:t>引数：標準化した重回帰分析のモデル</a:t>
            </a:r>
            <a:endParaRPr kumimoji="1" lang="en-US" altLang="ja-JP" sz="2800" dirty="0" smtClean="0">
              <a:latin typeface="+mj-ea"/>
              <a:ea typeface="+mj-ea"/>
            </a:endParaRPr>
          </a:p>
          <a:p>
            <a:r>
              <a:rPr lang="ja-JP" altLang="en-US" sz="2800" dirty="0" smtClean="0">
                <a:latin typeface="+mj-ea"/>
                <a:ea typeface="+mj-ea"/>
              </a:rPr>
              <a:t>第</a:t>
            </a:r>
            <a:r>
              <a:rPr lang="en-US" altLang="ja-JP" sz="2800" dirty="0" smtClean="0">
                <a:latin typeface="+mj-ea"/>
                <a:ea typeface="+mj-ea"/>
              </a:rPr>
              <a:t>2</a:t>
            </a:r>
            <a:r>
              <a:rPr lang="ja-JP" altLang="en-US" sz="2800" dirty="0" smtClean="0">
                <a:latin typeface="+mj-ea"/>
                <a:ea typeface="+mj-ea"/>
              </a:rPr>
              <a:t>引数：</a:t>
            </a:r>
            <a:r>
              <a:rPr lang="en-US" altLang="ja-JP" sz="2800" dirty="0" err="1" smtClean="0">
                <a:latin typeface="+mj-ea"/>
                <a:ea typeface="+mj-ea"/>
              </a:rPr>
              <a:t>X_scaled</a:t>
            </a:r>
            <a:r>
              <a:rPr lang="ja-JP" altLang="en-US" sz="2800" dirty="0" smtClean="0">
                <a:latin typeface="+mj-ea"/>
                <a:ea typeface="+mj-ea"/>
              </a:rPr>
              <a:t>のラベル</a:t>
            </a:r>
            <a:endParaRPr lang="en-US" altLang="ja-JP" sz="2800" dirty="0" smtClean="0">
              <a:latin typeface="+mj-ea"/>
              <a:ea typeface="+mj-ea"/>
            </a:endParaRPr>
          </a:p>
          <a:p>
            <a:r>
              <a:rPr lang="ja-JP" altLang="en-US" sz="2800" dirty="0" smtClean="0">
                <a:latin typeface="+mj-ea"/>
                <a:ea typeface="+mj-ea"/>
              </a:rPr>
              <a:t>第</a:t>
            </a:r>
            <a:r>
              <a:rPr lang="en-US" altLang="ja-JP" sz="2800" dirty="0">
                <a:latin typeface="+mj-ea"/>
                <a:ea typeface="+mj-ea"/>
              </a:rPr>
              <a:t>3</a:t>
            </a:r>
            <a:r>
              <a:rPr lang="ja-JP" altLang="en-US" sz="2800" dirty="0" smtClean="0">
                <a:latin typeface="+mj-ea"/>
                <a:ea typeface="+mj-ea"/>
              </a:rPr>
              <a:t>引数：</a:t>
            </a:r>
            <a:r>
              <a:rPr lang="en-US" altLang="ja-JP" sz="2800" dirty="0" err="1" smtClean="0">
                <a:latin typeface="+mj-ea"/>
                <a:ea typeface="+mj-ea"/>
              </a:rPr>
              <a:t>y_scaled</a:t>
            </a:r>
            <a:r>
              <a:rPr lang="ja-JP" altLang="en-US" sz="2800" dirty="0" smtClean="0">
                <a:latin typeface="+mj-ea"/>
                <a:ea typeface="+mj-ea"/>
              </a:rPr>
              <a:t>の</a:t>
            </a:r>
            <a:r>
              <a:rPr lang="ja-JP" altLang="en-US" sz="2800" dirty="0">
                <a:latin typeface="+mj-ea"/>
                <a:ea typeface="+mj-ea"/>
              </a:rPr>
              <a:t>ラベル</a:t>
            </a:r>
            <a:endParaRPr lang="en-US" altLang="ja-JP" sz="2800" dirty="0">
              <a:latin typeface="+mj-ea"/>
              <a:ea typeface="+mj-ea"/>
            </a:endParaRPr>
          </a:p>
          <a:p>
            <a:r>
              <a:rPr lang="ja-JP" altLang="en-US" sz="2800" dirty="0" smtClean="0">
                <a:latin typeface="+mj-ea"/>
                <a:ea typeface="+mj-ea"/>
              </a:rPr>
              <a:t>第</a:t>
            </a:r>
            <a:r>
              <a:rPr lang="en-US" altLang="ja-JP" sz="2800" dirty="0">
                <a:latin typeface="+mj-ea"/>
                <a:ea typeface="+mj-ea"/>
              </a:rPr>
              <a:t>4</a:t>
            </a:r>
            <a:r>
              <a:rPr lang="ja-JP" altLang="en-US" sz="2800" dirty="0" smtClean="0">
                <a:latin typeface="+mj-ea"/>
                <a:ea typeface="+mj-ea"/>
              </a:rPr>
              <a:t>引数：データは</a:t>
            </a:r>
            <a:r>
              <a:rPr lang="en-US" altLang="ja-JP" sz="2800" dirty="0" err="1" smtClean="0">
                <a:latin typeface="+mj-ea"/>
                <a:ea typeface="+mj-ea"/>
              </a:rPr>
              <a:t>d_scaled</a:t>
            </a:r>
            <a:endParaRPr lang="en-US" altLang="ja-JP" sz="2800" dirty="0" smtClean="0">
              <a:latin typeface="+mj-ea"/>
              <a:ea typeface="+mj-ea"/>
            </a:endParaRPr>
          </a:p>
          <a:p>
            <a:r>
              <a:rPr kumimoji="1" lang="ja-JP" altLang="en-US" sz="2800" dirty="0" smtClean="0">
                <a:latin typeface="+mj-ea"/>
                <a:ea typeface="+mj-ea"/>
              </a:rPr>
              <a:t>を指定して、</a:t>
            </a:r>
            <a:r>
              <a:rPr kumimoji="1" lang="en-US" altLang="ja-JP" sz="2800" dirty="0" smtClean="0">
                <a:latin typeface="+mj-ea"/>
                <a:ea typeface="+mj-ea"/>
              </a:rPr>
              <a:t>Cell22</a:t>
            </a:r>
            <a:r>
              <a:rPr kumimoji="1" lang="ja-JP" altLang="en-US" sz="2800" dirty="0" smtClean="0">
                <a:latin typeface="+mj-ea"/>
                <a:ea typeface="+mj-ea"/>
              </a:rPr>
              <a:t>で定義した関数を実行</a:t>
            </a:r>
            <a:endParaRPr kumimoji="1" lang="ja-JP" altLang="en-US" sz="2800" dirty="0">
              <a:latin typeface="+mj-ea"/>
              <a:ea typeface="+mj-ea"/>
            </a:endParaRPr>
          </a:p>
        </p:txBody>
      </p:sp>
    </p:spTree>
    <p:extLst>
      <p:ext uri="{BB962C8B-B14F-4D97-AF65-F5344CB8AC3E}">
        <p14:creationId xmlns:p14="http://schemas.microsoft.com/office/powerpoint/2010/main" val="19707661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127</a:t>
            </a:fld>
            <a:endParaRPr lang="en-US" altLang="ja-JP" dirty="0"/>
          </a:p>
        </p:txBody>
      </p:sp>
      <p:sp>
        <p:nvSpPr>
          <p:cNvPr id="6" name="テキスト ボックス 5"/>
          <p:cNvSpPr txBox="1"/>
          <p:nvPr/>
        </p:nvSpPr>
        <p:spPr>
          <a:xfrm>
            <a:off x="515479" y="818667"/>
            <a:ext cx="1233030" cy="523220"/>
          </a:xfrm>
          <a:prstGeom prst="rect">
            <a:avLst/>
          </a:prstGeom>
          <a:solidFill>
            <a:srgbClr val="FFFF00"/>
          </a:solidFill>
          <a:ln>
            <a:solidFill>
              <a:schemeClr val="accent3">
                <a:lumMod val="75000"/>
              </a:schemeClr>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smtClean="0"/>
              <a:t>Cell_23</a:t>
            </a:r>
            <a:endParaRPr kumimoji="1" lang="ja-JP" altLang="en-US" sz="2800" b="1" dirty="0"/>
          </a:p>
        </p:txBody>
      </p:sp>
      <p:pic>
        <p:nvPicPr>
          <p:cNvPr id="7" name="図 6"/>
          <p:cNvPicPr>
            <a:picLocks noChangeAspect="1"/>
          </p:cNvPicPr>
          <p:nvPr/>
        </p:nvPicPr>
        <p:blipFill>
          <a:blip r:embed="rId2"/>
          <a:stretch>
            <a:fillRect/>
          </a:stretch>
        </p:blipFill>
        <p:spPr>
          <a:xfrm>
            <a:off x="450084" y="3971732"/>
            <a:ext cx="16066499" cy="949635"/>
          </a:xfrm>
          <a:prstGeom prst="rect">
            <a:avLst/>
          </a:prstGeom>
        </p:spPr>
      </p:pic>
      <p:sp>
        <p:nvSpPr>
          <p:cNvPr id="8" name="テキスト ボックス 7"/>
          <p:cNvSpPr txBox="1"/>
          <p:nvPr/>
        </p:nvSpPr>
        <p:spPr>
          <a:xfrm>
            <a:off x="983531" y="1935371"/>
            <a:ext cx="14797644" cy="1384995"/>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kumimoji="1" lang="ja-JP" altLang="en-US" sz="2800" dirty="0" smtClean="0">
                <a:latin typeface="+mn-ea"/>
                <a:ea typeface="+mn-ea"/>
              </a:rPr>
              <a:t>最終的に以下の様に出力されました。</a:t>
            </a:r>
            <a:endParaRPr kumimoji="1" lang="en-US" altLang="ja-JP" sz="2800" dirty="0" smtClean="0">
              <a:latin typeface="+mn-ea"/>
              <a:ea typeface="+mn-ea"/>
            </a:endParaRPr>
          </a:p>
          <a:p>
            <a:r>
              <a:rPr lang="en-US" altLang="ja-JP" sz="2800" dirty="0" smtClean="0">
                <a:latin typeface="+mn-ea"/>
                <a:ea typeface="+mn-ea"/>
              </a:rPr>
              <a:t>“The best formula:”</a:t>
            </a:r>
            <a:r>
              <a:rPr lang="ja-JP" altLang="en-US" sz="2800" dirty="0" smtClean="0">
                <a:latin typeface="+mn-ea"/>
                <a:ea typeface="+mn-ea"/>
              </a:rPr>
              <a:t>　に続けて、（探索した中では）</a:t>
            </a:r>
            <a:r>
              <a:rPr lang="en-US" altLang="ja-JP" sz="2800" dirty="0" smtClean="0">
                <a:latin typeface="+mn-ea"/>
                <a:ea typeface="+mn-ea"/>
              </a:rPr>
              <a:t>AIC</a:t>
            </a:r>
            <a:r>
              <a:rPr lang="ja-JP" altLang="en-US" sz="2800" dirty="0" smtClean="0">
                <a:latin typeface="+mn-ea"/>
                <a:ea typeface="+mn-ea"/>
              </a:rPr>
              <a:t>が最も小さかった説明変数候補の組、またその時の</a:t>
            </a:r>
            <a:r>
              <a:rPr lang="en-US" altLang="ja-JP" sz="2800" dirty="0" smtClean="0">
                <a:latin typeface="+mn-ea"/>
                <a:ea typeface="+mn-ea"/>
              </a:rPr>
              <a:t>AIC</a:t>
            </a:r>
            <a:r>
              <a:rPr lang="ja-JP" altLang="en-US" sz="2800" dirty="0" smtClean="0">
                <a:latin typeface="+mn-ea"/>
                <a:ea typeface="+mn-ea"/>
              </a:rPr>
              <a:t>の値が表示されています。</a:t>
            </a:r>
            <a:endParaRPr kumimoji="1" lang="ja-JP" altLang="en-US" sz="2800" dirty="0">
              <a:latin typeface="+mn-ea"/>
              <a:ea typeface="+mn-ea"/>
            </a:endParaRPr>
          </a:p>
        </p:txBody>
      </p:sp>
      <p:sp>
        <p:nvSpPr>
          <p:cNvPr id="9" name="テキスト ボックス 8"/>
          <p:cNvSpPr txBox="1"/>
          <p:nvPr/>
        </p:nvSpPr>
        <p:spPr>
          <a:xfrm>
            <a:off x="1091543" y="6958508"/>
            <a:ext cx="14797644" cy="954107"/>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kumimoji="1" lang="ja-JP" altLang="en-US" sz="2800" dirty="0" smtClean="0">
                <a:latin typeface="+mn-ea"/>
                <a:ea typeface="+mn-ea"/>
              </a:rPr>
              <a:t>ダミー変数が</a:t>
            </a:r>
            <a:r>
              <a:rPr kumimoji="1" lang="en-US" altLang="ja-JP" sz="2800" dirty="0" smtClean="0">
                <a:latin typeface="+mn-ea"/>
                <a:ea typeface="+mn-ea"/>
              </a:rPr>
              <a:t>2</a:t>
            </a:r>
            <a:r>
              <a:rPr kumimoji="1" lang="ja-JP" altLang="en-US" sz="2800" dirty="0" smtClean="0">
                <a:latin typeface="+mn-ea"/>
                <a:ea typeface="+mn-ea"/>
              </a:rPr>
              <a:t>個ほど落とされたようです。</a:t>
            </a:r>
            <a:endParaRPr kumimoji="1" lang="en-US" altLang="ja-JP" sz="2800" dirty="0" smtClean="0">
              <a:latin typeface="+mn-ea"/>
              <a:ea typeface="+mn-ea"/>
            </a:endParaRPr>
          </a:p>
          <a:p>
            <a:r>
              <a:rPr lang="ja-JP" altLang="en-US" sz="2800" dirty="0">
                <a:latin typeface="+mn-ea"/>
                <a:ea typeface="+mn-ea"/>
              </a:rPr>
              <a:t>ただし</a:t>
            </a:r>
            <a:r>
              <a:rPr lang="ja-JP" altLang="en-US" sz="2800" dirty="0" smtClean="0">
                <a:latin typeface="+mn-ea"/>
                <a:ea typeface="+mn-ea"/>
              </a:rPr>
              <a:t>、これで決定とは限りません。</a:t>
            </a:r>
            <a:endParaRPr kumimoji="1" lang="ja-JP" altLang="en-US" sz="2800" dirty="0">
              <a:latin typeface="+mn-ea"/>
              <a:ea typeface="+mn-ea"/>
            </a:endParaRPr>
          </a:p>
        </p:txBody>
      </p:sp>
    </p:spTree>
    <p:extLst>
      <p:ext uri="{BB962C8B-B14F-4D97-AF65-F5344CB8AC3E}">
        <p14:creationId xmlns:p14="http://schemas.microsoft.com/office/powerpoint/2010/main" val="205691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128</a:t>
            </a:fld>
            <a:endParaRPr lang="en-US" altLang="ja-JP" dirty="0"/>
          </a:p>
        </p:txBody>
      </p:sp>
      <p:sp>
        <p:nvSpPr>
          <p:cNvPr id="6" name="タイトル 1"/>
          <p:cNvSpPr>
            <a:spLocks noGrp="1"/>
          </p:cNvSpPr>
          <p:nvPr>
            <p:ph type="title"/>
          </p:nvPr>
        </p:nvSpPr>
        <p:spPr>
          <a:xfrm>
            <a:off x="376891" y="710655"/>
            <a:ext cx="16553996" cy="1413515"/>
          </a:xfrm>
        </p:spPr>
        <p:txBody>
          <a:bodyPr>
            <a:normAutofit/>
          </a:bodyPr>
          <a:lstStyle/>
          <a:p>
            <a:r>
              <a:rPr lang="ja-JP" altLang="en-US" dirty="0" smtClean="0"/>
              <a:t>説明変数選択の注意事項</a:t>
            </a:r>
            <a:endParaRPr kumimoji="1" lang="ja-JP" altLang="en-US" dirty="0"/>
          </a:p>
        </p:txBody>
      </p:sp>
      <p:sp>
        <p:nvSpPr>
          <p:cNvPr id="7" name="正方形/長方形 3"/>
          <p:cNvSpPr>
            <a:spLocks noChangeArrowheads="1"/>
          </p:cNvSpPr>
          <p:nvPr/>
        </p:nvSpPr>
        <p:spPr bwMode="auto">
          <a:xfrm>
            <a:off x="1241549" y="1898787"/>
            <a:ext cx="14791654" cy="69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200"/>
              </a:spcAft>
              <a:buClr>
                <a:srgbClr val="A50021"/>
              </a:buClr>
              <a:buFont typeface="Wingdings" panose="05000000000000000000" pitchFamily="2" charset="2"/>
              <a:buChar char="l"/>
            </a:pPr>
            <a:r>
              <a:rPr lang="ja-JP" altLang="en-US" sz="4400" dirty="0">
                <a:latin typeface="+mj-ea"/>
                <a:ea typeface="+mj-ea"/>
              </a:rPr>
              <a:t>ダミー変数は１つのカテゴリ変数に対応するセットの一部のみを落とさないようにする。</a:t>
            </a:r>
            <a:endParaRPr lang="en-US" altLang="ja-JP" sz="4400" dirty="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dirty="0">
                <a:latin typeface="+mj-ea"/>
                <a:ea typeface="+mj-ea"/>
              </a:rPr>
              <a:t>多重共</a:t>
            </a:r>
            <a:r>
              <a:rPr lang="ja-JP" altLang="en-US" sz="4400" dirty="0" smtClean="0">
                <a:latin typeface="+mj-ea"/>
                <a:ea typeface="+mj-ea"/>
              </a:rPr>
              <a:t>線性の確認（次週）を行い、必要に応じ説明変数の組を再編する場合もある。</a:t>
            </a: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変数選択の結果、単一の説明変数のみが残る場合もある（つまり単回帰分析の時の様な式の形となる）。</a:t>
            </a:r>
            <a:endParaRPr lang="en-US" altLang="ja-JP" sz="4400" dirty="0" smtClean="0">
              <a:latin typeface="+mj-ea"/>
              <a:ea typeface="+mj-ea"/>
            </a:endParaRPr>
          </a:p>
          <a:p>
            <a:pPr marL="0" indent="0" eaLnBrk="1" hangingPunct="1">
              <a:spcAft>
                <a:spcPts val="1200"/>
              </a:spcAft>
              <a:buClr>
                <a:srgbClr val="A50021"/>
              </a:buClr>
            </a:pPr>
            <a:r>
              <a:rPr lang="ja-JP" altLang="en-US" sz="4400" dirty="0">
                <a:latin typeface="+mj-ea"/>
                <a:ea typeface="+mj-ea"/>
              </a:rPr>
              <a:t>　</a:t>
            </a:r>
            <a:r>
              <a:rPr lang="ja-JP" altLang="en-US" sz="4400" dirty="0" smtClean="0">
                <a:latin typeface="+mj-ea"/>
                <a:ea typeface="+mj-ea"/>
              </a:rPr>
              <a:t>その場合は、後述の多重共線性の確認は不要。</a:t>
            </a:r>
            <a:endParaRPr lang="en-US" altLang="ja-JP" sz="4400" dirty="0">
              <a:latin typeface="+mj-ea"/>
              <a:ea typeface="+mj-ea"/>
            </a:endParaRPr>
          </a:p>
        </p:txBody>
      </p:sp>
    </p:spTree>
    <p:extLst>
      <p:ext uri="{BB962C8B-B14F-4D97-AF65-F5344CB8AC3E}">
        <p14:creationId xmlns:p14="http://schemas.microsoft.com/office/powerpoint/2010/main" val="184275037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129</a:t>
            </a:fld>
            <a:endParaRPr lang="en-US" altLang="ja-JP" dirty="0"/>
          </a:p>
        </p:txBody>
      </p:sp>
      <p:sp>
        <p:nvSpPr>
          <p:cNvPr id="6" name="タイトル 1"/>
          <p:cNvSpPr>
            <a:spLocks noGrp="1"/>
          </p:cNvSpPr>
          <p:nvPr>
            <p:ph type="title"/>
          </p:nvPr>
        </p:nvSpPr>
        <p:spPr>
          <a:xfrm>
            <a:off x="376891" y="710655"/>
            <a:ext cx="16553996" cy="1413515"/>
          </a:xfrm>
        </p:spPr>
        <p:txBody>
          <a:bodyPr>
            <a:normAutofit/>
          </a:bodyPr>
          <a:lstStyle/>
          <a:p>
            <a:r>
              <a:rPr lang="ja-JP" altLang="en-US" dirty="0" smtClean="0"/>
              <a:t>説明変数選択の注意事項</a:t>
            </a:r>
            <a:endParaRPr kumimoji="1" lang="ja-JP" altLang="en-US" dirty="0"/>
          </a:p>
        </p:txBody>
      </p:sp>
      <p:sp>
        <p:nvSpPr>
          <p:cNvPr id="8" name="テキスト ボックス 7"/>
          <p:cNvSpPr txBox="1"/>
          <p:nvPr/>
        </p:nvSpPr>
        <p:spPr>
          <a:xfrm>
            <a:off x="983531" y="1935371"/>
            <a:ext cx="14797644" cy="3108543"/>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kumimoji="1" lang="ja-JP" altLang="en-US" sz="2800" dirty="0" smtClean="0">
                <a:latin typeface="+mn-ea"/>
                <a:ea typeface="+mn-ea"/>
              </a:rPr>
              <a:t>今の場合、</a:t>
            </a:r>
            <a:r>
              <a:rPr kumimoji="1" lang="en-US" altLang="ja-JP" sz="2800" dirty="0" smtClean="0">
                <a:latin typeface="+mn-ea"/>
                <a:ea typeface="+mn-ea"/>
              </a:rPr>
              <a:t>”</a:t>
            </a:r>
            <a:r>
              <a:rPr kumimoji="1" lang="en-US" altLang="ja-JP" sz="2800" dirty="0" err="1" smtClean="0">
                <a:latin typeface="+mn-ea"/>
                <a:ea typeface="+mn-ea"/>
              </a:rPr>
              <a:t>reason_xxx</a:t>
            </a:r>
            <a:r>
              <a:rPr kumimoji="1" lang="en-US" altLang="ja-JP" sz="2800" dirty="0" smtClean="0">
                <a:latin typeface="+mn-ea"/>
                <a:ea typeface="+mn-ea"/>
              </a:rPr>
              <a:t>”</a:t>
            </a:r>
            <a:r>
              <a:rPr kumimoji="1" lang="ja-JP" altLang="en-US" sz="2800" dirty="0" smtClean="0">
                <a:latin typeface="+mn-ea"/>
                <a:ea typeface="+mn-ea"/>
              </a:rPr>
              <a:t>は、もともと</a:t>
            </a:r>
            <a:r>
              <a:rPr kumimoji="1" lang="en-US" altLang="ja-JP" sz="2800" dirty="0" smtClean="0">
                <a:latin typeface="+mn-ea"/>
                <a:ea typeface="+mn-ea"/>
              </a:rPr>
              <a:t>”reason”</a:t>
            </a:r>
            <a:r>
              <a:rPr kumimoji="1" lang="ja-JP" altLang="en-US" sz="2800" dirty="0" smtClean="0">
                <a:latin typeface="+mn-ea"/>
                <a:ea typeface="+mn-ea"/>
              </a:rPr>
              <a:t>という単一の要因をダミー変数化して</a:t>
            </a:r>
            <a:endParaRPr kumimoji="1" lang="en-US" altLang="ja-JP" sz="2800" dirty="0" smtClean="0">
              <a:latin typeface="+mn-ea"/>
              <a:ea typeface="+mn-ea"/>
            </a:endParaRPr>
          </a:p>
          <a:p>
            <a:r>
              <a:rPr lang="ja-JP" altLang="en-US" sz="2800" dirty="0" smtClean="0">
                <a:latin typeface="+mn-ea"/>
                <a:ea typeface="+mn-ea"/>
              </a:rPr>
              <a:t>得られた変数群でした。</a:t>
            </a:r>
            <a:r>
              <a:rPr lang="en-US" altLang="ja-JP" sz="2800" dirty="0" smtClean="0">
                <a:latin typeface="+mn-ea"/>
                <a:ea typeface="+mn-ea"/>
              </a:rPr>
              <a:t>Cell_23</a:t>
            </a:r>
            <a:r>
              <a:rPr lang="ja-JP" altLang="en-US" sz="2800" dirty="0" smtClean="0">
                <a:latin typeface="+mn-ea"/>
                <a:ea typeface="+mn-ea"/>
              </a:rPr>
              <a:t>の実行結果では、このうち、</a:t>
            </a:r>
            <a:r>
              <a:rPr lang="en-US" altLang="ja-JP" sz="2800" dirty="0" smtClean="0">
                <a:latin typeface="+mn-ea"/>
                <a:ea typeface="+mn-ea"/>
              </a:rPr>
              <a:t>”</a:t>
            </a:r>
            <a:r>
              <a:rPr lang="en-US" altLang="ja-JP" sz="2800" dirty="0" err="1" smtClean="0">
                <a:latin typeface="+mn-ea"/>
                <a:ea typeface="+mn-ea"/>
              </a:rPr>
              <a:t>reason_reputation</a:t>
            </a:r>
            <a:r>
              <a:rPr lang="en-US" altLang="ja-JP" sz="2800" dirty="0" smtClean="0">
                <a:latin typeface="+mn-ea"/>
                <a:ea typeface="+mn-ea"/>
              </a:rPr>
              <a:t>”</a:t>
            </a:r>
            <a:r>
              <a:rPr lang="ja-JP" altLang="en-US" sz="2800" dirty="0" smtClean="0">
                <a:latin typeface="+mn-ea"/>
                <a:ea typeface="+mn-ea"/>
              </a:rPr>
              <a:t>のみが</a:t>
            </a:r>
            <a:endParaRPr lang="en-US" altLang="ja-JP" sz="2800" dirty="0" smtClean="0">
              <a:latin typeface="+mn-ea"/>
              <a:ea typeface="+mn-ea"/>
            </a:endParaRPr>
          </a:p>
          <a:p>
            <a:r>
              <a:rPr kumimoji="1" lang="ja-JP" altLang="en-US" sz="2800" dirty="0" smtClean="0">
                <a:latin typeface="+mn-ea"/>
                <a:ea typeface="+mn-ea"/>
              </a:rPr>
              <a:t>採用され、残りの</a:t>
            </a:r>
            <a:r>
              <a:rPr kumimoji="1" lang="en-US" altLang="ja-JP" sz="2800" dirty="0" smtClean="0">
                <a:latin typeface="+mn-ea"/>
                <a:ea typeface="+mn-ea"/>
              </a:rPr>
              <a:t>2</a:t>
            </a:r>
            <a:r>
              <a:rPr kumimoji="1" lang="ja-JP" altLang="en-US" sz="2800" dirty="0" smtClean="0">
                <a:latin typeface="+mn-ea"/>
                <a:ea typeface="+mn-ea"/>
              </a:rPr>
              <a:t>個は落とされてしまっています。</a:t>
            </a:r>
            <a:endParaRPr kumimoji="1" lang="en-US" altLang="ja-JP" sz="2800" dirty="0" smtClean="0">
              <a:latin typeface="+mn-ea"/>
              <a:ea typeface="+mn-ea"/>
            </a:endParaRPr>
          </a:p>
          <a:p>
            <a:endParaRPr lang="en-US" altLang="ja-JP" sz="2800" dirty="0">
              <a:latin typeface="+mn-ea"/>
              <a:ea typeface="+mn-ea"/>
            </a:endParaRPr>
          </a:p>
          <a:p>
            <a:endParaRPr kumimoji="1" lang="en-US" altLang="ja-JP" sz="2800" dirty="0" smtClean="0">
              <a:latin typeface="+mn-ea"/>
              <a:ea typeface="+mn-ea"/>
            </a:endParaRPr>
          </a:p>
          <a:p>
            <a:r>
              <a:rPr lang="ja-JP" altLang="en-US" sz="2800" dirty="0" smtClean="0">
                <a:latin typeface="+mn-ea"/>
                <a:ea typeface="+mn-ea"/>
              </a:rPr>
              <a:t>そこで、</a:t>
            </a:r>
            <a:r>
              <a:rPr lang="en-US" altLang="ja-JP" sz="2800" dirty="0" smtClean="0">
                <a:latin typeface="+mn-ea"/>
                <a:ea typeface="+mn-ea"/>
              </a:rPr>
              <a:t>reason</a:t>
            </a:r>
            <a:r>
              <a:rPr lang="ja-JP" altLang="en-US" sz="2800" dirty="0" smtClean="0">
                <a:latin typeface="+mn-ea"/>
                <a:ea typeface="+mn-ea"/>
              </a:rPr>
              <a:t>に対応するダミー変数をすべて含めないケースと、全て含めたケース</a:t>
            </a:r>
            <a:endParaRPr lang="en-US" altLang="ja-JP" sz="2800" dirty="0" smtClean="0">
              <a:latin typeface="+mn-ea"/>
              <a:ea typeface="+mn-ea"/>
            </a:endParaRPr>
          </a:p>
          <a:p>
            <a:r>
              <a:rPr lang="ja-JP" altLang="en-US" sz="2800" dirty="0" smtClean="0">
                <a:latin typeface="+mn-ea"/>
                <a:ea typeface="+mn-ea"/>
              </a:rPr>
              <a:t>両方について（標準化した状態のまま）重回帰分析を行ってみて、</a:t>
            </a:r>
            <a:r>
              <a:rPr kumimoji="1" lang="en-US" altLang="ja-JP" sz="2800" dirty="0" smtClean="0">
                <a:latin typeface="+mn-ea"/>
                <a:ea typeface="+mn-ea"/>
              </a:rPr>
              <a:t>AIC</a:t>
            </a:r>
            <a:r>
              <a:rPr kumimoji="1" lang="ja-JP" altLang="en-US" sz="2800" dirty="0" smtClean="0">
                <a:latin typeface="+mn-ea"/>
                <a:ea typeface="+mn-ea"/>
              </a:rPr>
              <a:t>を比較しましょう。</a:t>
            </a:r>
            <a:endParaRPr kumimoji="1" lang="ja-JP" altLang="en-US" sz="2800" dirty="0">
              <a:latin typeface="+mn-ea"/>
              <a:ea typeface="+mn-ea"/>
            </a:endParaRPr>
          </a:p>
        </p:txBody>
      </p:sp>
    </p:spTree>
    <p:extLst>
      <p:ext uri="{BB962C8B-B14F-4D97-AF65-F5344CB8AC3E}">
        <p14:creationId xmlns:p14="http://schemas.microsoft.com/office/powerpoint/2010/main" val="35830859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見かけ上の相関（</a:t>
            </a:r>
            <a:r>
              <a:rPr kumimoji="1" lang="ja-JP" altLang="en-US" dirty="0" smtClean="0">
                <a:solidFill>
                  <a:srgbClr val="FF0000"/>
                </a:solidFill>
              </a:rPr>
              <a:t>疑似相関</a:t>
            </a:r>
            <a:r>
              <a:rPr kumimoji="1" lang="ja-JP" altLang="en-US" dirty="0" smtClean="0"/>
              <a:t>）</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13</a:t>
            </a:fld>
            <a:endParaRPr lang="en-US" altLang="ja-JP" dirty="0"/>
          </a:p>
        </p:txBody>
      </p:sp>
      <p:sp>
        <p:nvSpPr>
          <p:cNvPr id="7" name="正方形/長方形 3"/>
          <p:cNvSpPr>
            <a:spLocks noChangeArrowheads="1"/>
          </p:cNvSpPr>
          <p:nvPr/>
        </p:nvSpPr>
        <p:spPr bwMode="auto">
          <a:xfrm>
            <a:off x="631887" y="1439444"/>
            <a:ext cx="1604938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000" dirty="0" smtClean="0">
                <a:latin typeface="+mn-ea"/>
                <a:ea typeface="+mn-ea"/>
              </a:rPr>
              <a:t>このような、</a:t>
            </a:r>
            <a:r>
              <a:rPr lang="ja-JP" altLang="en-US" sz="4000" dirty="0" smtClean="0">
                <a:solidFill>
                  <a:srgbClr val="FF0000"/>
                </a:solidFill>
                <a:latin typeface="+mn-ea"/>
                <a:ea typeface="+mn-ea"/>
              </a:rPr>
              <a:t>第三の</a:t>
            </a:r>
            <a:r>
              <a:rPr lang="ja-JP" altLang="en-US" sz="4000" dirty="0">
                <a:solidFill>
                  <a:srgbClr val="FF0000"/>
                </a:solidFill>
                <a:latin typeface="+mn-ea"/>
                <a:ea typeface="+mn-ea"/>
              </a:rPr>
              <a:t>要因</a:t>
            </a:r>
            <a:r>
              <a:rPr lang="ja-JP" altLang="en-US" sz="4000" dirty="0" smtClean="0">
                <a:latin typeface="+mn-ea"/>
                <a:ea typeface="+mn-ea"/>
              </a:rPr>
              <a:t>の存在による見せかけの相関を</a:t>
            </a:r>
            <a:r>
              <a:rPr lang="ja-JP" altLang="en-US" sz="4000" dirty="0" smtClean="0">
                <a:solidFill>
                  <a:srgbClr val="FF0000"/>
                </a:solidFill>
                <a:latin typeface="+mn-ea"/>
                <a:ea typeface="+mn-ea"/>
              </a:rPr>
              <a:t>「疑似相関」</a:t>
            </a:r>
            <a:r>
              <a:rPr lang="ja-JP" altLang="en-US" sz="4000" dirty="0" smtClean="0">
                <a:latin typeface="+mn-ea"/>
                <a:ea typeface="+mn-ea"/>
              </a:rPr>
              <a:t>もしくは「見かけ上の相関」と呼ぶ。</a:t>
            </a:r>
            <a:endParaRPr lang="en-US" altLang="ja-JP" sz="4000" dirty="0" smtClean="0">
              <a:latin typeface="+mn-ea"/>
              <a:ea typeface="+mn-ea"/>
            </a:endParaRPr>
          </a:p>
        </p:txBody>
      </p:sp>
      <p:sp>
        <p:nvSpPr>
          <p:cNvPr id="3" name="角丸四角形 2"/>
          <p:cNvSpPr/>
          <p:nvPr/>
        </p:nvSpPr>
        <p:spPr bwMode="auto">
          <a:xfrm>
            <a:off x="3647827" y="5103143"/>
            <a:ext cx="8604956" cy="1044116"/>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正方形/長方形 3"/>
          <p:cNvSpPr>
            <a:spLocks noChangeArrowheads="1"/>
          </p:cNvSpPr>
          <p:nvPr/>
        </p:nvSpPr>
        <p:spPr bwMode="auto">
          <a:xfrm>
            <a:off x="3916635" y="5331361"/>
            <a:ext cx="90202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000" dirty="0" smtClean="0">
                <a:latin typeface="+mn-ea"/>
                <a:ea typeface="+mn-ea"/>
              </a:rPr>
              <a:t>「思い切りバットを振っている」</a:t>
            </a:r>
            <a:endParaRPr lang="en-US" altLang="ja-JP" sz="4000" dirty="0" smtClean="0">
              <a:latin typeface="+mn-ea"/>
              <a:ea typeface="+mn-ea"/>
            </a:endParaRPr>
          </a:p>
        </p:txBody>
      </p:sp>
      <p:sp>
        <p:nvSpPr>
          <p:cNvPr id="11" name="角丸四角形 10"/>
          <p:cNvSpPr/>
          <p:nvPr/>
        </p:nvSpPr>
        <p:spPr bwMode="auto">
          <a:xfrm>
            <a:off x="2315679" y="7905647"/>
            <a:ext cx="4456112" cy="1044116"/>
          </a:xfrm>
          <a:prstGeom prst="roundRect">
            <a:avLst/>
          </a:prstGeom>
          <a:solidFill>
            <a:srgbClr val="FF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角丸四角形 11"/>
          <p:cNvSpPr/>
          <p:nvPr/>
        </p:nvSpPr>
        <p:spPr bwMode="auto">
          <a:xfrm>
            <a:off x="8976419" y="7911455"/>
            <a:ext cx="4456112" cy="1044116"/>
          </a:xfrm>
          <a:prstGeom prst="roundRect">
            <a:avLst/>
          </a:prstGeom>
          <a:solidFill>
            <a:schemeClr val="accent1">
              <a:lumMod val="60000"/>
              <a:lumOff val="4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6" name="下矢印 5"/>
          <p:cNvSpPr/>
          <p:nvPr/>
        </p:nvSpPr>
        <p:spPr bwMode="auto">
          <a:xfrm rot="2187968">
            <a:off x="5940110" y="6246568"/>
            <a:ext cx="1260140" cy="1707529"/>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下矢印 12"/>
          <p:cNvSpPr/>
          <p:nvPr/>
        </p:nvSpPr>
        <p:spPr bwMode="auto">
          <a:xfrm rot="18952188">
            <a:off x="8241773" y="6236993"/>
            <a:ext cx="1260140" cy="1707529"/>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正方形/長方形 3"/>
          <p:cNvSpPr>
            <a:spLocks noChangeArrowheads="1"/>
          </p:cNvSpPr>
          <p:nvPr/>
        </p:nvSpPr>
        <p:spPr bwMode="auto">
          <a:xfrm>
            <a:off x="2711723" y="8127479"/>
            <a:ext cx="4901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000" dirty="0" smtClean="0">
                <a:latin typeface="+mn-ea"/>
                <a:ea typeface="+mn-ea"/>
              </a:rPr>
              <a:t>三振が多くなる</a:t>
            </a:r>
            <a:endParaRPr lang="en-US" altLang="ja-JP" sz="4000" dirty="0" smtClean="0">
              <a:latin typeface="+mn-ea"/>
              <a:ea typeface="+mn-ea"/>
            </a:endParaRPr>
          </a:p>
        </p:txBody>
      </p:sp>
      <p:sp>
        <p:nvSpPr>
          <p:cNvPr id="15" name="正方形/長方形 3"/>
          <p:cNvSpPr>
            <a:spLocks noChangeArrowheads="1"/>
          </p:cNvSpPr>
          <p:nvPr/>
        </p:nvSpPr>
        <p:spPr bwMode="auto">
          <a:xfrm>
            <a:off x="9007692" y="8199487"/>
            <a:ext cx="4901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000" dirty="0" smtClean="0">
                <a:latin typeface="+mn-ea"/>
                <a:ea typeface="+mn-ea"/>
              </a:rPr>
              <a:t>ホームラン多くなる</a:t>
            </a:r>
            <a:endParaRPr lang="en-US" altLang="ja-JP" sz="4000" dirty="0" smtClean="0">
              <a:latin typeface="+mn-ea"/>
              <a:ea typeface="+mn-ea"/>
            </a:endParaRPr>
          </a:p>
        </p:txBody>
      </p:sp>
      <p:sp>
        <p:nvSpPr>
          <p:cNvPr id="16" name="左右矢印 15"/>
          <p:cNvSpPr/>
          <p:nvPr/>
        </p:nvSpPr>
        <p:spPr bwMode="auto">
          <a:xfrm>
            <a:off x="7104211" y="8343503"/>
            <a:ext cx="1656184" cy="455858"/>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爆発 2 16"/>
          <p:cNvSpPr/>
          <p:nvPr/>
        </p:nvSpPr>
        <p:spPr bwMode="auto">
          <a:xfrm>
            <a:off x="7617041" y="8271495"/>
            <a:ext cx="612068" cy="576064"/>
          </a:xfrm>
          <a:prstGeom prst="irregularSeal2">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8" name="正方形/長方形 3"/>
          <p:cNvSpPr>
            <a:spLocks noChangeArrowheads="1"/>
          </p:cNvSpPr>
          <p:nvPr/>
        </p:nvSpPr>
        <p:spPr bwMode="auto">
          <a:xfrm>
            <a:off x="676275" y="2942903"/>
            <a:ext cx="160493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000" dirty="0">
                <a:latin typeface="+mn-ea"/>
                <a:ea typeface="+mn-ea"/>
              </a:rPr>
              <a:t>こう</a:t>
            </a:r>
            <a:r>
              <a:rPr lang="ja-JP" altLang="en-US" sz="4000" dirty="0" smtClean="0">
                <a:latin typeface="+mn-ea"/>
                <a:ea typeface="+mn-ea"/>
              </a:rPr>
              <a:t>した要因があるか否かは、分析対象に対する一般的な予備知識から推察する（ただし、この</a:t>
            </a:r>
            <a:r>
              <a:rPr lang="en-US" altLang="ja-JP" sz="4000" dirty="0" smtClean="0">
                <a:latin typeface="+mn-ea"/>
                <a:ea typeface="+mn-ea"/>
              </a:rPr>
              <a:t>”</a:t>
            </a:r>
            <a:r>
              <a:rPr lang="ja-JP" altLang="en-US" sz="4000" dirty="0" smtClean="0">
                <a:latin typeface="+mn-ea"/>
                <a:ea typeface="+mn-ea"/>
              </a:rPr>
              <a:t>第三の要因</a:t>
            </a:r>
            <a:r>
              <a:rPr lang="en-US" altLang="ja-JP" sz="4000" dirty="0" smtClean="0">
                <a:latin typeface="+mn-ea"/>
                <a:ea typeface="+mn-ea"/>
              </a:rPr>
              <a:t>”</a:t>
            </a:r>
            <a:r>
              <a:rPr lang="ja-JP" altLang="en-US" sz="4000" dirty="0" smtClean="0">
                <a:latin typeface="+mn-ea"/>
                <a:ea typeface="+mn-ea"/>
              </a:rPr>
              <a:t>がデータ中にある場合もあれば、無い場合もある）</a:t>
            </a:r>
            <a:endParaRPr lang="en-US" altLang="ja-JP" sz="4000" dirty="0" smtClean="0">
              <a:latin typeface="+mn-ea"/>
              <a:ea typeface="+mn-ea"/>
            </a:endParaRPr>
          </a:p>
        </p:txBody>
      </p:sp>
    </p:spTree>
    <p:extLst>
      <p:ext uri="{BB962C8B-B14F-4D97-AF65-F5344CB8AC3E}">
        <p14:creationId xmlns:p14="http://schemas.microsoft.com/office/powerpoint/2010/main" val="396696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130</a:t>
            </a:fld>
            <a:endParaRPr lang="en-US" altLang="ja-JP" dirty="0"/>
          </a:p>
        </p:txBody>
      </p:sp>
      <p:pic>
        <p:nvPicPr>
          <p:cNvPr id="6" name="図 5"/>
          <p:cNvPicPr>
            <a:picLocks noChangeAspect="1"/>
          </p:cNvPicPr>
          <p:nvPr/>
        </p:nvPicPr>
        <p:blipFill>
          <a:blip r:embed="rId2"/>
          <a:stretch>
            <a:fillRect/>
          </a:stretch>
        </p:blipFill>
        <p:spPr>
          <a:xfrm>
            <a:off x="1482150" y="1142703"/>
            <a:ext cx="15392959" cy="2988332"/>
          </a:xfrm>
          <a:prstGeom prst="rect">
            <a:avLst/>
          </a:prstGeom>
        </p:spPr>
      </p:pic>
      <p:sp>
        <p:nvSpPr>
          <p:cNvPr id="7" name="テキスト ボックス 6"/>
          <p:cNvSpPr txBox="1"/>
          <p:nvPr/>
        </p:nvSpPr>
        <p:spPr>
          <a:xfrm>
            <a:off x="515479" y="1159543"/>
            <a:ext cx="1233030" cy="523220"/>
          </a:xfrm>
          <a:prstGeom prst="rect">
            <a:avLst/>
          </a:prstGeom>
          <a:solidFill>
            <a:srgbClr val="FFFF00"/>
          </a:solidFill>
          <a:ln>
            <a:solidFill>
              <a:schemeClr val="accent3">
                <a:lumMod val="75000"/>
              </a:schemeClr>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smtClean="0"/>
              <a:t>Cell_24</a:t>
            </a:r>
            <a:endParaRPr kumimoji="1" lang="ja-JP" altLang="en-US" sz="2800" b="1" dirty="0"/>
          </a:p>
        </p:txBody>
      </p:sp>
      <p:pic>
        <p:nvPicPr>
          <p:cNvPr id="9" name="図 8"/>
          <p:cNvPicPr>
            <a:picLocks noChangeAspect="1"/>
          </p:cNvPicPr>
          <p:nvPr/>
        </p:nvPicPr>
        <p:blipFill>
          <a:blip r:embed="rId3"/>
          <a:stretch>
            <a:fillRect/>
          </a:stretch>
        </p:blipFill>
        <p:spPr>
          <a:xfrm>
            <a:off x="7500255" y="2618866"/>
            <a:ext cx="8964996" cy="6402265"/>
          </a:xfrm>
          <a:prstGeom prst="rect">
            <a:avLst/>
          </a:prstGeom>
        </p:spPr>
      </p:pic>
      <p:sp>
        <p:nvSpPr>
          <p:cNvPr id="10" name="角丸四角形 9"/>
          <p:cNvSpPr/>
          <p:nvPr/>
        </p:nvSpPr>
        <p:spPr bwMode="auto">
          <a:xfrm>
            <a:off x="11316679" y="4275051"/>
            <a:ext cx="5292588" cy="324036"/>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8" name="角丸四角形 7"/>
          <p:cNvSpPr/>
          <p:nvPr/>
        </p:nvSpPr>
        <p:spPr bwMode="auto">
          <a:xfrm>
            <a:off x="7356239" y="5895231"/>
            <a:ext cx="1440160" cy="1929061"/>
          </a:xfrm>
          <a:prstGeom prst="roundRect">
            <a:avLst/>
          </a:prstGeom>
          <a:noFill/>
          <a:ln w="76200" cap="flat" cmpd="sng" algn="ctr">
            <a:solidFill>
              <a:schemeClr val="accent4"/>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4932701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703611" y="1181931"/>
            <a:ext cx="8911654" cy="2733080"/>
          </a:xfrm>
          <a:prstGeom prst="rect">
            <a:avLst/>
          </a:prstGeom>
        </p:spPr>
      </p:pic>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131</a:t>
            </a:fld>
            <a:endParaRPr lang="en-US" altLang="ja-JP" dirty="0"/>
          </a:p>
        </p:txBody>
      </p:sp>
      <p:sp>
        <p:nvSpPr>
          <p:cNvPr id="7" name="テキスト ボックス 6"/>
          <p:cNvSpPr txBox="1"/>
          <p:nvPr/>
        </p:nvSpPr>
        <p:spPr>
          <a:xfrm>
            <a:off x="515479" y="1159543"/>
            <a:ext cx="1233030" cy="523220"/>
          </a:xfrm>
          <a:prstGeom prst="rect">
            <a:avLst/>
          </a:prstGeom>
          <a:solidFill>
            <a:srgbClr val="FFFF00"/>
          </a:solidFill>
          <a:ln>
            <a:solidFill>
              <a:schemeClr val="accent3">
                <a:lumMod val="75000"/>
              </a:schemeClr>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smtClean="0"/>
              <a:t>Cell_25</a:t>
            </a:r>
            <a:endParaRPr kumimoji="1" lang="ja-JP" altLang="en-US" sz="2800" b="1" dirty="0"/>
          </a:p>
        </p:txBody>
      </p:sp>
      <p:pic>
        <p:nvPicPr>
          <p:cNvPr id="8" name="図 7"/>
          <p:cNvPicPr>
            <a:picLocks noChangeAspect="1"/>
          </p:cNvPicPr>
          <p:nvPr/>
        </p:nvPicPr>
        <p:blipFill>
          <a:blip r:embed="rId3"/>
          <a:stretch>
            <a:fillRect/>
          </a:stretch>
        </p:blipFill>
        <p:spPr>
          <a:xfrm>
            <a:off x="7248227" y="2762883"/>
            <a:ext cx="9134475" cy="6105525"/>
          </a:xfrm>
          <a:prstGeom prst="rect">
            <a:avLst/>
          </a:prstGeom>
        </p:spPr>
      </p:pic>
      <p:sp>
        <p:nvSpPr>
          <p:cNvPr id="9" name="角丸四角形 8"/>
          <p:cNvSpPr/>
          <p:nvPr/>
        </p:nvSpPr>
        <p:spPr bwMode="auto">
          <a:xfrm>
            <a:off x="11316679" y="4455071"/>
            <a:ext cx="5292588" cy="324036"/>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角丸四角形 9"/>
          <p:cNvSpPr/>
          <p:nvPr/>
        </p:nvSpPr>
        <p:spPr bwMode="auto">
          <a:xfrm>
            <a:off x="7104211" y="8163482"/>
            <a:ext cx="2124236" cy="704925"/>
          </a:xfrm>
          <a:prstGeom prst="round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角丸四角形 10"/>
          <p:cNvSpPr/>
          <p:nvPr/>
        </p:nvSpPr>
        <p:spPr bwMode="auto">
          <a:xfrm>
            <a:off x="7068207" y="6183263"/>
            <a:ext cx="1728192" cy="1929061"/>
          </a:xfrm>
          <a:prstGeom prst="roundRect">
            <a:avLst/>
          </a:prstGeom>
          <a:noFill/>
          <a:ln w="76200" cap="flat" cmpd="sng" algn="ctr">
            <a:solidFill>
              <a:schemeClr val="accent4"/>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5149281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132</a:t>
            </a:fld>
            <a:endParaRPr lang="en-US" altLang="ja-JP" dirty="0"/>
          </a:p>
        </p:txBody>
      </p:sp>
      <p:sp>
        <p:nvSpPr>
          <p:cNvPr id="6" name="テキスト ボックス 5"/>
          <p:cNvSpPr txBox="1"/>
          <p:nvPr/>
        </p:nvSpPr>
        <p:spPr>
          <a:xfrm>
            <a:off x="983531" y="1935371"/>
            <a:ext cx="14797644" cy="1815882"/>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kumimoji="1" lang="en-US" altLang="ja-JP" sz="2800" dirty="0" smtClean="0">
                <a:latin typeface="+mn-ea"/>
                <a:ea typeface="+mn-ea"/>
              </a:rPr>
              <a:t>Cell_24, 25</a:t>
            </a:r>
            <a:r>
              <a:rPr kumimoji="1" lang="ja-JP" altLang="en-US" sz="2800" dirty="0" smtClean="0">
                <a:latin typeface="+mn-ea"/>
                <a:ea typeface="+mn-ea"/>
              </a:rPr>
              <a:t>を比較すると、</a:t>
            </a:r>
            <a:r>
              <a:rPr kumimoji="1" lang="en-US" altLang="ja-JP" sz="2800" dirty="0" smtClean="0">
                <a:latin typeface="+mn-ea"/>
                <a:ea typeface="+mn-ea"/>
              </a:rPr>
              <a:t>’</a:t>
            </a:r>
            <a:r>
              <a:rPr kumimoji="1" lang="en-US" altLang="ja-JP" sz="2800" dirty="0" err="1" smtClean="0">
                <a:latin typeface="+mn-ea"/>
                <a:ea typeface="+mn-ea"/>
              </a:rPr>
              <a:t>reason_xxx</a:t>
            </a:r>
            <a:r>
              <a:rPr kumimoji="1" lang="en-US" altLang="ja-JP" sz="2800" dirty="0" smtClean="0">
                <a:latin typeface="+mn-ea"/>
                <a:ea typeface="+mn-ea"/>
              </a:rPr>
              <a:t>’</a:t>
            </a:r>
            <a:r>
              <a:rPr kumimoji="1" lang="ja-JP" altLang="en-US" sz="2800" dirty="0" smtClean="0">
                <a:latin typeface="+mn-ea"/>
                <a:ea typeface="+mn-ea"/>
              </a:rPr>
              <a:t>のダミー変数が無い</a:t>
            </a:r>
            <a:r>
              <a:rPr lang="ja-JP" altLang="en-US" sz="2800" dirty="0" smtClean="0">
                <a:latin typeface="+mn-ea"/>
                <a:ea typeface="+mn-ea"/>
              </a:rPr>
              <a:t>モデルの方が僅かに</a:t>
            </a:r>
            <a:r>
              <a:rPr lang="en-US" altLang="ja-JP" sz="2800" dirty="0" smtClean="0">
                <a:latin typeface="+mn-ea"/>
                <a:ea typeface="+mn-ea"/>
              </a:rPr>
              <a:t>AIC</a:t>
            </a:r>
            <a:r>
              <a:rPr lang="ja-JP" altLang="en-US" sz="2800" dirty="0" smtClean="0">
                <a:latin typeface="+mn-ea"/>
                <a:ea typeface="+mn-ea"/>
              </a:rPr>
              <a:t>の値が小さかった。よって、この時点では、</a:t>
            </a:r>
            <a:r>
              <a:rPr lang="en-US" altLang="ja-JP" sz="2800" dirty="0" smtClean="0">
                <a:latin typeface="+mn-ea"/>
                <a:ea typeface="+mn-ea"/>
              </a:rPr>
              <a:t>Cell_24</a:t>
            </a:r>
            <a:r>
              <a:rPr lang="ja-JP" altLang="en-US" sz="2800" dirty="0" smtClean="0">
                <a:latin typeface="+mn-ea"/>
                <a:ea typeface="+mn-ea"/>
              </a:rPr>
              <a:t>のモデルを採用。</a:t>
            </a:r>
            <a:endParaRPr lang="en-US" altLang="ja-JP" sz="2800" dirty="0" smtClean="0">
              <a:latin typeface="+mn-ea"/>
              <a:ea typeface="+mn-ea"/>
            </a:endParaRPr>
          </a:p>
          <a:p>
            <a:endParaRPr kumimoji="1" lang="en-US" altLang="ja-JP" sz="2800" dirty="0">
              <a:latin typeface="+mn-ea"/>
              <a:ea typeface="+mn-ea"/>
            </a:endParaRPr>
          </a:p>
          <a:p>
            <a:r>
              <a:rPr kumimoji="1" lang="ja-JP" altLang="en-US" sz="2800" dirty="0" smtClean="0">
                <a:latin typeface="+mn-ea"/>
                <a:ea typeface="+mn-ea"/>
              </a:rPr>
              <a:t>⇒　引き続き、多重共線性（マルチコ）の確認に入ります。次回</a:t>
            </a:r>
            <a:r>
              <a:rPr kumimoji="1" lang="en-US" altLang="ja-JP" sz="2800" dirty="0" smtClean="0">
                <a:latin typeface="+mn-ea"/>
                <a:ea typeface="+mn-ea"/>
              </a:rPr>
              <a:t>Cell_26</a:t>
            </a:r>
            <a:r>
              <a:rPr kumimoji="1" lang="ja-JP" altLang="en-US" sz="2800" dirty="0" smtClean="0">
                <a:latin typeface="+mn-ea"/>
                <a:ea typeface="+mn-ea"/>
              </a:rPr>
              <a:t>以降で紹介します。</a:t>
            </a:r>
            <a:endParaRPr kumimoji="1" lang="ja-JP" altLang="en-US" sz="2800" dirty="0">
              <a:latin typeface="+mn-ea"/>
              <a:ea typeface="+mn-ea"/>
            </a:endParaRPr>
          </a:p>
        </p:txBody>
      </p:sp>
    </p:spTree>
    <p:extLst>
      <p:ext uri="{BB962C8B-B14F-4D97-AF65-F5344CB8AC3E}">
        <p14:creationId xmlns:p14="http://schemas.microsoft.com/office/powerpoint/2010/main" val="31218147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133</a:t>
            </a:fld>
            <a:endParaRPr lang="en-US" altLang="ja-JP" dirty="0"/>
          </a:p>
        </p:txBody>
      </p:sp>
      <p:sp>
        <p:nvSpPr>
          <p:cNvPr id="6" name="タイトル 1"/>
          <p:cNvSpPr>
            <a:spLocks noGrp="1"/>
          </p:cNvSpPr>
          <p:nvPr>
            <p:ph type="title"/>
          </p:nvPr>
        </p:nvSpPr>
        <p:spPr>
          <a:xfrm>
            <a:off x="376891" y="710655"/>
            <a:ext cx="16553996" cy="1413515"/>
          </a:xfrm>
        </p:spPr>
        <p:txBody>
          <a:bodyPr/>
          <a:lstStyle/>
          <a:p>
            <a:r>
              <a:rPr kumimoji="1" lang="ja-JP" altLang="en-US" dirty="0" smtClean="0"/>
              <a:t>学習のまとめ（チェックリスト）</a:t>
            </a:r>
            <a:endParaRPr kumimoji="1" lang="ja-JP" altLang="en-US" dirty="0"/>
          </a:p>
        </p:txBody>
      </p:sp>
      <p:sp>
        <p:nvSpPr>
          <p:cNvPr id="7" name="正方形/長方形 3"/>
          <p:cNvSpPr>
            <a:spLocks noChangeArrowheads="1"/>
          </p:cNvSpPr>
          <p:nvPr/>
        </p:nvSpPr>
        <p:spPr bwMode="auto">
          <a:xfrm>
            <a:off x="631887" y="2186819"/>
            <a:ext cx="15041276"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200"/>
              </a:spcAft>
              <a:buClr>
                <a:srgbClr val="A50021"/>
              </a:buClr>
              <a:buFont typeface="Wingdings" panose="05000000000000000000" pitchFamily="2" charset="2"/>
              <a:buChar char="l"/>
            </a:pPr>
            <a:r>
              <a:rPr lang="ja-JP" altLang="en-US" sz="4000" dirty="0">
                <a:latin typeface="+mj-ea"/>
                <a:ea typeface="+mj-ea"/>
              </a:rPr>
              <a:t>相関係数と偏相関係数について理解しましたか</a:t>
            </a:r>
            <a:r>
              <a:rPr lang="ja-JP" altLang="en-US" sz="4000" dirty="0" smtClean="0">
                <a:latin typeface="+mj-ea"/>
                <a:ea typeface="+mj-ea"/>
              </a:rPr>
              <a:t>？また、所与のデータに基づき両者を求めることができますか？</a:t>
            </a:r>
            <a:endParaRPr lang="en-US" altLang="ja-JP" sz="4000" dirty="0" smtClean="0">
              <a:latin typeface="+mj-ea"/>
              <a:ea typeface="+mj-ea"/>
            </a:endParaRPr>
          </a:p>
          <a:p>
            <a:pPr>
              <a:spcAft>
                <a:spcPts val="1200"/>
              </a:spcAft>
              <a:buClr>
                <a:srgbClr val="A50021"/>
              </a:buClr>
              <a:buFont typeface="Wingdings" panose="05000000000000000000" pitchFamily="2" charset="2"/>
              <a:buChar char="l"/>
            </a:pPr>
            <a:endParaRPr lang="en-US" altLang="ja-JP" sz="4000" dirty="0">
              <a:latin typeface="+mj-ea"/>
              <a:ea typeface="+mj-ea"/>
            </a:endParaRPr>
          </a:p>
          <a:p>
            <a:pPr>
              <a:spcAft>
                <a:spcPts val="1200"/>
              </a:spcAft>
              <a:buClr>
                <a:srgbClr val="A50021"/>
              </a:buClr>
              <a:buFont typeface="Wingdings" panose="05000000000000000000" pitchFamily="2" charset="2"/>
              <a:buChar char="l"/>
            </a:pPr>
            <a:r>
              <a:rPr lang="ja-JP" altLang="en-US" sz="4000" dirty="0" smtClean="0">
                <a:latin typeface="+mj-ea"/>
                <a:ea typeface="+mj-ea"/>
              </a:rPr>
              <a:t>相関係数行列から偏相関係数行列を求めることができますか？</a:t>
            </a:r>
            <a:endParaRPr lang="en-US" altLang="ja-JP" sz="4000" dirty="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パス図の描き方を理解しましたか？</a:t>
            </a: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endParaRPr lang="en-US" altLang="ja-JP" sz="40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000" dirty="0" smtClean="0">
                <a:latin typeface="+mj-ea"/>
                <a:ea typeface="+mj-ea"/>
              </a:rPr>
              <a:t>重回帰分析において</a:t>
            </a:r>
            <a:r>
              <a:rPr lang="en-US" altLang="ja-JP" sz="4000" dirty="0" err="1" smtClean="0">
                <a:latin typeface="+mj-ea"/>
                <a:ea typeface="+mj-ea"/>
              </a:rPr>
              <a:t>StepAIC</a:t>
            </a:r>
            <a:r>
              <a:rPr lang="ja-JP" altLang="en-US" sz="4000" dirty="0" smtClean="0">
                <a:latin typeface="+mj-ea"/>
                <a:ea typeface="+mj-ea"/>
              </a:rPr>
              <a:t>を利用して、説明変数選択を行うことができますか？</a:t>
            </a:r>
            <a:endParaRPr lang="en-US" altLang="ja-JP" sz="4000" dirty="0">
              <a:latin typeface="+mj-ea"/>
              <a:ea typeface="+mj-ea"/>
            </a:endParaRPr>
          </a:p>
        </p:txBody>
      </p:sp>
    </p:spTree>
    <p:extLst>
      <p:ext uri="{BB962C8B-B14F-4D97-AF65-F5344CB8AC3E}">
        <p14:creationId xmlns:p14="http://schemas.microsoft.com/office/powerpoint/2010/main" val="3708063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偏相関係数</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14</a:t>
            </a:fld>
            <a:endParaRPr lang="en-US" altLang="ja-JP" dirty="0"/>
          </a:p>
        </p:txBody>
      </p:sp>
      <p:sp>
        <p:nvSpPr>
          <p:cNvPr id="6" name="正方形/長方形 3"/>
          <p:cNvSpPr>
            <a:spLocks noChangeArrowheads="1"/>
          </p:cNvSpPr>
          <p:nvPr/>
        </p:nvSpPr>
        <p:spPr bwMode="auto">
          <a:xfrm>
            <a:off x="628070" y="1352337"/>
            <a:ext cx="16049388"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疑似相関がある場合には、当該変数同士の相関係数ではなく、第三の因子の影響を取り除いた</a:t>
            </a:r>
            <a:r>
              <a:rPr lang="ja-JP" altLang="en-US" sz="3600" dirty="0" smtClean="0">
                <a:solidFill>
                  <a:srgbClr val="FF0000"/>
                </a:solidFill>
                <a:latin typeface="+mj-ea"/>
                <a:ea typeface="+mj-ea"/>
              </a:rPr>
              <a:t>偏相関係数</a:t>
            </a:r>
            <a:r>
              <a:rPr lang="ja-JP" altLang="en-US" sz="3600" dirty="0" smtClean="0">
                <a:latin typeface="+mj-ea"/>
                <a:ea typeface="+mj-ea"/>
              </a:rPr>
              <a:t>を用いる。</a:t>
            </a:r>
            <a:endParaRPr lang="en-US" altLang="ja-JP" sz="3600" dirty="0" smtClean="0">
              <a:latin typeface="+mj-ea"/>
              <a:ea typeface="+mj-ea"/>
            </a:endParaRPr>
          </a:p>
          <a:p>
            <a:pPr marL="0" indent="0" eaLnBrk="1" hangingPunct="1">
              <a:spcAft>
                <a:spcPts val="1200"/>
              </a:spcAft>
              <a:buClr>
                <a:srgbClr val="A50021"/>
              </a:buClr>
            </a:pPr>
            <a:r>
              <a:rPr lang="ja-JP" altLang="en-US" sz="3600" dirty="0">
                <a:latin typeface="+mj-ea"/>
                <a:ea typeface="+mj-ea"/>
              </a:rPr>
              <a:t>疑似</a:t>
            </a:r>
            <a:r>
              <a:rPr lang="ja-JP" altLang="en-US" sz="3600" dirty="0" smtClean="0">
                <a:latin typeface="+mj-ea"/>
                <a:ea typeface="+mj-ea"/>
              </a:rPr>
              <a:t>相関がある変数を</a:t>
            </a:r>
            <a:r>
              <a:rPr lang="en-US" altLang="ja-JP" sz="3600" dirty="0" err="1" smtClean="0">
                <a:latin typeface="+mj-ea"/>
                <a:ea typeface="+mj-ea"/>
              </a:rPr>
              <a:t>x,y</a:t>
            </a:r>
            <a:r>
              <a:rPr lang="en-US" altLang="ja-JP" sz="3600" dirty="0" smtClean="0">
                <a:latin typeface="+mj-ea"/>
                <a:ea typeface="+mj-ea"/>
              </a:rPr>
              <a:t> </a:t>
            </a:r>
          </a:p>
          <a:p>
            <a:pPr marL="0" indent="0" eaLnBrk="1" hangingPunct="1">
              <a:spcAft>
                <a:spcPts val="1200"/>
              </a:spcAft>
              <a:buClr>
                <a:srgbClr val="A50021"/>
              </a:buClr>
            </a:pPr>
            <a:r>
              <a:rPr lang="en-US" altLang="ja-JP" sz="3600" dirty="0" smtClean="0">
                <a:latin typeface="+mj-ea"/>
                <a:ea typeface="+mj-ea"/>
              </a:rPr>
              <a:t>X</a:t>
            </a:r>
            <a:r>
              <a:rPr lang="ja-JP" altLang="en-US" sz="3600" dirty="0" smtClean="0">
                <a:latin typeface="+mj-ea"/>
                <a:ea typeface="+mj-ea"/>
              </a:rPr>
              <a:t>と</a:t>
            </a:r>
            <a:r>
              <a:rPr lang="en-US" altLang="ja-JP" sz="3600" dirty="0" smtClean="0">
                <a:latin typeface="+mj-ea"/>
                <a:ea typeface="+mj-ea"/>
              </a:rPr>
              <a:t>y</a:t>
            </a:r>
            <a:r>
              <a:rPr lang="ja-JP" altLang="en-US" sz="3600" dirty="0" smtClean="0">
                <a:latin typeface="+mj-ea"/>
                <a:ea typeface="+mj-ea"/>
              </a:rPr>
              <a:t>に影響する第三</a:t>
            </a:r>
            <a:r>
              <a:rPr lang="ja-JP" altLang="en-US" sz="3600" dirty="0">
                <a:latin typeface="+mj-ea"/>
                <a:ea typeface="+mj-ea"/>
              </a:rPr>
              <a:t>の</a:t>
            </a:r>
            <a:r>
              <a:rPr lang="ja-JP" altLang="en-US" sz="3600" dirty="0" smtClean="0">
                <a:latin typeface="+mj-ea"/>
                <a:ea typeface="+mj-ea"/>
              </a:rPr>
              <a:t>因子を</a:t>
            </a:r>
            <a:r>
              <a:rPr lang="en-US" altLang="ja-JP" sz="3600" dirty="0" smtClean="0">
                <a:latin typeface="+mj-ea"/>
                <a:ea typeface="+mj-ea"/>
              </a:rPr>
              <a:t>z</a:t>
            </a:r>
            <a:r>
              <a:rPr lang="ja-JP" altLang="en-US" sz="3600" dirty="0" smtClean="0">
                <a:latin typeface="+mj-ea"/>
                <a:ea typeface="+mj-ea"/>
              </a:rPr>
              <a:t>とする。</a:t>
            </a:r>
            <a:endParaRPr lang="en-US" altLang="ja-JP" sz="3600" dirty="0" smtClean="0">
              <a:latin typeface="+mj-ea"/>
              <a:ea typeface="+mj-ea"/>
            </a:endParaRPr>
          </a:p>
          <a:p>
            <a:pPr marL="0" indent="0" eaLnBrk="1" hangingPunct="1">
              <a:spcAft>
                <a:spcPts val="1200"/>
              </a:spcAft>
              <a:buClr>
                <a:srgbClr val="A50021"/>
              </a:buClr>
            </a:pPr>
            <a:r>
              <a:rPr lang="en-US" altLang="ja-JP" sz="3600" dirty="0">
                <a:latin typeface="+mj-ea"/>
                <a:ea typeface="+mj-ea"/>
              </a:rPr>
              <a:t>x</a:t>
            </a:r>
            <a:r>
              <a:rPr lang="ja-JP" altLang="en-US" sz="3600" dirty="0" smtClean="0">
                <a:latin typeface="+mj-ea"/>
                <a:ea typeface="+mj-ea"/>
              </a:rPr>
              <a:t>と</a:t>
            </a:r>
            <a:r>
              <a:rPr lang="en-US" altLang="ja-JP" sz="3600" dirty="0" smtClean="0">
                <a:latin typeface="+mj-ea"/>
                <a:ea typeface="+mj-ea"/>
              </a:rPr>
              <a:t>y</a:t>
            </a:r>
            <a:r>
              <a:rPr lang="ja-JP" altLang="en-US" sz="3600" dirty="0" smtClean="0">
                <a:latin typeface="+mj-ea"/>
                <a:ea typeface="+mj-ea"/>
              </a:rPr>
              <a:t>の相関係数：</a:t>
            </a:r>
            <a:endParaRPr lang="en-US" altLang="ja-JP" sz="3600" dirty="0" smtClean="0">
              <a:latin typeface="+mj-ea"/>
              <a:ea typeface="+mj-ea"/>
            </a:endParaRPr>
          </a:p>
          <a:p>
            <a:pPr marL="0" indent="0">
              <a:spcAft>
                <a:spcPts val="1200"/>
              </a:spcAft>
              <a:buClr>
                <a:srgbClr val="A50021"/>
              </a:buClr>
            </a:pPr>
            <a:r>
              <a:rPr lang="en-US" altLang="ja-JP" sz="3600" dirty="0">
                <a:latin typeface="+mj-ea"/>
                <a:ea typeface="+mj-ea"/>
              </a:rPr>
              <a:t>y</a:t>
            </a:r>
            <a:r>
              <a:rPr lang="ja-JP" altLang="en-US" sz="3600" dirty="0" smtClean="0">
                <a:latin typeface="+mj-ea"/>
                <a:ea typeface="+mj-ea"/>
              </a:rPr>
              <a:t>と</a:t>
            </a:r>
            <a:r>
              <a:rPr lang="en-US" altLang="ja-JP" sz="3600" dirty="0">
                <a:latin typeface="+mj-ea"/>
                <a:ea typeface="+mj-ea"/>
              </a:rPr>
              <a:t>z</a:t>
            </a:r>
            <a:r>
              <a:rPr lang="ja-JP" altLang="en-US" sz="3600" dirty="0" smtClean="0">
                <a:latin typeface="+mj-ea"/>
                <a:ea typeface="+mj-ea"/>
              </a:rPr>
              <a:t>の</a:t>
            </a:r>
            <a:r>
              <a:rPr lang="ja-JP" altLang="en-US" sz="3600" dirty="0">
                <a:latin typeface="+mj-ea"/>
                <a:ea typeface="+mj-ea"/>
              </a:rPr>
              <a:t>相関係数：</a:t>
            </a:r>
            <a:endParaRPr lang="en-US" altLang="ja-JP" sz="3600" dirty="0">
              <a:latin typeface="+mj-ea"/>
              <a:ea typeface="+mj-ea"/>
            </a:endParaRPr>
          </a:p>
          <a:p>
            <a:pPr marL="0" indent="0">
              <a:spcAft>
                <a:spcPts val="1200"/>
              </a:spcAft>
              <a:buClr>
                <a:srgbClr val="A50021"/>
              </a:buClr>
            </a:pPr>
            <a:r>
              <a:rPr lang="en-US" altLang="ja-JP" sz="3600" dirty="0">
                <a:latin typeface="+mj-ea"/>
                <a:ea typeface="+mj-ea"/>
              </a:rPr>
              <a:t>z</a:t>
            </a:r>
            <a:r>
              <a:rPr lang="ja-JP" altLang="en-US" sz="3600" dirty="0" smtClean="0">
                <a:latin typeface="+mj-ea"/>
                <a:ea typeface="+mj-ea"/>
              </a:rPr>
              <a:t>と</a:t>
            </a:r>
            <a:r>
              <a:rPr lang="en-US" altLang="ja-JP" sz="3600" dirty="0">
                <a:latin typeface="+mj-ea"/>
                <a:ea typeface="+mj-ea"/>
              </a:rPr>
              <a:t>x</a:t>
            </a:r>
            <a:r>
              <a:rPr lang="ja-JP" altLang="en-US" sz="3600" dirty="0" smtClean="0">
                <a:latin typeface="+mj-ea"/>
                <a:ea typeface="+mj-ea"/>
              </a:rPr>
              <a:t>の</a:t>
            </a:r>
            <a:r>
              <a:rPr lang="ja-JP" altLang="en-US" sz="3600" dirty="0">
                <a:latin typeface="+mj-ea"/>
                <a:ea typeface="+mj-ea"/>
              </a:rPr>
              <a:t>相関係数</a:t>
            </a:r>
            <a:r>
              <a:rPr lang="ja-JP" altLang="en-US" sz="3600" dirty="0" smtClean="0">
                <a:latin typeface="+mj-ea"/>
                <a:ea typeface="+mj-ea"/>
              </a:rPr>
              <a:t>：</a:t>
            </a:r>
            <a:endParaRPr lang="en-US" altLang="ja-JP" sz="4400" dirty="0" smtClean="0">
              <a:latin typeface="+mj-ea"/>
              <a:ea typeface="+mj-ea"/>
            </a:endParaRPr>
          </a:p>
          <a:p>
            <a:pPr marL="0" indent="0" eaLnBrk="1" hangingPunct="1">
              <a:spcAft>
                <a:spcPts val="1200"/>
              </a:spcAft>
              <a:buClr>
                <a:srgbClr val="A50021"/>
              </a:buClr>
            </a:pPr>
            <a:endParaRPr lang="en-US" altLang="ja-JP" sz="3600" dirty="0" smtClean="0">
              <a:latin typeface="+mj-ea"/>
              <a:ea typeface="+mj-ea"/>
            </a:endParaRPr>
          </a:p>
        </p:txBody>
      </p:sp>
      <p:pic>
        <p:nvPicPr>
          <p:cNvPr id="4098" name="Picture 2" descr=" \displaystyle r_{xy \cdot z}=\frac{r_{xy}-r_{xz}r_{yz}}{\sqrt{1-r_{xz}^{2}}\sqrt{1-r_{yz}^{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155" y="6584673"/>
            <a:ext cx="6758634" cy="1695235"/>
          </a:xfrm>
          <a:prstGeom prst="rect">
            <a:avLst/>
          </a:prstGeom>
          <a:noFill/>
          <a:extLst>
            <a:ext uri="{909E8E84-426E-40DD-AFC4-6F175D3DCCD1}">
              <a14:hiddenFill xmlns:a14="http://schemas.microsoft.com/office/drawing/2010/main">
                <a:solidFill>
                  <a:srgbClr val="FFFFFF"/>
                </a:solidFill>
              </a14:hiddenFill>
            </a:ext>
          </a:extLst>
        </p:spPr>
      </p:pic>
      <p:sp>
        <p:nvSpPr>
          <p:cNvPr id="7" name="二等辺三角形 6"/>
          <p:cNvSpPr/>
          <p:nvPr/>
        </p:nvSpPr>
        <p:spPr bwMode="auto">
          <a:xfrm rot="10800000">
            <a:off x="5304011" y="6183263"/>
            <a:ext cx="6156684" cy="324036"/>
          </a:xfrm>
          <a:prstGeom prst="triangle">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正方形/長方形 3"/>
          <p:cNvSpPr>
            <a:spLocks noChangeArrowheads="1"/>
          </p:cNvSpPr>
          <p:nvPr/>
        </p:nvSpPr>
        <p:spPr bwMode="auto">
          <a:xfrm>
            <a:off x="1091543" y="6771937"/>
            <a:ext cx="7120396"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200" dirty="0" smtClean="0">
                <a:latin typeface="+mj-ea"/>
                <a:ea typeface="+mj-ea"/>
              </a:rPr>
              <a:t>第三の因子</a:t>
            </a:r>
            <a:r>
              <a:rPr lang="en-US" altLang="ja-JP" sz="3200" dirty="0" smtClean="0">
                <a:latin typeface="+mj-ea"/>
                <a:ea typeface="+mj-ea"/>
              </a:rPr>
              <a:t>z</a:t>
            </a:r>
            <a:r>
              <a:rPr lang="ja-JP" altLang="en-US" sz="3200" dirty="0" smtClean="0">
                <a:latin typeface="+mj-ea"/>
                <a:ea typeface="+mj-ea"/>
              </a:rPr>
              <a:t>の影響を</a:t>
            </a:r>
            <a:endParaRPr lang="en-US" altLang="ja-JP" sz="3200" dirty="0" smtClean="0">
              <a:latin typeface="+mj-ea"/>
              <a:ea typeface="+mj-ea"/>
            </a:endParaRPr>
          </a:p>
          <a:p>
            <a:pPr marL="0" indent="0" eaLnBrk="1" hangingPunct="1">
              <a:spcAft>
                <a:spcPts val="1200"/>
              </a:spcAft>
              <a:buClr>
                <a:srgbClr val="A50021"/>
              </a:buClr>
            </a:pPr>
            <a:r>
              <a:rPr lang="ja-JP" altLang="en-US" sz="3200" dirty="0" smtClean="0">
                <a:latin typeface="+mj-ea"/>
                <a:ea typeface="+mj-ea"/>
              </a:rPr>
              <a:t>除いた</a:t>
            </a:r>
            <a:r>
              <a:rPr lang="ja-JP" altLang="en-US" sz="3200" dirty="0" smtClean="0">
                <a:solidFill>
                  <a:srgbClr val="FF0000"/>
                </a:solidFill>
                <a:latin typeface="+mj-ea"/>
                <a:ea typeface="+mj-ea"/>
              </a:rPr>
              <a:t>偏相関係数</a:t>
            </a:r>
            <a:endParaRPr lang="en-US" altLang="ja-JP" sz="3200" dirty="0" smtClean="0">
              <a:latin typeface="+mj-ea"/>
              <a:ea typeface="+mj-ea"/>
            </a:endParaRPr>
          </a:p>
        </p:txBody>
      </p:sp>
      <p:pic>
        <p:nvPicPr>
          <p:cNvPr id="4100" name="Picture 4" descr="$$&#10;r_{xy}&#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5919" y="4023023"/>
            <a:ext cx="699347" cy="40147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10;r_{yz}&#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650" y="4873464"/>
            <a:ext cx="696350" cy="41513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10;r_{z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5920" y="5637329"/>
            <a:ext cx="772402" cy="37134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10;r_{x/z \cdot y/z}&#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9957" y="6924802"/>
            <a:ext cx="2144983" cy="523967"/>
          </a:xfrm>
          <a:prstGeom prst="rect">
            <a:avLst/>
          </a:prstGeom>
          <a:solidFill>
            <a:schemeClr val="bg1"/>
          </a:solidFill>
        </p:spPr>
      </p:pic>
      <p:sp>
        <p:nvSpPr>
          <p:cNvPr id="13" name="テキスト ボックス 12"/>
          <p:cNvSpPr txBox="1"/>
          <p:nvPr/>
        </p:nvSpPr>
        <p:spPr>
          <a:xfrm>
            <a:off x="623491" y="8667539"/>
            <a:ext cx="15877764" cy="523220"/>
          </a:xfrm>
          <a:prstGeom prst="rect">
            <a:avLst/>
          </a:prstGeom>
          <a:noFill/>
        </p:spPr>
        <p:txBody>
          <a:bodyPr wrap="square" rtlCol="0">
            <a:spAutoFit/>
          </a:bodyPr>
          <a:lstStyle/>
          <a:p>
            <a:r>
              <a:rPr kumimoji="1" lang="en-US" altLang="ja-JP" sz="2800" dirty="0" smtClean="0">
                <a:latin typeface="+mn-ea"/>
                <a:ea typeface="+mn-ea"/>
              </a:rPr>
              <a:t>※</a:t>
            </a:r>
            <a:r>
              <a:rPr kumimoji="1" lang="ja-JP" altLang="en-US" sz="2800" dirty="0" smtClean="0">
                <a:latin typeface="+mn-ea"/>
                <a:ea typeface="+mn-ea"/>
              </a:rPr>
              <a:t>関連しあっている変数の個数が</a:t>
            </a:r>
            <a:r>
              <a:rPr kumimoji="1" lang="en-US" altLang="ja-JP" sz="2800" dirty="0" smtClean="0">
                <a:latin typeface="+mn-ea"/>
                <a:ea typeface="+mn-ea"/>
              </a:rPr>
              <a:t>4</a:t>
            </a:r>
            <a:r>
              <a:rPr kumimoji="1" lang="ja-JP" altLang="en-US" sz="2800" dirty="0" smtClean="0">
                <a:latin typeface="+mn-ea"/>
                <a:ea typeface="+mn-ea"/>
              </a:rPr>
              <a:t>個以上の場合も、偏相関係数は定義できる。後ほど説明します。</a:t>
            </a:r>
            <a:endParaRPr kumimoji="1" lang="ja-JP" altLang="en-US" sz="2800" dirty="0">
              <a:latin typeface="+mn-ea"/>
              <a:ea typeface="+mn-ea"/>
            </a:endParaRPr>
          </a:p>
        </p:txBody>
      </p:sp>
    </p:spTree>
    <p:extLst>
      <p:ext uri="{BB962C8B-B14F-4D97-AF65-F5344CB8AC3E}">
        <p14:creationId xmlns:p14="http://schemas.microsoft.com/office/powerpoint/2010/main" val="257251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フローチャート: データ 11"/>
          <p:cNvSpPr/>
          <p:nvPr/>
        </p:nvSpPr>
        <p:spPr bwMode="auto">
          <a:xfrm>
            <a:off x="3683831" y="6235080"/>
            <a:ext cx="9901100" cy="2384648"/>
          </a:xfrm>
          <a:prstGeom prst="flowChartInputOutpu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 name="タイトル 1"/>
          <p:cNvSpPr>
            <a:spLocks noGrp="1"/>
          </p:cNvSpPr>
          <p:nvPr>
            <p:ph type="title"/>
          </p:nvPr>
        </p:nvSpPr>
        <p:spPr/>
        <p:txBody>
          <a:bodyPr/>
          <a:lstStyle/>
          <a:p>
            <a:r>
              <a:rPr kumimoji="1" lang="en-US" altLang="ja-JP" dirty="0" smtClean="0"/>
              <a:t>【</a:t>
            </a:r>
            <a:r>
              <a:rPr kumimoji="1" lang="ja-JP" altLang="en-US" dirty="0" smtClean="0"/>
              <a:t>参考</a:t>
            </a:r>
            <a:r>
              <a:rPr kumimoji="1" lang="en-US" altLang="ja-JP" dirty="0" smtClean="0"/>
              <a:t>】</a:t>
            </a:r>
            <a:r>
              <a:rPr kumimoji="1" lang="ja-JP" altLang="en-US" dirty="0" smtClean="0"/>
              <a:t>幾何学的イメージ</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15</a:t>
            </a:fld>
            <a:endParaRPr lang="en-US" altLang="ja-JP" dirty="0"/>
          </a:p>
        </p:txBody>
      </p:sp>
      <p:cxnSp>
        <p:nvCxnSpPr>
          <p:cNvPr id="6" name="直線矢印コネクタ 5"/>
          <p:cNvCxnSpPr/>
          <p:nvPr/>
        </p:nvCxnSpPr>
        <p:spPr bwMode="auto">
          <a:xfrm>
            <a:off x="8328347" y="6937159"/>
            <a:ext cx="2952328" cy="686596"/>
          </a:xfrm>
          <a:prstGeom prst="straightConnector1">
            <a:avLst/>
          </a:prstGeom>
          <a:solidFill>
            <a:schemeClr val="accent1"/>
          </a:solidFill>
          <a:ln w="38100" cap="flat" cmpd="sng" algn="ctr">
            <a:solidFill>
              <a:schemeClr val="tx1"/>
            </a:solidFill>
            <a:prstDash val="solid"/>
            <a:round/>
            <a:headEnd type="oval" w="med" len="med"/>
            <a:tailEnd type="triangle" w="med" len="med"/>
          </a:ln>
          <a:effectLst/>
        </p:spPr>
      </p:cxnSp>
      <p:cxnSp>
        <p:nvCxnSpPr>
          <p:cNvPr id="8" name="直線矢印コネクタ 7"/>
          <p:cNvCxnSpPr/>
          <p:nvPr/>
        </p:nvCxnSpPr>
        <p:spPr bwMode="auto">
          <a:xfrm flipH="1">
            <a:off x="5664050" y="6919156"/>
            <a:ext cx="2672681" cy="913432"/>
          </a:xfrm>
          <a:prstGeom prst="straightConnector1">
            <a:avLst/>
          </a:prstGeom>
          <a:solidFill>
            <a:schemeClr val="accent1"/>
          </a:solidFill>
          <a:ln w="38100" cap="flat" cmpd="sng" algn="ctr">
            <a:solidFill>
              <a:schemeClr val="tx1"/>
            </a:solidFill>
            <a:prstDash val="solid"/>
            <a:round/>
            <a:headEnd type="oval" w="med" len="med"/>
            <a:tailEnd type="triangle" w="med" len="med"/>
          </a:ln>
          <a:effectLst/>
        </p:spPr>
      </p:cxnSp>
      <p:cxnSp>
        <p:nvCxnSpPr>
          <p:cNvPr id="10" name="直線矢印コネクタ 9"/>
          <p:cNvCxnSpPr/>
          <p:nvPr/>
        </p:nvCxnSpPr>
        <p:spPr bwMode="auto">
          <a:xfrm flipV="1">
            <a:off x="8328347" y="3482963"/>
            <a:ext cx="20960" cy="3480582"/>
          </a:xfrm>
          <a:prstGeom prst="straightConnector1">
            <a:avLst/>
          </a:prstGeom>
          <a:solidFill>
            <a:schemeClr val="accent1"/>
          </a:solidFill>
          <a:ln w="38100" cap="flat" cmpd="sng" algn="ctr">
            <a:solidFill>
              <a:schemeClr val="tx1"/>
            </a:solidFill>
            <a:prstDash val="solid"/>
            <a:round/>
            <a:headEnd type="oval" w="med" len="med"/>
            <a:tailEnd type="triangle" w="med" len="med"/>
          </a:ln>
          <a:effectLst/>
        </p:spPr>
      </p:cxnSp>
      <p:cxnSp>
        <p:nvCxnSpPr>
          <p:cNvPr id="17" name="直線矢印コネクタ 16"/>
          <p:cNvCxnSpPr/>
          <p:nvPr/>
        </p:nvCxnSpPr>
        <p:spPr bwMode="auto">
          <a:xfrm flipH="1" flipV="1">
            <a:off x="5664051" y="4686908"/>
            <a:ext cx="2685256" cy="2227438"/>
          </a:xfrm>
          <a:prstGeom prst="straightConnector1">
            <a:avLst/>
          </a:prstGeom>
          <a:solidFill>
            <a:schemeClr val="accent1"/>
          </a:solidFill>
          <a:ln w="38100" cap="flat" cmpd="sng" algn="ctr">
            <a:solidFill>
              <a:srgbClr val="FF0000"/>
            </a:solidFill>
            <a:prstDash val="solid"/>
            <a:round/>
            <a:headEnd type="oval" w="med" len="med"/>
            <a:tailEnd type="triangle" w="med" len="med"/>
          </a:ln>
          <a:effectLst/>
        </p:spPr>
      </p:cxnSp>
      <p:cxnSp>
        <p:nvCxnSpPr>
          <p:cNvPr id="16" name="直線コネクタ 15"/>
          <p:cNvCxnSpPr/>
          <p:nvPr/>
        </p:nvCxnSpPr>
        <p:spPr bwMode="auto">
          <a:xfrm>
            <a:off x="5664051" y="4758916"/>
            <a:ext cx="0" cy="3033953"/>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23" name="直線矢印コネクタ 22"/>
          <p:cNvCxnSpPr/>
          <p:nvPr/>
        </p:nvCxnSpPr>
        <p:spPr bwMode="auto">
          <a:xfrm flipV="1">
            <a:off x="8328347" y="4632901"/>
            <a:ext cx="2988332" cy="2286255"/>
          </a:xfrm>
          <a:prstGeom prst="straightConnector1">
            <a:avLst/>
          </a:prstGeom>
          <a:solidFill>
            <a:schemeClr val="accent1"/>
          </a:solidFill>
          <a:ln w="38100" cap="flat" cmpd="sng" algn="ctr">
            <a:solidFill>
              <a:schemeClr val="tx1"/>
            </a:solidFill>
            <a:prstDash val="solid"/>
            <a:round/>
            <a:headEnd type="oval" w="med" len="med"/>
            <a:tailEnd type="triangle" w="med" len="med"/>
          </a:ln>
          <a:effectLst/>
        </p:spPr>
      </p:cxnSp>
      <p:cxnSp>
        <p:nvCxnSpPr>
          <p:cNvPr id="27" name="直線コネクタ 26"/>
          <p:cNvCxnSpPr/>
          <p:nvPr/>
        </p:nvCxnSpPr>
        <p:spPr bwMode="auto">
          <a:xfrm>
            <a:off x="11280675" y="4650904"/>
            <a:ext cx="0" cy="3033953"/>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22" name="直線コネクタ 21"/>
          <p:cNvCxnSpPr/>
          <p:nvPr/>
        </p:nvCxnSpPr>
        <p:spPr bwMode="auto">
          <a:xfrm>
            <a:off x="8004311" y="6658744"/>
            <a:ext cx="0" cy="3684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線コネクタ 31"/>
          <p:cNvCxnSpPr/>
          <p:nvPr/>
        </p:nvCxnSpPr>
        <p:spPr bwMode="auto">
          <a:xfrm flipV="1">
            <a:off x="8004311" y="6559116"/>
            <a:ext cx="332420" cy="1080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線コネクタ 33"/>
          <p:cNvCxnSpPr/>
          <p:nvPr/>
        </p:nvCxnSpPr>
        <p:spPr bwMode="auto">
          <a:xfrm>
            <a:off x="8724391" y="6667128"/>
            <a:ext cx="0" cy="3684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線コネクタ 34"/>
          <p:cNvCxnSpPr/>
          <p:nvPr/>
        </p:nvCxnSpPr>
        <p:spPr bwMode="auto">
          <a:xfrm>
            <a:off x="8328347" y="6559116"/>
            <a:ext cx="42366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9" name="正方形/長方形 3"/>
          <p:cNvSpPr>
            <a:spLocks noChangeArrowheads="1"/>
          </p:cNvSpPr>
          <p:nvPr/>
        </p:nvSpPr>
        <p:spPr bwMode="auto">
          <a:xfrm>
            <a:off x="523875" y="1352337"/>
            <a:ext cx="16049388"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spcAft>
                <a:spcPts val="1200"/>
              </a:spcAft>
              <a:buClr>
                <a:srgbClr val="A50021"/>
              </a:buClr>
            </a:pPr>
            <a:r>
              <a:rPr lang="ja-JP" altLang="en-US" sz="2800" dirty="0" smtClean="0">
                <a:latin typeface="+mj-ea"/>
                <a:ea typeface="+mj-ea"/>
              </a:rPr>
              <a:t>いま、ベクトル</a:t>
            </a:r>
            <a:r>
              <a:rPr lang="en-US" altLang="ja-JP" sz="2800" dirty="0">
                <a:latin typeface="+mj-ea"/>
                <a:ea typeface="+mj-ea"/>
              </a:rPr>
              <a:t>Y,X</a:t>
            </a:r>
            <a:r>
              <a:rPr lang="ja-JP" altLang="en-US" sz="2800" dirty="0">
                <a:latin typeface="+mj-ea"/>
                <a:ea typeface="+mj-ea"/>
              </a:rPr>
              <a:t>からベクトル</a:t>
            </a:r>
            <a:r>
              <a:rPr lang="en-US" altLang="ja-JP" sz="2800" dirty="0">
                <a:latin typeface="+mj-ea"/>
                <a:ea typeface="+mj-ea"/>
              </a:rPr>
              <a:t>Z</a:t>
            </a:r>
            <a:r>
              <a:rPr lang="ja-JP" altLang="en-US" sz="2800" dirty="0">
                <a:latin typeface="+mj-ea"/>
                <a:ea typeface="+mj-ea"/>
              </a:rPr>
              <a:t>の影響を排除した時の相関をみたい</a:t>
            </a:r>
            <a:r>
              <a:rPr lang="ja-JP" altLang="en-US" sz="2800" dirty="0" smtClean="0">
                <a:latin typeface="+mj-ea"/>
                <a:ea typeface="+mj-ea"/>
              </a:rPr>
              <a:t>とします。</a:t>
            </a:r>
            <a:endParaRPr lang="en-US" altLang="ja-JP" sz="2800" dirty="0">
              <a:latin typeface="+mj-ea"/>
              <a:ea typeface="+mj-ea"/>
            </a:endParaRPr>
          </a:p>
          <a:p>
            <a:pPr marL="0" indent="0" eaLnBrk="1" hangingPunct="1">
              <a:spcAft>
                <a:spcPts val="1200"/>
              </a:spcAft>
              <a:buClr>
                <a:srgbClr val="A50021"/>
              </a:buClr>
            </a:pPr>
            <a:r>
              <a:rPr lang="ja-JP" altLang="en-US" sz="2800" dirty="0" smtClean="0">
                <a:latin typeface="+mj-ea"/>
                <a:ea typeface="+mj-ea"/>
              </a:rPr>
              <a:t>・ベクトル</a:t>
            </a:r>
            <a:r>
              <a:rPr lang="en-US" altLang="ja-JP" sz="2800" dirty="0" smtClean="0">
                <a:latin typeface="+mj-ea"/>
                <a:ea typeface="+mj-ea"/>
              </a:rPr>
              <a:t>Z</a:t>
            </a:r>
            <a:r>
              <a:rPr lang="ja-JP" altLang="en-US" sz="2800" dirty="0" smtClean="0">
                <a:latin typeface="+mj-ea"/>
                <a:ea typeface="+mj-ea"/>
              </a:rPr>
              <a:t>に直交する平面</a:t>
            </a:r>
            <a:r>
              <a:rPr lang="en-US" altLang="ja-JP" sz="2800" dirty="0" smtClean="0">
                <a:latin typeface="+mj-ea"/>
                <a:ea typeface="+mj-ea"/>
              </a:rPr>
              <a:t>S</a:t>
            </a:r>
            <a:r>
              <a:rPr lang="ja-JP" altLang="en-US" sz="2800" dirty="0" smtClean="0">
                <a:latin typeface="+mj-ea"/>
                <a:ea typeface="+mj-ea"/>
              </a:rPr>
              <a:t>を考えます。</a:t>
            </a:r>
            <a:endParaRPr lang="en-US" altLang="ja-JP" sz="2800" dirty="0" smtClean="0">
              <a:latin typeface="+mj-ea"/>
              <a:ea typeface="+mj-ea"/>
            </a:endParaRPr>
          </a:p>
          <a:p>
            <a:pPr marL="0" indent="0" eaLnBrk="1" hangingPunct="1">
              <a:spcAft>
                <a:spcPts val="1200"/>
              </a:spcAft>
              <a:buClr>
                <a:srgbClr val="A50021"/>
              </a:buClr>
            </a:pPr>
            <a:r>
              <a:rPr lang="ja-JP" altLang="en-US" sz="2800" dirty="0" smtClean="0">
                <a:latin typeface="+mj-ea"/>
                <a:ea typeface="+mj-ea"/>
              </a:rPr>
              <a:t>・ベクトル</a:t>
            </a:r>
            <a:r>
              <a:rPr lang="en-US" altLang="ja-JP" sz="2800" dirty="0" smtClean="0">
                <a:latin typeface="+mj-ea"/>
                <a:ea typeface="+mj-ea"/>
              </a:rPr>
              <a:t>Y</a:t>
            </a:r>
            <a:r>
              <a:rPr lang="ja-JP" altLang="en-US" sz="2800" dirty="0" err="1" smtClean="0">
                <a:latin typeface="+mj-ea"/>
                <a:ea typeface="+mj-ea"/>
              </a:rPr>
              <a:t>、</a:t>
            </a:r>
            <a:r>
              <a:rPr lang="en-US" altLang="ja-JP" sz="2800" dirty="0" smtClean="0">
                <a:latin typeface="+mj-ea"/>
                <a:ea typeface="+mj-ea"/>
              </a:rPr>
              <a:t>X</a:t>
            </a:r>
            <a:r>
              <a:rPr lang="ja-JP" altLang="en-US" sz="2800" dirty="0" smtClean="0">
                <a:latin typeface="+mj-ea"/>
                <a:ea typeface="+mj-ea"/>
              </a:rPr>
              <a:t>から平面</a:t>
            </a:r>
            <a:r>
              <a:rPr lang="en-US" altLang="ja-JP" sz="2800" dirty="0" smtClean="0">
                <a:latin typeface="+mj-ea"/>
                <a:ea typeface="+mj-ea"/>
              </a:rPr>
              <a:t>S</a:t>
            </a:r>
            <a:r>
              <a:rPr lang="ja-JP" altLang="en-US" sz="2800" dirty="0" smtClean="0">
                <a:latin typeface="+mj-ea"/>
                <a:ea typeface="+mj-ea"/>
              </a:rPr>
              <a:t>へ垂線をおろし、射影したものを</a:t>
            </a:r>
            <a:r>
              <a:rPr lang="en-US" altLang="ja-JP" sz="2800" dirty="0" smtClean="0">
                <a:latin typeface="+mj-ea"/>
                <a:ea typeface="+mj-ea"/>
              </a:rPr>
              <a:t>Y’, X’</a:t>
            </a:r>
            <a:r>
              <a:rPr lang="ja-JP" altLang="en-US" sz="2800" dirty="0" smtClean="0">
                <a:latin typeface="+mj-ea"/>
                <a:ea typeface="+mj-ea"/>
              </a:rPr>
              <a:t>とする（これらは</a:t>
            </a:r>
            <a:r>
              <a:rPr lang="en-US" altLang="ja-JP" sz="2800" dirty="0" smtClean="0">
                <a:latin typeface="+mj-ea"/>
                <a:ea typeface="+mj-ea"/>
              </a:rPr>
              <a:t>Z</a:t>
            </a:r>
            <a:r>
              <a:rPr lang="ja-JP" altLang="en-US" sz="2800" dirty="0" smtClean="0">
                <a:latin typeface="+mj-ea"/>
                <a:ea typeface="+mj-ea"/>
              </a:rPr>
              <a:t>と無相関）</a:t>
            </a:r>
            <a:endParaRPr lang="en-US" altLang="ja-JP" sz="2800" dirty="0" smtClean="0">
              <a:latin typeface="+mj-ea"/>
              <a:ea typeface="+mj-ea"/>
            </a:endParaRPr>
          </a:p>
          <a:p>
            <a:pPr marL="0" indent="0" eaLnBrk="1" hangingPunct="1">
              <a:spcAft>
                <a:spcPts val="1200"/>
              </a:spcAft>
              <a:buClr>
                <a:srgbClr val="A50021"/>
              </a:buClr>
            </a:pPr>
            <a:r>
              <a:rPr lang="ja-JP" altLang="en-US" sz="2800" dirty="0" smtClean="0">
                <a:latin typeface="+mj-ea"/>
                <a:ea typeface="+mj-ea"/>
              </a:rPr>
              <a:t>・</a:t>
            </a:r>
            <a:r>
              <a:rPr lang="en-US" altLang="ja-JP" sz="2800" dirty="0" smtClean="0">
                <a:latin typeface="+mj-ea"/>
                <a:ea typeface="+mj-ea"/>
              </a:rPr>
              <a:t>Y’</a:t>
            </a:r>
            <a:r>
              <a:rPr lang="ja-JP" altLang="en-US" sz="2800" dirty="0" smtClean="0">
                <a:latin typeface="+mj-ea"/>
                <a:ea typeface="+mj-ea"/>
              </a:rPr>
              <a:t>と</a:t>
            </a:r>
            <a:r>
              <a:rPr lang="en-US" altLang="ja-JP" sz="2800" dirty="0" smtClean="0">
                <a:latin typeface="+mj-ea"/>
                <a:ea typeface="+mj-ea"/>
              </a:rPr>
              <a:t>X’</a:t>
            </a:r>
            <a:r>
              <a:rPr lang="ja-JP" altLang="en-US" sz="2800" dirty="0" smtClean="0">
                <a:latin typeface="+mj-ea"/>
                <a:ea typeface="+mj-ea"/>
              </a:rPr>
              <a:t>の</a:t>
            </a:r>
            <a:r>
              <a:rPr lang="en-US" altLang="ja-JP" sz="2800" dirty="0" smtClean="0">
                <a:latin typeface="+mj-ea"/>
                <a:ea typeface="+mj-ea"/>
              </a:rPr>
              <a:t>(</a:t>
            </a:r>
            <a:r>
              <a:rPr lang="ja-JP" altLang="en-US" sz="2800" dirty="0" smtClean="0">
                <a:latin typeface="+mj-ea"/>
                <a:ea typeface="+mj-ea"/>
              </a:rPr>
              <a:t>正規化後の</a:t>
            </a:r>
            <a:r>
              <a:rPr lang="en-US" altLang="ja-JP" sz="2800" dirty="0" smtClean="0">
                <a:latin typeface="+mj-ea"/>
                <a:ea typeface="+mj-ea"/>
              </a:rPr>
              <a:t>)</a:t>
            </a:r>
            <a:r>
              <a:rPr lang="ja-JP" altLang="en-US" sz="2800" dirty="0" smtClean="0">
                <a:latin typeface="+mj-ea"/>
                <a:ea typeface="+mj-ea"/>
              </a:rPr>
              <a:t>内積が</a:t>
            </a:r>
            <a:r>
              <a:rPr lang="en-US" altLang="ja-JP" sz="2800" dirty="0" smtClean="0">
                <a:latin typeface="+mj-ea"/>
                <a:ea typeface="+mj-ea"/>
              </a:rPr>
              <a:t>Y</a:t>
            </a:r>
            <a:r>
              <a:rPr lang="ja-JP" altLang="en-US" sz="2800" dirty="0" smtClean="0">
                <a:latin typeface="+mj-ea"/>
                <a:ea typeface="+mj-ea"/>
              </a:rPr>
              <a:t>と</a:t>
            </a:r>
            <a:r>
              <a:rPr lang="en-US" altLang="ja-JP" sz="2800" dirty="0" smtClean="0">
                <a:latin typeface="+mj-ea"/>
                <a:ea typeface="+mj-ea"/>
              </a:rPr>
              <a:t>X</a:t>
            </a:r>
            <a:r>
              <a:rPr lang="ja-JP" altLang="en-US" sz="2800" dirty="0" err="1" smtClean="0">
                <a:latin typeface="+mj-ea"/>
                <a:ea typeface="+mj-ea"/>
              </a:rPr>
              <a:t>の偏</a:t>
            </a:r>
            <a:r>
              <a:rPr lang="ja-JP" altLang="en-US" sz="2800" dirty="0" smtClean="0">
                <a:latin typeface="+mj-ea"/>
                <a:ea typeface="+mj-ea"/>
              </a:rPr>
              <a:t>相関係数に相当</a:t>
            </a:r>
            <a:r>
              <a:rPr lang="en-US" altLang="ja-JP" sz="2800" baseline="30000" dirty="0" smtClean="0">
                <a:latin typeface="+mj-ea"/>
                <a:ea typeface="+mj-ea"/>
              </a:rPr>
              <a:t>※</a:t>
            </a:r>
          </a:p>
        </p:txBody>
      </p:sp>
      <p:sp>
        <p:nvSpPr>
          <p:cNvPr id="42" name="正方形/長方形 3"/>
          <p:cNvSpPr>
            <a:spLocks noChangeArrowheads="1"/>
          </p:cNvSpPr>
          <p:nvPr/>
        </p:nvSpPr>
        <p:spPr bwMode="auto">
          <a:xfrm>
            <a:off x="4068464" y="8156624"/>
            <a:ext cx="16754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en-US" altLang="ja-JP" sz="2800" dirty="0" smtClean="0">
                <a:latin typeface="+mj-ea"/>
                <a:ea typeface="+mj-ea"/>
              </a:rPr>
              <a:t>S</a:t>
            </a:r>
          </a:p>
        </p:txBody>
      </p:sp>
      <p:pic>
        <p:nvPicPr>
          <p:cNvPr id="3074" name="Picture 2" descr="\begin{align*}&#10;&amp;\vec{X}&#10;%r_{XY} = \frac{\vec{X}\cdot \vec{Y}}{|\vec{X}||\vec{Y}|}&#10;%|\vec{X}|=\sqrt{ \sum_{i=1}^N X_i^2 }&#10;\end{al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4691" y="4350295"/>
            <a:ext cx="333375" cy="3810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gin{align*}&#10;&amp;\vec{Y}&#10;%r_{XY} = \frac{\vec{X}\cdot \vec{Y}}{|\vec{X}||\vec{Y}|}&#10;%|\vec{X}|=\sqrt{ \sum_{i=1}^N X_i^2 }&#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6979" y="4245791"/>
            <a:ext cx="295275" cy="38100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egin{align*}&#10;&amp;\vec{Z}&#10;%r_{XY} = \frac{\vec{X}\cdot \vec{Y}}{|\vec{X}||\vec{Y}|}&#10;%|\vec{X}|=\sqrt{ \sum_{i=1}^N X_i^2 }&#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5643" y="3712696"/>
            <a:ext cx="285750" cy="3810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egin{align*}&#10;&amp;\vec{Y}^\prime&#10;%r_{XY} = \frac{\vec{X}\cdot \vec{Y}}{|\vec{X}||\vec{Y}|}&#10;%|\vec{X}|=\sqrt{ \sum_{i=1}^N X_i^2 }&#10;\end{al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8192" y="7892704"/>
            <a:ext cx="390525" cy="38100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egin{align*}&#10;&amp;\vec{X}^\prime&#10;%r_{XY} = \frac{\vec{X}\cdot \vec{Y}}{|\vec{X}||\vec{Y}|}&#10;%|\vec{X}|=\sqrt{ \sum_{i=1}^N X_i^2 }&#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46320" y="7697174"/>
            <a:ext cx="438150" cy="381001"/>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6691980" y="8781938"/>
            <a:ext cx="8549135" cy="461665"/>
          </a:xfrm>
          <a:prstGeom prst="rect">
            <a:avLst/>
          </a:prstGeom>
        </p:spPr>
        <p:txBody>
          <a:bodyPr wrap="none">
            <a:spAutoFit/>
          </a:bodyPr>
          <a:lstStyle/>
          <a:p>
            <a:r>
              <a:rPr lang="ja-JP" altLang="en-US" dirty="0"/>
              <a:t>https://moocs.iniad.org/courses/2023/DS110/Week2-Week3/04</a:t>
            </a:r>
          </a:p>
        </p:txBody>
      </p:sp>
      <p:sp>
        <p:nvSpPr>
          <p:cNvPr id="25" name="正方形/長方形 3"/>
          <p:cNvSpPr>
            <a:spLocks noChangeArrowheads="1"/>
          </p:cNvSpPr>
          <p:nvPr/>
        </p:nvSpPr>
        <p:spPr bwMode="auto">
          <a:xfrm>
            <a:off x="587487" y="8775551"/>
            <a:ext cx="16049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spcAft>
                <a:spcPts val="1200"/>
              </a:spcAft>
              <a:buClr>
                <a:srgbClr val="A50021"/>
              </a:buClr>
            </a:pPr>
            <a:r>
              <a:rPr lang="en-US" altLang="ja-JP" sz="2800" dirty="0">
                <a:latin typeface="+mj-ea"/>
                <a:ea typeface="+mj-ea"/>
              </a:rPr>
              <a:t>※</a:t>
            </a:r>
            <a:r>
              <a:rPr lang="ja-JP" altLang="en-US" sz="2800" dirty="0" smtClean="0">
                <a:latin typeface="+mj-ea"/>
                <a:ea typeface="+mj-ea"/>
              </a:rPr>
              <a:t>詳細は</a:t>
            </a:r>
            <a:r>
              <a:rPr lang="en-US" altLang="ja-JP" sz="2800" dirty="0" smtClean="0">
                <a:latin typeface="+mj-ea"/>
                <a:ea typeface="+mj-ea"/>
              </a:rPr>
              <a:t>”</a:t>
            </a:r>
            <a:r>
              <a:rPr lang="ja-JP" altLang="en-US" sz="2800" dirty="0" smtClean="0">
                <a:latin typeface="+mj-ea"/>
                <a:ea typeface="+mj-ea"/>
              </a:rPr>
              <a:t>データサイエンス論</a:t>
            </a:r>
            <a:r>
              <a:rPr lang="en-US" altLang="ja-JP" sz="2800" dirty="0" smtClean="0">
                <a:latin typeface="+mj-ea"/>
                <a:ea typeface="+mj-ea"/>
              </a:rPr>
              <a:t>A”</a:t>
            </a:r>
            <a:r>
              <a:rPr lang="ja-JP" altLang="en-US" sz="2800" dirty="0" smtClean="0">
                <a:latin typeface="+mj-ea"/>
                <a:ea typeface="+mj-ea"/>
              </a:rPr>
              <a:t>参照</a:t>
            </a:r>
            <a:endParaRPr lang="en-US" altLang="ja-JP" sz="2800" dirty="0" smtClean="0">
              <a:latin typeface="+mj-ea"/>
              <a:ea typeface="+mj-ea"/>
            </a:endParaRPr>
          </a:p>
        </p:txBody>
      </p:sp>
    </p:spTree>
    <p:extLst>
      <p:ext uri="{BB962C8B-B14F-4D97-AF65-F5344CB8AC3E}">
        <p14:creationId xmlns:p14="http://schemas.microsoft.com/office/powerpoint/2010/main" val="249638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例題</a:t>
            </a:r>
            <a:r>
              <a:rPr lang="en-US" altLang="ja-JP" dirty="0" smtClean="0"/>
              <a:t>(</a:t>
            </a:r>
            <a:r>
              <a:rPr lang="ja-JP" altLang="en-US" dirty="0" smtClean="0"/>
              <a:t>再掲</a:t>
            </a:r>
            <a:r>
              <a:rPr lang="en-US" altLang="ja-JP" dirty="0" smtClean="0"/>
              <a:t>)</a:t>
            </a:r>
            <a:r>
              <a:rPr lang="ja-JP" altLang="en-US" dirty="0" smtClean="0"/>
              <a:t>   </a:t>
            </a:r>
            <a:endParaRPr kumimoji="1" lang="ja-JP" altLang="en-US" dirty="0">
              <a:solidFill>
                <a:schemeClr val="bg2">
                  <a:lumMod val="25000"/>
                </a:schemeClr>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16</a:t>
            </a:fld>
            <a:endParaRPr lang="en-US" altLang="ja-JP" dirty="0"/>
          </a:p>
        </p:txBody>
      </p:sp>
      <p:sp>
        <p:nvSpPr>
          <p:cNvPr id="7" name="正方形/長方形 3"/>
          <p:cNvSpPr>
            <a:spLocks noChangeArrowheads="1"/>
          </p:cNvSpPr>
          <p:nvPr/>
        </p:nvSpPr>
        <p:spPr bwMode="auto">
          <a:xfrm>
            <a:off x="523875" y="1682763"/>
            <a:ext cx="1604938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データ</a:t>
            </a:r>
            <a:r>
              <a:rPr lang="en-US" altLang="ja-JP" sz="3600" dirty="0" smtClean="0">
                <a:latin typeface="+mj-ea"/>
                <a:ea typeface="+mj-ea"/>
              </a:rPr>
              <a:t> “height.csv”</a:t>
            </a:r>
            <a:r>
              <a:rPr lang="ja-JP" altLang="en-US" sz="3600" dirty="0" smtClean="0">
                <a:latin typeface="+mj-ea"/>
                <a:ea typeface="+mj-ea"/>
              </a:rPr>
              <a:t>には、ある学校の生徒たちに同じ試験を受けてもらった際の</a:t>
            </a:r>
            <a:r>
              <a:rPr lang="en-US" altLang="ja-JP" sz="3600" dirty="0" smtClean="0">
                <a:latin typeface="+mj-ea"/>
                <a:ea typeface="+mj-ea"/>
              </a:rPr>
              <a:t>”</a:t>
            </a:r>
            <a:r>
              <a:rPr lang="ja-JP" altLang="en-US" sz="3600" dirty="0" smtClean="0">
                <a:latin typeface="+mj-ea"/>
                <a:ea typeface="+mj-ea"/>
              </a:rPr>
              <a:t>年齢</a:t>
            </a:r>
            <a:r>
              <a:rPr lang="en-US" altLang="ja-JP" sz="3600" dirty="0" smtClean="0">
                <a:latin typeface="+mj-ea"/>
                <a:ea typeface="+mj-ea"/>
              </a:rPr>
              <a:t>(Age)”,</a:t>
            </a:r>
            <a:r>
              <a:rPr lang="ja-JP" altLang="en-US" sz="3600" dirty="0" smtClean="0">
                <a:latin typeface="+mj-ea"/>
                <a:ea typeface="+mj-ea"/>
              </a:rPr>
              <a:t>“身長</a:t>
            </a:r>
            <a:r>
              <a:rPr lang="en-US" altLang="ja-JP" sz="3600" dirty="0" smtClean="0">
                <a:latin typeface="+mj-ea"/>
                <a:ea typeface="+mj-ea"/>
              </a:rPr>
              <a:t>(height)</a:t>
            </a:r>
            <a:r>
              <a:rPr lang="ja-JP" altLang="en-US" sz="3600" dirty="0" smtClean="0">
                <a:latin typeface="+mj-ea"/>
                <a:ea typeface="+mj-ea"/>
              </a:rPr>
              <a:t>”</a:t>
            </a:r>
            <a:r>
              <a:rPr lang="en-US" altLang="ja-JP" sz="3600" dirty="0" smtClean="0">
                <a:latin typeface="+mj-ea"/>
                <a:ea typeface="+mj-ea"/>
              </a:rPr>
              <a:t>,”</a:t>
            </a:r>
            <a:r>
              <a:rPr lang="ja-JP" altLang="en-US" sz="3600" dirty="0" smtClean="0">
                <a:latin typeface="+mj-ea"/>
                <a:ea typeface="+mj-ea"/>
              </a:rPr>
              <a:t>体重</a:t>
            </a:r>
            <a:r>
              <a:rPr lang="en-US" altLang="ja-JP" sz="3600" dirty="0" smtClean="0">
                <a:latin typeface="+mj-ea"/>
                <a:ea typeface="+mj-ea"/>
              </a:rPr>
              <a:t>(weight)”,</a:t>
            </a:r>
            <a:r>
              <a:rPr lang="ja-JP" altLang="en-US" sz="3600" dirty="0" smtClean="0">
                <a:latin typeface="+mj-ea"/>
                <a:ea typeface="+mj-ea"/>
              </a:rPr>
              <a:t>“得点</a:t>
            </a:r>
            <a:r>
              <a:rPr lang="en-US" altLang="ja-JP" sz="3600" dirty="0" smtClean="0">
                <a:latin typeface="+mj-ea"/>
                <a:ea typeface="+mj-ea"/>
              </a:rPr>
              <a:t>(score)</a:t>
            </a:r>
            <a:r>
              <a:rPr lang="ja-JP" altLang="en-US" sz="3600" dirty="0" smtClean="0">
                <a:latin typeface="+mj-ea"/>
                <a:ea typeface="+mj-ea"/>
              </a:rPr>
              <a:t>”が入っています。</a:t>
            </a:r>
            <a:endParaRPr lang="en-US" altLang="ja-JP" sz="3600" dirty="0" smtClean="0">
              <a:latin typeface="+mj-ea"/>
              <a:ea typeface="+mj-ea"/>
            </a:endParaRPr>
          </a:p>
          <a:p>
            <a:pPr marL="0" indent="0" eaLnBrk="1" hangingPunct="1">
              <a:spcAft>
                <a:spcPts val="1200"/>
              </a:spcAft>
              <a:buClr>
                <a:srgbClr val="A50021"/>
              </a:buClr>
            </a:pPr>
            <a:r>
              <a:rPr lang="ja-JP" altLang="en-US" sz="3600" dirty="0">
                <a:latin typeface="+mj-ea"/>
                <a:ea typeface="+mj-ea"/>
              </a:rPr>
              <a:t>これについて</a:t>
            </a:r>
            <a:r>
              <a:rPr lang="ja-JP" altLang="en-US" sz="3600" dirty="0" smtClean="0">
                <a:latin typeface="+mj-ea"/>
                <a:ea typeface="+mj-ea"/>
              </a:rPr>
              <a:t>、</a:t>
            </a:r>
            <a:r>
              <a:rPr lang="en-US" altLang="ja-JP" sz="3600" dirty="0" smtClean="0">
                <a:latin typeface="+mj-ea"/>
                <a:ea typeface="+mj-ea"/>
              </a:rPr>
              <a:t>”</a:t>
            </a:r>
            <a:r>
              <a:rPr lang="ja-JP" altLang="en-US" sz="3600" dirty="0" smtClean="0">
                <a:latin typeface="+mj-ea"/>
                <a:ea typeface="+mj-ea"/>
              </a:rPr>
              <a:t>身長</a:t>
            </a:r>
            <a:r>
              <a:rPr lang="en-US" altLang="ja-JP" sz="3600" dirty="0" smtClean="0">
                <a:latin typeface="+mj-ea"/>
                <a:ea typeface="+mj-ea"/>
              </a:rPr>
              <a:t>”</a:t>
            </a:r>
            <a:r>
              <a:rPr lang="ja-JP" altLang="en-US" sz="3600" dirty="0" smtClean="0">
                <a:latin typeface="+mj-ea"/>
                <a:ea typeface="+mj-ea"/>
              </a:rPr>
              <a:t>と</a:t>
            </a:r>
            <a:r>
              <a:rPr lang="en-US" altLang="ja-JP" sz="3600" dirty="0" smtClean="0">
                <a:latin typeface="+mj-ea"/>
                <a:ea typeface="+mj-ea"/>
              </a:rPr>
              <a:t>”</a:t>
            </a:r>
            <a:r>
              <a:rPr lang="ja-JP" altLang="en-US" sz="3600" dirty="0" smtClean="0">
                <a:latin typeface="+mj-ea"/>
                <a:ea typeface="+mj-ea"/>
              </a:rPr>
              <a:t>得点</a:t>
            </a:r>
            <a:r>
              <a:rPr lang="en-US" altLang="ja-JP" sz="3600" dirty="0" smtClean="0">
                <a:latin typeface="+mj-ea"/>
                <a:ea typeface="+mj-ea"/>
              </a:rPr>
              <a:t>”</a:t>
            </a:r>
            <a:r>
              <a:rPr lang="ja-JP" altLang="en-US" sz="3600" dirty="0" smtClean="0">
                <a:latin typeface="+mj-ea"/>
                <a:ea typeface="+mj-ea"/>
              </a:rPr>
              <a:t>の相関係数を求めて下さい</a:t>
            </a:r>
            <a:r>
              <a:rPr lang="en-US" altLang="ja-JP" sz="3600" dirty="0" smtClean="0">
                <a:latin typeface="+mj-ea"/>
                <a:ea typeface="+mj-ea"/>
              </a:rPr>
              <a:t>.</a:t>
            </a:r>
          </a:p>
        </p:txBody>
      </p:sp>
    </p:spTree>
    <p:extLst>
      <p:ext uri="{BB962C8B-B14F-4D97-AF65-F5344CB8AC3E}">
        <p14:creationId xmlns:p14="http://schemas.microsoft.com/office/powerpoint/2010/main" val="2849424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r>
              <a:rPr lang="en-US" altLang="ja-JP" dirty="0"/>
              <a:t>(</a:t>
            </a:r>
            <a:r>
              <a:rPr lang="ja-JP" altLang="en-US" dirty="0"/>
              <a:t>再掲</a:t>
            </a:r>
            <a:r>
              <a:rPr lang="en-US" altLang="ja-JP" dirty="0"/>
              <a:t>)</a:t>
            </a:r>
            <a:r>
              <a:rPr lang="ja-JP" altLang="en-US" dirty="0"/>
              <a:t> </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17</a:t>
            </a:fld>
            <a:endParaRPr lang="en-US" altLang="ja-JP" dirty="0"/>
          </a:p>
        </p:txBody>
      </p:sp>
      <p:pic>
        <p:nvPicPr>
          <p:cNvPr id="7" name="図 6"/>
          <p:cNvPicPr>
            <a:picLocks noChangeAspect="1"/>
          </p:cNvPicPr>
          <p:nvPr/>
        </p:nvPicPr>
        <p:blipFill>
          <a:blip r:embed="rId2"/>
          <a:stretch>
            <a:fillRect/>
          </a:stretch>
        </p:blipFill>
        <p:spPr>
          <a:xfrm>
            <a:off x="4727947" y="3911964"/>
            <a:ext cx="7212770" cy="4721312"/>
          </a:xfrm>
          <a:prstGeom prst="rect">
            <a:avLst/>
          </a:prstGeom>
        </p:spPr>
      </p:pic>
      <p:sp>
        <p:nvSpPr>
          <p:cNvPr id="8" name="正方形/長方形 3"/>
          <p:cNvSpPr>
            <a:spLocks noChangeArrowheads="1"/>
          </p:cNvSpPr>
          <p:nvPr/>
        </p:nvSpPr>
        <p:spPr bwMode="auto">
          <a:xfrm>
            <a:off x="6420135" y="8633276"/>
            <a:ext cx="4500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en-US" altLang="ja-JP" sz="3600" dirty="0" smtClean="0">
                <a:latin typeface="+mj-ea"/>
                <a:ea typeface="+mj-ea"/>
              </a:rPr>
              <a:t>Height</a:t>
            </a:r>
            <a:endParaRPr lang="en-US" altLang="ja-JP" sz="3600" dirty="0" smtClean="0">
              <a:latin typeface="+mj-ea"/>
            </a:endParaRPr>
          </a:p>
        </p:txBody>
      </p:sp>
      <p:sp>
        <p:nvSpPr>
          <p:cNvPr id="9" name="正方形/長方形 3"/>
          <p:cNvSpPr>
            <a:spLocks noChangeArrowheads="1"/>
          </p:cNvSpPr>
          <p:nvPr/>
        </p:nvSpPr>
        <p:spPr bwMode="auto">
          <a:xfrm rot="16200000">
            <a:off x="2477696" y="5803045"/>
            <a:ext cx="4500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en-US" altLang="ja-JP" sz="3600" dirty="0" smtClean="0">
                <a:latin typeface="+mj-ea"/>
                <a:ea typeface="+mj-ea"/>
              </a:rPr>
              <a:t>Scores</a:t>
            </a:r>
            <a:endParaRPr lang="en-US" altLang="ja-JP" sz="3600" dirty="0" smtClean="0">
              <a:latin typeface="+mj-ea"/>
            </a:endParaRPr>
          </a:p>
        </p:txBody>
      </p:sp>
      <p:sp>
        <p:nvSpPr>
          <p:cNvPr id="10" name="正方形/長方形 3"/>
          <p:cNvSpPr>
            <a:spLocks noChangeArrowheads="1"/>
          </p:cNvSpPr>
          <p:nvPr/>
        </p:nvSpPr>
        <p:spPr bwMode="auto">
          <a:xfrm>
            <a:off x="911523" y="1466739"/>
            <a:ext cx="1393354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相関係数：</a:t>
            </a:r>
            <a:r>
              <a:rPr lang="en-US" altLang="ja-JP" sz="3600" dirty="0" smtClean="0">
                <a:latin typeface="+mj-ea"/>
                <a:ea typeface="+mj-ea"/>
              </a:rPr>
              <a:t>0.62.</a:t>
            </a:r>
            <a:r>
              <a:rPr lang="ja-JP" altLang="en-US" sz="3600" dirty="0" smtClean="0">
                <a:latin typeface="+mj-ea"/>
                <a:ea typeface="+mj-ea"/>
              </a:rPr>
              <a:t>　散布図からも、正の相関が見て取れる</a:t>
            </a:r>
            <a:r>
              <a:rPr lang="ja-JP" altLang="en-US" sz="3600" dirty="0" err="1" smtClean="0">
                <a:latin typeface="+mj-ea"/>
                <a:ea typeface="+mj-ea"/>
              </a:rPr>
              <a:t>、、</a:t>
            </a:r>
            <a:r>
              <a:rPr lang="ja-JP" altLang="en-US" sz="3600" dirty="0" smtClean="0">
                <a:latin typeface="+mj-ea"/>
                <a:ea typeface="+mj-ea"/>
              </a:rPr>
              <a:t>？</a:t>
            </a:r>
            <a:endParaRPr lang="en-US" altLang="ja-JP" sz="3600" dirty="0" smtClean="0">
              <a:latin typeface="+mj-ea"/>
              <a:ea typeface="+mj-ea"/>
            </a:endParaRPr>
          </a:p>
          <a:p>
            <a:pPr marL="0" indent="0" eaLnBrk="1" hangingPunct="1">
              <a:spcAft>
                <a:spcPts val="1200"/>
              </a:spcAft>
              <a:buClr>
                <a:srgbClr val="A50021"/>
              </a:buClr>
            </a:pPr>
            <a:r>
              <a:rPr lang="ja-JP" altLang="en-US" sz="3600" dirty="0" smtClean="0">
                <a:latin typeface="+mj-ea"/>
                <a:ea typeface="+mj-ea"/>
              </a:rPr>
              <a:t>身長が高いほど、試験がよくできる？</a:t>
            </a:r>
            <a:endParaRPr lang="en-US" altLang="ja-JP" sz="3600" dirty="0" smtClean="0">
              <a:latin typeface="+mj-ea"/>
              <a:ea typeface="+mj-ea"/>
            </a:endParaRPr>
          </a:p>
        </p:txBody>
      </p:sp>
    </p:spTree>
    <p:extLst>
      <p:ext uri="{BB962C8B-B14F-4D97-AF65-F5344CB8AC3E}">
        <p14:creationId xmlns:p14="http://schemas.microsoft.com/office/powerpoint/2010/main" val="2171116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実際のからくり</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18</a:t>
            </a:fld>
            <a:endParaRPr lang="en-US" altLang="ja-JP" dirty="0"/>
          </a:p>
        </p:txBody>
      </p:sp>
      <p:sp>
        <p:nvSpPr>
          <p:cNvPr id="6" name="正方形/長方形 3"/>
          <p:cNvSpPr>
            <a:spLocks noChangeArrowheads="1"/>
          </p:cNvSpPr>
          <p:nvPr/>
        </p:nvSpPr>
        <p:spPr bwMode="auto">
          <a:xfrm rot="16200000">
            <a:off x="8633511" y="5842095"/>
            <a:ext cx="4500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en-US" altLang="ja-JP" sz="3600" dirty="0" smtClean="0">
                <a:latin typeface="+mj-ea"/>
                <a:ea typeface="+mj-ea"/>
              </a:rPr>
              <a:t>Scores</a:t>
            </a:r>
            <a:endParaRPr lang="en-US" altLang="ja-JP" sz="3600" dirty="0" smtClean="0">
              <a:latin typeface="+mj-ea"/>
            </a:endParaRPr>
          </a:p>
        </p:txBody>
      </p:sp>
      <p:pic>
        <p:nvPicPr>
          <p:cNvPr id="7" name="図 6"/>
          <p:cNvPicPr>
            <a:picLocks noChangeAspect="1"/>
          </p:cNvPicPr>
          <p:nvPr/>
        </p:nvPicPr>
        <p:blipFill>
          <a:blip r:embed="rId2"/>
          <a:stretch>
            <a:fillRect/>
          </a:stretch>
        </p:blipFill>
        <p:spPr>
          <a:xfrm>
            <a:off x="11049233" y="4803584"/>
            <a:ext cx="5467350" cy="3562350"/>
          </a:xfrm>
          <a:prstGeom prst="rect">
            <a:avLst/>
          </a:prstGeom>
        </p:spPr>
      </p:pic>
      <p:sp>
        <p:nvSpPr>
          <p:cNvPr id="8" name="正方形/長方形 3"/>
          <p:cNvSpPr>
            <a:spLocks noChangeArrowheads="1"/>
          </p:cNvSpPr>
          <p:nvPr/>
        </p:nvSpPr>
        <p:spPr bwMode="auto">
          <a:xfrm>
            <a:off x="12180775" y="8489260"/>
            <a:ext cx="4500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en-US" altLang="ja-JP" sz="3600" dirty="0" smtClean="0">
                <a:latin typeface="+mj-ea"/>
                <a:ea typeface="+mj-ea"/>
              </a:rPr>
              <a:t>Age</a:t>
            </a:r>
            <a:endParaRPr lang="en-US" altLang="ja-JP" sz="3600" dirty="0" smtClean="0">
              <a:latin typeface="+mj-ea"/>
            </a:endParaRPr>
          </a:p>
        </p:txBody>
      </p:sp>
      <p:sp>
        <p:nvSpPr>
          <p:cNvPr id="9" name="円/楕円 8"/>
          <p:cNvSpPr/>
          <p:nvPr/>
        </p:nvSpPr>
        <p:spPr bwMode="auto">
          <a:xfrm>
            <a:off x="767507" y="6492137"/>
            <a:ext cx="2250250" cy="975819"/>
          </a:xfrm>
          <a:prstGeom prst="ellipse">
            <a:avLst/>
          </a:prstGeom>
          <a:solidFill>
            <a:srgbClr val="FFCCFF"/>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正方形/長方形 3"/>
          <p:cNvSpPr>
            <a:spLocks noChangeArrowheads="1"/>
          </p:cNvSpPr>
          <p:nvPr/>
        </p:nvSpPr>
        <p:spPr bwMode="auto">
          <a:xfrm>
            <a:off x="119435" y="6653056"/>
            <a:ext cx="35833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en-US" altLang="ja-JP" sz="3600" dirty="0" smtClean="0">
                <a:latin typeface="+mj-ea"/>
                <a:ea typeface="+mj-ea"/>
              </a:rPr>
              <a:t>Age</a:t>
            </a:r>
            <a:endParaRPr lang="en-US" altLang="ja-JP" sz="3600" dirty="0" smtClean="0">
              <a:latin typeface="+mj-ea"/>
            </a:endParaRPr>
          </a:p>
        </p:txBody>
      </p:sp>
      <p:sp>
        <p:nvSpPr>
          <p:cNvPr id="12" name="正方形/長方形 3"/>
          <p:cNvSpPr>
            <a:spLocks noChangeArrowheads="1"/>
          </p:cNvSpPr>
          <p:nvPr/>
        </p:nvSpPr>
        <p:spPr bwMode="auto">
          <a:xfrm>
            <a:off x="5051983" y="5099921"/>
            <a:ext cx="2740720" cy="6463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en-US" altLang="ja-JP" sz="3600" dirty="0" smtClean="0">
                <a:latin typeface="+mj-ea"/>
                <a:ea typeface="+mj-ea"/>
              </a:rPr>
              <a:t>Scores</a:t>
            </a:r>
            <a:endParaRPr lang="en-US" altLang="ja-JP" sz="3600" dirty="0" smtClean="0">
              <a:latin typeface="+mj-ea"/>
            </a:endParaRPr>
          </a:p>
        </p:txBody>
      </p:sp>
      <p:sp>
        <p:nvSpPr>
          <p:cNvPr id="14" name="正方形/長方形 3"/>
          <p:cNvSpPr>
            <a:spLocks noChangeArrowheads="1"/>
          </p:cNvSpPr>
          <p:nvPr/>
        </p:nvSpPr>
        <p:spPr bwMode="auto">
          <a:xfrm>
            <a:off x="5227408" y="8104667"/>
            <a:ext cx="2380859" cy="6463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en-US" altLang="ja-JP" sz="3600" dirty="0" smtClean="0">
                <a:latin typeface="+mj-ea"/>
                <a:ea typeface="+mj-ea"/>
              </a:rPr>
              <a:t>Height</a:t>
            </a:r>
            <a:endParaRPr lang="en-US" altLang="ja-JP" sz="3600" dirty="0" smtClean="0">
              <a:latin typeface="+mj-ea"/>
            </a:endParaRPr>
          </a:p>
        </p:txBody>
      </p:sp>
      <p:sp>
        <p:nvSpPr>
          <p:cNvPr id="15" name="右矢印 14"/>
          <p:cNvSpPr/>
          <p:nvPr/>
        </p:nvSpPr>
        <p:spPr bwMode="auto">
          <a:xfrm rot="19901049">
            <a:off x="3142030" y="5913555"/>
            <a:ext cx="2016224" cy="60061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右矢印 15"/>
          <p:cNvSpPr/>
          <p:nvPr/>
        </p:nvSpPr>
        <p:spPr bwMode="auto">
          <a:xfrm rot="1881051">
            <a:off x="3188832" y="7478258"/>
            <a:ext cx="2016224" cy="60061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上下矢印 16"/>
          <p:cNvSpPr/>
          <p:nvPr/>
        </p:nvSpPr>
        <p:spPr bwMode="auto">
          <a:xfrm>
            <a:off x="5992437" y="6103048"/>
            <a:ext cx="783087" cy="1813392"/>
          </a:xfrm>
          <a:prstGeom prst="upDownArrow">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8" name="正方形/長方形 3"/>
          <p:cNvSpPr>
            <a:spLocks noChangeArrowheads="1"/>
          </p:cNvSpPr>
          <p:nvPr/>
        </p:nvSpPr>
        <p:spPr bwMode="auto">
          <a:xfrm>
            <a:off x="911523" y="1538747"/>
            <a:ext cx="1465362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身長と得点の両者に影響を与える第三の要因：</a:t>
            </a:r>
            <a:r>
              <a:rPr lang="en-US" altLang="ja-JP" sz="3600" dirty="0" smtClean="0">
                <a:latin typeface="+mj-ea"/>
                <a:ea typeface="+mj-ea"/>
              </a:rPr>
              <a:t>‘</a:t>
            </a:r>
            <a:r>
              <a:rPr lang="ja-JP" altLang="en-US" sz="3600" dirty="0" smtClean="0">
                <a:latin typeface="+mj-ea"/>
                <a:ea typeface="+mj-ea"/>
              </a:rPr>
              <a:t>年齢</a:t>
            </a:r>
            <a:r>
              <a:rPr lang="en-US" altLang="ja-JP" sz="3600" dirty="0" smtClean="0">
                <a:latin typeface="+mj-ea"/>
                <a:ea typeface="+mj-ea"/>
              </a:rPr>
              <a:t>’</a:t>
            </a:r>
            <a:r>
              <a:rPr lang="ja-JP" altLang="en-US" sz="3600" dirty="0" smtClean="0">
                <a:latin typeface="+mj-ea"/>
                <a:ea typeface="+mj-ea"/>
              </a:rPr>
              <a:t>が背後に存在。</a:t>
            </a:r>
            <a:endParaRPr lang="en-US" altLang="ja-JP" sz="3600" dirty="0" smtClean="0">
              <a:latin typeface="+mj-ea"/>
              <a:ea typeface="+mj-ea"/>
            </a:endParaRPr>
          </a:p>
          <a:p>
            <a:pPr marL="0" indent="0" eaLnBrk="1" hangingPunct="1">
              <a:spcAft>
                <a:spcPts val="1200"/>
              </a:spcAft>
              <a:buClr>
                <a:srgbClr val="A50021"/>
              </a:buClr>
            </a:pPr>
            <a:r>
              <a:rPr lang="ja-JP" altLang="en-US" sz="3600" dirty="0" smtClean="0">
                <a:latin typeface="+mj-ea"/>
                <a:ea typeface="+mj-ea"/>
              </a:rPr>
              <a:t>・年齢が高いほど、身長が高い。</a:t>
            </a:r>
            <a:endParaRPr lang="en-US" altLang="ja-JP" sz="3600" dirty="0" smtClean="0">
              <a:latin typeface="+mj-ea"/>
              <a:ea typeface="+mj-ea"/>
            </a:endParaRPr>
          </a:p>
          <a:p>
            <a:pPr marL="0" indent="0" eaLnBrk="1" hangingPunct="1">
              <a:spcAft>
                <a:spcPts val="1200"/>
              </a:spcAft>
              <a:buClr>
                <a:srgbClr val="A50021"/>
              </a:buClr>
            </a:pPr>
            <a:r>
              <a:rPr lang="ja-JP" altLang="en-US" sz="3600" dirty="0" smtClean="0">
                <a:latin typeface="+mj-ea"/>
                <a:ea typeface="+mj-ea"/>
              </a:rPr>
              <a:t>・年齢が高いほど、得点が高い（</a:t>
            </a:r>
            <a:r>
              <a:rPr lang="en-US" altLang="ja-JP" sz="3600" dirty="0" smtClean="0">
                <a:latin typeface="+mj-ea"/>
                <a:ea typeface="+mj-ea"/>
              </a:rPr>
              <a:t>6</a:t>
            </a:r>
            <a:r>
              <a:rPr lang="ja-JP" altLang="en-US" sz="3600" dirty="0" smtClean="0">
                <a:latin typeface="+mj-ea"/>
                <a:ea typeface="+mj-ea"/>
              </a:rPr>
              <a:t>学年が同じテストを受けた）</a:t>
            </a:r>
            <a:endParaRPr lang="en-US" altLang="ja-JP" sz="3600" dirty="0" smtClean="0">
              <a:latin typeface="+mj-ea"/>
              <a:ea typeface="+mj-ea"/>
            </a:endParaRPr>
          </a:p>
          <a:p>
            <a:pPr marL="0" indent="0" eaLnBrk="1" hangingPunct="1">
              <a:spcAft>
                <a:spcPts val="1200"/>
              </a:spcAft>
              <a:buClr>
                <a:srgbClr val="A50021"/>
              </a:buClr>
            </a:pPr>
            <a:endParaRPr lang="en-US" altLang="ja-JP" sz="3600" dirty="0" smtClean="0">
              <a:latin typeface="+mj-ea"/>
              <a:ea typeface="+mj-ea"/>
            </a:endParaRPr>
          </a:p>
        </p:txBody>
      </p:sp>
    </p:spTree>
    <p:extLst>
      <p:ext uri="{BB962C8B-B14F-4D97-AF65-F5344CB8AC3E}">
        <p14:creationId xmlns:p14="http://schemas.microsoft.com/office/powerpoint/2010/main" val="254349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年齢の影響を除く</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19</a:t>
            </a:fld>
            <a:endParaRPr lang="en-US" altLang="ja-JP" dirty="0"/>
          </a:p>
        </p:txBody>
      </p:sp>
      <p:sp>
        <p:nvSpPr>
          <p:cNvPr id="6" name="正方形/長方形 3"/>
          <p:cNvSpPr>
            <a:spLocks noChangeArrowheads="1"/>
          </p:cNvSpPr>
          <p:nvPr/>
        </p:nvSpPr>
        <p:spPr bwMode="auto">
          <a:xfrm>
            <a:off x="911523" y="1718767"/>
            <a:ext cx="14653628" cy="757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年齢が変わってしまうと、身長もスコアも影響されてしまう。</a:t>
            </a:r>
            <a:endParaRPr lang="en-US" altLang="ja-JP" sz="3600" dirty="0" smtClean="0">
              <a:latin typeface="+mj-ea"/>
              <a:ea typeface="+mj-ea"/>
            </a:endParaRPr>
          </a:p>
          <a:p>
            <a:pPr marL="0" indent="0" eaLnBrk="1" hangingPunct="1">
              <a:spcAft>
                <a:spcPts val="1200"/>
              </a:spcAft>
              <a:buClr>
                <a:srgbClr val="A50021"/>
              </a:buClr>
            </a:pPr>
            <a:r>
              <a:rPr lang="ja-JP" altLang="en-US" sz="3600" dirty="0" smtClean="0">
                <a:latin typeface="+mj-ea"/>
                <a:ea typeface="+mj-ea"/>
              </a:rPr>
              <a:t>（</a:t>
            </a:r>
            <a:r>
              <a:rPr lang="en-US" altLang="ja-JP" sz="3600" dirty="0" smtClean="0">
                <a:latin typeface="+mj-ea"/>
                <a:ea typeface="+mj-ea"/>
              </a:rPr>
              <a:t>※</a:t>
            </a:r>
            <a:r>
              <a:rPr lang="ja-JP" altLang="en-US" sz="3600" dirty="0" smtClean="0">
                <a:latin typeface="+mj-ea"/>
                <a:ea typeface="+mj-ea"/>
              </a:rPr>
              <a:t>この</a:t>
            </a:r>
            <a:r>
              <a:rPr lang="en-US" altLang="ja-JP" sz="3600" dirty="0" smtClean="0">
                <a:latin typeface="+mj-ea"/>
                <a:ea typeface="+mj-ea"/>
              </a:rPr>
              <a:t>”</a:t>
            </a:r>
            <a:r>
              <a:rPr lang="ja-JP" altLang="en-US" sz="3600" dirty="0" smtClean="0">
                <a:latin typeface="+mj-ea"/>
                <a:ea typeface="+mj-ea"/>
              </a:rPr>
              <a:t>年齢</a:t>
            </a:r>
            <a:r>
              <a:rPr lang="en-US" altLang="ja-JP" sz="3600" dirty="0" smtClean="0">
                <a:latin typeface="+mj-ea"/>
                <a:ea typeface="+mj-ea"/>
              </a:rPr>
              <a:t>”</a:t>
            </a:r>
            <a:r>
              <a:rPr lang="ja-JP" altLang="en-US" sz="3600" dirty="0" err="1" smtClean="0">
                <a:latin typeface="+mj-ea"/>
                <a:ea typeface="+mj-ea"/>
              </a:rPr>
              <a:t>のような</a:t>
            </a:r>
            <a:r>
              <a:rPr lang="ja-JP" altLang="en-US" sz="3600" dirty="0" smtClean="0">
                <a:latin typeface="+mj-ea"/>
                <a:ea typeface="+mj-ea"/>
              </a:rPr>
              <a:t>要因を</a:t>
            </a:r>
            <a:r>
              <a:rPr lang="ja-JP" altLang="en-US" sz="3600" b="1" u="sng" dirty="0" smtClean="0">
                <a:solidFill>
                  <a:srgbClr val="FF0000"/>
                </a:solidFill>
                <a:latin typeface="+mj-ea"/>
                <a:ea typeface="+mj-ea"/>
              </a:rPr>
              <a:t>共変量</a:t>
            </a:r>
            <a:r>
              <a:rPr lang="ja-JP" altLang="en-US" sz="3600" dirty="0" smtClean="0">
                <a:latin typeface="+mj-ea"/>
                <a:ea typeface="+mj-ea"/>
              </a:rPr>
              <a:t>とも呼ぶ）</a:t>
            </a:r>
            <a:endParaRPr lang="en-US" altLang="ja-JP" sz="3600" dirty="0">
              <a:latin typeface="+mj-ea"/>
              <a:ea typeface="+mj-ea"/>
            </a:endParaRPr>
          </a:p>
          <a:p>
            <a:pPr marL="0" indent="0" eaLnBrk="1" hangingPunct="1">
              <a:spcAft>
                <a:spcPts val="1200"/>
              </a:spcAft>
              <a:buClr>
                <a:srgbClr val="A50021"/>
              </a:buClr>
            </a:pPr>
            <a:endParaRPr lang="en-US" altLang="ja-JP" sz="3600" dirty="0" smtClean="0">
              <a:latin typeface="+mj-ea"/>
              <a:ea typeface="+mj-ea"/>
            </a:endParaRPr>
          </a:p>
          <a:p>
            <a:pPr marL="0" indent="0" eaLnBrk="1" hangingPunct="1">
              <a:spcAft>
                <a:spcPts val="1200"/>
              </a:spcAft>
              <a:buClr>
                <a:srgbClr val="A50021"/>
              </a:buClr>
            </a:pPr>
            <a:r>
              <a:rPr lang="ja-JP" altLang="en-US" sz="3600" dirty="0" smtClean="0">
                <a:latin typeface="+mj-ea"/>
                <a:ea typeface="+mj-ea"/>
              </a:rPr>
              <a:t>⇒ 年齢を固定したらどうか？</a:t>
            </a:r>
            <a:endParaRPr lang="en-US" altLang="ja-JP" sz="3600" dirty="0" smtClean="0">
              <a:latin typeface="+mj-ea"/>
              <a:ea typeface="+mj-ea"/>
            </a:endParaRPr>
          </a:p>
          <a:p>
            <a:pPr marL="0" indent="0" eaLnBrk="1" hangingPunct="1">
              <a:spcAft>
                <a:spcPts val="1200"/>
              </a:spcAft>
              <a:buClr>
                <a:srgbClr val="A50021"/>
              </a:buClr>
            </a:pPr>
            <a:r>
              <a:rPr lang="ja-JP" altLang="en-US" sz="3600" dirty="0">
                <a:latin typeface="+mj-ea"/>
                <a:ea typeface="+mj-ea"/>
              </a:rPr>
              <a:t>　</a:t>
            </a:r>
            <a:r>
              <a:rPr lang="ja-JP" altLang="en-US" sz="3600" dirty="0" smtClean="0">
                <a:latin typeface="+mj-ea"/>
                <a:ea typeface="+mj-ea"/>
              </a:rPr>
              <a:t>（同じ年齢の生徒の中だけで、身長とスコアを比べるイメージ）</a:t>
            </a:r>
            <a:endParaRPr lang="en-US" altLang="ja-JP" sz="3600" dirty="0" smtClean="0">
              <a:latin typeface="+mj-ea"/>
              <a:ea typeface="+mj-ea"/>
            </a:endParaRPr>
          </a:p>
          <a:p>
            <a:pPr marL="0" indent="0" eaLnBrk="1" hangingPunct="1">
              <a:spcAft>
                <a:spcPts val="1200"/>
              </a:spcAft>
              <a:buClr>
                <a:srgbClr val="A50021"/>
              </a:buClr>
            </a:pPr>
            <a:endParaRPr lang="en-US" altLang="ja-JP" sz="3600" dirty="0" smtClean="0">
              <a:latin typeface="+mj-ea"/>
              <a:ea typeface="+mj-ea"/>
            </a:endParaRPr>
          </a:p>
          <a:p>
            <a:pPr marL="0" indent="0" eaLnBrk="1" hangingPunct="1">
              <a:spcAft>
                <a:spcPts val="1200"/>
              </a:spcAft>
              <a:buClr>
                <a:srgbClr val="A50021"/>
              </a:buClr>
            </a:pPr>
            <a:r>
              <a:rPr lang="ja-JP" altLang="en-US" sz="3600" dirty="0" smtClean="0">
                <a:latin typeface="+mj-ea"/>
                <a:ea typeface="+mj-ea"/>
              </a:rPr>
              <a:t>そこで年齢の影響を取り除くために、偏相関係数を求める。</a:t>
            </a:r>
            <a:endParaRPr lang="en-US" altLang="ja-JP" sz="3600" dirty="0" smtClean="0">
              <a:latin typeface="+mj-ea"/>
              <a:ea typeface="+mj-ea"/>
            </a:endParaRPr>
          </a:p>
          <a:p>
            <a:pPr marL="0" indent="0" eaLnBrk="1" hangingPunct="1">
              <a:spcAft>
                <a:spcPts val="1200"/>
              </a:spcAft>
              <a:buClr>
                <a:srgbClr val="A50021"/>
              </a:buClr>
            </a:pPr>
            <a:endParaRPr lang="en-US" altLang="ja-JP" sz="3600" dirty="0" smtClean="0">
              <a:latin typeface="+mj-ea"/>
              <a:ea typeface="+mj-ea"/>
            </a:endParaRPr>
          </a:p>
          <a:p>
            <a:pPr marL="0" indent="0" eaLnBrk="1" hangingPunct="1">
              <a:spcAft>
                <a:spcPts val="1200"/>
              </a:spcAft>
              <a:buClr>
                <a:srgbClr val="A50021"/>
              </a:buClr>
            </a:pPr>
            <a:r>
              <a:rPr lang="ja-JP" altLang="en-US" sz="3600" dirty="0">
                <a:latin typeface="+mj-ea"/>
                <a:ea typeface="+mj-ea"/>
              </a:rPr>
              <a:t>まず</a:t>
            </a:r>
            <a:r>
              <a:rPr lang="ja-JP" altLang="en-US" sz="3600" dirty="0" smtClean="0">
                <a:latin typeface="+mj-ea"/>
                <a:ea typeface="+mj-ea"/>
              </a:rPr>
              <a:t>は自作関数で、身長、スコアの両者から、年齢の影響を取り除いた偏相関係数を求める。</a:t>
            </a:r>
            <a:endParaRPr lang="en-US" altLang="ja-JP" sz="3600" dirty="0" smtClean="0">
              <a:latin typeface="+mj-ea"/>
              <a:ea typeface="+mj-ea"/>
            </a:endParaRPr>
          </a:p>
          <a:p>
            <a:pPr marL="0" indent="0" eaLnBrk="1" hangingPunct="1">
              <a:spcAft>
                <a:spcPts val="1200"/>
              </a:spcAft>
              <a:buClr>
                <a:srgbClr val="A50021"/>
              </a:buClr>
            </a:pPr>
            <a:endParaRPr lang="en-US" altLang="ja-JP" sz="3600" dirty="0">
              <a:latin typeface="+mj-ea"/>
              <a:ea typeface="+mj-ea"/>
            </a:endParaRPr>
          </a:p>
        </p:txBody>
      </p:sp>
    </p:spTree>
    <p:extLst>
      <p:ext uri="{BB962C8B-B14F-4D97-AF65-F5344CB8AC3E}">
        <p14:creationId xmlns:p14="http://schemas.microsoft.com/office/powerpoint/2010/main" val="1291705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94226" y="4095031"/>
            <a:ext cx="15902353" cy="1413515"/>
          </a:xfrm>
        </p:spPr>
        <p:txBody>
          <a:bodyPr>
            <a:normAutofit/>
          </a:bodyPr>
          <a:lstStyle/>
          <a:p>
            <a:pPr algn="ctr"/>
            <a:r>
              <a:rPr kumimoji="1" lang="en-US" altLang="ja-JP" sz="7200" dirty="0" smtClean="0"/>
              <a:t>1. </a:t>
            </a:r>
            <a:r>
              <a:rPr kumimoji="1" lang="ja-JP" altLang="en-US" sz="7200" dirty="0" smtClean="0"/>
              <a:t>相関分析の復習</a:t>
            </a:r>
            <a:endParaRPr kumimoji="1" lang="ja-JP" altLang="en-US" sz="7200"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a:t>
            </a:fld>
            <a:endParaRPr lang="en-US" altLang="ja-JP" dirty="0"/>
          </a:p>
        </p:txBody>
      </p:sp>
    </p:spTree>
    <p:extLst>
      <p:ext uri="{BB962C8B-B14F-4D97-AF65-F5344CB8AC3E}">
        <p14:creationId xmlns:p14="http://schemas.microsoft.com/office/powerpoint/2010/main" val="1846803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1535666" y="1682763"/>
            <a:ext cx="11266330" cy="7192836"/>
          </a:xfrm>
          <a:prstGeom prst="rect">
            <a:avLst/>
          </a:prstGeom>
        </p:spPr>
      </p:pic>
      <p:sp>
        <p:nvSpPr>
          <p:cNvPr id="2" name="タイトル 1"/>
          <p:cNvSpPr>
            <a:spLocks noGrp="1"/>
          </p:cNvSpPr>
          <p:nvPr>
            <p:ph type="title"/>
          </p:nvPr>
        </p:nvSpPr>
        <p:spPr/>
        <p:txBody>
          <a:bodyPr/>
          <a:lstStyle/>
          <a:p>
            <a:r>
              <a:rPr kumimoji="1" lang="ja-JP" altLang="en-US" dirty="0" smtClean="0"/>
              <a:t>年齢の影響を除く</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20</a:t>
            </a:fld>
            <a:endParaRPr lang="en-US" altLang="ja-JP" dirty="0"/>
          </a:p>
        </p:txBody>
      </p:sp>
      <p:sp>
        <p:nvSpPr>
          <p:cNvPr id="10" name="正方形/長方形 9"/>
          <p:cNvSpPr/>
          <p:nvPr/>
        </p:nvSpPr>
        <p:spPr bwMode="auto">
          <a:xfrm>
            <a:off x="1612174" y="3266939"/>
            <a:ext cx="4123886" cy="1008112"/>
          </a:xfrm>
          <a:prstGeom prst="rect">
            <a:avLst/>
          </a:prstGeom>
          <a:noFill/>
          <a:ln w="571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正方形/長方形 10"/>
          <p:cNvSpPr/>
          <p:nvPr/>
        </p:nvSpPr>
        <p:spPr>
          <a:xfrm>
            <a:off x="7284231" y="3311652"/>
            <a:ext cx="7397424" cy="1323439"/>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en-US" altLang="ja-JP" sz="4000" dirty="0" smtClean="0">
                <a:solidFill>
                  <a:srgbClr val="383A3A"/>
                </a:solidFill>
                <a:latin typeface="+mj-ea"/>
                <a:ea typeface="+mj-ea"/>
              </a:rPr>
              <a:t>X:’Score’, Y:’Height’,</a:t>
            </a:r>
          </a:p>
          <a:p>
            <a:r>
              <a:rPr lang="en-US" altLang="ja-JP" sz="4000" dirty="0" smtClean="0">
                <a:solidFill>
                  <a:srgbClr val="383A3A"/>
                </a:solidFill>
                <a:latin typeface="+mj-ea"/>
                <a:ea typeface="+mj-ea"/>
              </a:rPr>
              <a:t>Z:’Age’</a:t>
            </a:r>
            <a:r>
              <a:rPr lang="ja-JP" altLang="en-US" sz="4000" dirty="0" smtClean="0">
                <a:solidFill>
                  <a:srgbClr val="383A3A"/>
                </a:solidFill>
                <a:latin typeface="+mj-ea"/>
                <a:ea typeface="+mj-ea"/>
              </a:rPr>
              <a:t>　⇒第三の因子</a:t>
            </a:r>
            <a:endParaRPr lang="en-US" altLang="ja-JP" sz="4000" dirty="0" smtClean="0">
              <a:solidFill>
                <a:srgbClr val="383A3A"/>
              </a:solidFill>
              <a:latin typeface="+mj-ea"/>
              <a:ea typeface="+mj-ea"/>
            </a:endParaRPr>
          </a:p>
        </p:txBody>
      </p:sp>
      <p:cxnSp>
        <p:nvCxnSpPr>
          <p:cNvPr id="12" name="直線コネクタ 11"/>
          <p:cNvCxnSpPr>
            <a:stCxn id="10" idx="3"/>
          </p:cNvCxnSpPr>
          <p:nvPr/>
        </p:nvCxnSpPr>
        <p:spPr bwMode="auto">
          <a:xfrm flipV="1">
            <a:off x="5736060" y="3748638"/>
            <a:ext cx="1548171" cy="22357"/>
          </a:xfrm>
          <a:prstGeom prst="line">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3" name="正方形/長方形 12"/>
          <p:cNvSpPr/>
          <p:nvPr/>
        </p:nvSpPr>
        <p:spPr bwMode="auto">
          <a:xfrm>
            <a:off x="401724" y="1646759"/>
            <a:ext cx="1133942" cy="540060"/>
          </a:xfrm>
          <a:prstGeom prst="rect">
            <a:avLst/>
          </a:prstGeom>
          <a:solidFill>
            <a:srgbClr val="FFFF00"/>
          </a:solidFill>
          <a:ln w="9525" cap="flat" cmpd="sng" algn="ctr">
            <a:solidFill>
              <a:schemeClr val="bg2">
                <a:lumMod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テキスト ボックス 13"/>
          <p:cNvSpPr txBox="1"/>
          <p:nvPr/>
        </p:nvSpPr>
        <p:spPr>
          <a:xfrm>
            <a:off x="371463" y="1682763"/>
            <a:ext cx="1192955" cy="461665"/>
          </a:xfrm>
          <a:prstGeom prst="rect">
            <a:avLst/>
          </a:prstGeom>
          <a:noFill/>
        </p:spPr>
        <p:txBody>
          <a:bodyPr wrap="none" rtlCol="0">
            <a:spAutoFit/>
          </a:bodyPr>
          <a:lstStyle/>
          <a:p>
            <a:r>
              <a:rPr kumimoji="1" lang="en-US" altLang="ja-JP" b="1" dirty="0" smtClean="0">
                <a:latin typeface="+mn-ea"/>
                <a:ea typeface="+mn-ea"/>
              </a:rPr>
              <a:t>Cell_4</a:t>
            </a:r>
            <a:endParaRPr kumimoji="1" lang="ja-JP" altLang="en-US" b="1" dirty="0">
              <a:latin typeface="+mn-ea"/>
              <a:ea typeface="+mn-ea"/>
            </a:endParaRPr>
          </a:p>
        </p:txBody>
      </p:sp>
    </p:spTree>
    <p:extLst>
      <p:ext uri="{BB962C8B-B14F-4D97-AF65-F5344CB8AC3E}">
        <p14:creationId xmlns:p14="http://schemas.microsoft.com/office/powerpoint/2010/main" val="31005729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1535666" y="1682763"/>
            <a:ext cx="11266330" cy="7192836"/>
          </a:xfrm>
          <a:prstGeom prst="rect">
            <a:avLst/>
          </a:prstGeom>
        </p:spPr>
      </p:pic>
      <p:sp>
        <p:nvSpPr>
          <p:cNvPr id="2" name="タイトル 1"/>
          <p:cNvSpPr>
            <a:spLocks noGrp="1"/>
          </p:cNvSpPr>
          <p:nvPr>
            <p:ph type="title"/>
          </p:nvPr>
        </p:nvSpPr>
        <p:spPr/>
        <p:txBody>
          <a:bodyPr/>
          <a:lstStyle/>
          <a:p>
            <a:r>
              <a:rPr kumimoji="1" lang="ja-JP" altLang="en-US" dirty="0" smtClean="0"/>
              <a:t>年齢の影響を除く</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21</a:t>
            </a:fld>
            <a:endParaRPr lang="en-US" altLang="ja-JP" dirty="0"/>
          </a:p>
        </p:txBody>
      </p:sp>
      <p:sp>
        <p:nvSpPr>
          <p:cNvPr id="10" name="正方形/長方形 9"/>
          <p:cNvSpPr/>
          <p:nvPr/>
        </p:nvSpPr>
        <p:spPr bwMode="auto">
          <a:xfrm>
            <a:off x="1612173" y="5332394"/>
            <a:ext cx="10712617" cy="2867093"/>
          </a:xfrm>
          <a:prstGeom prst="rect">
            <a:avLst/>
          </a:prstGeom>
          <a:noFill/>
          <a:ln w="571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正方形/長方形 10"/>
          <p:cNvSpPr/>
          <p:nvPr/>
        </p:nvSpPr>
        <p:spPr>
          <a:xfrm>
            <a:off x="9589205" y="3855197"/>
            <a:ext cx="7397424" cy="707886"/>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4000" dirty="0" smtClean="0">
                <a:solidFill>
                  <a:srgbClr val="383A3A"/>
                </a:solidFill>
                <a:latin typeface="+mj-ea"/>
                <a:ea typeface="+mj-ea"/>
              </a:rPr>
              <a:t>偏相関係数を求めるコード</a:t>
            </a:r>
            <a:endParaRPr lang="en-US" altLang="ja-JP" sz="4000" dirty="0" smtClean="0">
              <a:solidFill>
                <a:srgbClr val="383A3A"/>
              </a:solidFill>
              <a:latin typeface="+mj-ea"/>
              <a:ea typeface="+mj-ea"/>
            </a:endParaRPr>
          </a:p>
        </p:txBody>
      </p:sp>
      <p:cxnSp>
        <p:nvCxnSpPr>
          <p:cNvPr id="12" name="直線コネクタ 11"/>
          <p:cNvCxnSpPr>
            <a:endCxn id="11" idx="2"/>
          </p:cNvCxnSpPr>
          <p:nvPr/>
        </p:nvCxnSpPr>
        <p:spPr bwMode="auto">
          <a:xfrm flipV="1">
            <a:off x="12468807" y="4563083"/>
            <a:ext cx="819110" cy="1003233"/>
          </a:xfrm>
          <a:prstGeom prst="line">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3" name="正方形/長方形 12"/>
          <p:cNvSpPr/>
          <p:nvPr/>
        </p:nvSpPr>
        <p:spPr bwMode="auto">
          <a:xfrm>
            <a:off x="401724" y="1646759"/>
            <a:ext cx="1133942" cy="540060"/>
          </a:xfrm>
          <a:prstGeom prst="rect">
            <a:avLst/>
          </a:prstGeom>
          <a:solidFill>
            <a:srgbClr val="FFFF00"/>
          </a:solidFill>
          <a:ln w="9525" cap="flat" cmpd="sng" algn="ctr">
            <a:solidFill>
              <a:schemeClr val="bg2">
                <a:lumMod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テキスト ボックス 13"/>
          <p:cNvSpPr txBox="1"/>
          <p:nvPr/>
        </p:nvSpPr>
        <p:spPr>
          <a:xfrm>
            <a:off x="371463" y="1682763"/>
            <a:ext cx="1192955" cy="461665"/>
          </a:xfrm>
          <a:prstGeom prst="rect">
            <a:avLst/>
          </a:prstGeom>
          <a:noFill/>
        </p:spPr>
        <p:txBody>
          <a:bodyPr wrap="none" rtlCol="0">
            <a:spAutoFit/>
          </a:bodyPr>
          <a:lstStyle/>
          <a:p>
            <a:r>
              <a:rPr kumimoji="1" lang="en-US" altLang="ja-JP" b="1" dirty="0" smtClean="0">
                <a:latin typeface="+mn-ea"/>
                <a:ea typeface="+mn-ea"/>
              </a:rPr>
              <a:t>Cell_4</a:t>
            </a:r>
            <a:endParaRPr kumimoji="1" lang="ja-JP" altLang="en-US" b="1" dirty="0">
              <a:latin typeface="+mn-ea"/>
              <a:ea typeface="+mn-ea"/>
            </a:endParaRPr>
          </a:p>
        </p:txBody>
      </p:sp>
    </p:spTree>
    <p:extLst>
      <p:ext uri="{BB962C8B-B14F-4D97-AF65-F5344CB8AC3E}">
        <p14:creationId xmlns:p14="http://schemas.microsoft.com/office/powerpoint/2010/main" val="4247825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535666" y="1682763"/>
            <a:ext cx="11266330" cy="7192836"/>
          </a:xfrm>
          <a:prstGeom prst="rect">
            <a:avLst/>
          </a:prstGeom>
        </p:spPr>
      </p:pic>
      <p:sp>
        <p:nvSpPr>
          <p:cNvPr id="2" name="タイトル 1"/>
          <p:cNvSpPr>
            <a:spLocks noGrp="1"/>
          </p:cNvSpPr>
          <p:nvPr>
            <p:ph type="title"/>
          </p:nvPr>
        </p:nvSpPr>
        <p:spPr/>
        <p:txBody>
          <a:bodyPr/>
          <a:lstStyle/>
          <a:p>
            <a:r>
              <a:rPr kumimoji="1" lang="ja-JP" altLang="en-US" dirty="0" smtClean="0"/>
              <a:t>年齢の影響を除く</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22</a:t>
            </a:fld>
            <a:endParaRPr lang="en-US" altLang="ja-JP" dirty="0"/>
          </a:p>
        </p:txBody>
      </p:sp>
      <p:sp>
        <p:nvSpPr>
          <p:cNvPr id="8" name="正方形/長方形 7"/>
          <p:cNvSpPr/>
          <p:nvPr/>
        </p:nvSpPr>
        <p:spPr bwMode="auto">
          <a:xfrm>
            <a:off x="401724" y="1682763"/>
            <a:ext cx="1133942" cy="540060"/>
          </a:xfrm>
          <a:prstGeom prst="rect">
            <a:avLst/>
          </a:prstGeom>
          <a:solidFill>
            <a:srgbClr val="FFFF00"/>
          </a:solidFill>
          <a:ln w="9525" cap="flat" cmpd="sng" algn="ctr">
            <a:solidFill>
              <a:schemeClr val="bg2">
                <a:lumMod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p:cNvSpPr txBox="1"/>
          <p:nvPr/>
        </p:nvSpPr>
        <p:spPr>
          <a:xfrm>
            <a:off x="371463" y="1718767"/>
            <a:ext cx="1192955" cy="461665"/>
          </a:xfrm>
          <a:prstGeom prst="rect">
            <a:avLst/>
          </a:prstGeom>
          <a:noFill/>
        </p:spPr>
        <p:txBody>
          <a:bodyPr wrap="none" rtlCol="0">
            <a:spAutoFit/>
          </a:bodyPr>
          <a:lstStyle/>
          <a:p>
            <a:r>
              <a:rPr kumimoji="1" lang="en-US" altLang="ja-JP" b="1" dirty="0" smtClean="0">
                <a:latin typeface="+mn-ea"/>
                <a:ea typeface="+mn-ea"/>
              </a:rPr>
              <a:t>Cell_4</a:t>
            </a:r>
            <a:endParaRPr kumimoji="1" lang="ja-JP" altLang="en-US" b="1" dirty="0">
              <a:latin typeface="+mn-ea"/>
              <a:ea typeface="+mn-ea"/>
            </a:endParaRPr>
          </a:p>
        </p:txBody>
      </p:sp>
      <p:sp>
        <p:nvSpPr>
          <p:cNvPr id="10" name="正方形/長方形 9"/>
          <p:cNvSpPr/>
          <p:nvPr/>
        </p:nvSpPr>
        <p:spPr bwMode="auto">
          <a:xfrm>
            <a:off x="1648178" y="7299387"/>
            <a:ext cx="10712617" cy="454825"/>
          </a:xfrm>
          <a:prstGeom prst="rect">
            <a:avLst/>
          </a:prstGeom>
          <a:noFill/>
          <a:ln w="571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正方形/長方形 10"/>
          <p:cNvSpPr/>
          <p:nvPr/>
        </p:nvSpPr>
        <p:spPr>
          <a:xfrm>
            <a:off x="9506380" y="5211155"/>
            <a:ext cx="7397424" cy="1323439"/>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en-US" altLang="ja-JP" sz="4000" dirty="0" err="1" smtClean="0">
                <a:solidFill>
                  <a:srgbClr val="383A3A"/>
                </a:solidFill>
                <a:latin typeface="+mj-ea"/>
                <a:ea typeface="+mj-ea"/>
              </a:rPr>
              <a:t>x,y</a:t>
            </a:r>
            <a:r>
              <a:rPr lang="ja-JP" altLang="en-US" sz="4000" dirty="0" smtClean="0">
                <a:solidFill>
                  <a:srgbClr val="383A3A"/>
                </a:solidFill>
                <a:latin typeface="+mj-ea"/>
                <a:ea typeface="+mj-ea"/>
              </a:rPr>
              <a:t>の相関から、</a:t>
            </a:r>
            <a:r>
              <a:rPr lang="en-US" altLang="ja-JP" sz="4000" dirty="0" smtClean="0">
                <a:solidFill>
                  <a:srgbClr val="383A3A"/>
                </a:solidFill>
                <a:latin typeface="+mj-ea"/>
                <a:ea typeface="+mj-ea"/>
              </a:rPr>
              <a:t>z</a:t>
            </a:r>
            <a:r>
              <a:rPr lang="ja-JP" altLang="en-US" sz="4000" dirty="0" smtClean="0">
                <a:solidFill>
                  <a:srgbClr val="383A3A"/>
                </a:solidFill>
                <a:latin typeface="+mj-ea"/>
                <a:ea typeface="+mj-ea"/>
              </a:rPr>
              <a:t>の影響を</a:t>
            </a:r>
            <a:endParaRPr lang="en-US" altLang="ja-JP" sz="4000" dirty="0" smtClean="0">
              <a:solidFill>
                <a:srgbClr val="383A3A"/>
              </a:solidFill>
              <a:latin typeface="+mj-ea"/>
              <a:ea typeface="+mj-ea"/>
            </a:endParaRPr>
          </a:p>
          <a:p>
            <a:r>
              <a:rPr lang="ja-JP" altLang="en-US" sz="4000" dirty="0" smtClean="0">
                <a:solidFill>
                  <a:srgbClr val="383A3A"/>
                </a:solidFill>
                <a:latin typeface="+mj-ea"/>
                <a:ea typeface="+mj-ea"/>
              </a:rPr>
              <a:t>取り除いてい</a:t>
            </a:r>
            <a:r>
              <a:rPr lang="ja-JP" altLang="en-US" sz="4000" dirty="0">
                <a:solidFill>
                  <a:srgbClr val="383A3A"/>
                </a:solidFill>
                <a:latin typeface="+mj-ea"/>
                <a:ea typeface="+mj-ea"/>
              </a:rPr>
              <a:t>る</a:t>
            </a:r>
            <a:endParaRPr lang="en-US" altLang="ja-JP" sz="4000" dirty="0" smtClean="0">
              <a:solidFill>
                <a:srgbClr val="383A3A"/>
              </a:solidFill>
              <a:latin typeface="+mj-ea"/>
              <a:ea typeface="+mj-ea"/>
            </a:endParaRPr>
          </a:p>
        </p:txBody>
      </p:sp>
      <p:cxnSp>
        <p:nvCxnSpPr>
          <p:cNvPr id="12" name="直線コネクタ 11"/>
          <p:cNvCxnSpPr/>
          <p:nvPr/>
        </p:nvCxnSpPr>
        <p:spPr bwMode="auto">
          <a:xfrm flipV="1">
            <a:off x="12413374" y="6419728"/>
            <a:ext cx="819110" cy="1003233"/>
          </a:xfrm>
          <a:prstGeom prst="line">
            <a:avLst/>
          </a:prstGeom>
          <a:solidFill>
            <a:schemeClr val="accent1"/>
          </a:solidFill>
          <a:ln w="76200" cap="flat" cmpd="sng" algn="ctr">
            <a:solidFill>
              <a:schemeClr val="accent4"/>
            </a:solidFill>
            <a:prstDash val="solid"/>
            <a:round/>
            <a:headEnd type="diamond" w="med" len="med"/>
            <a:tailEnd type="diamond" w="med" len="med"/>
          </a:ln>
          <a:effectLst/>
        </p:spPr>
      </p:cxnSp>
      <p:pic>
        <p:nvPicPr>
          <p:cNvPr id="6" name="図 5"/>
          <p:cNvPicPr>
            <a:picLocks noChangeAspect="1"/>
          </p:cNvPicPr>
          <p:nvPr/>
        </p:nvPicPr>
        <p:blipFill>
          <a:blip r:embed="rId3"/>
          <a:stretch>
            <a:fillRect/>
          </a:stretch>
        </p:blipFill>
        <p:spPr>
          <a:xfrm>
            <a:off x="9822626" y="3911333"/>
            <a:ext cx="5436377" cy="1230257"/>
          </a:xfrm>
          <a:prstGeom prst="rect">
            <a:avLst/>
          </a:prstGeom>
        </p:spPr>
      </p:pic>
    </p:spTree>
    <p:extLst>
      <p:ext uri="{BB962C8B-B14F-4D97-AF65-F5344CB8AC3E}">
        <p14:creationId xmlns:p14="http://schemas.microsoft.com/office/powerpoint/2010/main" val="209548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年齢の影響を除く</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23</a:t>
            </a:fld>
            <a:endParaRPr lang="en-US" altLang="ja-JP" dirty="0"/>
          </a:p>
        </p:txBody>
      </p:sp>
      <p:sp>
        <p:nvSpPr>
          <p:cNvPr id="8" name="正方形/長方形 7"/>
          <p:cNvSpPr/>
          <p:nvPr/>
        </p:nvSpPr>
        <p:spPr bwMode="auto">
          <a:xfrm>
            <a:off x="635565" y="1682763"/>
            <a:ext cx="1847359" cy="540060"/>
          </a:xfrm>
          <a:prstGeom prst="rect">
            <a:avLst/>
          </a:prstGeom>
          <a:solidFill>
            <a:srgbClr val="FFFF00"/>
          </a:solidFill>
          <a:ln w="9525" cap="flat" cmpd="sng" algn="ctr">
            <a:solidFill>
              <a:schemeClr val="bg2">
                <a:lumMod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p:cNvSpPr txBox="1"/>
          <p:nvPr/>
        </p:nvSpPr>
        <p:spPr>
          <a:xfrm>
            <a:off x="551483" y="1718767"/>
            <a:ext cx="2116285" cy="461665"/>
          </a:xfrm>
          <a:prstGeom prst="rect">
            <a:avLst/>
          </a:prstGeom>
          <a:noFill/>
        </p:spPr>
        <p:txBody>
          <a:bodyPr wrap="none" rtlCol="0">
            <a:spAutoFit/>
          </a:bodyPr>
          <a:lstStyle/>
          <a:p>
            <a:r>
              <a:rPr lang="en-US" altLang="ja-JP" b="1" dirty="0" smtClean="0">
                <a:latin typeface="+mn-ea"/>
                <a:ea typeface="+mn-ea"/>
              </a:rPr>
              <a:t>Cell_</a:t>
            </a:r>
            <a:r>
              <a:rPr kumimoji="1" lang="en-US" altLang="ja-JP" b="1" dirty="0" smtClean="0">
                <a:latin typeface="+mn-ea"/>
                <a:ea typeface="+mn-ea"/>
              </a:rPr>
              <a:t>4</a:t>
            </a:r>
            <a:r>
              <a:rPr kumimoji="1" lang="ja-JP" altLang="en-US" b="1" dirty="0" smtClean="0">
                <a:latin typeface="+mn-ea"/>
                <a:ea typeface="+mn-ea"/>
              </a:rPr>
              <a:t>の出力</a:t>
            </a:r>
            <a:endParaRPr kumimoji="1" lang="ja-JP" altLang="en-US" b="1" dirty="0">
              <a:latin typeface="+mn-ea"/>
              <a:ea typeface="+mn-ea"/>
            </a:endParaRPr>
          </a:p>
        </p:txBody>
      </p:sp>
      <p:sp>
        <p:nvSpPr>
          <p:cNvPr id="11" name="正方形/長方形 10"/>
          <p:cNvSpPr/>
          <p:nvPr/>
        </p:nvSpPr>
        <p:spPr>
          <a:xfrm>
            <a:off x="8179271" y="3446959"/>
            <a:ext cx="7397424" cy="1938992"/>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4000" dirty="0" smtClean="0">
                <a:solidFill>
                  <a:srgbClr val="383A3A"/>
                </a:solidFill>
                <a:latin typeface="+mj-ea"/>
                <a:ea typeface="+mj-ea"/>
              </a:rPr>
              <a:t>年齢の影響を取り除いた後の</a:t>
            </a:r>
            <a:endParaRPr lang="en-US" altLang="ja-JP" sz="4000" dirty="0" smtClean="0">
              <a:solidFill>
                <a:srgbClr val="383A3A"/>
              </a:solidFill>
              <a:latin typeface="+mj-ea"/>
              <a:ea typeface="+mj-ea"/>
            </a:endParaRPr>
          </a:p>
          <a:p>
            <a:r>
              <a:rPr lang="ja-JP" altLang="en-US" sz="4000" dirty="0" smtClean="0">
                <a:solidFill>
                  <a:srgbClr val="383A3A"/>
                </a:solidFill>
                <a:latin typeface="+mj-ea"/>
                <a:ea typeface="+mj-ea"/>
              </a:rPr>
              <a:t>身長と得点の相関（偏相関係数）は　</a:t>
            </a:r>
            <a:r>
              <a:rPr lang="en-US" altLang="ja-JP" sz="4000" dirty="0" smtClean="0">
                <a:solidFill>
                  <a:srgbClr val="383A3A"/>
                </a:solidFill>
                <a:latin typeface="+mj-ea"/>
                <a:ea typeface="+mj-ea"/>
              </a:rPr>
              <a:t>0.10</a:t>
            </a:r>
          </a:p>
        </p:txBody>
      </p:sp>
      <p:cxnSp>
        <p:nvCxnSpPr>
          <p:cNvPr id="12" name="直線コネクタ 11"/>
          <p:cNvCxnSpPr/>
          <p:nvPr/>
        </p:nvCxnSpPr>
        <p:spPr bwMode="auto">
          <a:xfrm flipH="1" flipV="1">
            <a:off x="6735189" y="2990462"/>
            <a:ext cx="1449142" cy="996557"/>
          </a:xfrm>
          <a:prstGeom prst="line">
            <a:avLst/>
          </a:prstGeom>
          <a:solidFill>
            <a:schemeClr val="accent1"/>
          </a:solidFill>
          <a:ln w="76200" cap="flat" cmpd="sng" algn="ctr">
            <a:solidFill>
              <a:schemeClr val="accent4"/>
            </a:solidFill>
            <a:prstDash val="solid"/>
            <a:round/>
            <a:headEnd type="diamond" w="med" len="med"/>
            <a:tailEnd type="diamond" w="med" len="med"/>
          </a:ln>
          <a:effectLst/>
        </p:spPr>
      </p:cxnSp>
      <p:pic>
        <p:nvPicPr>
          <p:cNvPr id="7" name="図 6"/>
          <p:cNvPicPr>
            <a:picLocks noChangeAspect="1"/>
          </p:cNvPicPr>
          <p:nvPr/>
        </p:nvPicPr>
        <p:blipFill>
          <a:blip r:embed="rId2"/>
          <a:stretch>
            <a:fillRect/>
          </a:stretch>
        </p:blipFill>
        <p:spPr>
          <a:xfrm>
            <a:off x="2674655" y="1934791"/>
            <a:ext cx="8307006" cy="882160"/>
          </a:xfrm>
          <a:prstGeom prst="rect">
            <a:avLst/>
          </a:prstGeom>
        </p:spPr>
      </p:pic>
      <p:sp>
        <p:nvSpPr>
          <p:cNvPr id="13" name="正方形/長方形 12"/>
          <p:cNvSpPr/>
          <p:nvPr/>
        </p:nvSpPr>
        <p:spPr bwMode="auto">
          <a:xfrm>
            <a:off x="1702972" y="2402843"/>
            <a:ext cx="10712617" cy="454825"/>
          </a:xfrm>
          <a:prstGeom prst="rect">
            <a:avLst/>
          </a:prstGeom>
          <a:noFill/>
          <a:ln w="571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431594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24</a:t>
            </a:fld>
            <a:endParaRPr lang="en-US" altLang="ja-JP" dirty="0"/>
          </a:p>
        </p:txBody>
      </p:sp>
      <p:sp>
        <p:nvSpPr>
          <p:cNvPr id="7" name="タイトル 1"/>
          <p:cNvSpPr>
            <a:spLocks noGrp="1"/>
          </p:cNvSpPr>
          <p:nvPr>
            <p:ph type="title"/>
          </p:nvPr>
        </p:nvSpPr>
        <p:spPr>
          <a:xfrm>
            <a:off x="376888" y="485274"/>
            <a:ext cx="15902353" cy="1413515"/>
          </a:xfrm>
        </p:spPr>
        <p:txBody>
          <a:bodyPr/>
          <a:lstStyle/>
          <a:p>
            <a:r>
              <a:rPr kumimoji="1" lang="ja-JP" altLang="en-US" dirty="0" smtClean="0"/>
              <a:t>相関係数行列から偏相関係数行列を求める</a:t>
            </a:r>
            <a:endParaRPr kumimoji="1" lang="ja-JP" altLang="en-US" dirty="0"/>
          </a:p>
        </p:txBody>
      </p:sp>
      <p:sp>
        <p:nvSpPr>
          <p:cNvPr id="8" name="正方形/長方形 7"/>
          <p:cNvSpPr/>
          <p:nvPr/>
        </p:nvSpPr>
        <p:spPr>
          <a:xfrm>
            <a:off x="551482" y="1382534"/>
            <a:ext cx="15487553" cy="1200329"/>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3600" dirty="0" smtClean="0">
                <a:solidFill>
                  <a:srgbClr val="383A3A"/>
                </a:solidFill>
                <a:latin typeface="+mj-ea"/>
                <a:ea typeface="+mj-ea"/>
              </a:rPr>
              <a:t>別の方法として、相関係数行列から偏相関係数行列を求める方法を紹介します。</a:t>
            </a:r>
            <a:endParaRPr lang="en-US" altLang="ja-JP" sz="3600" dirty="0" smtClean="0">
              <a:solidFill>
                <a:srgbClr val="383A3A"/>
              </a:solidFill>
              <a:latin typeface="+mj-ea"/>
              <a:ea typeface="+mj-ea"/>
            </a:endParaRPr>
          </a:p>
        </p:txBody>
      </p:sp>
      <mc:AlternateContent xmlns:mc="http://schemas.openxmlformats.org/markup-compatibility/2006" xmlns:a14="http://schemas.microsoft.com/office/drawing/2010/main">
        <mc:Choice Requires="a14">
          <p:sp>
            <p:nvSpPr>
              <p:cNvPr id="2" name="テキスト ボックス 1"/>
              <p:cNvSpPr txBox="1"/>
              <p:nvPr/>
            </p:nvSpPr>
            <p:spPr>
              <a:xfrm>
                <a:off x="623491" y="2855872"/>
                <a:ext cx="6574428" cy="2791405"/>
              </a:xfrm>
              <a:prstGeom prst="rect">
                <a:avLst/>
              </a:prstGeom>
              <a:noFill/>
            </p:spPr>
            <p:txBody>
              <a:bodyPr wrap="none" rtlCol="0">
                <a:spAutoFit/>
              </a:bodyPr>
              <a:lstStyle/>
              <a:p>
                <a:r>
                  <a:rPr kumimoji="1" lang="ja-JP" altLang="en-US" sz="3200" dirty="0" smtClean="0">
                    <a:latin typeface="+mn-ea"/>
                    <a:ea typeface="+mn-ea"/>
                  </a:rPr>
                  <a:t>観測変数が</a:t>
                </a:r>
                <a14:m>
                  <m:oMath xmlns:m="http://schemas.openxmlformats.org/officeDocument/2006/math">
                    <m:r>
                      <a:rPr kumimoji="1" lang="en-US" altLang="ja-JP" sz="3200" b="0" i="1" smtClean="0">
                        <a:latin typeface="Cambria Math" panose="02040503050406030204" pitchFamily="18" charset="0"/>
                        <a:ea typeface="+mn-ea"/>
                      </a:rPr>
                      <m:t>𝑝</m:t>
                    </m:r>
                  </m:oMath>
                </a14:m>
                <a:r>
                  <a:rPr kumimoji="1" lang="ja-JP" altLang="en-US" sz="3200" dirty="0" smtClean="0">
                    <a:latin typeface="+mn-ea"/>
                    <a:ea typeface="+mn-ea"/>
                  </a:rPr>
                  <a:t>個与えられたとして、</a:t>
                </a:r>
                <a:endParaRPr kumimoji="1" lang="en-US" altLang="ja-JP" sz="3200" dirty="0" smtClean="0">
                  <a:latin typeface="+mn-ea"/>
                  <a:ea typeface="+mn-ea"/>
                </a:endParaRPr>
              </a:p>
              <a:p>
                <a:r>
                  <a:rPr kumimoji="1" lang="ja-JP" altLang="en-US" sz="3200" dirty="0" smtClean="0">
                    <a:latin typeface="+mn-ea"/>
                    <a:ea typeface="+mn-ea"/>
                  </a:rPr>
                  <a:t>その相関係数行列</a:t>
                </a:r>
                <a14:m>
                  <m:oMath xmlns:m="http://schemas.openxmlformats.org/officeDocument/2006/math">
                    <m:r>
                      <a:rPr kumimoji="1" lang="en-US" altLang="ja-JP" sz="3200" b="0" i="1" smtClean="0">
                        <a:latin typeface="Cambria Math" panose="02040503050406030204" pitchFamily="18" charset="0"/>
                        <a:ea typeface="+mn-ea"/>
                      </a:rPr>
                      <m:t>𝑅</m:t>
                    </m:r>
                  </m:oMath>
                </a14:m>
                <a:r>
                  <a:rPr kumimoji="1" lang="ja-JP" altLang="en-US" sz="3200" dirty="0" smtClean="0">
                    <a:latin typeface="+mn-ea"/>
                    <a:ea typeface="+mn-ea"/>
                  </a:rPr>
                  <a:t>を</a:t>
                </a:r>
                <a14:m>
                  <m:oMath xmlns:m="http://schemas.openxmlformats.org/officeDocument/2006/math">
                    <m:sSub>
                      <m:sSubPr>
                        <m:ctrlPr>
                          <a:rPr kumimoji="1" lang="en-US" altLang="ja-JP" sz="3200" b="0" i="1" smtClean="0">
                            <a:latin typeface="Cambria Math" panose="02040503050406030204" pitchFamily="18" charset="0"/>
                            <a:ea typeface="+mn-ea"/>
                          </a:rPr>
                        </m:ctrlPr>
                      </m:sSubPr>
                      <m:e>
                        <m:d>
                          <m:dPr>
                            <m:begChr m:val="["/>
                            <m:endChr m:val="]"/>
                            <m:ctrlPr>
                              <a:rPr kumimoji="1" lang="en-US" altLang="ja-JP" sz="3200" b="0" i="1" smtClean="0">
                                <a:latin typeface="Cambria Math" panose="02040503050406030204" pitchFamily="18" charset="0"/>
                                <a:ea typeface="+mn-ea"/>
                              </a:rPr>
                            </m:ctrlPr>
                          </m:dPr>
                          <m:e>
                            <m:sSub>
                              <m:sSubPr>
                                <m:ctrlPr>
                                  <a:rPr kumimoji="1" lang="en-US" altLang="ja-JP" sz="3200" b="0" i="1" smtClean="0">
                                    <a:latin typeface="Cambria Math" panose="02040503050406030204" pitchFamily="18" charset="0"/>
                                    <a:ea typeface="+mn-ea"/>
                                  </a:rPr>
                                </m:ctrlPr>
                              </m:sSubPr>
                              <m:e>
                                <m:r>
                                  <a:rPr kumimoji="1" lang="en-US" altLang="ja-JP" sz="3200" b="0" i="1" smtClean="0">
                                    <a:latin typeface="Cambria Math" panose="02040503050406030204" pitchFamily="18" charset="0"/>
                                    <a:ea typeface="+mn-ea"/>
                                  </a:rPr>
                                  <m:t>𝑟</m:t>
                                </m:r>
                              </m:e>
                              <m:sub>
                                <m:r>
                                  <a:rPr kumimoji="1" lang="en-US" altLang="ja-JP" sz="3200" b="0" i="1" smtClean="0">
                                    <a:latin typeface="Cambria Math" panose="02040503050406030204" pitchFamily="18" charset="0"/>
                                    <a:ea typeface="+mn-ea"/>
                                  </a:rPr>
                                  <m:t>𝑖𝑗</m:t>
                                </m:r>
                              </m:sub>
                            </m:sSub>
                          </m:e>
                        </m:d>
                      </m:e>
                      <m:sub>
                        <m:r>
                          <a:rPr kumimoji="1" lang="en-US" altLang="ja-JP" sz="3200" b="0" i="1" smtClean="0">
                            <a:latin typeface="Cambria Math" panose="02040503050406030204" pitchFamily="18" charset="0"/>
                            <a:ea typeface="+mn-ea"/>
                          </a:rPr>
                          <m:t>𝑖</m:t>
                        </m:r>
                        <m:r>
                          <a:rPr kumimoji="1" lang="en-US" altLang="ja-JP" sz="3200" b="0" i="1" smtClean="0">
                            <a:latin typeface="Cambria Math" panose="02040503050406030204" pitchFamily="18" charset="0"/>
                            <a:ea typeface="+mn-ea"/>
                          </a:rPr>
                          <m:t>,</m:t>
                        </m:r>
                        <m:r>
                          <a:rPr kumimoji="1" lang="en-US" altLang="ja-JP" sz="3200" b="0" i="1" smtClean="0">
                            <a:latin typeface="Cambria Math" panose="02040503050406030204" pitchFamily="18" charset="0"/>
                            <a:ea typeface="+mn-ea"/>
                          </a:rPr>
                          <m:t>𝑗</m:t>
                        </m:r>
                      </m:sub>
                    </m:sSub>
                  </m:oMath>
                </a14:m>
                <a:endParaRPr kumimoji="1" lang="en-US" altLang="ja-JP" sz="3200" dirty="0" smtClean="0">
                  <a:latin typeface="+mn-ea"/>
                  <a:ea typeface="+mn-ea"/>
                </a:endParaRPr>
              </a:p>
              <a:p>
                <a:r>
                  <a:rPr lang="ja-JP" altLang="en-US" sz="3200" dirty="0">
                    <a:latin typeface="+mn-ea"/>
                    <a:ea typeface="+mn-ea"/>
                  </a:rPr>
                  <a:t>と</a:t>
                </a:r>
                <a:r>
                  <a:rPr lang="ja-JP" altLang="en-US" sz="3200" dirty="0" smtClean="0">
                    <a:latin typeface="+mn-ea"/>
                    <a:ea typeface="+mn-ea"/>
                  </a:rPr>
                  <a:t>する。ただし</a:t>
                </a:r>
                <a:endParaRPr lang="en-US" altLang="ja-JP" sz="3200" dirty="0" smtClean="0">
                  <a:latin typeface="+mn-ea"/>
                  <a:ea typeface="+mn-ea"/>
                </a:endParaRPr>
              </a:p>
              <a:p>
                <a14:m>
                  <m:oMath xmlns:m="http://schemas.openxmlformats.org/officeDocument/2006/math">
                    <m:sSub>
                      <m:sSubPr>
                        <m:ctrlPr>
                          <a:rPr kumimoji="1" lang="en-US" altLang="ja-JP" sz="3200" b="0" i="1" smtClean="0">
                            <a:latin typeface="Cambria Math" panose="02040503050406030204" pitchFamily="18" charset="0"/>
                            <a:ea typeface="+mn-ea"/>
                          </a:rPr>
                        </m:ctrlPr>
                      </m:sSubPr>
                      <m:e>
                        <m:r>
                          <a:rPr kumimoji="1" lang="en-US" altLang="ja-JP" sz="3200" b="0" i="1" smtClean="0">
                            <a:latin typeface="Cambria Math" panose="02040503050406030204" pitchFamily="18" charset="0"/>
                            <a:ea typeface="+mn-ea"/>
                          </a:rPr>
                          <m:t>𝑟</m:t>
                        </m:r>
                      </m:e>
                      <m:sub>
                        <m:r>
                          <a:rPr kumimoji="1" lang="en-US" altLang="ja-JP" sz="3200" b="0" i="1" smtClean="0">
                            <a:latin typeface="Cambria Math" panose="02040503050406030204" pitchFamily="18" charset="0"/>
                            <a:ea typeface="+mn-ea"/>
                          </a:rPr>
                          <m:t>𝑖𝑗</m:t>
                        </m:r>
                      </m:sub>
                    </m:sSub>
                  </m:oMath>
                </a14:m>
                <a:r>
                  <a:rPr kumimoji="1" lang="ja-JP" altLang="en-US" sz="3200" dirty="0" err="1" smtClean="0">
                    <a:latin typeface="+mn-ea"/>
                    <a:ea typeface="+mn-ea"/>
                  </a:rPr>
                  <a:t>は第</a:t>
                </a:r>
                <a14:m>
                  <m:oMath xmlns:m="http://schemas.openxmlformats.org/officeDocument/2006/math">
                    <m:r>
                      <a:rPr kumimoji="1" lang="en-US" altLang="ja-JP" sz="3200" b="0" i="1" smtClean="0">
                        <a:latin typeface="Cambria Math" panose="02040503050406030204" pitchFamily="18" charset="0"/>
                        <a:ea typeface="+mn-ea"/>
                      </a:rPr>
                      <m:t>𝑖</m:t>
                    </m:r>
                  </m:oMath>
                </a14:m>
                <a:r>
                  <a:rPr kumimoji="1" lang="ja-JP" altLang="en-US" sz="3200" dirty="0" smtClean="0">
                    <a:latin typeface="+mn-ea"/>
                    <a:ea typeface="+mn-ea"/>
                  </a:rPr>
                  <a:t>番目の変数と第</a:t>
                </a:r>
                <a14:m>
                  <m:oMath xmlns:m="http://schemas.openxmlformats.org/officeDocument/2006/math">
                    <m:r>
                      <a:rPr kumimoji="1" lang="en-US" altLang="ja-JP" sz="3200" b="0" i="1" smtClean="0">
                        <a:latin typeface="Cambria Math" panose="02040503050406030204" pitchFamily="18" charset="0"/>
                        <a:ea typeface="+mn-ea"/>
                      </a:rPr>
                      <m:t>𝑗</m:t>
                    </m:r>
                  </m:oMath>
                </a14:m>
                <a:r>
                  <a:rPr kumimoji="1" lang="ja-JP" altLang="en-US" sz="3200" dirty="0" smtClean="0">
                    <a:latin typeface="+mn-ea"/>
                    <a:ea typeface="+mn-ea"/>
                  </a:rPr>
                  <a:t>番目の</a:t>
                </a:r>
                <a:endParaRPr kumimoji="1" lang="en-US" altLang="ja-JP" sz="3200" dirty="0" smtClean="0">
                  <a:latin typeface="+mn-ea"/>
                  <a:ea typeface="+mn-ea"/>
                </a:endParaRPr>
              </a:p>
              <a:p>
                <a:r>
                  <a:rPr lang="ja-JP" altLang="en-US" sz="3200" dirty="0" smtClean="0">
                    <a:latin typeface="+mn-ea"/>
                    <a:ea typeface="+mn-ea"/>
                  </a:rPr>
                  <a:t>変数の相関係数。</a:t>
                </a:r>
                <a:endParaRPr kumimoji="1" lang="ja-JP" altLang="en-US" sz="3200" dirty="0">
                  <a:latin typeface="+mn-ea"/>
                  <a:ea typeface="+mn-ea"/>
                </a:endParaRPr>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623491" y="2855872"/>
                <a:ext cx="6574428" cy="2791405"/>
              </a:xfrm>
              <a:prstGeom prst="rect">
                <a:avLst/>
              </a:prstGeom>
              <a:blipFill rotWithShape="0">
                <a:blip r:embed="rId2"/>
                <a:stretch>
                  <a:fillRect l="-2317" t="-2620" r="-1668" b="-6114"/>
                </a:stretch>
              </a:blipFill>
            </p:spPr>
            <p:txBody>
              <a:bodyPr/>
              <a:lstStyle/>
              <a:p>
                <a:r>
                  <a:rPr lang="ja-JP" altLang="en-US">
                    <a:noFill/>
                  </a:rPr>
                  <a:t> </a:t>
                </a:r>
              </a:p>
            </p:txBody>
          </p:sp>
        </mc:Fallback>
      </mc:AlternateContent>
      <p:sp>
        <p:nvSpPr>
          <p:cNvPr id="3" name="右矢印 2"/>
          <p:cNvSpPr/>
          <p:nvPr/>
        </p:nvSpPr>
        <p:spPr bwMode="auto">
          <a:xfrm>
            <a:off x="7197919" y="3889259"/>
            <a:ext cx="612068" cy="183620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mc:AlternateContent xmlns:mc="http://schemas.openxmlformats.org/markup-compatibility/2006" xmlns:a14="http://schemas.microsoft.com/office/drawing/2010/main">
        <mc:Choice Requires="a14">
          <p:sp>
            <p:nvSpPr>
              <p:cNvPr id="9" name="テキスト ボックス 8"/>
              <p:cNvSpPr txBox="1"/>
              <p:nvPr/>
            </p:nvSpPr>
            <p:spPr>
              <a:xfrm>
                <a:off x="8040315" y="2690875"/>
                <a:ext cx="6750566" cy="1077218"/>
              </a:xfrm>
              <a:prstGeom prst="rect">
                <a:avLst/>
              </a:prstGeom>
              <a:noFill/>
            </p:spPr>
            <p:txBody>
              <a:bodyPr wrap="none" rtlCol="0">
                <a:spAutoFit/>
              </a:bodyPr>
              <a:lstStyle/>
              <a:p>
                <a:r>
                  <a:rPr kumimoji="1" lang="ja-JP" altLang="en-US" sz="3200" dirty="0" smtClean="0">
                    <a:latin typeface="+mn-ea"/>
                    <a:ea typeface="+mn-ea"/>
                  </a:rPr>
                  <a:t>これを使って、偏相関係数行列の第</a:t>
                </a:r>
                <a:endParaRPr kumimoji="1" lang="en-US" altLang="ja-JP" sz="3200" dirty="0" smtClean="0">
                  <a:latin typeface="+mn-ea"/>
                  <a:ea typeface="+mn-ea"/>
                </a:endParaRPr>
              </a:p>
              <a:p>
                <a14:m>
                  <m:oMath xmlns:m="http://schemas.openxmlformats.org/officeDocument/2006/math">
                    <m:r>
                      <a:rPr lang="en-US" altLang="ja-JP" sz="3200" i="1">
                        <a:latin typeface="Cambria Math" panose="02040503050406030204" pitchFamily="18" charset="0"/>
                      </a:rPr>
                      <m:t>𝑖</m:t>
                    </m:r>
                    <m:r>
                      <a:rPr lang="en-US" altLang="ja-JP" sz="3200" i="1">
                        <a:latin typeface="Cambria Math" panose="02040503050406030204" pitchFamily="18" charset="0"/>
                      </a:rPr>
                      <m:t>, </m:t>
                    </m:r>
                    <m:r>
                      <a:rPr lang="en-US" altLang="ja-JP" sz="3200" i="1">
                        <a:latin typeface="Cambria Math" panose="02040503050406030204" pitchFamily="18" charset="0"/>
                      </a:rPr>
                      <m:t>𝑗</m:t>
                    </m:r>
                  </m:oMath>
                </a14:m>
                <a:r>
                  <a:rPr lang="ja-JP" altLang="en-US" sz="3200" dirty="0" smtClean="0">
                    <a:latin typeface="+mn-ea"/>
                    <a:ea typeface="+mn-ea"/>
                  </a:rPr>
                  <a:t>成分</a:t>
                </a:r>
                <a:r>
                  <a:rPr kumimoji="1" lang="ja-JP" altLang="en-US" sz="3200" dirty="0" smtClean="0">
                    <a:latin typeface="+mn-ea"/>
                    <a:ea typeface="+mn-ea"/>
                  </a:rPr>
                  <a:t>は以下：</a:t>
                </a:r>
                <a:endParaRPr kumimoji="1" lang="ja-JP" altLang="en-US" sz="3200" dirty="0">
                  <a:latin typeface="+mn-ea"/>
                  <a:ea typeface="+mn-ea"/>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8040315" y="2690875"/>
                <a:ext cx="6750566" cy="1077218"/>
              </a:xfrm>
              <a:prstGeom prst="rect">
                <a:avLst/>
              </a:prstGeom>
              <a:blipFill rotWithShape="0">
                <a:blip r:embed="rId3"/>
                <a:stretch>
                  <a:fillRect l="-2349" t="-7345" r="-1626" b="-18079"/>
                </a:stretch>
              </a:blipFill>
            </p:spPr>
            <p:txBody>
              <a:bodyPr/>
              <a:lstStyle/>
              <a:p>
                <a:r>
                  <a:rPr lang="ja-JP" altLang="en-US">
                    <a:noFill/>
                  </a:rPr>
                  <a:t> </a:t>
                </a:r>
              </a:p>
            </p:txBody>
          </p:sp>
        </mc:Fallback>
      </mc:AlternateContent>
      <p:pic>
        <p:nvPicPr>
          <p:cNvPr id="1026" name="Picture 2" descr="\begin{align*}&#10;&amp;r_{ij\cdot rest} = -\frac{r^{ij}}{\sqrt{r^{ii} r^{jj}}}&#10;\end{alig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4431" y="4112586"/>
            <a:ext cx="5160769" cy="153469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テキスト ボックス 10"/>
              <p:cNvSpPr txBox="1"/>
              <p:nvPr/>
            </p:nvSpPr>
            <p:spPr>
              <a:xfrm>
                <a:off x="8771144" y="6210213"/>
                <a:ext cx="6830011" cy="1093248"/>
              </a:xfrm>
              <a:prstGeom prst="rect">
                <a:avLst/>
              </a:prstGeom>
              <a:noFill/>
            </p:spPr>
            <p:txBody>
              <a:bodyPr wrap="none" rtlCol="0">
                <a:spAutoFit/>
              </a:bodyPr>
              <a:lstStyle/>
              <a:p>
                <a:r>
                  <a:rPr kumimoji="1" lang="ja-JP" altLang="en-US" sz="3200" dirty="0" smtClean="0">
                    <a:latin typeface="+mn-ea"/>
                    <a:ea typeface="+mn-ea"/>
                  </a:rPr>
                  <a:t>ここで</a:t>
                </a:r>
                <a14:m>
                  <m:oMath xmlns:m="http://schemas.openxmlformats.org/officeDocument/2006/math">
                    <m:sSup>
                      <m:sSupPr>
                        <m:ctrlPr>
                          <a:rPr kumimoji="1" lang="en-US" altLang="ja-JP" sz="3200" b="0" i="1" smtClean="0">
                            <a:latin typeface="Cambria Math" panose="02040503050406030204" pitchFamily="18" charset="0"/>
                            <a:ea typeface="+mn-ea"/>
                          </a:rPr>
                        </m:ctrlPr>
                      </m:sSupPr>
                      <m:e>
                        <m:r>
                          <a:rPr kumimoji="1" lang="en-US" altLang="ja-JP" sz="3200" b="0" i="1" smtClean="0">
                            <a:latin typeface="Cambria Math" panose="02040503050406030204" pitchFamily="18" charset="0"/>
                            <a:ea typeface="+mn-ea"/>
                          </a:rPr>
                          <m:t>𝑟</m:t>
                        </m:r>
                      </m:e>
                      <m:sup>
                        <m:r>
                          <a:rPr kumimoji="1" lang="en-US" altLang="ja-JP" sz="3200" b="0" i="1" smtClean="0">
                            <a:latin typeface="Cambria Math" panose="02040503050406030204" pitchFamily="18" charset="0"/>
                            <a:ea typeface="+mn-ea"/>
                          </a:rPr>
                          <m:t>𝑖𝑗</m:t>
                        </m:r>
                      </m:sup>
                    </m:sSup>
                  </m:oMath>
                </a14:m>
                <a:r>
                  <a:rPr kumimoji="1" lang="ja-JP" altLang="en-US" sz="3200" dirty="0" smtClean="0">
                    <a:latin typeface="+mn-ea"/>
                    <a:ea typeface="+mn-ea"/>
                  </a:rPr>
                  <a:t>は相関係数行列の逆行列の</a:t>
                </a:r>
                <a:endParaRPr kumimoji="1" lang="en-US" altLang="ja-JP" sz="3200" dirty="0" smtClean="0">
                  <a:latin typeface="+mn-ea"/>
                  <a:ea typeface="+mn-ea"/>
                </a:endParaRPr>
              </a:p>
              <a:p>
                <a:r>
                  <a:rPr lang="ja-JP" altLang="en-US" sz="3200" dirty="0" smtClean="0">
                    <a:latin typeface="+mn-ea"/>
                    <a:ea typeface="+mn-ea"/>
                  </a:rPr>
                  <a:t>第</a:t>
                </a:r>
                <a14:m>
                  <m:oMath xmlns:m="http://schemas.openxmlformats.org/officeDocument/2006/math">
                    <m:r>
                      <a:rPr lang="en-US" altLang="ja-JP" sz="3200" b="0" i="1" smtClean="0">
                        <a:latin typeface="Cambria Math" panose="02040503050406030204" pitchFamily="18" charset="0"/>
                        <a:ea typeface="+mn-ea"/>
                      </a:rPr>
                      <m:t>𝑖</m:t>
                    </m:r>
                    <m:r>
                      <a:rPr lang="en-US" altLang="ja-JP" sz="3200" b="0" i="1" smtClean="0">
                        <a:latin typeface="Cambria Math" panose="02040503050406030204" pitchFamily="18" charset="0"/>
                        <a:ea typeface="+mn-ea"/>
                      </a:rPr>
                      <m:t>, </m:t>
                    </m:r>
                    <m:r>
                      <a:rPr lang="en-US" altLang="ja-JP" sz="3200" b="0" i="1" smtClean="0">
                        <a:latin typeface="Cambria Math" panose="02040503050406030204" pitchFamily="18" charset="0"/>
                        <a:ea typeface="+mn-ea"/>
                      </a:rPr>
                      <m:t>𝑗</m:t>
                    </m:r>
                  </m:oMath>
                </a14:m>
                <a:r>
                  <a:rPr kumimoji="1" lang="ja-JP" altLang="en-US" sz="3200" dirty="0" smtClean="0">
                    <a:latin typeface="+mn-ea"/>
                    <a:ea typeface="+mn-ea"/>
                  </a:rPr>
                  <a:t>成分：</a:t>
                </a:r>
                <a:endParaRPr kumimoji="1" lang="ja-JP" altLang="en-US" sz="3200" dirty="0">
                  <a:latin typeface="+mn-ea"/>
                  <a:ea typeface="+mn-ea"/>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771144" y="6210213"/>
                <a:ext cx="6830011" cy="1093248"/>
              </a:xfrm>
              <a:prstGeom prst="rect">
                <a:avLst/>
              </a:prstGeom>
              <a:blipFill rotWithShape="0">
                <a:blip r:embed="rId5"/>
                <a:stretch>
                  <a:fillRect l="-2321" t="-5028" r="-1607" b="-18436"/>
                </a:stretch>
              </a:blipFill>
            </p:spPr>
            <p:txBody>
              <a:bodyPr/>
              <a:lstStyle/>
              <a:p>
                <a:r>
                  <a:rPr lang="ja-JP" altLang="en-US">
                    <a:noFill/>
                  </a:rPr>
                  <a:t> </a:t>
                </a:r>
              </a:p>
            </p:txBody>
          </p:sp>
        </mc:Fallback>
      </mc:AlternateContent>
      <p:pic>
        <p:nvPicPr>
          <p:cNvPr id="1030" name="Picture 6" descr="\begin{align*}&#10;&amp;R^{-1} = \bigl[r^{ij} \bigr]_{i,j=1}^p&#10;%&amp;r_{ij\cdot rest} = -\frac{r^{ij}}{\sqrt{r^{ii} r^{jj}}}&#10;\end{alig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24591" y="7411474"/>
            <a:ext cx="3287926" cy="677924"/>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623491" y="8376602"/>
            <a:ext cx="15877764" cy="830997"/>
          </a:xfrm>
          <a:prstGeom prst="rect">
            <a:avLst/>
          </a:prstGeom>
          <a:noFill/>
        </p:spPr>
        <p:txBody>
          <a:bodyPr wrap="square" rtlCol="0">
            <a:spAutoFit/>
          </a:bodyPr>
          <a:lstStyle/>
          <a:p>
            <a:r>
              <a:rPr kumimoji="1" lang="en-US" altLang="ja-JP" dirty="0" smtClean="0">
                <a:latin typeface="+mn-ea"/>
                <a:ea typeface="+mn-ea"/>
              </a:rPr>
              <a:t>※</a:t>
            </a:r>
            <a:r>
              <a:rPr kumimoji="1" lang="ja-JP" altLang="en-US" dirty="0" smtClean="0">
                <a:latin typeface="+mn-ea"/>
                <a:ea typeface="+mn-ea"/>
              </a:rPr>
              <a:t>相関係数行列は</a:t>
            </a:r>
            <a:r>
              <a:rPr kumimoji="1" lang="en-US" altLang="ja-JP" dirty="0" smtClean="0">
                <a:latin typeface="+mn-ea"/>
                <a:ea typeface="+mn-ea"/>
              </a:rPr>
              <a:t>(</a:t>
            </a:r>
            <a:r>
              <a:rPr kumimoji="1" lang="ja-JP" altLang="en-US" dirty="0" smtClean="0">
                <a:latin typeface="+mn-ea"/>
                <a:ea typeface="+mn-ea"/>
              </a:rPr>
              <a:t>半</a:t>
            </a:r>
            <a:r>
              <a:rPr kumimoji="1" lang="en-US" altLang="ja-JP" dirty="0" smtClean="0">
                <a:latin typeface="+mn-ea"/>
                <a:ea typeface="+mn-ea"/>
              </a:rPr>
              <a:t>)</a:t>
            </a:r>
            <a:r>
              <a:rPr kumimoji="1" lang="ja-JP" altLang="en-US" dirty="0" smtClean="0">
                <a:latin typeface="+mn-ea"/>
                <a:ea typeface="+mn-ea"/>
              </a:rPr>
              <a:t>正定値対称行列であるから、最小固有値が</a:t>
            </a:r>
            <a:r>
              <a:rPr kumimoji="1" lang="en-US" altLang="ja-JP" dirty="0" smtClean="0">
                <a:latin typeface="+mn-ea"/>
                <a:ea typeface="+mn-ea"/>
              </a:rPr>
              <a:t>0</a:t>
            </a:r>
            <a:r>
              <a:rPr kumimoji="1" lang="ja-JP" altLang="en-US" dirty="0" smtClean="0">
                <a:latin typeface="+mn-ea"/>
                <a:ea typeface="+mn-ea"/>
              </a:rPr>
              <a:t>でない</a:t>
            </a:r>
            <a:r>
              <a:rPr lang="ja-JP" altLang="en-US" dirty="0" smtClean="0">
                <a:latin typeface="+mn-ea"/>
                <a:ea typeface="+mn-ea"/>
              </a:rPr>
              <a:t>（したがって全て正の）場合には正則行列。</a:t>
            </a:r>
            <a:endParaRPr kumimoji="1" lang="ja-JP" altLang="en-US" dirty="0">
              <a:latin typeface="+mn-ea"/>
              <a:ea typeface="+mn-ea"/>
            </a:endParaRPr>
          </a:p>
        </p:txBody>
      </p:sp>
      <p:sp>
        <p:nvSpPr>
          <p:cNvPr id="15" name="テキスト ボックス 14"/>
          <p:cNvSpPr txBox="1"/>
          <p:nvPr/>
        </p:nvSpPr>
        <p:spPr>
          <a:xfrm>
            <a:off x="8436359" y="2146749"/>
            <a:ext cx="8784976" cy="400110"/>
          </a:xfrm>
          <a:prstGeom prst="rect">
            <a:avLst/>
          </a:prstGeom>
          <a:noFill/>
        </p:spPr>
        <p:txBody>
          <a:bodyPr wrap="square" rtlCol="0">
            <a:spAutoFit/>
          </a:bodyPr>
          <a:lstStyle/>
          <a:p>
            <a:r>
              <a:rPr kumimoji="1" lang="en-US" altLang="ja-JP" sz="2000" dirty="0" smtClean="0">
                <a:latin typeface="+mn-ea"/>
                <a:ea typeface="+mn-ea"/>
              </a:rPr>
              <a:t>※</a:t>
            </a:r>
            <a:r>
              <a:rPr kumimoji="1" lang="ja-JP" altLang="en-US" sz="2000" dirty="0" smtClean="0">
                <a:latin typeface="+mn-ea"/>
                <a:ea typeface="+mn-ea"/>
              </a:rPr>
              <a:t>宮川：「グラフィカルモデリング」第</a:t>
            </a:r>
            <a:r>
              <a:rPr kumimoji="1" lang="en-US" altLang="ja-JP" sz="2000" dirty="0" smtClean="0">
                <a:latin typeface="+mn-ea"/>
                <a:ea typeface="+mn-ea"/>
              </a:rPr>
              <a:t>2</a:t>
            </a:r>
            <a:r>
              <a:rPr lang="ja-JP" altLang="en-US" sz="2000" dirty="0" smtClean="0">
                <a:latin typeface="+mn-ea"/>
                <a:ea typeface="+mn-ea"/>
              </a:rPr>
              <a:t>刷，</a:t>
            </a:r>
            <a:r>
              <a:rPr kumimoji="1" lang="ja-JP" altLang="en-US" sz="2000" dirty="0" smtClean="0">
                <a:latin typeface="+mn-ea"/>
                <a:ea typeface="+mn-ea"/>
              </a:rPr>
              <a:t>朝倉書店</a:t>
            </a:r>
            <a:r>
              <a:rPr kumimoji="1" lang="en-US" altLang="ja-JP" sz="2000" dirty="0" smtClean="0">
                <a:latin typeface="+mn-ea"/>
                <a:ea typeface="+mn-ea"/>
              </a:rPr>
              <a:t>(2000)</a:t>
            </a:r>
            <a:endParaRPr kumimoji="1" lang="ja-JP" altLang="en-US" sz="2000" dirty="0">
              <a:latin typeface="+mn-ea"/>
              <a:ea typeface="+mn-ea"/>
            </a:endParaRPr>
          </a:p>
        </p:txBody>
      </p:sp>
    </p:spTree>
    <p:extLst>
      <p:ext uri="{BB962C8B-B14F-4D97-AF65-F5344CB8AC3E}">
        <p14:creationId xmlns:p14="http://schemas.microsoft.com/office/powerpoint/2010/main" val="3290001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25</a:t>
            </a:fld>
            <a:endParaRPr lang="en-US" altLang="ja-JP" dirty="0"/>
          </a:p>
        </p:txBody>
      </p:sp>
      <p:pic>
        <p:nvPicPr>
          <p:cNvPr id="6" name="図 5"/>
          <p:cNvPicPr>
            <a:picLocks noChangeAspect="1"/>
          </p:cNvPicPr>
          <p:nvPr/>
        </p:nvPicPr>
        <p:blipFill>
          <a:blip r:embed="rId2"/>
          <a:stretch>
            <a:fillRect/>
          </a:stretch>
        </p:blipFill>
        <p:spPr>
          <a:xfrm>
            <a:off x="1055539" y="2618867"/>
            <a:ext cx="8716038" cy="6012668"/>
          </a:xfrm>
          <a:prstGeom prst="rect">
            <a:avLst/>
          </a:prstGeom>
        </p:spPr>
      </p:pic>
      <p:sp>
        <p:nvSpPr>
          <p:cNvPr id="7" name="タイトル 1"/>
          <p:cNvSpPr>
            <a:spLocks noGrp="1"/>
          </p:cNvSpPr>
          <p:nvPr>
            <p:ph type="title"/>
          </p:nvPr>
        </p:nvSpPr>
        <p:spPr>
          <a:xfrm>
            <a:off x="376888" y="485274"/>
            <a:ext cx="15902353" cy="1413515"/>
          </a:xfrm>
        </p:spPr>
        <p:txBody>
          <a:bodyPr/>
          <a:lstStyle/>
          <a:p>
            <a:r>
              <a:rPr kumimoji="1" lang="ja-JP" altLang="en-US" dirty="0" smtClean="0"/>
              <a:t>年齢の影響を除く</a:t>
            </a:r>
            <a:endParaRPr kumimoji="1" lang="ja-JP" altLang="en-US" dirty="0"/>
          </a:p>
        </p:txBody>
      </p:sp>
      <p:sp>
        <p:nvSpPr>
          <p:cNvPr id="8" name="正方形/長方形 7"/>
          <p:cNvSpPr/>
          <p:nvPr/>
        </p:nvSpPr>
        <p:spPr>
          <a:xfrm>
            <a:off x="551483" y="1442929"/>
            <a:ext cx="13446096" cy="707886"/>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4000" dirty="0" smtClean="0">
                <a:solidFill>
                  <a:srgbClr val="383A3A"/>
                </a:solidFill>
                <a:latin typeface="+mj-ea"/>
                <a:ea typeface="+mj-ea"/>
              </a:rPr>
              <a:t>まず、</a:t>
            </a:r>
            <a:r>
              <a:rPr lang="en-US" altLang="ja-JP" sz="4000" dirty="0" smtClean="0">
                <a:solidFill>
                  <a:srgbClr val="383A3A"/>
                </a:solidFill>
                <a:latin typeface="+mj-ea"/>
                <a:ea typeface="+mj-ea"/>
              </a:rPr>
              <a:t>no, weight</a:t>
            </a:r>
            <a:r>
              <a:rPr lang="ja-JP" altLang="en-US" sz="4000" dirty="0" smtClean="0">
                <a:solidFill>
                  <a:srgbClr val="383A3A"/>
                </a:solidFill>
                <a:latin typeface="+mj-ea"/>
                <a:ea typeface="+mj-ea"/>
              </a:rPr>
              <a:t>を予め除きます。</a:t>
            </a:r>
            <a:endParaRPr lang="en-US" altLang="ja-JP" sz="4000" dirty="0" smtClean="0">
              <a:solidFill>
                <a:srgbClr val="383A3A"/>
              </a:solidFill>
              <a:latin typeface="+mj-ea"/>
              <a:ea typeface="+mj-ea"/>
            </a:endParaRPr>
          </a:p>
        </p:txBody>
      </p:sp>
    </p:spTree>
    <p:extLst>
      <p:ext uri="{BB962C8B-B14F-4D97-AF65-F5344CB8AC3E}">
        <p14:creationId xmlns:p14="http://schemas.microsoft.com/office/powerpoint/2010/main" val="276974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1150114" y="6073272"/>
            <a:ext cx="7020780" cy="2893179"/>
          </a:xfrm>
          <a:prstGeom prst="rect">
            <a:avLst/>
          </a:prstGeom>
        </p:spPr>
      </p:pic>
      <p:pic>
        <p:nvPicPr>
          <p:cNvPr id="2" name="図 1"/>
          <p:cNvPicPr>
            <a:picLocks noChangeAspect="1"/>
          </p:cNvPicPr>
          <p:nvPr/>
        </p:nvPicPr>
        <p:blipFill>
          <a:blip r:embed="rId3"/>
          <a:stretch>
            <a:fillRect/>
          </a:stretch>
        </p:blipFill>
        <p:spPr>
          <a:xfrm>
            <a:off x="551483" y="958362"/>
            <a:ext cx="15238822" cy="5116889"/>
          </a:xfrm>
          <a:prstGeom prst="rect">
            <a:avLst/>
          </a:prstGeom>
        </p:spPr>
      </p:pic>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26</a:t>
            </a:fld>
            <a:endParaRPr lang="en-US" altLang="ja-JP" dirty="0"/>
          </a:p>
        </p:txBody>
      </p:sp>
      <p:sp>
        <p:nvSpPr>
          <p:cNvPr id="7" name="正方形/長方形 6"/>
          <p:cNvSpPr/>
          <p:nvPr/>
        </p:nvSpPr>
        <p:spPr>
          <a:xfrm>
            <a:off x="9885309" y="934095"/>
            <a:ext cx="5875239" cy="1077218"/>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3200" dirty="0">
                <a:solidFill>
                  <a:srgbClr val="383A3A"/>
                </a:solidFill>
                <a:latin typeface="+mj-ea"/>
                <a:ea typeface="+mj-ea"/>
              </a:rPr>
              <a:t>相関係数</a:t>
            </a:r>
            <a:r>
              <a:rPr lang="ja-JP" altLang="en-US" sz="3200" dirty="0" smtClean="0">
                <a:solidFill>
                  <a:srgbClr val="383A3A"/>
                </a:solidFill>
                <a:latin typeface="+mj-ea"/>
                <a:ea typeface="+mj-ea"/>
              </a:rPr>
              <a:t>行列から</a:t>
            </a:r>
            <a:endParaRPr lang="en-US" altLang="ja-JP" sz="3200" dirty="0" smtClean="0">
              <a:solidFill>
                <a:srgbClr val="383A3A"/>
              </a:solidFill>
              <a:latin typeface="+mj-ea"/>
              <a:ea typeface="+mj-ea"/>
            </a:endParaRPr>
          </a:p>
          <a:p>
            <a:r>
              <a:rPr lang="ja-JP" altLang="en-US" sz="3200" dirty="0" smtClean="0">
                <a:solidFill>
                  <a:srgbClr val="383A3A"/>
                </a:solidFill>
                <a:latin typeface="+mj-ea"/>
                <a:ea typeface="+mj-ea"/>
              </a:rPr>
              <a:t>偏相関係数行列を求める関数</a:t>
            </a:r>
            <a:endParaRPr lang="en-US" altLang="ja-JP" sz="3200" dirty="0" smtClean="0">
              <a:solidFill>
                <a:srgbClr val="383A3A"/>
              </a:solidFill>
              <a:latin typeface="+mj-ea"/>
              <a:ea typeface="+mj-ea"/>
            </a:endParaRPr>
          </a:p>
        </p:txBody>
      </p:sp>
      <p:sp>
        <p:nvSpPr>
          <p:cNvPr id="8" name="正方形/長方形 7"/>
          <p:cNvSpPr/>
          <p:nvPr/>
        </p:nvSpPr>
        <p:spPr bwMode="auto">
          <a:xfrm>
            <a:off x="6240115" y="7600646"/>
            <a:ext cx="1930779" cy="570052"/>
          </a:xfrm>
          <a:prstGeom prst="rect">
            <a:avLst/>
          </a:prstGeom>
          <a:noFill/>
          <a:ln w="571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9" name="正方形/長方形 8"/>
          <p:cNvSpPr/>
          <p:nvPr/>
        </p:nvSpPr>
        <p:spPr>
          <a:xfrm>
            <a:off x="9027910" y="7047359"/>
            <a:ext cx="7397424" cy="1569660"/>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3200" dirty="0" smtClean="0">
                <a:solidFill>
                  <a:srgbClr val="383A3A"/>
                </a:solidFill>
                <a:latin typeface="+mj-ea"/>
                <a:ea typeface="+mj-ea"/>
              </a:rPr>
              <a:t>年齢</a:t>
            </a:r>
            <a:r>
              <a:rPr lang="en-US" altLang="ja-JP" sz="3200" dirty="0" smtClean="0">
                <a:solidFill>
                  <a:srgbClr val="383A3A"/>
                </a:solidFill>
                <a:latin typeface="+mj-ea"/>
                <a:ea typeface="+mj-ea"/>
              </a:rPr>
              <a:t>(age)</a:t>
            </a:r>
            <a:r>
              <a:rPr lang="ja-JP" altLang="en-US" sz="3200" dirty="0" smtClean="0">
                <a:solidFill>
                  <a:srgbClr val="383A3A"/>
                </a:solidFill>
                <a:latin typeface="+mj-ea"/>
                <a:ea typeface="+mj-ea"/>
              </a:rPr>
              <a:t>を固定した時の身長</a:t>
            </a:r>
            <a:endParaRPr lang="en-US" altLang="ja-JP" sz="3200" dirty="0" smtClean="0">
              <a:solidFill>
                <a:srgbClr val="383A3A"/>
              </a:solidFill>
              <a:latin typeface="+mj-ea"/>
              <a:ea typeface="+mj-ea"/>
            </a:endParaRPr>
          </a:p>
          <a:p>
            <a:r>
              <a:rPr lang="en-US" altLang="ja-JP" sz="3200" dirty="0" smtClean="0">
                <a:solidFill>
                  <a:srgbClr val="383A3A"/>
                </a:solidFill>
                <a:latin typeface="+mj-ea"/>
                <a:ea typeface="+mj-ea"/>
              </a:rPr>
              <a:t>(height)</a:t>
            </a:r>
            <a:r>
              <a:rPr lang="ja-JP" altLang="en-US" sz="3200" dirty="0" smtClean="0">
                <a:solidFill>
                  <a:srgbClr val="383A3A"/>
                </a:solidFill>
                <a:latin typeface="+mj-ea"/>
                <a:ea typeface="+mj-ea"/>
              </a:rPr>
              <a:t>と得点</a:t>
            </a:r>
            <a:r>
              <a:rPr lang="en-US" altLang="ja-JP" sz="3200" dirty="0" smtClean="0">
                <a:solidFill>
                  <a:srgbClr val="383A3A"/>
                </a:solidFill>
                <a:latin typeface="+mj-ea"/>
                <a:ea typeface="+mj-ea"/>
              </a:rPr>
              <a:t>(scores)</a:t>
            </a:r>
            <a:r>
              <a:rPr lang="ja-JP" altLang="en-US" sz="3200" dirty="0" err="1" smtClean="0">
                <a:solidFill>
                  <a:srgbClr val="383A3A"/>
                </a:solidFill>
                <a:latin typeface="+mj-ea"/>
                <a:ea typeface="+mj-ea"/>
              </a:rPr>
              <a:t>の偏</a:t>
            </a:r>
            <a:r>
              <a:rPr lang="ja-JP" altLang="en-US" sz="3200" dirty="0" smtClean="0">
                <a:solidFill>
                  <a:srgbClr val="383A3A"/>
                </a:solidFill>
                <a:latin typeface="+mj-ea"/>
                <a:ea typeface="+mj-ea"/>
              </a:rPr>
              <a:t>相関係数。先ほどと同じ値。</a:t>
            </a:r>
            <a:endParaRPr lang="en-US" altLang="ja-JP" sz="3200" dirty="0" smtClean="0">
              <a:solidFill>
                <a:srgbClr val="383A3A"/>
              </a:solidFill>
              <a:latin typeface="+mj-ea"/>
              <a:ea typeface="+mj-ea"/>
            </a:endParaRPr>
          </a:p>
        </p:txBody>
      </p:sp>
      <p:cxnSp>
        <p:nvCxnSpPr>
          <p:cNvPr id="10" name="直線コネクタ 9"/>
          <p:cNvCxnSpPr/>
          <p:nvPr/>
        </p:nvCxnSpPr>
        <p:spPr bwMode="auto">
          <a:xfrm>
            <a:off x="8184108" y="7870573"/>
            <a:ext cx="828315" cy="15099"/>
          </a:xfrm>
          <a:prstGeom prst="line">
            <a:avLst/>
          </a:prstGeom>
          <a:solidFill>
            <a:schemeClr val="accent1"/>
          </a:solidFill>
          <a:ln w="76200" cap="flat" cmpd="sng" algn="ctr">
            <a:solidFill>
              <a:schemeClr val="accent4"/>
            </a:solidFill>
            <a:prstDash val="solid"/>
            <a:round/>
            <a:headEnd type="diamond" w="med" len="med"/>
            <a:tailEnd type="diamond" w="med" len="med"/>
          </a:ln>
          <a:effectLst/>
        </p:spPr>
      </p:cxnSp>
      <p:sp>
        <p:nvSpPr>
          <p:cNvPr id="11" name="正方形/長方形 10"/>
          <p:cNvSpPr/>
          <p:nvPr/>
        </p:nvSpPr>
        <p:spPr bwMode="auto">
          <a:xfrm>
            <a:off x="1091542" y="2492001"/>
            <a:ext cx="9253029" cy="2875364"/>
          </a:xfrm>
          <a:prstGeom prst="rect">
            <a:avLst/>
          </a:prstGeom>
          <a:noFill/>
          <a:ln w="5715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3" name="直線コネクタ 12"/>
          <p:cNvCxnSpPr/>
          <p:nvPr/>
        </p:nvCxnSpPr>
        <p:spPr bwMode="auto">
          <a:xfrm flipV="1">
            <a:off x="10394428" y="2134149"/>
            <a:ext cx="850243" cy="831110"/>
          </a:xfrm>
          <a:prstGeom prst="line">
            <a:avLst/>
          </a:prstGeom>
          <a:solidFill>
            <a:schemeClr val="accent1"/>
          </a:solidFill>
          <a:ln w="76200" cap="flat" cmpd="sng" algn="ctr">
            <a:solidFill>
              <a:schemeClr val="accent4"/>
            </a:solidFill>
            <a:prstDash val="solid"/>
            <a:round/>
            <a:headEnd type="diamond" w="med" len="med"/>
            <a:tailEnd type="diamond" w="med" len="med"/>
          </a:ln>
          <a:effectLst/>
        </p:spPr>
      </p:cxnSp>
    </p:spTree>
    <p:extLst>
      <p:ext uri="{BB962C8B-B14F-4D97-AF65-F5344CB8AC3E}">
        <p14:creationId xmlns:p14="http://schemas.microsoft.com/office/powerpoint/2010/main" val="3987304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27</a:t>
            </a:fld>
            <a:endParaRPr lang="en-US" altLang="ja-JP" dirty="0"/>
          </a:p>
        </p:txBody>
      </p:sp>
      <p:pic>
        <p:nvPicPr>
          <p:cNvPr id="6" name="図 5"/>
          <p:cNvPicPr>
            <a:picLocks noChangeAspect="1"/>
          </p:cNvPicPr>
          <p:nvPr/>
        </p:nvPicPr>
        <p:blipFill>
          <a:blip r:embed="rId2"/>
          <a:stretch>
            <a:fillRect/>
          </a:stretch>
        </p:blipFill>
        <p:spPr>
          <a:xfrm>
            <a:off x="1163551" y="3167791"/>
            <a:ext cx="8479279" cy="5859788"/>
          </a:xfrm>
          <a:prstGeom prst="rect">
            <a:avLst/>
          </a:prstGeom>
        </p:spPr>
      </p:pic>
      <p:sp>
        <p:nvSpPr>
          <p:cNvPr id="7" name="正方形/長方形 6"/>
          <p:cNvSpPr/>
          <p:nvPr/>
        </p:nvSpPr>
        <p:spPr>
          <a:xfrm>
            <a:off x="875519" y="1205284"/>
            <a:ext cx="14725636" cy="1754326"/>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3600" dirty="0" smtClean="0">
                <a:solidFill>
                  <a:srgbClr val="383A3A"/>
                </a:solidFill>
                <a:latin typeface="+mj-ea"/>
                <a:ea typeface="+mj-ea"/>
              </a:rPr>
              <a:t>このデータには</a:t>
            </a:r>
            <a:r>
              <a:rPr lang="en-US" altLang="ja-JP" sz="3600" dirty="0" smtClean="0">
                <a:solidFill>
                  <a:srgbClr val="383A3A"/>
                </a:solidFill>
                <a:latin typeface="+mj-ea"/>
                <a:ea typeface="+mj-ea"/>
              </a:rPr>
              <a:t>”weight”(</a:t>
            </a:r>
            <a:r>
              <a:rPr lang="ja-JP" altLang="en-US" sz="3600" dirty="0" smtClean="0">
                <a:solidFill>
                  <a:srgbClr val="383A3A"/>
                </a:solidFill>
                <a:latin typeface="+mj-ea"/>
                <a:ea typeface="+mj-ea"/>
              </a:rPr>
              <a:t>体重</a:t>
            </a:r>
            <a:r>
              <a:rPr lang="en-US" altLang="ja-JP" sz="3600" dirty="0" smtClean="0">
                <a:solidFill>
                  <a:srgbClr val="383A3A"/>
                </a:solidFill>
                <a:latin typeface="+mj-ea"/>
                <a:ea typeface="+mj-ea"/>
              </a:rPr>
              <a:t>)</a:t>
            </a:r>
            <a:r>
              <a:rPr lang="ja-JP" altLang="en-US" sz="3600" dirty="0" smtClean="0">
                <a:solidFill>
                  <a:srgbClr val="383A3A"/>
                </a:solidFill>
                <a:latin typeface="+mj-ea"/>
                <a:ea typeface="+mj-ea"/>
              </a:rPr>
              <a:t>という変数もありました。</a:t>
            </a:r>
            <a:endParaRPr lang="en-US" altLang="ja-JP" sz="3600" dirty="0" smtClean="0">
              <a:solidFill>
                <a:srgbClr val="383A3A"/>
              </a:solidFill>
              <a:latin typeface="+mj-ea"/>
              <a:ea typeface="+mj-ea"/>
            </a:endParaRPr>
          </a:p>
          <a:p>
            <a:r>
              <a:rPr lang="ja-JP" altLang="en-US" sz="3600" dirty="0">
                <a:solidFill>
                  <a:srgbClr val="383A3A"/>
                </a:solidFill>
                <a:latin typeface="+mj-ea"/>
                <a:ea typeface="+mj-ea"/>
              </a:rPr>
              <a:t>そこ</a:t>
            </a:r>
            <a:r>
              <a:rPr lang="ja-JP" altLang="en-US" sz="3600" dirty="0" smtClean="0">
                <a:solidFill>
                  <a:srgbClr val="383A3A"/>
                </a:solidFill>
                <a:latin typeface="+mj-ea"/>
                <a:ea typeface="+mj-ea"/>
              </a:rPr>
              <a:t>で</a:t>
            </a:r>
            <a:r>
              <a:rPr lang="ja-JP" altLang="en-US" sz="3600" dirty="0">
                <a:solidFill>
                  <a:srgbClr val="383A3A"/>
                </a:solidFill>
                <a:latin typeface="+mj-ea"/>
                <a:ea typeface="+mj-ea"/>
              </a:rPr>
              <a:t>今度</a:t>
            </a:r>
            <a:r>
              <a:rPr lang="ja-JP" altLang="en-US" sz="3600" dirty="0" smtClean="0">
                <a:solidFill>
                  <a:srgbClr val="383A3A"/>
                </a:solidFill>
                <a:latin typeface="+mj-ea"/>
                <a:ea typeface="+mj-ea"/>
              </a:rPr>
              <a:t>は</a:t>
            </a:r>
            <a:r>
              <a:rPr lang="en-US" altLang="ja-JP" sz="3600" dirty="0" smtClean="0">
                <a:solidFill>
                  <a:srgbClr val="383A3A"/>
                </a:solidFill>
                <a:latin typeface="+mj-ea"/>
                <a:ea typeface="+mj-ea"/>
              </a:rPr>
              <a:t>“No”</a:t>
            </a:r>
            <a:r>
              <a:rPr lang="ja-JP" altLang="en-US" sz="3600" dirty="0" smtClean="0">
                <a:solidFill>
                  <a:srgbClr val="383A3A"/>
                </a:solidFill>
                <a:latin typeface="+mj-ea"/>
                <a:ea typeface="+mj-ea"/>
              </a:rPr>
              <a:t>列だけを除き、４変数で偏相関係数行列を作成してみます。</a:t>
            </a:r>
            <a:endParaRPr lang="en-US" altLang="ja-JP" sz="3600" dirty="0" smtClean="0">
              <a:solidFill>
                <a:srgbClr val="383A3A"/>
              </a:solidFill>
              <a:latin typeface="+mj-ea"/>
              <a:ea typeface="+mj-ea"/>
            </a:endParaRPr>
          </a:p>
        </p:txBody>
      </p:sp>
    </p:spTree>
    <p:extLst>
      <p:ext uri="{BB962C8B-B14F-4D97-AF65-F5344CB8AC3E}">
        <p14:creationId xmlns:p14="http://schemas.microsoft.com/office/powerpoint/2010/main" val="151237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28</a:t>
            </a:fld>
            <a:endParaRPr lang="en-US" altLang="ja-JP" dirty="0"/>
          </a:p>
        </p:txBody>
      </p:sp>
      <p:pic>
        <p:nvPicPr>
          <p:cNvPr id="6" name="図 5"/>
          <p:cNvPicPr>
            <a:picLocks noChangeAspect="1"/>
          </p:cNvPicPr>
          <p:nvPr/>
        </p:nvPicPr>
        <p:blipFill>
          <a:blip r:embed="rId2"/>
          <a:stretch>
            <a:fillRect/>
          </a:stretch>
        </p:blipFill>
        <p:spPr>
          <a:xfrm>
            <a:off x="659494" y="2006799"/>
            <a:ext cx="14560345" cy="4464496"/>
          </a:xfrm>
          <a:prstGeom prst="rect">
            <a:avLst/>
          </a:prstGeom>
        </p:spPr>
      </p:pic>
      <p:sp>
        <p:nvSpPr>
          <p:cNvPr id="7" name="正方形/長方形 6"/>
          <p:cNvSpPr/>
          <p:nvPr/>
        </p:nvSpPr>
        <p:spPr>
          <a:xfrm>
            <a:off x="803511" y="782663"/>
            <a:ext cx="14077564" cy="1077218"/>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3200" dirty="0" smtClean="0">
                <a:solidFill>
                  <a:srgbClr val="383A3A"/>
                </a:solidFill>
                <a:latin typeface="+mj-ea"/>
                <a:ea typeface="+mj-ea"/>
              </a:rPr>
              <a:t>この場合、要因</a:t>
            </a:r>
            <a:r>
              <a:rPr lang="en-US" altLang="ja-JP" sz="3200" dirty="0" smtClean="0">
                <a:solidFill>
                  <a:srgbClr val="383A3A"/>
                </a:solidFill>
                <a:latin typeface="+mj-ea"/>
                <a:ea typeface="+mj-ea"/>
              </a:rPr>
              <a:t>A</a:t>
            </a:r>
            <a:r>
              <a:rPr lang="ja-JP" altLang="en-US" sz="3200" dirty="0" smtClean="0">
                <a:solidFill>
                  <a:srgbClr val="383A3A"/>
                </a:solidFill>
                <a:latin typeface="+mj-ea"/>
                <a:ea typeface="+mj-ea"/>
              </a:rPr>
              <a:t>と</a:t>
            </a:r>
            <a:r>
              <a:rPr lang="en-US" altLang="ja-JP" sz="3200" dirty="0" smtClean="0">
                <a:solidFill>
                  <a:srgbClr val="383A3A"/>
                </a:solidFill>
                <a:latin typeface="+mj-ea"/>
                <a:ea typeface="+mj-ea"/>
              </a:rPr>
              <a:t>B</a:t>
            </a:r>
            <a:r>
              <a:rPr lang="ja-JP" altLang="en-US" sz="3200" dirty="0" err="1" smtClean="0">
                <a:solidFill>
                  <a:srgbClr val="383A3A"/>
                </a:solidFill>
                <a:latin typeface="+mj-ea"/>
                <a:ea typeface="+mj-ea"/>
              </a:rPr>
              <a:t>の偏</a:t>
            </a:r>
            <a:r>
              <a:rPr lang="ja-JP" altLang="en-US" sz="3200" dirty="0" smtClean="0">
                <a:solidFill>
                  <a:srgbClr val="383A3A"/>
                </a:solidFill>
                <a:latin typeface="+mj-ea"/>
                <a:ea typeface="+mj-ea"/>
              </a:rPr>
              <a:t>相関係数とは、</a:t>
            </a:r>
            <a:r>
              <a:rPr lang="en-US" altLang="ja-JP" sz="3200" dirty="0" smtClean="0">
                <a:solidFill>
                  <a:srgbClr val="383A3A"/>
                </a:solidFill>
                <a:latin typeface="+mj-ea"/>
                <a:ea typeface="+mj-ea"/>
              </a:rPr>
              <a:t>”A,B</a:t>
            </a:r>
            <a:r>
              <a:rPr lang="ja-JP" altLang="en-US" sz="3200" dirty="0" smtClean="0">
                <a:solidFill>
                  <a:srgbClr val="383A3A"/>
                </a:solidFill>
                <a:latin typeface="+mj-ea"/>
                <a:ea typeface="+mj-ea"/>
              </a:rPr>
              <a:t>以外のすべての</a:t>
            </a:r>
            <a:r>
              <a:rPr lang="ja-JP" altLang="en-US" sz="3200" dirty="0">
                <a:solidFill>
                  <a:srgbClr val="383A3A"/>
                </a:solidFill>
                <a:latin typeface="+mj-ea"/>
                <a:ea typeface="+mj-ea"/>
              </a:rPr>
              <a:t>要因</a:t>
            </a:r>
            <a:r>
              <a:rPr lang="ja-JP" altLang="en-US" sz="3200" dirty="0" smtClean="0">
                <a:solidFill>
                  <a:srgbClr val="383A3A"/>
                </a:solidFill>
                <a:latin typeface="+mj-ea"/>
                <a:ea typeface="+mj-ea"/>
              </a:rPr>
              <a:t>を固定</a:t>
            </a:r>
            <a:r>
              <a:rPr lang="en-US" altLang="ja-JP" sz="3200" dirty="0" smtClean="0">
                <a:solidFill>
                  <a:srgbClr val="383A3A"/>
                </a:solidFill>
                <a:latin typeface="+mj-ea"/>
                <a:ea typeface="+mj-ea"/>
              </a:rPr>
              <a:t>”</a:t>
            </a:r>
          </a:p>
          <a:p>
            <a:r>
              <a:rPr lang="ja-JP" altLang="en-US" sz="3200" dirty="0" smtClean="0">
                <a:solidFill>
                  <a:srgbClr val="383A3A"/>
                </a:solidFill>
                <a:latin typeface="+mj-ea"/>
                <a:ea typeface="+mj-ea"/>
              </a:rPr>
              <a:t>した時のものになります。</a:t>
            </a:r>
            <a:endParaRPr lang="en-US" altLang="ja-JP" sz="3200" dirty="0" smtClean="0">
              <a:solidFill>
                <a:srgbClr val="383A3A"/>
              </a:solidFill>
              <a:latin typeface="+mj-ea"/>
              <a:ea typeface="+mj-ea"/>
            </a:endParaRPr>
          </a:p>
        </p:txBody>
      </p:sp>
      <p:sp>
        <p:nvSpPr>
          <p:cNvPr id="8" name="正方形/長方形 7"/>
          <p:cNvSpPr/>
          <p:nvPr/>
        </p:nvSpPr>
        <p:spPr>
          <a:xfrm>
            <a:off x="1055539" y="7251186"/>
            <a:ext cx="6408712" cy="1200329"/>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3600" dirty="0" smtClean="0">
                <a:solidFill>
                  <a:srgbClr val="383A3A"/>
                </a:solidFill>
                <a:latin typeface="+mj-ea"/>
                <a:ea typeface="+mj-ea"/>
              </a:rPr>
              <a:t>年齢、体重を固定した時の</a:t>
            </a:r>
            <a:endParaRPr lang="en-US" altLang="ja-JP" sz="3600" dirty="0" smtClean="0">
              <a:solidFill>
                <a:srgbClr val="383A3A"/>
              </a:solidFill>
              <a:latin typeface="+mj-ea"/>
              <a:ea typeface="+mj-ea"/>
            </a:endParaRPr>
          </a:p>
          <a:p>
            <a:r>
              <a:rPr lang="ja-JP" altLang="en-US" sz="3600" dirty="0" smtClean="0">
                <a:solidFill>
                  <a:srgbClr val="383A3A"/>
                </a:solidFill>
                <a:latin typeface="+mj-ea"/>
                <a:ea typeface="+mj-ea"/>
              </a:rPr>
              <a:t>身長とスコアの偏相関係数。</a:t>
            </a:r>
            <a:endParaRPr lang="en-US" altLang="ja-JP" sz="3600" dirty="0" smtClean="0">
              <a:solidFill>
                <a:srgbClr val="383A3A"/>
              </a:solidFill>
              <a:latin typeface="+mj-ea"/>
              <a:ea typeface="+mj-ea"/>
            </a:endParaRPr>
          </a:p>
        </p:txBody>
      </p:sp>
      <p:sp>
        <p:nvSpPr>
          <p:cNvPr id="2" name="正方形/長方形 1"/>
          <p:cNvSpPr/>
          <p:nvPr/>
        </p:nvSpPr>
        <p:spPr bwMode="auto">
          <a:xfrm>
            <a:off x="3071763" y="5931235"/>
            <a:ext cx="1476164" cy="540060"/>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9" name="直線コネクタ 8"/>
          <p:cNvCxnSpPr/>
          <p:nvPr/>
        </p:nvCxnSpPr>
        <p:spPr bwMode="auto">
          <a:xfrm flipH="1">
            <a:off x="3809845" y="6471295"/>
            <a:ext cx="54006" cy="779891"/>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12" name="正方形/長方形 11"/>
          <p:cNvSpPr/>
          <p:nvPr/>
        </p:nvSpPr>
        <p:spPr bwMode="auto">
          <a:xfrm>
            <a:off x="9948527" y="6255271"/>
            <a:ext cx="1620180"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年齢</a:t>
            </a:r>
          </a:p>
        </p:txBody>
      </p:sp>
      <p:sp>
        <p:nvSpPr>
          <p:cNvPr id="13" name="正方形/長方形 12"/>
          <p:cNvSpPr/>
          <p:nvPr/>
        </p:nvSpPr>
        <p:spPr bwMode="auto">
          <a:xfrm>
            <a:off x="12252783" y="5382546"/>
            <a:ext cx="1620180"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4" name="直線矢印コネクタ 13"/>
          <p:cNvCxnSpPr>
            <a:stCxn id="12" idx="3"/>
          </p:cNvCxnSpPr>
          <p:nvPr/>
        </p:nvCxnSpPr>
        <p:spPr bwMode="auto">
          <a:xfrm flipV="1">
            <a:off x="11568707" y="5607200"/>
            <a:ext cx="684076" cy="9361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12216779" y="6327279"/>
            <a:ext cx="1620180"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身長</a:t>
            </a:r>
          </a:p>
        </p:txBody>
      </p:sp>
      <p:sp>
        <p:nvSpPr>
          <p:cNvPr id="19" name="正方形/長方形 18"/>
          <p:cNvSpPr/>
          <p:nvPr/>
        </p:nvSpPr>
        <p:spPr bwMode="auto">
          <a:xfrm>
            <a:off x="12216779" y="7263383"/>
            <a:ext cx="1620180"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得点</a:t>
            </a:r>
          </a:p>
        </p:txBody>
      </p:sp>
      <p:cxnSp>
        <p:nvCxnSpPr>
          <p:cNvPr id="20" name="直線矢印コネクタ 19"/>
          <p:cNvCxnSpPr>
            <a:endCxn id="18" idx="1"/>
          </p:cNvCxnSpPr>
          <p:nvPr/>
        </p:nvCxnSpPr>
        <p:spPr bwMode="auto">
          <a:xfrm>
            <a:off x="11568707" y="6615311"/>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線矢印コネクタ 22"/>
          <p:cNvCxnSpPr>
            <a:endCxn id="19" idx="1"/>
          </p:cNvCxnSpPr>
          <p:nvPr/>
        </p:nvCxnSpPr>
        <p:spPr bwMode="auto">
          <a:xfrm>
            <a:off x="11568707" y="6606927"/>
            <a:ext cx="648072" cy="9444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円/楕円 25"/>
          <p:cNvSpPr/>
          <p:nvPr/>
        </p:nvSpPr>
        <p:spPr bwMode="auto">
          <a:xfrm>
            <a:off x="14557039" y="5346542"/>
            <a:ext cx="540060" cy="54868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28" name="直線矢印コネクタ 27"/>
          <p:cNvCxnSpPr/>
          <p:nvPr/>
        </p:nvCxnSpPr>
        <p:spPr bwMode="auto">
          <a:xfrm flipH="1">
            <a:off x="13836959" y="5643203"/>
            <a:ext cx="68407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円/楕円 28"/>
          <p:cNvSpPr/>
          <p:nvPr/>
        </p:nvSpPr>
        <p:spPr bwMode="auto">
          <a:xfrm>
            <a:off x="14593043" y="6327279"/>
            <a:ext cx="540060" cy="54868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30" name="直線矢印コネクタ 29"/>
          <p:cNvCxnSpPr/>
          <p:nvPr/>
        </p:nvCxnSpPr>
        <p:spPr bwMode="auto">
          <a:xfrm flipH="1">
            <a:off x="13872963" y="6623940"/>
            <a:ext cx="68407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1" name="円/楕円 30"/>
          <p:cNvSpPr/>
          <p:nvPr/>
        </p:nvSpPr>
        <p:spPr bwMode="auto">
          <a:xfrm>
            <a:off x="14557039" y="7254754"/>
            <a:ext cx="540060" cy="54868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32" name="直線矢印コネクタ 31"/>
          <p:cNvCxnSpPr/>
          <p:nvPr/>
        </p:nvCxnSpPr>
        <p:spPr bwMode="auto">
          <a:xfrm flipH="1">
            <a:off x="13836959" y="7551415"/>
            <a:ext cx="68407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正方形/長方形 32"/>
          <p:cNvSpPr/>
          <p:nvPr/>
        </p:nvSpPr>
        <p:spPr bwMode="auto">
          <a:xfrm>
            <a:off x="9804510" y="5895231"/>
            <a:ext cx="1800201" cy="1764196"/>
          </a:xfrm>
          <a:prstGeom prst="rect">
            <a:avLst/>
          </a:prstGeom>
          <a:solidFill>
            <a:schemeClr val="bg1">
              <a:lumMod val="75000"/>
              <a:alpha val="4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34" name="正方形/長方形 33"/>
          <p:cNvSpPr/>
          <p:nvPr/>
        </p:nvSpPr>
        <p:spPr bwMode="auto">
          <a:xfrm>
            <a:off x="12144771" y="4995131"/>
            <a:ext cx="1800201" cy="1251282"/>
          </a:xfrm>
          <a:prstGeom prst="rect">
            <a:avLst/>
          </a:prstGeom>
          <a:solidFill>
            <a:schemeClr val="bg1">
              <a:lumMod val="75000"/>
              <a:alpha val="4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35" name="テキスト ボックス 34"/>
          <p:cNvSpPr txBox="1"/>
          <p:nvPr/>
        </p:nvSpPr>
        <p:spPr>
          <a:xfrm>
            <a:off x="9300455" y="8457902"/>
            <a:ext cx="6615914" cy="461665"/>
          </a:xfrm>
          <a:prstGeom prst="rect">
            <a:avLst/>
          </a:prstGeom>
          <a:noFill/>
        </p:spPr>
        <p:txBody>
          <a:bodyPr wrap="none" rtlCol="0">
            <a:spAutoFit/>
          </a:bodyPr>
          <a:lstStyle/>
          <a:p>
            <a:r>
              <a:rPr kumimoji="1" lang="en-US" altLang="ja-JP" dirty="0" smtClean="0">
                <a:latin typeface="+mj-ea"/>
                <a:ea typeface="+mj-ea"/>
              </a:rPr>
              <a:t>※</a:t>
            </a:r>
            <a:r>
              <a:rPr kumimoji="1" lang="ja-JP" altLang="en-US" dirty="0" smtClean="0">
                <a:latin typeface="+mj-ea"/>
                <a:ea typeface="+mj-ea"/>
              </a:rPr>
              <a:t>上図のような</a:t>
            </a:r>
            <a:r>
              <a:rPr kumimoji="1" lang="en-US" altLang="ja-JP" dirty="0" smtClean="0">
                <a:latin typeface="+mj-ea"/>
                <a:ea typeface="+mj-ea"/>
              </a:rPr>
              <a:t>”</a:t>
            </a:r>
            <a:r>
              <a:rPr kumimoji="1" lang="ja-JP" altLang="en-US" dirty="0" smtClean="0">
                <a:latin typeface="+mj-ea"/>
                <a:ea typeface="+mj-ea"/>
              </a:rPr>
              <a:t>パス図</a:t>
            </a:r>
            <a:r>
              <a:rPr kumimoji="1" lang="en-US" altLang="ja-JP" dirty="0" smtClean="0">
                <a:latin typeface="+mj-ea"/>
                <a:ea typeface="+mj-ea"/>
              </a:rPr>
              <a:t>”</a:t>
            </a:r>
            <a:r>
              <a:rPr kumimoji="1" lang="ja-JP" altLang="en-US" dirty="0" smtClean="0">
                <a:latin typeface="+mj-ea"/>
                <a:ea typeface="+mj-ea"/>
              </a:rPr>
              <a:t>の見方は後ほど説明。</a:t>
            </a:r>
            <a:endParaRPr kumimoji="1" lang="ja-JP" altLang="en-US" dirty="0">
              <a:latin typeface="+mj-ea"/>
              <a:ea typeface="+mj-ea"/>
            </a:endParaRPr>
          </a:p>
        </p:txBody>
      </p:sp>
      <p:sp>
        <p:nvSpPr>
          <p:cNvPr id="36" name="フリーフォーム 35"/>
          <p:cNvSpPr/>
          <p:nvPr/>
        </p:nvSpPr>
        <p:spPr bwMode="auto">
          <a:xfrm>
            <a:off x="15097099" y="6658919"/>
            <a:ext cx="588735" cy="964504"/>
          </a:xfrm>
          <a:custGeom>
            <a:avLst/>
            <a:gdLst>
              <a:gd name="connsiteX0" fmla="*/ 0 w 588735"/>
              <a:gd name="connsiteY0" fmla="*/ 0 h 964504"/>
              <a:gd name="connsiteX1" fmla="*/ 588724 w 588735"/>
              <a:gd name="connsiteY1" fmla="*/ 563671 h 964504"/>
              <a:gd name="connsiteX2" fmla="*/ 12526 w 588735"/>
              <a:gd name="connsiteY2" fmla="*/ 964504 h 964504"/>
            </a:gdLst>
            <a:ahLst/>
            <a:cxnLst>
              <a:cxn ang="0">
                <a:pos x="connsiteX0" y="connsiteY0"/>
              </a:cxn>
              <a:cxn ang="0">
                <a:pos x="connsiteX1" y="connsiteY1"/>
              </a:cxn>
              <a:cxn ang="0">
                <a:pos x="connsiteX2" y="connsiteY2"/>
              </a:cxn>
            </a:cxnLst>
            <a:rect l="l" t="t" r="r" b="b"/>
            <a:pathLst>
              <a:path w="588735" h="964504">
                <a:moveTo>
                  <a:pt x="0" y="0"/>
                </a:moveTo>
                <a:cubicBezTo>
                  <a:pt x="293318" y="201460"/>
                  <a:pt x="586636" y="402920"/>
                  <a:pt x="588724" y="563671"/>
                </a:cubicBezTo>
                <a:cubicBezTo>
                  <a:pt x="590812" y="724422"/>
                  <a:pt x="301669" y="844463"/>
                  <a:pt x="12526" y="964504"/>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3309443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246562" y="1854119"/>
            <a:ext cx="15222514" cy="2492940"/>
          </a:xfrm>
          <a:prstGeom prst="rect">
            <a:avLst/>
          </a:prstGeom>
        </p:spPr>
      </p:pic>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29</a:t>
            </a:fld>
            <a:endParaRPr lang="en-US" altLang="ja-JP" dirty="0"/>
          </a:p>
        </p:txBody>
      </p:sp>
      <p:sp>
        <p:nvSpPr>
          <p:cNvPr id="8" name="正方形/長方形 7"/>
          <p:cNvSpPr/>
          <p:nvPr/>
        </p:nvSpPr>
        <p:spPr>
          <a:xfrm>
            <a:off x="803511" y="782663"/>
            <a:ext cx="14077564" cy="584775"/>
          </a:xfrm>
          <a:prstGeom prst="rect">
            <a:avLst/>
          </a:prstGeom>
          <a:solidFill>
            <a:schemeClr val="bg1"/>
          </a:solidFill>
          <a:ln>
            <a:solidFill>
              <a:schemeClr val="accent4"/>
            </a:solidFill>
          </a:ln>
          <a:effectLst>
            <a:outerShdw blurRad="50800" dist="38100" dir="2700000" algn="tl" rotWithShape="0">
              <a:prstClr val="black">
                <a:alpha val="40000"/>
              </a:prstClr>
            </a:outerShdw>
          </a:effectLst>
        </p:spPr>
        <p:txBody>
          <a:bodyPr wrap="square">
            <a:spAutoFit/>
          </a:bodyPr>
          <a:lstStyle/>
          <a:p>
            <a:r>
              <a:rPr lang="ja-JP" altLang="en-US" sz="3200" dirty="0" smtClean="0">
                <a:solidFill>
                  <a:srgbClr val="383A3A"/>
                </a:solidFill>
                <a:latin typeface="+mj-ea"/>
                <a:ea typeface="+mj-ea"/>
              </a:rPr>
              <a:t>最後に、偏相関係数行列をヒートマップに表してみます。</a:t>
            </a:r>
            <a:endParaRPr lang="en-US" altLang="ja-JP" sz="3200" dirty="0" smtClean="0">
              <a:solidFill>
                <a:srgbClr val="383A3A"/>
              </a:solidFill>
              <a:latin typeface="+mj-ea"/>
              <a:ea typeface="+mj-ea"/>
            </a:endParaRPr>
          </a:p>
        </p:txBody>
      </p:sp>
      <p:sp>
        <p:nvSpPr>
          <p:cNvPr id="9" name="正方形/長方形 8"/>
          <p:cNvSpPr/>
          <p:nvPr/>
        </p:nvSpPr>
        <p:spPr bwMode="auto">
          <a:xfrm>
            <a:off x="401723" y="2222823"/>
            <a:ext cx="1371085" cy="540060"/>
          </a:xfrm>
          <a:prstGeom prst="rect">
            <a:avLst/>
          </a:prstGeom>
          <a:solidFill>
            <a:srgbClr val="FFFF00"/>
          </a:solidFill>
          <a:ln w="9525" cap="flat" cmpd="sng" algn="ctr">
            <a:solidFill>
              <a:schemeClr val="bg2">
                <a:lumMod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0" name="テキスト ボックス 9"/>
          <p:cNvSpPr txBox="1"/>
          <p:nvPr/>
        </p:nvSpPr>
        <p:spPr>
          <a:xfrm>
            <a:off x="371463" y="2258827"/>
            <a:ext cx="1401346" cy="461665"/>
          </a:xfrm>
          <a:prstGeom prst="rect">
            <a:avLst/>
          </a:prstGeom>
          <a:noFill/>
        </p:spPr>
        <p:txBody>
          <a:bodyPr wrap="none" rtlCol="0">
            <a:spAutoFit/>
          </a:bodyPr>
          <a:lstStyle/>
          <a:p>
            <a:r>
              <a:rPr kumimoji="1" lang="en-US" altLang="ja-JP" b="1" dirty="0" smtClean="0">
                <a:latin typeface="+mn-ea"/>
                <a:ea typeface="+mn-ea"/>
              </a:rPr>
              <a:t>Cell_10</a:t>
            </a:r>
            <a:endParaRPr kumimoji="1" lang="ja-JP" altLang="en-US" b="1" dirty="0">
              <a:latin typeface="+mn-ea"/>
              <a:ea typeface="+mn-ea"/>
            </a:endParaRPr>
          </a:p>
        </p:txBody>
      </p:sp>
      <p:pic>
        <p:nvPicPr>
          <p:cNvPr id="6" name="図 5"/>
          <p:cNvPicPr>
            <a:picLocks noChangeAspect="1"/>
          </p:cNvPicPr>
          <p:nvPr/>
        </p:nvPicPr>
        <p:blipFill>
          <a:blip r:embed="rId3"/>
          <a:stretch>
            <a:fillRect/>
          </a:stretch>
        </p:blipFill>
        <p:spPr>
          <a:xfrm>
            <a:off x="4151883" y="3989155"/>
            <a:ext cx="6631074" cy="5228347"/>
          </a:xfrm>
          <a:prstGeom prst="rect">
            <a:avLst/>
          </a:prstGeom>
        </p:spPr>
      </p:pic>
    </p:spTree>
    <p:extLst>
      <p:ext uri="{BB962C8B-B14F-4D97-AF65-F5344CB8AC3E}">
        <p14:creationId xmlns:p14="http://schemas.microsoft.com/office/powerpoint/2010/main" val="4165888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相関係数の復習</a:t>
            </a:r>
            <a:endParaRPr kumimoji="1" lang="ja-JP" altLang="en-US" dirty="0">
              <a:solidFill>
                <a:schemeClr val="bg2">
                  <a:lumMod val="25000"/>
                </a:schemeClr>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a:t>
            </a:fld>
            <a:endParaRPr lang="en-US" altLang="ja-JP" dirty="0"/>
          </a:p>
        </p:txBody>
      </p:sp>
      <p:sp>
        <p:nvSpPr>
          <p:cNvPr id="8" name="正方形/長方形 3"/>
          <p:cNvSpPr>
            <a:spLocks noChangeArrowheads="1"/>
          </p:cNvSpPr>
          <p:nvPr/>
        </p:nvSpPr>
        <p:spPr bwMode="auto">
          <a:xfrm>
            <a:off x="623491" y="1578746"/>
            <a:ext cx="152237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457200" lvl="1" indent="0">
              <a:spcAft>
                <a:spcPts val="1200"/>
              </a:spcAft>
              <a:buClr>
                <a:srgbClr val="A50021"/>
              </a:buClr>
            </a:pPr>
            <a:r>
              <a:rPr lang="ja-JP" altLang="en-US" sz="4000" dirty="0" smtClean="0">
                <a:solidFill>
                  <a:srgbClr val="000000"/>
                </a:solidFill>
                <a:latin typeface="+mj-ea"/>
                <a:ea typeface="+mj-ea"/>
              </a:rPr>
              <a:t>相関係数：</a:t>
            </a:r>
            <a:endParaRPr lang="en-US" altLang="ja-JP" sz="5400" dirty="0" smtClean="0">
              <a:solidFill>
                <a:srgbClr val="000000"/>
              </a:solidFill>
              <a:latin typeface="+mj-ea"/>
              <a:ea typeface="+mj-ea"/>
            </a:endParaRPr>
          </a:p>
        </p:txBody>
      </p:sp>
      <p:sp>
        <p:nvSpPr>
          <p:cNvPr id="7" name="正方形/長方形 3"/>
          <p:cNvSpPr>
            <a:spLocks noChangeArrowheads="1"/>
          </p:cNvSpPr>
          <p:nvPr/>
        </p:nvSpPr>
        <p:spPr bwMode="auto">
          <a:xfrm>
            <a:off x="3611823" y="1574751"/>
            <a:ext cx="121693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4400" dirty="0">
                <a:latin typeface="+mn-ea"/>
                <a:ea typeface="+mn-ea"/>
              </a:rPr>
              <a:t>２つの変数</a:t>
            </a:r>
            <a:r>
              <a:rPr lang="ja-JP" altLang="en-US" sz="4400" dirty="0" smtClean="0">
                <a:latin typeface="+mn-ea"/>
                <a:ea typeface="+mn-ea"/>
              </a:rPr>
              <a:t>間の線形関係の</a:t>
            </a:r>
            <a:r>
              <a:rPr lang="ja-JP" altLang="en-US" sz="4400" dirty="0">
                <a:latin typeface="+mn-ea"/>
                <a:ea typeface="+mn-ea"/>
              </a:rPr>
              <a:t>程度を示す</a:t>
            </a:r>
            <a:r>
              <a:rPr lang="ja-JP" altLang="en-US" sz="4400" dirty="0" smtClean="0">
                <a:latin typeface="+mn-ea"/>
                <a:ea typeface="+mn-ea"/>
              </a:rPr>
              <a:t>指標</a:t>
            </a:r>
            <a:endParaRPr lang="en-US" altLang="ja-JP" sz="4400" dirty="0">
              <a:latin typeface="+mn-ea"/>
              <a:ea typeface="+mn-ea"/>
            </a:endParaRPr>
          </a:p>
        </p:txBody>
      </p:sp>
      <p:sp>
        <p:nvSpPr>
          <p:cNvPr id="9" name="正方形/長方形 3"/>
          <p:cNvSpPr>
            <a:spLocks noChangeArrowheads="1"/>
          </p:cNvSpPr>
          <p:nvPr/>
        </p:nvSpPr>
        <p:spPr bwMode="auto">
          <a:xfrm>
            <a:off x="523874" y="5431174"/>
            <a:ext cx="15515161"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solidFill>
                  <a:srgbClr val="000000"/>
                </a:solidFill>
                <a:latin typeface="+mn-ea"/>
                <a:ea typeface="+mn-ea"/>
              </a:rPr>
              <a:t>相関</a:t>
            </a:r>
            <a:r>
              <a:rPr lang="ja-JP" altLang="en-US" sz="4400" dirty="0">
                <a:solidFill>
                  <a:srgbClr val="000000"/>
                </a:solidFill>
                <a:latin typeface="+mn-ea"/>
                <a:ea typeface="+mn-ea"/>
              </a:rPr>
              <a:t>係数の定義</a:t>
            </a:r>
            <a:endParaRPr lang="en-US" altLang="ja-JP" sz="4400" dirty="0">
              <a:solidFill>
                <a:srgbClr val="000000"/>
              </a:solidFill>
              <a:latin typeface="+mn-ea"/>
              <a:ea typeface="+mn-ea"/>
            </a:endParaRPr>
          </a:p>
          <a:p>
            <a:pPr lvl="1" eaLnBrk="1" hangingPunct="1">
              <a:spcAft>
                <a:spcPts val="1200"/>
              </a:spcAft>
              <a:buClr>
                <a:srgbClr val="A50021"/>
              </a:buClr>
              <a:buFont typeface="Wingdings" panose="05000000000000000000" pitchFamily="2" charset="2"/>
              <a:buChar char="Ø"/>
            </a:pPr>
            <a:r>
              <a:rPr lang="ja-JP" altLang="en-US" sz="4400" dirty="0">
                <a:solidFill>
                  <a:srgbClr val="000000"/>
                </a:solidFill>
                <a:latin typeface="+mn-ea"/>
                <a:ea typeface="+mn-ea"/>
              </a:rPr>
              <a:t>２変数の</a:t>
            </a:r>
            <a:r>
              <a:rPr lang="ja-JP" altLang="en-US" sz="4400" dirty="0">
                <a:solidFill>
                  <a:srgbClr val="FF0000"/>
                </a:solidFill>
                <a:latin typeface="+mn-ea"/>
                <a:ea typeface="+mn-ea"/>
              </a:rPr>
              <a:t>共分散</a:t>
            </a:r>
            <a:r>
              <a:rPr lang="ja-JP" altLang="en-US" sz="4400" dirty="0">
                <a:solidFill>
                  <a:srgbClr val="000000"/>
                </a:solidFill>
                <a:latin typeface="+mn-ea"/>
                <a:ea typeface="+mn-ea"/>
              </a:rPr>
              <a:t>（</a:t>
            </a:r>
            <a:r>
              <a:rPr lang="ja-JP" altLang="en-US" sz="4400" dirty="0">
                <a:solidFill>
                  <a:srgbClr val="FF0000"/>
                </a:solidFill>
                <a:latin typeface="+mn-ea"/>
                <a:ea typeface="+mn-ea"/>
              </a:rPr>
              <a:t>偏差積の平均値</a:t>
            </a:r>
            <a:r>
              <a:rPr lang="en-US" altLang="ja-JP" sz="4400" dirty="0">
                <a:solidFill>
                  <a:srgbClr val="FF0000"/>
                </a:solidFill>
                <a:latin typeface="+mn-ea"/>
                <a:ea typeface="+mn-ea"/>
              </a:rPr>
              <a:t>: </a:t>
            </a:r>
            <a:r>
              <a:rPr lang="en-US" altLang="ja-JP" sz="4400" dirty="0" err="1">
                <a:solidFill>
                  <a:srgbClr val="FF0000"/>
                </a:solidFill>
                <a:latin typeface="+mn-ea"/>
                <a:ea typeface="+mn-ea"/>
              </a:rPr>
              <a:t>Cov</a:t>
            </a:r>
            <a:r>
              <a:rPr lang="en-US" altLang="ja-JP" sz="4400" dirty="0">
                <a:solidFill>
                  <a:srgbClr val="FF0000"/>
                </a:solidFill>
                <a:latin typeface="+mn-ea"/>
                <a:ea typeface="+mn-ea"/>
              </a:rPr>
              <a:t>.(x, y)</a:t>
            </a:r>
            <a:r>
              <a:rPr lang="ja-JP" altLang="en-US" sz="4400" dirty="0">
                <a:solidFill>
                  <a:srgbClr val="000000"/>
                </a:solidFill>
                <a:latin typeface="+mn-ea"/>
                <a:ea typeface="+mn-ea"/>
              </a:rPr>
              <a:t>）を各変数の</a:t>
            </a:r>
            <a:r>
              <a:rPr lang="ja-JP" altLang="en-US" sz="4400" dirty="0">
                <a:solidFill>
                  <a:srgbClr val="FF0000"/>
                </a:solidFill>
                <a:latin typeface="+mn-ea"/>
                <a:ea typeface="+mn-ea"/>
              </a:rPr>
              <a:t>標準偏差の積</a:t>
            </a:r>
            <a:r>
              <a:rPr lang="ja-JP" altLang="en-US" sz="4400" dirty="0">
                <a:solidFill>
                  <a:srgbClr val="000000"/>
                </a:solidFill>
                <a:latin typeface="+mn-ea"/>
                <a:ea typeface="+mn-ea"/>
              </a:rPr>
              <a:t>で除した</a:t>
            </a:r>
            <a:r>
              <a:rPr lang="ja-JP" altLang="en-US" sz="4400" dirty="0" smtClean="0">
                <a:solidFill>
                  <a:srgbClr val="000000"/>
                </a:solidFill>
                <a:latin typeface="+mn-ea"/>
                <a:ea typeface="+mn-ea"/>
              </a:rPr>
              <a:t>値</a:t>
            </a:r>
            <a:endParaRPr lang="en-US" altLang="ja-JP" sz="4400" dirty="0" smtClean="0">
              <a:solidFill>
                <a:srgbClr val="000000"/>
              </a:solidFill>
              <a:latin typeface="+mn-ea"/>
              <a:ea typeface="+mn-ea"/>
            </a:endParaRPr>
          </a:p>
        </p:txBody>
      </p:sp>
      <p:pic>
        <p:nvPicPr>
          <p:cNvPr id="3" name="図 2"/>
          <p:cNvPicPr>
            <a:picLocks noChangeAspect="1"/>
          </p:cNvPicPr>
          <p:nvPr/>
        </p:nvPicPr>
        <p:blipFill>
          <a:blip r:embed="rId2"/>
          <a:stretch>
            <a:fillRect/>
          </a:stretch>
        </p:blipFill>
        <p:spPr>
          <a:xfrm>
            <a:off x="4270414" y="2329261"/>
            <a:ext cx="8115300" cy="3209925"/>
          </a:xfrm>
          <a:prstGeom prst="rect">
            <a:avLst/>
          </a:prstGeom>
        </p:spPr>
      </p:pic>
      <p:cxnSp>
        <p:nvCxnSpPr>
          <p:cNvPr id="11" name="直線コネクタ 10"/>
          <p:cNvCxnSpPr/>
          <p:nvPr/>
        </p:nvCxnSpPr>
        <p:spPr bwMode="auto">
          <a:xfrm flipV="1">
            <a:off x="6780175" y="2370834"/>
            <a:ext cx="5472608" cy="36004"/>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2" name="正方形/長方形 11"/>
          <p:cNvSpPr/>
          <p:nvPr/>
        </p:nvSpPr>
        <p:spPr>
          <a:xfrm>
            <a:off x="363434" y="8101857"/>
            <a:ext cx="11841703" cy="461665"/>
          </a:xfrm>
          <a:prstGeom prst="rect">
            <a:avLst/>
          </a:prstGeom>
        </p:spPr>
        <p:txBody>
          <a:bodyPr wrap="none">
            <a:spAutoFit/>
          </a:bodyPr>
          <a:lstStyle/>
          <a:p>
            <a:r>
              <a:rPr lang="ja-JP" altLang="en-US" dirty="0" smtClean="0"/>
              <a:t>情報連携のための確率・統計学</a:t>
            </a:r>
            <a:r>
              <a:rPr lang="en-US" altLang="ja-JP" dirty="0" smtClean="0"/>
              <a:t>II</a:t>
            </a:r>
            <a:r>
              <a:rPr lang="ja-JP" altLang="en-US" dirty="0" smtClean="0"/>
              <a:t>　https</a:t>
            </a:r>
            <a:r>
              <a:rPr lang="ja-JP" altLang="en-US" dirty="0"/>
              <a:t>://moocs.iniad.org/courses/2023/IE105/01-13/01</a:t>
            </a:r>
          </a:p>
        </p:txBody>
      </p:sp>
      <p:sp>
        <p:nvSpPr>
          <p:cNvPr id="13" name="正方形/長方形 12"/>
          <p:cNvSpPr/>
          <p:nvPr/>
        </p:nvSpPr>
        <p:spPr>
          <a:xfrm>
            <a:off x="371463" y="8601918"/>
            <a:ext cx="8715848" cy="461665"/>
          </a:xfrm>
          <a:prstGeom prst="rect">
            <a:avLst/>
          </a:prstGeom>
        </p:spPr>
        <p:txBody>
          <a:bodyPr wrap="none">
            <a:spAutoFit/>
          </a:bodyPr>
          <a:lstStyle/>
          <a:p>
            <a:r>
              <a:rPr lang="en-US" altLang="ja-JP" dirty="0" smtClean="0"/>
              <a:t>CS3-07</a:t>
            </a:r>
            <a:r>
              <a:rPr lang="ja-JP" altLang="en-US" dirty="0" smtClean="0"/>
              <a:t>　</a:t>
            </a:r>
            <a:r>
              <a:rPr lang="en-US" altLang="ja-JP" dirty="0"/>
              <a:t>https://moocs.iniad.org/courses/2023/IE111/cs3-07/02</a:t>
            </a:r>
            <a:endParaRPr lang="ja-JP" altLang="en-US" dirty="0"/>
          </a:p>
        </p:txBody>
      </p:sp>
    </p:spTree>
    <p:extLst>
      <p:ext uri="{BB962C8B-B14F-4D97-AF65-F5344CB8AC3E}">
        <p14:creationId xmlns:p14="http://schemas.microsoft.com/office/powerpoint/2010/main" val="20726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年齢の影響を除く</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30</a:t>
            </a:fld>
            <a:endParaRPr lang="en-US" altLang="ja-JP" dirty="0"/>
          </a:p>
        </p:txBody>
      </p:sp>
      <p:sp>
        <p:nvSpPr>
          <p:cNvPr id="6" name="正方形/長方形 3"/>
          <p:cNvSpPr>
            <a:spLocks noChangeArrowheads="1"/>
          </p:cNvSpPr>
          <p:nvPr/>
        </p:nvSpPr>
        <p:spPr bwMode="auto">
          <a:xfrm>
            <a:off x="911523" y="1718767"/>
            <a:ext cx="1465362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200" dirty="0" smtClean="0">
                <a:latin typeface="+mj-ea"/>
                <a:ea typeface="+mj-ea"/>
              </a:rPr>
              <a:t>年齢を固定</a:t>
            </a:r>
            <a:r>
              <a:rPr lang="en-US" altLang="ja-JP" sz="3200" dirty="0" smtClean="0">
                <a:latin typeface="+mj-ea"/>
                <a:ea typeface="+mj-ea"/>
              </a:rPr>
              <a:t>(</a:t>
            </a:r>
            <a:r>
              <a:rPr lang="ja-JP" altLang="en-US" sz="3200" dirty="0" smtClean="0">
                <a:latin typeface="+mj-ea"/>
                <a:ea typeface="+mj-ea"/>
              </a:rPr>
              <a:t>統計の言葉では</a:t>
            </a:r>
            <a:r>
              <a:rPr lang="ja-JP" altLang="en-US" sz="3200" b="1" u="sng" dirty="0" smtClean="0">
                <a:latin typeface="+mj-ea"/>
                <a:ea typeface="+mj-ea"/>
              </a:rPr>
              <a:t>統制</a:t>
            </a:r>
            <a:r>
              <a:rPr lang="ja-JP" altLang="en-US" sz="3200" dirty="0" smtClean="0">
                <a:latin typeface="+mj-ea"/>
                <a:ea typeface="+mj-ea"/>
              </a:rPr>
              <a:t>とも言います</a:t>
            </a:r>
            <a:r>
              <a:rPr lang="en-US" altLang="ja-JP" sz="3200" dirty="0" smtClean="0">
                <a:latin typeface="+mj-ea"/>
                <a:ea typeface="+mj-ea"/>
              </a:rPr>
              <a:t>)</a:t>
            </a:r>
            <a:r>
              <a:rPr lang="ja-JP" altLang="en-US" sz="3200" dirty="0" smtClean="0">
                <a:latin typeface="+mj-ea"/>
                <a:ea typeface="+mj-ea"/>
              </a:rPr>
              <a:t>して、その値ごとに、身長と成績の関係性を調べると、余り相関が無い（常識的にも納得できる）。つまりこの例では、年齢という変数もモデルに含めて考える必要があった、と思われる。</a:t>
            </a:r>
            <a:endParaRPr lang="en-US" altLang="ja-JP" sz="3200" dirty="0" smtClean="0">
              <a:latin typeface="+mj-ea"/>
              <a:ea typeface="+mj-ea"/>
            </a:endParaRPr>
          </a:p>
          <a:p>
            <a:pPr marL="0" indent="0" eaLnBrk="1" hangingPunct="1">
              <a:spcAft>
                <a:spcPts val="1200"/>
              </a:spcAft>
              <a:buClr>
                <a:srgbClr val="A50021"/>
              </a:buClr>
            </a:pPr>
            <a:endParaRPr lang="en-US" altLang="ja-JP" sz="3200" dirty="0">
              <a:latin typeface="+mj-ea"/>
              <a:ea typeface="+mj-ea"/>
            </a:endParaRPr>
          </a:p>
          <a:p>
            <a:pPr marL="0" indent="0" eaLnBrk="1" hangingPunct="1">
              <a:spcAft>
                <a:spcPts val="1200"/>
              </a:spcAft>
              <a:buClr>
                <a:srgbClr val="A50021"/>
              </a:buClr>
            </a:pPr>
            <a:r>
              <a:rPr lang="ja-JP" altLang="en-US" sz="3200" b="1" dirty="0" smtClean="0">
                <a:latin typeface="+mj-ea"/>
                <a:ea typeface="+mj-ea"/>
              </a:rPr>
              <a:t>こうした</a:t>
            </a:r>
            <a:r>
              <a:rPr lang="en-US" altLang="ja-JP" sz="3200" b="1" dirty="0" smtClean="0">
                <a:latin typeface="+mj-ea"/>
                <a:ea typeface="+mj-ea"/>
              </a:rPr>
              <a:t>”</a:t>
            </a:r>
            <a:r>
              <a:rPr lang="ja-JP" altLang="en-US" sz="3200" b="1" dirty="0">
                <a:latin typeface="+mj-ea"/>
                <a:ea typeface="+mj-ea"/>
              </a:rPr>
              <a:t>固定</a:t>
            </a:r>
            <a:r>
              <a:rPr lang="ja-JP" altLang="en-US" sz="3200" b="1" dirty="0" smtClean="0">
                <a:latin typeface="+mj-ea"/>
                <a:ea typeface="+mj-ea"/>
              </a:rPr>
              <a:t>すべき要因</a:t>
            </a:r>
            <a:r>
              <a:rPr lang="en-US" altLang="ja-JP" sz="3200" b="1" dirty="0" smtClean="0">
                <a:latin typeface="+mj-ea"/>
                <a:ea typeface="+mj-ea"/>
              </a:rPr>
              <a:t>”</a:t>
            </a:r>
            <a:r>
              <a:rPr lang="ja-JP" altLang="en-US" sz="3200" b="1" dirty="0" smtClean="0">
                <a:latin typeface="+mj-ea"/>
                <a:ea typeface="+mj-ea"/>
              </a:rPr>
              <a:t>を特定することは統計分析において</a:t>
            </a:r>
            <a:endParaRPr lang="en-US" altLang="ja-JP" sz="3200" b="1" dirty="0" smtClean="0">
              <a:latin typeface="+mj-ea"/>
              <a:ea typeface="+mj-ea"/>
            </a:endParaRPr>
          </a:p>
          <a:p>
            <a:pPr marL="0" indent="0" eaLnBrk="1" hangingPunct="1">
              <a:spcAft>
                <a:spcPts val="1200"/>
              </a:spcAft>
              <a:buClr>
                <a:srgbClr val="A50021"/>
              </a:buClr>
            </a:pPr>
            <a:r>
              <a:rPr lang="ja-JP" altLang="en-US" sz="3200" b="1" dirty="0" smtClean="0">
                <a:latin typeface="+mj-ea"/>
                <a:ea typeface="+mj-ea"/>
              </a:rPr>
              <a:t>重要です。一つには、予備知識や常識から判断することも重要ですが、</a:t>
            </a:r>
            <a:endParaRPr lang="en-US" altLang="ja-JP" sz="3200" b="1" dirty="0" smtClean="0">
              <a:latin typeface="+mj-ea"/>
              <a:ea typeface="+mj-ea"/>
            </a:endParaRPr>
          </a:p>
          <a:p>
            <a:pPr marL="0" indent="0" eaLnBrk="1" hangingPunct="1">
              <a:spcAft>
                <a:spcPts val="1200"/>
              </a:spcAft>
              <a:buClr>
                <a:srgbClr val="A50021"/>
              </a:buClr>
            </a:pPr>
            <a:r>
              <a:rPr lang="ja-JP" altLang="en-US" sz="3200" b="1" dirty="0" smtClean="0">
                <a:latin typeface="+mj-ea"/>
                <a:ea typeface="+mj-ea"/>
              </a:rPr>
              <a:t>ある程度、技術的にそれを特定する方法も存在します。</a:t>
            </a:r>
            <a:endParaRPr lang="en-US" altLang="ja-JP" sz="3200" b="1" dirty="0" smtClean="0">
              <a:latin typeface="+mj-ea"/>
              <a:ea typeface="+mj-ea"/>
            </a:endParaRPr>
          </a:p>
        </p:txBody>
      </p:sp>
    </p:spTree>
    <p:extLst>
      <p:ext uri="{BB962C8B-B14F-4D97-AF65-F5344CB8AC3E}">
        <p14:creationId xmlns:p14="http://schemas.microsoft.com/office/powerpoint/2010/main" val="3044807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相関係数行列と偏相関係数行列</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31</a:t>
            </a:fld>
            <a:endParaRPr lang="en-US" altLang="ja-JP" dirty="0"/>
          </a:p>
        </p:txBody>
      </p:sp>
      <p:sp>
        <p:nvSpPr>
          <p:cNvPr id="6" name="正方形/長方形 3"/>
          <p:cNvSpPr>
            <a:spLocks noChangeArrowheads="1"/>
          </p:cNvSpPr>
          <p:nvPr/>
        </p:nvSpPr>
        <p:spPr bwMode="auto">
          <a:xfrm>
            <a:off x="911523" y="1718767"/>
            <a:ext cx="14653628"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200" dirty="0" smtClean="0">
                <a:latin typeface="+mj-ea"/>
                <a:ea typeface="+mj-ea"/>
              </a:rPr>
              <a:t>相関係数行列は、それをもとに変数間の関係性を分析する際に</a:t>
            </a:r>
            <a:endParaRPr lang="en-US" altLang="ja-JP" sz="3200" dirty="0" smtClean="0">
              <a:latin typeface="+mj-ea"/>
              <a:ea typeface="+mj-ea"/>
            </a:endParaRPr>
          </a:p>
          <a:p>
            <a:pPr marL="0" indent="0" eaLnBrk="1" hangingPunct="1">
              <a:spcAft>
                <a:spcPts val="1200"/>
              </a:spcAft>
              <a:buClr>
                <a:srgbClr val="A50021"/>
              </a:buClr>
            </a:pPr>
            <a:r>
              <a:rPr lang="ja-JP" altLang="en-US" sz="3200" dirty="0" smtClean="0">
                <a:latin typeface="+mj-ea"/>
                <a:ea typeface="+mj-ea"/>
              </a:rPr>
              <a:t>重要な情報を提供してくれます（例えば主成分分析など）。</a:t>
            </a:r>
            <a:endParaRPr lang="en-US" altLang="ja-JP" sz="3200" dirty="0" smtClean="0">
              <a:latin typeface="+mj-ea"/>
              <a:ea typeface="+mj-ea"/>
            </a:endParaRPr>
          </a:p>
          <a:p>
            <a:pPr marL="0" indent="0" eaLnBrk="1" hangingPunct="1">
              <a:spcAft>
                <a:spcPts val="1200"/>
              </a:spcAft>
              <a:buClr>
                <a:srgbClr val="A50021"/>
              </a:buClr>
            </a:pPr>
            <a:endParaRPr lang="en-US" altLang="ja-JP" sz="3200" dirty="0">
              <a:latin typeface="+mj-ea"/>
              <a:ea typeface="+mj-ea"/>
            </a:endParaRPr>
          </a:p>
          <a:p>
            <a:pPr marL="0" indent="0" eaLnBrk="1" hangingPunct="1">
              <a:spcAft>
                <a:spcPts val="1200"/>
              </a:spcAft>
              <a:buClr>
                <a:srgbClr val="A50021"/>
              </a:buClr>
            </a:pPr>
            <a:r>
              <a:rPr lang="ja-JP" altLang="en-US" sz="3200" dirty="0" smtClean="0">
                <a:latin typeface="+mj-ea"/>
                <a:ea typeface="+mj-ea"/>
              </a:rPr>
              <a:t>一方で、いま見たように相関係数行列から</a:t>
            </a:r>
            <a:r>
              <a:rPr lang="ja-JP" altLang="en-US" sz="3200" b="1" dirty="0" smtClean="0">
                <a:latin typeface="+mj-ea"/>
                <a:ea typeface="+mj-ea"/>
              </a:rPr>
              <a:t>偏相関係数行列</a:t>
            </a:r>
            <a:r>
              <a:rPr lang="ja-JP" altLang="en-US" sz="3200" dirty="0" smtClean="0">
                <a:latin typeface="+mj-ea"/>
                <a:ea typeface="+mj-ea"/>
              </a:rPr>
              <a:t>を計算可能。</a:t>
            </a:r>
            <a:endParaRPr lang="en-US" altLang="ja-JP" sz="3200" dirty="0" smtClean="0">
              <a:latin typeface="+mj-ea"/>
              <a:ea typeface="+mj-ea"/>
            </a:endParaRPr>
          </a:p>
          <a:p>
            <a:pPr marL="0" indent="0" eaLnBrk="1" hangingPunct="1">
              <a:spcAft>
                <a:spcPts val="1200"/>
              </a:spcAft>
              <a:buClr>
                <a:srgbClr val="A50021"/>
              </a:buClr>
            </a:pPr>
            <a:r>
              <a:rPr lang="ja-JP" altLang="en-US" sz="3200" dirty="0">
                <a:latin typeface="+mj-ea"/>
                <a:ea typeface="+mj-ea"/>
              </a:rPr>
              <a:t>偏相関係数</a:t>
            </a:r>
            <a:r>
              <a:rPr lang="ja-JP" altLang="en-US" sz="3200" dirty="0" smtClean="0">
                <a:latin typeface="+mj-ea"/>
                <a:ea typeface="+mj-ea"/>
              </a:rPr>
              <a:t>行列は、他の変数を固定した時に独立かどうか、つまり当該成分の変数どうしが</a:t>
            </a:r>
            <a:r>
              <a:rPr lang="ja-JP" altLang="en-US" sz="3200" b="1" dirty="0">
                <a:latin typeface="+mj-ea"/>
                <a:ea typeface="+mj-ea"/>
              </a:rPr>
              <a:t>条件付き</a:t>
            </a:r>
            <a:r>
              <a:rPr lang="ja-JP" altLang="en-US" sz="3200" b="1" dirty="0" smtClean="0">
                <a:latin typeface="+mj-ea"/>
                <a:ea typeface="+mj-ea"/>
              </a:rPr>
              <a:t>独立</a:t>
            </a:r>
            <a:r>
              <a:rPr lang="ja-JP" altLang="en-US" sz="3200" dirty="0" smtClean="0">
                <a:latin typeface="+mj-ea"/>
                <a:ea typeface="+mj-ea"/>
              </a:rPr>
              <a:t>となるかどうか、の情報を与えてくれ、この意味において変数間の</a:t>
            </a:r>
            <a:r>
              <a:rPr lang="en-US" altLang="ja-JP" sz="3200" dirty="0" smtClean="0">
                <a:latin typeface="+mj-ea"/>
                <a:ea typeface="+mj-ea"/>
              </a:rPr>
              <a:t>”</a:t>
            </a:r>
            <a:r>
              <a:rPr lang="ja-JP" altLang="en-US" sz="3200" dirty="0" smtClean="0">
                <a:latin typeface="+mj-ea"/>
                <a:ea typeface="+mj-ea"/>
              </a:rPr>
              <a:t>絡み具合</a:t>
            </a:r>
            <a:r>
              <a:rPr lang="en-US" altLang="ja-JP" sz="3200" dirty="0" smtClean="0">
                <a:latin typeface="+mj-ea"/>
                <a:ea typeface="+mj-ea"/>
              </a:rPr>
              <a:t>”</a:t>
            </a:r>
            <a:r>
              <a:rPr lang="ja-JP" altLang="en-US" sz="3200" dirty="0" smtClean="0">
                <a:latin typeface="+mj-ea"/>
                <a:ea typeface="+mj-ea"/>
              </a:rPr>
              <a:t>を教えてくれます。</a:t>
            </a:r>
            <a:endParaRPr lang="en-US" altLang="ja-JP" sz="3200" dirty="0" smtClean="0">
              <a:latin typeface="+mj-ea"/>
              <a:ea typeface="+mj-ea"/>
            </a:endParaRPr>
          </a:p>
          <a:p>
            <a:pPr marL="0" indent="0" eaLnBrk="1" hangingPunct="1">
              <a:spcAft>
                <a:spcPts val="1200"/>
              </a:spcAft>
              <a:buClr>
                <a:srgbClr val="A50021"/>
              </a:buClr>
            </a:pPr>
            <a:endParaRPr lang="en-US" altLang="ja-JP" sz="3200" dirty="0">
              <a:latin typeface="+mj-ea"/>
              <a:ea typeface="+mj-ea"/>
            </a:endParaRPr>
          </a:p>
          <a:p>
            <a:pPr marL="0" indent="0" eaLnBrk="1" hangingPunct="1">
              <a:spcAft>
                <a:spcPts val="1200"/>
              </a:spcAft>
              <a:buClr>
                <a:srgbClr val="A50021"/>
              </a:buClr>
            </a:pPr>
            <a:r>
              <a:rPr lang="ja-JP" altLang="en-US" sz="3200" dirty="0" smtClean="0">
                <a:latin typeface="+mj-ea"/>
                <a:ea typeface="+mj-ea"/>
              </a:rPr>
              <a:t>偏相関係数行列に基づき無向グラフを描画して変数間の関連や交絡の有無を調べるアプローチ</a:t>
            </a:r>
            <a:r>
              <a:rPr lang="ja-JP" altLang="en-US" sz="3200" dirty="0">
                <a:latin typeface="+mj-ea"/>
                <a:ea typeface="+mj-ea"/>
              </a:rPr>
              <a:t>もあり</a:t>
            </a:r>
            <a:r>
              <a:rPr lang="ja-JP" altLang="en-US" sz="3200" dirty="0" smtClean="0">
                <a:latin typeface="+mj-ea"/>
                <a:ea typeface="+mj-ea"/>
              </a:rPr>
              <a:t>、これは</a:t>
            </a:r>
            <a:r>
              <a:rPr lang="ja-JP" altLang="en-US" sz="3200" b="1" u="sng" dirty="0" smtClean="0">
                <a:solidFill>
                  <a:srgbClr val="FF0000"/>
                </a:solidFill>
                <a:latin typeface="+mj-ea"/>
                <a:ea typeface="+mj-ea"/>
              </a:rPr>
              <a:t>グラフィカルモデリング</a:t>
            </a:r>
            <a:r>
              <a:rPr lang="en-US" altLang="ja-JP" sz="3200" baseline="30000" dirty="0" smtClean="0">
                <a:latin typeface="+mj-ea"/>
                <a:ea typeface="+mj-ea"/>
              </a:rPr>
              <a:t>※</a:t>
            </a:r>
            <a:r>
              <a:rPr lang="ja-JP" altLang="en-US" sz="3200" dirty="0" smtClean="0">
                <a:latin typeface="+mj-ea"/>
                <a:ea typeface="+mj-ea"/>
              </a:rPr>
              <a:t>と呼ばれる。</a:t>
            </a:r>
            <a:endParaRPr lang="en-US" altLang="ja-JP" sz="3200" dirty="0" smtClean="0">
              <a:latin typeface="+mj-ea"/>
              <a:ea typeface="+mj-ea"/>
            </a:endParaRPr>
          </a:p>
        </p:txBody>
      </p:sp>
      <p:sp>
        <p:nvSpPr>
          <p:cNvPr id="7" name="正方形/長方形 6"/>
          <p:cNvSpPr/>
          <p:nvPr/>
        </p:nvSpPr>
        <p:spPr>
          <a:xfrm>
            <a:off x="4763951" y="8631535"/>
            <a:ext cx="8549135" cy="461665"/>
          </a:xfrm>
          <a:prstGeom prst="rect">
            <a:avLst/>
          </a:prstGeom>
        </p:spPr>
        <p:txBody>
          <a:bodyPr wrap="none">
            <a:spAutoFit/>
          </a:bodyPr>
          <a:lstStyle/>
          <a:p>
            <a:r>
              <a:rPr lang="ja-JP" altLang="en-US" dirty="0"/>
              <a:t>https://moocs.iniad.org/courses/2023/DS110/Week2-Week3/04</a:t>
            </a:r>
          </a:p>
        </p:txBody>
      </p:sp>
      <p:sp>
        <p:nvSpPr>
          <p:cNvPr id="8" name="正方形/長方形 3"/>
          <p:cNvSpPr>
            <a:spLocks noChangeArrowheads="1"/>
          </p:cNvSpPr>
          <p:nvPr/>
        </p:nvSpPr>
        <p:spPr bwMode="auto">
          <a:xfrm>
            <a:off x="587487" y="8739547"/>
            <a:ext cx="160493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spcAft>
                <a:spcPts val="1200"/>
              </a:spcAft>
              <a:buClr>
                <a:srgbClr val="A50021"/>
              </a:buClr>
            </a:pPr>
            <a:r>
              <a:rPr lang="en-US" altLang="ja-JP" dirty="0" smtClean="0">
                <a:latin typeface="+mj-ea"/>
                <a:ea typeface="+mj-ea"/>
              </a:rPr>
              <a:t>※”</a:t>
            </a:r>
            <a:r>
              <a:rPr lang="ja-JP" altLang="en-US" dirty="0" smtClean="0">
                <a:latin typeface="+mj-ea"/>
                <a:ea typeface="+mj-ea"/>
              </a:rPr>
              <a:t>データサイエンス論</a:t>
            </a:r>
            <a:r>
              <a:rPr lang="en-US" altLang="ja-JP" dirty="0" smtClean="0">
                <a:latin typeface="+mj-ea"/>
                <a:ea typeface="+mj-ea"/>
              </a:rPr>
              <a:t>A”</a:t>
            </a:r>
          </a:p>
        </p:txBody>
      </p:sp>
    </p:spTree>
    <p:extLst>
      <p:ext uri="{BB962C8B-B14F-4D97-AF65-F5344CB8AC3E}">
        <p14:creationId xmlns:p14="http://schemas.microsoft.com/office/powerpoint/2010/main" val="1236672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6" name="タイトル 1"/>
          <p:cNvSpPr txBox="1">
            <a:spLocks/>
          </p:cNvSpPr>
          <p:nvPr/>
        </p:nvSpPr>
        <p:spPr bwMode="auto">
          <a:xfrm>
            <a:off x="731503" y="3653624"/>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pPr algn="ctr"/>
            <a:r>
              <a:rPr lang="en-US" altLang="ja-JP" sz="8000" kern="0" dirty="0"/>
              <a:t>3</a:t>
            </a:r>
            <a:r>
              <a:rPr lang="en-US" altLang="ja-JP" sz="8000" kern="0" dirty="0" smtClean="0"/>
              <a:t>.</a:t>
            </a:r>
            <a:r>
              <a:rPr lang="ja-JP" altLang="en-US" sz="8000" kern="0" dirty="0"/>
              <a:t> </a:t>
            </a:r>
            <a:r>
              <a:rPr lang="ja-JP" altLang="en-US" sz="8000" kern="0" dirty="0" smtClean="0"/>
              <a:t>パス図による表現</a:t>
            </a:r>
            <a:endParaRPr lang="ja-JP" altLang="en-US" sz="8000" kern="0" dirty="0">
              <a:solidFill>
                <a:schemeClr val="bg2">
                  <a:lumMod val="25000"/>
                </a:schemeClr>
              </a:solidFill>
            </a:endParaRPr>
          </a:p>
        </p:txBody>
      </p:sp>
      <p:sp>
        <p:nvSpPr>
          <p:cNvPr id="5" name="正方形/長方形 3"/>
          <p:cNvSpPr>
            <a:spLocks noChangeArrowheads="1"/>
          </p:cNvSpPr>
          <p:nvPr/>
        </p:nvSpPr>
        <p:spPr bwMode="auto">
          <a:xfrm>
            <a:off x="911523" y="6363280"/>
            <a:ext cx="15877764" cy="1908215"/>
          </a:xfrm>
          <a:prstGeom prst="rect">
            <a:avLst/>
          </a:prstGeom>
          <a:solidFill>
            <a:srgbClr val="FFFF00"/>
          </a:solidFill>
          <a:ln>
            <a:noFill/>
          </a:ln>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データに登場する色々な要因、更にはデータに現れていなくても潜在的に影響していると考えられる要因どうしの関係を、パス図で表現してみることは</a:t>
            </a:r>
            <a:endParaRPr lang="en-US" altLang="ja-JP" sz="3600" dirty="0" smtClean="0">
              <a:latin typeface="+mj-ea"/>
              <a:ea typeface="+mj-ea"/>
            </a:endParaRPr>
          </a:p>
          <a:p>
            <a:pPr marL="0" indent="0" eaLnBrk="1" hangingPunct="1">
              <a:spcAft>
                <a:spcPts val="1200"/>
              </a:spcAft>
              <a:buClr>
                <a:srgbClr val="A50021"/>
              </a:buClr>
            </a:pPr>
            <a:r>
              <a:rPr lang="ja-JP" altLang="en-US" sz="3600" dirty="0" smtClean="0">
                <a:latin typeface="+mj-ea"/>
                <a:ea typeface="+mj-ea"/>
              </a:rPr>
              <a:t>とても有意義です。</a:t>
            </a:r>
            <a:endParaRPr lang="en-US" altLang="ja-JP" sz="3600" dirty="0" smtClean="0">
              <a:latin typeface="+mj-ea"/>
              <a:ea typeface="+mj-ea"/>
            </a:endParaRPr>
          </a:p>
        </p:txBody>
      </p:sp>
      <p:sp>
        <p:nvSpPr>
          <p:cNvPr id="7" name="正方形/長方形 3"/>
          <p:cNvSpPr>
            <a:spLocks noChangeArrowheads="1"/>
          </p:cNvSpPr>
          <p:nvPr/>
        </p:nvSpPr>
        <p:spPr bwMode="auto">
          <a:xfrm>
            <a:off x="587487" y="8781938"/>
            <a:ext cx="160493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spcAft>
                <a:spcPts val="1200"/>
              </a:spcAft>
              <a:buClr>
                <a:srgbClr val="A50021"/>
              </a:buClr>
            </a:pPr>
            <a:r>
              <a:rPr lang="en-US" altLang="ja-JP" dirty="0" smtClean="0">
                <a:latin typeface="+mj-ea"/>
                <a:ea typeface="+mj-ea"/>
              </a:rPr>
              <a:t>※</a:t>
            </a:r>
            <a:r>
              <a:rPr lang="ja-JP" altLang="en-US" dirty="0" smtClean="0">
                <a:latin typeface="+mj-ea"/>
                <a:ea typeface="+mj-ea"/>
              </a:rPr>
              <a:t>小塩：「共分散構造分析：はじめの一歩」アルテ（</a:t>
            </a:r>
            <a:r>
              <a:rPr lang="en-US" altLang="ja-JP" dirty="0" smtClean="0">
                <a:latin typeface="+mj-ea"/>
                <a:ea typeface="+mj-ea"/>
              </a:rPr>
              <a:t>2020</a:t>
            </a:r>
            <a:r>
              <a:rPr lang="ja-JP" altLang="en-US" dirty="0" smtClean="0">
                <a:latin typeface="+mj-ea"/>
                <a:ea typeface="+mj-ea"/>
              </a:rPr>
              <a:t>）</a:t>
            </a:r>
            <a:endParaRPr lang="en-US" altLang="ja-JP" dirty="0" smtClean="0">
              <a:latin typeface="+mj-ea"/>
              <a:ea typeface="+mj-ea"/>
            </a:endParaRPr>
          </a:p>
        </p:txBody>
      </p:sp>
    </p:spTree>
    <p:extLst>
      <p:ext uri="{BB962C8B-B14F-4D97-AF65-F5344CB8AC3E}">
        <p14:creationId xmlns:p14="http://schemas.microsoft.com/office/powerpoint/2010/main" val="483316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6" name="タイトル 1"/>
          <p:cNvSpPr txBox="1">
            <a:spLocks/>
          </p:cNvSpPr>
          <p:nvPr/>
        </p:nvSpPr>
        <p:spPr bwMode="auto">
          <a:xfrm>
            <a:off x="731503" y="3761636"/>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pPr algn="ctr"/>
            <a:r>
              <a:rPr lang="en-US" altLang="ja-JP" sz="6600" kern="0" dirty="0" smtClean="0"/>
              <a:t>3-1.</a:t>
            </a:r>
            <a:r>
              <a:rPr lang="ja-JP" altLang="en-US" sz="6600" kern="0" dirty="0" smtClean="0"/>
              <a:t> パス図の基本表現</a:t>
            </a:r>
            <a:endParaRPr lang="ja-JP" altLang="en-US" sz="6600" kern="0" dirty="0">
              <a:solidFill>
                <a:schemeClr val="bg2">
                  <a:lumMod val="25000"/>
                </a:schemeClr>
              </a:solidFill>
            </a:endParaRPr>
          </a:p>
        </p:txBody>
      </p:sp>
    </p:spTree>
    <p:extLst>
      <p:ext uri="{BB962C8B-B14F-4D97-AF65-F5344CB8AC3E}">
        <p14:creationId xmlns:p14="http://schemas.microsoft.com/office/powerpoint/2010/main" val="6736520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パス図で用いるオブジェクト</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34</a:t>
            </a:fld>
            <a:endParaRPr lang="en-US" altLang="ja-JP" dirty="0"/>
          </a:p>
        </p:txBody>
      </p:sp>
      <p:sp>
        <p:nvSpPr>
          <p:cNvPr id="6" name="テキスト ボックス 5"/>
          <p:cNvSpPr txBox="1"/>
          <p:nvPr/>
        </p:nvSpPr>
        <p:spPr>
          <a:xfrm>
            <a:off x="515479" y="1550936"/>
            <a:ext cx="16244309" cy="646331"/>
          </a:xfrm>
          <a:prstGeom prst="rect">
            <a:avLst/>
          </a:prstGeom>
          <a:noFill/>
        </p:spPr>
        <p:txBody>
          <a:bodyPr wrap="square" rtlCol="0">
            <a:spAutoFit/>
          </a:bodyPr>
          <a:lstStyle/>
          <a:p>
            <a:r>
              <a:rPr lang="ja-JP" altLang="en-US" sz="3600" dirty="0" smtClean="0">
                <a:latin typeface="+mj-ea"/>
                <a:ea typeface="+mj-ea"/>
              </a:rPr>
              <a:t>パス図で用いるのは以下の４種類。</a:t>
            </a:r>
            <a:endParaRPr lang="en-US" altLang="ja-JP" sz="3600" dirty="0" smtClean="0">
              <a:latin typeface="+mj-ea"/>
              <a:ea typeface="+mj-ea"/>
            </a:endParaRPr>
          </a:p>
        </p:txBody>
      </p:sp>
      <p:sp>
        <p:nvSpPr>
          <p:cNvPr id="8" name="正方形/長方形 7"/>
          <p:cNvSpPr/>
          <p:nvPr/>
        </p:nvSpPr>
        <p:spPr bwMode="auto">
          <a:xfrm>
            <a:off x="1991643" y="3191103"/>
            <a:ext cx="1404156" cy="6880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テキスト ボックス 13"/>
          <p:cNvSpPr txBox="1"/>
          <p:nvPr/>
        </p:nvSpPr>
        <p:spPr>
          <a:xfrm>
            <a:off x="3755839" y="3196672"/>
            <a:ext cx="13120345" cy="646331"/>
          </a:xfrm>
          <a:prstGeom prst="rect">
            <a:avLst/>
          </a:prstGeom>
          <a:noFill/>
        </p:spPr>
        <p:txBody>
          <a:bodyPr wrap="square" rtlCol="0">
            <a:spAutoFit/>
          </a:bodyPr>
          <a:lstStyle/>
          <a:p>
            <a:r>
              <a:rPr lang="ja-JP" altLang="en-US" sz="3600" dirty="0" smtClean="0">
                <a:latin typeface="+mj-ea"/>
                <a:ea typeface="+mj-ea"/>
              </a:rPr>
              <a:t>観測変数</a:t>
            </a:r>
            <a:r>
              <a:rPr lang="en-US" altLang="ja-JP" sz="3600" dirty="0" smtClean="0">
                <a:latin typeface="+mj-ea"/>
                <a:ea typeface="+mj-ea"/>
              </a:rPr>
              <a:t>:</a:t>
            </a:r>
            <a:r>
              <a:rPr lang="ja-JP" altLang="en-US" sz="3600" dirty="0" smtClean="0">
                <a:latin typeface="+mj-ea"/>
                <a:ea typeface="+mj-ea"/>
              </a:rPr>
              <a:t>実際にデータが測定された変数のこと。</a:t>
            </a:r>
            <a:endParaRPr lang="en-US" altLang="ja-JP" sz="3600" dirty="0" smtClean="0">
              <a:latin typeface="+mj-ea"/>
              <a:ea typeface="+mj-ea"/>
            </a:endParaRPr>
          </a:p>
        </p:txBody>
      </p:sp>
      <p:sp>
        <p:nvSpPr>
          <p:cNvPr id="16" name="テキスト ボックス 15"/>
          <p:cNvSpPr txBox="1"/>
          <p:nvPr/>
        </p:nvSpPr>
        <p:spPr>
          <a:xfrm>
            <a:off x="3755839" y="4528820"/>
            <a:ext cx="13120345" cy="646331"/>
          </a:xfrm>
          <a:prstGeom prst="rect">
            <a:avLst/>
          </a:prstGeom>
          <a:noFill/>
        </p:spPr>
        <p:txBody>
          <a:bodyPr wrap="square" rtlCol="0">
            <a:spAutoFit/>
          </a:bodyPr>
          <a:lstStyle/>
          <a:p>
            <a:r>
              <a:rPr lang="ja-JP" altLang="en-US" sz="3600" dirty="0">
                <a:latin typeface="+mj-ea"/>
                <a:ea typeface="+mj-ea"/>
              </a:rPr>
              <a:t>潜在</a:t>
            </a:r>
            <a:r>
              <a:rPr lang="ja-JP" altLang="en-US" sz="3600" dirty="0" smtClean="0">
                <a:latin typeface="+mj-ea"/>
                <a:ea typeface="+mj-ea"/>
              </a:rPr>
              <a:t>変数</a:t>
            </a:r>
            <a:r>
              <a:rPr lang="en-US" altLang="ja-JP" sz="3600" dirty="0" smtClean="0">
                <a:latin typeface="+mj-ea"/>
                <a:ea typeface="+mj-ea"/>
              </a:rPr>
              <a:t>:</a:t>
            </a:r>
            <a:r>
              <a:rPr lang="ja-JP" altLang="en-US" sz="3600" dirty="0" smtClean="0">
                <a:latin typeface="+mj-ea"/>
                <a:ea typeface="+mj-ea"/>
              </a:rPr>
              <a:t>直接測定されていない変数のこと。</a:t>
            </a:r>
            <a:endParaRPr lang="en-US" altLang="ja-JP" sz="3600" dirty="0" smtClean="0">
              <a:latin typeface="+mj-ea"/>
              <a:ea typeface="+mj-ea"/>
            </a:endParaRPr>
          </a:p>
        </p:txBody>
      </p:sp>
      <p:sp>
        <p:nvSpPr>
          <p:cNvPr id="17" name="円/楕円 16"/>
          <p:cNvSpPr/>
          <p:nvPr/>
        </p:nvSpPr>
        <p:spPr bwMode="auto">
          <a:xfrm>
            <a:off x="2243671" y="4384880"/>
            <a:ext cx="900100" cy="9001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8" name="フリーフォーム 17"/>
          <p:cNvSpPr/>
          <p:nvPr/>
        </p:nvSpPr>
        <p:spPr bwMode="auto">
          <a:xfrm rot="313066">
            <a:off x="1794763" y="5894979"/>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9" name="テキスト ボックス 18"/>
          <p:cNvSpPr txBox="1"/>
          <p:nvPr/>
        </p:nvSpPr>
        <p:spPr>
          <a:xfrm>
            <a:off x="3908239" y="5823223"/>
            <a:ext cx="13120345" cy="646331"/>
          </a:xfrm>
          <a:prstGeom prst="rect">
            <a:avLst/>
          </a:prstGeom>
          <a:noFill/>
        </p:spPr>
        <p:txBody>
          <a:bodyPr wrap="square" rtlCol="0">
            <a:spAutoFit/>
          </a:bodyPr>
          <a:lstStyle/>
          <a:p>
            <a:r>
              <a:rPr lang="ja-JP" altLang="en-US" sz="3600" dirty="0" smtClean="0">
                <a:latin typeface="+mj-ea"/>
                <a:ea typeface="+mj-ea"/>
              </a:rPr>
              <a:t>双方向矢印</a:t>
            </a:r>
            <a:r>
              <a:rPr lang="en-US" altLang="ja-JP" sz="3600" dirty="0" smtClean="0">
                <a:latin typeface="+mj-ea"/>
                <a:ea typeface="+mj-ea"/>
              </a:rPr>
              <a:t>:</a:t>
            </a:r>
            <a:r>
              <a:rPr lang="ja-JP" altLang="en-US" sz="3600" dirty="0" smtClean="0">
                <a:latin typeface="+mj-ea"/>
                <a:ea typeface="+mj-ea"/>
              </a:rPr>
              <a:t>相関関係を図示。</a:t>
            </a:r>
            <a:endParaRPr lang="en-US" altLang="ja-JP" sz="3600" dirty="0" smtClean="0">
              <a:latin typeface="+mj-ea"/>
              <a:ea typeface="+mj-ea"/>
            </a:endParaRPr>
          </a:p>
        </p:txBody>
      </p:sp>
      <p:sp>
        <p:nvSpPr>
          <p:cNvPr id="20" name="テキスト ボックス 19"/>
          <p:cNvSpPr txBox="1"/>
          <p:nvPr/>
        </p:nvSpPr>
        <p:spPr>
          <a:xfrm>
            <a:off x="3863851" y="6905084"/>
            <a:ext cx="13120345" cy="646331"/>
          </a:xfrm>
          <a:prstGeom prst="rect">
            <a:avLst/>
          </a:prstGeom>
          <a:noFill/>
        </p:spPr>
        <p:txBody>
          <a:bodyPr wrap="square" rtlCol="0">
            <a:spAutoFit/>
          </a:bodyPr>
          <a:lstStyle/>
          <a:p>
            <a:r>
              <a:rPr lang="ja-JP" altLang="en-US" sz="3600" dirty="0" smtClean="0">
                <a:latin typeface="+mj-ea"/>
                <a:ea typeface="+mj-ea"/>
              </a:rPr>
              <a:t>片方向矢印</a:t>
            </a:r>
            <a:r>
              <a:rPr lang="en-US" altLang="ja-JP" sz="3600" dirty="0" smtClean="0">
                <a:latin typeface="+mj-ea"/>
                <a:ea typeface="+mj-ea"/>
              </a:rPr>
              <a:t>:</a:t>
            </a:r>
            <a:r>
              <a:rPr lang="ja-JP" altLang="en-US" sz="3600" dirty="0">
                <a:latin typeface="+mj-ea"/>
                <a:ea typeface="+mj-ea"/>
              </a:rPr>
              <a:t>因果</a:t>
            </a:r>
            <a:r>
              <a:rPr lang="ja-JP" altLang="en-US" sz="3600" dirty="0" smtClean="0">
                <a:latin typeface="+mj-ea"/>
                <a:ea typeface="+mj-ea"/>
              </a:rPr>
              <a:t>関係を図示。</a:t>
            </a:r>
            <a:endParaRPr lang="en-US" altLang="ja-JP" sz="3600" dirty="0" smtClean="0">
              <a:latin typeface="+mj-ea"/>
              <a:ea typeface="+mj-ea"/>
            </a:endParaRPr>
          </a:p>
        </p:txBody>
      </p:sp>
      <p:cxnSp>
        <p:nvCxnSpPr>
          <p:cNvPr id="22" name="直線矢印コネクタ 21"/>
          <p:cNvCxnSpPr/>
          <p:nvPr/>
        </p:nvCxnSpPr>
        <p:spPr bwMode="auto">
          <a:xfrm>
            <a:off x="1775325" y="7227379"/>
            <a:ext cx="169248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テキスト ボックス 14"/>
          <p:cNvSpPr txBox="1"/>
          <p:nvPr/>
        </p:nvSpPr>
        <p:spPr>
          <a:xfrm>
            <a:off x="292950" y="8097773"/>
            <a:ext cx="16244309" cy="646331"/>
          </a:xfrm>
          <a:prstGeom prst="rect">
            <a:avLst/>
          </a:prstGeom>
          <a:noFill/>
        </p:spPr>
        <p:txBody>
          <a:bodyPr wrap="square" rtlCol="0">
            <a:spAutoFit/>
          </a:bodyPr>
          <a:lstStyle/>
          <a:p>
            <a:r>
              <a:rPr lang="ja-JP" altLang="en-US" sz="3600" dirty="0" smtClean="0">
                <a:latin typeface="+mj-ea"/>
                <a:ea typeface="+mj-ea"/>
              </a:rPr>
              <a:t>これらを用いて要因間の関係を示す図を</a:t>
            </a:r>
            <a:r>
              <a:rPr lang="ja-JP" altLang="en-US" sz="3600" b="1" u="sng" dirty="0" smtClean="0">
                <a:solidFill>
                  <a:srgbClr val="FF0000"/>
                </a:solidFill>
                <a:latin typeface="+mj-ea"/>
                <a:ea typeface="+mj-ea"/>
              </a:rPr>
              <a:t>パス図</a:t>
            </a:r>
            <a:r>
              <a:rPr lang="ja-JP" altLang="en-US" sz="3600" dirty="0" smtClean="0">
                <a:latin typeface="+mj-ea"/>
                <a:ea typeface="+mj-ea"/>
              </a:rPr>
              <a:t>と呼ぶ。</a:t>
            </a:r>
            <a:endParaRPr lang="en-US" altLang="ja-JP" sz="3600" dirty="0" smtClean="0">
              <a:latin typeface="+mj-ea"/>
              <a:ea typeface="+mj-ea"/>
            </a:endParaRPr>
          </a:p>
        </p:txBody>
      </p:sp>
    </p:spTree>
    <p:extLst>
      <p:ext uri="{BB962C8B-B14F-4D97-AF65-F5344CB8AC3E}">
        <p14:creationId xmlns:p14="http://schemas.microsoft.com/office/powerpoint/2010/main" val="3702883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外生変数と内生変数</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35</a:t>
            </a:fld>
            <a:endParaRPr lang="en-US" altLang="ja-JP" dirty="0"/>
          </a:p>
        </p:txBody>
      </p:sp>
      <p:sp>
        <p:nvSpPr>
          <p:cNvPr id="6" name="正方形/長方形 5"/>
          <p:cNvSpPr/>
          <p:nvPr/>
        </p:nvSpPr>
        <p:spPr>
          <a:xfrm>
            <a:off x="911523" y="1523060"/>
            <a:ext cx="15043682" cy="5078313"/>
          </a:xfrm>
          <a:prstGeom prst="rect">
            <a:avLst/>
          </a:prstGeom>
        </p:spPr>
        <p:txBody>
          <a:bodyPr wrap="square">
            <a:spAutoFit/>
          </a:bodyPr>
          <a:lstStyle/>
          <a:p>
            <a:r>
              <a:rPr lang="ja-JP" altLang="en-US" sz="3600" dirty="0" smtClean="0">
                <a:solidFill>
                  <a:srgbClr val="202122"/>
                </a:solidFill>
                <a:latin typeface="+mn-ea"/>
                <a:ea typeface="+mn-ea"/>
              </a:rPr>
              <a:t>今後、時々用いる用語です。以下の定義において、</a:t>
            </a:r>
            <a:r>
              <a:rPr lang="en-US" altLang="ja-JP" sz="3600" dirty="0" smtClean="0">
                <a:solidFill>
                  <a:srgbClr val="202122"/>
                </a:solidFill>
                <a:latin typeface="+mn-ea"/>
                <a:ea typeface="+mn-ea"/>
              </a:rPr>
              <a:t>”</a:t>
            </a:r>
            <a:r>
              <a:rPr lang="ja-JP" altLang="en-US" sz="3600" dirty="0" smtClean="0">
                <a:solidFill>
                  <a:srgbClr val="202122"/>
                </a:solidFill>
                <a:latin typeface="+mn-ea"/>
                <a:ea typeface="+mn-ea"/>
              </a:rPr>
              <a:t>誤差</a:t>
            </a:r>
            <a:r>
              <a:rPr lang="en-US" altLang="ja-JP" sz="3600" dirty="0" smtClean="0">
                <a:solidFill>
                  <a:srgbClr val="202122"/>
                </a:solidFill>
                <a:latin typeface="+mn-ea"/>
                <a:ea typeface="+mn-ea"/>
              </a:rPr>
              <a:t>”</a:t>
            </a:r>
            <a:r>
              <a:rPr lang="ja-JP" altLang="en-US" sz="3600" dirty="0" smtClean="0">
                <a:solidFill>
                  <a:srgbClr val="202122"/>
                </a:solidFill>
                <a:latin typeface="+mn-ea"/>
                <a:ea typeface="+mn-ea"/>
              </a:rPr>
              <a:t>は除きます。</a:t>
            </a:r>
            <a:endParaRPr lang="en-US" altLang="ja-JP" sz="3600" dirty="0" smtClean="0">
              <a:solidFill>
                <a:srgbClr val="202122"/>
              </a:solidFill>
              <a:latin typeface="+mn-ea"/>
              <a:ea typeface="+mn-ea"/>
            </a:endParaRPr>
          </a:p>
          <a:p>
            <a:endParaRPr lang="en-US" altLang="ja-JP" sz="3600" dirty="0">
              <a:solidFill>
                <a:srgbClr val="202122"/>
              </a:solidFill>
              <a:latin typeface="+mn-ea"/>
              <a:ea typeface="+mn-ea"/>
            </a:endParaRPr>
          </a:p>
          <a:p>
            <a:r>
              <a:rPr lang="ja-JP" altLang="en-US" sz="3600" dirty="0" smtClean="0">
                <a:solidFill>
                  <a:srgbClr val="202122"/>
                </a:solidFill>
                <a:latin typeface="+mn-ea"/>
                <a:ea typeface="+mn-ea"/>
              </a:rPr>
              <a:t>・外生変数</a:t>
            </a:r>
            <a:r>
              <a:rPr lang="en-US" altLang="ja-JP" sz="3600" dirty="0" smtClean="0">
                <a:solidFill>
                  <a:srgbClr val="202122"/>
                </a:solidFill>
                <a:latin typeface="+mn-ea"/>
                <a:ea typeface="+mn-ea"/>
              </a:rPr>
              <a:t>(</a:t>
            </a:r>
            <a:r>
              <a:rPr lang="en-US" altLang="ja-JP" sz="3600" dirty="0" err="1" smtClean="0">
                <a:solidFill>
                  <a:srgbClr val="202122"/>
                </a:solidFill>
                <a:latin typeface="+mn-ea"/>
                <a:ea typeface="+mn-ea"/>
              </a:rPr>
              <a:t>exogeneous</a:t>
            </a:r>
            <a:r>
              <a:rPr lang="en-US" altLang="ja-JP" sz="3600" dirty="0" smtClean="0">
                <a:solidFill>
                  <a:srgbClr val="202122"/>
                </a:solidFill>
                <a:latin typeface="+mn-ea"/>
                <a:ea typeface="+mn-ea"/>
              </a:rPr>
              <a:t> variable)</a:t>
            </a:r>
            <a:r>
              <a:rPr lang="ja-JP" altLang="en-US" sz="3600" dirty="0" smtClean="0">
                <a:solidFill>
                  <a:srgbClr val="202122"/>
                </a:solidFill>
                <a:latin typeface="+mn-ea"/>
                <a:ea typeface="+mn-ea"/>
              </a:rPr>
              <a:t>：モデルにおいて他の変数から</a:t>
            </a:r>
            <a:endParaRPr lang="en-US" altLang="ja-JP" sz="3600" dirty="0" smtClean="0">
              <a:solidFill>
                <a:srgbClr val="202122"/>
              </a:solidFill>
              <a:latin typeface="+mn-ea"/>
              <a:ea typeface="+mn-ea"/>
            </a:endParaRPr>
          </a:p>
          <a:p>
            <a:r>
              <a:rPr lang="ja-JP" altLang="en-US" sz="3600" dirty="0">
                <a:solidFill>
                  <a:srgbClr val="202122"/>
                </a:solidFill>
                <a:latin typeface="+mn-ea"/>
                <a:ea typeface="+mn-ea"/>
              </a:rPr>
              <a:t>　</a:t>
            </a:r>
            <a:r>
              <a:rPr lang="ja-JP" altLang="en-US" sz="3600" dirty="0" smtClean="0">
                <a:solidFill>
                  <a:srgbClr val="202122"/>
                </a:solidFill>
                <a:latin typeface="+mn-ea"/>
                <a:ea typeface="+mn-ea"/>
              </a:rPr>
              <a:t>影響を受けない変数。パス図で言えば、矢印を受けていない変数。</a:t>
            </a:r>
            <a:endParaRPr lang="en-US" altLang="ja-JP" sz="3600" dirty="0" smtClean="0">
              <a:solidFill>
                <a:srgbClr val="202122"/>
              </a:solidFill>
              <a:latin typeface="+mn-ea"/>
              <a:ea typeface="+mn-ea"/>
            </a:endParaRPr>
          </a:p>
          <a:p>
            <a:endParaRPr lang="en-US" altLang="ja-JP" sz="3600" dirty="0">
              <a:solidFill>
                <a:srgbClr val="202122"/>
              </a:solidFill>
              <a:latin typeface="+mn-ea"/>
              <a:ea typeface="+mn-ea"/>
            </a:endParaRPr>
          </a:p>
          <a:p>
            <a:r>
              <a:rPr lang="ja-JP" altLang="en-US" sz="3600" dirty="0" smtClean="0">
                <a:solidFill>
                  <a:srgbClr val="202122"/>
                </a:solidFill>
                <a:latin typeface="+mn-ea"/>
                <a:ea typeface="+mn-ea"/>
              </a:rPr>
              <a:t>・内生</a:t>
            </a:r>
            <a:r>
              <a:rPr lang="ja-JP" altLang="en-US" sz="3600" dirty="0">
                <a:solidFill>
                  <a:srgbClr val="202122"/>
                </a:solidFill>
                <a:latin typeface="+mn-ea"/>
                <a:ea typeface="+mn-ea"/>
              </a:rPr>
              <a:t>変数</a:t>
            </a:r>
            <a:r>
              <a:rPr lang="en-US" altLang="ja-JP" sz="3600" dirty="0">
                <a:solidFill>
                  <a:srgbClr val="202122"/>
                </a:solidFill>
                <a:latin typeface="+mn-ea"/>
                <a:ea typeface="+mn-ea"/>
              </a:rPr>
              <a:t>(</a:t>
            </a:r>
            <a:r>
              <a:rPr lang="en-US" altLang="ja-JP" sz="3600" dirty="0" err="1" smtClean="0">
                <a:solidFill>
                  <a:srgbClr val="202122"/>
                </a:solidFill>
                <a:latin typeface="+mn-ea"/>
                <a:ea typeface="+mn-ea"/>
              </a:rPr>
              <a:t>endogeneous</a:t>
            </a:r>
            <a:r>
              <a:rPr lang="en-US" altLang="ja-JP" sz="3600" dirty="0" smtClean="0">
                <a:solidFill>
                  <a:srgbClr val="202122"/>
                </a:solidFill>
                <a:latin typeface="+mn-ea"/>
                <a:ea typeface="+mn-ea"/>
              </a:rPr>
              <a:t> </a:t>
            </a:r>
            <a:r>
              <a:rPr lang="en-US" altLang="ja-JP" sz="3600" dirty="0">
                <a:solidFill>
                  <a:srgbClr val="202122"/>
                </a:solidFill>
                <a:latin typeface="+mn-ea"/>
                <a:ea typeface="+mn-ea"/>
              </a:rPr>
              <a:t>variable)</a:t>
            </a:r>
            <a:r>
              <a:rPr lang="ja-JP" altLang="en-US" sz="3600" dirty="0">
                <a:solidFill>
                  <a:srgbClr val="202122"/>
                </a:solidFill>
                <a:latin typeface="+mn-ea"/>
                <a:ea typeface="+mn-ea"/>
              </a:rPr>
              <a:t>：モデルにおいて他の変数から</a:t>
            </a:r>
            <a:endParaRPr lang="en-US" altLang="ja-JP" sz="3600" dirty="0">
              <a:solidFill>
                <a:srgbClr val="202122"/>
              </a:solidFill>
              <a:latin typeface="+mn-ea"/>
              <a:ea typeface="+mn-ea"/>
            </a:endParaRPr>
          </a:p>
          <a:p>
            <a:r>
              <a:rPr lang="ja-JP" altLang="en-US" sz="3600" dirty="0">
                <a:solidFill>
                  <a:srgbClr val="202122"/>
                </a:solidFill>
                <a:latin typeface="+mn-ea"/>
                <a:ea typeface="+mn-ea"/>
              </a:rPr>
              <a:t>　影響を</a:t>
            </a:r>
            <a:r>
              <a:rPr lang="ja-JP" altLang="en-US" sz="3600" dirty="0" smtClean="0">
                <a:solidFill>
                  <a:srgbClr val="202122"/>
                </a:solidFill>
                <a:latin typeface="+mn-ea"/>
                <a:ea typeface="+mn-ea"/>
              </a:rPr>
              <a:t>受ける変数</a:t>
            </a:r>
            <a:r>
              <a:rPr lang="ja-JP" altLang="en-US" sz="3600" dirty="0">
                <a:solidFill>
                  <a:srgbClr val="202122"/>
                </a:solidFill>
                <a:latin typeface="+mn-ea"/>
                <a:ea typeface="+mn-ea"/>
              </a:rPr>
              <a:t>。パス図で言えば、矢印を</a:t>
            </a:r>
            <a:r>
              <a:rPr lang="ja-JP" altLang="en-US" sz="3600" dirty="0" smtClean="0">
                <a:solidFill>
                  <a:srgbClr val="202122"/>
                </a:solidFill>
                <a:latin typeface="+mn-ea"/>
                <a:ea typeface="+mn-ea"/>
              </a:rPr>
              <a:t>受ける変数</a:t>
            </a:r>
            <a:r>
              <a:rPr lang="ja-JP" altLang="en-US" sz="3600" dirty="0">
                <a:solidFill>
                  <a:srgbClr val="202122"/>
                </a:solidFill>
                <a:latin typeface="+mn-ea"/>
                <a:ea typeface="+mn-ea"/>
              </a:rPr>
              <a:t>。</a:t>
            </a:r>
            <a:endParaRPr lang="en-US" altLang="ja-JP" sz="3600" dirty="0">
              <a:solidFill>
                <a:srgbClr val="202122"/>
              </a:solidFill>
              <a:latin typeface="+mn-ea"/>
              <a:ea typeface="+mn-ea"/>
            </a:endParaRPr>
          </a:p>
          <a:p>
            <a:endParaRPr lang="en-US" altLang="ja-JP" sz="3600" dirty="0">
              <a:solidFill>
                <a:srgbClr val="202122"/>
              </a:solidFill>
              <a:latin typeface="+mn-ea"/>
              <a:ea typeface="+mn-ea"/>
            </a:endParaRPr>
          </a:p>
          <a:p>
            <a:endParaRPr lang="en-US" altLang="ja-JP" sz="3600" dirty="0" smtClean="0">
              <a:solidFill>
                <a:srgbClr val="202122"/>
              </a:solidFill>
              <a:latin typeface="+mn-ea"/>
              <a:ea typeface="+mn-ea"/>
            </a:endParaRPr>
          </a:p>
        </p:txBody>
      </p:sp>
      <p:sp>
        <p:nvSpPr>
          <p:cNvPr id="7" name="正方形/長方形 6"/>
          <p:cNvSpPr/>
          <p:nvPr/>
        </p:nvSpPr>
        <p:spPr bwMode="auto">
          <a:xfrm>
            <a:off x="5520035" y="625969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8" name="正方形/長方形 7"/>
          <p:cNvSpPr/>
          <p:nvPr/>
        </p:nvSpPr>
        <p:spPr bwMode="auto">
          <a:xfrm>
            <a:off x="8850122" y="622369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9" name="直線矢印コネクタ 8"/>
          <p:cNvCxnSpPr/>
          <p:nvPr/>
        </p:nvCxnSpPr>
        <p:spPr bwMode="auto">
          <a:xfrm>
            <a:off x="7140215" y="661973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円/楕円 9"/>
          <p:cNvSpPr/>
          <p:nvPr/>
        </p:nvSpPr>
        <p:spPr bwMode="auto">
          <a:xfrm>
            <a:off x="12378514" y="622369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1" name="直線矢印コネクタ 10"/>
          <p:cNvCxnSpPr>
            <a:stCxn id="10" idx="2"/>
            <a:endCxn id="8" idx="3"/>
          </p:cNvCxnSpPr>
          <p:nvPr/>
        </p:nvCxnSpPr>
        <p:spPr bwMode="auto">
          <a:xfrm flipH="1">
            <a:off x="10470302" y="665573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8850122" y="7735859"/>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a:t>幸福感</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3" name="直線矢印コネクタ 12"/>
          <p:cNvCxnSpPr>
            <a:stCxn id="7" idx="3"/>
            <a:endCxn id="12" idx="1"/>
          </p:cNvCxnSpPr>
          <p:nvPr/>
        </p:nvCxnSpPr>
        <p:spPr bwMode="auto">
          <a:xfrm>
            <a:off x="7140215" y="6709745"/>
            <a:ext cx="1709907" cy="14761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円/楕円 13"/>
          <p:cNvSpPr/>
          <p:nvPr/>
        </p:nvSpPr>
        <p:spPr bwMode="auto">
          <a:xfrm>
            <a:off x="12378514" y="766385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5" name="直線矢印コネクタ 14"/>
          <p:cNvCxnSpPr>
            <a:stCxn id="14" idx="2"/>
          </p:cNvCxnSpPr>
          <p:nvPr/>
        </p:nvCxnSpPr>
        <p:spPr bwMode="auto">
          <a:xfrm flipH="1">
            <a:off x="10470302" y="809589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フリーフォーム 15"/>
          <p:cNvSpPr/>
          <p:nvPr/>
        </p:nvSpPr>
        <p:spPr bwMode="auto">
          <a:xfrm rot="15913643" flipV="1">
            <a:off x="13270002" y="7168922"/>
            <a:ext cx="1145380" cy="458383"/>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正方形/長方形 16"/>
          <p:cNvSpPr/>
          <p:nvPr/>
        </p:nvSpPr>
        <p:spPr bwMode="auto">
          <a:xfrm>
            <a:off x="5573758" y="778508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運動</a:t>
            </a:r>
          </a:p>
        </p:txBody>
      </p:sp>
      <p:cxnSp>
        <p:nvCxnSpPr>
          <p:cNvPr id="18" name="直線矢印コネクタ 17"/>
          <p:cNvCxnSpPr>
            <a:stCxn id="17" idx="3"/>
          </p:cNvCxnSpPr>
          <p:nvPr/>
        </p:nvCxnSpPr>
        <p:spPr bwMode="auto">
          <a:xfrm flipV="1">
            <a:off x="7193938" y="6650955"/>
            <a:ext cx="1656184" cy="1584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線矢印コネクタ 19"/>
          <p:cNvCxnSpPr/>
          <p:nvPr/>
        </p:nvCxnSpPr>
        <p:spPr bwMode="auto">
          <a:xfrm>
            <a:off x="7157934" y="8203911"/>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円/楕円 33"/>
          <p:cNvSpPr/>
          <p:nvPr/>
        </p:nvSpPr>
        <p:spPr bwMode="auto">
          <a:xfrm>
            <a:off x="4943971" y="5931235"/>
            <a:ext cx="2790593" cy="3204356"/>
          </a:xfrm>
          <a:prstGeom prst="ellipse">
            <a:avLst/>
          </a:prstGeom>
          <a:noFill/>
          <a:ln w="762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36" name="直線コネクタ 35"/>
          <p:cNvCxnSpPr>
            <a:stCxn id="34" idx="2"/>
          </p:cNvCxnSpPr>
          <p:nvPr/>
        </p:nvCxnSpPr>
        <p:spPr bwMode="auto">
          <a:xfrm flipH="1">
            <a:off x="4223891" y="7533413"/>
            <a:ext cx="720080" cy="18002"/>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38" name="正方形/長方形 37"/>
          <p:cNvSpPr/>
          <p:nvPr/>
        </p:nvSpPr>
        <p:spPr>
          <a:xfrm>
            <a:off x="2042627" y="7259027"/>
            <a:ext cx="2103557" cy="584775"/>
          </a:xfrm>
          <a:prstGeom prst="rect">
            <a:avLst/>
          </a:prstGeom>
          <a:ln>
            <a:solidFill>
              <a:schemeClr val="accent4"/>
            </a:solidFill>
          </a:ln>
        </p:spPr>
        <p:txBody>
          <a:bodyPr wrap="square">
            <a:spAutoFit/>
          </a:bodyPr>
          <a:lstStyle/>
          <a:p>
            <a:r>
              <a:rPr lang="ja-JP" altLang="en-US" sz="3200" dirty="0" smtClean="0">
                <a:solidFill>
                  <a:srgbClr val="202122"/>
                </a:solidFill>
                <a:latin typeface="+mn-ea"/>
                <a:ea typeface="+mn-ea"/>
              </a:rPr>
              <a:t>外生変数</a:t>
            </a:r>
            <a:endParaRPr lang="en-US" altLang="ja-JP" sz="3200" dirty="0" smtClean="0">
              <a:solidFill>
                <a:srgbClr val="202122"/>
              </a:solidFill>
              <a:latin typeface="+mn-ea"/>
              <a:ea typeface="+mn-ea"/>
            </a:endParaRPr>
          </a:p>
        </p:txBody>
      </p:sp>
    </p:spTree>
    <p:extLst>
      <p:ext uri="{BB962C8B-B14F-4D97-AF65-F5344CB8AC3E}">
        <p14:creationId xmlns:p14="http://schemas.microsoft.com/office/powerpoint/2010/main" val="24932438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外生変数と内生変数</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36</a:t>
            </a:fld>
            <a:endParaRPr lang="en-US" altLang="ja-JP" dirty="0"/>
          </a:p>
        </p:txBody>
      </p:sp>
      <p:sp>
        <p:nvSpPr>
          <p:cNvPr id="6" name="正方形/長方形 5"/>
          <p:cNvSpPr/>
          <p:nvPr/>
        </p:nvSpPr>
        <p:spPr>
          <a:xfrm>
            <a:off x="911523" y="1523060"/>
            <a:ext cx="15043682" cy="5078313"/>
          </a:xfrm>
          <a:prstGeom prst="rect">
            <a:avLst/>
          </a:prstGeom>
        </p:spPr>
        <p:txBody>
          <a:bodyPr wrap="square">
            <a:spAutoFit/>
          </a:bodyPr>
          <a:lstStyle/>
          <a:p>
            <a:r>
              <a:rPr lang="ja-JP" altLang="en-US" sz="3600" dirty="0" smtClean="0">
                <a:solidFill>
                  <a:srgbClr val="202122"/>
                </a:solidFill>
                <a:latin typeface="+mn-ea"/>
                <a:ea typeface="+mn-ea"/>
              </a:rPr>
              <a:t>今後、時々用いる用語です。以下の定義において、</a:t>
            </a:r>
            <a:r>
              <a:rPr lang="en-US" altLang="ja-JP" sz="3600" dirty="0" smtClean="0">
                <a:solidFill>
                  <a:srgbClr val="202122"/>
                </a:solidFill>
                <a:latin typeface="+mn-ea"/>
                <a:ea typeface="+mn-ea"/>
              </a:rPr>
              <a:t>”</a:t>
            </a:r>
            <a:r>
              <a:rPr lang="ja-JP" altLang="en-US" sz="3600" dirty="0" smtClean="0">
                <a:solidFill>
                  <a:srgbClr val="202122"/>
                </a:solidFill>
                <a:latin typeface="+mn-ea"/>
                <a:ea typeface="+mn-ea"/>
              </a:rPr>
              <a:t>誤差</a:t>
            </a:r>
            <a:r>
              <a:rPr lang="en-US" altLang="ja-JP" sz="3600" dirty="0" smtClean="0">
                <a:solidFill>
                  <a:srgbClr val="202122"/>
                </a:solidFill>
                <a:latin typeface="+mn-ea"/>
                <a:ea typeface="+mn-ea"/>
              </a:rPr>
              <a:t>”</a:t>
            </a:r>
            <a:r>
              <a:rPr lang="ja-JP" altLang="en-US" sz="3600" dirty="0" smtClean="0">
                <a:solidFill>
                  <a:srgbClr val="202122"/>
                </a:solidFill>
                <a:latin typeface="+mn-ea"/>
                <a:ea typeface="+mn-ea"/>
              </a:rPr>
              <a:t>は除きます。</a:t>
            </a:r>
            <a:endParaRPr lang="en-US" altLang="ja-JP" sz="3600" dirty="0" smtClean="0">
              <a:solidFill>
                <a:srgbClr val="202122"/>
              </a:solidFill>
              <a:latin typeface="+mn-ea"/>
              <a:ea typeface="+mn-ea"/>
            </a:endParaRPr>
          </a:p>
          <a:p>
            <a:endParaRPr lang="en-US" altLang="ja-JP" sz="3600" dirty="0">
              <a:solidFill>
                <a:srgbClr val="202122"/>
              </a:solidFill>
              <a:latin typeface="+mn-ea"/>
              <a:ea typeface="+mn-ea"/>
            </a:endParaRPr>
          </a:p>
          <a:p>
            <a:r>
              <a:rPr lang="ja-JP" altLang="en-US" sz="3600" dirty="0" smtClean="0">
                <a:solidFill>
                  <a:srgbClr val="202122"/>
                </a:solidFill>
                <a:latin typeface="+mn-ea"/>
                <a:ea typeface="+mn-ea"/>
              </a:rPr>
              <a:t>・外生変数</a:t>
            </a:r>
            <a:r>
              <a:rPr lang="en-US" altLang="ja-JP" sz="3600" dirty="0" smtClean="0">
                <a:solidFill>
                  <a:srgbClr val="202122"/>
                </a:solidFill>
                <a:latin typeface="+mn-ea"/>
                <a:ea typeface="+mn-ea"/>
              </a:rPr>
              <a:t>(</a:t>
            </a:r>
            <a:r>
              <a:rPr lang="en-US" altLang="ja-JP" sz="3600" dirty="0" err="1" smtClean="0">
                <a:solidFill>
                  <a:srgbClr val="202122"/>
                </a:solidFill>
                <a:latin typeface="+mn-ea"/>
                <a:ea typeface="+mn-ea"/>
              </a:rPr>
              <a:t>exogeneous</a:t>
            </a:r>
            <a:r>
              <a:rPr lang="en-US" altLang="ja-JP" sz="3600" dirty="0" smtClean="0">
                <a:solidFill>
                  <a:srgbClr val="202122"/>
                </a:solidFill>
                <a:latin typeface="+mn-ea"/>
                <a:ea typeface="+mn-ea"/>
              </a:rPr>
              <a:t> variable)</a:t>
            </a:r>
            <a:r>
              <a:rPr lang="ja-JP" altLang="en-US" sz="3600" dirty="0" smtClean="0">
                <a:solidFill>
                  <a:srgbClr val="202122"/>
                </a:solidFill>
                <a:latin typeface="+mn-ea"/>
                <a:ea typeface="+mn-ea"/>
              </a:rPr>
              <a:t>：モデルにおいて他の変数から</a:t>
            </a:r>
            <a:endParaRPr lang="en-US" altLang="ja-JP" sz="3600" dirty="0" smtClean="0">
              <a:solidFill>
                <a:srgbClr val="202122"/>
              </a:solidFill>
              <a:latin typeface="+mn-ea"/>
              <a:ea typeface="+mn-ea"/>
            </a:endParaRPr>
          </a:p>
          <a:p>
            <a:r>
              <a:rPr lang="ja-JP" altLang="en-US" sz="3600" dirty="0">
                <a:solidFill>
                  <a:srgbClr val="202122"/>
                </a:solidFill>
                <a:latin typeface="+mn-ea"/>
                <a:ea typeface="+mn-ea"/>
              </a:rPr>
              <a:t>　</a:t>
            </a:r>
            <a:r>
              <a:rPr lang="ja-JP" altLang="en-US" sz="3600" dirty="0" smtClean="0">
                <a:solidFill>
                  <a:srgbClr val="202122"/>
                </a:solidFill>
                <a:latin typeface="+mn-ea"/>
                <a:ea typeface="+mn-ea"/>
              </a:rPr>
              <a:t>影響を受けない変数。パス図で言えば、矢印を受けていない変数。</a:t>
            </a:r>
            <a:endParaRPr lang="en-US" altLang="ja-JP" sz="3600" dirty="0" smtClean="0">
              <a:solidFill>
                <a:srgbClr val="202122"/>
              </a:solidFill>
              <a:latin typeface="+mn-ea"/>
              <a:ea typeface="+mn-ea"/>
            </a:endParaRPr>
          </a:p>
          <a:p>
            <a:endParaRPr lang="en-US" altLang="ja-JP" sz="3600" dirty="0">
              <a:solidFill>
                <a:srgbClr val="202122"/>
              </a:solidFill>
              <a:latin typeface="+mn-ea"/>
              <a:ea typeface="+mn-ea"/>
            </a:endParaRPr>
          </a:p>
          <a:p>
            <a:r>
              <a:rPr lang="ja-JP" altLang="en-US" sz="3600" dirty="0" smtClean="0">
                <a:solidFill>
                  <a:srgbClr val="202122"/>
                </a:solidFill>
                <a:latin typeface="+mn-ea"/>
                <a:ea typeface="+mn-ea"/>
              </a:rPr>
              <a:t>・生生</a:t>
            </a:r>
            <a:r>
              <a:rPr lang="ja-JP" altLang="en-US" sz="3600" dirty="0">
                <a:solidFill>
                  <a:srgbClr val="202122"/>
                </a:solidFill>
                <a:latin typeface="+mn-ea"/>
                <a:ea typeface="+mn-ea"/>
              </a:rPr>
              <a:t>変数</a:t>
            </a:r>
            <a:r>
              <a:rPr lang="en-US" altLang="ja-JP" sz="3600" dirty="0">
                <a:solidFill>
                  <a:srgbClr val="202122"/>
                </a:solidFill>
                <a:latin typeface="+mn-ea"/>
                <a:ea typeface="+mn-ea"/>
              </a:rPr>
              <a:t>(</a:t>
            </a:r>
            <a:r>
              <a:rPr lang="en-US" altLang="ja-JP" sz="3600" dirty="0" err="1" smtClean="0">
                <a:solidFill>
                  <a:srgbClr val="202122"/>
                </a:solidFill>
                <a:latin typeface="+mn-ea"/>
                <a:ea typeface="+mn-ea"/>
              </a:rPr>
              <a:t>endogeneous</a:t>
            </a:r>
            <a:r>
              <a:rPr lang="en-US" altLang="ja-JP" sz="3600" dirty="0" smtClean="0">
                <a:solidFill>
                  <a:srgbClr val="202122"/>
                </a:solidFill>
                <a:latin typeface="+mn-ea"/>
                <a:ea typeface="+mn-ea"/>
              </a:rPr>
              <a:t> </a:t>
            </a:r>
            <a:r>
              <a:rPr lang="en-US" altLang="ja-JP" sz="3600" dirty="0">
                <a:solidFill>
                  <a:srgbClr val="202122"/>
                </a:solidFill>
                <a:latin typeface="+mn-ea"/>
                <a:ea typeface="+mn-ea"/>
              </a:rPr>
              <a:t>variable)</a:t>
            </a:r>
            <a:r>
              <a:rPr lang="ja-JP" altLang="en-US" sz="3600" dirty="0">
                <a:solidFill>
                  <a:srgbClr val="202122"/>
                </a:solidFill>
                <a:latin typeface="+mn-ea"/>
                <a:ea typeface="+mn-ea"/>
              </a:rPr>
              <a:t>：モデルにおいて他の変数から</a:t>
            </a:r>
            <a:endParaRPr lang="en-US" altLang="ja-JP" sz="3600" dirty="0">
              <a:solidFill>
                <a:srgbClr val="202122"/>
              </a:solidFill>
              <a:latin typeface="+mn-ea"/>
              <a:ea typeface="+mn-ea"/>
            </a:endParaRPr>
          </a:p>
          <a:p>
            <a:r>
              <a:rPr lang="ja-JP" altLang="en-US" sz="3600" dirty="0">
                <a:solidFill>
                  <a:srgbClr val="202122"/>
                </a:solidFill>
                <a:latin typeface="+mn-ea"/>
                <a:ea typeface="+mn-ea"/>
              </a:rPr>
              <a:t>　影響を</a:t>
            </a:r>
            <a:r>
              <a:rPr lang="ja-JP" altLang="en-US" sz="3600" dirty="0" smtClean="0">
                <a:solidFill>
                  <a:srgbClr val="202122"/>
                </a:solidFill>
                <a:latin typeface="+mn-ea"/>
                <a:ea typeface="+mn-ea"/>
              </a:rPr>
              <a:t>受ける変数</a:t>
            </a:r>
            <a:r>
              <a:rPr lang="ja-JP" altLang="en-US" sz="3600" dirty="0">
                <a:solidFill>
                  <a:srgbClr val="202122"/>
                </a:solidFill>
                <a:latin typeface="+mn-ea"/>
                <a:ea typeface="+mn-ea"/>
              </a:rPr>
              <a:t>。パス図で言えば、矢印を</a:t>
            </a:r>
            <a:r>
              <a:rPr lang="ja-JP" altLang="en-US" sz="3600" dirty="0" smtClean="0">
                <a:solidFill>
                  <a:srgbClr val="202122"/>
                </a:solidFill>
                <a:latin typeface="+mn-ea"/>
                <a:ea typeface="+mn-ea"/>
              </a:rPr>
              <a:t>受ける変数</a:t>
            </a:r>
            <a:r>
              <a:rPr lang="ja-JP" altLang="en-US" sz="3600" dirty="0">
                <a:solidFill>
                  <a:srgbClr val="202122"/>
                </a:solidFill>
                <a:latin typeface="+mn-ea"/>
                <a:ea typeface="+mn-ea"/>
              </a:rPr>
              <a:t>。</a:t>
            </a:r>
            <a:endParaRPr lang="en-US" altLang="ja-JP" sz="3600" dirty="0">
              <a:solidFill>
                <a:srgbClr val="202122"/>
              </a:solidFill>
              <a:latin typeface="+mn-ea"/>
              <a:ea typeface="+mn-ea"/>
            </a:endParaRPr>
          </a:p>
          <a:p>
            <a:endParaRPr lang="en-US" altLang="ja-JP" sz="3600" dirty="0">
              <a:solidFill>
                <a:srgbClr val="202122"/>
              </a:solidFill>
              <a:latin typeface="+mn-ea"/>
              <a:ea typeface="+mn-ea"/>
            </a:endParaRPr>
          </a:p>
          <a:p>
            <a:endParaRPr lang="en-US" altLang="ja-JP" sz="3600" dirty="0" smtClean="0">
              <a:solidFill>
                <a:srgbClr val="202122"/>
              </a:solidFill>
              <a:latin typeface="+mn-ea"/>
              <a:ea typeface="+mn-ea"/>
            </a:endParaRPr>
          </a:p>
        </p:txBody>
      </p:sp>
      <p:sp>
        <p:nvSpPr>
          <p:cNvPr id="7" name="正方形/長方形 6"/>
          <p:cNvSpPr/>
          <p:nvPr/>
        </p:nvSpPr>
        <p:spPr bwMode="auto">
          <a:xfrm>
            <a:off x="5520035" y="625969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8" name="正方形/長方形 7"/>
          <p:cNvSpPr/>
          <p:nvPr/>
        </p:nvSpPr>
        <p:spPr bwMode="auto">
          <a:xfrm>
            <a:off x="8850122" y="622369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9" name="直線矢印コネクタ 8"/>
          <p:cNvCxnSpPr/>
          <p:nvPr/>
        </p:nvCxnSpPr>
        <p:spPr bwMode="auto">
          <a:xfrm>
            <a:off x="7140215" y="661973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円/楕円 9"/>
          <p:cNvSpPr/>
          <p:nvPr/>
        </p:nvSpPr>
        <p:spPr bwMode="auto">
          <a:xfrm>
            <a:off x="12378514" y="622369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1" name="直線矢印コネクタ 10"/>
          <p:cNvCxnSpPr>
            <a:stCxn id="10" idx="2"/>
            <a:endCxn id="8" idx="3"/>
          </p:cNvCxnSpPr>
          <p:nvPr/>
        </p:nvCxnSpPr>
        <p:spPr bwMode="auto">
          <a:xfrm flipH="1">
            <a:off x="10470302" y="665573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正方形/長方形 11"/>
          <p:cNvSpPr/>
          <p:nvPr/>
        </p:nvSpPr>
        <p:spPr bwMode="auto">
          <a:xfrm>
            <a:off x="8850122" y="7735859"/>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a:t>幸福感</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3" name="直線矢印コネクタ 12"/>
          <p:cNvCxnSpPr>
            <a:stCxn id="7" idx="3"/>
            <a:endCxn id="12" idx="1"/>
          </p:cNvCxnSpPr>
          <p:nvPr/>
        </p:nvCxnSpPr>
        <p:spPr bwMode="auto">
          <a:xfrm>
            <a:off x="7140215" y="6709745"/>
            <a:ext cx="1709907" cy="14761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円/楕円 13"/>
          <p:cNvSpPr/>
          <p:nvPr/>
        </p:nvSpPr>
        <p:spPr bwMode="auto">
          <a:xfrm>
            <a:off x="12378514" y="766385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5" name="直線矢印コネクタ 14"/>
          <p:cNvCxnSpPr>
            <a:stCxn id="14" idx="2"/>
          </p:cNvCxnSpPr>
          <p:nvPr/>
        </p:nvCxnSpPr>
        <p:spPr bwMode="auto">
          <a:xfrm flipH="1">
            <a:off x="10470302" y="809589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フリーフォーム 15"/>
          <p:cNvSpPr/>
          <p:nvPr/>
        </p:nvSpPr>
        <p:spPr bwMode="auto">
          <a:xfrm rot="15913643" flipV="1">
            <a:off x="13270002" y="7168922"/>
            <a:ext cx="1145380" cy="458383"/>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正方形/長方形 16"/>
          <p:cNvSpPr/>
          <p:nvPr/>
        </p:nvSpPr>
        <p:spPr bwMode="auto">
          <a:xfrm>
            <a:off x="5573758" y="778508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運動</a:t>
            </a:r>
          </a:p>
        </p:txBody>
      </p:sp>
      <p:cxnSp>
        <p:nvCxnSpPr>
          <p:cNvPr id="18" name="直線矢印コネクタ 17"/>
          <p:cNvCxnSpPr>
            <a:stCxn id="17" idx="3"/>
          </p:cNvCxnSpPr>
          <p:nvPr/>
        </p:nvCxnSpPr>
        <p:spPr bwMode="auto">
          <a:xfrm flipV="1">
            <a:off x="7193938" y="6650955"/>
            <a:ext cx="1656184" cy="1584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線矢印コネクタ 19"/>
          <p:cNvCxnSpPr/>
          <p:nvPr/>
        </p:nvCxnSpPr>
        <p:spPr bwMode="auto">
          <a:xfrm>
            <a:off x="7157934" y="8203911"/>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円/楕円 33"/>
          <p:cNvSpPr/>
          <p:nvPr/>
        </p:nvSpPr>
        <p:spPr bwMode="auto">
          <a:xfrm>
            <a:off x="8264916" y="5778038"/>
            <a:ext cx="2790593" cy="3204356"/>
          </a:xfrm>
          <a:prstGeom prst="ellipse">
            <a:avLst/>
          </a:prstGeom>
          <a:noFill/>
          <a:ln w="762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36" name="直線コネクタ 35"/>
          <p:cNvCxnSpPr/>
          <p:nvPr/>
        </p:nvCxnSpPr>
        <p:spPr bwMode="auto">
          <a:xfrm flipH="1">
            <a:off x="11064368" y="6270908"/>
            <a:ext cx="468335" cy="1152940"/>
          </a:xfrm>
          <a:prstGeom prst="line">
            <a:avLst/>
          </a:prstGeom>
          <a:solidFill>
            <a:schemeClr val="accent1"/>
          </a:solidFill>
          <a:ln w="76200" cap="flat" cmpd="sng" algn="ctr">
            <a:solidFill>
              <a:schemeClr val="accent4"/>
            </a:solidFill>
            <a:prstDash val="solid"/>
            <a:round/>
            <a:headEnd type="oval" w="med" len="med"/>
            <a:tailEnd type="oval" w="med" len="med"/>
          </a:ln>
          <a:effectLst/>
        </p:spPr>
      </p:cxnSp>
      <p:sp>
        <p:nvSpPr>
          <p:cNvPr id="38" name="正方形/長方形 37"/>
          <p:cNvSpPr/>
          <p:nvPr/>
        </p:nvSpPr>
        <p:spPr>
          <a:xfrm>
            <a:off x="10887025" y="5566908"/>
            <a:ext cx="2103557" cy="584775"/>
          </a:xfrm>
          <a:prstGeom prst="rect">
            <a:avLst/>
          </a:prstGeom>
          <a:ln>
            <a:solidFill>
              <a:schemeClr val="accent4"/>
            </a:solidFill>
          </a:ln>
        </p:spPr>
        <p:txBody>
          <a:bodyPr wrap="square">
            <a:spAutoFit/>
          </a:bodyPr>
          <a:lstStyle/>
          <a:p>
            <a:r>
              <a:rPr lang="ja-JP" altLang="en-US" sz="3200" dirty="0">
                <a:solidFill>
                  <a:srgbClr val="202122"/>
                </a:solidFill>
                <a:latin typeface="+mn-ea"/>
                <a:ea typeface="+mn-ea"/>
              </a:rPr>
              <a:t>内</a:t>
            </a:r>
            <a:r>
              <a:rPr lang="ja-JP" altLang="en-US" sz="3200" smtClean="0">
                <a:solidFill>
                  <a:srgbClr val="202122"/>
                </a:solidFill>
                <a:latin typeface="+mn-ea"/>
                <a:ea typeface="+mn-ea"/>
              </a:rPr>
              <a:t>生</a:t>
            </a:r>
            <a:r>
              <a:rPr lang="ja-JP" altLang="en-US" sz="3200" dirty="0" smtClean="0">
                <a:solidFill>
                  <a:srgbClr val="202122"/>
                </a:solidFill>
                <a:latin typeface="+mn-ea"/>
                <a:ea typeface="+mn-ea"/>
              </a:rPr>
              <a:t>変数</a:t>
            </a:r>
            <a:endParaRPr lang="en-US" altLang="ja-JP" sz="3200" dirty="0" smtClean="0">
              <a:solidFill>
                <a:srgbClr val="202122"/>
              </a:solidFill>
              <a:latin typeface="+mn-ea"/>
              <a:ea typeface="+mn-ea"/>
            </a:endParaRPr>
          </a:p>
        </p:txBody>
      </p:sp>
    </p:spTree>
    <p:extLst>
      <p:ext uri="{BB962C8B-B14F-4D97-AF65-F5344CB8AC3E}">
        <p14:creationId xmlns:p14="http://schemas.microsoft.com/office/powerpoint/2010/main" val="1905442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37</a:t>
            </a:fld>
            <a:endParaRPr lang="en-US" altLang="ja-JP" dirty="0"/>
          </a:p>
        </p:txBody>
      </p:sp>
      <p:sp>
        <p:nvSpPr>
          <p:cNvPr id="13" name="正方形/長方形 12"/>
          <p:cNvSpPr/>
          <p:nvPr/>
        </p:nvSpPr>
        <p:spPr bwMode="auto">
          <a:xfrm>
            <a:off x="5430308" y="449107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4" name="正方形/長方形 13"/>
          <p:cNvSpPr/>
          <p:nvPr/>
        </p:nvSpPr>
        <p:spPr bwMode="auto">
          <a:xfrm>
            <a:off x="8760395" y="445507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sp>
        <p:nvSpPr>
          <p:cNvPr id="15" name="フリーフォーム 14"/>
          <p:cNvSpPr/>
          <p:nvPr/>
        </p:nvSpPr>
        <p:spPr bwMode="auto">
          <a:xfrm rot="313066">
            <a:off x="7057204" y="4345463"/>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テキスト ボックス 15"/>
          <p:cNvSpPr txBox="1"/>
          <p:nvPr/>
        </p:nvSpPr>
        <p:spPr>
          <a:xfrm>
            <a:off x="515479" y="1550936"/>
            <a:ext cx="16244309" cy="2308324"/>
          </a:xfrm>
          <a:prstGeom prst="rect">
            <a:avLst/>
          </a:prstGeom>
          <a:noFill/>
        </p:spPr>
        <p:txBody>
          <a:bodyPr wrap="square" rtlCol="0">
            <a:spAutoFit/>
          </a:bodyPr>
          <a:lstStyle/>
          <a:p>
            <a:r>
              <a:rPr lang="ja-JP" altLang="en-US" sz="3600" dirty="0" smtClean="0">
                <a:latin typeface="+mj-ea"/>
                <a:ea typeface="+mj-ea"/>
              </a:rPr>
              <a:t>食事量と体重の観測データがあるとします。</a:t>
            </a:r>
            <a:endParaRPr lang="en-US" altLang="ja-JP" sz="3600" dirty="0" smtClean="0">
              <a:latin typeface="+mj-ea"/>
              <a:ea typeface="+mj-ea"/>
            </a:endParaRPr>
          </a:p>
          <a:p>
            <a:endParaRPr lang="en-US" altLang="ja-JP" sz="3600" dirty="0" smtClean="0">
              <a:latin typeface="+mj-ea"/>
              <a:ea typeface="+mj-ea"/>
            </a:endParaRPr>
          </a:p>
          <a:p>
            <a:r>
              <a:rPr lang="ja-JP" altLang="en-US" sz="3600" dirty="0" smtClean="0">
                <a:latin typeface="+mj-ea"/>
                <a:ea typeface="+mj-ea"/>
              </a:rPr>
              <a:t>下のパス図が示しているのは、食事量と体重の間に相関が見られた、という状況です。</a:t>
            </a:r>
            <a:endParaRPr lang="en-US" altLang="ja-JP" sz="3600" dirty="0" smtClean="0">
              <a:latin typeface="+mj-ea"/>
              <a:ea typeface="+mj-ea"/>
            </a:endParaRPr>
          </a:p>
        </p:txBody>
      </p:sp>
    </p:spTree>
    <p:extLst>
      <p:ext uri="{BB962C8B-B14F-4D97-AF65-F5344CB8AC3E}">
        <p14:creationId xmlns:p14="http://schemas.microsoft.com/office/powerpoint/2010/main" val="2147015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38</a:t>
            </a:fld>
            <a:endParaRPr lang="en-US" altLang="ja-JP" dirty="0"/>
          </a:p>
        </p:txBody>
      </p:sp>
      <p:sp>
        <p:nvSpPr>
          <p:cNvPr id="13" name="正方形/長方形 12"/>
          <p:cNvSpPr/>
          <p:nvPr/>
        </p:nvSpPr>
        <p:spPr bwMode="auto">
          <a:xfrm>
            <a:off x="4278180" y="369898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4" name="正方形/長方形 13"/>
          <p:cNvSpPr/>
          <p:nvPr/>
        </p:nvSpPr>
        <p:spPr bwMode="auto">
          <a:xfrm>
            <a:off x="7608267" y="3662983"/>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sp>
        <p:nvSpPr>
          <p:cNvPr id="15" name="フリーフォーム 14"/>
          <p:cNvSpPr/>
          <p:nvPr/>
        </p:nvSpPr>
        <p:spPr bwMode="auto">
          <a:xfrm rot="313066">
            <a:off x="5905076" y="3553375"/>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6" name="テキスト ボックス 15"/>
          <p:cNvSpPr txBox="1"/>
          <p:nvPr/>
        </p:nvSpPr>
        <p:spPr>
          <a:xfrm>
            <a:off x="515479" y="1550936"/>
            <a:ext cx="16244309" cy="1200329"/>
          </a:xfrm>
          <a:prstGeom prst="rect">
            <a:avLst/>
          </a:prstGeom>
          <a:noFill/>
        </p:spPr>
        <p:txBody>
          <a:bodyPr wrap="square" rtlCol="0">
            <a:spAutoFit/>
          </a:bodyPr>
          <a:lstStyle/>
          <a:p>
            <a:r>
              <a:rPr lang="ja-JP" altLang="en-US" sz="3600" dirty="0" smtClean="0">
                <a:latin typeface="+mj-ea"/>
                <a:ea typeface="+mj-ea"/>
              </a:rPr>
              <a:t>もし食事量と体重に加えて、身長の観測データがあり、この３変数それぞれのペアに相関が見られた、という状況では、下図の様になります。</a:t>
            </a:r>
            <a:endParaRPr lang="en-US" altLang="ja-JP" sz="3600" dirty="0" smtClean="0">
              <a:latin typeface="+mj-ea"/>
              <a:ea typeface="+mj-ea"/>
            </a:endParaRPr>
          </a:p>
        </p:txBody>
      </p:sp>
      <p:sp>
        <p:nvSpPr>
          <p:cNvPr id="9" name="正方形/長方形 8"/>
          <p:cNvSpPr/>
          <p:nvPr/>
        </p:nvSpPr>
        <p:spPr bwMode="auto">
          <a:xfrm>
            <a:off x="5952083" y="5643203"/>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身長</a:t>
            </a:r>
          </a:p>
        </p:txBody>
      </p:sp>
      <p:sp>
        <p:nvSpPr>
          <p:cNvPr id="10" name="フリーフォーム 9"/>
          <p:cNvSpPr/>
          <p:nvPr/>
        </p:nvSpPr>
        <p:spPr bwMode="auto">
          <a:xfrm rot="8232581">
            <a:off x="7553145" y="5096381"/>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1" name="フリーフォーム 10"/>
          <p:cNvSpPr/>
          <p:nvPr/>
        </p:nvSpPr>
        <p:spPr bwMode="auto">
          <a:xfrm rot="13955848">
            <a:off x="4410771" y="5191038"/>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4189890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例（因果関係）</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39</a:t>
            </a:fld>
            <a:endParaRPr lang="en-US" altLang="ja-JP" dirty="0"/>
          </a:p>
        </p:txBody>
      </p:sp>
      <p:sp>
        <p:nvSpPr>
          <p:cNvPr id="13" name="正方形/長方形 12"/>
          <p:cNvSpPr/>
          <p:nvPr/>
        </p:nvSpPr>
        <p:spPr bwMode="auto">
          <a:xfrm>
            <a:off x="4278180" y="809147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4" name="正方形/長方形 13"/>
          <p:cNvSpPr/>
          <p:nvPr/>
        </p:nvSpPr>
        <p:spPr bwMode="auto">
          <a:xfrm>
            <a:off x="7608267" y="805547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6" name="直線矢印コネクタ 5"/>
          <p:cNvCxnSpPr/>
          <p:nvPr/>
        </p:nvCxnSpPr>
        <p:spPr bwMode="auto">
          <a:xfrm>
            <a:off x="5898360" y="845151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テキスト ボックス 16"/>
          <p:cNvSpPr txBox="1"/>
          <p:nvPr/>
        </p:nvSpPr>
        <p:spPr>
          <a:xfrm>
            <a:off x="911523" y="2153536"/>
            <a:ext cx="16244309" cy="5632311"/>
          </a:xfrm>
          <a:prstGeom prst="rect">
            <a:avLst/>
          </a:prstGeom>
          <a:noFill/>
        </p:spPr>
        <p:txBody>
          <a:bodyPr wrap="square" rtlCol="0">
            <a:spAutoFit/>
          </a:bodyPr>
          <a:lstStyle/>
          <a:p>
            <a:r>
              <a:rPr lang="ja-JP" altLang="en-US" sz="3600" dirty="0" smtClean="0">
                <a:latin typeface="+mj-ea"/>
                <a:ea typeface="+mj-ea"/>
              </a:rPr>
              <a:t>片方向の矢印は因果関係を表します。矢印の根っこが原因、</a:t>
            </a:r>
            <a:endParaRPr lang="en-US" altLang="ja-JP" sz="3600" dirty="0" smtClean="0">
              <a:latin typeface="+mj-ea"/>
              <a:ea typeface="+mj-ea"/>
            </a:endParaRPr>
          </a:p>
          <a:p>
            <a:r>
              <a:rPr lang="ja-JP" altLang="en-US" sz="3600" dirty="0" smtClean="0">
                <a:latin typeface="+mj-ea"/>
                <a:ea typeface="+mj-ea"/>
              </a:rPr>
              <a:t>矢印の先端が結果に相当します。</a:t>
            </a:r>
            <a:endParaRPr lang="en-US" altLang="ja-JP" sz="3600" dirty="0" smtClean="0">
              <a:latin typeface="+mj-ea"/>
              <a:ea typeface="+mj-ea"/>
            </a:endParaRPr>
          </a:p>
          <a:p>
            <a:endParaRPr lang="en-US" altLang="ja-JP" sz="3600" dirty="0">
              <a:latin typeface="+mj-ea"/>
              <a:ea typeface="+mj-ea"/>
            </a:endParaRPr>
          </a:p>
          <a:p>
            <a:r>
              <a:rPr lang="ja-JP" altLang="en-US" sz="3600" dirty="0" smtClean="0">
                <a:latin typeface="+mj-ea"/>
                <a:ea typeface="+mj-ea"/>
              </a:rPr>
              <a:t>また、因果関係のみで表しきれない</a:t>
            </a:r>
            <a:r>
              <a:rPr lang="en-US" altLang="ja-JP" sz="3600" dirty="0" smtClean="0">
                <a:latin typeface="+mj-ea"/>
                <a:ea typeface="+mj-ea"/>
              </a:rPr>
              <a:t>”</a:t>
            </a:r>
            <a:r>
              <a:rPr lang="ja-JP" altLang="en-US" sz="3600" dirty="0" smtClean="0">
                <a:latin typeface="+mj-ea"/>
                <a:ea typeface="+mj-ea"/>
              </a:rPr>
              <a:t>誤差（残差）</a:t>
            </a:r>
            <a:r>
              <a:rPr lang="en-US" altLang="ja-JP" sz="3600" dirty="0" smtClean="0">
                <a:latin typeface="+mj-ea"/>
                <a:ea typeface="+mj-ea"/>
              </a:rPr>
              <a:t>”</a:t>
            </a:r>
            <a:r>
              <a:rPr lang="ja-JP" altLang="en-US" sz="3600" dirty="0" smtClean="0">
                <a:latin typeface="+mj-ea"/>
                <a:ea typeface="+mj-ea"/>
              </a:rPr>
              <a:t>も表現することができます。</a:t>
            </a:r>
            <a:endParaRPr lang="en-US" altLang="ja-JP" sz="3600" dirty="0" smtClean="0">
              <a:latin typeface="+mj-ea"/>
              <a:ea typeface="+mj-ea"/>
            </a:endParaRPr>
          </a:p>
          <a:p>
            <a:r>
              <a:rPr lang="ja-JP" altLang="en-US" sz="3600" dirty="0" smtClean="0">
                <a:latin typeface="+mj-ea"/>
                <a:ea typeface="+mj-ea"/>
              </a:rPr>
              <a:t>残差は、データ上には直接現れていないので、潜在変数と同じ、まるい</a:t>
            </a:r>
            <a:endParaRPr lang="en-US" altLang="ja-JP" sz="3600" dirty="0" smtClean="0">
              <a:latin typeface="+mj-ea"/>
              <a:ea typeface="+mj-ea"/>
            </a:endParaRPr>
          </a:p>
          <a:p>
            <a:r>
              <a:rPr lang="ja-JP" altLang="en-US" sz="3600" dirty="0" smtClean="0">
                <a:latin typeface="+mj-ea"/>
                <a:ea typeface="+mj-ea"/>
              </a:rPr>
              <a:t>オブジェクトで表します。</a:t>
            </a:r>
            <a:endParaRPr lang="en-US" altLang="ja-JP" sz="3600" dirty="0" smtClean="0">
              <a:latin typeface="+mj-ea"/>
              <a:ea typeface="+mj-ea"/>
            </a:endParaRPr>
          </a:p>
          <a:p>
            <a:endParaRPr lang="en-US" altLang="ja-JP" sz="3600" dirty="0" smtClean="0">
              <a:latin typeface="+mj-ea"/>
              <a:ea typeface="+mj-ea"/>
            </a:endParaRPr>
          </a:p>
          <a:p>
            <a:r>
              <a:rPr lang="ja-JP" altLang="en-US" sz="3600" dirty="0" smtClean="0">
                <a:latin typeface="+mj-ea"/>
                <a:ea typeface="+mj-ea"/>
              </a:rPr>
              <a:t>例えば食事量が</a:t>
            </a:r>
            <a:r>
              <a:rPr lang="en-US" altLang="ja-JP" sz="3600" dirty="0" smtClean="0">
                <a:latin typeface="+mj-ea"/>
                <a:ea typeface="+mj-ea"/>
              </a:rPr>
              <a:t>”</a:t>
            </a:r>
            <a:r>
              <a:rPr lang="ja-JP" altLang="en-US" sz="3600" dirty="0" smtClean="0">
                <a:latin typeface="+mj-ea"/>
                <a:ea typeface="+mj-ea"/>
              </a:rPr>
              <a:t>体重</a:t>
            </a:r>
            <a:r>
              <a:rPr lang="en-US" altLang="ja-JP" sz="3600" dirty="0" smtClean="0">
                <a:latin typeface="+mj-ea"/>
                <a:ea typeface="+mj-ea"/>
              </a:rPr>
              <a:t>”</a:t>
            </a:r>
            <a:r>
              <a:rPr lang="ja-JP" altLang="en-US" sz="3600" dirty="0" smtClean="0">
                <a:latin typeface="+mj-ea"/>
                <a:ea typeface="+mj-ea"/>
              </a:rPr>
              <a:t>に影響している、という因果関係のモデルは</a:t>
            </a:r>
            <a:endParaRPr lang="en-US" altLang="ja-JP" sz="3600" dirty="0" smtClean="0">
              <a:latin typeface="+mj-ea"/>
              <a:ea typeface="+mj-ea"/>
            </a:endParaRPr>
          </a:p>
          <a:p>
            <a:r>
              <a:rPr lang="ja-JP" altLang="en-US" sz="3600" dirty="0" smtClean="0">
                <a:latin typeface="+mj-ea"/>
                <a:ea typeface="+mj-ea"/>
              </a:rPr>
              <a:t>以下の様になります。体重は、食事量のみで説明しきれるわけではないので、</a:t>
            </a:r>
            <a:endParaRPr lang="en-US" altLang="ja-JP" sz="3600" dirty="0" smtClean="0">
              <a:latin typeface="+mj-ea"/>
              <a:ea typeface="+mj-ea"/>
            </a:endParaRPr>
          </a:p>
          <a:p>
            <a:r>
              <a:rPr lang="ja-JP" altLang="en-US" sz="3600" dirty="0" smtClean="0">
                <a:latin typeface="+mj-ea"/>
                <a:ea typeface="+mj-ea"/>
              </a:rPr>
              <a:t>残りは誤差として表現します。</a:t>
            </a:r>
            <a:endParaRPr lang="en-US" altLang="ja-JP" sz="3600" dirty="0" smtClean="0">
              <a:latin typeface="+mj-ea"/>
              <a:ea typeface="+mj-ea"/>
            </a:endParaRPr>
          </a:p>
        </p:txBody>
      </p:sp>
      <p:sp>
        <p:nvSpPr>
          <p:cNvPr id="3" name="円/楕円 2"/>
          <p:cNvSpPr/>
          <p:nvPr/>
        </p:nvSpPr>
        <p:spPr bwMode="auto">
          <a:xfrm>
            <a:off x="11136659" y="8055471"/>
            <a:ext cx="104411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p>
        </p:txBody>
      </p:sp>
      <p:cxnSp>
        <p:nvCxnSpPr>
          <p:cNvPr id="11" name="直線矢印コネクタ 10"/>
          <p:cNvCxnSpPr>
            <a:stCxn id="3" idx="2"/>
            <a:endCxn id="14" idx="3"/>
          </p:cNvCxnSpPr>
          <p:nvPr/>
        </p:nvCxnSpPr>
        <p:spPr bwMode="auto">
          <a:xfrm flipH="1">
            <a:off x="9228447" y="848751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18949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相関関係</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a:t>
            </a:fld>
            <a:endParaRPr lang="en-US" altLang="ja-JP" dirty="0"/>
          </a:p>
        </p:txBody>
      </p:sp>
      <p:pic>
        <p:nvPicPr>
          <p:cNvPr id="3" name="図 2"/>
          <p:cNvPicPr>
            <a:picLocks noChangeAspect="1"/>
          </p:cNvPicPr>
          <p:nvPr/>
        </p:nvPicPr>
        <p:blipFill>
          <a:blip r:embed="rId2"/>
          <a:stretch>
            <a:fillRect/>
          </a:stretch>
        </p:blipFill>
        <p:spPr>
          <a:xfrm>
            <a:off x="1415579" y="2474851"/>
            <a:ext cx="14873767" cy="5647997"/>
          </a:xfrm>
          <a:prstGeom prst="rect">
            <a:avLst/>
          </a:prstGeom>
        </p:spPr>
      </p:pic>
    </p:spTree>
    <p:extLst>
      <p:ext uri="{BB962C8B-B14F-4D97-AF65-F5344CB8AC3E}">
        <p14:creationId xmlns:p14="http://schemas.microsoft.com/office/powerpoint/2010/main" val="33347144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a:t>
            </a:r>
            <a:r>
              <a:rPr lang="ja-JP" altLang="en-US" dirty="0"/>
              <a:t>相関</a:t>
            </a:r>
            <a:r>
              <a:rPr lang="ja-JP" altLang="en-US" dirty="0" smtClean="0"/>
              <a:t>関係）</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40</a:t>
            </a:fld>
            <a:endParaRPr lang="en-US" altLang="ja-JP" dirty="0"/>
          </a:p>
        </p:txBody>
      </p:sp>
      <p:sp>
        <p:nvSpPr>
          <p:cNvPr id="13" name="正方形/長方形 12"/>
          <p:cNvSpPr/>
          <p:nvPr/>
        </p:nvSpPr>
        <p:spPr bwMode="auto">
          <a:xfrm>
            <a:off x="4278180" y="369898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4" name="正方形/長方形 13"/>
          <p:cNvSpPr/>
          <p:nvPr/>
        </p:nvSpPr>
        <p:spPr bwMode="auto">
          <a:xfrm>
            <a:off x="7608267" y="3662983"/>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sp>
        <p:nvSpPr>
          <p:cNvPr id="16" name="テキスト ボックス 15"/>
          <p:cNvSpPr txBox="1"/>
          <p:nvPr/>
        </p:nvSpPr>
        <p:spPr>
          <a:xfrm>
            <a:off x="515479" y="1550936"/>
            <a:ext cx="16244309" cy="1200329"/>
          </a:xfrm>
          <a:prstGeom prst="rect">
            <a:avLst/>
          </a:prstGeom>
          <a:noFill/>
        </p:spPr>
        <p:txBody>
          <a:bodyPr wrap="square" rtlCol="0">
            <a:spAutoFit/>
          </a:bodyPr>
          <a:lstStyle/>
          <a:p>
            <a:r>
              <a:rPr lang="ja-JP" altLang="en-US" sz="3600" dirty="0" smtClean="0">
                <a:latin typeface="+mj-ea"/>
                <a:ea typeface="+mj-ea"/>
              </a:rPr>
              <a:t>一方、相関関係に関しては、その他の要素、というものはありませんので、</a:t>
            </a:r>
            <a:endParaRPr lang="en-US" altLang="ja-JP" sz="3600" dirty="0" smtClean="0">
              <a:latin typeface="+mj-ea"/>
              <a:ea typeface="+mj-ea"/>
            </a:endParaRPr>
          </a:p>
          <a:p>
            <a:r>
              <a:rPr lang="en-US" altLang="ja-JP" sz="3600" dirty="0" smtClean="0">
                <a:latin typeface="+mj-ea"/>
                <a:ea typeface="+mj-ea"/>
              </a:rPr>
              <a:t>“</a:t>
            </a:r>
            <a:r>
              <a:rPr lang="ja-JP" altLang="en-US" sz="3600" dirty="0" smtClean="0">
                <a:latin typeface="+mj-ea"/>
                <a:ea typeface="+mj-ea"/>
              </a:rPr>
              <a:t>誤差</a:t>
            </a:r>
            <a:r>
              <a:rPr lang="en-US" altLang="ja-JP" sz="3600" dirty="0" smtClean="0">
                <a:latin typeface="+mj-ea"/>
                <a:ea typeface="+mj-ea"/>
              </a:rPr>
              <a:t>”</a:t>
            </a:r>
            <a:r>
              <a:rPr lang="ja-JP" altLang="en-US" sz="3600" dirty="0" smtClean="0">
                <a:latin typeface="+mj-ea"/>
                <a:ea typeface="+mj-ea"/>
              </a:rPr>
              <a:t>はつけません。</a:t>
            </a:r>
            <a:endParaRPr lang="en-US" altLang="ja-JP" sz="3600" dirty="0" smtClean="0">
              <a:latin typeface="+mj-ea"/>
              <a:ea typeface="+mj-ea"/>
            </a:endParaRPr>
          </a:p>
        </p:txBody>
      </p:sp>
      <p:sp>
        <p:nvSpPr>
          <p:cNvPr id="12" name="フリーフォーム 11"/>
          <p:cNvSpPr/>
          <p:nvPr/>
        </p:nvSpPr>
        <p:spPr bwMode="auto">
          <a:xfrm rot="313066">
            <a:off x="5905076" y="3553375"/>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8738739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6" name="タイトル 1"/>
          <p:cNvSpPr txBox="1">
            <a:spLocks/>
          </p:cNvSpPr>
          <p:nvPr/>
        </p:nvSpPr>
        <p:spPr bwMode="auto">
          <a:xfrm>
            <a:off x="731503" y="3617620"/>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pPr algn="ctr"/>
            <a:r>
              <a:rPr lang="en-US" altLang="ja-JP" sz="6600" kern="0" dirty="0" smtClean="0"/>
              <a:t>3-2.</a:t>
            </a:r>
            <a:r>
              <a:rPr lang="ja-JP" altLang="en-US" sz="6600" kern="0" dirty="0" smtClean="0"/>
              <a:t>　複数の原因、複数の結果</a:t>
            </a:r>
            <a:endParaRPr lang="ja-JP" altLang="en-US" sz="6600" kern="0" dirty="0">
              <a:solidFill>
                <a:schemeClr val="bg2">
                  <a:lumMod val="25000"/>
                </a:schemeClr>
              </a:solidFill>
            </a:endParaRPr>
          </a:p>
        </p:txBody>
      </p:sp>
      <p:sp>
        <p:nvSpPr>
          <p:cNvPr id="5" name="正方形/長方形 4"/>
          <p:cNvSpPr/>
          <p:nvPr/>
        </p:nvSpPr>
        <p:spPr>
          <a:xfrm>
            <a:off x="1667607" y="6027050"/>
            <a:ext cx="13969552" cy="1754326"/>
          </a:xfrm>
          <a:prstGeom prst="rect">
            <a:avLst/>
          </a:prstGeom>
          <a:solidFill>
            <a:srgbClr val="FFFF00"/>
          </a:solidFill>
        </p:spPr>
        <p:txBody>
          <a:bodyPr wrap="square">
            <a:spAutoFit/>
          </a:bodyPr>
          <a:lstStyle/>
          <a:p>
            <a:r>
              <a:rPr lang="ja-JP" altLang="en-US" sz="3600" dirty="0" smtClean="0">
                <a:solidFill>
                  <a:srgbClr val="202122"/>
                </a:solidFill>
                <a:latin typeface="+mj-ea"/>
                <a:ea typeface="+mj-ea"/>
              </a:rPr>
              <a:t>物事の原因が必ずしも単一とは限りません。また、１つの変数が変化した時に、同時に複数の変数に影響することもあるでしょう。</a:t>
            </a:r>
            <a:endParaRPr lang="en-US" altLang="ja-JP" sz="3600" dirty="0" smtClean="0">
              <a:solidFill>
                <a:srgbClr val="202122"/>
              </a:solidFill>
              <a:latin typeface="+mj-ea"/>
              <a:ea typeface="+mj-ea"/>
            </a:endParaRPr>
          </a:p>
          <a:p>
            <a:r>
              <a:rPr lang="ja-JP" altLang="en-US" sz="3600" b="0" i="0" dirty="0" smtClean="0">
                <a:solidFill>
                  <a:srgbClr val="202122"/>
                </a:solidFill>
                <a:effectLst/>
                <a:latin typeface="+mj-ea"/>
                <a:ea typeface="+mj-ea"/>
              </a:rPr>
              <a:t>パス図では、こうした関係も簡単に表現できます。</a:t>
            </a:r>
            <a:endParaRPr lang="ja-JP" altLang="en-US" sz="3600" b="0" i="0" dirty="0">
              <a:solidFill>
                <a:srgbClr val="202122"/>
              </a:solidFill>
              <a:effectLst/>
              <a:latin typeface="+mj-ea"/>
              <a:ea typeface="+mj-ea"/>
            </a:endParaRPr>
          </a:p>
        </p:txBody>
      </p:sp>
    </p:spTree>
    <p:extLst>
      <p:ext uri="{BB962C8B-B14F-4D97-AF65-F5344CB8AC3E}">
        <p14:creationId xmlns:p14="http://schemas.microsoft.com/office/powerpoint/2010/main" val="567537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複数の原因</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42</a:t>
            </a:fld>
            <a:endParaRPr lang="en-US" altLang="ja-JP" dirty="0"/>
          </a:p>
        </p:txBody>
      </p:sp>
      <p:sp>
        <p:nvSpPr>
          <p:cNvPr id="16" name="テキスト ボックス 15"/>
          <p:cNvSpPr txBox="1"/>
          <p:nvPr/>
        </p:nvSpPr>
        <p:spPr>
          <a:xfrm>
            <a:off x="515479" y="1550936"/>
            <a:ext cx="16244309" cy="1754326"/>
          </a:xfrm>
          <a:prstGeom prst="rect">
            <a:avLst/>
          </a:prstGeom>
          <a:noFill/>
        </p:spPr>
        <p:txBody>
          <a:bodyPr wrap="square" rtlCol="0">
            <a:spAutoFit/>
          </a:bodyPr>
          <a:lstStyle/>
          <a:p>
            <a:r>
              <a:rPr lang="ja-JP" altLang="en-US" sz="3600" dirty="0" smtClean="0">
                <a:latin typeface="+mj-ea"/>
                <a:ea typeface="+mj-ea"/>
              </a:rPr>
              <a:t>先ほどの例で、体重に影響を与える要因として、食事量に加えて運動も</a:t>
            </a:r>
            <a:endParaRPr lang="en-US" altLang="ja-JP" sz="3600" dirty="0" smtClean="0">
              <a:latin typeface="+mj-ea"/>
              <a:ea typeface="+mj-ea"/>
            </a:endParaRPr>
          </a:p>
          <a:p>
            <a:r>
              <a:rPr lang="ja-JP" altLang="en-US" sz="3600" dirty="0" smtClean="0">
                <a:latin typeface="+mj-ea"/>
                <a:ea typeface="+mj-ea"/>
              </a:rPr>
              <a:t>考えられるとします。これまでと同様に考えれば、以下のパス図を</a:t>
            </a:r>
            <a:endParaRPr lang="en-US" altLang="ja-JP" sz="3600" dirty="0" smtClean="0">
              <a:latin typeface="+mj-ea"/>
              <a:ea typeface="+mj-ea"/>
            </a:endParaRPr>
          </a:p>
          <a:p>
            <a:r>
              <a:rPr lang="ja-JP" altLang="en-US" sz="3600" dirty="0" smtClean="0">
                <a:latin typeface="+mj-ea"/>
                <a:ea typeface="+mj-ea"/>
              </a:rPr>
              <a:t>描くと良さそうです。</a:t>
            </a:r>
            <a:endParaRPr lang="en-US" altLang="ja-JP" sz="3600" dirty="0" smtClean="0">
              <a:latin typeface="+mj-ea"/>
              <a:ea typeface="+mj-ea"/>
            </a:endParaRPr>
          </a:p>
        </p:txBody>
      </p:sp>
      <p:sp>
        <p:nvSpPr>
          <p:cNvPr id="9" name="正方形/長方形 8"/>
          <p:cNvSpPr/>
          <p:nvPr/>
        </p:nvSpPr>
        <p:spPr bwMode="auto">
          <a:xfrm>
            <a:off x="4278180" y="413103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7608267" y="409503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5898360" y="449107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4095031"/>
            <a:ext cx="104411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p>
        </p:txBody>
      </p:sp>
      <p:cxnSp>
        <p:nvCxnSpPr>
          <p:cNvPr id="17" name="直線矢印コネクタ 16"/>
          <p:cNvCxnSpPr>
            <a:stCxn id="15" idx="2"/>
            <a:endCxn id="10" idx="3"/>
          </p:cNvCxnSpPr>
          <p:nvPr/>
        </p:nvCxnSpPr>
        <p:spPr bwMode="auto">
          <a:xfrm flipH="1">
            <a:off x="9228447" y="452707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4331903" y="567920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運動</a:t>
            </a:r>
          </a:p>
        </p:txBody>
      </p:sp>
      <p:cxnSp>
        <p:nvCxnSpPr>
          <p:cNvPr id="19" name="直線矢印コネクタ 18"/>
          <p:cNvCxnSpPr>
            <a:stCxn id="18" idx="3"/>
            <a:endCxn id="10" idx="1"/>
          </p:cNvCxnSpPr>
          <p:nvPr/>
        </p:nvCxnSpPr>
        <p:spPr bwMode="auto">
          <a:xfrm flipV="1">
            <a:off x="5952083" y="4545081"/>
            <a:ext cx="1656184" cy="1584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912010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複数の原因</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43</a:t>
            </a:fld>
            <a:endParaRPr lang="en-US" altLang="ja-JP" dirty="0"/>
          </a:p>
        </p:txBody>
      </p:sp>
      <p:sp>
        <p:nvSpPr>
          <p:cNvPr id="16" name="テキスト ボックス 15"/>
          <p:cNvSpPr txBox="1"/>
          <p:nvPr/>
        </p:nvSpPr>
        <p:spPr>
          <a:xfrm>
            <a:off x="515479" y="1550936"/>
            <a:ext cx="16244309" cy="1754326"/>
          </a:xfrm>
          <a:prstGeom prst="rect">
            <a:avLst/>
          </a:prstGeom>
          <a:noFill/>
        </p:spPr>
        <p:txBody>
          <a:bodyPr wrap="square" rtlCol="0">
            <a:spAutoFit/>
          </a:bodyPr>
          <a:lstStyle/>
          <a:p>
            <a:r>
              <a:rPr lang="ja-JP" altLang="en-US" sz="3600" dirty="0" smtClean="0">
                <a:latin typeface="+mj-ea"/>
                <a:ea typeface="+mj-ea"/>
              </a:rPr>
              <a:t>しかし一方で、食事量と運動量の関係にも、関係があるかも知れません。</a:t>
            </a:r>
            <a:endParaRPr lang="en-US" altLang="ja-JP" sz="3600" dirty="0" smtClean="0">
              <a:latin typeface="+mj-ea"/>
              <a:ea typeface="+mj-ea"/>
            </a:endParaRPr>
          </a:p>
          <a:p>
            <a:r>
              <a:rPr lang="ja-JP" altLang="en-US" sz="3600" dirty="0" smtClean="0">
                <a:latin typeface="+mj-ea"/>
                <a:ea typeface="+mj-ea"/>
              </a:rPr>
              <a:t>運動をすると食事量に影響する、もしくはきちんと食事を取ると、運動したく</a:t>
            </a:r>
            <a:endParaRPr lang="en-US" altLang="ja-JP" sz="3600" dirty="0" smtClean="0">
              <a:latin typeface="+mj-ea"/>
              <a:ea typeface="+mj-ea"/>
            </a:endParaRPr>
          </a:p>
          <a:p>
            <a:r>
              <a:rPr lang="ja-JP" altLang="en-US" sz="3600" dirty="0">
                <a:latin typeface="+mj-ea"/>
                <a:ea typeface="+mj-ea"/>
              </a:rPr>
              <a:t>なる</a:t>
            </a:r>
            <a:r>
              <a:rPr lang="ja-JP" altLang="en-US" sz="3600" dirty="0" smtClean="0">
                <a:latin typeface="+mj-ea"/>
                <a:ea typeface="+mj-ea"/>
              </a:rPr>
              <a:t>かも知れません。</a:t>
            </a:r>
            <a:endParaRPr lang="en-US" altLang="ja-JP" sz="3600" dirty="0" smtClean="0">
              <a:latin typeface="+mj-ea"/>
              <a:ea typeface="+mj-ea"/>
            </a:endParaRPr>
          </a:p>
        </p:txBody>
      </p:sp>
      <p:sp>
        <p:nvSpPr>
          <p:cNvPr id="9" name="正方形/長方形 8"/>
          <p:cNvSpPr/>
          <p:nvPr/>
        </p:nvSpPr>
        <p:spPr bwMode="auto">
          <a:xfrm>
            <a:off x="4278180" y="413103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7608267" y="409503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5898360" y="449107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4095031"/>
            <a:ext cx="104411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p>
        </p:txBody>
      </p:sp>
      <p:cxnSp>
        <p:nvCxnSpPr>
          <p:cNvPr id="17" name="直線矢印コネクタ 16"/>
          <p:cNvCxnSpPr>
            <a:stCxn id="15" idx="2"/>
            <a:endCxn id="10" idx="3"/>
          </p:cNvCxnSpPr>
          <p:nvPr/>
        </p:nvCxnSpPr>
        <p:spPr bwMode="auto">
          <a:xfrm flipH="1">
            <a:off x="9228447" y="452707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4331903" y="567920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運動</a:t>
            </a:r>
          </a:p>
        </p:txBody>
      </p:sp>
      <p:cxnSp>
        <p:nvCxnSpPr>
          <p:cNvPr id="19" name="直線矢印コネクタ 18"/>
          <p:cNvCxnSpPr>
            <a:stCxn id="18" idx="3"/>
            <a:endCxn id="10" idx="1"/>
          </p:cNvCxnSpPr>
          <p:nvPr/>
        </p:nvCxnSpPr>
        <p:spPr bwMode="auto">
          <a:xfrm flipV="1">
            <a:off x="5952083" y="4545081"/>
            <a:ext cx="1656184" cy="1584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フリーフォーム 19"/>
          <p:cNvSpPr/>
          <p:nvPr/>
        </p:nvSpPr>
        <p:spPr bwMode="auto">
          <a:xfrm rot="16384235">
            <a:off x="3221755" y="5105181"/>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1" name="テキスト ボックス 20"/>
          <p:cNvSpPr txBox="1"/>
          <p:nvPr/>
        </p:nvSpPr>
        <p:spPr>
          <a:xfrm>
            <a:off x="530609" y="6975351"/>
            <a:ext cx="16244309" cy="2308324"/>
          </a:xfrm>
          <a:prstGeom prst="rect">
            <a:avLst/>
          </a:prstGeom>
          <a:noFill/>
        </p:spPr>
        <p:txBody>
          <a:bodyPr wrap="square" rtlCol="0">
            <a:spAutoFit/>
          </a:bodyPr>
          <a:lstStyle/>
          <a:p>
            <a:r>
              <a:rPr lang="ja-JP" altLang="en-US" sz="3600" b="1" dirty="0" smtClean="0">
                <a:latin typeface="+mj-ea"/>
                <a:ea typeface="+mj-ea"/>
              </a:rPr>
              <a:t>「必ずしもどちらが原因</a:t>
            </a:r>
            <a:r>
              <a:rPr lang="en-US" altLang="ja-JP" sz="3600" b="1" dirty="0" smtClean="0">
                <a:latin typeface="+mj-ea"/>
                <a:ea typeface="+mj-ea"/>
              </a:rPr>
              <a:t>/</a:t>
            </a:r>
            <a:r>
              <a:rPr lang="ja-JP" altLang="en-US" sz="3600" b="1" dirty="0" smtClean="0">
                <a:latin typeface="+mj-ea"/>
                <a:ea typeface="+mj-ea"/>
              </a:rPr>
              <a:t>結果ということまでは明らかではないが、</a:t>
            </a:r>
            <a:endParaRPr lang="en-US" altLang="ja-JP" sz="3600" b="1" dirty="0" smtClean="0">
              <a:latin typeface="+mj-ea"/>
              <a:ea typeface="+mj-ea"/>
            </a:endParaRPr>
          </a:p>
          <a:p>
            <a:r>
              <a:rPr lang="ja-JP" altLang="en-US" sz="3600" b="1" dirty="0">
                <a:latin typeface="+mj-ea"/>
                <a:ea typeface="+mj-ea"/>
              </a:rPr>
              <a:t>　</a:t>
            </a:r>
            <a:r>
              <a:rPr lang="ja-JP" altLang="en-US" sz="3600" b="1" dirty="0" smtClean="0">
                <a:latin typeface="+mj-ea"/>
                <a:ea typeface="+mj-ea"/>
              </a:rPr>
              <a:t>何かお互いに関係はありそうだ</a:t>
            </a:r>
            <a:r>
              <a:rPr lang="en-US" altLang="ja-JP" sz="3600" b="1" dirty="0" smtClean="0">
                <a:latin typeface="+mj-ea"/>
                <a:ea typeface="+mj-ea"/>
              </a:rPr>
              <a:t>(</a:t>
            </a:r>
            <a:r>
              <a:rPr lang="ja-JP" altLang="en-US" sz="3600" b="1" dirty="0" smtClean="0">
                <a:latin typeface="+mj-ea"/>
                <a:ea typeface="+mj-ea"/>
              </a:rPr>
              <a:t>統計では</a:t>
            </a:r>
            <a:r>
              <a:rPr lang="en-US" altLang="ja-JP" sz="3600" b="1" dirty="0" smtClean="0">
                <a:latin typeface="+mj-ea"/>
                <a:ea typeface="+mj-ea"/>
              </a:rPr>
              <a:t>”</a:t>
            </a:r>
            <a:r>
              <a:rPr lang="ja-JP" altLang="en-US" sz="3600" b="1" dirty="0" smtClean="0">
                <a:solidFill>
                  <a:srgbClr val="FF0000"/>
                </a:solidFill>
                <a:latin typeface="+mj-ea"/>
                <a:ea typeface="+mj-ea"/>
              </a:rPr>
              <a:t>共変関係</a:t>
            </a:r>
            <a:r>
              <a:rPr lang="en-US" altLang="ja-JP" sz="3600" b="1" dirty="0" smtClean="0">
                <a:latin typeface="+mj-ea"/>
                <a:ea typeface="+mj-ea"/>
              </a:rPr>
              <a:t>”</a:t>
            </a:r>
            <a:r>
              <a:rPr lang="ja-JP" altLang="en-US" sz="3600" b="1" dirty="0" smtClean="0">
                <a:latin typeface="+mj-ea"/>
                <a:ea typeface="+mj-ea"/>
              </a:rPr>
              <a:t>と呼びます</a:t>
            </a:r>
            <a:r>
              <a:rPr lang="en-US" altLang="ja-JP" sz="3600" b="1" dirty="0" smtClean="0">
                <a:latin typeface="+mj-ea"/>
                <a:ea typeface="+mj-ea"/>
              </a:rPr>
              <a:t>)</a:t>
            </a:r>
            <a:r>
              <a:rPr lang="ja-JP" altLang="en-US" sz="3600" b="1" dirty="0" smtClean="0">
                <a:latin typeface="+mj-ea"/>
                <a:ea typeface="+mj-ea"/>
              </a:rPr>
              <a:t>」</a:t>
            </a:r>
            <a:endParaRPr lang="en-US" altLang="ja-JP" sz="3600" b="1" dirty="0" smtClean="0">
              <a:latin typeface="+mj-ea"/>
              <a:ea typeface="+mj-ea"/>
            </a:endParaRPr>
          </a:p>
          <a:p>
            <a:r>
              <a:rPr lang="ja-JP" altLang="en-US" sz="3600" dirty="0" smtClean="0">
                <a:latin typeface="+mj-ea"/>
                <a:ea typeface="+mj-ea"/>
              </a:rPr>
              <a:t>こうした場合は、共変関係を示す双方向の矢印を食事量と運動の間に</a:t>
            </a:r>
            <a:endParaRPr lang="en-US" altLang="ja-JP" sz="3600" dirty="0" smtClean="0">
              <a:latin typeface="+mj-ea"/>
              <a:ea typeface="+mj-ea"/>
            </a:endParaRPr>
          </a:p>
          <a:p>
            <a:r>
              <a:rPr lang="ja-JP" altLang="en-US" sz="3600" dirty="0" smtClean="0">
                <a:latin typeface="+mj-ea"/>
                <a:ea typeface="+mj-ea"/>
              </a:rPr>
              <a:t>引けば</a:t>
            </a:r>
            <a:r>
              <a:rPr lang="en-US" altLang="ja-JP" sz="3600" dirty="0" smtClean="0">
                <a:latin typeface="+mj-ea"/>
                <a:ea typeface="+mj-ea"/>
              </a:rPr>
              <a:t>OK</a:t>
            </a:r>
            <a:r>
              <a:rPr lang="ja-JP" altLang="en-US" sz="3600" dirty="0" smtClean="0">
                <a:latin typeface="+mj-ea"/>
                <a:ea typeface="+mj-ea"/>
              </a:rPr>
              <a:t>です。</a:t>
            </a:r>
            <a:endParaRPr lang="en-US" altLang="ja-JP" sz="3600" dirty="0" smtClean="0">
              <a:latin typeface="+mj-ea"/>
              <a:ea typeface="+mj-ea"/>
            </a:endParaRPr>
          </a:p>
        </p:txBody>
      </p:sp>
    </p:spTree>
    <p:extLst>
      <p:ext uri="{BB962C8B-B14F-4D97-AF65-F5344CB8AC3E}">
        <p14:creationId xmlns:p14="http://schemas.microsoft.com/office/powerpoint/2010/main" val="1429322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複数の原因</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44</a:t>
            </a:fld>
            <a:endParaRPr lang="en-US" altLang="ja-JP" dirty="0"/>
          </a:p>
        </p:txBody>
      </p:sp>
      <p:sp>
        <p:nvSpPr>
          <p:cNvPr id="16" name="テキスト ボックス 15"/>
          <p:cNvSpPr txBox="1"/>
          <p:nvPr/>
        </p:nvSpPr>
        <p:spPr>
          <a:xfrm>
            <a:off x="515479" y="1550936"/>
            <a:ext cx="16244309" cy="2308324"/>
          </a:xfrm>
          <a:prstGeom prst="rect">
            <a:avLst/>
          </a:prstGeom>
          <a:noFill/>
        </p:spPr>
        <p:txBody>
          <a:bodyPr wrap="square" rtlCol="0">
            <a:spAutoFit/>
          </a:bodyPr>
          <a:lstStyle/>
          <a:p>
            <a:r>
              <a:rPr lang="ja-JP" altLang="en-US" sz="3600" dirty="0" smtClean="0">
                <a:latin typeface="+mj-ea"/>
                <a:ea typeface="+mj-ea"/>
              </a:rPr>
              <a:t>体重に影響するのは、食事量と運動量以外の要因もあり得ますから、誤差は</a:t>
            </a:r>
            <a:endParaRPr lang="en-US" altLang="ja-JP" sz="3600" dirty="0" smtClean="0">
              <a:latin typeface="+mj-ea"/>
              <a:ea typeface="+mj-ea"/>
            </a:endParaRPr>
          </a:p>
          <a:p>
            <a:r>
              <a:rPr lang="ja-JP" altLang="en-US" sz="3600" dirty="0" smtClean="0">
                <a:latin typeface="+mj-ea"/>
                <a:ea typeface="+mj-ea"/>
              </a:rPr>
              <a:t>付けておきます。</a:t>
            </a:r>
            <a:endParaRPr lang="en-US" altLang="ja-JP" sz="3600" dirty="0" smtClean="0">
              <a:latin typeface="+mj-ea"/>
              <a:ea typeface="+mj-ea"/>
            </a:endParaRPr>
          </a:p>
          <a:p>
            <a:r>
              <a:rPr lang="ja-JP" altLang="en-US" sz="3600" dirty="0">
                <a:latin typeface="+mj-ea"/>
                <a:ea typeface="+mj-ea"/>
              </a:rPr>
              <a:t>これ</a:t>
            </a:r>
            <a:r>
              <a:rPr lang="ja-JP" altLang="en-US" sz="3600" dirty="0" smtClean="0">
                <a:latin typeface="+mj-ea"/>
                <a:ea typeface="+mj-ea"/>
              </a:rPr>
              <a:t>は</a:t>
            </a:r>
            <a:r>
              <a:rPr lang="ja-JP" altLang="en-US" sz="3600" b="1" u="sng" dirty="0" smtClean="0">
                <a:latin typeface="+mj-ea"/>
                <a:ea typeface="+mj-ea"/>
              </a:rPr>
              <a:t>体重を目的変数、食事量と運動を説明変数とする、</a:t>
            </a:r>
            <a:endParaRPr lang="en-US" altLang="ja-JP" sz="3600" b="1" u="sng" dirty="0" smtClean="0">
              <a:latin typeface="+mj-ea"/>
              <a:ea typeface="+mj-ea"/>
            </a:endParaRPr>
          </a:p>
          <a:p>
            <a:r>
              <a:rPr lang="ja-JP" altLang="en-US" sz="3600" b="1" u="sng" dirty="0" smtClean="0">
                <a:latin typeface="+mj-ea"/>
                <a:ea typeface="+mj-ea"/>
              </a:rPr>
              <a:t>重回帰分析の構図</a:t>
            </a:r>
            <a:r>
              <a:rPr lang="ja-JP" altLang="en-US" sz="3600" dirty="0" smtClean="0">
                <a:latin typeface="+mj-ea"/>
                <a:ea typeface="+mj-ea"/>
              </a:rPr>
              <a:t>。</a:t>
            </a:r>
            <a:endParaRPr lang="en-US" altLang="ja-JP" sz="3600" dirty="0" smtClean="0">
              <a:latin typeface="+mj-ea"/>
              <a:ea typeface="+mj-ea"/>
            </a:endParaRPr>
          </a:p>
        </p:txBody>
      </p:sp>
      <p:sp>
        <p:nvSpPr>
          <p:cNvPr id="9" name="正方形/長方形 8"/>
          <p:cNvSpPr/>
          <p:nvPr/>
        </p:nvSpPr>
        <p:spPr bwMode="auto">
          <a:xfrm>
            <a:off x="4278180" y="413103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7608267" y="409503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5898360" y="449107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4095031"/>
            <a:ext cx="104411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p>
        </p:txBody>
      </p:sp>
      <p:cxnSp>
        <p:nvCxnSpPr>
          <p:cNvPr id="17" name="直線矢印コネクタ 16"/>
          <p:cNvCxnSpPr>
            <a:stCxn id="15" idx="2"/>
            <a:endCxn id="10" idx="3"/>
          </p:cNvCxnSpPr>
          <p:nvPr/>
        </p:nvCxnSpPr>
        <p:spPr bwMode="auto">
          <a:xfrm flipH="1">
            <a:off x="9228447" y="452707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4331903" y="567920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運動</a:t>
            </a:r>
          </a:p>
        </p:txBody>
      </p:sp>
      <p:cxnSp>
        <p:nvCxnSpPr>
          <p:cNvPr id="19" name="直線矢印コネクタ 18"/>
          <p:cNvCxnSpPr>
            <a:stCxn id="18" idx="3"/>
            <a:endCxn id="10" idx="1"/>
          </p:cNvCxnSpPr>
          <p:nvPr/>
        </p:nvCxnSpPr>
        <p:spPr bwMode="auto">
          <a:xfrm flipV="1">
            <a:off x="5952083" y="4545081"/>
            <a:ext cx="1656184" cy="1584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フリーフォーム 19"/>
          <p:cNvSpPr/>
          <p:nvPr/>
        </p:nvSpPr>
        <p:spPr bwMode="auto">
          <a:xfrm rot="16384235">
            <a:off x="3221755" y="5105181"/>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1353978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複数の</a:t>
            </a:r>
            <a:r>
              <a:rPr lang="ja-JP" altLang="en-US" dirty="0" smtClean="0">
                <a:solidFill>
                  <a:srgbClr val="0000FF"/>
                </a:solidFill>
              </a:rPr>
              <a:t>結果</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45</a:t>
            </a:fld>
            <a:endParaRPr lang="en-US" altLang="ja-JP" dirty="0"/>
          </a:p>
        </p:txBody>
      </p:sp>
      <p:sp>
        <p:nvSpPr>
          <p:cNvPr id="16" name="テキスト ボックス 15"/>
          <p:cNvSpPr txBox="1"/>
          <p:nvPr/>
        </p:nvSpPr>
        <p:spPr>
          <a:xfrm>
            <a:off x="479475" y="1502743"/>
            <a:ext cx="16244309" cy="2308324"/>
          </a:xfrm>
          <a:prstGeom prst="rect">
            <a:avLst/>
          </a:prstGeom>
          <a:noFill/>
        </p:spPr>
        <p:txBody>
          <a:bodyPr wrap="square" rtlCol="0">
            <a:spAutoFit/>
          </a:bodyPr>
          <a:lstStyle/>
          <a:p>
            <a:r>
              <a:rPr lang="ja-JP" altLang="en-US" sz="3600" dirty="0" smtClean="0">
                <a:latin typeface="+mj-ea"/>
                <a:ea typeface="+mj-ea"/>
              </a:rPr>
              <a:t>食事量は、体重以外のことにも影響しそうです。例えば、</a:t>
            </a:r>
            <a:r>
              <a:rPr lang="en-US" altLang="ja-JP" sz="3600" dirty="0" smtClean="0">
                <a:latin typeface="+mj-ea"/>
                <a:ea typeface="+mj-ea"/>
              </a:rPr>
              <a:t>”</a:t>
            </a:r>
            <a:r>
              <a:rPr lang="ja-JP" altLang="en-US" sz="3600" dirty="0" smtClean="0">
                <a:latin typeface="+mj-ea"/>
                <a:ea typeface="+mj-ea"/>
              </a:rPr>
              <a:t>幸福感</a:t>
            </a:r>
            <a:r>
              <a:rPr lang="en-US" altLang="ja-JP" sz="3600" dirty="0" smtClean="0">
                <a:latin typeface="+mj-ea"/>
                <a:ea typeface="+mj-ea"/>
              </a:rPr>
              <a:t>”</a:t>
            </a:r>
            <a:r>
              <a:rPr lang="ja-JP" altLang="en-US" sz="3600" dirty="0" smtClean="0">
                <a:latin typeface="+mj-ea"/>
                <a:ea typeface="+mj-ea"/>
              </a:rPr>
              <a:t>という項目が観測されているとしましょう。すると、下図の様なパス図が描けそうです。</a:t>
            </a:r>
            <a:endParaRPr lang="en-US" altLang="ja-JP" sz="3600" dirty="0" smtClean="0">
              <a:latin typeface="+mj-ea"/>
              <a:ea typeface="+mj-ea"/>
            </a:endParaRPr>
          </a:p>
          <a:p>
            <a:r>
              <a:rPr lang="ja-JP" altLang="en-US" sz="3600" dirty="0" smtClean="0">
                <a:latin typeface="+mj-ea"/>
                <a:ea typeface="+mj-ea"/>
              </a:rPr>
              <a:t>もちろん、幸福感を説明するのも食事量だけではないでしょうから、こちら</a:t>
            </a:r>
            <a:r>
              <a:rPr lang="ja-JP" altLang="en-US" sz="3600" dirty="0">
                <a:latin typeface="+mj-ea"/>
                <a:ea typeface="+mj-ea"/>
              </a:rPr>
              <a:t>に</a:t>
            </a:r>
            <a:r>
              <a:rPr lang="ja-JP" altLang="en-US" sz="3600" dirty="0" smtClean="0">
                <a:latin typeface="+mj-ea"/>
                <a:ea typeface="+mj-ea"/>
              </a:rPr>
              <a:t>も</a:t>
            </a:r>
            <a:r>
              <a:rPr lang="en-US" altLang="ja-JP" sz="3600" dirty="0" smtClean="0">
                <a:latin typeface="+mj-ea"/>
                <a:ea typeface="+mj-ea"/>
              </a:rPr>
              <a:t>”</a:t>
            </a:r>
            <a:r>
              <a:rPr lang="ja-JP" altLang="en-US" sz="3600" dirty="0" smtClean="0">
                <a:latin typeface="+mj-ea"/>
                <a:ea typeface="+mj-ea"/>
              </a:rPr>
              <a:t>誤差１</a:t>
            </a:r>
            <a:r>
              <a:rPr lang="en-US" altLang="ja-JP" sz="3600" dirty="0" smtClean="0">
                <a:latin typeface="+mj-ea"/>
                <a:ea typeface="+mj-ea"/>
              </a:rPr>
              <a:t>”</a:t>
            </a:r>
            <a:r>
              <a:rPr lang="ja-JP" altLang="en-US" sz="3600" dirty="0" smtClean="0">
                <a:latin typeface="+mj-ea"/>
                <a:ea typeface="+mj-ea"/>
              </a:rPr>
              <a:t>とは別の</a:t>
            </a:r>
            <a:r>
              <a:rPr lang="en-US" altLang="ja-JP" sz="3600" dirty="0" smtClean="0">
                <a:latin typeface="+mj-ea"/>
                <a:ea typeface="+mj-ea"/>
              </a:rPr>
              <a:t>”</a:t>
            </a:r>
            <a:r>
              <a:rPr lang="ja-JP" altLang="en-US" sz="3600" dirty="0" smtClean="0">
                <a:latin typeface="+mj-ea"/>
                <a:ea typeface="+mj-ea"/>
              </a:rPr>
              <a:t>誤差</a:t>
            </a:r>
            <a:r>
              <a:rPr lang="en-US" altLang="ja-JP" sz="3600" dirty="0" smtClean="0">
                <a:latin typeface="+mj-ea"/>
                <a:ea typeface="+mj-ea"/>
              </a:rPr>
              <a:t>2”</a:t>
            </a:r>
            <a:r>
              <a:rPr lang="ja-JP" altLang="en-US" sz="3600" dirty="0" smtClean="0">
                <a:latin typeface="+mj-ea"/>
                <a:ea typeface="+mj-ea"/>
              </a:rPr>
              <a:t>をつける必要があります。</a:t>
            </a:r>
            <a:endParaRPr lang="en-US" altLang="ja-JP" sz="3600" dirty="0" smtClean="0">
              <a:latin typeface="+mj-ea"/>
              <a:ea typeface="+mj-ea"/>
            </a:endParaRPr>
          </a:p>
        </p:txBody>
      </p:sp>
      <p:sp>
        <p:nvSpPr>
          <p:cNvPr id="9" name="正方形/長方形 8"/>
          <p:cNvSpPr/>
          <p:nvPr/>
        </p:nvSpPr>
        <p:spPr bwMode="auto">
          <a:xfrm>
            <a:off x="4278180" y="413103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7608267" y="409503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5898360" y="449107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409503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7" name="直線矢印コネクタ 16"/>
          <p:cNvCxnSpPr>
            <a:stCxn id="15" idx="2"/>
            <a:endCxn id="10" idx="3"/>
          </p:cNvCxnSpPr>
          <p:nvPr/>
        </p:nvCxnSpPr>
        <p:spPr bwMode="auto">
          <a:xfrm flipH="1">
            <a:off x="9228447" y="452707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正方形/長方形 13"/>
          <p:cNvSpPr/>
          <p:nvPr/>
        </p:nvSpPr>
        <p:spPr bwMode="auto">
          <a:xfrm>
            <a:off x="7608267" y="535517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a:t>幸福感</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1" name="直線矢印コネクタ 20"/>
          <p:cNvCxnSpPr>
            <a:stCxn id="9" idx="3"/>
            <a:endCxn id="14" idx="1"/>
          </p:cNvCxnSpPr>
          <p:nvPr/>
        </p:nvCxnSpPr>
        <p:spPr bwMode="auto">
          <a:xfrm>
            <a:off x="5898360" y="4581085"/>
            <a:ext cx="1709907" cy="12241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円/楕円 21"/>
          <p:cNvSpPr/>
          <p:nvPr/>
        </p:nvSpPr>
        <p:spPr bwMode="auto">
          <a:xfrm>
            <a:off x="11136659" y="5283163"/>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3" name="直線矢印コネクタ 22"/>
          <p:cNvCxnSpPr>
            <a:stCxn id="22" idx="2"/>
          </p:cNvCxnSpPr>
          <p:nvPr/>
        </p:nvCxnSpPr>
        <p:spPr bwMode="auto">
          <a:xfrm flipH="1">
            <a:off x="9228447" y="5715211"/>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テキスト ボックス 23"/>
          <p:cNvSpPr txBox="1"/>
          <p:nvPr/>
        </p:nvSpPr>
        <p:spPr>
          <a:xfrm>
            <a:off x="530609" y="7479407"/>
            <a:ext cx="16244309" cy="1200329"/>
          </a:xfrm>
          <a:prstGeom prst="rect">
            <a:avLst/>
          </a:prstGeom>
          <a:noFill/>
        </p:spPr>
        <p:txBody>
          <a:bodyPr wrap="square" rtlCol="0">
            <a:spAutoFit/>
          </a:bodyPr>
          <a:lstStyle/>
          <a:p>
            <a:r>
              <a:rPr lang="ja-JP" altLang="en-US" sz="3600" dirty="0" smtClean="0">
                <a:latin typeface="+mj-ea"/>
                <a:ea typeface="+mj-ea"/>
              </a:rPr>
              <a:t>パス図を使うとこのように、複数の</a:t>
            </a:r>
            <a:r>
              <a:rPr lang="ja-JP" altLang="en-US" sz="3600" b="1" u="sng" dirty="0" smtClean="0">
                <a:latin typeface="+mj-ea"/>
                <a:ea typeface="+mj-ea"/>
              </a:rPr>
              <a:t>結果</a:t>
            </a:r>
            <a:r>
              <a:rPr lang="ja-JP" altLang="en-US" sz="3600" dirty="0" smtClean="0">
                <a:latin typeface="+mj-ea"/>
                <a:ea typeface="+mj-ea"/>
              </a:rPr>
              <a:t>も表現可能です。線形モデルでいえば、</a:t>
            </a:r>
            <a:endParaRPr lang="en-US" altLang="ja-JP" sz="3600" dirty="0" smtClean="0">
              <a:latin typeface="+mj-ea"/>
              <a:ea typeface="+mj-ea"/>
            </a:endParaRPr>
          </a:p>
          <a:p>
            <a:r>
              <a:rPr lang="ja-JP" altLang="en-US" sz="3600" dirty="0" smtClean="0">
                <a:latin typeface="+mj-ea"/>
                <a:ea typeface="+mj-ea"/>
              </a:rPr>
              <a:t>多次元出力の線形回帰という手法に相当します。</a:t>
            </a:r>
            <a:endParaRPr lang="en-US" altLang="ja-JP" sz="3600" dirty="0" smtClean="0">
              <a:latin typeface="+mj-ea"/>
              <a:ea typeface="+mj-ea"/>
            </a:endParaRPr>
          </a:p>
        </p:txBody>
      </p:sp>
    </p:spTree>
    <p:extLst>
      <p:ext uri="{BB962C8B-B14F-4D97-AF65-F5344CB8AC3E}">
        <p14:creationId xmlns:p14="http://schemas.microsoft.com/office/powerpoint/2010/main" val="18022747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誤差どうしの関係</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46</a:t>
            </a:fld>
            <a:endParaRPr lang="en-US" altLang="ja-JP" dirty="0"/>
          </a:p>
        </p:txBody>
      </p:sp>
      <p:sp>
        <p:nvSpPr>
          <p:cNvPr id="16" name="テキスト ボックス 15"/>
          <p:cNvSpPr txBox="1"/>
          <p:nvPr/>
        </p:nvSpPr>
        <p:spPr>
          <a:xfrm>
            <a:off x="515479" y="1550936"/>
            <a:ext cx="16244309" cy="2308324"/>
          </a:xfrm>
          <a:prstGeom prst="rect">
            <a:avLst/>
          </a:prstGeom>
          <a:noFill/>
        </p:spPr>
        <p:txBody>
          <a:bodyPr wrap="square" rtlCol="0">
            <a:spAutoFit/>
          </a:bodyPr>
          <a:lstStyle/>
          <a:p>
            <a:r>
              <a:rPr lang="ja-JP" altLang="en-US" sz="3600" dirty="0" smtClean="0">
                <a:latin typeface="+mj-ea"/>
                <a:ea typeface="+mj-ea"/>
              </a:rPr>
              <a:t>この図で</a:t>
            </a:r>
            <a:r>
              <a:rPr lang="en-US" altLang="ja-JP" sz="3600" dirty="0" smtClean="0">
                <a:latin typeface="+mj-ea"/>
                <a:ea typeface="+mj-ea"/>
              </a:rPr>
              <a:t>”</a:t>
            </a:r>
            <a:r>
              <a:rPr lang="ja-JP" altLang="en-US" sz="3600" dirty="0" smtClean="0">
                <a:latin typeface="+mj-ea"/>
                <a:ea typeface="+mj-ea"/>
              </a:rPr>
              <a:t>誤差１</a:t>
            </a:r>
            <a:r>
              <a:rPr lang="en-US" altLang="ja-JP" sz="3600" dirty="0" smtClean="0">
                <a:latin typeface="+mj-ea"/>
                <a:ea typeface="+mj-ea"/>
              </a:rPr>
              <a:t>”</a:t>
            </a:r>
            <a:r>
              <a:rPr lang="ja-JP" altLang="en-US" sz="3600" dirty="0" smtClean="0">
                <a:latin typeface="+mj-ea"/>
                <a:ea typeface="+mj-ea"/>
              </a:rPr>
              <a:t>と</a:t>
            </a:r>
            <a:r>
              <a:rPr lang="en-US" altLang="ja-JP" sz="3600" dirty="0" smtClean="0">
                <a:latin typeface="+mj-ea"/>
                <a:ea typeface="+mj-ea"/>
              </a:rPr>
              <a:t>”</a:t>
            </a:r>
            <a:r>
              <a:rPr lang="ja-JP" altLang="en-US" sz="3600" dirty="0" smtClean="0">
                <a:latin typeface="+mj-ea"/>
                <a:ea typeface="+mj-ea"/>
              </a:rPr>
              <a:t>誤差</a:t>
            </a:r>
            <a:r>
              <a:rPr lang="en-US" altLang="ja-JP" sz="3600" dirty="0" smtClean="0">
                <a:latin typeface="+mj-ea"/>
                <a:ea typeface="+mj-ea"/>
              </a:rPr>
              <a:t>2”</a:t>
            </a:r>
            <a:r>
              <a:rPr lang="ja-JP" altLang="en-US" sz="3600" dirty="0" smtClean="0">
                <a:latin typeface="+mj-ea"/>
                <a:ea typeface="+mj-ea"/>
              </a:rPr>
              <a:t>は、完全に独立でしょうか？</a:t>
            </a:r>
            <a:endParaRPr lang="en-US" altLang="ja-JP" sz="3600" dirty="0" smtClean="0">
              <a:latin typeface="+mj-ea"/>
              <a:ea typeface="+mj-ea"/>
            </a:endParaRPr>
          </a:p>
          <a:p>
            <a:r>
              <a:rPr lang="ja-JP" altLang="en-US" sz="3600" dirty="0" smtClean="0">
                <a:latin typeface="+mj-ea"/>
                <a:ea typeface="+mj-ea"/>
              </a:rPr>
              <a:t>例えばですが、誤差１に</a:t>
            </a:r>
            <a:r>
              <a:rPr lang="en-US" altLang="ja-JP" sz="3600" dirty="0" smtClean="0">
                <a:latin typeface="+mj-ea"/>
                <a:ea typeface="+mj-ea"/>
              </a:rPr>
              <a:t>”</a:t>
            </a:r>
            <a:r>
              <a:rPr lang="ja-JP" altLang="en-US" sz="3600" dirty="0" smtClean="0">
                <a:latin typeface="+mj-ea"/>
                <a:ea typeface="+mj-ea"/>
              </a:rPr>
              <a:t>家庭環境</a:t>
            </a:r>
            <a:r>
              <a:rPr lang="en-US" altLang="ja-JP" sz="3600" dirty="0" smtClean="0">
                <a:latin typeface="+mj-ea"/>
                <a:ea typeface="+mj-ea"/>
              </a:rPr>
              <a:t>”</a:t>
            </a:r>
            <a:r>
              <a:rPr lang="ja-JP" altLang="en-US" sz="3600" dirty="0" smtClean="0">
                <a:latin typeface="+mj-ea"/>
                <a:ea typeface="+mj-ea"/>
              </a:rPr>
              <a:t>を表す変数、誤差</a:t>
            </a:r>
            <a:r>
              <a:rPr lang="en-US" altLang="ja-JP" sz="3600" dirty="0" smtClean="0">
                <a:latin typeface="+mj-ea"/>
                <a:ea typeface="+mj-ea"/>
              </a:rPr>
              <a:t>2</a:t>
            </a:r>
            <a:r>
              <a:rPr lang="ja-JP" altLang="en-US" sz="3600" dirty="0" smtClean="0">
                <a:latin typeface="+mj-ea"/>
                <a:ea typeface="+mj-ea"/>
              </a:rPr>
              <a:t>に</a:t>
            </a:r>
            <a:r>
              <a:rPr lang="en-US" altLang="ja-JP" sz="3600" dirty="0" smtClean="0">
                <a:latin typeface="+mj-ea"/>
                <a:ea typeface="+mj-ea"/>
              </a:rPr>
              <a:t>”</a:t>
            </a:r>
          </a:p>
          <a:p>
            <a:r>
              <a:rPr lang="ja-JP" altLang="en-US" sz="3600" dirty="0" smtClean="0">
                <a:latin typeface="+mj-ea"/>
                <a:ea typeface="+mj-ea"/>
              </a:rPr>
              <a:t>ストレスを感じやすい性格かどうか</a:t>
            </a:r>
            <a:r>
              <a:rPr lang="en-US" altLang="ja-JP" sz="3600" dirty="0" smtClean="0">
                <a:latin typeface="+mj-ea"/>
                <a:ea typeface="+mj-ea"/>
              </a:rPr>
              <a:t>”</a:t>
            </a:r>
            <a:r>
              <a:rPr lang="ja-JP" altLang="en-US" sz="3600" dirty="0" smtClean="0">
                <a:latin typeface="+mj-ea"/>
                <a:ea typeface="+mj-ea"/>
              </a:rPr>
              <a:t>が含まれているとしたら</a:t>
            </a:r>
            <a:r>
              <a:rPr lang="ja-JP" altLang="en-US" sz="3600" dirty="0" err="1" smtClean="0">
                <a:latin typeface="+mj-ea"/>
                <a:ea typeface="+mj-ea"/>
              </a:rPr>
              <a:t>、、</a:t>
            </a:r>
            <a:endParaRPr lang="en-US" altLang="ja-JP" sz="3600" dirty="0" smtClean="0">
              <a:latin typeface="+mj-ea"/>
              <a:ea typeface="+mj-ea"/>
            </a:endParaRPr>
          </a:p>
          <a:p>
            <a:r>
              <a:rPr lang="ja-JP" altLang="en-US" sz="3600" dirty="0" smtClean="0">
                <a:latin typeface="+mj-ea"/>
                <a:ea typeface="+mj-ea"/>
              </a:rPr>
              <a:t>これらの間は共変関係があるかも知れません。</a:t>
            </a:r>
            <a:endParaRPr lang="en-US" altLang="ja-JP" sz="3600" dirty="0" smtClean="0">
              <a:latin typeface="+mj-ea"/>
              <a:ea typeface="+mj-ea"/>
            </a:endParaRPr>
          </a:p>
        </p:txBody>
      </p:sp>
      <p:sp>
        <p:nvSpPr>
          <p:cNvPr id="9" name="正方形/長方形 8"/>
          <p:cNvSpPr/>
          <p:nvPr/>
        </p:nvSpPr>
        <p:spPr bwMode="auto">
          <a:xfrm>
            <a:off x="4278180" y="413103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7608267" y="409503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5898360" y="449107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409503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7" name="直線矢印コネクタ 16"/>
          <p:cNvCxnSpPr>
            <a:stCxn id="15" idx="2"/>
            <a:endCxn id="10" idx="3"/>
          </p:cNvCxnSpPr>
          <p:nvPr/>
        </p:nvCxnSpPr>
        <p:spPr bwMode="auto">
          <a:xfrm flipH="1">
            <a:off x="9228447" y="452707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正方形/長方形 13"/>
          <p:cNvSpPr/>
          <p:nvPr/>
        </p:nvSpPr>
        <p:spPr bwMode="auto">
          <a:xfrm>
            <a:off x="7608267" y="535517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a:t>幸福感</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1" name="直線矢印コネクタ 20"/>
          <p:cNvCxnSpPr>
            <a:stCxn id="9" idx="3"/>
            <a:endCxn id="14" idx="1"/>
          </p:cNvCxnSpPr>
          <p:nvPr/>
        </p:nvCxnSpPr>
        <p:spPr bwMode="auto">
          <a:xfrm>
            <a:off x="5898360" y="4581085"/>
            <a:ext cx="1709907" cy="12241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円/楕円 21"/>
          <p:cNvSpPr/>
          <p:nvPr/>
        </p:nvSpPr>
        <p:spPr bwMode="auto">
          <a:xfrm>
            <a:off x="11136659" y="5283163"/>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3" name="直線矢印コネクタ 22"/>
          <p:cNvCxnSpPr>
            <a:stCxn id="22" idx="2"/>
          </p:cNvCxnSpPr>
          <p:nvPr/>
        </p:nvCxnSpPr>
        <p:spPr bwMode="auto">
          <a:xfrm flipH="1">
            <a:off x="9228447" y="5715211"/>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テキスト ボックス 17"/>
          <p:cNvSpPr txBox="1"/>
          <p:nvPr/>
        </p:nvSpPr>
        <p:spPr>
          <a:xfrm>
            <a:off x="667879" y="7121108"/>
            <a:ext cx="16244309" cy="646331"/>
          </a:xfrm>
          <a:prstGeom prst="rect">
            <a:avLst/>
          </a:prstGeom>
          <a:noFill/>
        </p:spPr>
        <p:txBody>
          <a:bodyPr wrap="square" rtlCol="0">
            <a:spAutoFit/>
          </a:bodyPr>
          <a:lstStyle/>
          <a:p>
            <a:r>
              <a:rPr lang="ja-JP" altLang="en-US" sz="3600" dirty="0" smtClean="0">
                <a:latin typeface="+mj-ea"/>
                <a:ea typeface="+mj-ea"/>
              </a:rPr>
              <a:t>誤差</a:t>
            </a:r>
            <a:r>
              <a:rPr lang="en-US" altLang="ja-JP" sz="3600" dirty="0" smtClean="0">
                <a:latin typeface="+mj-ea"/>
                <a:ea typeface="+mj-ea"/>
              </a:rPr>
              <a:t>1,2</a:t>
            </a:r>
            <a:r>
              <a:rPr lang="ja-JP" altLang="en-US" sz="3600" dirty="0" err="1" smtClean="0">
                <a:latin typeface="+mj-ea"/>
                <a:ea typeface="+mj-ea"/>
              </a:rPr>
              <a:t>の共</a:t>
            </a:r>
            <a:r>
              <a:rPr lang="ja-JP" altLang="en-US" sz="3600" dirty="0" smtClean="0">
                <a:latin typeface="+mj-ea"/>
                <a:ea typeface="+mj-ea"/>
              </a:rPr>
              <a:t>変関係をパス図で示すには、、</a:t>
            </a:r>
            <a:endParaRPr lang="en-US" altLang="ja-JP" sz="3600" dirty="0" smtClean="0">
              <a:latin typeface="+mj-ea"/>
              <a:ea typeface="+mj-ea"/>
            </a:endParaRPr>
          </a:p>
        </p:txBody>
      </p:sp>
    </p:spTree>
    <p:extLst>
      <p:ext uri="{BB962C8B-B14F-4D97-AF65-F5344CB8AC3E}">
        <p14:creationId xmlns:p14="http://schemas.microsoft.com/office/powerpoint/2010/main" val="371851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誤差どうしの関係</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47</a:t>
            </a:fld>
            <a:endParaRPr lang="en-US" altLang="ja-JP" dirty="0"/>
          </a:p>
        </p:txBody>
      </p:sp>
      <p:sp>
        <p:nvSpPr>
          <p:cNvPr id="16" name="テキスト ボックス 15"/>
          <p:cNvSpPr txBox="1"/>
          <p:nvPr/>
        </p:nvSpPr>
        <p:spPr>
          <a:xfrm>
            <a:off x="515479" y="1550936"/>
            <a:ext cx="16244309" cy="1754326"/>
          </a:xfrm>
          <a:prstGeom prst="rect">
            <a:avLst/>
          </a:prstGeom>
          <a:noFill/>
        </p:spPr>
        <p:txBody>
          <a:bodyPr wrap="square" rtlCol="0">
            <a:spAutoFit/>
          </a:bodyPr>
          <a:lstStyle/>
          <a:p>
            <a:r>
              <a:rPr lang="en-US" altLang="ja-JP" sz="3600" dirty="0" smtClean="0">
                <a:latin typeface="+mj-ea"/>
                <a:ea typeface="+mj-ea"/>
              </a:rPr>
              <a:t>”</a:t>
            </a:r>
            <a:r>
              <a:rPr lang="ja-JP" altLang="en-US" sz="3600" dirty="0" smtClean="0">
                <a:latin typeface="+mj-ea"/>
                <a:ea typeface="+mj-ea"/>
              </a:rPr>
              <a:t>誤差１</a:t>
            </a:r>
            <a:r>
              <a:rPr lang="en-US" altLang="ja-JP" sz="3600" dirty="0" smtClean="0">
                <a:latin typeface="+mj-ea"/>
                <a:ea typeface="+mj-ea"/>
              </a:rPr>
              <a:t>”</a:t>
            </a:r>
            <a:r>
              <a:rPr lang="ja-JP" altLang="en-US" sz="3600" dirty="0" smtClean="0">
                <a:latin typeface="+mj-ea"/>
                <a:ea typeface="+mj-ea"/>
              </a:rPr>
              <a:t>と</a:t>
            </a:r>
            <a:r>
              <a:rPr lang="en-US" altLang="ja-JP" sz="3600" dirty="0" smtClean="0">
                <a:latin typeface="+mj-ea"/>
                <a:ea typeface="+mj-ea"/>
              </a:rPr>
              <a:t>”</a:t>
            </a:r>
            <a:r>
              <a:rPr lang="ja-JP" altLang="en-US" sz="3600" dirty="0" smtClean="0">
                <a:latin typeface="+mj-ea"/>
                <a:ea typeface="+mj-ea"/>
              </a:rPr>
              <a:t>誤差</a:t>
            </a:r>
            <a:r>
              <a:rPr lang="en-US" altLang="ja-JP" sz="3600" dirty="0" smtClean="0">
                <a:latin typeface="+mj-ea"/>
                <a:ea typeface="+mj-ea"/>
              </a:rPr>
              <a:t>2”</a:t>
            </a:r>
            <a:r>
              <a:rPr lang="ja-JP" altLang="en-US" sz="3600" dirty="0" smtClean="0">
                <a:latin typeface="+mj-ea"/>
                <a:ea typeface="+mj-ea"/>
              </a:rPr>
              <a:t>を双方向矢印で結びます。この</a:t>
            </a:r>
            <a:r>
              <a:rPr lang="en-US" altLang="ja-JP" sz="3600" dirty="0" smtClean="0">
                <a:latin typeface="+mj-ea"/>
                <a:ea typeface="+mj-ea"/>
              </a:rPr>
              <a:t>”</a:t>
            </a:r>
            <a:r>
              <a:rPr lang="ja-JP" altLang="en-US" sz="3600" dirty="0" smtClean="0">
                <a:latin typeface="+mj-ea"/>
                <a:ea typeface="+mj-ea"/>
              </a:rPr>
              <a:t>誤差間の共変関係</a:t>
            </a:r>
            <a:r>
              <a:rPr lang="en-US" altLang="ja-JP" sz="3600" dirty="0" smtClean="0">
                <a:latin typeface="+mj-ea"/>
                <a:ea typeface="+mj-ea"/>
              </a:rPr>
              <a:t>”</a:t>
            </a:r>
            <a:r>
              <a:rPr lang="ja-JP" altLang="en-US" sz="3600" dirty="0" err="1" smtClean="0">
                <a:latin typeface="+mj-ea"/>
                <a:ea typeface="+mj-ea"/>
              </a:rPr>
              <a:t>、</a:t>
            </a:r>
            <a:r>
              <a:rPr lang="ja-JP" altLang="en-US" sz="3600" dirty="0" smtClean="0">
                <a:latin typeface="+mj-ea"/>
                <a:ea typeface="+mj-ea"/>
              </a:rPr>
              <a:t>とくに線形の場合は相関関係ということになりますが、これまでに学習した概念</a:t>
            </a:r>
            <a:endParaRPr lang="en-US" altLang="ja-JP" sz="3600" dirty="0" smtClean="0">
              <a:latin typeface="+mj-ea"/>
              <a:ea typeface="+mj-ea"/>
            </a:endParaRPr>
          </a:p>
          <a:p>
            <a:r>
              <a:rPr lang="ja-JP" altLang="en-US" sz="3600" dirty="0">
                <a:latin typeface="+mj-ea"/>
                <a:ea typeface="+mj-ea"/>
              </a:rPr>
              <a:t>です。</a:t>
            </a:r>
            <a:endParaRPr lang="en-US" altLang="ja-JP" sz="3600" dirty="0" smtClean="0">
              <a:latin typeface="+mj-ea"/>
              <a:ea typeface="+mj-ea"/>
            </a:endParaRPr>
          </a:p>
        </p:txBody>
      </p:sp>
      <p:sp>
        <p:nvSpPr>
          <p:cNvPr id="9" name="正方形/長方形 8"/>
          <p:cNvSpPr/>
          <p:nvPr/>
        </p:nvSpPr>
        <p:spPr bwMode="auto">
          <a:xfrm>
            <a:off x="4278180" y="413103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7608267" y="409503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5898360" y="449107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409503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7" name="直線矢印コネクタ 16"/>
          <p:cNvCxnSpPr>
            <a:stCxn id="15" idx="2"/>
            <a:endCxn id="10" idx="3"/>
          </p:cNvCxnSpPr>
          <p:nvPr/>
        </p:nvCxnSpPr>
        <p:spPr bwMode="auto">
          <a:xfrm flipH="1">
            <a:off x="9228447" y="452707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正方形/長方形 13"/>
          <p:cNvSpPr/>
          <p:nvPr/>
        </p:nvSpPr>
        <p:spPr bwMode="auto">
          <a:xfrm>
            <a:off x="7608267" y="535517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a:t>幸福感</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1" name="直線矢印コネクタ 20"/>
          <p:cNvCxnSpPr>
            <a:stCxn id="9" idx="3"/>
            <a:endCxn id="14" idx="1"/>
          </p:cNvCxnSpPr>
          <p:nvPr/>
        </p:nvCxnSpPr>
        <p:spPr bwMode="auto">
          <a:xfrm>
            <a:off x="5898360" y="4581085"/>
            <a:ext cx="1709907" cy="12241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円/楕円 21"/>
          <p:cNvSpPr/>
          <p:nvPr/>
        </p:nvSpPr>
        <p:spPr bwMode="auto">
          <a:xfrm>
            <a:off x="11136659" y="5283163"/>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3" name="直線矢印コネクタ 22"/>
          <p:cNvCxnSpPr>
            <a:stCxn id="22" idx="2"/>
          </p:cNvCxnSpPr>
          <p:nvPr/>
        </p:nvCxnSpPr>
        <p:spPr bwMode="auto">
          <a:xfrm flipH="1">
            <a:off x="9228447" y="5715211"/>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フリーフォーム 19"/>
          <p:cNvSpPr/>
          <p:nvPr/>
        </p:nvSpPr>
        <p:spPr bwMode="auto">
          <a:xfrm rot="15913643" flipV="1">
            <a:off x="12028147" y="4908852"/>
            <a:ext cx="1145380" cy="458383"/>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3263029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誤差どうしの関係</a:t>
            </a:r>
            <a:r>
              <a:rPr lang="en-US" altLang="ja-JP" dirty="0" smtClean="0"/>
              <a:t>=</a:t>
            </a:r>
            <a:r>
              <a:rPr lang="ja-JP" altLang="en-US" dirty="0" smtClean="0"/>
              <a:t>偏相関</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48</a:t>
            </a:fld>
            <a:endParaRPr lang="en-US" altLang="ja-JP" dirty="0"/>
          </a:p>
        </p:txBody>
      </p:sp>
      <p:sp>
        <p:nvSpPr>
          <p:cNvPr id="16" name="テキスト ボックス 15"/>
          <p:cNvSpPr txBox="1"/>
          <p:nvPr/>
        </p:nvSpPr>
        <p:spPr>
          <a:xfrm>
            <a:off x="515479" y="1550936"/>
            <a:ext cx="16244309" cy="1200329"/>
          </a:xfrm>
          <a:prstGeom prst="rect">
            <a:avLst/>
          </a:prstGeom>
          <a:noFill/>
        </p:spPr>
        <p:txBody>
          <a:bodyPr wrap="square" rtlCol="0">
            <a:spAutoFit/>
          </a:bodyPr>
          <a:lstStyle/>
          <a:p>
            <a:r>
              <a:rPr lang="ja-JP" altLang="en-US" sz="3600" dirty="0" smtClean="0">
                <a:latin typeface="+mj-ea"/>
                <a:ea typeface="+mj-ea"/>
              </a:rPr>
              <a:t>これは体重、幸福感から「食事量」の影響を取り除いた時の</a:t>
            </a:r>
            <a:r>
              <a:rPr lang="en-US" altLang="ja-JP" sz="3600" dirty="0" smtClean="0">
                <a:latin typeface="+mj-ea"/>
                <a:ea typeface="+mj-ea"/>
              </a:rPr>
              <a:t>”</a:t>
            </a:r>
            <a:r>
              <a:rPr lang="ja-JP" altLang="en-US" sz="3600" b="1" dirty="0" smtClean="0">
                <a:solidFill>
                  <a:srgbClr val="FF0000"/>
                </a:solidFill>
                <a:latin typeface="+mj-ea"/>
                <a:ea typeface="+mj-ea"/>
              </a:rPr>
              <a:t>偏相関</a:t>
            </a:r>
            <a:r>
              <a:rPr lang="en-US" altLang="ja-JP" sz="3600" dirty="0" smtClean="0">
                <a:latin typeface="+mj-ea"/>
                <a:ea typeface="+mj-ea"/>
              </a:rPr>
              <a:t>”</a:t>
            </a:r>
            <a:r>
              <a:rPr lang="ja-JP" altLang="en-US" sz="3600" dirty="0" smtClean="0">
                <a:latin typeface="+mj-ea"/>
                <a:ea typeface="+mj-ea"/>
              </a:rPr>
              <a:t>に</a:t>
            </a:r>
            <a:endParaRPr lang="en-US" altLang="ja-JP" sz="3600" dirty="0" smtClean="0">
              <a:latin typeface="+mj-ea"/>
              <a:ea typeface="+mj-ea"/>
            </a:endParaRPr>
          </a:p>
          <a:p>
            <a:r>
              <a:rPr lang="ja-JP" altLang="en-US" sz="3600" dirty="0">
                <a:latin typeface="+mj-ea"/>
                <a:ea typeface="+mj-ea"/>
              </a:rPr>
              <a:t>相当</a:t>
            </a:r>
            <a:r>
              <a:rPr lang="ja-JP" altLang="en-US" sz="3600" dirty="0" smtClean="0">
                <a:latin typeface="+mj-ea"/>
                <a:ea typeface="+mj-ea"/>
              </a:rPr>
              <a:t>。</a:t>
            </a:r>
            <a:endParaRPr lang="en-US" altLang="ja-JP" sz="3600" dirty="0" smtClean="0">
              <a:latin typeface="+mj-ea"/>
              <a:ea typeface="+mj-ea"/>
            </a:endParaRPr>
          </a:p>
        </p:txBody>
      </p:sp>
      <p:sp>
        <p:nvSpPr>
          <p:cNvPr id="9" name="正方形/長方形 8"/>
          <p:cNvSpPr/>
          <p:nvPr/>
        </p:nvSpPr>
        <p:spPr bwMode="auto">
          <a:xfrm>
            <a:off x="4278180" y="413103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7608267" y="409503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5898360" y="449107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409503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7" name="直線矢印コネクタ 16"/>
          <p:cNvCxnSpPr>
            <a:stCxn id="15" idx="2"/>
            <a:endCxn id="10" idx="3"/>
          </p:cNvCxnSpPr>
          <p:nvPr/>
        </p:nvCxnSpPr>
        <p:spPr bwMode="auto">
          <a:xfrm flipH="1">
            <a:off x="9228447" y="452707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正方形/長方形 13"/>
          <p:cNvSpPr/>
          <p:nvPr/>
        </p:nvSpPr>
        <p:spPr bwMode="auto">
          <a:xfrm>
            <a:off x="7608267" y="535517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a:t>幸福感</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1" name="直線矢印コネクタ 20"/>
          <p:cNvCxnSpPr>
            <a:stCxn id="9" idx="3"/>
            <a:endCxn id="14" idx="1"/>
          </p:cNvCxnSpPr>
          <p:nvPr/>
        </p:nvCxnSpPr>
        <p:spPr bwMode="auto">
          <a:xfrm>
            <a:off x="5898360" y="4581085"/>
            <a:ext cx="1709907" cy="12241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円/楕円 21"/>
          <p:cNvSpPr/>
          <p:nvPr/>
        </p:nvSpPr>
        <p:spPr bwMode="auto">
          <a:xfrm>
            <a:off x="11136659" y="5283163"/>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3" name="直線矢印コネクタ 22"/>
          <p:cNvCxnSpPr>
            <a:stCxn id="22" idx="2"/>
          </p:cNvCxnSpPr>
          <p:nvPr/>
        </p:nvCxnSpPr>
        <p:spPr bwMode="auto">
          <a:xfrm flipH="1">
            <a:off x="9228447" y="5715211"/>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フリーフォーム 19"/>
          <p:cNvSpPr/>
          <p:nvPr/>
        </p:nvSpPr>
        <p:spPr bwMode="auto">
          <a:xfrm rot="15913643" flipV="1">
            <a:off x="12028147" y="4908852"/>
            <a:ext cx="1145380" cy="458383"/>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3" name="テキスト ボックス 2"/>
          <p:cNvSpPr txBox="1"/>
          <p:nvPr/>
        </p:nvSpPr>
        <p:spPr>
          <a:xfrm>
            <a:off x="12792843" y="4887119"/>
            <a:ext cx="1107996" cy="461665"/>
          </a:xfrm>
          <a:prstGeom prst="rect">
            <a:avLst/>
          </a:prstGeom>
          <a:noFill/>
        </p:spPr>
        <p:txBody>
          <a:bodyPr wrap="none" rtlCol="0">
            <a:spAutoFit/>
          </a:bodyPr>
          <a:lstStyle/>
          <a:p>
            <a:r>
              <a:rPr kumimoji="1" lang="ja-JP" altLang="en-US" dirty="0" smtClean="0">
                <a:solidFill>
                  <a:srgbClr val="FF0000"/>
                </a:solidFill>
              </a:rPr>
              <a:t>偏相関</a:t>
            </a:r>
            <a:endParaRPr kumimoji="1" lang="ja-JP" altLang="en-US" dirty="0">
              <a:solidFill>
                <a:srgbClr val="FF0000"/>
              </a:solidFill>
            </a:endParaRPr>
          </a:p>
        </p:txBody>
      </p:sp>
      <p:sp>
        <p:nvSpPr>
          <p:cNvPr id="18" name="テキスト ボックス 17"/>
          <p:cNvSpPr txBox="1"/>
          <p:nvPr/>
        </p:nvSpPr>
        <p:spPr>
          <a:xfrm>
            <a:off x="515478" y="6864845"/>
            <a:ext cx="16244309" cy="2308324"/>
          </a:xfrm>
          <a:prstGeom prst="rect">
            <a:avLst/>
          </a:prstGeom>
          <a:noFill/>
        </p:spPr>
        <p:txBody>
          <a:bodyPr wrap="square" rtlCol="0">
            <a:spAutoFit/>
          </a:bodyPr>
          <a:lstStyle/>
          <a:p>
            <a:r>
              <a:rPr lang="ja-JP" altLang="en-US" sz="3600" dirty="0" smtClean="0">
                <a:latin typeface="+mj-ea"/>
                <a:ea typeface="+mj-ea"/>
              </a:rPr>
              <a:t>なぜなら、誤差</a:t>
            </a:r>
            <a:r>
              <a:rPr lang="en-US" altLang="ja-JP" sz="3600" dirty="0" smtClean="0">
                <a:latin typeface="+mj-ea"/>
                <a:ea typeface="+mj-ea"/>
              </a:rPr>
              <a:t>1</a:t>
            </a:r>
            <a:r>
              <a:rPr lang="ja-JP" altLang="en-US" sz="3600" dirty="0" smtClean="0">
                <a:latin typeface="+mj-ea"/>
                <a:ea typeface="+mj-ea"/>
              </a:rPr>
              <a:t>は体重のうち食事量で説明できない成分、つまり</a:t>
            </a:r>
            <a:endParaRPr lang="en-US" altLang="ja-JP" sz="3600" dirty="0" smtClean="0">
              <a:latin typeface="+mj-ea"/>
              <a:ea typeface="+mj-ea"/>
            </a:endParaRPr>
          </a:p>
          <a:p>
            <a:r>
              <a:rPr lang="ja-JP" altLang="en-US" sz="3600" dirty="0" smtClean="0">
                <a:latin typeface="+mj-ea"/>
                <a:ea typeface="+mj-ea"/>
              </a:rPr>
              <a:t>体重から食事量の成分を取り除いた量です。誤差</a:t>
            </a:r>
            <a:r>
              <a:rPr lang="en-US" altLang="ja-JP" sz="3600" dirty="0" smtClean="0">
                <a:latin typeface="+mj-ea"/>
                <a:ea typeface="+mj-ea"/>
              </a:rPr>
              <a:t>2</a:t>
            </a:r>
            <a:r>
              <a:rPr lang="ja-JP" altLang="en-US" sz="3600" dirty="0" smtClean="0">
                <a:latin typeface="+mj-ea"/>
                <a:ea typeface="+mj-ea"/>
              </a:rPr>
              <a:t>も同様に、幸福感から</a:t>
            </a:r>
            <a:endParaRPr lang="en-US" altLang="ja-JP" sz="3600" dirty="0" smtClean="0">
              <a:latin typeface="+mj-ea"/>
              <a:ea typeface="+mj-ea"/>
            </a:endParaRPr>
          </a:p>
          <a:p>
            <a:r>
              <a:rPr lang="ja-JP" altLang="en-US" sz="3600" dirty="0" smtClean="0">
                <a:latin typeface="+mj-ea"/>
                <a:ea typeface="+mj-ea"/>
              </a:rPr>
              <a:t>食事量の成分を取り除いた量です。両者の相関ですから、偏相関です。</a:t>
            </a:r>
            <a:endParaRPr lang="en-US" altLang="ja-JP" sz="3600" dirty="0" smtClean="0">
              <a:latin typeface="+mj-ea"/>
              <a:ea typeface="+mj-ea"/>
            </a:endParaRPr>
          </a:p>
          <a:p>
            <a:r>
              <a:rPr lang="en-US" altLang="ja-JP" sz="3600" dirty="0" smtClean="0">
                <a:latin typeface="+mj-ea"/>
                <a:ea typeface="+mj-ea"/>
              </a:rPr>
              <a:t>※</a:t>
            </a:r>
            <a:r>
              <a:rPr lang="ja-JP" altLang="en-US" sz="3600" dirty="0" smtClean="0">
                <a:latin typeface="+mj-ea"/>
                <a:ea typeface="+mj-ea"/>
              </a:rPr>
              <a:t>偏相関は、</a:t>
            </a:r>
            <a:r>
              <a:rPr lang="en-US" altLang="ja-JP" sz="3600" dirty="0" smtClean="0">
                <a:latin typeface="+mj-ea"/>
                <a:ea typeface="+mj-ea"/>
              </a:rPr>
              <a:t>”</a:t>
            </a:r>
            <a:r>
              <a:rPr lang="ja-JP" altLang="en-US" sz="3600" b="1" u="sng" dirty="0" smtClean="0">
                <a:solidFill>
                  <a:srgbClr val="FF0000"/>
                </a:solidFill>
                <a:latin typeface="+mj-ea"/>
                <a:ea typeface="+mj-ea"/>
              </a:rPr>
              <a:t>残差どうしの相関</a:t>
            </a:r>
            <a:r>
              <a:rPr lang="en-US" altLang="ja-JP" sz="3600" dirty="0" smtClean="0">
                <a:latin typeface="+mj-ea"/>
                <a:ea typeface="+mj-ea"/>
              </a:rPr>
              <a:t>”</a:t>
            </a:r>
            <a:r>
              <a:rPr lang="ja-JP" altLang="en-US" sz="3600" dirty="0" smtClean="0">
                <a:latin typeface="+mj-ea"/>
                <a:ea typeface="+mj-ea"/>
              </a:rPr>
              <a:t>と表現されることもよくあります。</a:t>
            </a:r>
            <a:endParaRPr lang="en-US" altLang="ja-JP" sz="3600" dirty="0" smtClean="0">
              <a:latin typeface="+mj-ea"/>
              <a:ea typeface="+mj-ea"/>
            </a:endParaRPr>
          </a:p>
        </p:txBody>
      </p:sp>
    </p:spTree>
    <p:extLst>
      <p:ext uri="{BB962C8B-B14F-4D97-AF65-F5344CB8AC3E}">
        <p14:creationId xmlns:p14="http://schemas.microsoft.com/office/powerpoint/2010/main" val="21800331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偏相関：</a:t>
            </a:r>
            <a:r>
              <a:rPr lang="ja-JP" altLang="en-US" dirty="0"/>
              <a:t>例題</a:t>
            </a:r>
            <a:r>
              <a:rPr lang="ja-JP" altLang="en-US" dirty="0" smtClean="0"/>
              <a:t>のケース</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49</a:t>
            </a:fld>
            <a:endParaRPr lang="en-US" altLang="ja-JP" dirty="0"/>
          </a:p>
        </p:txBody>
      </p:sp>
      <p:sp>
        <p:nvSpPr>
          <p:cNvPr id="16" name="テキスト ボックス 15"/>
          <p:cNvSpPr txBox="1"/>
          <p:nvPr/>
        </p:nvSpPr>
        <p:spPr>
          <a:xfrm>
            <a:off x="515479" y="1550936"/>
            <a:ext cx="16244309" cy="1754326"/>
          </a:xfrm>
          <a:prstGeom prst="rect">
            <a:avLst/>
          </a:prstGeom>
          <a:noFill/>
        </p:spPr>
        <p:txBody>
          <a:bodyPr wrap="square" rtlCol="0">
            <a:spAutoFit/>
          </a:bodyPr>
          <a:lstStyle/>
          <a:p>
            <a:r>
              <a:rPr lang="ja-JP" altLang="en-US" sz="3600" dirty="0" smtClean="0">
                <a:latin typeface="+mj-ea"/>
                <a:ea typeface="+mj-ea"/>
              </a:rPr>
              <a:t>冒頭の例題で言えば、以下の様なパス図になっていました。</a:t>
            </a:r>
            <a:endParaRPr lang="en-US" altLang="ja-JP" sz="3600" dirty="0" smtClean="0">
              <a:latin typeface="+mj-ea"/>
              <a:ea typeface="+mj-ea"/>
            </a:endParaRPr>
          </a:p>
          <a:p>
            <a:r>
              <a:rPr lang="en-US" altLang="ja-JP" sz="3600" dirty="0" smtClean="0">
                <a:latin typeface="+mj-ea"/>
                <a:ea typeface="+mj-ea"/>
              </a:rPr>
              <a:t>“</a:t>
            </a:r>
            <a:r>
              <a:rPr lang="ja-JP" altLang="en-US" sz="3600" dirty="0" smtClean="0">
                <a:latin typeface="+mj-ea"/>
                <a:ea typeface="+mj-ea"/>
              </a:rPr>
              <a:t>年齢</a:t>
            </a:r>
            <a:r>
              <a:rPr lang="en-US" altLang="ja-JP" sz="3600" dirty="0" smtClean="0">
                <a:latin typeface="+mj-ea"/>
                <a:ea typeface="+mj-ea"/>
              </a:rPr>
              <a:t>(Age)”</a:t>
            </a:r>
            <a:r>
              <a:rPr lang="ja-JP" altLang="en-US" sz="3600" dirty="0" smtClean="0">
                <a:latin typeface="+mj-ea"/>
                <a:ea typeface="+mj-ea"/>
              </a:rPr>
              <a:t>が</a:t>
            </a:r>
            <a:r>
              <a:rPr lang="en-US" altLang="ja-JP" sz="3600" dirty="0" smtClean="0">
                <a:latin typeface="+mj-ea"/>
                <a:ea typeface="+mj-ea"/>
              </a:rPr>
              <a:t>”</a:t>
            </a:r>
            <a:r>
              <a:rPr lang="ja-JP" altLang="en-US" sz="3600" dirty="0" smtClean="0">
                <a:latin typeface="+mj-ea"/>
                <a:ea typeface="+mj-ea"/>
              </a:rPr>
              <a:t>身長</a:t>
            </a:r>
            <a:r>
              <a:rPr lang="en-US" altLang="ja-JP" sz="3600" dirty="0" smtClean="0">
                <a:latin typeface="+mj-ea"/>
                <a:ea typeface="+mj-ea"/>
              </a:rPr>
              <a:t>(Height)”</a:t>
            </a:r>
            <a:r>
              <a:rPr lang="ja-JP" altLang="en-US" sz="3600" dirty="0" smtClean="0">
                <a:latin typeface="+mj-ea"/>
                <a:ea typeface="+mj-ea"/>
              </a:rPr>
              <a:t>と</a:t>
            </a:r>
            <a:r>
              <a:rPr lang="en-US" altLang="ja-JP" sz="3600" dirty="0" smtClean="0">
                <a:latin typeface="+mj-ea"/>
                <a:ea typeface="+mj-ea"/>
              </a:rPr>
              <a:t>”</a:t>
            </a:r>
            <a:r>
              <a:rPr lang="ja-JP" altLang="en-US" sz="3600" dirty="0" smtClean="0">
                <a:latin typeface="+mj-ea"/>
                <a:ea typeface="+mj-ea"/>
              </a:rPr>
              <a:t>試験の得点</a:t>
            </a:r>
            <a:r>
              <a:rPr lang="en-US" altLang="ja-JP" sz="3600" dirty="0" smtClean="0">
                <a:latin typeface="+mj-ea"/>
                <a:ea typeface="+mj-ea"/>
              </a:rPr>
              <a:t>(Score)”</a:t>
            </a:r>
            <a:r>
              <a:rPr lang="ja-JP" altLang="en-US" sz="3600" dirty="0" smtClean="0">
                <a:latin typeface="+mj-ea"/>
                <a:ea typeface="+mj-ea"/>
              </a:rPr>
              <a:t>の背後から影響していた、という構図です。</a:t>
            </a:r>
            <a:endParaRPr lang="en-US" altLang="ja-JP" sz="3600" dirty="0" smtClean="0">
              <a:latin typeface="+mj-ea"/>
              <a:ea typeface="+mj-ea"/>
            </a:endParaRPr>
          </a:p>
        </p:txBody>
      </p:sp>
      <p:sp>
        <p:nvSpPr>
          <p:cNvPr id="9" name="正方形/長方形 8"/>
          <p:cNvSpPr/>
          <p:nvPr/>
        </p:nvSpPr>
        <p:spPr bwMode="auto">
          <a:xfrm>
            <a:off x="4278180" y="391501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年齢</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(Age)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10" name="正方形/長方形 9"/>
          <p:cNvSpPr/>
          <p:nvPr/>
        </p:nvSpPr>
        <p:spPr bwMode="auto">
          <a:xfrm>
            <a:off x="7608267" y="387900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身長</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(Height)</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1" name="直線矢印コネクタ 10"/>
          <p:cNvCxnSpPr/>
          <p:nvPr/>
        </p:nvCxnSpPr>
        <p:spPr bwMode="auto">
          <a:xfrm>
            <a:off x="5898360" y="4275051"/>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3879007"/>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7" name="直線矢印コネクタ 16"/>
          <p:cNvCxnSpPr>
            <a:stCxn id="15" idx="2"/>
            <a:endCxn id="10" idx="3"/>
          </p:cNvCxnSpPr>
          <p:nvPr/>
        </p:nvCxnSpPr>
        <p:spPr bwMode="auto">
          <a:xfrm flipH="1">
            <a:off x="9228447" y="4311055"/>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正方形/長方形 13"/>
          <p:cNvSpPr/>
          <p:nvPr/>
        </p:nvSpPr>
        <p:spPr bwMode="auto">
          <a:xfrm>
            <a:off x="7608267" y="5139147"/>
            <a:ext cx="1620180" cy="1199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試験の</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得点</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(Score)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1" name="直線矢印コネクタ 20"/>
          <p:cNvCxnSpPr>
            <a:stCxn id="9" idx="3"/>
            <a:endCxn id="14" idx="1"/>
          </p:cNvCxnSpPr>
          <p:nvPr/>
        </p:nvCxnSpPr>
        <p:spPr bwMode="auto">
          <a:xfrm>
            <a:off x="5898360" y="4365061"/>
            <a:ext cx="1709907" cy="13739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円/楕円 21"/>
          <p:cNvSpPr/>
          <p:nvPr/>
        </p:nvSpPr>
        <p:spPr bwMode="auto">
          <a:xfrm>
            <a:off x="11136659" y="5067139"/>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3" name="直線矢印コネクタ 22"/>
          <p:cNvCxnSpPr>
            <a:stCxn id="22" idx="2"/>
          </p:cNvCxnSpPr>
          <p:nvPr/>
        </p:nvCxnSpPr>
        <p:spPr bwMode="auto">
          <a:xfrm flipH="1">
            <a:off x="9228447" y="5499187"/>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フリーフォーム 19"/>
          <p:cNvSpPr/>
          <p:nvPr/>
        </p:nvSpPr>
        <p:spPr bwMode="auto">
          <a:xfrm rot="15913643" flipV="1">
            <a:off x="12028147" y="4692828"/>
            <a:ext cx="1145380" cy="458383"/>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3" name="テキスト ボックス 2"/>
          <p:cNvSpPr txBox="1"/>
          <p:nvPr/>
        </p:nvSpPr>
        <p:spPr>
          <a:xfrm>
            <a:off x="12792843" y="4671095"/>
            <a:ext cx="1107996" cy="461665"/>
          </a:xfrm>
          <a:prstGeom prst="rect">
            <a:avLst/>
          </a:prstGeom>
          <a:noFill/>
        </p:spPr>
        <p:txBody>
          <a:bodyPr wrap="none" rtlCol="0">
            <a:spAutoFit/>
          </a:bodyPr>
          <a:lstStyle/>
          <a:p>
            <a:r>
              <a:rPr kumimoji="1" lang="ja-JP" altLang="en-US" dirty="0" smtClean="0">
                <a:solidFill>
                  <a:srgbClr val="FF0000"/>
                </a:solidFill>
              </a:rPr>
              <a:t>偏相関</a:t>
            </a:r>
            <a:endParaRPr kumimoji="1" lang="ja-JP" altLang="en-US" dirty="0">
              <a:solidFill>
                <a:srgbClr val="FF0000"/>
              </a:solidFill>
            </a:endParaRPr>
          </a:p>
        </p:txBody>
      </p:sp>
      <p:sp>
        <p:nvSpPr>
          <p:cNvPr id="19" name="テキスト ボックス 18"/>
          <p:cNvSpPr txBox="1"/>
          <p:nvPr/>
        </p:nvSpPr>
        <p:spPr>
          <a:xfrm>
            <a:off x="587487" y="7179178"/>
            <a:ext cx="16244309" cy="1200329"/>
          </a:xfrm>
          <a:prstGeom prst="rect">
            <a:avLst/>
          </a:prstGeom>
          <a:noFill/>
        </p:spPr>
        <p:txBody>
          <a:bodyPr wrap="square" rtlCol="0">
            <a:spAutoFit/>
          </a:bodyPr>
          <a:lstStyle/>
          <a:p>
            <a:r>
              <a:rPr lang="ja-JP" altLang="en-US" sz="3600" dirty="0" smtClean="0">
                <a:latin typeface="+mj-ea"/>
                <a:ea typeface="+mj-ea"/>
              </a:rPr>
              <a:t>偏相関の説明で述べた、</a:t>
            </a:r>
            <a:r>
              <a:rPr lang="en-US" altLang="ja-JP" sz="3600" dirty="0" smtClean="0">
                <a:latin typeface="+mj-ea"/>
                <a:ea typeface="+mj-ea"/>
              </a:rPr>
              <a:t>”</a:t>
            </a:r>
            <a:r>
              <a:rPr lang="ja-JP" altLang="en-US" sz="3600" dirty="0" smtClean="0">
                <a:latin typeface="+mj-ea"/>
                <a:ea typeface="+mj-ea"/>
              </a:rPr>
              <a:t>身長</a:t>
            </a:r>
            <a:r>
              <a:rPr lang="en-US" altLang="ja-JP" sz="3600" dirty="0" smtClean="0">
                <a:latin typeface="+mj-ea"/>
                <a:ea typeface="+mj-ea"/>
              </a:rPr>
              <a:t>(Height)”</a:t>
            </a:r>
            <a:r>
              <a:rPr lang="ja-JP" altLang="en-US" sz="3600" dirty="0" smtClean="0">
                <a:latin typeface="+mj-ea"/>
                <a:ea typeface="+mj-ea"/>
              </a:rPr>
              <a:t>と</a:t>
            </a:r>
            <a:r>
              <a:rPr lang="en-US" altLang="ja-JP" sz="3600" dirty="0" smtClean="0">
                <a:latin typeface="+mj-ea"/>
                <a:ea typeface="+mj-ea"/>
              </a:rPr>
              <a:t>”</a:t>
            </a:r>
            <a:r>
              <a:rPr lang="ja-JP" altLang="en-US" sz="3600" dirty="0" smtClean="0">
                <a:latin typeface="+mj-ea"/>
                <a:ea typeface="+mj-ea"/>
              </a:rPr>
              <a:t>試験の得点</a:t>
            </a:r>
            <a:r>
              <a:rPr lang="en-US" altLang="ja-JP" sz="3600" dirty="0" smtClean="0">
                <a:latin typeface="+mj-ea"/>
                <a:ea typeface="+mj-ea"/>
              </a:rPr>
              <a:t>(Score)”</a:t>
            </a:r>
            <a:r>
              <a:rPr lang="ja-JP" altLang="en-US" sz="3600" dirty="0" smtClean="0">
                <a:latin typeface="+mj-ea"/>
                <a:ea typeface="+mj-ea"/>
              </a:rPr>
              <a:t>のそれぞれから、</a:t>
            </a:r>
            <a:r>
              <a:rPr lang="en-US" altLang="ja-JP" sz="3600" dirty="0" smtClean="0">
                <a:latin typeface="+mj-ea"/>
                <a:ea typeface="+mj-ea"/>
              </a:rPr>
              <a:t>”</a:t>
            </a:r>
            <a:r>
              <a:rPr lang="ja-JP" altLang="en-US" sz="3600" dirty="0" smtClean="0">
                <a:latin typeface="+mj-ea"/>
                <a:ea typeface="+mj-ea"/>
              </a:rPr>
              <a:t>年齢の影響を取り除いた</a:t>
            </a:r>
            <a:r>
              <a:rPr lang="en-US" altLang="ja-JP" sz="3600" dirty="0" smtClean="0">
                <a:latin typeface="+mj-ea"/>
                <a:ea typeface="+mj-ea"/>
              </a:rPr>
              <a:t>”</a:t>
            </a:r>
            <a:r>
              <a:rPr lang="ja-JP" altLang="en-US" sz="3600" dirty="0" smtClean="0">
                <a:latin typeface="+mj-ea"/>
                <a:ea typeface="+mj-ea"/>
              </a:rPr>
              <a:t>ときの相関とは、このような意味においてです。</a:t>
            </a:r>
            <a:endParaRPr lang="en-US" altLang="ja-JP" sz="3600" dirty="0" smtClean="0">
              <a:latin typeface="+mj-ea"/>
              <a:ea typeface="+mj-ea"/>
            </a:endParaRPr>
          </a:p>
        </p:txBody>
      </p:sp>
    </p:spTree>
    <p:extLst>
      <p:ext uri="{BB962C8B-B14F-4D97-AF65-F5344CB8AC3E}">
        <p14:creationId xmlns:p14="http://schemas.microsoft.com/office/powerpoint/2010/main" val="3669898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相関関係の例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a:t>
            </a:fld>
            <a:endParaRPr lang="en-US" altLang="ja-JP" dirty="0"/>
          </a:p>
        </p:txBody>
      </p:sp>
      <p:grpSp>
        <p:nvGrpSpPr>
          <p:cNvPr id="14" name="グループ化 136"/>
          <p:cNvGrpSpPr>
            <a:grpSpLocks/>
          </p:cNvGrpSpPr>
          <p:nvPr/>
        </p:nvGrpSpPr>
        <p:grpSpPr bwMode="auto">
          <a:xfrm>
            <a:off x="1095375" y="1357313"/>
            <a:ext cx="4873824" cy="3682214"/>
            <a:chOff x="1095375" y="1357313"/>
            <a:chExt cx="2571750" cy="2155825"/>
          </a:xfrm>
        </p:grpSpPr>
        <p:sp>
          <p:nvSpPr>
            <p:cNvPr id="15" name="フリーフォーム 14"/>
            <p:cNvSpPr/>
            <p:nvPr/>
          </p:nvSpPr>
          <p:spPr>
            <a:xfrm>
              <a:off x="1595438" y="1357313"/>
              <a:ext cx="2071687" cy="1714500"/>
            </a:xfrm>
            <a:custGeom>
              <a:avLst/>
              <a:gdLst>
                <a:gd name="connsiteX0" fmla="*/ 0 w 2595282"/>
                <a:gd name="connsiteY0" fmla="*/ 0 h 1506070"/>
                <a:gd name="connsiteX1" fmla="*/ 13447 w 2595282"/>
                <a:gd name="connsiteY1" fmla="*/ 1506070 h 1506070"/>
                <a:gd name="connsiteX2" fmla="*/ 2595282 w 2595282"/>
                <a:gd name="connsiteY2" fmla="*/ 1492623 h 1506070"/>
              </a:gdLst>
              <a:ahLst/>
              <a:cxnLst>
                <a:cxn ang="0">
                  <a:pos x="connsiteX0" y="connsiteY0"/>
                </a:cxn>
                <a:cxn ang="0">
                  <a:pos x="connsiteX1" y="connsiteY1"/>
                </a:cxn>
                <a:cxn ang="0">
                  <a:pos x="connsiteX2" y="connsiteY2"/>
                </a:cxn>
              </a:cxnLst>
              <a:rect l="l" t="t" r="r" b="b"/>
              <a:pathLst>
                <a:path w="2595282" h="1506070">
                  <a:moveTo>
                    <a:pt x="0" y="0"/>
                  </a:moveTo>
                  <a:lnTo>
                    <a:pt x="13447" y="1506070"/>
                  </a:lnTo>
                  <a:lnTo>
                    <a:pt x="2595282" y="1492623"/>
                  </a:lnTo>
                </a:path>
              </a:pathLst>
            </a:custGeom>
            <a:ln w="28575" cmpd="sng">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ja-JP" altLang="en-US">
                <a:latin typeface="+mn-ea"/>
              </a:endParaRPr>
            </a:p>
          </p:txBody>
        </p:sp>
        <p:sp>
          <p:nvSpPr>
            <p:cNvPr id="16" name="正方形/長方形 14"/>
            <p:cNvSpPr>
              <a:spLocks noChangeArrowheads="1"/>
            </p:cNvSpPr>
            <p:nvPr/>
          </p:nvSpPr>
          <p:spPr bwMode="auto">
            <a:xfrm>
              <a:off x="2878138" y="3143250"/>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lgn="ctr" eaLnBrk="1" hangingPunct="1"/>
              <a:r>
                <a:rPr lang="ja-JP" altLang="en-US" sz="1800">
                  <a:latin typeface="+mn-ea"/>
                  <a:ea typeface="+mn-ea"/>
                </a:rPr>
                <a:t>人口</a:t>
              </a:r>
              <a:endParaRPr lang="en-US" altLang="ja-JP" sz="1800">
                <a:latin typeface="+mn-ea"/>
                <a:ea typeface="+mn-ea"/>
              </a:endParaRPr>
            </a:p>
          </p:txBody>
        </p:sp>
        <p:sp>
          <p:nvSpPr>
            <p:cNvPr id="17" name="正方形/長方形 15"/>
            <p:cNvSpPr>
              <a:spLocks noChangeArrowheads="1"/>
            </p:cNvSpPr>
            <p:nvPr/>
          </p:nvSpPr>
          <p:spPr bwMode="auto">
            <a:xfrm rot="-5400000">
              <a:off x="611187" y="2055813"/>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lgn="ctr" eaLnBrk="1" hangingPunct="1"/>
              <a:r>
                <a:rPr lang="ja-JP" altLang="en-US" sz="1800">
                  <a:latin typeface="+mn-ea"/>
                  <a:ea typeface="+mn-ea"/>
                </a:rPr>
                <a:t>小売商店数</a:t>
              </a:r>
            </a:p>
          </p:txBody>
        </p:sp>
        <p:sp>
          <p:nvSpPr>
            <p:cNvPr id="18" name="円/楕円 17"/>
            <p:cNvSpPr/>
            <p:nvPr/>
          </p:nvSpPr>
          <p:spPr>
            <a:xfrm>
              <a:off x="2613025" y="218122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9" name="円/楕円 18"/>
            <p:cNvSpPr/>
            <p:nvPr/>
          </p:nvSpPr>
          <p:spPr>
            <a:xfrm>
              <a:off x="2524125" y="232568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0" name="円/楕円 19"/>
            <p:cNvSpPr/>
            <p:nvPr/>
          </p:nvSpPr>
          <p:spPr>
            <a:xfrm>
              <a:off x="2238375" y="253047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1" name="円/楕円 20"/>
            <p:cNvSpPr/>
            <p:nvPr/>
          </p:nvSpPr>
          <p:spPr>
            <a:xfrm>
              <a:off x="1952625" y="274478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2" name="円/楕円 21"/>
            <p:cNvSpPr/>
            <p:nvPr/>
          </p:nvSpPr>
          <p:spPr>
            <a:xfrm>
              <a:off x="2166938" y="2459038"/>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3" name="円/楕円 22"/>
            <p:cNvSpPr/>
            <p:nvPr/>
          </p:nvSpPr>
          <p:spPr>
            <a:xfrm>
              <a:off x="1809750" y="275431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4" name="円/楕円 23"/>
            <p:cNvSpPr/>
            <p:nvPr/>
          </p:nvSpPr>
          <p:spPr>
            <a:xfrm>
              <a:off x="2024063" y="260191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5" name="円/楕円 24"/>
            <p:cNvSpPr/>
            <p:nvPr/>
          </p:nvSpPr>
          <p:spPr>
            <a:xfrm>
              <a:off x="2138363" y="260191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6" name="円/楕円 25"/>
            <p:cNvSpPr/>
            <p:nvPr/>
          </p:nvSpPr>
          <p:spPr>
            <a:xfrm>
              <a:off x="2381250" y="238760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7" name="円/楕円 26"/>
            <p:cNvSpPr/>
            <p:nvPr/>
          </p:nvSpPr>
          <p:spPr>
            <a:xfrm>
              <a:off x="2722563" y="2079625"/>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8" name="円/楕円 27"/>
            <p:cNvSpPr/>
            <p:nvPr/>
          </p:nvSpPr>
          <p:spPr>
            <a:xfrm>
              <a:off x="3105150" y="167322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29" name="円/楕円 28"/>
            <p:cNvSpPr/>
            <p:nvPr/>
          </p:nvSpPr>
          <p:spPr>
            <a:xfrm>
              <a:off x="3309938" y="1530350"/>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30" name="円/楕円 29"/>
            <p:cNvSpPr/>
            <p:nvPr/>
          </p:nvSpPr>
          <p:spPr>
            <a:xfrm>
              <a:off x="2819400" y="195897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31" name="円/楕円 30"/>
            <p:cNvSpPr/>
            <p:nvPr/>
          </p:nvSpPr>
          <p:spPr>
            <a:xfrm>
              <a:off x="3033713" y="1816100"/>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32" name="円/楕円 31"/>
            <p:cNvSpPr/>
            <p:nvPr/>
          </p:nvSpPr>
          <p:spPr>
            <a:xfrm>
              <a:off x="2890838" y="1887538"/>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33" name="円/楕円 32"/>
            <p:cNvSpPr/>
            <p:nvPr/>
          </p:nvSpPr>
          <p:spPr>
            <a:xfrm>
              <a:off x="3238500" y="167322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34" name="円/楕円 33"/>
            <p:cNvSpPr/>
            <p:nvPr/>
          </p:nvSpPr>
          <p:spPr>
            <a:xfrm>
              <a:off x="2238375" y="267335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35" name="円/楕円 34"/>
            <p:cNvSpPr/>
            <p:nvPr/>
          </p:nvSpPr>
          <p:spPr>
            <a:xfrm>
              <a:off x="2381250" y="253047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36" name="円/楕円 35"/>
            <p:cNvSpPr/>
            <p:nvPr/>
          </p:nvSpPr>
          <p:spPr>
            <a:xfrm>
              <a:off x="1903413" y="2857500"/>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grpSp>
      <p:grpSp>
        <p:nvGrpSpPr>
          <p:cNvPr id="37" name="グループ化 138"/>
          <p:cNvGrpSpPr>
            <a:grpSpLocks/>
          </p:cNvGrpSpPr>
          <p:nvPr/>
        </p:nvGrpSpPr>
        <p:grpSpPr bwMode="auto">
          <a:xfrm>
            <a:off x="9034496" y="1253809"/>
            <a:ext cx="5646745" cy="3756061"/>
            <a:chOff x="5381904" y="1313522"/>
            <a:chExt cx="2979594" cy="2199060"/>
          </a:xfrm>
        </p:grpSpPr>
        <p:sp>
          <p:nvSpPr>
            <p:cNvPr id="38" name="フリーフォーム 37"/>
            <p:cNvSpPr/>
            <p:nvPr/>
          </p:nvSpPr>
          <p:spPr>
            <a:xfrm>
              <a:off x="5881688" y="1357313"/>
              <a:ext cx="2071687" cy="1714500"/>
            </a:xfrm>
            <a:custGeom>
              <a:avLst/>
              <a:gdLst>
                <a:gd name="connsiteX0" fmla="*/ 0 w 2595282"/>
                <a:gd name="connsiteY0" fmla="*/ 0 h 1506070"/>
                <a:gd name="connsiteX1" fmla="*/ 13447 w 2595282"/>
                <a:gd name="connsiteY1" fmla="*/ 1506070 h 1506070"/>
                <a:gd name="connsiteX2" fmla="*/ 2595282 w 2595282"/>
                <a:gd name="connsiteY2" fmla="*/ 1492623 h 1506070"/>
              </a:gdLst>
              <a:ahLst/>
              <a:cxnLst>
                <a:cxn ang="0">
                  <a:pos x="connsiteX0" y="connsiteY0"/>
                </a:cxn>
                <a:cxn ang="0">
                  <a:pos x="connsiteX1" y="connsiteY1"/>
                </a:cxn>
                <a:cxn ang="0">
                  <a:pos x="connsiteX2" y="connsiteY2"/>
                </a:cxn>
              </a:cxnLst>
              <a:rect l="l" t="t" r="r" b="b"/>
              <a:pathLst>
                <a:path w="2595282" h="1506070">
                  <a:moveTo>
                    <a:pt x="0" y="0"/>
                  </a:moveTo>
                  <a:lnTo>
                    <a:pt x="13447" y="1506070"/>
                  </a:lnTo>
                  <a:lnTo>
                    <a:pt x="2595282" y="1492623"/>
                  </a:lnTo>
                </a:path>
              </a:pathLst>
            </a:custGeom>
            <a:ln w="28575" cmpd="sng">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ja-JP" altLang="en-US">
                <a:latin typeface="+mn-ea"/>
              </a:endParaRPr>
            </a:p>
          </p:txBody>
        </p:sp>
        <p:sp>
          <p:nvSpPr>
            <p:cNvPr id="39" name="正方形/長方形 17"/>
            <p:cNvSpPr>
              <a:spLocks noChangeArrowheads="1"/>
            </p:cNvSpPr>
            <p:nvPr/>
          </p:nvSpPr>
          <p:spPr bwMode="auto">
            <a:xfrm>
              <a:off x="6561004" y="3143250"/>
              <a:ext cx="1800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lgn="ctr" eaLnBrk="1" hangingPunct="1"/>
              <a:r>
                <a:rPr lang="ja-JP" altLang="en-US" sz="1800">
                  <a:solidFill>
                    <a:srgbClr val="000000"/>
                  </a:solidFill>
                  <a:latin typeface="+mn-ea"/>
                  <a:ea typeface="+mn-ea"/>
                </a:rPr>
                <a:t>８月の不快日数</a:t>
              </a:r>
              <a:endParaRPr lang="en-US" altLang="ja-JP" sz="1800">
                <a:latin typeface="+mn-ea"/>
                <a:ea typeface="+mn-ea"/>
              </a:endParaRPr>
            </a:p>
          </p:txBody>
        </p:sp>
        <p:sp>
          <p:nvSpPr>
            <p:cNvPr id="40" name="正方形/長方形 18"/>
            <p:cNvSpPr>
              <a:spLocks noChangeArrowheads="1"/>
            </p:cNvSpPr>
            <p:nvPr/>
          </p:nvSpPr>
          <p:spPr bwMode="auto">
            <a:xfrm rot="16200000">
              <a:off x="4666323" y="2029103"/>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lgn="ctr" eaLnBrk="1" hangingPunct="1"/>
              <a:r>
                <a:rPr lang="ja-JP" altLang="en-US" sz="1800">
                  <a:solidFill>
                    <a:srgbClr val="000000"/>
                  </a:solidFill>
                  <a:latin typeface="+mn-ea"/>
                  <a:ea typeface="+mn-ea"/>
                </a:rPr>
                <a:t>エアコン保有率</a:t>
              </a:r>
              <a:endParaRPr lang="en-US" altLang="ja-JP" sz="1800">
                <a:latin typeface="+mn-ea"/>
                <a:ea typeface="+mn-ea"/>
              </a:endParaRPr>
            </a:p>
          </p:txBody>
        </p:sp>
        <p:sp>
          <p:nvSpPr>
            <p:cNvPr id="41" name="円/楕円 40"/>
            <p:cNvSpPr/>
            <p:nvPr/>
          </p:nvSpPr>
          <p:spPr>
            <a:xfrm>
              <a:off x="7024688" y="2286000"/>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42" name="円/楕円 41"/>
            <p:cNvSpPr/>
            <p:nvPr/>
          </p:nvSpPr>
          <p:spPr>
            <a:xfrm>
              <a:off x="6953250" y="250031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43" name="円/楕円 42"/>
            <p:cNvSpPr/>
            <p:nvPr/>
          </p:nvSpPr>
          <p:spPr>
            <a:xfrm>
              <a:off x="6596063" y="2530475"/>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44" name="円/楕円 43"/>
            <p:cNvSpPr/>
            <p:nvPr/>
          </p:nvSpPr>
          <p:spPr>
            <a:xfrm>
              <a:off x="6238875" y="274478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45" name="円/楕円 44"/>
            <p:cNvSpPr/>
            <p:nvPr/>
          </p:nvSpPr>
          <p:spPr>
            <a:xfrm>
              <a:off x="6596063" y="2357438"/>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46" name="円/楕円 45"/>
            <p:cNvSpPr/>
            <p:nvPr/>
          </p:nvSpPr>
          <p:spPr>
            <a:xfrm>
              <a:off x="6310313" y="260191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47" name="円/楕円 46"/>
            <p:cNvSpPr/>
            <p:nvPr/>
          </p:nvSpPr>
          <p:spPr>
            <a:xfrm>
              <a:off x="6381750" y="278606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48" name="円/楕円 47"/>
            <p:cNvSpPr/>
            <p:nvPr/>
          </p:nvSpPr>
          <p:spPr>
            <a:xfrm>
              <a:off x="6738938" y="2387600"/>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49" name="円/楕円 48"/>
            <p:cNvSpPr/>
            <p:nvPr/>
          </p:nvSpPr>
          <p:spPr>
            <a:xfrm>
              <a:off x="6881813" y="2079625"/>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0" name="円/楕円 49"/>
            <p:cNvSpPr/>
            <p:nvPr/>
          </p:nvSpPr>
          <p:spPr>
            <a:xfrm>
              <a:off x="7239000" y="171450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1" name="円/楕円 50"/>
            <p:cNvSpPr/>
            <p:nvPr/>
          </p:nvSpPr>
          <p:spPr>
            <a:xfrm>
              <a:off x="7596188" y="1530350"/>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2" name="円/楕円 51"/>
            <p:cNvSpPr/>
            <p:nvPr/>
          </p:nvSpPr>
          <p:spPr>
            <a:xfrm>
              <a:off x="7096125" y="195897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3" name="円/楕円 52"/>
            <p:cNvSpPr/>
            <p:nvPr/>
          </p:nvSpPr>
          <p:spPr>
            <a:xfrm>
              <a:off x="7319963" y="2143125"/>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4" name="円/楕円 53"/>
            <p:cNvSpPr/>
            <p:nvPr/>
          </p:nvSpPr>
          <p:spPr>
            <a:xfrm>
              <a:off x="7381875" y="188753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5" name="円/楕円 54"/>
            <p:cNvSpPr/>
            <p:nvPr/>
          </p:nvSpPr>
          <p:spPr>
            <a:xfrm>
              <a:off x="7667625" y="178593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6" name="円/楕円 55"/>
            <p:cNvSpPr/>
            <p:nvPr/>
          </p:nvSpPr>
          <p:spPr>
            <a:xfrm>
              <a:off x="6524625" y="267335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7" name="円/楕円 56"/>
            <p:cNvSpPr/>
            <p:nvPr/>
          </p:nvSpPr>
          <p:spPr>
            <a:xfrm>
              <a:off x="6810375" y="250031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8" name="円/楕円 57"/>
            <p:cNvSpPr/>
            <p:nvPr/>
          </p:nvSpPr>
          <p:spPr>
            <a:xfrm>
              <a:off x="6096000" y="285750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59" name="円/楕円 58"/>
            <p:cNvSpPr/>
            <p:nvPr/>
          </p:nvSpPr>
          <p:spPr>
            <a:xfrm>
              <a:off x="7524750" y="207168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60" name="円/楕円 59"/>
            <p:cNvSpPr/>
            <p:nvPr/>
          </p:nvSpPr>
          <p:spPr>
            <a:xfrm>
              <a:off x="7239000" y="157162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grpSp>
      <p:grpSp>
        <p:nvGrpSpPr>
          <p:cNvPr id="61" name="グループ化 139"/>
          <p:cNvGrpSpPr>
            <a:grpSpLocks/>
          </p:cNvGrpSpPr>
          <p:nvPr/>
        </p:nvGrpSpPr>
        <p:grpSpPr bwMode="auto">
          <a:xfrm>
            <a:off x="600422" y="5064735"/>
            <a:ext cx="5978415" cy="4250876"/>
            <a:chOff x="809517" y="3897972"/>
            <a:chExt cx="3154605" cy="2488759"/>
          </a:xfrm>
        </p:grpSpPr>
        <p:sp>
          <p:nvSpPr>
            <p:cNvPr id="62" name="フリーフォーム 61"/>
            <p:cNvSpPr/>
            <p:nvPr/>
          </p:nvSpPr>
          <p:spPr>
            <a:xfrm>
              <a:off x="1595438" y="3954463"/>
              <a:ext cx="2071687" cy="1714500"/>
            </a:xfrm>
            <a:custGeom>
              <a:avLst/>
              <a:gdLst>
                <a:gd name="connsiteX0" fmla="*/ 0 w 2595282"/>
                <a:gd name="connsiteY0" fmla="*/ 0 h 1506070"/>
                <a:gd name="connsiteX1" fmla="*/ 13447 w 2595282"/>
                <a:gd name="connsiteY1" fmla="*/ 1506070 h 1506070"/>
                <a:gd name="connsiteX2" fmla="*/ 2595282 w 2595282"/>
                <a:gd name="connsiteY2" fmla="*/ 1492623 h 1506070"/>
              </a:gdLst>
              <a:ahLst/>
              <a:cxnLst>
                <a:cxn ang="0">
                  <a:pos x="connsiteX0" y="connsiteY0"/>
                </a:cxn>
                <a:cxn ang="0">
                  <a:pos x="connsiteX1" y="connsiteY1"/>
                </a:cxn>
                <a:cxn ang="0">
                  <a:pos x="connsiteX2" y="connsiteY2"/>
                </a:cxn>
              </a:cxnLst>
              <a:rect l="l" t="t" r="r" b="b"/>
              <a:pathLst>
                <a:path w="2595282" h="1506070">
                  <a:moveTo>
                    <a:pt x="0" y="0"/>
                  </a:moveTo>
                  <a:lnTo>
                    <a:pt x="13447" y="1506070"/>
                  </a:lnTo>
                  <a:lnTo>
                    <a:pt x="2595282" y="1492623"/>
                  </a:lnTo>
                </a:path>
              </a:pathLst>
            </a:custGeom>
            <a:ln w="28575" cmpd="sng">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ja-JP" altLang="en-US">
                <a:latin typeface="+mn-ea"/>
              </a:endParaRPr>
            </a:p>
          </p:txBody>
        </p:sp>
        <p:sp>
          <p:nvSpPr>
            <p:cNvPr id="63" name="正方形/長方形 20"/>
            <p:cNvSpPr>
              <a:spLocks noChangeArrowheads="1"/>
            </p:cNvSpPr>
            <p:nvPr/>
          </p:nvSpPr>
          <p:spPr bwMode="auto">
            <a:xfrm>
              <a:off x="2163629" y="5740400"/>
              <a:ext cx="18004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lgn="ctr" eaLnBrk="1" hangingPunct="1"/>
              <a:r>
                <a:rPr lang="ja-JP" altLang="en-US" sz="1800">
                  <a:latin typeface="+mn-ea"/>
                  <a:ea typeface="+mn-ea"/>
                </a:rPr>
                <a:t>１世帯当たりの</a:t>
              </a:r>
              <a:endParaRPr lang="en-US" altLang="ja-JP" sz="1800">
                <a:latin typeface="+mn-ea"/>
                <a:ea typeface="+mn-ea"/>
              </a:endParaRPr>
            </a:p>
            <a:p>
              <a:pPr algn="ctr" eaLnBrk="1" hangingPunct="1"/>
              <a:r>
                <a:rPr lang="ja-JP" altLang="en-US" sz="1800">
                  <a:latin typeface="+mn-ea"/>
                  <a:ea typeface="+mn-ea"/>
                </a:rPr>
                <a:t>米の消費支出</a:t>
              </a:r>
            </a:p>
          </p:txBody>
        </p:sp>
        <p:sp>
          <p:nvSpPr>
            <p:cNvPr id="64" name="正方形/長方形 21"/>
            <p:cNvSpPr>
              <a:spLocks noChangeArrowheads="1"/>
            </p:cNvSpPr>
            <p:nvPr/>
          </p:nvSpPr>
          <p:spPr bwMode="auto">
            <a:xfrm rot="16200000">
              <a:off x="232436" y="4475053"/>
              <a:ext cx="18004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lgn="ctr" eaLnBrk="1" hangingPunct="1"/>
              <a:r>
                <a:rPr lang="ja-JP" altLang="en-US" sz="1800">
                  <a:latin typeface="+mn-ea"/>
                  <a:ea typeface="+mn-ea"/>
                </a:rPr>
                <a:t>１世帯当たりの</a:t>
              </a:r>
              <a:endParaRPr lang="en-US" altLang="ja-JP" sz="1800">
                <a:latin typeface="+mn-ea"/>
                <a:ea typeface="+mn-ea"/>
              </a:endParaRPr>
            </a:p>
            <a:p>
              <a:pPr algn="ctr" eaLnBrk="1" hangingPunct="1"/>
              <a:r>
                <a:rPr lang="ja-JP" altLang="en-US" sz="1800">
                  <a:latin typeface="+mn-ea"/>
                  <a:ea typeface="+mn-ea"/>
                </a:rPr>
                <a:t>パンの消費支出</a:t>
              </a:r>
            </a:p>
          </p:txBody>
        </p:sp>
        <p:sp>
          <p:nvSpPr>
            <p:cNvPr id="65" name="円/楕円 64"/>
            <p:cNvSpPr/>
            <p:nvPr/>
          </p:nvSpPr>
          <p:spPr>
            <a:xfrm>
              <a:off x="2738438" y="4852988"/>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66" name="円/楕円 65"/>
            <p:cNvSpPr/>
            <p:nvPr/>
          </p:nvSpPr>
          <p:spPr>
            <a:xfrm>
              <a:off x="2667000" y="506730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67" name="円/楕円 66"/>
            <p:cNvSpPr/>
            <p:nvPr/>
          </p:nvSpPr>
          <p:spPr>
            <a:xfrm>
              <a:off x="2095500" y="509746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68" name="円/楕円 67"/>
            <p:cNvSpPr/>
            <p:nvPr/>
          </p:nvSpPr>
          <p:spPr>
            <a:xfrm>
              <a:off x="1881188" y="5168900"/>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69" name="円/楕円 68"/>
            <p:cNvSpPr/>
            <p:nvPr/>
          </p:nvSpPr>
          <p:spPr>
            <a:xfrm>
              <a:off x="2309813" y="4924425"/>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0" name="円/楕円 69"/>
            <p:cNvSpPr/>
            <p:nvPr/>
          </p:nvSpPr>
          <p:spPr>
            <a:xfrm>
              <a:off x="3095625" y="509746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1" name="円/楕円 70"/>
            <p:cNvSpPr/>
            <p:nvPr/>
          </p:nvSpPr>
          <p:spPr>
            <a:xfrm>
              <a:off x="2166938" y="538321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2" name="円/楕円 71"/>
            <p:cNvSpPr/>
            <p:nvPr/>
          </p:nvSpPr>
          <p:spPr>
            <a:xfrm>
              <a:off x="2452688" y="4954588"/>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3" name="円/楕円 72"/>
            <p:cNvSpPr/>
            <p:nvPr/>
          </p:nvSpPr>
          <p:spPr>
            <a:xfrm>
              <a:off x="2595563" y="464661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4" name="円/楕円 73"/>
            <p:cNvSpPr/>
            <p:nvPr/>
          </p:nvSpPr>
          <p:spPr>
            <a:xfrm>
              <a:off x="2809875" y="431165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5" name="円/楕円 74"/>
            <p:cNvSpPr/>
            <p:nvPr/>
          </p:nvSpPr>
          <p:spPr>
            <a:xfrm>
              <a:off x="3167063" y="4168775"/>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6" name="円/楕円 75"/>
            <p:cNvSpPr/>
            <p:nvPr/>
          </p:nvSpPr>
          <p:spPr>
            <a:xfrm>
              <a:off x="2809875" y="452596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7" name="円/楕円 76"/>
            <p:cNvSpPr/>
            <p:nvPr/>
          </p:nvSpPr>
          <p:spPr>
            <a:xfrm>
              <a:off x="3033713" y="471011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8" name="円/楕円 77"/>
            <p:cNvSpPr/>
            <p:nvPr/>
          </p:nvSpPr>
          <p:spPr>
            <a:xfrm>
              <a:off x="3095625" y="445452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79" name="円/楕円 78"/>
            <p:cNvSpPr/>
            <p:nvPr/>
          </p:nvSpPr>
          <p:spPr>
            <a:xfrm>
              <a:off x="3381375" y="435292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0" name="円/楕円 79"/>
            <p:cNvSpPr/>
            <p:nvPr/>
          </p:nvSpPr>
          <p:spPr>
            <a:xfrm>
              <a:off x="2667000" y="524033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1" name="円/楕円 80"/>
            <p:cNvSpPr/>
            <p:nvPr/>
          </p:nvSpPr>
          <p:spPr>
            <a:xfrm>
              <a:off x="2809875" y="538321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2" name="円/楕円 81"/>
            <p:cNvSpPr/>
            <p:nvPr/>
          </p:nvSpPr>
          <p:spPr>
            <a:xfrm>
              <a:off x="1809750" y="542448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3" name="円/楕円 82"/>
            <p:cNvSpPr/>
            <p:nvPr/>
          </p:nvSpPr>
          <p:spPr>
            <a:xfrm>
              <a:off x="3238500" y="463867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4" name="円/楕円 83"/>
            <p:cNvSpPr/>
            <p:nvPr/>
          </p:nvSpPr>
          <p:spPr>
            <a:xfrm>
              <a:off x="2738438" y="4168775"/>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5" name="円/楕円 84"/>
            <p:cNvSpPr/>
            <p:nvPr/>
          </p:nvSpPr>
          <p:spPr>
            <a:xfrm>
              <a:off x="1738313" y="4924425"/>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6" name="円/楕円 85"/>
            <p:cNvSpPr/>
            <p:nvPr/>
          </p:nvSpPr>
          <p:spPr>
            <a:xfrm>
              <a:off x="2452688" y="5168900"/>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7" name="円/楕円 86"/>
            <p:cNvSpPr/>
            <p:nvPr/>
          </p:nvSpPr>
          <p:spPr>
            <a:xfrm>
              <a:off x="2309813" y="4168775"/>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8" name="円/楕円 87"/>
            <p:cNvSpPr/>
            <p:nvPr/>
          </p:nvSpPr>
          <p:spPr>
            <a:xfrm>
              <a:off x="1809750" y="459740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89" name="円/楕円 88"/>
            <p:cNvSpPr/>
            <p:nvPr/>
          </p:nvSpPr>
          <p:spPr>
            <a:xfrm>
              <a:off x="2024063" y="481171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90" name="円/楕円 89"/>
            <p:cNvSpPr/>
            <p:nvPr/>
          </p:nvSpPr>
          <p:spPr>
            <a:xfrm>
              <a:off x="2095500" y="452596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91" name="円/楕円 90"/>
            <p:cNvSpPr/>
            <p:nvPr/>
          </p:nvSpPr>
          <p:spPr>
            <a:xfrm>
              <a:off x="2381250" y="442436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92" name="円/楕円 91"/>
            <p:cNvSpPr/>
            <p:nvPr/>
          </p:nvSpPr>
          <p:spPr>
            <a:xfrm>
              <a:off x="2238375" y="471011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93" name="円/楕円 92"/>
            <p:cNvSpPr/>
            <p:nvPr/>
          </p:nvSpPr>
          <p:spPr>
            <a:xfrm>
              <a:off x="3381375" y="509746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grpSp>
      <p:grpSp>
        <p:nvGrpSpPr>
          <p:cNvPr id="94" name="グループ化 140"/>
          <p:cNvGrpSpPr>
            <a:grpSpLocks/>
          </p:cNvGrpSpPr>
          <p:nvPr/>
        </p:nvGrpSpPr>
        <p:grpSpPr bwMode="auto">
          <a:xfrm>
            <a:off x="8994433" y="5613255"/>
            <a:ext cx="6402828" cy="3738436"/>
            <a:chOff x="5381903" y="3920991"/>
            <a:chExt cx="3378553" cy="2188741"/>
          </a:xfrm>
        </p:grpSpPr>
        <p:sp>
          <p:nvSpPr>
            <p:cNvPr id="95" name="フリーフォーム 94"/>
            <p:cNvSpPr/>
            <p:nvPr/>
          </p:nvSpPr>
          <p:spPr>
            <a:xfrm>
              <a:off x="5881688" y="3954463"/>
              <a:ext cx="2071687" cy="1714500"/>
            </a:xfrm>
            <a:custGeom>
              <a:avLst/>
              <a:gdLst>
                <a:gd name="connsiteX0" fmla="*/ 0 w 2595282"/>
                <a:gd name="connsiteY0" fmla="*/ 0 h 1506070"/>
                <a:gd name="connsiteX1" fmla="*/ 13447 w 2595282"/>
                <a:gd name="connsiteY1" fmla="*/ 1506070 h 1506070"/>
                <a:gd name="connsiteX2" fmla="*/ 2595282 w 2595282"/>
                <a:gd name="connsiteY2" fmla="*/ 1492623 h 1506070"/>
              </a:gdLst>
              <a:ahLst/>
              <a:cxnLst>
                <a:cxn ang="0">
                  <a:pos x="connsiteX0" y="connsiteY0"/>
                </a:cxn>
                <a:cxn ang="0">
                  <a:pos x="connsiteX1" y="connsiteY1"/>
                </a:cxn>
                <a:cxn ang="0">
                  <a:pos x="connsiteX2" y="connsiteY2"/>
                </a:cxn>
              </a:cxnLst>
              <a:rect l="l" t="t" r="r" b="b"/>
              <a:pathLst>
                <a:path w="2595282" h="1506070">
                  <a:moveTo>
                    <a:pt x="0" y="0"/>
                  </a:moveTo>
                  <a:lnTo>
                    <a:pt x="13447" y="1506070"/>
                  </a:lnTo>
                  <a:lnTo>
                    <a:pt x="2595282" y="1492623"/>
                  </a:lnTo>
                </a:path>
              </a:pathLst>
            </a:custGeom>
            <a:ln w="28575" cmpd="sng">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ja-JP" altLang="en-US">
                <a:latin typeface="+mn-ea"/>
              </a:endParaRPr>
            </a:p>
          </p:txBody>
        </p:sp>
        <p:sp>
          <p:nvSpPr>
            <p:cNvPr id="96" name="正方形/長方形 23"/>
            <p:cNvSpPr>
              <a:spLocks noChangeArrowheads="1"/>
            </p:cNvSpPr>
            <p:nvPr/>
          </p:nvSpPr>
          <p:spPr bwMode="auto">
            <a:xfrm>
              <a:off x="6036632" y="5740400"/>
              <a:ext cx="27238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lgn="ctr" eaLnBrk="1" hangingPunct="1"/>
              <a:r>
                <a:rPr lang="ja-JP" altLang="en-US" sz="1800">
                  <a:solidFill>
                    <a:srgbClr val="000000"/>
                  </a:solidFill>
                  <a:latin typeface="+mn-ea"/>
                  <a:ea typeface="+mn-ea"/>
                </a:rPr>
                <a:t>最寄り駅からの所要時間</a:t>
              </a:r>
              <a:endParaRPr lang="en-US" altLang="ja-JP" sz="1800">
                <a:solidFill>
                  <a:srgbClr val="000000"/>
                </a:solidFill>
                <a:latin typeface="+mn-ea"/>
                <a:ea typeface="+mn-ea"/>
              </a:endParaRPr>
            </a:p>
          </p:txBody>
        </p:sp>
        <p:sp>
          <p:nvSpPr>
            <p:cNvPr id="97" name="正方形/長方形 24"/>
            <p:cNvSpPr>
              <a:spLocks noChangeArrowheads="1"/>
            </p:cNvSpPr>
            <p:nvPr/>
          </p:nvSpPr>
          <p:spPr bwMode="auto">
            <a:xfrm rot="16200000">
              <a:off x="4666322" y="4636572"/>
              <a:ext cx="1800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lgn="ctr" eaLnBrk="1" hangingPunct="1"/>
              <a:r>
                <a:rPr lang="ja-JP" altLang="en-US" sz="1800">
                  <a:solidFill>
                    <a:srgbClr val="000000"/>
                  </a:solidFill>
                  <a:latin typeface="+mn-ea"/>
                  <a:ea typeface="+mn-ea"/>
                </a:rPr>
                <a:t>マンション価格</a:t>
              </a:r>
              <a:endParaRPr lang="en-US" altLang="ja-JP" sz="1800">
                <a:latin typeface="+mn-ea"/>
                <a:ea typeface="+mn-ea"/>
              </a:endParaRPr>
            </a:p>
          </p:txBody>
        </p:sp>
        <p:sp>
          <p:nvSpPr>
            <p:cNvPr id="98" name="円/楕円 97"/>
            <p:cNvSpPr/>
            <p:nvPr/>
          </p:nvSpPr>
          <p:spPr>
            <a:xfrm flipH="1">
              <a:off x="6738938" y="481171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99" name="円/楕円 98"/>
            <p:cNvSpPr/>
            <p:nvPr/>
          </p:nvSpPr>
          <p:spPr>
            <a:xfrm flipH="1">
              <a:off x="6810375" y="506730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0" name="円/楕円 99"/>
            <p:cNvSpPr/>
            <p:nvPr/>
          </p:nvSpPr>
          <p:spPr>
            <a:xfrm flipH="1">
              <a:off x="7167563" y="509746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1" name="円/楕円 100"/>
            <p:cNvSpPr/>
            <p:nvPr/>
          </p:nvSpPr>
          <p:spPr>
            <a:xfrm flipH="1">
              <a:off x="7524750" y="531177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2" name="円/楕円 101"/>
            <p:cNvSpPr/>
            <p:nvPr/>
          </p:nvSpPr>
          <p:spPr>
            <a:xfrm flipH="1">
              <a:off x="7239000" y="492442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3" name="円/楕円 102"/>
            <p:cNvSpPr/>
            <p:nvPr/>
          </p:nvSpPr>
          <p:spPr>
            <a:xfrm flipH="1">
              <a:off x="7453313" y="5168900"/>
              <a:ext cx="71437"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4" name="円/楕円 103"/>
            <p:cNvSpPr/>
            <p:nvPr/>
          </p:nvSpPr>
          <p:spPr>
            <a:xfrm flipH="1">
              <a:off x="7381875" y="5353050"/>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5" name="円/楕円 104"/>
            <p:cNvSpPr/>
            <p:nvPr/>
          </p:nvSpPr>
          <p:spPr>
            <a:xfrm flipH="1">
              <a:off x="7024688" y="4954588"/>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6" name="円/楕円 105"/>
            <p:cNvSpPr/>
            <p:nvPr/>
          </p:nvSpPr>
          <p:spPr>
            <a:xfrm flipH="1">
              <a:off x="6953250" y="466883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7" name="円/楕円 106"/>
            <p:cNvSpPr/>
            <p:nvPr/>
          </p:nvSpPr>
          <p:spPr>
            <a:xfrm flipH="1">
              <a:off x="6524625" y="428148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8" name="円/楕円 107"/>
            <p:cNvSpPr/>
            <p:nvPr/>
          </p:nvSpPr>
          <p:spPr>
            <a:xfrm flipH="1">
              <a:off x="6167438" y="4097338"/>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09" name="円/楕円 108"/>
            <p:cNvSpPr/>
            <p:nvPr/>
          </p:nvSpPr>
          <p:spPr>
            <a:xfrm flipH="1">
              <a:off x="6667500" y="452596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10" name="円/楕円 109"/>
            <p:cNvSpPr/>
            <p:nvPr/>
          </p:nvSpPr>
          <p:spPr>
            <a:xfrm flipH="1">
              <a:off x="6443663" y="4710113"/>
              <a:ext cx="71437"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11" name="円/楕円 110"/>
            <p:cNvSpPr/>
            <p:nvPr/>
          </p:nvSpPr>
          <p:spPr>
            <a:xfrm flipH="1">
              <a:off x="6381750" y="445452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12" name="円/楕円 111"/>
            <p:cNvSpPr/>
            <p:nvPr/>
          </p:nvSpPr>
          <p:spPr>
            <a:xfrm flipH="1">
              <a:off x="6096000" y="435292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13" name="円/楕円 112"/>
            <p:cNvSpPr/>
            <p:nvPr/>
          </p:nvSpPr>
          <p:spPr>
            <a:xfrm flipH="1">
              <a:off x="7239000" y="524033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14" name="円/楕円 113"/>
            <p:cNvSpPr/>
            <p:nvPr/>
          </p:nvSpPr>
          <p:spPr>
            <a:xfrm flipH="1">
              <a:off x="6953250" y="509746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15" name="円/楕円 114"/>
            <p:cNvSpPr/>
            <p:nvPr/>
          </p:nvSpPr>
          <p:spPr>
            <a:xfrm flipH="1">
              <a:off x="7667625" y="5424488"/>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16" name="円/楕円 115"/>
            <p:cNvSpPr/>
            <p:nvPr/>
          </p:nvSpPr>
          <p:spPr>
            <a:xfrm flipH="1">
              <a:off x="6238875" y="4638675"/>
              <a:ext cx="71438" cy="71438"/>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17" name="円/楕円 116"/>
            <p:cNvSpPr/>
            <p:nvPr/>
          </p:nvSpPr>
          <p:spPr>
            <a:xfrm flipH="1">
              <a:off x="6524625" y="413861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sp>
          <p:nvSpPr>
            <p:cNvPr id="118" name="円/楕円 117"/>
            <p:cNvSpPr/>
            <p:nvPr/>
          </p:nvSpPr>
          <p:spPr>
            <a:xfrm flipH="1">
              <a:off x="7381875" y="4811713"/>
              <a:ext cx="71438" cy="71437"/>
            </a:xfrm>
            <a:prstGeom prst="ellipse">
              <a:avLst/>
            </a:prstGeom>
            <a:solidFill>
              <a:srgbClr val="99FF99"/>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n-ea"/>
              </a:endParaRPr>
            </a:p>
          </p:txBody>
        </p:sp>
      </p:grpSp>
      <p:sp>
        <p:nvSpPr>
          <p:cNvPr id="119" name="正方形/長方形 138"/>
          <p:cNvSpPr>
            <a:spLocks noChangeArrowheads="1"/>
          </p:cNvSpPr>
          <p:nvPr/>
        </p:nvSpPr>
        <p:spPr bwMode="auto">
          <a:xfrm>
            <a:off x="2809875" y="2357438"/>
            <a:ext cx="42384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sz="3200" dirty="0">
                <a:solidFill>
                  <a:srgbClr val="FF0000"/>
                </a:solidFill>
                <a:latin typeface="+mn-ea"/>
                <a:ea typeface="+mn-ea"/>
              </a:rPr>
              <a:t>強い正の相関関係</a:t>
            </a:r>
          </a:p>
        </p:txBody>
      </p:sp>
      <p:sp>
        <p:nvSpPr>
          <p:cNvPr id="120" name="正方形/長方形 139"/>
          <p:cNvSpPr>
            <a:spLocks noChangeArrowheads="1"/>
          </p:cNvSpPr>
          <p:nvPr/>
        </p:nvSpPr>
        <p:spPr bwMode="auto">
          <a:xfrm>
            <a:off x="10229060" y="953069"/>
            <a:ext cx="32663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sz="3200" dirty="0">
                <a:solidFill>
                  <a:srgbClr val="FF0000"/>
                </a:solidFill>
                <a:latin typeface="+mn-ea"/>
                <a:ea typeface="+mn-ea"/>
              </a:rPr>
              <a:t>正の相関関係</a:t>
            </a:r>
          </a:p>
        </p:txBody>
      </p:sp>
      <p:sp>
        <p:nvSpPr>
          <p:cNvPr id="121" name="正方形/長方形 140"/>
          <p:cNvSpPr>
            <a:spLocks noChangeArrowheads="1"/>
          </p:cNvSpPr>
          <p:nvPr/>
        </p:nvSpPr>
        <p:spPr bwMode="auto">
          <a:xfrm>
            <a:off x="4006131" y="5395320"/>
            <a:ext cx="32663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sz="3200">
                <a:solidFill>
                  <a:srgbClr val="FF0000"/>
                </a:solidFill>
                <a:latin typeface="+mn-ea"/>
                <a:ea typeface="+mn-ea"/>
              </a:rPr>
              <a:t>相関関係なし</a:t>
            </a:r>
          </a:p>
        </p:txBody>
      </p:sp>
      <p:sp>
        <p:nvSpPr>
          <p:cNvPr id="122" name="正方形/長方形 141"/>
          <p:cNvSpPr>
            <a:spLocks noChangeArrowheads="1"/>
          </p:cNvSpPr>
          <p:nvPr/>
        </p:nvSpPr>
        <p:spPr bwMode="auto">
          <a:xfrm>
            <a:off x="11017073" y="5387082"/>
            <a:ext cx="32663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sz="3200" dirty="0">
                <a:solidFill>
                  <a:srgbClr val="FF0000"/>
                </a:solidFill>
                <a:latin typeface="+mn-ea"/>
                <a:ea typeface="+mn-ea"/>
              </a:rPr>
              <a:t>負の相関関係</a:t>
            </a:r>
          </a:p>
        </p:txBody>
      </p:sp>
    </p:spTree>
    <p:extLst>
      <p:ext uri="{BB962C8B-B14F-4D97-AF65-F5344CB8AC3E}">
        <p14:creationId xmlns:p14="http://schemas.microsoft.com/office/powerpoint/2010/main" val="588888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6" name="タイトル 1"/>
          <p:cNvSpPr txBox="1">
            <a:spLocks/>
          </p:cNvSpPr>
          <p:nvPr/>
        </p:nvSpPr>
        <p:spPr bwMode="auto">
          <a:xfrm>
            <a:off x="731503" y="3446959"/>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pPr algn="ctr"/>
            <a:r>
              <a:rPr lang="en-US" altLang="ja-JP" sz="6600" kern="0" dirty="0" smtClean="0"/>
              <a:t>3-3. </a:t>
            </a:r>
            <a:r>
              <a:rPr lang="ja-JP" altLang="en-US" sz="6600" kern="0" dirty="0" smtClean="0"/>
              <a:t>パス図によるモデルの検討</a:t>
            </a:r>
            <a:endParaRPr lang="ja-JP" altLang="en-US" sz="6600" kern="0" dirty="0">
              <a:solidFill>
                <a:schemeClr val="bg2">
                  <a:lumMod val="25000"/>
                </a:schemeClr>
              </a:solidFill>
            </a:endParaRPr>
          </a:p>
        </p:txBody>
      </p:sp>
      <p:sp>
        <p:nvSpPr>
          <p:cNvPr id="5" name="正方形/長方形 4"/>
          <p:cNvSpPr/>
          <p:nvPr/>
        </p:nvSpPr>
        <p:spPr>
          <a:xfrm>
            <a:off x="1667607" y="6027050"/>
            <a:ext cx="13969552" cy="1200329"/>
          </a:xfrm>
          <a:prstGeom prst="rect">
            <a:avLst/>
          </a:prstGeom>
          <a:solidFill>
            <a:srgbClr val="FFFF00"/>
          </a:solidFill>
        </p:spPr>
        <p:txBody>
          <a:bodyPr wrap="square">
            <a:spAutoFit/>
          </a:bodyPr>
          <a:lstStyle/>
          <a:p>
            <a:r>
              <a:rPr lang="ja-JP" altLang="en-US" sz="3600" dirty="0" smtClean="0">
                <a:solidFill>
                  <a:srgbClr val="202122"/>
                </a:solidFill>
                <a:latin typeface="+mj-ea"/>
                <a:ea typeface="+mj-ea"/>
              </a:rPr>
              <a:t>パス図を基本的な描き方を覚え</a:t>
            </a:r>
            <a:r>
              <a:rPr lang="ja-JP" altLang="en-US" sz="3600" dirty="0">
                <a:solidFill>
                  <a:srgbClr val="202122"/>
                </a:solidFill>
                <a:latin typeface="+mj-ea"/>
                <a:ea typeface="+mj-ea"/>
              </a:rPr>
              <a:t>ました</a:t>
            </a:r>
            <a:r>
              <a:rPr lang="ja-JP" altLang="en-US" sz="3600" dirty="0" smtClean="0">
                <a:solidFill>
                  <a:srgbClr val="202122"/>
                </a:solidFill>
                <a:latin typeface="+mj-ea"/>
                <a:ea typeface="+mj-ea"/>
              </a:rPr>
              <a:t>。このパス図一つ一つが、</a:t>
            </a:r>
            <a:endParaRPr lang="en-US" altLang="ja-JP" sz="3600" dirty="0" smtClean="0">
              <a:solidFill>
                <a:srgbClr val="202122"/>
              </a:solidFill>
              <a:latin typeface="+mj-ea"/>
              <a:ea typeface="+mj-ea"/>
            </a:endParaRPr>
          </a:p>
          <a:p>
            <a:r>
              <a:rPr lang="ja-JP" altLang="en-US" sz="3600" b="0" i="0" dirty="0" smtClean="0">
                <a:solidFill>
                  <a:srgbClr val="202122"/>
                </a:solidFill>
                <a:effectLst/>
                <a:latin typeface="+mj-ea"/>
                <a:ea typeface="+mj-ea"/>
              </a:rPr>
              <a:t>分析者の</a:t>
            </a:r>
            <a:r>
              <a:rPr lang="en-US" altLang="ja-JP" sz="3600" b="0" i="0" dirty="0" smtClean="0">
                <a:solidFill>
                  <a:srgbClr val="202122"/>
                </a:solidFill>
                <a:effectLst/>
                <a:latin typeface="+mj-ea"/>
                <a:ea typeface="+mj-ea"/>
              </a:rPr>
              <a:t>”</a:t>
            </a:r>
            <a:r>
              <a:rPr lang="ja-JP" altLang="en-US" sz="3600" b="0" i="0" dirty="0" smtClean="0">
                <a:solidFill>
                  <a:srgbClr val="202122"/>
                </a:solidFill>
                <a:effectLst/>
                <a:latin typeface="+mj-ea"/>
                <a:ea typeface="+mj-ea"/>
              </a:rPr>
              <a:t>仮説</a:t>
            </a:r>
            <a:r>
              <a:rPr lang="en-US" altLang="ja-JP" sz="3600" b="0" i="0" dirty="0" smtClean="0">
                <a:solidFill>
                  <a:srgbClr val="202122"/>
                </a:solidFill>
                <a:effectLst/>
                <a:latin typeface="+mj-ea"/>
                <a:ea typeface="+mj-ea"/>
              </a:rPr>
              <a:t>”</a:t>
            </a:r>
            <a:r>
              <a:rPr lang="ja-JP" altLang="en-US" sz="3600" b="0" i="0" dirty="0" smtClean="0">
                <a:solidFill>
                  <a:srgbClr val="202122"/>
                </a:solidFill>
                <a:effectLst/>
                <a:latin typeface="+mj-ea"/>
                <a:ea typeface="+mj-ea"/>
              </a:rPr>
              <a:t>を表現している、ということを以下で学びます。</a:t>
            </a:r>
            <a:endParaRPr lang="ja-JP" altLang="en-US" sz="3600" b="0" i="0" dirty="0">
              <a:solidFill>
                <a:srgbClr val="202122"/>
              </a:solidFill>
              <a:effectLst/>
              <a:latin typeface="+mj-ea"/>
              <a:ea typeface="+mj-ea"/>
            </a:endParaRPr>
          </a:p>
        </p:txBody>
      </p:sp>
    </p:spTree>
    <p:extLst>
      <p:ext uri="{BB962C8B-B14F-4D97-AF65-F5344CB8AC3E}">
        <p14:creationId xmlns:p14="http://schemas.microsoft.com/office/powerpoint/2010/main" val="12792386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まとめて表現</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51</a:t>
            </a:fld>
            <a:endParaRPr lang="en-US" altLang="ja-JP" dirty="0"/>
          </a:p>
        </p:txBody>
      </p:sp>
      <p:sp>
        <p:nvSpPr>
          <p:cNvPr id="16" name="テキスト ボックス 15"/>
          <p:cNvSpPr txBox="1"/>
          <p:nvPr/>
        </p:nvSpPr>
        <p:spPr>
          <a:xfrm>
            <a:off x="515479" y="1550936"/>
            <a:ext cx="16244309" cy="1754326"/>
          </a:xfrm>
          <a:prstGeom prst="rect">
            <a:avLst/>
          </a:prstGeom>
          <a:noFill/>
        </p:spPr>
        <p:txBody>
          <a:bodyPr wrap="square" rtlCol="0">
            <a:spAutoFit/>
          </a:bodyPr>
          <a:lstStyle/>
          <a:p>
            <a:r>
              <a:rPr lang="ja-JP" altLang="en-US" sz="3600" dirty="0" smtClean="0">
                <a:latin typeface="+mj-ea"/>
                <a:ea typeface="+mj-ea"/>
              </a:rPr>
              <a:t>ここまでの例で出てきた要因を、まとめて描画します。</a:t>
            </a:r>
            <a:r>
              <a:rPr lang="ja-JP" altLang="en-US" sz="3600" dirty="0">
                <a:latin typeface="+mj-ea"/>
                <a:ea typeface="+mj-ea"/>
              </a:rPr>
              <a:t>なお</a:t>
            </a:r>
            <a:r>
              <a:rPr lang="ja-JP" altLang="en-US" sz="3600" dirty="0" smtClean="0">
                <a:latin typeface="+mj-ea"/>
                <a:ea typeface="+mj-ea"/>
              </a:rPr>
              <a:t>、</a:t>
            </a:r>
            <a:endParaRPr lang="en-US" altLang="ja-JP" sz="3600" dirty="0" smtClean="0">
              <a:latin typeface="+mj-ea"/>
              <a:ea typeface="+mj-ea"/>
            </a:endParaRPr>
          </a:p>
          <a:p>
            <a:r>
              <a:rPr lang="ja-JP" altLang="en-US" sz="3600" dirty="0" smtClean="0">
                <a:latin typeface="+mj-ea"/>
                <a:ea typeface="+mj-ea"/>
              </a:rPr>
              <a:t>運動すると幸福感に影響する可能性も考えられるので、</a:t>
            </a:r>
            <a:r>
              <a:rPr lang="en-US" altLang="ja-JP" sz="3600" dirty="0" smtClean="0">
                <a:latin typeface="+mj-ea"/>
                <a:ea typeface="+mj-ea"/>
              </a:rPr>
              <a:t>”</a:t>
            </a:r>
            <a:r>
              <a:rPr lang="ja-JP" altLang="en-US" sz="3600" dirty="0" smtClean="0">
                <a:latin typeface="+mj-ea"/>
                <a:ea typeface="+mj-ea"/>
              </a:rPr>
              <a:t>運動</a:t>
            </a:r>
            <a:r>
              <a:rPr lang="en-US" altLang="ja-JP" sz="3600" dirty="0" smtClean="0">
                <a:latin typeface="+mj-ea"/>
                <a:ea typeface="+mj-ea"/>
              </a:rPr>
              <a:t>”</a:t>
            </a:r>
            <a:r>
              <a:rPr lang="ja-JP" altLang="en-US" sz="3600" dirty="0" smtClean="0">
                <a:latin typeface="+mj-ea"/>
                <a:ea typeface="+mj-ea"/>
              </a:rPr>
              <a:t>から</a:t>
            </a:r>
            <a:r>
              <a:rPr lang="en-US" altLang="ja-JP" sz="3600" dirty="0" smtClean="0">
                <a:latin typeface="+mj-ea"/>
                <a:ea typeface="+mj-ea"/>
              </a:rPr>
              <a:t>”</a:t>
            </a:r>
            <a:r>
              <a:rPr lang="ja-JP" altLang="en-US" sz="3600" dirty="0" smtClean="0">
                <a:latin typeface="+mj-ea"/>
                <a:ea typeface="+mj-ea"/>
              </a:rPr>
              <a:t>幸福感</a:t>
            </a:r>
            <a:r>
              <a:rPr lang="en-US" altLang="ja-JP" sz="3600" dirty="0" smtClean="0">
                <a:latin typeface="+mj-ea"/>
                <a:ea typeface="+mj-ea"/>
              </a:rPr>
              <a:t>”</a:t>
            </a:r>
            <a:r>
              <a:rPr lang="ja-JP" altLang="en-US" sz="3600" dirty="0" err="1" smtClean="0">
                <a:latin typeface="+mj-ea"/>
                <a:ea typeface="+mj-ea"/>
              </a:rPr>
              <a:t>にも</a:t>
            </a:r>
            <a:r>
              <a:rPr lang="ja-JP" altLang="en-US" sz="3600" dirty="0" smtClean="0">
                <a:latin typeface="+mj-ea"/>
                <a:ea typeface="+mj-ea"/>
              </a:rPr>
              <a:t>矢印を引きます。</a:t>
            </a:r>
            <a:endParaRPr lang="en-US" altLang="ja-JP" sz="3600" dirty="0" smtClean="0">
              <a:latin typeface="+mj-ea"/>
              <a:ea typeface="+mj-ea"/>
            </a:endParaRPr>
          </a:p>
        </p:txBody>
      </p:sp>
      <p:sp>
        <p:nvSpPr>
          <p:cNvPr id="9" name="正方形/長方形 8"/>
          <p:cNvSpPr/>
          <p:nvPr/>
        </p:nvSpPr>
        <p:spPr bwMode="auto">
          <a:xfrm>
            <a:off x="4278180" y="413103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7608267" y="409503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5898360" y="4491075"/>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409503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7" name="直線矢印コネクタ 16"/>
          <p:cNvCxnSpPr>
            <a:stCxn id="15" idx="2"/>
            <a:endCxn id="10" idx="3"/>
          </p:cNvCxnSpPr>
          <p:nvPr/>
        </p:nvCxnSpPr>
        <p:spPr bwMode="auto">
          <a:xfrm flipH="1">
            <a:off x="9228447" y="452707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正方形/長方形 13"/>
          <p:cNvSpPr/>
          <p:nvPr/>
        </p:nvSpPr>
        <p:spPr bwMode="auto">
          <a:xfrm>
            <a:off x="7608267" y="5607199"/>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a:t>幸福感</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1" name="直線矢印コネクタ 20"/>
          <p:cNvCxnSpPr>
            <a:stCxn id="9" idx="3"/>
            <a:endCxn id="14" idx="1"/>
          </p:cNvCxnSpPr>
          <p:nvPr/>
        </p:nvCxnSpPr>
        <p:spPr bwMode="auto">
          <a:xfrm>
            <a:off x="5898360" y="4581085"/>
            <a:ext cx="1709907" cy="14761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円/楕円 21"/>
          <p:cNvSpPr/>
          <p:nvPr/>
        </p:nvSpPr>
        <p:spPr bwMode="auto">
          <a:xfrm>
            <a:off x="11136659" y="5535191"/>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3" name="直線矢印コネクタ 22"/>
          <p:cNvCxnSpPr>
            <a:stCxn id="22" idx="2"/>
          </p:cNvCxnSpPr>
          <p:nvPr/>
        </p:nvCxnSpPr>
        <p:spPr bwMode="auto">
          <a:xfrm flipH="1">
            <a:off x="9228447" y="5967239"/>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フリーフォーム 19"/>
          <p:cNvSpPr/>
          <p:nvPr/>
        </p:nvSpPr>
        <p:spPr bwMode="auto">
          <a:xfrm rot="15913643" flipV="1">
            <a:off x="12028147" y="5040262"/>
            <a:ext cx="1145380" cy="458383"/>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8" name="正方形/長方形 17"/>
          <p:cNvSpPr/>
          <p:nvPr/>
        </p:nvSpPr>
        <p:spPr bwMode="auto">
          <a:xfrm>
            <a:off x="4331903" y="565642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運動</a:t>
            </a:r>
          </a:p>
        </p:txBody>
      </p:sp>
      <p:cxnSp>
        <p:nvCxnSpPr>
          <p:cNvPr id="19" name="直線矢印コネクタ 18"/>
          <p:cNvCxnSpPr>
            <a:stCxn id="18" idx="3"/>
          </p:cNvCxnSpPr>
          <p:nvPr/>
        </p:nvCxnSpPr>
        <p:spPr bwMode="auto">
          <a:xfrm flipV="1">
            <a:off x="5952083" y="4522295"/>
            <a:ext cx="1656184" cy="1584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フリーフォーム 23"/>
          <p:cNvSpPr/>
          <p:nvPr/>
        </p:nvSpPr>
        <p:spPr bwMode="auto">
          <a:xfrm rot="16384235">
            <a:off x="3221755" y="5082395"/>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25" name="直線矢印コネクタ 24"/>
          <p:cNvCxnSpPr/>
          <p:nvPr/>
        </p:nvCxnSpPr>
        <p:spPr bwMode="auto">
          <a:xfrm>
            <a:off x="5916079" y="6075251"/>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6" name="テキスト ボックス 25"/>
          <p:cNvSpPr txBox="1"/>
          <p:nvPr/>
        </p:nvSpPr>
        <p:spPr>
          <a:xfrm>
            <a:off x="749821" y="7237249"/>
            <a:ext cx="16244309" cy="1200329"/>
          </a:xfrm>
          <a:prstGeom prst="rect">
            <a:avLst/>
          </a:prstGeom>
          <a:noFill/>
        </p:spPr>
        <p:txBody>
          <a:bodyPr wrap="square" rtlCol="0">
            <a:spAutoFit/>
          </a:bodyPr>
          <a:lstStyle/>
          <a:p>
            <a:r>
              <a:rPr lang="ja-JP" altLang="en-US" sz="3600" dirty="0" smtClean="0">
                <a:latin typeface="+mj-ea"/>
                <a:ea typeface="+mj-ea"/>
              </a:rPr>
              <a:t>これはあくまで、ここまでの考察を一つの図として表現したものです。</a:t>
            </a:r>
            <a:endParaRPr lang="en-US" altLang="ja-JP" sz="3600" dirty="0" smtClean="0">
              <a:latin typeface="+mj-ea"/>
              <a:ea typeface="+mj-ea"/>
            </a:endParaRPr>
          </a:p>
          <a:p>
            <a:endParaRPr lang="en-US" altLang="ja-JP" sz="3600" dirty="0" smtClean="0">
              <a:latin typeface="+mj-ea"/>
              <a:ea typeface="+mj-ea"/>
            </a:endParaRPr>
          </a:p>
        </p:txBody>
      </p:sp>
    </p:spTree>
    <p:extLst>
      <p:ext uri="{BB962C8B-B14F-4D97-AF65-F5344CB8AC3E}">
        <p14:creationId xmlns:p14="http://schemas.microsoft.com/office/powerpoint/2010/main" val="34258740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まとめて表現</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52</a:t>
            </a:fld>
            <a:endParaRPr lang="en-US" altLang="ja-JP" dirty="0"/>
          </a:p>
        </p:txBody>
      </p:sp>
      <p:sp>
        <p:nvSpPr>
          <p:cNvPr id="16" name="テキスト ボックス 15"/>
          <p:cNvSpPr txBox="1"/>
          <p:nvPr/>
        </p:nvSpPr>
        <p:spPr>
          <a:xfrm>
            <a:off x="515479" y="1550936"/>
            <a:ext cx="16244309" cy="2062103"/>
          </a:xfrm>
          <a:prstGeom prst="rect">
            <a:avLst/>
          </a:prstGeom>
          <a:noFill/>
        </p:spPr>
        <p:txBody>
          <a:bodyPr wrap="square" rtlCol="0">
            <a:spAutoFit/>
          </a:bodyPr>
          <a:lstStyle/>
          <a:p>
            <a:r>
              <a:rPr lang="ja-JP" altLang="en-US" sz="3200" dirty="0" smtClean="0">
                <a:latin typeface="+mj-ea"/>
                <a:ea typeface="+mj-ea"/>
              </a:rPr>
              <a:t>もし違う仮説を採用する、もしくは比較してみたい、という場合は、その仮説をパス図に反映します。例えば、食事量と運動には関係はない、</a:t>
            </a:r>
            <a:endParaRPr lang="en-US" altLang="ja-JP" sz="3200" dirty="0" smtClean="0">
              <a:latin typeface="+mj-ea"/>
              <a:ea typeface="+mj-ea"/>
            </a:endParaRPr>
          </a:p>
          <a:p>
            <a:r>
              <a:rPr lang="ja-JP" altLang="en-US" sz="3200" dirty="0">
                <a:latin typeface="+mj-ea"/>
                <a:ea typeface="+mj-ea"/>
              </a:rPr>
              <a:t>と</a:t>
            </a:r>
            <a:r>
              <a:rPr lang="ja-JP" altLang="en-US" sz="3200" dirty="0" smtClean="0">
                <a:latin typeface="+mj-ea"/>
                <a:ea typeface="+mj-ea"/>
              </a:rPr>
              <a:t>いう考え方をする人もいるかも知れません。その仮説をパス図にすれば、</a:t>
            </a:r>
            <a:endParaRPr lang="en-US" altLang="ja-JP" sz="3200" dirty="0" smtClean="0">
              <a:latin typeface="+mj-ea"/>
              <a:ea typeface="+mj-ea"/>
            </a:endParaRPr>
          </a:p>
          <a:p>
            <a:r>
              <a:rPr lang="ja-JP" altLang="en-US" sz="3200" dirty="0" smtClean="0">
                <a:latin typeface="+mj-ea"/>
                <a:ea typeface="+mj-ea"/>
              </a:rPr>
              <a:t>下図となります。</a:t>
            </a:r>
            <a:endParaRPr lang="en-US" altLang="ja-JP" sz="3200" dirty="0" smtClean="0">
              <a:latin typeface="+mj-ea"/>
              <a:ea typeface="+mj-ea"/>
            </a:endParaRPr>
          </a:p>
        </p:txBody>
      </p:sp>
      <p:sp>
        <p:nvSpPr>
          <p:cNvPr id="9" name="正方形/長方形 8"/>
          <p:cNvSpPr/>
          <p:nvPr/>
        </p:nvSpPr>
        <p:spPr bwMode="auto">
          <a:xfrm>
            <a:off x="4278180" y="355497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7608267" y="351896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5898360" y="3915011"/>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136659" y="3518967"/>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17" name="直線矢印コネクタ 16"/>
          <p:cNvCxnSpPr>
            <a:stCxn id="15" idx="2"/>
            <a:endCxn id="10" idx="3"/>
          </p:cNvCxnSpPr>
          <p:nvPr/>
        </p:nvCxnSpPr>
        <p:spPr bwMode="auto">
          <a:xfrm flipH="1">
            <a:off x="9228447" y="3951015"/>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正方形/長方形 13"/>
          <p:cNvSpPr/>
          <p:nvPr/>
        </p:nvSpPr>
        <p:spPr bwMode="auto">
          <a:xfrm>
            <a:off x="7608267" y="503113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lang="ja-JP" altLang="en-US" dirty="0"/>
              <a:t>幸福感</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1" name="直線矢印コネクタ 20"/>
          <p:cNvCxnSpPr>
            <a:stCxn id="9" idx="3"/>
            <a:endCxn id="14" idx="1"/>
          </p:cNvCxnSpPr>
          <p:nvPr/>
        </p:nvCxnSpPr>
        <p:spPr bwMode="auto">
          <a:xfrm>
            <a:off x="5898360" y="4005021"/>
            <a:ext cx="1709907" cy="14761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円/楕円 21"/>
          <p:cNvSpPr/>
          <p:nvPr/>
        </p:nvSpPr>
        <p:spPr bwMode="auto">
          <a:xfrm>
            <a:off x="11136659" y="4959127"/>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3" name="直線矢印コネクタ 22"/>
          <p:cNvCxnSpPr>
            <a:stCxn id="22" idx="2"/>
          </p:cNvCxnSpPr>
          <p:nvPr/>
        </p:nvCxnSpPr>
        <p:spPr bwMode="auto">
          <a:xfrm flipH="1">
            <a:off x="9228447" y="5391175"/>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フリーフォーム 19"/>
          <p:cNvSpPr/>
          <p:nvPr/>
        </p:nvSpPr>
        <p:spPr bwMode="auto">
          <a:xfrm rot="15913643" flipV="1">
            <a:off x="12028147" y="4464198"/>
            <a:ext cx="1145380" cy="458383"/>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8" name="正方形/長方形 17"/>
          <p:cNvSpPr/>
          <p:nvPr/>
        </p:nvSpPr>
        <p:spPr bwMode="auto">
          <a:xfrm>
            <a:off x="4331903" y="508035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運動</a:t>
            </a:r>
          </a:p>
        </p:txBody>
      </p:sp>
      <p:cxnSp>
        <p:nvCxnSpPr>
          <p:cNvPr id="19" name="直線矢印コネクタ 18"/>
          <p:cNvCxnSpPr>
            <a:stCxn id="18" idx="3"/>
          </p:cNvCxnSpPr>
          <p:nvPr/>
        </p:nvCxnSpPr>
        <p:spPr bwMode="auto">
          <a:xfrm flipV="1">
            <a:off x="5952083" y="3946231"/>
            <a:ext cx="1656184" cy="1584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直線矢印コネクタ 24"/>
          <p:cNvCxnSpPr/>
          <p:nvPr/>
        </p:nvCxnSpPr>
        <p:spPr bwMode="auto">
          <a:xfrm>
            <a:off x="5916079" y="5499187"/>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テキスト ボックス 23"/>
          <p:cNvSpPr txBox="1"/>
          <p:nvPr/>
        </p:nvSpPr>
        <p:spPr>
          <a:xfrm>
            <a:off x="515479" y="6327279"/>
            <a:ext cx="16244309" cy="2062103"/>
          </a:xfrm>
          <a:prstGeom prst="rect">
            <a:avLst/>
          </a:prstGeom>
          <a:noFill/>
        </p:spPr>
        <p:txBody>
          <a:bodyPr wrap="square" rtlCol="0">
            <a:spAutoFit/>
          </a:bodyPr>
          <a:lstStyle/>
          <a:p>
            <a:r>
              <a:rPr lang="ja-JP" altLang="en-US" sz="3200" dirty="0" smtClean="0">
                <a:latin typeface="+mj-ea"/>
                <a:ea typeface="+mj-ea"/>
              </a:rPr>
              <a:t>それぞれの仮説を表現したパス図がデータにどの程度マッチしているのかを</a:t>
            </a:r>
            <a:endParaRPr lang="en-US" altLang="ja-JP" sz="3200" dirty="0" smtClean="0">
              <a:latin typeface="+mj-ea"/>
              <a:ea typeface="+mj-ea"/>
            </a:endParaRPr>
          </a:p>
          <a:p>
            <a:r>
              <a:rPr lang="ja-JP" altLang="en-US" sz="3200" dirty="0" smtClean="0">
                <a:latin typeface="+mj-ea"/>
                <a:ea typeface="+mj-ea"/>
              </a:rPr>
              <a:t>調べる手法は色々あります。重回帰分析もその特別なケースと見なせます。</a:t>
            </a:r>
            <a:endParaRPr lang="en-US" altLang="ja-JP" sz="3200" dirty="0" smtClean="0">
              <a:latin typeface="+mj-ea"/>
              <a:ea typeface="+mj-ea"/>
            </a:endParaRPr>
          </a:p>
          <a:p>
            <a:r>
              <a:rPr lang="ja-JP" altLang="en-US" sz="3200" dirty="0" smtClean="0">
                <a:latin typeface="+mj-ea"/>
                <a:ea typeface="+mj-ea"/>
              </a:rPr>
              <a:t>線形モデル</a:t>
            </a:r>
            <a:r>
              <a:rPr lang="ja-JP" altLang="en-US" sz="3200" dirty="0">
                <a:latin typeface="+mj-ea"/>
                <a:ea typeface="+mj-ea"/>
              </a:rPr>
              <a:t>で</a:t>
            </a:r>
            <a:r>
              <a:rPr lang="ja-JP" altLang="en-US" sz="3200" dirty="0" smtClean="0">
                <a:latin typeface="+mj-ea"/>
                <a:ea typeface="+mj-ea"/>
              </a:rPr>
              <a:t>最も一般的なものの一つは（本講義では扱いませんが）</a:t>
            </a:r>
            <a:r>
              <a:rPr lang="en-US" altLang="ja-JP" sz="3200" dirty="0" smtClean="0">
                <a:latin typeface="+mj-ea"/>
                <a:ea typeface="+mj-ea"/>
              </a:rPr>
              <a:t>SEM(</a:t>
            </a:r>
            <a:r>
              <a:rPr lang="ja-JP" altLang="en-US" sz="3200" dirty="0" smtClean="0">
                <a:latin typeface="+mj-ea"/>
                <a:ea typeface="+mj-ea"/>
              </a:rPr>
              <a:t>構造方程式モデリング</a:t>
            </a:r>
            <a:r>
              <a:rPr lang="en-US" altLang="ja-JP" sz="3200" dirty="0" smtClean="0">
                <a:latin typeface="+mj-ea"/>
                <a:ea typeface="+mj-ea"/>
              </a:rPr>
              <a:t>)</a:t>
            </a:r>
            <a:r>
              <a:rPr lang="en-US" altLang="ja-JP" sz="3200" baseline="30000" dirty="0" smtClean="0">
                <a:latin typeface="+mj-ea"/>
                <a:ea typeface="+mj-ea"/>
              </a:rPr>
              <a:t>※</a:t>
            </a:r>
            <a:r>
              <a:rPr lang="ja-JP" altLang="en-US" sz="3200" dirty="0" smtClean="0">
                <a:latin typeface="+mj-ea"/>
                <a:ea typeface="+mj-ea"/>
              </a:rPr>
              <a:t>です。</a:t>
            </a:r>
            <a:endParaRPr lang="en-US" altLang="ja-JP" sz="3200" dirty="0" smtClean="0">
              <a:latin typeface="+mj-ea"/>
              <a:ea typeface="+mj-ea"/>
            </a:endParaRPr>
          </a:p>
        </p:txBody>
      </p:sp>
      <p:sp>
        <p:nvSpPr>
          <p:cNvPr id="26" name="正方形/長方形 3"/>
          <p:cNvSpPr>
            <a:spLocks noChangeArrowheads="1"/>
          </p:cNvSpPr>
          <p:nvPr/>
        </p:nvSpPr>
        <p:spPr bwMode="auto">
          <a:xfrm>
            <a:off x="587487" y="8684379"/>
            <a:ext cx="16049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spcAft>
                <a:spcPts val="1200"/>
              </a:spcAft>
              <a:buClr>
                <a:srgbClr val="A50021"/>
              </a:buClr>
            </a:pPr>
            <a:r>
              <a:rPr lang="en-US" altLang="ja-JP" sz="2800" dirty="0" smtClean="0">
                <a:latin typeface="+mj-ea"/>
                <a:ea typeface="+mj-ea"/>
              </a:rPr>
              <a:t>※</a:t>
            </a:r>
            <a:r>
              <a:rPr lang="ja-JP" altLang="en-US" sz="2800" dirty="0" smtClean="0">
                <a:latin typeface="+mj-ea"/>
                <a:ea typeface="+mj-ea"/>
              </a:rPr>
              <a:t>狩野、三浦：「グラフィカル多変量解析」新装版、現代数学社（</a:t>
            </a:r>
            <a:r>
              <a:rPr lang="en-US" altLang="ja-JP" sz="2800" dirty="0" smtClean="0">
                <a:latin typeface="+mj-ea"/>
                <a:ea typeface="+mj-ea"/>
              </a:rPr>
              <a:t>2020</a:t>
            </a:r>
            <a:r>
              <a:rPr lang="ja-JP" altLang="en-US" sz="2800" dirty="0" smtClean="0">
                <a:latin typeface="+mj-ea"/>
                <a:ea typeface="+mj-ea"/>
              </a:rPr>
              <a:t>）</a:t>
            </a:r>
            <a:endParaRPr lang="en-US" altLang="ja-JP" sz="2800" dirty="0" smtClean="0">
              <a:latin typeface="+mj-ea"/>
              <a:ea typeface="+mj-ea"/>
            </a:endParaRPr>
          </a:p>
        </p:txBody>
      </p:sp>
    </p:spTree>
    <p:extLst>
      <p:ext uri="{BB962C8B-B14F-4D97-AF65-F5344CB8AC3E}">
        <p14:creationId xmlns:p14="http://schemas.microsoft.com/office/powerpoint/2010/main" val="7882475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潜在変数</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53</a:t>
            </a:fld>
            <a:endParaRPr lang="en-US" altLang="ja-JP" dirty="0"/>
          </a:p>
        </p:txBody>
      </p:sp>
      <p:sp>
        <p:nvSpPr>
          <p:cNvPr id="16" name="テキスト ボックス 15"/>
          <p:cNvSpPr txBox="1"/>
          <p:nvPr/>
        </p:nvSpPr>
        <p:spPr>
          <a:xfrm>
            <a:off x="515479" y="1550936"/>
            <a:ext cx="16244309" cy="1754326"/>
          </a:xfrm>
          <a:prstGeom prst="rect">
            <a:avLst/>
          </a:prstGeom>
          <a:noFill/>
        </p:spPr>
        <p:txBody>
          <a:bodyPr wrap="square" rtlCol="0">
            <a:spAutoFit/>
          </a:bodyPr>
          <a:lstStyle/>
          <a:p>
            <a:r>
              <a:rPr lang="ja-JP" altLang="en-US" sz="3600" dirty="0" smtClean="0">
                <a:latin typeface="+mj-ea"/>
                <a:ea typeface="+mj-ea"/>
              </a:rPr>
              <a:t>ここまでは、すべての変数が観測される前提で進めてきました。</a:t>
            </a:r>
            <a:endParaRPr lang="en-US" altLang="ja-JP" sz="3600" dirty="0" smtClean="0">
              <a:latin typeface="+mj-ea"/>
              <a:ea typeface="+mj-ea"/>
            </a:endParaRPr>
          </a:p>
          <a:p>
            <a:r>
              <a:rPr lang="ja-JP" altLang="en-US" sz="3600" dirty="0">
                <a:latin typeface="+mj-ea"/>
                <a:ea typeface="+mj-ea"/>
              </a:rPr>
              <a:t>しかし</a:t>
            </a:r>
            <a:r>
              <a:rPr lang="ja-JP" altLang="en-US" sz="3600" dirty="0" smtClean="0">
                <a:latin typeface="+mj-ea"/>
                <a:ea typeface="+mj-ea"/>
              </a:rPr>
              <a:t>、手元にあるデータに、すべての情報が観測されて入っているとは限りません。例えば以下の例で</a:t>
            </a:r>
            <a:r>
              <a:rPr lang="ja-JP" altLang="en-US" sz="3600" dirty="0" err="1" smtClean="0">
                <a:latin typeface="+mj-ea"/>
                <a:ea typeface="+mj-ea"/>
              </a:rPr>
              <a:t>、、</a:t>
            </a:r>
            <a:endParaRPr lang="en-US" altLang="ja-JP" sz="3600" dirty="0" smtClean="0">
              <a:latin typeface="+mj-ea"/>
              <a:ea typeface="+mj-ea"/>
            </a:endParaRPr>
          </a:p>
        </p:txBody>
      </p:sp>
      <p:sp>
        <p:nvSpPr>
          <p:cNvPr id="36" name="正方形/長方形 35"/>
          <p:cNvSpPr/>
          <p:nvPr/>
        </p:nvSpPr>
        <p:spPr bwMode="auto">
          <a:xfrm>
            <a:off x="4278180" y="483949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年齢</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(Age)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37" name="正方形/長方形 36"/>
          <p:cNvSpPr/>
          <p:nvPr/>
        </p:nvSpPr>
        <p:spPr bwMode="auto">
          <a:xfrm>
            <a:off x="7608267" y="4803493"/>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身長</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(Height)</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38" name="直線矢印コネクタ 37"/>
          <p:cNvCxnSpPr/>
          <p:nvPr/>
        </p:nvCxnSpPr>
        <p:spPr bwMode="auto">
          <a:xfrm>
            <a:off x="5898360" y="5199537"/>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円/楕円 38"/>
          <p:cNvSpPr/>
          <p:nvPr/>
        </p:nvSpPr>
        <p:spPr bwMode="auto">
          <a:xfrm>
            <a:off x="11136659" y="4803493"/>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40" name="直線矢印コネクタ 39"/>
          <p:cNvCxnSpPr>
            <a:stCxn id="39" idx="2"/>
            <a:endCxn id="37" idx="3"/>
          </p:cNvCxnSpPr>
          <p:nvPr/>
        </p:nvCxnSpPr>
        <p:spPr bwMode="auto">
          <a:xfrm flipH="1">
            <a:off x="9228447" y="5235541"/>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608267" y="6063633"/>
            <a:ext cx="1620180" cy="1199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試験の</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得点</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(Score)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42" name="直線矢印コネクタ 41"/>
          <p:cNvCxnSpPr>
            <a:stCxn id="36" idx="3"/>
            <a:endCxn id="41" idx="1"/>
          </p:cNvCxnSpPr>
          <p:nvPr/>
        </p:nvCxnSpPr>
        <p:spPr bwMode="auto">
          <a:xfrm>
            <a:off x="5898360" y="5289547"/>
            <a:ext cx="1709907" cy="13739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円/楕円 42"/>
          <p:cNvSpPr/>
          <p:nvPr/>
        </p:nvSpPr>
        <p:spPr bwMode="auto">
          <a:xfrm>
            <a:off x="11136659" y="5991625"/>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44" name="直線矢印コネクタ 43"/>
          <p:cNvCxnSpPr>
            <a:stCxn id="43" idx="2"/>
          </p:cNvCxnSpPr>
          <p:nvPr/>
        </p:nvCxnSpPr>
        <p:spPr bwMode="auto">
          <a:xfrm flipH="1">
            <a:off x="9228447" y="6423673"/>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 name="フリーフォーム 44"/>
          <p:cNvSpPr/>
          <p:nvPr/>
        </p:nvSpPr>
        <p:spPr bwMode="auto">
          <a:xfrm rot="15913643" flipV="1">
            <a:off x="12028147" y="5617314"/>
            <a:ext cx="1145380" cy="458383"/>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46" name="テキスト ボックス 45"/>
          <p:cNvSpPr txBox="1"/>
          <p:nvPr/>
        </p:nvSpPr>
        <p:spPr>
          <a:xfrm>
            <a:off x="12792843" y="5595581"/>
            <a:ext cx="1107996" cy="461665"/>
          </a:xfrm>
          <a:prstGeom prst="rect">
            <a:avLst/>
          </a:prstGeom>
          <a:noFill/>
        </p:spPr>
        <p:txBody>
          <a:bodyPr wrap="none" rtlCol="0">
            <a:spAutoFit/>
          </a:bodyPr>
          <a:lstStyle/>
          <a:p>
            <a:r>
              <a:rPr kumimoji="1" lang="ja-JP" altLang="en-US" dirty="0" smtClean="0">
                <a:solidFill>
                  <a:srgbClr val="FF0000"/>
                </a:solidFill>
              </a:rPr>
              <a:t>偏相関</a:t>
            </a:r>
            <a:endParaRPr kumimoji="1" lang="ja-JP" altLang="en-US" dirty="0">
              <a:solidFill>
                <a:srgbClr val="FF0000"/>
              </a:solidFill>
            </a:endParaRPr>
          </a:p>
        </p:txBody>
      </p:sp>
    </p:spTree>
    <p:extLst>
      <p:ext uri="{BB962C8B-B14F-4D97-AF65-F5344CB8AC3E}">
        <p14:creationId xmlns:p14="http://schemas.microsoft.com/office/powerpoint/2010/main" val="38740675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潜在変数</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54</a:t>
            </a:fld>
            <a:endParaRPr lang="en-US" altLang="ja-JP" dirty="0"/>
          </a:p>
        </p:txBody>
      </p:sp>
      <p:sp>
        <p:nvSpPr>
          <p:cNvPr id="16" name="テキスト ボックス 15"/>
          <p:cNvSpPr txBox="1"/>
          <p:nvPr/>
        </p:nvSpPr>
        <p:spPr>
          <a:xfrm>
            <a:off x="515479" y="1550936"/>
            <a:ext cx="16244309" cy="2308324"/>
          </a:xfrm>
          <a:prstGeom prst="rect">
            <a:avLst/>
          </a:prstGeom>
          <a:noFill/>
        </p:spPr>
        <p:txBody>
          <a:bodyPr wrap="square" rtlCol="0">
            <a:spAutoFit/>
          </a:bodyPr>
          <a:lstStyle/>
          <a:p>
            <a:r>
              <a:rPr lang="en-US" altLang="ja-JP" sz="3600" dirty="0" smtClean="0">
                <a:latin typeface="+mj-ea"/>
                <a:ea typeface="+mj-ea"/>
              </a:rPr>
              <a:t>“</a:t>
            </a:r>
            <a:r>
              <a:rPr lang="ja-JP" altLang="en-US" sz="3600" dirty="0" smtClean="0">
                <a:latin typeface="+mj-ea"/>
                <a:ea typeface="+mj-ea"/>
              </a:rPr>
              <a:t>年齢</a:t>
            </a:r>
            <a:r>
              <a:rPr lang="en-US" altLang="ja-JP" sz="3600" dirty="0" smtClean="0">
                <a:latin typeface="+mj-ea"/>
                <a:ea typeface="+mj-ea"/>
              </a:rPr>
              <a:t>”</a:t>
            </a:r>
            <a:r>
              <a:rPr lang="ja-JP" altLang="en-US" sz="3600" dirty="0" smtClean="0">
                <a:latin typeface="+mj-ea"/>
                <a:ea typeface="+mj-ea"/>
              </a:rPr>
              <a:t>のデータは観測されていなかったとするとどうでしょうか？</a:t>
            </a:r>
            <a:endParaRPr lang="en-US" altLang="ja-JP" sz="3600" dirty="0" smtClean="0">
              <a:latin typeface="+mj-ea"/>
              <a:ea typeface="+mj-ea"/>
            </a:endParaRPr>
          </a:p>
          <a:p>
            <a:r>
              <a:rPr lang="ja-JP" altLang="en-US" sz="3600" dirty="0" smtClean="0">
                <a:latin typeface="+mj-ea"/>
                <a:ea typeface="+mj-ea"/>
              </a:rPr>
              <a:t>手元のデータで観測されているのは</a:t>
            </a:r>
            <a:r>
              <a:rPr lang="en-US" altLang="ja-JP" sz="3600" dirty="0" smtClean="0">
                <a:latin typeface="+mj-ea"/>
                <a:ea typeface="+mj-ea"/>
              </a:rPr>
              <a:t>”</a:t>
            </a:r>
            <a:r>
              <a:rPr lang="ja-JP" altLang="en-US" sz="3600" dirty="0" smtClean="0">
                <a:latin typeface="+mj-ea"/>
                <a:ea typeface="+mj-ea"/>
              </a:rPr>
              <a:t>身長</a:t>
            </a:r>
            <a:r>
              <a:rPr lang="en-US" altLang="ja-JP" sz="3600" dirty="0" smtClean="0">
                <a:latin typeface="+mj-ea"/>
                <a:ea typeface="+mj-ea"/>
              </a:rPr>
              <a:t>”</a:t>
            </a:r>
            <a:r>
              <a:rPr lang="ja-JP" altLang="en-US" sz="3600" dirty="0" smtClean="0">
                <a:latin typeface="+mj-ea"/>
                <a:ea typeface="+mj-ea"/>
              </a:rPr>
              <a:t>と</a:t>
            </a:r>
            <a:r>
              <a:rPr lang="en-US" altLang="ja-JP" sz="3600" dirty="0" smtClean="0">
                <a:latin typeface="+mj-ea"/>
                <a:ea typeface="+mj-ea"/>
              </a:rPr>
              <a:t>”</a:t>
            </a:r>
            <a:r>
              <a:rPr lang="ja-JP" altLang="en-US" sz="3600" dirty="0" smtClean="0">
                <a:latin typeface="+mj-ea"/>
                <a:ea typeface="+mj-ea"/>
              </a:rPr>
              <a:t>試験の得点</a:t>
            </a:r>
            <a:r>
              <a:rPr lang="en-US" altLang="ja-JP" sz="3600" dirty="0" smtClean="0">
                <a:latin typeface="+mj-ea"/>
                <a:ea typeface="+mj-ea"/>
              </a:rPr>
              <a:t>”</a:t>
            </a:r>
            <a:r>
              <a:rPr lang="ja-JP" altLang="en-US" sz="3600" dirty="0" smtClean="0">
                <a:latin typeface="+mj-ea"/>
                <a:ea typeface="+mj-ea"/>
              </a:rPr>
              <a:t>のみで、</a:t>
            </a:r>
            <a:endParaRPr lang="en-US" altLang="ja-JP" sz="3600" dirty="0" smtClean="0">
              <a:latin typeface="+mj-ea"/>
              <a:ea typeface="+mj-ea"/>
            </a:endParaRPr>
          </a:p>
          <a:p>
            <a:r>
              <a:rPr lang="ja-JP" altLang="en-US" sz="3600" dirty="0" smtClean="0">
                <a:latin typeface="+mj-ea"/>
                <a:ea typeface="+mj-ea"/>
              </a:rPr>
              <a:t>単純にその相関を取ってしまうと、正しい知見が得られないことは</a:t>
            </a:r>
            <a:endParaRPr lang="en-US" altLang="ja-JP" sz="3600" dirty="0" smtClean="0">
              <a:latin typeface="+mj-ea"/>
              <a:ea typeface="+mj-ea"/>
            </a:endParaRPr>
          </a:p>
          <a:p>
            <a:r>
              <a:rPr lang="ja-JP" altLang="en-US" sz="3600" dirty="0" smtClean="0">
                <a:latin typeface="+mj-ea"/>
                <a:ea typeface="+mj-ea"/>
              </a:rPr>
              <a:t>既</a:t>
            </a:r>
            <a:r>
              <a:rPr lang="ja-JP" altLang="en-US" sz="3600" dirty="0">
                <a:latin typeface="+mj-ea"/>
                <a:ea typeface="+mj-ea"/>
              </a:rPr>
              <a:t>に</a:t>
            </a:r>
            <a:r>
              <a:rPr lang="ja-JP" altLang="en-US" sz="3600" dirty="0" smtClean="0">
                <a:latin typeface="+mj-ea"/>
                <a:ea typeface="+mj-ea"/>
              </a:rPr>
              <a:t>見ました。</a:t>
            </a:r>
            <a:endParaRPr lang="en-US" altLang="ja-JP" sz="3600" dirty="0" smtClean="0">
              <a:latin typeface="+mj-ea"/>
              <a:ea typeface="+mj-ea"/>
            </a:endParaRPr>
          </a:p>
        </p:txBody>
      </p:sp>
      <p:sp>
        <p:nvSpPr>
          <p:cNvPr id="36" name="正方形/長方形 35"/>
          <p:cNvSpPr/>
          <p:nvPr/>
        </p:nvSpPr>
        <p:spPr bwMode="auto">
          <a:xfrm>
            <a:off x="4278180" y="4839497"/>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年齢</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(Age)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37" name="正方形/長方形 36"/>
          <p:cNvSpPr/>
          <p:nvPr/>
        </p:nvSpPr>
        <p:spPr bwMode="auto">
          <a:xfrm>
            <a:off x="7608267" y="4803493"/>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身長</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(Height)</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38" name="直線矢印コネクタ 37"/>
          <p:cNvCxnSpPr/>
          <p:nvPr/>
        </p:nvCxnSpPr>
        <p:spPr bwMode="auto">
          <a:xfrm>
            <a:off x="5898360" y="5199537"/>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円/楕円 38"/>
          <p:cNvSpPr/>
          <p:nvPr/>
        </p:nvSpPr>
        <p:spPr bwMode="auto">
          <a:xfrm>
            <a:off x="11136659" y="4803493"/>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40" name="直線矢印コネクタ 39"/>
          <p:cNvCxnSpPr>
            <a:stCxn id="39" idx="2"/>
            <a:endCxn id="37" idx="3"/>
          </p:cNvCxnSpPr>
          <p:nvPr/>
        </p:nvCxnSpPr>
        <p:spPr bwMode="auto">
          <a:xfrm flipH="1">
            <a:off x="9228447" y="5235541"/>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608267" y="6063633"/>
            <a:ext cx="1620180" cy="1199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試験の</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得点</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(Score)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42" name="直線矢印コネクタ 41"/>
          <p:cNvCxnSpPr>
            <a:stCxn id="36" idx="3"/>
            <a:endCxn id="41" idx="1"/>
          </p:cNvCxnSpPr>
          <p:nvPr/>
        </p:nvCxnSpPr>
        <p:spPr bwMode="auto">
          <a:xfrm>
            <a:off x="5898360" y="5289547"/>
            <a:ext cx="1709907" cy="13739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3" name="円/楕円 42"/>
          <p:cNvSpPr/>
          <p:nvPr/>
        </p:nvSpPr>
        <p:spPr bwMode="auto">
          <a:xfrm>
            <a:off x="11136659" y="5991625"/>
            <a:ext cx="122413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r>
              <a:rPr kumimoji="1" lang="en-US" altLang="ja-JP"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2</a:t>
            </a:r>
            <a:endPar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44" name="直線矢印コネクタ 43"/>
          <p:cNvCxnSpPr>
            <a:stCxn id="43" idx="2"/>
          </p:cNvCxnSpPr>
          <p:nvPr/>
        </p:nvCxnSpPr>
        <p:spPr bwMode="auto">
          <a:xfrm flipH="1">
            <a:off x="9228447" y="6423673"/>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5" name="フリーフォーム 44"/>
          <p:cNvSpPr/>
          <p:nvPr/>
        </p:nvSpPr>
        <p:spPr bwMode="auto">
          <a:xfrm rot="15913643" flipV="1">
            <a:off x="12028147" y="5617314"/>
            <a:ext cx="1145380" cy="458383"/>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46" name="テキスト ボックス 45"/>
          <p:cNvSpPr txBox="1"/>
          <p:nvPr/>
        </p:nvSpPr>
        <p:spPr>
          <a:xfrm>
            <a:off x="12792843" y="5595581"/>
            <a:ext cx="1107996" cy="461665"/>
          </a:xfrm>
          <a:prstGeom prst="rect">
            <a:avLst/>
          </a:prstGeom>
          <a:noFill/>
        </p:spPr>
        <p:txBody>
          <a:bodyPr wrap="none" rtlCol="0">
            <a:spAutoFit/>
          </a:bodyPr>
          <a:lstStyle/>
          <a:p>
            <a:r>
              <a:rPr kumimoji="1" lang="ja-JP" altLang="en-US" dirty="0" smtClean="0">
                <a:solidFill>
                  <a:srgbClr val="FF0000"/>
                </a:solidFill>
              </a:rPr>
              <a:t>偏相関</a:t>
            </a:r>
            <a:endParaRPr kumimoji="1" lang="ja-JP" altLang="en-US" dirty="0">
              <a:solidFill>
                <a:srgbClr val="FF0000"/>
              </a:solidFill>
            </a:endParaRPr>
          </a:p>
        </p:txBody>
      </p:sp>
      <p:sp>
        <p:nvSpPr>
          <p:cNvPr id="3" name="正方形/長方形 2"/>
          <p:cNvSpPr/>
          <p:nvPr/>
        </p:nvSpPr>
        <p:spPr bwMode="auto">
          <a:xfrm>
            <a:off x="3467807" y="4491075"/>
            <a:ext cx="4140460" cy="2916324"/>
          </a:xfrm>
          <a:prstGeom prst="rect">
            <a:avLst/>
          </a:prstGeom>
          <a:solidFill>
            <a:schemeClr val="bg1">
              <a:lumMod val="75000"/>
              <a:alpha val="4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34721404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p:cNvSpPr/>
          <p:nvPr/>
        </p:nvSpPr>
        <p:spPr bwMode="auto">
          <a:xfrm>
            <a:off x="9706675" y="5352656"/>
            <a:ext cx="6228692" cy="36029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6" name="正方形/長方形 5"/>
          <p:cNvSpPr/>
          <p:nvPr/>
        </p:nvSpPr>
        <p:spPr bwMode="auto">
          <a:xfrm>
            <a:off x="767507" y="5352656"/>
            <a:ext cx="6228692" cy="36029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 name="タイトル 1"/>
          <p:cNvSpPr>
            <a:spLocks noGrp="1"/>
          </p:cNvSpPr>
          <p:nvPr>
            <p:ph type="title"/>
          </p:nvPr>
        </p:nvSpPr>
        <p:spPr/>
        <p:txBody>
          <a:bodyPr/>
          <a:lstStyle/>
          <a:p>
            <a:r>
              <a:rPr lang="ja-JP" altLang="en-US" dirty="0" smtClean="0"/>
              <a:t>潜在変数</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55</a:t>
            </a:fld>
            <a:endParaRPr lang="en-US" altLang="ja-JP" dirty="0"/>
          </a:p>
        </p:txBody>
      </p:sp>
      <p:sp>
        <p:nvSpPr>
          <p:cNvPr id="16" name="テキスト ボックス 15"/>
          <p:cNvSpPr txBox="1"/>
          <p:nvPr/>
        </p:nvSpPr>
        <p:spPr>
          <a:xfrm>
            <a:off x="515479" y="1550936"/>
            <a:ext cx="16244309" cy="2862322"/>
          </a:xfrm>
          <a:prstGeom prst="rect">
            <a:avLst/>
          </a:prstGeom>
          <a:noFill/>
        </p:spPr>
        <p:txBody>
          <a:bodyPr wrap="square" rtlCol="0">
            <a:spAutoFit/>
          </a:bodyPr>
          <a:lstStyle/>
          <a:p>
            <a:r>
              <a:rPr lang="ja-JP" altLang="en-US" sz="3600" dirty="0" smtClean="0">
                <a:latin typeface="+mj-ea"/>
                <a:ea typeface="+mj-ea"/>
              </a:rPr>
              <a:t>このように、</a:t>
            </a:r>
            <a:r>
              <a:rPr lang="ja-JP" altLang="en-US" sz="3600" u="sng" dirty="0" smtClean="0">
                <a:latin typeface="+mj-ea"/>
                <a:ea typeface="+mj-ea"/>
              </a:rPr>
              <a:t>実際に関連しあっている要因のうち、全てが観測されて手元にあるデータに含まれているとは限りません</a:t>
            </a:r>
            <a:r>
              <a:rPr lang="ja-JP" altLang="en-US" sz="3600" dirty="0" smtClean="0">
                <a:latin typeface="+mj-ea"/>
                <a:ea typeface="+mj-ea"/>
              </a:rPr>
              <a:t>。</a:t>
            </a:r>
            <a:endParaRPr lang="en-US" altLang="ja-JP" sz="3600" dirty="0" smtClean="0">
              <a:latin typeface="+mj-ea"/>
              <a:ea typeface="+mj-ea"/>
            </a:endParaRPr>
          </a:p>
          <a:p>
            <a:r>
              <a:rPr lang="ja-JP" altLang="en-US" sz="3600" dirty="0">
                <a:latin typeface="+mj-ea"/>
                <a:ea typeface="+mj-ea"/>
              </a:rPr>
              <a:t>もちろん、</a:t>
            </a:r>
            <a:r>
              <a:rPr lang="ja-JP" altLang="en-US" sz="3600" dirty="0" smtClean="0">
                <a:latin typeface="+mj-ea"/>
                <a:ea typeface="+mj-ea"/>
              </a:rPr>
              <a:t>実際の要因間の構造は分からないので、少しでも真実に近い知見を得るために、分析者が観測</a:t>
            </a:r>
            <a:r>
              <a:rPr lang="ja-JP" altLang="en-US" sz="3600" dirty="0">
                <a:latin typeface="+mj-ea"/>
                <a:ea typeface="+mj-ea"/>
              </a:rPr>
              <a:t>されて</a:t>
            </a:r>
            <a:r>
              <a:rPr lang="ja-JP" altLang="en-US" sz="3600" dirty="0" smtClean="0">
                <a:latin typeface="+mj-ea"/>
                <a:ea typeface="+mj-ea"/>
              </a:rPr>
              <a:t>いない要因（潜在変数）の存在を仮定し、</a:t>
            </a:r>
            <a:endParaRPr lang="en-US" altLang="ja-JP" sz="3600" dirty="0" smtClean="0">
              <a:latin typeface="+mj-ea"/>
              <a:ea typeface="+mj-ea"/>
            </a:endParaRPr>
          </a:p>
          <a:p>
            <a:r>
              <a:rPr lang="ja-JP" altLang="en-US" sz="3600" dirty="0" smtClean="0">
                <a:latin typeface="+mj-ea"/>
                <a:ea typeface="+mj-ea"/>
              </a:rPr>
              <a:t>それもモデルに取り込む技術があります。</a:t>
            </a:r>
            <a:endParaRPr lang="en-US" altLang="ja-JP" sz="3600" dirty="0" smtClean="0">
              <a:latin typeface="+mj-ea"/>
              <a:ea typeface="+mj-ea"/>
            </a:endParaRPr>
          </a:p>
        </p:txBody>
      </p:sp>
      <p:sp>
        <p:nvSpPr>
          <p:cNvPr id="36" name="正方形/長方形 35"/>
          <p:cNvSpPr/>
          <p:nvPr/>
        </p:nvSpPr>
        <p:spPr bwMode="auto">
          <a:xfrm>
            <a:off x="1235559" y="5627520"/>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年齢</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(Age)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37" name="正方形/長方形 36"/>
          <p:cNvSpPr/>
          <p:nvPr/>
        </p:nvSpPr>
        <p:spPr bwMode="auto">
          <a:xfrm>
            <a:off x="4565646" y="5591516"/>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身長</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(Height)</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38" name="直線矢印コネクタ 37"/>
          <p:cNvCxnSpPr/>
          <p:nvPr/>
        </p:nvCxnSpPr>
        <p:spPr bwMode="auto">
          <a:xfrm>
            <a:off x="2855739" y="5987560"/>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4565646" y="6851656"/>
            <a:ext cx="1620180" cy="1199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試験の</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得点</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(Score)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42" name="直線矢印コネクタ 41"/>
          <p:cNvCxnSpPr>
            <a:stCxn id="36" idx="3"/>
            <a:endCxn id="41" idx="1"/>
          </p:cNvCxnSpPr>
          <p:nvPr/>
        </p:nvCxnSpPr>
        <p:spPr bwMode="auto">
          <a:xfrm>
            <a:off x="2855739" y="6077570"/>
            <a:ext cx="1709907" cy="13739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正方形/長方形 18"/>
          <p:cNvSpPr/>
          <p:nvPr/>
        </p:nvSpPr>
        <p:spPr bwMode="auto">
          <a:xfrm>
            <a:off x="12010931" y="577560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身長</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(Height)</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23" name="正方形/長方形 22"/>
          <p:cNvSpPr/>
          <p:nvPr/>
        </p:nvSpPr>
        <p:spPr bwMode="auto">
          <a:xfrm>
            <a:off x="12010931" y="7035741"/>
            <a:ext cx="1620180" cy="1199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試験の</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得点</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(Score)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27" name="テキスト ボックス 26"/>
          <p:cNvSpPr txBox="1"/>
          <p:nvPr/>
        </p:nvSpPr>
        <p:spPr>
          <a:xfrm>
            <a:off x="2033444" y="4801169"/>
            <a:ext cx="3651293" cy="646331"/>
          </a:xfrm>
          <a:prstGeom prst="rect">
            <a:avLst/>
          </a:prstGeom>
          <a:noFill/>
        </p:spPr>
        <p:txBody>
          <a:bodyPr wrap="square" rtlCol="0">
            <a:spAutoFit/>
          </a:bodyPr>
          <a:lstStyle/>
          <a:p>
            <a:pPr algn="ctr"/>
            <a:r>
              <a:rPr lang="ja-JP" altLang="en-US" sz="3600" dirty="0" smtClean="0">
                <a:latin typeface="+mj-ea"/>
                <a:ea typeface="+mj-ea"/>
              </a:rPr>
              <a:t>実際の構造</a:t>
            </a:r>
            <a:endParaRPr lang="en-US" altLang="ja-JP" sz="3600" dirty="0" smtClean="0">
              <a:latin typeface="+mj-ea"/>
              <a:ea typeface="+mj-ea"/>
            </a:endParaRPr>
          </a:p>
        </p:txBody>
      </p:sp>
      <p:sp>
        <p:nvSpPr>
          <p:cNvPr id="28" name="テキスト ボックス 27"/>
          <p:cNvSpPr txBox="1"/>
          <p:nvPr/>
        </p:nvSpPr>
        <p:spPr>
          <a:xfrm>
            <a:off x="10884631" y="4708840"/>
            <a:ext cx="3651293" cy="646331"/>
          </a:xfrm>
          <a:prstGeom prst="rect">
            <a:avLst/>
          </a:prstGeom>
          <a:noFill/>
        </p:spPr>
        <p:txBody>
          <a:bodyPr wrap="square" rtlCol="0">
            <a:spAutoFit/>
          </a:bodyPr>
          <a:lstStyle/>
          <a:p>
            <a:pPr algn="ctr"/>
            <a:r>
              <a:rPr lang="ja-JP" altLang="en-US" sz="3600" dirty="0" smtClean="0">
                <a:latin typeface="+mj-ea"/>
                <a:ea typeface="+mj-ea"/>
              </a:rPr>
              <a:t>観測状況</a:t>
            </a:r>
            <a:endParaRPr lang="en-US" altLang="ja-JP" sz="3600" dirty="0" smtClean="0">
              <a:latin typeface="+mj-ea"/>
              <a:ea typeface="+mj-ea"/>
            </a:endParaRPr>
          </a:p>
        </p:txBody>
      </p:sp>
    </p:spTree>
    <p:extLst>
      <p:ext uri="{BB962C8B-B14F-4D97-AF65-F5344CB8AC3E}">
        <p14:creationId xmlns:p14="http://schemas.microsoft.com/office/powerpoint/2010/main" val="22813216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bwMode="auto">
          <a:xfrm>
            <a:off x="9706675" y="5244644"/>
            <a:ext cx="6228692" cy="36029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4" name="正方形/長方形 23"/>
          <p:cNvSpPr/>
          <p:nvPr/>
        </p:nvSpPr>
        <p:spPr bwMode="auto">
          <a:xfrm>
            <a:off x="767507" y="5244644"/>
            <a:ext cx="6228692" cy="360291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2" name="タイトル 1"/>
          <p:cNvSpPr>
            <a:spLocks noGrp="1"/>
          </p:cNvSpPr>
          <p:nvPr>
            <p:ph type="title"/>
          </p:nvPr>
        </p:nvSpPr>
        <p:spPr/>
        <p:txBody>
          <a:bodyPr/>
          <a:lstStyle/>
          <a:p>
            <a:r>
              <a:rPr lang="ja-JP" altLang="en-US" dirty="0" smtClean="0"/>
              <a:t>潜在変数</a:t>
            </a:r>
            <a:endParaRPr kumimoji="1" lang="ja-JP" altLang="en-US" dirty="0">
              <a:solidFill>
                <a:srgbClr val="0000FF"/>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56</a:t>
            </a:fld>
            <a:endParaRPr lang="en-US" altLang="ja-JP" dirty="0"/>
          </a:p>
        </p:txBody>
      </p:sp>
      <p:sp>
        <p:nvSpPr>
          <p:cNvPr id="16" name="テキスト ボックス 15"/>
          <p:cNvSpPr txBox="1"/>
          <p:nvPr/>
        </p:nvSpPr>
        <p:spPr>
          <a:xfrm>
            <a:off x="515479" y="1550936"/>
            <a:ext cx="16244309" cy="1200329"/>
          </a:xfrm>
          <a:prstGeom prst="rect">
            <a:avLst/>
          </a:prstGeom>
          <a:noFill/>
        </p:spPr>
        <p:txBody>
          <a:bodyPr wrap="square" rtlCol="0">
            <a:spAutoFit/>
          </a:bodyPr>
          <a:lstStyle/>
          <a:p>
            <a:r>
              <a:rPr lang="ja-JP" altLang="en-US" sz="3600" dirty="0">
                <a:latin typeface="+mj-ea"/>
                <a:ea typeface="+mj-ea"/>
              </a:rPr>
              <a:t>具体的には</a:t>
            </a:r>
            <a:r>
              <a:rPr lang="ja-JP" altLang="en-US" sz="3600" dirty="0" smtClean="0">
                <a:latin typeface="+mj-ea"/>
                <a:ea typeface="+mj-ea"/>
              </a:rPr>
              <a:t>右下図の様に、</a:t>
            </a:r>
            <a:r>
              <a:rPr lang="ja-JP" altLang="en-US" sz="3600" u="sng" dirty="0" smtClean="0">
                <a:latin typeface="+mj-ea"/>
                <a:ea typeface="+mj-ea"/>
              </a:rPr>
              <a:t>潜在変数の存在を仮定</a:t>
            </a:r>
            <a:r>
              <a:rPr lang="ja-JP" altLang="en-US" sz="3600" dirty="0" smtClean="0">
                <a:latin typeface="+mj-ea"/>
                <a:ea typeface="+mj-ea"/>
              </a:rPr>
              <a:t>して分析を行う方法があります。</a:t>
            </a:r>
            <a:endParaRPr lang="en-US" altLang="ja-JP" sz="3600" dirty="0" smtClean="0">
              <a:latin typeface="+mj-ea"/>
              <a:ea typeface="+mj-ea"/>
            </a:endParaRPr>
          </a:p>
        </p:txBody>
      </p:sp>
      <p:sp>
        <p:nvSpPr>
          <p:cNvPr id="36" name="正方形/長方形 35"/>
          <p:cNvSpPr/>
          <p:nvPr/>
        </p:nvSpPr>
        <p:spPr bwMode="auto">
          <a:xfrm>
            <a:off x="1235559" y="5519508"/>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年齢</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(Age)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37" name="正方形/長方形 36"/>
          <p:cNvSpPr/>
          <p:nvPr/>
        </p:nvSpPr>
        <p:spPr bwMode="auto">
          <a:xfrm>
            <a:off x="4565646" y="5483504"/>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身長</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(Height)</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38" name="直線矢印コネクタ 37"/>
          <p:cNvCxnSpPr/>
          <p:nvPr/>
        </p:nvCxnSpPr>
        <p:spPr bwMode="auto">
          <a:xfrm>
            <a:off x="2855739" y="5879548"/>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4565646" y="6743644"/>
            <a:ext cx="1620180" cy="1199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試験の</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得点</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(Score)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42" name="直線矢印コネクタ 41"/>
          <p:cNvCxnSpPr>
            <a:stCxn id="36" idx="3"/>
            <a:endCxn id="41" idx="1"/>
          </p:cNvCxnSpPr>
          <p:nvPr/>
        </p:nvCxnSpPr>
        <p:spPr bwMode="auto">
          <a:xfrm>
            <a:off x="2855739" y="5969558"/>
            <a:ext cx="1709907" cy="13739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正方形/長方形 18"/>
          <p:cNvSpPr/>
          <p:nvPr/>
        </p:nvSpPr>
        <p:spPr bwMode="auto">
          <a:xfrm>
            <a:off x="12612823" y="5667589"/>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身長</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(Height)</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23" name="正方形/長方形 22"/>
          <p:cNvSpPr/>
          <p:nvPr/>
        </p:nvSpPr>
        <p:spPr bwMode="auto">
          <a:xfrm>
            <a:off x="12612823" y="6927729"/>
            <a:ext cx="1620180" cy="1199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試験の</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得点</a:t>
            </a:r>
            <a:endPar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a:p>
            <a:pPr marL="0" marR="0" indent="0" algn="ctr" defTabSz="1303338" rtl="0" eaLnBrk="1" fontAlgn="base" latinLnBrk="0" hangingPunct="1">
              <a:lnSpc>
                <a:spcPct val="100000"/>
              </a:lnSpc>
              <a:spcBef>
                <a:spcPct val="0"/>
              </a:spcBef>
              <a:spcAft>
                <a:spcPct val="0"/>
              </a:spcAft>
              <a:buClrTx/>
              <a:buSzTx/>
              <a:buFontTx/>
              <a:buNone/>
              <a:tabLst/>
            </a:pPr>
            <a:r>
              <a:rPr lang="en-US" altLang="ja-JP" dirty="0" smtClean="0"/>
              <a:t>(Score)</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27" name="テキスト ボックス 26"/>
          <p:cNvSpPr txBox="1"/>
          <p:nvPr/>
        </p:nvSpPr>
        <p:spPr>
          <a:xfrm>
            <a:off x="2033444" y="4693157"/>
            <a:ext cx="3651293" cy="646331"/>
          </a:xfrm>
          <a:prstGeom prst="rect">
            <a:avLst/>
          </a:prstGeom>
          <a:noFill/>
        </p:spPr>
        <p:txBody>
          <a:bodyPr wrap="square" rtlCol="0">
            <a:spAutoFit/>
          </a:bodyPr>
          <a:lstStyle/>
          <a:p>
            <a:pPr algn="ctr"/>
            <a:r>
              <a:rPr lang="ja-JP" altLang="en-US" sz="3600" dirty="0" smtClean="0">
                <a:latin typeface="+mj-ea"/>
                <a:ea typeface="+mj-ea"/>
              </a:rPr>
              <a:t>実際の構造</a:t>
            </a:r>
            <a:endParaRPr lang="en-US" altLang="ja-JP" sz="3600" dirty="0" smtClean="0">
              <a:latin typeface="+mj-ea"/>
              <a:ea typeface="+mj-ea"/>
            </a:endParaRPr>
          </a:p>
        </p:txBody>
      </p:sp>
      <p:sp>
        <p:nvSpPr>
          <p:cNvPr id="28" name="テキスト ボックス 27"/>
          <p:cNvSpPr txBox="1"/>
          <p:nvPr/>
        </p:nvSpPr>
        <p:spPr>
          <a:xfrm>
            <a:off x="9552483" y="4526305"/>
            <a:ext cx="4983441" cy="646331"/>
          </a:xfrm>
          <a:prstGeom prst="rect">
            <a:avLst/>
          </a:prstGeom>
          <a:noFill/>
        </p:spPr>
        <p:txBody>
          <a:bodyPr wrap="square" rtlCol="0">
            <a:spAutoFit/>
          </a:bodyPr>
          <a:lstStyle/>
          <a:p>
            <a:pPr algn="ctr"/>
            <a:r>
              <a:rPr lang="ja-JP" altLang="en-US" sz="3600" dirty="0" smtClean="0">
                <a:latin typeface="+mj-ea"/>
                <a:ea typeface="+mj-ea"/>
              </a:rPr>
              <a:t>観測状況</a:t>
            </a:r>
            <a:r>
              <a:rPr lang="ja-JP" altLang="en-US" sz="3600" b="1" u="sng" dirty="0" smtClean="0">
                <a:solidFill>
                  <a:srgbClr val="FF0000"/>
                </a:solidFill>
                <a:latin typeface="+mj-ea"/>
                <a:ea typeface="+mj-ea"/>
              </a:rPr>
              <a:t>＋潜在変数</a:t>
            </a:r>
            <a:endParaRPr lang="en-US" altLang="ja-JP" sz="3600" b="1" u="sng" dirty="0" smtClean="0">
              <a:solidFill>
                <a:srgbClr val="FF0000"/>
              </a:solidFill>
              <a:latin typeface="+mj-ea"/>
              <a:ea typeface="+mj-ea"/>
            </a:endParaRPr>
          </a:p>
        </p:txBody>
      </p:sp>
      <p:sp>
        <p:nvSpPr>
          <p:cNvPr id="3" name="円/楕円 2"/>
          <p:cNvSpPr/>
          <p:nvPr/>
        </p:nvSpPr>
        <p:spPr bwMode="auto">
          <a:xfrm>
            <a:off x="10262387" y="6455612"/>
            <a:ext cx="1008112" cy="91578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7" name="直線矢印コネクタ 16"/>
          <p:cNvCxnSpPr>
            <a:stCxn id="3" idx="6"/>
            <a:endCxn id="19" idx="1"/>
          </p:cNvCxnSpPr>
          <p:nvPr/>
        </p:nvCxnSpPr>
        <p:spPr bwMode="auto">
          <a:xfrm flipV="1">
            <a:off x="11270499" y="6117639"/>
            <a:ext cx="1342324" cy="7958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直線矢印コネクタ 19"/>
          <p:cNvCxnSpPr>
            <a:stCxn id="3" idx="6"/>
            <a:endCxn id="23" idx="1"/>
          </p:cNvCxnSpPr>
          <p:nvPr/>
        </p:nvCxnSpPr>
        <p:spPr bwMode="auto">
          <a:xfrm>
            <a:off x="11270499" y="6913504"/>
            <a:ext cx="1342324" cy="614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67158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因子分析との関連</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正方形/長方形 4"/>
          <p:cNvSpPr/>
          <p:nvPr/>
        </p:nvSpPr>
        <p:spPr>
          <a:xfrm>
            <a:off x="911523" y="1430735"/>
            <a:ext cx="15043682" cy="3970318"/>
          </a:xfrm>
          <a:prstGeom prst="rect">
            <a:avLst/>
          </a:prstGeom>
        </p:spPr>
        <p:txBody>
          <a:bodyPr wrap="square">
            <a:spAutoFit/>
          </a:bodyPr>
          <a:lstStyle/>
          <a:p>
            <a:r>
              <a:rPr lang="ja-JP" altLang="en-US" sz="3600" dirty="0" smtClean="0">
                <a:solidFill>
                  <a:srgbClr val="202122"/>
                </a:solidFill>
                <a:latin typeface="+mj-ea"/>
                <a:ea typeface="+mj-ea"/>
              </a:rPr>
              <a:t>こうした</a:t>
            </a:r>
            <a:r>
              <a:rPr lang="ja-JP" altLang="en-US" sz="3600" dirty="0">
                <a:solidFill>
                  <a:srgbClr val="202122"/>
                </a:solidFill>
                <a:latin typeface="+mj-ea"/>
                <a:ea typeface="+mj-ea"/>
              </a:rPr>
              <a:t>手法</a:t>
            </a:r>
            <a:r>
              <a:rPr lang="ja-JP" altLang="en-US" sz="3600" dirty="0" smtClean="0">
                <a:solidFill>
                  <a:srgbClr val="202122"/>
                </a:solidFill>
                <a:latin typeface="+mj-ea"/>
                <a:ea typeface="+mj-ea"/>
              </a:rPr>
              <a:t>は今後学習する</a:t>
            </a:r>
            <a:r>
              <a:rPr lang="en-US" altLang="ja-JP" sz="3600" dirty="0" smtClean="0">
                <a:solidFill>
                  <a:srgbClr val="202122"/>
                </a:solidFill>
                <a:latin typeface="+mj-ea"/>
                <a:ea typeface="+mj-ea"/>
              </a:rPr>
              <a:t>”</a:t>
            </a:r>
            <a:r>
              <a:rPr lang="ja-JP" altLang="en-US" sz="3600" dirty="0" smtClean="0">
                <a:solidFill>
                  <a:srgbClr val="202122"/>
                </a:solidFill>
                <a:latin typeface="+mj-ea"/>
                <a:ea typeface="+mj-ea"/>
              </a:rPr>
              <a:t>因子分析</a:t>
            </a:r>
            <a:r>
              <a:rPr lang="en-US" altLang="ja-JP" sz="3600" dirty="0" smtClean="0">
                <a:solidFill>
                  <a:srgbClr val="202122"/>
                </a:solidFill>
                <a:latin typeface="+mj-ea"/>
                <a:ea typeface="+mj-ea"/>
              </a:rPr>
              <a:t>”</a:t>
            </a:r>
            <a:r>
              <a:rPr lang="ja-JP" altLang="en-US" sz="3600" dirty="0" smtClean="0">
                <a:solidFill>
                  <a:srgbClr val="202122"/>
                </a:solidFill>
                <a:latin typeface="+mj-ea"/>
                <a:ea typeface="+mj-ea"/>
              </a:rPr>
              <a:t>も含んでいます。因子分析とは、観察変数の背後に潜在的にある少数の要因の存在を仮定してモデル化し、観測された相関係数行列の分解を行い、解釈を導く手法で</a:t>
            </a:r>
            <a:r>
              <a:rPr lang="ja-JP" altLang="en-US" sz="3600" dirty="0">
                <a:solidFill>
                  <a:srgbClr val="202122"/>
                </a:solidFill>
                <a:latin typeface="+mj-ea"/>
                <a:ea typeface="+mj-ea"/>
              </a:rPr>
              <a:t>す</a:t>
            </a:r>
            <a:r>
              <a:rPr lang="ja-JP" altLang="en-US" sz="3600" dirty="0" smtClean="0">
                <a:solidFill>
                  <a:srgbClr val="202122"/>
                </a:solidFill>
                <a:latin typeface="+mj-ea"/>
                <a:ea typeface="+mj-ea"/>
              </a:rPr>
              <a:t>。</a:t>
            </a:r>
            <a:endParaRPr lang="en-US" altLang="ja-JP" sz="3600" dirty="0" smtClean="0">
              <a:solidFill>
                <a:srgbClr val="202122"/>
              </a:solidFill>
              <a:latin typeface="+mj-ea"/>
              <a:ea typeface="+mj-ea"/>
            </a:endParaRPr>
          </a:p>
          <a:p>
            <a:endParaRPr lang="en-US" altLang="ja-JP" sz="3600" dirty="0" smtClean="0">
              <a:solidFill>
                <a:srgbClr val="202122"/>
              </a:solidFill>
              <a:latin typeface="+mj-ea"/>
              <a:ea typeface="+mj-ea"/>
            </a:endParaRPr>
          </a:p>
          <a:p>
            <a:r>
              <a:rPr lang="ja-JP" altLang="en-US" sz="3600" dirty="0" smtClean="0">
                <a:solidFill>
                  <a:srgbClr val="202122"/>
                </a:solidFill>
                <a:latin typeface="+mj-ea"/>
                <a:ea typeface="+mj-ea"/>
              </a:rPr>
              <a:t>別の言い方をすれば、「</a:t>
            </a:r>
            <a:r>
              <a:rPr lang="ja-JP" altLang="en-US" sz="3600" b="1" dirty="0" smtClean="0">
                <a:solidFill>
                  <a:srgbClr val="202122"/>
                </a:solidFill>
                <a:latin typeface="+mj-ea"/>
                <a:ea typeface="+mj-ea"/>
              </a:rPr>
              <a:t>観測変数間の相関を、潜在変数を共変量とした疑似相関として説明するモデル</a:t>
            </a:r>
            <a:r>
              <a:rPr lang="ja-JP" altLang="en-US" sz="3600" dirty="0" smtClean="0">
                <a:solidFill>
                  <a:srgbClr val="202122"/>
                </a:solidFill>
                <a:latin typeface="+mj-ea"/>
                <a:ea typeface="+mj-ea"/>
              </a:rPr>
              <a:t>」</a:t>
            </a:r>
            <a:r>
              <a:rPr lang="en-US" altLang="ja-JP" sz="3600" baseline="30000" dirty="0" smtClean="0">
                <a:solidFill>
                  <a:srgbClr val="202122"/>
                </a:solidFill>
                <a:latin typeface="+mj-ea"/>
                <a:ea typeface="+mj-ea"/>
              </a:rPr>
              <a:t>※</a:t>
            </a:r>
            <a:r>
              <a:rPr lang="ja-JP" altLang="en-US" sz="3600" dirty="0" smtClean="0">
                <a:solidFill>
                  <a:srgbClr val="202122"/>
                </a:solidFill>
                <a:latin typeface="+mj-ea"/>
                <a:ea typeface="+mj-ea"/>
              </a:rPr>
              <a:t>です。</a:t>
            </a:r>
            <a:endParaRPr lang="en-US" altLang="ja-JP" sz="3600" dirty="0">
              <a:solidFill>
                <a:srgbClr val="202122"/>
              </a:solidFill>
              <a:latin typeface="+mj-ea"/>
              <a:ea typeface="+mj-ea"/>
            </a:endParaRPr>
          </a:p>
          <a:p>
            <a:r>
              <a:rPr lang="ja-JP" altLang="en-US" sz="3600" dirty="0" smtClean="0">
                <a:solidFill>
                  <a:srgbClr val="202122"/>
                </a:solidFill>
                <a:latin typeface="+mj-ea"/>
                <a:ea typeface="+mj-ea"/>
              </a:rPr>
              <a:t>因子分析については、</a:t>
            </a:r>
            <a:r>
              <a:rPr lang="en-US" altLang="ja-JP" sz="3600" dirty="0" smtClean="0">
                <a:solidFill>
                  <a:srgbClr val="202122"/>
                </a:solidFill>
                <a:latin typeface="+mj-ea"/>
                <a:ea typeface="+mj-ea"/>
              </a:rPr>
              <a:t>dm-09</a:t>
            </a:r>
            <a:r>
              <a:rPr lang="ja-JP" altLang="en-US" sz="3600" dirty="0" smtClean="0">
                <a:solidFill>
                  <a:srgbClr val="202122"/>
                </a:solidFill>
                <a:latin typeface="+mj-ea"/>
                <a:ea typeface="+mj-ea"/>
              </a:rPr>
              <a:t>で改めて紹介します。</a:t>
            </a:r>
            <a:endParaRPr lang="en-US" altLang="ja-JP" sz="3600" dirty="0" smtClean="0">
              <a:solidFill>
                <a:srgbClr val="202122"/>
              </a:solidFill>
              <a:latin typeface="+mj-ea"/>
              <a:ea typeface="+mj-ea"/>
            </a:endParaRPr>
          </a:p>
        </p:txBody>
      </p:sp>
      <p:sp>
        <p:nvSpPr>
          <p:cNvPr id="7" name="正方形/長方形 6"/>
          <p:cNvSpPr/>
          <p:nvPr/>
        </p:nvSpPr>
        <p:spPr bwMode="auto">
          <a:xfrm>
            <a:off x="12010931" y="7683813"/>
            <a:ext cx="1357976"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9" name="円/楕円 8"/>
          <p:cNvSpPr/>
          <p:nvPr/>
        </p:nvSpPr>
        <p:spPr bwMode="auto">
          <a:xfrm>
            <a:off x="9840515" y="7416102"/>
            <a:ext cx="828092" cy="71137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0" name="直線矢印コネクタ 9"/>
          <p:cNvCxnSpPr>
            <a:stCxn id="9" idx="6"/>
          </p:cNvCxnSpPr>
          <p:nvPr/>
        </p:nvCxnSpPr>
        <p:spPr bwMode="auto">
          <a:xfrm flipV="1">
            <a:off x="10668607" y="6873723"/>
            <a:ext cx="1342324" cy="8980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線矢印コネクタ 10"/>
          <p:cNvCxnSpPr>
            <a:stCxn id="9" idx="6"/>
            <a:endCxn id="7" idx="1"/>
          </p:cNvCxnSpPr>
          <p:nvPr/>
        </p:nvCxnSpPr>
        <p:spPr bwMode="auto">
          <a:xfrm>
            <a:off x="10668607" y="7771791"/>
            <a:ext cx="1342324" cy="3080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円/楕円 11"/>
          <p:cNvSpPr/>
          <p:nvPr/>
        </p:nvSpPr>
        <p:spPr bwMode="auto">
          <a:xfrm>
            <a:off x="9804511" y="6423673"/>
            <a:ext cx="828092" cy="71137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7" name="正方形/長方形 16"/>
          <p:cNvSpPr/>
          <p:nvPr/>
        </p:nvSpPr>
        <p:spPr bwMode="auto">
          <a:xfrm>
            <a:off x="12000755" y="6615311"/>
            <a:ext cx="1357976"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
        <p:nvSpPr>
          <p:cNvPr id="19" name="正方形/長方形 18"/>
          <p:cNvSpPr/>
          <p:nvPr/>
        </p:nvSpPr>
        <p:spPr bwMode="auto">
          <a:xfrm>
            <a:off x="12000755" y="5244983"/>
            <a:ext cx="1357976" cy="7920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cxnSp>
        <p:nvCxnSpPr>
          <p:cNvPr id="20" name="直線矢印コネクタ 19"/>
          <p:cNvCxnSpPr>
            <a:stCxn id="9" idx="6"/>
            <a:endCxn id="19" idx="1"/>
          </p:cNvCxnSpPr>
          <p:nvPr/>
        </p:nvCxnSpPr>
        <p:spPr bwMode="auto">
          <a:xfrm flipV="1">
            <a:off x="10668607" y="5641027"/>
            <a:ext cx="1332148" cy="21307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テキスト ボックス 22"/>
          <p:cNvSpPr txBox="1"/>
          <p:nvPr/>
        </p:nvSpPr>
        <p:spPr>
          <a:xfrm>
            <a:off x="12072763" y="6128095"/>
            <a:ext cx="1563061" cy="523220"/>
          </a:xfrm>
          <a:prstGeom prst="rect">
            <a:avLst/>
          </a:prstGeom>
          <a:noFill/>
        </p:spPr>
        <p:txBody>
          <a:bodyPr wrap="square" rtlCol="0">
            <a:spAutoFit/>
          </a:bodyPr>
          <a:lstStyle/>
          <a:p>
            <a:pPr algn="ctr"/>
            <a:r>
              <a:rPr lang="ja-JP" altLang="en-US" sz="2800" dirty="0" smtClean="0">
                <a:latin typeface="+mj-ea"/>
                <a:ea typeface="+mj-ea"/>
              </a:rPr>
              <a:t>・・・</a:t>
            </a:r>
            <a:endParaRPr lang="en-US" altLang="ja-JP" sz="2800" dirty="0" smtClean="0">
              <a:latin typeface="+mj-ea"/>
              <a:ea typeface="+mj-ea"/>
            </a:endParaRPr>
          </a:p>
        </p:txBody>
      </p:sp>
      <p:cxnSp>
        <p:nvCxnSpPr>
          <p:cNvPr id="24" name="直線矢印コネクタ 23"/>
          <p:cNvCxnSpPr>
            <a:stCxn id="12" idx="6"/>
            <a:endCxn id="19" idx="1"/>
          </p:cNvCxnSpPr>
          <p:nvPr/>
        </p:nvCxnSpPr>
        <p:spPr bwMode="auto">
          <a:xfrm flipV="1">
            <a:off x="10632603" y="5641027"/>
            <a:ext cx="1368152" cy="11383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直線矢印コネクタ 26"/>
          <p:cNvCxnSpPr>
            <a:stCxn id="12" idx="6"/>
            <a:endCxn id="17" idx="1"/>
          </p:cNvCxnSpPr>
          <p:nvPr/>
        </p:nvCxnSpPr>
        <p:spPr bwMode="auto">
          <a:xfrm>
            <a:off x="10632603" y="6779362"/>
            <a:ext cx="1368152" cy="2319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直線矢印コネクタ 29"/>
          <p:cNvCxnSpPr>
            <a:stCxn id="12" idx="6"/>
            <a:endCxn id="7" idx="1"/>
          </p:cNvCxnSpPr>
          <p:nvPr/>
        </p:nvCxnSpPr>
        <p:spPr bwMode="auto">
          <a:xfrm>
            <a:off x="10632603" y="6779362"/>
            <a:ext cx="1378328" cy="13004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正方形/長方形 17"/>
          <p:cNvSpPr/>
          <p:nvPr/>
        </p:nvSpPr>
        <p:spPr>
          <a:xfrm>
            <a:off x="1063923" y="8807489"/>
            <a:ext cx="15043682" cy="400110"/>
          </a:xfrm>
          <a:prstGeom prst="rect">
            <a:avLst/>
          </a:prstGeom>
        </p:spPr>
        <p:txBody>
          <a:bodyPr wrap="square">
            <a:spAutoFit/>
          </a:bodyPr>
          <a:lstStyle/>
          <a:p>
            <a:r>
              <a:rPr lang="en-US" altLang="ja-JP" sz="2000" dirty="0" smtClean="0">
                <a:solidFill>
                  <a:srgbClr val="202122"/>
                </a:solidFill>
                <a:latin typeface="+mj-ea"/>
                <a:ea typeface="+mj-ea"/>
              </a:rPr>
              <a:t>※</a:t>
            </a:r>
            <a:r>
              <a:rPr lang="ja-JP" altLang="en-US" sz="2000" dirty="0" smtClean="0">
                <a:solidFill>
                  <a:srgbClr val="202122"/>
                </a:solidFill>
                <a:latin typeface="+mj-ea"/>
                <a:ea typeface="+mj-ea"/>
              </a:rPr>
              <a:t>小島：「</a:t>
            </a:r>
            <a:r>
              <a:rPr lang="en-US" altLang="ja-JP" sz="2000" dirty="0" smtClean="0">
                <a:solidFill>
                  <a:srgbClr val="202122"/>
                </a:solidFill>
                <a:latin typeface="+mj-ea"/>
                <a:ea typeface="+mj-ea"/>
              </a:rPr>
              <a:t>Excel</a:t>
            </a:r>
            <a:r>
              <a:rPr lang="ja-JP" altLang="en-US" sz="2000" dirty="0" smtClean="0">
                <a:solidFill>
                  <a:srgbClr val="202122"/>
                </a:solidFill>
                <a:latin typeface="+mj-ea"/>
                <a:ea typeface="+mj-ea"/>
              </a:rPr>
              <a:t>で学ぶ共分散構造分析とグラフィカルモデリング」、オーム社</a:t>
            </a:r>
            <a:r>
              <a:rPr lang="en-US" altLang="ja-JP" sz="2000" dirty="0" smtClean="0">
                <a:solidFill>
                  <a:srgbClr val="202122"/>
                </a:solidFill>
                <a:latin typeface="+mj-ea"/>
                <a:ea typeface="+mj-ea"/>
              </a:rPr>
              <a:t>(2006)</a:t>
            </a:r>
          </a:p>
        </p:txBody>
      </p:sp>
    </p:spTree>
    <p:extLst>
      <p:ext uri="{BB962C8B-B14F-4D97-AF65-F5344CB8AC3E}">
        <p14:creationId xmlns:p14="http://schemas.microsoft.com/office/powerpoint/2010/main" val="24751075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sz="8000" dirty="0"/>
              <a:t>4</a:t>
            </a:r>
            <a:r>
              <a:rPr lang="en-US" altLang="ja-JP" sz="8000" dirty="0" smtClean="0"/>
              <a:t>. </a:t>
            </a:r>
            <a:r>
              <a:rPr lang="ja-JP" altLang="en-US" sz="8000" dirty="0" smtClean="0"/>
              <a:t>重回帰分析の発展①</a:t>
            </a:r>
            <a:endParaRPr lang="ja-JP" altLang="en-US" sz="8000" dirty="0"/>
          </a:p>
        </p:txBody>
      </p:sp>
      <p:sp>
        <p:nvSpPr>
          <p:cNvPr id="2" name="フッター プレースホルダー 1"/>
          <p:cNvSpPr>
            <a:spLocks noGrp="1"/>
          </p:cNvSpPr>
          <p:nvPr>
            <p:ph type="ftr" sz="quarter" idx="10"/>
          </p:nvPr>
        </p:nvSpPr>
        <p:spPr/>
        <p:txBody>
          <a:bodyPr/>
          <a:lstStyle/>
          <a:p>
            <a:r>
              <a:rPr lang="en-US" altLang="ja-JP" dirty="0" smtClean="0"/>
              <a:t>Copyright © 2022 by INIAD</a:t>
            </a:r>
            <a:endParaRPr lang="ja-JP" altLang="en-US" dirty="0"/>
          </a:p>
        </p:txBody>
      </p:sp>
      <p:sp>
        <p:nvSpPr>
          <p:cNvPr id="3" name="スライド番号プレースホルダー 2"/>
          <p:cNvSpPr>
            <a:spLocks noGrp="1"/>
          </p:cNvSpPr>
          <p:nvPr>
            <p:ph type="sldNum" sz="quarter" idx="11"/>
          </p:nvPr>
        </p:nvSpPr>
        <p:spPr/>
        <p:txBody>
          <a:bodyPr/>
          <a:lstStyle/>
          <a:p>
            <a:pPr>
              <a:defRPr/>
            </a:pPr>
            <a:fld id="{E62AD30C-4FD0-4E41-9633-AA73C86D07D0}" type="slidenum">
              <a:rPr lang="ja-JP" altLang="en-US" smtClean="0"/>
              <a:pPr>
                <a:defRPr/>
              </a:pPr>
              <a:t>58</a:t>
            </a:fld>
            <a:endParaRPr lang="en-US" altLang="ja-JP" dirty="0"/>
          </a:p>
        </p:txBody>
      </p:sp>
      <p:sp>
        <p:nvSpPr>
          <p:cNvPr id="4" name="テキスト プレースホルダー 3"/>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005579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ja-JP" altLang="en-US" dirty="0" smtClean="0"/>
              <a:t>線形（重）回帰分析の前提</a:t>
            </a:r>
            <a:endParaRPr kumimoji="1" lang="ja-JP" altLang="en-US" dirty="0"/>
          </a:p>
        </p:txBody>
      </p:sp>
      <p:sp>
        <p:nvSpPr>
          <p:cNvPr id="2" name="フッター プレースホルダー 1"/>
          <p:cNvSpPr>
            <a:spLocks noGrp="1"/>
          </p:cNvSpPr>
          <p:nvPr>
            <p:ph type="ftr" sz="quarter" idx="3"/>
          </p:nvPr>
        </p:nvSpPr>
        <p:spPr/>
        <p:txBody>
          <a:bodyPr/>
          <a:lstStyle/>
          <a:p>
            <a:r>
              <a:rPr lang="en-US">
                <a:solidFill>
                  <a:srgbClr val="FFFFFF">
                    <a:lumMod val="75000"/>
                  </a:srgbClr>
                </a:solidFill>
              </a:rPr>
              <a:t>Copyright © 2022 by INIAD</a:t>
            </a:r>
            <a:endParaRPr dirty="0">
              <a:solidFill>
                <a:srgbClr val="FFFFFF">
                  <a:lumMod val="75000"/>
                </a:srgbClr>
              </a:solidFill>
            </a:endParaRPr>
          </a:p>
        </p:txBody>
      </p:sp>
      <p:sp>
        <p:nvSpPr>
          <p:cNvPr id="3" name="スライド番号プレースホルダー 2"/>
          <p:cNvSpPr>
            <a:spLocks noGrp="1"/>
          </p:cNvSpPr>
          <p:nvPr>
            <p:ph type="sldNum" sz="quarter" idx="4"/>
          </p:nvPr>
        </p:nvSpPr>
        <p:spPr/>
        <p:txBody>
          <a:bodyPr/>
          <a:lstStyle/>
          <a:p>
            <a:pPr>
              <a:defRPr/>
            </a:pPr>
            <a:fld id="{E62AD30C-4FD0-4E41-9633-AA73C86D07D0}" type="slidenum">
              <a:rPr lang="ja-JP" altLang="en-US" smtClean="0">
                <a:solidFill>
                  <a:srgbClr val="FFFFFF">
                    <a:lumMod val="75000"/>
                  </a:srgbClr>
                </a:solidFill>
              </a:rPr>
              <a:pPr>
                <a:defRPr/>
              </a:pPr>
              <a:t>59</a:t>
            </a:fld>
            <a:endParaRPr lang="en-US" altLang="ja-JP" dirty="0">
              <a:solidFill>
                <a:srgbClr val="FFFFFF">
                  <a:lumMod val="75000"/>
                </a:srgbClr>
              </a:solidFill>
            </a:endParaRPr>
          </a:p>
        </p:txBody>
      </p:sp>
      <mc:AlternateContent xmlns:mc="http://schemas.openxmlformats.org/markup-compatibility/2006" xmlns:a14="http://schemas.microsoft.com/office/drawing/2010/main">
        <mc:Choice Requires="a14">
          <p:sp>
            <p:nvSpPr>
              <p:cNvPr id="26" name="テキスト ボックス 3"/>
              <p:cNvSpPr txBox="1">
                <a:spLocks noChangeArrowheads="1"/>
              </p:cNvSpPr>
              <p:nvPr/>
            </p:nvSpPr>
            <p:spPr bwMode="auto">
              <a:xfrm>
                <a:off x="1163551" y="1538747"/>
                <a:ext cx="13583468" cy="2539157"/>
              </a:xfrm>
              <a:prstGeom prst="rect">
                <a:avLst/>
              </a:prstGeom>
              <a:noFill/>
              <a:ln w="9525">
                <a:noFill/>
                <a:miter lim="800000"/>
                <a:headEnd/>
                <a:tailEnd/>
              </a:ln>
            </p:spPr>
            <p:txBody>
              <a:bodyPr wrap="square">
                <a:spAutoFit/>
              </a:bodyPr>
              <a:lstStyle/>
              <a:p>
                <a:pPr marL="449263" indent="-449263" eaLnBrk="1" hangingPunct="1">
                  <a:spcAft>
                    <a:spcPts val="600"/>
                  </a:spcAft>
                  <a:defRPr/>
                </a:pPr>
                <a:r>
                  <a:rPr lang="ja-JP" altLang="en-US" sz="3600" dirty="0" smtClean="0">
                    <a:latin typeface="+mn-ea"/>
                    <a:ea typeface="+mn-ea"/>
                  </a:rPr>
                  <a:t>単回帰分析・重回帰分析では、母集団が（多変量）</a:t>
                </a:r>
                <a:r>
                  <a:rPr lang="ja-JP" altLang="en-US" sz="3600" dirty="0" smtClean="0">
                    <a:solidFill>
                      <a:srgbClr val="FF0000"/>
                    </a:solidFill>
                    <a:latin typeface="+mn-ea"/>
                    <a:ea typeface="+mn-ea"/>
                  </a:rPr>
                  <a:t>正規分布</a:t>
                </a:r>
                <a:r>
                  <a:rPr lang="ja-JP" altLang="en-US" sz="3600" dirty="0" smtClean="0">
                    <a:latin typeface="+mn-ea"/>
                    <a:ea typeface="+mn-ea"/>
                  </a:rPr>
                  <a:t>に</a:t>
                </a:r>
                <a:endParaRPr lang="en-US" altLang="ja-JP" sz="3600" dirty="0" smtClean="0">
                  <a:latin typeface="+mn-ea"/>
                  <a:ea typeface="+mn-ea"/>
                </a:endParaRPr>
              </a:p>
              <a:p>
                <a:pPr marL="449263" indent="-449263" eaLnBrk="1" hangingPunct="1">
                  <a:spcAft>
                    <a:spcPts val="600"/>
                  </a:spcAft>
                  <a:defRPr/>
                </a:pPr>
                <a:r>
                  <a:rPr lang="ja-JP" altLang="en-US" sz="3600" dirty="0" smtClean="0">
                    <a:latin typeface="+mn-ea"/>
                    <a:ea typeface="+mn-ea"/>
                  </a:rPr>
                  <a:t>従っていることを仮定しています。説明変数が与えられた時の従</a:t>
                </a:r>
                <a:endParaRPr lang="en-US" altLang="ja-JP" sz="3600" dirty="0" smtClean="0">
                  <a:latin typeface="+mn-ea"/>
                  <a:ea typeface="+mn-ea"/>
                </a:endParaRPr>
              </a:p>
              <a:p>
                <a:pPr marL="449263" indent="-449263" eaLnBrk="1" hangingPunct="1">
                  <a:spcAft>
                    <a:spcPts val="600"/>
                  </a:spcAft>
                  <a:defRPr/>
                </a:pPr>
                <a:r>
                  <a:rPr lang="ja-JP" altLang="en-US" sz="3600" dirty="0" smtClean="0">
                    <a:latin typeface="+mn-ea"/>
                    <a:ea typeface="+mn-ea"/>
                  </a:rPr>
                  <a:t>属変数</a:t>
                </a:r>
                <a14:m>
                  <m:oMath xmlns:m="http://schemas.openxmlformats.org/officeDocument/2006/math">
                    <m:r>
                      <a:rPr lang="en-US" altLang="ja-JP" sz="3600" b="0" i="1" smtClean="0">
                        <a:latin typeface="Cambria Math" panose="02040503050406030204" pitchFamily="18" charset="0"/>
                        <a:ea typeface="+mn-ea"/>
                      </a:rPr>
                      <m:t>𝑦</m:t>
                    </m:r>
                  </m:oMath>
                </a14:m>
                <a:r>
                  <a:rPr lang="ja-JP" altLang="en-US" sz="3600" dirty="0" smtClean="0">
                    <a:latin typeface="+mn-ea"/>
                    <a:ea typeface="+mn-ea"/>
                  </a:rPr>
                  <a:t>の条件付き確率密度も分散が説明変数に依存しない正規</a:t>
                </a:r>
                <a:endParaRPr lang="en-US" altLang="ja-JP" sz="3600" dirty="0" smtClean="0">
                  <a:latin typeface="+mn-ea"/>
                  <a:ea typeface="+mn-ea"/>
                </a:endParaRPr>
              </a:p>
              <a:p>
                <a:pPr marL="449263" indent="-449263" eaLnBrk="1" hangingPunct="1">
                  <a:spcAft>
                    <a:spcPts val="600"/>
                  </a:spcAft>
                  <a:defRPr/>
                </a:pPr>
                <a:r>
                  <a:rPr lang="ja-JP" altLang="en-US" sz="3600" dirty="0" smtClean="0">
                    <a:latin typeface="+mn-ea"/>
                    <a:ea typeface="+mn-ea"/>
                  </a:rPr>
                  <a:t>分布に従います。</a:t>
                </a:r>
                <a:endParaRPr lang="en-US" altLang="ja-JP" sz="3600" dirty="0" smtClean="0">
                  <a:latin typeface="+mn-ea"/>
                  <a:ea typeface="+mn-ea"/>
                </a:endParaRPr>
              </a:p>
            </p:txBody>
          </p:sp>
        </mc:Choice>
        <mc:Fallback xmlns="">
          <p:sp>
            <p:nvSpPr>
              <p:cNvPr id="26" name="テキスト ボックス 3"/>
              <p:cNvSpPr txBox="1">
                <a:spLocks noRot="1" noChangeAspect="1" noMove="1" noResize="1" noEditPoints="1" noAdjustHandles="1" noChangeArrowheads="1" noChangeShapeType="1" noTextEdit="1"/>
              </p:cNvSpPr>
              <p:nvPr/>
            </p:nvSpPr>
            <p:spPr bwMode="auto">
              <a:xfrm>
                <a:off x="1163551" y="1538747"/>
                <a:ext cx="13583468" cy="2539157"/>
              </a:xfrm>
              <a:prstGeom prst="rect">
                <a:avLst/>
              </a:prstGeom>
              <a:blipFill rotWithShape="0">
                <a:blip r:embed="rId2"/>
                <a:stretch>
                  <a:fillRect l="-1391" t="-3597" r="-314" b="-7914"/>
                </a:stretch>
              </a:blipFill>
              <a:ln w="9525">
                <a:noFill/>
                <a:miter lim="800000"/>
                <a:headEnd/>
                <a:tailEnd/>
              </a:ln>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3755839" y="4815111"/>
            <a:ext cx="7896225" cy="4267200"/>
          </a:xfrm>
          <a:prstGeom prst="rect">
            <a:avLst/>
          </a:prstGeom>
        </p:spPr>
      </p:pic>
    </p:spTree>
    <p:extLst>
      <p:ext uri="{BB962C8B-B14F-4D97-AF65-F5344CB8AC3E}">
        <p14:creationId xmlns:p14="http://schemas.microsoft.com/office/powerpoint/2010/main" val="359637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例題   </a:t>
            </a:r>
            <a:endParaRPr kumimoji="1" lang="ja-JP" altLang="en-US" dirty="0">
              <a:solidFill>
                <a:schemeClr val="bg2">
                  <a:lumMod val="25000"/>
                </a:schemeClr>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a:t>
            </a:fld>
            <a:endParaRPr lang="en-US" altLang="ja-JP" dirty="0"/>
          </a:p>
        </p:txBody>
      </p:sp>
      <p:sp>
        <p:nvSpPr>
          <p:cNvPr id="6" name="正方形/長方形 3"/>
          <p:cNvSpPr>
            <a:spLocks noChangeArrowheads="1"/>
          </p:cNvSpPr>
          <p:nvPr/>
        </p:nvSpPr>
        <p:spPr bwMode="auto">
          <a:xfrm>
            <a:off x="523875" y="1682763"/>
            <a:ext cx="1604938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データ</a:t>
            </a:r>
            <a:r>
              <a:rPr lang="en-US" altLang="ja-JP" sz="3600" dirty="0" smtClean="0">
                <a:latin typeface="+mj-ea"/>
                <a:ea typeface="+mj-ea"/>
              </a:rPr>
              <a:t> “height.csv”</a:t>
            </a:r>
            <a:r>
              <a:rPr lang="ja-JP" altLang="en-US" sz="3600" dirty="0" smtClean="0">
                <a:latin typeface="+mj-ea"/>
                <a:ea typeface="+mj-ea"/>
              </a:rPr>
              <a:t>には、ある学校の生徒たちに同じ試験を受けてもらった際の</a:t>
            </a:r>
            <a:r>
              <a:rPr lang="en-US" altLang="ja-JP" sz="3600" dirty="0" smtClean="0">
                <a:latin typeface="+mj-ea"/>
                <a:ea typeface="+mj-ea"/>
              </a:rPr>
              <a:t>”</a:t>
            </a:r>
            <a:r>
              <a:rPr lang="ja-JP" altLang="en-US" sz="3600" dirty="0" smtClean="0">
                <a:latin typeface="+mj-ea"/>
                <a:ea typeface="+mj-ea"/>
              </a:rPr>
              <a:t>年齢</a:t>
            </a:r>
            <a:r>
              <a:rPr lang="en-US" altLang="ja-JP" sz="3600" dirty="0" smtClean="0">
                <a:latin typeface="+mj-ea"/>
                <a:ea typeface="+mj-ea"/>
              </a:rPr>
              <a:t>(Age)”,</a:t>
            </a:r>
            <a:r>
              <a:rPr lang="ja-JP" altLang="en-US" sz="3600" dirty="0" smtClean="0">
                <a:latin typeface="+mj-ea"/>
                <a:ea typeface="+mj-ea"/>
              </a:rPr>
              <a:t>“身長</a:t>
            </a:r>
            <a:r>
              <a:rPr lang="en-US" altLang="ja-JP" sz="3600" dirty="0" smtClean="0">
                <a:latin typeface="+mj-ea"/>
                <a:ea typeface="+mj-ea"/>
              </a:rPr>
              <a:t>(height)</a:t>
            </a:r>
            <a:r>
              <a:rPr lang="ja-JP" altLang="en-US" sz="3600" dirty="0" smtClean="0">
                <a:latin typeface="+mj-ea"/>
                <a:ea typeface="+mj-ea"/>
              </a:rPr>
              <a:t>”</a:t>
            </a:r>
            <a:r>
              <a:rPr lang="en-US" altLang="ja-JP" sz="3600" dirty="0" smtClean="0">
                <a:latin typeface="+mj-ea"/>
                <a:ea typeface="+mj-ea"/>
              </a:rPr>
              <a:t>,”</a:t>
            </a:r>
            <a:r>
              <a:rPr lang="ja-JP" altLang="en-US" sz="3600" dirty="0" smtClean="0">
                <a:latin typeface="+mj-ea"/>
                <a:ea typeface="+mj-ea"/>
              </a:rPr>
              <a:t>体重</a:t>
            </a:r>
            <a:r>
              <a:rPr lang="en-US" altLang="ja-JP" sz="3600" dirty="0" smtClean="0">
                <a:latin typeface="+mj-ea"/>
                <a:ea typeface="+mj-ea"/>
              </a:rPr>
              <a:t>(weight)”,</a:t>
            </a:r>
            <a:r>
              <a:rPr lang="ja-JP" altLang="en-US" sz="3600" dirty="0" smtClean="0">
                <a:latin typeface="+mj-ea"/>
                <a:ea typeface="+mj-ea"/>
              </a:rPr>
              <a:t>“得点</a:t>
            </a:r>
            <a:r>
              <a:rPr lang="en-US" altLang="ja-JP" sz="3600" dirty="0" smtClean="0">
                <a:latin typeface="+mj-ea"/>
                <a:ea typeface="+mj-ea"/>
              </a:rPr>
              <a:t>(score)</a:t>
            </a:r>
            <a:r>
              <a:rPr lang="ja-JP" altLang="en-US" sz="3600" dirty="0" smtClean="0">
                <a:latin typeface="+mj-ea"/>
                <a:ea typeface="+mj-ea"/>
              </a:rPr>
              <a:t>”が入っています。</a:t>
            </a:r>
            <a:endParaRPr lang="en-US" altLang="ja-JP" sz="3600" dirty="0" smtClean="0">
              <a:latin typeface="+mj-ea"/>
              <a:ea typeface="+mj-ea"/>
            </a:endParaRPr>
          </a:p>
          <a:p>
            <a:pPr marL="0" indent="0" eaLnBrk="1" hangingPunct="1">
              <a:spcAft>
                <a:spcPts val="1200"/>
              </a:spcAft>
              <a:buClr>
                <a:srgbClr val="A50021"/>
              </a:buClr>
            </a:pPr>
            <a:r>
              <a:rPr lang="ja-JP" altLang="en-US" sz="3600" dirty="0">
                <a:latin typeface="+mj-ea"/>
                <a:ea typeface="+mj-ea"/>
              </a:rPr>
              <a:t>これについて</a:t>
            </a:r>
            <a:r>
              <a:rPr lang="ja-JP" altLang="en-US" sz="3600" dirty="0" smtClean="0">
                <a:latin typeface="+mj-ea"/>
                <a:ea typeface="+mj-ea"/>
              </a:rPr>
              <a:t>、</a:t>
            </a:r>
            <a:r>
              <a:rPr lang="en-US" altLang="ja-JP" sz="3600" dirty="0" smtClean="0">
                <a:latin typeface="+mj-ea"/>
                <a:ea typeface="+mj-ea"/>
              </a:rPr>
              <a:t>”</a:t>
            </a:r>
            <a:r>
              <a:rPr lang="ja-JP" altLang="en-US" sz="3600" dirty="0" smtClean="0">
                <a:latin typeface="+mj-ea"/>
                <a:ea typeface="+mj-ea"/>
              </a:rPr>
              <a:t>身長</a:t>
            </a:r>
            <a:r>
              <a:rPr lang="en-US" altLang="ja-JP" sz="3600" dirty="0" smtClean="0">
                <a:latin typeface="+mj-ea"/>
                <a:ea typeface="+mj-ea"/>
              </a:rPr>
              <a:t>”</a:t>
            </a:r>
            <a:r>
              <a:rPr lang="ja-JP" altLang="en-US" sz="3600" dirty="0" smtClean="0">
                <a:latin typeface="+mj-ea"/>
                <a:ea typeface="+mj-ea"/>
              </a:rPr>
              <a:t>と</a:t>
            </a:r>
            <a:r>
              <a:rPr lang="en-US" altLang="ja-JP" sz="3600" dirty="0" smtClean="0">
                <a:latin typeface="+mj-ea"/>
                <a:ea typeface="+mj-ea"/>
              </a:rPr>
              <a:t>”</a:t>
            </a:r>
            <a:r>
              <a:rPr lang="ja-JP" altLang="en-US" sz="3600" dirty="0" smtClean="0">
                <a:latin typeface="+mj-ea"/>
                <a:ea typeface="+mj-ea"/>
              </a:rPr>
              <a:t>得点</a:t>
            </a:r>
            <a:r>
              <a:rPr lang="en-US" altLang="ja-JP" sz="3600" dirty="0" smtClean="0">
                <a:latin typeface="+mj-ea"/>
                <a:ea typeface="+mj-ea"/>
              </a:rPr>
              <a:t>”</a:t>
            </a:r>
            <a:r>
              <a:rPr lang="ja-JP" altLang="en-US" sz="3600" dirty="0" smtClean="0">
                <a:latin typeface="+mj-ea"/>
                <a:ea typeface="+mj-ea"/>
              </a:rPr>
              <a:t>の相関係数を求めて下さい</a:t>
            </a:r>
            <a:r>
              <a:rPr lang="en-US" altLang="ja-JP" sz="3600" dirty="0" smtClean="0">
                <a:latin typeface="+mj-ea"/>
                <a:ea typeface="+mj-ea"/>
              </a:rPr>
              <a:t>.</a:t>
            </a:r>
          </a:p>
        </p:txBody>
      </p:sp>
    </p:spTree>
    <p:extLst>
      <p:ext uri="{BB962C8B-B14F-4D97-AF65-F5344CB8AC3E}">
        <p14:creationId xmlns:p14="http://schemas.microsoft.com/office/powerpoint/2010/main" val="4294395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n-ea"/>
              </a:rPr>
              <a:t>ガウス・マルコフの定理</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60</a:t>
            </a:fld>
            <a:endParaRPr lang="en-US" altLang="ja-JP" dirty="0"/>
          </a:p>
        </p:txBody>
      </p:sp>
      <p:sp>
        <p:nvSpPr>
          <p:cNvPr id="6" name="正方形/長方形 5"/>
          <p:cNvSpPr/>
          <p:nvPr/>
        </p:nvSpPr>
        <p:spPr>
          <a:xfrm>
            <a:off x="6492143" y="8529910"/>
            <a:ext cx="7561685" cy="461665"/>
          </a:xfrm>
          <a:prstGeom prst="rect">
            <a:avLst/>
          </a:prstGeom>
        </p:spPr>
        <p:txBody>
          <a:bodyPr wrap="none">
            <a:spAutoFit/>
          </a:bodyPr>
          <a:lstStyle/>
          <a:p>
            <a:r>
              <a:rPr lang="ja-JP" altLang="en-US" dirty="0"/>
              <a:t>https://moocs.iniad.org/courses/2023/DS111/Week5/02</a:t>
            </a:r>
          </a:p>
        </p:txBody>
      </p:sp>
      <p:sp>
        <p:nvSpPr>
          <p:cNvPr id="7" name="正方形/長方形 6"/>
          <p:cNvSpPr/>
          <p:nvPr/>
        </p:nvSpPr>
        <p:spPr>
          <a:xfrm>
            <a:off x="2171663" y="8529910"/>
            <a:ext cx="3937296" cy="461665"/>
          </a:xfrm>
          <a:prstGeom prst="rect">
            <a:avLst/>
          </a:prstGeom>
        </p:spPr>
        <p:txBody>
          <a:bodyPr wrap="none">
            <a:spAutoFit/>
          </a:bodyPr>
          <a:lstStyle/>
          <a:p>
            <a:r>
              <a:rPr lang="ja-JP" altLang="en-US" dirty="0" smtClean="0"/>
              <a:t>データサイエンス基礎 </a:t>
            </a:r>
            <a:r>
              <a:rPr lang="en-US" altLang="ja-JP" dirty="0" smtClean="0"/>
              <a:t>Week5</a:t>
            </a:r>
            <a:endParaRPr lang="ja-JP" altLang="en-US" dirty="0"/>
          </a:p>
        </p:txBody>
      </p:sp>
      <p:sp>
        <p:nvSpPr>
          <p:cNvPr id="8" name="テキスト ボックス 3"/>
          <p:cNvSpPr txBox="1">
            <a:spLocks noChangeArrowheads="1"/>
          </p:cNvSpPr>
          <p:nvPr/>
        </p:nvSpPr>
        <p:spPr bwMode="auto">
          <a:xfrm>
            <a:off x="1163551" y="2313702"/>
            <a:ext cx="13583468" cy="3801041"/>
          </a:xfrm>
          <a:prstGeom prst="rect">
            <a:avLst/>
          </a:prstGeom>
          <a:noFill/>
          <a:ln w="9525">
            <a:noFill/>
            <a:miter lim="800000"/>
            <a:headEnd/>
            <a:tailEnd/>
          </a:ln>
        </p:spPr>
        <p:txBody>
          <a:bodyPr wrap="square">
            <a:spAutoFit/>
          </a:bodyPr>
          <a:lstStyle/>
          <a:p>
            <a:pPr marL="449263" indent="-449263" eaLnBrk="1" hangingPunct="1">
              <a:spcAft>
                <a:spcPts val="600"/>
              </a:spcAft>
              <a:defRPr/>
            </a:pPr>
            <a:r>
              <a:rPr lang="ja-JP" altLang="en-US" sz="3600" dirty="0" smtClean="0">
                <a:latin typeface="+mn-ea"/>
                <a:ea typeface="+mn-ea"/>
              </a:rPr>
              <a:t>またこの前提のもとで、重回帰分析の推定は最も良い推定量</a:t>
            </a:r>
            <a:r>
              <a:rPr lang="en-US" altLang="ja-JP" sz="3600" baseline="30000" dirty="0" smtClean="0">
                <a:latin typeface="+mn-ea"/>
                <a:ea typeface="+mn-ea"/>
              </a:rPr>
              <a:t>※</a:t>
            </a:r>
          </a:p>
          <a:p>
            <a:pPr marL="449263" indent="-449263" eaLnBrk="1" hangingPunct="1">
              <a:spcAft>
                <a:spcPts val="600"/>
              </a:spcAft>
              <a:defRPr/>
            </a:pPr>
            <a:r>
              <a:rPr lang="ja-JP" altLang="en-US" sz="3600" dirty="0" smtClean="0">
                <a:latin typeface="+mn-ea"/>
                <a:ea typeface="+mn-ea"/>
              </a:rPr>
              <a:t>となることが知られています。</a:t>
            </a:r>
            <a:endParaRPr lang="en-US" altLang="ja-JP" sz="3600" dirty="0" smtClean="0">
              <a:latin typeface="+mn-ea"/>
              <a:ea typeface="+mn-ea"/>
            </a:endParaRPr>
          </a:p>
          <a:p>
            <a:pPr marL="449263" indent="-449263" eaLnBrk="1" hangingPunct="1">
              <a:spcAft>
                <a:spcPts val="600"/>
              </a:spcAft>
              <a:defRPr/>
            </a:pPr>
            <a:r>
              <a:rPr lang="ja-JP" altLang="en-US" sz="3600" dirty="0">
                <a:latin typeface="+mn-ea"/>
                <a:ea typeface="+mn-ea"/>
              </a:rPr>
              <a:t>これ</a:t>
            </a:r>
            <a:r>
              <a:rPr lang="ja-JP" altLang="en-US" sz="3600" dirty="0" smtClean="0">
                <a:latin typeface="+mn-ea"/>
                <a:ea typeface="+mn-ea"/>
              </a:rPr>
              <a:t>を</a:t>
            </a:r>
            <a:r>
              <a:rPr lang="ja-JP" altLang="en-US" sz="3600" b="1" dirty="0" smtClean="0">
                <a:solidFill>
                  <a:srgbClr val="FF0000"/>
                </a:solidFill>
                <a:latin typeface="+mn-ea"/>
                <a:ea typeface="+mn-ea"/>
              </a:rPr>
              <a:t>ガウス・マルコフの定理</a:t>
            </a:r>
            <a:r>
              <a:rPr lang="ja-JP" altLang="en-US" sz="3600" dirty="0" smtClean="0">
                <a:latin typeface="+mn-ea"/>
                <a:ea typeface="+mn-ea"/>
              </a:rPr>
              <a:t>と呼びます。</a:t>
            </a:r>
            <a:endParaRPr lang="en-US" altLang="ja-JP" sz="3600" dirty="0" smtClean="0">
              <a:latin typeface="+mn-ea"/>
              <a:ea typeface="+mn-ea"/>
            </a:endParaRPr>
          </a:p>
          <a:p>
            <a:pPr marL="449263" indent="-449263" eaLnBrk="1" hangingPunct="1">
              <a:spcAft>
                <a:spcPts val="600"/>
              </a:spcAft>
              <a:defRPr/>
            </a:pPr>
            <a:endParaRPr lang="en-US" altLang="ja-JP" sz="3600" dirty="0">
              <a:latin typeface="+mn-ea"/>
              <a:ea typeface="+mn-ea"/>
            </a:endParaRPr>
          </a:p>
          <a:p>
            <a:pPr marL="449263" indent="-449263" eaLnBrk="1" hangingPunct="1">
              <a:spcAft>
                <a:spcPts val="600"/>
              </a:spcAft>
              <a:defRPr/>
            </a:pPr>
            <a:r>
              <a:rPr lang="en-US" altLang="ja-JP" sz="3600" dirty="0" smtClean="0">
                <a:latin typeface="+mn-ea"/>
                <a:ea typeface="+mn-ea"/>
              </a:rPr>
              <a:t>※</a:t>
            </a:r>
            <a:r>
              <a:rPr lang="ja-JP" altLang="en-US" sz="3600" dirty="0" smtClean="0">
                <a:latin typeface="+mn-ea"/>
                <a:ea typeface="+mn-ea"/>
              </a:rPr>
              <a:t>不偏性、有効性、一致性を備えている。統計的推定量の</a:t>
            </a:r>
            <a:r>
              <a:rPr lang="en-US" altLang="ja-JP" sz="3600" dirty="0" smtClean="0">
                <a:latin typeface="+mn-ea"/>
                <a:ea typeface="+mn-ea"/>
              </a:rPr>
              <a:t>”</a:t>
            </a:r>
            <a:r>
              <a:rPr lang="ja-JP" altLang="en-US" sz="3600" dirty="0" smtClean="0">
                <a:latin typeface="+mn-ea"/>
                <a:ea typeface="+mn-ea"/>
              </a:rPr>
              <a:t>良さ</a:t>
            </a:r>
            <a:r>
              <a:rPr lang="en-US" altLang="ja-JP" sz="3600" dirty="0" smtClean="0">
                <a:latin typeface="+mn-ea"/>
                <a:ea typeface="+mn-ea"/>
              </a:rPr>
              <a:t>”</a:t>
            </a:r>
          </a:p>
          <a:p>
            <a:pPr marL="449263" indent="-449263" eaLnBrk="1" hangingPunct="1">
              <a:spcAft>
                <a:spcPts val="600"/>
              </a:spcAft>
              <a:defRPr/>
            </a:pPr>
            <a:r>
              <a:rPr lang="ja-JP" altLang="en-US" sz="3600" dirty="0">
                <a:latin typeface="+mn-ea"/>
                <a:ea typeface="+mn-ea"/>
              </a:rPr>
              <a:t>について</a:t>
            </a:r>
            <a:r>
              <a:rPr lang="ja-JP" altLang="en-US" sz="3600" dirty="0" smtClean="0">
                <a:latin typeface="+mn-ea"/>
                <a:ea typeface="+mn-ea"/>
              </a:rPr>
              <a:t>は「データサイエンス基礎」</a:t>
            </a:r>
            <a:r>
              <a:rPr lang="en-US" altLang="ja-JP" sz="3600" dirty="0" smtClean="0">
                <a:latin typeface="+mn-ea"/>
                <a:ea typeface="+mn-ea"/>
              </a:rPr>
              <a:t>Week5</a:t>
            </a:r>
            <a:r>
              <a:rPr lang="ja-JP" altLang="en-US" sz="3600" dirty="0" smtClean="0">
                <a:latin typeface="+mn-ea"/>
                <a:ea typeface="+mn-ea"/>
              </a:rPr>
              <a:t>参照。</a:t>
            </a:r>
            <a:endParaRPr lang="en-US" altLang="ja-JP" sz="3600" dirty="0" smtClean="0">
              <a:latin typeface="+mn-ea"/>
              <a:ea typeface="+mn-ea"/>
            </a:endParaRPr>
          </a:p>
        </p:txBody>
      </p:sp>
    </p:spTree>
    <p:extLst>
      <p:ext uri="{BB962C8B-B14F-4D97-AF65-F5344CB8AC3E}">
        <p14:creationId xmlns:p14="http://schemas.microsoft.com/office/powerpoint/2010/main" val="3066506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2021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61</a:t>
            </a:fld>
            <a:endParaRPr lang="en-US" altLang="ja-JP" dirty="0"/>
          </a:p>
        </p:txBody>
      </p:sp>
      <p:sp>
        <p:nvSpPr>
          <p:cNvPr id="6" name="タイトル 1"/>
          <p:cNvSpPr txBox="1">
            <a:spLocks/>
          </p:cNvSpPr>
          <p:nvPr/>
        </p:nvSpPr>
        <p:spPr bwMode="auto">
          <a:xfrm>
            <a:off x="371463" y="4239047"/>
            <a:ext cx="16553996"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a:lstStyle>
          <a:p>
            <a:pPr marL="0" lvl="1" algn="ctr">
              <a:spcAft>
                <a:spcPts val="1200"/>
              </a:spcAft>
              <a:buClr>
                <a:srgbClr val="A50021"/>
              </a:buClr>
            </a:pPr>
            <a:r>
              <a:rPr lang="en-US" altLang="ja-JP" sz="7200" kern="0" dirty="0" smtClean="0">
                <a:solidFill>
                  <a:srgbClr val="000000"/>
                </a:solidFill>
                <a:latin typeface="+mj-ea"/>
                <a:ea typeface="+mj-ea"/>
              </a:rPr>
              <a:t>4-1. </a:t>
            </a:r>
            <a:r>
              <a:rPr lang="ja-JP" altLang="en-US" sz="7200" kern="0" dirty="0" smtClean="0">
                <a:solidFill>
                  <a:srgbClr val="000000"/>
                </a:solidFill>
                <a:latin typeface="+mj-ea"/>
                <a:ea typeface="+mj-ea"/>
              </a:rPr>
              <a:t>重回帰分析の復習</a:t>
            </a:r>
            <a:endParaRPr lang="en-US" altLang="ja-JP" sz="7200" kern="0" dirty="0">
              <a:solidFill>
                <a:srgbClr val="000000"/>
              </a:solidFill>
              <a:latin typeface="+mj-ea"/>
              <a:ea typeface="+mj-ea"/>
            </a:endParaRPr>
          </a:p>
        </p:txBody>
      </p:sp>
      <p:sp>
        <p:nvSpPr>
          <p:cNvPr id="7" name="正方形/長方形 6"/>
          <p:cNvSpPr/>
          <p:nvPr/>
        </p:nvSpPr>
        <p:spPr>
          <a:xfrm>
            <a:off x="1667607" y="6063054"/>
            <a:ext cx="13969552" cy="1754326"/>
          </a:xfrm>
          <a:prstGeom prst="rect">
            <a:avLst/>
          </a:prstGeom>
          <a:solidFill>
            <a:srgbClr val="FFFF00"/>
          </a:solidFill>
        </p:spPr>
        <p:txBody>
          <a:bodyPr wrap="square">
            <a:spAutoFit/>
          </a:bodyPr>
          <a:lstStyle/>
          <a:p>
            <a:r>
              <a:rPr lang="ja-JP" altLang="en-US" sz="3600" dirty="0" smtClean="0">
                <a:solidFill>
                  <a:srgbClr val="202122"/>
                </a:solidFill>
                <a:latin typeface="+mj-ea"/>
                <a:ea typeface="+mj-ea"/>
              </a:rPr>
              <a:t>春学期に</a:t>
            </a:r>
            <a:r>
              <a:rPr lang="en-US" altLang="ja-JP" sz="3600" dirty="0" smtClean="0">
                <a:solidFill>
                  <a:srgbClr val="202122"/>
                </a:solidFill>
                <a:latin typeface="+mj-ea"/>
                <a:ea typeface="+mj-ea"/>
              </a:rPr>
              <a:t>CS3</a:t>
            </a:r>
            <a:r>
              <a:rPr lang="ja-JP" altLang="en-US" sz="3600" dirty="0" smtClean="0">
                <a:solidFill>
                  <a:srgbClr val="202122"/>
                </a:solidFill>
                <a:latin typeface="+mj-ea"/>
                <a:ea typeface="+mj-ea"/>
              </a:rPr>
              <a:t>で学習した重回帰分析について復習します。</a:t>
            </a:r>
            <a:endParaRPr lang="en-US" altLang="ja-JP" sz="3600" dirty="0" smtClean="0">
              <a:solidFill>
                <a:srgbClr val="202122"/>
              </a:solidFill>
              <a:latin typeface="+mj-ea"/>
              <a:ea typeface="+mj-ea"/>
            </a:endParaRPr>
          </a:p>
          <a:p>
            <a:r>
              <a:rPr lang="en-US" altLang="ja-JP" sz="3600" b="0" i="0" dirty="0" smtClean="0">
                <a:solidFill>
                  <a:srgbClr val="202122"/>
                </a:solidFill>
                <a:effectLst/>
                <a:latin typeface="+mj-ea"/>
                <a:ea typeface="+mj-ea"/>
              </a:rPr>
              <a:t>CS3-08</a:t>
            </a:r>
            <a:r>
              <a:rPr lang="ja-JP" altLang="en-US" sz="3600" b="0" i="0" dirty="0" smtClean="0">
                <a:solidFill>
                  <a:srgbClr val="202122"/>
                </a:solidFill>
                <a:effectLst/>
                <a:latin typeface="+mj-ea"/>
                <a:ea typeface="+mj-ea"/>
              </a:rPr>
              <a:t>の資料を再掲しますが、分かっているという人は読み飛ばして頂いて構いません。</a:t>
            </a:r>
            <a:endParaRPr lang="ja-JP" altLang="en-US" sz="3600" b="0" i="0" dirty="0">
              <a:solidFill>
                <a:srgbClr val="202122"/>
              </a:solidFill>
              <a:effectLst/>
              <a:latin typeface="+mj-ea"/>
              <a:ea typeface="+mj-ea"/>
            </a:endParaRPr>
          </a:p>
        </p:txBody>
      </p:sp>
      <p:sp>
        <p:nvSpPr>
          <p:cNvPr id="8" name="正方形/長方形 7"/>
          <p:cNvSpPr/>
          <p:nvPr/>
        </p:nvSpPr>
        <p:spPr>
          <a:xfrm>
            <a:off x="1063923" y="8487519"/>
            <a:ext cx="15043682" cy="461665"/>
          </a:xfrm>
          <a:prstGeom prst="rect">
            <a:avLst/>
          </a:prstGeom>
        </p:spPr>
        <p:txBody>
          <a:bodyPr wrap="square">
            <a:spAutoFit/>
          </a:bodyPr>
          <a:lstStyle/>
          <a:p>
            <a:r>
              <a:rPr lang="en-US" altLang="ja-JP" dirty="0" smtClean="0">
                <a:solidFill>
                  <a:srgbClr val="202122"/>
                </a:solidFill>
                <a:latin typeface="+mj-ea"/>
                <a:ea typeface="+mj-ea"/>
              </a:rPr>
              <a:t>※CS3-08  </a:t>
            </a:r>
            <a:r>
              <a:rPr lang="en-US" altLang="ja-JP" dirty="0">
                <a:solidFill>
                  <a:srgbClr val="202122"/>
                </a:solidFill>
                <a:latin typeface="+mj-ea"/>
                <a:ea typeface="+mj-ea"/>
              </a:rPr>
              <a:t>https://moocs.iniad.org/courses/2023/IE111/cs3-08/00</a:t>
            </a:r>
            <a:endParaRPr lang="en-US" altLang="ja-JP" dirty="0" smtClean="0">
              <a:solidFill>
                <a:srgbClr val="202122"/>
              </a:solidFill>
              <a:latin typeface="+mj-ea"/>
              <a:ea typeface="+mj-ea"/>
            </a:endParaRPr>
          </a:p>
        </p:txBody>
      </p:sp>
    </p:spTree>
    <p:extLst>
      <p:ext uri="{BB962C8B-B14F-4D97-AF65-F5344CB8AC3E}">
        <p14:creationId xmlns:p14="http://schemas.microsoft.com/office/powerpoint/2010/main" val="38193356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ja-JP" altLang="en-US" dirty="0"/>
              <a:t>回帰直線とは</a:t>
            </a:r>
            <a:endParaRPr kumimoji="1" lang="ja-JP" altLang="en-US" dirty="0"/>
          </a:p>
        </p:txBody>
      </p:sp>
      <p:sp>
        <p:nvSpPr>
          <p:cNvPr id="9" name="コンテンツ プレースホルダー 8"/>
          <p:cNvSpPr>
            <a:spLocks noGrp="1"/>
          </p:cNvSpPr>
          <p:nvPr>
            <p:ph idx="1"/>
          </p:nvPr>
        </p:nvSpPr>
        <p:spPr>
          <a:xfrm>
            <a:off x="361898" y="3478551"/>
            <a:ext cx="16617242" cy="5677777"/>
          </a:xfrm>
        </p:spPr>
        <p:txBody>
          <a:bodyPr>
            <a:noAutofit/>
          </a:bodyPr>
          <a:lstStyle/>
          <a:p>
            <a:r>
              <a:rPr lang="en-US" altLang="ja-JP" sz="3600" dirty="0"/>
              <a:t>X</a:t>
            </a:r>
            <a:r>
              <a:rPr lang="ja-JP" altLang="en-US" sz="3600" dirty="0"/>
              <a:t> </a:t>
            </a:r>
            <a:r>
              <a:rPr lang="en-US" altLang="ja-JP" sz="3600" dirty="0"/>
              <a:t>(</a:t>
            </a:r>
            <a:r>
              <a:rPr lang="ja-JP" altLang="en-US" sz="3600" dirty="0"/>
              <a:t>たとえば月間降雨量</a:t>
            </a:r>
            <a:r>
              <a:rPr lang="en-US" altLang="ja-JP" sz="3600" dirty="0"/>
              <a:t>) </a:t>
            </a:r>
            <a:r>
              <a:rPr lang="ja-JP" altLang="en-US" sz="3600" dirty="0"/>
              <a:t>を「</a:t>
            </a:r>
            <a:r>
              <a:rPr lang="ja-JP" altLang="en-US" sz="3600" b="1" dirty="0"/>
              <a:t>説明変数</a:t>
            </a:r>
            <a:r>
              <a:rPr lang="ja-JP" altLang="en-US" sz="3600" dirty="0"/>
              <a:t>」、</a:t>
            </a:r>
            <a:r>
              <a:rPr lang="en-US" altLang="ja-JP" sz="3600" dirty="0"/>
              <a:t>Y (</a:t>
            </a:r>
            <a:r>
              <a:rPr lang="ja-JP" altLang="en-US" sz="3600" dirty="0"/>
              <a:t>たとえば収穫量</a:t>
            </a:r>
            <a:r>
              <a:rPr lang="en-US" altLang="ja-JP" sz="3600" dirty="0"/>
              <a:t>) </a:t>
            </a:r>
            <a:r>
              <a:rPr lang="ja-JP" altLang="en-US" sz="3600" dirty="0"/>
              <a:t>を「</a:t>
            </a:r>
            <a:r>
              <a:rPr lang="ja-JP" altLang="en-US" sz="3600" b="1" dirty="0"/>
              <a:t>目的変数</a:t>
            </a:r>
            <a:r>
              <a:rPr lang="ja-JP" altLang="en-US" sz="3600" dirty="0"/>
              <a:t>」と呼びます。回帰直線を引くということは、説明変数から目的変数をできるだけうまく推定するための関係式</a:t>
            </a:r>
            <a:r>
              <a:rPr lang="en-US" altLang="ja-JP" sz="3600" dirty="0"/>
              <a:t>(</a:t>
            </a:r>
            <a:r>
              <a:rPr lang="ja-JP" altLang="en-US" sz="3600" dirty="0"/>
              <a:t>回帰式</a:t>
            </a:r>
            <a:r>
              <a:rPr lang="en-US" altLang="ja-JP" sz="3600" dirty="0"/>
              <a:t>) </a:t>
            </a:r>
            <a:r>
              <a:rPr lang="ja-JP" altLang="en-US" sz="3600" dirty="0"/>
              <a:t>を求めていることになります。</a:t>
            </a:r>
            <a:endParaRPr lang="en-US" altLang="ja-JP" sz="3600" dirty="0"/>
          </a:p>
          <a:p>
            <a:pPr lvl="1"/>
            <a:r>
              <a:rPr lang="en-US" altLang="ja-JP" sz="3600" dirty="0">
                <a:solidFill>
                  <a:srgbClr val="FF0000"/>
                </a:solidFill>
              </a:rPr>
              <a:t>Y = a</a:t>
            </a:r>
            <a:r>
              <a:rPr lang="en-US" altLang="ja-JP" sz="3600" baseline="-25000" dirty="0">
                <a:solidFill>
                  <a:srgbClr val="FF0000"/>
                </a:solidFill>
              </a:rPr>
              <a:t>0</a:t>
            </a:r>
            <a:r>
              <a:rPr lang="en-US" altLang="ja-JP" sz="3600" dirty="0">
                <a:solidFill>
                  <a:srgbClr val="FF0000"/>
                </a:solidFill>
              </a:rPr>
              <a:t> + a</a:t>
            </a:r>
            <a:r>
              <a:rPr lang="en-US" altLang="ja-JP" sz="3600" baseline="-25000" dirty="0">
                <a:solidFill>
                  <a:srgbClr val="FF0000"/>
                </a:solidFill>
              </a:rPr>
              <a:t>1</a:t>
            </a:r>
            <a:r>
              <a:rPr lang="en-US" altLang="ja-JP" sz="3600" dirty="0">
                <a:solidFill>
                  <a:srgbClr val="FF0000"/>
                </a:solidFill>
              </a:rPr>
              <a:t> X</a:t>
            </a:r>
            <a:r>
              <a:rPr lang="en-US" altLang="ja-JP" sz="3600" baseline="-25000" dirty="0">
                <a:solidFill>
                  <a:srgbClr val="FF0000"/>
                </a:solidFill>
              </a:rPr>
              <a:t>1</a:t>
            </a:r>
            <a:r>
              <a:rPr lang="en-US" altLang="ja-JP" sz="3600" dirty="0">
                <a:solidFill>
                  <a:srgbClr val="FF0000"/>
                </a:solidFill>
              </a:rPr>
              <a:t> </a:t>
            </a:r>
            <a:endParaRPr lang="en-US" altLang="ja-JP" sz="3600" dirty="0"/>
          </a:p>
          <a:p>
            <a:r>
              <a:rPr lang="ja-JP" altLang="en-US" sz="3600" dirty="0"/>
              <a:t>説明変数</a:t>
            </a:r>
            <a:r>
              <a:rPr lang="en-US" altLang="ja-JP" sz="3600" dirty="0"/>
              <a:t>X</a:t>
            </a:r>
            <a:r>
              <a:rPr lang="ja-JP" altLang="en-US" sz="3600" dirty="0"/>
              <a:t>は</a:t>
            </a:r>
            <a:r>
              <a:rPr lang="en-US" altLang="ja-JP" sz="3600" dirty="0"/>
              <a:t>1</a:t>
            </a:r>
            <a:r>
              <a:rPr lang="ja-JP" altLang="en-US" sz="3600" dirty="0"/>
              <a:t>次元でなくてもかまいません。たとえば降雨量</a:t>
            </a:r>
            <a:r>
              <a:rPr lang="en-US" altLang="ja-JP" sz="3600" dirty="0"/>
              <a:t>X</a:t>
            </a:r>
            <a:r>
              <a:rPr lang="en-US" altLang="ja-JP" sz="3600" baseline="-25000" dirty="0"/>
              <a:t>1</a:t>
            </a:r>
            <a:r>
              <a:rPr lang="ja-JP" altLang="en-US" sz="3600" dirty="0" err="1"/>
              <a:t>，</a:t>
            </a:r>
            <a:r>
              <a:rPr lang="ja-JP" altLang="en-US" sz="3600" dirty="0"/>
              <a:t>日照時間</a:t>
            </a:r>
            <a:r>
              <a:rPr lang="en-US" altLang="ja-JP" sz="3600" dirty="0"/>
              <a:t>X</a:t>
            </a:r>
            <a:r>
              <a:rPr lang="en-US" altLang="ja-JP" sz="3600" baseline="-25000" dirty="0"/>
              <a:t>2</a:t>
            </a:r>
            <a:r>
              <a:rPr lang="en-US" altLang="ja-JP" sz="3600" dirty="0"/>
              <a:t>, </a:t>
            </a:r>
            <a:r>
              <a:rPr lang="ja-JP" altLang="en-US" sz="3600" dirty="0"/>
              <a:t>平均気温</a:t>
            </a:r>
            <a:r>
              <a:rPr lang="en-US" altLang="ja-JP" sz="3600" dirty="0"/>
              <a:t>X</a:t>
            </a:r>
            <a:r>
              <a:rPr lang="en-US" altLang="ja-JP" sz="3600" baseline="-25000" dirty="0"/>
              <a:t>3</a:t>
            </a:r>
            <a:r>
              <a:rPr lang="ja-JP" altLang="en-US" sz="3600" dirty="0"/>
              <a:t>を説明変数にして収穫量</a:t>
            </a:r>
            <a:r>
              <a:rPr lang="en-US" altLang="ja-JP" sz="3600" dirty="0"/>
              <a:t>Y</a:t>
            </a:r>
            <a:r>
              <a:rPr lang="ja-JP" altLang="en-US" sz="3600" dirty="0"/>
              <a:t>との間の関係式を求めることもできます </a:t>
            </a:r>
            <a:r>
              <a:rPr lang="en-US" altLang="ja-JP" sz="3600" dirty="0"/>
              <a:t>(</a:t>
            </a:r>
            <a:r>
              <a:rPr lang="ja-JP" altLang="en-US" sz="3600" dirty="0"/>
              <a:t>次回に詳しく学びます</a:t>
            </a:r>
            <a:r>
              <a:rPr lang="en-US" altLang="ja-JP" sz="3600" dirty="0"/>
              <a:t>)</a:t>
            </a:r>
            <a:r>
              <a:rPr lang="ja-JP" altLang="en-US" sz="3600" dirty="0"/>
              <a:t>。</a:t>
            </a:r>
            <a:endParaRPr lang="en-US" altLang="ja-JP" sz="3600" dirty="0"/>
          </a:p>
          <a:p>
            <a:pPr lvl="1"/>
            <a:r>
              <a:rPr lang="en-US" altLang="ja-JP" sz="3600" dirty="0">
                <a:solidFill>
                  <a:srgbClr val="FF0000"/>
                </a:solidFill>
              </a:rPr>
              <a:t>Y = a</a:t>
            </a:r>
            <a:r>
              <a:rPr lang="en-US" altLang="ja-JP" sz="3600" baseline="-25000" dirty="0">
                <a:solidFill>
                  <a:srgbClr val="FF0000"/>
                </a:solidFill>
              </a:rPr>
              <a:t>0</a:t>
            </a:r>
            <a:r>
              <a:rPr lang="en-US" altLang="ja-JP" sz="3600" dirty="0">
                <a:solidFill>
                  <a:srgbClr val="FF0000"/>
                </a:solidFill>
              </a:rPr>
              <a:t> + a</a:t>
            </a:r>
            <a:r>
              <a:rPr lang="en-US" altLang="ja-JP" sz="3600" baseline="-25000" dirty="0">
                <a:solidFill>
                  <a:srgbClr val="FF0000"/>
                </a:solidFill>
              </a:rPr>
              <a:t>1</a:t>
            </a:r>
            <a:r>
              <a:rPr lang="en-US" altLang="ja-JP" sz="3600" dirty="0">
                <a:solidFill>
                  <a:srgbClr val="FF0000"/>
                </a:solidFill>
              </a:rPr>
              <a:t> X</a:t>
            </a:r>
            <a:r>
              <a:rPr lang="en-US" altLang="ja-JP" sz="3600" baseline="-25000" dirty="0">
                <a:solidFill>
                  <a:srgbClr val="FF0000"/>
                </a:solidFill>
              </a:rPr>
              <a:t>1</a:t>
            </a:r>
            <a:r>
              <a:rPr lang="en-US" altLang="ja-JP" sz="3600" dirty="0">
                <a:solidFill>
                  <a:srgbClr val="FF0000"/>
                </a:solidFill>
              </a:rPr>
              <a:t> + a</a:t>
            </a:r>
            <a:r>
              <a:rPr lang="en-US" altLang="ja-JP" sz="3600" baseline="-25000" dirty="0">
                <a:solidFill>
                  <a:srgbClr val="FF0000"/>
                </a:solidFill>
              </a:rPr>
              <a:t>2</a:t>
            </a:r>
            <a:r>
              <a:rPr lang="en-US" altLang="ja-JP" sz="3600" dirty="0">
                <a:solidFill>
                  <a:srgbClr val="FF0000"/>
                </a:solidFill>
              </a:rPr>
              <a:t> X</a:t>
            </a:r>
            <a:r>
              <a:rPr lang="en-US" altLang="ja-JP" sz="3600" baseline="-25000" dirty="0">
                <a:solidFill>
                  <a:srgbClr val="FF0000"/>
                </a:solidFill>
              </a:rPr>
              <a:t>2</a:t>
            </a:r>
            <a:r>
              <a:rPr lang="en-US" altLang="ja-JP" sz="3600" dirty="0">
                <a:solidFill>
                  <a:srgbClr val="FF0000"/>
                </a:solidFill>
              </a:rPr>
              <a:t> + a</a:t>
            </a:r>
            <a:r>
              <a:rPr lang="en-US" altLang="ja-JP" sz="3600" baseline="-25000" dirty="0">
                <a:solidFill>
                  <a:srgbClr val="FF0000"/>
                </a:solidFill>
              </a:rPr>
              <a:t>3</a:t>
            </a:r>
            <a:r>
              <a:rPr lang="en-US" altLang="ja-JP" sz="3600" dirty="0">
                <a:solidFill>
                  <a:srgbClr val="FF0000"/>
                </a:solidFill>
              </a:rPr>
              <a:t> X</a:t>
            </a:r>
            <a:r>
              <a:rPr lang="en-US" altLang="ja-JP" sz="3600" baseline="-25000" dirty="0">
                <a:solidFill>
                  <a:srgbClr val="FF0000"/>
                </a:solidFill>
              </a:rPr>
              <a:t>3</a:t>
            </a:r>
            <a:r>
              <a:rPr lang="en-US" altLang="ja-JP" sz="3600" dirty="0">
                <a:solidFill>
                  <a:srgbClr val="FF0000"/>
                </a:solidFill>
              </a:rPr>
              <a:t> </a:t>
            </a:r>
            <a:endParaRPr lang="en-US" altLang="ja-JP" sz="3600" dirty="0"/>
          </a:p>
        </p:txBody>
      </p:sp>
      <p:sp>
        <p:nvSpPr>
          <p:cNvPr id="2" name="フッター プレースホルダー 1"/>
          <p:cNvSpPr>
            <a:spLocks noGrp="1"/>
          </p:cNvSpPr>
          <p:nvPr>
            <p:ph type="ftr" sz="quarter" idx="3"/>
          </p:nvPr>
        </p:nvSpPr>
        <p:spPr/>
        <p:txBody>
          <a:bodyPr/>
          <a:lstStyle/>
          <a:p>
            <a:r>
              <a:rPr lang="en-US">
                <a:solidFill>
                  <a:srgbClr val="FFFFFF">
                    <a:lumMod val="75000"/>
                  </a:srgbClr>
                </a:solidFill>
              </a:rPr>
              <a:t>Copyright © 2022 by INIAD</a:t>
            </a:r>
            <a:endParaRPr dirty="0">
              <a:solidFill>
                <a:srgbClr val="FFFFFF">
                  <a:lumMod val="75000"/>
                </a:srgbClr>
              </a:solidFill>
            </a:endParaRPr>
          </a:p>
        </p:txBody>
      </p:sp>
      <p:sp>
        <p:nvSpPr>
          <p:cNvPr id="3" name="スライド番号プレースホルダー 2"/>
          <p:cNvSpPr>
            <a:spLocks noGrp="1"/>
          </p:cNvSpPr>
          <p:nvPr>
            <p:ph type="sldNum" sz="quarter" idx="4"/>
          </p:nvPr>
        </p:nvSpPr>
        <p:spPr/>
        <p:txBody>
          <a:bodyPr/>
          <a:lstStyle/>
          <a:p>
            <a:pPr>
              <a:defRPr/>
            </a:pPr>
            <a:fld id="{E62AD30C-4FD0-4E41-9633-AA73C86D07D0}" type="slidenum">
              <a:rPr lang="ja-JP" altLang="en-US" smtClean="0">
                <a:solidFill>
                  <a:srgbClr val="FFFFFF">
                    <a:lumMod val="75000"/>
                  </a:srgbClr>
                </a:solidFill>
              </a:rPr>
              <a:pPr>
                <a:defRPr/>
              </a:pPr>
              <a:t>62</a:t>
            </a:fld>
            <a:endParaRPr lang="en-US" altLang="ja-JP" dirty="0">
              <a:solidFill>
                <a:srgbClr val="FFFFFF">
                  <a:lumMod val="75000"/>
                </a:srgbClr>
              </a:solidFill>
            </a:endParaRPr>
          </a:p>
        </p:txBody>
      </p:sp>
      <p:grpSp>
        <p:nvGrpSpPr>
          <p:cNvPr id="7" name="Group 3"/>
          <p:cNvGrpSpPr>
            <a:grpSpLocks/>
          </p:cNvGrpSpPr>
          <p:nvPr/>
        </p:nvGrpSpPr>
        <p:grpSpPr bwMode="auto">
          <a:xfrm>
            <a:off x="9915862" y="795902"/>
            <a:ext cx="3652031" cy="2401058"/>
            <a:chOff x="385" y="799"/>
            <a:chExt cx="1180" cy="998"/>
          </a:xfrm>
        </p:grpSpPr>
        <p:sp>
          <p:nvSpPr>
            <p:cNvPr id="10" name="Line 4"/>
            <p:cNvSpPr>
              <a:spLocks noChangeShapeType="1"/>
            </p:cNvSpPr>
            <p:nvPr/>
          </p:nvSpPr>
          <p:spPr bwMode="auto">
            <a:xfrm>
              <a:off x="385" y="799"/>
              <a:ext cx="0" cy="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600">
                <a:solidFill>
                  <a:srgbClr val="000000"/>
                </a:solidFill>
                <a:latin typeface="Arial" charset="0"/>
                <a:ea typeface="ＭＳ Ｐゴシック" charset="-128"/>
              </a:endParaRPr>
            </a:p>
          </p:txBody>
        </p:sp>
        <p:sp>
          <p:nvSpPr>
            <p:cNvPr id="11" name="Line 5"/>
            <p:cNvSpPr>
              <a:spLocks noChangeShapeType="1"/>
            </p:cNvSpPr>
            <p:nvPr/>
          </p:nvSpPr>
          <p:spPr bwMode="auto">
            <a:xfrm>
              <a:off x="385" y="1797"/>
              <a:ext cx="11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2600">
                <a:solidFill>
                  <a:srgbClr val="000000"/>
                </a:solidFill>
                <a:latin typeface="Arial" charset="0"/>
                <a:ea typeface="ＭＳ Ｐゴシック" charset="-128"/>
              </a:endParaRPr>
            </a:p>
          </p:txBody>
        </p:sp>
      </p:grpSp>
      <p:grpSp>
        <p:nvGrpSpPr>
          <p:cNvPr id="4" name="グループ化 3"/>
          <p:cNvGrpSpPr/>
          <p:nvPr/>
        </p:nvGrpSpPr>
        <p:grpSpPr>
          <a:xfrm>
            <a:off x="10164551" y="795057"/>
            <a:ext cx="2374092" cy="2183849"/>
            <a:chOff x="3754190" y="3580735"/>
            <a:chExt cx="4685641" cy="4310168"/>
          </a:xfrm>
        </p:grpSpPr>
        <p:sp>
          <p:nvSpPr>
            <p:cNvPr id="6" name="Line 2"/>
            <p:cNvSpPr>
              <a:spLocks noChangeShapeType="1"/>
            </p:cNvSpPr>
            <p:nvPr/>
          </p:nvSpPr>
          <p:spPr bwMode="auto">
            <a:xfrm flipV="1">
              <a:off x="3772043" y="3580735"/>
              <a:ext cx="4667788" cy="431016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0255" tIns="65128" rIns="130255" bIns="65128"/>
            <a:lstStyle/>
            <a:p>
              <a:endParaRPr lang="ja-JP" altLang="en-US" sz="2600">
                <a:solidFill>
                  <a:srgbClr val="000000"/>
                </a:solidFill>
                <a:latin typeface="Arial" charset="0"/>
                <a:ea typeface="ＭＳ Ｐゴシック" charset="-128"/>
              </a:endParaRPr>
            </a:p>
          </p:txBody>
        </p:sp>
        <p:sp>
          <p:nvSpPr>
            <p:cNvPr id="12" name="Oval 6"/>
            <p:cNvSpPr>
              <a:spLocks noChangeArrowheads="1"/>
            </p:cNvSpPr>
            <p:nvPr/>
          </p:nvSpPr>
          <p:spPr bwMode="auto">
            <a:xfrm>
              <a:off x="7633737" y="4202029"/>
              <a:ext cx="379816" cy="38010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255" tIns="65128" rIns="130255" bIns="65128" anchor="ctr"/>
            <a:lstStyle/>
            <a:p>
              <a:endParaRPr lang="ja-JP" altLang="en-US" sz="2600">
                <a:solidFill>
                  <a:srgbClr val="000000"/>
                </a:solidFill>
                <a:latin typeface="Arial" charset="0"/>
                <a:ea typeface="ＭＳ Ｐゴシック" charset="-128"/>
              </a:endParaRPr>
            </a:p>
          </p:txBody>
        </p:sp>
        <p:sp>
          <p:nvSpPr>
            <p:cNvPr id="13" name="Oval 7"/>
            <p:cNvSpPr>
              <a:spLocks noChangeArrowheads="1"/>
            </p:cNvSpPr>
            <p:nvPr/>
          </p:nvSpPr>
          <p:spPr bwMode="auto">
            <a:xfrm>
              <a:off x="3754190" y="7077735"/>
              <a:ext cx="382076" cy="38237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255" tIns="65128" rIns="130255" bIns="65128" anchor="ctr"/>
            <a:lstStyle/>
            <a:p>
              <a:endParaRPr lang="ja-JP" altLang="en-US" sz="2600">
                <a:solidFill>
                  <a:srgbClr val="000000"/>
                </a:solidFill>
                <a:latin typeface="Arial" charset="0"/>
                <a:ea typeface="ＭＳ Ｐゴシック" charset="-128"/>
              </a:endParaRPr>
            </a:p>
          </p:txBody>
        </p:sp>
        <p:sp>
          <p:nvSpPr>
            <p:cNvPr id="14" name="Oval 8"/>
            <p:cNvSpPr>
              <a:spLocks noChangeArrowheads="1"/>
            </p:cNvSpPr>
            <p:nvPr/>
          </p:nvSpPr>
          <p:spPr bwMode="auto">
            <a:xfrm>
              <a:off x="4717295" y="6487211"/>
              <a:ext cx="382076" cy="38010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255" tIns="65128" rIns="130255" bIns="65128" anchor="ctr"/>
            <a:lstStyle/>
            <a:p>
              <a:endParaRPr lang="ja-JP" altLang="en-US" sz="2600">
                <a:solidFill>
                  <a:srgbClr val="000000"/>
                </a:solidFill>
                <a:latin typeface="Arial" charset="0"/>
                <a:ea typeface="ＭＳ Ｐゴシック" charset="-128"/>
              </a:endParaRPr>
            </a:p>
          </p:txBody>
        </p:sp>
        <p:sp>
          <p:nvSpPr>
            <p:cNvPr id="15" name="Oval 9"/>
            <p:cNvSpPr>
              <a:spLocks noChangeArrowheads="1"/>
            </p:cNvSpPr>
            <p:nvPr/>
          </p:nvSpPr>
          <p:spPr bwMode="auto">
            <a:xfrm>
              <a:off x="5275712" y="7177288"/>
              <a:ext cx="379816" cy="38010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255" tIns="65128" rIns="130255" bIns="65128" anchor="ctr"/>
            <a:lstStyle/>
            <a:p>
              <a:endParaRPr lang="ja-JP" altLang="en-US" sz="2600">
                <a:solidFill>
                  <a:srgbClr val="000000"/>
                </a:solidFill>
                <a:latin typeface="Arial" charset="0"/>
                <a:ea typeface="ＭＳ Ｐゴシック" charset="-128"/>
              </a:endParaRPr>
            </a:p>
          </p:txBody>
        </p:sp>
        <p:sp>
          <p:nvSpPr>
            <p:cNvPr id="16" name="Oval 10"/>
            <p:cNvSpPr>
              <a:spLocks noChangeArrowheads="1"/>
            </p:cNvSpPr>
            <p:nvPr/>
          </p:nvSpPr>
          <p:spPr bwMode="auto">
            <a:xfrm>
              <a:off x="5992389" y="6254167"/>
              <a:ext cx="379816" cy="38010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255" tIns="65128" rIns="130255" bIns="65128" anchor="ctr"/>
            <a:lstStyle/>
            <a:p>
              <a:endParaRPr lang="ja-JP" altLang="en-US" sz="2600">
                <a:solidFill>
                  <a:srgbClr val="000000"/>
                </a:solidFill>
                <a:latin typeface="Arial" charset="0"/>
                <a:ea typeface="ＭＳ Ｐゴシック" charset="-128"/>
              </a:endParaRPr>
            </a:p>
          </p:txBody>
        </p:sp>
        <p:sp>
          <p:nvSpPr>
            <p:cNvPr id="17" name="Oval 11"/>
            <p:cNvSpPr>
              <a:spLocks noChangeArrowheads="1"/>
            </p:cNvSpPr>
            <p:nvPr/>
          </p:nvSpPr>
          <p:spPr bwMode="auto">
            <a:xfrm>
              <a:off x="6914800" y="5740566"/>
              <a:ext cx="379816" cy="38010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255" tIns="65128" rIns="130255" bIns="65128" anchor="ctr"/>
            <a:lstStyle/>
            <a:p>
              <a:endParaRPr lang="ja-JP" altLang="en-US" sz="2600">
                <a:solidFill>
                  <a:srgbClr val="000000"/>
                </a:solidFill>
                <a:latin typeface="Arial" charset="0"/>
                <a:ea typeface="ＭＳ Ｐゴシック" charset="-128"/>
              </a:endParaRPr>
            </a:p>
          </p:txBody>
        </p:sp>
        <p:sp>
          <p:nvSpPr>
            <p:cNvPr id="18" name="Oval 12"/>
            <p:cNvSpPr>
              <a:spLocks noChangeArrowheads="1"/>
            </p:cNvSpPr>
            <p:nvPr/>
          </p:nvSpPr>
          <p:spPr bwMode="auto">
            <a:xfrm>
              <a:off x="5684919" y="5226965"/>
              <a:ext cx="379816" cy="38237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255" tIns="65128" rIns="130255" bIns="65128" anchor="ctr"/>
            <a:lstStyle/>
            <a:p>
              <a:endParaRPr lang="ja-JP" altLang="en-US" sz="2600">
                <a:solidFill>
                  <a:srgbClr val="000000"/>
                </a:solidFill>
                <a:latin typeface="Arial" charset="0"/>
                <a:ea typeface="ＭＳ Ｐゴシック" charset="-128"/>
              </a:endParaRPr>
            </a:p>
          </p:txBody>
        </p:sp>
        <p:sp>
          <p:nvSpPr>
            <p:cNvPr id="19" name="Oval 13"/>
            <p:cNvSpPr>
              <a:spLocks noChangeArrowheads="1"/>
            </p:cNvSpPr>
            <p:nvPr/>
          </p:nvSpPr>
          <p:spPr bwMode="auto">
            <a:xfrm>
              <a:off x="6299860" y="4303843"/>
              <a:ext cx="379816" cy="380109"/>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0255" tIns="65128" rIns="130255" bIns="65128" anchor="ctr"/>
            <a:lstStyle/>
            <a:p>
              <a:endParaRPr lang="ja-JP" altLang="en-US" sz="2600">
                <a:solidFill>
                  <a:srgbClr val="000000"/>
                </a:solidFill>
                <a:latin typeface="Arial" charset="0"/>
                <a:ea typeface="ＭＳ Ｐゴシック" charset="-128"/>
              </a:endParaRPr>
            </a:p>
          </p:txBody>
        </p:sp>
      </p:grpSp>
      <p:sp>
        <p:nvSpPr>
          <p:cNvPr id="27" name="Text Box 50"/>
          <p:cNvSpPr txBox="1">
            <a:spLocks noChangeArrowheads="1"/>
          </p:cNvSpPr>
          <p:nvPr/>
        </p:nvSpPr>
        <p:spPr bwMode="auto">
          <a:xfrm>
            <a:off x="13230522" y="3193393"/>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3200" dirty="0">
                <a:solidFill>
                  <a:srgbClr val="000000"/>
                </a:solidFill>
              </a:rPr>
              <a:t>X</a:t>
            </a:r>
          </a:p>
        </p:txBody>
      </p:sp>
      <p:sp>
        <p:nvSpPr>
          <p:cNvPr id="28" name="Text Box 51"/>
          <p:cNvSpPr txBox="1">
            <a:spLocks noChangeArrowheads="1"/>
          </p:cNvSpPr>
          <p:nvPr/>
        </p:nvSpPr>
        <p:spPr bwMode="auto">
          <a:xfrm>
            <a:off x="9448509" y="746659"/>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ＭＳ Ｐゴシック" charset="-128"/>
              </a:defRPr>
            </a:lvl1pPr>
            <a:lvl2pPr marL="742950" indent="-285750" eaLnBrk="0" hangingPunct="0">
              <a:defRPr kumimoji="1">
                <a:solidFill>
                  <a:schemeClr val="tx1"/>
                </a:solidFill>
                <a:latin typeface="Arial" charset="0"/>
                <a:ea typeface="ＭＳ Ｐゴシック" charset="-128"/>
              </a:defRPr>
            </a:lvl2pPr>
            <a:lvl3pPr marL="1143000" indent="-228600" eaLnBrk="0" hangingPunct="0">
              <a:defRPr kumimoji="1">
                <a:solidFill>
                  <a:schemeClr val="tx1"/>
                </a:solidFill>
                <a:latin typeface="Arial" charset="0"/>
                <a:ea typeface="ＭＳ Ｐゴシック" charset="-128"/>
              </a:defRPr>
            </a:lvl3pPr>
            <a:lvl4pPr marL="1600200" indent="-228600" eaLnBrk="0" hangingPunct="0">
              <a:defRPr kumimoji="1">
                <a:solidFill>
                  <a:schemeClr val="tx1"/>
                </a:solidFill>
                <a:latin typeface="Arial" charset="0"/>
                <a:ea typeface="ＭＳ Ｐゴシック" charset="-128"/>
              </a:defRPr>
            </a:lvl4pPr>
            <a:lvl5pPr marL="2057400" indent="-228600" eaLnBrk="0" hangingPunct="0">
              <a:defRPr kumimoji="1">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charset="-128"/>
              </a:defRPr>
            </a:lvl9pPr>
          </a:lstStyle>
          <a:p>
            <a:pPr eaLnBrk="1" hangingPunct="1"/>
            <a:r>
              <a:rPr lang="en-US" altLang="ja-JP" sz="3200" dirty="0">
                <a:solidFill>
                  <a:srgbClr val="000000"/>
                </a:solidFill>
              </a:rPr>
              <a:t>Y</a:t>
            </a:r>
          </a:p>
        </p:txBody>
      </p:sp>
      <p:sp>
        <p:nvSpPr>
          <p:cNvPr id="29" name="テキスト ボックス 28"/>
          <p:cNvSpPr txBox="1"/>
          <p:nvPr/>
        </p:nvSpPr>
        <p:spPr>
          <a:xfrm>
            <a:off x="12139120" y="1545176"/>
            <a:ext cx="1826141" cy="584775"/>
          </a:xfrm>
          <a:prstGeom prst="rect">
            <a:avLst/>
          </a:prstGeom>
          <a:noFill/>
        </p:spPr>
        <p:txBody>
          <a:bodyPr wrap="none" rtlCol="0">
            <a:spAutoFit/>
          </a:bodyPr>
          <a:lstStyle/>
          <a:p>
            <a:pPr marL="0" lvl="1"/>
            <a:r>
              <a:rPr lang="ja-JP" altLang="en-US" sz="3200" dirty="0">
                <a:solidFill>
                  <a:srgbClr val="FF0000"/>
                </a:solidFill>
                <a:latin typeface="メイリオ"/>
                <a:ea typeface="メイリオ"/>
              </a:rPr>
              <a:t>回帰直線</a:t>
            </a:r>
            <a:endParaRPr lang="en-US" altLang="ja-JP" sz="3200" dirty="0">
              <a:solidFill>
                <a:srgbClr val="FF0000"/>
              </a:solidFill>
              <a:latin typeface="メイリオ"/>
              <a:ea typeface="メイリオ"/>
            </a:endParaRPr>
          </a:p>
        </p:txBody>
      </p:sp>
      <p:sp>
        <p:nvSpPr>
          <p:cNvPr id="34" name="コンテンツ プレースホルダー 8"/>
          <p:cNvSpPr txBox="1">
            <a:spLocks/>
          </p:cNvSpPr>
          <p:nvPr/>
        </p:nvSpPr>
        <p:spPr bwMode="auto">
          <a:xfrm>
            <a:off x="401724" y="1780676"/>
            <a:ext cx="9076339" cy="1656184"/>
          </a:xfrm>
          <a:prstGeom prst="rect">
            <a:avLst/>
          </a:prstGeom>
          <a:noFill/>
          <a:ln w="9525">
            <a:noFill/>
            <a:miter lim="800000"/>
            <a:headEnd/>
            <a:tailEnd/>
          </a:ln>
          <a:effectLst/>
        </p:spPr>
        <p:txBody>
          <a:bodyPr vert="horz" wrap="square" lIns="0" tIns="0" rIns="0" bIns="0" numCol="1" anchor="ctr" anchorCtr="1" compatLnSpc="1">
            <a:prstTxWarp prst="textNoShape">
              <a:avLst/>
            </a:prstTxWarp>
            <a:noAutofit/>
          </a:bodyPr>
          <a:lst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lang="ja-JP" altLang="en-US" sz="4800" dirty="0" smtClean="0">
                <a:solidFill>
                  <a:schemeClr val="tx1"/>
                </a:solidFill>
                <a:effectLst/>
                <a:latin typeface="+mn-ea"/>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ea"/>
                <a:ea typeface="+mn-ea"/>
              </a:defRPr>
            </a:lvl2pPr>
            <a:lvl3pPr marL="1603651" indent="-456825" algn="l" defTabSz="1137053" rtl="0" eaLnBrk="1" fontAlgn="base" hangingPunct="1">
              <a:spcBef>
                <a:spcPct val="20000"/>
              </a:spcBef>
              <a:spcAft>
                <a:spcPct val="0"/>
              </a:spcAft>
              <a:buClr>
                <a:schemeClr val="tx1"/>
              </a:buClr>
              <a:buFont typeface="Arial" pitchFamily="34" charset="0"/>
              <a:buChar char="•"/>
              <a:defRPr kumimoji="1" lang="ja-JP" altLang="en-US" sz="2800" dirty="0" smtClean="0">
                <a:solidFill>
                  <a:schemeClr val="tx1"/>
                </a:solidFill>
                <a:latin typeface="+mn-ea"/>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ea"/>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a:solidFill>
                  <a:schemeClr val="tx1"/>
                </a:solidFill>
                <a:latin typeface="+mn-ea"/>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a:lstStyle>
          <a:p>
            <a:r>
              <a:rPr lang="ja-JP" altLang="en-US" sz="3600" kern="0" dirty="0"/>
              <a:t>これまで </a:t>
            </a:r>
            <a:r>
              <a:rPr lang="en-US" altLang="ja-JP" sz="3600" kern="0" dirty="0"/>
              <a:t>"</a:t>
            </a:r>
            <a:r>
              <a:rPr lang="ja-JP" altLang="en-US" sz="3600" kern="0" dirty="0"/>
              <a:t>なんとなく</a:t>
            </a:r>
            <a:r>
              <a:rPr lang="en-US" altLang="ja-JP" sz="3600" kern="0" dirty="0"/>
              <a:t>" </a:t>
            </a:r>
            <a:r>
              <a:rPr lang="ja-JP" altLang="en-US" sz="3600" kern="0" dirty="0"/>
              <a:t>引いていた「データ間の関係を表す直線 </a:t>
            </a:r>
            <a:r>
              <a:rPr lang="en-US" altLang="ja-JP" sz="3600" kern="0" dirty="0"/>
              <a:t>(1</a:t>
            </a:r>
            <a:r>
              <a:rPr lang="ja-JP" altLang="en-US" sz="3600" kern="0" dirty="0"/>
              <a:t>次式</a:t>
            </a:r>
            <a:r>
              <a:rPr lang="en-US" altLang="ja-JP" sz="3600" kern="0" dirty="0"/>
              <a:t>)</a:t>
            </a:r>
            <a:r>
              <a:rPr lang="ja-JP" altLang="en-US" sz="3600" kern="0" dirty="0"/>
              <a:t>」を「</a:t>
            </a:r>
            <a:r>
              <a:rPr lang="ja-JP" altLang="en-US" sz="3600" b="1" kern="0" dirty="0"/>
              <a:t>回帰直線</a:t>
            </a:r>
            <a:r>
              <a:rPr lang="ja-JP" altLang="en-US" sz="3600" kern="0" dirty="0"/>
              <a:t>」と呼びます。</a:t>
            </a:r>
          </a:p>
        </p:txBody>
      </p:sp>
      <p:sp>
        <p:nvSpPr>
          <p:cNvPr id="23" name="テキスト ボックス 22">
            <a:extLst>
              <a:ext uri="{FF2B5EF4-FFF2-40B4-BE49-F238E27FC236}">
                <a16:creationId xmlns="" xmlns:a16="http://schemas.microsoft.com/office/drawing/2014/main" id="{EB5AAB3C-4E41-4024-85C9-B864462C96E1}"/>
              </a:ext>
            </a:extLst>
          </p:cNvPr>
          <p:cNvSpPr txBox="1"/>
          <p:nvPr/>
        </p:nvSpPr>
        <p:spPr>
          <a:xfrm>
            <a:off x="5484031" y="5670496"/>
            <a:ext cx="7181774" cy="584775"/>
          </a:xfrm>
          <a:prstGeom prst="rect">
            <a:avLst/>
          </a:prstGeom>
          <a:noFill/>
        </p:spPr>
        <p:txBody>
          <a:bodyPr wrap="none" rtlCol="0">
            <a:spAutoFit/>
          </a:bodyPr>
          <a:lstStyle/>
          <a:p>
            <a:r>
              <a:rPr lang="ja-JP" altLang="en-US" sz="3200" dirty="0">
                <a:latin typeface="+mn-ea"/>
                <a:ea typeface="+mn-ea"/>
              </a:rPr>
              <a:t>説明変数が</a:t>
            </a:r>
            <a:r>
              <a:rPr lang="en-US" altLang="ja-JP" sz="3200" dirty="0">
                <a:latin typeface="+mn-ea"/>
                <a:ea typeface="+mn-ea"/>
              </a:rPr>
              <a:t>1</a:t>
            </a:r>
            <a:r>
              <a:rPr lang="ja-JP" altLang="en-US" sz="3200" dirty="0">
                <a:latin typeface="+mn-ea"/>
                <a:ea typeface="+mn-ea"/>
              </a:rPr>
              <a:t>つ</a:t>
            </a:r>
            <a:r>
              <a:rPr lang="en-US" altLang="ja-JP" sz="3200" dirty="0">
                <a:latin typeface="+mn-ea"/>
                <a:ea typeface="+mn-ea"/>
              </a:rPr>
              <a:t>:</a:t>
            </a:r>
            <a:r>
              <a:rPr lang="ja-JP" altLang="en-US" sz="3200" dirty="0">
                <a:latin typeface="+mn-ea"/>
                <a:ea typeface="+mn-ea"/>
              </a:rPr>
              <a:t>「線形単回帰」と呼ぶ</a:t>
            </a:r>
          </a:p>
        </p:txBody>
      </p:sp>
      <p:sp>
        <p:nvSpPr>
          <p:cNvPr id="24" name="テキスト ボックス 23">
            <a:extLst>
              <a:ext uri="{FF2B5EF4-FFF2-40B4-BE49-F238E27FC236}">
                <a16:creationId xmlns="" xmlns:a16="http://schemas.microsoft.com/office/drawing/2014/main" id="{963B1DD2-3429-4F48-97F1-ABC0133228BA}"/>
              </a:ext>
            </a:extLst>
          </p:cNvPr>
          <p:cNvSpPr txBox="1"/>
          <p:nvPr/>
        </p:nvSpPr>
        <p:spPr>
          <a:xfrm>
            <a:off x="8972530" y="8227983"/>
            <a:ext cx="8002512" cy="584775"/>
          </a:xfrm>
          <a:prstGeom prst="rect">
            <a:avLst/>
          </a:prstGeom>
          <a:noFill/>
        </p:spPr>
        <p:txBody>
          <a:bodyPr wrap="none" rtlCol="0">
            <a:spAutoFit/>
          </a:bodyPr>
          <a:lstStyle/>
          <a:p>
            <a:r>
              <a:rPr lang="ja-JP" altLang="en-US" sz="3200" dirty="0">
                <a:latin typeface="+mn-ea"/>
                <a:ea typeface="+mn-ea"/>
              </a:rPr>
              <a:t>説明変数が</a:t>
            </a:r>
            <a:r>
              <a:rPr lang="en-US" altLang="ja-JP" sz="3200" dirty="0">
                <a:latin typeface="+mn-ea"/>
                <a:ea typeface="+mn-ea"/>
              </a:rPr>
              <a:t>2</a:t>
            </a:r>
            <a:r>
              <a:rPr lang="ja-JP" altLang="en-US" sz="3200" dirty="0">
                <a:latin typeface="+mn-ea"/>
                <a:ea typeface="+mn-ea"/>
              </a:rPr>
              <a:t>つ以上</a:t>
            </a:r>
            <a:r>
              <a:rPr lang="en-US" altLang="ja-JP" sz="3200" dirty="0">
                <a:latin typeface="+mn-ea"/>
                <a:ea typeface="+mn-ea"/>
              </a:rPr>
              <a:t>:</a:t>
            </a:r>
            <a:r>
              <a:rPr lang="ja-JP" altLang="en-US" sz="3200" dirty="0">
                <a:latin typeface="+mn-ea"/>
                <a:ea typeface="+mn-ea"/>
              </a:rPr>
              <a:t>「線形重回帰」と呼ぶ</a:t>
            </a:r>
          </a:p>
        </p:txBody>
      </p:sp>
    </p:spTree>
    <p:extLst>
      <p:ext uri="{BB962C8B-B14F-4D97-AF65-F5344CB8AC3E}">
        <p14:creationId xmlns:p14="http://schemas.microsoft.com/office/powerpoint/2010/main" val="2946123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8AA6F95-4B94-4129-AFB3-5A18799C66B7}"/>
              </a:ext>
            </a:extLst>
          </p:cNvPr>
          <p:cNvSpPr>
            <a:spLocks noGrp="1"/>
          </p:cNvSpPr>
          <p:nvPr>
            <p:ph type="title"/>
          </p:nvPr>
        </p:nvSpPr>
        <p:spPr/>
        <p:txBody>
          <a:bodyPr>
            <a:normAutofit/>
          </a:bodyPr>
          <a:lstStyle/>
          <a:p>
            <a:r>
              <a:rPr kumimoji="1" lang="en-US" altLang="ja-JP" dirty="0"/>
              <a:t>(</a:t>
            </a:r>
            <a:r>
              <a:rPr kumimoji="1" lang="ja-JP" altLang="en-US" dirty="0"/>
              <a:t>再掲</a:t>
            </a:r>
            <a:r>
              <a:rPr kumimoji="1" lang="en-US" altLang="ja-JP" dirty="0"/>
              <a:t>) </a:t>
            </a:r>
            <a:r>
              <a:rPr kumimoji="1" lang="ja-JP" altLang="en-US" dirty="0"/>
              <a:t>回帰分析の応用</a:t>
            </a:r>
          </a:p>
        </p:txBody>
      </p:sp>
      <p:sp>
        <p:nvSpPr>
          <p:cNvPr id="3" name="コンテンツ プレースホルダー 2">
            <a:extLst>
              <a:ext uri="{FF2B5EF4-FFF2-40B4-BE49-F238E27FC236}">
                <a16:creationId xmlns="" xmlns:a16="http://schemas.microsoft.com/office/drawing/2014/main" id="{A5B7ED8A-780C-45A7-800D-F815E8BBD84B}"/>
              </a:ext>
            </a:extLst>
          </p:cNvPr>
          <p:cNvSpPr>
            <a:spLocks noGrp="1"/>
          </p:cNvSpPr>
          <p:nvPr>
            <p:ph idx="1"/>
          </p:nvPr>
        </p:nvSpPr>
        <p:spPr>
          <a:xfrm>
            <a:off x="376891" y="1538746"/>
            <a:ext cx="16556097" cy="2268253"/>
          </a:xfrm>
        </p:spPr>
        <p:txBody>
          <a:bodyPr>
            <a:normAutofit lnSpcReduction="10000"/>
          </a:bodyPr>
          <a:lstStyle/>
          <a:p>
            <a:r>
              <a:rPr kumimoji="1" lang="ja-JP" altLang="en-US" sz="3600" dirty="0"/>
              <a:t>回帰分析は、ビジネス、科学、社会などあらゆる分野で非常によく用いられるデータ解析手法の</a:t>
            </a:r>
            <a:r>
              <a:rPr kumimoji="1" lang="en-US" altLang="ja-JP" sz="3600" dirty="0"/>
              <a:t>1</a:t>
            </a:r>
            <a:r>
              <a:rPr kumimoji="1" lang="ja-JP" altLang="en-US" sz="3600" dirty="0"/>
              <a:t>つです。</a:t>
            </a:r>
            <a:endParaRPr kumimoji="1" lang="en-US" altLang="ja-JP" sz="3600" dirty="0"/>
          </a:p>
          <a:p>
            <a:r>
              <a:rPr kumimoji="1" lang="ja-JP" altLang="en-US" sz="3600" dirty="0">
                <a:latin typeface="+mn-ea"/>
                <a:ea typeface="+mn-ea"/>
              </a:rPr>
              <a:t>例</a:t>
            </a:r>
            <a:r>
              <a:rPr kumimoji="1" lang="en-US" altLang="ja-JP" sz="3600" dirty="0">
                <a:latin typeface="+mn-ea"/>
                <a:ea typeface="+mn-ea"/>
              </a:rPr>
              <a:t>: </a:t>
            </a:r>
            <a:r>
              <a:rPr kumimoji="1" lang="ja-JP" altLang="en-US" sz="3600" dirty="0">
                <a:latin typeface="+mn-ea"/>
                <a:ea typeface="+mn-ea"/>
              </a:rPr>
              <a:t>ある店舗の「</a:t>
            </a:r>
            <a:r>
              <a:rPr kumimoji="1" lang="en-US" altLang="ja-JP" sz="3600" dirty="0">
                <a:latin typeface="+mn-ea"/>
                <a:ea typeface="+mn-ea"/>
              </a:rPr>
              <a:t>1</a:t>
            </a:r>
            <a:r>
              <a:rPr kumimoji="1" lang="ja-JP" altLang="en-US" sz="3600" dirty="0">
                <a:latin typeface="+mn-ea"/>
                <a:ea typeface="+mn-ea"/>
              </a:rPr>
              <a:t>ヶ月売上高」の値を、「駅からの距離」などの店舗の属性を説明変数として回帰分析。</a:t>
            </a:r>
            <a:endParaRPr kumimoji="1" lang="en-US" altLang="ja-JP" sz="3600" dirty="0">
              <a:latin typeface="+mn-ea"/>
              <a:ea typeface="+mn-ea"/>
            </a:endParaRPr>
          </a:p>
        </p:txBody>
      </p:sp>
      <p:sp>
        <p:nvSpPr>
          <p:cNvPr id="4" name="フッター プレースホルダー 3">
            <a:extLst>
              <a:ext uri="{FF2B5EF4-FFF2-40B4-BE49-F238E27FC236}">
                <a16:creationId xmlns="" xmlns:a16="http://schemas.microsoft.com/office/drawing/2014/main" id="{D6542EB9-600F-4601-A8DA-6783DF96CAEE}"/>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FB4B70CD-BB3C-48F3-A0CA-A9E6446721DA}"/>
              </a:ext>
            </a:extLst>
          </p:cNvPr>
          <p:cNvSpPr>
            <a:spLocks noGrp="1"/>
          </p:cNvSpPr>
          <p:nvPr>
            <p:ph type="sldNum" sz="quarter" idx="4"/>
          </p:nvPr>
        </p:nvSpPr>
        <p:spPr/>
        <p:txBody>
          <a:bodyPr/>
          <a:lstStyle/>
          <a:p>
            <a:pPr>
              <a:defRPr/>
            </a:pPr>
            <a:fld id="{E62AD30C-4FD0-4E41-9633-AA73C86D07D0}" type="slidenum">
              <a:rPr lang="ja-JP" altLang="en-US" smtClean="0"/>
              <a:pPr>
                <a:defRPr/>
              </a:pPr>
              <a:t>63</a:t>
            </a:fld>
            <a:endParaRPr lang="en-US" altLang="ja-JP" dirty="0"/>
          </a:p>
        </p:txBody>
      </p:sp>
      <p:graphicFrame>
        <p:nvGraphicFramePr>
          <p:cNvPr id="6" name="表 5">
            <a:extLst>
              <a:ext uri="{FF2B5EF4-FFF2-40B4-BE49-F238E27FC236}">
                <a16:creationId xmlns="" xmlns:a16="http://schemas.microsoft.com/office/drawing/2014/main" id="{23DAD5BC-A5B2-43C9-91A3-EB041AC6F1F2}"/>
              </a:ext>
            </a:extLst>
          </p:cNvPr>
          <p:cNvGraphicFramePr>
            <a:graphicFrameLocks noGrp="1"/>
          </p:cNvGraphicFramePr>
          <p:nvPr>
            <p:extLst/>
          </p:nvPr>
        </p:nvGraphicFramePr>
        <p:xfrm>
          <a:off x="3063652" y="4207414"/>
          <a:ext cx="9721779" cy="3017520"/>
        </p:xfrm>
        <a:graphic>
          <a:graphicData uri="http://schemas.openxmlformats.org/drawingml/2006/table">
            <a:tbl>
              <a:tblPr firstRow="1" bandRow="1">
                <a:tableStyleId>{073A0DAA-6AF3-43AB-8588-CEC1D06C72B9}</a:tableStyleId>
              </a:tblPr>
              <a:tblGrid>
                <a:gridCol w="1798431">
                  <a:extLst>
                    <a:ext uri="{9D8B030D-6E8A-4147-A177-3AD203B41FA5}">
                      <a16:colId xmlns="" xmlns:a16="http://schemas.microsoft.com/office/drawing/2014/main" val="1891349881"/>
                    </a:ext>
                  </a:extLst>
                </a:gridCol>
                <a:gridCol w="2037080">
                  <a:extLst>
                    <a:ext uri="{9D8B030D-6E8A-4147-A177-3AD203B41FA5}">
                      <a16:colId xmlns="" xmlns:a16="http://schemas.microsoft.com/office/drawing/2014/main" val="1862362257"/>
                    </a:ext>
                  </a:extLst>
                </a:gridCol>
                <a:gridCol w="1140143">
                  <a:extLst>
                    <a:ext uri="{9D8B030D-6E8A-4147-A177-3AD203B41FA5}">
                      <a16:colId xmlns="" xmlns:a16="http://schemas.microsoft.com/office/drawing/2014/main" val="4124037524"/>
                    </a:ext>
                  </a:extLst>
                </a:gridCol>
                <a:gridCol w="1109980">
                  <a:extLst>
                    <a:ext uri="{9D8B030D-6E8A-4147-A177-3AD203B41FA5}">
                      <a16:colId xmlns="" xmlns:a16="http://schemas.microsoft.com/office/drawing/2014/main" val="863494670"/>
                    </a:ext>
                  </a:extLst>
                </a:gridCol>
                <a:gridCol w="1109980">
                  <a:extLst>
                    <a:ext uri="{9D8B030D-6E8A-4147-A177-3AD203B41FA5}">
                      <a16:colId xmlns="" xmlns:a16="http://schemas.microsoft.com/office/drawing/2014/main" val="1531341297"/>
                    </a:ext>
                  </a:extLst>
                </a:gridCol>
                <a:gridCol w="2526165">
                  <a:extLst>
                    <a:ext uri="{9D8B030D-6E8A-4147-A177-3AD203B41FA5}">
                      <a16:colId xmlns="" xmlns:a16="http://schemas.microsoft.com/office/drawing/2014/main" val="1115707008"/>
                    </a:ext>
                  </a:extLst>
                </a:gridCol>
              </a:tblGrid>
              <a:tr h="217746">
                <a:tc>
                  <a:txBody>
                    <a:bodyPr/>
                    <a:lstStyle/>
                    <a:p>
                      <a:pPr algn="ctr"/>
                      <a:r>
                        <a:rPr kumimoji="1" lang="ja-JP" altLang="en-US" sz="2800" dirty="0"/>
                        <a:t>店舗</a:t>
                      </a:r>
                      <a:r>
                        <a:rPr kumimoji="1" lang="en-US" altLang="ja-JP" sz="2800" dirty="0"/>
                        <a:t>ID</a:t>
                      </a:r>
                      <a:endParaRPr kumimoji="1" lang="ja-JP" altLang="en-US" sz="2800" dirty="0"/>
                    </a:p>
                  </a:txBody>
                  <a:tcPr anchor="ctr"/>
                </a:tc>
                <a:tc>
                  <a:txBody>
                    <a:bodyPr/>
                    <a:lstStyle/>
                    <a:p>
                      <a:pPr algn="ctr"/>
                      <a:r>
                        <a:rPr kumimoji="1" lang="ja-JP" altLang="en-US" sz="2800" dirty="0"/>
                        <a:t>駅からの</a:t>
                      </a:r>
                      <a:endParaRPr kumimoji="1" lang="en-US" altLang="ja-JP" sz="2800" dirty="0"/>
                    </a:p>
                    <a:p>
                      <a:pPr algn="ctr"/>
                      <a:r>
                        <a:rPr kumimoji="1" lang="ja-JP" altLang="en-US" sz="2800" dirty="0"/>
                        <a:t>距離</a:t>
                      </a:r>
                      <a:r>
                        <a:rPr kumimoji="1" lang="en-US" altLang="ja-JP" sz="2800" dirty="0"/>
                        <a:t>(km)</a:t>
                      </a:r>
                      <a:endParaRPr kumimoji="1" lang="ja-JP" altLang="en-US" sz="2800" dirty="0"/>
                    </a:p>
                  </a:txBody>
                  <a:tcPr/>
                </a:tc>
                <a:tc>
                  <a:txBody>
                    <a:bodyPr/>
                    <a:lstStyle/>
                    <a:p>
                      <a:pPr algn="ctr"/>
                      <a:r>
                        <a:rPr kumimoji="1" lang="ja-JP" altLang="en-US" sz="2800" dirty="0"/>
                        <a:t>面積</a:t>
                      </a:r>
                      <a:endParaRPr kumimoji="1" lang="en-US" altLang="ja-JP" sz="2800" dirty="0"/>
                    </a:p>
                    <a:p>
                      <a:pPr algn="ctr"/>
                      <a:r>
                        <a:rPr kumimoji="1" lang="en-US" altLang="ja-JP" sz="2800" dirty="0"/>
                        <a:t>(m</a:t>
                      </a:r>
                      <a:r>
                        <a:rPr kumimoji="1" lang="en-US" altLang="ja-JP" sz="2800" baseline="30000" dirty="0"/>
                        <a:t>2</a:t>
                      </a:r>
                      <a:r>
                        <a:rPr kumimoji="1" lang="en-US" altLang="ja-JP" sz="2800" dirty="0"/>
                        <a:t>)</a:t>
                      </a:r>
                      <a:endParaRPr kumimoji="1" lang="ja-JP" altLang="en-US" sz="2800" dirty="0"/>
                    </a:p>
                  </a:txBody>
                  <a:tcPr/>
                </a:tc>
                <a:tc>
                  <a:txBody>
                    <a:bodyPr/>
                    <a:lstStyle/>
                    <a:p>
                      <a:pPr algn="ctr"/>
                      <a:r>
                        <a:rPr kumimoji="1" lang="ja-JP" altLang="en-US" sz="2800" dirty="0"/>
                        <a:t>品数</a:t>
                      </a:r>
                    </a:p>
                  </a:txBody>
                  <a:tcPr/>
                </a:tc>
                <a:tc>
                  <a:txBody>
                    <a:bodyPr/>
                    <a:lstStyle/>
                    <a:p>
                      <a:pPr algn="ctr"/>
                      <a:r>
                        <a:rPr kumimoji="1" lang="ja-JP" altLang="en-US" sz="2800" dirty="0"/>
                        <a:t>店長</a:t>
                      </a:r>
                      <a:endParaRPr kumimoji="1" lang="en-US" altLang="ja-JP" sz="2800" dirty="0"/>
                    </a:p>
                    <a:p>
                      <a:pPr algn="ctr"/>
                      <a:r>
                        <a:rPr kumimoji="1" lang="ja-JP" altLang="en-US" sz="2800" dirty="0"/>
                        <a:t>年齢</a:t>
                      </a:r>
                    </a:p>
                  </a:txBody>
                  <a:tcPr/>
                </a:tc>
                <a:tc>
                  <a:txBody>
                    <a:bodyPr/>
                    <a:lstStyle/>
                    <a:p>
                      <a:pPr algn="ctr"/>
                      <a:r>
                        <a:rPr kumimoji="1" lang="en-US" altLang="ja-JP" sz="2800" dirty="0"/>
                        <a:t>1</a:t>
                      </a:r>
                      <a:r>
                        <a:rPr kumimoji="1" lang="ja-JP" altLang="en-US" sz="2800" dirty="0"/>
                        <a:t>ヶ月売上高</a:t>
                      </a:r>
                      <a:endParaRPr kumimoji="1" lang="en-US" altLang="ja-JP" sz="2800" dirty="0"/>
                    </a:p>
                    <a:p>
                      <a:pPr algn="ctr"/>
                      <a:r>
                        <a:rPr kumimoji="1" lang="en-US" altLang="ja-JP" sz="2800" dirty="0"/>
                        <a:t>(</a:t>
                      </a:r>
                      <a:r>
                        <a:rPr kumimoji="1" lang="ja-JP" altLang="en-US" sz="2800" dirty="0"/>
                        <a:t>千円</a:t>
                      </a:r>
                      <a:r>
                        <a:rPr kumimoji="1" lang="en-US" altLang="ja-JP" sz="2800" dirty="0"/>
                        <a:t>)</a:t>
                      </a:r>
                      <a:endParaRPr kumimoji="1" lang="ja-JP" altLang="en-US" sz="2800" dirty="0"/>
                    </a:p>
                  </a:txBody>
                  <a:tcPr/>
                </a:tc>
                <a:extLst>
                  <a:ext uri="{0D108BD9-81ED-4DB2-BD59-A6C34878D82A}">
                    <a16:rowId xmlns="" xmlns:a16="http://schemas.microsoft.com/office/drawing/2014/main" val="2643617723"/>
                  </a:ext>
                </a:extLst>
              </a:tr>
              <a:tr h="370840">
                <a:tc>
                  <a:txBody>
                    <a:bodyPr/>
                    <a:lstStyle/>
                    <a:p>
                      <a:pPr algn="r"/>
                      <a:r>
                        <a:rPr kumimoji="1" lang="en-US" altLang="ja-JP" sz="2800" dirty="0"/>
                        <a:t>1</a:t>
                      </a:r>
                      <a:endParaRPr kumimoji="1" lang="ja-JP" altLang="en-US" sz="2800" dirty="0"/>
                    </a:p>
                  </a:txBody>
                  <a:tcPr/>
                </a:tc>
                <a:tc>
                  <a:txBody>
                    <a:bodyPr/>
                    <a:lstStyle/>
                    <a:p>
                      <a:pPr algn="r"/>
                      <a:r>
                        <a:rPr kumimoji="1" lang="en-US" altLang="ja-JP" sz="2800" dirty="0"/>
                        <a:t>4.0</a:t>
                      </a:r>
                      <a:endParaRPr kumimoji="1" lang="ja-JP" altLang="en-US" sz="2800" dirty="0"/>
                    </a:p>
                  </a:txBody>
                  <a:tcPr/>
                </a:tc>
                <a:tc>
                  <a:txBody>
                    <a:bodyPr/>
                    <a:lstStyle/>
                    <a:p>
                      <a:pPr algn="r"/>
                      <a:r>
                        <a:rPr kumimoji="1" lang="en-US" altLang="ja-JP" sz="2800" dirty="0"/>
                        <a:t>35</a:t>
                      </a:r>
                      <a:endParaRPr kumimoji="1" lang="ja-JP" altLang="en-US" sz="2800" dirty="0"/>
                    </a:p>
                  </a:txBody>
                  <a:tcPr/>
                </a:tc>
                <a:tc>
                  <a:txBody>
                    <a:bodyPr/>
                    <a:lstStyle/>
                    <a:p>
                      <a:pPr algn="r"/>
                      <a:r>
                        <a:rPr kumimoji="1" lang="en-US" altLang="ja-JP" sz="2800" dirty="0"/>
                        <a:t>124</a:t>
                      </a:r>
                      <a:endParaRPr kumimoji="1" lang="ja-JP" altLang="en-US" sz="2800" dirty="0"/>
                    </a:p>
                  </a:txBody>
                  <a:tcPr/>
                </a:tc>
                <a:tc>
                  <a:txBody>
                    <a:bodyPr/>
                    <a:lstStyle/>
                    <a:p>
                      <a:pPr algn="r"/>
                      <a:r>
                        <a:rPr kumimoji="1" lang="en-US" altLang="ja-JP" sz="2800" dirty="0"/>
                        <a:t>58</a:t>
                      </a:r>
                      <a:endParaRPr kumimoji="1" lang="ja-JP" altLang="en-US" sz="2800" dirty="0"/>
                    </a:p>
                  </a:txBody>
                  <a:tcPr/>
                </a:tc>
                <a:tc>
                  <a:txBody>
                    <a:bodyPr/>
                    <a:lstStyle/>
                    <a:p>
                      <a:pPr algn="r"/>
                      <a:r>
                        <a:rPr kumimoji="1" lang="en-US" altLang="ja-JP" sz="2800" dirty="0"/>
                        <a:t>942</a:t>
                      </a:r>
                      <a:endParaRPr kumimoji="1" lang="ja-JP" altLang="en-US" sz="2800" dirty="0"/>
                    </a:p>
                  </a:txBody>
                  <a:tcPr/>
                </a:tc>
                <a:extLst>
                  <a:ext uri="{0D108BD9-81ED-4DB2-BD59-A6C34878D82A}">
                    <a16:rowId xmlns="" xmlns:a16="http://schemas.microsoft.com/office/drawing/2014/main" val="3407113157"/>
                  </a:ext>
                </a:extLst>
              </a:tr>
              <a:tr h="370840">
                <a:tc>
                  <a:txBody>
                    <a:bodyPr/>
                    <a:lstStyle/>
                    <a:p>
                      <a:pPr algn="r"/>
                      <a:r>
                        <a:rPr kumimoji="1" lang="en-US" altLang="ja-JP" sz="2800" dirty="0"/>
                        <a:t>2</a:t>
                      </a:r>
                      <a:endParaRPr kumimoji="1" lang="ja-JP" altLang="en-US" sz="2800" dirty="0"/>
                    </a:p>
                  </a:txBody>
                  <a:tcPr/>
                </a:tc>
                <a:tc>
                  <a:txBody>
                    <a:bodyPr/>
                    <a:lstStyle/>
                    <a:p>
                      <a:pPr algn="r"/>
                      <a:r>
                        <a:rPr kumimoji="1" lang="en-US" altLang="ja-JP" sz="2800" dirty="0"/>
                        <a:t>1.7</a:t>
                      </a:r>
                      <a:endParaRPr kumimoji="1" lang="ja-JP" altLang="en-US" sz="2800" dirty="0"/>
                    </a:p>
                  </a:txBody>
                  <a:tcPr/>
                </a:tc>
                <a:tc>
                  <a:txBody>
                    <a:bodyPr/>
                    <a:lstStyle/>
                    <a:p>
                      <a:pPr algn="r"/>
                      <a:r>
                        <a:rPr kumimoji="1" lang="en-US" altLang="ja-JP" sz="2800" dirty="0"/>
                        <a:t>24</a:t>
                      </a:r>
                      <a:endParaRPr kumimoji="1" lang="ja-JP" altLang="en-US" sz="2800" dirty="0"/>
                    </a:p>
                  </a:txBody>
                  <a:tcPr/>
                </a:tc>
                <a:tc>
                  <a:txBody>
                    <a:bodyPr/>
                    <a:lstStyle/>
                    <a:p>
                      <a:pPr algn="r"/>
                      <a:r>
                        <a:rPr kumimoji="1" lang="en-US" altLang="ja-JP" sz="2800" dirty="0"/>
                        <a:t>82</a:t>
                      </a:r>
                      <a:endParaRPr kumimoji="1" lang="ja-JP" altLang="en-US" sz="2800" dirty="0"/>
                    </a:p>
                  </a:txBody>
                  <a:tcPr/>
                </a:tc>
                <a:tc>
                  <a:txBody>
                    <a:bodyPr/>
                    <a:lstStyle/>
                    <a:p>
                      <a:pPr algn="r"/>
                      <a:r>
                        <a:rPr kumimoji="1" lang="en-US" altLang="ja-JP" sz="2800" dirty="0"/>
                        <a:t>42</a:t>
                      </a:r>
                      <a:endParaRPr kumimoji="1" lang="ja-JP" altLang="en-US" sz="2800" dirty="0"/>
                    </a:p>
                  </a:txBody>
                  <a:tcPr/>
                </a:tc>
                <a:tc>
                  <a:txBody>
                    <a:bodyPr/>
                    <a:lstStyle/>
                    <a:p>
                      <a:pPr algn="r"/>
                      <a:r>
                        <a:rPr kumimoji="1" lang="en-US" altLang="ja-JP" sz="2800" dirty="0"/>
                        <a:t>760</a:t>
                      </a:r>
                      <a:endParaRPr kumimoji="1" lang="ja-JP" altLang="en-US" sz="2800" dirty="0"/>
                    </a:p>
                  </a:txBody>
                  <a:tcPr/>
                </a:tc>
                <a:extLst>
                  <a:ext uri="{0D108BD9-81ED-4DB2-BD59-A6C34878D82A}">
                    <a16:rowId xmlns="" xmlns:a16="http://schemas.microsoft.com/office/drawing/2014/main" val="513102793"/>
                  </a:ext>
                </a:extLst>
              </a:tr>
              <a:tr h="370840">
                <a:tc>
                  <a:txBody>
                    <a:bodyPr/>
                    <a:lstStyle/>
                    <a:p>
                      <a:pPr algn="r"/>
                      <a:r>
                        <a:rPr kumimoji="1" lang="en-US" altLang="ja-JP" sz="2800" dirty="0"/>
                        <a:t>3</a:t>
                      </a:r>
                      <a:endParaRPr kumimoji="1" lang="ja-JP" altLang="en-US" sz="2800" dirty="0"/>
                    </a:p>
                  </a:txBody>
                  <a:tcPr/>
                </a:tc>
                <a:tc>
                  <a:txBody>
                    <a:bodyPr/>
                    <a:lstStyle/>
                    <a:p>
                      <a:pPr algn="r"/>
                      <a:r>
                        <a:rPr kumimoji="1" lang="en-US" altLang="ja-JP" sz="2800" dirty="0"/>
                        <a:t>0.3</a:t>
                      </a:r>
                      <a:endParaRPr kumimoji="1" lang="ja-JP" altLang="en-US" sz="2800" dirty="0"/>
                    </a:p>
                  </a:txBody>
                  <a:tcPr/>
                </a:tc>
                <a:tc>
                  <a:txBody>
                    <a:bodyPr/>
                    <a:lstStyle/>
                    <a:p>
                      <a:pPr algn="r"/>
                      <a:r>
                        <a:rPr kumimoji="1" lang="en-US" altLang="ja-JP" sz="2800" dirty="0"/>
                        <a:t>20</a:t>
                      </a:r>
                      <a:endParaRPr kumimoji="1" lang="ja-JP" altLang="en-US" sz="2800" dirty="0"/>
                    </a:p>
                  </a:txBody>
                  <a:tcPr/>
                </a:tc>
                <a:tc>
                  <a:txBody>
                    <a:bodyPr/>
                    <a:lstStyle/>
                    <a:p>
                      <a:pPr algn="r"/>
                      <a:r>
                        <a:rPr kumimoji="1" lang="en-US" altLang="ja-JP" sz="2800" dirty="0"/>
                        <a:t>76</a:t>
                      </a:r>
                      <a:endParaRPr kumimoji="1" lang="ja-JP" altLang="en-US" sz="2800" dirty="0"/>
                    </a:p>
                  </a:txBody>
                  <a:tcPr/>
                </a:tc>
                <a:tc>
                  <a:txBody>
                    <a:bodyPr/>
                    <a:lstStyle/>
                    <a:p>
                      <a:pPr algn="r"/>
                      <a:r>
                        <a:rPr kumimoji="1" lang="en-US" altLang="ja-JP" sz="2800" dirty="0"/>
                        <a:t>38</a:t>
                      </a:r>
                      <a:endParaRPr kumimoji="1" lang="ja-JP" altLang="en-US" sz="2800" dirty="0"/>
                    </a:p>
                  </a:txBody>
                  <a:tcPr/>
                </a:tc>
                <a:tc>
                  <a:txBody>
                    <a:bodyPr/>
                    <a:lstStyle/>
                    <a:p>
                      <a:pPr algn="r"/>
                      <a:r>
                        <a:rPr kumimoji="1" lang="en-US" altLang="ja-JP" sz="2800" dirty="0"/>
                        <a:t>425</a:t>
                      </a:r>
                      <a:endParaRPr kumimoji="1" lang="ja-JP" altLang="en-US" sz="2800" dirty="0"/>
                    </a:p>
                  </a:txBody>
                  <a:tcPr/>
                </a:tc>
                <a:extLst>
                  <a:ext uri="{0D108BD9-81ED-4DB2-BD59-A6C34878D82A}">
                    <a16:rowId xmlns="" xmlns:a16="http://schemas.microsoft.com/office/drawing/2014/main" val="3403656302"/>
                  </a:ext>
                </a:extLst>
              </a:tr>
              <a:tr h="370840">
                <a:tc>
                  <a:txBody>
                    <a:bodyPr/>
                    <a:lstStyle/>
                    <a:p>
                      <a:pPr algn="ctr"/>
                      <a:r>
                        <a:rPr kumimoji="1" lang="en-US" altLang="ja-JP" sz="2800" dirty="0"/>
                        <a:t>…</a:t>
                      </a:r>
                      <a:endParaRPr kumimoji="1" lang="ja-JP" altLang="en-US" sz="2800" dirty="0"/>
                    </a:p>
                  </a:txBody>
                  <a:tcPr/>
                </a:tc>
                <a:tc>
                  <a:txBody>
                    <a:bodyPr/>
                    <a:lstStyle/>
                    <a:p>
                      <a:pPr algn="r"/>
                      <a:endParaRPr kumimoji="1" lang="ja-JP" altLang="en-US" sz="2800" dirty="0"/>
                    </a:p>
                  </a:txBody>
                  <a:tcPr/>
                </a:tc>
                <a:tc>
                  <a:txBody>
                    <a:bodyPr/>
                    <a:lstStyle/>
                    <a:p>
                      <a:pPr algn="r"/>
                      <a:endParaRPr kumimoji="1" lang="ja-JP" altLang="en-US" sz="2800" dirty="0"/>
                    </a:p>
                  </a:txBody>
                  <a:tcPr/>
                </a:tc>
                <a:tc>
                  <a:txBody>
                    <a:bodyPr/>
                    <a:lstStyle/>
                    <a:p>
                      <a:pPr algn="r"/>
                      <a:endParaRPr kumimoji="1" lang="ja-JP" altLang="en-US" sz="2800" dirty="0"/>
                    </a:p>
                  </a:txBody>
                  <a:tcPr/>
                </a:tc>
                <a:tc>
                  <a:txBody>
                    <a:bodyPr/>
                    <a:lstStyle/>
                    <a:p>
                      <a:pPr algn="r"/>
                      <a:endParaRPr kumimoji="1" lang="ja-JP" altLang="en-US" sz="2800" dirty="0"/>
                    </a:p>
                  </a:txBody>
                  <a:tcPr/>
                </a:tc>
                <a:tc>
                  <a:txBody>
                    <a:bodyPr/>
                    <a:lstStyle/>
                    <a:p>
                      <a:pPr algn="r"/>
                      <a:endParaRPr kumimoji="1" lang="ja-JP" altLang="en-US" sz="2800" dirty="0"/>
                    </a:p>
                  </a:txBody>
                  <a:tcPr/>
                </a:tc>
                <a:extLst>
                  <a:ext uri="{0D108BD9-81ED-4DB2-BD59-A6C34878D82A}">
                    <a16:rowId xmlns="" xmlns:a16="http://schemas.microsoft.com/office/drawing/2014/main" val="3455515285"/>
                  </a:ext>
                </a:extLst>
              </a:tr>
            </a:tbl>
          </a:graphicData>
        </a:graphic>
      </p:graphicFrame>
      <p:sp>
        <p:nvSpPr>
          <p:cNvPr id="7" name="テキスト ボックス 6">
            <a:extLst>
              <a:ext uri="{FF2B5EF4-FFF2-40B4-BE49-F238E27FC236}">
                <a16:creationId xmlns="" xmlns:a16="http://schemas.microsoft.com/office/drawing/2014/main" id="{52FE9A07-5BCF-40CA-8793-713DDEEDFBD0}"/>
              </a:ext>
            </a:extLst>
          </p:cNvPr>
          <p:cNvSpPr txBox="1"/>
          <p:nvPr/>
        </p:nvSpPr>
        <p:spPr>
          <a:xfrm>
            <a:off x="547199" y="7521782"/>
            <a:ext cx="16356606" cy="1815882"/>
          </a:xfrm>
          <a:prstGeom prst="rect">
            <a:avLst/>
          </a:prstGeom>
          <a:noFill/>
        </p:spPr>
        <p:txBody>
          <a:bodyPr wrap="square" rtlCol="0">
            <a:spAutoFit/>
          </a:bodyPr>
          <a:lstStyle/>
          <a:p>
            <a:r>
              <a:rPr kumimoji="1" lang="ja-JP" altLang="en-US" sz="2800" dirty="0">
                <a:latin typeface="+mn-ea"/>
                <a:ea typeface="+mn-ea"/>
              </a:rPr>
              <a:t>分析結果として、</a:t>
            </a:r>
            <a:r>
              <a:rPr kumimoji="1" lang="ja-JP" altLang="en-US" sz="2800" dirty="0">
                <a:solidFill>
                  <a:srgbClr val="0000FF"/>
                </a:solidFill>
                <a:latin typeface="+mn-ea"/>
                <a:ea typeface="+mn-ea"/>
              </a:rPr>
              <a:t>面積や品数などの</a:t>
            </a:r>
            <a:r>
              <a:rPr kumimoji="1" lang="ja-JP" altLang="en-US" sz="2800" b="1" dirty="0">
                <a:solidFill>
                  <a:srgbClr val="0000FF"/>
                </a:solidFill>
                <a:latin typeface="+mn-ea"/>
                <a:ea typeface="+mn-ea"/>
              </a:rPr>
              <a:t>要因</a:t>
            </a:r>
            <a:r>
              <a:rPr kumimoji="1" lang="ja-JP" altLang="en-US" sz="2800" dirty="0">
                <a:latin typeface="+mn-ea"/>
                <a:ea typeface="+mn-ea"/>
              </a:rPr>
              <a:t>は、それぞれ</a:t>
            </a:r>
            <a:r>
              <a:rPr kumimoji="1" lang="en-US" altLang="ja-JP" sz="2800" dirty="0">
                <a:solidFill>
                  <a:srgbClr val="FF0000"/>
                </a:solidFill>
                <a:latin typeface="+mn-ea"/>
                <a:ea typeface="+mn-ea"/>
              </a:rPr>
              <a:t>1</a:t>
            </a:r>
            <a:r>
              <a:rPr kumimoji="1" lang="ja-JP" altLang="en-US" sz="2800" dirty="0">
                <a:solidFill>
                  <a:srgbClr val="FF0000"/>
                </a:solidFill>
                <a:latin typeface="+mn-ea"/>
                <a:ea typeface="+mn-ea"/>
              </a:rPr>
              <a:t>ヶ月売上高</a:t>
            </a:r>
            <a:r>
              <a:rPr kumimoji="1" lang="ja-JP" altLang="en-US" sz="2800" dirty="0">
                <a:latin typeface="+mn-ea"/>
                <a:ea typeface="+mn-ea"/>
              </a:rPr>
              <a:t>にどのくらいの影響を与えているのか？を見積もることができます。</a:t>
            </a:r>
            <a:endParaRPr kumimoji="1" lang="en-US" altLang="ja-JP" sz="2800" dirty="0">
              <a:latin typeface="+mn-ea"/>
              <a:ea typeface="+mn-ea"/>
            </a:endParaRPr>
          </a:p>
          <a:p>
            <a:r>
              <a:rPr kumimoji="1" lang="ja-JP" altLang="en-US" sz="2800" dirty="0">
                <a:latin typeface="+mn-ea"/>
                <a:ea typeface="+mn-ea"/>
              </a:rPr>
              <a:t>→ 売上高を伸ばすための方策は何が効果的？などの戦略立案ができる、</a:t>
            </a:r>
            <a:endParaRPr kumimoji="1" lang="en-US" altLang="ja-JP" sz="2800" dirty="0">
              <a:latin typeface="+mn-ea"/>
              <a:ea typeface="+mn-ea"/>
            </a:endParaRPr>
          </a:p>
          <a:p>
            <a:r>
              <a:rPr lang="en-US" altLang="ja-JP" sz="2800" dirty="0">
                <a:latin typeface="+mn-ea"/>
                <a:ea typeface="+mn-ea"/>
              </a:rPr>
              <a:t>    </a:t>
            </a:r>
            <a:r>
              <a:rPr lang="ja-JP" altLang="en-US" sz="2800" dirty="0">
                <a:latin typeface="+mn-ea"/>
                <a:ea typeface="+mn-ea"/>
              </a:rPr>
              <a:t>新たに出店する店舗のデータから、その店舗の売上高が予測できる、</a:t>
            </a:r>
            <a:r>
              <a:rPr lang="en-US" altLang="ja-JP" sz="2800" dirty="0">
                <a:latin typeface="+mn-ea"/>
                <a:ea typeface="+mn-ea"/>
              </a:rPr>
              <a:t>…</a:t>
            </a:r>
            <a:endParaRPr kumimoji="1" lang="ja-JP" altLang="en-US" sz="2800" dirty="0">
              <a:latin typeface="+mn-ea"/>
              <a:ea typeface="+mn-ea"/>
            </a:endParaRPr>
          </a:p>
        </p:txBody>
      </p:sp>
      <p:sp>
        <p:nvSpPr>
          <p:cNvPr id="8" name="正方形/長方形 7">
            <a:extLst>
              <a:ext uri="{FF2B5EF4-FFF2-40B4-BE49-F238E27FC236}">
                <a16:creationId xmlns="" xmlns:a16="http://schemas.microsoft.com/office/drawing/2014/main" id="{13C2AEDC-CC2D-45C5-9092-EFFED2C0773E}"/>
              </a:ext>
            </a:extLst>
          </p:cNvPr>
          <p:cNvSpPr/>
          <p:nvPr/>
        </p:nvSpPr>
        <p:spPr bwMode="auto">
          <a:xfrm>
            <a:off x="4871963" y="4207414"/>
            <a:ext cx="5400600" cy="3017520"/>
          </a:xfrm>
          <a:prstGeom prst="rect">
            <a:avLst/>
          </a:prstGeom>
          <a:noFill/>
          <a:ln w="571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9" name="正方形/長方形 8">
            <a:extLst>
              <a:ext uri="{FF2B5EF4-FFF2-40B4-BE49-F238E27FC236}">
                <a16:creationId xmlns="" xmlns:a16="http://schemas.microsoft.com/office/drawing/2014/main" id="{6E5148C3-2650-4B04-B8BF-52D550533BCB}"/>
              </a:ext>
            </a:extLst>
          </p:cNvPr>
          <p:cNvSpPr/>
          <p:nvPr/>
        </p:nvSpPr>
        <p:spPr bwMode="auto">
          <a:xfrm>
            <a:off x="10273366" y="4207414"/>
            <a:ext cx="2512065" cy="301752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0" name="矢印: 下カーブ 9">
            <a:extLst>
              <a:ext uri="{FF2B5EF4-FFF2-40B4-BE49-F238E27FC236}">
                <a16:creationId xmlns="" xmlns:a16="http://schemas.microsoft.com/office/drawing/2014/main" id="{3922C591-8827-420B-89C4-103F10410959}"/>
              </a:ext>
            </a:extLst>
          </p:cNvPr>
          <p:cNvSpPr/>
          <p:nvPr/>
        </p:nvSpPr>
        <p:spPr bwMode="auto">
          <a:xfrm>
            <a:off x="8868407" y="3540450"/>
            <a:ext cx="1989211" cy="510649"/>
          </a:xfrm>
          <a:prstGeom prst="curvedDownArrow">
            <a:avLst>
              <a:gd name="adj1" fmla="val 20982"/>
              <a:gd name="adj2" fmla="val 79513"/>
              <a:gd name="adj3" fmla="val 39639"/>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39638971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766E159-9292-4DC9-A6B0-B3D70D16B65D}"/>
              </a:ext>
            </a:extLst>
          </p:cNvPr>
          <p:cNvSpPr>
            <a:spLocks noGrp="1"/>
          </p:cNvSpPr>
          <p:nvPr>
            <p:ph type="title"/>
          </p:nvPr>
        </p:nvSpPr>
        <p:spPr>
          <a:xfrm>
            <a:off x="409600" y="485272"/>
            <a:ext cx="15902353" cy="1413515"/>
          </a:xfrm>
        </p:spPr>
        <p:txBody>
          <a:bodyPr/>
          <a:lstStyle/>
          <a:p>
            <a:r>
              <a:rPr kumimoji="1" lang="ja-JP" altLang="en-US" dirty="0"/>
              <a:t>線形重回帰</a:t>
            </a:r>
          </a:p>
        </p:txBody>
      </p:sp>
      <p:sp>
        <p:nvSpPr>
          <p:cNvPr id="3" name="コンテンツ プレースホルダー 2">
            <a:extLst>
              <a:ext uri="{FF2B5EF4-FFF2-40B4-BE49-F238E27FC236}">
                <a16:creationId xmlns="" xmlns:a16="http://schemas.microsoft.com/office/drawing/2014/main" id="{7C5C81F5-0C89-4431-AC37-E11C5849EE1D}"/>
              </a:ext>
            </a:extLst>
          </p:cNvPr>
          <p:cNvSpPr>
            <a:spLocks noGrp="1"/>
          </p:cNvSpPr>
          <p:nvPr>
            <p:ph idx="1"/>
          </p:nvPr>
        </p:nvSpPr>
        <p:spPr>
          <a:xfrm>
            <a:off x="399627" y="1844780"/>
            <a:ext cx="16156514" cy="6084677"/>
          </a:xfrm>
        </p:spPr>
        <p:txBody>
          <a:bodyPr>
            <a:normAutofit/>
          </a:bodyPr>
          <a:lstStyle/>
          <a:p>
            <a:r>
              <a:rPr kumimoji="1" lang="ja-JP" altLang="en-US" sz="4400" dirty="0"/>
              <a:t>売上高</a:t>
            </a:r>
            <a:r>
              <a:rPr kumimoji="1" lang="en-US" altLang="ja-JP" sz="4400" dirty="0"/>
              <a:t>(</a:t>
            </a:r>
            <a:r>
              <a:rPr kumimoji="1" lang="ja-JP" altLang="en-US" sz="4400" u="sng" dirty="0">
                <a:solidFill>
                  <a:srgbClr val="FF00FF"/>
                </a:solidFill>
              </a:rPr>
              <a:t>目的変数</a:t>
            </a:r>
            <a:r>
              <a:rPr kumimoji="1" lang="en-US" altLang="ja-JP" sz="4400" dirty="0"/>
              <a:t>, </a:t>
            </a:r>
            <a:r>
              <a:rPr kumimoji="1" lang="ja-JP" altLang="en-US" sz="4400" dirty="0"/>
              <a:t>従属変数</a:t>
            </a:r>
            <a:r>
              <a:rPr kumimoji="1" lang="en-US" altLang="ja-JP" sz="4400" dirty="0"/>
              <a:t>)</a:t>
            </a:r>
            <a:r>
              <a:rPr kumimoji="1" lang="ja-JP" altLang="en-US" sz="4400" dirty="0"/>
              <a:t>は、面積や品数などの要因</a:t>
            </a:r>
            <a:r>
              <a:rPr kumimoji="1" lang="en-US" altLang="ja-JP" sz="4400" dirty="0"/>
              <a:t>(</a:t>
            </a:r>
            <a:r>
              <a:rPr kumimoji="1" lang="ja-JP" altLang="en-US" sz="4400" u="sng" dirty="0">
                <a:solidFill>
                  <a:srgbClr val="0000FF"/>
                </a:solidFill>
              </a:rPr>
              <a:t>説明変数</a:t>
            </a:r>
            <a:r>
              <a:rPr kumimoji="1" lang="en-US" altLang="ja-JP" sz="4400" dirty="0"/>
              <a:t>, </a:t>
            </a:r>
            <a:r>
              <a:rPr kumimoji="1" lang="ja-JP" altLang="en-US" sz="4400" dirty="0"/>
              <a:t>独立変数</a:t>
            </a:r>
            <a:r>
              <a:rPr kumimoji="1" lang="en-US" altLang="ja-JP" sz="4400" dirty="0"/>
              <a:t>)</a:t>
            </a:r>
            <a:r>
              <a:rPr kumimoji="1" lang="ja-JP" altLang="en-US" sz="4400" dirty="0"/>
              <a:t>の「重み付き和 </a:t>
            </a:r>
            <a:r>
              <a:rPr kumimoji="1" lang="en-US" altLang="ja-JP" sz="4400" dirty="0"/>
              <a:t>(</a:t>
            </a:r>
            <a:r>
              <a:rPr kumimoji="1" lang="ja-JP" altLang="en-US" sz="4400" dirty="0"/>
              <a:t>線形結合</a:t>
            </a:r>
            <a:r>
              <a:rPr kumimoji="1" lang="en-US" altLang="ja-JP" sz="4400" dirty="0"/>
              <a:t>)</a:t>
            </a:r>
            <a:r>
              <a:rPr kumimoji="1" lang="ja-JP" altLang="en-US" sz="4400" dirty="0"/>
              <a:t>」で表すことができる、と考えます。</a:t>
            </a:r>
            <a:endParaRPr kumimoji="1" lang="en-US" altLang="ja-JP" sz="4400" dirty="0"/>
          </a:p>
          <a:p>
            <a:pPr lvl="1"/>
            <a:r>
              <a:rPr kumimoji="1" lang="ja-JP" altLang="en-US" dirty="0">
                <a:solidFill>
                  <a:srgbClr val="FF00FF"/>
                </a:solidFill>
              </a:rPr>
              <a:t>売上高</a:t>
            </a:r>
            <a:r>
              <a:rPr kumimoji="1" lang="ja-JP" altLang="en-US" dirty="0"/>
              <a:t> </a:t>
            </a:r>
            <a:r>
              <a:rPr kumimoji="1" lang="en-US" altLang="ja-JP" dirty="0"/>
              <a:t>= </a:t>
            </a:r>
            <a:r>
              <a:rPr kumimoji="1" lang="ja-JP" altLang="en-US" dirty="0"/>
              <a:t>定数項 </a:t>
            </a:r>
            <a:r>
              <a:rPr kumimoji="1" lang="en-US" altLang="ja-JP" dirty="0"/>
              <a:t>+ </a:t>
            </a:r>
            <a:r>
              <a:rPr kumimoji="1" lang="ja-JP" altLang="en-US" b="1" dirty="0">
                <a:solidFill>
                  <a:schemeClr val="accent1">
                    <a:lumMod val="75000"/>
                  </a:schemeClr>
                </a:solidFill>
              </a:rPr>
              <a:t>係数</a:t>
            </a:r>
            <a:r>
              <a:rPr kumimoji="1" lang="en-US" altLang="ja-JP" b="1" dirty="0">
                <a:solidFill>
                  <a:schemeClr val="accent1">
                    <a:lumMod val="75000"/>
                  </a:schemeClr>
                </a:solidFill>
              </a:rPr>
              <a:t>1</a:t>
            </a:r>
            <a:r>
              <a:rPr kumimoji="1" lang="en-US" altLang="ja-JP" dirty="0"/>
              <a:t> * </a:t>
            </a:r>
            <a:r>
              <a:rPr kumimoji="1" lang="ja-JP" altLang="en-US" dirty="0">
                <a:solidFill>
                  <a:srgbClr val="0000FF"/>
                </a:solidFill>
              </a:rPr>
              <a:t>駅からの距離 </a:t>
            </a:r>
            <a:r>
              <a:rPr kumimoji="1" lang="en-US" altLang="ja-JP" dirty="0"/>
              <a:t>+ </a:t>
            </a:r>
            <a:r>
              <a:rPr kumimoji="1" lang="ja-JP" altLang="en-US" b="1" dirty="0">
                <a:solidFill>
                  <a:schemeClr val="accent1">
                    <a:lumMod val="75000"/>
                  </a:schemeClr>
                </a:solidFill>
              </a:rPr>
              <a:t>係数</a:t>
            </a:r>
            <a:r>
              <a:rPr kumimoji="1" lang="en-US" altLang="ja-JP" b="1" dirty="0">
                <a:solidFill>
                  <a:schemeClr val="accent1">
                    <a:lumMod val="75000"/>
                  </a:schemeClr>
                </a:solidFill>
              </a:rPr>
              <a:t>2</a:t>
            </a:r>
            <a:r>
              <a:rPr kumimoji="1" lang="en-US" altLang="ja-JP" dirty="0"/>
              <a:t> * </a:t>
            </a:r>
            <a:r>
              <a:rPr kumimoji="1" lang="ja-JP" altLang="en-US" dirty="0">
                <a:solidFill>
                  <a:srgbClr val="0000FF"/>
                </a:solidFill>
              </a:rPr>
              <a:t>面積</a:t>
            </a:r>
            <a:r>
              <a:rPr kumimoji="1" lang="ja-JP" altLang="en-US" dirty="0"/>
              <a:t> </a:t>
            </a:r>
            <a:r>
              <a:rPr kumimoji="1" lang="en-US" altLang="ja-JP" dirty="0"/>
              <a:t>+ …</a:t>
            </a:r>
          </a:p>
          <a:p>
            <a:pPr lvl="1"/>
            <a:r>
              <a:rPr lang="ja-JP" altLang="en-US" dirty="0"/>
              <a:t>これらの</a:t>
            </a:r>
            <a:r>
              <a:rPr lang="ja-JP" altLang="en-US" b="1" dirty="0">
                <a:solidFill>
                  <a:schemeClr val="accent1">
                    <a:lumMod val="75000"/>
                  </a:schemeClr>
                </a:solidFill>
              </a:rPr>
              <a:t>係数</a:t>
            </a:r>
            <a:r>
              <a:rPr lang="ja-JP" altLang="en-US" dirty="0"/>
              <a:t>を「</a:t>
            </a:r>
            <a:r>
              <a:rPr lang="ja-JP" altLang="en-US" u="sng" dirty="0">
                <a:solidFill>
                  <a:srgbClr val="FF0000"/>
                </a:solidFill>
              </a:rPr>
              <a:t>偏回帰係数</a:t>
            </a:r>
            <a:r>
              <a:rPr lang="ja-JP" altLang="en-US" dirty="0"/>
              <a:t>」と呼びます。</a:t>
            </a:r>
            <a:endParaRPr lang="en-US" altLang="ja-JP" dirty="0"/>
          </a:p>
          <a:p>
            <a:pPr lvl="1"/>
            <a:r>
              <a:rPr lang="en-US" altLang="ja-JP" dirty="0"/>
              <a:t>(</a:t>
            </a:r>
            <a:r>
              <a:rPr lang="ja-JP" altLang="en-US" dirty="0"/>
              <a:t>駅からの距離 </a:t>
            </a:r>
            <a:r>
              <a:rPr lang="en-US" altLang="ja-JP" dirty="0"/>
              <a:t>* </a:t>
            </a:r>
            <a:r>
              <a:rPr lang="ja-JP" altLang="en-US" dirty="0"/>
              <a:t>面積</a:t>
            </a:r>
            <a:r>
              <a:rPr lang="en-US" altLang="ja-JP" dirty="0"/>
              <a:t>) </a:t>
            </a:r>
            <a:r>
              <a:rPr lang="ja-JP" altLang="en-US" dirty="0"/>
              <a:t>のような項は出てこない、と仮定しています。</a:t>
            </a:r>
            <a:endParaRPr lang="en-US" altLang="ja-JP" dirty="0"/>
          </a:p>
        </p:txBody>
      </p:sp>
      <p:sp>
        <p:nvSpPr>
          <p:cNvPr id="4" name="フッター プレースホルダー 3">
            <a:extLst>
              <a:ext uri="{FF2B5EF4-FFF2-40B4-BE49-F238E27FC236}">
                <a16:creationId xmlns="" xmlns:a16="http://schemas.microsoft.com/office/drawing/2014/main" id="{2A9CA1A9-791E-445B-AD1A-457BCD3EB624}"/>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ABE25DCE-14DC-420D-BE54-499574EFE451}"/>
              </a:ext>
            </a:extLst>
          </p:cNvPr>
          <p:cNvSpPr>
            <a:spLocks noGrp="1"/>
          </p:cNvSpPr>
          <p:nvPr>
            <p:ph type="sldNum" sz="quarter" idx="4"/>
          </p:nvPr>
        </p:nvSpPr>
        <p:spPr/>
        <p:txBody>
          <a:bodyPr/>
          <a:lstStyle/>
          <a:p>
            <a:pPr>
              <a:defRPr/>
            </a:pPr>
            <a:fld id="{E62AD30C-4FD0-4E41-9633-AA73C86D07D0}" type="slidenum">
              <a:rPr lang="ja-JP" altLang="en-US" smtClean="0"/>
              <a:pPr>
                <a:defRPr/>
              </a:pPr>
              <a:t>64</a:t>
            </a:fld>
            <a:endParaRPr lang="en-US" altLang="ja-JP" dirty="0"/>
          </a:p>
        </p:txBody>
      </p:sp>
    </p:spTree>
    <p:extLst>
      <p:ext uri="{BB962C8B-B14F-4D97-AF65-F5344CB8AC3E}">
        <p14:creationId xmlns:p14="http://schemas.microsoft.com/office/powerpoint/2010/main" val="42781319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766E159-9292-4DC9-A6B0-B3D70D16B65D}"/>
              </a:ext>
            </a:extLst>
          </p:cNvPr>
          <p:cNvSpPr>
            <a:spLocks noGrp="1"/>
          </p:cNvSpPr>
          <p:nvPr>
            <p:ph type="title"/>
          </p:nvPr>
        </p:nvSpPr>
        <p:spPr>
          <a:xfrm>
            <a:off x="409600" y="485272"/>
            <a:ext cx="15902353" cy="1413515"/>
          </a:xfrm>
        </p:spPr>
        <p:txBody>
          <a:bodyPr/>
          <a:lstStyle/>
          <a:p>
            <a:r>
              <a:rPr kumimoji="1" lang="ja-JP" altLang="en-US" dirty="0"/>
              <a:t>偏回帰係数の求め方 </a:t>
            </a:r>
            <a:r>
              <a:rPr kumimoji="1" lang="en-US" altLang="ja-JP" dirty="0"/>
              <a:t>(</a:t>
            </a:r>
            <a:r>
              <a:rPr kumimoji="1" lang="ja-JP" altLang="en-US" dirty="0"/>
              <a:t>線形重回帰</a:t>
            </a:r>
            <a:r>
              <a:rPr kumimoji="1" lang="en-US" altLang="ja-JP" dirty="0"/>
              <a:t>)</a:t>
            </a:r>
            <a:endParaRPr kumimoji="1" lang="ja-JP" altLang="en-US" dirty="0"/>
          </a:p>
        </p:txBody>
      </p:sp>
      <p:sp>
        <p:nvSpPr>
          <p:cNvPr id="3" name="コンテンツ プレースホルダー 2">
            <a:extLst>
              <a:ext uri="{FF2B5EF4-FFF2-40B4-BE49-F238E27FC236}">
                <a16:creationId xmlns="" xmlns:a16="http://schemas.microsoft.com/office/drawing/2014/main" id="{7C5C81F5-0C89-4431-AC37-E11C5849EE1D}"/>
              </a:ext>
            </a:extLst>
          </p:cNvPr>
          <p:cNvSpPr>
            <a:spLocks noGrp="1"/>
          </p:cNvSpPr>
          <p:nvPr>
            <p:ph idx="1"/>
          </p:nvPr>
        </p:nvSpPr>
        <p:spPr>
          <a:xfrm>
            <a:off x="376891" y="1538746"/>
            <a:ext cx="16556097" cy="4860541"/>
          </a:xfrm>
        </p:spPr>
        <p:txBody>
          <a:bodyPr>
            <a:normAutofit/>
          </a:bodyPr>
          <a:lstStyle/>
          <a:p>
            <a:r>
              <a:rPr lang="ja-JP" altLang="en-US" sz="4000" dirty="0">
                <a:solidFill>
                  <a:schemeClr val="accent1">
                    <a:lumMod val="75000"/>
                  </a:schemeClr>
                </a:solidFill>
              </a:rPr>
              <a:t>定数項 </a:t>
            </a:r>
            <a:r>
              <a:rPr lang="en-US" altLang="ja-JP" sz="4000" dirty="0">
                <a:solidFill>
                  <a:srgbClr val="0000FF"/>
                </a:solidFill>
              </a:rPr>
              <a:t>+ </a:t>
            </a:r>
            <a:r>
              <a:rPr lang="ja-JP" altLang="en-US" sz="4000" dirty="0">
                <a:solidFill>
                  <a:schemeClr val="accent1">
                    <a:lumMod val="75000"/>
                  </a:schemeClr>
                </a:solidFill>
              </a:rPr>
              <a:t>係数</a:t>
            </a:r>
            <a:r>
              <a:rPr lang="en-US" altLang="ja-JP" sz="4000" dirty="0">
                <a:solidFill>
                  <a:schemeClr val="accent1">
                    <a:lumMod val="75000"/>
                  </a:schemeClr>
                </a:solidFill>
              </a:rPr>
              <a:t>1</a:t>
            </a:r>
            <a:r>
              <a:rPr lang="en-US" altLang="ja-JP" sz="4000" dirty="0">
                <a:solidFill>
                  <a:srgbClr val="0000FF"/>
                </a:solidFill>
              </a:rPr>
              <a:t> * </a:t>
            </a:r>
            <a:r>
              <a:rPr lang="ja-JP" altLang="en-US" sz="4000" dirty="0">
                <a:solidFill>
                  <a:srgbClr val="0000FF"/>
                </a:solidFill>
              </a:rPr>
              <a:t>駅からの距離 </a:t>
            </a:r>
            <a:r>
              <a:rPr lang="en-US" altLang="ja-JP" sz="4000" dirty="0">
                <a:solidFill>
                  <a:srgbClr val="0000FF"/>
                </a:solidFill>
              </a:rPr>
              <a:t>+ </a:t>
            </a:r>
            <a:r>
              <a:rPr lang="ja-JP" altLang="en-US" sz="4000" dirty="0">
                <a:solidFill>
                  <a:schemeClr val="accent1">
                    <a:lumMod val="75000"/>
                  </a:schemeClr>
                </a:solidFill>
              </a:rPr>
              <a:t>係数</a:t>
            </a:r>
            <a:r>
              <a:rPr lang="en-US" altLang="ja-JP" sz="4000" dirty="0">
                <a:solidFill>
                  <a:schemeClr val="accent1">
                    <a:lumMod val="75000"/>
                  </a:schemeClr>
                </a:solidFill>
              </a:rPr>
              <a:t>2 </a:t>
            </a:r>
            <a:r>
              <a:rPr lang="en-US" altLang="ja-JP" sz="4000" dirty="0">
                <a:solidFill>
                  <a:srgbClr val="0000FF"/>
                </a:solidFill>
              </a:rPr>
              <a:t>* </a:t>
            </a:r>
            <a:r>
              <a:rPr lang="ja-JP" altLang="en-US" sz="4000" dirty="0">
                <a:solidFill>
                  <a:srgbClr val="0000FF"/>
                </a:solidFill>
              </a:rPr>
              <a:t>面積 </a:t>
            </a:r>
            <a:r>
              <a:rPr lang="en-US" altLang="ja-JP" sz="4000" dirty="0">
                <a:solidFill>
                  <a:srgbClr val="0000FF"/>
                </a:solidFill>
              </a:rPr>
              <a:t>+ …</a:t>
            </a:r>
            <a:r>
              <a:rPr lang="ja-JP" altLang="en-US" sz="4000" dirty="0">
                <a:solidFill>
                  <a:srgbClr val="0000FF"/>
                </a:solidFill>
              </a:rPr>
              <a:t> </a:t>
            </a:r>
            <a:r>
              <a:rPr lang="ja-JP" altLang="en-US" sz="4000" dirty="0"/>
              <a:t>から計算された</a:t>
            </a:r>
            <a:r>
              <a:rPr lang="ja-JP" altLang="en-US" sz="4000" dirty="0">
                <a:solidFill>
                  <a:srgbClr val="0000FF"/>
                </a:solidFill>
              </a:rPr>
              <a:t>予測売上高</a:t>
            </a:r>
            <a:r>
              <a:rPr lang="ja-JP" altLang="en-US" sz="4000" dirty="0"/>
              <a:t>と</a:t>
            </a:r>
            <a:r>
              <a:rPr lang="ja-JP" altLang="en-US" sz="4000" dirty="0">
                <a:solidFill>
                  <a:srgbClr val="FF00FF"/>
                </a:solidFill>
              </a:rPr>
              <a:t>実際の売上高</a:t>
            </a:r>
            <a:r>
              <a:rPr lang="ja-JP" altLang="en-US" sz="4000" dirty="0"/>
              <a:t>の</a:t>
            </a:r>
            <a:r>
              <a:rPr lang="ja-JP" altLang="en-US" sz="4000" b="1" dirty="0"/>
              <a:t>差の</a:t>
            </a:r>
            <a:r>
              <a:rPr lang="en-US" altLang="ja-JP" sz="4000" b="1" dirty="0"/>
              <a:t>2</a:t>
            </a:r>
            <a:r>
              <a:rPr lang="ja-JP" altLang="en-US" sz="4000" b="1" dirty="0"/>
              <a:t>乗和</a:t>
            </a:r>
            <a:r>
              <a:rPr lang="ja-JP" altLang="en-US" sz="4000" dirty="0"/>
              <a:t>ができるだけ小さくなるような</a:t>
            </a:r>
            <a:r>
              <a:rPr lang="ja-JP" altLang="en-US" sz="4000" dirty="0">
                <a:solidFill>
                  <a:schemeClr val="accent1">
                    <a:lumMod val="75000"/>
                  </a:schemeClr>
                </a:solidFill>
              </a:rPr>
              <a:t>定数項と係数</a:t>
            </a:r>
            <a:r>
              <a:rPr lang="ja-JP" altLang="en-US" sz="4000" dirty="0"/>
              <a:t>を求めます</a:t>
            </a:r>
            <a:r>
              <a:rPr lang="en-US" altLang="ja-JP" sz="4000" dirty="0"/>
              <a:t>(</a:t>
            </a:r>
            <a:r>
              <a:rPr lang="ja-JP" altLang="en-US" sz="4000" dirty="0"/>
              <a:t>最小</a:t>
            </a:r>
            <a:r>
              <a:rPr lang="en-US" altLang="ja-JP" sz="4000" dirty="0"/>
              <a:t>2</a:t>
            </a:r>
            <a:r>
              <a:rPr lang="ja-JP" altLang="en-US" sz="4000" dirty="0"/>
              <a:t>乗法</a:t>
            </a:r>
            <a:r>
              <a:rPr lang="en-US" altLang="ja-JP" sz="4000" dirty="0"/>
              <a:t>)</a:t>
            </a:r>
            <a:r>
              <a:rPr lang="ja-JP" altLang="en-US" sz="4000" dirty="0"/>
              <a:t>。</a:t>
            </a:r>
            <a:endParaRPr lang="en-US" altLang="ja-JP" sz="4000" dirty="0"/>
          </a:p>
          <a:p>
            <a:r>
              <a:rPr lang="ja-JP" altLang="en-US" sz="4000" dirty="0"/>
              <a:t>予測が実際にどのくらい当てはまったかは「</a:t>
            </a:r>
            <a:r>
              <a:rPr lang="ja-JP" altLang="en-US" sz="4000" u="sng" dirty="0">
                <a:solidFill>
                  <a:srgbClr val="FF0000"/>
                </a:solidFill>
              </a:rPr>
              <a:t>決定係数</a:t>
            </a:r>
            <a:r>
              <a:rPr lang="en-US" altLang="ja-JP" sz="4000" u="sng" dirty="0">
                <a:solidFill>
                  <a:srgbClr val="FF0000"/>
                </a:solidFill>
              </a:rPr>
              <a:t>(R</a:t>
            </a:r>
            <a:r>
              <a:rPr lang="en-US" altLang="ja-JP" sz="4000" u="sng" baseline="30000" dirty="0">
                <a:solidFill>
                  <a:srgbClr val="FF0000"/>
                </a:solidFill>
              </a:rPr>
              <a:t>2</a:t>
            </a:r>
            <a:r>
              <a:rPr lang="en-US" altLang="ja-JP" sz="4000" u="sng" dirty="0">
                <a:solidFill>
                  <a:srgbClr val="FF0000"/>
                </a:solidFill>
              </a:rPr>
              <a:t>)</a:t>
            </a:r>
            <a:r>
              <a:rPr lang="ja-JP" altLang="en-US" sz="4000" dirty="0"/>
              <a:t>」をみるとわかります </a:t>
            </a:r>
            <a:r>
              <a:rPr lang="en-US" altLang="ja-JP" sz="4000" dirty="0"/>
              <a:t>(</a:t>
            </a:r>
            <a:r>
              <a:rPr lang="ja-JP" altLang="en-US" sz="4000" dirty="0"/>
              <a:t>決定係数</a:t>
            </a:r>
            <a:r>
              <a:rPr lang="en-US" altLang="ja-JP" sz="4000" dirty="0"/>
              <a:t>=1</a:t>
            </a:r>
            <a:r>
              <a:rPr lang="ja-JP" altLang="en-US" sz="4000" dirty="0"/>
              <a:t>が最良</a:t>
            </a:r>
            <a:r>
              <a:rPr lang="en-US" altLang="ja-JP" sz="4000" dirty="0"/>
              <a:t>)</a:t>
            </a:r>
            <a:r>
              <a:rPr lang="ja-JP" altLang="en-US" sz="4000" dirty="0"/>
              <a:t>。</a:t>
            </a:r>
            <a:endParaRPr lang="en-US" altLang="ja-JP" sz="4000" dirty="0"/>
          </a:p>
          <a:p>
            <a:r>
              <a:rPr lang="ja-JP" altLang="en-US" sz="4000" dirty="0"/>
              <a:t>多数の要因をまとめて一気に解析・比較できるので非常に強力です。</a:t>
            </a:r>
          </a:p>
        </p:txBody>
      </p:sp>
      <p:sp>
        <p:nvSpPr>
          <p:cNvPr id="4" name="フッター プレースホルダー 3">
            <a:extLst>
              <a:ext uri="{FF2B5EF4-FFF2-40B4-BE49-F238E27FC236}">
                <a16:creationId xmlns="" xmlns:a16="http://schemas.microsoft.com/office/drawing/2014/main" id="{2A9CA1A9-791E-445B-AD1A-457BCD3EB624}"/>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ABE25DCE-14DC-420D-BE54-499574EFE451}"/>
              </a:ext>
            </a:extLst>
          </p:cNvPr>
          <p:cNvSpPr>
            <a:spLocks noGrp="1"/>
          </p:cNvSpPr>
          <p:nvPr>
            <p:ph type="sldNum" sz="quarter" idx="4"/>
          </p:nvPr>
        </p:nvSpPr>
        <p:spPr/>
        <p:txBody>
          <a:bodyPr/>
          <a:lstStyle/>
          <a:p>
            <a:pPr>
              <a:defRPr/>
            </a:pPr>
            <a:fld id="{E62AD30C-4FD0-4E41-9633-AA73C86D07D0}" type="slidenum">
              <a:rPr lang="ja-JP" altLang="en-US" smtClean="0"/>
              <a:pPr>
                <a:defRPr/>
              </a:pPr>
              <a:t>65</a:t>
            </a:fld>
            <a:endParaRPr lang="en-US" altLang="ja-JP" dirty="0"/>
          </a:p>
        </p:txBody>
      </p:sp>
      <p:sp>
        <p:nvSpPr>
          <p:cNvPr id="6" name="テキスト ボックス 5">
            <a:extLst>
              <a:ext uri="{FF2B5EF4-FFF2-40B4-BE49-F238E27FC236}">
                <a16:creationId xmlns="" xmlns:a16="http://schemas.microsoft.com/office/drawing/2014/main" id="{51420733-3D9D-4693-A457-FFB63302AA17}"/>
              </a:ext>
            </a:extLst>
          </p:cNvPr>
          <p:cNvSpPr txBox="1"/>
          <p:nvPr/>
        </p:nvSpPr>
        <p:spPr>
          <a:xfrm>
            <a:off x="657168" y="8185451"/>
            <a:ext cx="2954655" cy="646331"/>
          </a:xfrm>
          <a:prstGeom prst="rect">
            <a:avLst/>
          </a:prstGeom>
          <a:noFill/>
        </p:spPr>
        <p:txBody>
          <a:bodyPr wrap="none" rtlCol="0">
            <a:spAutoFit/>
          </a:bodyPr>
          <a:lstStyle/>
          <a:p>
            <a:r>
              <a:rPr kumimoji="1" lang="ja-JP" altLang="en-US" sz="3600" dirty="0">
                <a:solidFill>
                  <a:srgbClr val="FF00FF"/>
                </a:solidFill>
                <a:latin typeface="+mn-ea"/>
                <a:ea typeface="+mn-ea"/>
              </a:rPr>
              <a:t>実際の売上高</a:t>
            </a:r>
          </a:p>
        </p:txBody>
      </p:sp>
      <p:sp>
        <p:nvSpPr>
          <p:cNvPr id="7" name="テキスト ボックス 6">
            <a:extLst>
              <a:ext uri="{FF2B5EF4-FFF2-40B4-BE49-F238E27FC236}">
                <a16:creationId xmlns="" xmlns:a16="http://schemas.microsoft.com/office/drawing/2014/main" id="{B618ECDB-3EFA-43EC-8A39-A9D43577C161}"/>
              </a:ext>
            </a:extLst>
          </p:cNvPr>
          <p:cNvSpPr txBox="1"/>
          <p:nvPr/>
        </p:nvSpPr>
        <p:spPr>
          <a:xfrm>
            <a:off x="1144545" y="6763918"/>
            <a:ext cx="14393684" cy="646331"/>
          </a:xfrm>
          <a:prstGeom prst="rect">
            <a:avLst/>
          </a:prstGeom>
          <a:noFill/>
        </p:spPr>
        <p:txBody>
          <a:bodyPr wrap="none" rtlCol="0">
            <a:spAutoFit/>
          </a:bodyPr>
          <a:lstStyle/>
          <a:p>
            <a:r>
              <a:rPr lang="ja-JP" altLang="en-US" sz="3600" dirty="0">
                <a:solidFill>
                  <a:srgbClr val="0000FF"/>
                </a:solidFill>
                <a:latin typeface="+mn-ea"/>
                <a:ea typeface="+mn-ea"/>
              </a:rPr>
              <a:t>予測売上高 </a:t>
            </a:r>
            <a:r>
              <a:rPr lang="en-US" altLang="ja-JP" sz="3600" dirty="0">
                <a:solidFill>
                  <a:srgbClr val="0000FF"/>
                </a:solidFill>
                <a:latin typeface="+mn-ea"/>
                <a:ea typeface="+mn-ea"/>
              </a:rPr>
              <a:t>= </a:t>
            </a:r>
            <a:r>
              <a:rPr lang="ja-JP" altLang="en-US" sz="3600" dirty="0">
                <a:solidFill>
                  <a:schemeClr val="accent1">
                    <a:lumMod val="75000"/>
                  </a:schemeClr>
                </a:solidFill>
                <a:latin typeface="+mn-ea"/>
                <a:ea typeface="+mn-ea"/>
              </a:rPr>
              <a:t>定数項 </a:t>
            </a:r>
            <a:r>
              <a:rPr lang="en-US" altLang="ja-JP" sz="3600" dirty="0">
                <a:solidFill>
                  <a:srgbClr val="0000FF"/>
                </a:solidFill>
                <a:latin typeface="+mn-ea"/>
                <a:ea typeface="+mn-ea"/>
              </a:rPr>
              <a:t>+ </a:t>
            </a:r>
            <a:r>
              <a:rPr lang="ja-JP" altLang="en-US" sz="3600" dirty="0">
                <a:solidFill>
                  <a:schemeClr val="accent1">
                    <a:lumMod val="75000"/>
                  </a:schemeClr>
                </a:solidFill>
                <a:latin typeface="+mn-ea"/>
                <a:ea typeface="+mn-ea"/>
              </a:rPr>
              <a:t>係数</a:t>
            </a:r>
            <a:r>
              <a:rPr lang="en-US" altLang="ja-JP" sz="3600" dirty="0">
                <a:solidFill>
                  <a:schemeClr val="accent1">
                    <a:lumMod val="75000"/>
                  </a:schemeClr>
                </a:solidFill>
                <a:latin typeface="+mn-ea"/>
                <a:ea typeface="+mn-ea"/>
              </a:rPr>
              <a:t>1</a:t>
            </a:r>
            <a:r>
              <a:rPr lang="en-US" altLang="ja-JP" sz="3600" dirty="0">
                <a:solidFill>
                  <a:srgbClr val="0000FF"/>
                </a:solidFill>
                <a:latin typeface="+mn-ea"/>
                <a:ea typeface="+mn-ea"/>
              </a:rPr>
              <a:t> * </a:t>
            </a:r>
            <a:r>
              <a:rPr lang="ja-JP" altLang="en-US" sz="3600" dirty="0">
                <a:solidFill>
                  <a:srgbClr val="0000FF"/>
                </a:solidFill>
                <a:latin typeface="+mn-ea"/>
                <a:ea typeface="+mn-ea"/>
              </a:rPr>
              <a:t>駅からの距離 </a:t>
            </a:r>
            <a:r>
              <a:rPr lang="en-US" altLang="ja-JP" sz="3600" dirty="0">
                <a:solidFill>
                  <a:srgbClr val="0000FF"/>
                </a:solidFill>
                <a:latin typeface="+mn-ea"/>
                <a:ea typeface="+mn-ea"/>
              </a:rPr>
              <a:t>+ </a:t>
            </a:r>
            <a:r>
              <a:rPr lang="ja-JP" altLang="en-US" sz="3600" dirty="0">
                <a:solidFill>
                  <a:schemeClr val="accent1">
                    <a:lumMod val="75000"/>
                  </a:schemeClr>
                </a:solidFill>
                <a:latin typeface="+mn-ea"/>
                <a:ea typeface="+mn-ea"/>
              </a:rPr>
              <a:t>係数</a:t>
            </a:r>
            <a:r>
              <a:rPr lang="en-US" altLang="ja-JP" sz="3600" dirty="0">
                <a:solidFill>
                  <a:schemeClr val="accent1">
                    <a:lumMod val="75000"/>
                  </a:schemeClr>
                </a:solidFill>
                <a:latin typeface="+mn-ea"/>
                <a:ea typeface="+mn-ea"/>
              </a:rPr>
              <a:t>2 </a:t>
            </a:r>
            <a:r>
              <a:rPr lang="en-US" altLang="ja-JP" sz="3600" dirty="0">
                <a:solidFill>
                  <a:srgbClr val="0000FF"/>
                </a:solidFill>
                <a:latin typeface="+mn-ea"/>
                <a:ea typeface="+mn-ea"/>
              </a:rPr>
              <a:t>* </a:t>
            </a:r>
            <a:r>
              <a:rPr lang="ja-JP" altLang="en-US" sz="3600" dirty="0">
                <a:solidFill>
                  <a:srgbClr val="0000FF"/>
                </a:solidFill>
                <a:latin typeface="+mn-ea"/>
                <a:ea typeface="+mn-ea"/>
              </a:rPr>
              <a:t>面積 </a:t>
            </a:r>
            <a:r>
              <a:rPr lang="en-US" altLang="ja-JP" sz="3600" dirty="0">
                <a:solidFill>
                  <a:srgbClr val="0000FF"/>
                </a:solidFill>
                <a:latin typeface="+mn-ea"/>
                <a:ea typeface="+mn-ea"/>
              </a:rPr>
              <a:t>+ …</a:t>
            </a:r>
            <a:endParaRPr kumimoji="1" lang="ja-JP" altLang="en-US" sz="3600" dirty="0">
              <a:latin typeface="+mn-ea"/>
              <a:ea typeface="+mn-ea"/>
            </a:endParaRPr>
          </a:p>
        </p:txBody>
      </p:sp>
      <p:sp>
        <p:nvSpPr>
          <p:cNvPr id="8" name="矢印: 上下 7">
            <a:extLst>
              <a:ext uri="{FF2B5EF4-FFF2-40B4-BE49-F238E27FC236}">
                <a16:creationId xmlns="" xmlns:a16="http://schemas.microsoft.com/office/drawing/2014/main" id="{04A66358-5691-4E82-9E07-A67346ECE5D0}"/>
              </a:ext>
            </a:extLst>
          </p:cNvPr>
          <p:cNvSpPr/>
          <p:nvPr/>
        </p:nvSpPr>
        <p:spPr bwMode="auto">
          <a:xfrm>
            <a:off x="2050514" y="7410249"/>
            <a:ext cx="301169" cy="646331"/>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a:extLst>
              <a:ext uri="{FF2B5EF4-FFF2-40B4-BE49-F238E27FC236}">
                <a16:creationId xmlns="" xmlns:a16="http://schemas.microsoft.com/office/drawing/2014/main" id="{20671615-C2B2-4F19-A579-9A0F9E70F431}"/>
              </a:ext>
            </a:extLst>
          </p:cNvPr>
          <p:cNvSpPr txBox="1"/>
          <p:nvPr/>
        </p:nvSpPr>
        <p:spPr>
          <a:xfrm>
            <a:off x="2536803" y="7511373"/>
            <a:ext cx="9879628" cy="523220"/>
          </a:xfrm>
          <a:prstGeom prst="rect">
            <a:avLst/>
          </a:prstGeom>
          <a:noFill/>
        </p:spPr>
        <p:txBody>
          <a:bodyPr wrap="none" rtlCol="0">
            <a:spAutoFit/>
          </a:bodyPr>
          <a:lstStyle/>
          <a:p>
            <a:r>
              <a:rPr kumimoji="1" lang="ja-JP" altLang="en-US" sz="2800" b="1" dirty="0">
                <a:latin typeface="+mn-ea"/>
                <a:ea typeface="+mn-ea"/>
              </a:rPr>
              <a:t>この差ができるだけ小さくなるように定数項と係数を決める</a:t>
            </a:r>
          </a:p>
        </p:txBody>
      </p:sp>
    </p:spTree>
    <p:extLst>
      <p:ext uri="{BB962C8B-B14F-4D97-AF65-F5344CB8AC3E}">
        <p14:creationId xmlns:p14="http://schemas.microsoft.com/office/powerpoint/2010/main" val="5449482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 xmlns:a16="http://schemas.microsoft.com/office/drawing/2014/main" id="{4E45A3CE-C7D9-40B1-AE07-8034DEB8B647}"/>
              </a:ext>
            </a:extLst>
          </p:cNvPr>
          <p:cNvSpPr>
            <a:spLocks noGrp="1"/>
          </p:cNvSpPr>
          <p:nvPr>
            <p:ph type="ftr" sz="quarter" idx="11"/>
          </p:nvPr>
        </p:nvSpPr>
        <p:spPr/>
        <p:txBody>
          <a:bodyPr/>
          <a:lstStyle/>
          <a:p>
            <a:pPr>
              <a:defRPr/>
            </a:pPr>
            <a:r>
              <a:rPr lang="en-US" altLang="ja-JP"/>
              <a:t>Copyright © 2022 by INIAD</a:t>
            </a:r>
            <a:endParaRPr lang="en-US"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 xmlns:a16="http://schemas.microsoft.com/office/drawing/2014/main" id="{3936D956-10AF-446F-82E2-8DAF33A54D2B}"/>
                  </a:ext>
                </a:extLst>
              </p:cNvPr>
              <p:cNvSpPr txBox="1"/>
              <p:nvPr/>
            </p:nvSpPr>
            <p:spPr>
              <a:xfrm>
                <a:off x="472273" y="2280089"/>
                <a:ext cx="16569041" cy="1770549"/>
              </a:xfrm>
              <a:prstGeom prst="rect">
                <a:avLst/>
              </a:prstGeom>
              <a:noFill/>
            </p:spPr>
            <p:txBody>
              <a:bodyPr wrap="square" lIns="0" tIns="0" rIns="0" bIns="0" rtlCol="0">
                <a:spAutoFit/>
              </a:bodyPr>
              <a:lstStyle/>
              <a:p>
                <a:pPr>
                  <a:lnSpc>
                    <a:spcPct val="150000"/>
                  </a:lnSpc>
                </a:pPr>
                <a14:m>
                  <m:oMath xmlns:m="http://schemas.openxmlformats.org/officeDocument/2006/math">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𝑦</m:t>
                            </m:r>
                          </m:e>
                        </m:acc>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𝑎</m:t>
                        </m:r>
                      </m:e>
                      <m:sub>
                        <m:r>
                          <a:rPr kumimoji="1" lang="en-US" altLang="ja-JP" sz="4000" b="0" i="1" smtClean="0">
                            <a:latin typeface="Cambria Math" panose="02040503050406030204" pitchFamily="18" charset="0"/>
                          </a:rPr>
                          <m:t>0</m:t>
                        </m:r>
                      </m:sub>
                    </m:sSub>
                    <m:r>
                      <a:rPr kumimoji="1" lang="en-US" altLang="ja-JP" sz="4000" b="0" i="1" smtClean="0">
                        <a:latin typeface="Cambria Math" panose="02040503050406030204" pitchFamily="18" charset="0"/>
                      </a:rPr>
                      <m:t>+</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𝑎</m:t>
                        </m:r>
                      </m:e>
                      <m:sub>
                        <m:r>
                          <a:rPr lang="en-US" altLang="ja-JP" sz="4000" b="0" i="1" smtClean="0">
                            <a:latin typeface="Cambria Math" panose="02040503050406030204" pitchFamily="18" charset="0"/>
                          </a:rPr>
                          <m:t>1</m:t>
                        </m:r>
                      </m:sub>
                    </m:sSub>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𝑥</m:t>
                        </m:r>
                      </m:e>
                      <m:sub>
                        <m:r>
                          <a:rPr lang="en-US" altLang="ja-JP" sz="4000" b="0" i="1" smtClean="0">
                            <a:latin typeface="Cambria Math" panose="02040503050406030204" pitchFamily="18" charset="0"/>
                          </a:rPr>
                          <m:t>1</m:t>
                        </m:r>
                        <m:r>
                          <a:rPr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𝑎</m:t>
                        </m:r>
                      </m:e>
                      <m:sub>
                        <m:r>
                          <a:rPr lang="en-US" altLang="ja-JP" sz="4000" b="0" i="1" smtClean="0">
                            <a:latin typeface="Cambria Math" panose="02040503050406030204" pitchFamily="18" charset="0"/>
                          </a:rPr>
                          <m:t>2</m:t>
                        </m:r>
                      </m:sub>
                    </m:sSub>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𝑥</m:t>
                        </m:r>
                      </m:e>
                      <m:sub>
                        <m:r>
                          <a:rPr lang="en-US" altLang="ja-JP" sz="4000" b="0" i="1" smtClean="0">
                            <a:latin typeface="Cambria Math" panose="02040503050406030204" pitchFamily="18" charset="0"/>
                          </a:rPr>
                          <m:t>2</m:t>
                        </m:r>
                        <m:r>
                          <a:rPr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 …+</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𝑎</m:t>
                        </m:r>
                      </m:e>
                      <m:sub>
                        <m:r>
                          <a:rPr lang="en-US" altLang="ja-JP" sz="4000" b="0" i="1" smtClean="0">
                            <a:latin typeface="Cambria Math" panose="02040503050406030204" pitchFamily="18" charset="0"/>
                          </a:rPr>
                          <m:t>𝑛</m:t>
                        </m:r>
                      </m:sub>
                    </m:sSub>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𝑥</m:t>
                        </m:r>
                      </m:e>
                      <m:sub>
                        <m:r>
                          <a:rPr lang="en-US" altLang="ja-JP" sz="4000" b="0" i="1" smtClean="0">
                            <a:latin typeface="Cambria Math" panose="02040503050406030204" pitchFamily="18" charset="0"/>
                          </a:rPr>
                          <m:t>𝑛𝑖</m:t>
                        </m:r>
                      </m:sub>
                    </m:sSub>
                  </m:oMath>
                </a14:m>
                <a:r>
                  <a:rPr kumimoji="1" lang="ja-JP" altLang="en-US" sz="4000" baseline="-25000" dirty="0"/>
                  <a:t>  </a:t>
                </a:r>
                <a:r>
                  <a:rPr kumimoji="1" lang="ja-JP" altLang="en-US" sz="4000" dirty="0">
                    <a:latin typeface="+mn-ea"/>
                    <a:ea typeface="+mn-ea"/>
                  </a:rPr>
                  <a:t>とする。</a:t>
                </a:r>
                <a:endParaRPr kumimoji="1" lang="en-US" altLang="ja-JP" sz="4000" dirty="0">
                  <a:latin typeface="+mn-ea"/>
                  <a:ea typeface="+mn-ea"/>
                </a:endParaRPr>
              </a:p>
              <a:p>
                <a:pPr>
                  <a:lnSpc>
                    <a:spcPct val="150000"/>
                  </a:lnSpc>
                </a:pPr>
                <a:r>
                  <a:rPr kumimoji="1" lang="en-US" altLang="ja-JP" sz="4000" dirty="0">
                    <a:latin typeface="+mn-ea"/>
                    <a:ea typeface="+mn-ea"/>
                  </a:rPr>
                  <a:t>(</a:t>
                </a:r>
                <a14:m>
                  <m:oMath xmlns:m="http://schemas.openxmlformats.org/officeDocument/2006/math">
                    <m:r>
                      <a:rPr lang="ja-JP" altLang="en-US" sz="4000" i="1">
                        <a:latin typeface="Cambria Math" panose="02040503050406030204" pitchFamily="18" charset="0"/>
                        <a:ea typeface="+mn-ea"/>
                      </a:rPr>
                      <m:t>説明変数</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𝑥</m:t>
                        </m:r>
                      </m:e>
                      <m:sub>
                        <m:r>
                          <a:rPr lang="en-US" altLang="ja-JP" sz="4000" i="1">
                            <a:latin typeface="Cambria Math" panose="02040503050406030204" pitchFamily="18" charset="0"/>
                          </a:rPr>
                          <m:t>1</m:t>
                        </m:r>
                        <m:r>
                          <a:rPr lang="en-US" altLang="ja-JP" sz="4000" b="0" i="1" smtClean="0">
                            <a:latin typeface="Cambria Math" panose="02040503050406030204" pitchFamily="18" charset="0"/>
                          </a:rPr>
                          <m:t>𝑖</m:t>
                        </m:r>
                      </m:sub>
                    </m:sSub>
                    <m:r>
                      <a:rPr lang="en-US" altLang="ja-JP" sz="4000" i="1">
                        <a:latin typeface="Cambria Math" panose="02040503050406030204" pitchFamily="18" charset="0"/>
                      </a:rPr>
                      <m:t>,</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𝑥</m:t>
                        </m:r>
                      </m:e>
                      <m:sub>
                        <m:r>
                          <a:rPr lang="en-US" altLang="ja-JP" sz="4000" i="1">
                            <a:latin typeface="Cambria Math" panose="02040503050406030204" pitchFamily="18" charset="0"/>
                          </a:rPr>
                          <m:t>2</m:t>
                        </m:r>
                        <m:r>
                          <a:rPr lang="en-US" altLang="ja-JP" sz="4000" b="0" i="1" smtClean="0">
                            <a:latin typeface="Cambria Math" panose="02040503050406030204" pitchFamily="18" charset="0"/>
                          </a:rPr>
                          <m:t>𝑖</m:t>
                        </m:r>
                      </m:sub>
                    </m:sSub>
                    <m:r>
                      <a:rPr lang="en-US" altLang="ja-JP" sz="4000" i="1">
                        <a:latin typeface="Cambria Math" panose="02040503050406030204" pitchFamily="18" charset="0"/>
                      </a:rPr>
                      <m:t>, …,</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𝑥</m:t>
                        </m:r>
                      </m:e>
                      <m:sub>
                        <m:r>
                          <a:rPr lang="en-US" altLang="ja-JP" sz="4000" i="1">
                            <a:latin typeface="Cambria Math" panose="02040503050406030204" pitchFamily="18" charset="0"/>
                          </a:rPr>
                          <m:t>𝑛</m:t>
                        </m:r>
                        <m:r>
                          <a:rPr lang="en-US" altLang="ja-JP" sz="4000" b="0" i="1" smtClean="0">
                            <a:latin typeface="Cambria Math" panose="02040503050406030204" pitchFamily="18" charset="0"/>
                          </a:rPr>
                          <m:t>𝑖</m:t>
                        </m:r>
                      </m:sub>
                    </m:sSub>
                  </m:oMath>
                </a14:m>
                <a:r>
                  <a:rPr lang="ja-JP" altLang="en-US" sz="4000" dirty="0">
                    <a:latin typeface="+mn-ea"/>
                    <a:ea typeface="+mn-ea"/>
                  </a:rPr>
                  <a:t>の線形結合</a:t>
                </a:r>
                <a:r>
                  <a:rPr lang="en-US" altLang="ja-JP" sz="4000" dirty="0">
                    <a:latin typeface="+mn-ea"/>
                    <a:ea typeface="+mn-ea"/>
                  </a:rPr>
                  <a:t>(1</a:t>
                </a:r>
                <a:r>
                  <a:rPr lang="ja-JP" altLang="en-US" sz="4000" dirty="0">
                    <a:latin typeface="+mn-ea"/>
                    <a:ea typeface="+mn-ea"/>
                  </a:rPr>
                  <a:t>次式</a:t>
                </a:r>
                <a:r>
                  <a:rPr lang="en-US" altLang="ja-JP" sz="4000" dirty="0">
                    <a:latin typeface="+mn-ea"/>
                    <a:ea typeface="+mn-ea"/>
                  </a:rPr>
                  <a:t>), </a:t>
                </a:r>
                <a:r>
                  <a:rPr lang="ja-JP" altLang="en-US" sz="4000" dirty="0">
                    <a:latin typeface="+mn-ea"/>
                    <a:ea typeface="+mn-ea"/>
                  </a:rPr>
                  <a:t>一番シンプルな混ぜ合わせ</a:t>
                </a:r>
                <a:r>
                  <a:rPr lang="en-US" altLang="ja-JP" sz="4000" dirty="0">
                    <a:latin typeface="+mn-ea"/>
                    <a:ea typeface="+mn-ea"/>
                  </a:rPr>
                  <a:t>)</a:t>
                </a:r>
                <a:endParaRPr lang="ja-JP" altLang="en-US" sz="4000" baseline="-25000" dirty="0">
                  <a:latin typeface="+mn-ea"/>
                  <a:ea typeface="+mn-ea"/>
                </a:endParaRPr>
              </a:p>
            </p:txBody>
          </p:sp>
        </mc:Choice>
        <mc:Fallback xmlns="">
          <p:sp>
            <p:nvSpPr>
              <p:cNvPr id="4" name="テキスト ボックス 3">
                <a:extLst>
                  <a:ext uri="{FF2B5EF4-FFF2-40B4-BE49-F238E27FC236}">
                    <a16:creationId xmlns:a16="http://schemas.microsoft.com/office/drawing/2014/main" id="{3936D956-10AF-446F-82E2-8DAF33A54D2B}"/>
                  </a:ext>
                </a:extLst>
              </p:cNvPr>
              <p:cNvSpPr txBox="1">
                <a:spLocks noRot="1" noChangeAspect="1" noMove="1" noResize="1" noEditPoints="1" noAdjustHandles="1" noChangeArrowheads="1" noChangeShapeType="1" noTextEdit="1"/>
              </p:cNvSpPr>
              <p:nvPr/>
            </p:nvSpPr>
            <p:spPr>
              <a:xfrm>
                <a:off x="472273" y="2280089"/>
                <a:ext cx="16569041" cy="1770549"/>
              </a:xfrm>
              <a:prstGeom prst="rect">
                <a:avLst/>
              </a:prstGeom>
              <a:blipFill>
                <a:blip r:embed="rId2"/>
                <a:stretch>
                  <a:fillRect l="-1840" b="-17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 xmlns:a16="http://schemas.microsoft.com/office/drawing/2014/main" id="{01AF0D4A-0B90-4157-849F-AE520D5AAF11}"/>
                  </a:ext>
                </a:extLst>
              </p:cNvPr>
              <p:cNvSpPr txBox="1"/>
              <p:nvPr/>
            </p:nvSpPr>
            <p:spPr>
              <a:xfrm>
                <a:off x="473445" y="4586351"/>
                <a:ext cx="16893042" cy="1846659"/>
              </a:xfrm>
              <a:prstGeom prst="rect">
                <a:avLst/>
              </a:prstGeom>
              <a:noFill/>
            </p:spPr>
            <p:txBody>
              <a:bodyPr wrap="square" lIns="0" tIns="0" rIns="0" bIns="0" rtlCol="0">
                <a:spAutoFit/>
              </a:bodyPr>
              <a:lstStyle/>
              <a:p>
                <a14:m>
                  <m:oMath xmlns:m="http://schemas.openxmlformats.org/officeDocument/2006/math">
                    <m:sSub>
                      <m:sSubPr>
                        <m:ctrlPr>
                          <a:rPr lang="en-US" altLang="ja-JP" sz="4000" i="1" smtClean="0">
                            <a:latin typeface="Cambria Math" panose="02040503050406030204" pitchFamily="18" charset="0"/>
                            <a:ea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𝑦</m:t>
                            </m:r>
                          </m:e>
                        </m:acc>
                      </m:e>
                      <m:sub>
                        <m:r>
                          <a:rPr lang="en-US" altLang="ja-JP" sz="4000" i="1">
                            <a:latin typeface="Cambria Math" panose="02040503050406030204" pitchFamily="18" charset="0"/>
                            <a:ea typeface="Cambria Math" panose="02040503050406030204" pitchFamily="18" charset="0"/>
                          </a:rPr>
                          <m:t>𝑖</m:t>
                        </m:r>
                      </m:sub>
                    </m:sSub>
                  </m:oMath>
                </a14:m>
                <a:r>
                  <a:rPr lang="ja-JP" altLang="en-US" sz="4000" dirty="0">
                    <a:ea typeface="+mn-ea"/>
                  </a:rPr>
                  <a:t> </a:t>
                </a:r>
                <a:r>
                  <a:rPr lang="en-US" altLang="ja-JP" sz="4000" dirty="0">
                    <a:ea typeface="+mn-ea"/>
                  </a:rPr>
                  <a:t>(</a:t>
                </a:r>
                <a:r>
                  <a:rPr lang="ja-JP" altLang="en-US" sz="4000" dirty="0">
                    <a:ea typeface="+mn-ea"/>
                  </a:rPr>
                  <a:t>説明変数から回帰式を用いて予測した目的変数の値</a:t>
                </a:r>
                <a:r>
                  <a:rPr lang="en-US" altLang="ja-JP" sz="4000" dirty="0">
                    <a:ea typeface="+mn-ea"/>
                  </a:rPr>
                  <a:t>) </a:t>
                </a:r>
                <a:r>
                  <a:rPr lang="ja-JP" altLang="en-US" sz="4000" dirty="0">
                    <a:ea typeface="+mn-ea"/>
                  </a:rPr>
                  <a:t>ができるだけ </a:t>
                </a:r>
                <a14:m>
                  <m:oMath xmlns:m="http://schemas.openxmlformats.org/officeDocument/2006/math">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𝑦</m:t>
                        </m:r>
                      </m:e>
                      <m:sub>
                        <m:r>
                          <a:rPr lang="en-US" altLang="ja-JP" sz="4000" i="1">
                            <a:latin typeface="Cambria Math" panose="02040503050406030204" pitchFamily="18" charset="0"/>
                          </a:rPr>
                          <m:t>𝑖</m:t>
                        </m:r>
                      </m:sub>
                    </m:sSub>
                  </m:oMath>
                </a14:m>
                <a:r>
                  <a:rPr lang="ja-JP" altLang="en-US" sz="4000" dirty="0">
                    <a:ea typeface="+mn-ea"/>
                  </a:rPr>
                  <a:t> </a:t>
                </a:r>
                <a:r>
                  <a:rPr lang="en-US" altLang="ja-JP" sz="4000" dirty="0">
                    <a:latin typeface="+mn-ea"/>
                    <a:ea typeface="+mn-ea"/>
                  </a:rPr>
                  <a:t>(</a:t>
                </a:r>
                <a:r>
                  <a:rPr lang="ja-JP" altLang="en-US" sz="4000" dirty="0">
                    <a:latin typeface="+mn-ea"/>
                    <a:ea typeface="+mn-ea"/>
                  </a:rPr>
                  <a:t>実際の目的変数の値</a:t>
                </a:r>
                <a:r>
                  <a:rPr lang="en-US" altLang="ja-JP" sz="4000" dirty="0">
                    <a:latin typeface="+mn-ea"/>
                    <a:ea typeface="+mn-ea"/>
                  </a:rPr>
                  <a:t>) </a:t>
                </a:r>
                <a:r>
                  <a:rPr lang="ja-JP" altLang="en-US" sz="4000" dirty="0">
                    <a:ea typeface="+mn-ea"/>
                  </a:rPr>
                  <a:t>に近くなるように、偏回帰係数</a:t>
                </a:r>
                <a14:m>
                  <m:oMath xmlns:m="http://schemas.openxmlformats.org/officeDocument/2006/math">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𝑎</m:t>
                        </m:r>
                      </m:e>
                      <m:sub>
                        <m:r>
                          <a:rPr lang="en-US" altLang="ja-JP" sz="4000" i="1">
                            <a:latin typeface="Cambria Math" panose="02040503050406030204" pitchFamily="18" charset="0"/>
                          </a:rPr>
                          <m:t>0</m:t>
                        </m:r>
                      </m:sub>
                    </m:sSub>
                    <m:r>
                      <a:rPr lang="en-US" altLang="ja-JP" sz="4000" i="1">
                        <a:latin typeface="Cambria Math" panose="02040503050406030204" pitchFamily="18" charset="0"/>
                      </a:rPr>
                      <m:t>,</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𝑎</m:t>
                        </m:r>
                      </m:e>
                      <m:sub>
                        <m:r>
                          <a:rPr lang="en-US" altLang="ja-JP" sz="4000" b="0" i="1" smtClean="0">
                            <a:latin typeface="Cambria Math" panose="02040503050406030204" pitchFamily="18" charset="0"/>
                          </a:rPr>
                          <m:t>1</m:t>
                        </m:r>
                      </m:sub>
                    </m:sSub>
                    <m:r>
                      <a:rPr lang="en-US" altLang="ja-JP" sz="4000" i="1">
                        <a:latin typeface="Cambria Math" panose="02040503050406030204" pitchFamily="18" charset="0"/>
                      </a:rPr>
                      <m:t>,…</m:t>
                    </m:r>
                    <m:r>
                      <a:rPr lang="en-US" altLang="ja-JP" sz="4000" b="0" i="1" smtClean="0">
                        <a:latin typeface="Cambria Math" panose="02040503050406030204" pitchFamily="18" charset="0"/>
                      </a:rPr>
                      <m:t>,</m:t>
                    </m:r>
                    <m:sSub>
                      <m:sSubPr>
                        <m:ctrlPr>
                          <a:rPr lang="en-US" altLang="ja-JP" sz="4000" i="1">
                            <a:latin typeface="Cambria Math" panose="02040503050406030204" pitchFamily="18" charset="0"/>
                          </a:rPr>
                        </m:ctrlPr>
                      </m:sSubPr>
                      <m:e>
                        <m:r>
                          <a:rPr lang="en-US" altLang="ja-JP" sz="4000" i="1">
                            <a:latin typeface="Cambria Math" panose="02040503050406030204" pitchFamily="18" charset="0"/>
                          </a:rPr>
                          <m:t>𝑎</m:t>
                        </m:r>
                      </m:e>
                      <m:sub>
                        <m:r>
                          <a:rPr lang="en-US" altLang="ja-JP" sz="4000" b="0" i="1" smtClean="0">
                            <a:latin typeface="Cambria Math" panose="02040503050406030204" pitchFamily="18" charset="0"/>
                          </a:rPr>
                          <m:t>𝑛</m:t>
                        </m:r>
                      </m:sub>
                    </m:sSub>
                  </m:oMath>
                </a14:m>
                <a:r>
                  <a:rPr kumimoji="1" lang="ja-JP" altLang="en-US" sz="4000" dirty="0">
                    <a:latin typeface="+mn-ea"/>
                    <a:ea typeface="+mn-ea"/>
                  </a:rPr>
                  <a:t>を決定する</a:t>
                </a:r>
                <a:r>
                  <a:rPr kumimoji="1" lang="en-US" altLang="ja-JP" sz="4000" dirty="0">
                    <a:latin typeface="+mn-ea"/>
                    <a:ea typeface="+mn-ea"/>
                  </a:rPr>
                  <a:t>(</a:t>
                </a:r>
                <a:r>
                  <a:rPr kumimoji="1" lang="ja-JP" altLang="en-US" sz="4000" dirty="0">
                    <a:latin typeface="+mn-ea"/>
                    <a:ea typeface="+mn-ea"/>
                  </a:rPr>
                  <a:t>最小</a:t>
                </a:r>
                <a:r>
                  <a:rPr kumimoji="1" lang="en-US" altLang="ja-JP" sz="4000" dirty="0">
                    <a:latin typeface="+mn-ea"/>
                    <a:ea typeface="+mn-ea"/>
                  </a:rPr>
                  <a:t>2</a:t>
                </a:r>
                <a:r>
                  <a:rPr kumimoji="1" lang="ja-JP" altLang="en-US" sz="4000" dirty="0">
                    <a:latin typeface="+mn-ea"/>
                    <a:ea typeface="+mn-ea"/>
                  </a:rPr>
                  <a:t>乗法</a:t>
                </a:r>
                <a:r>
                  <a:rPr kumimoji="1" lang="en-US" altLang="ja-JP" sz="4000" dirty="0">
                    <a:latin typeface="+mn-ea"/>
                    <a:ea typeface="+mn-ea"/>
                  </a:rPr>
                  <a:t>)</a:t>
                </a:r>
                <a:r>
                  <a:rPr kumimoji="1" lang="ja-JP" altLang="en-US" sz="4000" dirty="0">
                    <a:latin typeface="+mn-ea"/>
                    <a:ea typeface="+mn-ea"/>
                  </a:rPr>
                  <a:t>。</a:t>
                </a:r>
                <a:endParaRPr kumimoji="1" lang="ja-JP" altLang="en-US" sz="4000" baseline="-25000" dirty="0">
                  <a:latin typeface="+mn-ea"/>
                  <a:ea typeface="+mn-ea"/>
                </a:endParaRPr>
              </a:p>
            </p:txBody>
          </p:sp>
        </mc:Choice>
        <mc:Fallback xmlns="">
          <p:sp>
            <p:nvSpPr>
              <p:cNvPr id="7" name="テキスト ボックス 6">
                <a:extLst>
                  <a:ext uri="{FF2B5EF4-FFF2-40B4-BE49-F238E27FC236}">
                    <a16:creationId xmlns:a16="http://schemas.microsoft.com/office/drawing/2014/main" id="{01AF0D4A-0B90-4157-849F-AE520D5AAF11}"/>
                  </a:ext>
                </a:extLst>
              </p:cNvPr>
              <p:cNvSpPr txBox="1">
                <a:spLocks noRot="1" noChangeAspect="1" noMove="1" noResize="1" noEditPoints="1" noAdjustHandles="1" noChangeArrowheads="1" noChangeShapeType="1" noTextEdit="1"/>
              </p:cNvSpPr>
              <p:nvPr/>
            </p:nvSpPr>
            <p:spPr>
              <a:xfrm>
                <a:off x="473445" y="4586351"/>
                <a:ext cx="16893042" cy="1846659"/>
              </a:xfrm>
              <a:prstGeom prst="rect">
                <a:avLst/>
              </a:prstGeom>
              <a:blipFill>
                <a:blip r:embed="rId3"/>
                <a:stretch>
                  <a:fillRect l="-1840" t="-9571" b="-161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 xmlns:a16="http://schemas.microsoft.com/office/drawing/2014/main" id="{BAD7F950-F978-416E-B8A8-65E58FECA8D3}"/>
                  </a:ext>
                </a:extLst>
              </p:cNvPr>
              <p:cNvSpPr txBox="1"/>
              <p:nvPr/>
            </p:nvSpPr>
            <p:spPr>
              <a:xfrm>
                <a:off x="421907" y="1523297"/>
                <a:ext cx="10751789" cy="636456"/>
              </a:xfrm>
              <a:prstGeom prst="rect">
                <a:avLst/>
              </a:prstGeom>
              <a:noFill/>
            </p:spPr>
            <p:txBody>
              <a:bodyPr wrap="none" lIns="0" tIns="0" rIns="0" bIns="0" rtlCol="0">
                <a:spAutoFit/>
              </a:bodyPr>
              <a:lstStyle/>
              <a:p>
                <a14:m>
                  <m:oMath xmlns:m="http://schemas.openxmlformats.org/officeDocument/2006/math">
                    <m:r>
                      <a:rPr lang="ja-JP" altLang="en-US" sz="4000" i="1" smtClean="0">
                        <a:latin typeface="Cambria Math" panose="02040503050406030204" pitchFamily="18" charset="0"/>
                        <a:ea typeface="+mn-ea"/>
                      </a:rPr>
                      <m:t>データ</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Cambria Math" panose="02040503050406030204" pitchFamily="18" charset="0"/>
                      </a:rPr>
                      <m:t>𝑖</m:t>
                    </m:r>
                    <m:r>
                      <a:rPr lang="en-US" altLang="ja-JP" sz="4000" b="0" i="1" smtClean="0">
                        <a:latin typeface="Cambria Math" panose="02040503050406030204" pitchFamily="18" charset="0"/>
                        <a:ea typeface="+mn-ea"/>
                      </a:rPr>
                      <m:t> : </m:t>
                    </m:r>
                    <m:r>
                      <a:rPr lang="ja-JP" altLang="en-US" sz="4000" i="1">
                        <a:latin typeface="Cambria Math" panose="02040503050406030204" pitchFamily="18" charset="0"/>
                        <a:ea typeface="+mn-ea"/>
                      </a:rPr>
                      <m:t>説明</m:t>
                    </m:r>
                    <m:r>
                      <a:rPr lang="ja-JP" altLang="en-US" sz="4000" i="1" smtClean="0">
                        <a:latin typeface="Cambria Math" panose="02040503050406030204" pitchFamily="18" charset="0"/>
                        <a:ea typeface="+mn-ea"/>
                      </a:rPr>
                      <m:t>変数</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Cambria Math" panose="02040503050406030204" pitchFamily="18" charset="0"/>
                      </a:rPr>
                      <m:t>(</m:t>
                    </m:r>
                    <m:r>
                      <a:rPr kumimoji="1" lang="en-US" altLang="ja-JP" sz="4000" b="0" i="1" smtClean="0">
                        <a:latin typeface="Cambria Math" panose="02040503050406030204" pitchFamily="18" charset="0"/>
                        <a:ea typeface="Cambria Math" panose="02040503050406030204" pitchFamily="18" charset="0"/>
                      </a:rPr>
                      <m:t>𝑥</m:t>
                    </m:r>
                    <m:r>
                      <a:rPr kumimoji="1" lang="en-US" altLang="ja-JP" sz="4000" b="0" i="1" baseline="-25000" smtClean="0">
                        <a:latin typeface="Cambria Math" panose="02040503050406030204" pitchFamily="18" charset="0"/>
                        <a:ea typeface="Cambria Math" panose="02040503050406030204" pitchFamily="18" charset="0"/>
                      </a:rPr>
                      <m:t>1</m:t>
                    </m:r>
                    <m:r>
                      <a:rPr kumimoji="1" lang="en-US" altLang="ja-JP" sz="4000" b="0" i="1" baseline="-25000" smtClean="0">
                        <a:latin typeface="Cambria Math" panose="02040503050406030204" pitchFamily="18" charset="0"/>
                        <a:ea typeface="Cambria Math" panose="02040503050406030204" pitchFamily="18" charset="0"/>
                      </a:rPr>
                      <m:t>𝑖</m:t>
                    </m:r>
                    <m:r>
                      <a:rPr lang="en-US" altLang="ja-JP" sz="4000" i="1">
                        <a:latin typeface="Cambria Math" panose="02040503050406030204" pitchFamily="18" charset="0"/>
                        <a:ea typeface="Cambria Math" panose="02040503050406030204" pitchFamily="18" charset="0"/>
                      </a:rPr>
                      <m:t>,</m:t>
                    </m:r>
                    <m:r>
                      <a:rPr kumimoji="1" lang="en-US" altLang="ja-JP" sz="4000" b="0" i="1" smtClean="0">
                        <a:latin typeface="Cambria Math" panose="02040503050406030204" pitchFamily="18" charset="0"/>
                        <a:ea typeface="Cambria Math" panose="02040503050406030204" pitchFamily="18" charset="0"/>
                      </a:rPr>
                      <m:t>𝑥</m:t>
                    </m:r>
                    <m:r>
                      <a:rPr kumimoji="1" lang="en-US" altLang="ja-JP" sz="4000" b="0" i="1" baseline="-25000" smtClean="0">
                        <a:latin typeface="Cambria Math" panose="02040503050406030204" pitchFamily="18" charset="0"/>
                        <a:ea typeface="Cambria Math" panose="02040503050406030204" pitchFamily="18" charset="0"/>
                      </a:rPr>
                      <m:t>2</m:t>
                    </m:r>
                    <m:r>
                      <a:rPr kumimoji="1" lang="en-US" altLang="ja-JP" sz="4000" b="0" i="1" baseline="-25000" smtClean="0">
                        <a:latin typeface="Cambria Math" panose="02040503050406030204" pitchFamily="18" charset="0"/>
                        <a:ea typeface="Cambria Math" panose="02040503050406030204" pitchFamily="18" charset="0"/>
                      </a:rPr>
                      <m:t>𝑖</m:t>
                    </m:r>
                    <m:r>
                      <a:rPr lang="en-US" altLang="ja-JP" sz="4000" i="1">
                        <a:latin typeface="Cambria Math" panose="02040503050406030204" pitchFamily="18" charset="0"/>
                        <a:ea typeface="Cambria Math" panose="02040503050406030204" pitchFamily="18" charset="0"/>
                      </a:rPr>
                      <m:t>,</m:t>
                    </m:r>
                    <m:r>
                      <a:rPr kumimoji="1" lang="en-US" altLang="ja-JP" sz="4000" b="0" i="1" smtClean="0">
                        <a:latin typeface="Cambria Math" panose="02040503050406030204" pitchFamily="18" charset="0"/>
                        <a:ea typeface="Cambria Math" panose="02040503050406030204" pitchFamily="18" charset="0"/>
                      </a:rPr>
                      <m:t> …</m:t>
                    </m:r>
                    <m:r>
                      <a:rPr lang="en-US" altLang="ja-JP" sz="4000" i="1">
                        <a:latin typeface="Cambria Math" panose="02040503050406030204" pitchFamily="18" charset="0"/>
                        <a:ea typeface="Cambria Math" panose="02040503050406030204" pitchFamily="18" charset="0"/>
                      </a:rPr>
                      <m:t>,</m:t>
                    </m:r>
                    <m:r>
                      <a:rPr kumimoji="1" lang="en-US" altLang="ja-JP" sz="4000" b="0" i="1" smtClean="0">
                        <a:latin typeface="Cambria Math" panose="02040503050406030204" pitchFamily="18" charset="0"/>
                        <a:ea typeface="Cambria Math" panose="02040503050406030204" pitchFamily="18" charset="0"/>
                      </a:rPr>
                      <m:t> </m:t>
                    </m:r>
                    <m:sSub>
                      <m:sSubPr>
                        <m:ctrlPr>
                          <a:rPr lang="en-US" altLang="ja-JP" sz="4000" i="1">
                            <a:latin typeface="Cambria Math" panose="02040503050406030204" pitchFamily="18" charset="0"/>
                            <a:ea typeface="Cambria Math" panose="02040503050406030204" pitchFamily="18" charset="0"/>
                          </a:rPr>
                        </m:ctrlPr>
                      </m:sSubPr>
                      <m:e>
                        <m:r>
                          <a:rPr lang="en-US" altLang="ja-JP" sz="4000" b="0" i="1" smtClean="0">
                            <a:latin typeface="Cambria Math" panose="02040503050406030204" pitchFamily="18" charset="0"/>
                            <a:ea typeface="Cambria Math" panose="02040503050406030204" pitchFamily="18" charset="0"/>
                          </a:rPr>
                          <m:t>𝑥</m:t>
                        </m:r>
                      </m:e>
                      <m:sub>
                        <m:r>
                          <a:rPr lang="en-US" altLang="ja-JP" sz="4000" i="1">
                            <a:latin typeface="Cambria Math" panose="02040503050406030204" pitchFamily="18" charset="0"/>
                            <a:ea typeface="Cambria Math" panose="02040503050406030204" pitchFamily="18" charset="0"/>
                          </a:rPr>
                          <m:t>𝑛</m:t>
                        </m:r>
                        <m:r>
                          <a:rPr lang="en-US" altLang="ja-JP" sz="4000" b="0" i="1" smtClean="0">
                            <a:latin typeface="Cambria Math" panose="02040503050406030204" pitchFamily="18" charset="0"/>
                            <a:ea typeface="Cambria Math" panose="02040503050406030204" pitchFamily="18" charset="0"/>
                          </a:rPr>
                          <m:t>𝑖</m:t>
                        </m:r>
                      </m:sub>
                    </m:sSub>
                  </m:oMath>
                </a14:m>
                <a:r>
                  <a:rPr kumimoji="1" lang="en-US" altLang="ja-JP" sz="4000" dirty="0">
                    <a:latin typeface="Cambria Math" panose="02040503050406030204" pitchFamily="18" charset="0"/>
                    <a:ea typeface="Cambria Math" panose="02040503050406030204" pitchFamily="18" charset="0"/>
                  </a:rPr>
                  <a:t>), </a:t>
                </a:r>
                <a:r>
                  <a:rPr kumimoji="1" lang="ja-JP" altLang="en-US" sz="4000" dirty="0">
                    <a:latin typeface="+mn-ea"/>
                    <a:ea typeface="+mn-ea"/>
                  </a:rPr>
                  <a:t>目的変数 </a:t>
                </a:r>
                <a14:m>
                  <m:oMath xmlns:m="http://schemas.openxmlformats.org/officeDocument/2006/math">
                    <m:sSub>
                      <m:sSubPr>
                        <m:ctrlPr>
                          <a:rPr kumimoji="1" lang="en-US" altLang="ja-JP" sz="4000" b="0" i="1" smtClean="0">
                            <a:latin typeface="Cambria Math" panose="02040503050406030204" pitchFamily="18" charset="0"/>
                            <a:ea typeface="Cambria Math" panose="02040503050406030204" pitchFamily="18" charset="0"/>
                          </a:rPr>
                        </m:ctrlPr>
                      </m:sSubPr>
                      <m:e>
                        <m:r>
                          <a:rPr kumimoji="1" lang="en-US" altLang="ja-JP" sz="4000" b="0" i="1" smtClean="0">
                            <a:latin typeface="Cambria Math" panose="02040503050406030204" pitchFamily="18" charset="0"/>
                            <a:ea typeface="Cambria Math" panose="02040503050406030204" pitchFamily="18" charset="0"/>
                          </a:rPr>
                          <m:t>𝑦</m:t>
                        </m:r>
                      </m:e>
                      <m:sub>
                        <m:r>
                          <a:rPr kumimoji="1" lang="en-US" altLang="ja-JP" sz="4000" b="0" i="1" smtClean="0">
                            <a:latin typeface="Cambria Math" panose="02040503050406030204" pitchFamily="18" charset="0"/>
                            <a:ea typeface="Cambria Math" panose="02040503050406030204" pitchFamily="18" charset="0"/>
                          </a:rPr>
                          <m:t>𝑖</m:t>
                        </m:r>
                      </m:sub>
                    </m:sSub>
                  </m:oMath>
                </a14:m>
                <a:endParaRPr kumimoji="1" lang="ja-JP" altLang="en-US" sz="4000" dirty="0">
                  <a:latin typeface="Cambria Math" panose="02040503050406030204" pitchFamily="18" charset="0"/>
                  <a:ea typeface="+mn-ea"/>
                </a:endParaRPr>
              </a:p>
            </p:txBody>
          </p:sp>
        </mc:Choice>
        <mc:Fallback xmlns="">
          <p:sp>
            <p:nvSpPr>
              <p:cNvPr id="52" name="テキスト ボックス 51">
                <a:extLst>
                  <a:ext uri="{FF2B5EF4-FFF2-40B4-BE49-F238E27FC236}">
                    <a16:creationId xmlns:a16="http://schemas.microsoft.com/office/drawing/2014/main" id="{BAD7F950-F978-416E-B8A8-65E58FECA8D3}"/>
                  </a:ext>
                </a:extLst>
              </p:cNvPr>
              <p:cNvSpPr txBox="1">
                <a:spLocks noRot="1" noChangeAspect="1" noMove="1" noResize="1" noEditPoints="1" noAdjustHandles="1" noChangeArrowheads="1" noChangeShapeType="1" noTextEdit="1"/>
              </p:cNvSpPr>
              <p:nvPr/>
            </p:nvSpPr>
            <p:spPr>
              <a:xfrm>
                <a:off x="421907" y="1523297"/>
                <a:ext cx="10751789" cy="636456"/>
              </a:xfrm>
              <a:prstGeom prst="rect">
                <a:avLst/>
              </a:prstGeom>
              <a:blipFill>
                <a:blip r:embed="rId4"/>
                <a:stretch>
                  <a:fillRect t="-28846" b="-50962"/>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 xmlns:a16="http://schemas.microsoft.com/office/drawing/2014/main" id="{4814D792-0BCD-49A1-B009-A62BBAD2B85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9D7CBC6-2EAD-45EA-AD21-2729958D5000}" type="slidenum">
              <a:rPr kumimoji="1" lang="en-US" altLang="ja-JP" sz="1400" b="1" i="0" u="none" strike="noStrike" kern="1200" cap="none" spc="0" normalizeH="0" baseline="0" noProof="0" smtClean="0">
                <a:ln>
                  <a:noFill/>
                </a:ln>
                <a:solidFill>
                  <a:srgbClr val="000000"/>
                </a:solidFill>
                <a:effectLst/>
                <a:uLnTx/>
                <a:uFillTx/>
                <a:latin typeface="Arial Black" pitchFamily="34" charset="0"/>
                <a:ea typeface="ＤＦＧ平成ゴシック体W7" pitchFamily="50"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ja-JP" sz="1400" b="1" i="0" u="none" strike="noStrike" kern="1200" cap="none" spc="0" normalizeH="0" baseline="0" noProof="0">
              <a:ln>
                <a:noFill/>
              </a:ln>
              <a:solidFill>
                <a:srgbClr val="000000"/>
              </a:solidFill>
              <a:effectLst/>
              <a:uLnTx/>
              <a:uFillTx/>
              <a:latin typeface="Arial Black" pitchFamily="34" charset="0"/>
              <a:ea typeface="ＤＦＧ平成ゴシック体W7" pitchFamily="50" charset="-128"/>
              <a:cs typeface="+mn-cs"/>
            </a:endParaRPr>
          </a:p>
        </p:txBody>
      </p:sp>
    </p:spTree>
    <p:extLst>
      <p:ext uri="{BB962C8B-B14F-4D97-AF65-F5344CB8AC3E}">
        <p14:creationId xmlns:p14="http://schemas.microsoft.com/office/powerpoint/2010/main" val="750703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B075AAB-AAD5-4D21-AF9C-2DA87DF85AB1}"/>
              </a:ext>
            </a:extLst>
          </p:cNvPr>
          <p:cNvSpPr>
            <a:spLocks noGrp="1"/>
          </p:cNvSpPr>
          <p:nvPr>
            <p:ph type="title"/>
          </p:nvPr>
        </p:nvSpPr>
        <p:spPr/>
        <p:txBody>
          <a:bodyPr/>
          <a:lstStyle/>
          <a:p>
            <a:r>
              <a:rPr kumimoji="1" lang="ja-JP" altLang="en-US" dirty="0"/>
              <a:t>偏回帰係数のもつ意味</a:t>
            </a:r>
          </a:p>
        </p:txBody>
      </p:sp>
      <p:sp>
        <p:nvSpPr>
          <p:cNvPr id="3" name="コンテンツ プレースホルダー 2">
            <a:extLst>
              <a:ext uri="{FF2B5EF4-FFF2-40B4-BE49-F238E27FC236}">
                <a16:creationId xmlns="" xmlns:a16="http://schemas.microsoft.com/office/drawing/2014/main" id="{8B9B9DD3-8A33-4816-91E6-51D212DD60D6}"/>
              </a:ext>
            </a:extLst>
          </p:cNvPr>
          <p:cNvSpPr>
            <a:spLocks noGrp="1"/>
          </p:cNvSpPr>
          <p:nvPr>
            <p:ph idx="1"/>
          </p:nvPr>
        </p:nvSpPr>
        <p:spPr>
          <a:xfrm>
            <a:off x="218629" y="2171793"/>
            <a:ext cx="16556097" cy="1647421"/>
          </a:xfrm>
        </p:spPr>
        <p:txBody>
          <a:bodyPr>
            <a:normAutofit/>
          </a:bodyPr>
          <a:lstStyle/>
          <a:p>
            <a:r>
              <a:rPr lang="ja-JP" altLang="en-US" sz="4000" dirty="0"/>
              <a:t>各偏回帰係数は、「対応する説明変数が</a:t>
            </a:r>
            <a:r>
              <a:rPr lang="en-US" altLang="ja-JP" sz="4000" dirty="0"/>
              <a:t>1</a:t>
            </a:r>
            <a:r>
              <a:rPr lang="ja-JP" altLang="en-US" sz="4000" dirty="0"/>
              <a:t>増えて、それ以外が変わらなかったときの、目的変数の変化量」を表します。</a:t>
            </a:r>
            <a:endParaRPr kumimoji="1" lang="en-US" altLang="ja-JP" sz="4000" dirty="0"/>
          </a:p>
        </p:txBody>
      </p:sp>
      <p:sp>
        <p:nvSpPr>
          <p:cNvPr id="4" name="フッター プレースホルダー 3">
            <a:extLst>
              <a:ext uri="{FF2B5EF4-FFF2-40B4-BE49-F238E27FC236}">
                <a16:creationId xmlns="" xmlns:a16="http://schemas.microsoft.com/office/drawing/2014/main" id="{AF83FC9B-3904-439E-8CAE-7ADFC7F135C2}"/>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DE1401A7-5412-46D2-A4F5-1927F2155766}"/>
              </a:ext>
            </a:extLst>
          </p:cNvPr>
          <p:cNvSpPr>
            <a:spLocks noGrp="1"/>
          </p:cNvSpPr>
          <p:nvPr>
            <p:ph type="sldNum" sz="quarter" idx="4"/>
          </p:nvPr>
        </p:nvSpPr>
        <p:spPr/>
        <p:txBody>
          <a:bodyPr/>
          <a:lstStyle/>
          <a:p>
            <a:pPr>
              <a:defRPr/>
            </a:pPr>
            <a:fld id="{E62AD30C-4FD0-4E41-9633-AA73C86D07D0}" type="slidenum">
              <a:rPr lang="ja-JP" altLang="en-US" smtClean="0"/>
              <a:pPr>
                <a:defRPr/>
              </a:pPr>
              <a:t>67</a:t>
            </a:fld>
            <a:endParaRPr lang="en-US" altLang="ja-JP" dirty="0"/>
          </a:p>
        </p:txBody>
      </p:sp>
      <p:sp>
        <p:nvSpPr>
          <p:cNvPr id="6" name="テキスト ボックス 5">
            <a:extLst>
              <a:ext uri="{FF2B5EF4-FFF2-40B4-BE49-F238E27FC236}">
                <a16:creationId xmlns="" xmlns:a16="http://schemas.microsoft.com/office/drawing/2014/main" id="{09F6794B-A0B3-4461-9B8B-543F0B5BE18D}"/>
              </a:ext>
            </a:extLst>
          </p:cNvPr>
          <p:cNvSpPr txBox="1"/>
          <p:nvPr/>
        </p:nvSpPr>
        <p:spPr>
          <a:xfrm>
            <a:off x="2420903" y="6288932"/>
            <a:ext cx="13329290" cy="1200329"/>
          </a:xfrm>
          <a:prstGeom prst="rect">
            <a:avLst/>
          </a:prstGeom>
          <a:noFill/>
        </p:spPr>
        <p:txBody>
          <a:bodyPr wrap="none" rtlCol="0">
            <a:spAutoFit/>
          </a:bodyPr>
          <a:lstStyle/>
          <a:p>
            <a:r>
              <a:rPr kumimoji="1" lang="ja-JP" altLang="en-US" sz="3600" dirty="0">
                <a:latin typeface="+mn-ea"/>
                <a:ea typeface="+mn-ea"/>
              </a:rPr>
              <a:t>駅からの距離が </a:t>
            </a:r>
            <a:r>
              <a:rPr kumimoji="1" lang="en-US" altLang="ja-JP" sz="3600" dirty="0">
                <a:latin typeface="+mn-ea"/>
                <a:ea typeface="+mn-ea"/>
              </a:rPr>
              <a:t>1km</a:t>
            </a:r>
            <a:r>
              <a:rPr kumimoji="1" lang="ja-JP" altLang="en-US" sz="3600" dirty="0">
                <a:latin typeface="+mn-ea"/>
                <a:ea typeface="+mn-ea"/>
              </a:rPr>
              <a:t>増えて、他の説明変数が変わらなければ、</a:t>
            </a:r>
            <a:endParaRPr kumimoji="1" lang="en-US" altLang="ja-JP" sz="3600" dirty="0">
              <a:latin typeface="+mn-ea"/>
              <a:ea typeface="+mn-ea"/>
            </a:endParaRPr>
          </a:p>
          <a:p>
            <a:r>
              <a:rPr kumimoji="1" lang="ja-JP" altLang="en-US" sz="3600" dirty="0">
                <a:latin typeface="+mn-ea"/>
                <a:ea typeface="+mn-ea"/>
              </a:rPr>
              <a:t>売上高は </a:t>
            </a:r>
            <a:r>
              <a:rPr kumimoji="1" lang="en-US" altLang="ja-JP" sz="3600" dirty="0">
                <a:latin typeface="+mn-ea"/>
                <a:ea typeface="+mn-ea"/>
              </a:rPr>
              <a:t>817.2 (</a:t>
            </a:r>
            <a:r>
              <a:rPr kumimoji="1" lang="ja-JP" altLang="en-US" sz="3600" dirty="0">
                <a:latin typeface="+mn-ea"/>
                <a:ea typeface="+mn-ea"/>
              </a:rPr>
              <a:t>千円</a:t>
            </a:r>
            <a:r>
              <a:rPr kumimoji="1" lang="en-US" altLang="ja-JP" sz="3600" dirty="0">
                <a:latin typeface="+mn-ea"/>
                <a:ea typeface="+mn-ea"/>
              </a:rPr>
              <a:t>) </a:t>
            </a:r>
            <a:r>
              <a:rPr kumimoji="1" lang="ja-JP" altLang="en-US" sz="3600" dirty="0">
                <a:latin typeface="+mn-ea"/>
                <a:ea typeface="+mn-ea"/>
              </a:rPr>
              <a:t>減ると予測することができる</a:t>
            </a:r>
          </a:p>
        </p:txBody>
      </p:sp>
      <p:sp>
        <p:nvSpPr>
          <p:cNvPr id="7" name="テキスト ボックス 6">
            <a:extLst>
              <a:ext uri="{FF2B5EF4-FFF2-40B4-BE49-F238E27FC236}">
                <a16:creationId xmlns="" xmlns:a16="http://schemas.microsoft.com/office/drawing/2014/main" id="{5F734A92-1886-4E92-9C24-B6EEFCD3FE0E}"/>
              </a:ext>
            </a:extLst>
          </p:cNvPr>
          <p:cNvSpPr txBox="1"/>
          <p:nvPr/>
        </p:nvSpPr>
        <p:spPr>
          <a:xfrm>
            <a:off x="744495" y="5251640"/>
            <a:ext cx="16580180" cy="584775"/>
          </a:xfrm>
          <a:prstGeom prst="rect">
            <a:avLst/>
          </a:prstGeom>
          <a:noFill/>
        </p:spPr>
        <p:txBody>
          <a:bodyPr wrap="none" rtlCol="0">
            <a:spAutoFit/>
          </a:bodyPr>
          <a:lstStyle/>
          <a:p>
            <a:r>
              <a:rPr lang="ja-JP" altLang="en-US" sz="3200" dirty="0">
                <a:solidFill>
                  <a:srgbClr val="0000FF"/>
                </a:solidFill>
                <a:latin typeface="+mn-ea"/>
                <a:ea typeface="+mn-ea"/>
              </a:rPr>
              <a:t>予測売上高 </a:t>
            </a:r>
            <a:r>
              <a:rPr lang="en-US" altLang="ja-JP" sz="3200" dirty="0">
                <a:solidFill>
                  <a:srgbClr val="0000FF"/>
                </a:solidFill>
                <a:latin typeface="+mn-ea"/>
                <a:ea typeface="+mn-ea"/>
              </a:rPr>
              <a:t>(</a:t>
            </a:r>
            <a:r>
              <a:rPr lang="ja-JP" altLang="en-US" sz="3200" dirty="0">
                <a:solidFill>
                  <a:srgbClr val="0000FF"/>
                </a:solidFill>
                <a:latin typeface="+mn-ea"/>
                <a:ea typeface="+mn-ea"/>
              </a:rPr>
              <a:t>千円</a:t>
            </a:r>
            <a:r>
              <a:rPr lang="en-US" altLang="ja-JP" sz="3200" dirty="0">
                <a:solidFill>
                  <a:srgbClr val="0000FF"/>
                </a:solidFill>
                <a:latin typeface="+mn-ea"/>
                <a:ea typeface="+mn-ea"/>
              </a:rPr>
              <a:t>)</a:t>
            </a:r>
            <a:r>
              <a:rPr lang="ja-JP" altLang="en-US" sz="3200" dirty="0">
                <a:solidFill>
                  <a:srgbClr val="0000FF"/>
                </a:solidFill>
                <a:latin typeface="+mn-ea"/>
                <a:ea typeface="+mn-ea"/>
              </a:rPr>
              <a:t> </a:t>
            </a:r>
            <a:r>
              <a:rPr lang="en-US" altLang="ja-JP" sz="3200" dirty="0">
                <a:solidFill>
                  <a:srgbClr val="0000FF"/>
                </a:solidFill>
                <a:latin typeface="+mn-ea"/>
                <a:ea typeface="+mn-ea"/>
              </a:rPr>
              <a:t>= </a:t>
            </a:r>
            <a:r>
              <a:rPr lang="en-US" altLang="ja-JP" sz="3200" dirty="0">
                <a:solidFill>
                  <a:schemeClr val="accent1">
                    <a:lumMod val="75000"/>
                  </a:schemeClr>
                </a:solidFill>
                <a:latin typeface="+mn-ea"/>
                <a:ea typeface="+mn-ea"/>
              </a:rPr>
              <a:t>411.2</a:t>
            </a:r>
            <a:r>
              <a:rPr lang="en-US" altLang="ja-JP" sz="3200" dirty="0">
                <a:solidFill>
                  <a:srgbClr val="0000FF"/>
                </a:solidFill>
                <a:latin typeface="+mn-ea"/>
                <a:ea typeface="+mn-ea"/>
              </a:rPr>
              <a:t>+ </a:t>
            </a:r>
            <a:r>
              <a:rPr lang="en-US" altLang="ja-JP" sz="3200" dirty="0">
                <a:solidFill>
                  <a:schemeClr val="accent1">
                    <a:lumMod val="75000"/>
                  </a:schemeClr>
                </a:solidFill>
                <a:latin typeface="+mn-ea"/>
                <a:ea typeface="+mn-ea"/>
              </a:rPr>
              <a:t>(-817.2)</a:t>
            </a:r>
            <a:r>
              <a:rPr lang="en-US" altLang="ja-JP" sz="3200" dirty="0">
                <a:solidFill>
                  <a:srgbClr val="0000FF"/>
                </a:solidFill>
                <a:latin typeface="+mn-ea"/>
                <a:ea typeface="+mn-ea"/>
              </a:rPr>
              <a:t> * </a:t>
            </a:r>
            <a:r>
              <a:rPr lang="ja-JP" altLang="en-US" sz="3200" dirty="0">
                <a:solidFill>
                  <a:srgbClr val="0000FF"/>
                </a:solidFill>
                <a:latin typeface="+mn-ea"/>
                <a:ea typeface="+mn-ea"/>
              </a:rPr>
              <a:t>駅からの距離 </a:t>
            </a:r>
            <a:r>
              <a:rPr lang="en-US" altLang="ja-JP" sz="3200" dirty="0">
                <a:solidFill>
                  <a:srgbClr val="0000FF"/>
                </a:solidFill>
                <a:latin typeface="+mn-ea"/>
                <a:ea typeface="+mn-ea"/>
              </a:rPr>
              <a:t>(km)</a:t>
            </a:r>
            <a:r>
              <a:rPr lang="ja-JP" altLang="en-US" sz="3200" dirty="0">
                <a:solidFill>
                  <a:srgbClr val="0000FF"/>
                </a:solidFill>
                <a:latin typeface="+mn-ea"/>
                <a:ea typeface="+mn-ea"/>
              </a:rPr>
              <a:t> </a:t>
            </a:r>
            <a:r>
              <a:rPr lang="en-US" altLang="ja-JP" sz="3200" dirty="0">
                <a:solidFill>
                  <a:srgbClr val="0000FF"/>
                </a:solidFill>
                <a:latin typeface="+mn-ea"/>
                <a:ea typeface="+mn-ea"/>
              </a:rPr>
              <a:t>+ </a:t>
            </a:r>
            <a:r>
              <a:rPr lang="en-US" altLang="ja-JP" sz="3200" dirty="0">
                <a:solidFill>
                  <a:schemeClr val="accent1">
                    <a:lumMod val="75000"/>
                  </a:schemeClr>
                </a:solidFill>
                <a:latin typeface="+mn-ea"/>
                <a:ea typeface="+mn-ea"/>
              </a:rPr>
              <a:t>40.3 </a:t>
            </a:r>
            <a:r>
              <a:rPr lang="en-US" altLang="ja-JP" sz="3200" dirty="0">
                <a:solidFill>
                  <a:srgbClr val="0000FF"/>
                </a:solidFill>
                <a:latin typeface="+mn-ea"/>
                <a:ea typeface="+mn-ea"/>
              </a:rPr>
              <a:t>* </a:t>
            </a:r>
            <a:r>
              <a:rPr lang="ja-JP" altLang="en-US" sz="3200" dirty="0">
                <a:solidFill>
                  <a:srgbClr val="0000FF"/>
                </a:solidFill>
                <a:latin typeface="+mn-ea"/>
                <a:ea typeface="+mn-ea"/>
              </a:rPr>
              <a:t>面積 </a:t>
            </a:r>
            <a:r>
              <a:rPr lang="en-US" altLang="ja-JP" sz="3200" dirty="0">
                <a:solidFill>
                  <a:srgbClr val="0000FF"/>
                </a:solidFill>
                <a:latin typeface="+mn-ea"/>
                <a:ea typeface="+mn-ea"/>
              </a:rPr>
              <a:t>(m</a:t>
            </a:r>
            <a:r>
              <a:rPr lang="en-US" altLang="ja-JP" sz="3200" baseline="30000" dirty="0">
                <a:solidFill>
                  <a:srgbClr val="0000FF"/>
                </a:solidFill>
                <a:latin typeface="+mn-ea"/>
                <a:ea typeface="+mn-ea"/>
              </a:rPr>
              <a:t>2</a:t>
            </a:r>
            <a:r>
              <a:rPr lang="en-US" altLang="ja-JP" sz="3200" dirty="0">
                <a:solidFill>
                  <a:srgbClr val="0000FF"/>
                </a:solidFill>
                <a:latin typeface="+mn-ea"/>
                <a:ea typeface="+mn-ea"/>
              </a:rPr>
              <a:t>)</a:t>
            </a:r>
            <a:r>
              <a:rPr lang="ja-JP" altLang="en-US" sz="3200" dirty="0">
                <a:solidFill>
                  <a:srgbClr val="0000FF"/>
                </a:solidFill>
                <a:latin typeface="+mn-ea"/>
                <a:ea typeface="+mn-ea"/>
              </a:rPr>
              <a:t> </a:t>
            </a:r>
            <a:r>
              <a:rPr lang="en-US" altLang="ja-JP" sz="3200" dirty="0">
                <a:solidFill>
                  <a:srgbClr val="0000FF"/>
                </a:solidFill>
                <a:latin typeface="+mn-ea"/>
                <a:ea typeface="+mn-ea"/>
              </a:rPr>
              <a:t>+ …</a:t>
            </a:r>
            <a:endParaRPr kumimoji="1" lang="ja-JP" altLang="en-US" sz="3200" dirty="0">
              <a:latin typeface="+mn-ea"/>
              <a:ea typeface="+mn-ea"/>
            </a:endParaRPr>
          </a:p>
        </p:txBody>
      </p:sp>
      <p:cxnSp>
        <p:nvCxnSpPr>
          <p:cNvPr id="9" name="直線コネクタ 8">
            <a:extLst>
              <a:ext uri="{FF2B5EF4-FFF2-40B4-BE49-F238E27FC236}">
                <a16:creationId xmlns="" xmlns:a16="http://schemas.microsoft.com/office/drawing/2014/main" id="{D0FEF28C-E730-4ABB-8BCD-2B795903E13F}"/>
              </a:ext>
            </a:extLst>
          </p:cNvPr>
          <p:cNvCxnSpPr>
            <a:cxnSpLocks/>
          </p:cNvCxnSpPr>
          <p:nvPr/>
        </p:nvCxnSpPr>
        <p:spPr bwMode="auto">
          <a:xfrm>
            <a:off x="6352522" y="5836415"/>
            <a:ext cx="595741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テキスト ボックス 9">
            <a:extLst>
              <a:ext uri="{FF2B5EF4-FFF2-40B4-BE49-F238E27FC236}">
                <a16:creationId xmlns="" xmlns:a16="http://schemas.microsoft.com/office/drawing/2014/main" id="{7AC56B02-D769-9C75-3D6F-D4A73AEEAD34}"/>
              </a:ext>
            </a:extLst>
          </p:cNvPr>
          <p:cNvSpPr txBox="1"/>
          <p:nvPr/>
        </p:nvSpPr>
        <p:spPr>
          <a:xfrm>
            <a:off x="658778" y="4155332"/>
            <a:ext cx="8032968" cy="646331"/>
          </a:xfrm>
          <a:prstGeom prst="rect">
            <a:avLst/>
          </a:prstGeom>
          <a:noFill/>
        </p:spPr>
        <p:txBody>
          <a:bodyPr wrap="none" rtlCol="0">
            <a:spAutoFit/>
          </a:bodyPr>
          <a:lstStyle/>
          <a:p>
            <a:r>
              <a:rPr kumimoji="1" lang="ja-JP" altLang="en-US" sz="3600" dirty="0">
                <a:latin typeface="+mn-ea"/>
                <a:ea typeface="+mn-ea"/>
              </a:rPr>
              <a:t>回帰式がこのようになったとすると</a:t>
            </a:r>
            <a:r>
              <a:rPr kumimoji="1" lang="en-US" altLang="ja-JP" sz="3600" dirty="0">
                <a:latin typeface="+mn-ea"/>
                <a:ea typeface="+mn-ea"/>
              </a:rPr>
              <a:t>…</a:t>
            </a:r>
            <a:endParaRPr kumimoji="1" lang="ja-JP" altLang="en-US" sz="3600" dirty="0">
              <a:latin typeface="+mn-ea"/>
              <a:ea typeface="+mn-ea"/>
            </a:endParaRPr>
          </a:p>
        </p:txBody>
      </p:sp>
    </p:spTree>
    <p:extLst>
      <p:ext uri="{BB962C8B-B14F-4D97-AF65-F5344CB8AC3E}">
        <p14:creationId xmlns:p14="http://schemas.microsoft.com/office/powerpoint/2010/main" val="40067659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 xmlns:a16="http://schemas.microsoft.com/office/drawing/2014/main" id="{529800C8-CFE6-4C7C-B027-DA244AD47551}"/>
              </a:ext>
            </a:extLst>
          </p:cNvPr>
          <p:cNvSpPr>
            <a:spLocks noGrp="1"/>
          </p:cNvSpPr>
          <p:nvPr>
            <p:ph type="title"/>
          </p:nvPr>
        </p:nvSpPr>
        <p:spPr/>
        <p:txBody>
          <a:bodyPr/>
          <a:lstStyle/>
          <a:p>
            <a:r>
              <a:rPr lang="ja-JP" altLang="en-US" dirty="0"/>
              <a:t>偏</a:t>
            </a:r>
            <a:r>
              <a:rPr kumimoji="1" lang="ja-JP" altLang="en-US" dirty="0"/>
              <a:t>回帰</a:t>
            </a:r>
            <a:r>
              <a:rPr lang="ja-JP" altLang="en-US" dirty="0"/>
              <a:t>係数のもつ意味</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 xmlns:a16="http://schemas.microsoft.com/office/drawing/2014/main" id="{4C9593FD-B38A-4D8C-8845-82B1477E4E51}"/>
                  </a:ext>
                </a:extLst>
              </p:cNvPr>
              <p:cNvSpPr txBox="1"/>
              <p:nvPr/>
            </p:nvSpPr>
            <p:spPr>
              <a:xfrm>
                <a:off x="1171021" y="2666978"/>
                <a:ext cx="8374969" cy="541238"/>
              </a:xfrm>
              <a:prstGeom prst="rect">
                <a:avLst/>
              </a:prstGeom>
              <a:noFill/>
            </p:spPr>
            <p:txBody>
              <a:bodyPr wrap="square" lIns="0" tIns="0" rIns="0" bIns="0" rtlCol="0">
                <a:spAutoFit/>
              </a:bodyPr>
              <a:lstStyle/>
              <a:p>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𝑦</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 ~ </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𝑎</m:t>
                        </m:r>
                      </m:e>
                      <m:sub>
                        <m:r>
                          <a:rPr kumimoji="1" lang="en-US" altLang="ja-JP" sz="3600" b="0" i="1" smtClean="0">
                            <a:latin typeface="Cambria Math" panose="02040503050406030204" pitchFamily="18" charset="0"/>
                          </a:rPr>
                          <m:t>0</m:t>
                        </m:r>
                      </m:sub>
                    </m:sSub>
                    <m:r>
                      <a:rPr kumimoji="1" lang="en-US" altLang="ja-JP" sz="3600" b="0" i="1"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𝑎</m:t>
                        </m:r>
                      </m:e>
                      <m:sub>
                        <m:r>
                          <a:rPr lang="en-US" altLang="ja-JP" sz="3600" b="0" i="1" smtClean="0">
                            <a:latin typeface="Cambria Math" panose="02040503050406030204" pitchFamily="18" charset="0"/>
                          </a:rPr>
                          <m:t>1</m:t>
                        </m:r>
                      </m:sub>
                    </m:sSub>
                    <m:sSub>
                      <m:sSubPr>
                        <m:ctrlPr>
                          <a:rPr lang="en-US" altLang="ja-JP" sz="3600" i="1">
                            <a:latin typeface="Cambria Math" panose="02040503050406030204" pitchFamily="18" charset="0"/>
                          </a:rPr>
                        </m:ctrlPr>
                      </m:sSubPr>
                      <m:e>
                        <m:r>
                          <a:rPr lang="en-US" altLang="ja-JP" sz="3600" b="0" i="1" smtClean="0">
                            <a:latin typeface="Cambria Math" panose="02040503050406030204" pitchFamily="18" charset="0"/>
                          </a:rPr>
                          <m:t>𝑥</m:t>
                        </m:r>
                      </m:e>
                      <m:sub>
                        <m:r>
                          <a:rPr lang="en-US" altLang="ja-JP" sz="3600" b="0" i="1" smtClean="0">
                            <a:latin typeface="Cambria Math" panose="02040503050406030204" pitchFamily="18" charset="0"/>
                          </a:rPr>
                          <m:t>1</m:t>
                        </m:r>
                      </m:sub>
                    </m:sSub>
                    <m:r>
                      <a:rPr lang="en-US" altLang="ja-JP" sz="3600" b="0" i="1" smtClean="0">
                        <a:latin typeface="Cambria Math" panose="02040503050406030204" pitchFamily="18" charset="0"/>
                      </a:rPr>
                      <m:t>            </m:t>
                    </m:r>
                    <m:r>
                      <a:rPr kumimoji="1" lang="en-US" altLang="ja-JP" sz="3600" b="0" i="1"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𝑎</m:t>
                        </m:r>
                      </m:e>
                      <m:sub>
                        <m:r>
                          <a:rPr lang="en-US" altLang="ja-JP" sz="3600" b="0" i="1" smtClean="0">
                            <a:latin typeface="Cambria Math" panose="02040503050406030204" pitchFamily="18" charset="0"/>
                          </a:rPr>
                          <m:t>2</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𝑥</m:t>
                        </m:r>
                      </m:e>
                      <m:sub>
                        <m:r>
                          <a:rPr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 …+</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𝑎</m:t>
                        </m:r>
                      </m:e>
                      <m:sub>
                        <m:r>
                          <a:rPr lang="en-US" altLang="ja-JP" sz="3600" b="0" i="1" smtClean="0">
                            <a:latin typeface="Cambria Math" panose="02040503050406030204" pitchFamily="18" charset="0"/>
                          </a:rPr>
                          <m:t>𝑛</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𝑥</m:t>
                        </m:r>
                      </m:e>
                      <m:sub>
                        <m:r>
                          <a:rPr lang="en-US" altLang="ja-JP" sz="3600" b="0" i="1" smtClean="0">
                            <a:latin typeface="Cambria Math" panose="02040503050406030204" pitchFamily="18" charset="0"/>
                          </a:rPr>
                          <m:t>𝑛</m:t>
                        </m:r>
                      </m:sub>
                    </m:sSub>
                  </m:oMath>
                </a14:m>
                <a:r>
                  <a:rPr kumimoji="1" lang="ja-JP" altLang="en-US" sz="3600" baseline="-25000" dirty="0"/>
                  <a:t> </a:t>
                </a:r>
                <a:endParaRPr lang="ja-JP" altLang="en-US" sz="3600" baseline="-25000" dirty="0">
                  <a:latin typeface="+mn-ea"/>
                  <a:ea typeface="+mn-ea"/>
                </a:endParaRPr>
              </a:p>
            </p:txBody>
          </p:sp>
        </mc:Choice>
        <mc:Fallback xmlns="">
          <p:sp>
            <p:nvSpPr>
              <p:cNvPr id="7" name="テキスト ボックス 6">
                <a:extLst>
                  <a:ext uri="{FF2B5EF4-FFF2-40B4-BE49-F238E27FC236}">
                    <a16:creationId xmlns:a16="http://schemas.microsoft.com/office/drawing/2014/main" id="{4C9593FD-B38A-4D8C-8845-82B1477E4E51}"/>
                  </a:ext>
                </a:extLst>
              </p:cNvPr>
              <p:cNvSpPr txBox="1">
                <a:spLocks noRot="1" noChangeAspect="1" noMove="1" noResize="1" noEditPoints="1" noAdjustHandles="1" noChangeArrowheads="1" noChangeShapeType="1" noTextEdit="1"/>
              </p:cNvSpPr>
              <p:nvPr/>
            </p:nvSpPr>
            <p:spPr>
              <a:xfrm>
                <a:off x="1171021" y="2666978"/>
                <a:ext cx="8374969" cy="541238"/>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 xmlns:a16="http://schemas.microsoft.com/office/drawing/2014/main" id="{0411B9DE-C6F5-4EFA-8909-EE858300DE2A}"/>
              </a:ext>
            </a:extLst>
          </p:cNvPr>
          <p:cNvSpPr txBox="1"/>
          <p:nvPr/>
        </p:nvSpPr>
        <p:spPr>
          <a:xfrm>
            <a:off x="464910" y="1729651"/>
            <a:ext cx="2236510" cy="707886"/>
          </a:xfrm>
          <a:prstGeom prst="rect">
            <a:avLst/>
          </a:prstGeom>
          <a:noFill/>
        </p:spPr>
        <p:txBody>
          <a:bodyPr wrap="none" rtlCol="0">
            <a:spAutoFit/>
          </a:bodyPr>
          <a:lstStyle/>
          <a:p>
            <a:r>
              <a:rPr kumimoji="1" lang="ja-JP" altLang="en-US" sz="4000" dirty="0">
                <a:latin typeface="+mn-ea"/>
                <a:ea typeface="+mn-ea"/>
              </a:rPr>
              <a:t>式で確認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 xmlns:a16="http://schemas.microsoft.com/office/drawing/2014/main" id="{FD293FEE-B7AF-4CCE-ABD2-E813E4535E08}"/>
                  </a:ext>
                </a:extLst>
              </p:cNvPr>
              <p:cNvSpPr txBox="1"/>
              <p:nvPr/>
            </p:nvSpPr>
            <p:spPr>
              <a:xfrm>
                <a:off x="1195405" y="3341309"/>
                <a:ext cx="8512889" cy="541238"/>
              </a:xfrm>
              <a:prstGeom prst="rect">
                <a:avLst/>
              </a:prstGeom>
              <a:noFill/>
            </p:spPr>
            <p:txBody>
              <a:bodyPr wrap="square" lIns="0" tIns="0" rIns="0" bIns="0" rtlCol="0">
                <a:spAutoFit/>
              </a:bodyPr>
              <a:lstStyle/>
              <a:p>
                <a14:m>
                  <m:oMath xmlns:m="http://schemas.openxmlformats.org/officeDocument/2006/math">
                    <m:sSub>
                      <m:sSubPr>
                        <m:ctrlPr>
                          <a:rPr kumimoji="1" lang="en-US" altLang="ja-JP" sz="3600" b="0" i="1" smtClean="0">
                            <a:latin typeface="Cambria Math" panose="02040503050406030204" pitchFamily="18" charset="0"/>
                            <a:ea typeface="Cambria Math" panose="02040503050406030204" pitchFamily="18" charset="0"/>
                          </a:rPr>
                        </m:ctrlPr>
                      </m:sSubPr>
                      <m:e>
                        <m:r>
                          <a:rPr kumimoji="1" lang="en-US" altLang="ja-JP" sz="3600" b="0" i="1" smtClean="0">
                            <a:latin typeface="Cambria Math" panose="02040503050406030204" pitchFamily="18" charset="0"/>
                            <a:ea typeface="Cambria Math" panose="02040503050406030204" pitchFamily="18" charset="0"/>
                          </a:rPr>
                          <m:t>𝑦</m:t>
                        </m:r>
                      </m:e>
                      <m:sub>
                        <m:r>
                          <a:rPr kumimoji="1" lang="en-US" altLang="ja-JP" sz="3600" b="0" i="1" smtClean="0">
                            <a:latin typeface="Cambria Math" panose="02040503050406030204" pitchFamily="18" charset="0"/>
                            <a:ea typeface="Cambria Math" panose="02040503050406030204" pitchFamily="18" charset="0"/>
                          </a:rPr>
                          <m:t>𝐵</m:t>
                        </m:r>
                      </m:sub>
                    </m:sSub>
                    <m:r>
                      <a:rPr kumimoji="1" lang="en-US" altLang="ja-JP" sz="3600" b="0" i="1" smtClean="0">
                        <a:latin typeface="Cambria Math" panose="02040503050406030204" pitchFamily="18" charset="0"/>
                        <a:ea typeface="Cambria Math" panose="02040503050406030204" pitchFamily="18" charset="0"/>
                      </a:rPr>
                      <m:t>~ </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𝑎</m:t>
                        </m:r>
                      </m:e>
                      <m:sub>
                        <m:r>
                          <a:rPr kumimoji="1" lang="en-US" altLang="ja-JP" sz="3600" b="0" i="1" smtClean="0">
                            <a:latin typeface="Cambria Math" panose="02040503050406030204" pitchFamily="18" charset="0"/>
                          </a:rPr>
                          <m:t>0</m:t>
                        </m:r>
                      </m:sub>
                    </m:sSub>
                    <m:r>
                      <a:rPr kumimoji="1" lang="en-US" altLang="ja-JP" sz="3600" b="0" i="1"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𝑎</m:t>
                        </m:r>
                      </m:e>
                      <m:sub>
                        <m:r>
                          <a:rPr lang="en-US" altLang="ja-JP" sz="3600" b="0" i="1" smtClean="0">
                            <a:latin typeface="Cambria Math" panose="02040503050406030204" pitchFamily="18" charset="0"/>
                          </a:rPr>
                          <m:t>1</m:t>
                        </m:r>
                      </m:sub>
                    </m:sSub>
                    <m:r>
                      <a:rPr lang="en-US" altLang="ja-JP" sz="3600" b="0" i="1"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b="0" i="1" smtClean="0">
                            <a:latin typeface="Cambria Math" panose="02040503050406030204" pitchFamily="18" charset="0"/>
                          </a:rPr>
                          <m:t>𝑥</m:t>
                        </m:r>
                      </m:e>
                      <m:sub>
                        <m:r>
                          <a:rPr lang="en-US" altLang="ja-JP" sz="3600" b="0" i="1" smtClean="0">
                            <a:latin typeface="Cambria Math" panose="02040503050406030204" pitchFamily="18" charset="0"/>
                          </a:rPr>
                          <m:t>1</m:t>
                        </m:r>
                      </m:sub>
                    </m:sSub>
                    <m:r>
                      <a:rPr lang="en-US" altLang="ja-JP" sz="3600" b="0" i="1" smtClean="0">
                        <a:latin typeface="Cambria Math" panose="02040503050406030204" pitchFamily="18" charset="0"/>
                      </a:rPr>
                      <m:t>+1)</m:t>
                    </m:r>
                    <m:r>
                      <a:rPr kumimoji="1" lang="en-US" altLang="ja-JP" sz="3600" b="0" i="1"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𝑎</m:t>
                        </m:r>
                      </m:e>
                      <m:sub>
                        <m:r>
                          <a:rPr lang="en-US" altLang="ja-JP" sz="3600" b="0" i="1" smtClean="0">
                            <a:latin typeface="Cambria Math" panose="02040503050406030204" pitchFamily="18" charset="0"/>
                          </a:rPr>
                          <m:t>2</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𝑥</m:t>
                        </m:r>
                      </m:e>
                      <m:sub>
                        <m:r>
                          <a:rPr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 …+</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𝑎</m:t>
                        </m:r>
                      </m:e>
                      <m:sub>
                        <m:r>
                          <a:rPr lang="en-US" altLang="ja-JP" sz="3600" b="0" i="1" smtClean="0">
                            <a:latin typeface="Cambria Math" panose="02040503050406030204" pitchFamily="18" charset="0"/>
                          </a:rPr>
                          <m:t>𝑛</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𝑥</m:t>
                        </m:r>
                      </m:e>
                      <m:sub>
                        <m:r>
                          <a:rPr lang="en-US" altLang="ja-JP" sz="3600" b="0" i="1" smtClean="0">
                            <a:latin typeface="Cambria Math" panose="02040503050406030204" pitchFamily="18" charset="0"/>
                          </a:rPr>
                          <m:t>𝑛</m:t>
                        </m:r>
                      </m:sub>
                    </m:sSub>
                  </m:oMath>
                </a14:m>
                <a:r>
                  <a:rPr kumimoji="1" lang="ja-JP" altLang="en-US" sz="3600" baseline="-25000" dirty="0"/>
                  <a:t> </a:t>
                </a:r>
                <a:endParaRPr lang="ja-JP" altLang="en-US" sz="3600" baseline="-25000" dirty="0">
                  <a:latin typeface="+mn-ea"/>
                  <a:ea typeface="+mn-ea"/>
                </a:endParaRPr>
              </a:p>
            </p:txBody>
          </p:sp>
        </mc:Choice>
        <mc:Fallback xmlns="">
          <p:sp>
            <p:nvSpPr>
              <p:cNvPr id="9" name="テキスト ボックス 8">
                <a:extLst>
                  <a:ext uri="{FF2B5EF4-FFF2-40B4-BE49-F238E27FC236}">
                    <a16:creationId xmlns:a16="http://schemas.microsoft.com/office/drawing/2014/main" id="{FD293FEE-B7AF-4CCE-ABD2-E813E4535E08}"/>
                  </a:ext>
                </a:extLst>
              </p:cNvPr>
              <p:cNvSpPr txBox="1">
                <a:spLocks noRot="1" noChangeAspect="1" noMove="1" noResize="1" noEditPoints="1" noAdjustHandles="1" noChangeArrowheads="1" noChangeShapeType="1" noTextEdit="1"/>
              </p:cNvSpPr>
              <p:nvPr/>
            </p:nvSpPr>
            <p:spPr>
              <a:xfrm>
                <a:off x="1195405" y="3341309"/>
                <a:ext cx="8512889" cy="5412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 xmlns:a16="http://schemas.microsoft.com/office/drawing/2014/main" id="{2608C2D9-5E7F-4DC2-87CB-BDADE3E04A22}"/>
                  </a:ext>
                </a:extLst>
              </p:cNvPr>
              <p:cNvSpPr txBox="1"/>
              <p:nvPr/>
            </p:nvSpPr>
            <p:spPr>
              <a:xfrm>
                <a:off x="888536" y="4184086"/>
                <a:ext cx="2835878" cy="5412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𝑦</m:t>
                          </m:r>
                        </m:e>
                        <m:sub>
                          <m:r>
                            <a:rPr kumimoji="1" lang="en-US" altLang="ja-JP" sz="3600" b="0" i="1" smtClean="0">
                              <a:latin typeface="Cambria Math" panose="02040503050406030204" pitchFamily="18" charset="0"/>
                            </a:rPr>
                            <m:t>𝐵</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𝑦</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𝑎</m:t>
                          </m:r>
                        </m:e>
                        <m:sub>
                          <m:r>
                            <a:rPr lang="en-US" altLang="ja-JP" sz="3600" b="0" i="1" smtClean="0">
                              <a:latin typeface="Cambria Math" panose="02040503050406030204" pitchFamily="18" charset="0"/>
                            </a:rPr>
                            <m:t>1</m:t>
                          </m:r>
                        </m:sub>
                      </m:sSub>
                    </m:oMath>
                  </m:oMathPara>
                </a14:m>
                <a:endParaRPr lang="ja-JP" altLang="en-US" sz="3600" baseline="-25000" dirty="0">
                  <a:latin typeface="+mn-ea"/>
                  <a:ea typeface="+mn-ea"/>
                </a:endParaRPr>
              </a:p>
            </p:txBody>
          </p:sp>
        </mc:Choice>
        <mc:Fallback xmlns="">
          <p:sp>
            <p:nvSpPr>
              <p:cNvPr id="12" name="テキスト ボックス 11">
                <a:extLst>
                  <a:ext uri="{FF2B5EF4-FFF2-40B4-BE49-F238E27FC236}">
                    <a16:creationId xmlns:a16="http://schemas.microsoft.com/office/drawing/2014/main" id="{2608C2D9-5E7F-4DC2-87CB-BDADE3E04A22}"/>
                  </a:ext>
                </a:extLst>
              </p:cNvPr>
              <p:cNvSpPr txBox="1">
                <a:spLocks noRot="1" noChangeAspect="1" noMove="1" noResize="1" noEditPoints="1" noAdjustHandles="1" noChangeArrowheads="1" noChangeShapeType="1" noTextEdit="1"/>
              </p:cNvSpPr>
              <p:nvPr/>
            </p:nvSpPr>
            <p:spPr>
              <a:xfrm>
                <a:off x="888536" y="4184086"/>
                <a:ext cx="2835878" cy="5412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 xmlns:a16="http://schemas.microsoft.com/office/drawing/2014/main" id="{0126CDCF-5370-42C6-96CE-FD13E8AC8A9A}"/>
                  </a:ext>
                </a:extLst>
              </p:cNvPr>
              <p:cNvSpPr txBox="1"/>
              <p:nvPr/>
            </p:nvSpPr>
            <p:spPr>
              <a:xfrm>
                <a:off x="371463" y="3487062"/>
                <a:ext cx="389785" cy="541238"/>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oMath>
                  </m:oMathPara>
                </a14:m>
                <a:endParaRPr lang="ja-JP" altLang="en-US" sz="3600" baseline="-25000" dirty="0">
                  <a:latin typeface="+mn-ea"/>
                  <a:ea typeface="+mn-ea"/>
                </a:endParaRPr>
              </a:p>
            </p:txBody>
          </p:sp>
        </mc:Choice>
        <mc:Fallback xmlns="">
          <p:sp>
            <p:nvSpPr>
              <p:cNvPr id="18" name="テキスト ボックス 17">
                <a:extLst>
                  <a:ext uri="{FF2B5EF4-FFF2-40B4-BE49-F238E27FC236}">
                    <a16:creationId xmlns:a16="http://schemas.microsoft.com/office/drawing/2014/main" id="{0126CDCF-5370-42C6-96CE-FD13E8AC8A9A}"/>
                  </a:ext>
                </a:extLst>
              </p:cNvPr>
              <p:cNvSpPr txBox="1">
                <a:spLocks noRot="1" noChangeAspect="1" noMove="1" noResize="1" noEditPoints="1" noAdjustHandles="1" noChangeArrowheads="1" noChangeShapeType="1" noTextEdit="1"/>
              </p:cNvSpPr>
              <p:nvPr/>
            </p:nvSpPr>
            <p:spPr>
              <a:xfrm>
                <a:off x="371463" y="3487062"/>
                <a:ext cx="389785" cy="541238"/>
              </a:xfrm>
              <a:prstGeom prst="rect">
                <a:avLst/>
              </a:prstGeom>
              <a:blipFill>
                <a:blip r:embed="rId5"/>
                <a:stretch>
                  <a:fillRect/>
                </a:stretch>
              </a:blipFill>
              <a:ln>
                <a:noFill/>
              </a:ln>
            </p:spPr>
            <p:txBody>
              <a:bodyPr/>
              <a:lstStyle/>
              <a:p>
                <a:r>
                  <a:rPr lang="ja-JP" altLang="en-US">
                    <a:noFill/>
                  </a:rPr>
                  <a:t> </a:t>
                </a:r>
              </a:p>
            </p:txBody>
          </p:sp>
        </mc:Fallback>
      </mc:AlternateContent>
      <p:grpSp>
        <p:nvGrpSpPr>
          <p:cNvPr id="27" name="グループ化 26">
            <a:extLst>
              <a:ext uri="{FF2B5EF4-FFF2-40B4-BE49-F238E27FC236}">
                <a16:creationId xmlns="" xmlns:a16="http://schemas.microsoft.com/office/drawing/2014/main" id="{C3D8AF00-1A10-4E42-939C-7FDB358EC4F5}"/>
              </a:ext>
            </a:extLst>
          </p:cNvPr>
          <p:cNvGrpSpPr/>
          <p:nvPr/>
        </p:nvGrpSpPr>
        <p:grpSpPr>
          <a:xfrm>
            <a:off x="873031" y="3556538"/>
            <a:ext cx="8979280" cy="480228"/>
            <a:chOff x="1308139" y="3549545"/>
            <a:chExt cx="9685076" cy="480228"/>
          </a:xfrm>
        </p:grpSpPr>
        <p:cxnSp>
          <p:nvCxnSpPr>
            <p:cNvPr id="15" name="直線コネクタ 14">
              <a:extLst>
                <a:ext uri="{FF2B5EF4-FFF2-40B4-BE49-F238E27FC236}">
                  <a16:creationId xmlns="" xmlns:a16="http://schemas.microsoft.com/office/drawing/2014/main" id="{A5344BA8-9911-4315-B06E-897D7237934A}"/>
                </a:ext>
              </a:extLst>
            </p:cNvPr>
            <p:cNvCxnSpPr/>
            <p:nvPr/>
          </p:nvCxnSpPr>
          <p:spPr bwMode="auto">
            <a:xfrm>
              <a:off x="1308139" y="4021307"/>
              <a:ext cx="96850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直線コネクタ 24">
              <a:extLst>
                <a:ext uri="{FF2B5EF4-FFF2-40B4-BE49-F238E27FC236}">
                  <a16:creationId xmlns="" xmlns:a16="http://schemas.microsoft.com/office/drawing/2014/main" id="{C0F57CEC-9831-4164-ABF8-B50C4D6C488C}"/>
                </a:ext>
              </a:extLst>
            </p:cNvPr>
            <p:cNvCxnSpPr>
              <a:cxnSpLocks/>
            </p:cNvCxnSpPr>
            <p:nvPr/>
          </p:nvCxnSpPr>
          <p:spPr bwMode="auto">
            <a:xfrm rot="5400000">
              <a:off x="1076491" y="3789659"/>
              <a:ext cx="48022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 xmlns:a16="http://schemas.microsoft.com/office/drawing/2014/main" id="{C67B0405-3073-4722-8FC1-789F056268F5}"/>
                  </a:ext>
                </a:extLst>
              </p:cNvPr>
              <p:cNvSpPr txBox="1"/>
              <p:nvPr/>
            </p:nvSpPr>
            <p:spPr>
              <a:xfrm>
                <a:off x="738097" y="5239946"/>
                <a:ext cx="16030604" cy="1323439"/>
              </a:xfrm>
              <a:prstGeom prst="rect">
                <a:avLst/>
              </a:prstGeom>
              <a:noFill/>
            </p:spPr>
            <p:txBody>
              <a:bodyPr wrap="square" rtlCol="0">
                <a:spAutoFit/>
              </a:bodyPr>
              <a:lstStyle/>
              <a:p>
                <a:r>
                  <a:rPr kumimoji="1" lang="ja-JP" altLang="en-US" sz="4000" dirty="0">
                    <a:latin typeface="+mn-ea"/>
                    <a:ea typeface="+mn-ea"/>
                  </a:rPr>
                  <a:t>つまり偏回帰係数</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𝑎</m:t>
                        </m:r>
                      </m:e>
                      <m:sub>
                        <m:r>
                          <a:rPr kumimoji="1" lang="en-US" altLang="ja-JP" sz="4000" b="0" i="1" smtClean="0">
                            <a:latin typeface="Cambria Math" panose="02040503050406030204" pitchFamily="18" charset="0"/>
                            <a:ea typeface="+mn-ea"/>
                          </a:rPr>
                          <m:t>𝑘</m:t>
                        </m:r>
                      </m:sub>
                    </m:sSub>
                  </m:oMath>
                </a14:m>
                <a:r>
                  <a:rPr kumimoji="1" lang="ja-JP" altLang="en-US" sz="4000" dirty="0">
                    <a:latin typeface="+mn-ea"/>
                    <a:ea typeface="+mn-ea"/>
                  </a:rPr>
                  <a:t>は、対応する</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𝑥</m:t>
                        </m:r>
                      </m:e>
                      <m:sub>
                        <m:r>
                          <a:rPr lang="en-US" altLang="ja-JP" sz="4000" i="1">
                            <a:latin typeface="Cambria Math" panose="02040503050406030204" pitchFamily="18" charset="0"/>
                          </a:rPr>
                          <m:t>𝑘</m:t>
                        </m:r>
                      </m:sub>
                    </m:sSub>
                  </m:oMath>
                </a14:m>
                <a:r>
                  <a:rPr kumimoji="1" lang="ja-JP" altLang="en-US" sz="4000" dirty="0">
                    <a:latin typeface="+mn-ea"/>
                    <a:ea typeface="+mn-ea"/>
                  </a:rPr>
                  <a:t>が </a:t>
                </a:r>
                <a:r>
                  <a:rPr kumimoji="1" lang="en-US" altLang="ja-JP" sz="4000" dirty="0">
                    <a:latin typeface="+mn-ea"/>
                    <a:ea typeface="+mn-ea"/>
                  </a:rPr>
                  <a:t>1 </a:t>
                </a:r>
                <a:r>
                  <a:rPr kumimoji="1" lang="ja-JP" altLang="en-US" sz="4000" dirty="0">
                    <a:latin typeface="+mn-ea"/>
                    <a:ea typeface="+mn-ea"/>
                  </a:rPr>
                  <a:t>増えて、残りの</a:t>
                </a:r>
                <a14:m>
                  <m:oMath xmlns:m="http://schemas.openxmlformats.org/officeDocument/2006/math">
                    <m:r>
                      <a:rPr lang="en-US" altLang="ja-JP" sz="4000" b="0" i="0" smtClean="0">
                        <a:latin typeface="Cambria Math" panose="02040503050406030204" pitchFamily="18" charset="0"/>
                      </a:rPr>
                      <m:t> </m:t>
                    </m:r>
                    <m:r>
                      <a:rPr lang="en-US" altLang="ja-JP" sz="4000" i="1">
                        <a:latin typeface="Cambria Math" panose="02040503050406030204" pitchFamily="18" charset="0"/>
                      </a:rPr>
                      <m:t>𝑥</m:t>
                    </m:r>
                  </m:oMath>
                </a14:m>
                <a:r>
                  <a:rPr kumimoji="1" lang="ja-JP" altLang="en-US" sz="4000" dirty="0">
                    <a:latin typeface="+mn-ea"/>
                    <a:ea typeface="+mn-ea"/>
                  </a:rPr>
                  <a:t> が変化しなかったとき</a:t>
                </a:r>
                <a14:m>
                  <m:oMath xmlns:m="http://schemas.openxmlformats.org/officeDocument/2006/math">
                    <m:r>
                      <a:rPr lang="ja-JP" altLang="en-US" sz="4000" b="0" i="1" dirty="0">
                        <a:latin typeface="Cambria Math" panose="02040503050406030204" pitchFamily="18" charset="0"/>
                        <a:ea typeface="+mn-ea"/>
                      </a:rPr>
                      <m:t>の</m:t>
                    </m:r>
                    <m:r>
                      <a:rPr lang="en-US" altLang="ja-JP" sz="4000" b="0" i="1" dirty="0" smtClean="0">
                        <a:latin typeface="Cambria Math" panose="02040503050406030204" pitchFamily="18" charset="0"/>
                        <a:ea typeface="+mn-ea"/>
                      </a:rPr>
                      <m:t> </m:t>
                    </m:r>
                    <m:r>
                      <a:rPr kumimoji="1" lang="en-US" altLang="ja-JP" sz="4000" b="0" i="1" smtClean="0">
                        <a:latin typeface="Cambria Math" panose="02040503050406030204" pitchFamily="18" charset="0"/>
                        <a:ea typeface="+mn-ea"/>
                      </a:rPr>
                      <m:t>𝑦</m:t>
                    </m:r>
                    <m:r>
                      <a:rPr kumimoji="1" lang="en-US" altLang="ja-JP" sz="4000" b="0" i="1" smtClean="0">
                        <a:latin typeface="Cambria Math" panose="02040503050406030204" pitchFamily="18" charset="0"/>
                        <a:ea typeface="+mn-ea"/>
                      </a:rPr>
                      <m:t> </m:t>
                    </m:r>
                  </m:oMath>
                </a14:m>
                <a:r>
                  <a:rPr kumimoji="1" lang="ja-JP" altLang="en-US" sz="4000" dirty="0">
                    <a:latin typeface="+mn-ea"/>
                    <a:ea typeface="+mn-ea"/>
                  </a:rPr>
                  <a:t>の増分</a:t>
                </a:r>
              </a:p>
            </p:txBody>
          </p:sp>
        </mc:Choice>
        <mc:Fallback xmlns="">
          <p:sp>
            <p:nvSpPr>
              <p:cNvPr id="36" name="テキスト ボックス 35">
                <a:extLst>
                  <a:ext uri="{FF2B5EF4-FFF2-40B4-BE49-F238E27FC236}">
                    <a16:creationId xmlns:a16="http://schemas.microsoft.com/office/drawing/2014/main" id="{C67B0405-3073-4722-8FC1-789F056268F5}"/>
                  </a:ext>
                </a:extLst>
              </p:cNvPr>
              <p:cNvSpPr txBox="1">
                <a:spLocks noRot="1" noChangeAspect="1" noMove="1" noResize="1" noEditPoints="1" noAdjustHandles="1" noChangeArrowheads="1" noChangeShapeType="1" noTextEdit="1"/>
              </p:cNvSpPr>
              <p:nvPr/>
            </p:nvSpPr>
            <p:spPr>
              <a:xfrm>
                <a:off x="738097" y="5239946"/>
                <a:ext cx="16030604" cy="1323439"/>
              </a:xfrm>
              <a:prstGeom prst="rect">
                <a:avLst/>
              </a:prstGeom>
              <a:blipFill>
                <a:blip r:embed="rId6"/>
                <a:stretch>
                  <a:fillRect l="-1331" t="-6912" b="-2027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 xmlns:a16="http://schemas.microsoft.com/office/drawing/2014/main" id="{07BE8FCE-3798-43A8-A222-841E4CF0AA09}"/>
              </a:ext>
            </a:extLst>
          </p:cNvPr>
          <p:cNvSpPr>
            <a:spLocks noGrp="1"/>
          </p:cNvSpPr>
          <p:nvPr>
            <p:ph type="sldNum" sz="quarter" idx="4"/>
          </p:nvPr>
        </p:nvSpPr>
        <p:spPr/>
        <p:txBody>
          <a:bodyPr/>
          <a:lstStyle/>
          <a:p>
            <a:pPr>
              <a:defRPr/>
            </a:pPr>
            <a:fld id="{E62AD30C-4FD0-4E41-9633-AA73C86D07D0}" type="slidenum">
              <a:rPr lang="ja-JP" altLang="en-US" smtClean="0"/>
              <a:pPr>
                <a:defRPr/>
              </a:pPr>
              <a:t>68</a:t>
            </a:fld>
            <a:endParaRPr lang="en-US" altLang="ja-JP" dirty="0"/>
          </a:p>
        </p:txBody>
      </p:sp>
      <p:sp>
        <p:nvSpPr>
          <p:cNvPr id="5" name="フッター プレースホルダー 4">
            <a:extLst>
              <a:ext uri="{FF2B5EF4-FFF2-40B4-BE49-F238E27FC236}">
                <a16:creationId xmlns="" xmlns:a16="http://schemas.microsoft.com/office/drawing/2014/main" id="{51A84D0B-CAD1-4C58-B0E5-6763A439DDB9}"/>
              </a:ext>
            </a:extLst>
          </p:cNvPr>
          <p:cNvSpPr>
            <a:spLocks noGrp="1"/>
          </p:cNvSpPr>
          <p:nvPr>
            <p:ph type="ftr" sz="quarter" idx="3"/>
          </p:nvPr>
        </p:nvSpPr>
        <p:spPr/>
        <p:txBody>
          <a:bodyPr/>
          <a:lstStyle/>
          <a:p>
            <a:r>
              <a:rPr lang="en-US" altLang="ja-JP"/>
              <a:t>Copyright © 2022 by INIAD</a:t>
            </a:r>
            <a:endParaRPr lang="en-US" altLang="en-US" dirty="0"/>
          </a:p>
        </p:txBody>
      </p:sp>
    </p:spTree>
    <p:extLst>
      <p:ext uri="{BB962C8B-B14F-4D97-AF65-F5344CB8AC3E}">
        <p14:creationId xmlns:p14="http://schemas.microsoft.com/office/powerpoint/2010/main" val="3053439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偏回帰係数のもつ</a:t>
            </a:r>
            <a:r>
              <a:rPr lang="ja-JP" altLang="en-US" dirty="0" smtClean="0"/>
              <a:t>意味</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69</a:t>
            </a:fld>
            <a:endParaRPr lang="en-US" altLang="ja-JP" dirty="0"/>
          </a:p>
        </p:txBody>
      </p:sp>
      <mc:AlternateContent xmlns:mc="http://schemas.openxmlformats.org/markup-compatibility/2006" xmlns:a14="http://schemas.microsoft.com/office/drawing/2010/main">
        <mc:Choice Requires="a14">
          <p:sp>
            <p:nvSpPr>
              <p:cNvPr id="16" name="テキスト ボックス 15"/>
              <p:cNvSpPr txBox="1"/>
              <p:nvPr/>
            </p:nvSpPr>
            <p:spPr>
              <a:xfrm>
                <a:off x="515479" y="1550936"/>
                <a:ext cx="16244309" cy="3416320"/>
              </a:xfrm>
              <a:prstGeom prst="rect">
                <a:avLst/>
              </a:prstGeom>
              <a:noFill/>
            </p:spPr>
            <p:txBody>
              <a:bodyPr wrap="square" rtlCol="0">
                <a:spAutoFit/>
              </a:bodyPr>
              <a:lstStyle/>
              <a:p>
                <a:r>
                  <a:rPr lang="ja-JP" altLang="en-US" sz="3600" dirty="0" smtClean="0">
                    <a:latin typeface="+mj-ea"/>
                    <a:ea typeface="+mj-ea"/>
                  </a:rPr>
                  <a:t>パス図では、重回帰分析は以下のような構造</a:t>
                </a:r>
                <a:r>
                  <a:rPr lang="en-US" altLang="ja-JP" sz="3600" dirty="0" smtClean="0">
                    <a:latin typeface="+mj-ea"/>
                    <a:ea typeface="+mj-ea"/>
                  </a:rPr>
                  <a:t>(“</a:t>
                </a:r>
                <a:r>
                  <a:rPr lang="ja-JP" altLang="en-US" sz="3600" dirty="0" smtClean="0">
                    <a:latin typeface="+mj-ea"/>
                    <a:ea typeface="+mj-ea"/>
                  </a:rPr>
                  <a:t>体重</a:t>
                </a:r>
                <a:r>
                  <a:rPr lang="en-US" altLang="ja-JP" sz="3600" dirty="0" smtClean="0">
                    <a:latin typeface="+mj-ea"/>
                    <a:ea typeface="+mj-ea"/>
                  </a:rPr>
                  <a:t>”</a:t>
                </a:r>
                <a:r>
                  <a:rPr lang="ja-JP" altLang="en-US" sz="3600" dirty="0" smtClean="0">
                    <a:latin typeface="+mj-ea"/>
                    <a:ea typeface="+mj-ea"/>
                  </a:rPr>
                  <a:t>が従属変数</a:t>
                </a:r>
                <a14:m>
                  <m:oMath xmlns:m="http://schemas.openxmlformats.org/officeDocument/2006/math">
                    <m:r>
                      <a:rPr lang="en-US" altLang="ja-JP" sz="3600" b="0" i="1" smtClean="0">
                        <a:latin typeface="Cambria Math" panose="02040503050406030204" pitchFamily="18" charset="0"/>
                        <a:ea typeface="+mj-ea"/>
                      </a:rPr>
                      <m:t>𝑦</m:t>
                    </m:r>
                  </m:oMath>
                </a14:m>
                <a:r>
                  <a:rPr lang="ja-JP" altLang="en-US" sz="3600" dirty="0" smtClean="0">
                    <a:latin typeface="+mj-ea"/>
                    <a:ea typeface="+mj-ea"/>
                  </a:rPr>
                  <a:t>、説明変数が</a:t>
                </a:r>
                <a:r>
                  <a:rPr lang="en-US" altLang="ja-JP" sz="3600" dirty="0" smtClean="0">
                    <a:latin typeface="+mj-ea"/>
                    <a:ea typeface="+mj-ea"/>
                  </a:rPr>
                  <a:t>”</a:t>
                </a:r>
                <a:r>
                  <a:rPr lang="ja-JP" altLang="en-US" sz="3600" dirty="0" smtClean="0">
                    <a:latin typeface="+mj-ea"/>
                    <a:ea typeface="+mj-ea"/>
                  </a:rPr>
                  <a:t>食事量</a:t>
                </a:r>
                <a:r>
                  <a:rPr lang="en-US" altLang="ja-JP" sz="3600" dirty="0" smtClean="0">
                    <a:latin typeface="+mj-ea"/>
                    <a:ea typeface="+mj-ea"/>
                  </a:rPr>
                  <a:t>”</a:t>
                </a:r>
                <a:r>
                  <a:rPr lang="ja-JP" altLang="en-US" sz="3600" dirty="0" err="1" smtClean="0">
                    <a:latin typeface="+mj-ea"/>
                    <a:ea typeface="+mj-ea"/>
                  </a:rPr>
                  <a:t>、</a:t>
                </a:r>
                <a:r>
                  <a:rPr lang="en-US" altLang="ja-JP" sz="3600" dirty="0" smtClean="0">
                    <a:latin typeface="+mj-ea"/>
                    <a:ea typeface="+mj-ea"/>
                  </a:rPr>
                  <a:t>”</a:t>
                </a:r>
                <a:r>
                  <a:rPr lang="ja-JP" altLang="en-US" sz="3600" dirty="0" smtClean="0">
                    <a:latin typeface="+mj-ea"/>
                    <a:ea typeface="+mj-ea"/>
                  </a:rPr>
                  <a:t>運動</a:t>
                </a:r>
                <a:r>
                  <a:rPr lang="en-US" altLang="ja-JP" sz="3600" dirty="0" smtClean="0">
                    <a:latin typeface="+mj-ea"/>
                    <a:ea typeface="+mj-ea"/>
                  </a:rPr>
                  <a:t>”</a:t>
                </a:r>
                <a:r>
                  <a:rPr lang="ja-JP" altLang="en-US" sz="3600" dirty="0" smtClean="0">
                    <a:latin typeface="+mj-ea"/>
                    <a:ea typeface="+mj-ea"/>
                  </a:rPr>
                  <a:t>の</a:t>
                </a:r>
                <a:r>
                  <a:rPr lang="en-US" altLang="ja-JP" sz="3600" dirty="0" smtClean="0">
                    <a:latin typeface="+mj-ea"/>
                    <a:ea typeface="+mj-ea"/>
                  </a:rPr>
                  <a:t>2</a:t>
                </a:r>
                <a:r>
                  <a:rPr lang="ja-JP" altLang="en-US" sz="3600" dirty="0" smtClean="0">
                    <a:latin typeface="+mj-ea"/>
                    <a:ea typeface="+mj-ea"/>
                  </a:rPr>
                  <a:t>個の場合</a:t>
                </a:r>
                <a:r>
                  <a:rPr lang="en-US" altLang="ja-JP" sz="3600" dirty="0" smtClean="0">
                    <a:latin typeface="+mj-ea"/>
                    <a:ea typeface="+mj-ea"/>
                  </a:rPr>
                  <a:t>)</a:t>
                </a:r>
                <a:r>
                  <a:rPr lang="ja-JP" altLang="en-US" sz="3600" dirty="0" err="1" smtClean="0">
                    <a:latin typeface="+mj-ea"/>
                    <a:ea typeface="+mj-ea"/>
                  </a:rPr>
                  <a:t>。</a:t>
                </a:r>
                <a:endParaRPr lang="en-US" altLang="ja-JP" sz="3600" dirty="0" smtClean="0">
                  <a:latin typeface="+mj-ea"/>
                  <a:ea typeface="+mj-ea"/>
                </a:endParaRPr>
              </a:p>
              <a:p>
                <a:r>
                  <a:rPr lang="ja-JP" altLang="en-US" sz="3600" dirty="0">
                    <a:latin typeface="+mj-ea"/>
                    <a:ea typeface="+mj-ea"/>
                  </a:rPr>
                  <a:t>ここで</a:t>
                </a:r>
                <a:r>
                  <a:rPr lang="en-US" altLang="ja-JP" sz="3600" dirty="0" smtClean="0">
                    <a:latin typeface="+mj-ea"/>
                    <a:ea typeface="+mj-ea"/>
                  </a:rPr>
                  <a:t>“</a:t>
                </a:r>
                <a:r>
                  <a:rPr lang="ja-JP" altLang="en-US" sz="3600" dirty="0" smtClean="0">
                    <a:latin typeface="+mj-ea"/>
                    <a:ea typeface="+mj-ea"/>
                  </a:rPr>
                  <a:t>食事量</a:t>
                </a:r>
                <a:r>
                  <a:rPr lang="en-US" altLang="ja-JP" sz="3600" dirty="0" smtClean="0">
                    <a:latin typeface="+mj-ea"/>
                    <a:ea typeface="+mj-ea"/>
                  </a:rPr>
                  <a:t>”</a:t>
                </a:r>
                <a:r>
                  <a:rPr lang="ja-JP" altLang="en-US" sz="3600" dirty="0" err="1" smtClean="0">
                    <a:latin typeface="+mj-ea"/>
                    <a:ea typeface="+mj-ea"/>
                  </a:rPr>
                  <a:t>の偏</a:t>
                </a:r>
                <a:r>
                  <a:rPr lang="ja-JP" altLang="en-US" sz="3600" dirty="0" smtClean="0">
                    <a:latin typeface="+mj-ea"/>
                    <a:ea typeface="+mj-ea"/>
                  </a:rPr>
                  <a:t>回帰係数は、</a:t>
                </a:r>
                <a:r>
                  <a:rPr lang="en-US" altLang="ja-JP" sz="3600" dirty="0" smtClean="0">
                    <a:latin typeface="+mj-ea"/>
                    <a:ea typeface="+mj-ea"/>
                  </a:rPr>
                  <a:t>”</a:t>
                </a:r>
                <a:r>
                  <a:rPr lang="ja-JP" altLang="en-US" sz="3600" dirty="0" smtClean="0">
                    <a:latin typeface="+mj-ea"/>
                    <a:ea typeface="+mj-ea"/>
                  </a:rPr>
                  <a:t>体重</a:t>
                </a:r>
                <a:r>
                  <a:rPr lang="en-US" altLang="ja-JP" sz="3600" dirty="0" smtClean="0">
                    <a:latin typeface="+mj-ea"/>
                    <a:ea typeface="+mj-ea"/>
                  </a:rPr>
                  <a:t>”</a:t>
                </a:r>
                <a:r>
                  <a:rPr lang="ja-JP" altLang="en-US" sz="3600" dirty="0" smtClean="0">
                    <a:latin typeface="+mj-ea"/>
                    <a:ea typeface="+mj-ea"/>
                  </a:rPr>
                  <a:t>を</a:t>
                </a:r>
                <a:r>
                  <a:rPr lang="en-US" altLang="ja-JP" sz="3600" dirty="0" smtClean="0">
                    <a:latin typeface="+mj-ea"/>
                    <a:ea typeface="+mj-ea"/>
                  </a:rPr>
                  <a:t>”</a:t>
                </a:r>
                <a:r>
                  <a:rPr lang="ja-JP" altLang="en-US" sz="3600" dirty="0" smtClean="0">
                    <a:latin typeface="+mj-ea"/>
                    <a:ea typeface="+mj-ea"/>
                  </a:rPr>
                  <a:t>運動</a:t>
                </a:r>
                <a:r>
                  <a:rPr lang="en-US" altLang="ja-JP" sz="3600" dirty="0" smtClean="0">
                    <a:latin typeface="+mj-ea"/>
                    <a:ea typeface="+mj-ea"/>
                  </a:rPr>
                  <a:t>”</a:t>
                </a:r>
                <a:r>
                  <a:rPr lang="ja-JP" altLang="en-US" sz="3600" dirty="0" smtClean="0">
                    <a:latin typeface="+mj-ea"/>
                    <a:ea typeface="+mj-ea"/>
                  </a:rPr>
                  <a:t>で説明した時の残差と</a:t>
                </a:r>
                <a:r>
                  <a:rPr lang="en-US" altLang="ja-JP" sz="3600" dirty="0" smtClean="0">
                    <a:latin typeface="+mj-ea"/>
                    <a:ea typeface="+mj-ea"/>
                  </a:rPr>
                  <a:t>”</a:t>
                </a:r>
                <a:r>
                  <a:rPr lang="ja-JP" altLang="en-US" sz="3600" dirty="0" smtClean="0">
                    <a:latin typeface="+mj-ea"/>
                    <a:ea typeface="+mj-ea"/>
                  </a:rPr>
                  <a:t>食事量</a:t>
                </a:r>
                <a:r>
                  <a:rPr lang="en-US" altLang="ja-JP" sz="3600" dirty="0" smtClean="0">
                    <a:latin typeface="+mj-ea"/>
                    <a:ea typeface="+mj-ea"/>
                  </a:rPr>
                  <a:t>”</a:t>
                </a:r>
                <a:r>
                  <a:rPr lang="ja-JP" altLang="en-US" sz="3600" dirty="0" smtClean="0">
                    <a:latin typeface="+mj-ea"/>
                    <a:ea typeface="+mj-ea"/>
                  </a:rPr>
                  <a:t>の相関（偏相関係数とよく似ています）。</a:t>
                </a:r>
                <a:endParaRPr lang="en-US" altLang="ja-JP" sz="3600" dirty="0" smtClean="0">
                  <a:latin typeface="+mj-ea"/>
                  <a:ea typeface="+mj-ea"/>
                </a:endParaRPr>
              </a:p>
              <a:p>
                <a:r>
                  <a:rPr lang="ja-JP" altLang="en-US" sz="3600" dirty="0" smtClean="0">
                    <a:latin typeface="+mj-ea"/>
                    <a:ea typeface="+mj-ea"/>
                  </a:rPr>
                  <a:t>言い換えれば、</a:t>
                </a:r>
                <a:r>
                  <a:rPr lang="en-US" altLang="ja-JP" sz="3600" dirty="0" smtClean="0">
                    <a:latin typeface="+mj-ea"/>
                    <a:ea typeface="+mj-ea"/>
                  </a:rPr>
                  <a:t>”</a:t>
                </a:r>
                <a:r>
                  <a:rPr lang="ja-JP" altLang="en-US" sz="3600" dirty="0" smtClean="0">
                    <a:latin typeface="+mj-ea"/>
                    <a:ea typeface="+mj-ea"/>
                  </a:rPr>
                  <a:t>運動</a:t>
                </a:r>
                <a:r>
                  <a:rPr lang="en-US" altLang="ja-JP" sz="3600" dirty="0" smtClean="0">
                    <a:latin typeface="+mj-ea"/>
                    <a:ea typeface="+mj-ea"/>
                  </a:rPr>
                  <a:t>”</a:t>
                </a:r>
                <a:r>
                  <a:rPr lang="ja-JP" altLang="en-US" sz="3600" dirty="0" smtClean="0">
                    <a:latin typeface="+mj-ea"/>
                    <a:ea typeface="+mj-ea"/>
                  </a:rPr>
                  <a:t>を固定した時の</a:t>
                </a:r>
                <a:r>
                  <a:rPr lang="en-US" altLang="ja-JP" sz="3600" dirty="0" smtClean="0">
                    <a:latin typeface="+mj-ea"/>
                    <a:ea typeface="+mj-ea"/>
                  </a:rPr>
                  <a:t>(</a:t>
                </a:r>
                <a:r>
                  <a:rPr lang="ja-JP" altLang="en-US" sz="3600" dirty="0" smtClean="0">
                    <a:latin typeface="+mj-ea"/>
                    <a:ea typeface="+mj-ea"/>
                  </a:rPr>
                  <a:t>つまり値が同じもとで</a:t>
                </a:r>
                <a:r>
                  <a:rPr lang="en-US" altLang="ja-JP" sz="3600" dirty="0" smtClean="0">
                    <a:latin typeface="+mj-ea"/>
                    <a:ea typeface="+mj-ea"/>
                  </a:rPr>
                  <a:t>)</a:t>
                </a:r>
                <a:r>
                  <a:rPr lang="ja-JP" altLang="en-US" sz="3600" dirty="0" smtClean="0">
                    <a:latin typeface="+mj-ea"/>
                    <a:ea typeface="+mj-ea"/>
                  </a:rPr>
                  <a:t>食事量が体重に与える影響。</a:t>
                </a:r>
                <a:endParaRPr lang="en-US" altLang="ja-JP" sz="3600" dirty="0" smtClean="0">
                  <a:latin typeface="+mj-ea"/>
                  <a:ea typeface="+mj-ea"/>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515479" y="1550936"/>
                <a:ext cx="16244309" cy="3416320"/>
              </a:xfrm>
              <a:prstGeom prst="rect">
                <a:avLst/>
              </a:prstGeom>
              <a:blipFill rotWithShape="0">
                <a:blip r:embed="rId2"/>
                <a:stretch>
                  <a:fillRect l="-1164" t="-2317" r="-188" b="-5704"/>
                </a:stretch>
              </a:blipFill>
            </p:spPr>
            <p:txBody>
              <a:bodyPr/>
              <a:lstStyle/>
              <a:p>
                <a:r>
                  <a:rPr lang="ja-JP" altLang="en-US">
                    <a:noFill/>
                  </a:rPr>
                  <a:t> </a:t>
                </a:r>
              </a:p>
            </p:txBody>
          </p:sp>
        </mc:Fallback>
      </mc:AlternateContent>
      <p:sp>
        <p:nvSpPr>
          <p:cNvPr id="9" name="正方形/長方形 8"/>
          <p:cNvSpPr/>
          <p:nvPr/>
        </p:nvSpPr>
        <p:spPr bwMode="auto">
          <a:xfrm>
            <a:off x="4998260" y="6327279"/>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8328347" y="629127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6618440" y="6687319"/>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856739" y="6291275"/>
            <a:ext cx="104411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p>
        </p:txBody>
      </p:sp>
      <p:cxnSp>
        <p:nvCxnSpPr>
          <p:cNvPr id="17" name="直線矢印コネクタ 16"/>
          <p:cNvCxnSpPr>
            <a:stCxn id="15" idx="2"/>
            <a:endCxn id="10" idx="3"/>
          </p:cNvCxnSpPr>
          <p:nvPr/>
        </p:nvCxnSpPr>
        <p:spPr bwMode="auto">
          <a:xfrm flipH="1">
            <a:off x="9948527" y="6723323"/>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5051983" y="787545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運動</a:t>
            </a:r>
          </a:p>
        </p:txBody>
      </p:sp>
      <p:cxnSp>
        <p:nvCxnSpPr>
          <p:cNvPr id="19" name="直線矢印コネクタ 18"/>
          <p:cNvCxnSpPr>
            <a:stCxn id="18" idx="3"/>
            <a:endCxn id="10" idx="1"/>
          </p:cNvCxnSpPr>
          <p:nvPr/>
        </p:nvCxnSpPr>
        <p:spPr bwMode="auto">
          <a:xfrm flipV="1">
            <a:off x="6672163" y="6741325"/>
            <a:ext cx="1656184" cy="1584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フリーフォーム 19"/>
          <p:cNvSpPr/>
          <p:nvPr/>
        </p:nvSpPr>
        <p:spPr bwMode="auto">
          <a:xfrm rot="16384235">
            <a:off x="3941835" y="7301425"/>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mc:AlternateContent xmlns:mc="http://schemas.openxmlformats.org/markup-compatibility/2006" xmlns:a14="http://schemas.microsoft.com/office/drawing/2010/main">
        <mc:Choice Requires="a14">
          <p:sp>
            <p:nvSpPr>
              <p:cNvPr id="3" name="テキスト ボックス 2"/>
              <p:cNvSpPr txBox="1"/>
              <p:nvPr/>
            </p:nvSpPr>
            <p:spPr>
              <a:xfrm>
                <a:off x="5541899" y="6660897"/>
                <a:ext cx="63979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5541899" y="6660897"/>
                <a:ext cx="639791" cy="52322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5577903" y="8216327"/>
                <a:ext cx="6480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2</m:t>
                          </m:r>
                        </m:sub>
                      </m:sSub>
                    </m:oMath>
                  </m:oMathPara>
                </a14:m>
                <a:endParaRPr kumimoji="1" lang="ja-JP" altLang="en-US" sz="28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5577903" y="8216327"/>
                <a:ext cx="64806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888336" y="6615311"/>
                <a:ext cx="5002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𝑦</m:t>
                      </m:r>
                    </m:oMath>
                  </m:oMathPara>
                </a14:m>
                <a:endParaRPr kumimoji="1" lang="ja-JP" altLang="en-US" sz="28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888336" y="6615311"/>
                <a:ext cx="500202" cy="523220"/>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90845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a:t>
            </a:fld>
            <a:endParaRPr lang="en-US" altLang="ja-JP" dirty="0"/>
          </a:p>
        </p:txBody>
      </p:sp>
      <p:sp>
        <p:nvSpPr>
          <p:cNvPr id="10" name="正方形/長方形 3"/>
          <p:cNvSpPr>
            <a:spLocks noChangeArrowheads="1"/>
          </p:cNvSpPr>
          <p:nvPr/>
        </p:nvSpPr>
        <p:spPr bwMode="auto">
          <a:xfrm>
            <a:off x="1572214" y="8632407"/>
            <a:ext cx="139335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相関係数：</a:t>
            </a:r>
            <a:r>
              <a:rPr lang="en-US" altLang="ja-JP" sz="3600" dirty="0" smtClean="0">
                <a:latin typeface="+mj-ea"/>
                <a:ea typeface="+mj-ea"/>
              </a:rPr>
              <a:t>0.62.</a:t>
            </a:r>
            <a:r>
              <a:rPr lang="ja-JP" altLang="en-US" sz="3600" dirty="0" smtClean="0">
                <a:latin typeface="+mj-ea"/>
                <a:ea typeface="+mj-ea"/>
              </a:rPr>
              <a:t>　</a:t>
            </a:r>
            <a:endParaRPr lang="en-US" altLang="ja-JP" sz="3600" dirty="0" smtClean="0">
              <a:latin typeface="+mj-ea"/>
              <a:ea typeface="+mj-ea"/>
            </a:endParaRPr>
          </a:p>
        </p:txBody>
      </p:sp>
      <p:sp>
        <p:nvSpPr>
          <p:cNvPr id="11" name="正方形/長方形 10"/>
          <p:cNvSpPr/>
          <p:nvPr/>
        </p:nvSpPr>
        <p:spPr bwMode="auto">
          <a:xfrm>
            <a:off x="635566" y="1682763"/>
            <a:ext cx="900100" cy="540060"/>
          </a:xfrm>
          <a:prstGeom prst="rect">
            <a:avLst/>
          </a:prstGeom>
          <a:solidFill>
            <a:srgbClr val="FFFF00"/>
          </a:solidFill>
          <a:ln w="9525" cap="flat" cmpd="sng" algn="ctr">
            <a:solidFill>
              <a:schemeClr val="bg2">
                <a:lumMod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2" name="テキスト ボックス 11"/>
          <p:cNvSpPr txBox="1"/>
          <p:nvPr/>
        </p:nvSpPr>
        <p:spPr>
          <a:xfrm>
            <a:off x="568618" y="1718767"/>
            <a:ext cx="990977" cy="461665"/>
          </a:xfrm>
          <a:prstGeom prst="rect">
            <a:avLst/>
          </a:prstGeom>
          <a:noFill/>
        </p:spPr>
        <p:txBody>
          <a:bodyPr wrap="none" rtlCol="0">
            <a:spAutoFit/>
          </a:bodyPr>
          <a:lstStyle/>
          <a:p>
            <a:r>
              <a:rPr kumimoji="1" lang="ja-JP" altLang="en-US" dirty="0" smtClean="0">
                <a:latin typeface="+mn-ea"/>
                <a:ea typeface="+mn-ea"/>
              </a:rPr>
              <a:t>セル</a:t>
            </a:r>
            <a:r>
              <a:rPr lang="en-US" altLang="ja-JP" dirty="0">
                <a:latin typeface="+mn-ea"/>
                <a:ea typeface="+mn-ea"/>
              </a:rPr>
              <a:t>1</a:t>
            </a:r>
            <a:endParaRPr kumimoji="1" lang="ja-JP" altLang="en-US" dirty="0">
              <a:latin typeface="+mn-ea"/>
              <a:ea typeface="+mn-ea"/>
            </a:endParaRPr>
          </a:p>
        </p:txBody>
      </p:sp>
      <p:pic>
        <p:nvPicPr>
          <p:cNvPr id="3" name="図 2"/>
          <p:cNvPicPr>
            <a:picLocks noChangeAspect="1"/>
          </p:cNvPicPr>
          <p:nvPr/>
        </p:nvPicPr>
        <p:blipFill>
          <a:blip r:embed="rId2"/>
          <a:stretch>
            <a:fillRect/>
          </a:stretch>
        </p:blipFill>
        <p:spPr>
          <a:xfrm>
            <a:off x="1631603" y="1574751"/>
            <a:ext cx="7138680" cy="1903648"/>
          </a:xfrm>
          <a:prstGeom prst="rect">
            <a:avLst/>
          </a:prstGeom>
        </p:spPr>
      </p:pic>
      <p:pic>
        <p:nvPicPr>
          <p:cNvPr id="6" name="図 5"/>
          <p:cNvPicPr>
            <a:picLocks noChangeAspect="1"/>
          </p:cNvPicPr>
          <p:nvPr/>
        </p:nvPicPr>
        <p:blipFill>
          <a:blip r:embed="rId3"/>
          <a:stretch>
            <a:fillRect/>
          </a:stretch>
        </p:blipFill>
        <p:spPr>
          <a:xfrm>
            <a:off x="1631603" y="3971125"/>
            <a:ext cx="8038197" cy="3218191"/>
          </a:xfrm>
          <a:prstGeom prst="rect">
            <a:avLst/>
          </a:prstGeom>
        </p:spPr>
      </p:pic>
      <p:sp>
        <p:nvSpPr>
          <p:cNvPr id="13" name="正方形/長方形 12"/>
          <p:cNvSpPr/>
          <p:nvPr/>
        </p:nvSpPr>
        <p:spPr bwMode="auto">
          <a:xfrm>
            <a:off x="8256339" y="5725260"/>
            <a:ext cx="1620180" cy="458003"/>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正方形/長方形 13"/>
          <p:cNvSpPr/>
          <p:nvPr/>
        </p:nvSpPr>
        <p:spPr bwMode="auto">
          <a:xfrm>
            <a:off x="5376019" y="6841384"/>
            <a:ext cx="1620180" cy="458003"/>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5" name="正方形/長方形 14"/>
          <p:cNvSpPr/>
          <p:nvPr/>
        </p:nvSpPr>
        <p:spPr bwMode="auto">
          <a:xfrm>
            <a:off x="12072763" y="746659"/>
            <a:ext cx="3528392" cy="9721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en-US" altLang="ja-JP" sz="3200" b="0" i="0" u="none" strike="noStrike" cap="none" normalizeH="0" baseline="0" dirty="0" smtClean="0">
                <a:ln>
                  <a:noFill/>
                </a:ln>
                <a:solidFill>
                  <a:schemeClr val="bg1"/>
                </a:solidFill>
                <a:effectLst/>
              </a:rPr>
              <a:t>“</a:t>
            </a:r>
            <a:r>
              <a:rPr kumimoji="1" lang="en-US" altLang="ja-JP" sz="3200" b="0" i="0" u="none" strike="noStrike" cap="none" normalizeH="0" baseline="0" dirty="0" err="1" smtClean="0">
                <a:ln>
                  <a:noFill/>
                </a:ln>
                <a:solidFill>
                  <a:schemeClr val="bg1"/>
                </a:solidFill>
                <a:effectLst/>
              </a:rPr>
              <a:t>Height.ipynb</a:t>
            </a:r>
            <a:r>
              <a:rPr kumimoji="1" lang="en-US" altLang="ja-JP" sz="3200" b="0" i="0" u="none" strike="noStrike" cap="none" normalizeH="0" baseline="0" dirty="0" smtClean="0">
                <a:ln>
                  <a:noFill/>
                </a:ln>
                <a:solidFill>
                  <a:schemeClr val="bg1"/>
                </a:solidFill>
                <a:effectLst/>
              </a:rPr>
              <a:t>”</a:t>
            </a:r>
          </a:p>
          <a:p>
            <a:pPr defTabSz="1303338"/>
            <a:r>
              <a:rPr lang="en-US" altLang="ja-JP" sz="3200" dirty="0" smtClean="0">
                <a:solidFill>
                  <a:schemeClr val="bg1"/>
                </a:solidFill>
              </a:rPr>
              <a:t>“height.csv”</a:t>
            </a:r>
          </a:p>
        </p:txBody>
      </p:sp>
    </p:spTree>
    <p:extLst>
      <p:ext uri="{BB962C8B-B14F-4D97-AF65-F5344CB8AC3E}">
        <p14:creationId xmlns:p14="http://schemas.microsoft.com/office/powerpoint/2010/main" val="214707537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偏回帰係数のもつ</a:t>
            </a:r>
            <a:r>
              <a:rPr lang="ja-JP" altLang="en-US" dirty="0" smtClean="0"/>
              <a:t>意味</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70</a:t>
            </a:fld>
            <a:endParaRPr lang="en-US" altLang="ja-JP" dirty="0"/>
          </a:p>
        </p:txBody>
      </p:sp>
      <mc:AlternateContent xmlns:mc="http://schemas.openxmlformats.org/markup-compatibility/2006" xmlns:a14="http://schemas.microsoft.com/office/drawing/2010/main">
        <mc:Choice Requires="a14">
          <p:sp>
            <p:nvSpPr>
              <p:cNvPr id="16" name="テキスト ボックス 15"/>
              <p:cNvSpPr txBox="1"/>
              <p:nvPr/>
            </p:nvSpPr>
            <p:spPr>
              <a:xfrm>
                <a:off x="515479" y="1550936"/>
                <a:ext cx="16244309" cy="3416320"/>
              </a:xfrm>
              <a:prstGeom prst="rect">
                <a:avLst/>
              </a:prstGeom>
              <a:noFill/>
            </p:spPr>
            <p:txBody>
              <a:bodyPr wrap="square" rtlCol="0">
                <a:spAutoFit/>
              </a:bodyPr>
              <a:lstStyle/>
              <a:p>
                <a:r>
                  <a:rPr lang="ja-JP" altLang="en-US" sz="3600" dirty="0" smtClean="0">
                    <a:latin typeface="+mj-ea"/>
                    <a:ea typeface="+mj-ea"/>
                  </a:rPr>
                  <a:t>パス図では、重回帰分析は以下のような構造</a:t>
                </a:r>
                <a:r>
                  <a:rPr lang="en-US" altLang="ja-JP" sz="3600" dirty="0" smtClean="0">
                    <a:latin typeface="+mj-ea"/>
                    <a:ea typeface="+mj-ea"/>
                  </a:rPr>
                  <a:t>(“</a:t>
                </a:r>
                <a:r>
                  <a:rPr lang="ja-JP" altLang="en-US" sz="3600" dirty="0" smtClean="0">
                    <a:latin typeface="+mj-ea"/>
                    <a:ea typeface="+mj-ea"/>
                  </a:rPr>
                  <a:t>体重</a:t>
                </a:r>
                <a:r>
                  <a:rPr lang="en-US" altLang="ja-JP" sz="3600" dirty="0" smtClean="0">
                    <a:latin typeface="+mj-ea"/>
                    <a:ea typeface="+mj-ea"/>
                  </a:rPr>
                  <a:t>”</a:t>
                </a:r>
                <a:r>
                  <a:rPr lang="ja-JP" altLang="en-US" sz="3600" dirty="0" smtClean="0">
                    <a:latin typeface="+mj-ea"/>
                    <a:ea typeface="+mj-ea"/>
                  </a:rPr>
                  <a:t>が従属変数</a:t>
                </a:r>
                <a14:m>
                  <m:oMath xmlns:m="http://schemas.openxmlformats.org/officeDocument/2006/math">
                    <m:r>
                      <a:rPr lang="en-US" altLang="ja-JP" sz="3600" b="0" i="1" smtClean="0">
                        <a:latin typeface="Cambria Math" panose="02040503050406030204" pitchFamily="18" charset="0"/>
                        <a:ea typeface="+mj-ea"/>
                      </a:rPr>
                      <m:t>𝑦</m:t>
                    </m:r>
                  </m:oMath>
                </a14:m>
                <a:r>
                  <a:rPr lang="ja-JP" altLang="en-US" sz="3600" dirty="0" smtClean="0">
                    <a:latin typeface="+mj-ea"/>
                    <a:ea typeface="+mj-ea"/>
                  </a:rPr>
                  <a:t>、説明変数が</a:t>
                </a:r>
                <a:r>
                  <a:rPr lang="en-US" altLang="ja-JP" sz="3600" dirty="0" smtClean="0">
                    <a:latin typeface="+mj-ea"/>
                    <a:ea typeface="+mj-ea"/>
                  </a:rPr>
                  <a:t>”</a:t>
                </a:r>
                <a:r>
                  <a:rPr lang="ja-JP" altLang="en-US" sz="3600" dirty="0" smtClean="0">
                    <a:latin typeface="+mj-ea"/>
                    <a:ea typeface="+mj-ea"/>
                  </a:rPr>
                  <a:t>食事量</a:t>
                </a:r>
                <a:r>
                  <a:rPr lang="en-US" altLang="ja-JP" sz="3600" dirty="0" smtClean="0">
                    <a:latin typeface="+mj-ea"/>
                    <a:ea typeface="+mj-ea"/>
                  </a:rPr>
                  <a:t>”</a:t>
                </a:r>
                <a:r>
                  <a:rPr lang="ja-JP" altLang="en-US" sz="3600" dirty="0" err="1" smtClean="0">
                    <a:latin typeface="+mj-ea"/>
                    <a:ea typeface="+mj-ea"/>
                  </a:rPr>
                  <a:t>、</a:t>
                </a:r>
                <a:r>
                  <a:rPr lang="en-US" altLang="ja-JP" sz="3600" dirty="0" smtClean="0">
                    <a:latin typeface="+mj-ea"/>
                    <a:ea typeface="+mj-ea"/>
                  </a:rPr>
                  <a:t>”</a:t>
                </a:r>
                <a:r>
                  <a:rPr lang="ja-JP" altLang="en-US" sz="3600" dirty="0" smtClean="0">
                    <a:latin typeface="+mj-ea"/>
                    <a:ea typeface="+mj-ea"/>
                  </a:rPr>
                  <a:t>運動</a:t>
                </a:r>
                <a:r>
                  <a:rPr lang="en-US" altLang="ja-JP" sz="3600" dirty="0" smtClean="0">
                    <a:latin typeface="+mj-ea"/>
                    <a:ea typeface="+mj-ea"/>
                  </a:rPr>
                  <a:t>”</a:t>
                </a:r>
                <a:r>
                  <a:rPr lang="ja-JP" altLang="en-US" sz="3600" dirty="0" smtClean="0">
                    <a:latin typeface="+mj-ea"/>
                    <a:ea typeface="+mj-ea"/>
                  </a:rPr>
                  <a:t>の</a:t>
                </a:r>
                <a:r>
                  <a:rPr lang="en-US" altLang="ja-JP" sz="3600" dirty="0" smtClean="0">
                    <a:latin typeface="+mj-ea"/>
                    <a:ea typeface="+mj-ea"/>
                  </a:rPr>
                  <a:t>2</a:t>
                </a:r>
                <a:r>
                  <a:rPr lang="ja-JP" altLang="en-US" sz="3600" dirty="0" smtClean="0">
                    <a:latin typeface="+mj-ea"/>
                    <a:ea typeface="+mj-ea"/>
                  </a:rPr>
                  <a:t>個の場合</a:t>
                </a:r>
                <a:r>
                  <a:rPr lang="en-US" altLang="ja-JP" sz="3600" dirty="0" smtClean="0">
                    <a:latin typeface="+mj-ea"/>
                    <a:ea typeface="+mj-ea"/>
                  </a:rPr>
                  <a:t>)</a:t>
                </a:r>
                <a:r>
                  <a:rPr lang="ja-JP" altLang="en-US" sz="3600" dirty="0" err="1" smtClean="0">
                    <a:latin typeface="+mj-ea"/>
                    <a:ea typeface="+mj-ea"/>
                  </a:rPr>
                  <a:t>。</a:t>
                </a:r>
                <a:endParaRPr lang="en-US" altLang="ja-JP" sz="3600" dirty="0" smtClean="0">
                  <a:latin typeface="+mj-ea"/>
                  <a:ea typeface="+mj-ea"/>
                </a:endParaRPr>
              </a:p>
              <a:p>
                <a:r>
                  <a:rPr lang="ja-JP" altLang="en-US" sz="3600" dirty="0">
                    <a:latin typeface="+mj-ea"/>
                    <a:ea typeface="+mj-ea"/>
                  </a:rPr>
                  <a:t>ここで</a:t>
                </a:r>
                <a:r>
                  <a:rPr lang="en-US" altLang="ja-JP" sz="3600" dirty="0" smtClean="0">
                    <a:latin typeface="+mj-ea"/>
                    <a:ea typeface="+mj-ea"/>
                  </a:rPr>
                  <a:t>“</a:t>
                </a:r>
                <a:r>
                  <a:rPr lang="ja-JP" altLang="en-US" sz="3600" dirty="0" smtClean="0">
                    <a:latin typeface="+mj-ea"/>
                    <a:ea typeface="+mj-ea"/>
                  </a:rPr>
                  <a:t>食事量</a:t>
                </a:r>
                <a:r>
                  <a:rPr lang="en-US" altLang="ja-JP" sz="3600" dirty="0" smtClean="0">
                    <a:latin typeface="+mj-ea"/>
                    <a:ea typeface="+mj-ea"/>
                  </a:rPr>
                  <a:t>”</a:t>
                </a:r>
                <a:r>
                  <a:rPr lang="ja-JP" altLang="en-US" sz="3600" dirty="0" err="1" smtClean="0">
                    <a:latin typeface="+mj-ea"/>
                    <a:ea typeface="+mj-ea"/>
                  </a:rPr>
                  <a:t>の偏</a:t>
                </a:r>
                <a:r>
                  <a:rPr lang="ja-JP" altLang="en-US" sz="3600" dirty="0" smtClean="0">
                    <a:latin typeface="+mj-ea"/>
                    <a:ea typeface="+mj-ea"/>
                  </a:rPr>
                  <a:t>回帰係数は、</a:t>
                </a:r>
                <a:r>
                  <a:rPr lang="en-US" altLang="ja-JP" sz="3600" dirty="0" smtClean="0">
                    <a:latin typeface="+mj-ea"/>
                    <a:ea typeface="+mj-ea"/>
                  </a:rPr>
                  <a:t>”</a:t>
                </a:r>
                <a:r>
                  <a:rPr lang="ja-JP" altLang="en-US" sz="3600" dirty="0" smtClean="0">
                    <a:latin typeface="+mj-ea"/>
                    <a:ea typeface="+mj-ea"/>
                  </a:rPr>
                  <a:t>体重</a:t>
                </a:r>
                <a:r>
                  <a:rPr lang="en-US" altLang="ja-JP" sz="3600" dirty="0" smtClean="0">
                    <a:latin typeface="+mj-ea"/>
                    <a:ea typeface="+mj-ea"/>
                  </a:rPr>
                  <a:t>”</a:t>
                </a:r>
                <a:r>
                  <a:rPr lang="ja-JP" altLang="en-US" sz="3600" dirty="0" smtClean="0">
                    <a:latin typeface="+mj-ea"/>
                    <a:ea typeface="+mj-ea"/>
                  </a:rPr>
                  <a:t>を</a:t>
                </a:r>
                <a:r>
                  <a:rPr lang="en-US" altLang="ja-JP" sz="3600" dirty="0" smtClean="0">
                    <a:latin typeface="+mj-ea"/>
                    <a:ea typeface="+mj-ea"/>
                  </a:rPr>
                  <a:t>”</a:t>
                </a:r>
                <a:r>
                  <a:rPr lang="ja-JP" altLang="en-US" sz="3600" dirty="0" smtClean="0">
                    <a:latin typeface="+mj-ea"/>
                    <a:ea typeface="+mj-ea"/>
                  </a:rPr>
                  <a:t>運動</a:t>
                </a:r>
                <a:r>
                  <a:rPr lang="en-US" altLang="ja-JP" sz="3600" dirty="0" smtClean="0">
                    <a:latin typeface="+mj-ea"/>
                    <a:ea typeface="+mj-ea"/>
                  </a:rPr>
                  <a:t>”</a:t>
                </a:r>
                <a:r>
                  <a:rPr lang="ja-JP" altLang="en-US" sz="3600" dirty="0" smtClean="0">
                    <a:latin typeface="+mj-ea"/>
                    <a:ea typeface="+mj-ea"/>
                  </a:rPr>
                  <a:t>で説明した時の残差と</a:t>
                </a:r>
                <a:r>
                  <a:rPr lang="en-US" altLang="ja-JP" sz="3600" dirty="0" smtClean="0">
                    <a:latin typeface="+mj-ea"/>
                    <a:ea typeface="+mj-ea"/>
                  </a:rPr>
                  <a:t>”</a:t>
                </a:r>
                <a:r>
                  <a:rPr lang="ja-JP" altLang="en-US" sz="3600" dirty="0" smtClean="0">
                    <a:latin typeface="+mj-ea"/>
                    <a:ea typeface="+mj-ea"/>
                  </a:rPr>
                  <a:t>食事量</a:t>
                </a:r>
                <a:r>
                  <a:rPr lang="en-US" altLang="ja-JP" sz="3600" dirty="0" smtClean="0">
                    <a:latin typeface="+mj-ea"/>
                    <a:ea typeface="+mj-ea"/>
                  </a:rPr>
                  <a:t>”</a:t>
                </a:r>
                <a:r>
                  <a:rPr lang="ja-JP" altLang="en-US" sz="3600" dirty="0" smtClean="0">
                    <a:latin typeface="+mj-ea"/>
                    <a:ea typeface="+mj-ea"/>
                  </a:rPr>
                  <a:t>の相関（偏相関係数とよく似ています）。</a:t>
                </a:r>
                <a:endParaRPr lang="en-US" altLang="ja-JP" sz="3600" dirty="0" smtClean="0">
                  <a:latin typeface="+mj-ea"/>
                  <a:ea typeface="+mj-ea"/>
                </a:endParaRPr>
              </a:p>
              <a:p>
                <a:r>
                  <a:rPr lang="ja-JP" altLang="en-US" sz="3600" dirty="0" smtClean="0">
                    <a:latin typeface="+mj-ea"/>
                    <a:ea typeface="+mj-ea"/>
                  </a:rPr>
                  <a:t>言い換えれば、</a:t>
                </a:r>
                <a:r>
                  <a:rPr lang="en-US" altLang="ja-JP" sz="3600" dirty="0" smtClean="0">
                    <a:latin typeface="+mj-ea"/>
                    <a:ea typeface="+mj-ea"/>
                  </a:rPr>
                  <a:t>”</a:t>
                </a:r>
                <a:r>
                  <a:rPr lang="ja-JP" altLang="en-US" sz="3600" dirty="0" smtClean="0">
                    <a:latin typeface="+mj-ea"/>
                    <a:ea typeface="+mj-ea"/>
                  </a:rPr>
                  <a:t>運動</a:t>
                </a:r>
                <a:r>
                  <a:rPr lang="en-US" altLang="ja-JP" sz="3600" dirty="0" smtClean="0">
                    <a:latin typeface="+mj-ea"/>
                    <a:ea typeface="+mj-ea"/>
                  </a:rPr>
                  <a:t>”</a:t>
                </a:r>
                <a:r>
                  <a:rPr lang="ja-JP" altLang="en-US" sz="3600" dirty="0" smtClean="0">
                    <a:latin typeface="+mj-ea"/>
                    <a:ea typeface="+mj-ea"/>
                  </a:rPr>
                  <a:t>を固定した時の</a:t>
                </a:r>
                <a:r>
                  <a:rPr lang="en-US" altLang="ja-JP" sz="3600" dirty="0" smtClean="0">
                    <a:latin typeface="+mj-ea"/>
                    <a:ea typeface="+mj-ea"/>
                  </a:rPr>
                  <a:t>(</a:t>
                </a:r>
                <a:r>
                  <a:rPr lang="ja-JP" altLang="en-US" sz="3600" dirty="0" smtClean="0">
                    <a:latin typeface="+mj-ea"/>
                    <a:ea typeface="+mj-ea"/>
                  </a:rPr>
                  <a:t>つまり値が同じもとで</a:t>
                </a:r>
                <a:r>
                  <a:rPr lang="en-US" altLang="ja-JP" sz="3600" dirty="0" smtClean="0">
                    <a:latin typeface="+mj-ea"/>
                    <a:ea typeface="+mj-ea"/>
                  </a:rPr>
                  <a:t>)</a:t>
                </a:r>
                <a:r>
                  <a:rPr lang="ja-JP" altLang="en-US" sz="3600" dirty="0" smtClean="0">
                    <a:latin typeface="+mj-ea"/>
                    <a:ea typeface="+mj-ea"/>
                  </a:rPr>
                  <a:t>食事量が体重に与える影響。</a:t>
                </a:r>
                <a:endParaRPr lang="en-US" altLang="ja-JP" sz="3600" dirty="0" smtClean="0">
                  <a:latin typeface="+mj-ea"/>
                  <a:ea typeface="+mj-ea"/>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515479" y="1550936"/>
                <a:ext cx="16244309" cy="3416320"/>
              </a:xfrm>
              <a:prstGeom prst="rect">
                <a:avLst/>
              </a:prstGeom>
              <a:blipFill rotWithShape="0">
                <a:blip r:embed="rId2"/>
                <a:stretch>
                  <a:fillRect l="-1164" t="-2317" r="-188" b="-5704"/>
                </a:stretch>
              </a:blipFill>
            </p:spPr>
            <p:txBody>
              <a:bodyPr/>
              <a:lstStyle/>
              <a:p>
                <a:r>
                  <a:rPr lang="ja-JP" altLang="en-US">
                    <a:noFill/>
                  </a:rPr>
                  <a:t> </a:t>
                </a:r>
              </a:p>
            </p:txBody>
          </p:sp>
        </mc:Fallback>
      </mc:AlternateContent>
      <p:sp>
        <p:nvSpPr>
          <p:cNvPr id="9" name="正方形/長方形 8"/>
          <p:cNvSpPr/>
          <p:nvPr/>
        </p:nvSpPr>
        <p:spPr bwMode="auto">
          <a:xfrm>
            <a:off x="4998260" y="6327279"/>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食事量</a:t>
            </a:r>
          </a:p>
        </p:txBody>
      </p:sp>
      <p:sp>
        <p:nvSpPr>
          <p:cNvPr id="10" name="正方形/長方形 9"/>
          <p:cNvSpPr/>
          <p:nvPr/>
        </p:nvSpPr>
        <p:spPr bwMode="auto">
          <a:xfrm>
            <a:off x="8328347" y="6291275"/>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体重</a:t>
            </a:r>
          </a:p>
        </p:txBody>
      </p:sp>
      <p:cxnSp>
        <p:nvCxnSpPr>
          <p:cNvPr id="11" name="直線矢印コネクタ 10"/>
          <p:cNvCxnSpPr/>
          <p:nvPr/>
        </p:nvCxnSpPr>
        <p:spPr bwMode="auto">
          <a:xfrm>
            <a:off x="6618440" y="6687319"/>
            <a:ext cx="170990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円/楕円 14"/>
          <p:cNvSpPr/>
          <p:nvPr/>
        </p:nvSpPr>
        <p:spPr bwMode="auto">
          <a:xfrm>
            <a:off x="11856739" y="6291275"/>
            <a:ext cx="1044116" cy="8640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誤差</a:t>
            </a:r>
          </a:p>
        </p:txBody>
      </p:sp>
      <p:cxnSp>
        <p:nvCxnSpPr>
          <p:cNvPr id="17" name="直線矢印コネクタ 16"/>
          <p:cNvCxnSpPr>
            <a:stCxn id="15" idx="2"/>
            <a:endCxn id="10" idx="3"/>
          </p:cNvCxnSpPr>
          <p:nvPr/>
        </p:nvCxnSpPr>
        <p:spPr bwMode="auto">
          <a:xfrm flipH="1">
            <a:off x="9948527" y="6723323"/>
            <a:ext cx="1908212" cy="18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5051983" y="7875451"/>
            <a:ext cx="1620180" cy="9001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運動</a:t>
            </a:r>
          </a:p>
        </p:txBody>
      </p:sp>
      <p:cxnSp>
        <p:nvCxnSpPr>
          <p:cNvPr id="19" name="直線矢印コネクタ 18"/>
          <p:cNvCxnSpPr>
            <a:stCxn id="18" idx="3"/>
            <a:endCxn id="10" idx="1"/>
          </p:cNvCxnSpPr>
          <p:nvPr/>
        </p:nvCxnSpPr>
        <p:spPr bwMode="auto">
          <a:xfrm flipV="1">
            <a:off x="6672163" y="6741325"/>
            <a:ext cx="1656184" cy="15841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フリーフォーム 19"/>
          <p:cNvSpPr/>
          <p:nvPr/>
        </p:nvSpPr>
        <p:spPr bwMode="auto">
          <a:xfrm rot="16384235">
            <a:off x="3941835" y="7301425"/>
            <a:ext cx="1661239" cy="503167"/>
          </a:xfrm>
          <a:custGeom>
            <a:avLst/>
            <a:gdLst>
              <a:gd name="connsiteX0" fmla="*/ 0 w 1553227"/>
              <a:gd name="connsiteY0" fmla="*/ 476984 h 476984"/>
              <a:gd name="connsiteX1" fmla="*/ 801666 w 1553227"/>
              <a:gd name="connsiteY1" fmla="*/ 995 h 476984"/>
              <a:gd name="connsiteX2" fmla="*/ 1553227 w 1553227"/>
              <a:gd name="connsiteY2" fmla="*/ 376776 h 476984"/>
            </a:gdLst>
            <a:ahLst/>
            <a:cxnLst>
              <a:cxn ang="0">
                <a:pos x="connsiteX0" y="connsiteY0"/>
              </a:cxn>
              <a:cxn ang="0">
                <a:pos x="connsiteX1" y="connsiteY1"/>
              </a:cxn>
              <a:cxn ang="0">
                <a:pos x="connsiteX2" y="connsiteY2"/>
              </a:cxn>
            </a:cxnLst>
            <a:rect l="l" t="t" r="r" b="b"/>
            <a:pathLst>
              <a:path w="1553227" h="476984">
                <a:moveTo>
                  <a:pt x="0" y="476984"/>
                </a:moveTo>
                <a:cubicBezTo>
                  <a:pt x="271397" y="247340"/>
                  <a:pt x="542795" y="17696"/>
                  <a:pt x="801666" y="995"/>
                </a:cubicBezTo>
                <a:cubicBezTo>
                  <a:pt x="1060537" y="-15706"/>
                  <a:pt x="1306882" y="180535"/>
                  <a:pt x="1553227" y="376776"/>
                </a:cubicBezTo>
              </a:path>
            </a:pathLst>
          </a:cu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3" name="右矢印 2"/>
          <p:cNvSpPr/>
          <p:nvPr/>
        </p:nvSpPr>
        <p:spPr bwMode="auto">
          <a:xfrm>
            <a:off x="4406058" y="7848448"/>
            <a:ext cx="1098405" cy="95410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6" name="テキスト ボックス 5"/>
          <p:cNvSpPr txBox="1"/>
          <p:nvPr/>
        </p:nvSpPr>
        <p:spPr>
          <a:xfrm>
            <a:off x="2988139" y="8163483"/>
            <a:ext cx="1415772" cy="461665"/>
          </a:xfrm>
          <a:prstGeom prst="rect">
            <a:avLst/>
          </a:prstGeom>
          <a:noFill/>
        </p:spPr>
        <p:txBody>
          <a:bodyPr wrap="none" rtlCol="0">
            <a:spAutoFit/>
          </a:bodyPr>
          <a:lstStyle/>
          <a:p>
            <a:r>
              <a:rPr kumimoji="1" lang="ja-JP" altLang="en-US" smtClean="0">
                <a:latin typeface="+mj-ea"/>
                <a:ea typeface="+mj-ea"/>
              </a:rPr>
              <a:t>値を固定</a:t>
            </a:r>
            <a:endParaRPr kumimoji="1" lang="ja-JP" altLang="en-US">
              <a:latin typeface="+mj-ea"/>
              <a:ea typeface="+mj-ea"/>
            </a:endParaRPr>
          </a:p>
        </p:txBody>
      </p:sp>
      <mc:AlternateContent xmlns:mc="http://schemas.openxmlformats.org/markup-compatibility/2006" xmlns:a14="http://schemas.microsoft.com/office/drawing/2010/main">
        <mc:Choice Requires="a14">
          <p:sp>
            <p:nvSpPr>
              <p:cNvPr id="21" name="テキスト ボックス 20"/>
              <p:cNvSpPr txBox="1"/>
              <p:nvPr/>
            </p:nvSpPr>
            <p:spPr>
              <a:xfrm>
                <a:off x="5541899" y="6660897"/>
                <a:ext cx="63979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5541899" y="6660897"/>
                <a:ext cx="639791" cy="52322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5577903" y="8216327"/>
                <a:ext cx="6480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2</m:t>
                          </m:r>
                        </m:sub>
                      </m:sSub>
                    </m:oMath>
                  </m:oMathPara>
                </a14:m>
                <a:endParaRPr kumimoji="1" lang="ja-JP" altLang="en-US" sz="28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5577903" y="8216327"/>
                <a:ext cx="64806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8888336" y="6615311"/>
                <a:ext cx="50020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𝑦</m:t>
                      </m:r>
                    </m:oMath>
                  </m:oMathPara>
                </a14:m>
                <a:endParaRPr kumimoji="1" lang="ja-JP" altLang="en-US" sz="28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8888336" y="6615311"/>
                <a:ext cx="500202" cy="523220"/>
              </a:xfrm>
              <a:prstGeom prst="rect">
                <a:avLst/>
              </a:prstGeom>
              <a:blipFill rotWithShape="0">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03888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B075AAB-AAD5-4D21-AF9C-2DA87DF85AB1}"/>
              </a:ext>
            </a:extLst>
          </p:cNvPr>
          <p:cNvSpPr>
            <a:spLocks noGrp="1"/>
          </p:cNvSpPr>
          <p:nvPr>
            <p:ph type="title"/>
          </p:nvPr>
        </p:nvSpPr>
        <p:spPr/>
        <p:txBody>
          <a:bodyPr/>
          <a:lstStyle/>
          <a:p>
            <a:r>
              <a:rPr kumimoji="1" lang="ja-JP" altLang="en-US" dirty="0"/>
              <a:t>標準化すると</a:t>
            </a:r>
          </a:p>
        </p:txBody>
      </p:sp>
      <p:sp>
        <p:nvSpPr>
          <p:cNvPr id="3" name="コンテンツ プレースホルダー 2">
            <a:extLst>
              <a:ext uri="{FF2B5EF4-FFF2-40B4-BE49-F238E27FC236}">
                <a16:creationId xmlns="" xmlns:a16="http://schemas.microsoft.com/office/drawing/2014/main" id="{8B9B9DD3-8A33-4816-91E6-51D212DD60D6}"/>
              </a:ext>
            </a:extLst>
          </p:cNvPr>
          <p:cNvSpPr>
            <a:spLocks noGrp="1"/>
          </p:cNvSpPr>
          <p:nvPr>
            <p:ph idx="1"/>
          </p:nvPr>
        </p:nvSpPr>
        <p:spPr>
          <a:xfrm>
            <a:off x="376891" y="1538746"/>
            <a:ext cx="16556097" cy="3348373"/>
          </a:xfrm>
        </p:spPr>
        <p:txBody>
          <a:bodyPr>
            <a:normAutofit/>
          </a:bodyPr>
          <a:lstStyle/>
          <a:p>
            <a:r>
              <a:rPr kumimoji="1" lang="ja-JP" altLang="en-US" sz="4000" dirty="0"/>
              <a:t>各変数を「</a:t>
            </a:r>
            <a:r>
              <a:rPr kumimoji="1" lang="ja-JP" altLang="en-US" sz="4000" u="sng" dirty="0">
                <a:solidFill>
                  <a:srgbClr val="FF0000"/>
                </a:solidFill>
              </a:rPr>
              <a:t>標準化</a:t>
            </a:r>
            <a:r>
              <a:rPr kumimoji="1" lang="ja-JP" altLang="en-US" sz="4000" dirty="0"/>
              <a:t>」</a:t>
            </a:r>
            <a:r>
              <a:rPr kumimoji="1" lang="en-US" altLang="ja-JP" sz="4000" dirty="0"/>
              <a:t>(</a:t>
            </a:r>
            <a:r>
              <a:rPr kumimoji="1" lang="ja-JP" altLang="en-US" sz="4000" dirty="0"/>
              <a:t>平均を引いて母標準偏差で割る</a:t>
            </a:r>
            <a:r>
              <a:rPr kumimoji="1" lang="en-US" altLang="ja-JP" sz="4000" dirty="0"/>
              <a:t>) </a:t>
            </a:r>
            <a:r>
              <a:rPr kumimoji="1" lang="ja-JP" altLang="en-US" sz="4000" dirty="0"/>
              <a:t>してから求めた偏回帰係数 </a:t>
            </a:r>
            <a:r>
              <a:rPr kumimoji="1" lang="en-US" altLang="ja-JP" sz="4000" dirty="0"/>
              <a:t>(</a:t>
            </a:r>
            <a:r>
              <a:rPr kumimoji="1" lang="ja-JP" altLang="en-US" sz="4000" u="sng" dirty="0">
                <a:solidFill>
                  <a:srgbClr val="FF0000"/>
                </a:solidFill>
              </a:rPr>
              <a:t>標準化偏回帰係数</a:t>
            </a:r>
            <a:r>
              <a:rPr kumimoji="1" lang="en-US" altLang="ja-JP" sz="4000" dirty="0"/>
              <a:t>) </a:t>
            </a:r>
            <a:r>
              <a:rPr kumimoji="1" lang="ja-JP" altLang="en-US" sz="4000" dirty="0"/>
              <a:t>の</a:t>
            </a:r>
            <a:r>
              <a:rPr lang="ja-JP" altLang="en-US" sz="4000" dirty="0"/>
              <a:t>絶対値が大きい要因ほど「目的変数に大きな影響を与える」といえます。</a:t>
            </a:r>
            <a:endParaRPr kumimoji="1" lang="en-US" altLang="ja-JP" sz="4000" dirty="0"/>
          </a:p>
          <a:p>
            <a:pPr lvl="1"/>
            <a:r>
              <a:rPr kumimoji="1" lang="ja-JP" altLang="en-US" sz="3200" dirty="0"/>
              <a:t>各説明変数を標準化すると、すべて「平均</a:t>
            </a:r>
            <a:r>
              <a:rPr kumimoji="1" lang="en-US" altLang="ja-JP" sz="3200" dirty="0"/>
              <a:t>0, </a:t>
            </a:r>
            <a:r>
              <a:rPr kumimoji="1" lang="ja-JP" altLang="en-US" sz="3200" dirty="0"/>
              <a:t>分散</a:t>
            </a:r>
            <a:r>
              <a:rPr kumimoji="1" lang="en-US" altLang="ja-JP" sz="3200" dirty="0"/>
              <a:t>1</a:t>
            </a:r>
            <a:r>
              <a:rPr kumimoji="1" lang="ja-JP" altLang="en-US" sz="3200" dirty="0"/>
              <a:t>」になるので、単位の違いなどの影響を打ち消すことができます。</a:t>
            </a:r>
            <a:endParaRPr kumimoji="1" lang="en-US" altLang="ja-JP" sz="3200" dirty="0"/>
          </a:p>
        </p:txBody>
      </p:sp>
      <p:sp>
        <p:nvSpPr>
          <p:cNvPr id="4" name="フッター プレースホルダー 3">
            <a:extLst>
              <a:ext uri="{FF2B5EF4-FFF2-40B4-BE49-F238E27FC236}">
                <a16:creationId xmlns="" xmlns:a16="http://schemas.microsoft.com/office/drawing/2014/main" id="{AF83FC9B-3904-439E-8CAE-7ADFC7F135C2}"/>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DE1401A7-5412-46D2-A4F5-1927F2155766}"/>
              </a:ext>
            </a:extLst>
          </p:cNvPr>
          <p:cNvSpPr>
            <a:spLocks noGrp="1"/>
          </p:cNvSpPr>
          <p:nvPr>
            <p:ph type="sldNum" sz="quarter" idx="4"/>
          </p:nvPr>
        </p:nvSpPr>
        <p:spPr/>
        <p:txBody>
          <a:bodyPr/>
          <a:lstStyle/>
          <a:p>
            <a:pPr>
              <a:defRPr/>
            </a:pPr>
            <a:fld id="{E62AD30C-4FD0-4E41-9633-AA73C86D07D0}" type="slidenum">
              <a:rPr lang="ja-JP" altLang="en-US" smtClean="0"/>
              <a:pPr>
                <a:defRPr/>
              </a:pPr>
              <a:t>71</a:t>
            </a:fld>
            <a:endParaRPr lang="en-US" altLang="ja-JP" dirty="0"/>
          </a:p>
        </p:txBody>
      </p:sp>
      <p:sp>
        <p:nvSpPr>
          <p:cNvPr id="6" name="テキスト ボックス 5">
            <a:extLst>
              <a:ext uri="{FF2B5EF4-FFF2-40B4-BE49-F238E27FC236}">
                <a16:creationId xmlns="" xmlns:a16="http://schemas.microsoft.com/office/drawing/2014/main" id="{09F6794B-A0B3-4461-9B8B-543F0B5BE18D}"/>
              </a:ext>
            </a:extLst>
          </p:cNvPr>
          <p:cNvSpPr txBox="1"/>
          <p:nvPr/>
        </p:nvSpPr>
        <p:spPr>
          <a:xfrm>
            <a:off x="4236359" y="8300594"/>
            <a:ext cx="8802410" cy="584775"/>
          </a:xfrm>
          <a:prstGeom prst="rect">
            <a:avLst/>
          </a:prstGeom>
          <a:noFill/>
        </p:spPr>
        <p:txBody>
          <a:bodyPr wrap="none" rtlCol="0">
            <a:spAutoFit/>
          </a:bodyPr>
          <a:lstStyle/>
          <a:p>
            <a:r>
              <a:rPr kumimoji="1" lang="ja-JP" altLang="en-US" sz="3200" dirty="0">
                <a:latin typeface="+mn-ea"/>
                <a:ea typeface="+mn-ea"/>
              </a:rPr>
              <a:t>絶対値が大きいほど「予測売上高」への影響大</a:t>
            </a:r>
          </a:p>
        </p:txBody>
      </p:sp>
      <p:sp>
        <p:nvSpPr>
          <p:cNvPr id="7" name="テキスト ボックス 6">
            <a:extLst>
              <a:ext uri="{FF2B5EF4-FFF2-40B4-BE49-F238E27FC236}">
                <a16:creationId xmlns="" xmlns:a16="http://schemas.microsoft.com/office/drawing/2014/main" id="{5F734A92-1886-4E92-9C24-B6EEFCD3FE0E}"/>
              </a:ext>
            </a:extLst>
          </p:cNvPr>
          <p:cNvSpPr txBox="1"/>
          <p:nvPr/>
        </p:nvSpPr>
        <p:spPr>
          <a:xfrm>
            <a:off x="546669" y="4970287"/>
            <a:ext cx="16580180" cy="584775"/>
          </a:xfrm>
          <a:prstGeom prst="rect">
            <a:avLst/>
          </a:prstGeom>
          <a:noFill/>
        </p:spPr>
        <p:txBody>
          <a:bodyPr wrap="none" rtlCol="0">
            <a:spAutoFit/>
          </a:bodyPr>
          <a:lstStyle/>
          <a:p>
            <a:r>
              <a:rPr lang="ja-JP" altLang="en-US" sz="3200" dirty="0">
                <a:solidFill>
                  <a:srgbClr val="0000FF"/>
                </a:solidFill>
                <a:latin typeface="+mn-ea"/>
                <a:ea typeface="+mn-ea"/>
              </a:rPr>
              <a:t>予測売上高 </a:t>
            </a:r>
            <a:r>
              <a:rPr lang="en-US" altLang="ja-JP" sz="3200" dirty="0">
                <a:solidFill>
                  <a:srgbClr val="0000FF"/>
                </a:solidFill>
                <a:latin typeface="+mn-ea"/>
                <a:ea typeface="+mn-ea"/>
              </a:rPr>
              <a:t>(</a:t>
            </a:r>
            <a:r>
              <a:rPr lang="ja-JP" altLang="en-US" sz="3200" dirty="0">
                <a:solidFill>
                  <a:srgbClr val="0000FF"/>
                </a:solidFill>
                <a:latin typeface="+mn-ea"/>
                <a:ea typeface="+mn-ea"/>
              </a:rPr>
              <a:t>千円</a:t>
            </a:r>
            <a:r>
              <a:rPr lang="en-US" altLang="ja-JP" sz="3200" dirty="0">
                <a:solidFill>
                  <a:srgbClr val="0000FF"/>
                </a:solidFill>
                <a:latin typeface="+mn-ea"/>
                <a:ea typeface="+mn-ea"/>
              </a:rPr>
              <a:t>)</a:t>
            </a:r>
            <a:r>
              <a:rPr lang="ja-JP" altLang="en-US" sz="3200" dirty="0">
                <a:solidFill>
                  <a:srgbClr val="0000FF"/>
                </a:solidFill>
                <a:latin typeface="+mn-ea"/>
                <a:ea typeface="+mn-ea"/>
              </a:rPr>
              <a:t> </a:t>
            </a:r>
            <a:r>
              <a:rPr lang="en-US" altLang="ja-JP" sz="3200" dirty="0">
                <a:solidFill>
                  <a:srgbClr val="0000FF"/>
                </a:solidFill>
                <a:latin typeface="+mn-ea"/>
                <a:ea typeface="+mn-ea"/>
              </a:rPr>
              <a:t>= </a:t>
            </a:r>
            <a:r>
              <a:rPr lang="en-US" altLang="ja-JP" sz="3200" dirty="0">
                <a:solidFill>
                  <a:schemeClr val="accent1">
                    <a:lumMod val="75000"/>
                  </a:schemeClr>
                </a:solidFill>
                <a:latin typeface="+mn-ea"/>
                <a:ea typeface="+mn-ea"/>
              </a:rPr>
              <a:t>411.2</a:t>
            </a:r>
            <a:r>
              <a:rPr lang="en-US" altLang="ja-JP" sz="3200" dirty="0">
                <a:solidFill>
                  <a:srgbClr val="0000FF"/>
                </a:solidFill>
                <a:latin typeface="+mn-ea"/>
                <a:ea typeface="+mn-ea"/>
              </a:rPr>
              <a:t>+ </a:t>
            </a:r>
            <a:r>
              <a:rPr lang="en-US" altLang="ja-JP" sz="3200" dirty="0">
                <a:solidFill>
                  <a:schemeClr val="accent1">
                    <a:lumMod val="75000"/>
                  </a:schemeClr>
                </a:solidFill>
                <a:latin typeface="+mn-ea"/>
                <a:ea typeface="+mn-ea"/>
              </a:rPr>
              <a:t>(-817.2)</a:t>
            </a:r>
            <a:r>
              <a:rPr lang="en-US" altLang="ja-JP" sz="3200" dirty="0">
                <a:solidFill>
                  <a:srgbClr val="0000FF"/>
                </a:solidFill>
                <a:latin typeface="+mn-ea"/>
                <a:ea typeface="+mn-ea"/>
              </a:rPr>
              <a:t> * </a:t>
            </a:r>
            <a:r>
              <a:rPr lang="ja-JP" altLang="en-US" sz="3200" dirty="0">
                <a:solidFill>
                  <a:srgbClr val="0000FF"/>
                </a:solidFill>
                <a:latin typeface="+mn-ea"/>
                <a:ea typeface="+mn-ea"/>
              </a:rPr>
              <a:t>駅からの距離 </a:t>
            </a:r>
            <a:r>
              <a:rPr lang="en-US" altLang="ja-JP" sz="3200" dirty="0">
                <a:solidFill>
                  <a:srgbClr val="0000FF"/>
                </a:solidFill>
                <a:latin typeface="+mn-ea"/>
                <a:ea typeface="+mn-ea"/>
              </a:rPr>
              <a:t>(km)</a:t>
            </a:r>
            <a:r>
              <a:rPr lang="ja-JP" altLang="en-US" sz="3200" dirty="0">
                <a:solidFill>
                  <a:srgbClr val="0000FF"/>
                </a:solidFill>
                <a:latin typeface="+mn-ea"/>
                <a:ea typeface="+mn-ea"/>
              </a:rPr>
              <a:t> </a:t>
            </a:r>
            <a:r>
              <a:rPr lang="en-US" altLang="ja-JP" sz="3200" dirty="0">
                <a:solidFill>
                  <a:srgbClr val="0000FF"/>
                </a:solidFill>
                <a:latin typeface="+mn-ea"/>
                <a:ea typeface="+mn-ea"/>
              </a:rPr>
              <a:t>+ </a:t>
            </a:r>
            <a:r>
              <a:rPr lang="en-US" altLang="ja-JP" sz="3200" dirty="0">
                <a:solidFill>
                  <a:schemeClr val="accent1">
                    <a:lumMod val="75000"/>
                  </a:schemeClr>
                </a:solidFill>
                <a:latin typeface="+mn-ea"/>
                <a:ea typeface="+mn-ea"/>
              </a:rPr>
              <a:t>40.3 </a:t>
            </a:r>
            <a:r>
              <a:rPr lang="en-US" altLang="ja-JP" sz="3200" dirty="0">
                <a:solidFill>
                  <a:srgbClr val="0000FF"/>
                </a:solidFill>
                <a:latin typeface="+mn-ea"/>
                <a:ea typeface="+mn-ea"/>
              </a:rPr>
              <a:t>* </a:t>
            </a:r>
            <a:r>
              <a:rPr lang="ja-JP" altLang="en-US" sz="3200" dirty="0">
                <a:solidFill>
                  <a:srgbClr val="0000FF"/>
                </a:solidFill>
                <a:latin typeface="+mn-ea"/>
                <a:ea typeface="+mn-ea"/>
              </a:rPr>
              <a:t>面積 </a:t>
            </a:r>
            <a:r>
              <a:rPr lang="en-US" altLang="ja-JP" sz="3200" dirty="0">
                <a:solidFill>
                  <a:srgbClr val="0000FF"/>
                </a:solidFill>
                <a:latin typeface="+mn-ea"/>
                <a:ea typeface="+mn-ea"/>
              </a:rPr>
              <a:t>(m</a:t>
            </a:r>
            <a:r>
              <a:rPr lang="en-US" altLang="ja-JP" sz="3200" baseline="30000" dirty="0">
                <a:solidFill>
                  <a:srgbClr val="0000FF"/>
                </a:solidFill>
                <a:latin typeface="+mn-ea"/>
                <a:ea typeface="+mn-ea"/>
              </a:rPr>
              <a:t>2</a:t>
            </a:r>
            <a:r>
              <a:rPr lang="en-US" altLang="ja-JP" sz="3200" dirty="0">
                <a:solidFill>
                  <a:srgbClr val="0000FF"/>
                </a:solidFill>
                <a:latin typeface="+mn-ea"/>
                <a:ea typeface="+mn-ea"/>
              </a:rPr>
              <a:t>)</a:t>
            </a:r>
            <a:r>
              <a:rPr lang="ja-JP" altLang="en-US" sz="3200" dirty="0">
                <a:solidFill>
                  <a:srgbClr val="0000FF"/>
                </a:solidFill>
                <a:latin typeface="+mn-ea"/>
                <a:ea typeface="+mn-ea"/>
              </a:rPr>
              <a:t> </a:t>
            </a:r>
            <a:r>
              <a:rPr lang="en-US" altLang="ja-JP" sz="3200" dirty="0">
                <a:solidFill>
                  <a:srgbClr val="0000FF"/>
                </a:solidFill>
                <a:latin typeface="+mn-ea"/>
                <a:ea typeface="+mn-ea"/>
              </a:rPr>
              <a:t>+ …</a:t>
            </a:r>
            <a:endParaRPr kumimoji="1" lang="ja-JP" altLang="en-US" sz="3200" dirty="0">
              <a:latin typeface="+mn-ea"/>
              <a:ea typeface="+mn-ea"/>
            </a:endParaRPr>
          </a:p>
        </p:txBody>
      </p:sp>
      <p:sp>
        <p:nvSpPr>
          <p:cNvPr id="10" name="テキスト ボックス 9">
            <a:extLst>
              <a:ext uri="{FF2B5EF4-FFF2-40B4-BE49-F238E27FC236}">
                <a16:creationId xmlns="" xmlns:a16="http://schemas.microsoft.com/office/drawing/2014/main" id="{427CE9A0-CABE-47F5-B5C1-738F4DC273CF}"/>
              </a:ext>
            </a:extLst>
          </p:cNvPr>
          <p:cNvSpPr txBox="1"/>
          <p:nvPr/>
        </p:nvSpPr>
        <p:spPr>
          <a:xfrm>
            <a:off x="1027740" y="6150161"/>
            <a:ext cx="2236510" cy="1077218"/>
          </a:xfrm>
          <a:prstGeom prst="rect">
            <a:avLst/>
          </a:prstGeom>
          <a:noFill/>
        </p:spPr>
        <p:txBody>
          <a:bodyPr wrap="none" rtlCol="0">
            <a:spAutoFit/>
          </a:bodyPr>
          <a:lstStyle/>
          <a:p>
            <a:r>
              <a:rPr kumimoji="1" lang="ja-JP" altLang="en-US" sz="3200" dirty="0">
                <a:solidFill>
                  <a:srgbClr val="FF0000"/>
                </a:solidFill>
                <a:latin typeface="+mn-ea"/>
                <a:ea typeface="+mn-ea"/>
              </a:rPr>
              <a:t>標準化した</a:t>
            </a:r>
            <a:endParaRPr kumimoji="1" lang="en-US" altLang="ja-JP" sz="3200" dirty="0">
              <a:solidFill>
                <a:srgbClr val="FF0000"/>
              </a:solidFill>
              <a:latin typeface="+mn-ea"/>
              <a:ea typeface="+mn-ea"/>
            </a:endParaRPr>
          </a:p>
          <a:p>
            <a:r>
              <a:rPr kumimoji="1" lang="ja-JP" altLang="en-US" sz="3200" dirty="0">
                <a:solidFill>
                  <a:srgbClr val="FF0000"/>
                </a:solidFill>
                <a:latin typeface="+mn-ea"/>
                <a:ea typeface="+mn-ea"/>
              </a:rPr>
              <a:t>予測売上高</a:t>
            </a:r>
          </a:p>
        </p:txBody>
      </p:sp>
      <p:sp>
        <p:nvSpPr>
          <p:cNvPr id="11" name="テキスト ボックス 10">
            <a:extLst>
              <a:ext uri="{FF2B5EF4-FFF2-40B4-BE49-F238E27FC236}">
                <a16:creationId xmlns="" xmlns:a16="http://schemas.microsoft.com/office/drawing/2014/main" id="{CED6EB9D-A7E7-4A4B-88CC-E67689C4F0C8}"/>
              </a:ext>
            </a:extLst>
          </p:cNvPr>
          <p:cNvSpPr txBox="1"/>
          <p:nvPr/>
        </p:nvSpPr>
        <p:spPr>
          <a:xfrm>
            <a:off x="8495340" y="6144300"/>
            <a:ext cx="2646878" cy="1077218"/>
          </a:xfrm>
          <a:prstGeom prst="rect">
            <a:avLst/>
          </a:prstGeom>
          <a:noFill/>
        </p:spPr>
        <p:txBody>
          <a:bodyPr wrap="none" rtlCol="0">
            <a:spAutoFit/>
          </a:bodyPr>
          <a:lstStyle/>
          <a:p>
            <a:r>
              <a:rPr kumimoji="1" lang="ja-JP" altLang="en-US" sz="3200" dirty="0">
                <a:solidFill>
                  <a:srgbClr val="FF0000"/>
                </a:solidFill>
                <a:latin typeface="+mn-ea"/>
                <a:ea typeface="+mn-ea"/>
              </a:rPr>
              <a:t>標準化した</a:t>
            </a:r>
            <a:endParaRPr kumimoji="1" lang="en-US" altLang="ja-JP" sz="3200" dirty="0">
              <a:solidFill>
                <a:srgbClr val="FF0000"/>
              </a:solidFill>
              <a:latin typeface="+mn-ea"/>
              <a:ea typeface="+mn-ea"/>
            </a:endParaRPr>
          </a:p>
          <a:p>
            <a:r>
              <a:rPr kumimoji="1" lang="ja-JP" altLang="en-US" sz="3200" dirty="0">
                <a:solidFill>
                  <a:srgbClr val="FF0000"/>
                </a:solidFill>
                <a:latin typeface="+mn-ea"/>
                <a:ea typeface="+mn-ea"/>
              </a:rPr>
              <a:t>駅からの距離</a:t>
            </a:r>
          </a:p>
        </p:txBody>
      </p:sp>
      <p:sp>
        <p:nvSpPr>
          <p:cNvPr id="12" name="テキスト ボックス 11">
            <a:extLst>
              <a:ext uri="{FF2B5EF4-FFF2-40B4-BE49-F238E27FC236}">
                <a16:creationId xmlns="" xmlns:a16="http://schemas.microsoft.com/office/drawing/2014/main" id="{0B1DDB6D-67F9-4F43-8F8C-23FFD84D8790}"/>
              </a:ext>
            </a:extLst>
          </p:cNvPr>
          <p:cNvSpPr txBox="1"/>
          <p:nvPr/>
        </p:nvSpPr>
        <p:spPr>
          <a:xfrm>
            <a:off x="13940709" y="6138439"/>
            <a:ext cx="2236510" cy="1077218"/>
          </a:xfrm>
          <a:prstGeom prst="rect">
            <a:avLst/>
          </a:prstGeom>
          <a:noFill/>
        </p:spPr>
        <p:txBody>
          <a:bodyPr wrap="none" rtlCol="0">
            <a:spAutoFit/>
          </a:bodyPr>
          <a:lstStyle/>
          <a:p>
            <a:r>
              <a:rPr kumimoji="1" lang="ja-JP" altLang="en-US" sz="3200" dirty="0">
                <a:solidFill>
                  <a:srgbClr val="FF0000"/>
                </a:solidFill>
                <a:latin typeface="+mn-ea"/>
                <a:ea typeface="+mn-ea"/>
              </a:rPr>
              <a:t>標準化した</a:t>
            </a:r>
            <a:endParaRPr kumimoji="1" lang="en-US" altLang="ja-JP" sz="3200" dirty="0">
              <a:solidFill>
                <a:srgbClr val="FF0000"/>
              </a:solidFill>
              <a:latin typeface="+mn-ea"/>
              <a:ea typeface="+mn-ea"/>
            </a:endParaRPr>
          </a:p>
          <a:p>
            <a:r>
              <a:rPr kumimoji="1" lang="ja-JP" altLang="en-US" sz="3200" dirty="0">
                <a:solidFill>
                  <a:srgbClr val="FF0000"/>
                </a:solidFill>
                <a:latin typeface="+mn-ea"/>
                <a:ea typeface="+mn-ea"/>
              </a:rPr>
              <a:t>面積</a:t>
            </a:r>
          </a:p>
        </p:txBody>
      </p:sp>
      <p:sp>
        <p:nvSpPr>
          <p:cNvPr id="13" name="テキスト ボックス 12">
            <a:extLst>
              <a:ext uri="{FF2B5EF4-FFF2-40B4-BE49-F238E27FC236}">
                <a16:creationId xmlns="" xmlns:a16="http://schemas.microsoft.com/office/drawing/2014/main" id="{08FB7832-1EAB-4D1C-B792-BC82AA688794}"/>
              </a:ext>
            </a:extLst>
          </p:cNvPr>
          <p:cNvSpPr txBox="1"/>
          <p:nvPr/>
        </p:nvSpPr>
        <p:spPr>
          <a:xfrm>
            <a:off x="6613369" y="6380775"/>
            <a:ext cx="1774845" cy="584775"/>
          </a:xfrm>
          <a:prstGeom prst="rect">
            <a:avLst/>
          </a:prstGeom>
          <a:noFill/>
        </p:spPr>
        <p:txBody>
          <a:bodyPr wrap="none" rtlCol="0">
            <a:spAutoFit/>
          </a:bodyPr>
          <a:lstStyle/>
          <a:p>
            <a:r>
              <a:rPr lang="en-US" altLang="ja-JP" sz="3200" dirty="0">
                <a:solidFill>
                  <a:schemeClr val="accent1">
                    <a:lumMod val="75000"/>
                  </a:schemeClr>
                </a:solidFill>
                <a:latin typeface="+mn-ea"/>
                <a:ea typeface="+mn-ea"/>
              </a:rPr>
              <a:t>(-1.8) *</a:t>
            </a:r>
            <a:endParaRPr kumimoji="1" lang="ja-JP" altLang="en-US" sz="3200" dirty="0">
              <a:solidFill>
                <a:schemeClr val="accent1">
                  <a:lumMod val="75000"/>
                </a:schemeClr>
              </a:solidFill>
              <a:latin typeface="+mn-ea"/>
              <a:ea typeface="+mn-ea"/>
            </a:endParaRPr>
          </a:p>
        </p:txBody>
      </p:sp>
      <p:sp>
        <p:nvSpPr>
          <p:cNvPr id="14" name="テキスト ボックス 13">
            <a:extLst>
              <a:ext uri="{FF2B5EF4-FFF2-40B4-BE49-F238E27FC236}">
                <a16:creationId xmlns="" xmlns:a16="http://schemas.microsoft.com/office/drawing/2014/main" id="{74698D2E-DE16-4CF2-AE29-062CEC150736}"/>
              </a:ext>
            </a:extLst>
          </p:cNvPr>
          <p:cNvSpPr txBox="1"/>
          <p:nvPr/>
        </p:nvSpPr>
        <p:spPr>
          <a:xfrm>
            <a:off x="4047498" y="6357328"/>
            <a:ext cx="537716" cy="584775"/>
          </a:xfrm>
          <a:prstGeom prst="rect">
            <a:avLst/>
          </a:prstGeom>
          <a:noFill/>
        </p:spPr>
        <p:txBody>
          <a:bodyPr wrap="square" rtlCol="0">
            <a:spAutoFit/>
          </a:bodyPr>
          <a:lstStyle/>
          <a:p>
            <a:r>
              <a:rPr lang="en-US" altLang="ja-JP" sz="3200" dirty="0">
                <a:solidFill>
                  <a:srgbClr val="0000FF"/>
                </a:solidFill>
                <a:latin typeface="+mn-ea"/>
                <a:ea typeface="+mn-ea"/>
              </a:rPr>
              <a:t>=</a:t>
            </a:r>
            <a:endParaRPr kumimoji="1" lang="ja-JP" altLang="en-US" sz="3200" dirty="0">
              <a:solidFill>
                <a:srgbClr val="0000FF"/>
              </a:solidFill>
              <a:latin typeface="+mn-ea"/>
              <a:ea typeface="+mn-ea"/>
            </a:endParaRPr>
          </a:p>
        </p:txBody>
      </p:sp>
      <p:sp>
        <p:nvSpPr>
          <p:cNvPr id="15" name="テキスト ボックス 14">
            <a:extLst>
              <a:ext uri="{FF2B5EF4-FFF2-40B4-BE49-F238E27FC236}">
                <a16:creationId xmlns="" xmlns:a16="http://schemas.microsoft.com/office/drawing/2014/main" id="{3E8FA2AB-2B60-400D-8476-6A99A2163937}"/>
              </a:ext>
            </a:extLst>
          </p:cNvPr>
          <p:cNvSpPr txBox="1"/>
          <p:nvPr/>
        </p:nvSpPr>
        <p:spPr>
          <a:xfrm>
            <a:off x="12716714" y="6357329"/>
            <a:ext cx="1231427" cy="584775"/>
          </a:xfrm>
          <a:prstGeom prst="rect">
            <a:avLst/>
          </a:prstGeom>
          <a:noFill/>
        </p:spPr>
        <p:txBody>
          <a:bodyPr wrap="none" rtlCol="0">
            <a:spAutoFit/>
          </a:bodyPr>
          <a:lstStyle/>
          <a:p>
            <a:r>
              <a:rPr lang="en-US" altLang="ja-JP" sz="3200" dirty="0">
                <a:solidFill>
                  <a:schemeClr val="accent1">
                    <a:lumMod val="75000"/>
                  </a:schemeClr>
                </a:solidFill>
                <a:latin typeface="+mn-ea"/>
                <a:ea typeface="+mn-ea"/>
              </a:rPr>
              <a:t>0.2 *</a:t>
            </a:r>
            <a:endParaRPr kumimoji="1" lang="ja-JP" altLang="en-US" sz="3200" dirty="0">
              <a:solidFill>
                <a:schemeClr val="accent1">
                  <a:lumMod val="75000"/>
                </a:schemeClr>
              </a:solidFill>
              <a:latin typeface="+mn-ea"/>
              <a:ea typeface="+mn-ea"/>
            </a:endParaRPr>
          </a:p>
        </p:txBody>
      </p:sp>
      <p:sp>
        <p:nvSpPr>
          <p:cNvPr id="16" name="テキスト ボックス 15">
            <a:extLst>
              <a:ext uri="{FF2B5EF4-FFF2-40B4-BE49-F238E27FC236}">
                <a16:creationId xmlns="" xmlns:a16="http://schemas.microsoft.com/office/drawing/2014/main" id="{40926171-D85D-4BEB-BE08-9078EA437A7A}"/>
              </a:ext>
            </a:extLst>
          </p:cNvPr>
          <p:cNvSpPr txBox="1"/>
          <p:nvPr/>
        </p:nvSpPr>
        <p:spPr>
          <a:xfrm>
            <a:off x="11690944" y="6386636"/>
            <a:ext cx="537716" cy="584775"/>
          </a:xfrm>
          <a:prstGeom prst="rect">
            <a:avLst/>
          </a:prstGeom>
          <a:noFill/>
        </p:spPr>
        <p:txBody>
          <a:bodyPr wrap="square" rtlCol="0">
            <a:spAutoFit/>
          </a:bodyPr>
          <a:lstStyle/>
          <a:p>
            <a:r>
              <a:rPr lang="en-US" altLang="ja-JP" sz="3200" dirty="0">
                <a:solidFill>
                  <a:srgbClr val="0000FF"/>
                </a:solidFill>
                <a:latin typeface="+mn-ea"/>
                <a:ea typeface="+mn-ea"/>
              </a:rPr>
              <a:t>+</a:t>
            </a:r>
            <a:endParaRPr kumimoji="1" lang="ja-JP" altLang="en-US" sz="3200" dirty="0">
              <a:solidFill>
                <a:srgbClr val="0000FF"/>
              </a:solidFill>
              <a:latin typeface="+mn-ea"/>
              <a:ea typeface="+mn-ea"/>
            </a:endParaRPr>
          </a:p>
        </p:txBody>
      </p:sp>
      <p:sp>
        <p:nvSpPr>
          <p:cNvPr id="17" name="矢印: 下 16">
            <a:extLst>
              <a:ext uri="{FF2B5EF4-FFF2-40B4-BE49-F238E27FC236}">
                <a16:creationId xmlns="" xmlns:a16="http://schemas.microsoft.com/office/drawing/2014/main" id="{3A2499A2-FBA3-4E57-B15E-CF6D17EC04DE}"/>
              </a:ext>
            </a:extLst>
          </p:cNvPr>
          <p:cNvSpPr/>
          <p:nvPr/>
        </p:nvSpPr>
        <p:spPr bwMode="auto">
          <a:xfrm>
            <a:off x="7468607" y="5681414"/>
            <a:ext cx="1368152" cy="34090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9" name="直線矢印コネクタ 18">
            <a:extLst>
              <a:ext uri="{FF2B5EF4-FFF2-40B4-BE49-F238E27FC236}">
                <a16:creationId xmlns="" xmlns:a16="http://schemas.microsoft.com/office/drawing/2014/main" id="{3D26AD5F-46EE-444A-9CA4-B51C3A15A877}"/>
              </a:ext>
            </a:extLst>
          </p:cNvPr>
          <p:cNvCxnSpPr>
            <a:cxnSpLocks/>
          </p:cNvCxnSpPr>
          <p:nvPr/>
        </p:nvCxnSpPr>
        <p:spPr bwMode="auto">
          <a:xfrm flipV="1">
            <a:off x="6613369" y="6959154"/>
            <a:ext cx="710231" cy="11683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直線矢印コネクタ 20">
            <a:extLst>
              <a:ext uri="{FF2B5EF4-FFF2-40B4-BE49-F238E27FC236}">
                <a16:creationId xmlns="" xmlns:a16="http://schemas.microsoft.com/office/drawing/2014/main" id="{45619B34-C025-4EBF-97E7-31C07B6C322D}"/>
              </a:ext>
            </a:extLst>
          </p:cNvPr>
          <p:cNvCxnSpPr>
            <a:cxnSpLocks/>
          </p:cNvCxnSpPr>
          <p:nvPr/>
        </p:nvCxnSpPr>
        <p:spPr bwMode="auto">
          <a:xfrm flipV="1">
            <a:off x="6613369" y="6942103"/>
            <a:ext cx="6103345" cy="11853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直線矢印コネクタ 21">
            <a:extLst>
              <a:ext uri="{FF2B5EF4-FFF2-40B4-BE49-F238E27FC236}">
                <a16:creationId xmlns="" xmlns:a16="http://schemas.microsoft.com/office/drawing/2014/main" id="{C8E25BE9-6C9B-451A-9AB7-93F88B10CC15}"/>
              </a:ext>
            </a:extLst>
          </p:cNvPr>
          <p:cNvCxnSpPr>
            <a:cxnSpLocks/>
          </p:cNvCxnSpPr>
          <p:nvPr/>
        </p:nvCxnSpPr>
        <p:spPr bwMode="auto">
          <a:xfrm flipV="1">
            <a:off x="6613369" y="7160995"/>
            <a:ext cx="9903214" cy="9835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9" name="テキスト ボックス 28">
            <a:extLst>
              <a:ext uri="{FF2B5EF4-FFF2-40B4-BE49-F238E27FC236}">
                <a16:creationId xmlns="" xmlns:a16="http://schemas.microsoft.com/office/drawing/2014/main" id="{B8BA9A01-9FFD-48E2-9B05-370CF0D6B2C2}"/>
              </a:ext>
            </a:extLst>
          </p:cNvPr>
          <p:cNvSpPr txBox="1"/>
          <p:nvPr/>
        </p:nvSpPr>
        <p:spPr>
          <a:xfrm>
            <a:off x="16177219" y="6399287"/>
            <a:ext cx="1121973" cy="584775"/>
          </a:xfrm>
          <a:prstGeom prst="rect">
            <a:avLst/>
          </a:prstGeom>
          <a:noFill/>
        </p:spPr>
        <p:txBody>
          <a:bodyPr wrap="square" rtlCol="0">
            <a:spAutoFit/>
          </a:bodyPr>
          <a:lstStyle/>
          <a:p>
            <a:r>
              <a:rPr lang="en-US" altLang="ja-JP" sz="3200" dirty="0">
                <a:solidFill>
                  <a:srgbClr val="0000FF"/>
                </a:solidFill>
                <a:latin typeface="+mn-ea"/>
                <a:ea typeface="+mn-ea"/>
              </a:rPr>
              <a:t>+ …</a:t>
            </a:r>
            <a:endParaRPr kumimoji="1" lang="ja-JP" altLang="en-US" sz="3200" dirty="0">
              <a:solidFill>
                <a:srgbClr val="0000FF"/>
              </a:solidFill>
              <a:latin typeface="+mn-ea"/>
              <a:ea typeface="+mn-ea"/>
            </a:endParaRPr>
          </a:p>
        </p:txBody>
      </p:sp>
      <p:sp>
        <p:nvSpPr>
          <p:cNvPr id="30" name="テキスト ボックス 29">
            <a:extLst>
              <a:ext uri="{FF2B5EF4-FFF2-40B4-BE49-F238E27FC236}">
                <a16:creationId xmlns="" xmlns:a16="http://schemas.microsoft.com/office/drawing/2014/main" id="{0C5CDC75-ECFF-4F5E-87A4-D12AEC0BD3BD}"/>
              </a:ext>
            </a:extLst>
          </p:cNvPr>
          <p:cNvSpPr txBox="1"/>
          <p:nvPr/>
        </p:nvSpPr>
        <p:spPr>
          <a:xfrm>
            <a:off x="4717696" y="6319330"/>
            <a:ext cx="1415383" cy="707886"/>
          </a:xfrm>
          <a:prstGeom prst="rect">
            <a:avLst/>
          </a:prstGeom>
          <a:noFill/>
        </p:spPr>
        <p:txBody>
          <a:bodyPr wrap="square" rtlCol="0">
            <a:spAutoFit/>
          </a:bodyPr>
          <a:lstStyle/>
          <a:p>
            <a:r>
              <a:rPr kumimoji="1" lang="en-US" altLang="ja-JP" sz="2000" dirty="0">
                <a:solidFill>
                  <a:schemeClr val="accent1">
                    <a:lumMod val="75000"/>
                  </a:schemeClr>
                </a:solidFill>
                <a:latin typeface="+mn-ea"/>
                <a:ea typeface="+mn-ea"/>
              </a:rPr>
              <a:t>(</a:t>
            </a:r>
            <a:r>
              <a:rPr kumimoji="1" lang="ja-JP" altLang="en-US" sz="2000" dirty="0">
                <a:solidFill>
                  <a:schemeClr val="accent1">
                    <a:lumMod val="75000"/>
                  </a:schemeClr>
                </a:solidFill>
                <a:latin typeface="+mn-ea"/>
                <a:ea typeface="+mn-ea"/>
              </a:rPr>
              <a:t>定数項</a:t>
            </a:r>
            <a:endParaRPr kumimoji="1" lang="en-US" altLang="ja-JP" sz="2000" dirty="0">
              <a:solidFill>
                <a:schemeClr val="accent1">
                  <a:lumMod val="75000"/>
                </a:schemeClr>
              </a:solidFill>
              <a:latin typeface="+mn-ea"/>
              <a:ea typeface="+mn-ea"/>
            </a:endParaRPr>
          </a:p>
          <a:p>
            <a:r>
              <a:rPr kumimoji="1" lang="ja-JP" altLang="en-US" sz="2000" dirty="0">
                <a:solidFill>
                  <a:schemeClr val="accent1">
                    <a:lumMod val="75000"/>
                  </a:schemeClr>
                </a:solidFill>
                <a:latin typeface="+mn-ea"/>
                <a:ea typeface="+mn-ea"/>
              </a:rPr>
              <a:t> は常に</a:t>
            </a:r>
            <a:r>
              <a:rPr kumimoji="1" lang="en-US" altLang="ja-JP" sz="2000" dirty="0">
                <a:solidFill>
                  <a:schemeClr val="accent1">
                    <a:lumMod val="75000"/>
                  </a:schemeClr>
                </a:solidFill>
                <a:latin typeface="+mn-ea"/>
                <a:ea typeface="+mn-ea"/>
              </a:rPr>
              <a:t>0)</a:t>
            </a:r>
            <a:endParaRPr kumimoji="1" lang="ja-JP" altLang="en-US" sz="2000" dirty="0">
              <a:solidFill>
                <a:schemeClr val="accent1">
                  <a:lumMod val="75000"/>
                </a:schemeClr>
              </a:solidFill>
              <a:latin typeface="+mn-ea"/>
              <a:ea typeface="+mn-ea"/>
            </a:endParaRPr>
          </a:p>
        </p:txBody>
      </p:sp>
    </p:spTree>
    <p:extLst>
      <p:ext uri="{BB962C8B-B14F-4D97-AF65-F5344CB8AC3E}">
        <p14:creationId xmlns:p14="http://schemas.microsoft.com/office/powerpoint/2010/main" val="22745981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A6F3117-BD2A-4266-9B57-ACF27CD02A44}"/>
              </a:ext>
            </a:extLst>
          </p:cNvPr>
          <p:cNvSpPr>
            <a:spLocks noGrp="1"/>
          </p:cNvSpPr>
          <p:nvPr>
            <p:ph type="title"/>
          </p:nvPr>
        </p:nvSpPr>
        <p:spPr>
          <a:xfrm>
            <a:off x="376888" y="557280"/>
            <a:ext cx="15902353" cy="1413515"/>
          </a:xfrm>
        </p:spPr>
        <p:txBody>
          <a:bodyPr/>
          <a:lstStyle/>
          <a:p>
            <a:r>
              <a:rPr lang="ja-JP" altLang="en-US" dirty="0"/>
              <a:t>カテゴリー変数が含まれていたら</a:t>
            </a:r>
            <a:endParaRPr kumimoji="1" lang="ja-JP" altLang="en-US" dirty="0"/>
          </a:p>
        </p:txBody>
      </p:sp>
      <p:sp>
        <p:nvSpPr>
          <p:cNvPr id="3" name="コンテンツ プレースホルダー 2">
            <a:extLst>
              <a:ext uri="{FF2B5EF4-FFF2-40B4-BE49-F238E27FC236}">
                <a16:creationId xmlns="" xmlns:a16="http://schemas.microsoft.com/office/drawing/2014/main" id="{7AC8868A-8BE1-4A0C-904A-3211ED60B36C}"/>
              </a:ext>
            </a:extLst>
          </p:cNvPr>
          <p:cNvSpPr>
            <a:spLocks noGrp="1"/>
          </p:cNvSpPr>
          <p:nvPr>
            <p:ph idx="1"/>
          </p:nvPr>
        </p:nvSpPr>
        <p:spPr>
          <a:xfrm>
            <a:off x="119435" y="1538746"/>
            <a:ext cx="16993888" cy="2916883"/>
          </a:xfrm>
        </p:spPr>
        <p:txBody>
          <a:bodyPr>
            <a:normAutofit/>
          </a:bodyPr>
          <a:lstStyle/>
          <a:p>
            <a:r>
              <a:rPr kumimoji="1" lang="ja-JP" altLang="en-US" sz="4000" b="1" dirty="0">
                <a:solidFill>
                  <a:srgbClr val="0000FF"/>
                </a:solidFill>
              </a:rPr>
              <a:t>大小関係のある</a:t>
            </a:r>
            <a:r>
              <a:rPr kumimoji="1" lang="ja-JP" altLang="en-US" sz="4000" dirty="0"/>
              <a:t>カテゴリー変数 </a:t>
            </a:r>
            <a:r>
              <a:rPr kumimoji="1" lang="en-US" altLang="ja-JP" sz="4000" dirty="0"/>
              <a:t>(</a:t>
            </a:r>
            <a:r>
              <a:rPr kumimoji="1" lang="ja-JP" altLang="en-US" sz="4000" dirty="0"/>
              <a:t>質的変数</a:t>
            </a:r>
            <a:r>
              <a:rPr kumimoji="1" lang="en-US" altLang="ja-JP" sz="4000" dirty="0"/>
              <a:t>)</a:t>
            </a:r>
            <a:r>
              <a:rPr kumimoji="1" lang="ja-JP" altLang="en-US" sz="4000" dirty="0"/>
              <a:t>は</a:t>
            </a:r>
            <a:r>
              <a:rPr kumimoji="1" lang="ja-JP" altLang="en-US" sz="4000" b="1" dirty="0">
                <a:solidFill>
                  <a:srgbClr val="0000FF"/>
                </a:solidFill>
              </a:rPr>
              <a:t>整数に変換</a:t>
            </a:r>
            <a:r>
              <a:rPr kumimoji="1" lang="ja-JP" altLang="en-US" sz="4000" dirty="0"/>
              <a:t>する</a:t>
            </a:r>
            <a:endParaRPr kumimoji="1" lang="en-US" altLang="ja-JP" sz="4000" dirty="0"/>
          </a:p>
          <a:p>
            <a:pPr lvl="1"/>
            <a:r>
              <a:rPr kumimoji="1" lang="ja-JP" altLang="en-US" sz="3200" dirty="0"/>
              <a:t>例</a:t>
            </a:r>
            <a:r>
              <a:rPr kumimoji="1" lang="en-US" altLang="ja-JP" sz="3200" dirty="0"/>
              <a:t>: </a:t>
            </a:r>
            <a:r>
              <a:rPr kumimoji="1" lang="ja-JP" altLang="en-US" sz="3200" dirty="0"/>
              <a:t>「サイズ」が </a:t>
            </a:r>
            <a:r>
              <a:rPr kumimoji="1" lang="en-US" altLang="ja-JP" sz="3200" dirty="0"/>
              <a:t>S</a:t>
            </a:r>
            <a:r>
              <a:rPr kumimoji="1" lang="ja-JP" altLang="en-US" sz="3200" dirty="0"/>
              <a:t>、</a:t>
            </a:r>
            <a:r>
              <a:rPr kumimoji="1" lang="en-US" altLang="ja-JP" sz="3200" dirty="0"/>
              <a:t>M</a:t>
            </a:r>
            <a:r>
              <a:rPr kumimoji="1" lang="ja-JP" altLang="en-US" sz="3200" dirty="0"/>
              <a:t>、</a:t>
            </a:r>
            <a:r>
              <a:rPr kumimoji="1" lang="en-US" altLang="ja-JP" sz="3200" dirty="0"/>
              <a:t>L</a:t>
            </a:r>
            <a:r>
              <a:rPr kumimoji="1" lang="ja-JP" altLang="en-US" sz="3200" dirty="0"/>
              <a:t>、</a:t>
            </a:r>
            <a:r>
              <a:rPr kumimoji="1" lang="en-US" altLang="ja-JP" sz="3200" dirty="0"/>
              <a:t>LL</a:t>
            </a:r>
            <a:r>
              <a:rPr kumimoji="1" lang="ja-JP" altLang="en-US" sz="3200" dirty="0"/>
              <a:t> の</a:t>
            </a:r>
            <a:r>
              <a:rPr kumimoji="1" lang="en-US" altLang="ja-JP" sz="3200" dirty="0"/>
              <a:t>4</a:t>
            </a:r>
            <a:r>
              <a:rPr kumimoji="1" lang="ja-JP" altLang="en-US" sz="3200" dirty="0"/>
              <a:t>種類に分類されている場合</a:t>
            </a:r>
            <a:endParaRPr kumimoji="1" lang="en-US" altLang="ja-JP" sz="3200" dirty="0"/>
          </a:p>
          <a:p>
            <a:pPr marL="712787" lvl="1" indent="0">
              <a:buNone/>
            </a:pPr>
            <a:r>
              <a:rPr lang="ja-JP" altLang="en-US" sz="3200" dirty="0"/>
              <a:t>       </a:t>
            </a:r>
            <a:r>
              <a:rPr kumimoji="1" lang="ja-JP" altLang="en-US" sz="3200" dirty="0"/>
              <a:t>→「サイズ</a:t>
            </a:r>
            <a:r>
              <a:rPr lang="ja-JP" altLang="en-US" sz="3200" dirty="0"/>
              <a:t>」のラベルを、大小関係を維持しながら、適当な整数に置き換える。</a:t>
            </a:r>
            <a:endParaRPr lang="en-US" altLang="ja-JP" sz="3200" dirty="0"/>
          </a:p>
          <a:p>
            <a:pPr marL="712787" lvl="1" indent="0">
              <a:buNone/>
            </a:pPr>
            <a:r>
              <a:rPr lang="en-US" altLang="ja-JP" sz="3200" dirty="0"/>
              <a:t>           </a:t>
            </a:r>
            <a:r>
              <a:rPr lang="ja-JP" altLang="en-US" sz="3200" dirty="0"/>
              <a:t>たとえば</a:t>
            </a:r>
            <a:r>
              <a:rPr lang="en-US" altLang="ja-JP" sz="3200" dirty="0"/>
              <a:t>1</a:t>
            </a:r>
            <a:r>
              <a:rPr lang="ja-JP" altLang="en-US" sz="3200" dirty="0"/>
              <a:t>からの連番にするなら</a:t>
            </a:r>
            <a:r>
              <a:rPr lang="en-US" altLang="ja-JP" sz="3200" dirty="0"/>
              <a:t>…</a:t>
            </a:r>
            <a:endParaRPr kumimoji="1" lang="en-US" altLang="ja-JP" sz="3200" dirty="0"/>
          </a:p>
        </p:txBody>
      </p:sp>
      <p:sp>
        <p:nvSpPr>
          <p:cNvPr id="4" name="フッター プレースホルダー 3">
            <a:extLst>
              <a:ext uri="{FF2B5EF4-FFF2-40B4-BE49-F238E27FC236}">
                <a16:creationId xmlns="" xmlns:a16="http://schemas.microsoft.com/office/drawing/2014/main" id="{57013171-C57B-4A09-97D4-5244DAE7C846}"/>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C4A1D4E7-98F4-4674-9E7B-58B7087434BC}"/>
              </a:ext>
            </a:extLst>
          </p:cNvPr>
          <p:cNvSpPr>
            <a:spLocks noGrp="1"/>
          </p:cNvSpPr>
          <p:nvPr>
            <p:ph type="sldNum" sz="quarter" idx="4"/>
          </p:nvPr>
        </p:nvSpPr>
        <p:spPr/>
        <p:txBody>
          <a:bodyPr/>
          <a:lstStyle/>
          <a:p>
            <a:pPr>
              <a:defRPr/>
            </a:pPr>
            <a:fld id="{E62AD30C-4FD0-4E41-9633-AA73C86D07D0}" type="slidenum">
              <a:rPr lang="ja-JP" altLang="en-US" smtClean="0"/>
              <a:pPr>
                <a:defRPr/>
              </a:pPr>
              <a:t>72</a:t>
            </a:fld>
            <a:endParaRPr lang="en-US" altLang="ja-JP" dirty="0"/>
          </a:p>
        </p:txBody>
      </p:sp>
      <p:graphicFrame>
        <p:nvGraphicFramePr>
          <p:cNvPr id="7" name="表 6">
            <a:extLst>
              <a:ext uri="{FF2B5EF4-FFF2-40B4-BE49-F238E27FC236}">
                <a16:creationId xmlns="" xmlns:a16="http://schemas.microsoft.com/office/drawing/2014/main" id="{08FDAF8D-97FF-47F3-A420-D7CABE86A5C4}"/>
              </a:ext>
            </a:extLst>
          </p:cNvPr>
          <p:cNvGraphicFramePr>
            <a:graphicFrameLocks noGrp="1"/>
          </p:cNvGraphicFramePr>
          <p:nvPr>
            <p:extLst/>
          </p:nvPr>
        </p:nvGraphicFramePr>
        <p:xfrm>
          <a:off x="6903557" y="4699670"/>
          <a:ext cx="4945682" cy="3505200"/>
        </p:xfrm>
        <a:graphic>
          <a:graphicData uri="http://schemas.openxmlformats.org/drawingml/2006/table">
            <a:tbl>
              <a:tblPr firstRow="1" bandRow="1">
                <a:tableStyleId>{073A0DAA-6AF3-43AB-8588-CEC1D06C72B9}</a:tableStyleId>
              </a:tblPr>
              <a:tblGrid>
                <a:gridCol w="4945682">
                  <a:extLst>
                    <a:ext uri="{9D8B030D-6E8A-4147-A177-3AD203B41FA5}">
                      <a16:colId xmlns="" xmlns:a16="http://schemas.microsoft.com/office/drawing/2014/main" val="2362565934"/>
                    </a:ext>
                  </a:extLst>
                </a:gridCol>
              </a:tblGrid>
              <a:tr h="370840">
                <a:tc>
                  <a:txBody>
                    <a:bodyPr/>
                    <a:lstStyle/>
                    <a:p>
                      <a:pPr algn="ctr"/>
                      <a:r>
                        <a:rPr kumimoji="1" lang="ja-JP" altLang="en-US" sz="4000" dirty="0"/>
                        <a:t>整数化したサイズ</a:t>
                      </a:r>
                    </a:p>
                  </a:txBody>
                  <a:tcPr/>
                </a:tc>
                <a:extLst>
                  <a:ext uri="{0D108BD9-81ED-4DB2-BD59-A6C34878D82A}">
                    <a16:rowId xmlns="" xmlns:a16="http://schemas.microsoft.com/office/drawing/2014/main" val="3191198439"/>
                  </a:ext>
                </a:extLst>
              </a:tr>
              <a:tr h="370840">
                <a:tc>
                  <a:txBody>
                    <a:bodyPr/>
                    <a:lstStyle/>
                    <a:p>
                      <a:pPr algn="ctr"/>
                      <a:r>
                        <a:rPr kumimoji="1" lang="en-US" altLang="ja-JP" sz="4000" dirty="0"/>
                        <a:t>1</a:t>
                      </a:r>
                      <a:endParaRPr kumimoji="1" lang="ja-JP" altLang="en-US" sz="4000" dirty="0"/>
                    </a:p>
                  </a:txBody>
                  <a:tcPr/>
                </a:tc>
                <a:extLst>
                  <a:ext uri="{0D108BD9-81ED-4DB2-BD59-A6C34878D82A}">
                    <a16:rowId xmlns="" xmlns:a16="http://schemas.microsoft.com/office/drawing/2014/main" val="2524818139"/>
                  </a:ext>
                </a:extLst>
              </a:tr>
              <a:tr h="370840">
                <a:tc>
                  <a:txBody>
                    <a:bodyPr/>
                    <a:lstStyle/>
                    <a:p>
                      <a:pPr algn="ctr"/>
                      <a:r>
                        <a:rPr kumimoji="1" lang="en-US" altLang="ja-JP" sz="4000" dirty="0"/>
                        <a:t>2</a:t>
                      </a:r>
                      <a:endParaRPr kumimoji="1" lang="ja-JP" altLang="en-US" sz="4000" dirty="0"/>
                    </a:p>
                  </a:txBody>
                  <a:tcPr/>
                </a:tc>
                <a:extLst>
                  <a:ext uri="{0D108BD9-81ED-4DB2-BD59-A6C34878D82A}">
                    <a16:rowId xmlns="" xmlns:a16="http://schemas.microsoft.com/office/drawing/2014/main" val="4178739032"/>
                  </a:ext>
                </a:extLst>
              </a:tr>
              <a:tr h="370840">
                <a:tc>
                  <a:txBody>
                    <a:bodyPr/>
                    <a:lstStyle/>
                    <a:p>
                      <a:pPr algn="ctr"/>
                      <a:r>
                        <a:rPr kumimoji="1" lang="en-US" altLang="ja-JP" sz="4000" dirty="0"/>
                        <a:t>3</a:t>
                      </a:r>
                      <a:endParaRPr kumimoji="1" lang="ja-JP" altLang="en-US" sz="4000" dirty="0"/>
                    </a:p>
                  </a:txBody>
                  <a:tcPr/>
                </a:tc>
                <a:extLst>
                  <a:ext uri="{0D108BD9-81ED-4DB2-BD59-A6C34878D82A}">
                    <a16:rowId xmlns="" xmlns:a16="http://schemas.microsoft.com/office/drawing/2014/main" val="3950388876"/>
                  </a:ext>
                </a:extLst>
              </a:tr>
              <a:tr h="370840">
                <a:tc>
                  <a:txBody>
                    <a:bodyPr/>
                    <a:lstStyle/>
                    <a:p>
                      <a:pPr algn="ctr"/>
                      <a:r>
                        <a:rPr kumimoji="1" lang="en-US" altLang="ja-JP" sz="4000" dirty="0"/>
                        <a:t>4</a:t>
                      </a:r>
                      <a:endParaRPr kumimoji="1" lang="ja-JP" altLang="en-US" sz="4000" dirty="0"/>
                    </a:p>
                  </a:txBody>
                  <a:tcPr/>
                </a:tc>
                <a:extLst>
                  <a:ext uri="{0D108BD9-81ED-4DB2-BD59-A6C34878D82A}">
                    <a16:rowId xmlns="" xmlns:a16="http://schemas.microsoft.com/office/drawing/2014/main" val="3248345761"/>
                  </a:ext>
                </a:extLst>
              </a:tr>
            </a:tbl>
          </a:graphicData>
        </a:graphic>
      </p:graphicFrame>
      <p:graphicFrame>
        <p:nvGraphicFramePr>
          <p:cNvPr id="8" name="表 7">
            <a:extLst>
              <a:ext uri="{FF2B5EF4-FFF2-40B4-BE49-F238E27FC236}">
                <a16:creationId xmlns="" xmlns:a16="http://schemas.microsoft.com/office/drawing/2014/main" id="{D4FB5911-D486-4FB3-B3DD-6615F170C227}"/>
              </a:ext>
            </a:extLst>
          </p:cNvPr>
          <p:cNvGraphicFramePr>
            <a:graphicFrameLocks noGrp="1"/>
          </p:cNvGraphicFramePr>
          <p:nvPr>
            <p:extLst/>
          </p:nvPr>
        </p:nvGraphicFramePr>
        <p:xfrm>
          <a:off x="3467807" y="4671095"/>
          <a:ext cx="1849755" cy="3505200"/>
        </p:xfrm>
        <a:graphic>
          <a:graphicData uri="http://schemas.openxmlformats.org/drawingml/2006/table">
            <a:tbl>
              <a:tblPr firstRow="1" bandRow="1">
                <a:tableStyleId>{073A0DAA-6AF3-43AB-8588-CEC1D06C72B9}</a:tableStyleId>
              </a:tblPr>
              <a:tblGrid>
                <a:gridCol w="1849755">
                  <a:extLst>
                    <a:ext uri="{9D8B030D-6E8A-4147-A177-3AD203B41FA5}">
                      <a16:colId xmlns="" xmlns:a16="http://schemas.microsoft.com/office/drawing/2014/main" val="1265042816"/>
                    </a:ext>
                  </a:extLst>
                </a:gridCol>
              </a:tblGrid>
              <a:tr h="370840">
                <a:tc>
                  <a:txBody>
                    <a:bodyPr/>
                    <a:lstStyle/>
                    <a:p>
                      <a:pPr algn="ctr"/>
                      <a:r>
                        <a:rPr kumimoji="1" lang="ja-JP" altLang="en-US" sz="4000" dirty="0"/>
                        <a:t>サイズ</a:t>
                      </a:r>
                    </a:p>
                  </a:txBody>
                  <a:tcPr/>
                </a:tc>
                <a:extLst>
                  <a:ext uri="{0D108BD9-81ED-4DB2-BD59-A6C34878D82A}">
                    <a16:rowId xmlns="" xmlns:a16="http://schemas.microsoft.com/office/drawing/2014/main" val="3191198439"/>
                  </a:ext>
                </a:extLst>
              </a:tr>
              <a:tr h="449692">
                <a:tc>
                  <a:txBody>
                    <a:bodyPr/>
                    <a:lstStyle/>
                    <a:p>
                      <a:pPr algn="ctr"/>
                      <a:r>
                        <a:rPr kumimoji="1" lang="en-US" altLang="ja-JP" sz="4000" dirty="0"/>
                        <a:t>S</a:t>
                      </a:r>
                      <a:endParaRPr kumimoji="1" lang="ja-JP" altLang="en-US" sz="4000" dirty="0"/>
                    </a:p>
                  </a:txBody>
                  <a:tcPr/>
                </a:tc>
                <a:extLst>
                  <a:ext uri="{0D108BD9-81ED-4DB2-BD59-A6C34878D82A}">
                    <a16:rowId xmlns="" xmlns:a16="http://schemas.microsoft.com/office/drawing/2014/main" val="2524818139"/>
                  </a:ext>
                </a:extLst>
              </a:tr>
              <a:tr h="370840">
                <a:tc>
                  <a:txBody>
                    <a:bodyPr/>
                    <a:lstStyle/>
                    <a:p>
                      <a:pPr algn="ctr"/>
                      <a:r>
                        <a:rPr kumimoji="1" lang="en-US" altLang="ja-JP" sz="4000" dirty="0"/>
                        <a:t>M</a:t>
                      </a:r>
                      <a:endParaRPr kumimoji="1" lang="ja-JP" altLang="en-US" sz="4000" dirty="0"/>
                    </a:p>
                  </a:txBody>
                  <a:tcPr/>
                </a:tc>
                <a:extLst>
                  <a:ext uri="{0D108BD9-81ED-4DB2-BD59-A6C34878D82A}">
                    <a16:rowId xmlns="" xmlns:a16="http://schemas.microsoft.com/office/drawing/2014/main" val="4178739032"/>
                  </a:ext>
                </a:extLst>
              </a:tr>
              <a:tr h="370840">
                <a:tc>
                  <a:txBody>
                    <a:bodyPr/>
                    <a:lstStyle/>
                    <a:p>
                      <a:pPr algn="ctr"/>
                      <a:r>
                        <a:rPr kumimoji="1" lang="en-US" altLang="ja-JP" sz="4000" dirty="0"/>
                        <a:t>L</a:t>
                      </a:r>
                      <a:endParaRPr kumimoji="1" lang="ja-JP" altLang="en-US" sz="4000" dirty="0"/>
                    </a:p>
                  </a:txBody>
                  <a:tcPr/>
                </a:tc>
                <a:extLst>
                  <a:ext uri="{0D108BD9-81ED-4DB2-BD59-A6C34878D82A}">
                    <a16:rowId xmlns="" xmlns:a16="http://schemas.microsoft.com/office/drawing/2014/main" val="3950388876"/>
                  </a:ext>
                </a:extLst>
              </a:tr>
              <a:tr h="370840">
                <a:tc>
                  <a:txBody>
                    <a:bodyPr/>
                    <a:lstStyle/>
                    <a:p>
                      <a:pPr algn="ctr"/>
                      <a:r>
                        <a:rPr kumimoji="1" lang="en-US" altLang="ja-JP" sz="4000" dirty="0"/>
                        <a:t>LL</a:t>
                      </a:r>
                      <a:endParaRPr kumimoji="1" lang="ja-JP" altLang="en-US" sz="4000" dirty="0"/>
                    </a:p>
                  </a:txBody>
                  <a:tcPr/>
                </a:tc>
                <a:extLst>
                  <a:ext uri="{0D108BD9-81ED-4DB2-BD59-A6C34878D82A}">
                    <a16:rowId xmlns="" xmlns:a16="http://schemas.microsoft.com/office/drawing/2014/main" val="3248345761"/>
                  </a:ext>
                </a:extLst>
              </a:tr>
            </a:tbl>
          </a:graphicData>
        </a:graphic>
      </p:graphicFrame>
      <p:sp>
        <p:nvSpPr>
          <p:cNvPr id="9" name="矢印: 右 8">
            <a:extLst>
              <a:ext uri="{FF2B5EF4-FFF2-40B4-BE49-F238E27FC236}">
                <a16:creationId xmlns="" xmlns:a16="http://schemas.microsoft.com/office/drawing/2014/main" id="{0B84E788-0E21-497F-B754-6DA789FB247E}"/>
              </a:ext>
            </a:extLst>
          </p:cNvPr>
          <p:cNvSpPr/>
          <p:nvPr/>
        </p:nvSpPr>
        <p:spPr bwMode="auto">
          <a:xfrm>
            <a:off x="5856576" y="6072017"/>
            <a:ext cx="452322" cy="96118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1576143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0A6F3117-BD2A-4266-9B57-ACF27CD02A44}"/>
              </a:ext>
            </a:extLst>
          </p:cNvPr>
          <p:cNvSpPr>
            <a:spLocks noGrp="1"/>
          </p:cNvSpPr>
          <p:nvPr>
            <p:ph type="title"/>
          </p:nvPr>
        </p:nvSpPr>
        <p:spPr>
          <a:xfrm>
            <a:off x="376888" y="658611"/>
            <a:ext cx="15902353" cy="1240178"/>
          </a:xfrm>
        </p:spPr>
        <p:txBody>
          <a:bodyPr/>
          <a:lstStyle/>
          <a:p>
            <a:r>
              <a:rPr lang="ja-JP" altLang="en-US" dirty="0"/>
              <a:t>カテゴリー変数が含まれていたら</a:t>
            </a:r>
            <a:endParaRPr kumimoji="1" lang="ja-JP" altLang="en-US" dirty="0"/>
          </a:p>
        </p:txBody>
      </p:sp>
      <p:sp>
        <p:nvSpPr>
          <p:cNvPr id="3" name="コンテンツ プレースホルダー 2">
            <a:extLst>
              <a:ext uri="{FF2B5EF4-FFF2-40B4-BE49-F238E27FC236}">
                <a16:creationId xmlns="" xmlns:a16="http://schemas.microsoft.com/office/drawing/2014/main" id="{7AC8868A-8BE1-4A0C-904A-3211ED60B36C}"/>
              </a:ext>
            </a:extLst>
          </p:cNvPr>
          <p:cNvSpPr>
            <a:spLocks noGrp="1"/>
          </p:cNvSpPr>
          <p:nvPr>
            <p:ph idx="1"/>
          </p:nvPr>
        </p:nvSpPr>
        <p:spPr>
          <a:xfrm>
            <a:off x="263451" y="1370796"/>
            <a:ext cx="16993888" cy="3160606"/>
          </a:xfrm>
        </p:spPr>
        <p:txBody>
          <a:bodyPr>
            <a:normAutofit/>
          </a:bodyPr>
          <a:lstStyle/>
          <a:p>
            <a:r>
              <a:rPr kumimoji="1" lang="ja-JP" altLang="en-US" sz="4000" b="1" dirty="0">
                <a:solidFill>
                  <a:srgbClr val="0000FF"/>
                </a:solidFill>
              </a:rPr>
              <a:t>大小関係のない</a:t>
            </a:r>
            <a:r>
              <a:rPr kumimoji="1" lang="ja-JP" altLang="en-US" sz="4000" dirty="0"/>
              <a:t>カテゴリー変数 </a:t>
            </a:r>
            <a:r>
              <a:rPr kumimoji="1" lang="en-US" altLang="ja-JP" sz="4000" dirty="0"/>
              <a:t>(</a:t>
            </a:r>
            <a:r>
              <a:rPr kumimoji="1" lang="ja-JP" altLang="en-US" sz="4000" dirty="0"/>
              <a:t>質的変数</a:t>
            </a:r>
            <a:r>
              <a:rPr kumimoji="1" lang="en-US" altLang="ja-JP" sz="4000" dirty="0"/>
              <a:t>)</a:t>
            </a:r>
            <a:r>
              <a:rPr kumimoji="1" lang="ja-JP" altLang="en-US" sz="4000" dirty="0"/>
              <a:t>は</a:t>
            </a:r>
            <a:r>
              <a:rPr kumimoji="1" lang="ja-JP" altLang="en-US" sz="4000" b="1" dirty="0">
                <a:solidFill>
                  <a:srgbClr val="0000FF"/>
                </a:solidFill>
              </a:rPr>
              <a:t>ダミー変数化</a:t>
            </a:r>
            <a:r>
              <a:rPr kumimoji="1" lang="ja-JP" altLang="en-US" sz="4000" dirty="0"/>
              <a:t>する</a:t>
            </a:r>
            <a:endParaRPr kumimoji="1" lang="en-US" altLang="ja-JP" sz="4000" dirty="0"/>
          </a:p>
          <a:p>
            <a:pPr lvl="1"/>
            <a:r>
              <a:rPr kumimoji="1" lang="ja-JP" altLang="en-US" sz="3200" dirty="0"/>
              <a:t>例</a:t>
            </a:r>
            <a:r>
              <a:rPr kumimoji="1" lang="en-US" altLang="ja-JP" sz="3200" dirty="0"/>
              <a:t>: </a:t>
            </a:r>
            <a:r>
              <a:rPr kumimoji="1" lang="ja-JP" altLang="en-US" sz="3200" dirty="0"/>
              <a:t>「店舗エリア」がアジア、欧州、北米、それ以外の</a:t>
            </a:r>
            <a:r>
              <a:rPr kumimoji="1" lang="en-US" altLang="ja-JP" sz="3200" dirty="0"/>
              <a:t>4</a:t>
            </a:r>
            <a:r>
              <a:rPr kumimoji="1" lang="ja-JP" altLang="en-US" sz="3200" dirty="0"/>
              <a:t>種類に分類されている場合</a:t>
            </a:r>
            <a:endParaRPr kumimoji="1" lang="en-US" altLang="ja-JP" sz="3200" dirty="0"/>
          </a:p>
          <a:p>
            <a:pPr marL="712787" lvl="1" indent="0">
              <a:buNone/>
            </a:pPr>
            <a:r>
              <a:rPr lang="ja-JP" altLang="en-US" sz="3200" dirty="0"/>
              <a:t>          </a:t>
            </a:r>
            <a:r>
              <a:rPr kumimoji="1" lang="ja-JP" altLang="en-US" sz="3200" dirty="0"/>
              <a:t> →「</a:t>
            </a:r>
            <a:r>
              <a:rPr lang="ja-JP" altLang="en-US" sz="3200" dirty="0"/>
              <a:t>店舗エリア変数」の代わりに、</a:t>
            </a:r>
            <a:r>
              <a:rPr kumimoji="1" lang="en-US" altLang="ja-JP" sz="3200" dirty="0"/>
              <a:t>(</a:t>
            </a:r>
            <a:r>
              <a:rPr kumimoji="1" lang="ja-JP" altLang="en-US" sz="3200" dirty="0"/>
              <a:t>種類数</a:t>
            </a:r>
            <a:r>
              <a:rPr kumimoji="1" lang="en-US" altLang="ja-JP" sz="3200" dirty="0"/>
              <a:t>-1)</a:t>
            </a:r>
            <a:r>
              <a:rPr kumimoji="1" lang="ja-JP" altLang="en-US" sz="3200" dirty="0"/>
              <a:t>個のダミー変数を説明変数に追加</a:t>
            </a:r>
            <a:endParaRPr kumimoji="1" lang="en-US" altLang="ja-JP" sz="3200" dirty="0"/>
          </a:p>
          <a:p>
            <a:pPr marL="712787" lvl="1" indent="0">
              <a:buNone/>
            </a:pPr>
            <a:r>
              <a:rPr lang="ja-JP" altLang="en-US" sz="3200" dirty="0"/>
              <a:t>              </a:t>
            </a:r>
            <a:r>
              <a:rPr kumimoji="1" lang="ja-JP" altLang="en-US" sz="3200" dirty="0"/>
              <a:t>して用いる</a:t>
            </a:r>
            <a:endParaRPr kumimoji="1" lang="en-US" altLang="ja-JP" sz="3200" dirty="0"/>
          </a:p>
        </p:txBody>
      </p:sp>
      <p:sp>
        <p:nvSpPr>
          <p:cNvPr id="4" name="フッター プレースホルダー 3">
            <a:extLst>
              <a:ext uri="{FF2B5EF4-FFF2-40B4-BE49-F238E27FC236}">
                <a16:creationId xmlns="" xmlns:a16="http://schemas.microsoft.com/office/drawing/2014/main" id="{57013171-C57B-4A09-97D4-5244DAE7C846}"/>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C4A1D4E7-98F4-4674-9E7B-58B7087434BC}"/>
              </a:ext>
            </a:extLst>
          </p:cNvPr>
          <p:cNvSpPr>
            <a:spLocks noGrp="1"/>
          </p:cNvSpPr>
          <p:nvPr>
            <p:ph type="sldNum" sz="quarter" idx="4"/>
          </p:nvPr>
        </p:nvSpPr>
        <p:spPr/>
        <p:txBody>
          <a:bodyPr/>
          <a:lstStyle/>
          <a:p>
            <a:pPr>
              <a:defRPr/>
            </a:pPr>
            <a:fld id="{E62AD30C-4FD0-4E41-9633-AA73C86D07D0}" type="slidenum">
              <a:rPr lang="ja-JP" altLang="en-US" smtClean="0"/>
              <a:pPr>
                <a:defRPr/>
              </a:pPr>
              <a:t>73</a:t>
            </a:fld>
            <a:endParaRPr lang="en-US" altLang="ja-JP" dirty="0"/>
          </a:p>
        </p:txBody>
      </p:sp>
      <p:graphicFrame>
        <p:nvGraphicFramePr>
          <p:cNvPr id="7" name="表 6">
            <a:extLst>
              <a:ext uri="{FF2B5EF4-FFF2-40B4-BE49-F238E27FC236}">
                <a16:creationId xmlns="" xmlns:a16="http://schemas.microsoft.com/office/drawing/2014/main" id="{08FDAF8D-97FF-47F3-A420-D7CABE86A5C4}"/>
              </a:ext>
            </a:extLst>
          </p:cNvPr>
          <p:cNvGraphicFramePr>
            <a:graphicFrameLocks noGrp="1"/>
          </p:cNvGraphicFramePr>
          <p:nvPr>
            <p:extLst/>
          </p:nvPr>
        </p:nvGraphicFramePr>
        <p:xfrm>
          <a:off x="6325688" y="4647617"/>
          <a:ext cx="9516381" cy="3505200"/>
        </p:xfrm>
        <a:graphic>
          <a:graphicData uri="http://schemas.openxmlformats.org/drawingml/2006/table">
            <a:tbl>
              <a:tblPr firstRow="1" bandRow="1">
                <a:tableStyleId>{073A0DAA-6AF3-43AB-8588-CEC1D06C72B9}</a:tableStyleId>
              </a:tblPr>
              <a:tblGrid>
                <a:gridCol w="2817313">
                  <a:extLst>
                    <a:ext uri="{9D8B030D-6E8A-4147-A177-3AD203B41FA5}">
                      <a16:colId xmlns="" xmlns:a16="http://schemas.microsoft.com/office/drawing/2014/main" val="2362565934"/>
                    </a:ext>
                  </a:extLst>
                </a:gridCol>
                <a:gridCol w="2817313">
                  <a:extLst>
                    <a:ext uri="{9D8B030D-6E8A-4147-A177-3AD203B41FA5}">
                      <a16:colId xmlns="" xmlns:a16="http://schemas.microsoft.com/office/drawing/2014/main" val="3995337850"/>
                    </a:ext>
                  </a:extLst>
                </a:gridCol>
                <a:gridCol w="3881755">
                  <a:extLst>
                    <a:ext uri="{9D8B030D-6E8A-4147-A177-3AD203B41FA5}">
                      <a16:colId xmlns="" xmlns:a16="http://schemas.microsoft.com/office/drawing/2014/main" val="3875432612"/>
                    </a:ext>
                  </a:extLst>
                </a:gridCol>
              </a:tblGrid>
              <a:tr h="370840">
                <a:tc>
                  <a:txBody>
                    <a:bodyPr/>
                    <a:lstStyle/>
                    <a:p>
                      <a:pPr algn="ctr"/>
                      <a:r>
                        <a:rPr kumimoji="1" lang="ja-JP" altLang="en-US" sz="4000" dirty="0"/>
                        <a:t>欧州ダミー</a:t>
                      </a:r>
                    </a:p>
                  </a:txBody>
                  <a:tcPr/>
                </a:tc>
                <a:tc>
                  <a:txBody>
                    <a:bodyPr/>
                    <a:lstStyle/>
                    <a:p>
                      <a:pPr algn="ctr"/>
                      <a:r>
                        <a:rPr kumimoji="1" lang="ja-JP" altLang="en-US" sz="4000" dirty="0"/>
                        <a:t>北米ダミー</a:t>
                      </a:r>
                    </a:p>
                  </a:txBody>
                  <a:tcPr/>
                </a:tc>
                <a:tc>
                  <a:txBody>
                    <a:bodyPr/>
                    <a:lstStyle/>
                    <a:p>
                      <a:pPr algn="ctr"/>
                      <a:r>
                        <a:rPr kumimoji="1" lang="ja-JP" altLang="en-US" sz="4000" dirty="0"/>
                        <a:t>それ以外ダミー</a:t>
                      </a:r>
                    </a:p>
                  </a:txBody>
                  <a:tcPr/>
                </a:tc>
                <a:extLst>
                  <a:ext uri="{0D108BD9-81ED-4DB2-BD59-A6C34878D82A}">
                    <a16:rowId xmlns="" xmlns:a16="http://schemas.microsoft.com/office/drawing/2014/main" val="3191198439"/>
                  </a:ext>
                </a:extLst>
              </a:tr>
              <a:tr h="370840">
                <a:tc>
                  <a:txBody>
                    <a:bodyPr/>
                    <a:lstStyle/>
                    <a:p>
                      <a:pPr algn="ctr"/>
                      <a:r>
                        <a:rPr kumimoji="1" lang="en-US" altLang="ja-JP" sz="4000" dirty="0"/>
                        <a:t>0</a:t>
                      </a:r>
                      <a:endParaRPr kumimoji="1" lang="ja-JP" altLang="en-US" sz="4000" dirty="0"/>
                    </a:p>
                  </a:txBody>
                  <a:tcPr/>
                </a:tc>
                <a:tc>
                  <a:txBody>
                    <a:bodyPr/>
                    <a:lstStyle/>
                    <a:p>
                      <a:pPr algn="ctr"/>
                      <a:r>
                        <a:rPr kumimoji="1" lang="en-US" altLang="ja-JP" sz="4000" dirty="0"/>
                        <a:t>0</a:t>
                      </a:r>
                      <a:endParaRPr kumimoji="1" lang="ja-JP" altLang="en-US" sz="4000" dirty="0"/>
                    </a:p>
                  </a:txBody>
                  <a:tcPr/>
                </a:tc>
                <a:tc>
                  <a:txBody>
                    <a:bodyPr/>
                    <a:lstStyle/>
                    <a:p>
                      <a:pPr algn="ctr"/>
                      <a:r>
                        <a:rPr kumimoji="1" lang="en-US" altLang="ja-JP" sz="4000" dirty="0"/>
                        <a:t>0</a:t>
                      </a:r>
                      <a:endParaRPr kumimoji="1" lang="ja-JP" altLang="en-US" sz="4000" dirty="0"/>
                    </a:p>
                  </a:txBody>
                  <a:tcPr/>
                </a:tc>
                <a:extLst>
                  <a:ext uri="{0D108BD9-81ED-4DB2-BD59-A6C34878D82A}">
                    <a16:rowId xmlns="" xmlns:a16="http://schemas.microsoft.com/office/drawing/2014/main" val="2524818139"/>
                  </a:ext>
                </a:extLst>
              </a:tr>
              <a:tr h="370840">
                <a:tc>
                  <a:txBody>
                    <a:bodyPr/>
                    <a:lstStyle/>
                    <a:p>
                      <a:pPr algn="ctr"/>
                      <a:r>
                        <a:rPr kumimoji="1" lang="en-US" altLang="ja-JP" sz="4000" dirty="0"/>
                        <a:t>1</a:t>
                      </a:r>
                      <a:endParaRPr kumimoji="1" lang="ja-JP" altLang="en-US" sz="4000" dirty="0"/>
                    </a:p>
                  </a:txBody>
                  <a:tcPr/>
                </a:tc>
                <a:tc>
                  <a:txBody>
                    <a:bodyPr/>
                    <a:lstStyle/>
                    <a:p>
                      <a:pPr algn="ctr"/>
                      <a:r>
                        <a:rPr kumimoji="1" lang="en-US" altLang="ja-JP" sz="4000" dirty="0"/>
                        <a:t>0</a:t>
                      </a:r>
                      <a:endParaRPr kumimoji="1" lang="ja-JP" altLang="en-US" sz="4000" dirty="0"/>
                    </a:p>
                  </a:txBody>
                  <a:tcPr/>
                </a:tc>
                <a:tc>
                  <a:txBody>
                    <a:bodyPr/>
                    <a:lstStyle/>
                    <a:p>
                      <a:pPr algn="ctr"/>
                      <a:r>
                        <a:rPr kumimoji="1" lang="en-US" altLang="ja-JP" sz="4000" dirty="0"/>
                        <a:t>0</a:t>
                      </a:r>
                      <a:endParaRPr kumimoji="1" lang="ja-JP" altLang="en-US" sz="4000" dirty="0"/>
                    </a:p>
                  </a:txBody>
                  <a:tcPr/>
                </a:tc>
                <a:extLst>
                  <a:ext uri="{0D108BD9-81ED-4DB2-BD59-A6C34878D82A}">
                    <a16:rowId xmlns="" xmlns:a16="http://schemas.microsoft.com/office/drawing/2014/main" val="4178739032"/>
                  </a:ext>
                </a:extLst>
              </a:tr>
              <a:tr h="370840">
                <a:tc>
                  <a:txBody>
                    <a:bodyPr/>
                    <a:lstStyle/>
                    <a:p>
                      <a:pPr algn="ctr"/>
                      <a:r>
                        <a:rPr kumimoji="1" lang="en-US" altLang="ja-JP" sz="4000" dirty="0"/>
                        <a:t>0</a:t>
                      </a:r>
                      <a:endParaRPr kumimoji="1" lang="ja-JP" altLang="en-US" sz="4000" dirty="0"/>
                    </a:p>
                  </a:txBody>
                  <a:tcPr/>
                </a:tc>
                <a:tc>
                  <a:txBody>
                    <a:bodyPr/>
                    <a:lstStyle/>
                    <a:p>
                      <a:pPr algn="ctr"/>
                      <a:r>
                        <a:rPr kumimoji="1" lang="en-US" altLang="ja-JP" sz="4000" dirty="0"/>
                        <a:t>1</a:t>
                      </a:r>
                      <a:endParaRPr kumimoji="1" lang="ja-JP" altLang="en-US" sz="4000" dirty="0"/>
                    </a:p>
                  </a:txBody>
                  <a:tcPr/>
                </a:tc>
                <a:tc>
                  <a:txBody>
                    <a:bodyPr/>
                    <a:lstStyle/>
                    <a:p>
                      <a:pPr algn="ctr"/>
                      <a:r>
                        <a:rPr kumimoji="1" lang="en-US" altLang="ja-JP" sz="4000" dirty="0"/>
                        <a:t>0</a:t>
                      </a:r>
                      <a:endParaRPr kumimoji="1" lang="ja-JP" altLang="en-US" sz="4000" dirty="0"/>
                    </a:p>
                  </a:txBody>
                  <a:tcPr/>
                </a:tc>
                <a:extLst>
                  <a:ext uri="{0D108BD9-81ED-4DB2-BD59-A6C34878D82A}">
                    <a16:rowId xmlns="" xmlns:a16="http://schemas.microsoft.com/office/drawing/2014/main" val="3950388876"/>
                  </a:ext>
                </a:extLst>
              </a:tr>
              <a:tr h="370840">
                <a:tc>
                  <a:txBody>
                    <a:bodyPr/>
                    <a:lstStyle/>
                    <a:p>
                      <a:pPr algn="ctr"/>
                      <a:r>
                        <a:rPr kumimoji="1" lang="en-US" altLang="ja-JP" sz="4000" dirty="0"/>
                        <a:t>0</a:t>
                      </a:r>
                      <a:endParaRPr kumimoji="1" lang="ja-JP" altLang="en-US" sz="4000" dirty="0"/>
                    </a:p>
                  </a:txBody>
                  <a:tcPr/>
                </a:tc>
                <a:tc>
                  <a:txBody>
                    <a:bodyPr/>
                    <a:lstStyle/>
                    <a:p>
                      <a:pPr algn="ctr"/>
                      <a:r>
                        <a:rPr kumimoji="1" lang="en-US" altLang="ja-JP" sz="4000" dirty="0"/>
                        <a:t>0</a:t>
                      </a:r>
                      <a:endParaRPr kumimoji="1" lang="ja-JP" altLang="en-US" sz="4000" dirty="0"/>
                    </a:p>
                  </a:txBody>
                  <a:tcPr/>
                </a:tc>
                <a:tc>
                  <a:txBody>
                    <a:bodyPr/>
                    <a:lstStyle/>
                    <a:p>
                      <a:pPr algn="ctr"/>
                      <a:r>
                        <a:rPr kumimoji="1" lang="en-US" altLang="ja-JP" sz="4000" dirty="0"/>
                        <a:t>1</a:t>
                      </a:r>
                      <a:endParaRPr kumimoji="1" lang="ja-JP" altLang="en-US" sz="4000" dirty="0"/>
                    </a:p>
                  </a:txBody>
                  <a:tcPr/>
                </a:tc>
                <a:extLst>
                  <a:ext uri="{0D108BD9-81ED-4DB2-BD59-A6C34878D82A}">
                    <a16:rowId xmlns="" xmlns:a16="http://schemas.microsoft.com/office/drawing/2014/main" val="3248345761"/>
                  </a:ext>
                </a:extLst>
              </a:tr>
            </a:tbl>
          </a:graphicData>
        </a:graphic>
      </p:graphicFrame>
      <p:graphicFrame>
        <p:nvGraphicFramePr>
          <p:cNvPr id="8" name="表 7">
            <a:extLst>
              <a:ext uri="{FF2B5EF4-FFF2-40B4-BE49-F238E27FC236}">
                <a16:creationId xmlns="" xmlns:a16="http://schemas.microsoft.com/office/drawing/2014/main" id="{D4FB5911-D486-4FB3-B3DD-6615F170C227}"/>
              </a:ext>
            </a:extLst>
          </p:cNvPr>
          <p:cNvGraphicFramePr>
            <a:graphicFrameLocks noGrp="1"/>
          </p:cNvGraphicFramePr>
          <p:nvPr>
            <p:extLst/>
          </p:nvPr>
        </p:nvGraphicFramePr>
        <p:xfrm>
          <a:off x="1541873" y="4634005"/>
          <a:ext cx="3118816" cy="3505200"/>
        </p:xfrm>
        <a:graphic>
          <a:graphicData uri="http://schemas.openxmlformats.org/drawingml/2006/table">
            <a:tbl>
              <a:tblPr firstRow="1" bandRow="1">
                <a:tableStyleId>{073A0DAA-6AF3-43AB-8588-CEC1D06C72B9}</a:tableStyleId>
              </a:tblPr>
              <a:tblGrid>
                <a:gridCol w="3118816">
                  <a:extLst>
                    <a:ext uri="{9D8B030D-6E8A-4147-A177-3AD203B41FA5}">
                      <a16:colId xmlns="" xmlns:a16="http://schemas.microsoft.com/office/drawing/2014/main" val="1265042816"/>
                    </a:ext>
                  </a:extLst>
                </a:gridCol>
              </a:tblGrid>
              <a:tr h="370840">
                <a:tc>
                  <a:txBody>
                    <a:bodyPr/>
                    <a:lstStyle/>
                    <a:p>
                      <a:pPr algn="ctr"/>
                      <a:r>
                        <a:rPr kumimoji="1" lang="ja-JP" altLang="en-US" sz="4000" dirty="0"/>
                        <a:t>店舗エリア</a:t>
                      </a:r>
                    </a:p>
                  </a:txBody>
                  <a:tcPr/>
                </a:tc>
                <a:extLst>
                  <a:ext uri="{0D108BD9-81ED-4DB2-BD59-A6C34878D82A}">
                    <a16:rowId xmlns="" xmlns:a16="http://schemas.microsoft.com/office/drawing/2014/main" val="3191198439"/>
                  </a:ext>
                </a:extLst>
              </a:tr>
              <a:tr h="449692">
                <a:tc>
                  <a:txBody>
                    <a:bodyPr/>
                    <a:lstStyle/>
                    <a:p>
                      <a:pPr algn="ctr"/>
                      <a:r>
                        <a:rPr kumimoji="1" lang="ja-JP" altLang="en-US" sz="4000" dirty="0"/>
                        <a:t>アジア</a:t>
                      </a:r>
                    </a:p>
                  </a:txBody>
                  <a:tcPr/>
                </a:tc>
                <a:extLst>
                  <a:ext uri="{0D108BD9-81ED-4DB2-BD59-A6C34878D82A}">
                    <a16:rowId xmlns="" xmlns:a16="http://schemas.microsoft.com/office/drawing/2014/main" val="2524818139"/>
                  </a:ext>
                </a:extLst>
              </a:tr>
              <a:tr h="370840">
                <a:tc>
                  <a:txBody>
                    <a:bodyPr/>
                    <a:lstStyle/>
                    <a:p>
                      <a:pPr algn="ctr"/>
                      <a:r>
                        <a:rPr kumimoji="1" lang="ja-JP" altLang="en-US" sz="4000" dirty="0"/>
                        <a:t>欧州</a:t>
                      </a:r>
                    </a:p>
                  </a:txBody>
                  <a:tcPr/>
                </a:tc>
                <a:extLst>
                  <a:ext uri="{0D108BD9-81ED-4DB2-BD59-A6C34878D82A}">
                    <a16:rowId xmlns="" xmlns:a16="http://schemas.microsoft.com/office/drawing/2014/main" val="4178739032"/>
                  </a:ext>
                </a:extLst>
              </a:tr>
              <a:tr h="370840">
                <a:tc>
                  <a:txBody>
                    <a:bodyPr/>
                    <a:lstStyle/>
                    <a:p>
                      <a:pPr algn="ctr"/>
                      <a:r>
                        <a:rPr kumimoji="1" lang="ja-JP" altLang="en-US" sz="4000" dirty="0"/>
                        <a:t>北米</a:t>
                      </a:r>
                    </a:p>
                  </a:txBody>
                  <a:tcPr/>
                </a:tc>
                <a:extLst>
                  <a:ext uri="{0D108BD9-81ED-4DB2-BD59-A6C34878D82A}">
                    <a16:rowId xmlns="" xmlns:a16="http://schemas.microsoft.com/office/drawing/2014/main" val="3950388876"/>
                  </a:ext>
                </a:extLst>
              </a:tr>
              <a:tr h="370840">
                <a:tc>
                  <a:txBody>
                    <a:bodyPr/>
                    <a:lstStyle/>
                    <a:p>
                      <a:pPr algn="ctr"/>
                      <a:r>
                        <a:rPr kumimoji="1" lang="ja-JP" altLang="en-US" sz="4000" dirty="0"/>
                        <a:t>それ以外</a:t>
                      </a:r>
                    </a:p>
                  </a:txBody>
                  <a:tcPr/>
                </a:tc>
                <a:extLst>
                  <a:ext uri="{0D108BD9-81ED-4DB2-BD59-A6C34878D82A}">
                    <a16:rowId xmlns="" xmlns:a16="http://schemas.microsoft.com/office/drawing/2014/main" val="3248345761"/>
                  </a:ext>
                </a:extLst>
              </a:tr>
            </a:tbl>
          </a:graphicData>
        </a:graphic>
      </p:graphicFrame>
      <p:sp>
        <p:nvSpPr>
          <p:cNvPr id="10" name="矢印: 右 9">
            <a:extLst>
              <a:ext uri="{FF2B5EF4-FFF2-40B4-BE49-F238E27FC236}">
                <a16:creationId xmlns="" xmlns:a16="http://schemas.microsoft.com/office/drawing/2014/main" id="{3C463F65-19FF-EFB5-1362-E776A3FEF4D0}"/>
              </a:ext>
            </a:extLst>
          </p:cNvPr>
          <p:cNvSpPr/>
          <p:nvPr/>
        </p:nvSpPr>
        <p:spPr bwMode="auto">
          <a:xfrm>
            <a:off x="5370801" y="6100592"/>
            <a:ext cx="452322" cy="96118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9920534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785F5BAE-7019-CB5D-98F6-7415626E0B35}"/>
              </a:ext>
            </a:extLst>
          </p:cNvPr>
          <p:cNvSpPr>
            <a:spLocks noGrp="1"/>
          </p:cNvSpPr>
          <p:nvPr>
            <p:ph type="title"/>
          </p:nvPr>
        </p:nvSpPr>
        <p:spPr/>
        <p:txBody>
          <a:bodyPr/>
          <a:lstStyle/>
          <a:p>
            <a:r>
              <a:rPr kumimoji="1" lang="ja-JP" altLang="en-US" dirty="0"/>
              <a:t>ダミー変数化の意味</a:t>
            </a:r>
          </a:p>
        </p:txBody>
      </p:sp>
      <p:sp>
        <p:nvSpPr>
          <p:cNvPr id="9" name="コンテンツ プレースホルダー 8">
            <a:extLst>
              <a:ext uri="{FF2B5EF4-FFF2-40B4-BE49-F238E27FC236}">
                <a16:creationId xmlns="" xmlns:a16="http://schemas.microsoft.com/office/drawing/2014/main" id="{A26D92DC-3C85-92EB-B443-459AEC17C5ED}"/>
              </a:ext>
            </a:extLst>
          </p:cNvPr>
          <p:cNvSpPr>
            <a:spLocks noGrp="1"/>
          </p:cNvSpPr>
          <p:nvPr>
            <p:ph idx="1"/>
          </p:nvPr>
        </p:nvSpPr>
        <p:spPr>
          <a:xfrm>
            <a:off x="434041" y="1853072"/>
            <a:ext cx="16556097" cy="2509504"/>
          </a:xfrm>
        </p:spPr>
        <p:txBody>
          <a:bodyPr>
            <a:normAutofit/>
          </a:bodyPr>
          <a:lstStyle/>
          <a:p>
            <a:r>
              <a:rPr lang="ja-JP" altLang="en-US" sz="4000" dirty="0"/>
              <a:t>大小関係がないカテゴリー変数を整数に変換すると、たとえば「アジア</a:t>
            </a:r>
            <a:r>
              <a:rPr lang="en-US" altLang="ja-JP" sz="4000" dirty="0"/>
              <a:t>(1)</a:t>
            </a:r>
            <a:r>
              <a:rPr lang="ja-JP" altLang="en-US" sz="4000" dirty="0"/>
              <a:t>は北米</a:t>
            </a:r>
            <a:r>
              <a:rPr lang="en-US" altLang="ja-JP" sz="4000" dirty="0"/>
              <a:t>(3)</a:t>
            </a:r>
            <a:r>
              <a:rPr lang="ja-JP" altLang="en-US" sz="4000" dirty="0"/>
              <a:t>よりも欧州</a:t>
            </a:r>
            <a:r>
              <a:rPr lang="en-US" altLang="ja-JP" sz="4000" dirty="0"/>
              <a:t>(2)</a:t>
            </a:r>
            <a:r>
              <a:rPr lang="ja-JP" altLang="en-US" sz="4000" dirty="0"/>
              <a:t>に近い」というような本来存在しない大小関係が付加されてしまうので、そのようなことが起きないダミー変数化が用いられる。</a:t>
            </a:r>
          </a:p>
        </p:txBody>
      </p:sp>
      <p:sp>
        <p:nvSpPr>
          <p:cNvPr id="4" name="フッター プレースホルダー 3">
            <a:extLst>
              <a:ext uri="{FF2B5EF4-FFF2-40B4-BE49-F238E27FC236}">
                <a16:creationId xmlns="" xmlns:a16="http://schemas.microsoft.com/office/drawing/2014/main" id="{3D317D4A-A06B-42C2-9551-4BEB3132591D}"/>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9E03CAD8-4DA4-67BB-CBD8-A4333E8C5BD7}"/>
              </a:ext>
            </a:extLst>
          </p:cNvPr>
          <p:cNvSpPr>
            <a:spLocks noGrp="1"/>
          </p:cNvSpPr>
          <p:nvPr>
            <p:ph type="sldNum" sz="quarter" idx="4"/>
          </p:nvPr>
        </p:nvSpPr>
        <p:spPr/>
        <p:txBody>
          <a:bodyPr/>
          <a:lstStyle/>
          <a:p>
            <a:pPr>
              <a:defRPr/>
            </a:pPr>
            <a:fld id="{E62AD30C-4FD0-4E41-9633-AA73C86D07D0}" type="slidenum">
              <a:rPr lang="ja-JP" altLang="en-US" smtClean="0"/>
              <a:pPr>
                <a:defRPr/>
              </a:pPr>
              <a:t>74</a:t>
            </a:fld>
            <a:endParaRPr lang="en-US" altLang="ja-JP" dirty="0"/>
          </a:p>
        </p:txBody>
      </p:sp>
      <p:graphicFrame>
        <p:nvGraphicFramePr>
          <p:cNvPr id="10" name="表 9">
            <a:extLst>
              <a:ext uri="{FF2B5EF4-FFF2-40B4-BE49-F238E27FC236}">
                <a16:creationId xmlns="" xmlns:a16="http://schemas.microsoft.com/office/drawing/2014/main" id="{3F783E42-DF70-60B2-A66F-5CB2AEAA3A01}"/>
              </a:ext>
            </a:extLst>
          </p:cNvPr>
          <p:cNvGraphicFramePr>
            <a:graphicFrameLocks noGrp="1"/>
          </p:cNvGraphicFramePr>
          <p:nvPr>
            <p:extLst/>
          </p:nvPr>
        </p:nvGraphicFramePr>
        <p:xfrm>
          <a:off x="3988445" y="5392919"/>
          <a:ext cx="3118816" cy="2895600"/>
        </p:xfrm>
        <a:graphic>
          <a:graphicData uri="http://schemas.openxmlformats.org/drawingml/2006/table">
            <a:tbl>
              <a:tblPr firstRow="1" bandRow="1">
                <a:tableStyleId>{073A0DAA-6AF3-43AB-8588-CEC1D06C72B9}</a:tableStyleId>
              </a:tblPr>
              <a:tblGrid>
                <a:gridCol w="3118816">
                  <a:extLst>
                    <a:ext uri="{9D8B030D-6E8A-4147-A177-3AD203B41FA5}">
                      <a16:colId xmlns="" xmlns:a16="http://schemas.microsoft.com/office/drawing/2014/main" val="1265042816"/>
                    </a:ext>
                  </a:extLst>
                </a:gridCol>
              </a:tblGrid>
              <a:tr h="370840">
                <a:tc>
                  <a:txBody>
                    <a:bodyPr/>
                    <a:lstStyle/>
                    <a:p>
                      <a:pPr algn="ctr"/>
                      <a:r>
                        <a:rPr kumimoji="1" lang="ja-JP" altLang="en-US" sz="3200" dirty="0"/>
                        <a:t>店舗エリア</a:t>
                      </a:r>
                    </a:p>
                  </a:txBody>
                  <a:tcPr/>
                </a:tc>
                <a:extLst>
                  <a:ext uri="{0D108BD9-81ED-4DB2-BD59-A6C34878D82A}">
                    <a16:rowId xmlns="" xmlns:a16="http://schemas.microsoft.com/office/drawing/2014/main" val="3191198439"/>
                  </a:ext>
                </a:extLst>
              </a:tr>
              <a:tr h="449692">
                <a:tc>
                  <a:txBody>
                    <a:bodyPr/>
                    <a:lstStyle/>
                    <a:p>
                      <a:pPr algn="ctr"/>
                      <a:r>
                        <a:rPr kumimoji="1" lang="ja-JP" altLang="en-US" sz="3200" dirty="0"/>
                        <a:t>アジア</a:t>
                      </a:r>
                    </a:p>
                  </a:txBody>
                  <a:tcPr/>
                </a:tc>
                <a:extLst>
                  <a:ext uri="{0D108BD9-81ED-4DB2-BD59-A6C34878D82A}">
                    <a16:rowId xmlns="" xmlns:a16="http://schemas.microsoft.com/office/drawing/2014/main" val="2524818139"/>
                  </a:ext>
                </a:extLst>
              </a:tr>
              <a:tr h="370840">
                <a:tc>
                  <a:txBody>
                    <a:bodyPr/>
                    <a:lstStyle/>
                    <a:p>
                      <a:pPr algn="ctr"/>
                      <a:r>
                        <a:rPr kumimoji="1" lang="ja-JP" altLang="en-US" sz="3200" dirty="0"/>
                        <a:t>欧州</a:t>
                      </a:r>
                    </a:p>
                  </a:txBody>
                  <a:tcPr/>
                </a:tc>
                <a:extLst>
                  <a:ext uri="{0D108BD9-81ED-4DB2-BD59-A6C34878D82A}">
                    <a16:rowId xmlns="" xmlns:a16="http://schemas.microsoft.com/office/drawing/2014/main" val="4178739032"/>
                  </a:ext>
                </a:extLst>
              </a:tr>
              <a:tr h="370840">
                <a:tc>
                  <a:txBody>
                    <a:bodyPr/>
                    <a:lstStyle/>
                    <a:p>
                      <a:pPr algn="ctr"/>
                      <a:r>
                        <a:rPr kumimoji="1" lang="ja-JP" altLang="en-US" sz="3200" dirty="0"/>
                        <a:t>北米</a:t>
                      </a:r>
                    </a:p>
                  </a:txBody>
                  <a:tcPr/>
                </a:tc>
                <a:extLst>
                  <a:ext uri="{0D108BD9-81ED-4DB2-BD59-A6C34878D82A}">
                    <a16:rowId xmlns="" xmlns:a16="http://schemas.microsoft.com/office/drawing/2014/main" val="3950388876"/>
                  </a:ext>
                </a:extLst>
              </a:tr>
              <a:tr h="370840">
                <a:tc>
                  <a:txBody>
                    <a:bodyPr/>
                    <a:lstStyle/>
                    <a:p>
                      <a:pPr algn="ctr"/>
                      <a:r>
                        <a:rPr kumimoji="1" lang="ja-JP" altLang="en-US" sz="3200" dirty="0"/>
                        <a:t>それ以外</a:t>
                      </a:r>
                    </a:p>
                  </a:txBody>
                  <a:tcPr/>
                </a:tc>
                <a:extLst>
                  <a:ext uri="{0D108BD9-81ED-4DB2-BD59-A6C34878D82A}">
                    <a16:rowId xmlns="" xmlns:a16="http://schemas.microsoft.com/office/drawing/2014/main" val="3248345761"/>
                  </a:ext>
                </a:extLst>
              </a:tr>
            </a:tbl>
          </a:graphicData>
        </a:graphic>
      </p:graphicFrame>
      <p:sp>
        <p:nvSpPr>
          <p:cNvPr id="11" name="矢印: 右 10">
            <a:extLst>
              <a:ext uri="{FF2B5EF4-FFF2-40B4-BE49-F238E27FC236}">
                <a16:creationId xmlns="" xmlns:a16="http://schemas.microsoft.com/office/drawing/2014/main" id="{1ABBF4ED-D09B-9AB2-9957-AC6097C6B3F1}"/>
              </a:ext>
            </a:extLst>
          </p:cNvPr>
          <p:cNvSpPr/>
          <p:nvPr/>
        </p:nvSpPr>
        <p:spPr bwMode="auto">
          <a:xfrm>
            <a:off x="7788798" y="6688056"/>
            <a:ext cx="452322" cy="961185"/>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graphicFrame>
        <p:nvGraphicFramePr>
          <p:cNvPr id="12" name="表 11">
            <a:extLst>
              <a:ext uri="{FF2B5EF4-FFF2-40B4-BE49-F238E27FC236}">
                <a16:creationId xmlns="" xmlns:a16="http://schemas.microsoft.com/office/drawing/2014/main" id="{FA4DA6FC-1E04-2D0F-B15D-41F9B7A64666}"/>
              </a:ext>
            </a:extLst>
          </p:cNvPr>
          <p:cNvGraphicFramePr>
            <a:graphicFrameLocks noGrp="1"/>
          </p:cNvGraphicFramePr>
          <p:nvPr>
            <p:extLst/>
          </p:nvPr>
        </p:nvGraphicFramePr>
        <p:xfrm>
          <a:off x="8706109" y="5349942"/>
          <a:ext cx="4361180" cy="2895600"/>
        </p:xfrm>
        <a:graphic>
          <a:graphicData uri="http://schemas.openxmlformats.org/drawingml/2006/table">
            <a:tbl>
              <a:tblPr firstRow="1" bandRow="1">
                <a:tableStyleId>{073A0DAA-6AF3-43AB-8588-CEC1D06C72B9}</a:tableStyleId>
              </a:tblPr>
              <a:tblGrid>
                <a:gridCol w="4361180">
                  <a:extLst>
                    <a:ext uri="{9D8B030D-6E8A-4147-A177-3AD203B41FA5}">
                      <a16:colId xmlns="" xmlns:a16="http://schemas.microsoft.com/office/drawing/2014/main" val="2362565934"/>
                    </a:ext>
                  </a:extLst>
                </a:gridCol>
              </a:tblGrid>
              <a:tr h="370840">
                <a:tc>
                  <a:txBody>
                    <a:bodyPr/>
                    <a:lstStyle/>
                    <a:p>
                      <a:pPr algn="ctr"/>
                      <a:r>
                        <a:rPr kumimoji="1" lang="ja-JP" altLang="en-US" sz="3200" dirty="0"/>
                        <a:t>整数化した店舗エリア</a:t>
                      </a:r>
                    </a:p>
                  </a:txBody>
                  <a:tcPr/>
                </a:tc>
                <a:extLst>
                  <a:ext uri="{0D108BD9-81ED-4DB2-BD59-A6C34878D82A}">
                    <a16:rowId xmlns="" xmlns:a16="http://schemas.microsoft.com/office/drawing/2014/main" val="3191198439"/>
                  </a:ext>
                </a:extLst>
              </a:tr>
              <a:tr h="370840">
                <a:tc>
                  <a:txBody>
                    <a:bodyPr/>
                    <a:lstStyle/>
                    <a:p>
                      <a:pPr algn="ctr"/>
                      <a:r>
                        <a:rPr kumimoji="1" lang="en-US" altLang="ja-JP" sz="3200" dirty="0"/>
                        <a:t>1</a:t>
                      </a:r>
                      <a:endParaRPr kumimoji="1" lang="ja-JP" altLang="en-US" sz="3200" dirty="0"/>
                    </a:p>
                  </a:txBody>
                  <a:tcPr/>
                </a:tc>
                <a:extLst>
                  <a:ext uri="{0D108BD9-81ED-4DB2-BD59-A6C34878D82A}">
                    <a16:rowId xmlns="" xmlns:a16="http://schemas.microsoft.com/office/drawing/2014/main" val="2524818139"/>
                  </a:ext>
                </a:extLst>
              </a:tr>
              <a:tr h="370840">
                <a:tc>
                  <a:txBody>
                    <a:bodyPr/>
                    <a:lstStyle/>
                    <a:p>
                      <a:pPr algn="ctr"/>
                      <a:r>
                        <a:rPr kumimoji="1" lang="en-US" altLang="ja-JP" sz="3200" dirty="0"/>
                        <a:t>2</a:t>
                      </a:r>
                      <a:endParaRPr kumimoji="1" lang="ja-JP" altLang="en-US" sz="3200" dirty="0"/>
                    </a:p>
                  </a:txBody>
                  <a:tcPr/>
                </a:tc>
                <a:extLst>
                  <a:ext uri="{0D108BD9-81ED-4DB2-BD59-A6C34878D82A}">
                    <a16:rowId xmlns="" xmlns:a16="http://schemas.microsoft.com/office/drawing/2014/main" val="4178739032"/>
                  </a:ext>
                </a:extLst>
              </a:tr>
              <a:tr h="370840">
                <a:tc>
                  <a:txBody>
                    <a:bodyPr/>
                    <a:lstStyle/>
                    <a:p>
                      <a:pPr algn="ctr"/>
                      <a:r>
                        <a:rPr kumimoji="1" lang="en-US" altLang="ja-JP" sz="3200" dirty="0"/>
                        <a:t>3</a:t>
                      </a:r>
                      <a:endParaRPr kumimoji="1" lang="ja-JP" altLang="en-US" sz="3200" dirty="0"/>
                    </a:p>
                  </a:txBody>
                  <a:tcPr/>
                </a:tc>
                <a:extLst>
                  <a:ext uri="{0D108BD9-81ED-4DB2-BD59-A6C34878D82A}">
                    <a16:rowId xmlns="" xmlns:a16="http://schemas.microsoft.com/office/drawing/2014/main" val="3950388876"/>
                  </a:ext>
                </a:extLst>
              </a:tr>
              <a:tr h="370840">
                <a:tc>
                  <a:txBody>
                    <a:bodyPr/>
                    <a:lstStyle/>
                    <a:p>
                      <a:pPr algn="ctr"/>
                      <a:r>
                        <a:rPr kumimoji="1" lang="en-US" altLang="ja-JP" sz="3200" dirty="0"/>
                        <a:t>4</a:t>
                      </a:r>
                      <a:endParaRPr kumimoji="1" lang="ja-JP" altLang="en-US" sz="3200" dirty="0"/>
                    </a:p>
                  </a:txBody>
                  <a:tcPr/>
                </a:tc>
                <a:extLst>
                  <a:ext uri="{0D108BD9-81ED-4DB2-BD59-A6C34878D82A}">
                    <a16:rowId xmlns="" xmlns:a16="http://schemas.microsoft.com/office/drawing/2014/main" val="3248345761"/>
                  </a:ext>
                </a:extLst>
              </a:tr>
            </a:tbl>
          </a:graphicData>
        </a:graphic>
      </p:graphicFrame>
      <p:grpSp>
        <p:nvGrpSpPr>
          <p:cNvPr id="16" name="グループ化 15">
            <a:extLst>
              <a:ext uri="{FF2B5EF4-FFF2-40B4-BE49-F238E27FC236}">
                <a16:creationId xmlns="" xmlns:a16="http://schemas.microsoft.com/office/drawing/2014/main" id="{030B9CED-B19A-042C-23A4-8C7D67DC99CF}"/>
              </a:ext>
            </a:extLst>
          </p:cNvPr>
          <p:cNvGrpSpPr/>
          <p:nvPr/>
        </p:nvGrpSpPr>
        <p:grpSpPr>
          <a:xfrm>
            <a:off x="3470114" y="5695745"/>
            <a:ext cx="10189132" cy="2509505"/>
            <a:chOff x="1275231" y="3952111"/>
            <a:chExt cx="11809312" cy="3936162"/>
          </a:xfrm>
        </p:grpSpPr>
        <p:cxnSp>
          <p:nvCxnSpPr>
            <p:cNvPr id="14" name="直線コネクタ 13">
              <a:extLst>
                <a:ext uri="{FF2B5EF4-FFF2-40B4-BE49-F238E27FC236}">
                  <a16:creationId xmlns="" xmlns:a16="http://schemas.microsoft.com/office/drawing/2014/main" id="{AE790F8D-5C98-9C1C-202F-08D382D8E182}"/>
                </a:ext>
              </a:extLst>
            </p:cNvPr>
            <p:cNvCxnSpPr>
              <a:cxnSpLocks/>
            </p:cNvCxnSpPr>
            <p:nvPr/>
          </p:nvCxnSpPr>
          <p:spPr bwMode="auto">
            <a:xfrm>
              <a:off x="1275231" y="3952111"/>
              <a:ext cx="11809312" cy="3936162"/>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5" name="直線コネクタ 14">
              <a:extLst>
                <a:ext uri="{FF2B5EF4-FFF2-40B4-BE49-F238E27FC236}">
                  <a16:creationId xmlns="" xmlns:a16="http://schemas.microsoft.com/office/drawing/2014/main" id="{E0AEC2C1-D7E7-CE59-5760-02E71A9BB5D0}"/>
                </a:ext>
              </a:extLst>
            </p:cNvPr>
            <p:cNvCxnSpPr>
              <a:cxnSpLocks/>
            </p:cNvCxnSpPr>
            <p:nvPr/>
          </p:nvCxnSpPr>
          <p:spPr bwMode="auto">
            <a:xfrm flipV="1">
              <a:off x="1275231" y="3952111"/>
              <a:ext cx="11809312" cy="3936162"/>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548607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7200" dirty="0" smtClean="0"/>
              <a:t>4-2. </a:t>
            </a:r>
            <a:r>
              <a:rPr lang="ja-JP" altLang="en-US" sz="7200" dirty="0" smtClean="0"/>
              <a:t>線形</a:t>
            </a:r>
            <a:r>
              <a:rPr lang="ja-JP" altLang="en-US" sz="7200" dirty="0"/>
              <a:t>重回帰のプログラミング</a:t>
            </a:r>
            <a:endParaRPr kumimoji="1" lang="ja-JP" altLang="en-US" sz="8000" dirty="0"/>
          </a:p>
        </p:txBody>
      </p:sp>
      <p:sp>
        <p:nvSpPr>
          <p:cNvPr id="3" name="テキスト プレースホルダー 2"/>
          <p:cNvSpPr>
            <a:spLocks noGrp="1"/>
          </p:cNvSpPr>
          <p:nvPr>
            <p:ph type="body" idx="1"/>
          </p:nvPr>
        </p:nvSpPr>
        <p:spPr/>
        <p:txBody>
          <a:bodyPr>
            <a:normAutofit/>
          </a:bodyPr>
          <a:lstStyle/>
          <a:p>
            <a:endParaRPr lang="en-US" altLang="ja-JP" sz="3200" dirty="0"/>
          </a:p>
        </p:txBody>
      </p:sp>
      <p:sp>
        <p:nvSpPr>
          <p:cNvPr id="6" name="フッター プレースホルダー 5"/>
          <p:cNvSpPr>
            <a:spLocks noGrp="1"/>
          </p:cNvSpPr>
          <p:nvPr>
            <p:ph type="ftr" sz="quarter" idx="10"/>
          </p:nvPr>
        </p:nvSpPr>
        <p:spPr/>
        <p:txBody>
          <a:bodyPr/>
          <a:lstStyle/>
          <a:p>
            <a:r>
              <a:rPr lang="en-US" altLang="ja-JP">
                <a:solidFill>
                  <a:srgbClr val="FFFFFF">
                    <a:lumMod val="75000"/>
                  </a:srgbClr>
                </a:solidFill>
              </a:rPr>
              <a:t>Copyright © 2022 by INIAD</a:t>
            </a:r>
            <a:endParaRPr dirty="0">
              <a:solidFill>
                <a:srgbClr val="FFFFFF">
                  <a:lumMod val="75000"/>
                </a:srgbClr>
              </a:solidFill>
            </a:endParaRPr>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solidFill>
                  <a:srgbClr val="FFFFFF">
                    <a:lumMod val="75000"/>
                  </a:srgbClr>
                </a:solidFill>
              </a:rPr>
              <a:pPr>
                <a:defRPr/>
              </a:pPr>
              <a:t>75</a:t>
            </a:fld>
            <a:endParaRPr lang="en-US" altLang="ja-JP" dirty="0">
              <a:solidFill>
                <a:srgbClr val="FFFFFF">
                  <a:lumMod val="75000"/>
                </a:srgbClr>
              </a:solidFill>
            </a:endParaRPr>
          </a:p>
        </p:txBody>
      </p:sp>
      <p:sp>
        <p:nvSpPr>
          <p:cNvPr id="4" name="正方形/長方形 3"/>
          <p:cNvSpPr/>
          <p:nvPr/>
        </p:nvSpPr>
        <p:spPr bwMode="auto">
          <a:xfrm>
            <a:off x="4691943" y="5823223"/>
            <a:ext cx="6912768" cy="864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303338"/>
            <a:r>
              <a:rPr lang="en-US" altLang="ja-JP" sz="3600" dirty="0"/>
              <a:t>Linear_regression_r2.ipynb</a:t>
            </a:r>
          </a:p>
          <a:p>
            <a:pPr marL="0" marR="0" indent="0" algn="ctr" defTabSz="1303338" rtl="0" eaLnBrk="1" fontAlgn="base" latinLnBrk="0" hangingPunct="1">
              <a:lnSpc>
                <a:spcPct val="100000"/>
              </a:lnSpc>
              <a:spcBef>
                <a:spcPct val="0"/>
              </a:spcBef>
              <a:spcAft>
                <a:spcPct val="0"/>
              </a:spcAft>
              <a:buClrTx/>
              <a:buSzTx/>
              <a:buFontTx/>
              <a:buNone/>
              <a:tabLst/>
            </a:pPr>
            <a:endParaRPr kumimoji="1" lang="ja-JP" altLang="en-US" sz="3600" b="0" i="0" u="none" strike="noStrike" cap="none" normalizeH="0" baseline="0" dirty="0" smtClean="0">
              <a:ln>
                <a:noFill/>
              </a:ln>
              <a:solidFill>
                <a:schemeClr val="tx1"/>
              </a:solidFill>
              <a:effectLst/>
            </a:endParaRPr>
          </a:p>
        </p:txBody>
      </p:sp>
      <p:sp>
        <p:nvSpPr>
          <p:cNvPr id="8" name="正方形/長方形 7"/>
          <p:cNvSpPr/>
          <p:nvPr/>
        </p:nvSpPr>
        <p:spPr bwMode="auto">
          <a:xfrm>
            <a:off x="2387687" y="7011355"/>
            <a:ext cx="13115481" cy="144016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303338"/>
            <a:r>
              <a:rPr lang="ja-JP" altLang="en-US" sz="3200" dirty="0" smtClean="0">
                <a:latin typeface="+mj-ea"/>
                <a:ea typeface="+mj-ea"/>
              </a:rPr>
              <a:t>以下では、上の名前の</a:t>
            </a:r>
            <a:r>
              <a:rPr lang="en-US" altLang="ja-JP" sz="3200" dirty="0" smtClean="0">
                <a:latin typeface="+mj-ea"/>
                <a:ea typeface="+mj-ea"/>
              </a:rPr>
              <a:t>notebook</a:t>
            </a:r>
            <a:r>
              <a:rPr lang="ja-JP" altLang="en-US" sz="3200" dirty="0" smtClean="0">
                <a:latin typeface="+mj-ea"/>
                <a:ea typeface="+mj-ea"/>
              </a:rPr>
              <a:t>を用います。</a:t>
            </a:r>
            <a:r>
              <a:rPr lang="en-US" altLang="ja-JP" sz="3200" dirty="0" smtClean="0">
                <a:latin typeface="+mj-ea"/>
                <a:ea typeface="+mj-ea"/>
              </a:rPr>
              <a:t>Cell_20</a:t>
            </a:r>
            <a:r>
              <a:rPr lang="ja-JP" altLang="en-US" sz="3200" dirty="0" smtClean="0">
                <a:latin typeface="+mj-ea"/>
                <a:ea typeface="+mj-ea"/>
              </a:rPr>
              <a:t>までは、</a:t>
            </a:r>
            <a:r>
              <a:rPr lang="en-US" altLang="ja-JP" sz="3200" dirty="0" smtClean="0">
                <a:latin typeface="+mj-ea"/>
                <a:ea typeface="+mj-ea"/>
              </a:rPr>
              <a:t>CS3-08</a:t>
            </a:r>
            <a:r>
              <a:rPr lang="ja-JP" altLang="en-US" sz="3200" dirty="0" smtClean="0">
                <a:latin typeface="+mj-ea"/>
                <a:ea typeface="+mj-ea"/>
              </a:rPr>
              <a:t>と同じものになりますが、簡単のため、資料は一部省略しています。</a:t>
            </a:r>
            <a:endParaRPr lang="en-US" altLang="ja-JP" sz="3200" dirty="0">
              <a:latin typeface="+mj-ea"/>
              <a:ea typeface="+mj-ea"/>
            </a:endParaRPr>
          </a:p>
          <a:p>
            <a:pPr marL="0" marR="0" indent="0" algn="ctr" defTabSz="1303338" rtl="0" eaLnBrk="1" fontAlgn="base" latinLnBrk="0" hangingPunct="1">
              <a:lnSpc>
                <a:spcPct val="100000"/>
              </a:lnSpc>
              <a:spcBef>
                <a:spcPct val="0"/>
              </a:spcBef>
              <a:spcAft>
                <a:spcPct val="0"/>
              </a:spcAft>
              <a:buClrTx/>
              <a:buSzTx/>
              <a:buFontTx/>
              <a:buNone/>
              <a:tabLst/>
            </a:pPr>
            <a:r>
              <a:rPr kumimoji="1" lang="ja-JP" altLang="en-US" sz="3200" b="0" i="0" u="none" strike="noStrike" cap="none" normalizeH="0" baseline="0" dirty="0" smtClean="0">
                <a:ln>
                  <a:noFill/>
                </a:ln>
                <a:solidFill>
                  <a:schemeClr val="tx1"/>
                </a:solidFill>
                <a:effectLst/>
                <a:latin typeface="+mj-ea"/>
                <a:ea typeface="+mj-ea"/>
              </a:rPr>
              <a:t>必要に応じて、</a:t>
            </a:r>
            <a:r>
              <a:rPr kumimoji="1" lang="en-US" altLang="ja-JP" sz="3200" b="0" i="0" u="none" strike="noStrike" cap="none" normalizeH="0" baseline="0" dirty="0" smtClean="0">
                <a:ln>
                  <a:noFill/>
                </a:ln>
                <a:solidFill>
                  <a:schemeClr val="tx1"/>
                </a:solidFill>
                <a:effectLst/>
                <a:latin typeface="+mj-ea"/>
                <a:ea typeface="+mj-ea"/>
              </a:rPr>
              <a:t>CS3-08</a:t>
            </a:r>
            <a:r>
              <a:rPr kumimoji="1" lang="ja-JP" altLang="en-US" sz="3200" b="0" i="0" u="none" strike="noStrike" cap="none" normalizeH="0" baseline="0" dirty="0" smtClean="0">
                <a:ln>
                  <a:noFill/>
                </a:ln>
                <a:solidFill>
                  <a:schemeClr val="tx1"/>
                </a:solidFill>
                <a:effectLst/>
                <a:latin typeface="+mj-ea"/>
                <a:ea typeface="+mj-ea"/>
              </a:rPr>
              <a:t>の</a:t>
            </a:r>
            <a:r>
              <a:rPr kumimoji="1" lang="en-US" altLang="ja-JP" sz="3200" b="0" i="0" u="none" strike="noStrike" cap="none" normalizeH="0" baseline="0" dirty="0" smtClean="0">
                <a:ln>
                  <a:noFill/>
                </a:ln>
                <a:solidFill>
                  <a:schemeClr val="tx1"/>
                </a:solidFill>
                <a:effectLst/>
                <a:latin typeface="+mj-ea"/>
                <a:ea typeface="+mj-ea"/>
              </a:rPr>
              <a:t>MOOCS</a:t>
            </a:r>
            <a:r>
              <a:rPr kumimoji="1" lang="ja-JP" altLang="en-US" sz="3200" b="0" i="0" u="none" strike="noStrike" cap="none" normalizeH="0" baseline="0" dirty="0" smtClean="0">
                <a:ln>
                  <a:noFill/>
                </a:ln>
                <a:solidFill>
                  <a:schemeClr val="tx1"/>
                </a:solidFill>
                <a:effectLst/>
                <a:latin typeface="+mj-ea"/>
                <a:ea typeface="+mj-ea"/>
              </a:rPr>
              <a:t>をご参照ください。</a:t>
            </a:r>
          </a:p>
        </p:txBody>
      </p:sp>
      <p:sp>
        <p:nvSpPr>
          <p:cNvPr id="9" name="正方形/長方形 8"/>
          <p:cNvSpPr/>
          <p:nvPr/>
        </p:nvSpPr>
        <p:spPr>
          <a:xfrm>
            <a:off x="1063923" y="8709930"/>
            <a:ext cx="15043682" cy="461665"/>
          </a:xfrm>
          <a:prstGeom prst="rect">
            <a:avLst/>
          </a:prstGeom>
        </p:spPr>
        <p:txBody>
          <a:bodyPr wrap="square">
            <a:spAutoFit/>
          </a:bodyPr>
          <a:lstStyle/>
          <a:p>
            <a:r>
              <a:rPr lang="en-US" altLang="ja-JP" dirty="0" smtClean="0">
                <a:solidFill>
                  <a:srgbClr val="202122"/>
                </a:solidFill>
                <a:latin typeface="+mj-ea"/>
                <a:ea typeface="+mj-ea"/>
              </a:rPr>
              <a:t>※CS3-08  </a:t>
            </a:r>
            <a:r>
              <a:rPr lang="en-US" altLang="ja-JP" dirty="0">
                <a:solidFill>
                  <a:srgbClr val="202122"/>
                </a:solidFill>
                <a:latin typeface="+mj-ea"/>
                <a:ea typeface="+mj-ea"/>
              </a:rPr>
              <a:t>https://moocs.iniad.org/courses/2023/IE111/cs3-08/00</a:t>
            </a:r>
            <a:endParaRPr lang="en-US" altLang="ja-JP" dirty="0" smtClean="0">
              <a:solidFill>
                <a:srgbClr val="202122"/>
              </a:solidFill>
              <a:latin typeface="+mj-ea"/>
              <a:ea typeface="+mj-ea"/>
            </a:endParaRPr>
          </a:p>
        </p:txBody>
      </p:sp>
    </p:spTree>
    <p:extLst>
      <p:ext uri="{BB962C8B-B14F-4D97-AF65-F5344CB8AC3E}">
        <p14:creationId xmlns:p14="http://schemas.microsoft.com/office/powerpoint/2010/main" val="13279608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CSV</a:t>
            </a:r>
            <a:r>
              <a:rPr lang="ja-JP" altLang="en-US" dirty="0"/>
              <a:t>ファイルのデータの概要</a:t>
            </a:r>
            <a:endParaRPr kumimoji="1" lang="ja-JP" altLang="en-US" dirty="0"/>
          </a:p>
        </p:txBody>
      </p:sp>
      <p:sp>
        <p:nvSpPr>
          <p:cNvPr id="3" name="コンテンツ プレースホルダー 2"/>
          <p:cNvSpPr>
            <a:spLocks noGrp="1"/>
          </p:cNvSpPr>
          <p:nvPr>
            <p:ph idx="1"/>
          </p:nvPr>
        </p:nvSpPr>
        <p:spPr>
          <a:xfrm>
            <a:off x="406542" y="1496272"/>
            <a:ext cx="16593345" cy="4110927"/>
          </a:xfrm>
        </p:spPr>
        <p:txBody>
          <a:bodyPr>
            <a:noAutofit/>
          </a:bodyPr>
          <a:lstStyle/>
          <a:p>
            <a:r>
              <a:rPr lang="en-US" altLang="ja-JP" sz="4000" dirty="0"/>
              <a:t>student-por-gp.csv </a:t>
            </a:r>
            <a:r>
              <a:rPr lang="ja-JP" altLang="en-US" sz="4000" dirty="0"/>
              <a:t>は、ポルトガルのある学校の生徒の属性と成績をまとめたものです。</a:t>
            </a:r>
            <a:endParaRPr lang="en-US" altLang="ja-JP" sz="4000" dirty="0"/>
          </a:p>
          <a:p>
            <a:pPr lvl="1"/>
            <a:r>
              <a:rPr lang="en-US" altLang="ja-JP" sz="3200" dirty="0">
                <a:hlinkClick r:id="rId2"/>
              </a:rPr>
              <a:t>https://archive.ics.uci.edu/ml/datasets/student+performance</a:t>
            </a:r>
            <a:r>
              <a:rPr lang="ja-JP" altLang="en-US" sz="3200" dirty="0"/>
              <a:t> を加工</a:t>
            </a:r>
            <a:endParaRPr lang="en-US" altLang="ja-JP" sz="3200" dirty="0"/>
          </a:p>
          <a:p>
            <a:r>
              <a:rPr lang="ja-JP" altLang="en-US" sz="4000" dirty="0"/>
              <a:t>このデータをもとに、生徒の各属性が、成績とどのような関係にあるかを分析してみましょう。</a:t>
            </a:r>
            <a:endParaRPr lang="en-US" altLang="ja-JP" sz="4000" dirty="0"/>
          </a:p>
        </p:txBody>
      </p:sp>
      <p:sp>
        <p:nvSpPr>
          <p:cNvPr id="8" name="フッター プレースホルダー 7"/>
          <p:cNvSpPr>
            <a:spLocks noGrp="1"/>
          </p:cNvSpPr>
          <p:nvPr>
            <p:ph type="ftr" sz="quarter" idx="3"/>
          </p:nvPr>
        </p:nvSpPr>
        <p:spPr/>
        <p:txBody>
          <a:bodyPr/>
          <a:lstStyle/>
          <a:p>
            <a:r>
              <a:rPr lang="en-US"/>
              <a:t>Copyright © 2022 by INIAD</a:t>
            </a:r>
            <a:endParaRPr lang="ja-JP" altLang="en-US" dirty="0"/>
          </a:p>
        </p:txBody>
      </p:sp>
      <p:pic>
        <p:nvPicPr>
          <p:cNvPr id="6" name="図 5">
            <a:extLst>
              <a:ext uri="{FF2B5EF4-FFF2-40B4-BE49-F238E27FC236}">
                <a16:creationId xmlns="" xmlns:a16="http://schemas.microsoft.com/office/drawing/2014/main" id="{B8958652-779D-159D-D747-A2757D08D25B}"/>
              </a:ext>
            </a:extLst>
          </p:cNvPr>
          <p:cNvPicPr>
            <a:picLocks noChangeAspect="1"/>
          </p:cNvPicPr>
          <p:nvPr/>
        </p:nvPicPr>
        <p:blipFill>
          <a:blip r:embed="rId3"/>
          <a:stretch>
            <a:fillRect/>
          </a:stretch>
        </p:blipFill>
        <p:spPr>
          <a:xfrm>
            <a:off x="1016000" y="6015831"/>
            <a:ext cx="15382972" cy="2523133"/>
          </a:xfrm>
          <a:prstGeom prst="rect">
            <a:avLst/>
          </a:prstGeom>
          <a:ln>
            <a:solidFill>
              <a:schemeClr val="tx1"/>
            </a:solidFill>
          </a:ln>
        </p:spPr>
      </p:pic>
      <p:sp>
        <p:nvSpPr>
          <p:cNvPr id="4" name="スライド番号プレースホルダー 3">
            <a:extLst>
              <a:ext uri="{FF2B5EF4-FFF2-40B4-BE49-F238E27FC236}">
                <a16:creationId xmlns="" xmlns:a16="http://schemas.microsoft.com/office/drawing/2014/main" id="{0D808927-A868-1F49-8F75-6E64505C2C51}"/>
              </a:ext>
            </a:extLst>
          </p:cNvPr>
          <p:cNvSpPr>
            <a:spLocks noGrp="1"/>
          </p:cNvSpPr>
          <p:nvPr>
            <p:ph type="sldNum" sz="quarter" idx="4"/>
          </p:nvPr>
        </p:nvSpPr>
        <p:spPr/>
        <p:txBody>
          <a:bodyPr/>
          <a:lstStyle/>
          <a:p>
            <a:pPr>
              <a:defRPr/>
            </a:pPr>
            <a:fld id="{E62AD30C-4FD0-4E41-9633-AA73C86D07D0}" type="slidenum">
              <a:rPr lang="ja-JP" altLang="en-US" smtClean="0"/>
              <a:pPr>
                <a:defRPr/>
              </a:pPr>
              <a:t>76</a:t>
            </a:fld>
            <a:endParaRPr lang="en-US" altLang="ja-JP" dirty="0"/>
          </a:p>
        </p:txBody>
      </p:sp>
    </p:spTree>
    <p:extLst>
      <p:ext uri="{BB962C8B-B14F-4D97-AF65-F5344CB8AC3E}">
        <p14:creationId xmlns:p14="http://schemas.microsoft.com/office/powerpoint/2010/main" val="34467523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5786F0DC-F077-4976-BB2B-737DC27B3CC5}"/>
              </a:ext>
            </a:extLst>
          </p:cNvPr>
          <p:cNvSpPr>
            <a:spLocks noGrp="1"/>
          </p:cNvSpPr>
          <p:nvPr>
            <p:ph type="title"/>
          </p:nvPr>
        </p:nvSpPr>
        <p:spPr/>
        <p:txBody>
          <a:bodyPr/>
          <a:lstStyle/>
          <a:p>
            <a:r>
              <a:rPr lang="en-US" altLang="ja-JP" dirty="0"/>
              <a:t>CSV</a:t>
            </a:r>
            <a:r>
              <a:rPr lang="ja-JP" altLang="en-US" dirty="0"/>
              <a:t>ファイルのデータの概要</a:t>
            </a:r>
            <a:endParaRPr kumimoji="1" lang="ja-JP" altLang="en-US" dirty="0"/>
          </a:p>
        </p:txBody>
      </p:sp>
      <p:sp>
        <p:nvSpPr>
          <p:cNvPr id="3" name="コンテンツ プレースホルダー 2">
            <a:extLst>
              <a:ext uri="{FF2B5EF4-FFF2-40B4-BE49-F238E27FC236}">
                <a16:creationId xmlns="" xmlns:a16="http://schemas.microsoft.com/office/drawing/2014/main" id="{93A97DE3-FF4B-4605-88FC-0299610E7823}"/>
              </a:ext>
            </a:extLst>
          </p:cNvPr>
          <p:cNvSpPr>
            <a:spLocks noGrp="1"/>
          </p:cNvSpPr>
          <p:nvPr>
            <p:ph idx="1"/>
          </p:nvPr>
        </p:nvSpPr>
        <p:spPr>
          <a:xfrm>
            <a:off x="396121" y="1455896"/>
            <a:ext cx="16178396" cy="7633043"/>
          </a:xfrm>
        </p:spPr>
        <p:txBody>
          <a:bodyPr>
            <a:noAutofit/>
          </a:bodyPr>
          <a:lstStyle/>
          <a:p>
            <a:r>
              <a:rPr kumimoji="1" lang="en-US" altLang="ja-JP" sz="4000" dirty="0"/>
              <a:t>1</a:t>
            </a:r>
            <a:r>
              <a:rPr kumimoji="1" lang="ja-JP" altLang="en-US" sz="4000" dirty="0"/>
              <a:t>人の生徒が</a:t>
            </a:r>
            <a:r>
              <a:rPr kumimoji="1" lang="en-US" altLang="ja-JP" sz="4000" dirty="0"/>
              <a:t>1</a:t>
            </a:r>
            <a:r>
              <a:rPr kumimoji="1" lang="ja-JP" altLang="en-US" sz="4000" dirty="0"/>
              <a:t>行に対応します。各列は以下のような意味になっています。</a:t>
            </a:r>
            <a:endParaRPr lang="en-US" altLang="ja-JP" sz="4000" dirty="0"/>
          </a:p>
          <a:p>
            <a:pPr lvl="1"/>
            <a:r>
              <a:rPr lang="en-US" altLang="ja-JP" sz="3200" dirty="0"/>
              <a:t>age: </a:t>
            </a:r>
            <a:r>
              <a:rPr lang="ja-JP" altLang="en-US" sz="3200" dirty="0"/>
              <a:t>年齢</a:t>
            </a:r>
            <a:endParaRPr lang="en-US" altLang="ja-JP" sz="3200" dirty="0"/>
          </a:p>
          <a:p>
            <a:pPr lvl="1"/>
            <a:r>
              <a:rPr kumimoji="1" lang="en-US" altLang="ja-JP" sz="3200" dirty="0"/>
              <a:t>reason: </a:t>
            </a:r>
            <a:r>
              <a:rPr kumimoji="1" lang="ja-JP" altLang="en-US" sz="3200" dirty="0"/>
              <a:t>この学校を選んだ理由。</a:t>
            </a:r>
            <a:r>
              <a:rPr kumimoji="1" lang="en-US" altLang="ja-JP" sz="3200" dirty="0"/>
              <a:t>'home': </a:t>
            </a:r>
            <a:r>
              <a:rPr kumimoji="1" lang="ja-JP" altLang="en-US" sz="3200" dirty="0"/>
              <a:t>家に近いから、</a:t>
            </a:r>
            <a:r>
              <a:rPr kumimoji="1" lang="en-US" altLang="ja-JP" sz="3200" dirty="0"/>
              <a:t>'reputation': </a:t>
            </a:r>
            <a:r>
              <a:rPr kumimoji="1" lang="ja-JP" altLang="en-US" sz="3200" dirty="0"/>
              <a:t>学校の評判、</a:t>
            </a:r>
            <a:r>
              <a:rPr kumimoji="1" lang="en-US" altLang="ja-JP" sz="3200" dirty="0"/>
              <a:t>'course': </a:t>
            </a:r>
            <a:r>
              <a:rPr kumimoji="1" lang="ja-JP" altLang="en-US" sz="3200" dirty="0"/>
              <a:t>授業内容、</a:t>
            </a:r>
            <a:r>
              <a:rPr kumimoji="1" lang="en-US" altLang="ja-JP" sz="3200" dirty="0"/>
              <a:t>'other': </a:t>
            </a:r>
            <a:r>
              <a:rPr kumimoji="1" lang="ja-JP" altLang="en-US" sz="3200" dirty="0"/>
              <a:t>その他</a:t>
            </a:r>
            <a:endParaRPr kumimoji="1" lang="en-US" altLang="ja-JP" sz="3200" dirty="0"/>
          </a:p>
          <a:p>
            <a:pPr lvl="1"/>
            <a:r>
              <a:rPr kumimoji="1" lang="en-US" altLang="ja-JP" sz="3200" dirty="0" err="1"/>
              <a:t>studytime</a:t>
            </a:r>
            <a:r>
              <a:rPr kumimoji="1" lang="en-US" altLang="ja-JP" sz="3200" dirty="0"/>
              <a:t>: 1</a:t>
            </a:r>
            <a:r>
              <a:rPr kumimoji="1" lang="ja-JP" altLang="en-US" sz="3200" dirty="0"/>
              <a:t>週間の勉強時間</a:t>
            </a:r>
            <a:endParaRPr kumimoji="1" lang="en-US" altLang="ja-JP" sz="3200" dirty="0"/>
          </a:p>
          <a:p>
            <a:pPr lvl="1"/>
            <a:r>
              <a:rPr lang="en-US" altLang="ja-JP" sz="3200" dirty="0"/>
              <a:t>failures: </a:t>
            </a:r>
            <a:r>
              <a:rPr lang="ja-JP" altLang="en-US" sz="3200" dirty="0"/>
              <a:t>これまで落第した科目数</a:t>
            </a:r>
            <a:endParaRPr lang="en-US" altLang="ja-JP" sz="3200" dirty="0"/>
          </a:p>
          <a:p>
            <a:pPr lvl="1"/>
            <a:r>
              <a:rPr kumimoji="1" lang="en-US" altLang="ja-JP" sz="3200" dirty="0" err="1"/>
              <a:t>schoolsup</a:t>
            </a:r>
            <a:r>
              <a:rPr kumimoji="1" lang="en-US" altLang="ja-JP" sz="3200" dirty="0"/>
              <a:t>: </a:t>
            </a:r>
            <a:r>
              <a:rPr kumimoji="1" lang="ja-JP" altLang="en-US" sz="3200" dirty="0"/>
              <a:t>特別教育支援の有無 </a:t>
            </a:r>
            <a:r>
              <a:rPr kumimoji="1" lang="en-US" altLang="ja-JP" sz="3200" dirty="0"/>
              <a:t>(0:</a:t>
            </a:r>
            <a:r>
              <a:rPr kumimoji="1" lang="ja-JP" altLang="en-US" sz="3200" dirty="0"/>
              <a:t>無</a:t>
            </a:r>
            <a:r>
              <a:rPr kumimoji="1" lang="en-US" altLang="ja-JP" sz="3200" dirty="0"/>
              <a:t>, 1:</a:t>
            </a:r>
            <a:r>
              <a:rPr kumimoji="1" lang="ja-JP" altLang="en-US" sz="3200" dirty="0"/>
              <a:t>有</a:t>
            </a:r>
            <a:r>
              <a:rPr kumimoji="1" lang="en-US" altLang="ja-JP" sz="3200" dirty="0"/>
              <a:t>)</a:t>
            </a:r>
            <a:endParaRPr lang="en-US" altLang="ja-JP" sz="3200" dirty="0"/>
          </a:p>
          <a:p>
            <a:pPr lvl="1"/>
            <a:r>
              <a:rPr kumimoji="1" lang="en-US" altLang="ja-JP" sz="3200" dirty="0"/>
              <a:t>higher: </a:t>
            </a:r>
            <a:r>
              <a:rPr kumimoji="1" lang="ja-JP" altLang="en-US" sz="3200" dirty="0"/>
              <a:t>卒業後も進学して勉強を続けたいか </a:t>
            </a:r>
            <a:r>
              <a:rPr kumimoji="1" lang="en-US" altLang="ja-JP" sz="3200" dirty="0"/>
              <a:t>(0:No, 1:Yes)</a:t>
            </a:r>
          </a:p>
          <a:p>
            <a:pPr lvl="1"/>
            <a:r>
              <a:rPr lang="en-US" altLang="ja-JP" sz="3200" dirty="0" err="1"/>
              <a:t>goout</a:t>
            </a:r>
            <a:r>
              <a:rPr lang="en-US" altLang="ja-JP" sz="3200" dirty="0"/>
              <a:t>: </a:t>
            </a:r>
            <a:r>
              <a:rPr lang="ja-JP" altLang="en-US" sz="3200" dirty="0"/>
              <a:t>友達と出かける頻度 </a:t>
            </a:r>
            <a:r>
              <a:rPr lang="en-US" altLang="ja-JP" sz="3200" dirty="0"/>
              <a:t>(1(very low) </a:t>
            </a:r>
            <a:r>
              <a:rPr lang="ja-JP" altLang="en-US" sz="3200" dirty="0"/>
              <a:t>から </a:t>
            </a:r>
            <a:r>
              <a:rPr lang="en-US" altLang="ja-JP" sz="3200" dirty="0"/>
              <a:t>5(very high) </a:t>
            </a:r>
            <a:r>
              <a:rPr lang="ja-JP" altLang="en-US" sz="3200" dirty="0"/>
              <a:t>まで</a:t>
            </a:r>
            <a:r>
              <a:rPr lang="en-US" altLang="ja-JP" sz="3200" dirty="0"/>
              <a:t>5</a:t>
            </a:r>
            <a:r>
              <a:rPr lang="ja-JP" altLang="en-US" sz="3200" dirty="0"/>
              <a:t>段階</a:t>
            </a:r>
            <a:r>
              <a:rPr lang="en-US" altLang="ja-JP" sz="3200" dirty="0"/>
              <a:t>)</a:t>
            </a:r>
          </a:p>
          <a:p>
            <a:pPr lvl="1"/>
            <a:r>
              <a:rPr lang="en-US" altLang="ja-JP" sz="3200" dirty="0"/>
              <a:t>health</a:t>
            </a:r>
            <a:r>
              <a:rPr kumimoji="1" lang="en-US" altLang="ja-JP" sz="3200" dirty="0"/>
              <a:t>: </a:t>
            </a:r>
            <a:r>
              <a:rPr kumimoji="1" lang="ja-JP" altLang="en-US" sz="3200" dirty="0"/>
              <a:t>健康状態 </a:t>
            </a:r>
            <a:r>
              <a:rPr kumimoji="1" lang="en-US" altLang="ja-JP" sz="3200" dirty="0"/>
              <a:t>(1(very bad) </a:t>
            </a:r>
            <a:r>
              <a:rPr kumimoji="1" lang="ja-JP" altLang="en-US" sz="3200" dirty="0"/>
              <a:t>から </a:t>
            </a:r>
            <a:r>
              <a:rPr kumimoji="1" lang="en-US" altLang="ja-JP" sz="3200" dirty="0"/>
              <a:t>5(very good) </a:t>
            </a:r>
            <a:r>
              <a:rPr kumimoji="1" lang="ja-JP" altLang="en-US" sz="3200" dirty="0"/>
              <a:t>まで</a:t>
            </a:r>
            <a:r>
              <a:rPr kumimoji="1" lang="en-US" altLang="ja-JP" sz="3200" dirty="0"/>
              <a:t>5</a:t>
            </a:r>
            <a:r>
              <a:rPr kumimoji="1" lang="ja-JP" altLang="en-US" sz="3200" dirty="0"/>
              <a:t>段階</a:t>
            </a:r>
            <a:r>
              <a:rPr kumimoji="1" lang="en-US" altLang="ja-JP" sz="3200" dirty="0"/>
              <a:t>)</a:t>
            </a:r>
          </a:p>
          <a:p>
            <a:pPr lvl="1"/>
            <a:r>
              <a:rPr kumimoji="1" lang="en-US" altLang="ja-JP" sz="3200" dirty="0"/>
              <a:t>absences: </a:t>
            </a:r>
            <a:r>
              <a:rPr kumimoji="1" lang="ja-JP" altLang="en-US" sz="3200" dirty="0"/>
              <a:t>欠席回数</a:t>
            </a:r>
            <a:endParaRPr kumimoji="1" lang="en-US" altLang="ja-JP" sz="3200" dirty="0"/>
          </a:p>
          <a:p>
            <a:pPr lvl="1"/>
            <a:r>
              <a:rPr lang="en-US" altLang="ja-JP" sz="3200" dirty="0"/>
              <a:t>G3 (</a:t>
            </a:r>
            <a:r>
              <a:rPr lang="ja-JP" altLang="en-US" sz="3200" dirty="0"/>
              <a:t>目的変数</a:t>
            </a:r>
            <a:r>
              <a:rPr lang="en-US" altLang="ja-JP" sz="3200" dirty="0"/>
              <a:t>): 0</a:t>
            </a:r>
            <a:r>
              <a:rPr lang="ja-JP" altLang="en-US" sz="3200" dirty="0"/>
              <a:t>から</a:t>
            </a:r>
            <a:r>
              <a:rPr lang="en-US" altLang="ja-JP" sz="3200" dirty="0"/>
              <a:t>20</a:t>
            </a:r>
            <a:r>
              <a:rPr lang="ja-JP" altLang="en-US" sz="3200" dirty="0"/>
              <a:t>までの</a:t>
            </a:r>
            <a:r>
              <a:rPr lang="en-US" altLang="ja-JP" sz="3200" dirty="0"/>
              <a:t>21</a:t>
            </a:r>
            <a:r>
              <a:rPr lang="ja-JP" altLang="en-US" sz="3200" dirty="0"/>
              <a:t>段階の成績</a:t>
            </a:r>
            <a:r>
              <a:rPr lang="en-US" altLang="ja-JP" sz="3200" dirty="0"/>
              <a:t> </a:t>
            </a:r>
            <a:endParaRPr kumimoji="1" lang="en-US" altLang="ja-JP" sz="3200" dirty="0"/>
          </a:p>
        </p:txBody>
      </p:sp>
      <p:sp>
        <p:nvSpPr>
          <p:cNvPr id="4" name="フッター プレースホルダー 3">
            <a:extLst>
              <a:ext uri="{FF2B5EF4-FFF2-40B4-BE49-F238E27FC236}">
                <a16:creationId xmlns="" xmlns:a16="http://schemas.microsoft.com/office/drawing/2014/main" id="{72DB4532-37AC-473D-882D-3157BF5F8A4E}"/>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7115E2D8-42ED-ACA6-33AC-9D6571E9B6BD}"/>
              </a:ext>
            </a:extLst>
          </p:cNvPr>
          <p:cNvSpPr>
            <a:spLocks noGrp="1"/>
          </p:cNvSpPr>
          <p:nvPr>
            <p:ph type="sldNum" sz="quarter" idx="4"/>
          </p:nvPr>
        </p:nvSpPr>
        <p:spPr/>
        <p:txBody>
          <a:bodyPr/>
          <a:lstStyle/>
          <a:p>
            <a:pPr>
              <a:defRPr/>
            </a:pPr>
            <a:fld id="{E62AD30C-4FD0-4E41-9633-AA73C86D07D0}" type="slidenum">
              <a:rPr lang="ja-JP" altLang="en-US" smtClean="0"/>
              <a:pPr>
                <a:defRPr/>
              </a:pPr>
              <a:t>77</a:t>
            </a:fld>
            <a:endParaRPr lang="en-US" altLang="ja-JP" dirty="0"/>
          </a:p>
        </p:txBody>
      </p:sp>
    </p:spTree>
    <p:extLst>
      <p:ext uri="{BB962C8B-B14F-4D97-AF65-F5344CB8AC3E}">
        <p14:creationId xmlns:p14="http://schemas.microsoft.com/office/powerpoint/2010/main" val="21658818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3"/>
          </p:nvPr>
        </p:nvSpPr>
        <p:spPr/>
        <p:txBody>
          <a:bodyPr/>
          <a:lstStyle/>
          <a:p>
            <a:r>
              <a:rPr lang="en-US" altLang="ja-JP"/>
              <a:t>Copyright © 2022 by INIAD</a:t>
            </a:r>
            <a:endParaRPr lang="en-US" altLang="en-US" dirty="0"/>
          </a:p>
        </p:txBody>
      </p:sp>
      <p:sp>
        <p:nvSpPr>
          <p:cNvPr id="6" name="テキスト ボックス 5">
            <a:extLst>
              <a:ext uri="{FF2B5EF4-FFF2-40B4-BE49-F238E27FC236}">
                <a16:creationId xmlns="" xmlns:a16="http://schemas.microsoft.com/office/drawing/2014/main" id="{8DC71A4E-744B-48BB-BD1E-BA6EB628A446}"/>
              </a:ext>
            </a:extLst>
          </p:cNvPr>
          <p:cNvSpPr txBox="1"/>
          <p:nvPr/>
        </p:nvSpPr>
        <p:spPr>
          <a:xfrm>
            <a:off x="455150" y="891637"/>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7" name="テキスト ボックス 6">
            <a:extLst>
              <a:ext uri="{FF2B5EF4-FFF2-40B4-BE49-F238E27FC236}">
                <a16:creationId xmlns="" xmlns:a16="http://schemas.microsoft.com/office/drawing/2014/main" id="{5359CF23-62BC-4B14-8B57-65D1B24331F2}"/>
              </a:ext>
            </a:extLst>
          </p:cNvPr>
          <p:cNvSpPr txBox="1"/>
          <p:nvPr/>
        </p:nvSpPr>
        <p:spPr>
          <a:xfrm>
            <a:off x="3267622" y="794656"/>
            <a:ext cx="6707676" cy="646331"/>
          </a:xfrm>
          <a:prstGeom prst="rect">
            <a:avLst/>
          </a:prstGeom>
          <a:noFill/>
          <a:ln>
            <a:solidFill>
              <a:schemeClr val="tx1"/>
            </a:solidFill>
          </a:ln>
        </p:spPr>
        <p:txBody>
          <a:bodyPr wrap="square" rtlCol="0">
            <a:spAutoFit/>
          </a:bodyPr>
          <a:lstStyle/>
          <a:p>
            <a:r>
              <a:rPr lang="en-US" altLang="ja-JP" sz="3600" dirty="0">
                <a:latin typeface="+mn-ea"/>
                <a:ea typeface="+mn-ea"/>
              </a:rPr>
              <a:t>#### Import libraries</a:t>
            </a:r>
            <a:endParaRPr kumimoji="1" lang="ja-JP" altLang="en-US" sz="3600" dirty="0">
              <a:latin typeface="+mn-ea"/>
              <a:ea typeface="+mn-ea"/>
            </a:endParaRPr>
          </a:p>
        </p:txBody>
      </p:sp>
      <p:sp>
        <p:nvSpPr>
          <p:cNvPr id="8" name="テキスト ボックス 7">
            <a:extLst>
              <a:ext uri="{FF2B5EF4-FFF2-40B4-BE49-F238E27FC236}">
                <a16:creationId xmlns="" xmlns:a16="http://schemas.microsoft.com/office/drawing/2014/main" id="{F6DD8D0E-5E26-497C-87E0-9135EDE7F976}"/>
              </a:ext>
            </a:extLst>
          </p:cNvPr>
          <p:cNvSpPr txBox="1"/>
          <p:nvPr/>
        </p:nvSpPr>
        <p:spPr>
          <a:xfrm>
            <a:off x="536963" y="1638371"/>
            <a:ext cx="11373626" cy="4718215"/>
          </a:xfrm>
          <a:prstGeom prst="rect">
            <a:avLst/>
          </a:prstGeom>
          <a:noFill/>
          <a:ln>
            <a:solidFill>
              <a:schemeClr val="tx1"/>
            </a:solidFill>
          </a:ln>
        </p:spPr>
        <p:txBody>
          <a:bodyPr wrap="none" rtlCol="0">
            <a:spAutoFit/>
          </a:bodyPr>
          <a:lstStyle/>
          <a:p>
            <a:pPr marL="0" indent="0">
              <a:lnSpc>
                <a:spcPct val="120000"/>
              </a:lnSpc>
              <a:buNone/>
            </a:pPr>
            <a:r>
              <a:rPr lang="en-US" altLang="ja-JP" sz="3600" kern="0" dirty="0">
                <a:latin typeface="+mn-ea"/>
              </a:rPr>
              <a:t>import numpy as np</a:t>
            </a:r>
          </a:p>
          <a:p>
            <a:pPr marL="0" indent="0">
              <a:lnSpc>
                <a:spcPct val="120000"/>
              </a:lnSpc>
              <a:buNone/>
            </a:pPr>
            <a:r>
              <a:rPr lang="en-US" altLang="ja-JP" sz="3600" kern="0" dirty="0">
                <a:latin typeface="+mn-ea"/>
              </a:rPr>
              <a:t>import pandas as pd</a:t>
            </a:r>
          </a:p>
          <a:p>
            <a:pPr marL="0" indent="0">
              <a:lnSpc>
                <a:spcPct val="120000"/>
              </a:lnSpc>
              <a:buNone/>
            </a:pPr>
            <a:r>
              <a:rPr lang="en-US" altLang="ja-JP" sz="3600" kern="0" dirty="0">
                <a:latin typeface="+mn-ea"/>
              </a:rPr>
              <a:t>import </a:t>
            </a:r>
            <a:r>
              <a:rPr lang="en-US" altLang="ja-JP" sz="3600" kern="0" dirty="0" err="1">
                <a:latin typeface="+mn-ea"/>
              </a:rPr>
              <a:t>matplotlib.pyplot</a:t>
            </a:r>
            <a:r>
              <a:rPr lang="en-US" altLang="ja-JP" sz="3600" kern="0" dirty="0">
                <a:latin typeface="+mn-ea"/>
              </a:rPr>
              <a:t> as </a:t>
            </a:r>
            <a:r>
              <a:rPr lang="en-US" altLang="ja-JP" sz="3600" kern="0" dirty="0" err="1">
                <a:latin typeface="+mn-ea"/>
              </a:rPr>
              <a:t>plt</a:t>
            </a:r>
            <a:endParaRPr lang="en-US" altLang="ja-JP" sz="3600" kern="0" dirty="0">
              <a:latin typeface="+mn-ea"/>
            </a:endParaRPr>
          </a:p>
          <a:p>
            <a:pPr marL="0" indent="0">
              <a:lnSpc>
                <a:spcPct val="120000"/>
              </a:lnSpc>
              <a:buNone/>
            </a:pPr>
            <a:r>
              <a:rPr lang="en-US" altLang="ja-JP" sz="3600" kern="0" dirty="0">
                <a:latin typeface="+mn-ea"/>
              </a:rPr>
              <a:t>import seaborn as </a:t>
            </a:r>
            <a:r>
              <a:rPr lang="en-US" altLang="ja-JP" sz="3600" kern="0" dirty="0" err="1">
                <a:latin typeface="+mn-ea"/>
              </a:rPr>
              <a:t>sns</a:t>
            </a:r>
            <a:endParaRPr lang="en-US" altLang="ja-JP" sz="3600" kern="0" dirty="0">
              <a:latin typeface="+mn-ea"/>
            </a:endParaRPr>
          </a:p>
          <a:p>
            <a:pPr marL="0" indent="0">
              <a:lnSpc>
                <a:spcPct val="120000"/>
              </a:lnSpc>
              <a:buNone/>
            </a:pPr>
            <a:r>
              <a:rPr lang="en-US" altLang="ja-JP" sz="3600" kern="0" dirty="0">
                <a:latin typeface="+mn-ea"/>
              </a:rPr>
              <a:t>import </a:t>
            </a:r>
            <a:r>
              <a:rPr lang="en-US" altLang="ja-JP" sz="3600" kern="0" dirty="0" err="1">
                <a:latin typeface="+mn-ea"/>
              </a:rPr>
              <a:t>statsmodels.api</a:t>
            </a:r>
            <a:r>
              <a:rPr lang="en-US" altLang="ja-JP" sz="3600" kern="0" dirty="0">
                <a:latin typeface="+mn-ea"/>
              </a:rPr>
              <a:t> as </a:t>
            </a:r>
            <a:r>
              <a:rPr lang="en-US" altLang="ja-JP" sz="3600" kern="0" dirty="0" err="1">
                <a:latin typeface="+mn-ea"/>
              </a:rPr>
              <a:t>sm</a:t>
            </a:r>
            <a:endParaRPr lang="en-US" altLang="ja-JP" sz="3600" kern="0" dirty="0">
              <a:latin typeface="+mn-ea"/>
            </a:endParaRPr>
          </a:p>
          <a:p>
            <a:pPr marL="0" indent="0">
              <a:lnSpc>
                <a:spcPct val="120000"/>
              </a:lnSpc>
              <a:buNone/>
            </a:pPr>
            <a:r>
              <a:rPr lang="en-US" altLang="ja-JP" sz="3600" kern="0" dirty="0">
                <a:latin typeface="+mn-ea"/>
              </a:rPr>
              <a:t>from </a:t>
            </a:r>
            <a:r>
              <a:rPr lang="en-US" altLang="ja-JP" sz="3600" kern="0" dirty="0" err="1">
                <a:latin typeface="+mn-ea"/>
              </a:rPr>
              <a:t>sklearn.preprocessing</a:t>
            </a:r>
            <a:r>
              <a:rPr lang="en-US" altLang="ja-JP" sz="3600" kern="0" dirty="0">
                <a:latin typeface="+mn-ea"/>
              </a:rPr>
              <a:t> import scale</a:t>
            </a:r>
          </a:p>
          <a:p>
            <a:pPr marL="0" indent="0">
              <a:lnSpc>
                <a:spcPct val="120000"/>
              </a:lnSpc>
              <a:buNone/>
            </a:pPr>
            <a:r>
              <a:rPr lang="en-US" altLang="ja-JP" sz="3600" kern="0" dirty="0">
                <a:latin typeface="+mn-ea"/>
              </a:rPr>
              <a:t>from </a:t>
            </a:r>
            <a:r>
              <a:rPr lang="en-US" altLang="ja-JP" sz="3600" kern="0" dirty="0" err="1">
                <a:latin typeface="+mn-ea"/>
              </a:rPr>
              <a:t>sklearn.metrics</a:t>
            </a:r>
            <a:r>
              <a:rPr lang="en-US" altLang="ja-JP" sz="3600" kern="0" dirty="0">
                <a:latin typeface="+mn-ea"/>
              </a:rPr>
              <a:t> import </a:t>
            </a:r>
            <a:r>
              <a:rPr lang="en-US" altLang="ja-JP" sz="3600" kern="0" dirty="0" err="1">
                <a:latin typeface="+mn-ea"/>
              </a:rPr>
              <a:t>mean_squared_error</a:t>
            </a:r>
            <a:endParaRPr lang="en-US" altLang="ja-JP" sz="3600" kern="0" dirty="0">
              <a:solidFill>
                <a:srgbClr val="0000FF"/>
              </a:solidFill>
              <a:latin typeface="+mn-ea"/>
            </a:endParaRPr>
          </a:p>
        </p:txBody>
      </p:sp>
      <p:sp>
        <p:nvSpPr>
          <p:cNvPr id="16" name="テキスト ボックス 15">
            <a:extLst>
              <a:ext uri="{FF2B5EF4-FFF2-40B4-BE49-F238E27FC236}">
                <a16:creationId xmlns="" xmlns:a16="http://schemas.microsoft.com/office/drawing/2014/main" id="{8DD984CD-960F-EC39-73C1-F25A831FE37F}"/>
              </a:ext>
            </a:extLst>
          </p:cNvPr>
          <p:cNvSpPr txBox="1"/>
          <p:nvPr/>
        </p:nvSpPr>
        <p:spPr>
          <a:xfrm>
            <a:off x="607662" y="6731891"/>
            <a:ext cx="6647974" cy="646331"/>
          </a:xfrm>
          <a:prstGeom prst="rect">
            <a:avLst/>
          </a:prstGeom>
          <a:noFill/>
        </p:spPr>
        <p:txBody>
          <a:bodyPr wrap="none" rtlCol="0">
            <a:spAutoFit/>
          </a:bodyPr>
          <a:lstStyle/>
          <a:p>
            <a:r>
              <a:rPr kumimoji="1" lang="ja-JP" altLang="en-US" sz="3600" dirty="0">
                <a:latin typeface="+mn-ea"/>
                <a:ea typeface="+mn-ea"/>
              </a:rPr>
              <a:t>必要なライブラリのインポート</a:t>
            </a:r>
            <a:endParaRPr lang="en-US" altLang="ja-JP" sz="3600" dirty="0">
              <a:latin typeface="+mn-ea"/>
              <a:ea typeface="+mn-ea"/>
            </a:endParaRPr>
          </a:p>
        </p:txBody>
      </p:sp>
      <p:sp>
        <p:nvSpPr>
          <p:cNvPr id="2" name="スライド番号プレースホルダー 1">
            <a:extLst>
              <a:ext uri="{FF2B5EF4-FFF2-40B4-BE49-F238E27FC236}">
                <a16:creationId xmlns="" xmlns:a16="http://schemas.microsoft.com/office/drawing/2014/main" id="{BC83B4C8-841E-35B6-6E80-8EEB3CCB8690}"/>
              </a:ext>
            </a:extLst>
          </p:cNvPr>
          <p:cNvSpPr>
            <a:spLocks noGrp="1"/>
          </p:cNvSpPr>
          <p:nvPr>
            <p:ph type="sldNum" sz="quarter" idx="4"/>
          </p:nvPr>
        </p:nvSpPr>
        <p:spPr/>
        <p:txBody>
          <a:bodyPr/>
          <a:lstStyle/>
          <a:p>
            <a:pPr>
              <a:defRPr/>
            </a:pPr>
            <a:fld id="{E62AD30C-4FD0-4E41-9633-AA73C86D07D0}" type="slidenum">
              <a:rPr lang="ja-JP" altLang="en-US" smtClean="0"/>
              <a:pPr>
                <a:defRPr/>
              </a:pPr>
              <a:t>78</a:t>
            </a:fld>
            <a:endParaRPr lang="en-US" altLang="ja-JP" dirty="0"/>
          </a:p>
        </p:txBody>
      </p:sp>
      <p:sp>
        <p:nvSpPr>
          <p:cNvPr id="9" name="正方形/長方形 8"/>
          <p:cNvSpPr/>
          <p:nvPr/>
        </p:nvSpPr>
        <p:spPr bwMode="auto">
          <a:xfrm>
            <a:off x="11791236" y="1171890"/>
            <a:ext cx="5112568" cy="61889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1303338"/>
            <a:r>
              <a:rPr lang="en-US" altLang="ja-JP" sz="3600" dirty="0"/>
              <a:t>Linear_regression_r2.ipynb</a:t>
            </a:r>
          </a:p>
          <a:p>
            <a:pPr marL="0" marR="0" indent="0" defTabSz="1303338" rtl="0" eaLnBrk="1" fontAlgn="base" latinLnBrk="0" hangingPunct="1">
              <a:lnSpc>
                <a:spcPct val="100000"/>
              </a:lnSpc>
              <a:spcBef>
                <a:spcPct val="0"/>
              </a:spcBef>
              <a:spcAft>
                <a:spcPct val="0"/>
              </a:spcAft>
              <a:buClrTx/>
              <a:buSzTx/>
              <a:buFontTx/>
              <a:buNone/>
              <a:tabLst/>
            </a:pPr>
            <a:endParaRPr kumimoji="1" lang="ja-JP"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403602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3"/>
          </p:nvPr>
        </p:nvSpPr>
        <p:spPr/>
        <p:txBody>
          <a:bodyPr/>
          <a:lstStyle/>
          <a:p>
            <a:r>
              <a:rPr lang="en-US" altLang="ja-JP"/>
              <a:t>Copyright © 2022 by INIAD</a:t>
            </a:r>
            <a:endParaRPr lang="en-US" altLang="en-US" dirty="0"/>
          </a:p>
        </p:txBody>
      </p:sp>
      <p:sp>
        <p:nvSpPr>
          <p:cNvPr id="13" name="テキスト ボックス 12">
            <a:extLst>
              <a:ext uri="{FF2B5EF4-FFF2-40B4-BE49-F238E27FC236}">
                <a16:creationId xmlns="" xmlns:a16="http://schemas.microsoft.com/office/drawing/2014/main" id="{839E54F4-4C9B-EAFB-8219-CADE4826D479}"/>
              </a:ext>
            </a:extLst>
          </p:cNvPr>
          <p:cNvSpPr txBox="1"/>
          <p:nvPr/>
        </p:nvSpPr>
        <p:spPr>
          <a:xfrm>
            <a:off x="360172" y="875853"/>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14" name="テキスト ボックス 13">
            <a:extLst>
              <a:ext uri="{FF2B5EF4-FFF2-40B4-BE49-F238E27FC236}">
                <a16:creationId xmlns="" xmlns:a16="http://schemas.microsoft.com/office/drawing/2014/main" id="{400C4BF7-689A-9859-E5B9-8DB6B6987FC6}"/>
              </a:ext>
            </a:extLst>
          </p:cNvPr>
          <p:cNvSpPr txBox="1"/>
          <p:nvPr/>
        </p:nvSpPr>
        <p:spPr>
          <a:xfrm>
            <a:off x="3172644" y="778872"/>
            <a:ext cx="5212853" cy="646331"/>
          </a:xfrm>
          <a:prstGeom prst="rect">
            <a:avLst/>
          </a:prstGeom>
          <a:noFill/>
          <a:ln>
            <a:solidFill>
              <a:schemeClr val="tx1"/>
            </a:solidFill>
          </a:ln>
        </p:spPr>
        <p:txBody>
          <a:bodyPr wrap="square" rtlCol="0">
            <a:spAutoFit/>
          </a:bodyPr>
          <a:lstStyle/>
          <a:p>
            <a:r>
              <a:rPr lang="en-US" altLang="ja-JP" sz="3600" dirty="0">
                <a:latin typeface="+mn-ea"/>
                <a:ea typeface="+mn-ea"/>
              </a:rPr>
              <a:t>#### Read CSV file </a:t>
            </a:r>
            <a:endParaRPr kumimoji="1" lang="ja-JP" altLang="en-US" sz="3600" dirty="0">
              <a:latin typeface="+mn-ea"/>
              <a:ea typeface="+mn-ea"/>
            </a:endParaRPr>
          </a:p>
        </p:txBody>
      </p:sp>
      <p:sp>
        <p:nvSpPr>
          <p:cNvPr id="15" name="テキスト ボックス 14">
            <a:extLst>
              <a:ext uri="{FF2B5EF4-FFF2-40B4-BE49-F238E27FC236}">
                <a16:creationId xmlns="" xmlns:a16="http://schemas.microsoft.com/office/drawing/2014/main" id="{C67DDD58-30BC-B4FF-79F0-8764270DFCB4}"/>
              </a:ext>
            </a:extLst>
          </p:cNvPr>
          <p:cNvSpPr txBox="1"/>
          <p:nvPr/>
        </p:nvSpPr>
        <p:spPr>
          <a:xfrm>
            <a:off x="441985" y="1622587"/>
            <a:ext cx="13202653" cy="3388620"/>
          </a:xfrm>
          <a:prstGeom prst="rect">
            <a:avLst/>
          </a:prstGeom>
          <a:noFill/>
          <a:ln>
            <a:solidFill>
              <a:schemeClr val="tx1"/>
            </a:solidFill>
          </a:ln>
        </p:spPr>
        <p:txBody>
          <a:bodyPr wrap="none" rtlCol="0">
            <a:spAutoFit/>
          </a:bodyPr>
          <a:lstStyle/>
          <a:p>
            <a:pPr marL="0" indent="0">
              <a:lnSpc>
                <a:spcPct val="120000"/>
              </a:lnSpc>
              <a:buNone/>
            </a:pPr>
            <a:r>
              <a:rPr lang="en-US" altLang="ja-JP" sz="3600" kern="0" dirty="0" err="1">
                <a:latin typeface="+mn-ea"/>
              </a:rPr>
              <a:t>csv_in</a:t>
            </a:r>
            <a:r>
              <a:rPr lang="en-US" altLang="ja-JP" sz="3600" kern="0" dirty="0">
                <a:latin typeface="+mn-ea"/>
              </a:rPr>
              <a:t> = 'student-por-gp.csv'</a:t>
            </a:r>
          </a:p>
          <a:p>
            <a:pPr marL="0" indent="0">
              <a:lnSpc>
                <a:spcPct val="120000"/>
              </a:lnSpc>
              <a:buNone/>
            </a:pPr>
            <a:r>
              <a:rPr lang="en-US" altLang="ja-JP" sz="3600" kern="0" dirty="0" err="1">
                <a:latin typeface="+mn-ea"/>
              </a:rPr>
              <a:t>df</a:t>
            </a:r>
            <a:r>
              <a:rPr lang="en-US" altLang="ja-JP" sz="3600" kern="0" dirty="0">
                <a:latin typeface="+mn-ea"/>
              </a:rPr>
              <a:t> = </a:t>
            </a:r>
            <a:r>
              <a:rPr lang="en-US" altLang="ja-JP" sz="3600" kern="0" dirty="0" err="1">
                <a:latin typeface="+mn-ea"/>
              </a:rPr>
              <a:t>pd.read_csv</a:t>
            </a:r>
            <a:r>
              <a:rPr lang="en-US" altLang="ja-JP" sz="3600" kern="0" dirty="0">
                <a:latin typeface="+mn-ea"/>
              </a:rPr>
              <a:t>(</a:t>
            </a:r>
            <a:r>
              <a:rPr lang="en-US" altLang="ja-JP" sz="3600" kern="0" dirty="0" err="1">
                <a:latin typeface="+mn-ea"/>
              </a:rPr>
              <a:t>csv_in</a:t>
            </a:r>
            <a:r>
              <a:rPr lang="en-US" altLang="ja-JP" sz="3600" kern="0" dirty="0">
                <a:latin typeface="+mn-ea"/>
              </a:rPr>
              <a:t>, </a:t>
            </a:r>
            <a:r>
              <a:rPr lang="en-US" altLang="ja-JP" sz="3600" kern="0" dirty="0" err="1">
                <a:latin typeface="+mn-ea"/>
              </a:rPr>
              <a:t>sep</a:t>
            </a:r>
            <a:r>
              <a:rPr lang="en-US" altLang="ja-JP" sz="3600" kern="0" dirty="0">
                <a:latin typeface="+mn-ea"/>
              </a:rPr>
              <a:t>=',', </a:t>
            </a:r>
            <a:r>
              <a:rPr lang="en-US" altLang="ja-JP" sz="3600" kern="0" dirty="0" err="1">
                <a:latin typeface="+mn-ea"/>
              </a:rPr>
              <a:t>skiprows</a:t>
            </a:r>
            <a:r>
              <a:rPr lang="en-US" altLang="ja-JP" sz="3600" kern="0" dirty="0">
                <a:latin typeface="+mn-ea"/>
              </a:rPr>
              <a:t>=0, header=0)</a:t>
            </a:r>
          </a:p>
          <a:p>
            <a:pPr marL="0" indent="0">
              <a:lnSpc>
                <a:spcPct val="120000"/>
              </a:lnSpc>
              <a:buNone/>
            </a:pPr>
            <a:r>
              <a:rPr lang="en-US" altLang="ja-JP" sz="3600" kern="0" dirty="0">
                <a:latin typeface="+mn-ea"/>
              </a:rPr>
              <a:t>print(</a:t>
            </a:r>
            <a:r>
              <a:rPr lang="en-US" altLang="ja-JP" sz="3600" kern="0" dirty="0" err="1">
                <a:latin typeface="+mn-ea"/>
              </a:rPr>
              <a:t>df.shape</a:t>
            </a:r>
            <a:r>
              <a:rPr lang="en-US" altLang="ja-JP" sz="3600" kern="0" dirty="0">
                <a:latin typeface="+mn-ea"/>
              </a:rPr>
              <a:t>)</a:t>
            </a:r>
          </a:p>
          <a:p>
            <a:pPr marL="0" indent="0">
              <a:lnSpc>
                <a:spcPct val="120000"/>
              </a:lnSpc>
              <a:buNone/>
            </a:pPr>
            <a:r>
              <a:rPr lang="en-US" altLang="ja-JP" sz="3600" kern="0" dirty="0">
                <a:latin typeface="+mn-ea"/>
              </a:rPr>
              <a:t>print(df.info())</a:t>
            </a:r>
          </a:p>
          <a:p>
            <a:pPr marL="0" indent="0">
              <a:lnSpc>
                <a:spcPct val="120000"/>
              </a:lnSpc>
              <a:buNone/>
            </a:pPr>
            <a:r>
              <a:rPr lang="en-US" altLang="ja-JP" sz="3600" kern="0" dirty="0">
                <a:latin typeface="+mn-ea"/>
              </a:rPr>
              <a:t>display(</a:t>
            </a:r>
            <a:r>
              <a:rPr lang="en-US" altLang="ja-JP" sz="3600" kern="0" dirty="0" err="1">
                <a:latin typeface="+mn-ea"/>
              </a:rPr>
              <a:t>df.head</a:t>
            </a:r>
            <a:r>
              <a:rPr lang="en-US" altLang="ja-JP" sz="3600" kern="0" dirty="0">
                <a:latin typeface="+mn-ea"/>
              </a:rPr>
              <a:t>())</a:t>
            </a:r>
            <a:endParaRPr lang="en-US" altLang="ja-JP" sz="3600" kern="0" dirty="0">
              <a:solidFill>
                <a:srgbClr val="0000FF"/>
              </a:solidFill>
              <a:latin typeface="+mn-ea"/>
            </a:endParaRPr>
          </a:p>
        </p:txBody>
      </p:sp>
      <p:sp>
        <p:nvSpPr>
          <p:cNvPr id="11" name="テキスト ボックス 10">
            <a:extLst>
              <a:ext uri="{FF2B5EF4-FFF2-40B4-BE49-F238E27FC236}">
                <a16:creationId xmlns="" xmlns:a16="http://schemas.microsoft.com/office/drawing/2014/main" id="{9A12502F-AF96-1422-E080-AB79B3290A45}"/>
              </a:ext>
            </a:extLst>
          </p:cNvPr>
          <p:cNvSpPr txBox="1"/>
          <p:nvPr/>
        </p:nvSpPr>
        <p:spPr>
          <a:xfrm>
            <a:off x="7248227" y="5931235"/>
            <a:ext cx="184731" cy="461665"/>
          </a:xfrm>
          <a:prstGeom prst="rect">
            <a:avLst/>
          </a:prstGeom>
          <a:noFill/>
        </p:spPr>
        <p:txBody>
          <a:bodyPr wrap="none" rtlCol="0">
            <a:spAutoFit/>
          </a:bodyPr>
          <a:lstStyle/>
          <a:p>
            <a:endParaRPr kumimoji="1" lang="ja-JP" altLang="en-US" dirty="0"/>
          </a:p>
        </p:txBody>
      </p:sp>
      <p:sp>
        <p:nvSpPr>
          <p:cNvPr id="17" name="テキスト ボックス 16">
            <a:extLst>
              <a:ext uri="{FF2B5EF4-FFF2-40B4-BE49-F238E27FC236}">
                <a16:creationId xmlns="" xmlns:a16="http://schemas.microsoft.com/office/drawing/2014/main" id="{820C2935-3E29-E471-2F33-FC70B5AC8E4B}"/>
              </a:ext>
            </a:extLst>
          </p:cNvPr>
          <p:cNvSpPr txBox="1"/>
          <p:nvPr/>
        </p:nvSpPr>
        <p:spPr>
          <a:xfrm>
            <a:off x="750537" y="5474591"/>
            <a:ext cx="5259773" cy="646331"/>
          </a:xfrm>
          <a:prstGeom prst="rect">
            <a:avLst/>
          </a:prstGeom>
          <a:noFill/>
        </p:spPr>
        <p:txBody>
          <a:bodyPr wrap="none" rtlCol="0">
            <a:spAutoFit/>
          </a:bodyPr>
          <a:lstStyle/>
          <a:p>
            <a:r>
              <a:rPr lang="en-US" altLang="ja-JP" sz="3600" dirty="0">
                <a:latin typeface="+mn-ea"/>
                <a:ea typeface="+mn-ea"/>
              </a:rPr>
              <a:t>CSV</a:t>
            </a:r>
            <a:r>
              <a:rPr lang="ja-JP" altLang="en-US" sz="3600" dirty="0">
                <a:latin typeface="+mn-ea"/>
                <a:ea typeface="+mn-ea"/>
              </a:rPr>
              <a:t>ファイルの読み込み</a:t>
            </a:r>
            <a:endParaRPr lang="en-US" altLang="ja-JP" sz="3600" dirty="0">
              <a:latin typeface="+mn-ea"/>
              <a:ea typeface="+mn-ea"/>
            </a:endParaRPr>
          </a:p>
        </p:txBody>
      </p:sp>
      <p:sp>
        <p:nvSpPr>
          <p:cNvPr id="2" name="スライド番号プレースホルダー 1">
            <a:extLst>
              <a:ext uri="{FF2B5EF4-FFF2-40B4-BE49-F238E27FC236}">
                <a16:creationId xmlns="" xmlns:a16="http://schemas.microsoft.com/office/drawing/2014/main" id="{5C592C50-0A4E-83D4-EB0D-F5A4C6208F62}"/>
              </a:ext>
            </a:extLst>
          </p:cNvPr>
          <p:cNvSpPr>
            <a:spLocks noGrp="1"/>
          </p:cNvSpPr>
          <p:nvPr>
            <p:ph type="sldNum" sz="quarter" idx="4"/>
          </p:nvPr>
        </p:nvSpPr>
        <p:spPr/>
        <p:txBody>
          <a:bodyPr/>
          <a:lstStyle/>
          <a:p>
            <a:pPr>
              <a:defRPr/>
            </a:pPr>
            <a:fld id="{E62AD30C-4FD0-4E41-9633-AA73C86D07D0}" type="slidenum">
              <a:rPr lang="ja-JP" altLang="en-US" smtClean="0"/>
              <a:pPr>
                <a:defRPr/>
              </a:pPr>
              <a:t>79</a:t>
            </a:fld>
            <a:endParaRPr lang="en-US" altLang="ja-JP" dirty="0"/>
          </a:p>
        </p:txBody>
      </p:sp>
    </p:spTree>
    <p:extLst>
      <p:ext uri="{BB962C8B-B14F-4D97-AF65-F5344CB8AC3E}">
        <p14:creationId xmlns:p14="http://schemas.microsoft.com/office/powerpoint/2010/main" val="46215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a:t>
            </a:fld>
            <a:endParaRPr lang="en-US" altLang="ja-JP" dirty="0"/>
          </a:p>
        </p:txBody>
      </p:sp>
      <p:pic>
        <p:nvPicPr>
          <p:cNvPr id="7" name="図 6"/>
          <p:cNvPicPr>
            <a:picLocks noChangeAspect="1"/>
          </p:cNvPicPr>
          <p:nvPr/>
        </p:nvPicPr>
        <p:blipFill>
          <a:blip r:embed="rId2"/>
          <a:stretch>
            <a:fillRect/>
          </a:stretch>
        </p:blipFill>
        <p:spPr>
          <a:xfrm>
            <a:off x="4727947" y="3911964"/>
            <a:ext cx="7212770" cy="4721312"/>
          </a:xfrm>
          <a:prstGeom prst="rect">
            <a:avLst/>
          </a:prstGeom>
        </p:spPr>
      </p:pic>
      <p:sp>
        <p:nvSpPr>
          <p:cNvPr id="8" name="正方形/長方形 3"/>
          <p:cNvSpPr>
            <a:spLocks noChangeArrowheads="1"/>
          </p:cNvSpPr>
          <p:nvPr/>
        </p:nvSpPr>
        <p:spPr bwMode="auto">
          <a:xfrm>
            <a:off x="6420135" y="8633276"/>
            <a:ext cx="4500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en-US" altLang="ja-JP" sz="3600" dirty="0" smtClean="0">
                <a:latin typeface="+mj-ea"/>
                <a:ea typeface="+mj-ea"/>
              </a:rPr>
              <a:t>Height</a:t>
            </a:r>
            <a:endParaRPr lang="en-US" altLang="ja-JP" sz="3600" dirty="0" smtClean="0">
              <a:latin typeface="+mj-ea"/>
            </a:endParaRPr>
          </a:p>
        </p:txBody>
      </p:sp>
      <p:sp>
        <p:nvSpPr>
          <p:cNvPr id="9" name="正方形/長方形 3"/>
          <p:cNvSpPr>
            <a:spLocks noChangeArrowheads="1"/>
          </p:cNvSpPr>
          <p:nvPr/>
        </p:nvSpPr>
        <p:spPr bwMode="auto">
          <a:xfrm rot="16200000">
            <a:off x="2477696" y="5803045"/>
            <a:ext cx="4500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algn="ctr" eaLnBrk="1" hangingPunct="1">
              <a:spcAft>
                <a:spcPts val="1200"/>
              </a:spcAft>
              <a:buClr>
                <a:srgbClr val="A50021"/>
              </a:buClr>
            </a:pPr>
            <a:r>
              <a:rPr lang="en-US" altLang="ja-JP" sz="3600" dirty="0" smtClean="0">
                <a:latin typeface="+mj-ea"/>
                <a:ea typeface="+mj-ea"/>
              </a:rPr>
              <a:t>Scores</a:t>
            </a:r>
            <a:endParaRPr lang="en-US" altLang="ja-JP" sz="3600" dirty="0" smtClean="0">
              <a:latin typeface="+mj-ea"/>
            </a:endParaRPr>
          </a:p>
        </p:txBody>
      </p:sp>
      <p:sp>
        <p:nvSpPr>
          <p:cNvPr id="10" name="正方形/長方形 3"/>
          <p:cNvSpPr>
            <a:spLocks noChangeArrowheads="1"/>
          </p:cNvSpPr>
          <p:nvPr/>
        </p:nvSpPr>
        <p:spPr bwMode="auto">
          <a:xfrm>
            <a:off x="911523" y="1466739"/>
            <a:ext cx="1393354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相関係数：</a:t>
            </a:r>
            <a:r>
              <a:rPr lang="en-US" altLang="ja-JP" sz="3600" dirty="0" smtClean="0">
                <a:latin typeface="+mj-ea"/>
                <a:ea typeface="+mj-ea"/>
              </a:rPr>
              <a:t>0.62.</a:t>
            </a:r>
            <a:r>
              <a:rPr lang="ja-JP" altLang="en-US" sz="3600" dirty="0" smtClean="0">
                <a:latin typeface="+mj-ea"/>
                <a:ea typeface="+mj-ea"/>
              </a:rPr>
              <a:t>　散布図からも、正の相関が見て取れる</a:t>
            </a:r>
            <a:r>
              <a:rPr lang="ja-JP" altLang="en-US" sz="3600" dirty="0" err="1" smtClean="0">
                <a:latin typeface="+mj-ea"/>
                <a:ea typeface="+mj-ea"/>
              </a:rPr>
              <a:t>、、</a:t>
            </a:r>
            <a:r>
              <a:rPr lang="ja-JP" altLang="en-US" sz="3600" dirty="0" smtClean="0">
                <a:latin typeface="+mj-ea"/>
                <a:ea typeface="+mj-ea"/>
              </a:rPr>
              <a:t>？</a:t>
            </a:r>
            <a:endParaRPr lang="en-US" altLang="ja-JP" sz="3600" dirty="0" smtClean="0">
              <a:latin typeface="+mj-ea"/>
              <a:ea typeface="+mj-ea"/>
            </a:endParaRPr>
          </a:p>
          <a:p>
            <a:pPr marL="0" indent="0" eaLnBrk="1" hangingPunct="1">
              <a:spcAft>
                <a:spcPts val="1200"/>
              </a:spcAft>
              <a:buClr>
                <a:srgbClr val="A50021"/>
              </a:buClr>
            </a:pPr>
            <a:r>
              <a:rPr lang="ja-JP" altLang="en-US" sz="3600" dirty="0" smtClean="0">
                <a:latin typeface="+mj-ea"/>
                <a:ea typeface="+mj-ea"/>
              </a:rPr>
              <a:t>身長が高いほど、試験がよくできる？</a:t>
            </a:r>
            <a:endParaRPr lang="en-US" altLang="ja-JP" sz="3600" dirty="0" smtClean="0">
              <a:latin typeface="+mj-ea"/>
              <a:ea typeface="+mj-ea"/>
            </a:endParaRPr>
          </a:p>
        </p:txBody>
      </p:sp>
    </p:spTree>
    <p:extLst>
      <p:ext uri="{BB962C8B-B14F-4D97-AF65-F5344CB8AC3E}">
        <p14:creationId xmlns:p14="http://schemas.microsoft.com/office/powerpoint/2010/main" val="17491530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3"/>
          </p:nvPr>
        </p:nvSpPr>
        <p:spPr/>
        <p:txBody>
          <a:bodyPr/>
          <a:lstStyle/>
          <a:p>
            <a:r>
              <a:rPr lang="en-US" altLang="ja-JP"/>
              <a:t>Copyright © 2022 by INIAD</a:t>
            </a:r>
            <a:endParaRPr lang="en-US" altLang="en-US" dirty="0"/>
          </a:p>
        </p:txBody>
      </p:sp>
      <p:sp>
        <p:nvSpPr>
          <p:cNvPr id="6" name="テキスト ボックス 5">
            <a:extLst>
              <a:ext uri="{FF2B5EF4-FFF2-40B4-BE49-F238E27FC236}">
                <a16:creationId xmlns="" xmlns:a16="http://schemas.microsoft.com/office/drawing/2014/main" id="{887A6CE4-E6F6-0C6D-E415-212EC9C5C432}"/>
              </a:ext>
            </a:extLst>
          </p:cNvPr>
          <p:cNvSpPr txBox="1"/>
          <p:nvPr/>
        </p:nvSpPr>
        <p:spPr>
          <a:xfrm>
            <a:off x="554831" y="778024"/>
            <a:ext cx="6641562" cy="7109639"/>
          </a:xfrm>
          <a:prstGeom prst="rect">
            <a:avLst/>
          </a:prstGeom>
          <a:solidFill>
            <a:schemeClr val="bg1"/>
          </a:solidFill>
          <a:ln>
            <a:solidFill>
              <a:schemeClr val="tx1"/>
            </a:solidFill>
          </a:ln>
        </p:spPr>
        <p:txBody>
          <a:bodyPr wrap="none" rtlCol="0">
            <a:spAutoFit/>
          </a:bodyPr>
          <a:lstStyle/>
          <a:p>
            <a:r>
              <a:rPr kumimoji="1" lang="en-US" altLang="ja-JP" dirty="0">
                <a:latin typeface="Consolas" panose="020B0609020204030204" pitchFamily="49" charset="0"/>
              </a:rPr>
              <a:t>(423, 10)</a:t>
            </a:r>
          </a:p>
          <a:p>
            <a:r>
              <a:rPr kumimoji="1" lang="en-US" altLang="ja-JP" dirty="0">
                <a:latin typeface="Consolas" panose="020B0609020204030204" pitchFamily="49" charset="0"/>
              </a:rPr>
              <a:t>&lt;class '</a:t>
            </a:r>
            <a:r>
              <a:rPr kumimoji="1" lang="en-US" altLang="ja-JP" dirty="0" err="1">
                <a:latin typeface="Consolas" panose="020B0609020204030204" pitchFamily="49" charset="0"/>
              </a:rPr>
              <a:t>pandas.core.frame.DataFrame</a:t>
            </a:r>
            <a:r>
              <a:rPr kumimoji="1" lang="en-US" altLang="ja-JP" dirty="0">
                <a:latin typeface="Consolas" panose="020B0609020204030204" pitchFamily="49" charset="0"/>
              </a:rPr>
              <a:t>'&gt;</a:t>
            </a:r>
          </a:p>
          <a:p>
            <a:r>
              <a:rPr kumimoji="1" lang="en-US" altLang="ja-JP" dirty="0" err="1">
                <a:latin typeface="Consolas" panose="020B0609020204030204" pitchFamily="49" charset="0"/>
              </a:rPr>
              <a:t>RangeIndex</a:t>
            </a:r>
            <a:r>
              <a:rPr kumimoji="1" lang="en-US" altLang="ja-JP" dirty="0">
                <a:latin typeface="Consolas" panose="020B0609020204030204" pitchFamily="49" charset="0"/>
              </a:rPr>
              <a:t>: 423 entries, 0 to 422</a:t>
            </a:r>
          </a:p>
          <a:p>
            <a:r>
              <a:rPr kumimoji="1" lang="en-US" altLang="ja-JP" dirty="0">
                <a:latin typeface="Consolas" panose="020B0609020204030204" pitchFamily="49" charset="0"/>
              </a:rPr>
              <a:t>Data columns (total 10 columns):</a:t>
            </a:r>
          </a:p>
          <a:p>
            <a:r>
              <a:rPr kumimoji="1" lang="en-US" altLang="ja-JP" dirty="0">
                <a:latin typeface="Consolas" panose="020B0609020204030204" pitchFamily="49" charset="0"/>
              </a:rPr>
              <a:t> #   Column     Non-Null Count  </a:t>
            </a:r>
            <a:r>
              <a:rPr kumimoji="1" lang="en-US" altLang="ja-JP" dirty="0" err="1">
                <a:latin typeface="Consolas" panose="020B0609020204030204" pitchFamily="49" charset="0"/>
              </a:rPr>
              <a:t>Dtype</a:t>
            </a:r>
            <a:r>
              <a:rPr kumimoji="1" lang="en-US" altLang="ja-JP" dirty="0">
                <a:latin typeface="Consolas" panose="020B0609020204030204" pitchFamily="49" charset="0"/>
              </a:rPr>
              <a:t> </a:t>
            </a:r>
          </a:p>
          <a:p>
            <a:r>
              <a:rPr kumimoji="1" lang="en-US" altLang="ja-JP" dirty="0">
                <a:latin typeface="Consolas" panose="020B0609020204030204" pitchFamily="49" charset="0"/>
              </a:rPr>
              <a:t>---  ------     --------------  ----- </a:t>
            </a:r>
          </a:p>
          <a:p>
            <a:r>
              <a:rPr kumimoji="1" lang="en-US" altLang="ja-JP" dirty="0">
                <a:latin typeface="Consolas" panose="020B0609020204030204" pitchFamily="49" charset="0"/>
              </a:rPr>
              <a:t> 0   age        423 non-null    int64 </a:t>
            </a:r>
          </a:p>
          <a:p>
            <a:r>
              <a:rPr kumimoji="1" lang="en-US" altLang="ja-JP" dirty="0">
                <a:latin typeface="Consolas" panose="020B0609020204030204" pitchFamily="49" charset="0"/>
              </a:rPr>
              <a:t> 1   reason     423 non-null    object</a:t>
            </a:r>
          </a:p>
          <a:p>
            <a:r>
              <a:rPr kumimoji="1" lang="en-US" altLang="ja-JP" dirty="0">
                <a:latin typeface="Consolas" panose="020B0609020204030204" pitchFamily="49" charset="0"/>
              </a:rPr>
              <a:t> 2   </a:t>
            </a:r>
            <a:r>
              <a:rPr kumimoji="1" lang="en-US" altLang="ja-JP" dirty="0" err="1">
                <a:latin typeface="Consolas" panose="020B0609020204030204" pitchFamily="49" charset="0"/>
              </a:rPr>
              <a:t>studytime</a:t>
            </a:r>
            <a:r>
              <a:rPr kumimoji="1" lang="en-US" altLang="ja-JP" dirty="0">
                <a:latin typeface="Consolas" panose="020B0609020204030204" pitchFamily="49" charset="0"/>
              </a:rPr>
              <a:t>  423 non-null    object</a:t>
            </a:r>
          </a:p>
          <a:p>
            <a:r>
              <a:rPr kumimoji="1" lang="en-US" altLang="ja-JP" dirty="0">
                <a:latin typeface="Consolas" panose="020B0609020204030204" pitchFamily="49" charset="0"/>
              </a:rPr>
              <a:t> 3   failures   423 non-null    int64 </a:t>
            </a:r>
          </a:p>
          <a:p>
            <a:r>
              <a:rPr kumimoji="1" lang="en-US" altLang="ja-JP" dirty="0">
                <a:latin typeface="Consolas" panose="020B0609020204030204" pitchFamily="49" charset="0"/>
              </a:rPr>
              <a:t> 4   </a:t>
            </a:r>
            <a:r>
              <a:rPr kumimoji="1" lang="en-US" altLang="ja-JP" dirty="0" err="1">
                <a:latin typeface="Consolas" panose="020B0609020204030204" pitchFamily="49" charset="0"/>
              </a:rPr>
              <a:t>schoolsup</a:t>
            </a:r>
            <a:r>
              <a:rPr kumimoji="1" lang="en-US" altLang="ja-JP" dirty="0">
                <a:latin typeface="Consolas" panose="020B0609020204030204" pitchFamily="49" charset="0"/>
              </a:rPr>
              <a:t>  423 non-null    int64 </a:t>
            </a:r>
          </a:p>
          <a:p>
            <a:r>
              <a:rPr kumimoji="1" lang="en-US" altLang="ja-JP" dirty="0">
                <a:latin typeface="Consolas" panose="020B0609020204030204" pitchFamily="49" charset="0"/>
              </a:rPr>
              <a:t> 5   higher     423 non-null    int64 </a:t>
            </a:r>
          </a:p>
          <a:p>
            <a:r>
              <a:rPr kumimoji="1" lang="en-US" altLang="ja-JP" dirty="0">
                <a:latin typeface="Consolas" panose="020B0609020204030204" pitchFamily="49" charset="0"/>
              </a:rPr>
              <a:t> 6   </a:t>
            </a:r>
            <a:r>
              <a:rPr kumimoji="1" lang="en-US" altLang="ja-JP" dirty="0" err="1">
                <a:latin typeface="Consolas" panose="020B0609020204030204" pitchFamily="49" charset="0"/>
              </a:rPr>
              <a:t>goout</a:t>
            </a:r>
            <a:r>
              <a:rPr kumimoji="1" lang="en-US" altLang="ja-JP" dirty="0">
                <a:latin typeface="Consolas" panose="020B0609020204030204" pitchFamily="49" charset="0"/>
              </a:rPr>
              <a:t>      423 non-null    int64 </a:t>
            </a:r>
          </a:p>
          <a:p>
            <a:r>
              <a:rPr kumimoji="1" lang="en-US" altLang="ja-JP" dirty="0">
                <a:latin typeface="Consolas" panose="020B0609020204030204" pitchFamily="49" charset="0"/>
              </a:rPr>
              <a:t> 7   health     423 non-null    int64 </a:t>
            </a:r>
          </a:p>
          <a:p>
            <a:r>
              <a:rPr kumimoji="1" lang="en-US" altLang="ja-JP" dirty="0">
                <a:latin typeface="Consolas" panose="020B0609020204030204" pitchFamily="49" charset="0"/>
              </a:rPr>
              <a:t> 8   absences   423 non-null    int64 </a:t>
            </a:r>
          </a:p>
          <a:p>
            <a:r>
              <a:rPr kumimoji="1" lang="en-US" altLang="ja-JP" dirty="0">
                <a:latin typeface="Consolas" panose="020B0609020204030204" pitchFamily="49" charset="0"/>
              </a:rPr>
              <a:t> 9   G3         423 non-null    int64 </a:t>
            </a:r>
          </a:p>
          <a:p>
            <a:r>
              <a:rPr kumimoji="1" lang="en-US" altLang="ja-JP" dirty="0" err="1">
                <a:latin typeface="Consolas" panose="020B0609020204030204" pitchFamily="49" charset="0"/>
              </a:rPr>
              <a:t>dtypes</a:t>
            </a:r>
            <a:r>
              <a:rPr kumimoji="1" lang="en-US" altLang="ja-JP" dirty="0">
                <a:latin typeface="Consolas" panose="020B0609020204030204" pitchFamily="49" charset="0"/>
              </a:rPr>
              <a:t>: int64(8), object(2)</a:t>
            </a:r>
          </a:p>
          <a:p>
            <a:r>
              <a:rPr kumimoji="1" lang="en-US" altLang="ja-JP" dirty="0">
                <a:latin typeface="Consolas" panose="020B0609020204030204" pitchFamily="49" charset="0"/>
              </a:rPr>
              <a:t>memory usage: 33.2+ KB</a:t>
            </a:r>
          </a:p>
          <a:p>
            <a:r>
              <a:rPr kumimoji="1" lang="en-US" altLang="ja-JP" dirty="0">
                <a:latin typeface="Consolas" panose="020B0609020204030204" pitchFamily="49" charset="0"/>
              </a:rPr>
              <a:t>None</a:t>
            </a:r>
            <a:endParaRPr kumimoji="1" lang="ja-JP" altLang="en-US" dirty="0">
              <a:latin typeface="Consolas" panose="020B0609020204030204" pitchFamily="49" charset="0"/>
            </a:endParaRPr>
          </a:p>
        </p:txBody>
      </p:sp>
      <p:pic>
        <p:nvPicPr>
          <p:cNvPr id="3" name="図 2">
            <a:extLst>
              <a:ext uri="{FF2B5EF4-FFF2-40B4-BE49-F238E27FC236}">
                <a16:creationId xmlns="" xmlns:a16="http://schemas.microsoft.com/office/drawing/2014/main" id="{3D21F342-6142-ED45-E778-84BE117CA252}"/>
              </a:ext>
            </a:extLst>
          </p:cNvPr>
          <p:cNvPicPr>
            <a:picLocks noChangeAspect="1"/>
          </p:cNvPicPr>
          <p:nvPr/>
        </p:nvPicPr>
        <p:blipFill>
          <a:blip r:embed="rId2"/>
          <a:stretch>
            <a:fillRect/>
          </a:stretch>
        </p:blipFill>
        <p:spPr>
          <a:xfrm>
            <a:off x="6983411" y="5906293"/>
            <a:ext cx="9523325" cy="2943573"/>
          </a:xfrm>
          <a:prstGeom prst="rect">
            <a:avLst/>
          </a:prstGeom>
          <a:ln>
            <a:solidFill>
              <a:schemeClr val="tx1"/>
            </a:solidFill>
          </a:ln>
        </p:spPr>
      </p:pic>
      <p:sp>
        <p:nvSpPr>
          <p:cNvPr id="2" name="スライド番号プレースホルダー 1">
            <a:extLst>
              <a:ext uri="{FF2B5EF4-FFF2-40B4-BE49-F238E27FC236}">
                <a16:creationId xmlns="" xmlns:a16="http://schemas.microsoft.com/office/drawing/2014/main" id="{D0C39D2A-27C5-BCDC-D02D-32ABCFB7C013}"/>
              </a:ext>
            </a:extLst>
          </p:cNvPr>
          <p:cNvSpPr>
            <a:spLocks noGrp="1"/>
          </p:cNvSpPr>
          <p:nvPr>
            <p:ph type="sldNum" sz="quarter" idx="4"/>
          </p:nvPr>
        </p:nvSpPr>
        <p:spPr/>
        <p:txBody>
          <a:bodyPr/>
          <a:lstStyle/>
          <a:p>
            <a:pPr>
              <a:defRPr/>
            </a:pPr>
            <a:fld id="{E62AD30C-4FD0-4E41-9633-AA73C86D07D0}" type="slidenum">
              <a:rPr lang="ja-JP" altLang="en-US" smtClean="0"/>
              <a:pPr>
                <a:defRPr/>
              </a:pPr>
              <a:t>80</a:t>
            </a:fld>
            <a:endParaRPr lang="en-US" altLang="ja-JP" dirty="0"/>
          </a:p>
        </p:txBody>
      </p:sp>
    </p:spTree>
    <p:extLst>
      <p:ext uri="{BB962C8B-B14F-4D97-AF65-F5344CB8AC3E}">
        <p14:creationId xmlns:p14="http://schemas.microsoft.com/office/powerpoint/2010/main" val="41368422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 xmlns:a16="http://schemas.microsoft.com/office/drawing/2014/main" id="{F6DD8D0E-5E26-497C-87E0-9135EDE7F976}"/>
              </a:ext>
            </a:extLst>
          </p:cNvPr>
          <p:cNvSpPr txBox="1"/>
          <p:nvPr/>
        </p:nvSpPr>
        <p:spPr>
          <a:xfrm>
            <a:off x="284686" y="3518604"/>
            <a:ext cx="14956429" cy="4718215"/>
          </a:xfrm>
          <a:prstGeom prst="rect">
            <a:avLst/>
          </a:prstGeom>
          <a:noFill/>
          <a:ln>
            <a:solidFill>
              <a:schemeClr val="tx1"/>
            </a:solidFill>
          </a:ln>
        </p:spPr>
        <p:txBody>
          <a:bodyPr wrap="square" rtlCol="0">
            <a:spAutoFit/>
          </a:bodyPr>
          <a:lstStyle/>
          <a:p>
            <a:pPr marL="0" indent="0">
              <a:lnSpc>
                <a:spcPct val="120000"/>
              </a:lnSpc>
              <a:buNone/>
            </a:pPr>
            <a:r>
              <a:rPr lang="en-US" altLang="ja-JP" sz="3600" kern="0" dirty="0">
                <a:solidFill>
                  <a:srgbClr val="0000FF"/>
                </a:solidFill>
                <a:latin typeface="+mn-ea"/>
              </a:rPr>
              <a:t>X = </a:t>
            </a:r>
            <a:r>
              <a:rPr lang="en-US" altLang="ja-JP" sz="3600" kern="0" dirty="0" err="1">
                <a:solidFill>
                  <a:srgbClr val="0000FF"/>
                </a:solidFill>
                <a:latin typeface="+mn-ea"/>
              </a:rPr>
              <a:t>df.drop</a:t>
            </a:r>
            <a:r>
              <a:rPr lang="en-US" altLang="ja-JP" sz="3600" kern="0" dirty="0">
                <a:solidFill>
                  <a:srgbClr val="0000FF"/>
                </a:solidFill>
                <a:latin typeface="+mn-ea"/>
              </a:rPr>
              <a:t>(columns='G3')  # explanatory variables, 2D</a:t>
            </a:r>
          </a:p>
          <a:p>
            <a:pPr marL="0" indent="0">
              <a:lnSpc>
                <a:spcPct val="120000"/>
              </a:lnSpc>
              <a:buNone/>
            </a:pPr>
            <a:r>
              <a:rPr lang="en-US" altLang="ja-JP" sz="3600" kern="0" dirty="0">
                <a:solidFill>
                  <a:srgbClr val="0000FF"/>
                </a:solidFill>
                <a:latin typeface="+mn-ea"/>
              </a:rPr>
              <a:t>#X = </a:t>
            </a:r>
            <a:r>
              <a:rPr lang="en-US" altLang="ja-JP" sz="3600" kern="0" dirty="0" err="1">
                <a:solidFill>
                  <a:srgbClr val="0000FF"/>
                </a:solidFill>
                <a:latin typeface="+mn-ea"/>
              </a:rPr>
              <a:t>df.loc</a:t>
            </a:r>
            <a:r>
              <a:rPr lang="en-US" altLang="ja-JP" sz="3600" kern="0" dirty="0">
                <a:solidFill>
                  <a:srgbClr val="0000FF"/>
                </a:solidFill>
                <a:latin typeface="+mn-ea"/>
              </a:rPr>
              <a:t>[:, '</a:t>
            </a:r>
            <a:r>
              <a:rPr lang="en-US" altLang="ja-JP" sz="3600" kern="0" dirty="0" err="1">
                <a:solidFill>
                  <a:srgbClr val="0000FF"/>
                </a:solidFill>
                <a:latin typeface="+mn-ea"/>
              </a:rPr>
              <a:t>age':'absences</a:t>
            </a:r>
            <a:r>
              <a:rPr lang="en-US" altLang="ja-JP" sz="3600" kern="0" dirty="0">
                <a:solidFill>
                  <a:srgbClr val="0000FF"/>
                </a:solidFill>
                <a:latin typeface="+mn-ea"/>
              </a:rPr>
              <a:t>']</a:t>
            </a:r>
          </a:p>
          <a:p>
            <a:pPr marL="0" indent="0">
              <a:lnSpc>
                <a:spcPct val="120000"/>
              </a:lnSpc>
              <a:buNone/>
            </a:pPr>
            <a:r>
              <a:rPr lang="en-US" altLang="ja-JP" sz="3600" kern="0" dirty="0">
                <a:latin typeface="+mn-ea"/>
              </a:rPr>
              <a:t>y = </a:t>
            </a:r>
            <a:r>
              <a:rPr lang="en-US" altLang="ja-JP" sz="3600" kern="0" dirty="0" err="1">
                <a:latin typeface="+mn-ea"/>
              </a:rPr>
              <a:t>df</a:t>
            </a:r>
            <a:r>
              <a:rPr lang="en-US" altLang="ja-JP" sz="3600" kern="0" dirty="0">
                <a:latin typeface="+mn-ea"/>
              </a:rPr>
              <a:t>['G3']  # objective variable, 1D</a:t>
            </a:r>
          </a:p>
          <a:p>
            <a:pPr marL="0" indent="0">
              <a:lnSpc>
                <a:spcPct val="120000"/>
              </a:lnSpc>
              <a:buNone/>
            </a:pPr>
            <a:r>
              <a:rPr lang="en-US" altLang="ja-JP" sz="3600" kern="0" dirty="0">
                <a:latin typeface="+mn-ea"/>
              </a:rPr>
              <a:t>print('X:', </a:t>
            </a:r>
            <a:r>
              <a:rPr lang="en-US" altLang="ja-JP" sz="3600" kern="0" dirty="0" err="1">
                <a:latin typeface="+mn-ea"/>
              </a:rPr>
              <a:t>X.shape</a:t>
            </a:r>
            <a:r>
              <a:rPr lang="en-US" altLang="ja-JP" sz="3600" kern="0" dirty="0">
                <a:latin typeface="+mn-ea"/>
              </a:rPr>
              <a:t>)</a:t>
            </a:r>
          </a:p>
          <a:p>
            <a:pPr marL="0" indent="0">
              <a:lnSpc>
                <a:spcPct val="120000"/>
              </a:lnSpc>
              <a:buNone/>
            </a:pPr>
            <a:r>
              <a:rPr lang="en-US" altLang="ja-JP" sz="3600" kern="0" dirty="0">
                <a:latin typeface="+mn-ea"/>
              </a:rPr>
              <a:t>display(</a:t>
            </a:r>
            <a:r>
              <a:rPr lang="en-US" altLang="ja-JP" sz="3600" kern="0" dirty="0" err="1">
                <a:latin typeface="+mn-ea"/>
              </a:rPr>
              <a:t>X.head</a:t>
            </a:r>
            <a:r>
              <a:rPr lang="en-US" altLang="ja-JP" sz="3600" kern="0" dirty="0">
                <a:latin typeface="+mn-ea"/>
              </a:rPr>
              <a:t>())</a:t>
            </a:r>
          </a:p>
          <a:p>
            <a:pPr marL="0" indent="0">
              <a:lnSpc>
                <a:spcPct val="120000"/>
              </a:lnSpc>
              <a:buNone/>
            </a:pPr>
            <a:r>
              <a:rPr lang="en-US" altLang="ja-JP" sz="3600" kern="0" dirty="0">
                <a:latin typeface="+mn-ea"/>
              </a:rPr>
              <a:t>print('y:', </a:t>
            </a:r>
            <a:r>
              <a:rPr lang="en-US" altLang="ja-JP" sz="3600" kern="0" dirty="0" err="1">
                <a:latin typeface="+mn-ea"/>
              </a:rPr>
              <a:t>y.shape</a:t>
            </a:r>
            <a:r>
              <a:rPr lang="en-US" altLang="ja-JP" sz="3600" kern="0" dirty="0">
                <a:latin typeface="+mn-ea"/>
              </a:rPr>
              <a:t>)</a:t>
            </a:r>
          </a:p>
          <a:p>
            <a:pPr marL="0" indent="0">
              <a:lnSpc>
                <a:spcPct val="120000"/>
              </a:lnSpc>
              <a:buNone/>
            </a:pPr>
            <a:r>
              <a:rPr lang="en-US" altLang="ja-JP" sz="3600" kern="0" dirty="0">
                <a:latin typeface="+mn-ea"/>
              </a:rPr>
              <a:t>print(</a:t>
            </a:r>
            <a:r>
              <a:rPr lang="en-US" altLang="ja-JP" sz="3600" kern="0" dirty="0" err="1">
                <a:latin typeface="+mn-ea"/>
              </a:rPr>
              <a:t>y.head</a:t>
            </a:r>
            <a:r>
              <a:rPr lang="en-US" altLang="ja-JP" sz="3600" kern="0" dirty="0">
                <a:latin typeface="+mn-ea"/>
              </a:rPr>
              <a:t>())</a:t>
            </a:r>
            <a:endParaRPr lang="en-US" altLang="ja-JP" sz="3600" kern="0" dirty="0">
              <a:solidFill>
                <a:srgbClr val="0000FF"/>
              </a:solidFill>
              <a:latin typeface="+mn-ea"/>
            </a:endParaRPr>
          </a:p>
        </p:txBody>
      </p:sp>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3"/>
          </p:nvPr>
        </p:nvSpPr>
        <p:spPr/>
        <p:txBody>
          <a:bodyPr/>
          <a:lstStyle/>
          <a:p>
            <a:r>
              <a:rPr lang="en-US" altLang="ja-JP"/>
              <a:t>Copyright © 2022 by INIAD</a:t>
            </a:r>
            <a:endParaRPr lang="en-US" altLang="en-US" dirty="0"/>
          </a:p>
        </p:txBody>
      </p:sp>
      <p:sp>
        <p:nvSpPr>
          <p:cNvPr id="6" name="テキスト ボックス 5">
            <a:extLst>
              <a:ext uri="{FF2B5EF4-FFF2-40B4-BE49-F238E27FC236}">
                <a16:creationId xmlns="" xmlns:a16="http://schemas.microsoft.com/office/drawing/2014/main" id="{8DC71A4E-744B-48BB-BD1E-BA6EB628A446}"/>
              </a:ext>
            </a:extLst>
          </p:cNvPr>
          <p:cNvSpPr txBox="1"/>
          <p:nvPr/>
        </p:nvSpPr>
        <p:spPr>
          <a:xfrm>
            <a:off x="245535" y="2186819"/>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7" name="テキスト ボックス 6">
            <a:extLst>
              <a:ext uri="{FF2B5EF4-FFF2-40B4-BE49-F238E27FC236}">
                <a16:creationId xmlns="" xmlns:a16="http://schemas.microsoft.com/office/drawing/2014/main" id="{5359CF23-62BC-4B14-8B57-65D1B24331F2}"/>
              </a:ext>
            </a:extLst>
          </p:cNvPr>
          <p:cNvSpPr txBox="1"/>
          <p:nvPr/>
        </p:nvSpPr>
        <p:spPr>
          <a:xfrm>
            <a:off x="3067597" y="2131322"/>
            <a:ext cx="12677574" cy="1077218"/>
          </a:xfrm>
          <a:prstGeom prst="rect">
            <a:avLst/>
          </a:prstGeom>
          <a:noFill/>
          <a:ln>
            <a:solidFill>
              <a:schemeClr val="tx1"/>
            </a:solidFill>
          </a:ln>
        </p:spPr>
        <p:txBody>
          <a:bodyPr wrap="square" rtlCol="0">
            <a:spAutoFit/>
          </a:bodyPr>
          <a:lstStyle/>
          <a:p>
            <a:r>
              <a:rPr lang="en-US" altLang="ja-JP" sz="3200" dirty="0">
                <a:latin typeface="+mn-ea"/>
                <a:ea typeface="+mn-ea"/>
              </a:rPr>
              <a:t>#### Separate explanatory variables and objective variable </a:t>
            </a:r>
          </a:p>
          <a:p>
            <a:r>
              <a:rPr kumimoji="1" lang="ja-JP" altLang="en-US" sz="3200" dirty="0">
                <a:latin typeface="+mn-ea"/>
                <a:ea typeface="+mn-ea"/>
              </a:rPr>
              <a:t>説明変数と目的変数を分ける </a:t>
            </a:r>
          </a:p>
        </p:txBody>
      </p:sp>
      <p:sp>
        <p:nvSpPr>
          <p:cNvPr id="3" name="テキスト ボックス 2">
            <a:extLst>
              <a:ext uri="{FF2B5EF4-FFF2-40B4-BE49-F238E27FC236}">
                <a16:creationId xmlns="" xmlns:a16="http://schemas.microsoft.com/office/drawing/2014/main" id="{8573F3B6-1336-F199-A468-166476584D29}"/>
              </a:ext>
            </a:extLst>
          </p:cNvPr>
          <p:cNvSpPr txBox="1"/>
          <p:nvPr/>
        </p:nvSpPr>
        <p:spPr>
          <a:xfrm>
            <a:off x="6940621" y="5965466"/>
            <a:ext cx="3986989" cy="1200329"/>
          </a:xfrm>
          <a:prstGeom prst="rect">
            <a:avLst/>
          </a:prstGeom>
          <a:solidFill>
            <a:schemeClr val="bg1"/>
          </a:solidFill>
        </p:spPr>
        <p:txBody>
          <a:bodyPr wrap="none" rtlCol="0">
            <a:spAutoFit/>
          </a:bodyPr>
          <a:lstStyle/>
          <a:p>
            <a:r>
              <a:rPr kumimoji="1" lang="ja-JP" altLang="en-US" sz="3600" dirty="0">
                <a:latin typeface="+mn-ea"/>
                <a:ea typeface="+mn-ea"/>
              </a:rPr>
              <a:t>説明変数</a:t>
            </a:r>
            <a:r>
              <a:rPr kumimoji="1" lang="en-US" altLang="ja-JP" sz="3600" dirty="0">
                <a:latin typeface="+mn-ea"/>
                <a:ea typeface="+mn-ea"/>
              </a:rPr>
              <a:t>: X</a:t>
            </a:r>
            <a:r>
              <a:rPr lang="ja-JP" altLang="en-US" sz="3600" dirty="0">
                <a:latin typeface="+mn-ea"/>
                <a:ea typeface="+mn-ea"/>
              </a:rPr>
              <a:t> </a:t>
            </a:r>
            <a:r>
              <a:rPr lang="en-US" altLang="ja-JP" sz="3600" b="1" dirty="0">
                <a:solidFill>
                  <a:srgbClr val="FF0000"/>
                </a:solidFill>
                <a:latin typeface="+mn-ea"/>
                <a:ea typeface="+mn-ea"/>
              </a:rPr>
              <a:t>(2D)</a:t>
            </a:r>
            <a:endParaRPr kumimoji="1" lang="en-US" altLang="ja-JP" sz="3600" b="1" dirty="0">
              <a:solidFill>
                <a:srgbClr val="FF0000"/>
              </a:solidFill>
              <a:latin typeface="+mn-ea"/>
              <a:ea typeface="+mn-ea"/>
            </a:endParaRPr>
          </a:p>
          <a:p>
            <a:r>
              <a:rPr lang="ja-JP" altLang="en-US" sz="3600" dirty="0">
                <a:latin typeface="+mn-ea"/>
                <a:ea typeface="+mn-ea"/>
              </a:rPr>
              <a:t>目的変数</a:t>
            </a:r>
            <a:r>
              <a:rPr lang="en-US" altLang="ja-JP" sz="3600" dirty="0">
                <a:latin typeface="+mn-ea"/>
                <a:ea typeface="+mn-ea"/>
              </a:rPr>
              <a:t>: y </a:t>
            </a:r>
            <a:r>
              <a:rPr lang="en-US" altLang="ja-JP" sz="3600" b="1" dirty="0">
                <a:solidFill>
                  <a:srgbClr val="FF0000"/>
                </a:solidFill>
                <a:latin typeface="+mn-ea"/>
                <a:ea typeface="+mn-ea"/>
              </a:rPr>
              <a:t>(1D)</a:t>
            </a:r>
          </a:p>
        </p:txBody>
      </p:sp>
      <p:sp>
        <p:nvSpPr>
          <p:cNvPr id="17" name="テキスト ボックス 16">
            <a:extLst>
              <a:ext uri="{FF2B5EF4-FFF2-40B4-BE49-F238E27FC236}">
                <a16:creationId xmlns="" xmlns:a16="http://schemas.microsoft.com/office/drawing/2014/main" id="{1FEFF8D9-1762-57FB-E479-BF19850110A6}"/>
              </a:ext>
            </a:extLst>
          </p:cNvPr>
          <p:cNvSpPr txBox="1"/>
          <p:nvPr/>
        </p:nvSpPr>
        <p:spPr>
          <a:xfrm>
            <a:off x="264412" y="770258"/>
            <a:ext cx="16007431" cy="1200329"/>
          </a:xfrm>
          <a:prstGeom prst="rect">
            <a:avLst/>
          </a:prstGeom>
          <a:solidFill>
            <a:schemeClr val="bg1"/>
          </a:solidFill>
        </p:spPr>
        <p:txBody>
          <a:bodyPr wrap="square" rtlCol="0">
            <a:spAutoFit/>
          </a:bodyPr>
          <a:lstStyle/>
          <a:p>
            <a:r>
              <a:rPr kumimoji="1" lang="en-US" altLang="ja-JP" sz="3600" b="1" dirty="0">
                <a:solidFill>
                  <a:srgbClr val="FF0000"/>
                </a:solidFill>
                <a:latin typeface="+mn-ea"/>
                <a:ea typeface="+mn-ea"/>
              </a:rPr>
              <a:t>G3</a:t>
            </a:r>
            <a:r>
              <a:rPr kumimoji="1" lang="ja-JP" altLang="en-US" sz="3600" b="1" dirty="0">
                <a:solidFill>
                  <a:srgbClr val="FF0000"/>
                </a:solidFill>
                <a:latin typeface="+mn-ea"/>
                <a:ea typeface="+mn-ea"/>
              </a:rPr>
              <a:t>列を目的変数</a:t>
            </a:r>
            <a:r>
              <a:rPr kumimoji="1" lang="ja-JP" altLang="en-US" sz="3600" dirty="0">
                <a:latin typeface="+mn-ea"/>
                <a:ea typeface="+mn-ea"/>
              </a:rPr>
              <a:t>、それ以外の列を説明変数にして、線形重回帰分析を行ってみましょう。</a:t>
            </a:r>
            <a:endParaRPr lang="en-US" altLang="ja-JP" sz="3600" dirty="0">
              <a:latin typeface="+mn-ea"/>
              <a:ea typeface="+mn-ea"/>
            </a:endParaRPr>
          </a:p>
        </p:txBody>
      </p:sp>
      <p:sp>
        <p:nvSpPr>
          <p:cNvPr id="9" name="テキスト ボックス 8">
            <a:extLst>
              <a:ext uri="{FF2B5EF4-FFF2-40B4-BE49-F238E27FC236}">
                <a16:creationId xmlns="" xmlns:a16="http://schemas.microsoft.com/office/drawing/2014/main" id="{3F201FDC-25BE-58A0-A9E8-DFBB3CB3A93A}"/>
              </a:ext>
            </a:extLst>
          </p:cNvPr>
          <p:cNvSpPr txBox="1"/>
          <p:nvPr/>
        </p:nvSpPr>
        <p:spPr>
          <a:xfrm>
            <a:off x="12493696" y="4260491"/>
            <a:ext cx="4721122" cy="1754326"/>
          </a:xfrm>
          <a:prstGeom prst="rect">
            <a:avLst/>
          </a:prstGeom>
          <a:solidFill>
            <a:schemeClr val="bg1"/>
          </a:solidFill>
        </p:spPr>
        <p:txBody>
          <a:bodyPr wrap="square" rtlCol="0">
            <a:spAutoFit/>
          </a:bodyPr>
          <a:lstStyle/>
          <a:p>
            <a:r>
              <a:rPr kumimoji="1" lang="en-US" altLang="ja-JP" sz="3600" dirty="0">
                <a:solidFill>
                  <a:srgbClr val="0000FF"/>
                </a:solidFill>
                <a:latin typeface="+mn-ea"/>
                <a:ea typeface="+mn-ea"/>
              </a:rPr>
              <a:t>G3</a:t>
            </a:r>
            <a:r>
              <a:rPr kumimoji="1" lang="ja-JP" altLang="en-US" sz="3600" dirty="0">
                <a:solidFill>
                  <a:srgbClr val="0000FF"/>
                </a:solidFill>
                <a:latin typeface="+mn-ea"/>
                <a:ea typeface="+mn-ea"/>
              </a:rPr>
              <a:t>列以外を</a:t>
            </a:r>
            <a:r>
              <a:rPr kumimoji="1" lang="en-US" altLang="ja-JP" sz="3600" dirty="0">
                <a:solidFill>
                  <a:srgbClr val="0000FF"/>
                </a:solidFill>
                <a:latin typeface="+mn-ea"/>
                <a:ea typeface="+mn-ea"/>
              </a:rPr>
              <a:t>X</a:t>
            </a:r>
            <a:r>
              <a:rPr kumimoji="1" lang="ja-JP" altLang="en-US" sz="3600" dirty="0">
                <a:solidFill>
                  <a:srgbClr val="0000FF"/>
                </a:solidFill>
                <a:latin typeface="+mn-ea"/>
                <a:ea typeface="+mn-ea"/>
              </a:rPr>
              <a:t>とする</a:t>
            </a:r>
            <a:endParaRPr kumimoji="1" lang="en-US" altLang="ja-JP" sz="3600" dirty="0">
              <a:solidFill>
                <a:srgbClr val="0000FF"/>
              </a:solidFill>
              <a:latin typeface="+mn-ea"/>
              <a:ea typeface="+mn-ea"/>
            </a:endParaRPr>
          </a:p>
          <a:p>
            <a:r>
              <a:rPr lang="en-US" altLang="ja-JP" sz="3600" dirty="0">
                <a:solidFill>
                  <a:srgbClr val="0000FF"/>
                </a:solidFill>
                <a:latin typeface="+mn-ea"/>
                <a:ea typeface="+mn-ea"/>
              </a:rPr>
              <a:t>(</a:t>
            </a:r>
            <a:r>
              <a:rPr lang="ja-JP" altLang="en-US" sz="3600" dirty="0">
                <a:solidFill>
                  <a:srgbClr val="0000FF"/>
                </a:solidFill>
                <a:latin typeface="+mn-ea"/>
                <a:ea typeface="+mn-ea"/>
              </a:rPr>
              <a:t>どちらの書き方でも良い</a:t>
            </a:r>
            <a:r>
              <a:rPr lang="en-US" altLang="ja-JP" sz="3600" dirty="0">
                <a:solidFill>
                  <a:srgbClr val="0000FF"/>
                </a:solidFill>
                <a:latin typeface="+mn-ea"/>
                <a:ea typeface="+mn-ea"/>
              </a:rPr>
              <a:t>)</a:t>
            </a:r>
          </a:p>
        </p:txBody>
      </p:sp>
      <p:sp>
        <p:nvSpPr>
          <p:cNvPr id="2" name="スライド番号プレースホルダー 1">
            <a:extLst>
              <a:ext uri="{FF2B5EF4-FFF2-40B4-BE49-F238E27FC236}">
                <a16:creationId xmlns="" xmlns:a16="http://schemas.microsoft.com/office/drawing/2014/main" id="{242583CA-0623-D65E-E360-90F23B6288D1}"/>
              </a:ext>
            </a:extLst>
          </p:cNvPr>
          <p:cNvSpPr>
            <a:spLocks noGrp="1"/>
          </p:cNvSpPr>
          <p:nvPr>
            <p:ph type="sldNum" sz="quarter" idx="4"/>
          </p:nvPr>
        </p:nvSpPr>
        <p:spPr/>
        <p:txBody>
          <a:bodyPr/>
          <a:lstStyle/>
          <a:p>
            <a:pPr>
              <a:defRPr/>
            </a:pPr>
            <a:fld id="{E62AD30C-4FD0-4E41-9633-AA73C86D07D0}" type="slidenum">
              <a:rPr lang="ja-JP" altLang="en-US" smtClean="0"/>
              <a:pPr>
                <a:defRPr/>
              </a:pPr>
              <a:t>81</a:t>
            </a:fld>
            <a:endParaRPr lang="en-US" altLang="ja-JP" dirty="0"/>
          </a:p>
        </p:txBody>
      </p:sp>
    </p:spTree>
    <p:extLst>
      <p:ext uri="{BB962C8B-B14F-4D97-AF65-F5344CB8AC3E}">
        <p14:creationId xmlns:p14="http://schemas.microsoft.com/office/powerpoint/2010/main" val="7595137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22943559-EBE0-5333-D72E-2D3DCF330ECF}"/>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D2295D23-F4B1-5074-7ECE-358ECD080542}"/>
              </a:ext>
            </a:extLst>
          </p:cNvPr>
          <p:cNvSpPr>
            <a:spLocks noGrp="1"/>
          </p:cNvSpPr>
          <p:nvPr>
            <p:ph type="sldNum" sz="quarter" idx="4"/>
          </p:nvPr>
        </p:nvSpPr>
        <p:spPr/>
        <p:txBody>
          <a:bodyPr/>
          <a:lstStyle/>
          <a:p>
            <a:pPr>
              <a:defRPr/>
            </a:pPr>
            <a:fld id="{E62AD30C-4FD0-4E41-9633-AA73C86D07D0}" type="slidenum">
              <a:rPr lang="ja-JP" altLang="en-US" smtClean="0"/>
              <a:pPr>
                <a:defRPr/>
              </a:pPr>
              <a:t>82</a:t>
            </a:fld>
            <a:endParaRPr lang="en-US" altLang="ja-JP" dirty="0"/>
          </a:p>
        </p:txBody>
      </p:sp>
      <p:pic>
        <p:nvPicPr>
          <p:cNvPr id="7" name="図 6">
            <a:extLst>
              <a:ext uri="{FF2B5EF4-FFF2-40B4-BE49-F238E27FC236}">
                <a16:creationId xmlns="" xmlns:a16="http://schemas.microsoft.com/office/drawing/2014/main" id="{EB724C46-9177-5EB8-22EE-E70EE0B57AC1}"/>
              </a:ext>
            </a:extLst>
          </p:cNvPr>
          <p:cNvPicPr>
            <a:picLocks noChangeAspect="1"/>
          </p:cNvPicPr>
          <p:nvPr/>
        </p:nvPicPr>
        <p:blipFill>
          <a:blip r:embed="rId2"/>
          <a:stretch>
            <a:fillRect/>
          </a:stretch>
        </p:blipFill>
        <p:spPr>
          <a:xfrm>
            <a:off x="1030287" y="748506"/>
            <a:ext cx="13490748" cy="8311716"/>
          </a:xfrm>
          <a:prstGeom prst="rect">
            <a:avLst/>
          </a:prstGeom>
          <a:ln>
            <a:solidFill>
              <a:schemeClr val="tx1"/>
            </a:solidFill>
          </a:ln>
        </p:spPr>
      </p:pic>
      <p:cxnSp>
        <p:nvCxnSpPr>
          <p:cNvPr id="9" name="直線矢印コネクタ 8">
            <a:extLst>
              <a:ext uri="{FF2B5EF4-FFF2-40B4-BE49-F238E27FC236}">
                <a16:creationId xmlns="" xmlns:a16="http://schemas.microsoft.com/office/drawing/2014/main" id="{1FF7BCBD-8E21-7E5E-346D-4DDF59D8E936}"/>
              </a:ext>
            </a:extLst>
          </p:cNvPr>
          <p:cNvCxnSpPr/>
          <p:nvPr/>
        </p:nvCxnSpPr>
        <p:spPr bwMode="auto">
          <a:xfrm flipH="1" flipV="1">
            <a:off x="3467807" y="5571195"/>
            <a:ext cx="900100" cy="1044116"/>
          </a:xfrm>
          <a:prstGeom prst="straightConnector1">
            <a:avLst/>
          </a:prstGeom>
          <a:solidFill>
            <a:schemeClr val="accent1"/>
          </a:solidFill>
          <a:ln w="76200" cap="flat" cmpd="sng" algn="ctr">
            <a:solidFill>
              <a:srgbClr val="0000FF"/>
            </a:solidFill>
            <a:prstDash val="solid"/>
            <a:round/>
            <a:headEnd type="none" w="med" len="med"/>
            <a:tailEnd type="triangle"/>
          </a:ln>
          <a:effectLst/>
        </p:spPr>
      </p:cxnSp>
      <p:cxnSp>
        <p:nvCxnSpPr>
          <p:cNvPr id="10" name="直線矢印コネクタ 9">
            <a:extLst>
              <a:ext uri="{FF2B5EF4-FFF2-40B4-BE49-F238E27FC236}">
                <a16:creationId xmlns="" xmlns:a16="http://schemas.microsoft.com/office/drawing/2014/main" id="{56497BA8-F4CC-1A56-284B-082E533D4631}"/>
              </a:ext>
            </a:extLst>
          </p:cNvPr>
          <p:cNvCxnSpPr>
            <a:cxnSpLocks/>
          </p:cNvCxnSpPr>
          <p:nvPr/>
        </p:nvCxnSpPr>
        <p:spPr bwMode="auto">
          <a:xfrm flipH="1" flipV="1">
            <a:off x="5816638" y="5424507"/>
            <a:ext cx="1289720" cy="833369"/>
          </a:xfrm>
          <a:prstGeom prst="straightConnector1">
            <a:avLst/>
          </a:prstGeom>
          <a:solidFill>
            <a:schemeClr val="accent1"/>
          </a:solidFill>
          <a:ln w="76200" cap="flat" cmpd="sng" algn="ctr">
            <a:solidFill>
              <a:schemeClr val="accent1">
                <a:lumMod val="75000"/>
              </a:schemeClr>
            </a:solidFill>
            <a:prstDash val="solid"/>
            <a:round/>
            <a:headEnd type="none" w="med" len="med"/>
            <a:tailEnd type="triangle"/>
          </a:ln>
          <a:effectLst/>
        </p:spPr>
      </p:cxnSp>
      <p:sp>
        <p:nvSpPr>
          <p:cNvPr id="11" name="テキスト ボックス 10">
            <a:extLst>
              <a:ext uri="{FF2B5EF4-FFF2-40B4-BE49-F238E27FC236}">
                <a16:creationId xmlns="" xmlns:a16="http://schemas.microsoft.com/office/drawing/2014/main" id="{9E0440AB-88B7-B0B2-5014-AA5787167A17}"/>
              </a:ext>
            </a:extLst>
          </p:cNvPr>
          <p:cNvSpPr txBox="1"/>
          <p:nvPr/>
        </p:nvSpPr>
        <p:spPr>
          <a:xfrm>
            <a:off x="3296358" y="6889626"/>
            <a:ext cx="3420380" cy="1200329"/>
          </a:xfrm>
          <a:prstGeom prst="rect">
            <a:avLst/>
          </a:prstGeom>
          <a:noFill/>
        </p:spPr>
        <p:txBody>
          <a:bodyPr wrap="square" rtlCol="0">
            <a:spAutoFit/>
          </a:bodyPr>
          <a:lstStyle/>
          <a:p>
            <a:r>
              <a:rPr kumimoji="1" lang="ja-JP" altLang="en-US" sz="3600" dirty="0">
                <a:solidFill>
                  <a:srgbClr val="0000FF"/>
                </a:solidFill>
                <a:latin typeface="+mn-ea"/>
                <a:ea typeface="+mn-ea"/>
              </a:rPr>
              <a:t>大小関係のないカテゴリー変数</a:t>
            </a:r>
          </a:p>
        </p:txBody>
      </p:sp>
      <p:cxnSp>
        <p:nvCxnSpPr>
          <p:cNvPr id="13" name="直線コネクタ 12">
            <a:extLst>
              <a:ext uri="{FF2B5EF4-FFF2-40B4-BE49-F238E27FC236}">
                <a16:creationId xmlns="" xmlns:a16="http://schemas.microsoft.com/office/drawing/2014/main" id="{F36810B8-880F-4C13-7AE0-0D217F9A8BCF}"/>
              </a:ext>
            </a:extLst>
          </p:cNvPr>
          <p:cNvCxnSpPr>
            <a:cxnSpLocks/>
          </p:cNvCxnSpPr>
          <p:nvPr/>
        </p:nvCxnSpPr>
        <p:spPr bwMode="auto">
          <a:xfrm>
            <a:off x="2669431" y="1870212"/>
            <a:ext cx="1080120" cy="0"/>
          </a:xfrm>
          <a:prstGeom prst="line">
            <a:avLst/>
          </a:prstGeom>
          <a:solidFill>
            <a:schemeClr val="accent1"/>
          </a:solidFill>
          <a:ln w="76200" cap="flat" cmpd="sng" algn="ctr">
            <a:solidFill>
              <a:srgbClr val="0000FF"/>
            </a:solidFill>
            <a:prstDash val="solid"/>
            <a:round/>
            <a:headEnd type="none" w="med" len="med"/>
            <a:tailEnd type="none" w="med" len="med"/>
          </a:ln>
          <a:effectLst/>
        </p:spPr>
      </p:cxnSp>
      <p:cxnSp>
        <p:nvCxnSpPr>
          <p:cNvPr id="15" name="直線コネクタ 14">
            <a:extLst>
              <a:ext uri="{FF2B5EF4-FFF2-40B4-BE49-F238E27FC236}">
                <a16:creationId xmlns="" xmlns:a16="http://schemas.microsoft.com/office/drawing/2014/main" id="{B6BA598E-8F25-80A1-7C5E-B7787802B3D3}"/>
              </a:ext>
            </a:extLst>
          </p:cNvPr>
          <p:cNvCxnSpPr>
            <a:cxnSpLocks/>
          </p:cNvCxnSpPr>
          <p:nvPr/>
        </p:nvCxnSpPr>
        <p:spPr bwMode="auto">
          <a:xfrm>
            <a:off x="4226663" y="1862783"/>
            <a:ext cx="1581404" cy="0"/>
          </a:xfrm>
          <a:prstGeom prst="line">
            <a:avLst/>
          </a:prstGeom>
          <a:solidFill>
            <a:schemeClr val="accent1"/>
          </a:solidFill>
          <a:ln w="76200" cap="flat" cmpd="sng" algn="ctr">
            <a:solidFill>
              <a:schemeClr val="accent1">
                <a:lumMod val="75000"/>
              </a:schemeClr>
            </a:solidFill>
            <a:prstDash val="solid"/>
            <a:round/>
            <a:headEnd type="none" w="med" len="med"/>
            <a:tailEnd type="none" w="med" len="med"/>
          </a:ln>
          <a:effectLst/>
        </p:spPr>
      </p:cxnSp>
      <p:sp>
        <p:nvSpPr>
          <p:cNvPr id="16" name="テキスト ボックス 15">
            <a:extLst>
              <a:ext uri="{FF2B5EF4-FFF2-40B4-BE49-F238E27FC236}">
                <a16:creationId xmlns="" xmlns:a16="http://schemas.microsoft.com/office/drawing/2014/main" id="{C9DD5066-5A5B-307C-09C2-0848FC425350}"/>
              </a:ext>
            </a:extLst>
          </p:cNvPr>
          <p:cNvSpPr txBox="1"/>
          <p:nvPr/>
        </p:nvSpPr>
        <p:spPr>
          <a:xfrm>
            <a:off x="7106358" y="6156201"/>
            <a:ext cx="3420380" cy="1200329"/>
          </a:xfrm>
          <a:prstGeom prst="rect">
            <a:avLst/>
          </a:prstGeom>
          <a:noFill/>
        </p:spPr>
        <p:txBody>
          <a:bodyPr wrap="square" rtlCol="0">
            <a:spAutoFit/>
          </a:bodyPr>
          <a:lstStyle/>
          <a:p>
            <a:r>
              <a:rPr kumimoji="1" lang="ja-JP" altLang="en-US" sz="3600" dirty="0">
                <a:solidFill>
                  <a:schemeClr val="accent1">
                    <a:lumMod val="75000"/>
                  </a:schemeClr>
                </a:solidFill>
                <a:latin typeface="+mn-ea"/>
                <a:ea typeface="+mn-ea"/>
              </a:rPr>
              <a:t>大小関係のあるカテゴリー変数</a:t>
            </a:r>
          </a:p>
        </p:txBody>
      </p:sp>
    </p:spTree>
    <p:extLst>
      <p:ext uri="{BB962C8B-B14F-4D97-AF65-F5344CB8AC3E}">
        <p14:creationId xmlns:p14="http://schemas.microsoft.com/office/powerpoint/2010/main" val="13090682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3"/>
          </p:nvPr>
        </p:nvSpPr>
        <p:spPr/>
        <p:txBody>
          <a:bodyPr/>
          <a:lstStyle/>
          <a:p>
            <a:r>
              <a:rPr lang="en-US" altLang="ja-JP"/>
              <a:t>Copyright © 2022 by INIAD</a:t>
            </a:r>
            <a:endParaRPr lang="en-US" altLang="en-US" dirty="0"/>
          </a:p>
        </p:txBody>
      </p:sp>
      <p:sp>
        <p:nvSpPr>
          <p:cNvPr id="13" name="テキスト ボックス 12">
            <a:extLst>
              <a:ext uri="{FF2B5EF4-FFF2-40B4-BE49-F238E27FC236}">
                <a16:creationId xmlns="" xmlns:a16="http://schemas.microsoft.com/office/drawing/2014/main" id="{839E54F4-4C9B-EAFB-8219-CADE4826D479}"/>
              </a:ext>
            </a:extLst>
          </p:cNvPr>
          <p:cNvSpPr txBox="1"/>
          <p:nvPr/>
        </p:nvSpPr>
        <p:spPr>
          <a:xfrm>
            <a:off x="360172" y="1790253"/>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14" name="テキスト ボックス 13">
            <a:extLst>
              <a:ext uri="{FF2B5EF4-FFF2-40B4-BE49-F238E27FC236}">
                <a16:creationId xmlns="" xmlns:a16="http://schemas.microsoft.com/office/drawing/2014/main" id="{400C4BF7-689A-9859-E5B9-8DB6B6987FC6}"/>
              </a:ext>
            </a:extLst>
          </p:cNvPr>
          <p:cNvSpPr txBox="1"/>
          <p:nvPr/>
        </p:nvSpPr>
        <p:spPr>
          <a:xfrm>
            <a:off x="3172644" y="1693272"/>
            <a:ext cx="10488710" cy="646331"/>
          </a:xfrm>
          <a:prstGeom prst="rect">
            <a:avLst/>
          </a:prstGeom>
          <a:noFill/>
          <a:ln>
            <a:solidFill>
              <a:schemeClr val="tx1"/>
            </a:solidFill>
          </a:ln>
        </p:spPr>
        <p:txBody>
          <a:bodyPr wrap="square" rtlCol="0">
            <a:spAutoFit/>
          </a:bodyPr>
          <a:lstStyle/>
          <a:p>
            <a:r>
              <a:rPr lang="en-US" altLang="ja-JP" sz="3600" dirty="0">
                <a:latin typeface="+mn-ea"/>
                <a:ea typeface="+mn-ea"/>
              </a:rPr>
              <a:t>#### Encoding of categorical variables </a:t>
            </a:r>
            <a:endParaRPr kumimoji="1" lang="ja-JP" altLang="en-US" sz="3600" dirty="0">
              <a:latin typeface="+mn-ea"/>
              <a:ea typeface="+mn-ea"/>
            </a:endParaRPr>
          </a:p>
        </p:txBody>
      </p:sp>
      <p:sp>
        <p:nvSpPr>
          <p:cNvPr id="15" name="テキスト ボックス 14">
            <a:extLst>
              <a:ext uri="{FF2B5EF4-FFF2-40B4-BE49-F238E27FC236}">
                <a16:creationId xmlns="" xmlns:a16="http://schemas.microsoft.com/office/drawing/2014/main" id="{C67DDD58-30BC-B4FF-79F0-8764270DFCB4}"/>
              </a:ext>
            </a:extLst>
          </p:cNvPr>
          <p:cNvSpPr txBox="1"/>
          <p:nvPr/>
        </p:nvSpPr>
        <p:spPr>
          <a:xfrm>
            <a:off x="333184" y="6344444"/>
            <a:ext cx="8364790" cy="729430"/>
          </a:xfrm>
          <a:prstGeom prst="rect">
            <a:avLst/>
          </a:prstGeom>
          <a:noFill/>
          <a:ln>
            <a:solidFill>
              <a:schemeClr val="tx1"/>
            </a:solidFill>
          </a:ln>
        </p:spPr>
        <p:txBody>
          <a:bodyPr wrap="none" rtlCol="0">
            <a:spAutoFit/>
          </a:bodyPr>
          <a:lstStyle/>
          <a:p>
            <a:pPr marL="0" indent="0">
              <a:lnSpc>
                <a:spcPct val="120000"/>
              </a:lnSpc>
              <a:buNone/>
            </a:pPr>
            <a:r>
              <a:rPr lang="en-US" altLang="ja-JP" sz="3600" kern="0" dirty="0">
                <a:latin typeface="+mn-ea"/>
              </a:rPr>
              <a:t>print(X['</a:t>
            </a:r>
            <a:r>
              <a:rPr lang="en-US" altLang="ja-JP" sz="3600" kern="0" dirty="0" err="1">
                <a:latin typeface="+mn-ea"/>
              </a:rPr>
              <a:t>studytime</a:t>
            </a:r>
            <a:r>
              <a:rPr lang="en-US" altLang="ja-JP" sz="3600" kern="0" dirty="0">
                <a:latin typeface="+mn-ea"/>
              </a:rPr>
              <a:t>'].</a:t>
            </a:r>
            <a:r>
              <a:rPr lang="en-US" altLang="ja-JP" sz="3600" kern="0" dirty="0" err="1">
                <a:latin typeface="+mn-ea"/>
              </a:rPr>
              <a:t>value_counts</a:t>
            </a:r>
            <a:r>
              <a:rPr lang="en-US" altLang="ja-JP" sz="3600" kern="0" dirty="0">
                <a:latin typeface="+mn-ea"/>
              </a:rPr>
              <a:t>())</a:t>
            </a:r>
            <a:endParaRPr lang="en-US" altLang="ja-JP" sz="3600" kern="0" dirty="0">
              <a:solidFill>
                <a:srgbClr val="0000FF"/>
              </a:solidFill>
              <a:latin typeface="+mn-ea"/>
            </a:endParaRPr>
          </a:p>
        </p:txBody>
      </p:sp>
      <p:sp>
        <p:nvSpPr>
          <p:cNvPr id="5" name="タイトル 4">
            <a:extLst>
              <a:ext uri="{FF2B5EF4-FFF2-40B4-BE49-F238E27FC236}">
                <a16:creationId xmlns="" xmlns:a16="http://schemas.microsoft.com/office/drawing/2014/main" id="{B77810EF-883D-ECBB-2121-79E6967AC807}"/>
              </a:ext>
            </a:extLst>
          </p:cNvPr>
          <p:cNvSpPr>
            <a:spLocks noGrp="1"/>
          </p:cNvSpPr>
          <p:nvPr>
            <p:ph type="title"/>
          </p:nvPr>
        </p:nvSpPr>
        <p:spPr/>
        <p:txBody>
          <a:bodyPr/>
          <a:lstStyle/>
          <a:p>
            <a:r>
              <a:rPr lang="ja-JP" altLang="en-US" dirty="0"/>
              <a:t>カテゴリー変数の数値化</a:t>
            </a:r>
          </a:p>
        </p:txBody>
      </p:sp>
      <p:sp>
        <p:nvSpPr>
          <p:cNvPr id="9" name="テキスト ボックス 8">
            <a:extLst>
              <a:ext uri="{FF2B5EF4-FFF2-40B4-BE49-F238E27FC236}">
                <a16:creationId xmlns="" xmlns:a16="http://schemas.microsoft.com/office/drawing/2014/main" id="{A9D5CB38-2AC9-61B7-5C65-179C7DD9E0FD}"/>
              </a:ext>
            </a:extLst>
          </p:cNvPr>
          <p:cNvSpPr txBox="1"/>
          <p:nvPr/>
        </p:nvSpPr>
        <p:spPr>
          <a:xfrm>
            <a:off x="369697" y="3028503"/>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10" name="テキスト ボックス 9">
            <a:extLst>
              <a:ext uri="{FF2B5EF4-FFF2-40B4-BE49-F238E27FC236}">
                <a16:creationId xmlns="" xmlns:a16="http://schemas.microsoft.com/office/drawing/2014/main" id="{20731911-ECCD-D5F6-FBD9-034A6CBDF13D}"/>
              </a:ext>
            </a:extLst>
          </p:cNvPr>
          <p:cNvSpPr txBox="1"/>
          <p:nvPr/>
        </p:nvSpPr>
        <p:spPr>
          <a:xfrm>
            <a:off x="3182169" y="2931522"/>
            <a:ext cx="10488710" cy="1200329"/>
          </a:xfrm>
          <a:prstGeom prst="rect">
            <a:avLst/>
          </a:prstGeom>
          <a:noFill/>
          <a:ln>
            <a:solidFill>
              <a:schemeClr val="tx1"/>
            </a:solidFill>
          </a:ln>
        </p:spPr>
        <p:txBody>
          <a:bodyPr wrap="square" rtlCol="0">
            <a:spAutoFit/>
          </a:bodyPr>
          <a:lstStyle/>
          <a:p>
            <a:r>
              <a:rPr lang="en-US" altLang="ja-JP" sz="3600" dirty="0">
                <a:latin typeface="+mn-ea"/>
                <a:ea typeface="+mn-ea"/>
              </a:rPr>
              <a:t>##### Assign integers  </a:t>
            </a:r>
          </a:p>
          <a:p>
            <a:r>
              <a:rPr lang="ja-JP" altLang="en-US" sz="3600" dirty="0">
                <a:latin typeface="+mn-ea"/>
                <a:ea typeface="+mn-ea"/>
              </a:rPr>
              <a:t>整数を割り当てる </a:t>
            </a:r>
            <a:endParaRPr kumimoji="1" lang="ja-JP" altLang="en-US" sz="3600" dirty="0">
              <a:latin typeface="+mn-ea"/>
              <a:ea typeface="+mn-ea"/>
            </a:endParaRPr>
          </a:p>
        </p:txBody>
      </p:sp>
      <p:sp>
        <p:nvSpPr>
          <p:cNvPr id="11" name="テキスト ボックス 10">
            <a:extLst>
              <a:ext uri="{FF2B5EF4-FFF2-40B4-BE49-F238E27FC236}">
                <a16:creationId xmlns="" xmlns:a16="http://schemas.microsoft.com/office/drawing/2014/main" id="{0EBDADEA-1539-FC92-49BF-B15BE601B4C0}"/>
              </a:ext>
            </a:extLst>
          </p:cNvPr>
          <p:cNvSpPr txBox="1"/>
          <p:nvPr/>
        </p:nvSpPr>
        <p:spPr>
          <a:xfrm>
            <a:off x="277043" y="4598397"/>
            <a:ext cx="15902353" cy="1323439"/>
          </a:xfrm>
          <a:prstGeom prst="rect">
            <a:avLst/>
          </a:prstGeom>
          <a:noFill/>
          <a:ln>
            <a:noFill/>
          </a:ln>
        </p:spPr>
        <p:txBody>
          <a:bodyPr wrap="square" rtlCol="0">
            <a:spAutoFit/>
          </a:bodyPr>
          <a:lstStyle/>
          <a:p>
            <a:r>
              <a:rPr lang="ja-JP" altLang="en-US" sz="4000" dirty="0">
                <a:latin typeface="+mn-ea"/>
                <a:ea typeface="+mn-ea"/>
              </a:rPr>
              <a:t>大小関係のあるカテゴリー変数の</a:t>
            </a:r>
            <a:r>
              <a:rPr lang="en-US" altLang="ja-JP" sz="4000" dirty="0" err="1">
                <a:latin typeface="+mn-ea"/>
                <a:ea typeface="+mn-ea"/>
              </a:rPr>
              <a:t>studytime</a:t>
            </a:r>
            <a:r>
              <a:rPr lang="ja-JP" altLang="en-US" sz="4000" dirty="0">
                <a:latin typeface="+mn-ea"/>
                <a:ea typeface="+mn-ea"/>
              </a:rPr>
              <a:t>列を数値化します。</a:t>
            </a:r>
            <a:endParaRPr lang="en-US" altLang="ja-JP" sz="4000" dirty="0">
              <a:latin typeface="+mn-ea"/>
              <a:ea typeface="+mn-ea"/>
            </a:endParaRPr>
          </a:p>
          <a:p>
            <a:r>
              <a:rPr kumimoji="1" lang="ja-JP" altLang="en-US" sz="4000" dirty="0">
                <a:latin typeface="+mn-ea"/>
                <a:ea typeface="+mn-ea"/>
              </a:rPr>
              <a:t>まず、</a:t>
            </a:r>
            <a:r>
              <a:rPr kumimoji="1" lang="en-US" altLang="ja-JP" sz="4000" dirty="0" err="1">
                <a:latin typeface="+mn-ea"/>
                <a:ea typeface="+mn-ea"/>
              </a:rPr>
              <a:t>value_counts</a:t>
            </a:r>
            <a:r>
              <a:rPr kumimoji="1" lang="en-US" altLang="ja-JP" sz="4000" dirty="0">
                <a:latin typeface="+mn-ea"/>
                <a:ea typeface="+mn-ea"/>
              </a:rPr>
              <a:t>() </a:t>
            </a:r>
            <a:r>
              <a:rPr kumimoji="1" lang="ja-JP" altLang="en-US" sz="4000" dirty="0">
                <a:latin typeface="+mn-ea"/>
                <a:ea typeface="+mn-ea"/>
              </a:rPr>
              <a:t>で値をチェック。</a:t>
            </a:r>
          </a:p>
        </p:txBody>
      </p:sp>
      <p:sp>
        <p:nvSpPr>
          <p:cNvPr id="2" name="スライド番号プレースホルダー 1">
            <a:extLst>
              <a:ext uri="{FF2B5EF4-FFF2-40B4-BE49-F238E27FC236}">
                <a16:creationId xmlns="" xmlns:a16="http://schemas.microsoft.com/office/drawing/2014/main" id="{FBC6F650-1A11-B86E-7B5D-23B49A94423A}"/>
              </a:ext>
            </a:extLst>
          </p:cNvPr>
          <p:cNvSpPr>
            <a:spLocks noGrp="1"/>
          </p:cNvSpPr>
          <p:nvPr>
            <p:ph type="sldNum" sz="quarter" idx="4"/>
          </p:nvPr>
        </p:nvSpPr>
        <p:spPr/>
        <p:txBody>
          <a:bodyPr/>
          <a:lstStyle/>
          <a:p>
            <a:pPr>
              <a:defRPr/>
            </a:pPr>
            <a:fld id="{E62AD30C-4FD0-4E41-9633-AA73C86D07D0}" type="slidenum">
              <a:rPr lang="ja-JP" altLang="en-US" smtClean="0"/>
              <a:pPr>
                <a:defRPr/>
              </a:pPr>
              <a:t>83</a:t>
            </a:fld>
            <a:endParaRPr lang="en-US" altLang="ja-JP" dirty="0"/>
          </a:p>
        </p:txBody>
      </p:sp>
    </p:spTree>
    <p:extLst>
      <p:ext uri="{BB962C8B-B14F-4D97-AF65-F5344CB8AC3E}">
        <p14:creationId xmlns:p14="http://schemas.microsoft.com/office/powerpoint/2010/main" val="505417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0187E38F-A3F3-2E82-86F5-2FEF7B956870}"/>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DAF8A96F-C5B1-9B58-726C-C1876A549BF3}"/>
              </a:ext>
            </a:extLst>
          </p:cNvPr>
          <p:cNvSpPr>
            <a:spLocks noGrp="1"/>
          </p:cNvSpPr>
          <p:nvPr>
            <p:ph type="sldNum" sz="quarter" idx="4"/>
          </p:nvPr>
        </p:nvSpPr>
        <p:spPr/>
        <p:txBody>
          <a:bodyPr/>
          <a:lstStyle/>
          <a:p>
            <a:pPr>
              <a:defRPr/>
            </a:pPr>
            <a:fld id="{E62AD30C-4FD0-4E41-9633-AA73C86D07D0}" type="slidenum">
              <a:rPr lang="ja-JP" altLang="en-US" smtClean="0"/>
              <a:pPr>
                <a:defRPr/>
              </a:pPr>
              <a:t>84</a:t>
            </a:fld>
            <a:endParaRPr lang="en-US" altLang="ja-JP" dirty="0"/>
          </a:p>
        </p:txBody>
      </p:sp>
      <p:sp>
        <p:nvSpPr>
          <p:cNvPr id="7" name="テキスト ボックス 6">
            <a:extLst>
              <a:ext uri="{FF2B5EF4-FFF2-40B4-BE49-F238E27FC236}">
                <a16:creationId xmlns="" xmlns:a16="http://schemas.microsoft.com/office/drawing/2014/main" id="{21054763-DC11-8E1E-C119-84DC60B4F86D}"/>
              </a:ext>
            </a:extLst>
          </p:cNvPr>
          <p:cNvSpPr txBox="1"/>
          <p:nvPr/>
        </p:nvSpPr>
        <p:spPr>
          <a:xfrm>
            <a:off x="457200" y="802154"/>
            <a:ext cx="8686800" cy="3170099"/>
          </a:xfrm>
          <a:prstGeom prst="rect">
            <a:avLst/>
          </a:prstGeom>
          <a:noFill/>
        </p:spPr>
        <p:txBody>
          <a:bodyPr wrap="square">
            <a:spAutoFit/>
          </a:bodyPr>
          <a:lstStyle/>
          <a:p>
            <a:r>
              <a:rPr lang="en-US" altLang="ja-JP" sz="4000" dirty="0">
                <a:latin typeface="Consolas" panose="020B0609020204030204" pitchFamily="49" charset="0"/>
              </a:rPr>
              <a:t>2 to 5 hours     206</a:t>
            </a:r>
          </a:p>
          <a:p>
            <a:r>
              <a:rPr lang="en-US" altLang="ja-JP" sz="4000" dirty="0">
                <a:latin typeface="Consolas" panose="020B0609020204030204" pitchFamily="49" charset="0"/>
              </a:rPr>
              <a:t>&lt;2 hours         119</a:t>
            </a:r>
          </a:p>
          <a:p>
            <a:r>
              <a:rPr lang="en-US" altLang="ja-JP" sz="4000" dirty="0">
                <a:latin typeface="Consolas" panose="020B0609020204030204" pitchFamily="49" charset="0"/>
              </a:rPr>
              <a:t>5 to 10 hours     71</a:t>
            </a:r>
          </a:p>
          <a:p>
            <a:r>
              <a:rPr lang="en-US" altLang="ja-JP" sz="4000" dirty="0">
                <a:latin typeface="Consolas" panose="020B0609020204030204" pitchFamily="49" charset="0"/>
              </a:rPr>
              <a:t>&gt;10 hours         27</a:t>
            </a:r>
          </a:p>
          <a:p>
            <a:r>
              <a:rPr lang="en-US" altLang="ja-JP" sz="4000" dirty="0">
                <a:latin typeface="Consolas" panose="020B0609020204030204" pitchFamily="49" charset="0"/>
              </a:rPr>
              <a:t>Name: </a:t>
            </a:r>
            <a:r>
              <a:rPr lang="en-US" altLang="ja-JP" sz="4000" dirty="0" err="1">
                <a:latin typeface="Consolas" panose="020B0609020204030204" pitchFamily="49" charset="0"/>
              </a:rPr>
              <a:t>studytime</a:t>
            </a:r>
            <a:r>
              <a:rPr lang="en-US" altLang="ja-JP" sz="4000" dirty="0">
                <a:latin typeface="Consolas" panose="020B0609020204030204" pitchFamily="49" charset="0"/>
              </a:rPr>
              <a:t>, </a:t>
            </a:r>
            <a:r>
              <a:rPr lang="en-US" altLang="ja-JP" sz="4000" dirty="0" err="1">
                <a:latin typeface="Consolas" panose="020B0609020204030204" pitchFamily="49" charset="0"/>
              </a:rPr>
              <a:t>dtype</a:t>
            </a:r>
            <a:r>
              <a:rPr lang="en-US" altLang="ja-JP" sz="4000" dirty="0">
                <a:latin typeface="Consolas" panose="020B0609020204030204" pitchFamily="49" charset="0"/>
              </a:rPr>
              <a:t>: int64</a:t>
            </a:r>
            <a:endParaRPr lang="ja-JP" altLang="en-US" sz="4000" dirty="0">
              <a:latin typeface="Consolas" panose="020B0609020204030204" pitchFamily="49" charset="0"/>
            </a:endParaRPr>
          </a:p>
        </p:txBody>
      </p:sp>
      <p:sp>
        <p:nvSpPr>
          <p:cNvPr id="8" name="テキスト ボックス 7">
            <a:extLst>
              <a:ext uri="{FF2B5EF4-FFF2-40B4-BE49-F238E27FC236}">
                <a16:creationId xmlns="" xmlns:a16="http://schemas.microsoft.com/office/drawing/2014/main" id="{13EF0D8B-48F6-199D-84F1-E825393761B2}"/>
              </a:ext>
            </a:extLst>
          </p:cNvPr>
          <p:cNvSpPr txBox="1"/>
          <p:nvPr/>
        </p:nvSpPr>
        <p:spPr>
          <a:xfrm>
            <a:off x="342900" y="4287044"/>
            <a:ext cx="15060533" cy="707886"/>
          </a:xfrm>
          <a:prstGeom prst="rect">
            <a:avLst/>
          </a:prstGeom>
          <a:noFill/>
        </p:spPr>
        <p:txBody>
          <a:bodyPr wrap="none" rtlCol="0">
            <a:spAutoFit/>
          </a:bodyPr>
          <a:lstStyle/>
          <a:p>
            <a:r>
              <a:rPr kumimoji="1" lang="ja-JP" altLang="en-US" sz="4000" dirty="0">
                <a:latin typeface="+mn-ea"/>
                <a:ea typeface="+mn-ea"/>
              </a:rPr>
              <a:t>大小関係のあるカテゴリー変数なので、整数に変換しましょう。</a:t>
            </a:r>
          </a:p>
        </p:txBody>
      </p:sp>
      <p:sp>
        <p:nvSpPr>
          <p:cNvPr id="10" name="テキスト ボックス 9">
            <a:extLst>
              <a:ext uri="{FF2B5EF4-FFF2-40B4-BE49-F238E27FC236}">
                <a16:creationId xmlns="" xmlns:a16="http://schemas.microsoft.com/office/drawing/2014/main" id="{30ED2362-0B30-395E-8C13-000CDA9E003E}"/>
              </a:ext>
            </a:extLst>
          </p:cNvPr>
          <p:cNvSpPr txBox="1"/>
          <p:nvPr/>
        </p:nvSpPr>
        <p:spPr>
          <a:xfrm>
            <a:off x="4038600" y="5325269"/>
            <a:ext cx="4774064" cy="2554545"/>
          </a:xfrm>
          <a:prstGeom prst="rect">
            <a:avLst/>
          </a:prstGeom>
          <a:noFill/>
        </p:spPr>
        <p:txBody>
          <a:bodyPr wrap="none" rtlCol="0">
            <a:spAutoFit/>
          </a:bodyPr>
          <a:lstStyle/>
          <a:p>
            <a:r>
              <a:rPr kumimoji="1" lang="en-US" altLang="ja-JP" sz="4000" dirty="0">
                <a:latin typeface="+mn-ea"/>
                <a:ea typeface="+mn-ea"/>
              </a:rPr>
              <a:t>&lt;2 hours </a:t>
            </a:r>
            <a:r>
              <a:rPr kumimoji="1" lang="en-US" altLang="ja-JP" sz="4000" dirty="0">
                <a:solidFill>
                  <a:srgbClr val="0000FF"/>
                </a:solidFill>
                <a:latin typeface="+mn-ea"/>
                <a:ea typeface="+mn-ea"/>
                <a:sym typeface="Symbol" panose="05050102010706020507" pitchFamily="18" charset="2"/>
              </a:rPr>
              <a:t></a:t>
            </a:r>
            <a:r>
              <a:rPr lang="ja-JP" altLang="en-US" sz="4000" dirty="0">
                <a:solidFill>
                  <a:srgbClr val="0000FF"/>
                </a:solidFill>
                <a:latin typeface="+mn-ea"/>
                <a:ea typeface="+mn-ea"/>
                <a:sym typeface="Symbol" panose="05050102010706020507" pitchFamily="18" charset="2"/>
              </a:rPr>
              <a:t> </a:t>
            </a:r>
            <a:r>
              <a:rPr lang="en-US" altLang="ja-JP" sz="4000" b="1" dirty="0">
                <a:solidFill>
                  <a:srgbClr val="0000FF"/>
                </a:solidFill>
                <a:latin typeface="+mn-ea"/>
                <a:ea typeface="+mn-ea"/>
                <a:sym typeface="Symbol" panose="05050102010706020507" pitchFamily="18" charset="2"/>
              </a:rPr>
              <a:t>1</a:t>
            </a:r>
          </a:p>
          <a:p>
            <a:r>
              <a:rPr kumimoji="1" lang="en-US" altLang="ja-JP" sz="4000" dirty="0">
                <a:latin typeface="+mn-ea"/>
                <a:ea typeface="+mn-ea"/>
              </a:rPr>
              <a:t>2 to 5 hours </a:t>
            </a:r>
            <a:r>
              <a:rPr kumimoji="1" lang="en-US" altLang="ja-JP" sz="4000" dirty="0">
                <a:solidFill>
                  <a:srgbClr val="0000FF"/>
                </a:solidFill>
                <a:latin typeface="+mn-ea"/>
                <a:ea typeface="+mn-ea"/>
                <a:sym typeface="Symbol" panose="05050102010706020507" pitchFamily="18" charset="2"/>
              </a:rPr>
              <a:t></a:t>
            </a:r>
            <a:r>
              <a:rPr lang="ja-JP" altLang="en-US" sz="4000" dirty="0">
                <a:solidFill>
                  <a:srgbClr val="0000FF"/>
                </a:solidFill>
                <a:latin typeface="+mn-ea"/>
                <a:ea typeface="+mn-ea"/>
                <a:sym typeface="Symbol" panose="05050102010706020507" pitchFamily="18" charset="2"/>
              </a:rPr>
              <a:t> </a:t>
            </a:r>
            <a:r>
              <a:rPr lang="en-US" altLang="ja-JP" sz="4000" b="1" dirty="0">
                <a:solidFill>
                  <a:srgbClr val="0000FF"/>
                </a:solidFill>
                <a:latin typeface="+mn-ea"/>
                <a:ea typeface="+mn-ea"/>
                <a:sym typeface="Symbol" panose="05050102010706020507" pitchFamily="18" charset="2"/>
              </a:rPr>
              <a:t>2</a:t>
            </a:r>
            <a:endParaRPr kumimoji="1" lang="ja-JP" altLang="en-US" sz="4000" b="1" dirty="0">
              <a:solidFill>
                <a:srgbClr val="0000FF"/>
              </a:solidFill>
              <a:latin typeface="+mn-ea"/>
              <a:ea typeface="+mn-ea"/>
            </a:endParaRPr>
          </a:p>
          <a:p>
            <a:r>
              <a:rPr kumimoji="1" lang="en-US" altLang="ja-JP" sz="4000" dirty="0">
                <a:latin typeface="+mn-ea"/>
                <a:ea typeface="+mn-ea"/>
              </a:rPr>
              <a:t>5 to 10 hours </a:t>
            </a:r>
            <a:r>
              <a:rPr kumimoji="1" lang="en-US" altLang="ja-JP" sz="4000" dirty="0">
                <a:solidFill>
                  <a:srgbClr val="0000FF"/>
                </a:solidFill>
                <a:latin typeface="+mn-ea"/>
                <a:ea typeface="+mn-ea"/>
                <a:sym typeface="Symbol" panose="05050102010706020507" pitchFamily="18" charset="2"/>
              </a:rPr>
              <a:t></a:t>
            </a:r>
            <a:r>
              <a:rPr lang="ja-JP" altLang="en-US" sz="4000" dirty="0">
                <a:solidFill>
                  <a:srgbClr val="0000FF"/>
                </a:solidFill>
                <a:latin typeface="+mn-ea"/>
                <a:ea typeface="+mn-ea"/>
                <a:sym typeface="Symbol" panose="05050102010706020507" pitchFamily="18" charset="2"/>
              </a:rPr>
              <a:t> </a:t>
            </a:r>
            <a:r>
              <a:rPr lang="en-US" altLang="ja-JP" sz="4000" b="1" dirty="0">
                <a:solidFill>
                  <a:srgbClr val="0000FF"/>
                </a:solidFill>
                <a:latin typeface="+mn-ea"/>
                <a:ea typeface="+mn-ea"/>
                <a:sym typeface="Symbol" panose="05050102010706020507" pitchFamily="18" charset="2"/>
              </a:rPr>
              <a:t>3</a:t>
            </a:r>
            <a:endParaRPr kumimoji="1" lang="ja-JP" altLang="en-US" sz="4000" b="1" dirty="0">
              <a:solidFill>
                <a:srgbClr val="0000FF"/>
              </a:solidFill>
              <a:latin typeface="+mn-ea"/>
              <a:ea typeface="+mn-ea"/>
            </a:endParaRPr>
          </a:p>
          <a:p>
            <a:r>
              <a:rPr lang="en-US" altLang="ja-JP" sz="4000" dirty="0">
                <a:latin typeface="+mn-ea"/>
                <a:ea typeface="+mn-ea"/>
              </a:rPr>
              <a:t>&gt;10</a:t>
            </a:r>
            <a:r>
              <a:rPr kumimoji="1" lang="en-US" altLang="ja-JP" sz="4000" dirty="0">
                <a:latin typeface="+mn-ea"/>
                <a:ea typeface="+mn-ea"/>
              </a:rPr>
              <a:t> hours </a:t>
            </a:r>
            <a:r>
              <a:rPr kumimoji="1" lang="en-US" altLang="ja-JP" sz="4000" dirty="0">
                <a:solidFill>
                  <a:srgbClr val="0000FF"/>
                </a:solidFill>
                <a:latin typeface="+mn-ea"/>
                <a:ea typeface="+mn-ea"/>
                <a:sym typeface="Symbol" panose="05050102010706020507" pitchFamily="18" charset="2"/>
              </a:rPr>
              <a:t></a:t>
            </a:r>
            <a:r>
              <a:rPr lang="ja-JP" altLang="en-US" sz="4000" dirty="0">
                <a:solidFill>
                  <a:srgbClr val="0000FF"/>
                </a:solidFill>
                <a:latin typeface="+mn-ea"/>
                <a:ea typeface="+mn-ea"/>
                <a:sym typeface="Symbol" panose="05050102010706020507" pitchFamily="18" charset="2"/>
              </a:rPr>
              <a:t> </a:t>
            </a:r>
            <a:r>
              <a:rPr lang="en-US" altLang="ja-JP" sz="4000" b="1" dirty="0">
                <a:solidFill>
                  <a:srgbClr val="0000FF"/>
                </a:solidFill>
                <a:latin typeface="+mn-ea"/>
                <a:ea typeface="+mn-ea"/>
                <a:sym typeface="Symbol" panose="05050102010706020507" pitchFamily="18" charset="2"/>
              </a:rPr>
              <a:t>4</a:t>
            </a:r>
            <a:endParaRPr kumimoji="1" lang="ja-JP" altLang="en-US" sz="4000" b="1" dirty="0">
              <a:solidFill>
                <a:srgbClr val="0000FF"/>
              </a:solidFill>
              <a:latin typeface="+mn-ea"/>
              <a:ea typeface="+mn-ea"/>
            </a:endParaRPr>
          </a:p>
        </p:txBody>
      </p:sp>
    </p:spTree>
    <p:extLst>
      <p:ext uri="{BB962C8B-B14F-4D97-AF65-F5344CB8AC3E}">
        <p14:creationId xmlns:p14="http://schemas.microsoft.com/office/powerpoint/2010/main" val="21342520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3"/>
          </p:nvPr>
        </p:nvSpPr>
        <p:spPr/>
        <p:txBody>
          <a:bodyPr/>
          <a:lstStyle/>
          <a:p>
            <a:r>
              <a:rPr lang="en-US" altLang="ja-JP"/>
              <a:t>Copyright © 2022 by INIAD</a:t>
            </a:r>
            <a:endParaRPr lang="en-US" altLang="en-US" dirty="0"/>
          </a:p>
        </p:txBody>
      </p:sp>
      <p:sp>
        <p:nvSpPr>
          <p:cNvPr id="15" name="テキスト ボックス 14">
            <a:extLst>
              <a:ext uri="{FF2B5EF4-FFF2-40B4-BE49-F238E27FC236}">
                <a16:creationId xmlns="" xmlns:a16="http://schemas.microsoft.com/office/drawing/2014/main" id="{C67DDD58-30BC-B4FF-79F0-8764270DFCB4}"/>
              </a:ext>
            </a:extLst>
          </p:cNvPr>
          <p:cNvSpPr txBox="1"/>
          <p:nvPr/>
        </p:nvSpPr>
        <p:spPr>
          <a:xfrm>
            <a:off x="618934" y="800894"/>
            <a:ext cx="9417963" cy="4053417"/>
          </a:xfrm>
          <a:prstGeom prst="rect">
            <a:avLst/>
          </a:prstGeom>
          <a:noFill/>
          <a:ln>
            <a:solidFill>
              <a:schemeClr val="tx1"/>
            </a:solidFill>
          </a:ln>
        </p:spPr>
        <p:txBody>
          <a:bodyPr wrap="none" rtlCol="0">
            <a:spAutoFit/>
          </a:bodyPr>
          <a:lstStyle/>
          <a:p>
            <a:pPr marL="0" indent="0">
              <a:lnSpc>
                <a:spcPct val="120000"/>
              </a:lnSpc>
              <a:buNone/>
            </a:pPr>
            <a:r>
              <a:rPr lang="en-US" altLang="ja-JP" sz="3600" kern="0" dirty="0">
                <a:latin typeface="+mn-ea"/>
              </a:rPr>
              <a:t>X['</a:t>
            </a:r>
            <a:r>
              <a:rPr lang="en-US" altLang="ja-JP" sz="3600" kern="0" dirty="0" err="1">
                <a:latin typeface="+mn-ea"/>
              </a:rPr>
              <a:t>studytime</a:t>
            </a:r>
            <a:r>
              <a:rPr lang="en-US" altLang="ja-JP" sz="3600" kern="0" dirty="0">
                <a:latin typeface="+mn-ea"/>
              </a:rPr>
              <a:t>'] = X['</a:t>
            </a:r>
            <a:r>
              <a:rPr lang="en-US" altLang="ja-JP" sz="3600" kern="0" dirty="0" err="1">
                <a:latin typeface="+mn-ea"/>
              </a:rPr>
              <a:t>studytime</a:t>
            </a:r>
            <a:r>
              <a:rPr lang="en-US" altLang="ja-JP" sz="3600" kern="0" dirty="0">
                <a:latin typeface="+mn-ea"/>
              </a:rPr>
              <a:t>']</a:t>
            </a:r>
            <a:r>
              <a:rPr lang="en-US" altLang="ja-JP" sz="3600" b="1" kern="0" dirty="0">
                <a:solidFill>
                  <a:srgbClr val="0000FF"/>
                </a:solidFill>
                <a:latin typeface="+mn-ea"/>
              </a:rPr>
              <a:t>.replace(</a:t>
            </a:r>
          </a:p>
          <a:p>
            <a:pPr marL="0" indent="0">
              <a:lnSpc>
                <a:spcPct val="120000"/>
              </a:lnSpc>
              <a:buNone/>
            </a:pPr>
            <a:r>
              <a:rPr lang="en-US" altLang="ja-JP" sz="3600" kern="0" dirty="0">
                <a:latin typeface="+mn-ea"/>
              </a:rPr>
              <a:t>    </a:t>
            </a:r>
            <a:r>
              <a:rPr lang="en-US" altLang="ja-JP" sz="3600" b="1" kern="0" dirty="0">
                <a:solidFill>
                  <a:srgbClr val="FF0000"/>
                </a:solidFill>
                <a:latin typeface="+mn-ea"/>
              </a:rPr>
              <a:t>{</a:t>
            </a:r>
            <a:r>
              <a:rPr lang="en-US" altLang="ja-JP" sz="3600" kern="0" dirty="0">
                <a:latin typeface="+mn-ea"/>
              </a:rPr>
              <a:t>'&lt;2 hours':1, '2 to 5 hours':2,</a:t>
            </a:r>
          </a:p>
          <a:p>
            <a:pPr marL="0" indent="0">
              <a:lnSpc>
                <a:spcPct val="120000"/>
              </a:lnSpc>
              <a:buNone/>
            </a:pPr>
            <a:r>
              <a:rPr lang="en-US" altLang="ja-JP" sz="3600" kern="0" dirty="0">
                <a:latin typeface="+mn-ea"/>
              </a:rPr>
              <a:t>     '5 to 10 hours':3, '&gt;10 hours':4,</a:t>
            </a:r>
          </a:p>
          <a:p>
            <a:pPr marL="0" indent="0">
              <a:lnSpc>
                <a:spcPct val="120000"/>
              </a:lnSpc>
              <a:buNone/>
            </a:pPr>
            <a:r>
              <a:rPr lang="en-US" altLang="ja-JP" sz="3600" kern="0" dirty="0">
                <a:latin typeface="+mn-ea"/>
              </a:rPr>
              <a:t>    </a:t>
            </a:r>
            <a:r>
              <a:rPr lang="en-US" altLang="ja-JP" sz="3600" b="1" kern="0" dirty="0">
                <a:solidFill>
                  <a:srgbClr val="FF0000"/>
                </a:solidFill>
                <a:latin typeface="+mn-ea"/>
              </a:rPr>
              <a:t>}</a:t>
            </a:r>
          </a:p>
          <a:p>
            <a:pPr marL="0" indent="0">
              <a:lnSpc>
                <a:spcPct val="120000"/>
              </a:lnSpc>
              <a:buNone/>
            </a:pPr>
            <a:r>
              <a:rPr lang="en-US" altLang="ja-JP" sz="3600" b="1" kern="0" dirty="0">
                <a:solidFill>
                  <a:srgbClr val="0000FF"/>
                </a:solidFill>
                <a:latin typeface="+mn-ea"/>
              </a:rPr>
              <a:t>)</a:t>
            </a:r>
          </a:p>
          <a:p>
            <a:pPr marL="0" indent="0">
              <a:lnSpc>
                <a:spcPct val="120000"/>
              </a:lnSpc>
              <a:buNone/>
            </a:pPr>
            <a:r>
              <a:rPr lang="en-US" altLang="ja-JP" sz="3600" kern="0" dirty="0">
                <a:latin typeface="+mn-ea"/>
              </a:rPr>
              <a:t>display(</a:t>
            </a:r>
            <a:r>
              <a:rPr lang="en-US" altLang="ja-JP" sz="3600" kern="0" dirty="0" err="1">
                <a:latin typeface="+mn-ea"/>
              </a:rPr>
              <a:t>X.head</a:t>
            </a:r>
            <a:r>
              <a:rPr lang="en-US" altLang="ja-JP" sz="3600" kern="0" dirty="0">
                <a:latin typeface="+mn-ea"/>
              </a:rPr>
              <a:t>())</a:t>
            </a:r>
            <a:endParaRPr lang="en-US" altLang="ja-JP" sz="3600" kern="0" dirty="0">
              <a:solidFill>
                <a:srgbClr val="0000FF"/>
              </a:solidFill>
              <a:latin typeface="+mn-ea"/>
            </a:endParaRPr>
          </a:p>
        </p:txBody>
      </p:sp>
      <p:sp>
        <p:nvSpPr>
          <p:cNvPr id="12" name="テキスト ボックス 11">
            <a:extLst>
              <a:ext uri="{FF2B5EF4-FFF2-40B4-BE49-F238E27FC236}">
                <a16:creationId xmlns="" xmlns:a16="http://schemas.microsoft.com/office/drawing/2014/main" id="{38788D34-A9A4-FEB0-6C48-E50E8F2C00CD}"/>
              </a:ext>
            </a:extLst>
          </p:cNvPr>
          <p:cNvSpPr txBox="1"/>
          <p:nvPr/>
        </p:nvSpPr>
        <p:spPr>
          <a:xfrm>
            <a:off x="542926" y="5087144"/>
            <a:ext cx="15073087" cy="1323439"/>
          </a:xfrm>
          <a:prstGeom prst="rect">
            <a:avLst/>
          </a:prstGeom>
          <a:noFill/>
        </p:spPr>
        <p:txBody>
          <a:bodyPr wrap="square" rtlCol="0">
            <a:spAutoFit/>
          </a:bodyPr>
          <a:lstStyle/>
          <a:p>
            <a:r>
              <a:rPr kumimoji="1" lang="en-US" altLang="ja-JP" sz="4000" dirty="0">
                <a:latin typeface="+mn-ea"/>
                <a:ea typeface="+mn-ea"/>
              </a:rPr>
              <a:t>replace() </a:t>
            </a:r>
            <a:r>
              <a:rPr kumimoji="1" lang="ja-JP" altLang="en-US" sz="4000" dirty="0">
                <a:latin typeface="+mn-ea"/>
                <a:ea typeface="+mn-ea"/>
              </a:rPr>
              <a:t>の引数に辞書を渡して、</a:t>
            </a:r>
            <a:r>
              <a:rPr kumimoji="1" lang="en-US" altLang="ja-JP" sz="4000" dirty="0" err="1">
                <a:latin typeface="+mn-ea"/>
                <a:ea typeface="+mn-ea"/>
              </a:rPr>
              <a:t>studytime</a:t>
            </a:r>
            <a:r>
              <a:rPr kumimoji="1" lang="ja-JP" altLang="en-US" sz="4000" dirty="0">
                <a:latin typeface="+mn-ea"/>
                <a:ea typeface="+mn-ea"/>
              </a:rPr>
              <a:t>列の各値を整数に変換しています。</a:t>
            </a:r>
          </a:p>
        </p:txBody>
      </p:sp>
      <p:pic>
        <p:nvPicPr>
          <p:cNvPr id="7" name="図 6">
            <a:extLst>
              <a:ext uri="{FF2B5EF4-FFF2-40B4-BE49-F238E27FC236}">
                <a16:creationId xmlns="" xmlns:a16="http://schemas.microsoft.com/office/drawing/2014/main" id="{86BBEAB7-BDCC-DC2F-FF68-7A9097B00690}"/>
              </a:ext>
            </a:extLst>
          </p:cNvPr>
          <p:cNvPicPr>
            <a:picLocks noChangeAspect="1"/>
          </p:cNvPicPr>
          <p:nvPr/>
        </p:nvPicPr>
        <p:blipFill>
          <a:blip r:embed="rId2"/>
          <a:stretch>
            <a:fillRect/>
          </a:stretch>
        </p:blipFill>
        <p:spPr>
          <a:xfrm>
            <a:off x="5045075" y="5901531"/>
            <a:ext cx="8892533" cy="3035176"/>
          </a:xfrm>
          <a:prstGeom prst="rect">
            <a:avLst/>
          </a:prstGeom>
          <a:ln>
            <a:solidFill>
              <a:schemeClr val="tx1"/>
            </a:solidFill>
          </a:ln>
        </p:spPr>
      </p:pic>
      <p:sp>
        <p:nvSpPr>
          <p:cNvPr id="8" name="正方形/長方形 7">
            <a:extLst>
              <a:ext uri="{FF2B5EF4-FFF2-40B4-BE49-F238E27FC236}">
                <a16:creationId xmlns="" xmlns:a16="http://schemas.microsoft.com/office/drawing/2014/main" id="{FADFF7E4-B30F-A49B-52DE-D9766AF94C2D}"/>
              </a:ext>
            </a:extLst>
          </p:cNvPr>
          <p:cNvSpPr/>
          <p:nvPr/>
        </p:nvSpPr>
        <p:spPr bwMode="auto">
          <a:xfrm>
            <a:off x="6888187" y="5901531"/>
            <a:ext cx="1224136" cy="3035176"/>
          </a:xfrm>
          <a:prstGeom prst="rect">
            <a:avLst/>
          </a:prstGeom>
          <a:noFill/>
          <a:ln w="76200" cap="flat" cmpd="sng" algn="ctr">
            <a:solidFill>
              <a:schemeClr val="accent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2" name="スライド番号プレースホルダー 1">
            <a:extLst>
              <a:ext uri="{FF2B5EF4-FFF2-40B4-BE49-F238E27FC236}">
                <a16:creationId xmlns="" xmlns:a16="http://schemas.microsoft.com/office/drawing/2014/main" id="{C63BAF9A-FB63-9DDD-042B-7E711CFE316E}"/>
              </a:ext>
            </a:extLst>
          </p:cNvPr>
          <p:cNvSpPr>
            <a:spLocks noGrp="1"/>
          </p:cNvSpPr>
          <p:nvPr>
            <p:ph type="sldNum" sz="quarter" idx="4"/>
          </p:nvPr>
        </p:nvSpPr>
        <p:spPr/>
        <p:txBody>
          <a:bodyPr/>
          <a:lstStyle/>
          <a:p>
            <a:pPr>
              <a:defRPr/>
            </a:pPr>
            <a:fld id="{E62AD30C-4FD0-4E41-9633-AA73C86D07D0}" type="slidenum">
              <a:rPr lang="ja-JP" altLang="en-US" smtClean="0"/>
              <a:pPr>
                <a:defRPr/>
              </a:pPr>
              <a:t>85</a:t>
            </a:fld>
            <a:endParaRPr lang="en-US" altLang="ja-JP" dirty="0"/>
          </a:p>
        </p:txBody>
      </p:sp>
    </p:spTree>
    <p:extLst>
      <p:ext uri="{BB962C8B-B14F-4D97-AF65-F5344CB8AC3E}">
        <p14:creationId xmlns:p14="http://schemas.microsoft.com/office/powerpoint/2010/main" val="3524002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3"/>
          </p:nvPr>
        </p:nvSpPr>
        <p:spPr/>
        <p:txBody>
          <a:bodyPr/>
          <a:lstStyle/>
          <a:p>
            <a:r>
              <a:rPr lang="en-US" altLang="ja-JP"/>
              <a:t>Copyright © 2022 by INIAD</a:t>
            </a:r>
            <a:endParaRPr lang="en-US" altLang="en-US" dirty="0"/>
          </a:p>
        </p:txBody>
      </p:sp>
      <p:sp>
        <p:nvSpPr>
          <p:cNvPr id="9" name="テキスト ボックス 8">
            <a:extLst>
              <a:ext uri="{FF2B5EF4-FFF2-40B4-BE49-F238E27FC236}">
                <a16:creationId xmlns="" xmlns:a16="http://schemas.microsoft.com/office/drawing/2014/main" id="{A9D5CB38-2AC9-61B7-5C65-179C7DD9E0FD}"/>
              </a:ext>
            </a:extLst>
          </p:cNvPr>
          <p:cNvSpPr txBox="1"/>
          <p:nvPr/>
        </p:nvSpPr>
        <p:spPr>
          <a:xfrm>
            <a:off x="369697" y="3971478"/>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10" name="テキスト ボックス 9">
            <a:extLst>
              <a:ext uri="{FF2B5EF4-FFF2-40B4-BE49-F238E27FC236}">
                <a16:creationId xmlns="" xmlns:a16="http://schemas.microsoft.com/office/drawing/2014/main" id="{20731911-ECCD-D5F6-FBD9-034A6CBDF13D}"/>
              </a:ext>
            </a:extLst>
          </p:cNvPr>
          <p:cNvSpPr txBox="1"/>
          <p:nvPr/>
        </p:nvSpPr>
        <p:spPr>
          <a:xfrm>
            <a:off x="3182169" y="3874497"/>
            <a:ext cx="10488710" cy="1200329"/>
          </a:xfrm>
          <a:prstGeom prst="rect">
            <a:avLst/>
          </a:prstGeom>
          <a:noFill/>
          <a:ln>
            <a:solidFill>
              <a:schemeClr val="tx1"/>
            </a:solidFill>
          </a:ln>
        </p:spPr>
        <p:txBody>
          <a:bodyPr wrap="square" rtlCol="0">
            <a:spAutoFit/>
          </a:bodyPr>
          <a:lstStyle/>
          <a:p>
            <a:r>
              <a:rPr lang="en-US" altLang="ja-JP" sz="3600" dirty="0">
                <a:latin typeface="+mn-ea"/>
                <a:ea typeface="+mn-ea"/>
              </a:rPr>
              <a:t>#### Apply </a:t>
            </a:r>
            <a:r>
              <a:rPr lang="en-US" altLang="ja-JP" sz="3600" dirty="0" err="1">
                <a:latin typeface="+mn-ea"/>
                <a:ea typeface="+mn-ea"/>
              </a:rPr>
              <a:t>get_dummies</a:t>
            </a:r>
            <a:r>
              <a:rPr lang="en-US" altLang="ja-JP" sz="3600" dirty="0">
                <a:latin typeface="+mn-ea"/>
                <a:ea typeface="+mn-ea"/>
              </a:rPr>
              <a:t>()  </a:t>
            </a:r>
          </a:p>
          <a:p>
            <a:r>
              <a:rPr lang="ja-JP" altLang="en-US" sz="3600" dirty="0">
                <a:latin typeface="+mn-ea"/>
                <a:ea typeface="+mn-ea"/>
              </a:rPr>
              <a:t>ダミー変数化 </a:t>
            </a:r>
            <a:endParaRPr kumimoji="1" lang="ja-JP" altLang="en-US" sz="3600" dirty="0">
              <a:latin typeface="+mn-ea"/>
              <a:ea typeface="+mn-ea"/>
            </a:endParaRPr>
          </a:p>
        </p:txBody>
      </p:sp>
      <p:sp>
        <p:nvSpPr>
          <p:cNvPr id="11" name="テキスト ボックス 10">
            <a:extLst>
              <a:ext uri="{FF2B5EF4-FFF2-40B4-BE49-F238E27FC236}">
                <a16:creationId xmlns="" xmlns:a16="http://schemas.microsoft.com/office/drawing/2014/main" id="{0EBDADEA-1539-FC92-49BF-B15BE601B4C0}"/>
              </a:ext>
            </a:extLst>
          </p:cNvPr>
          <p:cNvSpPr txBox="1"/>
          <p:nvPr/>
        </p:nvSpPr>
        <p:spPr>
          <a:xfrm>
            <a:off x="391343" y="883647"/>
            <a:ext cx="15902353" cy="2554545"/>
          </a:xfrm>
          <a:prstGeom prst="rect">
            <a:avLst/>
          </a:prstGeom>
          <a:noFill/>
          <a:ln>
            <a:noFill/>
          </a:ln>
        </p:spPr>
        <p:txBody>
          <a:bodyPr wrap="square" rtlCol="0">
            <a:spAutoFit/>
          </a:bodyPr>
          <a:lstStyle/>
          <a:p>
            <a:r>
              <a:rPr lang="ja-JP" altLang="en-US" sz="4000" dirty="0">
                <a:latin typeface="+mn-ea"/>
                <a:ea typeface="+mn-ea"/>
              </a:rPr>
              <a:t>続いて、大小関係のないカテゴリー変数を </a:t>
            </a:r>
            <a:r>
              <a:rPr lang="en-US" altLang="ja-JP" sz="4000" dirty="0" err="1">
                <a:latin typeface="+mn-ea"/>
                <a:ea typeface="+mn-ea"/>
              </a:rPr>
              <a:t>get_dummies</a:t>
            </a:r>
            <a:r>
              <a:rPr lang="en-US" altLang="ja-JP" sz="4000" dirty="0">
                <a:latin typeface="+mn-ea"/>
                <a:ea typeface="+mn-ea"/>
              </a:rPr>
              <a:t>() </a:t>
            </a:r>
            <a:r>
              <a:rPr lang="ja-JP" altLang="en-US" sz="4000" dirty="0">
                <a:latin typeface="+mn-ea"/>
                <a:ea typeface="+mn-ea"/>
              </a:rPr>
              <a:t>を用いてダミー変数化します。</a:t>
            </a:r>
            <a:endParaRPr lang="en-US" altLang="ja-JP" sz="4000" dirty="0">
              <a:latin typeface="+mn-ea"/>
              <a:ea typeface="+mn-ea"/>
            </a:endParaRPr>
          </a:p>
          <a:p>
            <a:r>
              <a:rPr kumimoji="1" lang="ja-JP" altLang="en-US" sz="4000" dirty="0">
                <a:latin typeface="+mn-ea"/>
                <a:ea typeface="+mn-ea"/>
              </a:rPr>
              <a:t>今の場合は対象となる列は</a:t>
            </a:r>
            <a:r>
              <a:rPr kumimoji="1" lang="en-US" altLang="ja-JP" sz="4000" dirty="0">
                <a:latin typeface="+mn-ea"/>
                <a:ea typeface="+mn-ea"/>
              </a:rPr>
              <a:t>reason</a:t>
            </a:r>
            <a:r>
              <a:rPr kumimoji="1" lang="ja-JP" altLang="en-US" sz="4000" dirty="0">
                <a:latin typeface="+mn-ea"/>
                <a:ea typeface="+mn-ea"/>
              </a:rPr>
              <a:t>列の</a:t>
            </a:r>
            <a:r>
              <a:rPr kumimoji="1" lang="en-US" altLang="ja-JP" sz="4000" dirty="0">
                <a:latin typeface="+mn-ea"/>
                <a:ea typeface="+mn-ea"/>
              </a:rPr>
              <a:t>1</a:t>
            </a:r>
            <a:r>
              <a:rPr kumimoji="1" lang="ja-JP" altLang="en-US" sz="4000" dirty="0">
                <a:latin typeface="+mn-ea"/>
                <a:ea typeface="+mn-ea"/>
              </a:rPr>
              <a:t>列だけですが、対象となる列が複数でも、すべての列を一度にダミー変数化することができます。</a:t>
            </a:r>
          </a:p>
        </p:txBody>
      </p:sp>
      <p:sp>
        <p:nvSpPr>
          <p:cNvPr id="12" name="テキスト ボックス 11">
            <a:extLst>
              <a:ext uri="{FF2B5EF4-FFF2-40B4-BE49-F238E27FC236}">
                <a16:creationId xmlns="" xmlns:a16="http://schemas.microsoft.com/office/drawing/2014/main" id="{9E16003C-51AC-3E78-FFAE-B3A4EC364A77}"/>
              </a:ext>
            </a:extLst>
          </p:cNvPr>
          <p:cNvSpPr txBox="1"/>
          <p:nvPr/>
        </p:nvSpPr>
        <p:spPr>
          <a:xfrm>
            <a:off x="418909" y="5230019"/>
            <a:ext cx="7646645" cy="729430"/>
          </a:xfrm>
          <a:prstGeom prst="rect">
            <a:avLst/>
          </a:prstGeom>
          <a:noFill/>
          <a:ln>
            <a:solidFill>
              <a:schemeClr val="tx1"/>
            </a:solidFill>
          </a:ln>
        </p:spPr>
        <p:txBody>
          <a:bodyPr wrap="none" rtlCol="0">
            <a:spAutoFit/>
          </a:bodyPr>
          <a:lstStyle/>
          <a:p>
            <a:pPr marL="0" indent="0">
              <a:lnSpc>
                <a:spcPct val="120000"/>
              </a:lnSpc>
              <a:buNone/>
            </a:pPr>
            <a:r>
              <a:rPr lang="en-US" altLang="ja-JP" sz="3600" kern="0" dirty="0">
                <a:latin typeface="+mn-ea"/>
              </a:rPr>
              <a:t>print(X['reason'].</a:t>
            </a:r>
            <a:r>
              <a:rPr lang="en-US" altLang="ja-JP" sz="3600" kern="0" dirty="0" err="1">
                <a:latin typeface="+mn-ea"/>
              </a:rPr>
              <a:t>value_counts</a:t>
            </a:r>
            <a:r>
              <a:rPr lang="en-US" altLang="ja-JP" sz="3600" kern="0" dirty="0">
                <a:latin typeface="+mn-ea"/>
              </a:rPr>
              <a:t>())</a:t>
            </a:r>
            <a:endParaRPr lang="en-US" altLang="ja-JP" sz="3600" kern="0" dirty="0">
              <a:solidFill>
                <a:srgbClr val="0000FF"/>
              </a:solidFill>
              <a:latin typeface="+mn-ea"/>
            </a:endParaRPr>
          </a:p>
        </p:txBody>
      </p:sp>
      <p:sp>
        <p:nvSpPr>
          <p:cNvPr id="16" name="テキスト ボックス 15">
            <a:extLst>
              <a:ext uri="{FF2B5EF4-FFF2-40B4-BE49-F238E27FC236}">
                <a16:creationId xmlns="" xmlns:a16="http://schemas.microsoft.com/office/drawing/2014/main" id="{9ADFA114-635C-F7E3-E07F-521530BAE87F}"/>
              </a:ext>
            </a:extLst>
          </p:cNvPr>
          <p:cNvSpPr txBox="1"/>
          <p:nvPr/>
        </p:nvSpPr>
        <p:spPr>
          <a:xfrm>
            <a:off x="400050" y="6088529"/>
            <a:ext cx="7408329" cy="2554545"/>
          </a:xfrm>
          <a:prstGeom prst="rect">
            <a:avLst/>
          </a:prstGeom>
          <a:noFill/>
        </p:spPr>
        <p:txBody>
          <a:bodyPr wrap="square">
            <a:spAutoFit/>
          </a:bodyPr>
          <a:lstStyle/>
          <a:p>
            <a:r>
              <a:rPr lang="en-US" altLang="ja-JP" sz="3200" dirty="0">
                <a:latin typeface="Consolas" panose="020B0609020204030204" pitchFamily="49" charset="0"/>
              </a:rPr>
              <a:t>course        167</a:t>
            </a:r>
          </a:p>
          <a:p>
            <a:r>
              <a:rPr lang="en-US" altLang="ja-JP" sz="3200" dirty="0">
                <a:latin typeface="Consolas" panose="020B0609020204030204" pitchFamily="49" charset="0"/>
              </a:rPr>
              <a:t>home          115</a:t>
            </a:r>
          </a:p>
          <a:p>
            <a:r>
              <a:rPr lang="en-US" altLang="ja-JP" sz="3200" dirty="0">
                <a:latin typeface="Consolas" panose="020B0609020204030204" pitchFamily="49" charset="0"/>
              </a:rPr>
              <a:t>reputation    114</a:t>
            </a:r>
          </a:p>
          <a:p>
            <a:r>
              <a:rPr lang="en-US" altLang="ja-JP" sz="3200" dirty="0">
                <a:latin typeface="Consolas" panose="020B0609020204030204" pitchFamily="49" charset="0"/>
              </a:rPr>
              <a:t>other          27</a:t>
            </a:r>
          </a:p>
          <a:p>
            <a:r>
              <a:rPr lang="en-US" altLang="ja-JP" sz="3200" dirty="0">
                <a:latin typeface="Consolas" panose="020B0609020204030204" pitchFamily="49" charset="0"/>
              </a:rPr>
              <a:t>Name: reason, </a:t>
            </a:r>
            <a:r>
              <a:rPr lang="en-US" altLang="ja-JP" sz="3200" dirty="0" err="1">
                <a:latin typeface="Consolas" panose="020B0609020204030204" pitchFamily="49" charset="0"/>
              </a:rPr>
              <a:t>dtype</a:t>
            </a:r>
            <a:r>
              <a:rPr lang="en-US" altLang="ja-JP" sz="3200" dirty="0">
                <a:latin typeface="Consolas" panose="020B0609020204030204" pitchFamily="49" charset="0"/>
              </a:rPr>
              <a:t>: int64</a:t>
            </a:r>
            <a:endParaRPr lang="ja-JP" altLang="en-US" sz="3200" dirty="0">
              <a:latin typeface="Consolas" panose="020B0609020204030204" pitchFamily="49" charset="0"/>
            </a:endParaRPr>
          </a:p>
        </p:txBody>
      </p:sp>
      <p:sp>
        <p:nvSpPr>
          <p:cNvPr id="7" name="テキスト ボックス 6">
            <a:extLst>
              <a:ext uri="{FF2B5EF4-FFF2-40B4-BE49-F238E27FC236}">
                <a16:creationId xmlns="" xmlns:a16="http://schemas.microsoft.com/office/drawing/2014/main" id="{FCE71378-AB35-CF55-3E0F-731D229061C9}"/>
              </a:ext>
            </a:extLst>
          </p:cNvPr>
          <p:cNvSpPr txBox="1"/>
          <p:nvPr/>
        </p:nvSpPr>
        <p:spPr>
          <a:xfrm>
            <a:off x="7608354" y="6495864"/>
            <a:ext cx="8485317" cy="1754326"/>
          </a:xfrm>
          <a:prstGeom prst="rect">
            <a:avLst/>
          </a:prstGeom>
          <a:noFill/>
        </p:spPr>
        <p:txBody>
          <a:bodyPr wrap="square" rtlCol="0">
            <a:spAutoFit/>
          </a:bodyPr>
          <a:lstStyle/>
          <a:p>
            <a:r>
              <a:rPr kumimoji="1" lang="ja-JP" altLang="en-US" sz="3600" dirty="0">
                <a:latin typeface="+mn-ea"/>
                <a:ea typeface="+mn-ea"/>
              </a:rPr>
              <a:t>値は、</a:t>
            </a:r>
            <a:r>
              <a:rPr lang="en-US" altLang="ja-JP" sz="3600" dirty="0">
                <a:latin typeface="+mn-ea"/>
                <a:ea typeface="+mn-ea"/>
              </a:rPr>
              <a:t>course, home, reputation, other </a:t>
            </a:r>
            <a:r>
              <a:rPr lang="ja-JP" altLang="en-US" sz="3600" dirty="0">
                <a:latin typeface="+mn-ea"/>
                <a:ea typeface="+mn-ea"/>
              </a:rPr>
              <a:t>の</a:t>
            </a:r>
            <a:r>
              <a:rPr lang="en-US" altLang="ja-JP" sz="3600" dirty="0">
                <a:latin typeface="+mn-ea"/>
                <a:ea typeface="+mn-ea"/>
              </a:rPr>
              <a:t>4</a:t>
            </a:r>
            <a:r>
              <a:rPr lang="ja-JP" altLang="en-US" sz="3600" dirty="0">
                <a:latin typeface="+mn-ea"/>
                <a:ea typeface="+mn-ea"/>
              </a:rPr>
              <a:t>種類なので、</a:t>
            </a:r>
            <a:r>
              <a:rPr lang="en-US" altLang="ja-JP" sz="3600" dirty="0">
                <a:latin typeface="+mn-ea"/>
                <a:ea typeface="+mn-ea"/>
              </a:rPr>
              <a:t>reason</a:t>
            </a:r>
            <a:r>
              <a:rPr lang="ja-JP" altLang="en-US" sz="3600" dirty="0">
                <a:latin typeface="+mn-ea"/>
                <a:ea typeface="+mn-ea"/>
              </a:rPr>
              <a:t>列を削除し、</a:t>
            </a:r>
            <a:r>
              <a:rPr lang="en-US" altLang="ja-JP" sz="3600" dirty="0">
                <a:latin typeface="+mn-ea"/>
                <a:ea typeface="+mn-ea"/>
              </a:rPr>
              <a:t>3</a:t>
            </a:r>
            <a:r>
              <a:rPr lang="ja-JP" altLang="en-US" sz="3600" dirty="0">
                <a:latin typeface="+mn-ea"/>
                <a:ea typeface="+mn-ea"/>
              </a:rPr>
              <a:t>つのダミー変数を追加すればよい。</a:t>
            </a:r>
            <a:endParaRPr kumimoji="1" lang="ja-JP" altLang="en-US" sz="3600" dirty="0">
              <a:latin typeface="+mn-ea"/>
              <a:ea typeface="+mn-ea"/>
            </a:endParaRPr>
          </a:p>
        </p:txBody>
      </p:sp>
      <p:sp>
        <p:nvSpPr>
          <p:cNvPr id="2" name="スライド番号プレースホルダー 1">
            <a:extLst>
              <a:ext uri="{FF2B5EF4-FFF2-40B4-BE49-F238E27FC236}">
                <a16:creationId xmlns="" xmlns:a16="http://schemas.microsoft.com/office/drawing/2014/main" id="{2811046D-4EAC-8133-5A53-22504380B5B8}"/>
              </a:ext>
            </a:extLst>
          </p:cNvPr>
          <p:cNvSpPr>
            <a:spLocks noGrp="1"/>
          </p:cNvSpPr>
          <p:nvPr>
            <p:ph type="sldNum" sz="quarter" idx="4"/>
          </p:nvPr>
        </p:nvSpPr>
        <p:spPr/>
        <p:txBody>
          <a:bodyPr/>
          <a:lstStyle/>
          <a:p>
            <a:pPr>
              <a:defRPr/>
            </a:pPr>
            <a:fld id="{E62AD30C-4FD0-4E41-9633-AA73C86D07D0}" type="slidenum">
              <a:rPr lang="ja-JP" altLang="en-US" smtClean="0"/>
              <a:pPr>
                <a:defRPr/>
              </a:pPr>
              <a:t>86</a:t>
            </a:fld>
            <a:endParaRPr lang="en-US" altLang="ja-JP" dirty="0"/>
          </a:p>
        </p:txBody>
      </p:sp>
    </p:spTree>
    <p:extLst>
      <p:ext uri="{BB962C8B-B14F-4D97-AF65-F5344CB8AC3E}">
        <p14:creationId xmlns:p14="http://schemas.microsoft.com/office/powerpoint/2010/main" val="7660376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 xmlns:a16="http://schemas.microsoft.com/office/drawing/2014/main" id="{8A63E73F-6BC4-2512-BA0E-E2FA8C7F6390}"/>
              </a:ext>
            </a:extLst>
          </p:cNvPr>
          <p:cNvSpPr>
            <a:spLocks noGrp="1"/>
          </p:cNvSpPr>
          <p:nvPr>
            <p:ph idx="1"/>
          </p:nvPr>
        </p:nvSpPr>
        <p:spPr>
          <a:xfrm>
            <a:off x="462616" y="5016836"/>
            <a:ext cx="16556097" cy="2966628"/>
          </a:xfrm>
        </p:spPr>
        <p:txBody>
          <a:bodyPr>
            <a:normAutofit/>
          </a:bodyPr>
          <a:lstStyle/>
          <a:p>
            <a:r>
              <a:rPr lang="en-US" altLang="ja-JP" sz="3600" dirty="0" err="1"/>
              <a:t>drop_first</a:t>
            </a:r>
            <a:r>
              <a:rPr lang="en-US" altLang="ja-JP" sz="3600" dirty="0"/>
              <a:t>=True </a:t>
            </a:r>
            <a:r>
              <a:rPr lang="ja-JP" altLang="en-US" sz="3600" dirty="0"/>
              <a:t>とすると、アルファベット順で先頭の値は、対応するダミー変数が作成されず、「全ダミー変数の値が</a:t>
            </a:r>
            <a:r>
              <a:rPr lang="en-US" altLang="ja-JP" sz="3600" dirty="0"/>
              <a:t>0</a:t>
            </a:r>
            <a:r>
              <a:rPr lang="ja-JP" altLang="en-US" sz="3600" dirty="0"/>
              <a:t>」が対応することになる。</a:t>
            </a:r>
            <a:endParaRPr lang="en-US" altLang="ja-JP" sz="3600" dirty="0"/>
          </a:p>
          <a:p>
            <a:r>
              <a:rPr lang="ja-JP" altLang="en-US" sz="3600" dirty="0"/>
              <a:t>今の </a:t>
            </a:r>
            <a:r>
              <a:rPr lang="en-US" altLang="ja-JP" sz="3600" dirty="0"/>
              <a:t>reason</a:t>
            </a:r>
            <a:r>
              <a:rPr lang="ja-JP" altLang="en-US" sz="3600" dirty="0"/>
              <a:t>列の値は、アルファベット順に </a:t>
            </a:r>
            <a:r>
              <a:rPr lang="en-US" altLang="ja-JP" sz="3600" dirty="0"/>
              <a:t>course, home, other, reputation </a:t>
            </a:r>
            <a:r>
              <a:rPr lang="ja-JP" altLang="en-US" sz="3600" dirty="0"/>
              <a:t>なので、</a:t>
            </a:r>
            <a:r>
              <a:rPr lang="en-US" altLang="ja-JP" sz="3600" dirty="0"/>
              <a:t>course</a:t>
            </a:r>
            <a:r>
              <a:rPr lang="ja-JP" altLang="en-US" sz="3600" dirty="0"/>
              <a:t>以外のダミー変数が作成される。</a:t>
            </a:r>
            <a:endParaRPr kumimoji="1" lang="en-US" altLang="ja-JP" sz="3600" dirty="0"/>
          </a:p>
        </p:txBody>
      </p:sp>
      <p:sp>
        <p:nvSpPr>
          <p:cNvPr id="4" name="フッター プレースホルダー 3">
            <a:extLst>
              <a:ext uri="{FF2B5EF4-FFF2-40B4-BE49-F238E27FC236}">
                <a16:creationId xmlns="" xmlns:a16="http://schemas.microsoft.com/office/drawing/2014/main" id="{DC004200-F63A-99E6-A95A-FE8F8ED41371}"/>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3D678BE4-9AB8-09EF-A10D-E54A04170A24}"/>
              </a:ext>
            </a:extLst>
          </p:cNvPr>
          <p:cNvSpPr>
            <a:spLocks noGrp="1"/>
          </p:cNvSpPr>
          <p:nvPr>
            <p:ph type="sldNum" sz="quarter" idx="4"/>
          </p:nvPr>
        </p:nvSpPr>
        <p:spPr/>
        <p:txBody>
          <a:bodyPr/>
          <a:lstStyle/>
          <a:p>
            <a:pPr>
              <a:defRPr/>
            </a:pPr>
            <a:fld id="{E62AD30C-4FD0-4E41-9633-AA73C86D07D0}" type="slidenum">
              <a:rPr lang="ja-JP" altLang="en-US" smtClean="0"/>
              <a:pPr>
                <a:defRPr/>
              </a:pPr>
              <a:t>87</a:t>
            </a:fld>
            <a:endParaRPr lang="en-US" altLang="ja-JP" dirty="0"/>
          </a:p>
        </p:txBody>
      </p:sp>
      <p:sp>
        <p:nvSpPr>
          <p:cNvPr id="7" name="テキスト ボックス 6">
            <a:extLst>
              <a:ext uri="{FF2B5EF4-FFF2-40B4-BE49-F238E27FC236}">
                <a16:creationId xmlns="" xmlns:a16="http://schemas.microsoft.com/office/drawing/2014/main" id="{CAD9E15A-1E15-E21F-DA2A-05DE94D81FD0}"/>
              </a:ext>
            </a:extLst>
          </p:cNvPr>
          <p:cNvSpPr txBox="1"/>
          <p:nvPr/>
        </p:nvSpPr>
        <p:spPr>
          <a:xfrm>
            <a:off x="342900" y="3484793"/>
            <a:ext cx="16316088" cy="1394228"/>
          </a:xfrm>
          <a:prstGeom prst="rect">
            <a:avLst/>
          </a:prstGeom>
          <a:noFill/>
        </p:spPr>
        <p:txBody>
          <a:bodyPr wrap="square">
            <a:spAutoFit/>
          </a:bodyPr>
          <a:lstStyle/>
          <a:p>
            <a:pPr marL="0" indent="0">
              <a:lnSpc>
                <a:spcPct val="120000"/>
              </a:lnSpc>
              <a:buNone/>
            </a:pPr>
            <a:r>
              <a:rPr lang="ja-JP" altLang="en-US" sz="3600" kern="0" dirty="0">
                <a:latin typeface="+mn-ea"/>
                <a:ea typeface="+mn-ea"/>
              </a:rPr>
              <a:t>ダミー変数化後のデータフレーム </a:t>
            </a:r>
            <a:r>
              <a:rPr lang="en-US" altLang="ja-JP" sz="3600" kern="0" dirty="0">
                <a:latin typeface="+mn-ea"/>
                <a:ea typeface="+mn-ea"/>
              </a:rPr>
              <a:t>=</a:t>
            </a:r>
          </a:p>
          <a:p>
            <a:pPr marL="0" indent="0">
              <a:lnSpc>
                <a:spcPct val="120000"/>
              </a:lnSpc>
              <a:buNone/>
            </a:pPr>
            <a:r>
              <a:rPr lang="en-US" altLang="ja-JP" sz="3600" kern="0" dirty="0">
                <a:latin typeface="+mn-ea"/>
                <a:ea typeface="+mn-ea"/>
              </a:rPr>
              <a:t>   </a:t>
            </a:r>
            <a:r>
              <a:rPr lang="en-US" altLang="ja-JP" sz="3600" b="1" kern="0" dirty="0" err="1">
                <a:solidFill>
                  <a:srgbClr val="0000FF"/>
                </a:solidFill>
                <a:latin typeface="+mn-ea"/>
                <a:ea typeface="+mn-ea"/>
              </a:rPr>
              <a:t>pd.get_dummies</a:t>
            </a:r>
            <a:r>
              <a:rPr lang="en-US" altLang="ja-JP" sz="3600" b="1" kern="0" dirty="0">
                <a:solidFill>
                  <a:srgbClr val="0000FF"/>
                </a:solidFill>
                <a:latin typeface="+mn-ea"/>
                <a:ea typeface="+mn-ea"/>
              </a:rPr>
              <a:t>(</a:t>
            </a:r>
            <a:r>
              <a:rPr lang="ja-JP" altLang="en-US" sz="3600" b="1" kern="0" dirty="0">
                <a:solidFill>
                  <a:srgbClr val="0000FF"/>
                </a:solidFill>
                <a:latin typeface="+mn-ea"/>
                <a:ea typeface="+mn-ea"/>
              </a:rPr>
              <a:t>ダミー変数化前のデータフレーム</a:t>
            </a:r>
            <a:r>
              <a:rPr lang="en-US" altLang="ja-JP" sz="3600" b="1" kern="0" dirty="0">
                <a:solidFill>
                  <a:srgbClr val="0000FF"/>
                </a:solidFill>
                <a:latin typeface="+mn-ea"/>
                <a:ea typeface="+mn-ea"/>
              </a:rPr>
              <a:t>, </a:t>
            </a:r>
            <a:r>
              <a:rPr lang="en-US" altLang="ja-JP" sz="3600" b="1" kern="0" dirty="0" err="1">
                <a:solidFill>
                  <a:srgbClr val="0000FF"/>
                </a:solidFill>
                <a:latin typeface="+mn-ea"/>
                <a:ea typeface="+mn-ea"/>
              </a:rPr>
              <a:t>drop_first</a:t>
            </a:r>
            <a:r>
              <a:rPr lang="en-US" altLang="ja-JP" sz="3600" b="1" kern="0" dirty="0">
                <a:solidFill>
                  <a:srgbClr val="0000FF"/>
                </a:solidFill>
                <a:latin typeface="+mn-ea"/>
                <a:ea typeface="+mn-ea"/>
              </a:rPr>
              <a:t>=True)</a:t>
            </a:r>
          </a:p>
        </p:txBody>
      </p:sp>
      <p:sp>
        <p:nvSpPr>
          <p:cNvPr id="10" name="テキスト ボックス 9">
            <a:extLst>
              <a:ext uri="{FF2B5EF4-FFF2-40B4-BE49-F238E27FC236}">
                <a16:creationId xmlns="" xmlns:a16="http://schemas.microsoft.com/office/drawing/2014/main" id="{FA1C0158-014F-882D-FAE8-3026061EB0E5}"/>
              </a:ext>
            </a:extLst>
          </p:cNvPr>
          <p:cNvSpPr txBox="1"/>
          <p:nvPr/>
        </p:nvSpPr>
        <p:spPr>
          <a:xfrm>
            <a:off x="333184" y="915194"/>
            <a:ext cx="12040476" cy="2059025"/>
          </a:xfrm>
          <a:prstGeom prst="rect">
            <a:avLst/>
          </a:prstGeom>
          <a:noFill/>
          <a:ln>
            <a:solidFill>
              <a:schemeClr val="tx1"/>
            </a:solidFill>
          </a:ln>
        </p:spPr>
        <p:txBody>
          <a:bodyPr wrap="none" rtlCol="0">
            <a:spAutoFit/>
          </a:bodyPr>
          <a:lstStyle/>
          <a:p>
            <a:pPr marL="0" indent="0">
              <a:lnSpc>
                <a:spcPct val="120000"/>
              </a:lnSpc>
              <a:buNone/>
            </a:pPr>
            <a:r>
              <a:rPr lang="en-US" altLang="ja-JP" sz="3600" kern="0" dirty="0" err="1">
                <a:latin typeface="+mn-ea"/>
              </a:rPr>
              <a:t>X_dumm</a:t>
            </a:r>
            <a:r>
              <a:rPr lang="en-US" altLang="ja-JP" sz="3600" kern="0" dirty="0">
                <a:latin typeface="+mn-ea"/>
              </a:rPr>
              <a:t> = </a:t>
            </a:r>
            <a:r>
              <a:rPr lang="en-US" altLang="ja-JP" sz="3600" b="1" kern="0" dirty="0" err="1">
                <a:solidFill>
                  <a:srgbClr val="0000FF"/>
                </a:solidFill>
                <a:latin typeface="+mn-ea"/>
              </a:rPr>
              <a:t>pd.get_dummies</a:t>
            </a:r>
            <a:r>
              <a:rPr lang="en-US" altLang="ja-JP" sz="3600" b="1" kern="0" dirty="0">
                <a:solidFill>
                  <a:srgbClr val="0000FF"/>
                </a:solidFill>
                <a:latin typeface="+mn-ea"/>
              </a:rPr>
              <a:t>(X, </a:t>
            </a:r>
            <a:r>
              <a:rPr lang="en-US" altLang="ja-JP" sz="3600" b="1" kern="0" dirty="0" err="1">
                <a:solidFill>
                  <a:srgbClr val="0000FF"/>
                </a:solidFill>
                <a:latin typeface="+mn-ea"/>
              </a:rPr>
              <a:t>drop_first</a:t>
            </a:r>
            <a:r>
              <a:rPr lang="en-US" altLang="ja-JP" sz="3600" b="1" kern="0" dirty="0">
                <a:solidFill>
                  <a:srgbClr val="0000FF"/>
                </a:solidFill>
                <a:latin typeface="+mn-ea"/>
              </a:rPr>
              <a:t>=True)</a:t>
            </a:r>
          </a:p>
          <a:p>
            <a:pPr marL="0" indent="0">
              <a:lnSpc>
                <a:spcPct val="120000"/>
              </a:lnSpc>
              <a:buNone/>
            </a:pPr>
            <a:r>
              <a:rPr lang="en-US" altLang="ja-JP" sz="3600" kern="0" dirty="0">
                <a:latin typeface="+mn-ea"/>
              </a:rPr>
              <a:t>print('</a:t>
            </a:r>
            <a:r>
              <a:rPr lang="en-US" altLang="ja-JP" sz="3600" kern="0" dirty="0" err="1">
                <a:latin typeface="+mn-ea"/>
              </a:rPr>
              <a:t>X_dumm</a:t>
            </a:r>
            <a:r>
              <a:rPr lang="en-US" altLang="ja-JP" sz="3600" kern="0" dirty="0">
                <a:latin typeface="+mn-ea"/>
              </a:rPr>
              <a:t>:', </a:t>
            </a:r>
            <a:r>
              <a:rPr lang="en-US" altLang="ja-JP" sz="3600" kern="0" dirty="0" err="1">
                <a:latin typeface="+mn-ea"/>
              </a:rPr>
              <a:t>X_dumm.shape</a:t>
            </a:r>
            <a:r>
              <a:rPr lang="en-US" altLang="ja-JP" sz="3600" kern="0" dirty="0">
                <a:latin typeface="+mn-ea"/>
              </a:rPr>
              <a:t>)</a:t>
            </a:r>
          </a:p>
          <a:p>
            <a:pPr marL="0" indent="0">
              <a:lnSpc>
                <a:spcPct val="120000"/>
              </a:lnSpc>
              <a:buNone/>
            </a:pPr>
            <a:r>
              <a:rPr lang="en-US" altLang="ja-JP" sz="3600" kern="0" dirty="0">
                <a:latin typeface="+mn-ea"/>
              </a:rPr>
              <a:t>display(</a:t>
            </a:r>
            <a:r>
              <a:rPr lang="en-US" altLang="ja-JP" sz="3600" kern="0" dirty="0" err="1">
                <a:latin typeface="+mn-ea"/>
              </a:rPr>
              <a:t>X_dumm.head</a:t>
            </a:r>
            <a:r>
              <a:rPr lang="en-US" altLang="ja-JP" sz="3600" kern="0" dirty="0">
                <a:latin typeface="+mn-ea"/>
              </a:rPr>
              <a:t>())</a:t>
            </a:r>
            <a:endParaRPr lang="en-US" altLang="ja-JP" sz="3600" kern="0" dirty="0">
              <a:solidFill>
                <a:srgbClr val="0000FF"/>
              </a:solidFill>
              <a:latin typeface="+mn-ea"/>
            </a:endParaRPr>
          </a:p>
        </p:txBody>
      </p:sp>
    </p:spTree>
    <p:extLst>
      <p:ext uri="{BB962C8B-B14F-4D97-AF65-F5344CB8AC3E}">
        <p14:creationId xmlns:p14="http://schemas.microsoft.com/office/powerpoint/2010/main" val="13694956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901B0AA7-CC78-52D4-62B5-80FC2DDB1273}"/>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EF4B577E-6323-EFF0-6F24-97BC583A7607}"/>
              </a:ext>
            </a:extLst>
          </p:cNvPr>
          <p:cNvSpPr>
            <a:spLocks noGrp="1"/>
          </p:cNvSpPr>
          <p:nvPr>
            <p:ph type="sldNum" sz="quarter" idx="4"/>
          </p:nvPr>
        </p:nvSpPr>
        <p:spPr/>
        <p:txBody>
          <a:bodyPr/>
          <a:lstStyle/>
          <a:p>
            <a:pPr>
              <a:defRPr/>
            </a:pPr>
            <a:fld id="{E62AD30C-4FD0-4E41-9633-AA73C86D07D0}" type="slidenum">
              <a:rPr lang="ja-JP" altLang="en-US" smtClean="0"/>
              <a:pPr>
                <a:defRPr/>
              </a:pPr>
              <a:t>88</a:t>
            </a:fld>
            <a:endParaRPr lang="en-US" altLang="ja-JP" dirty="0"/>
          </a:p>
        </p:txBody>
      </p:sp>
      <p:grpSp>
        <p:nvGrpSpPr>
          <p:cNvPr id="11" name="グループ化 10">
            <a:extLst>
              <a:ext uri="{FF2B5EF4-FFF2-40B4-BE49-F238E27FC236}">
                <a16:creationId xmlns="" xmlns:a16="http://schemas.microsoft.com/office/drawing/2014/main" id="{0550A866-4E7F-048F-C896-B0D7F6A3D698}"/>
              </a:ext>
            </a:extLst>
          </p:cNvPr>
          <p:cNvGrpSpPr/>
          <p:nvPr/>
        </p:nvGrpSpPr>
        <p:grpSpPr>
          <a:xfrm>
            <a:off x="644526" y="4161943"/>
            <a:ext cx="14488578" cy="3754125"/>
            <a:chOff x="615950" y="886618"/>
            <a:chExt cx="15770275" cy="4086225"/>
          </a:xfrm>
        </p:grpSpPr>
        <p:pic>
          <p:nvPicPr>
            <p:cNvPr id="7" name="図 6">
              <a:extLst>
                <a:ext uri="{FF2B5EF4-FFF2-40B4-BE49-F238E27FC236}">
                  <a16:creationId xmlns="" xmlns:a16="http://schemas.microsoft.com/office/drawing/2014/main" id="{CE074250-459C-FD95-C7C8-4DA6A530D408}"/>
                </a:ext>
              </a:extLst>
            </p:cNvPr>
            <p:cNvPicPr>
              <a:picLocks noChangeAspect="1"/>
            </p:cNvPicPr>
            <p:nvPr/>
          </p:nvPicPr>
          <p:blipFill>
            <a:blip r:embed="rId2"/>
            <a:stretch>
              <a:fillRect/>
            </a:stretch>
          </p:blipFill>
          <p:spPr>
            <a:xfrm>
              <a:off x="615950" y="886618"/>
              <a:ext cx="15770275" cy="4086225"/>
            </a:xfrm>
            <a:prstGeom prst="rect">
              <a:avLst/>
            </a:prstGeom>
            <a:ln>
              <a:solidFill>
                <a:schemeClr val="tx1"/>
              </a:solidFill>
            </a:ln>
          </p:spPr>
        </p:pic>
        <p:sp>
          <p:nvSpPr>
            <p:cNvPr id="8" name="正方形/長方形 7">
              <a:extLst>
                <a:ext uri="{FF2B5EF4-FFF2-40B4-BE49-F238E27FC236}">
                  <a16:creationId xmlns="" xmlns:a16="http://schemas.microsoft.com/office/drawing/2014/main" id="{82FE64F6-74DA-66DD-9446-74B6DD2E25F3}"/>
                </a:ext>
              </a:extLst>
            </p:cNvPr>
            <p:cNvSpPr/>
            <p:nvPr/>
          </p:nvSpPr>
          <p:spPr bwMode="auto">
            <a:xfrm>
              <a:off x="10236559" y="1423306"/>
              <a:ext cx="6149666" cy="3492388"/>
            </a:xfrm>
            <a:prstGeom prst="rect">
              <a:avLst/>
            </a:prstGeom>
            <a:noFill/>
            <a:ln w="762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grpSp>
      <p:sp>
        <p:nvSpPr>
          <p:cNvPr id="9" name="テキスト ボックス 8">
            <a:extLst>
              <a:ext uri="{FF2B5EF4-FFF2-40B4-BE49-F238E27FC236}">
                <a16:creationId xmlns="" xmlns:a16="http://schemas.microsoft.com/office/drawing/2014/main" id="{97D11822-189B-7DB2-55EB-2A986A0813BF}"/>
              </a:ext>
            </a:extLst>
          </p:cNvPr>
          <p:cNvSpPr txBox="1"/>
          <p:nvPr/>
        </p:nvSpPr>
        <p:spPr>
          <a:xfrm>
            <a:off x="466316" y="8186378"/>
            <a:ext cx="15316822" cy="1569660"/>
          </a:xfrm>
          <a:prstGeom prst="rect">
            <a:avLst/>
          </a:prstGeom>
          <a:noFill/>
        </p:spPr>
        <p:txBody>
          <a:bodyPr wrap="none" rtlCol="0">
            <a:spAutoFit/>
          </a:bodyPr>
          <a:lstStyle/>
          <a:p>
            <a:r>
              <a:rPr kumimoji="1" lang="en-US" altLang="ja-JP" sz="3200" dirty="0">
                <a:latin typeface="+mn-ea"/>
                <a:ea typeface="+mn-ea"/>
              </a:rPr>
              <a:t>reason</a:t>
            </a:r>
            <a:r>
              <a:rPr kumimoji="1" lang="ja-JP" altLang="en-US" sz="3200" dirty="0">
                <a:latin typeface="+mn-ea"/>
                <a:ea typeface="+mn-ea"/>
              </a:rPr>
              <a:t>列がなくなり、</a:t>
            </a:r>
            <a:r>
              <a:rPr kumimoji="1" lang="en-US" altLang="ja-JP" sz="3200" dirty="0">
                <a:latin typeface="+mn-ea"/>
                <a:ea typeface="+mn-ea"/>
              </a:rPr>
              <a:t>home, other, reputation</a:t>
            </a:r>
            <a:r>
              <a:rPr kumimoji="1" lang="ja-JP" altLang="en-US" sz="3200" dirty="0">
                <a:latin typeface="+mn-ea"/>
                <a:ea typeface="+mn-ea"/>
              </a:rPr>
              <a:t>のダミー変数が作成されている。</a:t>
            </a:r>
            <a:endParaRPr kumimoji="1" lang="en-US" altLang="ja-JP" sz="3200" dirty="0">
              <a:latin typeface="+mn-ea"/>
              <a:ea typeface="+mn-ea"/>
            </a:endParaRPr>
          </a:p>
          <a:p>
            <a:r>
              <a:rPr lang="en-US" altLang="ja-JP" sz="3200" dirty="0">
                <a:solidFill>
                  <a:srgbClr val="FF0000"/>
                </a:solidFill>
                <a:latin typeface="+mn-ea"/>
                <a:ea typeface="+mn-ea"/>
              </a:rPr>
              <a:t>course</a:t>
            </a:r>
            <a:r>
              <a:rPr lang="ja-JP" altLang="en-US" sz="3200" dirty="0">
                <a:solidFill>
                  <a:srgbClr val="FF0000"/>
                </a:solidFill>
                <a:latin typeface="+mn-ea"/>
                <a:ea typeface="+mn-ea"/>
              </a:rPr>
              <a:t>だったデータには </a:t>
            </a:r>
            <a:r>
              <a:rPr lang="en-US" altLang="ja-JP" sz="3200" dirty="0">
                <a:solidFill>
                  <a:srgbClr val="FF0000"/>
                </a:solidFill>
                <a:latin typeface="+mn-ea"/>
                <a:ea typeface="+mn-ea"/>
              </a:rPr>
              <a:t>(0, 0, 0) </a:t>
            </a:r>
            <a:r>
              <a:rPr lang="ja-JP" altLang="en-US" sz="3200" dirty="0">
                <a:solidFill>
                  <a:srgbClr val="FF0000"/>
                </a:solidFill>
                <a:latin typeface="+mn-ea"/>
                <a:ea typeface="+mn-ea"/>
              </a:rPr>
              <a:t>が割り当てられていることがわかる。</a:t>
            </a:r>
            <a:endParaRPr kumimoji="1" lang="en-US" altLang="ja-JP" sz="3200" dirty="0">
              <a:solidFill>
                <a:srgbClr val="FF0000"/>
              </a:solidFill>
              <a:latin typeface="+mn-ea"/>
              <a:ea typeface="+mn-ea"/>
            </a:endParaRPr>
          </a:p>
          <a:p>
            <a:endParaRPr kumimoji="1" lang="ja-JP" altLang="en-US" sz="3200" dirty="0">
              <a:latin typeface="+mn-ea"/>
              <a:ea typeface="+mn-ea"/>
            </a:endParaRPr>
          </a:p>
        </p:txBody>
      </p:sp>
      <p:grpSp>
        <p:nvGrpSpPr>
          <p:cNvPr id="15" name="グループ化 14">
            <a:extLst>
              <a:ext uri="{FF2B5EF4-FFF2-40B4-BE49-F238E27FC236}">
                <a16:creationId xmlns="" xmlns:a16="http://schemas.microsoft.com/office/drawing/2014/main" id="{CFBE88C2-7375-5961-B86F-150830C64116}"/>
              </a:ext>
            </a:extLst>
          </p:cNvPr>
          <p:cNvGrpSpPr/>
          <p:nvPr/>
        </p:nvGrpSpPr>
        <p:grpSpPr>
          <a:xfrm>
            <a:off x="815976" y="530126"/>
            <a:ext cx="8304460" cy="2834456"/>
            <a:chOff x="815975" y="329406"/>
            <a:chExt cx="8892533" cy="3035176"/>
          </a:xfrm>
        </p:grpSpPr>
        <p:pic>
          <p:nvPicPr>
            <p:cNvPr id="12" name="図 11">
              <a:extLst>
                <a:ext uri="{FF2B5EF4-FFF2-40B4-BE49-F238E27FC236}">
                  <a16:creationId xmlns="" xmlns:a16="http://schemas.microsoft.com/office/drawing/2014/main" id="{3D2F96DA-89D6-12EB-C2B4-970A4BEB9D26}"/>
                </a:ext>
              </a:extLst>
            </p:cNvPr>
            <p:cNvPicPr>
              <a:picLocks noChangeAspect="1"/>
            </p:cNvPicPr>
            <p:nvPr/>
          </p:nvPicPr>
          <p:blipFill>
            <a:blip r:embed="rId3"/>
            <a:stretch>
              <a:fillRect/>
            </a:stretch>
          </p:blipFill>
          <p:spPr>
            <a:xfrm>
              <a:off x="815975" y="329406"/>
              <a:ext cx="8892533" cy="3035176"/>
            </a:xfrm>
            <a:prstGeom prst="rect">
              <a:avLst/>
            </a:prstGeom>
            <a:ln>
              <a:solidFill>
                <a:schemeClr val="tx1"/>
              </a:solidFill>
            </a:ln>
          </p:spPr>
        </p:pic>
        <p:sp>
          <p:nvSpPr>
            <p:cNvPr id="13" name="正方形/長方形 12">
              <a:extLst>
                <a:ext uri="{FF2B5EF4-FFF2-40B4-BE49-F238E27FC236}">
                  <a16:creationId xmlns="" xmlns:a16="http://schemas.microsoft.com/office/drawing/2014/main" id="{66CBE78B-7724-14AF-9860-C91B8DB00F69}"/>
                </a:ext>
              </a:extLst>
            </p:cNvPr>
            <p:cNvSpPr/>
            <p:nvPr/>
          </p:nvSpPr>
          <p:spPr bwMode="auto">
            <a:xfrm>
              <a:off x="1735437" y="375556"/>
              <a:ext cx="904278" cy="2989026"/>
            </a:xfrm>
            <a:prstGeom prst="rect">
              <a:avLst/>
            </a:prstGeom>
            <a:noFill/>
            <a:ln w="762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grpSp>
      <p:sp>
        <p:nvSpPr>
          <p:cNvPr id="14" name="矢印: 右 13">
            <a:extLst>
              <a:ext uri="{FF2B5EF4-FFF2-40B4-BE49-F238E27FC236}">
                <a16:creationId xmlns="" xmlns:a16="http://schemas.microsoft.com/office/drawing/2014/main" id="{C144D871-F1F5-90E7-C2EC-69F102DE220C}"/>
              </a:ext>
            </a:extLst>
          </p:cNvPr>
          <p:cNvSpPr/>
          <p:nvPr/>
        </p:nvSpPr>
        <p:spPr bwMode="auto">
          <a:xfrm rot="5400000">
            <a:off x="5264509" y="3305808"/>
            <a:ext cx="547489" cy="1009811"/>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cxnSp>
        <p:nvCxnSpPr>
          <p:cNvPr id="17" name="直線コネクタ 16">
            <a:extLst>
              <a:ext uri="{FF2B5EF4-FFF2-40B4-BE49-F238E27FC236}">
                <a16:creationId xmlns="" xmlns:a16="http://schemas.microsoft.com/office/drawing/2014/main" id="{D3E33133-E082-71EE-F5D0-546B47A5F41F}"/>
              </a:ext>
            </a:extLst>
          </p:cNvPr>
          <p:cNvCxnSpPr/>
          <p:nvPr/>
        </p:nvCxnSpPr>
        <p:spPr bwMode="auto">
          <a:xfrm>
            <a:off x="1811623" y="1430735"/>
            <a:ext cx="599475"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8" name="直線コネクタ 17">
            <a:extLst>
              <a:ext uri="{FF2B5EF4-FFF2-40B4-BE49-F238E27FC236}">
                <a16:creationId xmlns="" xmlns:a16="http://schemas.microsoft.com/office/drawing/2014/main" id="{792F163E-3063-34AF-7363-E38BDD49945E}"/>
              </a:ext>
            </a:extLst>
          </p:cNvPr>
          <p:cNvCxnSpPr/>
          <p:nvPr/>
        </p:nvCxnSpPr>
        <p:spPr bwMode="auto">
          <a:xfrm>
            <a:off x="1775619" y="1898787"/>
            <a:ext cx="599475"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19" name="直線コネクタ 18">
            <a:extLst>
              <a:ext uri="{FF2B5EF4-FFF2-40B4-BE49-F238E27FC236}">
                <a16:creationId xmlns="" xmlns:a16="http://schemas.microsoft.com/office/drawing/2014/main" id="{41103407-E91F-AFAC-0205-F66AEEF70557}"/>
              </a:ext>
            </a:extLst>
          </p:cNvPr>
          <p:cNvCxnSpPr>
            <a:cxnSpLocks/>
          </p:cNvCxnSpPr>
          <p:nvPr/>
        </p:nvCxnSpPr>
        <p:spPr bwMode="auto">
          <a:xfrm>
            <a:off x="10677177" y="5671778"/>
            <a:ext cx="4284477"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cxnSp>
        <p:nvCxnSpPr>
          <p:cNvPr id="21" name="直線コネクタ 20">
            <a:extLst>
              <a:ext uri="{FF2B5EF4-FFF2-40B4-BE49-F238E27FC236}">
                <a16:creationId xmlns="" xmlns:a16="http://schemas.microsoft.com/office/drawing/2014/main" id="{BB407748-FB70-23CF-BA29-65C225E5D5C7}"/>
              </a:ext>
            </a:extLst>
          </p:cNvPr>
          <p:cNvCxnSpPr>
            <a:cxnSpLocks/>
          </p:cNvCxnSpPr>
          <p:nvPr/>
        </p:nvCxnSpPr>
        <p:spPr bwMode="auto">
          <a:xfrm>
            <a:off x="10658127" y="6195653"/>
            <a:ext cx="4284477" cy="0"/>
          </a:xfrm>
          <a:prstGeom prst="line">
            <a:avLst/>
          </a:prstGeom>
          <a:solidFill>
            <a:schemeClr val="accent1"/>
          </a:solidFill>
          <a:ln w="762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2034318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FA426DA-9060-7850-3C43-171538F1DB1D}"/>
              </a:ext>
            </a:extLst>
          </p:cNvPr>
          <p:cNvSpPr>
            <a:spLocks noGrp="1"/>
          </p:cNvSpPr>
          <p:nvPr>
            <p:ph type="title"/>
          </p:nvPr>
        </p:nvSpPr>
        <p:spPr/>
        <p:txBody>
          <a:bodyPr>
            <a:normAutofit fontScale="90000"/>
          </a:bodyPr>
          <a:lstStyle/>
          <a:p>
            <a:r>
              <a:rPr lang="ja-JP" altLang="en-US" sz="5400" dirty="0">
                <a:latin typeface="+mn-ea"/>
                <a:ea typeface="+mn-ea"/>
              </a:rPr>
              <a:t>線形重回帰の計算</a:t>
            </a:r>
            <a:r>
              <a:rPr kumimoji="1" lang="ja-JP" altLang="en-US" sz="5400" dirty="0">
                <a:latin typeface="+mn-ea"/>
                <a:ea typeface="+mn-ea"/>
              </a:rPr>
              <a:t/>
            </a:r>
            <a:br>
              <a:rPr kumimoji="1" lang="ja-JP" altLang="en-US" sz="5400" dirty="0">
                <a:latin typeface="+mn-ea"/>
                <a:ea typeface="+mn-ea"/>
              </a:rPr>
            </a:br>
            <a:endParaRPr lang="ja-JP" altLang="en-US" dirty="0"/>
          </a:p>
        </p:txBody>
      </p:sp>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10"/>
          </p:nvPr>
        </p:nvSpPr>
        <p:spPr/>
        <p:txBody>
          <a:bodyPr/>
          <a:lstStyle/>
          <a:p>
            <a:r>
              <a:rPr lang="en-US" altLang="ja-JP"/>
              <a:t>Copyright © 2022 by INIAD</a:t>
            </a:r>
            <a:endParaRPr lang="en-US" altLang="en-US" dirty="0"/>
          </a:p>
        </p:txBody>
      </p:sp>
      <p:sp>
        <p:nvSpPr>
          <p:cNvPr id="9" name="テキスト ボックス 8">
            <a:extLst>
              <a:ext uri="{FF2B5EF4-FFF2-40B4-BE49-F238E27FC236}">
                <a16:creationId xmlns="" xmlns:a16="http://schemas.microsoft.com/office/drawing/2014/main" id="{A9D5CB38-2AC9-61B7-5C65-179C7DD9E0FD}"/>
              </a:ext>
            </a:extLst>
          </p:cNvPr>
          <p:cNvSpPr txBox="1"/>
          <p:nvPr/>
        </p:nvSpPr>
        <p:spPr>
          <a:xfrm>
            <a:off x="341122" y="1571178"/>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10" name="テキスト ボックス 9">
            <a:extLst>
              <a:ext uri="{FF2B5EF4-FFF2-40B4-BE49-F238E27FC236}">
                <a16:creationId xmlns="" xmlns:a16="http://schemas.microsoft.com/office/drawing/2014/main" id="{20731911-ECCD-D5F6-FBD9-034A6CBDF13D}"/>
              </a:ext>
            </a:extLst>
          </p:cNvPr>
          <p:cNvSpPr txBox="1"/>
          <p:nvPr/>
        </p:nvSpPr>
        <p:spPr>
          <a:xfrm>
            <a:off x="3153593" y="1474197"/>
            <a:ext cx="12699589" cy="1200329"/>
          </a:xfrm>
          <a:prstGeom prst="rect">
            <a:avLst/>
          </a:prstGeom>
          <a:noFill/>
          <a:ln>
            <a:solidFill>
              <a:schemeClr val="tx1"/>
            </a:solidFill>
          </a:ln>
        </p:spPr>
        <p:txBody>
          <a:bodyPr wrap="square" rtlCol="0">
            <a:spAutoFit/>
          </a:bodyPr>
          <a:lstStyle/>
          <a:p>
            <a:r>
              <a:rPr lang="en-US" altLang="ja-JP" sz="3600" dirty="0">
                <a:latin typeface="+mn-ea"/>
                <a:ea typeface="+mn-ea"/>
              </a:rPr>
              <a:t>#### MLR calculation without standardization    </a:t>
            </a:r>
          </a:p>
          <a:p>
            <a:r>
              <a:rPr lang="ja-JP" altLang="en-US" sz="3600" dirty="0">
                <a:latin typeface="+mn-ea"/>
                <a:ea typeface="+mn-ea"/>
              </a:rPr>
              <a:t>標準化なしで線形重回帰分析 </a:t>
            </a:r>
            <a:endParaRPr kumimoji="1" lang="ja-JP" altLang="en-US" sz="3600" dirty="0">
              <a:latin typeface="+mn-ea"/>
              <a:ea typeface="+mn-ea"/>
            </a:endParaRPr>
          </a:p>
        </p:txBody>
      </p:sp>
      <p:sp>
        <p:nvSpPr>
          <p:cNvPr id="12" name="テキスト ボックス 11">
            <a:extLst>
              <a:ext uri="{FF2B5EF4-FFF2-40B4-BE49-F238E27FC236}">
                <a16:creationId xmlns="" xmlns:a16="http://schemas.microsoft.com/office/drawing/2014/main" id="{9E16003C-51AC-3E78-FFAE-B3A4EC364A77}"/>
              </a:ext>
            </a:extLst>
          </p:cNvPr>
          <p:cNvSpPr txBox="1"/>
          <p:nvPr/>
        </p:nvSpPr>
        <p:spPr>
          <a:xfrm>
            <a:off x="390334" y="6164818"/>
            <a:ext cx="10277172" cy="2723823"/>
          </a:xfrm>
          <a:prstGeom prst="rect">
            <a:avLst/>
          </a:prstGeom>
          <a:noFill/>
          <a:ln>
            <a:solidFill>
              <a:schemeClr val="tx1"/>
            </a:solidFill>
          </a:ln>
        </p:spPr>
        <p:txBody>
          <a:bodyPr wrap="none" rtlCol="0">
            <a:spAutoFit/>
          </a:bodyPr>
          <a:lstStyle/>
          <a:p>
            <a:pPr marL="0" indent="0">
              <a:lnSpc>
                <a:spcPct val="120000"/>
              </a:lnSpc>
              <a:buNone/>
            </a:pPr>
            <a:r>
              <a:rPr lang="en-US" altLang="ja-JP" sz="3600" b="1" kern="0" dirty="0" err="1">
                <a:solidFill>
                  <a:srgbClr val="0000FF"/>
                </a:solidFill>
                <a:latin typeface="+mn-ea"/>
              </a:rPr>
              <a:t>X_dumm_c</a:t>
            </a:r>
            <a:r>
              <a:rPr lang="en-US" altLang="ja-JP" sz="3600" b="1" kern="0" dirty="0">
                <a:solidFill>
                  <a:srgbClr val="0000FF"/>
                </a:solidFill>
                <a:latin typeface="+mn-ea"/>
              </a:rPr>
              <a:t> </a:t>
            </a:r>
            <a:r>
              <a:rPr lang="en-US" altLang="ja-JP" sz="3600" kern="0" dirty="0">
                <a:latin typeface="+mn-ea"/>
              </a:rPr>
              <a:t>= </a:t>
            </a:r>
            <a:r>
              <a:rPr lang="en-US" altLang="ja-JP" sz="3600" kern="0" dirty="0" err="1">
                <a:latin typeface="+mn-ea"/>
              </a:rPr>
              <a:t>sm.</a:t>
            </a:r>
            <a:r>
              <a:rPr lang="en-US" altLang="ja-JP" sz="3600" b="1" kern="0" dirty="0" err="1">
                <a:latin typeface="+mn-ea"/>
              </a:rPr>
              <a:t>add_constant</a:t>
            </a:r>
            <a:r>
              <a:rPr lang="en-US" altLang="ja-JP" sz="3600" kern="0" dirty="0">
                <a:latin typeface="+mn-ea"/>
              </a:rPr>
              <a:t>(</a:t>
            </a:r>
            <a:r>
              <a:rPr lang="en-US" altLang="ja-JP" sz="3600" kern="0" dirty="0" err="1">
                <a:latin typeface="+mn-ea"/>
              </a:rPr>
              <a:t>X_dumm</a:t>
            </a:r>
            <a:r>
              <a:rPr lang="en-US" altLang="ja-JP" sz="3600" kern="0" dirty="0">
                <a:latin typeface="+mn-ea"/>
              </a:rPr>
              <a:t>)</a:t>
            </a:r>
          </a:p>
          <a:p>
            <a:pPr marL="0" indent="0">
              <a:lnSpc>
                <a:spcPct val="120000"/>
              </a:lnSpc>
              <a:buNone/>
            </a:pPr>
            <a:r>
              <a:rPr lang="en-US" altLang="ja-JP" sz="3600" b="1" kern="0" dirty="0">
                <a:solidFill>
                  <a:schemeClr val="accent1">
                    <a:lumMod val="75000"/>
                  </a:schemeClr>
                </a:solidFill>
                <a:latin typeface="+mn-ea"/>
              </a:rPr>
              <a:t>model </a:t>
            </a:r>
            <a:r>
              <a:rPr lang="en-US" altLang="ja-JP" sz="3600" kern="0" dirty="0">
                <a:latin typeface="+mn-ea"/>
              </a:rPr>
              <a:t>= </a:t>
            </a:r>
            <a:r>
              <a:rPr lang="en-US" altLang="ja-JP" sz="3600" b="1" kern="0" dirty="0" err="1">
                <a:solidFill>
                  <a:srgbClr val="0000FF"/>
                </a:solidFill>
                <a:latin typeface="+mn-ea"/>
              </a:rPr>
              <a:t>sm.OLS</a:t>
            </a:r>
            <a:r>
              <a:rPr lang="en-US" altLang="ja-JP" sz="3600" b="1" kern="0" dirty="0">
                <a:solidFill>
                  <a:srgbClr val="0000FF"/>
                </a:solidFill>
                <a:latin typeface="+mn-ea"/>
              </a:rPr>
              <a:t>(y, </a:t>
            </a:r>
            <a:r>
              <a:rPr lang="en-US" altLang="ja-JP" sz="3600" b="1" kern="0" dirty="0" err="1">
                <a:solidFill>
                  <a:srgbClr val="0000FF"/>
                </a:solidFill>
                <a:latin typeface="+mn-ea"/>
              </a:rPr>
              <a:t>X_dumm_c</a:t>
            </a:r>
            <a:r>
              <a:rPr lang="en-US" altLang="ja-JP" sz="3600" b="1" kern="0" dirty="0">
                <a:solidFill>
                  <a:srgbClr val="0000FF"/>
                </a:solidFill>
                <a:latin typeface="+mn-ea"/>
              </a:rPr>
              <a:t>)</a:t>
            </a:r>
          </a:p>
          <a:p>
            <a:pPr marL="0" indent="0">
              <a:lnSpc>
                <a:spcPct val="120000"/>
              </a:lnSpc>
              <a:buNone/>
            </a:pPr>
            <a:r>
              <a:rPr lang="en-US" altLang="ja-JP" sz="3600" b="1" kern="0" dirty="0">
                <a:solidFill>
                  <a:srgbClr val="00B0F0"/>
                </a:solidFill>
                <a:latin typeface="+mn-ea"/>
              </a:rPr>
              <a:t>results</a:t>
            </a:r>
            <a:r>
              <a:rPr lang="en-US" altLang="ja-JP" sz="3600" kern="0" dirty="0">
                <a:latin typeface="+mn-ea"/>
              </a:rPr>
              <a:t> = </a:t>
            </a:r>
            <a:r>
              <a:rPr lang="en-US" altLang="ja-JP" sz="3600" b="1" kern="0" dirty="0" err="1">
                <a:solidFill>
                  <a:schemeClr val="accent1">
                    <a:lumMod val="75000"/>
                  </a:schemeClr>
                </a:solidFill>
                <a:latin typeface="+mn-ea"/>
              </a:rPr>
              <a:t>model</a:t>
            </a:r>
            <a:r>
              <a:rPr lang="en-US" altLang="ja-JP" sz="3600" b="1" kern="0" dirty="0" err="1">
                <a:latin typeface="+mn-ea"/>
              </a:rPr>
              <a:t>.fit</a:t>
            </a:r>
            <a:r>
              <a:rPr lang="en-US" altLang="ja-JP" sz="3600" b="1" kern="0" dirty="0">
                <a:latin typeface="+mn-ea"/>
              </a:rPr>
              <a:t>()</a:t>
            </a:r>
          </a:p>
          <a:p>
            <a:pPr marL="0" indent="0">
              <a:lnSpc>
                <a:spcPct val="120000"/>
              </a:lnSpc>
              <a:buNone/>
            </a:pPr>
            <a:r>
              <a:rPr lang="en-US" altLang="ja-JP" sz="3600" kern="0" dirty="0">
                <a:latin typeface="+mn-ea"/>
              </a:rPr>
              <a:t>print(</a:t>
            </a:r>
            <a:r>
              <a:rPr lang="en-US" altLang="ja-JP" sz="3600" b="1" kern="0" dirty="0" err="1">
                <a:solidFill>
                  <a:srgbClr val="00B0F0"/>
                </a:solidFill>
                <a:latin typeface="+mn-ea"/>
              </a:rPr>
              <a:t>results</a:t>
            </a:r>
            <a:r>
              <a:rPr lang="en-US" altLang="ja-JP" sz="3600" b="1" kern="0" dirty="0" err="1">
                <a:latin typeface="+mn-ea"/>
              </a:rPr>
              <a:t>.summary</a:t>
            </a:r>
            <a:r>
              <a:rPr lang="en-US" altLang="ja-JP" sz="3600" b="1" kern="0" dirty="0">
                <a:latin typeface="+mn-ea"/>
              </a:rPr>
              <a:t>()</a:t>
            </a:r>
            <a:r>
              <a:rPr lang="en-US" altLang="ja-JP" sz="3600" kern="0" dirty="0">
                <a:latin typeface="+mn-ea"/>
              </a:rPr>
              <a:t>)</a:t>
            </a:r>
            <a:endParaRPr lang="en-US" altLang="ja-JP" sz="3600" kern="0" dirty="0">
              <a:solidFill>
                <a:srgbClr val="0000FF"/>
              </a:solidFill>
              <a:latin typeface="+mn-ea"/>
            </a:endParaRPr>
          </a:p>
        </p:txBody>
      </p:sp>
      <p:sp>
        <p:nvSpPr>
          <p:cNvPr id="7" name="テキスト ボックス 6">
            <a:extLst>
              <a:ext uri="{FF2B5EF4-FFF2-40B4-BE49-F238E27FC236}">
                <a16:creationId xmlns="" xmlns:a16="http://schemas.microsoft.com/office/drawing/2014/main" id="{FCE71378-AB35-CF55-3E0F-731D229061C9}"/>
              </a:ext>
            </a:extLst>
          </p:cNvPr>
          <p:cNvSpPr txBox="1"/>
          <p:nvPr/>
        </p:nvSpPr>
        <p:spPr>
          <a:xfrm>
            <a:off x="264579" y="3065492"/>
            <a:ext cx="16014662" cy="2308324"/>
          </a:xfrm>
          <a:prstGeom prst="rect">
            <a:avLst/>
          </a:prstGeom>
          <a:noFill/>
        </p:spPr>
        <p:txBody>
          <a:bodyPr wrap="square" rtlCol="0">
            <a:spAutoFit/>
          </a:bodyPr>
          <a:lstStyle/>
          <a:p>
            <a:r>
              <a:rPr kumimoji="1" lang="ja-JP" altLang="en-US" sz="3600" dirty="0">
                <a:latin typeface="+mn-ea"/>
                <a:ea typeface="+mn-ea"/>
              </a:rPr>
              <a:t>まず、変数を標準化せずに回帰の計算を行います。</a:t>
            </a:r>
            <a:endParaRPr kumimoji="1" lang="en-US" altLang="ja-JP" sz="3600" dirty="0">
              <a:latin typeface="+mn-ea"/>
              <a:ea typeface="+mn-ea"/>
            </a:endParaRPr>
          </a:p>
          <a:p>
            <a:r>
              <a:rPr kumimoji="1" lang="ja-JP" altLang="en-US" sz="3600" dirty="0">
                <a:latin typeface="+mn-ea"/>
                <a:ea typeface="+mn-ea"/>
              </a:rPr>
              <a:t>線形単回帰と同じく、定数項用の「</a:t>
            </a:r>
            <a:r>
              <a:rPr kumimoji="1" lang="en-US" altLang="ja-JP" sz="3600" dirty="0">
                <a:latin typeface="+mn-ea"/>
                <a:ea typeface="+mn-ea"/>
              </a:rPr>
              <a:t>1</a:t>
            </a:r>
            <a:r>
              <a:rPr kumimoji="1" lang="ja-JP" altLang="en-US" sz="3600" dirty="0">
                <a:latin typeface="+mn-ea"/>
                <a:ea typeface="+mn-ea"/>
              </a:rPr>
              <a:t>」の列を </a:t>
            </a:r>
            <a:r>
              <a:rPr kumimoji="1" lang="en-US" altLang="ja-JP" sz="3600" dirty="0" err="1">
                <a:latin typeface="+mn-ea"/>
                <a:ea typeface="+mn-ea"/>
              </a:rPr>
              <a:t>add_constant</a:t>
            </a:r>
            <a:r>
              <a:rPr kumimoji="1" lang="en-US" altLang="ja-JP" sz="3600" dirty="0">
                <a:latin typeface="+mn-ea"/>
                <a:ea typeface="+mn-ea"/>
              </a:rPr>
              <a:t>() </a:t>
            </a:r>
            <a:r>
              <a:rPr kumimoji="1" lang="ja-JP" altLang="en-US" sz="3600" dirty="0">
                <a:latin typeface="+mn-ea"/>
                <a:ea typeface="+mn-ea"/>
              </a:rPr>
              <a:t>で追加すること、</a:t>
            </a:r>
            <a:r>
              <a:rPr kumimoji="1" lang="en-US" altLang="ja-JP" sz="3600" dirty="0">
                <a:latin typeface="+mn-ea"/>
                <a:ea typeface="+mn-ea"/>
              </a:rPr>
              <a:t>OLS() </a:t>
            </a:r>
            <a:r>
              <a:rPr kumimoji="1" lang="ja-JP" altLang="en-US" sz="3600" dirty="0">
                <a:latin typeface="+mn-ea"/>
                <a:ea typeface="+mn-ea"/>
              </a:rPr>
              <a:t>には目的変数、説明変数の順に引数を与えることに注意してください。</a:t>
            </a:r>
          </a:p>
        </p:txBody>
      </p:sp>
      <p:sp>
        <p:nvSpPr>
          <p:cNvPr id="3" name="スライド番号プレースホルダー 2">
            <a:extLst>
              <a:ext uri="{FF2B5EF4-FFF2-40B4-BE49-F238E27FC236}">
                <a16:creationId xmlns="" xmlns:a16="http://schemas.microsoft.com/office/drawing/2014/main" id="{945657E7-9E17-895F-8DCD-243A6E1B6025}"/>
              </a:ext>
            </a:extLst>
          </p:cNvPr>
          <p:cNvSpPr>
            <a:spLocks noGrp="1"/>
          </p:cNvSpPr>
          <p:nvPr>
            <p:ph type="sldNum" sz="quarter" idx="11"/>
          </p:nvPr>
        </p:nvSpPr>
        <p:spPr/>
        <p:txBody>
          <a:bodyPr/>
          <a:lstStyle/>
          <a:p>
            <a:pPr>
              <a:defRPr/>
            </a:pPr>
            <a:fld id="{E62AD30C-4FD0-4E41-9633-AA73C86D07D0}" type="slidenum">
              <a:rPr lang="ja-JP" altLang="en-US" smtClean="0"/>
              <a:pPr>
                <a:defRPr/>
              </a:pPr>
              <a:t>89</a:t>
            </a:fld>
            <a:endParaRPr lang="en-US" altLang="ja-JP"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 xmlns:a16="http://schemas.microsoft.com/office/drawing/2014/main" id="{1C9F5A53-AE1D-B87C-4895-F28CB9BD97F3}"/>
                  </a:ext>
                </a:extLst>
              </p:cNvPr>
              <p:cNvSpPr txBox="1"/>
              <p:nvPr/>
            </p:nvSpPr>
            <p:spPr>
              <a:xfrm>
                <a:off x="3652158" y="5158945"/>
                <a:ext cx="7152521"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sSub>
                        <m:sSubPr>
                          <m:ctrlPr>
                            <a:rPr kumimoji="1" lang="en-US" altLang="ja-JP" sz="3600" b="0" i="1" smtClean="0">
                              <a:solidFill>
                                <a:srgbClr val="0000FF"/>
                              </a:solidFill>
                              <a:latin typeface="Cambria Math" panose="02040503050406030204" pitchFamily="18" charset="0"/>
                            </a:rPr>
                          </m:ctrlPr>
                        </m:sSubPr>
                        <m:e>
                          <m:r>
                            <a:rPr kumimoji="1" lang="en-US" altLang="ja-JP" sz="3600" b="0" i="1" smtClean="0">
                              <a:solidFill>
                                <a:srgbClr val="0000FF"/>
                              </a:solidFill>
                              <a:latin typeface="Cambria Math" panose="02040503050406030204" pitchFamily="18" charset="0"/>
                            </a:rPr>
                            <m:t>𝑎</m:t>
                          </m:r>
                        </m:e>
                        <m:sub>
                          <m:r>
                            <a:rPr kumimoji="1" lang="en-US" altLang="ja-JP" sz="3600" b="0" i="1" smtClean="0">
                              <a:solidFill>
                                <a:srgbClr val="0000FF"/>
                              </a:solidFill>
                              <a:latin typeface="Cambria Math" panose="02040503050406030204" pitchFamily="18" charset="0"/>
                            </a:rPr>
                            <m:t>0</m:t>
                          </m:r>
                        </m:sub>
                      </m:sSub>
                      <m:r>
                        <a:rPr kumimoji="1" lang="en-US" altLang="ja-JP" sz="3600" b="0" i="1" smtClean="0">
                          <a:latin typeface="Cambria Math" panose="02040503050406030204" pitchFamily="18" charset="0"/>
                        </a:rPr>
                        <m:t>∗</m:t>
                      </m:r>
                      <m:r>
                        <a:rPr kumimoji="1" lang="en-US" altLang="ja-JP" sz="3600" b="1" i="1" smtClean="0">
                          <a:solidFill>
                            <a:srgbClr val="FF0000"/>
                          </a:solidFill>
                          <a:latin typeface="Cambria Math" panose="02040503050406030204" pitchFamily="18" charset="0"/>
                        </a:rPr>
                        <m:t>𝟏</m:t>
                      </m:r>
                      <m:r>
                        <a:rPr kumimoji="1" lang="en-US" altLang="ja-JP" sz="3600" b="0" i="1" smtClean="0">
                          <a:latin typeface="Cambria Math" panose="02040503050406030204" pitchFamily="18" charset="0"/>
                        </a:rPr>
                        <m:t>+</m:t>
                      </m:r>
                      <m:sSub>
                        <m:sSubPr>
                          <m:ctrlPr>
                            <a:rPr lang="en-US" altLang="ja-JP" sz="3600" i="1" smtClean="0">
                              <a:solidFill>
                                <a:srgbClr val="0000FF"/>
                              </a:solidFill>
                              <a:latin typeface="Cambria Math" panose="02040503050406030204" pitchFamily="18" charset="0"/>
                            </a:rPr>
                          </m:ctrlPr>
                        </m:sSubPr>
                        <m:e>
                          <m:r>
                            <a:rPr lang="en-US" altLang="ja-JP" sz="3600" i="1">
                              <a:solidFill>
                                <a:srgbClr val="0000FF"/>
                              </a:solidFill>
                              <a:latin typeface="Cambria Math" panose="02040503050406030204" pitchFamily="18" charset="0"/>
                            </a:rPr>
                            <m:t>𝑎</m:t>
                          </m:r>
                        </m:e>
                        <m:sub>
                          <m:r>
                            <a:rPr lang="en-US" altLang="ja-JP" sz="3600" b="0" i="1" smtClean="0">
                              <a:solidFill>
                                <a:srgbClr val="0000FF"/>
                              </a:solidFill>
                              <a:latin typeface="Cambria Math" panose="02040503050406030204" pitchFamily="18" charset="0"/>
                            </a:rPr>
                            <m:t>1</m:t>
                          </m:r>
                        </m:sub>
                      </m:sSub>
                      <m:r>
                        <a:rPr lang="en-US" altLang="ja-JP" sz="3600" b="0" i="1" smtClean="0">
                          <a:latin typeface="Cambria Math" panose="02040503050406030204" pitchFamily="18" charset="0"/>
                        </a:rPr>
                        <m:t>∗</m:t>
                      </m:r>
                      <m:sSub>
                        <m:sSubPr>
                          <m:ctrlPr>
                            <a:rPr lang="en-US" altLang="ja-JP" sz="3600" b="1" i="1">
                              <a:latin typeface="Cambria Math" panose="02040503050406030204" pitchFamily="18" charset="0"/>
                            </a:rPr>
                          </m:ctrlPr>
                        </m:sSubPr>
                        <m:e>
                          <m:r>
                            <a:rPr lang="en-US" altLang="ja-JP" sz="3600" b="1" i="1" smtClean="0">
                              <a:latin typeface="Cambria Math" panose="02040503050406030204" pitchFamily="18" charset="0"/>
                            </a:rPr>
                            <m:t>𝒙</m:t>
                          </m:r>
                        </m:e>
                        <m:sub>
                          <m:r>
                            <a:rPr lang="en-US" altLang="ja-JP" sz="3600" b="1" i="1" smtClean="0">
                              <a:latin typeface="Cambria Math" panose="02040503050406030204" pitchFamily="18" charset="0"/>
                            </a:rPr>
                            <m:t>𝟏</m:t>
                          </m:r>
                        </m:sub>
                      </m:sSub>
                      <m:r>
                        <a:rPr kumimoji="1" lang="en-US" altLang="ja-JP" sz="3600" b="0" i="1" smtClean="0">
                          <a:latin typeface="Cambria Math" panose="02040503050406030204" pitchFamily="18" charset="0"/>
                        </a:rPr>
                        <m:t>+</m:t>
                      </m:r>
                      <m:sSub>
                        <m:sSubPr>
                          <m:ctrlPr>
                            <a:rPr lang="en-US" altLang="ja-JP" sz="3600" i="1" smtClean="0">
                              <a:solidFill>
                                <a:srgbClr val="0000FF"/>
                              </a:solidFill>
                              <a:latin typeface="Cambria Math" panose="02040503050406030204" pitchFamily="18" charset="0"/>
                            </a:rPr>
                          </m:ctrlPr>
                        </m:sSubPr>
                        <m:e>
                          <m:r>
                            <a:rPr lang="en-US" altLang="ja-JP" sz="3600" i="1">
                              <a:solidFill>
                                <a:srgbClr val="0000FF"/>
                              </a:solidFill>
                              <a:latin typeface="Cambria Math" panose="02040503050406030204" pitchFamily="18" charset="0"/>
                            </a:rPr>
                            <m:t>𝑎</m:t>
                          </m:r>
                        </m:e>
                        <m:sub>
                          <m:r>
                            <a:rPr lang="en-US" altLang="ja-JP" sz="3600" b="0" i="1" smtClean="0">
                              <a:solidFill>
                                <a:srgbClr val="0000FF"/>
                              </a:solidFill>
                              <a:latin typeface="Cambria Math" panose="02040503050406030204" pitchFamily="18" charset="0"/>
                            </a:rPr>
                            <m:t>2</m:t>
                          </m:r>
                        </m:sub>
                      </m:sSub>
                      <m:r>
                        <a:rPr lang="en-US" altLang="ja-JP" sz="3600" b="0" i="1" smtClean="0">
                          <a:latin typeface="Cambria Math" panose="02040503050406030204" pitchFamily="18" charset="0"/>
                        </a:rPr>
                        <m:t>∗</m:t>
                      </m:r>
                      <m:sSub>
                        <m:sSubPr>
                          <m:ctrlPr>
                            <a:rPr lang="en-US" altLang="ja-JP" sz="3600" b="1" i="1">
                              <a:latin typeface="Cambria Math" panose="02040503050406030204" pitchFamily="18" charset="0"/>
                            </a:rPr>
                          </m:ctrlPr>
                        </m:sSubPr>
                        <m:e>
                          <m:r>
                            <a:rPr lang="en-US" altLang="ja-JP" sz="3600" b="1" i="1">
                              <a:latin typeface="Cambria Math" panose="02040503050406030204" pitchFamily="18" charset="0"/>
                            </a:rPr>
                            <m:t>𝒙</m:t>
                          </m:r>
                        </m:e>
                        <m:sub>
                          <m:r>
                            <a:rPr lang="en-US" altLang="ja-JP" sz="3600" b="1" i="1" smtClean="0">
                              <a:latin typeface="Cambria Math" panose="02040503050406030204" pitchFamily="18" charset="0"/>
                            </a:rPr>
                            <m:t>𝟐</m:t>
                          </m:r>
                        </m:sub>
                      </m:sSub>
                      <m:r>
                        <a:rPr kumimoji="1" lang="en-US" altLang="ja-JP" sz="3600" b="0" i="1" smtClean="0">
                          <a:latin typeface="Cambria Math" panose="02040503050406030204" pitchFamily="18" charset="0"/>
                        </a:rPr>
                        <m:t>+ …</m:t>
                      </m:r>
                    </m:oMath>
                  </m:oMathPara>
                </a14:m>
                <a:endParaRPr lang="ja-JP" altLang="en-US" sz="3600" dirty="0"/>
              </a:p>
            </p:txBody>
          </p:sp>
        </mc:Choice>
        <mc:Fallback xmlns="">
          <p:sp>
            <p:nvSpPr>
              <p:cNvPr id="11" name="テキスト ボックス 10">
                <a:extLst>
                  <a:ext uri="{FF2B5EF4-FFF2-40B4-BE49-F238E27FC236}">
                    <a16:creationId xmlns:a16="http://schemas.microsoft.com/office/drawing/2014/main" id="{1C9F5A53-AE1D-B87C-4895-F28CB9BD97F3}"/>
                  </a:ext>
                </a:extLst>
              </p:cNvPr>
              <p:cNvSpPr txBox="1">
                <a:spLocks noRot="1" noChangeAspect="1" noMove="1" noResize="1" noEditPoints="1" noAdjustHandles="1" noChangeArrowheads="1" noChangeShapeType="1" noTextEdit="1"/>
              </p:cNvSpPr>
              <p:nvPr/>
            </p:nvSpPr>
            <p:spPr>
              <a:xfrm>
                <a:off x="3652158" y="5158945"/>
                <a:ext cx="7152521" cy="646331"/>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7812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相関</a:t>
            </a:r>
            <a:r>
              <a:rPr lang="ja-JP" altLang="en-US" dirty="0" smtClean="0"/>
              <a:t>分析の注意点</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2022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a:t>
            </a:fld>
            <a:endParaRPr lang="en-US" altLang="ja-JP" dirty="0"/>
          </a:p>
        </p:txBody>
      </p:sp>
      <p:sp>
        <p:nvSpPr>
          <p:cNvPr id="3" name="正方形/長方形 2"/>
          <p:cNvSpPr/>
          <p:nvPr/>
        </p:nvSpPr>
        <p:spPr>
          <a:xfrm>
            <a:off x="2927747" y="8145518"/>
            <a:ext cx="9926115" cy="523220"/>
          </a:xfrm>
          <a:prstGeom prst="rect">
            <a:avLst/>
          </a:prstGeom>
        </p:spPr>
        <p:txBody>
          <a:bodyPr wrap="none">
            <a:spAutoFit/>
          </a:bodyPr>
          <a:lstStyle/>
          <a:p>
            <a:r>
              <a:rPr lang="ja-JP" altLang="en-US" sz="2800" dirty="0"/>
              <a:t>https://moocs.iniad.org/courses/2023/DS110/Week2-Week3/</a:t>
            </a:r>
            <a:r>
              <a:rPr lang="ja-JP" altLang="en-US" sz="2800" dirty="0" smtClean="0"/>
              <a:t>0</a:t>
            </a:r>
            <a:r>
              <a:rPr lang="en-US" altLang="ja-JP" sz="2800" dirty="0" smtClean="0"/>
              <a:t>4</a:t>
            </a:r>
            <a:endParaRPr lang="ja-JP" altLang="en-US" sz="2800" dirty="0"/>
          </a:p>
        </p:txBody>
      </p:sp>
      <p:sp>
        <p:nvSpPr>
          <p:cNvPr id="7" name="正方形/長方形 3"/>
          <p:cNvSpPr>
            <a:spLocks noChangeArrowheads="1"/>
          </p:cNvSpPr>
          <p:nvPr/>
        </p:nvSpPr>
        <p:spPr bwMode="auto">
          <a:xfrm>
            <a:off x="523875" y="1841292"/>
            <a:ext cx="16049388" cy="630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marL="0" indent="0" eaLnBrk="1" hangingPunct="1">
              <a:spcAft>
                <a:spcPts val="1200"/>
              </a:spcAft>
              <a:buClr>
                <a:srgbClr val="A50021"/>
              </a:buClr>
            </a:pPr>
            <a:r>
              <a:rPr lang="ja-JP" altLang="en-US" sz="3600" dirty="0" smtClean="0">
                <a:latin typeface="+mj-ea"/>
                <a:ea typeface="+mj-ea"/>
              </a:rPr>
              <a:t>・相関関係は、一般には因果関係と等価ではありません。</a:t>
            </a:r>
            <a:endParaRPr lang="en-US" altLang="ja-JP" sz="3600" dirty="0" smtClean="0">
              <a:latin typeface="+mj-ea"/>
              <a:ea typeface="+mj-ea"/>
            </a:endParaRPr>
          </a:p>
          <a:p>
            <a:pPr marL="0" indent="0" eaLnBrk="1" hangingPunct="1">
              <a:spcAft>
                <a:spcPts val="1200"/>
              </a:spcAft>
              <a:buClr>
                <a:srgbClr val="A50021"/>
              </a:buClr>
            </a:pPr>
            <a:endParaRPr lang="en-US" altLang="ja-JP" sz="3600" dirty="0">
              <a:latin typeface="+mj-ea"/>
              <a:ea typeface="+mj-ea"/>
            </a:endParaRPr>
          </a:p>
          <a:p>
            <a:pPr marL="0" indent="0" eaLnBrk="1" hangingPunct="1">
              <a:spcAft>
                <a:spcPts val="1200"/>
              </a:spcAft>
              <a:buClr>
                <a:srgbClr val="A50021"/>
              </a:buClr>
            </a:pPr>
            <a:r>
              <a:rPr lang="ja-JP" altLang="en-US" sz="3600" dirty="0" smtClean="0">
                <a:latin typeface="+mj-ea"/>
                <a:ea typeface="+mj-ea"/>
              </a:rPr>
              <a:t>・見かけ上の相関（疑似相関）等に注意しましょう。</a:t>
            </a:r>
            <a:endParaRPr lang="en-US" altLang="ja-JP" sz="3600" dirty="0" smtClean="0">
              <a:latin typeface="+mj-ea"/>
              <a:ea typeface="+mj-ea"/>
            </a:endParaRPr>
          </a:p>
          <a:p>
            <a:pPr marL="0" indent="0" eaLnBrk="1" hangingPunct="1">
              <a:spcAft>
                <a:spcPts val="1200"/>
              </a:spcAft>
              <a:buClr>
                <a:srgbClr val="A50021"/>
              </a:buClr>
            </a:pPr>
            <a:endParaRPr lang="en-US" altLang="ja-JP" sz="3600" dirty="0">
              <a:latin typeface="+mj-ea"/>
              <a:ea typeface="+mj-ea"/>
            </a:endParaRPr>
          </a:p>
          <a:p>
            <a:pPr marL="0" indent="0" eaLnBrk="1" hangingPunct="1">
              <a:spcAft>
                <a:spcPts val="1200"/>
              </a:spcAft>
              <a:buClr>
                <a:srgbClr val="A50021"/>
              </a:buClr>
            </a:pPr>
            <a:r>
              <a:rPr lang="ja-JP" altLang="en-US" sz="3600" dirty="0" smtClean="0">
                <a:latin typeface="+mj-ea"/>
                <a:ea typeface="+mj-ea"/>
              </a:rPr>
              <a:t>・データの中に、階層構造</a:t>
            </a:r>
            <a:r>
              <a:rPr lang="en-US" altLang="ja-JP" sz="3600" baseline="30000" dirty="0" smtClean="0">
                <a:latin typeface="+mj-ea"/>
                <a:ea typeface="+mj-ea"/>
              </a:rPr>
              <a:t>※1</a:t>
            </a:r>
            <a:r>
              <a:rPr lang="ja-JP" altLang="en-US" sz="3600" dirty="0" smtClean="0">
                <a:latin typeface="+mj-ea"/>
                <a:ea typeface="+mj-ea"/>
              </a:rPr>
              <a:t>や、より細かく分類（層別）した方が</a:t>
            </a:r>
            <a:endParaRPr lang="en-US" altLang="ja-JP" sz="3600" dirty="0" smtClean="0">
              <a:latin typeface="+mj-ea"/>
              <a:ea typeface="+mj-ea"/>
            </a:endParaRPr>
          </a:p>
          <a:p>
            <a:pPr marL="0" indent="0" eaLnBrk="1" hangingPunct="1">
              <a:spcAft>
                <a:spcPts val="1200"/>
              </a:spcAft>
              <a:buClr>
                <a:srgbClr val="A50021"/>
              </a:buClr>
            </a:pPr>
            <a:r>
              <a:rPr lang="en-US" altLang="ja-JP" sz="3600" dirty="0">
                <a:latin typeface="+mj-ea"/>
                <a:ea typeface="+mj-ea"/>
              </a:rPr>
              <a:t> </a:t>
            </a:r>
            <a:r>
              <a:rPr lang="en-US" altLang="ja-JP" sz="3600" dirty="0" smtClean="0">
                <a:latin typeface="+mj-ea"/>
                <a:ea typeface="+mj-ea"/>
              </a:rPr>
              <a:t> </a:t>
            </a:r>
            <a:r>
              <a:rPr lang="ja-JP" altLang="en-US" sz="3600" dirty="0" smtClean="0">
                <a:latin typeface="+mj-ea"/>
                <a:ea typeface="+mj-ea"/>
              </a:rPr>
              <a:t>良い条件がある場合</a:t>
            </a:r>
            <a:r>
              <a:rPr lang="en-US" altLang="ja-JP" sz="3600" baseline="30000" dirty="0" smtClean="0">
                <a:latin typeface="+mj-ea"/>
                <a:ea typeface="+mj-ea"/>
              </a:rPr>
              <a:t>※2</a:t>
            </a:r>
            <a:r>
              <a:rPr lang="ja-JP" altLang="en-US" sz="3600" dirty="0" smtClean="0">
                <a:latin typeface="+mj-ea"/>
                <a:ea typeface="+mj-ea"/>
              </a:rPr>
              <a:t>もありますので注意しましょう。</a:t>
            </a:r>
            <a:endParaRPr lang="en-US" altLang="ja-JP" sz="3600" dirty="0" smtClean="0">
              <a:latin typeface="+mj-ea"/>
              <a:ea typeface="+mj-ea"/>
            </a:endParaRPr>
          </a:p>
          <a:p>
            <a:pPr marL="0" indent="0" eaLnBrk="1" hangingPunct="1">
              <a:spcAft>
                <a:spcPts val="1200"/>
              </a:spcAft>
              <a:buClr>
                <a:srgbClr val="A50021"/>
              </a:buClr>
            </a:pPr>
            <a:endParaRPr lang="en-US" altLang="ja-JP" sz="3600" dirty="0" smtClean="0">
              <a:latin typeface="+mj-ea"/>
              <a:ea typeface="+mj-ea"/>
            </a:endParaRPr>
          </a:p>
          <a:p>
            <a:pPr marL="0" indent="0" eaLnBrk="1" hangingPunct="1">
              <a:spcAft>
                <a:spcPts val="1200"/>
              </a:spcAft>
              <a:buClr>
                <a:srgbClr val="A50021"/>
              </a:buClr>
            </a:pPr>
            <a:r>
              <a:rPr lang="ja-JP" altLang="en-US" sz="3600" dirty="0">
                <a:latin typeface="+mj-ea"/>
                <a:ea typeface="+mj-ea"/>
              </a:rPr>
              <a:t>　</a:t>
            </a:r>
            <a:r>
              <a:rPr lang="en-US" altLang="ja-JP" sz="3600" dirty="0" smtClean="0">
                <a:latin typeface="+mj-ea"/>
                <a:ea typeface="+mj-ea"/>
              </a:rPr>
              <a:t>※1: </a:t>
            </a:r>
            <a:r>
              <a:rPr lang="ja-JP" altLang="en-US" sz="3600" dirty="0" smtClean="0">
                <a:latin typeface="+mj-ea"/>
                <a:ea typeface="+mj-ea"/>
              </a:rPr>
              <a:t>マルチレベルモデル等（本講義では扱いません）</a:t>
            </a:r>
            <a:endParaRPr lang="en-US" altLang="ja-JP" sz="3600" dirty="0" smtClean="0">
              <a:latin typeface="+mj-ea"/>
              <a:ea typeface="+mj-ea"/>
            </a:endParaRPr>
          </a:p>
          <a:p>
            <a:pPr marL="0" indent="0" eaLnBrk="1" hangingPunct="1">
              <a:spcAft>
                <a:spcPts val="1200"/>
              </a:spcAft>
              <a:buClr>
                <a:srgbClr val="A50021"/>
              </a:buClr>
            </a:pPr>
            <a:r>
              <a:rPr lang="ja-JP" altLang="en-US" sz="3600" dirty="0">
                <a:latin typeface="+mj-ea"/>
                <a:ea typeface="+mj-ea"/>
              </a:rPr>
              <a:t>　</a:t>
            </a:r>
            <a:r>
              <a:rPr lang="en-US" altLang="ja-JP" sz="3600" dirty="0" smtClean="0">
                <a:latin typeface="+mj-ea"/>
                <a:ea typeface="+mj-ea"/>
              </a:rPr>
              <a:t>※2: </a:t>
            </a:r>
            <a:r>
              <a:rPr lang="ja-JP" altLang="en-US" sz="3600" dirty="0" smtClean="0">
                <a:latin typeface="+mj-ea"/>
                <a:ea typeface="+mj-ea"/>
              </a:rPr>
              <a:t>詳細は</a:t>
            </a:r>
            <a:r>
              <a:rPr lang="en-US" altLang="ja-JP" sz="3600" dirty="0" smtClean="0">
                <a:latin typeface="+mj-ea"/>
                <a:ea typeface="+mj-ea"/>
              </a:rPr>
              <a:t>”</a:t>
            </a:r>
            <a:r>
              <a:rPr lang="ja-JP" altLang="en-US" sz="3600" dirty="0" smtClean="0">
                <a:latin typeface="+mj-ea"/>
                <a:ea typeface="+mj-ea"/>
              </a:rPr>
              <a:t>データサイエンス論</a:t>
            </a:r>
            <a:r>
              <a:rPr lang="en-US" altLang="ja-JP" sz="3600" dirty="0" smtClean="0">
                <a:latin typeface="+mj-ea"/>
                <a:ea typeface="+mj-ea"/>
              </a:rPr>
              <a:t>A”</a:t>
            </a:r>
            <a:r>
              <a:rPr lang="ja-JP" altLang="en-US" sz="3600" dirty="0" smtClean="0">
                <a:latin typeface="+mj-ea"/>
                <a:ea typeface="+mj-ea"/>
              </a:rPr>
              <a:t>も参照</a:t>
            </a:r>
            <a:endParaRPr lang="en-US" altLang="ja-JP" sz="3600" dirty="0" smtClean="0">
              <a:latin typeface="+mj-ea"/>
              <a:ea typeface="+mj-ea"/>
            </a:endParaRPr>
          </a:p>
        </p:txBody>
      </p:sp>
    </p:spTree>
    <p:extLst>
      <p:ext uri="{BB962C8B-B14F-4D97-AF65-F5344CB8AC3E}">
        <p14:creationId xmlns:p14="http://schemas.microsoft.com/office/powerpoint/2010/main" val="35036244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333AD725-FAD3-9FEE-BE6D-FD3B57036CA8}"/>
              </a:ext>
            </a:extLst>
          </p:cNvPr>
          <p:cNvSpPr>
            <a:spLocks noGrp="1"/>
          </p:cNvSpPr>
          <p:nvPr>
            <p:ph type="ftr" sz="quarter" idx="10"/>
          </p:nvPr>
        </p:nvSpPr>
        <p:spPr/>
        <p:txBody>
          <a:bodyPr/>
          <a:lstStyle/>
          <a:p>
            <a:r>
              <a:rPr lang="en-US" altLang="ja-JP"/>
              <a:t>Copyright © 2022 by INIAD</a:t>
            </a:r>
            <a:endParaRPr lang="en-US" altLang="en-US" dirty="0"/>
          </a:p>
        </p:txBody>
      </p:sp>
      <p:sp>
        <p:nvSpPr>
          <p:cNvPr id="4" name="スライド番号プレースホルダー 3">
            <a:extLst>
              <a:ext uri="{FF2B5EF4-FFF2-40B4-BE49-F238E27FC236}">
                <a16:creationId xmlns="" xmlns:a16="http://schemas.microsoft.com/office/drawing/2014/main" id="{F52DF13A-083A-EC5C-00F2-2459BA67B378}"/>
              </a:ext>
            </a:extLst>
          </p:cNvPr>
          <p:cNvSpPr>
            <a:spLocks noGrp="1"/>
          </p:cNvSpPr>
          <p:nvPr>
            <p:ph type="sldNum" sz="quarter" idx="11"/>
          </p:nvPr>
        </p:nvSpPr>
        <p:spPr/>
        <p:txBody>
          <a:bodyPr/>
          <a:lstStyle/>
          <a:p>
            <a:pPr>
              <a:defRPr/>
            </a:pPr>
            <a:fld id="{E62AD30C-4FD0-4E41-9633-AA73C86D07D0}" type="slidenum">
              <a:rPr lang="ja-JP" altLang="en-US" smtClean="0"/>
              <a:pPr>
                <a:defRPr/>
              </a:pPr>
              <a:t>90</a:t>
            </a:fld>
            <a:endParaRPr lang="en-US" altLang="ja-JP" dirty="0"/>
          </a:p>
        </p:txBody>
      </p:sp>
      <p:pic>
        <p:nvPicPr>
          <p:cNvPr id="6" name="図 5">
            <a:extLst>
              <a:ext uri="{FF2B5EF4-FFF2-40B4-BE49-F238E27FC236}">
                <a16:creationId xmlns="" xmlns:a16="http://schemas.microsoft.com/office/drawing/2014/main" id="{45ABEF40-7564-992C-AE23-890C92D7CC84}"/>
              </a:ext>
            </a:extLst>
          </p:cNvPr>
          <p:cNvPicPr>
            <a:picLocks noChangeAspect="1"/>
          </p:cNvPicPr>
          <p:nvPr/>
        </p:nvPicPr>
        <p:blipFill>
          <a:blip r:embed="rId2"/>
          <a:stretch>
            <a:fillRect/>
          </a:stretch>
        </p:blipFill>
        <p:spPr>
          <a:xfrm>
            <a:off x="782637" y="638969"/>
            <a:ext cx="10029986" cy="8539462"/>
          </a:xfrm>
          <a:prstGeom prst="rect">
            <a:avLst/>
          </a:prstGeom>
          <a:ln>
            <a:solidFill>
              <a:schemeClr val="tx1"/>
            </a:solidFill>
          </a:ln>
        </p:spPr>
      </p:pic>
      <p:sp>
        <p:nvSpPr>
          <p:cNvPr id="7" name="正方形/長方形 6">
            <a:extLst>
              <a:ext uri="{FF2B5EF4-FFF2-40B4-BE49-F238E27FC236}">
                <a16:creationId xmlns="" xmlns:a16="http://schemas.microsoft.com/office/drawing/2014/main" id="{C04A7334-5C47-F147-3F3A-2C8B6E34DBD7}"/>
              </a:ext>
            </a:extLst>
          </p:cNvPr>
          <p:cNvSpPr/>
          <p:nvPr/>
        </p:nvSpPr>
        <p:spPr bwMode="auto">
          <a:xfrm>
            <a:off x="3200399" y="3771900"/>
            <a:ext cx="1131503" cy="3886199"/>
          </a:xfrm>
          <a:prstGeom prst="rect">
            <a:avLst/>
          </a:prstGeom>
          <a:noFill/>
          <a:ln w="762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8" name="正方形/長方形 7">
            <a:extLst>
              <a:ext uri="{FF2B5EF4-FFF2-40B4-BE49-F238E27FC236}">
                <a16:creationId xmlns="" xmlns:a16="http://schemas.microsoft.com/office/drawing/2014/main" id="{09139E6C-25E8-BE7A-2AC1-142464CF80E8}"/>
              </a:ext>
            </a:extLst>
          </p:cNvPr>
          <p:cNvSpPr/>
          <p:nvPr/>
        </p:nvSpPr>
        <p:spPr bwMode="auto">
          <a:xfrm>
            <a:off x="5375037" y="1158702"/>
            <a:ext cx="4378612" cy="632073"/>
          </a:xfrm>
          <a:prstGeom prst="rect">
            <a:avLst/>
          </a:prstGeom>
          <a:noFill/>
          <a:ln w="762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a:extLst>
              <a:ext uri="{FF2B5EF4-FFF2-40B4-BE49-F238E27FC236}">
                <a16:creationId xmlns="" xmlns:a16="http://schemas.microsoft.com/office/drawing/2014/main" id="{DCDA475C-5C08-629C-2B32-FD090871BB3A}"/>
              </a:ext>
            </a:extLst>
          </p:cNvPr>
          <p:cNvSpPr txBox="1"/>
          <p:nvPr/>
        </p:nvSpPr>
        <p:spPr>
          <a:xfrm>
            <a:off x="9966190" y="1167272"/>
            <a:ext cx="3570208" cy="830997"/>
          </a:xfrm>
          <a:prstGeom prst="rect">
            <a:avLst/>
          </a:prstGeom>
          <a:noFill/>
        </p:spPr>
        <p:txBody>
          <a:bodyPr wrap="none" rtlCol="0">
            <a:spAutoFit/>
          </a:bodyPr>
          <a:lstStyle/>
          <a:p>
            <a:r>
              <a:rPr kumimoji="1" lang="ja-JP" altLang="en-US" dirty="0">
                <a:solidFill>
                  <a:srgbClr val="FF00FF"/>
                </a:solidFill>
                <a:latin typeface="+mn-ea"/>
                <a:ea typeface="+mn-ea"/>
              </a:rPr>
              <a:t>決定係数</a:t>
            </a:r>
            <a:endParaRPr kumimoji="1" lang="en-US" altLang="ja-JP" dirty="0">
              <a:solidFill>
                <a:srgbClr val="FF00FF"/>
              </a:solidFill>
              <a:latin typeface="+mn-ea"/>
              <a:ea typeface="+mn-ea"/>
            </a:endParaRPr>
          </a:p>
          <a:p>
            <a:r>
              <a:rPr kumimoji="1" lang="ja-JP" altLang="en-US" dirty="0">
                <a:solidFill>
                  <a:srgbClr val="FF00FF"/>
                </a:solidFill>
                <a:latin typeface="+mn-ea"/>
                <a:ea typeface="+mn-ea"/>
              </a:rPr>
              <a:t>自由度調整済み決定係数</a:t>
            </a:r>
          </a:p>
        </p:txBody>
      </p:sp>
      <p:sp>
        <p:nvSpPr>
          <p:cNvPr id="10" name="テキスト ボックス 9">
            <a:extLst>
              <a:ext uri="{FF2B5EF4-FFF2-40B4-BE49-F238E27FC236}">
                <a16:creationId xmlns="" xmlns:a16="http://schemas.microsoft.com/office/drawing/2014/main" id="{26C17A1D-FACE-0FCA-3378-4EA305D3D589}"/>
              </a:ext>
            </a:extLst>
          </p:cNvPr>
          <p:cNvSpPr txBox="1"/>
          <p:nvPr/>
        </p:nvSpPr>
        <p:spPr>
          <a:xfrm>
            <a:off x="2717665" y="7800482"/>
            <a:ext cx="1723549" cy="461665"/>
          </a:xfrm>
          <a:prstGeom prst="rect">
            <a:avLst/>
          </a:prstGeom>
          <a:noFill/>
        </p:spPr>
        <p:txBody>
          <a:bodyPr wrap="none" rtlCol="0">
            <a:spAutoFit/>
          </a:bodyPr>
          <a:lstStyle/>
          <a:p>
            <a:r>
              <a:rPr kumimoji="1" lang="ja-JP" altLang="en-US" dirty="0">
                <a:solidFill>
                  <a:srgbClr val="0000FF"/>
                </a:solidFill>
                <a:latin typeface="+mn-ea"/>
                <a:ea typeface="+mn-ea"/>
              </a:rPr>
              <a:t>偏回帰係数</a:t>
            </a:r>
          </a:p>
        </p:txBody>
      </p:sp>
    </p:spTree>
    <p:extLst>
      <p:ext uri="{BB962C8B-B14F-4D97-AF65-F5344CB8AC3E}">
        <p14:creationId xmlns:p14="http://schemas.microsoft.com/office/powerpoint/2010/main" val="23840051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0FB0983F-DE90-DE48-2426-88F08BE95BF0}"/>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3D7FD49B-EE5B-AC74-2AEE-6084533164F6}"/>
              </a:ext>
            </a:extLst>
          </p:cNvPr>
          <p:cNvSpPr>
            <a:spLocks noGrp="1"/>
          </p:cNvSpPr>
          <p:nvPr>
            <p:ph type="sldNum" sz="quarter" idx="4"/>
          </p:nvPr>
        </p:nvSpPr>
        <p:spPr/>
        <p:txBody>
          <a:bodyPr/>
          <a:lstStyle/>
          <a:p>
            <a:pPr>
              <a:defRPr/>
            </a:pPr>
            <a:fld id="{E62AD30C-4FD0-4E41-9633-AA73C86D07D0}" type="slidenum">
              <a:rPr lang="ja-JP" altLang="en-US" smtClean="0"/>
              <a:pPr>
                <a:defRPr/>
              </a:pPr>
              <a:t>91</a:t>
            </a:fld>
            <a:endParaRPr lang="en-US" altLang="ja-JP" dirty="0"/>
          </a:p>
        </p:txBody>
      </p:sp>
      <p:sp>
        <p:nvSpPr>
          <p:cNvPr id="8" name="テキスト ボックス 7">
            <a:extLst>
              <a:ext uri="{FF2B5EF4-FFF2-40B4-BE49-F238E27FC236}">
                <a16:creationId xmlns="" xmlns:a16="http://schemas.microsoft.com/office/drawing/2014/main" id="{D8FB64B9-70F1-8D0E-3CEE-3D3730C0E308}"/>
              </a:ext>
            </a:extLst>
          </p:cNvPr>
          <p:cNvSpPr txBox="1"/>
          <p:nvPr/>
        </p:nvSpPr>
        <p:spPr>
          <a:xfrm>
            <a:off x="255125" y="915648"/>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9" name="テキスト ボックス 8">
            <a:extLst>
              <a:ext uri="{FF2B5EF4-FFF2-40B4-BE49-F238E27FC236}">
                <a16:creationId xmlns="" xmlns:a16="http://schemas.microsoft.com/office/drawing/2014/main" id="{39920FF6-4421-F4C7-49F9-F6C99DDEB238}"/>
              </a:ext>
            </a:extLst>
          </p:cNvPr>
          <p:cNvSpPr txBox="1"/>
          <p:nvPr/>
        </p:nvSpPr>
        <p:spPr>
          <a:xfrm>
            <a:off x="3067597" y="818667"/>
            <a:ext cx="7529002" cy="1077218"/>
          </a:xfrm>
          <a:prstGeom prst="rect">
            <a:avLst/>
          </a:prstGeom>
          <a:noFill/>
          <a:ln>
            <a:solidFill>
              <a:schemeClr val="tx1"/>
            </a:solidFill>
          </a:ln>
        </p:spPr>
        <p:txBody>
          <a:bodyPr wrap="square" rtlCol="0">
            <a:spAutoFit/>
          </a:bodyPr>
          <a:lstStyle/>
          <a:p>
            <a:r>
              <a:rPr lang="en-US" altLang="ja-JP" sz="3200" dirty="0">
                <a:latin typeface="+mn-ea"/>
                <a:ea typeface="+mn-ea"/>
              </a:rPr>
              <a:t>#### Check R2 and Adjusted R2  </a:t>
            </a:r>
          </a:p>
          <a:p>
            <a:r>
              <a:rPr lang="ja-JP" altLang="en-US" sz="3200" dirty="0">
                <a:latin typeface="+mn-ea"/>
                <a:ea typeface="+mn-ea"/>
              </a:rPr>
              <a:t>決定係数や自由度調整済み決定係数</a:t>
            </a:r>
          </a:p>
        </p:txBody>
      </p:sp>
      <p:sp>
        <p:nvSpPr>
          <p:cNvPr id="10" name="テキスト ボックス 9">
            <a:extLst>
              <a:ext uri="{FF2B5EF4-FFF2-40B4-BE49-F238E27FC236}">
                <a16:creationId xmlns="" xmlns:a16="http://schemas.microsoft.com/office/drawing/2014/main" id="{587098DF-0846-A8AB-7661-A3F2B089913A}"/>
              </a:ext>
            </a:extLst>
          </p:cNvPr>
          <p:cNvSpPr txBox="1"/>
          <p:nvPr/>
        </p:nvSpPr>
        <p:spPr>
          <a:xfrm>
            <a:off x="336937" y="2075947"/>
            <a:ext cx="9179542" cy="1394228"/>
          </a:xfrm>
          <a:prstGeom prst="rect">
            <a:avLst/>
          </a:prstGeom>
          <a:noFill/>
          <a:ln>
            <a:solidFill>
              <a:schemeClr val="tx1"/>
            </a:solidFill>
          </a:ln>
        </p:spPr>
        <p:txBody>
          <a:bodyPr wrap="square" rtlCol="0">
            <a:spAutoFit/>
          </a:bodyPr>
          <a:lstStyle/>
          <a:p>
            <a:pPr marL="0" indent="0">
              <a:lnSpc>
                <a:spcPct val="120000"/>
              </a:lnSpc>
              <a:buNone/>
            </a:pPr>
            <a:r>
              <a:rPr lang="en-US" altLang="ja-JP" sz="3600" kern="0" dirty="0">
                <a:latin typeface="+mn-ea"/>
              </a:rPr>
              <a:t>print('R2:', </a:t>
            </a:r>
            <a:r>
              <a:rPr lang="en-US" altLang="ja-JP" sz="3600" b="1" kern="0" dirty="0" err="1">
                <a:solidFill>
                  <a:srgbClr val="00B0F0"/>
                </a:solidFill>
                <a:latin typeface="+mn-ea"/>
              </a:rPr>
              <a:t>results</a:t>
            </a:r>
            <a:r>
              <a:rPr lang="en-US" altLang="ja-JP" sz="3600" b="1" kern="0" dirty="0" err="1">
                <a:latin typeface="+mn-ea"/>
              </a:rPr>
              <a:t>.rsquared</a:t>
            </a:r>
            <a:r>
              <a:rPr lang="en-US" altLang="ja-JP" sz="3600" kern="0" dirty="0">
                <a:latin typeface="+mn-ea"/>
              </a:rPr>
              <a:t>)</a:t>
            </a:r>
          </a:p>
          <a:p>
            <a:pPr marL="0" indent="0">
              <a:lnSpc>
                <a:spcPct val="120000"/>
              </a:lnSpc>
              <a:buNone/>
            </a:pPr>
            <a:r>
              <a:rPr lang="en-US" altLang="ja-JP" sz="3600" kern="0" dirty="0">
                <a:latin typeface="+mn-ea"/>
              </a:rPr>
              <a:t>print('Adj R2:', </a:t>
            </a:r>
            <a:r>
              <a:rPr lang="en-US" altLang="ja-JP" sz="3600" b="1" kern="0" dirty="0" err="1">
                <a:solidFill>
                  <a:srgbClr val="00B0F0"/>
                </a:solidFill>
                <a:latin typeface="+mn-ea"/>
              </a:rPr>
              <a:t>results</a:t>
            </a:r>
            <a:r>
              <a:rPr lang="en-US" altLang="ja-JP" sz="3600" b="1" kern="0" dirty="0" err="1">
                <a:latin typeface="+mn-ea"/>
              </a:rPr>
              <a:t>.rsquared_adj</a:t>
            </a:r>
            <a:r>
              <a:rPr lang="en-US" altLang="ja-JP" sz="3600" kern="0" dirty="0">
                <a:latin typeface="+mn-ea"/>
              </a:rPr>
              <a:t>)</a:t>
            </a:r>
            <a:endParaRPr lang="en-US" altLang="ja-JP" sz="3600" kern="0" dirty="0">
              <a:solidFill>
                <a:srgbClr val="0000FF"/>
              </a:solidFill>
              <a:latin typeface="+mn-ea"/>
            </a:endParaRPr>
          </a:p>
        </p:txBody>
      </p:sp>
      <p:sp>
        <p:nvSpPr>
          <p:cNvPr id="12" name="テキスト ボックス 11">
            <a:extLst>
              <a:ext uri="{FF2B5EF4-FFF2-40B4-BE49-F238E27FC236}">
                <a16:creationId xmlns="" xmlns:a16="http://schemas.microsoft.com/office/drawing/2014/main" id="{A7D8C9B0-0742-CFB8-0697-DFCA3F62D989}"/>
              </a:ext>
            </a:extLst>
          </p:cNvPr>
          <p:cNvSpPr txBox="1"/>
          <p:nvPr/>
        </p:nvSpPr>
        <p:spPr>
          <a:xfrm>
            <a:off x="266556" y="3650407"/>
            <a:ext cx="8686800" cy="1200329"/>
          </a:xfrm>
          <a:prstGeom prst="rect">
            <a:avLst/>
          </a:prstGeom>
          <a:noFill/>
        </p:spPr>
        <p:txBody>
          <a:bodyPr wrap="square">
            <a:spAutoFit/>
          </a:bodyPr>
          <a:lstStyle/>
          <a:p>
            <a:r>
              <a:rPr lang="pt-BR" altLang="ja-JP" sz="3600" dirty="0">
                <a:latin typeface="Consolas" panose="020B0609020204030204" pitchFamily="49" charset="0"/>
              </a:rPr>
              <a:t>R2: 0.33500762976006837</a:t>
            </a:r>
          </a:p>
          <a:p>
            <a:r>
              <a:rPr lang="pt-BR" altLang="ja-JP" sz="3600" dirty="0">
                <a:latin typeface="Consolas" panose="020B0609020204030204" pitchFamily="49" charset="0"/>
              </a:rPr>
              <a:t>Adj R2: 0.317209780434912</a:t>
            </a:r>
            <a:endParaRPr lang="ja-JP" altLang="en-US" sz="3600" dirty="0">
              <a:latin typeface="Consolas" panose="020B0609020204030204" pitchFamily="49" charset="0"/>
            </a:endParaRPr>
          </a:p>
        </p:txBody>
      </p:sp>
      <p:sp>
        <p:nvSpPr>
          <p:cNvPr id="13" name="テキスト ボックス 12">
            <a:extLst>
              <a:ext uri="{FF2B5EF4-FFF2-40B4-BE49-F238E27FC236}">
                <a16:creationId xmlns="" xmlns:a16="http://schemas.microsoft.com/office/drawing/2014/main" id="{C36B3D4E-9496-50E4-FA8E-228F5115CB9A}"/>
              </a:ext>
            </a:extLst>
          </p:cNvPr>
          <p:cNvSpPr txBox="1"/>
          <p:nvPr/>
        </p:nvSpPr>
        <p:spPr>
          <a:xfrm>
            <a:off x="384445" y="5283602"/>
            <a:ext cx="16502079" cy="1754326"/>
          </a:xfrm>
          <a:prstGeom prst="rect">
            <a:avLst/>
          </a:prstGeom>
          <a:solidFill>
            <a:schemeClr val="bg1"/>
          </a:solidFill>
        </p:spPr>
        <p:txBody>
          <a:bodyPr wrap="square" rtlCol="0">
            <a:spAutoFit/>
          </a:bodyPr>
          <a:lstStyle/>
          <a:p>
            <a:pPr marL="571500" indent="-571500">
              <a:buFont typeface="Arial" panose="020B0604020202020204" pitchFamily="34" charset="0"/>
              <a:buChar char="•"/>
            </a:pPr>
            <a:r>
              <a:rPr kumimoji="1" lang="ja-JP" altLang="en-US" sz="3600" dirty="0">
                <a:latin typeface="+mn-ea"/>
                <a:ea typeface="+mn-ea"/>
              </a:rPr>
              <a:t>決定係数</a:t>
            </a:r>
            <a:r>
              <a:rPr kumimoji="1" lang="en-US" altLang="ja-JP" sz="3600" dirty="0">
                <a:latin typeface="+mn-ea"/>
                <a:ea typeface="+mn-ea"/>
              </a:rPr>
              <a:t>(R2) </a:t>
            </a:r>
            <a:r>
              <a:rPr kumimoji="1" lang="ja-JP" altLang="en-US" sz="3600" dirty="0">
                <a:latin typeface="+mn-ea"/>
                <a:ea typeface="+mn-ea"/>
              </a:rPr>
              <a:t>や自由度調整済み決定係数</a:t>
            </a:r>
            <a:r>
              <a:rPr kumimoji="1" lang="en-US" altLang="ja-JP" sz="3600" dirty="0">
                <a:latin typeface="+mn-ea"/>
                <a:ea typeface="+mn-ea"/>
              </a:rPr>
              <a:t>(Adj R2)</a:t>
            </a:r>
            <a:r>
              <a:rPr kumimoji="1" lang="ja-JP" altLang="en-US" sz="3600" dirty="0">
                <a:latin typeface="+mn-ea"/>
                <a:ea typeface="+mn-ea"/>
              </a:rPr>
              <a:t>の値から、この回帰の計算は、データに非常によく当てはまっているとはいえないが、一定の当てはまりはみられるといえる。</a:t>
            </a:r>
            <a:endParaRPr kumimoji="1" lang="en-US" altLang="ja-JP" sz="3600" dirty="0">
              <a:latin typeface="+mn-ea"/>
              <a:ea typeface="+mn-ea"/>
            </a:endParaRPr>
          </a:p>
        </p:txBody>
      </p:sp>
    </p:spTree>
    <p:extLst>
      <p:ext uri="{BB962C8B-B14F-4D97-AF65-F5344CB8AC3E}">
        <p14:creationId xmlns:p14="http://schemas.microsoft.com/office/powerpoint/2010/main" val="31671440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0FB0983F-DE90-DE48-2426-88F08BE95BF0}"/>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3D7FD49B-EE5B-AC74-2AEE-6084533164F6}"/>
              </a:ext>
            </a:extLst>
          </p:cNvPr>
          <p:cNvSpPr>
            <a:spLocks noGrp="1"/>
          </p:cNvSpPr>
          <p:nvPr>
            <p:ph type="sldNum" sz="quarter" idx="4"/>
          </p:nvPr>
        </p:nvSpPr>
        <p:spPr/>
        <p:txBody>
          <a:bodyPr/>
          <a:lstStyle/>
          <a:p>
            <a:pPr>
              <a:defRPr/>
            </a:pPr>
            <a:fld id="{E62AD30C-4FD0-4E41-9633-AA73C86D07D0}" type="slidenum">
              <a:rPr lang="ja-JP" altLang="en-US" smtClean="0"/>
              <a:pPr>
                <a:defRPr/>
              </a:pPr>
              <a:t>92</a:t>
            </a:fld>
            <a:endParaRPr lang="en-US" altLang="ja-JP" dirty="0"/>
          </a:p>
        </p:txBody>
      </p:sp>
      <p:sp>
        <p:nvSpPr>
          <p:cNvPr id="8" name="テキスト ボックス 7">
            <a:extLst>
              <a:ext uri="{FF2B5EF4-FFF2-40B4-BE49-F238E27FC236}">
                <a16:creationId xmlns="" xmlns:a16="http://schemas.microsoft.com/office/drawing/2014/main" id="{D8FB64B9-70F1-8D0E-3CEE-3D3730C0E308}"/>
              </a:ext>
            </a:extLst>
          </p:cNvPr>
          <p:cNvSpPr txBox="1"/>
          <p:nvPr/>
        </p:nvSpPr>
        <p:spPr>
          <a:xfrm>
            <a:off x="255125" y="915648"/>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9" name="テキスト ボックス 8">
            <a:extLst>
              <a:ext uri="{FF2B5EF4-FFF2-40B4-BE49-F238E27FC236}">
                <a16:creationId xmlns="" xmlns:a16="http://schemas.microsoft.com/office/drawing/2014/main" id="{39920FF6-4421-F4C7-49F9-F6C99DDEB238}"/>
              </a:ext>
            </a:extLst>
          </p:cNvPr>
          <p:cNvSpPr txBox="1"/>
          <p:nvPr/>
        </p:nvSpPr>
        <p:spPr>
          <a:xfrm>
            <a:off x="3067597" y="818667"/>
            <a:ext cx="7637014" cy="1077218"/>
          </a:xfrm>
          <a:prstGeom prst="rect">
            <a:avLst/>
          </a:prstGeom>
          <a:noFill/>
          <a:ln>
            <a:solidFill>
              <a:schemeClr val="tx1"/>
            </a:solidFill>
          </a:ln>
        </p:spPr>
        <p:txBody>
          <a:bodyPr wrap="square" rtlCol="0">
            <a:spAutoFit/>
          </a:bodyPr>
          <a:lstStyle/>
          <a:p>
            <a:r>
              <a:rPr lang="en-US" altLang="ja-JP" sz="3200" dirty="0">
                <a:latin typeface="+mn-ea"/>
                <a:ea typeface="+mn-ea"/>
              </a:rPr>
              <a:t>#### Partial regression coefficient</a:t>
            </a:r>
          </a:p>
          <a:p>
            <a:r>
              <a:rPr lang="ja-JP" altLang="en-US" sz="3200" dirty="0">
                <a:latin typeface="+mn-ea"/>
                <a:ea typeface="+mn-ea"/>
              </a:rPr>
              <a:t>偏回帰係数 </a:t>
            </a:r>
          </a:p>
        </p:txBody>
      </p:sp>
      <p:sp>
        <p:nvSpPr>
          <p:cNvPr id="10" name="テキスト ボックス 9">
            <a:extLst>
              <a:ext uri="{FF2B5EF4-FFF2-40B4-BE49-F238E27FC236}">
                <a16:creationId xmlns="" xmlns:a16="http://schemas.microsoft.com/office/drawing/2014/main" id="{587098DF-0846-A8AB-7661-A3F2B089913A}"/>
              </a:ext>
            </a:extLst>
          </p:cNvPr>
          <p:cNvSpPr txBox="1"/>
          <p:nvPr/>
        </p:nvSpPr>
        <p:spPr>
          <a:xfrm>
            <a:off x="336937" y="2075947"/>
            <a:ext cx="9179542" cy="729430"/>
          </a:xfrm>
          <a:prstGeom prst="rect">
            <a:avLst/>
          </a:prstGeom>
          <a:noFill/>
          <a:ln>
            <a:solidFill>
              <a:schemeClr val="tx1"/>
            </a:solidFill>
          </a:ln>
        </p:spPr>
        <p:txBody>
          <a:bodyPr wrap="square" rtlCol="0">
            <a:spAutoFit/>
          </a:bodyPr>
          <a:lstStyle/>
          <a:p>
            <a:pPr marL="0" indent="0">
              <a:lnSpc>
                <a:spcPct val="120000"/>
              </a:lnSpc>
              <a:buNone/>
            </a:pPr>
            <a:r>
              <a:rPr lang="en-US" altLang="ja-JP" sz="3600" kern="0" dirty="0">
                <a:latin typeface="+mn-ea"/>
              </a:rPr>
              <a:t>print(</a:t>
            </a:r>
            <a:r>
              <a:rPr lang="en-US" altLang="ja-JP" sz="3600" b="1" kern="0" dirty="0" err="1">
                <a:solidFill>
                  <a:srgbClr val="00CCFF"/>
                </a:solidFill>
                <a:latin typeface="+mn-ea"/>
              </a:rPr>
              <a:t>results</a:t>
            </a:r>
            <a:r>
              <a:rPr lang="en-US" altLang="ja-JP" sz="3600" b="1" kern="0" dirty="0" err="1">
                <a:latin typeface="+mn-ea"/>
              </a:rPr>
              <a:t>.params</a:t>
            </a:r>
            <a:r>
              <a:rPr lang="en-US" altLang="ja-JP" sz="3600" kern="0" dirty="0">
                <a:latin typeface="+mn-ea"/>
              </a:rPr>
              <a:t>)</a:t>
            </a:r>
            <a:endParaRPr lang="en-US" altLang="ja-JP" sz="3600" kern="0" dirty="0">
              <a:solidFill>
                <a:srgbClr val="0000FF"/>
              </a:solidFill>
              <a:latin typeface="+mn-ea"/>
            </a:endParaRPr>
          </a:p>
        </p:txBody>
      </p:sp>
      <p:sp>
        <p:nvSpPr>
          <p:cNvPr id="12" name="テキスト ボックス 11">
            <a:extLst>
              <a:ext uri="{FF2B5EF4-FFF2-40B4-BE49-F238E27FC236}">
                <a16:creationId xmlns="" xmlns:a16="http://schemas.microsoft.com/office/drawing/2014/main" id="{A7D8C9B0-0742-CFB8-0697-DFCA3F62D989}"/>
              </a:ext>
            </a:extLst>
          </p:cNvPr>
          <p:cNvSpPr txBox="1"/>
          <p:nvPr/>
        </p:nvSpPr>
        <p:spPr>
          <a:xfrm>
            <a:off x="340851" y="2970322"/>
            <a:ext cx="9179542" cy="6001643"/>
          </a:xfrm>
          <a:prstGeom prst="rect">
            <a:avLst/>
          </a:prstGeom>
          <a:noFill/>
        </p:spPr>
        <p:txBody>
          <a:bodyPr wrap="square">
            <a:spAutoFit/>
          </a:bodyPr>
          <a:lstStyle/>
          <a:p>
            <a:r>
              <a:rPr lang="en-US" altLang="ja-JP" sz="3200" dirty="0">
                <a:latin typeface="Consolas" panose="020B0609020204030204" pitchFamily="49" charset="0"/>
              </a:rPr>
              <a:t>const                6.632959</a:t>
            </a:r>
          </a:p>
          <a:p>
            <a:r>
              <a:rPr lang="en-US" altLang="ja-JP" sz="3200" dirty="0">
                <a:latin typeface="Consolas" panose="020B0609020204030204" pitchFamily="49" charset="0"/>
              </a:rPr>
              <a:t>age                  0.284534</a:t>
            </a:r>
          </a:p>
          <a:p>
            <a:r>
              <a:rPr lang="en-US" altLang="ja-JP" sz="3200" dirty="0" err="1">
                <a:latin typeface="Consolas" panose="020B0609020204030204" pitchFamily="49" charset="0"/>
              </a:rPr>
              <a:t>studytime</a:t>
            </a:r>
            <a:r>
              <a:rPr lang="en-US" altLang="ja-JP" sz="3200" dirty="0">
                <a:latin typeface="Consolas" panose="020B0609020204030204" pitchFamily="49" charset="0"/>
              </a:rPr>
              <a:t>            0.330960</a:t>
            </a:r>
          </a:p>
          <a:p>
            <a:r>
              <a:rPr lang="en-US" altLang="ja-JP" sz="3200" dirty="0">
                <a:latin typeface="Consolas" panose="020B0609020204030204" pitchFamily="49" charset="0"/>
              </a:rPr>
              <a:t>failures            -1.266708</a:t>
            </a:r>
          </a:p>
          <a:p>
            <a:r>
              <a:rPr lang="en-US" altLang="ja-JP" sz="3200" dirty="0" err="1">
                <a:latin typeface="Consolas" panose="020B0609020204030204" pitchFamily="49" charset="0"/>
              </a:rPr>
              <a:t>schoolsup</a:t>
            </a:r>
            <a:r>
              <a:rPr lang="en-US" altLang="ja-JP" sz="3200" dirty="0">
                <a:latin typeface="Consolas" panose="020B0609020204030204" pitchFamily="49" charset="0"/>
              </a:rPr>
              <a:t>           -1.453179</a:t>
            </a:r>
          </a:p>
          <a:p>
            <a:r>
              <a:rPr lang="en-US" altLang="ja-JP" sz="3200" dirty="0">
                <a:latin typeface="Consolas" panose="020B0609020204030204" pitchFamily="49" charset="0"/>
              </a:rPr>
              <a:t>higher               2.640919</a:t>
            </a:r>
          </a:p>
          <a:p>
            <a:r>
              <a:rPr lang="en-US" altLang="ja-JP" sz="3200" dirty="0" err="1">
                <a:latin typeface="Consolas" panose="020B0609020204030204" pitchFamily="49" charset="0"/>
              </a:rPr>
              <a:t>goout</a:t>
            </a:r>
            <a:r>
              <a:rPr lang="en-US" altLang="ja-JP" sz="3200" dirty="0">
                <a:latin typeface="Consolas" panose="020B0609020204030204" pitchFamily="49" charset="0"/>
              </a:rPr>
              <a:t>               -0.257661</a:t>
            </a:r>
          </a:p>
          <a:p>
            <a:r>
              <a:rPr lang="en-US" altLang="ja-JP" sz="3200" dirty="0">
                <a:latin typeface="Consolas" panose="020B0609020204030204" pitchFamily="49" charset="0"/>
              </a:rPr>
              <a:t>health              -0.191346</a:t>
            </a:r>
          </a:p>
          <a:p>
            <a:r>
              <a:rPr lang="en-US" altLang="ja-JP" sz="3200" dirty="0">
                <a:latin typeface="Consolas" panose="020B0609020204030204" pitchFamily="49" charset="0"/>
              </a:rPr>
              <a:t>absences            -0.060924</a:t>
            </a:r>
          </a:p>
          <a:p>
            <a:r>
              <a:rPr lang="en-US" altLang="ja-JP" sz="3200" dirty="0" err="1">
                <a:latin typeface="Consolas" panose="020B0609020204030204" pitchFamily="49" charset="0"/>
              </a:rPr>
              <a:t>reason_home</a:t>
            </a:r>
            <a:r>
              <a:rPr lang="en-US" altLang="ja-JP" sz="3200" dirty="0">
                <a:latin typeface="Consolas" panose="020B0609020204030204" pitchFamily="49" charset="0"/>
              </a:rPr>
              <a:t>          0.308610</a:t>
            </a:r>
          </a:p>
          <a:p>
            <a:r>
              <a:rPr lang="en-US" altLang="ja-JP" sz="3200" dirty="0" err="1">
                <a:latin typeface="Consolas" panose="020B0609020204030204" pitchFamily="49" charset="0"/>
              </a:rPr>
              <a:t>reason_other</a:t>
            </a:r>
            <a:r>
              <a:rPr lang="en-US" altLang="ja-JP" sz="3200" dirty="0">
                <a:latin typeface="Consolas" panose="020B0609020204030204" pitchFamily="49" charset="0"/>
              </a:rPr>
              <a:t>         0.221979</a:t>
            </a:r>
          </a:p>
          <a:p>
            <a:r>
              <a:rPr lang="en-US" altLang="ja-JP" sz="3200" dirty="0" err="1">
                <a:latin typeface="Consolas" panose="020B0609020204030204" pitchFamily="49" charset="0"/>
              </a:rPr>
              <a:t>reason_reputation</a:t>
            </a:r>
            <a:r>
              <a:rPr lang="en-US" altLang="ja-JP" sz="3200" dirty="0">
                <a:latin typeface="Consolas" panose="020B0609020204030204" pitchFamily="49" charset="0"/>
              </a:rPr>
              <a:t>    0.604262</a:t>
            </a:r>
          </a:p>
        </p:txBody>
      </p:sp>
      <p:sp>
        <p:nvSpPr>
          <p:cNvPr id="11" name="テキスト ボックス 10">
            <a:extLst>
              <a:ext uri="{FF2B5EF4-FFF2-40B4-BE49-F238E27FC236}">
                <a16:creationId xmlns="" xmlns:a16="http://schemas.microsoft.com/office/drawing/2014/main" id="{595D8EBF-CE96-9EA6-F5F5-DE550BC0667E}"/>
              </a:ext>
            </a:extLst>
          </p:cNvPr>
          <p:cNvSpPr txBox="1"/>
          <p:nvPr/>
        </p:nvSpPr>
        <p:spPr>
          <a:xfrm>
            <a:off x="7668280" y="3113019"/>
            <a:ext cx="9102829" cy="2862322"/>
          </a:xfrm>
          <a:prstGeom prst="rect">
            <a:avLst/>
          </a:prstGeom>
          <a:noFill/>
        </p:spPr>
        <p:txBody>
          <a:bodyPr wrap="square">
            <a:spAutoFit/>
          </a:bodyPr>
          <a:lstStyle/>
          <a:p>
            <a:r>
              <a:rPr lang="en-US" altLang="ja-JP" sz="3600" dirty="0">
                <a:latin typeface="Consolas" panose="020B0609020204030204" pitchFamily="49" charset="0"/>
              </a:rPr>
              <a:t>G3 = 6.63</a:t>
            </a:r>
          </a:p>
          <a:p>
            <a:r>
              <a:rPr lang="en-US" altLang="ja-JP" sz="3600" dirty="0">
                <a:latin typeface="Consolas" panose="020B0609020204030204" pitchFamily="49" charset="0"/>
              </a:rPr>
              <a:t>       + 0.285 * age</a:t>
            </a:r>
          </a:p>
          <a:p>
            <a:r>
              <a:rPr lang="en-US" altLang="ja-JP" sz="3600" dirty="0">
                <a:latin typeface="Consolas" panose="020B0609020204030204" pitchFamily="49" charset="0"/>
              </a:rPr>
              <a:t>       + 0.331 * </a:t>
            </a:r>
            <a:r>
              <a:rPr lang="en-US" altLang="ja-JP" sz="3600" dirty="0" err="1">
                <a:latin typeface="Consolas" panose="020B0609020204030204" pitchFamily="49" charset="0"/>
              </a:rPr>
              <a:t>studytime</a:t>
            </a:r>
            <a:endParaRPr lang="en-US" altLang="ja-JP" sz="3600" dirty="0">
              <a:latin typeface="Consolas" panose="020B0609020204030204" pitchFamily="49" charset="0"/>
            </a:endParaRPr>
          </a:p>
          <a:p>
            <a:r>
              <a:rPr lang="en-US" altLang="ja-JP" sz="3600" dirty="0">
                <a:latin typeface="Consolas" panose="020B0609020204030204" pitchFamily="49" charset="0"/>
              </a:rPr>
              <a:t>       + …</a:t>
            </a:r>
          </a:p>
          <a:p>
            <a:r>
              <a:rPr lang="en-US" altLang="ja-JP" sz="3600" dirty="0">
                <a:latin typeface="Consolas" panose="020B0609020204030204" pitchFamily="49" charset="0"/>
              </a:rPr>
              <a:t>       + 0.604 * </a:t>
            </a:r>
            <a:r>
              <a:rPr lang="en-US" altLang="ja-JP" sz="3600" dirty="0" err="1">
                <a:latin typeface="Consolas" panose="020B0609020204030204" pitchFamily="49" charset="0"/>
              </a:rPr>
              <a:t>reason_reputation</a:t>
            </a:r>
            <a:endParaRPr lang="en-US" altLang="ja-JP" sz="3600" dirty="0">
              <a:latin typeface="Consolas" panose="020B0609020204030204" pitchFamily="49" charset="0"/>
            </a:endParaRPr>
          </a:p>
        </p:txBody>
      </p:sp>
      <p:sp>
        <p:nvSpPr>
          <p:cNvPr id="3" name="テキスト ボックス 2">
            <a:extLst>
              <a:ext uri="{FF2B5EF4-FFF2-40B4-BE49-F238E27FC236}">
                <a16:creationId xmlns="" xmlns:a16="http://schemas.microsoft.com/office/drawing/2014/main" id="{BCFE7E12-319E-E18A-2238-3CB1EC64DBD9}"/>
              </a:ext>
            </a:extLst>
          </p:cNvPr>
          <p:cNvSpPr txBox="1"/>
          <p:nvPr/>
        </p:nvSpPr>
        <p:spPr>
          <a:xfrm>
            <a:off x="7661830" y="6414836"/>
            <a:ext cx="9179542" cy="2308324"/>
          </a:xfrm>
          <a:prstGeom prst="rect">
            <a:avLst/>
          </a:prstGeom>
          <a:noFill/>
        </p:spPr>
        <p:txBody>
          <a:bodyPr wrap="square" rtlCol="0">
            <a:spAutoFit/>
          </a:bodyPr>
          <a:lstStyle/>
          <a:p>
            <a:r>
              <a:rPr kumimoji="1" lang="ja-JP" altLang="en-US" sz="3600" dirty="0">
                <a:latin typeface="+mn-ea"/>
                <a:ea typeface="+mn-ea"/>
              </a:rPr>
              <a:t>各偏回帰係数は、対応する説明変数の値が</a:t>
            </a:r>
            <a:r>
              <a:rPr kumimoji="1" lang="en-US" altLang="ja-JP" sz="3600" dirty="0">
                <a:latin typeface="+mn-ea"/>
                <a:ea typeface="+mn-ea"/>
              </a:rPr>
              <a:t>1</a:t>
            </a:r>
            <a:r>
              <a:rPr kumimoji="1" lang="ja-JP" altLang="en-US" sz="3600" dirty="0">
                <a:latin typeface="+mn-ea"/>
                <a:ea typeface="+mn-ea"/>
              </a:rPr>
              <a:t>増えたときの目的変数の増分。たとえば </a:t>
            </a:r>
            <a:r>
              <a:rPr kumimoji="1" lang="en-US" altLang="ja-JP" sz="3600" dirty="0">
                <a:latin typeface="+mn-ea"/>
                <a:ea typeface="+mn-ea"/>
              </a:rPr>
              <a:t>age </a:t>
            </a:r>
            <a:r>
              <a:rPr kumimoji="1" lang="ja-JP" altLang="en-US" sz="3600" dirty="0">
                <a:latin typeface="+mn-ea"/>
                <a:ea typeface="+mn-ea"/>
              </a:rPr>
              <a:t>が </a:t>
            </a:r>
            <a:r>
              <a:rPr kumimoji="1" lang="en-US" altLang="ja-JP" sz="3600" dirty="0">
                <a:latin typeface="+mn-ea"/>
                <a:ea typeface="+mn-ea"/>
              </a:rPr>
              <a:t>1 </a:t>
            </a:r>
            <a:r>
              <a:rPr kumimoji="1" lang="ja-JP" altLang="en-US" sz="3600" dirty="0">
                <a:latin typeface="+mn-ea"/>
                <a:ea typeface="+mn-ea"/>
              </a:rPr>
              <a:t>増えると、成績 </a:t>
            </a:r>
            <a:r>
              <a:rPr kumimoji="1" lang="en-US" altLang="ja-JP" sz="3600" dirty="0">
                <a:latin typeface="+mn-ea"/>
                <a:ea typeface="+mn-ea"/>
              </a:rPr>
              <a:t>G3 </a:t>
            </a:r>
            <a:r>
              <a:rPr kumimoji="1" lang="ja-JP" altLang="en-US" sz="3600" dirty="0">
                <a:latin typeface="+mn-ea"/>
                <a:ea typeface="+mn-ea"/>
              </a:rPr>
              <a:t>は </a:t>
            </a:r>
            <a:r>
              <a:rPr kumimoji="1" lang="en-US" altLang="ja-JP" sz="3600" dirty="0">
                <a:latin typeface="+mn-ea"/>
                <a:ea typeface="+mn-ea"/>
              </a:rPr>
              <a:t>0.285 </a:t>
            </a:r>
            <a:r>
              <a:rPr kumimoji="1" lang="ja-JP" altLang="en-US" sz="3600" dirty="0">
                <a:latin typeface="+mn-ea"/>
                <a:ea typeface="+mn-ea"/>
              </a:rPr>
              <a:t>増える。</a:t>
            </a:r>
          </a:p>
        </p:txBody>
      </p:sp>
    </p:spTree>
    <p:extLst>
      <p:ext uri="{BB962C8B-B14F-4D97-AF65-F5344CB8AC3E}">
        <p14:creationId xmlns:p14="http://schemas.microsoft.com/office/powerpoint/2010/main" val="28660088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0FB0983F-DE90-DE48-2426-88F08BE95BF0}"/>
              </a:ext>
            </a:extLst>
          </p:cNvPr>
          <p:cNvSpPr>
            <a:spLocks noGrp="1"/>
          </p:cNvSpPr>
          <p:nvPr>
            <p:ph type="ftr" sz="quarter" idx="3"/>
          </p:nvPr>
        </p:nvSpPr>
        <p:spPr/>
        <p:txBody>
          <a:bodyPr/>
          <a:lstStyle/>
          <a:p>
            <a:r>
              <a:rPr lang="en-US" altLang="ja-JP"/>
              <a:t>Copyright © 2022 by INIAD</a:t>
            </a:r>
            <a:endParaRPr lang="en-US" altLang="en-US" dirty="0"/>
          </a:p>
        </p:txBody>
      </p:sp>
      <p:sp>
        <p:nvSpPr>
          <p:cNvPr id="5" name="スライド番号プレースホルダー 4">
            <a:extLst>
              <a:ext uri="{FF2B5EF4-FFF2-40B4-BE49-F238E27FC236}">
                <a16:creationId xmlns="" xmlns:a16="http://schemas.microsoft.com/office/drawing/2014/main" id="{3D7FD49B-EE5B-AC74-2AEE-6084533164F6}"/>
              </a:ext>
            </a:extLst>
          </p:cNvPr>
          <p:cNvSpPr>
            <a:spLocks noGrp="1"/>
          </p:cNvSpPr>
          <p:nvPr>
            <p:ph type="sldNum" sz="quarter" idx="4"/>
          </p:nvPr>
        </p:nvSpPr>
        <p:spPr/>
        <p:txBody>
          <a:bodyPr/>
          <a:lstStyle/>
          <a:p>
            <a:pPr>
              <a:defRPr/>
            </a:pPr>
            <a:fld id="{E62AD30C-4FD0-4E41-9633-AA73C86D07D0}" type="slidenum">
              <a:rPr lang="ja-JP" altLang="en-US" smtClean="0"/>
              <a:pPr>
                <a:defRPr/>
              </a:pPr>
              <a:t>93</a:t>
            </a:fld>
            <a:endParaRPr lang="en-US" altLang="ja-JP" dirty="0"/>
          </a:p>
        </p:txBody>
      </p:sp>
      <p:sp>
        <p:nvSpPr>
          <p:cNvPr id="12" name="テキスト ボックス 11">
            <a:extLst>
              <a:ext uri="{FF2B5EF4-FFF2-40B4-BE49-F238E27FC236}">
                <a16:creationId xmlns="" xmlns:a16="http://schemas.microsoft.com/office/drawing/2014/main" id="{A7D8C9B0-0742-CFB8-0697-DFCA3F62D989}"/>
              </a:ext>
            </a:extLst>
          </p:cNvPr>
          <p:cNvSpPr txBox="1"/>
          <p:nvPr/>
        </p:nvSpPr>
        <p:spPr>
          <a:xfrm>
            <a:off x="340851" y="1112947"/>
            <a:ext cx="7117224" cy="6001643"/>
          </a:xfrm>
          <a:prstGeom prst="rect">
            <a:avLst/>
          </a:prstGeom>
          <a:noFill/>
        </p:spPr>
        <p:txBody>
          <a:bodyPr wrap="square">
            <a:spAutoFit/>
          </a:bodyPr>
          <a:lstStyle/>
          <a:p>
            <a:r>
              <a:rPr lang="en-US" altLang="ja-JP" sz="3200" dirty="0">
                <a:latin typeface="Consolas" panose="020B0609020204030204" pitchFamily="49" charset="0"/>
              </a:rPr>
              <a:t>const                6.632959</a:t>
            </a:r>
          </a:p>
          <a:p>
            <a:r>
              <a:rPr lang="en-US" altLang="ja-JP" sz="3200" dirty="0">
                <a:latin typeface="Consolas" panose="020B0609020204030204" pitchFamily="49" charset="0"/>
              </a:rPr>
              <a:t>age                  0.284534</a:t>
            </a:r>
          </a:p>
          <a:p>
            <a:r>
              <a:rPr lang="en-US" altLang="ja-JP" sz="3200" dirty="0" err="1">
                <a:latin typeface="Consolas" panose="020B0609020204030204" pitchFamily="49" charset="0"/>
              </a:rPr>
              <a:t>studytime</a:t>
            </a:r>
            <a:r>
              <a:rPr lang="en-US" altLang="ja-JP" sz="3200" dirty="0">
                <a:latin typeface="Consolas" panose="020B0609020204030204" pitchFamily="49" charset="0"/>
              </a:rPr>
              <a:t>            0.330960</a:t>
            </a:r>
          </a:p>
          <a:p>
            <a:r>
              <a:rPr lang="en-US" altLang="ja-JP" sz="3200" dirty="0">
                <a:solidFill>
                  <a:srgbClr val="0000FF"/>
                </a:solidFill>
                <a:latin typeface="Consolas" panose="020B0609020204030204" pitchFamily="49" charset="0"/>
              </a:rPr>
              <a:t>failures            -1.266708</a:t>
            </a:r>
          </a:p>
          <a:p>
            <a:r>
              <a:rPr lang="en-US" altLang="ja-JP" sz="3200" dirty="0" err="1">
                <a:solidFill>
                  <a:srgbClr val="0000FF"/>
                </a:solidFill>
                <a:latin typeface="Consolas" panose="020B0609020204030204" pitchFamily="49" charset="0"/>
              </a:rPr>
              <a:t>schoolsup</a:t>
            </a:r>
            <a:r>
              <a:rPr lang="en-US" altLang="ja-JP" sz="3200" dirty="0">
                <a:solidFill>
                  <a:srgbClr val="0000FF"/>
                </a:solidFill>
                <a:latin typeface="Consolas" panose="020B0609020204030204" pitchFamily="49" charset="0"/>
              </a:rPr>
              <a:t>           -1.453179</a:t>
            </a:r>
          </a:p>
          <a:p>
            <a:r>
              <a:rPr lang="en-US" altLang="ja-JP" sz="3200" dirty="0">
                <a:latin typeface="Consolas" panose="020B0609020204030204" pitchFamily="49" charset="0"/>
              </a:rPr>
              <a:t>higher               2.640919</a:t>
            </a:r>
          </a:p>
          <a:p>
            <a:r>
              <a:rPr lang="en-US" altLang="ja-JP" sz="3200" dirty="0" err="1">
                <a:solidFill>
                  <a:srgbClr val="0000FF"/>
                </a:solidFill>
                <a:latin typeface="Consolas" panose="020B0609020204030204" pitchFamily="49" charset="0"/>
              </a:rPr>
              <a:t>goout</a:t>
            </a:r>
            <a:r>
              <a:rPr lang="en-US" altLang="ja-JP" sz="3200" dirty="0">
                <a:solidFill>
                  <a:srgbClr val="0000FF"/>
                </a:solidFill>
                <a:latin typeface="Consolas" panose="020B0609020204030204" pitchFamily="49" charset="0"/>
              </a:rPr>
              <a:t>               -0.257661</a:t>
            </a:r>
          </a:p>
          <a:p>
            <a:r>
              <a:rPr lang="en-US" altLang="ja-JP" sz="3200" dirty="0">
                <a:solidFill>
                  <a:srgbClr val="0000FF"/>
                </a:solidFill>
                <a:latin typeface="Consolas" panose="020B0609020204030204" pitchFamily="49" charset="0"/>
              </a:rPr>
              <a:t>health              -0.191346</a:t>
            </a:r>
          </a:p>
          <a:p>
            <a:r>
              <a:rPr lang="en-US" altLang="ja-JP" sz="3200" dirty="0">
                <a:solidFill>
                  <a:srgbClr val="0000FF"/>
                </a:solidFill>
                <a:latin typeface="Consolas" panose="020B0609020204030204" pitchFamily="49" charset="0"/>
              </a:rPr>
              <a:t>absences            -0.060924</a:t>
            </a:r>
          </a:p>
          <a:p>
            <a:r>
              <a:rPr lang="en-US" altLang="ja-JP" sz="3200" dirty="0" err="1">
                <a:latin typeface="Consolas" panose="020B0609020204030204" pitchFamily="49" charset="0"/>
              </a:rPr>
              <a:t>reason_home</a:t>
            </a:r>
            <a:r>
              <a:rPr lang="en-US" altLang="ja-JP" sz="3200" dirty="0">
                <a:latin typeface="Consolas" panose="020B0609020204030204" pitchFamily="49" charset="0"/>
              </a:rPr>
              <a:t>          0.308610</a:t>
            </a:r>
          </a:p>
          <a:p>
            <a:r>
              <a:rPr lang="en-US" altLang="ja-JP" sz="3200" dirty="0" err="1">
                <a:latin typeface="Consolas" panose="020B0609020204030204" pitchFamily="49" charset="0"/>
              </a:rPr>
              <a:t>reason_other</a:t>
            </a:r>
            <a:r>
              <a:rPr lang="en-US" altLang="ja-JP" sz="3200" dirty="0">
                <a:latin typeface="Consolas" panose="020B0609020204030204" pitchFamily="49" charset="0"/>
              </a:rPr>
              <a:t>         0.221979</a:t>
            </a:r>
          </a:p>
          <a:p>
            <a:r>
              <a:rPr lang="en-US" altLang="ja-JP" sz="3200" dirty="0" err="1">
                <a:latin typeface="Consolas" panose="020B0609020204030204" pitchFamily="49" charset="0"/>
              </a:rPr>
              <a:t>reason_reputation</a:t>
            </a:r>
            <a:r>
              <a:rPr lang="en-US" altLang="ja-JP" sz="3200" dirty="0">
                <a:latin typeface="Consolas" panose="020B0609020204030204" pitchFamily="49" charset="0"/>
              </a:rPr>
              <a:t>    0.604262</a:t>
            </a:r>
          </a:p>
        </p:txBody>
      </p:sp>
      <p:sp>
        <p:nvSpPr>
          <p:cNvPr id="3" name="テキスト ボックス 2">
            <a:extLst>
              <a:ext uri="{FF2B5EF4-FFF2-40B4-BE49-F238E27FC236}">
                <a16:creationId xmlns="" xmlns:a16="http://schemas.microsoft.com/office/drawing/2014/main" id="{BCFE7E12-319E-E18A-2238-3CB1EC64DBD9}"/>
              </a:ext>
            </a:extLst>
          </p:cNvPr>
          <p:cNvSpPr txBox="1"/>
          <p:nvPr/>
        </p:nvSpPr>
        <p:spPr>
          <a:xfrm>
            <a:off x="7833280" y="1128461"/>
            <a:ext cx="9179542" cy="7294305"/>
          </a:xfrm>
          <a:prstGeom prst="rect">
            <a:avLst/>
          </a:prstGeom>
          <a:noFill/>
        </p:spPr>
        <p:txBody>
          <a:bodyPr wrap="square" rtlCol="0">
            <a:spAutoFit/>
          </a:bodyPr>
          <a:lstStyle/>
          <a:p>
            <a:r>
              <a:rPr kumimoji="1" lang="ja-JP" altLang="en-US" sz="3600" dirty="0">
                <a:latin typeface="+mn-ea"/>
                <a:ea typeface="+mn-ea"/>
              </a:rPr>
              <a:t>また、</a:t>
            </a:r>
            <a:r>
              <a:rPr kumimoji="1" lang="en-US" altLang="ja-JP" sz="3600" dirty="0">
                <a:latin typeface="+mn-ea"/>
                <a:ea typeface="+mn-ea"/>
              </a:rPr>
              <a:t>failures, </a:t>
            </a:r>
            <a:r>
              <a:rPr kumimoji="1" lang="en-US" altLang="ja-JP" sz="3600" dirty="0" err="1">
                <a:latin typeface="+mn-ea"/>
                <a:ea typeface="+mn-ea"/>
              </a:rPr>
              <a:t>schoolsup</a:t>
            </a:r>
            <a:r>
              <a:rPr kumimoji="1" lang="en-US" altLang="ja-JP" sz="3600" dirty="0">
                <a:latin typeface="+mn-ea"/>
                <a:ea typeface="+mn-ea"/>
              </a:rPr>
              <a:t>, gout, health, absences </a:t>
            </a:r>
            <a:r>
              <a:rPr kumimoji="1" lang="ja-JP" altLang="en-US" sz="3600" dirty="0">
                <a:latin typeface="+mn-ea"/>
                <a:ea typeface="+mn-ea"/>
              </a:rPr>
              <a:t>については、対応する偏回帰係数が負であることから、これらの説明変数の値が大きくなると成績 </a:t>
            </a:r>
            <a:r>
              <a:rPr kumimoji="1" lang="en-US" altLang="ja-JP" sz="3600" dirty="0">
                <a:latin typeface="+mn-ea"/>
                <a:ea typeface="+mn-ea"/>
              </a:rPr>
              <a:t>G3 </a:t>
            </a:r>
            <a:r>
              <a:rPr kumimoji="1" lang="ja-JP" altLang="en-US" sz="3600" dirty="0">
                <a:latin typeface="+mn-ea"/>
                <a:ea typeface="+mn-ea"/>
              </a:rPr>
              <a:t>は下がる傾向にあることがわかる。</a:t>
            </a:r>
            <a:endParaRPr kumimoji="1" lang="en-US" altLang="ja-JP" sz="3600" dirty="0">
              <a:latin typeface="+mn-ea"/>
              <a:ea typeface="+mn-ea"/>
            </a:endParaRPr>
          </a:p>
          <a:p>
            <a:endParaRPr lang="en-US" altLang="ja-JP" sz="3600" dirty="0">
              <a:latin typeface="+mn-ea"/>
              <a:ea typeface="+mn-ea"/>
            </a:endParaRPr>
          </a:p>
          <a:p>
            <a:r>
              <a:rPr kumimoji="1" lang="ja-JP" altLang="en-US" sz="3600" dirty="0">
                <a:latin typeface="+mn-ea"/>
                <a:ea typeface="+mn-ea"/>
              </a:rPr>
              <a:t>落第科目数</a:t>
            </a:r>
            <a:r>
              <a:rPr kumimoji="1" lang="en-US" altLang="ja-JP" sz="3600" dirty="0">
                <a:latin typeface="+mn-ea"/>
                <a:ea typeface="+mn-ea"/>
              </a:rPr>
              <a:t>(failure)</a:t>
            </a:r>
            <a:r>
              <a:rPr kumimoji="1" lang="ja-JP" altLang="en-US" sz="3600" dirty="0">
                <a:latin typeface="+mn-ea"/>
                <a:ea typeface="+mn-ea"/>
              </a:rPr>
              <a:t>、要特別支援</a:t>
            </a:r>
            <a:r>
              <a:rPr kumimoji="1" lang="en-US" altLang="ja-JP" sz="3600" dirty="0">
                <a:latin typeface="+mn-ea"/>
                <a:ea typeface="+mn-ea"/>
              </a:rPr>
              <a:t>(</a:t>
            </a:r>
            <a:r>
              <a:rPr kumimoji="1" lang="en-US" altLang="ja-JP" sz="3600" dirty="0" err="1">
                <a:latin typeface="+mn-ea"/>
                <a:ea typeface="+mn-ea"/>
              </a:rPr>
              <a:t>schoolsup</a:t>
            </a:r>
            <a:r>
              <a:rPr kumimoji="1" lang="en-US" altLang="ja-JP" sz="3600" dirty="0">
                <a:latin typeface="+mn-ea"/>
                <a:ea typeface="+mn-ea"/>
              </a:rPr>
              <a:t>)</a:t>
            </a:r>
            <a:r>
              <a:rPr kumimoji="1" lang="ja-JP" altLang="en-US" sz="3600" dirty="0">
                <a:latin typeface="+mn-ea"/>
                <a:ea typeface="+mn-ea"/>
              </a:rPr>
              <a:t>、友達と頻繁に出かける </a:t>
            </a:r>
            <a:r>
              <a:rPr kumimoji="1" lang="en-US" altLang="ja-JP" sz="3600" dirty="0">
                <a:latin typeface="+mn-ea"/>
                <a:ea typeface="+mn-ea"/>
              </a:rPr>
              <a:t>(gout, </a:t>
            </a:r>
            <a:r>
              <a:rPr kumimoji="1" lang="ja-JP" altLang="en-US" sz="3600" dirty="0">
                <a:latin typeface="+mn-ea"/>
                <a:ea typeface="+mn-ea"/>
              </a:rPr>
              <a:t>遊びすぎ？</a:t>
            </a:r>
            <a:r>
              <a:rPr kumimoji="1" lang="en-US" altLang="ja-JP" sz="3600" dirty="0">
                <a:latin typeface="+mn-ea"/>
                <a:ea typeface="+mn-ea"/>
              </a:rPr>
              <a:t>)</a:t>
            </a:r>
            <a:r>
              <a:rPr kumimoji="1" lang="ja-JP" altLang="en-US" sz="3600" dirty="0">
                <a:latin typeface="+mn-ea"/>
                <a:ea typeface="+mn-ea"/>
              </a:rPr>
              <a:t>、欠席回数</a:t>
            </a:r>
            <a:r>
              <a:rPr kumimoji="1" lang="en-US" altLang="ja-JP" sz="3600" dirty="0">
                <a:latin typeface="+mn-ea"/>
                <a:ea typeface="+mn-ea"/>
              </a:rPr>
              <a:t>(absences) </a:t>
            </a:r>
            <a:r>
              <a:rPr kumimoji="1" lang="ja-JP" altLang="en-US" sz="3600" dirty="0">
                <a:latin typeface="+mn-ea"/>
                <a:ea typeface="+mn-ea"/>
              </a:rPr>
              <a:t>については妥当。健康</a:t>
            </a:r>
            <a:r>
              <a:rPr kumimoji="1" lang="en-US" altLang="ja-JP" sz="3600" dirty="0">
                <a:latin typeface="+mn-ea"/>
                <a:ea typeface="+mn-ea"/>
              </a:rPr>
              <a:t>(health)</a:t>
            </a:r>
            <a:r>
              <a:rPr lang="ja-JP" altLang="en-US" sz="3600" dirty="0">
                <a:latin typeface="+mn-ea"/>
                <a:ea typeface="+mn-ea"/>
              </a:rPr>
              <a:t> の偏回帰係数が負なのは原因不明 </a:t>
            </a:r>
            <a:r>
              <a:rPr lang="en-US" altLang="ja-JP" sz="3600" dirty="0">
                <a:latin typeface="+mn-ea"/>
                <a:ea typeface="+mn-ea"/>
              </a:rPr>
              <a:t>(</a:t>
            </a:r>
            <a:r>
              <a:rPr lang="ja-JP" altLang="en-US" sz="3600" dirty="0">
                <a:latin typeface="+mn-ea"/>
                <a:ea typeface="+mn-ea"/>
              </a:rPr>
              <a:t>たとえば健康状態があまり良くないと友達と出かける回数が減るなど、他の説明変数との複合的な要因？</a:t>
            </a:r>
            <a:r>
              <a:rPr lang="en-US" altLang="ja-JP" sz="3600" dirty="0">
                <a:latin typeface="+mn-ea"/>
                <a:ea typeface="+mn-ea"/>
              </a:rPr>
              <a:t>)</a:t>
            </a:r>
            <a:r>
              <a:rPr lang="ja-JP" altLang="en-US" sz="3600" dirty="0">
                <a:latin typeface="+mn-ea"/>
                <a:ea typeface="+mn-ea"/>
              </a:rPr>
              <a:t>。</a:t>
            </a:r>
            <a:endParaRPr kumimoji="1" lang="ja-JP" altLang="en-US" sz="3600" dirty="0">
              <a:latin typeface="+mn-ea"/>
              <a:ea typeface="+mn-ea"/>
            </a:endParaRPr>
          </a:p>
        </p:txBody>
      </p:sp>
    </p:spTree>
    <p:extLst>
      <p:ext uri="{BB962C8B-B14F-4D97-AF65-F5344CB8AC3E}">
        <p14:creationId xmlns:p14="http://schemas.microsoft.com/office/powerpoint/2010/main" val="27226548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10"/>
          </p:nvPr>
        </p:nvSpPr>
        <p:spPr/>
        <p:txBody>
          <a:bodyPr/>
          <a:lstStyle/>
          <a:p>
            <a:r>
              <a:rPr lang="en-US" altLang="ja-JP"/>
              <a:t>Copyright © 2022 by INIAD</a:t>
            </a:r>
            <a:endParaRPr lang="en-US" altLang="en-US" dirty="0"/>
          </a:p>
        </p:txBody>
      </p:sp>
      <p:sp>
        <p:nvSpPr>
          <p:cNvPr id="9" name="テキスト ボックス 8">
            <a:extLst>
              <a:ext uri="{FF2B5EF4-FFF2-40B4-BE49-F238E27FC236}">
                <a16:creationId xmlns="" xmlns:a16="http://schemas.microsoft.com/office/drawing/2014/main" id="{A9D5CB38-2AC9-61B7-5C65-179C7DD9E0FD}"/>
              </a:ext>
            </a:extLst>
          </p:cNvPr>
          <p:cNvSpPr txBox="1"/>
          <p:nvPr/>
        </p:nvSpPr>
        <p:spPr>
          <a:xfrm>
            <a:off x="341122" y="885378"/>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10" name="テキスト ボックス 9">
            <a:extLst>
              <a:ext uri="{FF2B5EF4-FFF2-40B4-BE49-F238E27FC236}">
                <a16:creationId xmlns="" xmlns:a16="http://schemas.microsoft.com/office/drawing/2014/main" id="{20731911-ECCD-D5F6-FBD9-034A6CBDF13D}"/>
              </a:ext>
            </a:extLst>
          </p:cNvPr>
          <p:cNvSpPr txBox="1"/>
          <p:nvPr/>
        </p:nvSpPr>
        <p:spPr>
          <a:xfrm>
            <a:off x="3153593" y="788397"/>
            <a:ext cx="12699589" cy="1200329"/>
          </a:xfrm>
          <a:prstGeom prst="rect">
            <a:avLst/>
          </a:prstGeom>
          <a:noFill/>
          <a:ln>
            <a:solidFill>
              <a:schemeClr val="tx1"/>
            </a:solidFill>
          </a:ln>
        </p:spPr>
        <p:txBody>
          <a:bodyPr wrap="square" rtlCol="0">
            <a:spAutoFit/>
          </a:bodyPr>
          <a:lstStyle/>
          <a:p>
            <a:r>
              <a:rPr lang="en-US" altLang="ja-JP" sz="3600" dirty="0">
                <a:latin typeface="+mn-ea"/>
                <a:ea typeface="+mn-ea"/>
              </a:rPr>
              <a:t>#### MLR calculation with standardization  </a:t>
            </a:r>
          </a:p>
          <a:p>
            <a:r>
              <a:rPr lang="ja-JP" altLang="en-US" sz="3600" dirty="0">
                <a:latin typeface="+mn-ea"/>
                <a:ea typeface="+mn-ea"/>
              </a:rPr>
              <a:t>全説明変数と目的変数を標準化して線形重回帰分析 </a:t>
            </a:r>
            <a:endParaRPr kumimoji="1" lang="ja-JP" altLang="en-US" sz="3600" dirty="0">
              <a:latin typeface="+mn-ea"/>
              <a:ea typeface="+mn-ea"/>
            </a:endParaRPr>
          </a:p>
        </p:txBody>
      </p:sp>
      <p:sp>
        <p:nvSpPr>
          <p:cNvPr id="12" name="テキスト ボックス 11">
            <a:extLst>
              <a:ext uri="{FF2B5EF4-FFF2-40B4-BE49-F238E27FC236}">
                <a16:creationId xmlns="" xmlns:a16="http://schemas.microsoft.com/office/drawing/2014/main" id="{9E16003C-51AC-3E78-FFAE-B3A4EC364A77}"/>
              </a:ext>
            </a:extLst>
          </p:cNvPr>
          <p:cNvSpPr txBox="1"/>
          <p:nvPr/>
        </p:nvSpPr>
        <p:spPr>
          <a:xfrm>
            <a:off x="533209" y="4372769"/>
            <a:ext cx="7718780" cy="1394228"/>
          </a:xfrm>
          <a:prstGeom prst="rect">
            <a:avLst/>
          </a:prstGeom>
          <a:noFill/>
          <a:ln>
            <a:solidFill>
              <a:schemeClr val="tx1"/>
            </a:solidFill>
          </a:ln>
        </p:spPr>
        <p:txBody>
          <a:bodyPr wrap="none" rtlCol="0">
            <a:spAutoFit/>
          </a:bodyPr>
          <a:lstStyle/>
          <a:p>
            <a:pPr marL="0" indent="0">
              <a:lnSpc>
                <a:spcPct val="120000"/>
              </a:lnSpc>
              <a:buNone/>
            </a:pPr>
            <a:r>
              <a:rPr lang="en-US" altLang="ja-JP" sz="3600" b="1" kern="0" dirty="0" err="1">
                <a:solidFill>
                  <a:srgbClr val="FF00FF"/>
                </a:solidFill>
                <a:latin typeface="+mn-ea"/>
              </a:rPr>
              <a:t>X_scaled_ar</a:t>
            </a:r>
            <a:r>
              <a:rPr lang="en-US" altLang="ja-JP" sz="3600" b="1" kern="0" dirty="0">
                <a:solidFill>
                  <a:srgbClr val="FF00FF"/>
                </a:solidFill>
                <a:latin typeface="+mn-ea"/>
              </a:rPr>
              <a:t> </a:t>
            </a:r>
            <a:r>
              <a:rPr lang="en-US" altLang="ja-JP" sz="3600" kern="0" dirty="0">
                <a:latin typeface="+mn-ea"/>
              </a:rPr>
              <a:t>= </a:t>
            </a:r>
            <a:r>
              <a:rPr lang="en-US" altLang="ja-JP" sz="3600" b="1" kern="0" dirty="0">
                <a:solidFill>
                  <a:srgbClr val="0000FF"/>
                </a:solidFill>
                <a:latin typeface="+mn-ea"/>
              </a:rPr>
              <a:t>scale</a:t>
            </a:r>
            <a:r>
              <a:rPr lang="en-US" altLang="ja-JP" sz="3600" kern="0" dirty="0">
                <a:latin typeface="+mn-ea"/>
              </a:rPr>
              <a:t>(</a:t>
            </a:r>
            <a:r>
              <a:rPr lang="en-US" altLang="ja-JP" sz="3600" b="1" kern="0" dirty="0" err="1">
                <a:solidFill>
                  <a:srgbClr val="FF0000"/>
                </a:solidFill>
                <a:latin typeface="+mn-ea"/>
              </a:rPr>
              <a:t>X_dumm</a:t>
            </a:r>
            <a:r>
              <a:rPr lang="en-US" altLang="ja-JP" sz="3600" kern="0" dirty="0">
                <a:latin typeface="+mn-ea"/>
              </a:rPr>
              <a:t>)</a:t>
            </a:r>
          </a:p>
          <a:p>
            <a:pPr marL="0" indent="0">
              <a:lnSpc>
                <a:spcPct val="120000"/>
              </a:lnSpc>
              <a:buNone/>
            </a:pPr>
            <a:r>
              <a:rPr lang="en-US" altLang="ja-JP" sz="3600" b="1" kern="0" dirty="0" err="1">
                <a:solidFill>
                  <a:srgbClr val="FF00FF"/>
                </a:solidFill>
                <a:latin typeface="+mn-ea"/>
              </a:rPr>
              <a:t>y_scaled_ar</a:t>
            </a:r>
            <a:r>
              <a:rPr lang="en-US" altLang="ja-JP" sz="3600" b="1" kern="0" dirty="0">
                <a:solidFill>
                  <a:srgbClr val="FF00FF"/>
                </a:solidFill>
                <a:latin typeface="+mn-ea"/>
              </a:rPr>
              <a:t> </a:t>
            </a:r>
            <a:r>
              <a:rPr lang="en-US" altLang="ja-JP" sz="3600" kern="0" dirty="0">
                <a:latin typeface="+mn-ea"/>
              </a:rPr>
              <a:t>= </a:t>
            </a:r>
            <a:r>
              <a:rPr lang="en-US" altLang="ja-JP" sz="3600" b="1" kern="0" dirty="0">
                <a:solidFill>
                  <a:srgbClr val="0000FF"/>
                </a:solidFill>
                <a:latin typeface="+mn-ea"/>
              </a:rPr>
              <a:t>scale</a:t>
            </a:r>
            <a:r>
              <a:rPr lang="en-US" altLang="ja-JP" sz="3600" kern="0" dirty="0">
                <a:latin typeface="+mn-ea"/>
              </a:rPr>
              <a:t>(</a:t>
            </a:r>
            <a:r>
              <a:rPr lang="en-US" altLang="ja-JP" sz="3600" b="1" kern="0" dirty="0">
                <a:solidFill>
                  <a:srgbClr val="FF0000"/>
                </a:solidFill>
                <a:latin typeface="+mn-ea"/>
              </a:rPr>
              <a:t>y</a:t>
            </a:r>
            <a:r>
              <a:rPr lang="en-US" altLang="ja-JP" sz="3600" kern="0" dirty="0">
                <a:latin typeface="+mn-ea"/>
              </a:rPr>
              <a:t>)</a:t>
            </a:r>
          </a:p>
        </p:txBody>
      </p:sp>
      <p:sp>
        <p:nvSpPr>
          <p:cNvPr id="7" name="テキスト ボックス 6">
            <a:extLst>
              <a:ext uri="{FF2B5EF4-FFF2-40B4-BE49-F238E27FC236}">
                <a16:creationId xmlns="" xmlns:a16="http://schemas.microsoft.com/office/drawing/2014/main" id="{FCE71378-AB35-CF55-3E0F-731D229061C9}"/>
              </a:ext>
            </a:extLst>
          </p:cNvPr>
          <p:cNvSpPr txBox="1"/>
          <p:nvPr/>
        </p:nvSpPr>
        <p:spPr>
          <a:xfrm>
            <a:off x="493179" y="2295339"/>
            <a:ext cx="16014662" cy="1754326"/>
          </a:xfrm>
          <a:prstGeom prst="rect">
            <a:avLst/>
          </a:prstGeom>
          <a:noFill/>
        </p:spPr>
        <p:txBody>
          <a:bodyPr wrap="square" rtlCol="0">
            <a:spAutoFit/>
          </a:bodyPr>
          <a:lstStyle/>
          <a:p>
            <a:r>
              <a:rPr kumimoji="1" lang="ja-JP" altLang="en-US" sz="3600" dirty="0">
                <a:latin typeface="+mn-ea"/>
                <a:ea typeface="+mn-ea"/>
              </a:rPr>
              <a:t>次に、変数を標準化して回帰の計算を行います。</a:t>
            </a:r>
            <a:endParaRPr kumimoji="1" lang="en-US" altLang="ja-JP" sz="3600" dirty="0">
              <a:latin typeface="+mn-ea"/>
              <a:ea typeface="+mn-ea"/>
            </a:endParaRPr>
          </a:p>
          <a:p>
            <a:endParaRPr kumimoji="1" lang="en-US" altLang="ja-JP" sz="3600" dirty="0">
              <a:latin typeface="+mn-ea"/>
              <a:ea typeface="+mn-ea"/>
            </a:endParaRPr>
          </a:p>
          <a:p>
            <a:r>
              <a:rPr lang="ja-JP" altLang="en-US" sz="3600" dirty="0">
                <a:latin typeface="+mn-ea"/>
                <a:ea typeface="+mn-ea"/>
              </a:rPr>
              <a:t>まず、説明変数と目的変数を </a:t>
            </a:r>
            <a:r>
              <a:rPr lang="en-US" altLang="ja-JP" sz="3600" dirty="0">
                <a:latin typeface="+mn-ea"/>
                <a:ea typeface="+mn-ea"/>
              </a:rPr>
              <a:t>scale() </a:t>
            </a:r>
            <a:r>
              <a:rPr lang="ja-JP" altLang="en-US" sz="3600" dirty="0">
                <a:latin typeface="+mn-ea"/>
                <a:ea typeface="+mn-ea"/>
              </a:rPr>
              <a:t>で標準化します。</a:t>
            </a:r>
            <a:endParaRPr lang="en-US" altLang="ja-JP" sz="3600" dirty="0">
              <a:latin typeface="+mn-ea"/>
              <a:ea typeface="+mn-ea"/>
            </a:endParaRPr>
          </a:p>
        </p:txBody>
      </p:sp>
      <p:sp>
        <p:nvSpPr>
          <p:cNvPr id="2" name="スライド番号プレースホルダー 1">
            <a:extLst>
              <a:ext uri="{FF2B5EF4-FFF2-40B4-BE49-F238E27FC236}">
                <a16:creationId xmlns="" xmlns:a16="http://schemas.microsoft.com/office/drawing/2014/main" id="{F97EDF95-A2DD-14A6-0FCC-A87925979023}"/>
              </a:ext>
            </a:extLst>
          </p:cNvPr>
          <p:cNvSpPr>
            <a:spLocks noGrp="1"/>
          </p:cNvSpPr>
          <p:nvPr>
            <p:ph type="sldNum" sz="quarter" idx="11"/>
          </p:nvPr>
        </p:nvSpPr>
        <p:spPr/>
        <p:txBody>
          <a:bodyPr/>
          <a:lstStyle/>
          <a:p>
            <a:pPr>
              <a:defRPr/>
            </a:pPr>
            <a:fld id="{E62AD30C-4FD0-4E41-9633-AA73C86D07D0}" type="slidenum">
              <a:rPr lang="ja-JP" altLang="en-US" smtClean="0"/>
              <a:pPr>
                <a:defRPr/>
              </a:pPr>
              <a:t>94</a:t>
            </a:fld>
            <a:endParaRPr lang="en-US" altLang="ja-JP" dirty="0"/>
          </a:p>
        </p:txBody>
      </p:sp>
    </p:spTree>
    <p:extLst>
      <p:ext uri="{BB962C8B-B14F-4D97-AF65-F5344CB8AC3E}">
        <p14:creationId xmlns:p14="http://schemas.microsoft.com/office/powerpoint/2010/main" val="8852543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D0D209F-3DE7-023B-6B99-0F5899E6332A}"/>
              </a:ext>
            </a:extLst>
          </p:cNvPr>
          <p:cNvSpPr>
            <a:spLocks noGrp="1"/>
          </p:cNvSpPr>
          <p:nvPr>
            <p:ph type="title"/>
          </p:nvPr>
        </p:nvSpPr>
        <p:spPr/>
        <p:txBody>
          <a:bodyPr/>
          <a:lstStyle/>
          <a:p>
            <a:r>
              <a:rPr kumimoji="1" lang="ja-JP" altLang="en-US" dirty="0"/>
              <a:t>標準化の方法</a:t>
            </a:r>
            <a:r>
              <a:rPr lang="en-US" altLang="ja-JP" dirty="0"/>
              <a:t>(scale</a:t>
            </a:r>
            <a:r>
              <a:rPr lang="ja-JP" altLang="en-US" dirty="0"/>
              <a:t>利用</a:t>
            </a:r>
            <a:r>
              <a:rPr lang="en-US" altLang="ja-JP" dirty="0"/>
              <a:t>)</a:t>
            </a:r>
            <a:endParaRPr kumimoji="1" lang="ja-JP" altLang="en-US" dirty="0"/>
          </a:p>
        </p:txBody>
      </p:sp>
      <p:sp>
        <p:nvSpPr>
          <p:cNvPr id="7" name="コンテンツ プレースホルダー 6">
            <a:extLst>
              <a:ext uri="{FF2B5EF4-FFF2-40B4-BE49-F238E27FC236}">
                <a16:creationId xmlns="" xmlns:a16="http://schemas.microsoft.com/office/drawing/2014/main" id="{971CA1E6-D3D2-B2A2-E508-C1315BB2B770}"/>
              </a:ext>
            </a:extLst>
          </p:cNvPr>
          <p:cNvSpPr>
            <a:spLocks noGrp="1"/>
          </p:cNvSpPr>
          <p:nvPr>
            <p:ph idx="1"/>
          </p:nvPr>
        </p:nvSpPr>
        <p:spPr>
          <a:xfrm>
            <a:off x="376891" y="1481597"/>
            <a:ext cx="16326887" cy="5061706"/>
          </a:xfrm>
        </p:spPr>
        <p:txBody>
          <a:bodyPr>
            <a:normAutofit/>
          </a:bodyPr>
          <a:lstStyle/>
          <a:p>
            <a:r>
              <a:rPr lang="en-US" altLang="ja-JP" sz="3600" dirty="0"/>
              <a:t>cs3-05 </a:t>
            </a:r>
            <a:r>
              <a:rPr lang="ja-JP" altLang="en-US" sz="3600" dirty="0"/>
              <a:t>では、</a:t>
            </a:r>
            <a:r>
              <a:rPr lang="en-US" altLang="ja-JP" sz="3600" dirty="0" err="1"/>
              <a:t>sklearn.preprocessing.StandardScaler</a:t>
            </a:r>
            <a:r>
              <a:rPr lang="en-US" altLang="ja-JP" sz="3600" dirty="0"/>
              <a:t>() </a:t>
            </a:r>
            <a:r>
              <a:rPr lang="ja-JP" altLang="en-US" sz="3600" dirty="0"/>
              <a:t>を利用してデータを標準化する方法を紹介しました。</a:t>
            </a:r>
            <a:endParaRPr lang="en-US" altLang="ja-JP" sz="3600" dirty="0"/>
          </a:p>
          <a:p>
            <a:r>
              <a:rPr lang="ja-JP" altLang="en-US" sz="3600" dirty="0"/>
              <a:t>ここでは、説明変数</a:t>
            </a:r>
            <a:r>
              <a:rPr lang="en-US" altLang="ja-JP" sz="3600" dirty="0"/>
              <a:t>(2</a:t>
            </a:r>
            <a:r>
              <a:rPr lang="ja-JP" altLang="en-US" sz="3600" dirty="0"/>
              <a:t>次元</a:t>
            </a:r>
            <a:r>
              <a:rPr lang="en-US" altLang="ja-JP" sz="3600" dirty="0"/>
              <a:t>)</a:t>
            </a:r>
            <a:r>
              <a:rPr lang="ja-JP" altLang="en-US" sz="3600" dirty="0"/>
              <a:t>と目的変数</a:t>
            </a:r>
            <a:r>
              <a:rPr lang="en-US" altLang="ja-JP" sz="3600" dirty="0"/>
              <a:t>(1</a:t>
            </a:r>
            <a:r>
              <a:rPr lang="ja-JP" altLang="en-US" sz="3600" dirty="0"/>
              <a:t>次元</a:t>
            </a:r>
            <a:r>
              <a:rPr lang="en-US" altLang="ja-JP" sz="3600" dirty="0"/>
              <a:t>)</a:t>
            </a:r>
            <a:r>
              <a:rPr lang="ja-JP" altLang="en-US" sz="3600" dirty="0"/>
              <a:t>をそれぞれ標準化することが必要ですが、</a:t>
            </a:r>
            <a:r>
              <a:rPr lang="en-US" altLang="ja-JP" sz="3600" dirty="0" err="1"/>
              <a:t>StandardScaler</a:t>
            </a:r>
            <a:r>
              <a:rPr lang="en-US" altLang="ja-JP" sz="3600" dirty="0"/>
              <a:t>() </a:t>
            </a:r>
            <a:r>
              <a:rPr lang="ja-JP" altLang="en-US" sz="3600" dirty="0"/>
              <a:t>は、</a:t>
            </a:r>
            <a:r>
              <a:rPr lang="en-US" altLang="ja-JP" sz="3600" dirty="0"/>
              <a:t>1</a:t>
            </a:r>
            <a:r>
              <a:rPr lang="ja-JP" altLang="en-US" sz="3600" dirty="0"/>
              <a:t>次元データの標準化には適用できません。このため、</a:t>
            </a:r>
            <a:r>
              <a:rPr lang="en-US" altLang="ja-JP" sz="3600" dirty="0"/>
              <a:t>2</a:t>
            </a:r>
            <a:r>
              <a:rPr lang="ja-JP" altLang="en-US" sz="3600" dirty="0"/>
              <a:t>次元データ</a:t>
            </a:r>
            <a:r>
              <a:rPr lang="en-US" altLang="ja-JP" sz="3600" dirty="0"/>
              <a:t>, 1</a:t>
            </a:r>
            <a:r>
              <a:rPr lang="ja-JP" altLang="en-US" sz="3600" dirty="0"/>
              <a:t>次元データともに標準化できる </a:t>
            </a:r>
            <a:r>
              <a:rPr lang="en-US" altLang="ja-JP" sz="3600" dirty="0" err="1"/>
              <a:t>sklearn.preprocessing.scale</a:t>
            </a:r>
            <a:r>
              <a:rPr lang="en-US" altLang="ja-JP" sz="3600" dirty="0"/>
              <a:t>() </a:t>
            </a:r>
            <a:r>
              <a:rPr lang="ja-JP" altLang="en-US" sz="3600" dirty="0"/>
              <a:t>を用います。</a:t>
            </a:r>
            <a:endParaRPr lang="en-US" altLang="ja-JP" sz="3600" dirty="0"/>
          </a:p>
          <a:p>
            <a:r>
              <a:rPr lang="ja-JP" altLang="en-US" sz="3600" dirty="0"/>
              <a:t>なお、</a:t>
            </a:r>
            <a:r>
              <a:rPr lang="en-US" altLang="ja-JP" sz="3600" dirty="0" err="1"/>
              <a:t>StandardScaler</a:t>
            </a:r>
            <a:r>
              <a:rPr lang="en-US" altLang="ja-JP" sz="3600" dirty="0"/>
              <a:t>()</a:t>
            </a:r>
            <a:r>
              <a:rPr lang="ja-JP" altLang="en-US" sz="3600" dirty="0"/>
              <a:t>のときと同様に、入力が </a:t>
            </a:r>
            <a:r>
              <a:rPr lang="en-US" altLang="ja-JP" sz="3600" dirty="0"/>
              <a:t>DataFrame </a:t>
            </a:r>
            <a:r>
              <a:rPr lang="ja-JP" altLang="en-US" sz="3600" dirty="0"/>
              <a:t>であっても、</a:t>
            </a:r>
            <a:r>
              <a:rPr lang="en-US" altLang="ja-JP" sz="3600" dirty="0"/>
              <a:t>scale()</a:t>
            </a:r>
            <a:r>
              <a:rPr lang="ja-JP" altLang="en-US" sz="3600" dirty="0"/>
              <a:t>の戻り値 </a:t>
            </a:r>
            <a:r>
              <a:rPr lang="en-US" altLang="ja-JP" sz="3600" dirty="0"/>
              <a:t>(</a:t>
            </a:r>
            <a:r>
              <a:rPr lang="ja-JP" altLang="en-US" sz="3600" dirty="0"/>
              <a:t>変換後のデータ</a:t>
            </a:r>
            <a:r>
              <a:rPr lang="en-US" altLang="ja-JP" sz="3600" dirty="0"/>
              <a:t>) </a:t>
            </a:r>
            <a:r>
              <a:rPr lang="ja-JP" altLang="en-US" sz="3600" dirty="0"/>
              <a:t>は、</a:t>
            </a:r>
            <a:r>
              <a:rPr lang="en-US" altLang="ja-JP" sz="3600" dirty="0"/>
              <a:t>ndarray </a:t>
            </a:r>
            <a:r>
              <a:rPr lang="ja-JP" altLang="en-US" sz="3600" dirty="0"/>
              <a:t>になります。</a:t>
            </a:r>
            <a:endParaRPr lang="en-US" altLang="ja-JP" sz="3600" dirty="0"/>
          </a:p>
        </p:txBody>
      </p:sp>
      <p:sp>
        <p:nvSpPr>
          <p:cNvPr id="3" name="フッター プレースホルダー 2">
            <a:extLst>
              <a:ext uri="{FF2B5EF4-FFF2-40B4-BE49-F238E27FC236}">
                <a16:creationId xmlns="" xmlns:a16="http://schemas.microsoft.com/office/drawing/2014/main" id="{E714F5F1-9F67-D1EB-1F00-9599CE8951A5}"/>
              </a:ext>
            </a:extLst>
          </p:cNvPr>
          <p:cNvSpPr>
            <a:spLocks noGrp="1"/>
          </p:cNvSpPr>
          <p:nvPr>
            <p:ph type="ftr" sz="quarter" idx="3"/>
          </p:nvPr>
        </p:nvSpPr>
        <p:spPr/>
        <p:txBody>
          <a:bodyPr/>
          <a:lstStyle/>
          <a:p>
            <a:r>
              <a:rPr lang="en-US" altLang="ja-JP"/>
              <a:t>Copyright © 2022 by INIAD</a:t>
            </a:r>
            <a:endParaRPr lang="en-US" altLang="en-US" dirty="0"/>
          </a:p>
        </p:txBody>
      </p:sp>
      <p:sp>
        <p:nvSpPr>
          <p:cNvPr id="4" name="スライド番号プレースホルダー 3">
            <a:extLst>
              <a:ext uri="{FF2B5EF4-FFF2-40B4-BE49-F238E27FC236}">
                <a16:creationId xmlns="" xmlns:a16="http://schemas.microsoft.com/office/drawing/2014/main" id="{CE7A1AF3-D73A-481C-C8D3-FAC8890B3C87}"/>
              </a:ext>
            </a:extLst>
          </p:cNvPr>
          <p:cNvSpPr>
            <a:spLocks noGrp="1"/>
          </p:cNvSpPr>
          <p:nvPr>
            <p:ph type="sldNum" sz="quarter" idx="4"/>
          </p:nvPr>
        </p:nvSpPr>
        <p:spPr/>
        <p:txBody>
          <a:bodyPr/>
          <a:lstStyle/>
          <a:p>
            <a:pPr>
              <a:defRPr/>
            </a:pPr>
            <a:fld id="{E62AD30C-4FD0-4E41-9633-AA73C86D07D0}" type="slidenum">
              <a:rPr lang="ja-JP" altLang="en-US" smtClean="0"/>
              <a:pPr>
                <a:defRPr/>
              </a:pPr>
              <a:t>95</a:t>
            </a:fld>
            <a:endParaRPr lang="en-US" altLang="ja-JP" dirty="0"/>
          </a:p>
        </p:txBody>
      </p:sp>
      <p:sp>
        <p:nvSpPr>
          <p:cNvPr id="8" name="テキスト ボックス 7">
            <a:extLst>
              <a:ext uri="{FF2B5EF4-FFF2-40B4-BE49-F238E27FC236}">
                <a16:creationId xmlns="" xmlns:a16="http://schemas.microsoft.com/office/drawing/2014/main" id="{E4FCFDB2-5AE0-9A55-74A2-B4C2E7C1AAC0}"/>
              </a:ext>
            </a:extLst>
          </p:cNvPr>
          <p:cNvSpPr txBox="1"/>
          <p:nvPr/>
        </p:nvSpPr>
        <p:spPr>
          <a:xfrm>
            <a:off x="2579535" y="6903756"/>
            <a:ext cx="11497058" cy="1394228"/>
          </a:xfrm>
          <a:prstGeom prst="rect">
            <a:avLst/>
          </a:prstGeom>
          <a:noFill/>
          <a:ln>
            <a:noFill/>
          </a:ln>
        </p:spPr>
        <p:txBody>
          <a:bodyPr wrap="none" rtlCol="0">
            <a:spAutoFit/>
          </a:bodyPr>
          <a:lstStyle/>
          <a:p>
            <a:pPr marL="0" indent="0">
              <a:lnSpc>
                <a:spcPct val="120000"/>
              </a:lnSpc>
              <a:buNone/>
            </a:pPr>
            <a:r>
              <a:rPr lang="ja-JP" altLang="en-US" sz="3600" b="1" kern="0" dirty="0">
                <a:solidFill>
                  <a:srgbClr val="FF00FF"/>
                </a:solidFill>
                <a:latin typeface="+mn-ea"/>
                <a:ea typeface="+mn-ea"/>
              </a:rPr>
              <a:t>変換後</a:t>
            </a:r>
            <a:r>
              <a:rPr lang="en-US" altLang="ja-JP" sz="3600" b="1" kern="0" dirty="0">
                <a:solidFill>
                  <a:srgbClr val="FF00FF"/>
                </a:solidFill>
                <a:latin typeface="+mn-ea"/>
                <a:ea typeface="+mn-ea"/>
              </a:rPr>
              <a:t>2</a:t>
            </a:r>
            <a:r>
              <a:rPr lang="ja-JP" altLang="en-US" sz="3600" b="1" kern="0" dirty="0">
                <a:solidFill>
                  <a:srgbClr val="FF00FF"/>
                </a:solidFill>
                <a:latin typeface="+mn-ea"/>
                <a:ea typeface="+mn-ea"/>
              </a:rPr>
              <a:t>次元データ</a:t>
            </a:r>
            <a:r>
              <a:rPr lang="en-US" altLang="ja-JP" sz="3600" b="1" kern="0" dirty="0">
                <a:solidFill>
                  <a:srgbClr val="FF00FF"/>
                </a:solidFill>
                <a:latin typeface="+mn-ea"/>
                <a:ea typeface="+mn-ea"/>
              </a:rPr>
              <a:t>(ndarray)</a:t>
            </a:r>
            <a:r>
              <a:rPr lang="ja-JP" altLang="en-US" sz="3600" b="1" kern="0" dirty="0">
                <a:solidFill>
                  <a:srgbClr val="FF00FF"/>
                </a:solidFill>
                <a:latin typeface="+mn-ea"/>
                <a:ea typeface="+mn-ea"/>
              </a:rPr>
              <a:t> </a:t>
            </a:r>
            <a:r>
              <a:rPr lang="en-US" altLang="ja-JP" sz="3600" kern="0" dirty="0">
                <a:latin typeface="+mn-ea"/>
                <a:ea typeface="+mn-ea"/>
              </a:rPr>
              <a:t>= </a:t>
            </a:r>
            <a:r>
              <a:rPr lang="en-US" altLang="ja-JP" sz="3600" b="1" kern="0" dirty="0">
                <a:solidFill>
                  <a:srgbClr val="0000FF"/>
                </a:solidFill>
                <a:latin typeface="+mn-ea"/>
                <a:ea typeface="+mn-ea"/>
              </a:rPr>
              <a:t>scale</a:t>
            </a:r>
            <a:r>
              <a:rPr lang="en-US" altLang="ja-JP" sz="3600" kern="0" dirty="0">
                <a:latin typeface="+mn-ea"/>
                <a:ea typeface="+mn-ea"/>
              </a:rPr>
              <a:t>(</a:t>
            </a:r>
            <a:r>
              <a:rPr lang="en-US" altLang="ja-JP" sz="3600" b="1" kern="0" dirty="0">
                <a:solidFill>
                  <a:srgbClr val="FF0000"/>
                </a:solidFill>
                <a:latin typeface="+mn-ea"/>
                <a:ea typeface="+mn-ea"/>
              </a:rPr>
              <a:t>2</a:t>
            </a:r>
            <a:r>
              <a:rPr lang="ja-JP" altLang="en-US" sz="3600" b="1" kern="0" dirty="0">
                <a:solidFill>
                  <a:srgbClr val="FF0000"/>
                </a:solidFill>
                <a:latin typeface="+mn-ea"/>
                <a:ea typeface="+mn-ea"/>
              </a:rPr>
              <a:t>次元データ</a:t>
            </a:r>
            <a:r>
              <a:rPr lang="en-US" altLang="ja-JP" sz="3600" kern="0" dirty="0">
                <a:latin typeface="+mn-ea"/>
                <a:ea typeface="+mn-ea"/>
              </a:rPr>
              <a:t>)</a:t>
            </a:r>
          </a:p>
          <a:p>
            <a:pPr marL="0" indent="0">
              <a:lnSpc>
                <a:spcPct val="120000"/>
              </a:lnSpc>
              <a:buNone/>
            </a:pPr>
            <a:r>
              <a:rPr lang="ja-JP" altLang="en-US" sz="3600" b="1" kern="0" dirty="0">
                <a:solidFill>
                  <a:srgbClr val="FF00FF"/>
                </a:solidFill>
                <a:latin typeface="+mn-ea"/>
                <a:ea typeface="+mn-ea"/>
              </a:rPr>
              <a:t>変換後</a:t>
            </a:r>
            <a:r>
              <a:rPr lang="en-US" altLang="ja-JP" sz="3600" b="1" kern="0" dirty="0">
                <a:solidFill>
                  <a:srgbClr val="FF00FF"/>
                </a:solidFill>
                <a:latin typeface="+mn-ea"/>
                <a:ea typeface="+mn-ea"/>
              </a:rPr>
              <a:t>1</a:t>
            </a:r>
            <a:r>
              <a:rPr lang="ja-JP" altLang="en-US" sz="3600" b="1" kern="0" dirty="0">
                <a:solidFill>
                  <a:srgbClr val="FF00FF"/>
                </a:solidFill>
                <a:latin typeface="+mn-ea"/>
                <a:ea typeface="+mn-ea"/>
              </a:rPr>
              <a:t>次元データ</a:t>
            </a:r>
            <a:r>
              <a:rPr lang="en-US" altLang="ja-JP" sz="3600" b="1" kern="0" dirty="0">
                <a:solidFill>
                  <a:srgbClr val="FF00FF"/>
                </a:solidFill>
                <a:latin typeface="+mn-ea"/>
                <a:ea typeface="+mn-ea"/>
              </a:rPr>
              <a:t>(ndarray)</a:t>
            </a:r>
            <a:r>
              <a:rPr lang="ja-JP" altLang="en-US" sz="3600" b="1" kern="0" dirty="0">
                <a:solidFill>
                  <a:srgbClr val="FF00FF"/>
                </a:solidFill>
                <a:latin typeface="+mn-ea"/>
                <a:ea typeface="+mn-ea"/>
              </a:rPr>
              <a:t> </a:t>
            </a:r>
            <a:r>
              <a:rPr lang="en-US" altLang="ja-JP" sz="3600" kern="0" dirty="0">
                <a:latin typeface="+mn-ea"/>
                <a:ea typeface="+mn-ea"/>
              </a:rPr>
              <a:t>= </a:t>
            </a:r>
            <a:r>
              <a:rPr lang="en-US" altLang="ja-JP" sz="3600" b="1" kern="0" dirty="0">
                <a:solidFill>
                  <a:srgbClr val="0000FF"/>
                </a:solidFill>
                <a:latin typeface="+mn-ea"/>
                <a:ea typeface="+mn-ea"/>
              </a:rPr>
              <a:t>scale</a:t>
            </a:r>
            <a:r>
              <a:rPr lang="en-US" altLang="ja-JP" sz="3600" kern="0" dirty="0">
                <a:latin typeface="+mn-ea"/>
                <a:ea typeface="+mn-ea"/>
              </a:rPr>
              <a:t>(</a:t>
            </a:r>
            <a:r>
              <a:rPr lang="en-US" altLang="ja-JP" sz="3600" b="1" kern="0" dirty="0">
                <a:solidFill>
                  <a:srgbClr val="FF0000"/>
                </a:solidFill>
                <a:latin typeface="+mn-ea"/>
                <a:ea typeface="+mn-ea"/>
              </a:rPr>
              <a:t>1</a:t>
            </a:r>
            <a:r>
              <a:rPr lang="ja-JP" altLang="en-US" sz="3600" b="1" kern="0" dirty="0">
                <a:solidFill>
                  <a:srgbClr val="FF0000"/>
                </a:solidFill>
                <a:latin typeface="+mn-ea"/>
                <a:ea typeface="+mn-ea"/>
              </a:rPr>
              <a:t>次元データ</a:t>
            </a:r>
            <a:r>
              <a:rPr lang="en-US" altLang="ja-JP" sz="3600" kern="0" dirty="0">
                <a:latin typeface="+mn-ea"/>
                <a:ea typeface="+mn-ea"/>
              </a:rPr>
              <a:t>)</a:t>
            </a:r>
          </a:p>
        </p:txBody>
      </p:sp>
    </p:spTree>
    <p:extLst>
      <p:ext uri="{BB962C8B-B14F-4D97-AF65-F5344CB8AC3E}">
        <p14:creationId xmlns:p14="http://schemas.microsoft.com/office/powerpoint/2010/main" val="38965776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10"/>
          </p:nvPr>
        </p:nvSpPr>
        <p:spPr/>
        <p:txBody>
          <a:bodyPr/>
          <a:lstStyle/>
          <a:p>
            <a:r>
              <a:rPr lang="en-US" altLang="ja-JP"/>
              <a:t>Copyright © 2022 by INIAD</a:t>
            </a:r>
            <a:endParaRPr lang="en-US" altLang="en-US" dirty="0"/>
          </a:p>
        </p:txBody>
      </p:sp>
      <p:sp>
        <p:nvSpPr>
          <p:cNvPr id="12" name="テキスト ボックス 11">
            <a:extLst>
              <a:ext uri="{FF2B5EF4-FFF2-40B4-BE49-F238E27FC236}">
                <a16:creationId xmlns="" xmlns:a16="http://schemas.microsoft.com/office/drawing/2014/main" id="{9E16003C-51AC-3E78-FFAE-B3A4EC364A77}"/>
              </a:ext>
            </a:extLst>
          </p:cNvPr>
          <p:cNvSpPr txBox="1"/>
          <p:nvPr/>
        </p:nvSpPr>
        <p:spPr>
          <a:xfrm>
            <a:off x="415339" y="890675"/>
            <a:ext cx="16472779" cy="3388620"/>
          </a:xfrm>
          <a:prstGeom prst="rect">
            <a:avLst/>
          </a:prstGeom>
          <a:noFill/>
          <a:ln>
            <a:solidFill>
              <a:schemeClr val="tx1"/>
            </a:solidFill>
          </a:ln>
        </p:spPr>
        <p:txBody>
          <a:bodyPr wrap="none" rtlCol="0">
            <a:spAutoFit/>
          </a:bodyPr>
          <a:lstStyle/>
          <a:p>
            <a:pPr marL="0" indent="0">
              <a:lnSpc>
                <a:spcPct val="120000"/>
              </a:lnSpc>
              <a:buNone/>
            </a:pPr>
            <a:r>
              <a:rPr lang="en-US" altLang="ja-JP" sz="3600" b="1" kern="0" dirty="0" err="1">
                <a:solidFill>
                  <a:srgbClr val="0000FF"/>
                </a:solidFill>
                <a:latin typeface="+mn-ea"/>
              </a:rPr>
              <a:t>X_scaled</a:t>
            </a:r>
            <a:r>
              <a:rPr lang="en-US" altLang="ja-JP" sz="3600" b="1" kern="0" dirty="0">
                <a:solidFill>
                  <a:srgbClr val="0000FF"/>
                </a:solidFill>
                <a:latin typeface="+mn-ea"/>
              </a:rPr>
              <a:t> </a:t>
            </a:r>
            <a:r>
              <a:rPr lang="en-US" altLang="ja-JP" sz="3600" kern="0" dirty="0">
                <a:latin typeface="+mn-ea"/>
              </a:rPr>
              <a:t>= </a:t>
            </a:r>
            <a:r>
              <a:rPr lang="en-US" altLang="ja-JP" sz="3600" kern="0" dirty="0" err="1">
                <a:latin typeface="+mn-ea"/>
              </a:rPr>
              <a:t>pd.DataFrame</a:t>
            </a:r>
            <a:r>
              <a:rPr lang="en-US" altLang="ja-JP" sz="3600" kern="0" dirty="0">
                <a:latin typeface="+mn-ea"/>
              </a:rPr>
              <a:t>(</a:t>
            </a:r>
            <a:r>
              <a:rPr lang="en-US" altLang="ja-JP" sz="3600" b="1" kern="0" dirty="0" err="1">
                <a:solidFill>
                  <a:srgbClr val="FF00FF"/>
                </a:solidFill>
                <a:latin typeface="+mn-ea"/>
              </a:rPr>
              <a:t>X_scaled_ar</a:t>
            </a:r>
            <a:r>
              <a:rPr lang="en-US" altLang="ja-JP" sz="3600" kern="0" dirty="0">
                <a:latin typeface="+mn-ea"/>
              </a:rPr>
              <a:t>, columns=</a:t>
            </a:r>
            <a:r>
              <a:rPr lang="en-US" altLang="ja-JP" sz="3600" b="1" kern="0" dirty="0" err="1">
                <a:solidFill>
                  <a:srgbClr val="FF0000"/>
                </a:solidFill>
                <a:latin typeface="+mn-ea"/>
              </a:rPr>
              <a:t>X_dumm</a:t>
            </a:r>
            <a:r>
              <a:rPr lang="en-US" altLang="ja-JP" sz="3600" kern="0" dirty="0" err="1">
                <a:latin typeface="+mn-ea"/>
              </a:rPr>
              <a:t>.columns</a:t>
            </a:r>
            <a:r>
              <a:rPr lang="en-US" altLang="ja-JP" sz="3600" kern="0" dirty="0">
                <a:latin typeface="+mn-ea"/>
              </a:rPr>
              <a:t>)</a:t>
            </a:r>
          </a:p>
          <a:p>
            <a:pPr marL="0" indent="0">
              <a:lnSpc>
                <a:spcPct val="120000"/>
              </a:lnSpc>
              <a:buNone/>
            </a:pPr>
            <a:r>
              <a:rPr lang="en-US" altLang="ja-JP" sz="3600" b="1" kern="0" dirty="0" err="1">
                <a:solidFill>
                  <a:srgbClr val="0000FF"/>
                </a:solidFill>
                <a:latin typeface="+mn-ea"/>
              </a:rPr>
              <a:t>y_scaled</a:t>
            </a:r>
            <a:r>
              <a:rPr lang="en-US" altLang="ja-JP" sz="3600" b="1" kern="0" dirty="0">
                <a:solidFill>
                  <a:srgbClr val="0000FF"/>
                </a:solidFill>
                <a:latin typeface="+mn-ea"/>
              </a:rPr>
              <a:t> </a:t>
            </a:r>
            <a:r>
              <a:rPr lang="en-US" altLang="ja-JP" sz="3600" kern="0" dirty="0">
                <a:latin typeface="+mn-ea"/>
              </a:rPr>
              <a:t>= </a:t>
            </a:r>
            <a:r>
              <a:rPr lang="en-US" altLang="ja-JP" sz="3600" kern="0" dirty="0" err="1">
                <a:latin typeface="+mn-ea"/>
              </a:rPr>
              <a:t>pd.Series</a:t>
            </a:r>
            <a:r>
              <a:rPr lang="en-US" altLang="ja-JP" sz="3600" kern="0" dirty="0">
                <a:latin typeface="+mn-ea"/>
              </a:rPr>
              <a:t>(</a:t>
            </a:r>
            <a:r>
              <a:rPr lang="en-US" altLang="ja-JP" sz="3600" b="1" kern="0" dirty="0" err="1">
                <a:solidFill>
                  <a:srgbClr val="FF00FF"/>
                </a:solidFill>
                <a:latin typeface="+mn-ea"/>
              </a:rPr>
              <a:t>y_scaled_ar</a:t>
            </a:r>
            <a:r>
              <a:rPr lang="en-US" altLang="ja-JP" sz="3600" kern="0" dirty="0">
                <a:latin typeface="+mn-ea"/>
              </a:rPr>
              <a:t>, name=</a:t>
            </a:r>
            <a:r>
              <a:rPr lang="en-US" altLang="ja-JP" sz="3600" b="1" kern="0" dirty="0">
                <a:solidFill>
                  <a:srgbClr val="FF0000"/>
                </a:solidFill>
                <a:latin typeface="+mn-ea"/>
              </a:rPr>
              <a:t>y</a:t>
            </a:r>
            <a:r>
              <a:rPr lang="en-US" altLang="ja-JP" sz="3600" kern="0" dirty="0">
                <a:latin typeface="+mn-ea"/>
              </a:rPr>
              <a:t>.name)</a:t>
            </a:r>
          </a:p>
          <a:p>
            <a:pPr marL="0" indent="0">
              <a:lnSpc>
                <a:spcPct val="120000"/>
              </a:lnSpc>
              <a:buNone/>
            </a:pPr>
            <a:r>
              <a:rPr lang="en-US" altLang="ja-JP" sz="3600" b="1" kern="0" dirty="0">
                <a:solidFill>
                  <a:schemeClr val="accent1">
                    <a:lumMod val="75000"/>
                  </a:schemeClr>
                </a:solidFill>
                <a:latin typeface="+mn-ea"/>
              </a:rPr>
              <a:t>model </a:t>
            </a:r>
            <a:r>
              <a:rPr lang="en-US" altLang="ja-JP" sz="3600" kern="0" dirty="0">
                <a:latin typeface="+mn-ea"/>
              </a:rPr>
              <a:t>= </a:t>
            </a:r>
            <a:r>
              <a:rPr lang="en-US" altLang="ja-JP" sz="3600" b="1" kern="0" dirty="0" err="1">
                <a:latin typeface="+mn-ea"/>
              </a:rPr>
              <a:t>sm.OLS</a:t>
            </a:r>
            <a:r>
              <a:rPr lang="en-US" altLang="ja-JP" sz="3600" kern="0" dirty="0">
                <a:latin typeface="+mn-ea"/>
              </a:rPr>
              <a:t>(</a:t>
            </a:r>
            <a:r>
              <a:rPr lang="en-US" altLang="ja-JP" sz="3600" b="1" kern="0" dirty="0" err="1">
                <a:solidFill>
                  <a:srgbClr val="0000FF"/>
                </a:solidFill>
                <a:latin typeface="+mn-ea"/>
              </a:rPr>
              <a:t>y_scaled</a:t>
            </a:r>
            <a:r>
              <a:rPr lang="en-US" altLang="ja-JP" sz="3600" b="1" kern="0" dirty="0">
                <a:solidFill>
                  <a:srgbClr val="0000FF"/>
                </a:solidFill>
                <a:latin typeface="+mn-ea"/>
              </a:rPr>
              <a:t>, </a:t>
            </a:r>
            <a:r>
              <a:rPr lang="en-US" altLang="ja-JP" sz="3600" b="1" kern="0" dirty="0" err="1">
                <a:solidFill>
                  <a:srgbClr val="0000FF"/>
                </a:solidFill>
                <a:latin typeface="+mn-ea"/>
              </a:rPr>
              <a:t>X_scaled</a:t>
            </a:r>
            <a:r>
              <a:rPr lang="en-US" altLang="ja-JP" sz="3600" kern="0" dirty="0">
                <a:latin typeface="+mn-ea"/>
              </a:rPr>
              <a:t>)</a:t>
            </a:r>
          </a:p>
          <a:p>
            <a:pPr marL="0" indent="0">
              <a:lnSpc>
                <a:spcPct val="120000"/>
              </a:lnSpc>
              <a:buNone/>
            </a:pPr>
            <a:r>
              <a:rPr lang="en-US" altLang="ja-JP" sz="3600" b="1" kern="0" dirty="0" err="1">
                <a:solidFill>
                  <a:srgbClr val="00B0F0"/>
                </a:solidFill>
                <a:latin typeface="+mn-ea"/>
              </a:rPr>
              <a:t>results_scaled</a:t>
            </a:r>
            <a:r>
              <a:rPr lang="en-US" altLang="ja-JP" sz="3600" b="1" kern="0" dirty="0">
                <a:solidFill>
                  <a:srgbClr val="00B0F0"/>
                </a:solidFill>
                <a:latin typeface="+mn-ea"/>
              </a:rPr>
              <a:t> </a:t>
            </a:r>
            <a:r>
              <a:rPr lang="en-US" altLang="ja-JP" sz="3600" kern="0" dirty="0">
                <a:latin typeface="+mn-ea"/>
              </a:rPr>
              <a:t>= </a:t>
            </a:r>
            <a:r>
              <a:rPr lang="en-US" altLang="ja-JP" sz="3600" b="1" kern="0" dirty="0" err="1">
                <a:solidFill>
                  <a:schemeClr val="accent1">
                    <a:lumMod val="75000"/>
                  </a:schemeClr>
                </a:solidFill>
                <a:latin typeface="+mn-ea"/>
              </a:rPr>
              <a:t>model</a:t>
            </a:r>
            <a:r>
              <a:rPr lang="en-US" altLang="ja-JP" sz="3600" kern="0" dirty="0" err="1">
                <a:latin typeface="+mn-ea"/>
              </a:rPr>
              <a:t>.fit</a:t>
            </a:r>
            <a:r>
              <a:rPr lang="en-US" altLang="ja-JP" sz="3600" kern="0" dirty="0">
                <a:latin typeface="+mn-ea"/>
              </a:rPr>
              <a:t>()</a:t>
            </a:r>
          </a:p>
          <a:p>
            <a:pPr marL="0" indent="0">
              <a:lnSpc>
                <a:spcPct val="120000"/>
              </a:lnSpc>
              <a:buNone/>
            </a:pPr>
            <a:r>
              <a:rPr lang="en-US" altLang="ja-JP" sz="3600" kern="0" dirty="0">
                <a:latin typeface="+mn-ea"/>
              </a:rPr>
              <a:t>print(</a:t>
            </a:r>
            <a:r>
              <a:rPr lang="en-US" altLang="ja-JP" sz="3600" b="1" kern="0" dirty="0" err="1">
                <a:solidFill>
                  <a:srgbClr val="00B0F0"/>
                </a:solidFill>
                <a:latin typeface="+mn-ea"/>
              </a:rPr>
              <a:t>results_scaled</a:t>
            </a:r>
            <a:r>
              <a:rPr lang="en-US" altLang="ja-JP" sz="3600" kern="0" dirty="0" err="1">
                <a:latin typeface="+mn-ea"/>
              </a:rPr>
              <a:t>.summary</a:t>
            </a:r>
            <a:r>
              <a:rPr lang="en-US" altLang="ja-JP" sz="3600" kern="0" dirty="0">
                <a:latin typeface="+mn-ea"/>
              </a:rPr>
              <a:t>())</a:t>
            </a:r>
          </a:p>
        </p:txBody>
      </p:sp>
      <p:sp>
        <p:nvSpPr>
          <p:cNvPr id="2" name="テキスト ボックス 1">
            <a:extLst>
              <a:ext uri="{FF2B5EF4-FFF2-40B4-BE49-F238E27FC236}">
                <a16:creationId xmlns="" xmlns:a16="http://schemas.microsoft.com/office/drawing/2014/main" id="{0B795DB5-2866-BE7C-6181-D304F4B7AAB1}"/>
              </a:ext>
            </a:extLst>
          </p:cNvPr>
          <p:cNvSpPr txBox="1"/>
          <p:nvPr/>
        </p:nvSpPr>
        <p:spPr>
          <a:xfrm>
            <a:off x="404931" y="4560548"/>
            <a:ext cx="16240339" cy="3908762"/>
          </a:xfrm>
          <a:prstGeom prst="rect">
            <a:avLst/>
          </a:prstGeom>
          <a:noFill/>
        </p:spPr>
        <p:txBody>
          <a:bodyPr wrap="square" rtlCol="0">
            <a:spAutoFit/>
          </a:bodyPr>
          <a:lstStyle/>
          <a:p>
            <a:r>
              <a:rPr kumimoji="1" lang="ja-JP" altLang="en-US" sz="3600" dirty="0">
                <a:latin typeface="+mn-ea"/>
                <a:ea typeface="+mn-ea"/>
              </a:rPr>
              <a:t>標準化後の</a:t>
            </a:r>
            <a:r>
              <a:rPr kumimoji="1" lang="en-US" altLang="ja-JP" sz="3600" dirty="0">
                <a:latin typeface="+mn-ea"/>
                <a:ea typeface="+mn-ea"/>
              </a:rPr>
              <a:t>ndarray (</a:t>
            </a:r>
            <a:r>
              <a:rPr kumimoji="1" lang="en-US" altLang="ja-JP" sz="3600" dirty="0" err="1">
                <a:solidFill>
                  <a:srgbClr val="FF00FF"/>
                </a:solidFill>
                <a:latin typeface="+mn-ea"/>
                <a:ea typeface="+mn-ea"/>
              </a:rPr>
              <a:t>X_scaled_ar</a:t>
            </a:r>
            <a:r>
              <a:rPr lang="en-US" altLang="ja-JP" sz="3600" dirty="0">
                <a:solidFill>
                  <a:srgbClr val="FF00FF"/>
                </a:solidFill>
                <a:latin typeface="+mn-ea"/>
                <a:ea typeface="+mn-ea"/>
              </a:rPr>
              <a:t>, </a:t>
            </a:r>
            <a:r>
              <a:rPr lang="en-US" altLang="ja-JP" sz="3600" dirty="0" err="1">
                <a:solidFill>
                  <a:srgbClr val="FF00FF"/>
                </a:solidFill>
                <a:latin typeface="+mn-ea"/>
                <a:ea typeface="+mn-ea"/>
              </a:rPr>
              <a:t>y_scaled_ar</a:t>
            </a:r>
            <a:r>
              <a:rPr lang="en-US" altLang="ja-JP" sz="3600" dirty="0">
                <a:latin typeface="+mn-ea"/>
                <a:ea typeface="+mn-ea"/>
              </a:rPr>
              <a:t>) </a:t>
            </a:r>
            <a:r>
              <a:rPr lang="ja-JP" altLang="en-US" sz="3600" dirty="0">
                <a:latin typeface="+mn-ea"/>
                <a:ea typeface="+mn-ea"/>
              </a:rPr>
              <a:t>を、標準化前の</a:t>
            </a:r>
            <a:r>
              <a:rPr lang="en-US" altLang="ja-JP" sz="3600" dirty="0">
                <a:latin typeface="+mn-ea"/>
                <a:ea typeface="+mn-ea"/>
              </a:rPr>
              <a:t>DataFrame, Series </a:t>
            </a:r>
            <a:r>
              <a:rPr lang="ja-JP" altLang="en-US" sz="3600" dirty="0">
                <a:latin typeface="+mn-ea"/>
                <a:ea typeface="+mn-ea"/>
              </a:rPr>
              <a:t>である </a:t>
            </a:r>
            <a:r>
              <a:rPr lang="en-US" altLang="ja-JP" sz="3600" dirty="0" err="1">
                <a:solidFill>
                  <a:srgbClr val="FF0000"/>
                </a:solidFill>
                <a:latin typeface="+mn-ea"/>
                <a:ea typeface="+mn-ea"/>
              </a:rPr>
              <a:t>X_dumm</a:t>
            </a:r>
            <a:r>
              <a:rPr lang="en-US" altLang="ja-JP" sz="3600" dirty="0">
                <a:solidFill>
                  <a:srgbClr val="FF0000"/>
                </a:solidFill>
                <a:latin typeface="+mn-ea"/>
                <a:ea typeface="+mn-ea"/>
              </a:rPr>
              <a:t>, y </a:t>
            </a:r>
            <a:r>
              <a:rPr lang="ja-JP" altLang="en-US" sz="3600" dirty="0">
                <a:latin typeface="+mn-ea"/>
                <a:ea typeface="+mn-ea"/>
              </a:rPr>
              <a:t>の情報を使って、</a:t>
            </a:r>
            <a:r>
              <a:rPr lang="en-US" altLang="ja-JP" sz="3600" dirty="0">
                <a:latin typeface="+mn-ea"/>
                <a:ea typeface="+mn-ea"/>
              </a:rPr>
              <a:t>DataFrame, Series </a:t>
            </a:r>
            <a:r>
              <a:rPr lang="ja-JP" altLang="en-US" sz="3600" dirty="0">
                <a:latin typeface="+mn-ea"/>
                <a:ea typeface="+mn-ea"/>
              </a:rPr>
              <a:t>に戻す </a:t>
            </a:r>
            <a:r>
              <a:rPr lang="en-US" altLang="ja-JP" sz="3600" dirty="0">
                <a:latin typeface="+mn-ea"/>
                <a:ea typeface="+mn-ea"/>
              </a:rPr>
              <a:t>(</a:t>
            </a:r>
            <a:r>
              <a:rPr lang="en-US" altLang="ja-JP" sz="3600" dirty="0" err="1">
                <a:solidFill>
                  <a:srgbClr val="0000FF"/>
                </a:solidFill>
                <a:latin typeface="+mn-ea"/>
                <a:ea typeface="+mn-ea"/>
              </a:rPr>
              <a:t>X_scaled</a:t>
            </a:r>
            <a:r>
              <a:rPr lang="en-US" altLang="ja-JP" sz="3600" dirty="0">
                <a:solidFill>
                  <a:srgbClr val="0000FF"/>
                </a:solidFill>
                <a:latin typeface="+mn-ea"/>
                <a:ea typeface="+mn-ea"/>
              </a:rPr>
              <a:t>, </a:t>
            </a:r>
            <a:r>
              <a:rPr lang="en-US" altLang="ja-JP" sz="3600" dirty="0" err="1">
                <a:solidFill>
                  <a:srgbClr val="0000FF"/>
                </a:solidFill>
                <a:latin typeface="+mn-ea"/>
                <a:ea typeface="+mn-ea"/>
              </a:rPr>
              <a:t>y_scaled</a:t>
            </a:r>
            <a:r>
              <a:rPr lang="en-US" altLang="ja-JP" sz="3600" dirty="0">
                <a:latin typeface="+mn-ea"/>
                <a:ea typeface="+mn-ea"/>
              </a:rPr>
              <a:t>)</a:t>
            </a:r>
            <a:r>
              <a:rPr lang="ja-JP" altLang="en-US" sz="3600" dirty="0">
                <a:latin typeface="+mn-ea"/>
                <a:ea typeface="+mn-ea"/>
              </a:rPr>
              <a:t>。</a:t>
            </a:r>
            <a:endParaRPr lang="en-US" altLang="ja-JP" sz="3600" dirty="0">
              <a:latin typeface="+mn-ea"/>
              <a:ea typeface="+mn-ea"/>
            </a:endParaRPr>
          </a:p>
          <a:p>
            <a:endParaRPr kumimoji="1" lang="en-US" altLang="ja-JP" sz="1600" dirty="0">
              <a:latin typeface="+mn-ea"/>
              <a:ea typeface="+mn-ea"/>
            </a:endParaRPr>
          </a:p>
          <a:p>
            <a:r>
              <a:rPr kumimoji="1" lang="ja-JP" altLang="en-US" sz="3600" dirty="0">
                <a:latin typeface="+mn-ea"/>
                <a:ea typeface="+mn-ea"/>
              </a:rPr>
              <a:t>これらを </a:t>
            </a:r>
            <a:r>
              <a:rPr kumimoji="1" lang="en-US" altLang="ja-JP" sz="3600" dirty="0">
                <a:latin typeface="+mn-ea"/>
                <a:ea typeface="+mn-ea"/>
              </a:rPr>
              <a:t>OLS() </a:t>
            </a:r>
            <a:r>
              <a:rPr kumimoji="1" lang="ja-JP" altLang="en-US" sz="3600" dirty="0">
                <a:latin typeface="+mn-ea"/>
                <a:ea typeface="+mn-ea"/>
              </a:rPr>
              <a:t>に代入して、線形単回帰のときと同様に、回帰の計算を行う。</a:t>
            </a:r>
            <a:endParaRPr kumimoji="1" lang="en-US" altLang="ja-JP" sz="3600" dirty="0">
              <a:latin typeface="+mn-ea"/>
              <a:ea typeface="+mn-ea"/>
            </a:endParaRPr>
          </a:p>
          <a:p>
            <a:endParaRPr lang="en-US" altLang="ja-JP" sz="1600" dirty="0">
              <a:latin typeface="+mn-ea"/>
              <a:ea typeface="+mn-ea"/>
            </a:endParaRPr>
          </a:p>
          <a:p>
            <a:r>
              <a:rPr kumimoji="1" lang="ja-JP" altLang="en-US" sz="3600" dirty="0">
                <a:latin typeface="+mn-ea"/>
                <a:ea typeface="+mn-ea"/>
              </a:rPr>
              <a:t>全変数について平均が</a:t>
            </a:r>
            <a:r>
              <a:rPr kumimoji="1" lang="en-US" altLang="ja-JP" sz="3600" dirty="0">
                <a:latin typeface="+mn-ea"/>
                <a:ea typeface="+mn-ea"/>
              </a:rPr>
              <a:t>0</a:t>
            </a:r>
            <a:r>
              <a:rPr kumimoji="1" lang="ja-JP" altLang="en-US" sz="3600" dirty="0">
                <a:latin typeface="+mn-ea"/>
                <a:ea typeface="+mn-ea"/>
              </a:rPr>
              <a:t>なので、</a:t>
            </a:r>
            <a:r>
              <a:rPr kumimoji="1" lang="ja-JP" altLang="en-US" sz="3600" b="1" dirty="0">
                <a:latin typeface="+mn-ea"/>
                <a:ea typeface="+mn-ea"/>
              </a:rPr>
              <a:t>回帰式の定数項は必ず </a:t>
            </a:r>
            <a:r>
              <a:rPr lang="en-US" altLang="ja-JP" sz="3600" b="1" dirty="0">
                <a:latin typeface="+mn-ea"/>
                <a:ea typeface="+mn-ea"/>
              </a:rPr>
              <a:t>0 </a:t>
            </a:r>
            <a:r>
              <a:rPr lang="ja-JP" altLang="en-US" sz="3600" b="1" dirty="0">
                <a:latin typeface="+mn-ea"/>
                <a:ea typeface="+mn-ea"/>
              </a:rPr>
              <a:t>になる</a:t>
            </a:r>
            <a:r>
              <a:rPr lang="ja-JP" altLang="en-US" sz="3600" dirty="0">
                <a:latin typeface="+mn-ea"/>
                <a:ea typeface="+mn-ea"/>
              </a:rPr>
              <a:t>ことから、</a:t>
            </a:r>
            <a:r>
              <a:rPr kumimoji="1" lang="en-US" altLang="ja-JP" sz="3600" b="1" dirty="0" err="1">
                <a:latin typeface="+mn-ea"/>
                <a:ea typeface="+mn-ea"/>
              </a:rPr>
              <a:t>add_constant</a:t>
            </a:r>
            <a:r>
              <a:rPr kumimoji="1" lang="en-US" altLang="ja-JP" sz="3600" b="1" dirty="0">
                <a:latin typeface="+mn-ea"/>
                <a:ea typeface="+mn-ea"/>
              </a:rPr>
              <a:t>() </a:t>
            </a:r>
            <a:r>
              <a:rPr kumimoji="1" lang="ja-JP" altLang="en-US" sz="3600" b="1" dirty="0">
                <a:latin typeface="+mn-ea"/>
                <a:ea typeface="+mn-ea"/>
              </a:rPr>
              <a:t>は不要である</a:t>
            </a:r>
            <a:r>
              <a:rPr kumimoji="1" lang="ja-JP" altLang="en-US" sz="3600" dirty="0">
                <a:latin typeface="+mn-ea"/>
                <a:ea typeface="+mn-ea"/>
              </a:rPr>
              <a:t>ことに注意してください。</a:t>
            </a:r>
            <a:endParaRPr kumimoji="1" lang="en-US" altLang="ja-JP" sz="3600" dirty="0">
              <a:latin typeface="+mn-ea"/>
              <a:ea typeface="+mn-ea"/>
            </a:endParaRPr>
          </a:p>
        </p:txBody>
      </p:sp>
      <p:sp>
        <p:nvSpPr>
          <p:cNvPr id="3" name="スライド番号プレースホルダー 2">
            <a:extLst>
              <a:ext uri="{FF2B5EF4-FFF2-40B4-BE49-F238E27FC236}">
                <a16:creationId xmlns="" xmlns:a16="http://schemas.microsoft.com/office/drawing/2014/main" id="{5D18E75F-B043-26A3-3089-892367E776CA}"/>
              </a:ext>
            </a:extLst>
          </p:cNvPr>
          <p:cNvSpPr>
            <a:spLocks noGrp="1"/>
          </p:cNvSpPr>
          <p:nvPr>
            <p:ph type="sldNum" sz="quarter" idx="11"/>
          </p:nvPr>
        </p:nvSpPr>
        <p:spPr/>
        <p:txBody>
          <a:bodyPr/>
          <a:lstStyle/>
          <a:p>
            <a:pPr>
              <a:defRPr/>
            </a:pPr>
            <a:fld id="{E62AD30C-4FD0-4E41-9633-AA73C86D07D0}" type="slidenum">
              <a:rPr lang="ja-JP" altLang="en-US" smtClean="0"/>
              <a:pPr>
                <a:defRPr/>
              </a:pPr>
              <a:t>96</a:t>
            </a:fld>
            <a:endParaRPr lang="en-US" altLang="ja-JP" dirty="0"/>
          </a:p>
        </p:txBody>
      </p:sp>
    </p:spTree>
    <p:extLst>
      <p:ext uri="{BB962C8B-B14F-4D97-AF65-F5344CB8AC3E}">
        <p14:creationId xmlns:p14="http://schemas.microsoft.com/office/powerpoint/2010/main" val="2799067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 xmlns:a16="http://schemas.microsoft.com/office/drawing/2014/main" id="{98F3CDF6-8762-ED17-4297-979F6CE0815A}"/>
              </a:ext>
            </a:extLst>
          </p:cNvPr>
          <p:cNvSpPr>
            <a:spLocks noGrp="1"/>
          </p:cNvSpPr>
          <p:nvPr>
            <p:ph type="ftr" sz="quarter" idx="10"/>
          </p:nvPr>
        </p:nvSpPr>
        <p:spPr/>
        <p:txBody>
          <a:bodyPr/>
          <a:lstStyle/>
          <a:p>
            <a:r>
              <a:rPr lang="en-US" altLang="ja-JP"/>
              <a:t>Copyright © 2022 by INIAD</a:t>
            </a:r>
            <a:endParaRPr lang="en-US" altLang="en-US" dirty="0"/>
          </a:p>
        </p:txBody>
      </p:sp>
      <p:sp>
        <p:nvSpPr>
          <p:cNvPr id="4" name="スライド番号プレースホルダー 3">
            <a:extLst>
              <a:ext uri="{FF2B5EF4-FFF2-40B4-BE49-F238E27FC236}">
                <a16:creationId xmlns="" xmlns:a16="http://schemas.microsoft.com/office/drawing/2014/main" id="{F133117C-0ED9-36DB-35D9-67EDD4402E9F}"/>
              </a:ext>
            </a:extLst>
          </p:cNvPr>
          <p:cNvSpPr>
            <a:spLocks noGrp="1"/>
          </p:cNvSpPr>
          <p:nvPr>
            <p:ph type="sldNum" sz="quarter" idx="11"/>
          </p:nvPr>
        </p:nvSpPr>
        <p:spPr/>
        <p:txBody>
          <a:bodyPr/>
          <a:lstStyle/>
          <a:p>
            <a:pPr>
              <a:defRPr/>
            </a:pPr>
            <a:fld id="{E62AD30C-4FD0-4E41-9633-AA73C86D07D0}" type="slidenum">
              <a:rPr lang="ja-JP" altLang="en-US" smtClean="0"/>
              <a:pPr>
                <a:defRPr/>
              </a:pPr>
              <a:t>97</a:t>
            </a:fld>
            <a:endParaRPr lang="en-US" altLang="ja-JP" dirty="0"/>
          </a:p>
        </p:txBody>
      </p:sp>
      <p:pic>
        <p:nvPicPr>
          <p:cNvPr id="6" name="図 5">
            <a:extLst>
              <a:ext uri="{FF2B5EF4-FFF2-40B4-BE49-F238E27FC236}">
                <a16:creationId xmlns="" xmlns:a16="http://schemas.microsoft.com/office/drawing/2014/main" id="{A84B5F65-B7EF-989A-6AAA-73EADF5DD7BB}"/>
              </a:ext>
            </a:extLst>
          </p:cNvPr>
          <p:cNvPicPr>
            <a:picLocks noChangeAspect="1"/>
          </p:cNvPicPr>
          <p:nvPr/>
        </p:nvPicPr>
        <p:blipFill>
          <a:blip r:embed="rId2"/>
          <a:stretch>
            <a:fillRect/>
          </a:stretch>
        </p:blipFill>
        <p:spPr>
          <a:xfrm>
            <a:off x="875519" y="710654"/>
            <a:ext cx="10045116" cy="8265101"/>
          </a:xfrm>
          <a:prstGeom prst="rect">
            <a:avLst/>
          </a:prstGeom>
          <a:ln>
            <a:solidFill>
              <a:schemeClr val="tx1"/>
            </a:solidFill>
          </a:ln>
        </p:spPr>
      </p:pic>
      <p:sp>
        <p:nvSpPr>
          <p:cNvPr id="7" name="正方形/長方形 6">
            <a:extLst>
              <a:ext uri="{FF2B5EF4-FFF2-40B4-BE49-F238E27FC236}">
                <a16:creationId xmlns="" xmlns:a16="http://schemas.microsoft.com/office/drawing/2014/main" id="{B6C638EE-D5D2-62EB-3EB4-EE6FEC417EA2}"/>
              </a:ext>
            </a:extLst>
          </p:cNvPr>
          <p:cNvSpPr/>
          <p:nvPr/>
        </p:nvSpPr>
        <p:spPr bwMode="auto">
          <a:xfrm>
            <a:off x="3200399" y="3771901"/>
            <a:ext cx="1131503" cy="3724730"/>
          </a:xfrm>
          <a:prstGeom prst="rect">
            <a:avLst/>
          </a:prstGeom>
          <a:noFill/>
          <a:ln w="762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8" name="正方形/長方形 7">
            <a:extLst>
              <a:ext uri="{FF2B5EF4-FFF2-40B4-BE49-F238E27FC236}">
                <a16:creationId xmlns="" xmlns:a16="http://schemas.microsoft.com/office/drawing/2014/main" id="{CEFEFBAC-F180-3FD9-2DBD-95D2C6978CDA}"/>
              </a:ext>
            </a:extLst>
          </p:cNvPr>
          <p:cNvSpPr/>
          <p:nvPr/>
        </p:nvSpPr>
        <p:spPr bwMode="auto">
          <a:xfrm>
            <a:off x="5375037" y="1158702"/>
            <a:ext cx="5545598" cy="632073"/>
          </a:xfrm>
          <a:prstGeom prst="rect">
            <a:avLst/>
          </a:prstGeom>
          <a:noFill/>
          <a:ln w="76200" cap="flat" cmpd="sng" algn="ctr">
            <a:solidFill>
              <a:srgbClr val="FF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a:extLst>
              <a:ext uri="{FF2B5EF4-FFF2-40B4-BE49-F238E27FC236}">
                <a16:creationId xmlns="" xmlns:a16="http://schemas.microsoft.com/office/drawing/2014/main" id="{7556F38B-0AD1-9112-7910-D29012CECE26}"/>
              </a:ext>
            </a:extLst>
          </p:cNvPr>
          <p:cNvSpPr txBox="1"/>
          <p:nvPr/>
        </p:nvSpPr>
        <p:spPr>
          <a:xfrm>
            <a:off x="11280675" y="1158702"/>
            <a:ext cx="3570208" cy="830997"/>
          </a:xfrm>
          <a:prstGeom prst="rect">
            <a:avLst/>
          </a:prstGeom>
          <a:noFill/>
        </p:spPr>
        <p:txBody>
          <a:bodyPr wrap="none" rtlCol="0">
            <a:spAutoFit/>
          </a:bodyPr>
          <a:lstStyle/>
          <a:p>
            <a:r>
              <a:rPr kumimoji="1" lang="ja-JP" altLang="en-US" dirty="0">
                <a:solidFill>
                  <a:srgbClr val="FF00FF"/>
                </a:solidFill>
                <a:latin typeface="+mn-ea"/>
                <a:ea typeface="+mn-ea"/>
              </a:rPr>
              <a:t>決定係数</a:t>
            </a:r>
            <a:endParaRPr kumimoji="1" lang="en-US" altLang="ja-JP" dirty="0">
              <a:solidFill>
                <a:srgbClr val="FF00FF"/>
              </a:solidFill>
              <a:latin typeface="+mn-ea"/>
              <a:ea typeface="+mn-ea"/>
            </a:endParaRPr>
          </a:p>
          <a:p>
            <a:r>
              <a:rPr kumimoji="1" lang="ja-JP" altLang="en-US" dirty="0">
                <a:solidFill>
                  <a:srgbClr val="FF00FF"/>
                </a:solidFill>
                <a:latin typeface="+mn-ea"/>
                <a:ea typeface="+mn-ea"/>
              </a:rPr>
              <a:t>自由度調整済み決定係数</a:t>
            </a:r>
          </a:p>
        </p:txBody>
      </p:sp>
      <p:sp>
        <p:nvSpPr>
          <p:cNvPr id="10" name="テキスト ボックス 9">
            <a:extLst>
              <a:ext uri="{FF2B5EF4-FFF2-40B4-BE49-F238E27FC236}">
                <a16:creationId xmlns="" xmlns:a16="http://schemas.microsoft.com/office/drawing/2014/main" id="{4FD68021-A854-C495-30B8-F036D0A4BB1D}"/>
              </a:ext>
            </a:extLst>
          </p:cNvPr>
          <p:cNvSpPr txBox="1"/>
          <p:nvPr/>
        </p:nvSpPr>
        <p:spPr>
          <a:xfrm>
            <a:off x="2819735" y="7629810"/>
            <a:ext cx="1723549" cy="461665"/>
          </a:xfrm>
          <a:prstGeom prst="rect">
            <a:avLst/>
          </a:prstGeom>
          <a:noFill/>
        </p:spPr>
        <p:txBody>
          <a:bodyPr wrap="none" rtlCol="0">
            <a:spAutoFit/>
          </a:bodyPr>
          <a:lstStyle/>
          <a:p>
            <a:r>
              <a:rPr kumimoji="1" lang="ja-JP" altLang="en-US" dirty="0">
                <a:solidFill>
                  <a:srgbClr val="0000FF"/>
                </a:solidFill>
                <a:latin typeface="+mn-ea"/>
                <a:ea typeface="+mn-ea"/>
              </a:rPr>
              <a:t>偏回帰係数</a:t>
            </a:r>
          </a:p>
        </p:txBody>
      </p:sp>
    </p:spTree>
    <p:extLst>
      <p:ext uri="{BB962C8B-B14F-4D97-AF65-F5344CB8AC3E}">
        <p14:creationId xmlns:p14="http://schemas.microsoft.com/office/powerpoint/2010/main" val="17098067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 xmlns:a16="http://schemas.microsoft.com/office/drawing/2014/main" id="{327A3605-EB05-4EF1-AE08-6A8DE922AAC3}"/>
              </a:ext>
            </a:extLst>
          </p:cNvPr>
          <p:cNvSpPr>
            <a:spLocks noGrp="1"/>
          </p:cNvSpPr>
          <p:nvPr>
            <p:ph type="ftr" sz="quarter" idx="10"/>
          </p:nvPr>
        </p:nvSpPr>
        <p:spPr/>
        <p:txBody>
          <a:bodyPr/>
          <a:lstStyle/>
          <a:p>
            <a:r>
              <a:rPr lang="en-US" altLang="ja-JP"/>
              <a:t>Copyright © 2022 by INIAD</a:t>
            </a:r>
            <a:endParaRPr lang="en-US" altLang="en-US" dirty="0"/>
          </a:p>
        </p:txBody>
      </p:sp>
      <p:sp>
        <p:nvSpPr>
          <p:cNvPr id="9" name="テキスト ボックス 8">
            <a:extLst>
              <a:ext uri="{FF2B5EF4-FFF2-40B4-BE49-F238E27FC236}">
                <a16:creationId xmlns="" xmlns:a16="http://schemas.microsoft.com/office/drawing/2014/main" id="{A9D5CB38-2AC9-61B7-5C65-179C7DD9E0FD}"/>
              </a:ext>
            </a:extLst>
          </p:cNvPr>
          <p:cNvSpPr txBox="1"/>
          <p:nvPr/>
        </p:nvSpPr>
        <p:spPr>
          <a:xfrm>
            <a:off x="341122" y="1337648"/>
            <a:ext cx="2862232" cy="584775"/>
          </a:xfrm>
          <a:prstGeom prst="rect">
            <a:avLst/>
          </a:prstGeom>
          <a:noFill/>
          <a:ln>
            <a:noFill/>
          </a:ln>
        </p:spPr>
        <p:txBody>
          <a:bodyPr wrap="square" rtlCol="0">
            <a:spAutoFit/>
          </a:bodyPr>
          <a:lstStyle/>
          <a:p>
            <a:r>
              <a:rPr kumimoji="1" lang="en-US" altLang="ja-JP" sz="3200" dirty="0">
                <a:latin typeface="+mn-ea"/>
                <a:ea typeface="+mn-ea"/>
              </a:rPr>
              <a:t>(Markdown)</a:t>
            </a:r>
            <a:endParaRPr kumimoji="1" lang="ja-JP" altLang="en-US" sz="4000" dirty="0">
              <a:latin typeface="+mn-ea"/>
              <a:ea typeface="+mn-ea"/>
            </a:endParaRPr>
          </a:p>
        </p:txBody>
      </p:sp>
      <p:sp>
        <p:nvSpPr>
          <p:cNvPr id="10" name="テキスト ボックス 9">
            <a:extLst>
              <a:ext uri="{FF2B5EF4-FFF2-40B4-BE49-F238E27FC236}">
                <a16:creationId xmlns="" xmlns:a16="http://schemas.microsoft.com/office/drawing/2014/main" id="{20731911-ECCD-D5F6-FBD9-034A6CBDF13D}"/>
              </a:ext>
            </a:extLst>
          </p:cNvPr>
          <p:cNvSpPr txBox="1"/>
          <p:nvPr/>
        </p:nvSpPr>
        <p:spPr>
          <a:xfrm>
            <a:off x="3153593" y="1240667"/>
            <a:ext cx="13730003" cy="1200329"/>
          </a:xfrm>
          <a:prstGeom prst="rect">
            <a:avLst/>
          </a:prstGeom>
          <a:noFill/>
          <a:ln>
            <a:solidFill>
              <a:schemeClr val="tx1"/>
            </a:solidFill>
          </a:ln>
        </p:spPr>
        <p:txBody>
          <a:bodyPr wrap="square" rtlCol="0">
            <a:spAutoFit/>
          </a:bodyPr>
          <a:lstStyle/>
          <a:p>
            <a:r>
              <a:rPr lang="en-US" altLang="ja-JP" sz="3600" dirty="0">
                <a:latin typeface="+mn-ea"/>
                <a:ea typeface="+mn-ea"/>
              </a:rPr>
              <a:t>#### Compare standardized partial regression coefficients    </a:t>
            </a:r>
          </a:p>
          <a:p>
            <a:r>
              <a:rPr lang="ja-JP" altLang="en-US" sz="3600" dirty="0">
                <a:latin typeface="+mn-ea"/>
                <a:ea typeface="+mn-ea"/>
              </a:rPr>
              <a:t>標準化偏回帰係数を比較　　</a:t>
            </a:r>
            <a:endParaRPr kumimoji="1" lang="ja-JP" altLang="en-US" sz="3600" dirty="0">
              <a:latin typeface="+mn-ea"/>
              <a:ea typeface="+mn-ea"/>
            </a:endParaRPr>
          </a:p>
        </p:txBody>
      </p:sp>
      <p:sp>
        <p:nvSpPr>
          <p:cNvPr id="12" name="テキスト ボックス 11">
            <a:extLst>
              <a:ext uri="{FF2B5EF4-FFF2-40B4-BE49-F238E27FC236}">
                <a16:creationId xmlns="" xmlns:a16="http://schemas.microsoft.com/office/drawing/2014/main" id="{9E16003C-51AC-3E78-FFAE-B3A4EC364A77}"/>
              </a:ext>
            </a:extLst>
          </p:cNvPr>
          <p:cNvSpPr txBox="1"/>
          <p:nvPr/>
        </p:nvSpPr>
        <p:spPr>
          <a:xfrm>
            <a:off x="126287" y="5987637"/>
            <a:ext cx="17124200" cy="729430"/>
          </a:xfrm>
          <a:prstGeom prst="rect">
            <a:avLst/>
          </a:prstGeom>
          <a:noFill/>
          <a:ln>
            <a:solidFill>
              <a:schemeClr val="tx1"/>
            </a:solidFill>
          </a:ln>
        </p:spPr>
        <p:txBody>
          <a:bodyPr wrap="square" rtlCol="0">
            <a:spAutoFit/>
          </a:bodyPr>
          <a:lstStyle/>
          <a:p>
            <a:pPr marL="0" indent="0">
              <a:lnSpc>
                <a:spcPct val="120000"/>
              </a:lnSpc>
              <a:buNone/>
            </a:pPr>
            <a:r>
              <a:rPr lang="en-US" altLang="ja-JP" sz="3600" kern="0" dirty="0">
                <a:latin typeface="+mn-ea"/>
              </a:rPr>
              <a:t>print(</a:t>
            </a:r>
            <a:r>
              <a:rPr lang="en-US" altLang="ja-JP" sz="3600" b="1" kern="0" dirty="0" err="1">
                <a:solidFill>
                  <a:srgbClr val="00B0F0"/>
                </a:solidFill>
                <a:latin typeface="+mn-ea"/>
              </a:rPr>
              <a:t>results_scaled</a:t>
            </a:r>
            <a:r>
              <a:rPr lang="en-US" altLang="ja-JP" sz="3600" kern="0" dirty="0" err="1">
                <a:latin typeface="+mn-ea"/>
              </a:rPr>
              <a:t>.params.sort_values</a:t>
            </a:r>
            <a:r>
              <a:rPr lang="en-US" altLang="ja-JP" sz="3600" kern="0" dirty="0">
                <a:latin typeface="+mn-ea"/>
              </a:rPr>
              <a:t>(</a:t>
            </a:r>
            <a:r>
              <a:rPr lang="en-US" altLang="ja-JP" sz="3600" b="1" kern="0" dirty="0">
                <a:solidFill>
                  <a:srgbClr val="FF0000"/>
                </a:solidFill>
                <a:latin typeface="+mn-ea"/>
              </a:rPr>
              <a:t>key=</a:t>
            </a:r>
            <a:r>
              <a:rPr lang="en-US" altLang="ja-JP" sz="3600" b="1" kern="0" dirty="0" err="1">
                <a:solidFill>
                  <a:srgbClr val="0000FF"/>
                </a:solidFill>
                <a:latin typeface="+mn-ea"/>
              </a:rPr>
              <a:t>np.abs</a:t>
            </a:r>
            <a:r>
              <a:rPr lang="en-US" altLang="ja-JP" sz="3600" kern="0" dirty="0">
                <a:latin typeface="+mn-ea"/>
              </a:rPr>
              <a:t>, ascending=False))</a:t>
            </a:r>
          </a:p>
        </p:txBody>
      </p:sp>
      <p:sp>
        <p:nvSpPr>
          <p:cNvPr id="7" name="テキスト ボックス 6">
            <a:extLst>
              <a:ext uri="{FF2B5EF4-FFF2-40B4-BE49-F238E27FC236}">
                <a16:creationId xmlns="" xmlns:a16="http://schemas.microsoft.com/office/drawing/2014/main" id="{FCE71378-AB35-CF55-3E0F-731D229061C9}"/>
              </a:ext>
            </a:extLst>
          </p:cNvPr>
          <p:cNvSpPr txBox="1"/>
          <p:nvPr/>
        </p:nvSpPr>
        <p:spPr>
          <a:xfrm>
            <a:off x="493179" y="2747609"/>
            <a:ext cx="16014662" cy="3231654"/>
          </a:xfrm>
          <a:prstGeom prst="rect">
            <a:avLst/>
          </a:prstGeom>
          <a:noFill/>
        </p:spPr>
        <p:txBody>
          <a:bodyPr wrap="square" rtlCol="0">
            <a:spAutoFit/>
          </a:bodyPr>
          <a:lstStyle/>
          <a:p>
            <a:r>
              <a:rPr kumimoji="1" lang="ja-JP" altLang="en-US" sz="3600" dirty="0">
                <a:latin typeface="+mn-ea"/>
                <a:ea typeface="+mn-ea"/>
              </a:rPr>
              <a:t>標準化偏回帰係数の絶対値が大きいほど、対応する説明変数は目的変数に対して大きな影響を与えるといえます。</a:t>
            </a:r>
            <a:endParaRPr kumimoji="1" lang="en-US" altLang="ja-JP" sz="3600" dirty="0">
              <a:latin typeface="+mn-ea"/>
              <a:ea typeface="+mn-ea"/>
            </a:endParaRPr>
          </a:p>
          <a:p>
            <a:r>
              <a:rPr lang="en-US" altLang="ja-JP" sz="3600" dirty="0">
                <a:latin typeface="+mn-ea"/>
                <a:ea typeface="+mn-ea"/>
              </a:rPr>
              <a:t>(</a:t>
            </a:r>
            <a:r>
              <a:rPr lang="ja-JP" altLang="en-US" sz="3600" dirty="0">
                <a:latin typeface="+mn-ea"/>
                <a:ea typeface="+mn-ea"/>
              </a:rPr>
              <a:t>係数の値が正なら「説明変数が増えると目的変数も増える」、負なら「説明変数が増えると目的変数は減る」</a:t>
            </a:r>
            <a:r>
              <a:rPr lang="en-US" altLang="ja-JP" sz="3600" dirty="0">
                <a:latin typeface="+mn-ea"/>
                <a:ea typeface="+mn-ea"/>
              </a:rPr>
              <a:t>)</a:t>
            </a:r>
          </a:p>
          <a:p>
            <a:endParaRPr lang="en-US" altLang="ja-JP" sz="1800" dirty="0">
              <a:latin typeface="+mn-ea"/>
              <a:ea typeface="+mn-ea"/>
            </a:endParaRPr>
          </a:p>
          <a:p>
            <a:r>
              <a:rPr lang="ja-JP" altLang="en-US" sz="3600" dirty="0">
                <a:latin typeface="+mn-ea"/>
                <a:ea typeface="+mn-ea"/>
              </a:rPr>
              <a:t>標準化偏回帰係数を、絶対値が大きい順に並べてみます。</a:t>
            </a:r>
            <a:endParaRPr lang="en-US" altLang="ja-JP" sz="3600" dirty="0">
              <a:latin typeface="+mn-ea"/>
              <a:ea typeface="+mn-ea"/>
            </a:endParaRPr>
          </a:p>
        </p:txBody>
      </p:sp>
      <p:sp>
        <p:nvSpPr>
          <p:cNvPr id="8" name="テキスト ボックス 7">
            <a:extLst>
              <a:ext uri="{FF2B5EF4-FFF2-40B4-BE49-F238E27FC236}">
                <a16:creationId xmlns="" xmlns:a16="http://schemas.microsoft.com/office/drawing/2014/main" id="{9CCFEAE6-5563-B9A2-B8EC-1BFDEDAFB0B4}"/>
              </a:ext>
            </a:extLst>
          </p:cNvPr>
          <p:cNvSpPr txBox="1"/>
          <p:nvPr/>
        </p:nvSpPr>
        <p:spPr>
          <a:xfrm>
            <a:off x="401724" y="7129197"/>
            <a:ext cx="16014662" cy="1754326"/>
          </a:xfrm>
          <a:prstGeom prst="rect">
            <a:avLst/>
          </a:prstGeom>
          <a:noFill/>
        </p:spPr>
        <p:txBody>
          <a:bodyPr wrap="square" rtlCol="0">
            <a:spAutoFit/>
          </a:bodyPr>
          <a:lstStyle/>
          <a:p>
            <a:r>
              <a:rPr kumimoji="1" lang="en-US" altLang="ja-JP" sz="3600" dirty="0">
                <a:latin typeface="+mn-ea"/>
                <a:ea typeface="+mn-ea"/>
              </a:rPr>
              <a:t>key=</a:t>
            </a:r>
            <a:r>
              <a:rPr kumimoji="1" lang="ja-JP" altLang="en-US" sz="3600" dirty="0">
                <a:latin typeface="+mn-ea"/>
                <a:ea typeface="+mn-ea"/>
              </a:rPr>
              <a:t>関数名 オプションをつけると、ソート対象の各値に、まず関数 </a:t>
            </a:r>
            <a:r>
              <a:rPr kumimoji="1" lang="en-US" altLang="ja-JP" sz="3600" dirty="0">
                <a:latin typeface="+mn-ea"/>
                <a:ea typeface="+mn-ea"/>
              </a:rPr>
              <a:t>(</a:t>
            </a:r>
            <a:r>
              <a:rPr kumimoji="1" lang="ja-JP" altLang="en-US" sz="3600" dirty="0">
                <a:latin typeface="+mn-ea"/>
                <a:ea typeface="+mn-ea"/>
              </a:rPr>
              <a:t>今の場合は絶対値を求める </a:t>
            </a:r>
            <a:r>
              <a:rPr kumimoji="1" lang="en-US" altLang="ja-JP" sz="3600" dirty="0" err="1">
                <a:latin typeface="+mn-ea"/>
                <a:ea typeface="+mn-ea"/>
              </a:rPr>
              <a:t>np.abs</a:t>
            </a:r>
            <a:r>
              <a:rPr kumimoji="1" lang="en-US" altLang="ja-JP" sz="3600" dirty="0">
                <a:latin typeface="+mn-ea"/>
                <a:ea typeface="+mn-ea"/>
              </a:rPr>
              <a:t>) </a:t>
            </a:r>
            <a:r>
              <a:rPr kumimoji="1" lang="ja-JP" altLang="en-US" sz="3600" dirty="0">
                <a:latin typeface="+mn-ea"/>
                <a:ea typeface="+mn-ea"/>
              </a:rPr>
              <a:t>を適用してから、その戻り値に対してソートが行われるようになる。</a:t>
            </a:r>
            <a:endParaRPr lang="en-US" altLang="ja-JP" sz="3600" dirty="0">
              <a:latin typeface="+mn-ea"/>
              <a:ea typeface="+mn-ea"/>
            </a:endParaRPr>
          </a:p>
        </p:txBody>
      </p:sp>
      <p:sp>
        <p:nvSpPr>
          <p:cNvPr id="2" name="スライド番号プレースホルダー 1">
            <a:extLst>
              <a:ext uri="{FF2B5EF4-FFF2-40B4-BE49-F238E27FC236}">
                <a16:creationId xmlns="" xmlns:a16="http://schemas.microsoft.com/office/drawing/2014/main" id="{3D3D093F-4E05-FACF-5150-D2BD4A7B1EAC}"/>
              </a:ext>
            </a:extLst>
          </p:cNvPr>
          <p:cNvSpPr>
            <a:spLocks noGrp="1"/>
          </p:cNvSpPr>
          <p:nvPr>
            <p:ph type="sldNum" sz="quarter" idx="11"/>
          </p:nvPr>
        </p:nvSpPr>
        <p:spPr/>
        <p:txBody>
          <a:bodyPr/>
          <a:lstStyle/>
          <a:p>
            <a:pPr>
              <a:defRPr/>
            </a:pPr>
            <a:fld id="{E62AD30C-4FD0-4E41-9633-AA73C86D07D0}" type="slidenum">
              <a:rPr lang="ja-JP" altLang="en-US" smtClean="0"/>
              <a:pPr>
                <a:defRPr/>
              </a:pPr>
              <a:t>98</a:t>
            </a:fld>
            <a:endParaRPr lang="en-US" altLang="ja-JP" dirty="0"/>
          </a:p>
        </p:txBody>
      </p:sp>
    </p:spTree>
    <p:extLst>
      <p:ext uri="{BB962C8B-B14F-4D97-AF65-F5344CB8AC3E}">
        <p14:creationId xmlns:p14="http://schemas.microsoft.com/office/powerpoint/2010/main" val="32280064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951D1688-A754-3805-0D10-540A6275151E}"/>
              </a:ext>
            </a:extLst>
          </p:cNvPr>
          <p:cNvSpPr>
            <a:spLocks noGrp="1"/>
          </p:cNvSpPr>
          <p:nvPr>
            <p:ph type="title"/>
          </p:nvPr>
        </p:nvSpPr>
        <p:spPr/>
        <p:txBody>
          <a:bodyPr/>
          <a:lstStyle/>
          <a:p>
            <a:r>
              <a:rPr kumimoji="1" lang="ja-JP" altLang="en-US" dirty="0"/>
              <a:t>絶対値によるソート</a:t>
            </a:r>
          </a:p>
        </p:txBody>
      </p:sp>
      <p:sp>
        <p:nvSpPr>
          <p:cNvPr id="3" name="フッター プレースホルダー 2">
            <a:extLst>
              <a:ext uri="{FF2B5EF4-FFF2-40B4-BE49-F238E27FC236}">
                <a16:creationId xmlns="" xmlns:a16="http://schemas.microsoft.com/office/drawing/2014/main" id="{628D328D-0415-8DE0-3C51-4805351966F4}"/>
              </a:ext>
            </a:extLst>
          </p:cNvPr>
          <p:cNvSpPr>
            <a:spLocks noGrp="1"/>
          </p:cNvSpPr>
          <p:nvPr>
            <p:ph type="ftr" sz="quarter" idx="10"/>
          </p:nvPr>
        </p:nvSpPr>
        <p:spPr/>
        <p:txBody>
          <a:bodyPr/>
          <a:lstStyle/>
          <a:p>
            <a:r>
              <a:rPr lang="en-US" altLang="ja-JP"/>
              <a:t>Copyright © 2022 by INIAD</a:t>
            </a:r>
            <a:endParaRPr lang="en-US" altLang="en-US" dirty="0"/>
          </a:p>
        </p:txBody>
      </p:sp>
      <p:sp>
        <p:nvSpPr>
          <p:cNvPr id="4" name="スライド番号プレースホルダー 3">
            <a:extLst>
              <a:ext uri="{FF2B5EF4-FFF2-40B4-BE49-F238E27FC236}">
                <a16:creationId xmlns="" xmlns:a16="http://schemas.microsoft.com/office/drawing/2014/main" id="{39681A40-9744-8E37-6D7F-2C21A6F8EC14}"/>
              </a:ext>
            </a:extLst>
          </p:cNvPr>
          <p:cNvSpPr>
            <a:spLocks noGrp="1"/>
          </p:cNvSpPr>
          <p:nvPr>
            <p:ph type="sldNum" sz="quarter" idx="11"/>
          </p:nvPr>
        </p:nvSpPr>
        <p:spPr/>
        <p:txBody>
          <a:bodyPr/>
          <a:lstStyle/>
          <a:p>
            <a:pPr>
              <a:defRPr/>
            </a:pPr>
            <a:fld id="{E62AD30C-4FD0-4E41-9633-AA73C86D07D0}" type="slidenum">
              <a:rPr lang="ja-JP" altLang="en-US" smtClean="0"/>
              <a:pPr>
                <a:defRPr/>
              </a:pPr>
              <a:t>99</a:t>
            </a:fld>
            <a:endParaRPr lang="en-US" altLang="ja-JP" dirty="0"/>
          </a:p>
        </p:txBody>
      </p:sp>
      <p:sp>
        <p:nvSpPr>
          <p:cNvPr id="5" name="テキスト ボックス 4">
            <a:extLst>
              <a:ext uri="{FF2B5EF4-FFF2-40B4-BE49-F238E27FC236}">
                <a16:creationId xmlns="" xmlns:a16="http://schemas.microsoft.com/office/drawing/2014/main" id="{3C225A8E-972A-0CC4-C7C6-57493088526D}"/>
              </a:ext>
            </a:extLst>
          </p:cNvPr>
          <p:cNvSpPr txBox="1"/>
          <p:nvPr/>
        </p:nvSpPr>
        <p:spPr>
          <a:xfrm>
            <a:off x="839515" y="1546231"/>
            <a:ext cx="7346883" cy="707886"/>
          </a:xfrm>
          <a:prstGeom prst="rect">
            <a:avLst/>
          </a:prstGeom>
          <a:noFill/>
        </p:spPr>
        <p:txBody>
          <a:bodyPr wrap="none" rtlCol="0">
            <a:spAutoFit/>
          </a:bodyPr>
          <a:lstStyle/>
          <a:p>
            <a:r>
              <a:rPr kumimoji="1" lang="ja-JP" altLang="en-US" sz="4000" dirty="0">
                <a:latin typeface="+mn-ea"/>
                <a:ea typeface="+mn-ea"/>
              </a:rPr>
              <a:t>例</a:t>
            </a:r>
            <a:r>
              <a:rPr kumimoji="1" lang="en-US" altLang="ja-JP" sz="4000" dirty="0">
                <a:latin typeface="+mn-ea"/>
                <a:ea typeface="+mn-ea"/>
              </a:rPr>
              <a:t>: Series</a:t>
            </a:r>
            <a:r>
              <a:rPr kumimoji="1" lang="ja-JP" altLang="en-US" sz="4000" dirty="0">
                <a:latin typeface="+mn-ea"/>
                <a:ea typeface="+mn-ea"/>
              </a:rPr>
              <a:t>型の変数</a:t>
            </a:r>
            <a:r>
              <a:rPr lang="en-US" altLang="ja-JP" sz="4000" dirty="0">
                <a:latin typeface="+mn-ea"/>
                <a:ea typeface="+mn-ea"/>
              </a:rPr>
              <a:t> x </a:t>
            </a:r>
            <a:r>
              <a:rPr lang="ja-JP" altLang="en-US" sz="4000" dirty="0">
                <a:latin typeface="+mn-ea"/>
                <a:ea typeface="+mn-ea"/>
              </a:rPr>
              <a:t>のソート</a:t>
            </a:r>
            <a:endParaRPr kumimoji="1" lang="ja-JP" altLang="en-US" sz="4000" dirty="0">
              <a:latin typeface="+mn-ea"/>
              <a:ea typeface="+mn-ea"/>
            </a:endParaRPr>
          </a:p>
        </p:txBody>
      </p:sp>
      <p:sp>
        <p:nvSpPr>
          <p:cNvPr id="6" name="テキスト ボックス 5">
            <a:extLst>
              <a:ext uri="{FF2B5EF4-FFF2-40B4-BE49-F238E27FC236}">
                <a16:creationId xmlns="" xmlns:a16="http://schemas.microsoft.com/office/drawing/2014/main" id="{ACBBB3CF-F128-748D-2377-5177C204EE7E}"/>
              </a:ext>
            </a:extLst>
          </p:cNvPr>
          <p:cNvSpPr txBox="1"/>
          <p:nvPr/>
        </p:nvSpPr>
        <p:spPr>
          <a:xfrm>
            <a:off x="1379575" y="2294831"/>
            <a:ext cx="2448272" cy="3170099"/>
          </a:xfrm>
          <a:prstGeom prst="rect">
            <a:avLst/>
          </a:prstGeom>
          <a:noFill/>
        </p:spPr>
        <p:txBody>
          <a:bodyPr wrap="square" rtlCol="0">
            <a:spAutoFit/>
          </a:bodyPr>
          <a:lstStyle/>
          <a:p>
            <a:r>
              <a:rPr lang="en-US" altLang="ja-JP" sz="4000" dirty="0">
                <a:latin typeface="+mn-ea"/>
                <a:ea typeface="+mn-ea"/>
              </a:rPr>
              <a:t>x</a:t>
            </a:r>
          </a:p>
          <a:p>
            <a:r>
              <a:rPr kumimoji="1" lang="en-US" altLang="ja-JP" sz="4000" dirty="0">
                <a:latin typeface="Consolas" panose="020B0609020204030204" pitchFamily="49" charset="0"/>
                <a:ea typeface="+mn-ea"/>
              </a:rPr>
              <a:t>0   30</a:t>
            </a:r>
          </a:p>
          <a:p>
            <a:r>
              <a:rPr lang="en-US" altLang="ja-JP" sz="4000" dirty="0">
                <a:latin typeface="Consolas" panose="020B0609020204030204" pitchFamily="49" charset="0"/>
                <a:ea typeface="+mn-ea"/>
              </a:rPr>
              <a:t>1  -40</a:t>
            </a:r>
          </a:p>
          <a:p>
            <a:r>
              <a:rPr kumimoji="1" lang="en-US" altLang="ja-JP" sz="4000" dirty="0">
                <a:latin typeface="Consolas" panose="020B0609020204030204" pitchFamily="49" charset="0"/>
                <a:ea typeface="+mn-ea"/>
              </a:rPr>
              <a:t>2   20</a:t>
            </a:r>
          </a:p>
          <a:p>
            <a:r>
              <a:rPr lang="en-US" altLang="ja-JP" sz="4000" dirty="0">
                <a:latin typeface="Consolas" panose="020B0609020204030204" pitchFamily="49" charset="0"/>
                <a:ea typeface="+mn-ea"/>
              </a:rPr>
              <a:t>3  -10</a:t>
            </a:r>
            <a:endParaRPr kumimoji="1" lang="ja-JP" altLang="en-US" sz="4000" dirty="0">
              <a:latin typeface="Consolas" panose="020B0609020204030204" pitchFamily="49" charset="0"/>
              <a:ea typeface="+mn-ea"/>
            </a:endParaRPr>
          </a:p>
        </p:txBody>
      </p:sp>
      <p:sp>
        <p:nvSpPr>
          <p:cNvPr id="7" name="テキスト ボックス 6">
            <a:extLst>
              <a:ext uri="{FF2B5EF4-FFF2-40B4-BE49-F238E27FC236}">
                <a16:creationId xmlns="" xmlns:a16="http://schemas.microsoft.com/office/drawing/2014/main" id="{DD1A3FD6-E61C-BA7E-E5B9-F03842B270C3}"/>
              </a:ext>
            </a:extLst>
          </p:cNvPr>
          <p:cNvSpPr txBox="1"/>
          <p:nvPr/>
        </p:nvSpPr>
        <p:spPr>
          <a:xfrm>
            <a:off x="5301897" y="2297405"/>
            <a:ext cx="8134791" cy="3170099"/>
          </a:xfrm>
          <a:prstGeom prst="rect">
            <a:avLst/>
          </a:prstGeom>
          <a:noFill/>
        </p:spPr>
        <p:txBody>
          <a:bodyPr wrap="none" rtlCol="0">
            <a:spAutoFit/>
          </a:bodyPr>
          <a:lstStyle/>
          <a:p>
            <a:r>
              <a:rPr kumimoji="1" lang="en-US" altLang="ja-JP" sz="4000" dirty="0" err="1">
                <a:latin typeface="+mn-ea"/>
                <a:ea typeface="+mn-ea"/>
              </a:rPr>
              <a:t>x.sort_values</a:t>
            </a:r>
            <a:r>
              <a:rPr kumimoji="1" lang="en-US" altLang="ja-JP" sz="4000" dirty="0">
                <a:latin typeface="+mn-ea"/>
                <a:ea typeface="+mn-ea"/>
              </a:rPr>
              <a:t>(ascending=False)</a:t>
            </a:r>
          </a:p>
          <a:p>
            <a:r>
              <a:rPr kumimoji="1" lang="en-US" altLang="ja-JP" sz="4000" dirty="0">
                <a:latin typeface="Consolas" panose="020B0609020204030204" pitchFamily="49" charset="0"/>
                <a:ea typeface="+mn-ea"/>
              </a:rPr>
              <a:t>0   30</a:t>
            </a:r>
          </a:p>
          <a:p>
            <a:r>
              <a:rPr lang="en-US" altLang="ja-JP" sz="4000" dirty="0">
                <a:latin typeface="Consolas" panose="020B0609020204030204" pitchFamily="49" charset="0"/>
                <a:ea typeface="+mn-ea"/>
              </a:rPr>
              <a:t>1   20</a:t>
            </a:r>
          </a:p>
          <a:p>
            <a:r>
              <a:rPr kumimoji="1" lang="en-US" altLang="ja-JP" sz="4000" dirty="0">
                <a:latin typeface="Consolas" panose="020B0609020204030204" pitchFamily="49" charset="0"/>
                <a:ea typeface="+mn-ea"/>
              </a:rPr>
              <a:t>2  -10</a:t>
            </a:r>
          </a:p>
          <a:p>
            <a:r>
              <a:rPr lang="en-US" altLang="ja-JP" sz="4000" dirty="0">
                <a:latin typeface="Consolas" panose="020B0609020204030204" pitchFamily="49" charset="0"/>
                <a:ea typeface="+mn-ea"/>
              </a:rPr>
              <a:t>3  -40</a:t>
            </a:r>
            <a:endParaRPr kumimoji="1" lang="ja-JP" altLang="en-US" sz="4000" dirty="0">
              <a:latin typeface="+mn-ea"/>
              <a:ea typeface="+mn-ea"/>
            </a:endParaRPr>
          </a:p>
        </p:txBody>
      </p:sp>
      <p:sp>
        <p:nvSpPr>
          <p:cNvPr id="8" name="矢印: 右 7">
            <a:extLst>
              <a:ext uri="{FF2B5EF4-FFF2-40B4-BE49-F238E27FC236}">
                <a16:creationId xmlns="" xmlns:a16="http://schemas.microsoft.com/office/drawing/2014/main" id="{F17F15ED-8682-074A-0029-49637B34F1E2}"/>
              </a:ext>
            </a:extLst>
          </p:cNvPr>
          <p:cNvSpPr/>
          <p:nvPr/>
        </p:nvSpPr>
        <p:spPr bwMode="auto">
          <a:xfrm>
            <a:off x="3882910" y="3662983"/>
            <a:ext cx="681962" cy="1080120"/>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9" name="テキスト ボックス 8">
            <a:extLst>
              <a:ext uri="{FF2B5EF4-FFF2-40B4-BE49-F238E27FC236}">
                <a16:creationId xmlns="" xmlns:a16="http://schemas.microsoft.com/office/drawing/2014/main" id="{B9DBBAF1-7C5E-15C0-BD0A-108ACC0F5ED2}"/>
              </a:ext>
            </a:extLst>
          </p:cNvPr>
          <p:cNvSpPr txBox="1"/>
          <p:nvPr/>
        </p:nvSpPr>
        <p:spPr>
          <a:xfrm>
            <a:off x="1379575" y="5981192"/>
            <a:ext cx="2448272" cy="3170099"/>
          </a:xfrm>
          <a:prstGeom prst="rect">
            <a:avLst/>
          </a:prstGeom>
          <a:noFill/>
        </p:spPr>
        <p:txBody>
          <a:bodyPr wrap="square" rtlCol="0">
            <a:spAutoFit/>
          </a:bodyPr>
          <a:lstStyle/>
          <a:p>
            <a:r>
              <a:rPr lang="en-US" altLang="ja-JP" sz="4000" dirty="0">
                <a:latin typeface="+mn-ea"/>
                <a:ea typeface="+mn-ea"/>
              </a:rPr>
              <a:t>x</a:t>
            </a:r>
          </a:p>
          <a:p>
            <a:r>
              <a:rPr kumimoji="1" lang="en-US" altLang="ja-JP" sz="4000" dirty="0">
                <a:latin typeface="Consolas" panose="020B0609020204030204" pitchFamily="49" charset="0"/>
                <a:ea typeface="+mn-ea"/>
              </a:rPr>
              <a:t>0   30</a:t>
            </a:r>
          </a:p>
          <a:p>
            <a:r>
              <a:rPr lang="en-US" altLang="ja-JP" sz="4000" dirty="0">
                <a:latin typeface="Consolas" panose="020B0609020204030204" pitchFamily="49" charset="0"/>
                <a:ea typeface="+mn-ea"/>
              </a:rPr>
              <a:t>1  -40</a:t>
            </a:r>
          </a:p>
          <a:p>
            <a:r>
              <a:rPr kumimoji="1" lang="en-US" altLang="ja-JP" sz="4000" dirty="0">
                <a:latin typeface="Consolas" panose="020B0609020204030204" pitchFamily="49" charset="0"/>
                <a:ea typeface="+mn-ea"/>
              </a:rPr>
              <a:t>2   20</a:t>
            </a:r>
          </a:p>
          <a:p>
            <a:r>
              <a:rPr lang="en-US" altLang="ja-JP" sz="4000" dirty="0">
                <a:latin typeface="Consolas" panose="020B0609020204030204" pitchFamily="49" charset="0"/>
                <a:ea typeface="+mn-ea"/>
              </a:rPr>
              <a:t>3  -10</a:t>
            </a:r>
            <a:endParaRPr kumimoji="1" lang="ja-JP" altLang="en-US" sz="4000" dirty="0">
              <a:latin typeface="Consolas" panose="020B0609020204030204" pitchFamily="49" charset="0"/>
              <a:ea typeface="+mn-ea"/>
            </a:endParaRPr>
          </a:p>
        </p:txBody>
      </p:sp>
      <p:sp>
        <p:nvSpPr>
          <p:cNvPr id="10" name="テキスト ボックス 9">
            <a:extLst>
              <a:ext uri="{FF2B5EF4-FFF2-40B4-BE49-F238E27FC236}">
                <a16:creationId xmlns="" xmlns:a16="http://schemas.microsoft.com/office/drawing/2014/main" id="{18C34DA4-8498-8EEB-8343-6272D502891A}"/>
              </a:ext>
            </a:extLst>
          </p:cNvPr>
          <p:cNvSpPr txBox="1"/>
          <p:nvPr/>
        </p:nvSpPr>
        <p:spPr>
          <a:xfrm>
            <a:off x="5295452" y="6045350"/>
            <a:ext cx="11668451" cy="3170099"/>
          </a:xfrm>
          <a:prstGeom prst="rect">
            <a:avLst/>
          </a:prstGeom>
          <a:noFill/>
        </p:spPr>
        <p:txBody>
          <a:bodyPr wrap="none" rtlCol="0">
            <a:spAutoFit/>
          </a:bodyPr>
          <a:lstStyle/>
          <a:p>
            <a:r>
              <a:rPr kumimoji="1" lang="en-US" altLang="ja-JP" sz="4000" dirty="0" err="1">
                <a:latin typeface="+mn-ea"/>
                <a:ea typeface="+mn-ea"/>
              </a:rPr>
              <a:t>x.sort_values</a:t>
            </a:r>
            <a:r>
              <a:rPr kumimoji="1" lang="en-US" altLang="ja-JP" sz="4000" dirty="0">
                <a:latin typeface="+mn-ea"/>
                <a:ea typeface="+mn-ea"/>
              </a:rPr>
              <a:t>(</a:t>
            </a:r>
            <a:r>
              <a:rPr kumimoji="1" lang="en-US" altLang="ja-JP" sz="4000" b="1" dirty="0">
                <a:solidFill>
                  <a:srgbClr val="FF0000"/>
                </a:solidFill>
                <a:latin typeface="+mn-ea"/>
                <a:ea typeface="+mn-ea"/>
              </a:rPr>
              <a:t>key=</a:t>
            </a:r>
            <a:r>
              <a:rPr kumimoji="1" lang="en-US" altLang="ja-JP" sz="4000" b="1" dirty="0" err="1">
                <a:solidFill>
                  <a:srgbClr val="0000FF"/>
                </a:solidFill>
                <a:latin typeface="+mn-ea"/>
                <a:ea typeface="+mn-ea"/>
              </a:rPr>
              <a:t>np.abs</a:t>
            </a:r>
            <a:r>
              <a:rPr kumimoji="1" lang="en-US" altLang="ja-JP" sz="4000" b="1" dirty="0">
                <a:solidFill>
                  <a:srgbClr val="FF0000"/>
                </a:solidFill>
                <a:latin typeface="+mn-ea"/>
                <a:ea typeface="+mn-ea"/>
              </a:rPr>
              <a:t>, </a:t>
            </a:r>
            <a:r>
              <a:rPr kumimoji="1" lang="en-US" altLang="ja-JP" sz="4000" dirty="0">
                <a:latin typeface="+mn-ea"/>
                <a:ea typeface="+mn-ea"/>
              </a:rPr>
              <a:t>ascending=False)</a:t>
            </a:r>
          </a:p>
          <a:p>
            <a:r>
              <a:rPr kumimoji="1" lang="en-US" altLang="ja-JP" sz="4000" dirty="0">
                <a:latin typeface="Consolas" panose="020B0609020204030204" pitchFamily="49" charset="0"/>
                <a:ea typeface="+mn-ea"/>
              </a:rPr>
              <a:t>0  -40   </a:t>
            </a:r>
            <a:r>
              <a:rPr kumimoji="1" lang="ja-JP" altLang="en-US" sz="4000" dirty="0">
                <a:latin typeface="Consolas" panose="020B0609020204030204" pitchFamily="49" charset="0"/>
                <a:ea typeface="+mn-ea"/>
              </a:rPr>
              <a:t>← </a:t>
            </a:r>
            <a:r>
              <a:rPr kumimoji="1" lang="en-US" altLang="ja-JP" sz="4000" dirty="0" err="1">
                <a:latin typeface="Consolas" panose="020B0609020204030204" pitchFamily="49" charset="0"/>
                <a:ea typeface="+mn-ea"/>
              </a:rPr>
              <a:t>np.abs</a:t>
            </a:r>
            <a:r>
              <a:rPr kumimoji="1" lang="en-US" altLang="ja-JP" sz="4000" dirty="0">
                <a:latin typeface="Consolas" panose="020B0609020204030204" pitchFamily="49" charset="0"/>
                <a:ea typeface="+mn-ea"/>
              </a:rPr>
              <a:t>(-40) = </a:t>
            </a:r>
            <a:r>
              <a:rPr kumimoji="1" lang="en-US" altLang="ja-JP" sz="4000" dirty="0">
                <a:solidFill>
                  <a:srgbClr val="0000FF"/>
                </a:solidFill>
                <a:latin typeface="Consolas" panose="020B0609020204030204" pitchFamily="49" charset="0"/>
                <a:ea typeface="+mn-ea"/>
              </a:rPr>
              <a:t>40</a:t>
            </a:r>
          </a:p>
          <a:p>
            <a:r>
              <a:rPr lang="en-US" altLang="ja-JP" sz="4000" dirty="0">
                <a:latin typeface="Consolas" panose="020B0609020204030204" pitchFamily="49" charset="0"/>
                <a:ea typeface="+mn-ea"/>
              </a:rPr>
              <a:t>1   30</a:t>
            </a:r>
            <a:r>
              <a:rPr kumimoji="1" lang="en-US" altLang="ja-JP" sz="4000" dirty="0">
                <a:latin typeface="Consolas" panose="020B0609020204030204" pitchFamily="49" charset="0"/>
                <a:ea typeface="+mn-ea"/>
              </a:rPr>
              <a:t>   </a:t>
            </a:r>
            <a:r>
              <a:rPr kumimoji="1" lang="ja-JP" altLang="en-US" sz="4000" dirty="0">
                <a:latin typeface="Consolas" panose="020B0609020204030204" pitchFamily="49" charset="0"/>
                <a:ea typeface="+mn-ea"/>
              </a:rPr>
              <a:t>← </a:t>
            </a:r>
            <a:r>
              <a:rPr kumimoji="1" lang="en-US" altLang="ja-JP" sz="4000" dirty="0" err="1">
                <a:latin typeface="Consolas" panose="020B0609020204030204" pitchFamily="49" charset="0"/>
                <a:ea typeface="+mn-ea"/>
              </a:rPr>
              <a:t>np.abs</a:t>
            </a:r>
            <a:r>
              <a:rPr kumimoji="1" lang="en-US" altLang="ja-JP" sz="4000" dirty="0">
                <a:latin typeface="Consolas" panose="020B0609020204030204" pitchFamily="49" charset="0"/>
                <a:ea typeface="+mn-ea"/>
              </a:rPr>
              <a:t>(30) = </a:t>
            </a:r>
            <a:r>
              <a:rPr lang="en-US" altLang="ja-JP" sz="4000" dirty="0">
                <a:solidFill>
                  <a:srgbClr val="0000FF"/>
                </a:solidFill>
                <a:latin typeface="Consolas" panose="020B0609020204030204" pitchFamily="49" charset="0"/>
                <a:ea typeface="+mn-ea"/>
              </a:rPr>
              <a:t>3</a:t>
            </a:r>
            <a:r>
              <a:rPr kumimoji="1" lang="en-US" altLang="ja-JP" sz="4000" dirty="0">
                <a:solidFill>
                  <a:srgbClr val="0000FF"/>
                </a:solidFill>
                <a:latin typeface="Consolas" panose="020B0609020204030204" pitchFamily="49" charset="0"/>
                <a:ea typeface="+mn-ea"/>
              </a:rPr>
              <a:t>0</a:t>
            </a:r>
            <a:endParaRPr lang="en-US" altLang="ja-JP" sz="4000" dirty="0">
              <a:solidFill>
                <a:srgbClr val="0000FF"/>
              </a:solidFill>
              <a:latin typeface="Consolas" panose="020B0609020204030204" pitchFamily="49" charset="0"/>
              <a:ea typeface="+mn-ea"/>
            </a:endParaRPr>
          </a:p>
          <a:p>
            <a:r>
              <a:rPr kumimoji="1" lang="en-US" altLang="ja-JP" sz="4000" dirty="0">
                <a:latin typeface="Consolas" panose="020B0609020204030204" pitchFamily="49" charset="0"/>
                <a:ea typeface="+mn-ea"/>
              </a:rPr>
              <a:t>2   20   </a:t>
            </a:r>
            <a:r>
              <a:rPr kumimoji="1" lang="ja-JP" altLang="en-US" sz="4000" dirty="0">
                <a:latin typeface="Consolas" panose="020B0609020204030204" pitchFamily="49" charset="0"/>
                <a:ea typeface="+mn-ea"/>
              </a:rPr>
              <a:t>← </a:t>
            </a:r>
            <a:r>
              <a:rPr kumimoji="1" lang="en-US" altLang="ja-JP" sz="4000" dirty="0" err="1">
                <a:latin typeface="Consolas" panose="020B0609020204030204" pitchFamily="49" charset="0"/>
                <a:ea typeface="+mn-ea"/>
              </a:rPr>
              <a:t>np.abs</a:t>
            </a:r>
            <a:r>
              <a:rPr kumimoji="1" lang="en-US" altLang="ja-JP" sz="4000" dirty="0">
                <a:latin typeface="Consolas" panose="020B0609020204030204" pitchFamily="49" charset="0"/>
                <a:ea typeface="+mn-ea"/>
              </a:rPr>
              <a:t>(20) = </a:t>
            </a:r>
            <a:r>
              <a:rPr lang="en-US" altLang="ja-JP" sz="4000" dirty="0">
                <a:solidFill>
                  <a:srgbClr val="0000FF"/>
                </a:solidFill>
                <a:latin typeface="Consolas" panose="020B0609020204030204" pitchFamily="49" charset="0"/>
                <a:ea typeface="+mn-ea"/>
              </a:rPr>
              <a:t>2</a:t>
            </a:r>
            <a:r>
              <a:rPr kumimoji="1" lang="en-US" altLang="ja-JP" sz="4000" dirty="0">
                <a:solidFill>
                  <a:srgbClr val="0000FF"/>
                </a:solidFill>
                <a:latin typeface="Consolas" panose="020B0609020204030204" pitchFamily="49" charset="0"/>
                <a:ea typeface="+mn-ea"/>
              </a:rPr>
              <a:t>0</a:t>
            </a:r>
          </a:p>
          <a:p>
            <a:r>
              <a:rPr lang="en-US" altLang="ja-JP" sz="4000" dirty="0">
                <a:latin typeface="Consolas" panose="020B0609020204030204" pitchFamily="49" charset="0"/>
                <a:ea typeface="+mn-ea"/>
              </a:rPr>
              <a:t>3  -10</a:t>
            </a:r>
            <a:r>
              <a:rPr kumimoji="1" lang="en-US" altLang="ja-JP" sz="4000" dirty="0">
                <a:latin typeface="Consolas" panose="020B0609020204030204" pitchFamily="49" charset="0"/>
                <a:ea typeface="+mn-ea"/>
              </a:rPr>
              <a:t>   </a:t>
            </a:r>
            <a:r>
              <a:rPr kumimoji="1" lang="ja-JP" altLang="en-US" sz="4000" dirty="0">
                <a:latin typeface="Consolas" panose="020B0609020204030204" pitchFamily="49" charset="0"/>
                <a:ea typeface="+mn-ea"/>
              </a:rPr>
              <a:t>← </a:t>
            </a:r>
            <a:r>
              <a:rPr kumimoji="1" lang="en-US" altLang="ja-JP" sz="4000" dirty="0" err="1">
                <a:latin typeface="Consolas" panose="020B0609020204030204" pitchFamily="49" charset="0"/>
                <a:ea typeface="+mn-ea"/>
              </a:rPr>
              <a:t>np.abs</a:t>
            </a:r>
            <a:r>
              <a:rPr kumimoji="1" lang="en-US" altLang="ja-JP" sz="4000" dirty="0">
                <a:latin typeface="Consolas" panose="020B0609020204030204" pitchFamily="49" charset="0"/>
                <a:ea typeface="+mn-ea"/>
              </a:rPr>
              <a:t>(-10) = </a:t>
            </a:r>
            <a:r>
              <a:rPr lang="en-US" altLang="ja-JP" sz="4000" dirty="0">
                <a:solidFill>
                  <a:srgbClr val="0000FF"/>
                </a:solidFill>
                <a:latin typeface="Consolas" panose="020B0609020204030204" pitchFamily="49" charset="0"/>
                <a:ea typeface="+mn-ea"/>
              </a:rPr>
              <a:t>1</a:t>
            </a:r>
            <a:r>
              <a:rPr kumimoji="1" lang="en-US" altLang="ja-JP" sz="4000" dirty="0">
                <a:solidFill>
                  <a:srgbClr val="0000FF"/>
                </a:solidFill>
                <a:latin typeface="Consolas" panose="020B0609020204030204" pitchFamily="49" charset="0"/>
                <a:ea typeface="+mn-ea"/>
              </a:rPr>
              <a:t>0</a:t>
            </a:r>
            <a:endParaRPr kumimoji="1" lang="ja-JP" altLang="en-US" sz="4000" dirty="0">
              <a:solidFill>
                <a:srgbClr val="0000FF"/>
              </a:solidFill>
              <a:latin typeface="+mn-ea"/>
              <a:ea typeface="+mn-ea"/>
            </a:endParaRPr>
          </a:p>
        </p:txBody>
      </p:sp>
      <p:sp>
        <p:nvSpPr>
          <p:cNvPr id="11" name="矢印: 右 10">
            <a:extLst>
              <a:ext uri="{FF2B5EF4-FFF2-40B4-BE49-F238E27FC236}">
                <a16:creationId xmlns="" xmlns:a16="http://schemas.microsoft.com/office/drawing/2014/main" id="{CD4BEFFB-3772-4AB1-0A44-1A12310D022F}"/>
              </a:ext>
            </a:extLst>
          </p:cNvPr>
          <p:cNvSpPr/>
          <p:nvPr/>
        </p:nvSpPr>
        <p:spPr bwMode="auto">
          <a:xfrm>
            <a:off x="3882910" y="7407399"/>
            <a:ext cx="681962" cy="1080120"/>
          </a:xfrm>
          <a:prstGeom prst="rightArrow">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ＤＦＧ平成ゴシック体W7" pitchFamily="50" charset="-128"/>
              <a:ea typeface="ＤＦＧ平成ゴシック体W7" pitchFamily="50" charset="-128"/>
            </a:endParaRPr>
          </a:p>
        </p:txBody>
      </p:sp>
      <p:sp>
        <p:nvSpPr>
          <p:cNvPr id="12" name="テキスト ボックス 11">
            <a:extLst>
              <a:ext uri="{FF2B5EF4-FFF2-40B4-BE49-F238E27FC236}">
                <a16:creationId xmlns="" xmlns:a16="http://schemas.microsoft.com/office/drawing/2014/main" id="{9DF11BC4-CA88-F493-D939-EC7B5C7B8557}"/>
              </a:ext>
            </a:extLst>
          </p:cNvPr>
          <p:cNvSpPr txBox="1"/>
          <p:nvPr/>
        </p:nvSpPr>
        <p:spPr>
          <a:xfrm>
            <a:off x="7755433" y="5245850"/>
            <a:ext cx="8523808" cy="707886"/>
          </a:xfrm>
          <a:prstGeom prst="rect">
            <a:avLst/>
          </a:prstGeom>
          <a:noFill/>
        </p:spPr>
        <p:txBody>
          <a:bodyPr wrap="none" rtlCol="0">
            <a:spAutoFit/>
          </a:bodyPr>
          <a:lstStyle/>
          <a:p>
            <a:r>
              <a:rPr kumimoji="1" lang="en-US" altLang="ja-JP" sz="4000" dirty="0" err="1">
                <a:solidFill>
                  <a:srgbClr val="0000FF"/>
                </a:solidFill>
                <a:latin typeface="+mn-ea"/>
                <a:ea typeface="+mn-ea"/>
              </a:rPr>
              <a:t>np.abs</a:t>
            </a:r>
            <a:r>
              <a:rPr kumimoji="1" lang="ja-JP" altLang="en-US" sz="4000" dirty="0">
                <a:solidFill>
                  <a:srgbClr val="0000FF"/>
                </a:solidFill>
                <a:latin typeface="+mn-ea"/>
                <a:ea typeface="+mn-ea"/>
              </a:rPr>
              <a:t>を適用してからソートされる</a:t>
            </a:r>
          </a:p>
        </p:txBody>
      </p:sp>
    </p:spTree>
    <p:extLst>
      <p:ext uri="{BB962C8B-B14F-4D97-AF65-F5344CB8AC3E}">
        <p14:creationId xmlns:p14="http://schemas.microsoft.com/office/powerpoint/2010/main" val="3063980911"/>
      </p:ext>
    </p:extLst>
  </p:cSld>
  <p:clrMapOvr>
    <a:masterClrMapping/>
  </p:clrMapOvr>
</p:sld>
</file>

<file path=ppt/theme/theme1.xml><?xml version="1.0" encoding="utf-8"?>
<a:theme xmlns:a="http://schemas.openxmlformats.org/drawingml/2006/main" name="7_元OHP">
  <a:themeElements>
    <a:clrScheme name="白バック">
      <a:dk1>
        <a:srgbClr val="000000"/>
      </a:dk1>
      <a:lt1>
        <a:srgbClr val="FFFFFF"/>
      </a:lt1>
      <a:dk2>
        <a:srgbClr val="3E3E3E"/>
      </a:dk2>
      <a:lt2>
        <a:srgbClr val="FFFFCC"/>
      </a:lt2>
      <a:accent1>
        <a:srgbClr val="009900"/>
      </a:accent1>
      <a:accent2>
        <a:srgbClr val="99CC00"/>
      </a:accent2>
      <a:accent3>
        <a:srgbClr val="CC0000"/>
      </a:accent3>
      <a:accent4>
        <a:srgbClr val="0033CC"/>
      </a:accent4>
      <a:accent5>
        <a:srgbClr val="FF9900"/>
      </a:accent5>
      <a:accent6>
        <a:srgbClr val="8B8B8B"/>
      </a:accent6>
      <a:hlink>
        <a:srgbClr val="3366FF"/>
      </a:hlink>
      <a:folHlink>
        <a:srgbClr val="7030A0"/>
      </a:folHlink>
    </a:clrScheme>
    <a:fontScheme name="メイリオ">
      <a:majorFont>
        <a:latin typeface="Century Gothic"/>
        <a:ea typeface="メイリオ"/>
        <a:cs typeface=""/>
      </a:majorFont>
      <a:minorFont>
        <a:latin typeface="Century Gothic"/>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lnDef>
  </a:objectDefaults>
  <a:extraClrSchemeLst>
    <a:extraClrScheme>
      <a:clrScheme name="4_元OHP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4_元OHP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4_元OHP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69008</TotalTime>
  <Words>9925</Words>
  <Application>Microsoft Office PowerPoint</Application>
  <PresentationFormat>ユーザー設定</PresentationFormat>
  <Paragraphs>1359</Paragraphs>
  <Slides>133</Slides>
  <Notes>1</Notes>
  <HiddenSlides>0</HiddenSlides>
  <MMClips>0</MMClips>
  <ScaleCrop>false</ScaleCrop>
  <HeadingPairs>
    <vt:vector size="6" baseType="variant">
      <vt:variant>
        <vt:lpstr>使用されているフォント</vt:lpstr>
      </vt:variant>
      <vt:variant>
        <vt:i4>16</vt:i4>
      </vt:variant>
      <vt:variant>
        <vt:lpstr>テーマ</vt:lpstr>
      </vt:variant>
      <vt:variant>
        <vt:i4>1</vt:i4>
      </vt:variant>
      <vt:variant>
        <vt:lpstr>スライド タイトル</vt:lpstr>
      </vt:variant>
      <vt:variant>
        <vt:i4>133</vt:i4>
      </vt:variant>
    </vt:vector>
  </HeadingPairs>
  <TitlesOfParts>
    <vt:vector size="150" baseType="lpstr">
      <vt:lpstr>ＤＦＧ華康ゴシック体W2</vt:lpstr>
      <vt:lpstr>ＤＦＧ平成ゴシック体W5</vt:lpstr>
      <vt:lpstr>ＤＦＧ平成ゴシック体W7</vt:lpstr>
      <vt:lpstr>HGP創英角ｺﾞｼｯｸUB</vt:lpstr>
      <vt:lpstr>M+ 1c thin</vt:lpstr>
      <vt:lpstr>ＭＳ Ｐゴシック</vt:lpstr>
      <vt:lpstr>ＭＳ Ｐ明朝</vt:lpstr>
      <vt:lpstr>メイリオ</vt:lpstr>
      <vt:lpstr>Arial</vt:lpstr>
      <vt:lpstr>Arial Black</vt:lpstr>
      <vt:lpstr>Cambria Math</vt:lpstr>
      <vt:lpstr>Century Gothic</vt:lpstr>
      <vt:lpstr>Consolas</vt:lpstr>
      <vt:lpstr>Symbol</vt:lpstr>
      <vt:lpstr>Times</vt:lpstr>
      <vt:lpstr>Wingdings</vt:lpstr>
      <vt:lpstr>7_元OHP</vt:lpstr>
      <vt:lpstr>PowerPoint プレゼンテーション</vt:lpstr>
      <vt:lpstr>1. 相関分析の復習</vt:lpstr>
      <vt:lpstr>相関係数の復習</vt:lpstr>
      <vt:lpstr>相関関係</vt:lpstr>
      <vt:lpstr>相関関係の例</vt:lpstr>
      <vt:lpstr>例題   </vt:lpstr>
      <vt:lpstr>結果</vt:lpstr>
      <vt:lpstr>結果</vt:lpstr>
      <vt:lpstr>相関分析の注意点</vt:lpstr>
      <vt:lpstr>2. 疑似相関と偏相関係数</vt:lpstr>
      <vt:lpstr>見かけ上の相関</vt:lpstr>
      <vt:lpstr>見かけ上の相関</vt:lpstr>
      <vt:lpstr>見かけ上の相関（疑似相関）</vt:lpstr>
      <vt:lpstr>偏相関係数</vt:lpstr>
      <vt:lpstr>【参考】幾何学的イメージ</vt:lpstr>
      <vt:lpstr>例題(再掲)   </vt:lpstr>
      <vt:lpstr>結果(再掲) </vt:lpstr>
      <vt:lpstr>実際のからくり</vt:lpstr>
      <vt:lpstr>年齢の影響を除く</vt:lpstr>
      <vt:lpstr>年齢の影響を除く</vt:lpstr>
      <vt:lpstr>年齢の影響を除く</vt:lpstr>
      <vt:lpstr>年齢の影響を除く</vt:lpstr>
      <vt:lpstr>年齢の影響を除く</vt:lpstr>
      <vt:lpstr>相関係数行列から偏相関係数行列を求める</vt:lpstr>
      <vt:lpstr>年齢の影響を除く</vt:lpstr>
      <vt:lpstr>PowerPoint プレゼンテーション</vt:lpstr>
      <vt:lpstr>PowerPoint プレゼンテーション</vt:lpstr>
      <vt:lpstr>PowerPoint プレゼンテーション</vt:lpstr>
      <vt:lpstr>PowerPoint プレゼンテーション</vt:lpstr>
      <vt:lpstr>年齢の影響を除く</vt:lpstr>
      <vt:lpstr>相関係数行列と偏相関係数行列</vt:lpstr>
      <vt:lpstr>PowerPoint プレゼンテーション</vt:lpstr>
      <vt:lpstr>PowerPoint プレゼンテーション</vt:lpstr>
      <vt:lpstr>パス図で用いるオブジェクト</vt:lpstr>
      <vt:lpstr>外生変数と内生変数</vt:lpstr>
      <vt:lpstr>外生変数と内生変数</vt:lpstr>
      <vt:lpstr>例</vt:lpstr>
      <vt:lpstr>例</vt:lpstr>
      <vt:lpstr>例（因果関係）</vt:lpstr>
      <vt:lpstr>例（相関関係）</vt:lpstr>
      <vt:lpstr>PowerPoint プレゼンテーション</vt:lpstr>
      <vt:lpstr>複数の原因</vt:lpstr>
      <vt:lpstr>複数の原因</vt:lpstr>
      <vt:lpstr>複数の原因</vt:lpstr>
      <vt:lpstr>複数の結果</vt:lpstr>
      <vt:lpstr>誤差どうしの関係</vt:lpstr>
      <vt:lpstr>誤差どうしの関係</vt:lpstr>
      <vt:lpstr>誤差どうしの関係=偏相関</vt:lpstr>
      <vt:lpstr>偏相関：例題のケース</vt:lpstr>
      <vt:lpstr>PowerPoint プレゼンテーション</vt:lpstr>
      <vt:lpstr>まとめて表現</vt:lpstr>
      <vt:lpstr>まとめて表現</vt:lpstr>
      <vt:lpstr>潜在変数</vt:lpstr>
      <vt:lpstr>潜在変数</vt:lpstr>
      <vt:lpstr>潜在変数</vt:lpstr>
      <vt:lpstr>潜在変数</vt:lpstr>
      <vt:lpstr>因子分析との関連</vt:lpstr>
      <vt:lpstr>4. 重回帰分析の発展①</vt:lpstr>
      <vt:lpstr>線形（重）回帰分析の前提</vt:lpstr>
      <vt:lpstr>ガウス・マルコフの定理</vt:lpstr>
      <vt:lpstr>PowerPoint プレゼンテーション</vt:lpstr>
      <vt:lpstr>回帰直線とは</vt:lpstr>
      <vt:lpstr>(再掲) 回帰分析の応用</vt:lpstr>
      <vt:lpstr>線形重回帰</vt:lpstr>
      <vt:lpstr>偏回帰係数の求め方 (線形重回帰)</vt:lpstr>
      <vt:lpstr>PowerPoint プレゼンテーション</vt:lpstr>
      <vt:lpstr>偏回帰係数のもつ意味</vt:lpstr>
      <vt:lpstr>偏回帰係数のもつ意味</vt:lpstr>
      <vt:lpstr>偏回帰係数のもつ意味</vt:lpstr>
      <vt:lpstr>偏回帰係数のもつ意味</vt:lpstr>
      <vt:lpstr>標準化すると</vt:lpstr>
      <vt:lpstr>カテゴリー変数が含まれていたら</vt:lpstr>
      <vt:lpstr>カテゴリー変数が含まれていたら</vt:lpstr>
      <vt:lpstr>ダミー変数化の意味</vt:lpstr>
      <vt:lpstr>4-2. 線形重回帰のプログラミング</vt:lpstr>
      <vt:lpstr>CSVファイルのデータの概要</vt:lpstr>
      <vt:lpstr>CSVファイルのデータの概要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カテゴリー変数の数値化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線形重回帰の計算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標準化の方法(scale利用)</vt:lpstr>
      <vt:lpstr>PowerPoint プレゼンテーション</vt:lpstr>
      <vt:lpstr>PowerPoint プレゼンテーション</vt:lpstr>
      <vt:lpstr>PowerPoint プレゼンテーション</vt:lpstr>
      <vt:lpstr>絶対値によるソート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4-3. 重回帰分析の検定と説明変数選択</vt:lpstr>
      <vt:lpstr>重回帰分析の流れ</vt:lpstr>
      <vt:lpstr>重回帰分析の流れ</vt:lpstr>
      <vt:lpstr>PowerPoint プレゼンテーション</vt:lpstr>
      <vt:lpstr>線形の回帰分析における検定</vt:lpstr>
      <vt:lpstr>線形の回帰分析における検定</vt:lpstr>
      <vt:lpstr>線形の回帰分析における検定</vt:lpstr>
      <vt:lpstr>線形の回帰分析における検定</vt:lpstr>
      <vt:lpstr>線形の回帰分析における検定</vt:lpstr>
      <vt:lpstr>Pythonによる重回帰式の包括的検定</vt:lpstr>
      <vt:lpstr>Pythonによる重回帰式の包括的検定</vt:lpstr>
      <vt:lpstr>PowerPoint プレゼンテーション</vt:lpstr>
      <vt:lpstr>AIC（赤池情報量規準）</vt:lpstr>
      <vt:lpstr>AIC（赤池情報量規準）</vt:lpstr>
      <vt:lpstr>AIC（赤池情報量規準）</vt:lpstr>
      <vt:lpstr>【参考】AICと情報量規準</vt:lpstr>
      <vt:lpstr>4-4. 説明変数選択</vt:lpstr>
      <vt:lpstr>重回帰分析における変数選択とは</vt:lpstr>
      <vt:lpstr>重回帰分析における変数選択とは</vt:lpstr>
      <vt:lpstr>PowerPoint プレゼンテーション</vt:lpstr>
      <vt:lpstr>PowerPoint プレゼンテーション</vt:lpstr>
      <vt:lpstr>PowerPoint プレゼンテーション</vt:lpstr>
      <vt:lpstr>PowerPoint プレゼンテーション</vt:lpstr>
      <vt:lpstr>説明変数選択の注意事項</vt:lpstr>
      <vt:lpstr>説明変数選択の注意事項</vt:lpstr>
      <vt:lpstr>PowerPoint プレゼンテーション</vt:lpstr>
      <vt:lpstr>PowerPoint プレゼンテーション</vt:lpstr>
      <vt:lpstr>PowerPoint プレゼンテーション</vt:lpstr>
      <vt:lpstr>学習のまとめ（チェックリスト）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CS概論スライド</dc:title>
  <dc:creator>Jun</dc:creator>
  <cp:lastModifiedBy>本多泰理</cp:lastModifiedBy>
  <cp:revision>3287</cp:revision>
  <cp:lastPrinted>2022-04-02T00:31:24Z</cp:lastPrinted>
  <dcterms:created xsi:type="dcterms:W3CDTF">2005-02-14T05:16:26Z</dcterms:created>
  <dcterms:modified xsi:type="dcterms:W3CDTF">2023-09-25T01:39:20Z</dcterms:modified>
</cp:coreProperties>
</file>