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7" r:id="rId1"/>
  </p:sldMasterIdLst>
  <p:notesMasterIdLst>
    <p:notesMasterId r:id="rId103"/>
  </p:notesMasterIdLst>
  <p:handoutMasterIdLst>
    <p:handoutMasterId r:id="rId104"/>
  </p:handoutMasterIdLst>
  <p:sldIdLst>
    <p:sldId id="293" r:id="rId2"/>
    <p:sldId id="999" r:id="rId3"/>
    <p:sldId id="1016" r:id="rId4"/>
    <p:sldId id="1017" r:id="rId5"/>
    <p:sldId id="1018" r:id="rId6"/>
    <p:sldId id="1019" r:id="rId7"/>
    <p:sldId id="1020" r:id="rId8"/>
    <p:sldId id="1021" r:id="rId9"/>
    <p:sldId id="1022" r:id="rId10"/>
    <p:sldId id="1023" r:id="rId11"/>
    <p:sldId id="1024" r:id="rId12"/>
    <p:sldId id="1025" r:id="rId13"/>
    <p:sldId id="1026" r:id="rId14"/>
    <p:sldId id="1027" r:id="rId15"/>
    <p:sldId id="1028" r:id="rId16"/>
    <p:sldId id="1029" r:id="rId17"/>
    <p:sldId id="1030" r:id="rId18"/>
    <p:sldId id="1031" r:id="rId19"/>
    <p:sldId id="1032" r:id="rId20"/>
    <p:sldId id="1033" r:id="rId21"/>
    <p:sldId id="1034" r:id="rId22"/>
    <p:sldId id="1035" r:id="rId23"/>
    <p:sldId id="1036" r:id="rId24"/>
    <p:sldId id="1037" r:id="rId25"/>
    <p:sldId id="1038" r:id="rId26"/>
    <p:sldId id="1039" r:id="rId27"/>
    <p:sldId id="1040" r:id="rId28"/>
    <p:sldId id="1041" r:id="rId29"/>
    <p:sldId id="1042" r:id="rId30"/>
    <p:sldId id="1043" r:id="rId31"/>
    <p:sldId id="1044" r:id="rId32"/>
    <p:sldId id="1045" r:id="rId33"/>
    <p:sldId id="1046" r:id="rId34"/>
    <p:sldId id="1047" r:id="rId35"/>
    <p:sldId id="1048" r:id="rId36"/>
    <p:sldId id="1049" r:id="rId37"/>
    <p:sldId id="1050" r:id="rId38"/>
    <p:sldId id="1051" r:id="rId39"/>
    <p:sldId id="1052" r:id="rId40"/>
    <p:sldId id="1053" r:id="rId41"/>
    <p:sldId id="1054" r:id="rId42"/>
    <p:sldId id="1071" r:id="rId43"/>
    <p:sldId id="1055" r:id="rId44"/>
    <p:sldId id="1056" r:id="rId45"/>
    <p:sldId id="1072" r:id="rId46"/>
    <p:sldId id="809" r:id="rId47"/>
    <p:sldId id="810" r:id="rId48"/>
    <p:sldId id="811" r:id="rId49"/>
    <p:sldId id="933" r:id="rId50"/>
    <p:sldId id="934" r:id="rId51"/>
    <p:sldId id="935" r:id="rId52"/>
    <p:sldId id="936" r:id="rId53"/>
    <p:sldId id="939" r:id="rId54"/>
    <p:sldId id="940" r:id="rId55"/>
    <p:sldId id="941" r:id="rId56"/>
    <p:sldId id="943" r:id="rId57"/>
    <p:sldId id="944" r:id="rId58"/>
    <p:sldId id="945" r:id="rId59"/>
    <p:sldId id="1073" r:id="rId60"/>
    <p:sldId id="1074" r:id="rId61"/>
    <p:sldId id="1084" r:id="rId62"/>
    <p:sldId id="1085" r:id="rId63"/>
    <p:sldId id="1077" r:id="rId64"/>
    <p:sldId id="1078" r:id="rId65"/>
    <p:sldId id="1112" r:id="rId66"/>
    <p:sldId id="1086" r:id="rId67"/>
    <p:sldId id="1087" r:id="rId68"/>
    <p:sldId id="1088" r:id="rId69"/>
    <p:sldId id="1089" r:id="rId70"/>
    <p:sldId id="1090" r:id="rId71"/>
    <p:sldId id="968" r:id="rId72"/>
    <p:sldId id="985" r:id="rId73"/>
    <p:sldId id="1091" r:id="rId74"/>
    <p:sldId id="1092" r:id="rId75"/>
    <p:sldId id="1093" r:id="rId76"/>
    <p:sldId id="1094" r:id="rId77"/>
    <p:sldId id="1059" r:id="rId78"/>
    <p:sldId id="1060" r:id="rId79"/>
    <p:sldId id="1063" r:id="rId80"/>
    <p:sldId id="1068" r:id="rId81"/>
    <p:sldId id="1069" r:id="rId82"/>
    <p:sldId id="1065" r:id="rId83"/>
    <p:sldId id="1106" r:id="rId84"/>
    <p:sldId id="1061" r:id="rId85"/>
    <p:sldId id="1066" r:id="rId86"/>
    <p:sldId id="1067" r:id="rId87"/>
    <p:sldId id="1111" r:id="rId88"/>
    <p:sldId id="1064" r:id="rId89"/>
    <p:sldId id="1095" r:id="rId90"/>
    <p:sldId id="1097" r:id="rId91"/>
    <p:sldId id="1099" r:id="rId92"/>
    <p:sldId id="1102" r:id="rId93"/>
    <p:sldId id="1103" r:id="rId94"/>
    <p:sldId id="1104" r:id="rId95"/>
    <p:sldId id="1105" r:id="rId96"/>
    <p:sldId id="1107" r:id="rId97"/>
    <p:sldId id="1108" r:id="rId98"/>
    <p:sldId id="1109" r:id="rId99"/>
    <p:sldId id="1062" r:id="rId100"/>
    <p:sldId id="1110" r:id="rId101"/>
    <p:sldId id="849" r:id="rId102"/>
  </p:sldIdLst>
  <p:sldSz cx="17376775" cy="9774238"/>
  <p:notesSz cx="9866313" cy="6735763"/>
  <p:defaultTextStyle>
    <a:defPPr>
      <a:defRPr lang="ja-JP"/>
    </a:defPPr>
    <a:lvl1pPr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p:defaultTextStyle>
  <p:extLst>
    <p:ext uri="{521415D9-36F7-43E2-AB2F-B90AF26B5E84}">
      <p14:sectionLst xmlns:p14="http://schemas.microsoft.com/office/powerpoint/2010/main">
        <p14:section name="既定のセクション" id="{9232228C-AA35-417B-869B-458E784707A1}">
          <p14:sldIdLst>
            <p14:sldId id="293"/>
            <p14:sldId id="999"/>
          </p14:sldIdLst>
        </p14:section>
        <p14:section name="タイトルなしのセクション" id="{DAFC11C8-A6F3-44E9-B9A2-5BF11E222189}">
          <p14:sldIdLst>
            <p14:sldId id="1016"/>
            <p14:sldId id="1017"/>
            <p14:sldId id="1018"/>
            <p14:sldId id="1019"/>
            <p14:sldId id="1020"/>
            <p14:sldId id="1021"/>
            <p14:sldId id="1022"/>
            <p14:sldId id="1023"/>
            <p14:sldId id="1024"/>
            <p14:sldId id="1025"/>
            <p14:sldId id="1026"/>
            <p14:sldId id="1027"/>
            <p14:sldId id="1028"/>
            <p14:sldId id="1029"/>
            <p14:sldId id="1030"/>
            <p14:sldId id="1031"/>
            <p14:sldId id="1032"/>
            <p14:sldId id="1033"/>
            <p14:sldId id="1034"/>
            <p14:sldId id="1035"/>
            <p14:sldId id="1036"/>
            <p14:sldId id="1037"/>
            <p14:sldId id="1038"/>
            <p14:sldId id="1039"/>
            <p14:sldId id="1040"/>
            <p14:sldId id="1041"/>
            <p14:sldId id="1042"/>
            <p14:sldId id="1043"/>
            <p14:sldId id="1044"/>
            <p14:sldId id="1045"/>
            <p14:sldId id="1046"/>
            <p14:sldId id="1047"/>
            <p14:sldId id="1048"/>
          </p14:sldIdLst>
        </p14:section>
        <p14:section name="タイトルなしのセクション" id="{824645F6-6993-487A-9D06-21A6510158AE}">
          <p14:sldIdLst>
            <p14:sldId id="1049"/>
            <p14:sldId id="1050"/>
            <p14:sldId id="1051"/>
            <p14:sldId id="1052"/>
            <p14:sldId id="1053"/>
            <p14:sldId id="1054"/>
            <p14:sldId id="1071"/>
            <p14:sldId id="1055"/>
            <p14:sldId id="1056"/>
            <p14:sldId id="1072"/>
            <p14:sldId id="809"/>
            <p14:sldId id="810"/>
            <p14:sldId id="811"/>
            <p14:sldId id="933"/>
            <p14:sldId id="934"/>
            <p14:sldId id="935"/>
            <p14:sldId id="936"/>
            <p14:sldId id="939"/>
            <p14:sldId id="940"/>
            <p14:sldId id="941"/>
            <p14:sldId id="943"/>
            <p14:sldId id="944"/>
            <p14:sldId id="945"/>
            <p14:sldId id="1073"/>
            <p14:sldId id="1074"/>
            <p14:sldId id="1084"/>
            <p14:sldId id="1085"/>
            <p14:sldId id="1077"/>
            <p14:sldId id="1078"/>
            <p14:sldId id="1112"/>
            <p14:sldId id="1086"/>
            <p14:sldId id="1087"/>
            <p14:sldId id="1088"/>
            <p14:sldId id="1089"/>
            <p14:sldId id="1090"/>
            <p14:sldId id="968"/>
            <p14:sldId id="985"/>
            <p14:sldId id="1091"/>
            <p14:sldId id="1092"/>
            <p14:sldId id="1093"/>
            <p14:sldId id="1094"/>
          </p14:sldIdLst>
        </p14:section>
        <p14:section name="タイトルなしのセクション" id="{2C675DCD-9519-4464-9183-FDE3075FA0A9}">
          <p14:sldIdLst>
            <p14:sldId id="1059"/>
            <p14:sldId id="1060"/>
            <p14:sldId id="1063"/>
            <p14:sldId id="1068"/>
            <p14:sldId id="1069"/>
            <p14:sldId id="1065"/>
            <p14:sldId id="1106"/>
            <p14:sldId id="1061"/>
            <p14:sldId id="1066"/>
            <p14:sldId id="1067"/>
            <p14:sldId id="1111"/>
          </p14:sldIdLst>
        </p14:section>
        <p14:section name="タイトルなしのセクション" id="{0068CB71-2998-422B-9413-5C02272A263E}">
          <p14:sldIdLst>
            <p14:sldId id="1064"/>
            <p14:sldId id="1095"/>
            <p14:sldId id="1097"/>
            <p14:sldId id="1099"/>
            <p14:sldId id="1102"/>
            <p14:sldId id="1103"/>
            <p14:sldId id="1104"/>
            <p14:sldId id="1105"/>
            <p14:sldId id="1107"/>
            <p14:sldId id="1108"/>
            <p14:sldId id="1109"/>
            <p14:sldId id="1062"/>
            <p14:sldId id="1110"/>
          </p14:sldIdLst>
        </p14:section>
        <p14:section name="タイトルなしのセクション" id="{E118DB61-149F-4991-BC22-DE54AD2CBE36}">
          <p14:sldIdLst>
            <p14:sldId id="849"/>
          </p14:sldIdLst>
        </p14:section>
      </p14:sectionLst>
    </p:ext>
    <p:ext uri="{EFAFB233-063F-42B5-8137-9DF3F51BA10A}">
      <p15:sldGuideLst xmlns:p15="http://schemas.microsoft.com/office/powerpoint/2012/main">
        <p15:guide id="1" orient="horz" pos="3283" userDrawn="1">
          <p15:clr>
            <a:srgbClr val="A4A3A4"/>
          </p15:clr>
        </p15:guide>
        <p15:guide id="2" pos="5473" userDrawn="1">
          <p15:clr>
            <a:srgbClr val="A4A3A4"/>
          </p15:clr>
        </p15:guide>
      </p15:sldGuideLst>
    </p:ext>
    <p:ext uri="{2D200454-40CA-4A62-9FC3-DE9A4176ACB9}">
      <p15:notesGuideLst xmlns:p15="http://schemas.microsoft.com/office/powerpoint/2012/main">
        <p15:guide id="1" orient="horz" pos="2122" userDrawn="1">
          <p15:clr>
            <a:srgbClr val="A4A3A4"/>
          </p15:clr>
        </p15:guide>
        <p15:guide id="2" pos="310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n" initials="J" lastIdx="1" clrIdx="0"/>
  <p:cmAuthor id="1" name="いしかわちあき" initials="い" lastIdx="1" clrIdx="1">
    <p:extLst/>
  </p:cmAuthor>
  <p:cmAuthor id="2" name="Jun YAMADA" initials="JY" lastIdx="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FFCCFF"/>
    <a:srgbClr val="FFFFFF"/>
    <a:srgbClr val="5FB8E4"/>
    <a:srgbClr val="00CCFF"/>
    <a:srgbClr val="41A476"/>
    <a:srgbClr val="99CCFF"/>
    <a:srgbClr val="7F7F7F"/>
    <a:srgbClr val="339966"/>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04" autoAdjust="0"/>
    <p:restoredTop sz="86667" autoAdjust="0"/>
  </p:normalViewPr>
  <p:slideViewPr>
    <p:cSldViewPr showGuides="1">
      <p:cViewPr varScale="1">
        <p:scale>
          <a:sx n="51" d="100"/>
          <a:sy n="51" d="100"/>
        </p:scale>
        <p:origin x="144" y="64"/>
      </p:cViewPr>
      <p:guideLst>
        <p:guide orient="horz" pos="3283"/>
        <p:guide pos="5473"/>
      </p:guideLst>
    </p:cSldViewPr>
  </p:slideViewPr>
  <p:outlineViewPr>
    <p:cViewPr>
      <p:scale>
        <a:sx n="33" d="100"/>
        <a:sy n="33" d="100"/>
      </p:scale>
      <p:origin x="0" y="-55179"/>
    </p:cViewPr>
  </p:outlineViewPr>
  <p:notesTextViewPr>
    <p:cViewPr>
      <p:scale>
        <a:sx n="3" d="2"/>
        <a:sy n="3" d="2"/>
      </p:scale>
      <p:origin x="0" y="0"/>
    </p:cViewPr>
  </p:notesTextViewPr>
  <p:sorterViewPr>
    <p:cViewPr varScale="1">
      <p:scale>
        <a:sx n="1" d="1"/>
        <a:sy n="1" d="1"/>
      </p:scale>
      <p:origin x="0" y="-16632"/>
    </p:cViewPr>
  </p:sorterViewPr>
  <p:notesViewPr>
    <p:cSldViewPr showGuides="1">
      <p:cViewPr varScale="1">
        <p:scale>
          <a:sx n="66" d="100"/>
          <a:sy n="66" d="100"/>
        </p:scale>
        <p:origin x="1668" y="32"/>
      </p:cViewPr>
      <p:guideLst>
        <p:guide orient="horz" pos="2122"/>
        <p:guide pos="3106"/>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8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402739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5" y="4"/>
            <a:ext cx="4275861" cy="335886"/>
          </a:xfrm>
          <a:prstGeom prst="rect">
            <a:avLst/>
          </a:prstGeom>
          <a:noFill/>
          <a:ln w="9525">
            <a:noFill/>
            <a:miter lim="800000"/>
            <a:headEnd/>
            <a:tailEnd/>
          </a:ln>
          <a:effectLst/>
        </p:spPr>
        <p:txBody>
          <a:bodyPr vert="horz" wrap="square" lIns="94834" tIns="47417" rIns="94834" bIns="47417" numCol="1" anchor="t" anchorCtr="0" compatLnSpc="1">
            <a:prstTxWarp prst="textNoShape">
              <a:avLst/>
            </a:prstTxWarp>
          </a:bodyPr>
          <a:lstStyle>
            <a:lvl1pPr defTabSz="948655">
              <a:defRPr sz="1200">
                <a:latin typeface="Arial" charset="0"/>
                <a:ea typeface="ＭＳ Ｐゴシック" pitchFamily="50" charset="-128"/>
              </a:defRPr>
            </a:lvl1pPr>
          </a:lstStyle>
          <a:p>
            <a:pPr>
              <a:defRPr/>
            </a:pPr>
            <a:endParaRPr lang="en-US" altLang="ja-JP"/>
          </a:p>
        </p:txBody>
      </p:sp>
      <p:sp>
        <p:nvSpPr>
          <p:cNvPr id="20483" name="Rectangle 3"/>
          <p:cNvSpPr>
            <a:spLocks noGrp="1" noChangeArrowheads="1"/>
          </p:cNvSpPr>
          <p:nvPr>
            <p:ph type="dt" idx="1"/>
          </p:nvPr>
        </p:nvSpPr>
        <p:spPr bwMode="auto">
          <a:xfrm>
            <a:off x="5588926" y="4"/>
            <a:ext cx="4275861" cy="335886"/>
          </a:xfrm>
          <a:prstGeom prst="rect">
            <a:avLst/>
          </a:prstGeom>
          <a:noFill/>
          <a:ln w="9525">
            <a:noFill/>
            <a:miter lim="800000"/>
            <a:headEnd/>
            <a:tailEnd/>
          </a:ln>
          <a:effectLst/>
        </p:spPr>
        <p:txBody>
          <a:bodyPr vert="horz" wrap="square" lIns="94834" tIns="47417" rIns="94834" bIns="47417" numCol="1" anchor="t" anchorCtr="0" compatLnSpc="1">
            <a:prstTxWarp prst="textNoShape">
              <a:avLst/>
            </a:prstTxWarp>
          </a:bodyPr>
          <a:lstStyle>
            <a:lvl1pPr algn="r" defTabSz="948655">
              <a:defRPr sz="1200">
                <a:latin typeface="Arial" charset="0"/>
                <a:ea typeface="ＭＳ Ｐゴシック" pitchFamily="50" charset="-128"/>
              </a:defRPr>
            </a:lvl1pPr>
          </a:lstStyle>
          <a:p>
            <a:pPr>
              <a:defRPr/>
            </a:pPr>
            <a:endParaRPr lang="en-US" altLang="ja-JP"/>
          </a:p>
        </p:txBody>
      </p:sp>
      <p:sp>
        <p:nvSpPr>
          <p:cNvPr id="192516" name="Rectangle 4"/>
          <p:cNvSpPr>
            <a:spLocks noGrp="1" noRot="1" noChangeAspect="1" noChangeArrowheads="1" noTextEdit="1"/>
          </p:cNvSpPr>
          <p:nvPr>
            <p:ph type="sldImg" idx="2"/>
          </p:nvPr>
        </p:nvSpPr>
        <p:spPr bwMode="auto">
          <a:xfrm>
            <a:off x="2695575" y="506413"/>
            <a:ext cx="4481513" cy="2522537"/>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85566" y="3199190"/>
            <a:ext cx="7895193" cy="3030491"/>
          </a:xfrm>
          <a:prstGeom prst="rect">
            <a:avLst/>
          </a:prstGeom>
          <a:noFill/>
          <a:ln w="9525">
            <a:noFill/>
            <a:miter lim="800000"/>
            <a:headEnd/>
            <a:tailEnd/>
          </a:ln>
          <a:effectLst/>
        </p:spPr>
        <p:txBody>
          <a:bodyPr vert="horz" wrap="square" lIns="94834" tIns="47417" rIns="94834" bIns="47417"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0486" name="Rectangle 6"/>
          <p:cNvSpPr>
            <a:spLocks noGrp="1" noChangeArrowheads="1"/>
          </p:cNvSpPr>
          <p:nvPr>
            <p:ph type="ftr" sz="quarter" idx="4"/>
          </p:nvPr>
        </p:nvSpPr>
        <p:spPr bwMode="auto">
          <a:xfrm>
            <a:off x="5" y="6398378"/>
            <a:ext cx="4275861" cy="335886"/>
          </a:xfrm>
          <a:prstGeom prst="rect">
            <a:avLst/>
          </a:prstGeom>
          <a:noFill/>
          <a:ln w="9525">
            <a:noFill/>
            <a:miter lim="800000"/>
            <a:headEnd/>
            <a:tailEnd/>
          </a:ln>
          <a:effectLst/>
        </p:spPr>
        <p:txBody>
          <a:bodyPr vert="horz" wrap="square" lIns="94834" tIns="47417" rIns="94834" bIns="47417" numCol="1" anchor="b" anchorCtr="0" compatLnSpc="1">
            <a:prstTxWarp prst="textNoShape">
              <a:avLst/>
            </a:prstTxWarp>
          </a:bodyPr>
          <a:lstStyle>
            <a:lvl1pPr defTabSz="948655">
              <a:defRPr sz="1200">
                <a:latin typeface="Arial" charset="0"/>
                <a:ea typeface="ＭＳ Ｐゴシック" pitchFamily="50" charset="-128"/>
              </a:defRPr>
            </a:lvl1pPr>
          </a:lstStyle>
          <a:p>
            <a:pPr>
              <a:defRPr/>
            </a:pPr>
            <a:r>
              <a:rPr lang="en-US" altLang="ja-JP"/>
              <a:t>Copyright © 2013 by Ken Sakamura, T-Engine Forum</a:t>
            </a:r>
          </a:p>
        </p:txBody>
      </p:sp>
      <p:sp>
        <p:nvSpPr>
          <p:cNvPr id="20487" name="Rectangle 7"/>
          <p:cNvSpPr>
            <a:spLocks noGrp="1" noChangeArrowheads="1"/>
          </p:cNvSpPr>
          <p:nvPr>
            <p:ph type="sldNum" sz="quarter" idx="5"/>
          </p:nvPr>
        </p:nvSpPr>
        <p:spPr bwMode="auto">
          <a:xfrm>
            <a:off x="5588926" y="6398378"/>
            <a:ext cx="4275861" cy="335886"/>
          </a:xfrm>
          <a:prstGeom prst="rect">
            <a:avLst/>
          </a:prstGeom>
          <a:noFill/>
          <a:ln w="9525">
            <a:noFill/>
            <a:miter lim="800000"/>
            <a:headEnd/>
            <a:tailEnd/>
          </a:ln>
          <a:effectLst/>
        </p:spPr>
        <p:txBody>
          <a:bodyPr vert="horz" wrap="square" lIns="94834" tIns="47417" rIns="94834" bIns="47417" numCol="1" anchor="b" anchorCtr="0" compatLnSpc="1">
            <a:prstTxWarp prst="textNoShape">
              <a:avLst/>
            </a:prstTxWarp>
          </a:bodyPr>
          <a:lstStyle>
            <a:lvl1pPr algn="r" defTabSz="948655">
              <a:defRPr sz="1200">
                <a:latin typeface="Arial" charset="0"/>
                <a:ea typeface="ＭＳ Ｐゴシック" pitchFamily="50" charset="-128"/>
              </a:defRPr>
            </a:lvl1pPr>
          </a:lstStyle>
          <a:p>
            <a:pPr>
              <a:defRPr/>
            </a:pPr>
            <a:fld id="{18FE81F1-A864-4B73-9B63-723A1D5A68C1}" type="slidenum">
              <a:rPr lang="en-US" altLang="ja-JP"/>
              <a:pPr>
                <a:defRPr/>
              </a:pPr>
              <a:t>‹#›</a:t>
            </a:fld>
            <a:endParaRPr lang="en-US" altLang="ja-JP"/>
          </a:p>
        </p:txBody>
      </p:sp>
    </p:spTree>
    <p:extLst>
      <p:ext uri="{BB962C8B-B14F-4D97-AF65-F5344CB8AC3E}">
        <p14:creationId xmlns:p14="http://schemas.microsoft.com/office/powerpoint/2010/main" val="274560164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1pPr>
    <a:lvl2pPr marL="456724"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2pPr>
    <a:lvl3pPr marL="913451"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3pPr>
    <a:lvl4pPr marL="1370173"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4pPr>
    <a:lvl5pPr marL="1826903"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5pPr>
    <a:lvl6pPr marL="2283625" algn="l" defTabSz="913451" rtl="0" eaLnBrk="1" latinLnBrk="0" hangingPunct="1">
      <a:defRPr kumimoji="1" sz="1100" kern="1200">
        <a:solidFill>
          <a:schemeClr val="tx1"/>
        </a:solidFill>
        <a:latin typeface="+mn-lt"/>
        <a:ea typeface="+mn-ea"/>
        <a:cs typeface="+mn-cs"/>
      </a:defRPr>
    </a:lvl6pPr>
    <a:lvl7pPr marL="2740353" algn="l" defTabSz="913451" rtl="0" eaLnBrk="1" latinLnBrk="0" hangingPunct="1">
      <a:defRPr kumimoji="1" sz="1100" kern="1200">
        <a:solidFill>
          <a:schemeClr val="tx1"/>
        </a:solidFill>
        <a:latin typeface="+mn-lt"/>
        <a:ea typeface="+mn-ea"/>
        <a:cs typeface="+mn-cs"/>
      </a:defRPr>
    </a:lvl7pPr>
    <a:lvl8pPr marL="3197077" algn="l" defTabSz="913451" rtl="0" eaLnBrk="1" latinLnBrk="0" hangingPunct="1">
      <a:defRPr kumimoji="1" sz="1100" kern="1200">
        <a:solidFill>
          <a:schemeClr val="tx1"/>
        </a:solidFill>
        <a:latin typeface="+mn-lt"/>
        <a:ea typeface="+mn-ea"/>
        <a:cs typeface="+mn-cs"/>
      </a:defRPr>
    </a:lvl8pPr>
    <a:lvl9pPr marL="3653806" algn="l" defTabSz="913451" rtl="0" eaLnBrk="1" latinLnBrk="0" hangingPunct="1">
      <a:defRPr kumimoji="1"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695575" y="506413"/>
            <a:ext cx="4481513" cy="252253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a:defRPr/>
            </a:pPr>
            <a:r>
              <a:rPr lang="en-US" altLang="ja-JP"/>
              <a:t>WG022-091023-001</a:t>
            </a:r>
            <a:endParaRPr lang="ja-JP" altLang="en-US"/>
          </a:p>
        </p:txBody>
      </p:sp>
      <p:sp>
        <p:nvSpPr>
          <p:cNvPr id="5" name="スライド番号プレースホルダー 4"/>
          <p:cNvSpPr>
            <a:spLocks noGrp="1"/>
          </p:cNvSpPr>
          <p:nvPr>
            <p:ph type="sldNum" sz="quarter" idx="11"/>
          </p:nvPr>
        </p:nvSpPr>
        <p:spPr/>
        <p:txBody>
          <a:bodyPr/>
          <a:lstStyle/>
          <a:p>
            <a:pPr>
              <a:defRPr/>
            </a:pPr>
            <a:fld id="{7CD35D8A-1E8B-4C2B-811E-877C1394B20F}" type="slidenum">
              <a:rPr lang="en-US" altLang="ja-JP" smtClean="0"/>
              <a:pPr>
                <a:defRPr/>
              </a:pPr>
              <a:t>1</a:t>
            </a:fld>
            <a:endParaRPr lang="en-US" altLang="ja-JP"/>
          </a:p>
        </p:txBody>
      </p:sp>
    </p:spTree>
    <p:extLst>
      <p:ext uri="{BB962C8B-B14F-4D97-AF65-F5344CB8AC3E}">
        <p14:creationId xmlns:p14="http://schemas.microsoft.com/office/powerpoint/2010/main" val="688805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278403" name="Rectangle 3"/>
          <p:cNvSpPr>
            <a:spLocks noGrp="1" noChangeArrowheads="1"/>
          </p:cNvSpPr>
          <p:nvPr>
            <p:ph type="ctrTitle" sz="quarter"/>
          </p:nvPr>
        </p:nvSpPr>
        <p:spPr>
          <a:xfrm>
            <a:off x="461800" y="1142703"/>
            <a:ext cx="16461649" cy="4248473"/>
          </a:xfrm>
          <a:effectLst/>
        </p:spPr>
        <p:txBody>
          <a:bodyPr anchor="b" anchorCtr="1">
            <a:normAutofit/>
          </a:bodyPr>
          <a:lstStyle>
            <a:lvl1pPr algn="ctr">
              <a:defRPr sz="12600" spc="-100" baseline="0">
                <a:solidFill>
                  <a:schemeClr val="tx1"/>
                </a:solidFill>
                <a:effectLst>
                  <a:outerShdw blurRad="38100" dist="38100" dir="2700000" algn="tl">
                    <a:srgbClr val="000000">
                      <a:alpha val="43137"/>
                    </a:srgbClr>
                  </a:outerShdw>
                </a:effectLst>
                <a:latin typeface="+mj-lt"/>
                <a:ea typeface="+mj-ea"/>
              </a:defRPr>
            </a:lvl1pPr>
          </a:lstStyle>
          <a:p>
            <a:r>
              <a:rPr lang="ja-JP" altLang="en-US" dirty="0"/>
              <a:t>マスター タイトルの書式設定</a:t>
            </a:r>
          </a:p>
        </p:txBody>
      </p:sp>
      <p:sp>
        <p:nvSpPr>
          <p:cNvPr id="10" name="Line 4"/>
          <p:cNvSpPr>
            <a:spLocks noChangeShapeType="1"/>
          </p:cNvSpPr>
          <p:nvPr userDrawn="1"/>
        </p:nvSpPr>
        <p:spPr bwMode="auto">
          <a:xfrm>
            <a:off x="3480442" y="7839447"/>
            <a:ext cx="10424369" cy="0"/>
          </a:xfrm>
          <a:prstGeom prst="line">
            <a:avLst/>
          </a:prstGeom>
          <a:noFill/>
          <a:ln w="76200" cap="sq">
            <a:solidFill>
              <a:srgbClr val="5FB8E4"/>
            </a:solidFill>
            <a:round/>
            <a:headEnd type="oval" w="med" len="med"/>
            <a:tailEnd type="oval" w="med" len="med"/>
          </a:ln>
        </p:spPr>
        <p:txBody>
          <a:bodyPr wrap="none" lIns="91381" tIns="45691" rIns="91381" bIns="45691" anchor="ctr"/>
          <a:lstStyle/>
          <a:p>
            <a:endParaRPr lang="ja-JP" altLang="en-US" sz="2400" dirty="0">
              <a:ln w="3175">
                <a:solidFill>
                  <a:sysClr val="windowText" lastClr="000000"/>
                </a:solidFill>
              </a:ln>
            </a:endParaRPr>
          </a:p>
        </p:txBody>
      </p:sp>
      <p:sp>
        <p:nvSpPr>
          <p:cNvPr id="11" name="Line 5"/>
          <p:cNvSpPr>
            <a:spLocks noChangeShapeType="1"/>
          </p:cNvSpPr>
          <p:nvPr userDrawn="1"/>
        </p:nvSpPr>
        <p:spPr bwMode="auto">
          <a:xfrm>
            <a:off x="3480442" y="8559527"/>
            <a:ext cx="10424369" cy="0"/>
          </a:xfrm>
          <a:prstGeom prst="line">
            <a:avLst/>
          </a:prstGeom>
          <a:noFill/>
          <a:ln w="76200" cap="sq">
            <a:solidFill>
              <a:srgbClr val="5FB8E4"/>
            </a:solidFill>
            <a:round/>
            <a:headEnd type="oval" w="med" len="med"/>
            <a:tailEnd type="oval" w="med" len="med"/>
          </a:ln>
        </p:spPr>
        <p:txBody>
          <a:bodyPr wrap="none" lIns="91381" tIns="45691" rIns="91381" bIns="45691" anchor="ctr"/>
          <a:lstStyle/>
          <a:p>
            <a:endParaRPr lang="ja-JP" altLang="en-US" sz="2400" dirty="0">
              <a:ln w="3175">
                <a:solidFill>
                  <a:sysClr val="windowText" lastClr="000000"/>
                </a:solidFill>
              </a:ln>
            </a:endParaRPr>
          </a:p>
        </p:txBody>
      </p:sp>
      <p:sp>
        <p:nvSpPr>
          <p:cNvPr id="12" name="Line 12"/>
          <p:cNvSpPr>
            <a:spLocks noChangeShapeType="1"/>
          </p:cNvSpPr>
          <p:nvPr userDrawn="1"/>
        </p:nvSpPr>
        <p:spPr bwMode="auto">
          <a:xfrm>
            <a:off x="3484598" y="7119367"/>
            <a:ext cx="10424369" cy="0"/>
          </a:xfrm>
          <a:prstGeom prst="line">
            <a:avLst/>
          </a:prstGeom>
          <a:noFill/>
          <a:ln w="76200" cap="sq">
            <a:solidFill>
              <a:srgbClr val="5FB8E4"/>
            </a:solidFill>
            <a:round/>
            <a:headEnd type="oval" w="med" len="med"/>
            <a:tailEnd type="oval" w="med" len="med"/>
          </a:ln>
        </p:spPr>
        <p:txBody>
          <a:bodyPr wrap="none" lIns="91381" tIns="45691" rIns="91381" bIns="45691" anchor="ctr"/>
          <a:lstStyle/>
          <a:p>
            <a:endParaRPr lang="ja-JP" altLang="en-US" sz="2400" dirty="0">
              <a:ln w="3175">
                <a:solidFill>
                  <a:sysClr val="windowText" lastClr="000000"/>
                </a:solidFill>
              </a:ln>
            </a:endParaRPr>
          </a:p>
        </p:txBody>
      </p:sp>
      <p:sp>
        <p:nvSpPr>
          <p:cNvPr id="2278404" name="Rectangle 4"/>
          <p:cNvSpPr>
            <a:spLocks noGrp="1" noChangeArrowheads="1"/>
          </p:cNvSpPr>
          <p:nvPr>
            <p:ph type="subTitle" sz="quarter" idx="1" hasCustomPrompt="1"/>
          </p:nvPr>
        </p:nvSpPr>
        <p:spPr>
          <a:xfrm>
            <a:off x="452270" y="6543303"/>
            <a:ext cx="16480716" cy="3234296"/>
          </a:xfrm>
          <a:ln algn="ctr"/>
          <a:effectLst/>
        </p:spPr>
        <p:txBody>
          <a:bodyPr anchor="t" anchorCtr="1"/>
          <a:lstStyle>
            <a:lvl1pPr marL="0" indent="0" algn="ctr" fontAlgn="b">
              <a:lnSpc>
                <a:spcPts val="5100"/>
              </a:lnSpc>
              <a:spcBef>
                <a:spcPct val="0"/>
              </a:spcBef>
              <a:buClr>
                <a:srgbClr val="FF7068"/>
              </a:buClr>
              <a:buFont typeface="Times" charset="0"/>
              <a:buNone/>
              <a:defRPr kumimoji="1" lang="ja-JP" altLang="en-US" sz="3600" b="1" spc="-100" baseline="0" dirty="0" smtClean="0">
                <a:solidFill>
                  <a:srgbClr val="002060"/>
                </a:solidFill>
                <a:effectLst/>
                <a:latin typeface="+mj-ea"/>
                <a:ea typeface="+mj-ea"/>
                <a:cs typeface="+mn-cs"/>
              </a:defRPr>
            </a:lvl1pPr>
            <a:lvl2pPr marL="0" indent="0" algn="ctr" fontAlgn="b">
              <a:lnSpc>
                <a:spcPts val="5100"/>
              </a:lnSpc>
              <a:buFontTx/>
              <a:buNone/>
              <a:defRPr kumimoji="1" lang="ja-JP" altLang="en-US" sz="2400" b="0" kern="1200" spc="-100" baseline="0" dirty="0" smtClean="0">
                <a:solidFill>
                  <a:schemeClr val="tx1"/>
                </a:solidFill>
                <a:effectLst/>
                <a:latin typeface="+mj-ea"/>
                <a:ea typeface="+mj-ea"/>
                <a:cs typeface="+mn-cs"/>
              </a:defRPr>
            </a:lvl2pPr>
            <a:lvl3pPr marL="0" indent="0" algn="ctr">
              <a:buFontTx/>
              <a:buNone/>
              <a:defRPr/>
            </a:lvl3pPr>
          </a:lstStyle>
          <a:p>
            <a:pPr marL="0" lvl="0" indent="0" algn="ctr" defTabSz="797041" rtl="0" eaLnBrk="1" fontAlgn="b" hangingPunct="1">
              <a:lnSpc>
                <a:spcPts val="5597"/>
              </a:lnSpc>
              <a:spcBef>
                <a:spcPct val="0"/>
              </a:spcBef>
              <a:spcAft>
                <a:spcPct val="0"/>
              </a:spcAft>
              <a:buClr>
                <a:srgbClr val="FF7068"/>
              </a:buClr>
              <a:buFont typeface="Times" charset="0"/>
              <a:buNone/>
            </a:pPr>
            <a:r>
              <a:rPr lang="ja-JP" altLang="en-US" dirty="0"/>
              <a:t>マスタ テキストの書式設定</a:t>
            </a:r>
          </a:p>
          <a:p>
            <a:pPr lvl="1"/>
            <a:r>
              <a:rPr lang="ja-JP" altLang="en-US" dirty="0"/>
              <a:t>第 </a:t>
            </a:r>
            <a:r>
              <a:rPr lang="en-US" altLang="ja-JP" dirty="0"/>
              <a:t>2 </a:t>
            </a:r>
            <a:r>
              <a:rPr lang="ja-JP" altLang="en-US" dirty="0"/>
              <a:t>レベル</a:t>
            </a:r>
          </a:p>
        </p:txBody>
      </p:sp>
      <p:sp>
        <p:nvSpPr>
          <p:cNvPr id="7" name="フッター プレースホルダー 1"/>
          <p:cNvSpPr>
            <a:spLocks noGrp="1"/>
          </p:cNvSpPr>
          <p:nvPr>
            <p:ph type="ftr" sz="quarter" idx="3"/>
          </p:nvPr>
        </p:nvSpPr>
        <p:spPr>
          <a:xfrm>
            <a:off x="401724" y="9279607"/>
            <a:ext cx="16502080" cy="468052"/>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ctr">
              <a:defRPr lang="ja-JP" altLang="en-US" sz="1400" b="1" dirty="0">
                <a:solidFill>
                  <a:schemeClr val="bg1">
                    <a:lumMod val="75000"/>
                  </a:schemeClr>
                </a:solidFill>
                <a:latin typeface="Arial Black" pitchFamily="34" charset="0"/>
              </a:defRPr>
            </a:lvl1pPr>
          </a:lstStyle>
          <a:p>
            <a:r>
              <a:rPr lang="en-US" altLang="ja-JP" dirty="0"/>
              <a:t>Copyright © </a:t>
            </a:r>
            <a:r>
              <a:rPr lang="en-US" altLang="ja-JP" dirty="0" smtClean="0"/>
              <a:t>2023 by INIAD</a:t>
            </a:r>
            <a:endParaRPr lang="en-US" altLang="en-US" dirty="0"/>
          </a:p>
        </p:txBody>
      </p:sp>
    </p:spTree>
    <p:extLst>
      <p:ext uri="{BB962C8B-B14F-4D97-AF65-F5344CB8AC3E}">
        <p14:creationId xmlns:p14="http://schemas.microsoft.com/office/powerpoint/2010/main" val="758617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テキストなし">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endParaRPr lang="ja-JP" altLang="en-US" dirty="0"/>
          </a:p>
        </p:txBody>
      </p:sp>
      <p:sp>
        <p:nvSpPr>
          <p:cNvPr id="3" name="フッター プレースホルダー 2"/>
          <p:cNvSpPr>
            <a:spLocks noGrp="1"/>
          </p:cNvSpPr>
          <p:nvPr>
            <p:ph type="ftr" sz="quarter" idx="10"/>
          </p:nvPr>
        </p:nvSpPr>
        <p:spPr>
          <a:xfrm>
            <a:off x="401724" y="9279607"/>
            <a:ext cx="16502080" cy="468052"/>
          </a:xfrm>
        </p:spPr>
        <p:txBody>
          <a:bodyPr/>
          <a:lstStyle/>
          <a:p>
            <a:r>
              <a:rPr lang="en-US" altLang="ja-JP" dirty="0"/>
              <a:t>Copyright © </a:t>
            </a:r>
            <a:r>
              <a:rPr lang="en-US" altLang="ja-JP" dirty="0" smtClean="0"/>
              <a:t>2023 by INIAD</a:t>
            </a:r>
            <a:endParaRPr lang="en-US" altLang="en-US" dirty="0"/>
          </a:p>
        </p:txBody>
      </p:sp>
      <p:sp>
        <p:nvSpPr>
          <p:cNvPr id="4" name="スライド番号プレースホルダー 3"/>
          <p:cNvSpPr>
            <a:spLocks noGrp="1"/>
          </p:cNvSpPr>
          <p:nvPr>
            <p:ph type="sldNum" sz="quarter" idx="11"/>
          </p:nvPr>
        </p:nvSpPr>
        <p:spPr>
          <a:noFill/>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933974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ja-JP" altLang="en-US" dirty="0"/>
              <a:t>マスタ タイトルの書式設定</a:t>
            </a:r>
          </a:p>
        </p:txBody>
      </p:sp>
      <p:sp>
        <p:nvSpPr>
          <p:cNvPr id="3" name="コンテンツ プレースホルダ 2"/>
          <p:cNvSpPr>
            <a:spLocks noGrp="1"/>
          </p:cNvSpPr>
          <p:nvPr>
            <p:ph idx="1" hasCustomPrompt="1"/>
          </p:nvPr>
        </p:nvSpPr>
        <p:spPr>
          <a:xfrm>
            <a:off x="376891" y="1538746"/>
            <a:ext cx="16556097" cy="6228693"/>
          </a:xfrm>
          <a:noFill/>
          <a:ln w="9525">
            <a:noFill/>
            <a:miter lim="800000"/>
            <a:headEnd/>
            <a:tailEnd/>
          </a:ln>
          <a:effectLst/>
        </p:spPr>
        <p:txBody>
          <a:bodyPr vert="horz" wrap="square" lIns="0" tIns="0" rIns="0" bIns="0" numCol="1" anchor="ctr" anchorCtr="1" compatLnSpc="1">
            <a:prstTxWarp prst="textNoShape">
              <a:avLst/>
            </a:prstTxWarp>
            <a:normAutofit/>
          </a:bodyPr>
          <a:lstStyle>
            <a:lvl1pPr marL="541338" indent="-541338">
              <a:defRPr lang="ja-JP" altLang="en-US" dirty="0" smtClean="0"/>
            </a:lvl1pPr>
            <a:lvl2pPr marL="1339850" indent="-627063">
              <a:defRPr lang="ja-JP" altLang="en-US" sz="4000" dirty="0" smtClean="0">
                <a:latin typeface="+mn-ea"/>
                <a:ea typeface="+mn-ea"/>
              </a:defRPr>
            </a:lvl2pPr>
            <a:lvl3pPr marL="1604020" indent="-457200">
              <a:defRPr kumimoji="1" lang="ja-JP" altLang="en-US" sz="2800" dirty="0">
                <a:solidFill>
                  <a:schemeClr val="tx1"/>
                </a:solidFill>
                <a:latin typeface="+mn-lt"/>
                <a:ea typeface="+mn-ea"/>
              </a:defRPr>
            </a:lvl3pPr>
            <a:lvl4pPr>
              <a:defRPr lang="ja-JP" altLang="en-US" dirty="0" smtClean="0">
                <a:latin typeface="+mn-ea"/>
                <a:ea typeface="+mn-ea"/>
              </a:defRPr>
            </a:lvl4pPr>
            <a:lvl5pPr>
              <a:defRPr lang="ja-JP" altLang="en-US" dirty="0">
                <a:latin typeface="+mn-ea"/>
                <a:ea typeface="+mn-ea"/>
              </a:defRPr>
            </a:lvl5pPr>
          </a:lstStyle>
          <a:p>
            <a:pPr lvl="0"/>
            <a:r>
              <a:rPr lang="ja-JP" altLang="en-US" dirty="0"/>
              <a:t>マスタ テキストの書式設定</a:t>
            </a:r>
          </a:p>
          <a:p>
            <a:pPr marL="1075445" lvl="1" indent="-363239"/>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a:r>
              <a:rPr lang="ja-JP" altLang="en-US" dirty="0"/>
              <a:t>第 </a:t>
            </a:r>
            <a:r>
              <a:rPr lang="en-US" altLang="ja-JP" dirty="0"/>
              <a:t>4 </a:t>
            </a:r>
            <a:r>
              <a:rPr lang="ja-JP" altLang="en-US" dirty="0"/>
              <a:t>レベル</a:t>
            </a:r>
          </a:p>
          <a:p>
            <a:pPr lvl="4" indent="3175"/>
            <a:r>
              <a:rPr lang="ja-JP" altLang="en-US" dirty="0"/>
              <a:t>第 </a:t>
            </a:r>
            <a:r>
              <a:rPr lang="en-US" altLang="ja-JP" dirty="0"/>
              <a:t>5 </a:t>
            </a:r>
            <a:r>
              <a:rPr lang="ja-JP" altLang="en-US" dirty="0"/>
              <a:t>レベル</a:t>
            </a:r>
          </a:p>
        </p:txBody>
      </p:sp>
      <p:sp>
        <p:nvSpPr>
          <p:cNvPr id="7" name="フッター プレースホルダー 1"/>
          <p:cNvSpPr>
            <a:spLocks noGrp="1"/>
          </p:cNvSpPr>
          <p:nvPr>
            <p:ph type="ftr" sz="quarter" idx="3"/>
          </p:nvPr>
        </p:nvSpPr>
        <p:spPr>
          <a:xfrm>
            <a:off x="401724" y="9279607"/>
            <a:ext cx="16502080" cy="468052"/>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ctr">
              <a:defRPr lang="ja-JP" altLang="en-US" sz="1400" b="1" dirty="0">
                <a:solidFill>
                  <a:schemeClr val="bg1">
                    <a:lumMod val="75000"/>
                  </a:schemeClr>
                </a:solidFill>
                <a:latin typeface="Arial Black" pitchFamily="34" charset="0"/>
              </a:defRPr>
            </a:lvl1pPr>
          </a:lstStyle>
          <a:p>
            <a:r>
              <a:rPr lang="en-US" altLang="ja-JP" dirty="0"/>
              <a:t>Copyright © </a:t>
            </a:r>
            <a:r>
              <a:rPr lang="en-US" altLang="ja-JP" dirty="0" smtClean="0"/>
              <a:t>2023 by INIAD</a:t>
            </a:r>
            <a:endParaRPr lang="en-US" altLang="en-US" dirty="0"/>
          </a:p>
        </p:txBody>
      </p:sp>
      <p:sp>
        <p:nvSpPr>
          <p:cNvPr id="8" name="Rectangle 4"/>
          <p:cNvSpPr>
            <a:spLocks noGrp="1" noChangeArrowheads="1"/>
          </p:cNvSpPr>
          <p:nvPr>
            <p:ph type="sldNum" sz="quarter" idx="4"/>
          </p:nvPr>
        </p:nvSpPr>
        <p:spPr bwMode="auto">
          <a:xfrm>
            <a:off x="16039036" y="9290462"/>
            <a:ext cx="955094" cy="457199"/>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r">
              <a:defRPr sz="1400" b="1">
                <a:solidFill>
                  <a:schemeClr val="bg1">
                    <a:lumMod val="75000"/>
                  </a:schemeClr>
                </a:solidFill>
                <a:latin typeface="Arial Black" pitchFamily="34" charset="0"/>
              </a:defRPr>
            </a:lvl1p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116551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丸数字セクション見出し">
    <p:spTree>
      <p:nvGrpSpPr>
        <p:cNvPr id="1" name=""/>
        <p:cNvGrpSpPr/>
        <p:nvPr/>
      </p:nvGrpSpPr>
      <p:grpSpPr>
        <a:xfrm>
          <a:off x="0" y="0"/>
          <a:ext cx="0" cy="0"/>
          <a:chOff x="0" y="0"/>
          <a:chExt cx="0" cy="0"/>
        </a:xfrm>
      </p:grpSpPr>
      <p:sp>
        <p:nvSpPr>
          <p:cNvPr id="7" name="Line 7"/>
          <p:cNvSpPr>
            <a:spLocks noChangeShapeType="1"/>
          </p:cNvSpPr>
          <p:nvPr/>
        </p:nvSpPr>
        <p:spPr bwMode="auto">
          <a:xfrm>
            <a:off x="2355891" y="5351608"/>
            <a:ext cx="14574998" cy="0"/>
          </a:xfrm>
          <a:prstGeom prst="line">
            <a:avLst/>
          </a:prstGeom>
          <a:noFill/>
          <a:ln w="38100">
            <a:solidFill>
              <a:schemeClr val="tx1"/>
            </a:solidFill>
            <a:round/>
            <a:headEnd/>
            <a:tailEnd/>
          </a:ln>
          <a:effectLst/>
        </p:spPr>
        <p:txBody>
          <a:bodyPr lIns="91345" tIns="45672" rIns="91345" bIns="45672"/>
          <a:lstStyle/>
          <a:p>
            <a:pPr>
              <a:defRPr/>
            </a:pPr>
            <a:endParaRPr lang="ja-JP" altLang="en-US" sz="1800"/>
          </a:p>
        </p:txBody>
      </p:sp>
      <p:sp>
        <p:nvSpPr>
          <p:cNvPr id="4" name="フッター プレースホルダー 3"/>
          <p:cNvSpPr>
            <a:spLocks noGrp="1"/>
          </p:cNvSpPr>
          <p:nvPr>
            <p:ph type="ftr" sz="quarter" idx="10"/>
          </p:nvPr>
        </p:nvSpPr>
        <p:spPr/>
        <p:txBody>
          <a:bodyPr/>
          <a:lstStyle/>
          <a:p>
            <a:r>
              <a:rPr lang="en-US" altLang="ja-JP" dirty="0"/>
              <a:t>Copyright © </a:t>
            </a:r>
            <a:r>
              <a:rPr lang="en-US" altLang="ja-JP" dirty="0" smtClean="0"/>
              <a:t>2023 by INIAD</a:t>
            </a:r>
            <a:endParaRPr lang="en-US" dirty="0"/>
          </a:p>
        </p:txBody>
      </p:sp>
      <p:sp>
        <p:nvSpPr>
          <p:cNvPr id="10" name="タイトル 1"/>
          <p:cNvSpPr>
            <a:spLocks noGrp="1"/>
          </p:cNvSpPr>
          <p:nvPr>
            <p:ph type="title"/>
          </p:nvPr>
        </p:nvSpPr>
        <p:spPr>
          <a:xfrm>
            <a:off x="3719835" y="952361"/>
            <a:ext cx="13199873" cy="4366830"/>
          </a:xfrm>
          <a:noFill/>
          <a:ln w="9525">
            <a:noFill/>
            <a:miter lim="800000"/>
            <a:headEnd/>
            <a:tailEnd/>
          </a:ln>
          <a:effectLst/>
        </p:spPr>
        <p:txBody>
          <a:bodyPr vert="horz" wrap="square" lIns="0" tIns="46800" rIns="0" bIns="46800" numCol="1" anchor="b" anchorCtr="0" compatLnSpc="1">
            <a:prstTxWarp prst="textNoShape">
              <a:avLst/>
            </a:prstTxWarp>
            <a:normAutofit/>
          </a:bodyPr>
          <a:lstStyle>
            <a:lvl1pPr algn="l" defTabSz="1136872" rtl="0" eaLnBrk="0" fontAlgn="base" hangingPunct="0">
              <a:spcBef>
                <a:spcPct val="0"/>
              </a:spcBef>
              <a:spcAft>
                <a:spcPct val="0"/>
              </a:spcAft>
              <a:defRPr kumimoji="1" lang="ja-JP" altLang="en-US" sz="10498" baseline="0">
                <a:solidFill>
                  <a:schemeClr val="tx1"/>
                </a:solidFill>
                <a:effectLst>
                  <a:outerShdw blurRad="38100" dist="38100" dir="2700000" algn="tl">
                    <a:srgbClr val="000000">
                      <a:alpha val="43137"/>
                    </a:srgbClr>
                  </a:outerShdw>
                </a:effectLst>
                <a:latin typeface="+mj-lt"/>
                <a:ea typeface="+mj-ea"/>
                <a:cs typeface="+mj-cs"/>
              </a:defRPr>
            </a:lvl1pPr>
          </a:lstStyle>
          <a:p>
            <a:r>
              <a:rPr lang="ja-JP" altLang="en-US"/>
              <a:t>マスター タイトルの書式設定</a:t>
            </a:r>
            <a:endParaRPr lang="ja-JP" altLang="en-US" dirty="0"/>
          </a:p>
        </p:txBody>
      </p:sp>
      <p:sp>
        <p:nvSpPr>
          <p:cNvPr id="11" name="テキスト プレースホルダー 2"/>
          <p:cNvSpPr>
            <a:spLocks noGrp="1"/>
          </p:cNvSpPr>
          <p:nvPr>
            <p:ph type="body" sz="quarter" idx="12"/>
          </p:nvPr>
        </p:nvSpPr>
        <p:spPr>
          <a:xfrm>
            <a:off x="3719836" y="5980388"/>
            <a:ext cx="13199895" cy="3317165"/>
          </a:xfrm>
          <a:prstGeom prst="rect">
            <a:avLst/>
          </a:prstGeom>
        </p:spPr>
        <p:txBody>
          <a:bodyPr vert="horz" lIns="0" tIns="0" rIns="0" bIns="0" rtlCol="0" anchor="t" anchorCtr="0">
            <a:normAutofit/>
          </a:bodyPr>
          <a:lstStyle>
            <a:lvl1pPr marL="0" indent="0">
              <a:buNone/>
              <a:defRPr lang="ja-JP" altLang="en-US" b="0" smtClean="0"/>
            </a:lvl1pPr>
            <a:lvl2pPr marL="0" indent="0">
              <a:buNone/>
              <a:defRPr lang="ja-JP" altLang="en-US" smtClean="0"/>
            </a:lvl2pPr>
            <a:lvl3pPr>
              <a:defRPr lang="ja-JP" altLang="en-US" smtClean="0"/>
            </a:lvl3pPr>
            <a:lvl4pPr>
              <a:defRPr lang="ja-JP" altLang="en-US" smtClean="0"/>
            </a:lvl4pPr>
            <a:lvl5pPr>
              <a:defRPr lang="ja-JP" altLang="en-US" dirty="0"/>
            </a:lvl5pPr>
          </a:lstStyle>
          <a:p>
            <a:pPr marL="766929" lvl="0" indent="-766929"/>
            <a:r>
              <a:rPr kumimoji="1" lang="ja-JP" altLang="en-US" dirty="0"/>
              <a:t>マスター テキストの書式設定</a:t>
            </a:r>
          </a:p>
          <a:p>
            <a:pPr marL="488701" lvl="1" indent="-488701"/>
            <a:r>
              <a:rPr kumimoji="1" lang="ja-JP" altLang="en-US" dirty="0"/>
              <a:t>第 </a:t>
            </a:r>
            <a:r>
              <a:rPr kumimoji="1" lang="en-US" altLang="ja-JP" dirty="0"/>
              <a:t>2 </a:t>
            </a:r>
            <a:r>
              <a:rPr kumimoji="1" lang="ja-JP" altLang="en-US" dirty="0"/>
              <a:t>レベル</a:t>
            </a:r>
          </a:p>
          <a:p>
            <a:pPr marL="0" lvl="2" indent="0">
              <a:buFontTx/>
              <a:buNone/>
            </a:pPr>
            <a:r>
              <a:rPr kumimoji="1" lang="ja-JP" altLang="en-US" dirty="0"/>
              <a:t>第 </a:t>
            </a:r>
            <a:r>
              <a:rPr kumimoji="1" lang="en-US" altLang="ja-JP" dirty="0"/>
              <a:t>3 </a:t>
            </a:r>
            <a:r>
              <a:rPr kumimoji="1" lang="ja-JP" altLang="en-US" dirty="0"/>
              <a:t>レベル</a:t>
            </a:r>
          </a:p>
          <a:p>
            <a:pPr marL="0" lvl="3" indent="0">
              <a:buFontTx/>
              <a:buNone/>
            </a:pPr>
            <a:r>
              <a:rPr kumimoji="1" lang="ja-JP" altLang="en-US" dirty="0"/>
              <a:t>第 </a:t>
            </a:r>
            <a:r>
              <a:rPr kumimoji="1" lang="en-US" altLang="ja-JP" dirty="0"/>
              <a:t>4 </a:t>
            </a:r>
            <a:r>
              <a:rPr kumimoji="1" lang="ja-JP" altLang="en-US" dirty="0"/>
              <a:t>レベル</a:t>
            </a:r>
          </a:p>
          <a:p>
            <a:pPr marL="0" lvl="4" indent="0">
              <a:buFontTx/>
              <a:buNone/>
            </a:pPr>
            <a:r>
              <a:rPr kumimoji="1" lang="ja-JP" altLang="en-US" dirty="0"/>
              <a:t>第 </a:t>
            </a:r>
            <a:r>
              <a:rPr kumimoji="1" lang="en-US" altLang="ja-JP" dirty="0"/>
              <a:t>5 </a:t>
            </a:r>
            <a:r>
              <a:rPr kumimoji="1" lang="ja-JP" altLang="en-US" dirty="0"/>
              <a:t>レベル</a:t>
            </a:r>
          </a:p>
        </p:txBody>
      </p:sp>
      <p:sp>
        <p:nvSpPr>
          <p:cNvPr id="8" name="テキスト プレースホルダー 5"/>
          <p:cNvSpPr>
            <a:spLocks noGrp="1"/>
          </p:cNvSpPr>
          <p:nvPr>
            <p:ph type="body" sz="quarter" idx="13" hasCustomPrompt="1"/>
          </p:nvPr>
        </p:nvSpPr>
        <p:spPr>
          <a:xfrm>
            <a:off x="191443" y="3831590"/>
            <a:ext cx="2642320" cy="2747717"/>
          </a:xfrm>
          <a:prstGeom prst="rect">
            <a:avLst/>
          </a:prstGeom>
        </p:spPr>
        <p:txBody>
          <a:bodyPr lIns="180000" tIns="0" rIns="0" bIns="0" anchor="ctr" anchorCtr="0">
            <a:normAutofit/>
          </a:bodyPr>
          <a:lstStyle>
            <a:lvl1pPr marL="0" indent="0">
              <a:buClrTx/>
              <a:buFontTx/>
              <a:buNone/>
              <a:defRPr kumimoji="1" lang="ja-JP" altLang="en-US" sz="14300" dirty="0">
                <a:solidFill>
                  <a:srgbClr val="002060"/>
                </a:solidFill>
                <a:effectLst/>
                <a:latin typeface="ＤＦＧ華康ゴシック体W2" panose="020B0400000000000000" pitchFamily="50" charset="-128"/>
                <a:ea typeface="ＤＦＧ華康ゴシック体W2" panose="020B0400000000000000" pitchFamily="50" charset="-128"/>
                <a:cs typeface="M+ 1c thin" panose="020B0203020204020204" pitchFamily="50" charset="-128"/>
              </a:defRPr>
            </a:lvl1pPr>
          </a:lstStyle>
          <a:p>
            <a:pPr marL="0" lvl="0" indent="0" algn="l" defTabSz="1136872" rtl="0" eaLnBrk="1" fontAlgn="base" hangingPunct="1">
              <a:spcBef>
                <a:spcPct val="50000"/>
              </a:spcBef>
              <a:spcAft>
                <a:spcPct val="0"/>
              </a:spcAft>
              <a:buClrTx/>
              <a:buFontTx/>
              <a:buNone/>
            </a:pPr>
            <a:r>
              <a:rPr kumimoji="1" lang="ja-JP" altLang="en-US" dirty="0"/>
              <a:t>①</a:t>
            </a:r>
            <a:r>
              <a:rPr kumimoji="1" lang="en-US" altLang="ja-JP" dirty="0"/>
              <a:t> </a:t>
            </a:r>
            <a:endParaRPr kumimoji="1" lang="ja-JP" altLang="en-US" dirty="0"/>
          </a:p>
        </p:txBody>
      </p:sp>
      <p:sp>
        <p:nvSpPr>
          <p:cNvPr id="2" name="スライド番号プレースホルダー 1"/>
          <p:cNvSpPr>
            <a:spLocks noGrp="1"/>
          </p:cNvSpPr>
          <p:nvPr>
            <p:ph type="sldNum" sz="quarter" idx="14"/>
          </p:nvPr>
        </p:nvSpPr>
        <p:spPr/>
        <p:txBody>
          <a:bodyPr/>
          <a:lstStyle/>
          <a:p>
            <a:fld id="{1410E4D4-1F7B-497D-B418-CA5AF125A282}" type="slidenum">
              <a:rPr kumimoji="1" lang="ja-JP" altLang="en-US" smtClean="0"/>
              <a:t>‹#›</a:t>
            </a:fld>
            <a:endParaRPr kumimoji="1" lang="ja-JP" altLang="en-US"/>
          </a:p>
        </p:txBody>
      </p:sp>
    </p:spTree>
    <p:extLst>
      <p:ext uri="{BB962C8B-B14F-4D97-AF65-F5344CB8AC3E}">
        <p14:creationId xmlns:p14="http://schemas.microsoft.com/office/powerpoint/2010/main" val="3573505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見出し">
    <p:spTree>
      <p:nvGrpSpPr>
        <p:cNvPr id="1" name=""/>
        <p:cNvGrpSpPr/>
        <p:nvPr/>
      </p:nvGrpSpPr>
      <p:grpSpPr>
        <a:xfrm>
          <a:off x="0" y="0"/>
          <a:ext cx="0" cy="0"/>
          <a:chOff x="0" y="0"/>
          <a:chExt cx="0" cy="0"/>
        </a:xfrm>
      </p:grpSpPr>
      <p:sp>
        <p:nvSpPr>
          <p:cNvPr id="7" name="Line 7"/>
          <p:cNvSpPr>
            <a:spLocks noChangeShapeType="1"/>
          </p:cNvSpPr>
          <p:nvPr/>
        </p:nvSpPr>
        <p:spPr bwMode="auto">
          <a:xfrm>
            <a:off x="4228350" y="5351608"/>
            <a:ext cx="12702538" cy="0"/>
          </a:xfrm>
          <a:prstGeom prst="line">
            <a:avLst/>
          </a:prstGeom>
          <a:noFill/>
          <a:ln w="76200" cap="sq">
            <a:solidFill>
              <a:srgbClr val="5FB8E4"/>
            </a:solidFill>
            <a:round/>
            <a:headEnd type="oval" w="med" len="med"/>
            <a:tailEnd type="oval" w="med" len="med"/>
          </a:ln>
        </p:spPr>
        <p:txBody>
          <a:bodyPr wrap="none" lIns="91381" tIns="45691" rIns="91381" bIns="45691" anchor="ctr"/>
          <a:lstStyle/>
          <a:p>
            <a:pPr lvl="0"/>
            <a:endParaRPr lang="ja-JP" altLang="en-US">
              <a:ln w="3175">
                <a:solidFill>
                  <a:sysClr val="windowText" lastClr="000000"/>
                </a:solidFill>
              </a:ln>
            </a:endParaRPr>
          </a:p>
        </p:txBody>
      </p:sp>
      <p:sp>
        <p:nvSpPr>
          <p:cNvPr id="4" name="フッター プレースホルダー 3"/>
          <p:cNvSpPr>
            <a:spLocks noGrp="1"/>
          </p:cNvSpPr>
          <p:nvPr>
            <p:ph type="ftr" sz="quarter" idx="10"/>
          </p:nvPr>
        </p:nvSpPr>
        <p:spPr/>
        <p:txBody>
          <a:bodyPr/>
          <a:lstStyle/>
          <a:p>
            <a:r>
              <a:rPr lang="en-US" altLang="ja-JP" dirty="0"/>
              <a:t>Copyright © </a:t>
            </a:r>
            <a:r>
              <a:rPr lang="en-US" altLang="ja-JP" dirty="0" smtClean="0"/>
              <a:t>2023 by INIAD</a:t>
            </a:r>
            <a:endParaRPr lang="ja-JP" altLang="en-US" dirty="0"/>
          </a:p>
        </p:txBody>
      </p:sp>
      <p:sp>
        <p:nvSpPr>
          <p:cNvPr id="8" name="スライド番号プレースホルダー 7"/>
          <p:cNvSpPr>
            <a:spLocks noGrp="1"/>
          </p:cNvSpPr>
          <p:nvPr>
            <p:ph type="sldNum" sz="quarter" idx="11"/>
          </p:nvPr>
        </p:nvSpPr>
        <p:spPr/>
        <p:txBody>
          <a:bodyPr/>
          <a:lstStyle/>
          <a:p>
            <a:fld id="{78EBD8ED-4D7B-4A10-BDB7-C9C15E292BAA}" type="slidenum">
              <a:rPr kumimoji="1" lang="ja-JP" altLang="en-US" smtClean="0"/>
              <a:t>‹#›</a:t>
            </a:fld>
            <a:endParaRPr kumimoji="1" lang="ja-JP" altLang="en-US"/>
          </a:p>
        </p:txBody>
      </p:sp>
      <p:sp>
        <p:nvSpPr>
          <p:cNvPr id="10" name="タイトル 1"/>
          <p:cNvSpPr>
            <a:spLocks noGrp="1"/>
          </p:cNvSpPr>
          <p:nvPr>
            <p:ph type="title"/>
          </p:nvPr>
        </p:nvSpPr>
        <p:spPr>
          <a:xfrm>
            <a:off x="4228348" y="492334"/>
            <a:ext cx="12691360" cy="4826859"/>
          </a:xfrm>
          <a:noFill/>
          <a:ln w="9525">
            <a:noFill/>
            <a:miter lim="800000"/>
            <a:headEnd/>
            <a:tailEnd/>
          </a:ln>
          <a:effectLst/>
        </p:spPr>
        <p:txBody>
          <a:bodyPr vert="horz" wrap="square" lIns="0" tIns="46800" rIns="0" bIns="46800" numCol="1" anchor="b" anchorCtr="0" compatLnSpc="1">
            <a:prstTxWarp prst="textNoShape">
              <a:avLst/>
            </a:prstTxWarp>
            <a:normAutofit/>
          </a:bodyPr>
          <a:lstStyle>
            <a:lvl1pPr algn="l" defTabSz="852083" rtl="0" eaLnBrk="0" fontAlgn="base" hangingPunct="0">
              <a:spcBef>
                <a:spcPct val="0"/>
              </a:spcBef>
              <a:spcAft>
                <a:spcPct val="0"/>
              </a:spcAft>
              <a:defRPr kumimoji="1" lang="ja-JP" altLang="en-US" sz="9600">
                <a:solidFill>
                  <a:schemeClr val="tx1"/>
                </a:solidFill>
                <a:latin typeface="+mj-lt"/>
                <a:ea typeface="+mj-ea"/>
                <a:cs typeface="+mj-cs"/>
              </a:defRPr>
            </a:lvl1pPr>
          </a:lstStyle>
          <a:p>
            <a:r>
              <a:rPr lang="ja-JP" altLang="en-US" dirty="0"/>
              <a:t>マスター タイトルの書式設定</a:t>
            </a:r>
          </a:p>
        </p:txBody>
      </p:sp>
      <p:sp>
        <p:nvSpPr>
          <p:cNvPr id="11" name="テキスト プレースホルダー 2"/>
          <p:cNvSpPr>
            <a:spLocks noGrp="1"/>
          </p:cNvSpPr>
          <p:nvPr>
            <p:ph type="body" sz="quarter" idx="12"/>
          </p:nvPr>
        </p:nvSpPr>
        <p:spPr>
          <a:xfrm>
            <a:off x="4228349" y="5980388"/>
            <a:ext cx="12691381" cy="3277657"/>
          </a:xfrm>
          <a:prstGeom prst="rect">
            <a:avLst/>
          </a:prstGeom>
        </p:spPr>
        <p:txBody>
          <a:bodyPr lIns="36000" anchor="t" anchorCtr="0"/>
          <a:lstStyle>
            <a:lvl1pPr marL="0" indent="0">
              <a:buFontTx/>
              <a:buNone/>
              <a:defRPr b="0">
                <a:latin typeface="+mn-lt"/>
              </a:defRPr>
            </a:lvl1pPr>
            <a:lvl2pPr marL="0" indent="0">
              <a:buFontTx/>
              <a:buNone/>
              <a:defRPr sz="3600">
                <a:latin typeface="+mn-lt"/>
              </a:defRPr>
            </a:lvl2pPr>
            <a:lvl3pPr marL="379816" indent="0">
              <a:buFontTx/>
              <a:buNone/>
              <a:defRPr>
                <a:latin typeface="+mn-lt"/>
              </a:defRPr>
            </a:lvl3pPr>
            <a:lvl4pPr marL="379816" indent="0">
              <a:buFontTx/>
              <a:buNone/>
              <a:defRPr>
                <a:latin typeface="+mn-lt"/>
              </a:defRPr>
            </a:lvl4pPr>
            <a:lvl5pPr marL="379816" indent="0">
              <a:buFontTx/>
              <a:buNone/>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40212959"/>
      </p:ext>
    </p:extLst>
  </p:cSld>
  <p:clrMapOvr>
    <a:masterClrMapping/>
  </p:clrMapOvr>
  <p:extLst mod="1">
    <p:ext uri="{DCECCB84-F9BA-43D5-87BE-67443E8EF086}">
      <p15:sldGuideLst xmlns:p15="http://schemas.microsoft.com/office/powerpoint/2012/main">
        <p15:guide id="1" orient="horz" pos="2205">
          <p15:clr>
            <a:srgbClr val="FBAE40"/>
          </p15:clr>
        </p15:guide>
        <p15:guide id="2" pos="512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405553" y="1070695"/>
            <a:ext cx="16514155" cy="4127510"/>
          </a:xfrm>
          <a:noFill/>
          <a:ln w="9525">
            <a:noFill/>
            <a:miter lim="800000"/>
            <a:headEnd/>
            <a:tailEnd/>
          </a:ln>
          <a:effectLst/>
        </p:spPr>
        <p:txBody>
          <a:bodyPr vert="horz" wrap="square" lIns="0" tIns="0" rIns="0" bIns="0" numCol="1" anchor="b" anchorCtr="1" compatLnSpc="1">
            <a:prstTxWarp prst="textNoShape">
              <a:avLst/>
            </a:prstTxWarp>
            <a:normAutofit/>
          </a:bodyPr>
          <a:lstStyle>
            <a:lvl1pPr algn="ctr" defTabSz="1137053" rtl="0" eaLnBrk="0" fontAlgn="base" hangingPunct="0">
              <a:spcBef>
                <a:spcPct val="0"/>
              </a:spcBef>
              <a:spcAft>
                <a:spcPct val="0"/>
              </a:spcAft>
              <a:defRPr kumimoji="1" lang="ja-JP" altLang="en-US" sz="10500" spc="-100" baseline="0">
                <a:solidFill>
                  <a:schemeClr val="tx1"/>
                </a:solidFill>
                <a:latin typeface="+mj-lt"/>
                <a:ea typeface="+mj-ea"/>
                <a:cs typeface="+mj-cs"/>
              </a:defRPr>
            </a:lvl1pPr>
          </a:lstStyle>
          <a:p>
            <a:r>
              <a:rPr lang="ja-JP" altLang="en-US" dirty="0"/>
              <a:t>マスター タイトルの書式設定</a:t>
            </a:r>
          </a:p>
        </p:txBody>
      </p:sp>
      <p:sp>
        <p:nvSpPr>
          <p:cNvPr id="3" name="テキスト プレースホルダ 2"/>
          <p:cNvSpPr>
            <a:spLocks noGrp="1"/>
          </p:cNvSpPr>
          <p:nvPr>
            <p:ph type="body" idx="1"/>
          </p:nvPr>
        </p:nvSpPr>
        <p:spPr>
          <a:xfrm>
            <a:off x="440034" y="5307896"/>
            <a:ext cx="16496714" cy="3952800"/>
          </a:xfrm>
          <a:effectLst/>
        </p:spPr>
        <p:txBody>
          <a:bodyPr anchor="ctr" anchorCtr="0">
            <a:normAutofit/>
          </a:bodyPr>
          <a:lstStyle>
            <a:lvl1pPr marL="0" indent="0" algn="ctr">
              <a:lnSpc>
                <a:spcPct val="90000"/>
              </a:lnSpc>
              <a:buNone/>
              <a:defRPr kumimoji="1" lang="ja-JP" altLang="en-US" sz="4800" spc="-100" baseline="0" dirty="0" smtClean="0">
                <a:solidFill>
                  <a:schemeClr val="tx1"/>
                </a:solidFill>
                <a:latin typeface="Arial" panose="020B0604020202020204" pitchFamily="34" charset="0"/>
                <a:ea typeface="+mj-ea"/>
                <a:cs typeface="Arial" panose="020B0604020202020204" pitchFamily="34" charset="0"/>
              </a:defRPr>
            </a:lvl1pPr>
            <a:lvl2pPr marL="4758" indent="0" algn="ctr">
              <a:lnSpc>
                <a:spcPct val="90000"/>
              </a:lnSpc>
              <a:buNone/>
              <a:defRPr sz="3600" spc="-100" baseline="0">
                <a:solidFill>
                  <a:schemeClr val="tx1"/>
                </a:solidFill>
                <a:latin typeface="Arial" panose="020B0604020202020204" pitchFamily="34" charset="0"/>
                <a:ea typeface="+mn-ea"/>
                <a:cs typeface="Arial" panose="020B0604020202020204" pitchFamily="34" charset="0"/>
              </a:defRPr>
            </a:lvl2pPr>
            <a:lvl3pPr marL="0" indent="0" algn="ctr">
              <a:lnSpc>
                <a:spcPct val="90000"/>
              </a:lnSpc>
              <a:buNone/>
              <a:tabLst/>
              <a:defRPr sz="2400" spc="-100" baseline="0">
                <a:solidFill>
                  <a:schemeClr val="tx1"/>
                </a:solidFill>
                <a:latin typeface="Arial" panose="020B0604020202020204" pitchFamily="34" charset="0"/>
                <a:ea typeface="+mn-ea"/>
                <a:cs typeface="Arial" panose="020B0604020202020204" pitchFamily="34" charset="0"/>
              </a:defRPr>
            </a:lvl3pPr>
            <a:lvl4pPr marL="0" indent="0" algn="ctr">
              <a:buNone/>
              <a:defRPr sz="1400"/>
            </a:lvl4pPr>
            <a:lvl5pPr marL="0" indent="0" algn="ctr">
              <a:buNone/>
              <a:defRPr sz="1400"/>
            </a:lvl5pPr>
            <a:lvl6pPr marL="2283625" indent="0">
              <a:buNone/>
              <a:defRPr sz="1400"/>
            </a:lvl6pPr>
            <a:lvl7pPr marL="2740353" indent="0">
              <a:buNone/>
              <a:defRPr sz="1400"/>
            </a:lvl7pPr>
            <a:lvl8pPr marL="3197077" indent="0">
              <a:buNone/>
              <a:defRPr sz="1400"/>
            </a:lvl8pPr>
            <a:lvl9pPr marL="3653806" indent="0">
              <a:buNone/>
              <a:defRPr sz="14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p:txBody>
      </p:sp>
      <p:sp>
        <p:nvSpPr>
          <p:cNvPr id="7" name="Line 7"/>
          <p:cNvSpPr>
            <a:spLocks noChangeShapeType="1"/>
          </p:cNvSpPr>
          <p:nvPr/>
        </p:nvSpPr>
        <p:spPr bwMode="auto">
          <a:xfrm>
            <a:off x="445935" y="5351608"/>
            <a:ext cx="16484952" cy="0"/>
          </a:xfrm>
          <a:prstGeom prst="line">
            <a:avLst/>
          </a:prstGeom>
          <a:noFill/>
          <a:ln w="76200" cap="sq">
            <a:solidFill>
              <a:srgbClr val="5FB8E4"/>
            </a:solidFill>
            <a:round/>
            <a:headEnd type="oval" w="med" len="med"/>
            <a:tailEnd type="oval" w="med" len="med"/>
          </a:ln>
        </p:spPr>
        <p:txBody>
          <a:bodyPr wrap="none" lIns="0" tIns="0" rIns="0" bIns="0" anchor="ctr"/>
          <a:lstStyle/>
          <a:p>
            <a:pPr lvl="0"/>
            <a:endParaRPr lang="ja-JP" altLang="en-US" sz="2400">
              <a:ln w="9525">
                <a:solidFill>
                  <a:schemeClr val="tx1"/>
                </a:solidFill>
              </a:ln>
            </a:endParaRPr>
          </a:p>
        </p:txBody>
      </p:sp>
      <p:sp>
        <p:nvSpPr>
          <p:cNvPr id="5" name="フッター プレースホルダー 4"/>
          <p:cNvSpPr>
            <a:spLocks noGrp="1"/>
          </p:cNvSpPr>
          <p:nvPr>
            <p:ph type="ftr" sz="quarter" idx="10"/>
          </p:nvPr>
        </p:nvSpPr>
        <p:spPr>
          <a:xfrm>
            <a:off x="401724" y="9279607"/>
            <a:ext cx="16502080" cy="468052"/>
          </a:xfrm>
        </p:spPr>
        <p:txBody>
          <a:bodyPr/>
          <a:lstStyle/>
          <a:p>
            <a:r>
              <a:rPr lang="en-US" altLang="ja-JP" dirty="0"/>
              <a:t>Copyright © </a:t>
            </a:r>
            <a:r>
              <a:rPr lang="en-US" altLang="ja-JP" dirty="0" smtClean="0"/>
              <a:t>2023 by INIAD</a:t>
            </a:r>
            <a:endParaRPr lang="ja-JP" altLang="en-US" dirty="0"/>
          </a:p>
        </p:txBody>
      </p:sp>
      <p:sp>
        <p:nvSpPr>
          <p:cNvPr id="6" name="スライド番号プレースホルダー 5"/>
          <p:cNvSpPr>
            <a:spLocks noGrp="1"/>
          </p:cNvSpPr>
          <p:nvPr>
            <p:ph type="sldNum" sz="quarter" idx="11"/>
          </p:nvPr>
        </p:nvSpPr>
        <p:spPr>
          <a:xfrm>
            <a:off x="16039036" y="9290462"/>
            <a:ext cx="955094" cy="457199"/>
          </a:xfrm>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3539555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大文字中央揃え">
    <p:spTree>
      <p:nvGrpSpPr>
        <p:cNvPr id="1" name=""/>
        <p:cNvGrpSpPr/>
        <p:nvPr/>
      </p:nvGrpSpPr>
      <p:grpSpPr>
        <a:xfrm>
          <a:off x="0" y="0"/>
          <a:ext cx="0" cy="0"/>
          <a:chOff x="0" y="0"/>
          <a:chExt cx="0" cy="0"/>
        </a:xfrm>
      </p:grpSpPr>
      <p:sp>
        <p:nvSpPr>
          <p:cNvPr id="2" name="タイトル 1"/>
          <p:cNvSpPr>
            <a:spLocks noGrp="1"/>
          </p:cNvSpPr>
          <p:nvPr>
            <p:ph type="title"/>
          </p:nvPr>
        </p:nvSpPr>
        <p:spPr>
          <a:xfrm>
            <a:off x="405553" y="1070695"/>
            <a:ext cx="16514155" cy="4129199"/>
          </a:xfrm>
          <a:noFill/>
          <a:ln w="9525">
            <a:noFill/>
            <a:miter lim="800000"/>
            <a:headEnd/>
            <a:tailEnd/>
          </a:ln>
          <a:effectLst/>
        </p:spPr>
        <p:txBody>
          <a:bodyPr vert="horz" wrap="square" lIns="0" tIns="57243" rIns="0" bIns="57243" numCol="1" anchor="b" anchorCtr="1" compatLnSpc="1">
            <a:prstTxWarp prst="textNoShape">
              <a:avLst/>
            </a:prstTxWarp>
            <a:normAutofit/>
          </a:bodyPr>
          <a:lstStyle>
            <a:lvl1pPr algn="ctr" defTabSz="1137053" rtl="0" eaLnBrk="0" fontAlgn="base" hangingPunct="0">
              <a:spcBef>
                <a:spcPct val="0"/>
              </a:spcBef>
              <a:spcAft>
                <a:spcPct val="0"/>
              </a:spcAft>
              <a:defRPr kumimoji="1" lang="ja-JP" altLang="en-US" sz="10500" spc="-100" baseline="0">
                <a:solidFill>
                  <a:schemeClr val="tx1"/>
                </a:solidFill>
                <a:latin typeface="+mj-lt"/>
                <a:ea typeface="+mj-ea"/>
                <a:cs typeface="+mj-cs"/>
              </a:defRPr>
            </a:lvl1pPr>
          </a:lstStyle>
          <a:p>
            <a:r>
              <a:rPr lang="ja-JP" altLang="en-US" dirty="0"/>
              <a:t>マスター タイトルの書式設定</a:t>
            </a:r>
          </a:p>
        </p:txBody>
      </p:sp>
      <p:sp>
        <p:nvSpPr>
          <p:cNvPr id="3" name="テキスト プレースホルダ 2"/>
          <p:cNvSpPr>
            <a:spLocks noGrp="1"/>
          </p:cNvSpPr>
          <p:nvPr>
            <p:ph type="body" idx="1"/>
          </p:nvPr>
        </p:nvSpPr>
        <p:spPr>
          <a:xfrm>
            <a:off x="440034" y="5307891"/>
            <a:ext cx="16496714" cy="3951043"/>
          </a:xfrm>
          <a:effectLst/>
        </p:spPr>
        <p:txBody>
          <a:bodyPr anchor="ctr" anchorCtr="0">
            <a:normAutofit/>
          </a:bodyPr>
          <a:lstStyle>
            <a:lvl1pPr marL="0" indent="0" algn="ctr">
              <a:lnSpc>
                <a:spcPct val="90000"/>
              </a:lnSpc>
              <a:spcBef>
                <a:spcPts val="1200"/>
              </a:spcBef>
              <a:buNone/>
              <a:tabLst>
                <a:tab pos="1619132" algn="l"/>
              </a:tabLst>
              <a:defRPr kumimoji="1" lang="ja-JP" altLang="en-US" sz="4800" spc="-100" baseline="0" dirty="0" smtClean="0">
                <a:solidFill>
                  <a:schemeClr val="tx1"/>
                </a:solidFill>
                <a:latin typeface="Arial" panose="020B0604020202020204" pitchFamily="34" charset="0"/>
                <a:ea typeface="+mj-ea"/>
                <a:cs typeface="Arial" panose="020B0604020202020204" pitchFamily="34" charset="0"/>
              </a:defRPr>
            </a:lvl1pPr>
            <a:lvl2pPr marL="4758" indent="0" algn="ctr">
              <a:lnSpc>
                <a:spcPct val="90000"/>
              </a:lnSpc>
              <a:buNone/>
              <a:defRPr sz="3600" spc="-100" baseline="0">
                <a:latin typeface="Arial" panose="020B0604020202020204" pitchFamily="34" charset="0"/>
                <a:ea typeface="+mn-ea"/>
                <a:cs typeface="Arial" panose="020B0604020202020204" pitchFamily="34" charset="0"/>
              </a:defRPr>
            </a:lvl2pPr>
            <a:lvl3pPr marL="0" indent="0" algn="ctr">
              <a:lnSpc>
                <a:spcPct val="90000"/>
              </a:lnSpc>
              <a:buNone/>
              <a:tabLst/>
              <a:defRPr sz="2400" spc="-100" baseline="0">
                <a:latin typeface="Arial" panose="020B0604020202020204" pitchFamily="34" charset="0"/>
                <a:ea typeface="+mn-ea"/>
                <a:cs typeface="Arial" panose="020B0604020202020204" pitchFamily="34" charset="0"/>
              </a:defRPr>
            </a:lvl3pPr>
            <a:lvl4pPr marL="0" indent="0" algn="ctr">
              <a:buNone/>
              <a:defRPr sz="1400"/>
            </a:lvl4pPr>
            <a:lvl5pPr marL="0" indent="0" algn="ctr">
              <a:buNone/>
              <a:defRPr sz="1400"/>
            </a:lvl5pPr>
            <a:lvl6pPr marL="2283625" indent="0">
              <a:buNone/>
              <a:defRPr sz="1400"/>
            </a:lvl6pPr>
            <a:lvl7pPr marL="2740353" indent="0">
              <a:buNone/>
              <a:defRPr sz="1400"/>
            </a:lvl7pPr>
            <a:lvl8pPr marL="3197077" indent="0">
              <a:buNone/>
              <a:defRPr sz="1400"/>
            </a:lvl8pPr>
            <a:lvl9pPr marL="3653806" indent="0">
              <a:buNone/>
              <a:defRPr sz="14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p:txBody>
      </p:sp>
      <p:sp>
        <p:nvSpPr>
          <p:cNvPr id="5" name="フッター プレースホルダー 4"/>
          <p:cNvSpPr>
            <a:spLocks noGrp="1"/>
          </p:cNvSpPr>
          <p:nvPr>
            <p:ph type="ftr" sz="quarter" idx="10"/>
          </p:nvPr>
        </p:nvSpPr>
        <p:spPr>
          <a:xfrm>
            <a:off x="401724" y="9279607"/>
            <a:ext cx="16502080" cy="468052"/>
          </a:xfrm>
        </p:spPr>
        <p:txBody>
          <a:bodyPr/>
          <a:lstStyle/>
          <a:p>
            <a:r>
              <a:rPr lang="en-US" altLang="ja-JP" dirty="0"/>
              <a:t>Copyright © </a:t>
            </a:r>
            <a:r>
              <a:rPr lang="en-US" altLang="ja-JP" dirty="0" smtClean="0"/>
              <a:t>2023 by INIAD</a:t>
            </a:r>
            <a:endParaRPr lang="en-US" altLang="en-US" dirty="0"/>
          </a:p>
        </p:txBody>
      </p:sp>
      <p:sp>
        <p:nvSpPr>
          <p:cNvPr id="6" name="スライド番号プレースホルダー 5"/>
          <p:cNvSpPr>
            <a:spLocks noGrp="1"/>
          </p:cNvSpPr>
          <p:nvPr>
            <p:ph type="sldNum" sz="quarter" idx="11"/>
          </p:nvPr>
        </p:nvSpPr>
        <p:spPr>
          <a:xfrm>
            <a:off x="16039036" y="9290462"/>
            <a:ext cx="955094" cy="457199"/>
          </a:xfrm>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3594404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テキスト中央揃え">
    <p:spTree>
      <p:nvGrpSpPr>
        <p:cNvPr id="1" name=""/>
        <p:cNvGrpSpPr/>
        <p:nvPr/>
      </p:nvGrpSpPr>
      <p:grpSpPr>
        <a:xfrm>
          <a:off x="0" y="0"/>
          <a:ext cx="0" cy="0"/>
          <a:chOff x="0" y="0"/>
          <a:chExt cx="0" cy="0"/>
        </a:xfrm>
      </p:grpSpPr>
      <p:sp>
        <p:nvSpPr>
          <p:cNvPr id="2" name="タイトル 1"/>
          <p:cNvSpPr>
            <a:spLocks noGrp="1"/>
          </p:cNvSpPr>
          <p:nvPr>
            <p:ph type="title"/>
          </p:nvPr>
        </p:nvSpPr>
        <p:spPr>
          <a:xfrm>
            <a:off x="1332371" y="530635"/>
            <a:ext cx="14712041" cy="1404156"/>
          </a:xfrm>
          <a:noFill/>
          <a:ln w="9525">
            <a:noFill/>
            <a:miter lim="800000"/>
            <a:headEnd/>
            <a:tailEnd/>
          </a:ln>
          <a:effectLst/>
        </p:spPr>
        <p:txBody>
          <a:bodyPr vert="horz" wrap="square" lIns="0" tIns="57243" rIns="0" bIns="57243" numCol="1" anchor="t" anchorCtr="0" compatLnSpc="1">
            <a:prstTxWarp prst="textNoShape">
              <a:avLst/>
            </a:prstTxWarp>
            <a:normAutofit/>
          </a:bodyPr>
          <a:lstStyle>
            <a:lvl1pPr algn="ctr" defTabSz="1137053" rtl="0" eaLnBrk="1" fontAlgn="base" hangingPunct="1">
              <a:spcBef>
                <a:spcPct val="0"/>
              </a:spcBef>
              <a:spcAft>
                <a:spcPct val="0"/>
              </a:spcAft>
              <a:defRPr kumimoji="1" lang="ja-JP" altLang="en-US" sz="4800" kern="1200" spc="-300" baseline="0" dirty="0">
                <a:solidFill>
                  <a:schemeClr val="tx1"/>
                </a:solidFill>
                <a:effectLst>
                  <a:outerShdw blurRad="38100" dist="38100" dir="2700000" algn="tl">
                    <a:srgbClr val="000000">
                      <a:alpha val="43137"/>
                    </a:srgbClr>
                  </a:outerShdw>
                </a:effectLst>
                <a:latin typeface="+mj-lt"/>
                <a:ea typeface="+mj-ea"/>
                <a:cs typeface="+mj-cs"/>
              </a:defRPr>
            </a:lvl1pPr>
          </a:lstStyle>
          <a:p>
            <a:r>
              <a:rPr lang="ja-JP" altLang="en-US" dirty="0"/>
              <a:t>マスター タイトルの書式設定</a:t>
            </a:r>
          </a:p>
        </p:txBody>
      </p:sp>
      <p:sp>
        <p:nvSpPr>
          <p:cNvPr id="3" name="テキスト プレースホルダ 2"/>
          <p:cNvSpPr>
            <a:spLocks noGrp="1"/>
          </p:cNvSpPr>
          <p:nvPr>
            <p:ph type="body" idx="1"/>
          </p:nvPr>
        </p:nvSpPr>
        <p:spPr>
          <a:xfrm>
            <a:off x="440034" y="1945646"/>
            <a:ext cx="16496714" cy="7432585"/>
          </a:xfrm>
          <a:effectLst/>
        </p:spPr>
        <p:txBody>
          <a:bodyPr anchor="ctr" anchorCtr="0">
            <a:normAutofit/>
          </a:bodyPr>
          <a:lstStyle>
            <a:lvl1pPr marL="0" indent="0" algn="ctr">
              <a:lnSpc>
                <a:spcPct val="90000"/>
              </a:lnSpc>
              <a:spcBef>
                <a:spcPts val="1200"/>
              </a:spcBef>
              <a:buNone/>
              <a:tabLst>
                <a:tab pos="1619132" algn="l"/>
              </a:tabLst>
              <a:defRPr kumimoji="1" lang="ja-JP" altLang="en-US" sz="7200" dirty="0" smtClean="0">
                <a:solidFill>
                  <a:schemeClr val="tx1"/>
                </a:solidFill>
                <a:latin typeface="+mn-lt"/>
                <a:ea typeface="+mj-ea"/>
                <a:cs typeface="+mn-cs"/>
              </a:defRPr>
            </a:lvl1pPr>
            <a:lvl2pPr marL="4758" indent="0" algn="ctr">
              <a:lnSpc>
                <a:spcPct val="90000"/>
              </a:lnSpc>
              <a:buNone/>
              <a:defRPr sz="5400">
                <a:latin typeface="+mn-lt"/>
                <a:ea typeface="+mn-ea"/>
              </a:defRPr>
            </a:lvl2pPr>
            <a:lvl3pPr marL="0" indent="0" algn="ctr">
              <a:lnSpc>
                <a:spcPct val="90000"/>
              </a:lnSpc>
              <a:buNone/>
              <a:tabLst/>
              <a:defRPr sz="4000">
                <a:latin typeface="+mn-lt"/>
                <a:ea typeface="+mn-ea"/>
              </a:defRPr>
            </a:lvl3pPr>
            <a:lvl4pPr marL="0" indent="0" algn="ctr">
              <a:buNone/>
              <a:defRPr sz="1400"/>
            </a:lvl4pPr>
            <a:lvl5pPr marL="0" indent="0" algn="ctr">
              <a:buNone/>
              <a:defRPr sz="1400"/>
            </a:lvl5pPr>
            <a:lvl6pPr marL="2283625" indent="0">
              <a:buNone/>
              <a:defRPr sz="1400"/>
            </a:lvl6pPr>
            <a:lvl7pPr marL="2740353" indent="0">
              <a:buNone/>
              <a:defRPr sz="1400"/>
            </a:lvl7pPr>
            <a:lvl8pPr marL="3197077" indent="0">
              <a:buNone/>
              <a:defRPr sz="1400"/>
            </a:lvl8pPr>
            <a:lvl9pPr marL="3653806" indent="0">
              <a:buNone/>
              <a:defRPr sz="14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p:txBody>
      </p:sp>
      <p:sp>
        <p:nvSpPr>
          <p:cNvPr id="5" name="フッター プレースホルダー 4"/>
          <p:cNvSpPr>
            <a:spLocks noGrp="1"/>
          </p:cNvSpPr>
          <p:nvPr>
            <p:ph type="ftr" sz="quarter" idx="10"/>
          </p:nvPr>
        </p:nvSpPr>
        <p:spPr>
          <a:xfrm>
            <a:off x="401724" y="9279607"/>
            <a:ext cx="16502080" cy="468052"/>
          </a:xfrm>
        </p:spPr>
        <p:txBody>
          <a:bodyPr/>
          <a:lstStyle/>
          <a:p>
            <a:r>
              <a:rPr lang="en-US" altLang="ja-JP" dirty="0"/>
              <a:t>Copyright © </a:t>
            </a:r>
            <a:r>
              <a:rPr lang="en-US" altLang="ja-JP" dirty="0" smtClean="0"/>
              <a:t>2023 by INIAD</a:t>
            </a:r>
            <a:endParaRPr lang="ja-JP" altLang="en-US" dirty="0"/>
          </a:p>
        </p:txBody>
      </p:sp>
      <p:sp>
        <p:nvSpPr>
          <p:cNvPr id="6" name="スライド番号プレースホルダー 5"/>
          <p:cNvSpPr>
            <a:spLocks noGrp="1"/>
          </p:cNvSpPr>
          <p:nvPr>
            <p:ph type="sldNum" sz="quarter" idx="11"/>
          </p:nvPr>
        </p:nvSpPr>
        <p:spPr>
          <a:xfrm>
            <a:off x="16039036" y="9290462"/>
            <a:ext cx="955094" cy="457199"/>
          </a:xfrm>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1923677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effectLst/>
        </p:spPr>
        <p:txBody>
          <a:bodyPr/>
          <a:lstStyle/>
          <a:p>
            <a:r>
              <a:rPr lang="ja-JP" altLang="en-US"/>
              <a:t>マスター タイトルの書式設定</a:t>
            </a:r>
            <a:endParaRPr lang="ja-JP" altLang="en-US" dirty="0"/>
          </a:p>
        </p:txBody>
      </p:sp>
      <p:sp>
        <p:nvSpPr>
          <p:cNvPr id="3" name="コンテンツ プレースホルダ 2"/>
          <p:cNvSpPr>
            <a:spLocks noGrp="1"/>
          </p:cNvSpPr>
          <p:nvPr>
            <p:ph sz="half" idx="1"/>
          </p:nvPr>
        </p:nvSpPr>
        <p:spPr>
          <a:xfrm>
            <a:off x="376890" y="1898788"/>
            <a:ext cx="8166464" cy="7380820"/>
          </a:xfrm>
          <a:effectLst/>
        </p:spPr>
        <p:txBody>
          <a:bodyPr anchor="t" anchorCtr="0">
            <a:normAutofit/>
          </a:bodyPr>
          <a:lstStyle>
            <a:lvl1pPr marL="347638" indent="-347638">
              <a:defRPr sz="4000"/>
            </a:lvl1pPr>
            <a:lvl2pPr>
              <a:defRPr sz="3600"/>
            </a:lvl2pPr>
            <a:lvl3pPr marL="1604020" indent="-457200">
              <a:defRPr kumimoji="1" lang="ja-JP" altLang="en-US" sz="2800">
                <a:solidFill>
                  <a:schemeClr val="tx1"/>
                </a:solidFill>
                <a:latin typeface="+mn-lt"/>
                <a:ea typeface="+mn-ea"/>
              </a:defRPr>
            </a:lvl3pPr>
            <a:lvl4pPr>
              <a:defRPr kumimoji="1" lang="ja-JP" altLang="en-US" sz="2600" dirty="0">
                <a:solidFill>
                  <a:schemeClr val="tx1"/>
                </a:solidFill>
                <a:latin typeface="+mn-lt"/>
                <a:ea typeface="+mn-ea"/>
              </a:defRPr>
            </a:lvl4pPr>
            <a:lvl5pPr marL="1695652" indent="0">
              <a:defRPr kumimoji="1" lang="ja-JP" altLang="en-US" sz="2300" dirty="0">
                <a:solidFill>
                  <a:schemeClr val="tx1"/>
                </a:solidFill>
                <a:latin typeface="+mn-lt"/>
                <a:ea typeface="+mn-ea"/>
              </a:defRPr>
            </a:lvl5pPr>
            <a:lvl6pPr>
              <a:defRPr sz="1900"/>
            </a:lvl6pPr>
            <a:lvl7pPr>
              <a:defRPr sz="1900"/>
            </a:lvl7pPr>
            <a:lvl8pPr>
              <a:defRPr sz="1900"/>
            </a:lvl8pPr>
            <a:lvl9pPr>
              <a:defRPr sz="19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indent="0" algn="l" defTabSz="1137053" rtl="0" eaLnBrk="1" fontAlgn="base" hangingPunct="1">
              <a:spcBef>
                <a:spcPct val="20000"/>
              </a:spcBef>
              <a:spcAft>
                <a:spcPct val="0"/>
              </a:spcAft>
              <a:buFontTx/>
              <a:buNone/>
            </a:pPr>
            <a:r>
              <a:rPr lang="ja-JP" altLang="en-US" dirty="0"/>
              <a:t>第 </a:t>
            </a:r>
            <a:r>
              <a:rPr lang="en-US" altLang="ja-JP" dirty="0"/>
              <a:t>4 </a:t>
            </a:r>
            <a:r>
              <a:rPr lang="ja-JP" altLang="en-US" dirty="0"/>
              <a:t>レベル</a:t>
            </a:r>
          </a:p>
          <a:p>
            <a:pPr marL="1695652" lvl="4" indent="3175" algn="l" defTabSz="1137053" rtl="0" eaLnBrk="1" fontAlgn="base" hangingPunct="1">
              <a:spcBef>
                <a:spcPct val="20000"/>
              </a:spcBef>
              <a:spcAft>
                <a:spcPct val="0"/>
              </a:spcAft>
              <a:buClr>
                <a:schemeClr val="accent2"/>
              </a:buClr>
              <a:buFontTx/>
              <a:buNone/>
            </a:pPr>
            <a:r>
              <a:rPr lang="ja-JP" altLang="en-US" dirty="0"/>
              <a:t>第 </a:t>
            </a:r>
            <a:r>
              <a:rPr lang="en-US" altLang="ja-JP" dirty="0"/>
              <a:t>5 </a:t>
            </a:r>
            <a:r>
              <a:rPr lang="ja-JP" altLang="en-US" dirty="0"/>
              <a:t>レベル</a:t>
            </a:r>
          </a:p>
        </p:txBody>
      </p:sp>
      <p:sp>
        <p:nvSpPr>
          <p:cNvPr id="4" name="コンテンツ プレースホルダ 3"/>
          <p:cNvSpPr>
            <a:spLocks noGrp="1"/>
          </p:cNvSpPr>
          <p:nvPr>
            <p:ph sz="half" idx="2"/>
          </p:nvPr>
        </p:nvSpPr>
        <p:spPr>
          <a:xfrm>
            <a:off x="8785382" y="1898788"/>
            <a:ext cx="8166464" cy="7380820"/>
          </a:xfrm>
          <a:effectLst/>
        </p:spPr>
        <p:txBody>
          <a:bodyPr anchor="t" anchorCtr="0">
            <a:normAutofit/>
          </a:bodyPr>
          <a:lstStyle>
            <a:lvl1pPr marL="347638" indent="-347638">
              <a:defRPr sz="4000"/>
            </a:lvl1pPr>
            <a:lvl2pPr>
              <a:defRPr sz="3600"/>
            </a:lvl2pPr>
            <a:lvl3pPr marL="1604020" indent="-457200">
              <a:defRPr kumimoji="1" lang="ja-JP" altLang="en-US" sz="2800" dirty="0">
                <a:solidFill>
                  <a:schemeClr val="tx1"/>
                </a:solidFill>
                <a:latin typeface="+mn-lt"/>
                <a:ea typeface="+mn-ea"/>
              </a:defRPr>
            </a:lvl3pPr>
            <a:lvl4pPr>
              <a:defRPr kumimoji="1" lang="ja-JP" altLang="en-US" sz="2600" dirty="0">
                <a:solidFill>
                  <a:schemeClr val="tx1"/>
                </a:solidFill>
                <a:latin typeface="+mn-lt"/>
                <a:ea typeface="+mn-ea"/>
              </a:defRPr>
            </a:lvl4pPr>
            <a:lvl5pPr marL="1695652" indent="0">
              <a:defRPr kumimoji="1" lang="ja-JP" altLang="en-US" sz="2300" dirty="0">
                <a:solidFill>
                  <a:schemeClr val="tx1"/>
                </a:solidFill>
                <a:latin typeface="+mn-lt"/>
                <a:ea typeface="+mn-ea"/>
              </a:defRPr>
            </a:lvl5pPr>
            <a:lvl6pPr>
              <a:defRPr sz="1900"/>
            </a:lvl6pPr>
            <a:lvl7pPr>
              <a:defRPr sz="1900"/>
            </a:lvl7pPr>
            <a:lvl8pPr>
              <a:defRPr sz="1900"/>
            </a:lvl8pPr>
            <a:lvl9pPr>
              <a:defRPr sz="19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indent="0" algn="l" defTabSz="1137053" rtl="0" eaLnBrk="1" fontAlgn="base" hangingPunct="1">
              <a:spcBef>
                <a:spcPct val="20000"/>
              </a:spcBef>
              <a:spcAft>
                <a:spcPct val="0"/>
              </a:spcAft>
              <a:buFontTx/>
              <a:buNone/>
            </a:pPr>
            <a:r>
              <a:rPr lang="ja-JP" altLang="en-US" dirty="0"/>
              <a:t>第 </a:t>
            </a:r>
            <a:r>
              <a:rPr lang="en-US" altLang="ja-JP" dirty="0"/>
              <a:t>4 </a:t>
            </a:r>
            <a:r>
              <a:rPr lang="ja-JP" altLang="en-US" dirty="0"/>
              <a:t>レベル</a:t>
            </a:r>
          </a:p>
          <a:p>
            <a:pPr marL="1695652" lvl="4" indent="3175" algn="l" defTabSz="1137053" rtl="0" eaLnBrk="1" fontAlgn="base" hangingPunct="1">
              <a:spcBef>
                <a:spcPct val="20000"/>
              </a:spcBef>
              <a:spcAft>
                <a:spcPct val="0"/>
              </a:spcAft>
              <a:buClr>
                <a:schemeClr val="accent2"/>
              </a:buClr>
              <a:buFontTx/>
              <a:buNone/>
            </a:pPr>
            <a:r>
              <a:rPr lang="ja-JP" altLang="en-US" dirty="0"/>
              <a:t>第 </a:t>
            </a:r>
            <a:r>
              <a:rPr lang="en-US" altLang="ja-JP" dirty="0"/>
              <a:t>5 </a:t>
            </a:r>
            <a:r>
              <a:rPr lang="ja-JP" altLang="en-US" dirty="0"/>
              <a:t>レベル</a:t>
            </a:r>
          </a:p>
        </p:txBody>
      </p:sp>
      <p:sp>
        <p:nvSpPr>
          <p:cNvPr id="6" name="フッター プレースホルダー 5"/>
          <p:cNvSpPr>
            <a:spLocks noGrp="1"/>
          </p:cNvSpPr>
          <p:nvPr>
            <p:ph type="ftr" sz="quarter" idx="10"/>
          </p:nvPr>
        </p:nvSpPr>
        <p:spPr/>
        <p:txBody>
          <a:bodyPr/>
          <a:lstStyle/>
          <a:p>
            <a:r>
              <a:rPr lang="en-US" altLang="ja-JP" dirty="0"/>
              <a:t>Copyright © </a:t>
            </a:r>
            <a:r>
              <a:rPr lang="en-US" altLang="ja-JP" dirty="0" smtClean="0"/>
              <a:t>2023 by INIAD</a:t>
            </a:r>
            <a:endParaRPr lang="en-US" altLang="en-US" dirty="0"/>
          </a:p>
        </p:txBody>
      </p:sp>
      <p:sp>
        <p:nvSpPr>
          <p:cNvPr id="7" name="スライド番号プレースホルダー 6"/>
          <p:cNvSpPr>
            <a:spLocks noGrp="1"/>
          </p:cNvSpPr>
          <p:nvPr>
            <p:ph type="sldNum" sz="quarter" idx="11"/>
          </p:nvPr>
        </p:nvSpPr>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3388614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effectLst/>
        </p:spPr>
        <p:txBody>
          <a:bodyPr/>
          <a:lstStyle/>
          <a:p>
            <a:r>
              <a:rPr lang="ja-JP" altLang="en-US"/>
              <a:t>マスター タイトルの書式設定</a:t>
            </a:r>
            <a:endParaRPr lang="ja-JP" altLang="en-US" dirty="0"/>
          </a:p>
        </p:txBody>
      </p:sp>
      <p:sp>
        <p:nvSpPr>
          <p:cNvPr id="3" name="コンテンツ プレースホルダ 2"/>
          <p:cNvSpPr>
            <a:spLocks noGrp="1"/>
          </p:cNvSpPr>
          <p:nvPr>
            <p:ph sz="half" idx="1"/>
          </p:nvPr>
        </p:nvSpPr>
        <p:spPr>
          <a:xfrm>
            <a:off x="376889" y="1898788"/>
            <a:ext cx="9715654" cy="7380820"/>
          </a:xfrm>
          <a:effectLst/>
        </p:spPr>
        <p:txBody>
          <a:bodyPr anchor="t" anchorCtr="0">
            <a:normAutofit/>
          </a:bodyPr>
          <a:lstStyle>
            <a:lvl1pPr marL="347638" indent="-347638">
              <a:defRPr sz="4000"/>
            </a:lvl1pPr>
            <a:lvl2pPr>
              <a:defRPr sz="3600"/>
            </a:lvl2pPr>
            <a:lvl3pPr marL="1604020" indent="-457200">
              <a:defRPr kumimoji="1" lang="ja-JP" altLang="en-US" sz="2800">
                <a:solidFill>
                  <a:schemeClr val="tx1"/>
                </a:solidFill>
                <a:latin typeface="+mn-lt"/>
                <a:ea typeface="+mn-ea"/>
              </a:defRPr>
            </a:lvl3pPr>
            <a:lvl4pPr>
              <a:defRPr kumimoji="1" lang="ja-JP" altLang="en-US" sz="2600" dirty="0">
                <a:solidFill>
                  <a:schemeClr val="tx1"/>
                </a:solidFill>
                <a:latin typeface="+mn-lt"/>
                <a:ea typeface="+mn-ea"/>
              </a:defRPr>
            </a:lvl4pPr>
            <a:lvl5pPr marL="1695652" indent="0">
              <a:defRPr kumimoji="1" lang="ja-JP" altLang="en-US" sz="2300" dirty="0">
                <a:solidFill>
                  <a:schemeClr val="tx1"/>
                </a:solidFill>
                <a:latin typeface="+mn-lt"/>
                <a:ea typeface="+mn-ea"/>
              </a:defRPr>
            </a:lvl5pPr>
            <a:lvl6pPr>
              <a:defRPr sz="1900"/>
            </a:lvl6pPr>
            <a:lvl7pPr>
              <a:defRPr sz="1900"/>
            </a:lvl7pPr>
            <a:lvl8pPr>
              <a:defRPr sz="1900"/>
            </a:lvl8pPr>
            <a:lvl9pPr>
              <a:defRPr sz="19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indent="0" algn="l" defTabSz="1137053" rtl="0" eaLnBrk="1" fontAlgn="base" hangingPunct="1">
              <a:spcBef>
                <a:spcPct val="20000"/>
              </a:spcBef>
              <a:spcAft>
                <a:spcPct val="0"/>
              </a:spcAft>
              <a:buFontTx/>
              <a:buNone/>
            </a:pPr>
            <a:r>
              <a:rPr lang="ja-JP" altLang="en-US" dirty="0"/>
              <a:t>第 </a:t>
            </a:r>
            <a:r>
              <a:rPr lang="en-US" altLang="ja-JP" dirty="0"/>
              <a:t>4 </a:t>
            </a:r>
            <a:r>
              <a:rPr lang="ja-JP" altLang="en-US" dirty="0"/>
              <a:t>レベル</a:t>
            </a:r>
          </a:p>
          <a:p>
            <a:pPr marL="1695652" lvl="4" indent="3175" algn="l" defTabSz="1137053" rtl="0" eaLnBrk="1" fontAlgn="base" hangingPunct="1">
              <a:spcBef>
                <a:spcPct val="20000"/>
              </a:spcBef>
              <a:spcAft>
                <a:spcPct val="0"/>
              </a:spcAft>
              <a:buClr>
                <a:schemeClr val="accent2"/>
              </a:buClr>
              <a:buFontTx/>
              <a:buNone/>
            </a:pPr>
            <a:r>
              <a:rPr lang="ja-JP" altLang="en-US" dirty="0"/>
              <a:t>第 </a:t>
            </a:r>
            <a:r>
              <a:rPr lang="en-US" altLang="ja-JP" dirty="0"/>
              <a:t>5 </a:t>
            </a:r>
            <a:r>
              <a:rPr lang="ja-JP" altLang="en-US" dirty="0"/>
              <a:t>レベル</a:t>
            </a:r>
          </a:p>
        </p:txBody>
      </p:sp>
      <p:sp>
        <p:nvSpPr>
          <p:cNvPr id="6" name="フッター プレースホルダー 5"/>
          <p:cNvSpPr>
            <a:spLocks noGrp="1"/>
          </p:cNvSpPr>
          <p:nvPr>
            <p:ph type="ftr" sz="quarter" idx="10"/>
          </p:nvPr>
        </p:nvSpPr>
        <p:spPr/>
        <p:txBody>
          <a:bodyPr/>
          <a:lstStyle/>
          <a:p>
            <a:r>
              <a:rPr lang="en-US" altLang="ja-JP" dirty="0"/>
              <a:t>Copyright © </a:t>
            </a:r>
            <a:r>
              <a:rPr lang="en-US" altLang="ja-JP" dirty="0" smtClean="0"/>
              <a:t>2023 by INIAD</a:t>
            </a:r>
            <a:endParaRPr lang="en-US" altLang="en-US" dirty="0"/>
          </a:p>
        </p:txBody>
      </p:sp>
      <p:sp>
        <p:nvSpPr>
          <p:cNvPr id="7" name="スライド番号プレースホルダー 6"/>
          <p:cNvSpPr>
            <a:spLocks noGrp="1"/>
          </p:cNvSpPr>
          <p:nvPr>
            <p:ph type="sldNum" sz="quarter" idx="11"/>
          </p:nvPr>
        </p:nvSpPr>
        <p:spPr/>
        <p:txBody>
          <a:bodyPr/>
          <a:lstStyle/>
          <a:p>
            <a:pPr>
              <a:defRPr/>
            </a:pPr>
            <a:fld id="{E62AD30C-4FD0-4E41-9633-AA73C86D07D0}" type="slidenum">
              <a:rPr lang="ja-JP" altLang="en-US" smtClean="0"/>
              <a:pPr>
                <a:defRPr/>
              </a:pPr>
              <a:t>‹#›</a:t>
            </a:fld>
            <a:endParaRPr lang="en-US" altLang="ja-JP" dirty="0"/>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フッター プレースホルダー 1"/>
          <p:cNvSpPr>
            <a:spLocks noGrp="1"/>
          </p:cNvSpPr>
          <p:nvPr>
            <p:ph type="ftr" sz="quarter" idx="3"/>
          </p:nvPr>
        </p:nvSpPr>
        <p:spPr>
          <a:xfrm>
            <a:off x="401724" y="9279607"/>
            <a:ext cx="16502080" cy="468052"/>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ctr">
              <a:defRPr lang="ja-JP" altLang="en-US" sz="1400" b="1" dirty="0">
                <a:solidFill>
                  <a:schemeClr val="bg1">
                    <a:lumMod val="75000"/>
                  </a:schemeClr>
                </a:solidFill>
                <a:latin typeface="Arial Black" pitchFamily="34" charset="0"/>
              </a:defRPr>
            </a:lvl1pPr>
          </a:lstStyle>
          <a:p>
            <a:r>
              <a:rPr lang="en-US" dirty="0"/>
              <a:t>Copyright © </a:t>
            </a:r>
            <a:r>
              <a:rPr lang="en-US" dirty="0" smtClean="0"/>
              <a:t>2023 by INIAD</a:t>
            </a:r>
            <a:endParaRPr lang="ja-JP" altLang="en-US" dirty="0"/>
          </a:p>
        </p:txBody>
      </p:sp>
      <p:sp>
        <p:nvSpPr>
          <p:cNvPr id="2277380" name="Rectangle 4"/>
          <p:cNvSpPr>
            <a:spLocks noGrp="1" noChangeArrowheads="1"/>
          </p:cNvSpPr>
          <p:nvPr>
            <p:ph type="body" idx="1"/>
          </p:nvPr>
        </p:nvSpPr>
        <p:spPr bwMode="auto">
          <a:xfrm>
            <a:off x="376891" y="1919173"/>
            <a:ext cx="16556097" cy="7360434"/>
          </a:xfrm>
          <a:prstGeom prst="rect">
            <a:avLst/>
          </a:prstGeom>
          <a:noFill/>
          <a:ln w="9525">
            <a:noFill/>
            <a:miter lim="800000"/>
            <a:headEnd/>
            <a:tailEnd/>
          </a:ln>
          <a:effectLst/>
        </p:spPr>
        <p:txBody>
          <a:bodyPr vert="horz" wrap="square" lIns="0" tIns="0" rIns="0" bIns="0" numCol="1" anchor="ctr" anchorCtr="1" compatLnSpc="1">
            <a:prstTxWarp prst="textNoShape">
              <a:avLst/>
            </a:prstTxWarp>
            <a:normAutofit/>
          </a:bodyPr>
          <a:lstStyle/>
          <a:p>
            <a:pPr lvl="0"/>
            <a:r>
              <a:rPr lang="ja-JP" altLang="en-US" dirty="0"/>
              <a:t>マスタ テキストの書式設定</a:t>
            </a:r>
          </a:p>
          <a:p>
            <a:pPr marL="1075445" lvl="1" indent="-363239" algn="l" defTabSz="1137053" rtl="0" eaLnBrk="1" fontAlgn="base" hangingPunct="1">
              <a:spcBef>
                <a:spcPct val="20000"/>
              </a:spcBef>
              <a:spcAft>
                <a:spcPct val="0"/>
              </a:spcAft>
              <a:buClr>
                <a:schemeClr val="accent5"/>
              </a:buClr>
              <a:buFont typeface="ＤＦＧ平成ゴシック体W5" panose="020B0400000000000000" pitchFamily="50" charset="-128"/>
              <a:buChar char="■"/>
            </a:pPr>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indent="0" algn="l" defTabSz="1137053" rtl="0" eaLnBrk="1" fontAlgn="base" hangingPunct="1">
              <a:spcBef>
                <a:spcPct val="20000"/>
              </a:spcBef>
              <a:spcAft>
                <a:spcPct val="0"/>
              </a:spcAft>
              <a:buFontTx/>
              <a:buNone/>
            </a:pPr>
            <a:r>
              <a:rPr lang="ja-JP" altLang="en-US" dirty="0"/>
              <a:t>第 </a:t>
            </a:r>
            <a:r>
              <a:rPr lang="en-US" altLang="ja-JP" dirty="0"/>
              <a:t>4 </a:t>
            </a:r>
            <a:r>
              <a:rPr lang="ja-JP" altLang="en-US" dirty="0"/>
              <a:t>レベル</a:t>
            </a:r>
          </a:p>
          <a:p>
            <a:pPr marL="1695652" lvl="4" indent="3175" algn="l" defTabSz="1137053" rtl="0" eaLnBrk="1" fontAlgn="base" hangingPunct="1">
              <a:spcBef>
                <a:spcPct val="20000"/>
              </a:spcBef>
              <a:spcAft>
                <a:spcPct val="0"/>
              </a:spcAft>
              <a:buClr>
                <a:schemeClr val="accent2"/>
              </a:buClr>
              <a:buFontTx/>
              <a:buNone/>
            </a:pPr>
            <a:r>
              <a:rPr lang="ja-JP" altLang="en-US" dirty="0"/>
              <a:t>第 </a:t>
            </a:r>
            <a:r>
              <a:rPr lang="en-US" altLang="ja-JP" dirty="0"/>
              <a:t>5 </a:t>
            </a:r>
            <a:r>
              <a:rPr lang="ja-JP" altLang="en-US" dirty="0"/>
              <a:t>レベル</a:t>
            </a:r>
          </a:p>
        </p:txBody>
      </p:sp>
      <p:sp>
        <p:nvSpPr>
          <p:cNvPr id="12" name="Rectangle 4"/>
          <p:cNvSpPr>
            <a:spLocks noGrp="1" noChangeArrowheads="1"/>
          </p:cNvSpPr>
          <p:nvPr>
            <p:ph type="sldNum" sz="quarter" idx="4"/>
          </p:nvPr>
        </p:nvSpPr>
        <p:spPr bwMode="auto">
          <a:xfrm>
            <a:off x="16039036" y="9290462"/>
            <a:ext cx="955094" cy="457199"/>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r">
              <a:defRPr sz="1400" b="1">
                <a:solidFill>
                  <a:schemeClr val="bg1">
                    <a:lumMod val="75000"/>
                  </a:schemeClr>
                </a:solidFill>
                <a:latin typeface="Arial Black" pitchFamily="34" charset="0"/>
              </a:defRPr>
            </a:lvl1pPr>
          </a:lstStyle>
          <a:p>
            <a:pPr>
              <a:defRPr/>
            </a:pPr>
            <a:fld id="{E62AD30C-4FD0-4E41-9633-AA73C86D07D0}" type="slidenum">
              <a:rPr lang="ja-JP" altLang="en-US" smtClean="0"/>
              <a:pPr>
                <a:defRPr/>
              </a:pPr>
              <a:t>‹#›</a:t>
            </a:fld>
            <a:endParaRPr lang="en-US" altLang="ja-JP" dirty="0"/>
          </a:p>
        </p:txBody>
      </p:sp>
      <p:sp>
        <p:nvSpPr>
          <p:cNvPr id="10" name="Line 7"/>
          <p:cNvSpPr>
            <a:spLocks noChangeShapeType="1"/>
          </p:cNvSpPr>
          <p:nvPr/>
        </p:nvSpPr>
        <p:spPr bwMode="auto">
          <a:xfrm>
            <a:off x="445919" y="505658"/>
            <a:ext cx="15833322" cy="0"/>
          </a:xfrm>
          <a:prstGeom prst="line">
            <a:avLst/>
          </a:prstGeom>
          <a:noFill/>
          <a:ln w="76200" cap="sq">
            <a:solidFill>
              <a:srgbClr val="5FB8E4"/>
            </a:solidFill>
            <a:round/>
            <a:headEnd type="oval" w="med" len="med"/>
            <a:tailEnd type="oval" w="med" len="med"/>
          </a:ln>
        </p:spPr>
        <p:txBody>
          <a:bodyPr wrap="none" lIns="0" tIns="0" rIns="0" bIns="0" anchor="ctr"/>
          <a:lstStyle/>
          <a:p>
            <a:pPr lvl="0"/>
            <a:endParaRPr lang="ja-JP" altLang="en-US">
              <a:ln w="9525">
                <a:solidFill>
                  <a:schemeClr val="tx1"/>
                </a:solidFill>
              </a:ln>
              <a:solidFill>
                <a:schemeClr val="bg1">
                  <a:lumMod val="75000"/>
                </a:schemeClr>
              </a:solidFill>
            </a:endParaRPr>
          </a:p>
        </p:txBody>
      </p:sp>
      <p:pic>
        <p:nvPicPr>
          <p:cNvPr id="18" name="図 17" descr="C:\Users\Jun\SkyDrive\Documents\プロジェクト\東洋大学\学部名検討\応用情報連携学部ロゴ.bmp"/>
          <p:cNvPicPr/>
          <p:nvPr/>
        </p:nvPicPr>
        <p:blipFill rotWithShape="1">
          <a:blip r:embed="rId12" cstate="print">
            <a:clrChange>
              <a:clrFrom>
                <a:srgbClr val="FFFFFF"/>
              </a:clrFrom>
              <a:clrTo>
                <a:srgbClr val="FFFFFF">
                  <a:alpha val="0"/>
                </a:srgbClr>
              </a:clrTo>
            </a:clrChange>
            <a:duotone>
              <a:prstClr val="black"/>
              <a:srgbClr val="00B0F0">
                <a:tint val="45000"/>
                <a:satMod val="400000"/>
              </a:srgbClr>
            </a:duotone>
            <a:extLst>
              <a:ext uri="{28A0092B-C50C-407E-A947-70E740481C1C}">
                <a14:useLocalDpi xmlns:a14="http://schemas.microsoft.com/office/drawing/2010/main"/>
              </a:ext>
            </a:extLst>
          </a:blip>
          <a:srcRect/>
          <a:stretch/>
        </p:blipFill>
        <p:spPr bwMode="auto">
          <a:xfrm>
            <a:off x="14160995" y="62583"/>
            <a:ext cx="2119848" cy="365314"/>
          </a:xfrm>
          <a:prstGeom prst="rect">
            <a:avLst/>
          </a:prstGeom>
          <a:noFill/>
          <a:ln>
            <a:noFill/>
          </a:ln>
        </p:spPr>
      </p:pic>
      <p:pic>
        <p:nvPicPr>
          <p:cNvPr id="11" name="図 10"/>
          <p:cNvPicPr>
            <a:picLocks noChangeAspect="1"/>
          </p:cNvPicPr>
          <p:nvPr userDrawn="1"/>
        </p:nvPicPr>
        <p:blipFill rotWithShape="1">
          <a:blip r:embed="rId13" cstate="print">
            <a:extLst>
              <a:ext uri="{28A0092B-C50C-407E-A947-70E740481C1C}">
                <a14:useLocalDpi xmlns:a14="http://schemas.microsoft.com/office/drawing/2010/main"/>
              </a:ext>
            </a:extLst>
          </a:blip>
          <a:srcRect/>
          <a:stretch/>
        </p:blipFill>
        <p:spPr>
          <a:xfrm>
            <a:off x="16516583" y="85802"/>
            <a:ext cx="719592" cy="1056901"/>
          </a:xfrm>
          <a:prstGeom prst="rect">
            <a:avLst/>
          </a:prstGeom>
        </p:spPr>
      </p:pic>
      <p:sp>
        <p:nvSpPr>
          <p:cNvPr id="13" name="Line 33"/>
          <p:cNvSpPr>
            <a:spLocks noChangeShapeType="1"/>
          </p:cNvSpPr>
          <p:nvPr/>
        </p:nvSpPr>
        <p:spPr bwMode="auto">
          <a:xfrm>
            <a:off x="562428" y="9279607"/>
            <a:ext cx="16370560" cy="0"/>
          </a:xfrm>
          <a:prstGeom prst="line">
            <a:avLst/>
          </a:prstGeom>
          <a:noFill/>
          <a:ln w="76200" cap="sq">
            <a:solidFill>
              <a:srgbClr val="5FB8E4"/>
            </a:solidFill>
            <a:round/>
            <a:headEnd type="oval" w="med" len="med"/>
            <a:tailEnd type="oval" w="med" len="med"/>
          </a:ln>
        </p:spPr>
        <p:txBody>
          <a:bodyPr wrap="none" lIns="0" tIns="0" rIns="0" bIns="0" anchor="ctr"/>
          <a:lstStyle/>
          <a:p>
            <a:pPr lvl="0"/>
            <a:endParaRPr lang="ja-JP" altLang="en-US" sz="2400">
              <a:ln w="9525">
                <a:solidFill>
                  <a:schemeClr val="tx1"/>
                </a:solidFill>
              </a:ln>
              <a:solidFill>
                <a:schemeClr val="bg1">
                  <a:lumMod val="75000"/>
                </a:schemeClr>
              </a:solidFill>
            </a:endParaRPr>
          </a:p>
        </p:txBody>
      </p:sp>
      <p:sp>
        <p:nvSpPr>
          <p:cNvPr id="2277379" name="Rectangle 3"/>
          <p:cNvSpPr>
            <a:spLocks noGrp="1" noChangeArrowheads="1"/>
          </p:cNvSpPr>
          <p:nvPr>
            <p:ph type="title"/>
          </p:nvPr>
        </p:nvSpPr>
        <p:spPr bwMode="auto">
          <a:xfrm>
            <a:off x="376888" y="485274"/>
            <a:ext cx="15902353" cy="1413515"/>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ja-JP" altLang="en-US" dirty="0"/>
              <a:t>マスタ タイトルの書式設定</a:t>
            </a:r>
          </a:p>
        </p:txBody>
      </p:sp>
    </p:spTree>
    <p:extLst>
      <p:ext uri="{BB962C8B-B14F-4D97-AF65-F5344CB8AC3E}">
        <p14:creationId xmlns:p14="http://schemas.microsoft.com/office/powerpoint/2010/main" val="2610486693"/>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60" r:id="rId3"/>
    <p:sldLayoutId id="2147483959" r:id="rId4"/>
    <p:sldLayoutId id="2147483940" r:id="rId5"/>
    <p:sldLayoutId id="2147483941" r:id="rId6"/>
    <p:sldLayoutId id="2147483936" r:id="rId7"/>
    <p:sldLayoutId id="2147483942" r:id="rId8"/>
    <p:sldLayoutId id="2147483961" r:id="rId9"/>
    <p:sldLayoutId id="2147483943" r:id="rId10"/>
  </p:sldLayoutIdLst>
  <p:hf hdr="0" dt="0"/>
  <p:txStyles>
    <p:titleStyle>
      <a:lvl1pPr algn="l" defTabSz="1137053" rtl="0" eaLnBrk="1" fontAlgn="base" hangingPunct="1">
        <a:spcBef>
          <a:spcPct val="0"/>
        </a:spcBef>
        <a:spcAft>
          <a:spcPct val="0"/>
        </a:spcAft>
        <a:defRPr kumimoji="1" lang="ja-JP" altLang="en-US" sz="5400">
          <a:solidFill>
            <a:schemeClr val="tx1"/>
          </a:solidFill>
          <a:effectLst>
            <a:outerShdw blurRad="38100" dist="38100" dir="2700000" algn="tl">
              <a:srgbClr val="000000">
                <a:alpha val="43137"/>
              </a:srgbClr>
            </a:outerShdw>
          </a:effectLst>
          <a:latin typeface="+mj-lt"/>
          <a:ea typeface="+mj-ea"/>
          <a:cs typeface="+mj-cs"/>
        </a:defRPr>
      </a:lvl1pPr>
      <a:lvl2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2pPr>
      <a:lvl3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3pPr>
      <a:lvl4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4pPr>
      <a:lvl5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5pPr>
      <a:lvl6pPr marL="456724"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6pPr>
      <a:lvl7pPr marL="913451"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7pPr>
      <a:lvl8pPr marL="137017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8pPr>
      <a:lvl9pPr marL="182690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9pPr>
    </p:titleStyle>
    <p:bodyStyle>
      <a:lvl1pPr marL="457167" indent="-457167" algn="l" defTabSz="1137053" rtl="0" eaLnBrk="1" fontAlgn="base" hangingPunct="1">
        <a:spcBef>
          <a:spcPct val="50000"/>
        </a:spcBef>
        <a:spcAft>
          <a:spcPct val="0"/>
        </a:spcAft>
        <a:buClr>
          <a:srgbClr val="C00000"/>
        </a:buClr>
        <a:buFont typeface="Wingdings" panose="05000000000000000000" pitchFamily="2" charset="2"/>
        <a:buChar char="l"/>
        <a:defRPr kumimoji="1" sz="4800">
          <a:solidFill>
            <a:schemeClr val="tx1"/>
          </a:solidFill>
          <a:effectLst/>
          <a:latin typeface="+mn-ea"/>
          <a:ea typeface="+mn-ea"/>
          <a:cs typeface="+mn-cs"/>
        </a:defRPr>
      </a:lvl1pPr>
      <a:lvl2pPr marL="1074660" indent="-530186" algn="l" defTabSz="1137053" rtl="0" eaLnBrk="1" fontAlgn="base" hangingPunct="1">
        <a:spcBef>
          <a:spcPct val="20000"/>
        </a:spcBef>
        <a:spcAft>
          <a:spcPct val="0"/>
        </a:spcAft>
        <a:buClr>
          <a:schemeClr val="accent5"/>
        </a:buClr>
        <a:buFont typeface="ＤＦＧ平成ゴシック体W5" panose="020B0400000000000000" pitchFamily="50" charset="-128"/>
        <a:buChar char="■"/>
        <a:defRPr kumimoji="1" lang="ja-JP" altLang="en-US" sz="3600" b="0" dirty="0" smtClean="0">
          <a:solidFill>
            <a:schemeClr val="tx1"/>
          </a:solidFill>
          <a:latin typeface="+mn-ea"/>
          <a:ea typeface="+mn-ea"/>
        </a:defRPr>
      </a:lvl2pPr>
      <a:lvl3pPr marL="1604020" indent="-457200" algn="l" defTabSz="1137053" rtl="0" eaLnBrk="1" fontAlgn="base" hangingPunct="1">
        <a:spcBef>
          <a:spcPct val="20000"/>
        </a:spcBef>
        <a:spcAft>
          <a:spcPct val="0"/>
        </a:spcAft>
        <a:buClr>
          <a:srgbClr val="0070C0"/>
        </a:buClr>
        <a:buFont typeface="Wingdings" panose="05000000000000000000" pitchFamily="2" charset="2"/>
        <a:buChar char="l"/>
        <a:defRPr kumimoji="1" lang="ja-JP" altLang="en-US" sz="2800" dirty="0" smtClean="0">
          <a:solidFill>
            <a:schemeClr val="tx1"/>
          </a:solidFill>
          <a:latin typeface="+mn-lt"/>
          <a:ea typeface="+mn-ea"/>
        </a:defRPr>
      </a:lvl3pPr>
      <a:lvl4pPr marL="1883992" indent="0" algn="l" defTabSz="1137053" rtl="0" eaLnBrk="1" fontAlgn="base" hangingPunct="1">
        <a:spcBef>
          <a:spcPct val="20000"/>
        </a:spcBef>
        <a:spcAft>
          <a:spcPct val="0"/>
        </a:spcAft>
        <a:buFontTx/>
        <a:buNone/>
        <a:defRPr kumimoji="1" lang="ja-JP" altLang="en-US" sz="2600" dirty="0" smtClean="0">
          <a:solidFill>
            <a:schemeClr val="tx1"/>
          </a:solidFill>
          <a:latin typeface="+mn-lt"/>
          <a:ea typeface="+mn-ea"/>
        </a:defRPr>
      </a:lvl4pPr>
      <a:lvl5pPr marL="1695652" indent="0" algn="l" defTabSz="1137053" rtl="0" eaLnBrk="1" fontAlgn="base" hangingPunct="1">
        <a:spcBef>
          <a:spcPct val="20000"/>
        </a:spcBef>
        <a:spcAft>
          <a:spcPct val="0"/>
        </a:spcAft>
        <a:buClr>
          <a:schemeClr val="accent2"/>
        </a:buClr>
        <a:buFontTx/>
        <a:buNone/>
        <a:defRPr kumimoji="1" lang="ja-JP" altLang="en-US" sz="2300" dirty="0" smtClean="0">
          <a:solidFill>
            <a:schemeClr val="tx1"/>
          </a:solidFill>
          <a:latin typeface="+mn-lt"/>
          <a:ea typeface="+mn-ea"/>
        </a:defRPr>
      </a:lvl5pPr>
      <a:lvl6pPr marL="2630930"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6pPr>
      <a:lvl7pPr marL="3087655"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7pPr>
      <a:lvl8pPr marL="3544381"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8pPr>
      <a:lvl9pPr marL="4001106"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9pPr>
    </p:bodyStyle>
    <p:otherStyle>
      <a:defPPr>
        <a:defRPr lang="ja-JP"/>
      </a:defPPr>
      <a:lvl1pPr marL="0" algn="l" defTabSz="913451" rtl="0" eaLnBrk="1" latinLnBrk="0" hangingPunct="1">
        <a:defRPr kumimoji="1" sz="1900" kern="1200">
          <a:solidFill>
            <a:schemeClr val="tx1"/>
          </a:solidFill>
          <a:latin typeface="+mn-lt"/>
          <a:ea typeface="+mn-ea"/>
          <a:cs typeface="+mn-cs"/>
        </a:defRPr>
      </a:lvl1pPr>
      <a:lvl2pPr marL="456724" algn="l" defTabSz="913451" rtl="0" eaLnBrk="1" latinLnBrk="0" hangingPunct="1">
        <a:defRPr kumimoji="1" sz="1900" kern="1200">
          <a:solidFill>
            <a:schemeClr val="tx1"/>
          </a:solidFill>
          <a:latin typeface="+mn-lt"/>
          <a:ea typeface="+mn-ea"/>
          <a:cs typeface="+mn-cs"/>
        </a:defRPr>
      </a:lvl2pPr>
      <a:lvl3pPr marL="913451" algn="l" defTabSz="913451" rtl="0" eaLnBrk="1" latinLnBrk="0" hangingPunct="1">
        <a:defRPr kumimoji="1" sz="1900" kern="1200">
          <a:solidFill>
            <a:schemeClr val="tx1"/>
          </a:solidFill>
          <a:latin typeface="+mn-lt"/>
          <a:ea typeface="+mn-ea"/>
          <a:cs typeface="+mn-cs"/>
        </a:defRPr>
      </a:lvl3pPr>
      <a:lvl4pPr marL="1370173" algn="l" defTabSz="913451" rtl="0" eaLnBrk="1" latinLnBrk="0" hangingPunct="1">
        <a:defRPr kumimoji="1" sz="1900" kern="1200">
          <a:solidFill>
            <a:schemeClr val="tx1"/>
          </a:solidFill>
          <a:latin typeface="+mn-lt"/>
          <a:ea typeface="+mn-ea"/>
          <a:cs typeface="+mn-cs"/>
        </a:defRPr>
      </a:lvl4pPr>
      <a:lvl5pPr marL="1826903" algn="l" defTabSz="913451" rtl="0" eaLnBrk="1" latinLnBrk="0" hangingPunct="1">
        <a:defRPr kumimoji="1" sz="1900" kern="1200">
          <a:solidFill>
            <a:schemeClr val="tx1"/>
          </a:solidFill>
          <a:latin typeface="+mn-lt"/>
          <a:ea typeface="+mn-ea"/>
          <a:cs typeface="+mn-cs"/>
        </a:defRPr>
      </a:lvl5pPr>
      <a:lvl6pPr marL="2283625" algn="l" defTabSz="913451" rtl="0" eaLnBrk="1" latinLnBrk="0" hangingPunct="1">
        <a:defRPr kumimoji="1" sz="1900" kern="1200">
          <a:solidFill>
            <a:schemeClr val="tx1"/>
          </a:solidFill>
          <a:latin typeface="+mn-lt"/>
          <a:ea typeface="+mn-ea"/>
          <a:cs typeface="+mn-cs"/>
        </a:defRPr>
      </a:lvl6pPr>
      <a:lvl7pPr marL="2740353" algn="l" defTabSz="913451" rtl="0" eaLnBrk="1" latinLnBrk="0" hangingPunct="1">
        <a:defRPr kumimoji="1" sz="1900" kern="1200">
          <a:solidFill>
            <a:schemeClr val="tx1"/>
          </a:solidFill>
          <a:latin typeface="+mn-lt"/>
          <a:ea typeface="+mn-ea"/>
          <a:cs typeface="+mn-cs"/>
        </a:defRPr>
      </a:lvl7pPr>
      <a:lvl8pPr marL="3197077" algn="l" defTabSz="913451" rtl="0" eaLnBrk="1" latinLnBrk="0" hangingPunct="1">
        <a:defRPr kumimoji="1" sz="1900" kern="1200">
          <a:solidFill>
            <a:schemeClr val="tx1"/>
          </a:solidFill>
          <a:latin typeface="+mn-lt"/>
          <a:ea typeface="+mn-ea"/>
          <a:cs typeface="+mn-cs"/>
        </a:defRPr>
      </a:lvl8pPr>
      <a:lvl9pPr marL="3653806" algn="l" defTabSz="913451" rtl="0" eaLnBrk="1" latinLnBrk="0" hangingPunct="1">
        <a:defRPr kumimoji="1"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46.png"/><Relationship Id="rId4" Type="http://schemas.openxmlformats.org/officeDocument/2006/relationships/image" Target="../media/image4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38.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6.png"/><Relationship Id="rId4" Type="http://schemas.openxmlformats.org/officeDocument/2006/relationships/image" Target="../media/image47.png"/></Relationships>
</file>

<file path=ppt/slides/_rels/slide6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6.png"/><Relationship Id="rId4" Type="http://schemas.openxmlformats.org/officeDocument/2006/relationships/image" Target="../media/image47.png"/></Relationships>
</file>

<file path=ppt/slides/_rels/slide6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6.png"/><Relationship Id="rId4" Type="http://schemas.openxmlformats.org/officeDocument/2006/relationships/image" Target="../media/image47.png"/></Relationships>
</file>

<file path=ppt/slides/_rels/slide6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0.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7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8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8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74.png"/><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83.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78.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8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8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image" Target="../media/image85.png"/><Relationship Id="rId1" Type="http://schemas.openxmlformats.org/officeDocument/2006/relationships/slideLayout" Target="../slideLayouts/slideLayout2.xml"/><Relationship Id="rId6" Type="http://schemas.openxmlformats.org/officeDocument/2006/relationships/image" Target="../media/image89.png"/><Relationship Id="rId11" Type="http://schemas.openxmlformats.org/officeDocument/2006/relationships/image" Target="../media/image95.png"/><Relationship Id="rId5" Type="http://schemas.openxmlformats.org/officeDocument/2006/relationships/image" Target="../media/image88.png"/><Relationship Id="rId10" Type="http://schemas.openxmlformats.org/officeDocument/2006/relationships/image" Target="../media/image94.png"/><Relationship Id="rId4" Type="http://schemas.openxmlformats.org/officeDocument/2006/relationships/image" Target="../media/image87.png"/><Relationship Id="rId9" Type="http://schemas.openxmlformats.org/officeDocument/2006/relationships/image" Target="../media/image92.png"/></Relationships>
</file>

<file path=ppt/slides/_rels/slide96.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86.png"/><Relationship Id="rId7" Type="http://schemas.openxmlformats.org/officeDocument/2006/relationships/image" Target="../media/image92.png"/><Relationship Id="rId2" Type="http://schemas.openxmlformats.org/officeDocument/2006/relationships/image" Target="../media/image85.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88.png"/><Relationship Id="rId10" Type="http://schemas.openxmlformats.org/officeDocument/2006/relationships/image" Target="../media/image89.png"/><Relationship Id="rId4" Type="http://schemas.openxmlformats.org/officeDocument/2006/relationships/image" Target="../media/image87.png"/><Relationship Id="rId9" Type="http://schemas.openxmlformats.org/officeDocument/2006/relationships/image" Target="../media/image90.png"/></Relationships>
</file>

<file path=ppt/slides/_rels/slide97.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5.png"/><Relationship Id="rId7" Type="http://schemas.openxmlformats.org/officeDocument/2006/relationships/image" Target="../media/image91.png"/><Relationship Id="rId2"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88.png"/><Relationship Id="rId11" Type="http://schemas.openxmlformats.org/officeDocument/2006/relationships/image" Target="../media/image89.png"/><Relationship Id="rId5" Type="http://schemas.openxmlformats.org/officeDocument/2006/relationships/image" Target="../media/image87.png"/><Relationship Id="rId10" Type="http://schemas.openxmlformats.org/officeDocument/2006/relationships/image" Target="../media/image90.png"/><Relationship Id="rId4" Type="http://schemas.openxmlformats.org/officeDocument/2006/relationships/image" Target="../media/image86.png"/><Relationship Id="rId9" Type="http://schemas.openxmlformats.org/officeDocument/2006/relationships/image" Target="../media/image94.png"/></Relationships>
</file>

<file path=ppt/slides/_rels/slide98.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99.png"/><Relationship Id="rId7" Type="http://schemas.openxmlformats.org/officeDocument/2006/relationships/image" Target="../media/image103.png"/><Relationship Id="rId2"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 Id="rId9" Type="http://schemas.openxmlformats.org/officeDocument/2006/relationships/image" Target="../media/image105.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サブタイトル 3"/>
          <p:cNvSpPr txBox="1">
            <a:spLocks/>
          </p:cNvSpPr>
          <p:nvPr/>
        </p:nvSpPr>
        <p:spPr bwMode="auto">
          <a:xfrm>
            <a:off x="452270" y="6615311"/>
            <a:ext cx="16480716" cy="2010160"/>
          </a:xfrm>
          <a:prstGeom prst="rect">
            <a:avLst/>
          </a:prstGeom>
          <a:noFill/>
          <a:ln w="9525" algn="ctr">
            <a:noFill/>
            <a:miter lim="800000"/>
            <a:headEnd/>
            <a:tailEnd/>
          </a:ln>
          <a:effectLst/>
        </p:spPr>
        <p:txBody>
          <a:bodyPr vert="horz" wrap="square" lIns="0" tIns="0" rIns="0" bIns="0" numCol="1" anchor="t" anchorCtr="1" compatLnSpc="1">
            <a:prstTxWarp prst="textNoShape">
              <a:avLst/>
            </a:prstTxWarp>
            <a:normAutofit/>
          </a:bodyPr>
          <a:lstStyle>
            <a:lvl1pPr marL="0" indent="0" algn="ctr" defTabSz="1137053" rtl="0" eaLnBrk="1" fontAlgn="b" hangingPunct="1">
              <a:lnSpc>
                <a:spcPts val="5100"/>
              </a:lnSpc>
              <a:spcBef>
                <a:spcPct val="0"/>
              </a:spcBef>
              <a:spcAft>
                <a:spcPct val="0"/>
              </a:spcAft>
              <a:buClr>
                <a:srgbClr val="FF7068"/>
              </a:buClr>
              <a:buFont typeface="Times" charset="0"/>
              <a:buNone/>
              <a:defRPr kumimoji="1" lang="ja-JP" altLang="en-US" sz="3600" b="1" spc="-100" baseline="0" dirty="0" smtClean="0">
                <a:solidFill>
                  <a:srgbClr val="002060"/>
                </a:solidFill>
                <a:effectLst/>
                <a:latin typeface="+mj-ea"/>
                <a:ea typeface="+mj-ea"/>
                <a:cs typeface="+mn-cs"/>
              </a:defRPr>
            </a:lvl1pPr>
            <a:lvl2pPr marL="0" indent="0" algn="ctr" defTabSz="1137053" rtl="0" eaLnBrk="1" fontAlgn="b" hangingPunct="1">
              <a:lnSpc>
                <a:spcPts val="5100"/>
              </a:lnSpc>
              <a:spcBef>
                <a:spcPct val="20000"/>
              </a:spcBef>
              <a:spcAft>
                <a:spcPct val="0"/>
              </a:spcAft>
              <a:buClr>
                <a:schemeClr val="accent5"/>
              </a:buClr>
              <a:buFontTx/>
              <a:buNone/>
              <a:defRPr kumimoji="1" lang="ja-JP" altLang="en-US" sz="2400" b="0" kern="1200" spc="-100" baseline="0" dirty="0" smtClean="0">
                <a:solidFill>
                  <a:schemeClr val="tx1"/>
                </a:solidFill>
                <a:effectLst/>
                <a:latin typeface="+mj-ea"/>
                <a:ea typeface="+mj-ea"/>
                <a:cs typeface="+mn-cs"/>
              </a:defRPr>
            </a:lvl2pPr>
            <a:lvl3pPr marL="0" indent="0" algn="ctr" defTabSz="1137053" rtl="0" eaLnBrk="1" fontAlgn="base" hangingPunct="1">
              <a:spcBef>
                <a:spcPct val="20000"/>
              </a:spcBef>
              <a:spcAft>
                <a:spcPct val="0"/>
              </a:spcAft>
              <a:buClr>
                <a:srgbClr val="0070C0"/>
              </a:buClr>
              <a:buFontTx/>
              <a:buNone/>
              <a:defRPr kumimoji="1" lang="ja-JP" altLang="en-US" sz="2800">
                <a:solidFill>
                  <a:schemeClr val="tx1"/>
                </a:solidFill>
                <a:latin typeface="+mn-lt"/>
                <a:ea typeface="+mn-ea"/>
              </a:defRPr>
            </a:lvl3pPr>
            <a:lvl4pPr marL="1883992" indent="0" algn="l" defTabSz="1137053" rtl="0" eaLnBrk="1" fontAlgn="base" hangingPunct="1">
              <a:spcBef>
                <a:spcPct val="20000"/>
              </a:spcBef>
              <a:spcAft>
                <a:spcPct val="0"/>
              </a:spcAft>
              <a:buFontTx/>
              <a:buNone/>
              <a:defRPr kumimoji="1" lang="ja-JP" altLang="en-US" sz="2600" dirty="0" smtClean="0">
                <a:solidFill>
                  <a:schemeClr val="tx1"/>
                </a:solidFill>
                <a:latin typeface="+mn-lt"/>
                <a:ea typeface="+mn-ea"/>
              </a:defRPr>
            </a:lvl4pPr>
            <a:lvl5pPr marL="1695652" indent="0" algn="l" defTabSz="1137053" rtl="0" eaLnBrk="1" fontAlgn="base" hangingPunct="1">
              <a:spcBef>
                <a:spcPct val="20000"/>
              </a:spcBef>
              <a:spcAft>
                <a:spcPct val="0"/>
              </a:spcAft>
              <a:buClr>
                <a:schemeClr val="accent2"/>
              </a:buClr>
              <a:buFontTx/>
              <a:buNone/>
              <a:defRPr kumimoji="1" lang="ja-JP" altLang="en-US" sz="2300" dirty="0" smtClean="0">
                <a:solidFill>
                  <a:schemeClr val="tx1"/>
                </a:solidFill>
                <a:latin typeface="+mn-lt"/>
                <a:ea typeface="+mn-ea"/>
              </a:defRPr>
            </a:lvl5pPr>
            <a:lvl6pPr marL="2630930"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6pPr>
            <a:lvl7pPr marL="3087655"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7pPr>
            <a:lvl8pPr marL="3544381"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8pPr>
            <a:lvl9pPr marL="4001106"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9pPr>
          </a:lstStyle>
          <a:p>
            <a:r>
              <a:rPr lang="ja-JP" altLang="en-US" kern="0" dirty="0" smtClean="0">
                <a:solidFill>
                  <a:schemeClr val="tx1"/>
                </a:solidFill>
              </a:rPr>
              <a:t>佐野崇・本多泰理</a:t>
            </a:r>
          </a:p>
        </p:txBody>
      </p:sp>
      <p:sp>
        <p:nvSpPr>
          <p:cNvPr id="7" name="正方形/長方形 6"/>
          <p:cNvSpPr/>
          <p:nvPr/>
        </p:nvSpPr>
        <p:spPr>
          <a:xfrm>
            <a:off x="1235559" y="1652419"/>
            <a:ext cx="14941660" cy="4124206"/>
          </a:xfrm>
          <a:prstGeom prst="rect">
            <a:avLst/>
          </a:prstGeom>
          <a:effectLst>
            <a:outerShdw blurRad="50800" dist="38100" dir="2700000" algn="tl" rotWithShape="0">
              <a:prstClr val="black">
                <a:alpha val="40000"/>
              </a:prstClr>
            </a:outerShdw>
          </a:effectLst>
        </p:spPr>
        <p:txBody>
          <a:bodyPr wrap="square" anchor="ctr">
            <a:spAutoFit/>
          </a:bodyPr>
          <a:lstStyle/>
          <a:p>
            <a:pPr eaLnBrk="1" hangingPunct="1">
              <a:spcAft>
                <a:spcPts val="1800"/>
              </a:spcAft>
              <a:defRPr/>
            </a:pPr>
            <a:r>
              <a:rPr lang="ja-JP" altLang="en-US" sz="4800" dirty="0" smtClean="0">
                <a:solidFill>
                  <a:schemeClr val="accent5">
                    <a:lumMod val="25000"/>
                  </a:schemeClr>
                </a:solidFill>
                <a:latin typeface="+mn-ea"/>
                <a:ea typeface="+mn-ea"/>
              </a:rPr>
              <a:t>データ・マイニング論</a:t>
            </a:r>
            <a:r>
              <a:rPr lang="ja-JP" altLang="en-US" sz="4800" dirty="0">
                <a:solidFill>
                  <a:schemeClr val="accent5">
                    <a:lumMod val="25000"/>
                  </a:schemeClr>
                </a:solidFill>
                <a:latin typeface="+mn-ea"/>
                <a:ea typeface="+mn-ea"/>
              </a:rPr>
              <a:t> </a:t>
            </a:r>
            <a:r>
              <a:rPr lang="en-US" altLang="ja-JP" sz="4800" dirty="0" smtClean="0">
                <a:solidFill>
                  <a:schemeClr val="accent5">
                    <a:lumMod val="25000"/>
                  </a:schemeClr>
                </a:solidFill>
                <a:latin typeface="+mn-ea"/>
                <a:ea typeface="+mn-ea"/>
              </a:rPr>
              <a:t>Week2</a:t>
            </a:r>
            <a:r>
              <a:rPr lang="ja-JP" altLang="en-US" sz="7200" dirty="0">
                <a:solidFill>
                  <a:schemeClr val="accent5">
                    <a:lumMod val="25000"/>
                  </a:schemeClr>
                </a:solidFill>
                <a:latin typeface="+mn-ea"/>
                <a:ea typeface="+mn-ea"/>
              </a:rPr>
              <a:t>　</a:t>
            </a:r>
            <a:r>
              <a:rPr lang="ja-JP" altLang="en-US" sz="7200" dirty="0" smtClean="0">
                <a:solidFill>
                  <a:schemeClr val="accent5">
                    <a:lumMod val="25000"/>
                  </a:schemeClr>
                </a:solidFill>
                <a:latin typeface="+mn-ea"/>
                <a:ea typeface="+mn-ea"/>
              </a:rPr>
              <a:t> </a:t>
            </a:r>
            <a:endParaRPr lang="en-US" altLang="ja-JP" sz="7200" dirty="0" smtClean="0">
              <a:solidFill>
                <a:schemeClr val="accent5">
                  <a:lumMod val="25000"/>
                </a:schemeClr>
              </a:solidFill>
              <a:latin typeface="+mn-ea"/>
              <a:ea typeface="+mn-ea"/>
            </a:endParaRPr>
          </a:p>
          <a:p>
            <a:pPr eaLnBrk="1" hangingPunct="1">
              <a:spcAft>
                <a:spcPts val="1800"/>
              </a:spcAft>
              <a:defRPr/>
            </a:pPr>
            <a:endParaRPr lang="en-US" altLang="ja-JP" sz="8000" dirty="0" smtClean="0">
              <a:solidFill>
                <a:schemeClr val="accent5">
                  <a:lumMod val="25000"/>
                </a:schemeClr>
              </a:solidFill>
              <a:latin typeface="+mn-ea"/>
              <a:ea typeface="+mn-ea"/>
            </a:endParaRPr>
          </a:p>
          <a:p>
            <a:pPr eaLnBrk="1" hangingPunct="1">
              <a:spcAft>
                <a:spcPts val="1800"/>
              </a:spcAft>
              <a:defRPr/>
            </a:pPr>
            <a:r>
              <a:rPr lang="en-US" altLang="ja-JP" sz="8000" dirty="0">
                <a:solidFill>
                  <a:schemeClr val="accent5">
                    <a:lumMod val="25000"/>
                  </a:schemeClr>
                </a:solidFill>
                <a:latin typeface="+mn-ea"/>
                <a:ea typeface="+mn-ea"/>
              </a:rPr>
              <a:t>	</a:t>
            </a:r>
            <a:r>
              <a:rPr lang="en-US" altLang="ja-JP" sz="8000" dirty="0" smtClean="0">
                <a:solidFill>
                  <a:schemeClr val="accent5">
                    <a:lumMod val="25000"/>
                  </a:schemeClr>
                </a:solidFill>
                <a:latin typeface="+mn-ea"/>
                <a:ea typeface="+mn-ea"/>
              </a:rPr>
              <a:t>		</a:t>
            </a:r>
            <a:r>
              <a:rPr lang="ja-JP" altLang="en-US" sz="8000" dirty="0" smtClean="0">
                <a:solidFill>
                  <a:schemeClr val="accent5">
                    <a:lumMod val="25000"/>
                  </a:schemeClr>
                </a:solidFill>
                <a:latin typeface="+mn-ea"/>
                <a:ea typeface="+mn-ea"/>
              </a:rPr>
              <a:t>重回帰分析の発展②</a:t>
            </a:r>
            <a:endParaRPr lang="ja-JP" altLang="en-US" sz="8000" dirty="0">
              <a:solidFill>
                <a:schemeClr val="accent5">
                  <a:lumMod val="25000"/>
                </a:schemeClr>
              </a:solidFill>
              <a:latin typeface="+mn-ea"/>
              <a:ea typeface="+mn-ea"/>
            </a:endParaRPr>
          </a:p>
        </p:txBody>
      </p:sp>
    </p:spTree>
    <p:extLst>
      <p:ext uri="{BB962C8B-B14F-4D97-AF65-F5344CB8AC3E}">
        <p14:creationId xmlns:p14="http://schemas.microsoft.com/office/powerpoint/2010/main" val="1360569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例</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10</a:t>
            </a:fld>
            <a:endParaRPr lang="en-US" altLang="ja-JP" dirty="0"/>
          </a:p>
        </p:txBody>
      </p:sp>
      <p:pic>
        <p:nvPicPr>
          <p:cNvPr id="3" name="図 2"/>
          <p:cNvPicPr>
            <a:picLocks noChangeAspect="1"/>
          </p:cNvPicPr>
          <p:nvPr/>
        </p:nvPicPr>
        <p:blipFill>
          <a:blip r:embed="rId2"/>
          <a:stretch>
            <a:fillRect/>
          </a:stretch>
        </p:blipFill>
        <p:spPr>
          <a:xfrm>
            <a:off x="4187887" y="5111755"/>
            <a:ext cx="7809737" cy="3739096"/>
          </a:xfrm>
          <a:prstGeom prst="rect">
            <a:avLst/>
          </a:prstGeom>
        </p:spPr>
      </p:pic>
      <p:sp>
        <p:nvSpPr>
          <p:cNvPr id="7" name="角丸四角形 6"/>
          <p:cNvSpPr/>
          <p:nvPr/>
        </p:nvSpPr>
        <p:spPr bwMode="auto">
          <a:xfrm>
            <a:off x="6761589" y="4851115"/>
            <a:ext cx="1908212" cy="756084"/>
          </a:xfrm>
          <a:prstGeom prst="round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9" name="直線矢印コネクタ 8"/>
          <p:cNvCxnSpPr/>
          <p:nvPr/>
        </p:nvCxnSpPr>
        <p:spPr bwMode="auto">
          <a:xfrm>
            <a:off x="7517673" y="4455071"/>
            <a:ext cx="36004" cy="396044"/>
          </a:xfrm>
          <a:prstGeom prst="straightConnector1">
            <a:avLst/>
          </a:prstGeom>
          <a:solidFill>
            <a:schemeClr val="accent1"/>
          </a:solidFill>
          <a:ln w="76200" cap="flat" cmpd="sng" algn="ctr">
            <a:solidFill>
              <a:schemeClr val="accent4"/>
            </a:solidFill>
            <a:prstDash val="solid"/>
            <a:round/>
            <a:headEnd type="diamond" w="med" len="med"/>
            <a:tailEnd type="diamond" w="med" len="med"/>
          </a:ln>
          <a:effectLst/>
        </p:spPr>
      </p:cxnSp>
      <p:sp>
        <p:nvSpPr>
          <p:cNvPr id="11" name="テキスト ボックス 10"/>
          <p:cNvSpPr txBox="1"/>
          <p:nvPr/>
        </p:nvSpPr>
        <p:spPr>
          <a:xfrm>
            <a:off x="6545565" y="3843003"/>
            <a:ext cx="3467616" cy="584775"/>
          </a:xfrm>
          <a:prstGeom prst="rect">
            <a:avLst/>
          </a:prstGeom>
          <a:solidFill>
            <a:srgbClr val="FFFFFF"/>
          </a:solidFill>
          <a:ln>
            <a:solidFill>
              <a:schemeClr val="accent4"/>
            </a:solidFill>
          </a:ln>
        </p:spPr>
        <p:txBody>
          <a:bodyPr wrap="none" rtlCol="0">
            <a:spAutoFit/>
          </a:bodyPr>
          <a:lstStyle/>
          <a:p>
            <a:r>
              <a:rPr kumimoji="1" lang="ja-JP" altLang="en-US" sz="3200" dirty="0" smtClean="0">
                <a:latin typeface="+mj-ea"/>
                <a:ea typeface="+mj-ea"/>
              </a:rPr>
              <a:t>持ち運びしやすさ</a:t>
            </a:r>
            <a:endParaRPr kumimoji="1" lang="ja-JP" altLang="en-US" sz="3200" dirty="0">
              <a:latin typeface="+mj-ea"/>
              <a:ea typeface="+mj-ea"/>
            </a:endParaRPr>
          </a:p>
        </p:txBody>
      </p:sp>
      <p:sp>
        <p:nvSpPr>
          <p:cNvPr id="10" name="正方形/長方形 4"/>
          <p:cNvSpPr>
            <a:spLocks noChangeArrowheads="1"/>
          </p:cNvSpPr>
          <p:nvPr/>
        </p:nvSpPr>
        <p:spPr bwMode="auto">
          <a:xfrm>
            <a:off x="523875" y="1621783"/>
            <a:ext cx="15833364"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000" dirty="0" smtClean="0">
                <a:latin typeface="+mn-ea"/>
                <a:ea typeface="+mn-ea"/>
              </a:rPr>
              <a:t>以下の例を考える：「コンパクトカメラのユーザ満足度」</a:t>
            </a:r>
            <a:endParaRPr lang="en-US" altLang="ja-JP" sz="4000" dirty="0" smtClean="0">
              <a:latin typeface="+mn-ea"/>
              <a:ea typeface="+mn-ea"/>
            </a:endParaRPr>
          </a:p>
          <a:p>
            <a:pPr eaLnBrk="1" hangingPunct="1">
              <a:spcAft>
                <a:spcPts val="1200"/>
              </a:spcAft>
              <a:buClr>
                <a:srgbClr val="A50021"/>
              </a:buClr>
              <a:buFont typeface="Wingdings" panose="05000000000000000000" pitchFamily="2" charset="2"/>
              <a:buChar char="l"/>
            </a:pPr>
            <a:r>
              <a:rPr lang="ja-JP" altLang="en-US" sz="4000" dirty="0" smtClean="0">
                <a:latin typeface="+mn-ea"/>
                <a:ea typeface="+mn-ea"/>
              </a:rPr>
              <a:t>コンパクトカメラのユーザ満足度</a:t>
            </a:r>
            <a:r>
              <a:rPr lang="en-US" altLang="ja-JP" sz="4000" dirty="0" smtClean="0">
                <a:latin typeface="+mn-ea"/>
                <a:ea typeface="+mn-ea"/>
              </a:rPr>
              <a:t>(CS)</a:t>
            </a:r>
            <a:r>
              <a:rPr lang="ja-JP" altLang="en-US" sz="4000" dirty="0" smtClean="0">
                <a:latin typeface="+mn-ea"/>
                <a:ea typeface="+mn-ea"/>
              </a:rPr>
              <a:t>を、各機能（小型軽量であるかどうか </a:t>
            </a:r>
            <a:r>
              <a:rPr lang="en-US" altLang="ja-JP" sz="4000" dirty="0" smtClean="0">
                <a:latin typeface="+mn-ea"/>
                <a:ea typeface="+mn-ea"/>
              </a:rPr>
              <a:t>/</a:t>
            </a:r>
            <a:r>
              <a:rPr lang="ja-JP" altLang="en-US" sz="4000" dirty="0" smtClean="0">
                <a:latin typeface="+mn-ea"/>
                <a:ea typeface="+mn-ea"/>
              </a:rPr>
              <a:t>持ち運びしやすさ</a:t>
            </a:r>
            <a:r>
              <a:rPr lang="en-US" altLang="ja-JP" sz="4000" dirty="0" smtClean="0">
                <a:latin typeface="+mn-ea"/>
                <a:ea typeface="+mn-ea"/>
              </a:rPr>
              <a:t>/</a:t>
            </a:r>
            <a:r>
              <a:rPr lang="ja-JP" altLang="en-US" sz="4000" dirty="0" smtClean="0">
                <a:latin typeface="+mn-ea"/>
                <a:ea typeface="+mn-ea"/>
              </a:rPr>
              <a:t>操作が容易であるか）のスコアから説明する</a:t>
            </a:r>
            <a:endParaRPr lang="en-US" altLang="ja-JP" sz="4000" dirty="0" smtClean="0">
              <a:latin typeface="+mn-ea"/>
              <a:ea typeface="+mn-ea"/>
            </a:endParaRPr>
          </a:p>
        </p:txBody>
      </p:sp>
    </p:spTree>
    <p:extLst>
      <p:ext uri="{BB962C8B-B14F-4D97-AF65-F5344CB8AC3E}">
        <p14:creationId xmlns:p14="http://schemas.microsoft.com/office/powerpoint/2010/main" val="112479535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まとめ：重回帰分析の用途</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100</a:t>
            </a:fld>
            <a:endParaRPr lang="en-US" altLang="ja-JP" dirty="0"/>
          </a:p>
        </p:txBody>
      </p:sp>
      <p:sp>
        <p:nvSpPr>
          <p:cNvPr id="6" name="テキスト ボックス 5"/>
          <p:cNvSpPr txBox="1"/>
          <p:nvPr/>
        </p:nvSpPr>
        <p:spPr>
          <a:xfrm>
            <a:off x="662453" y="1682763"/>
            <a:ext cx="15376583" cy="6001643"/>
          </a:xfrm>
          <a:prstGeom prst="rect">
            <a:avLst/>
          </a:prstGeom>
          <a:noFill/>
        </p:spPr>
        <p:txBody>
          <a:bodyPr wrap="square" rtlCol="0">
            <a:spAutoFit/>
          </a:bodyPr>
          <a:lstStyle/>
          <a:p>
            <a:pPr fontAlgn="base">
              <a:spcBef>
                <a:spcPct val="0"/>
              </a:spcBef>
              <a:spcAft>
                <a:spcPct val="0"/>
              </a:spcAft>
            </a:pPr>
            <a:r>
              <a:rPr lang="ja-JP" altLang="en-US" sz="3200" dirty="0" smtClean="0">
                <a:solidFill>
                  <a:srgbClr val="000000"/>
                </a:solidFill>
                <a:latin typeface="+mj-ea"/>
                <a:ea typeface="+mj-ea"/>
              </a:rPr>
              <a:t>纏めると、重回帰分析の用途は大きく以下：</a:t>
            </a:r>
            <a:endParaRPr lang="en-US" altLang="ja-JP" sz="3200" dirty="0" smtClean="0">
              <a:solidFill>
                <a:srgbClr val="000000"/>
              </a:solidFill>
              <a:latin typeface="+mj-ea"/>
              <a:ea typeface="+mj-ea"/>
            </a:endParaRPr>
          </a:p>
          <a:p>
            <a:pPr fontAlgn="base">
              <a:spcBef>
                <a:spcPct val="0"/>
              </a:spcBef>
              <a:spcAft>
                <a:spcPct val="0"/>
              </a:spcAft>
            </a:pPr>
            <a:endParaRPr lang="en-US" altLang="ja-JP" sz="3200" dirty="0">
              <a:solidFill>
                <a:srgbClr val="000000"/>
              </a:solidFill>
              <a:latin typeface="+mj-ea"/>
              <a:ea typeface="+mj-ea"/>
            </a:endParaRPr>
          </a:p>
          <a:p>
            <a:pPr fontAlgn="base">
              <a:spcBef>
                <a:spcPct val="0"/>
              </a:spcBef>
              <a:spcAft>
                <a:spcPct val="0"/>
              </a:spcAft>
            </a:pPr>
            <a:r>
              <a:rPr lang="ja-JP" altLang="en-US" sz="3200" dirty="0" smtClean="0">
                <a:solidFill>
                  <a:srgbClr val="000000"/>
                </a:solidFill>
                <a:latin typeface="+mj-ea"/>
                <a:ea typeface="+mj-ea"/>
              </a:rPr>
              <a:t>・予測：既にみた通り、最終モデルを用いて、興味がある対象の値を予測できます。</a:t>
            </a:r>
            <a:endParaRPr lang="en-US" altLang="ja-JP" sz="3200" dirty="0" smtClean="0">
              <a:solidFill>
                <a:srgbClr val="000000"/>
              </a:solidFill>
              <a:latin typeface="+mj-ea"/>
              <a:ea typeface="+mj-ea"/>
            </a:endParaRPr>
          </a:p>
          <a:p>
            <a:pPr fontAlgn="base">
              <a:spcBef>
                <a:spcPct val="0"/>
              </a:spcBef>
              <a:spcAft>
                <a:spcPct val="0"/>
              </a:spcAft>
            </a:pPr>
            <a:endParaRPr lang="en-US" altLang="ja-JP" sz="3200" dirty="0">
              <a:solidFill>
                <a:srgbClr val="000000"/>
              </a:solidFill>
              <a:latin typeface="+mj-ea"/>
              <a:ea typeface="+mj-ea"/>
            </a:endParaRPr>
          </a:p>
          <a:p>
            <a:pPr fontAlgn="base">
              <a:spcBef>
                <a:spcPct val="0"/>
              </a:spcBef>
              <a:spcAft>
                <a:spcPct val="0"/>
              </a:spcAft>
            </a:pPr>
            <a:r>
              <a:rPr lang="ja-JP" altLang="en-US" sz="3200" dirty="0" smtClean="0">
                <a:solidFill>
                  <a:srgbClr val="000000"/>
                </a:solidFill>
                <a:latin typeface="+mj-ea"/>
                <a:ea typeface="+mj-ea"/>
              </a:rPr>
              <a:t>・共変量の値を固定した時の、各説明変数の影響を明らかにする：</a:t>
            </a:r>
            <a:endParaRPr lang="en-US" altLang="ja-JP" sz="3200" dirty="0" smtClean="0">
              <a:solidFill>
                <a:srgbClr val="000000"/>
              </a:solidFill>
              <a:latin typeface="+mj-ea"/>
              <a:ea typeface="+mj-ea"/>
            </a:endParaRPr>
          </a:p>
          <a:p>
            <a:pPr fontAlgn="base">
              <a:spcBef>
                <a:spcPct val="0"/>
              </a:spcBef>
              <a:spcAft>
                <a:spcPct val="0"/>
              </a:spcAft>
            </a:pPr>
            <a:r>
              <a:rPr lang="ja-JP" altLang="en-US" sz="3200" dirty="0" smtClean="0">
                <a:solidFill>
                  <a:srgbClr val="000000"/>
                </a:solidFill>
                <a:latin typeface="+mj-ea"/>
                <a:ea typeface="+mj-ea"/>
              </a:rPr>
              <a:t>　他の説明変数の値が同じもとで、それぞれの説明変数が従属変数に与える影響を</a:t>
            </a:r>
            <a:endParaRPr lang="en-US" altLang="ja-JP" sz="3200" dirty="0" smtClean="0">
              <a:solidFill>
                <a:srgbClr val="000000"/>
              </a:solidFill>
              <a:latin typeface="+mj-ea"/>
              <a:ea typeface="+mj-ea"/>
            </a:endParaRPr>
          </a:p>
          <a:p>
            <a:pPr fontAlgn="base">
              <a:spcBef>
                <a:spcPct val="0"/>
              </a:spcBef>
              <a:spcAft>
                <a:spcPct val="0"/>
              </a:spcAft>
            </a:pPr>
            <a:r>
              <a:rPr lang="ja-JP" altLang="en-US" sz="3200" dirty="0">
                <a:solidFill>
                  <a:srgbClr val="000000"/>
                </a:solidFill>
                <a:latin typeface="+mj-ea"/>
                <a:ea typeface="+mj-ea"/>
              </a:rPr>
              <a:t>　</a:t>
            </a:r>
            <a:r>
              <a:rPr lang="ja-JP" altLang="en-US" sz="3200" dirty="0" smtClean="0">
                <a:solidFill>
                  <a:srgbClr val="000000"/>
                </a:solidFill>
                <a:latin typeface="+mj-ea"/>
                <a:ea typeface="+mj-ea"/>
              </a:rPr>
              <a:t>調べることができる（擬似相関の影響を排除してくれる）。</a:t>
            </a:r>
            <a:endParaRPr lang="en-US" altLang="ja-JP" sz="3200" dirty="0" smtClean="0">
              <a:solidFill>
                <a:srgbClr val="000000"/>
              </a:solidFill>
              <a:latin typeface="+mj-ea"/>
              <a:ea typeface="+mj-ea"/>
            </a:endParaRPr>
          </a:p>
          <a:p>
            <a:pPr fontAlgn="base">
              <a:spcBef>
                <a:spcPct val="0"/>
              </a:spcBef>
              <a:spcAft>
                <a:spcPct val="0"/>
              </a:spcAft>
            </a:pPr>
            <a:endParaRPr lang="en-US" altLang="ja-JP" sz="3200" dirty="0">
              <a:solidFill>
                <a:srgbClr val="000000"/>
              </a:solidFill>
              <a:latin typeface="+mj-ea"/>
              <a:ea typeface="+mj-ea"/>
            </a:endParaRPr>
          </a:p>
          <a:p>
            <a:pPr fontAlgn="base">
              <a:spcBef>
                <a:spcPct val="0"/>
              </a:spcBef>
              <a:spcAft>
                <a:spcPct val="0"/>
              </a:spcAft>
            </a:pPr>
            <a:r>
              <a:rPr lang="ja-JP" altLang="en-US" sz="3200" dirty="0" smtClean="0">
                <a:solidFill>
                  <a:srgbClr val="000000"/>
                </a:solidFill>
                <a:latin typeface="+mj-ea"/>
                <a:ea typeface="+mj-ea"/>
              </a:rPr>
              <a:t>　例えば</a:t>
            </a:r>
            <a:r>
              <a:rPr lang="en-US" altLang="ja-JP" sz="3200" dirty="0" smtClean="0">
                <a:solidFill>
                  <a:srgbClr val="000000"/>
                </a:solidFill>
                <a:latin typeface="+mj-ea"/>
                <a:ea typeface="+mj-ea"/>
              </a:rPr>
              <a:t>Week1</a:t>
            </a:r>
            <a:r>
              <a:rPr lang="ja-JP" altLang="en-US" sz="3200" dirty="0" smtClean="0">
                <a:solidFill>
                  <a:srgbClr val="000000"/>
                </a:solidFill>
                <a:latin typeface="+mj-ea"/>
                <a:ea typeface="+mj-ea"/>
              </a:rPr>
              <a:t>冒頭の例で学力を従属変数として重回帰分析を行えば、</a:t>
            </a:r>
            <a:endParaRPr lang="en-US" altLang="ja-JP" sz="3200" dirty="0" smtClean="0">
              <a:solidFill>
                <a:srgbClr val="000000"/>
              </a:solidFill>
              <a:latin typeface="+mj-ea"/>
              <a:ea typeface="+mj-ea"/>
            </a:endParaRPr>
          </a:p>
          <a:p>
            <a:pPr fontAlgn="base">
              <a:spcBef>
                <a:spcPct val="0"/>
              </a:spcBef>
              <a:spcAft>
                <a:spcPct val="0"/>
              </a:spcAft>
            </a:pPr>
            <a:r>
              <a:rPr lang="ja-JP" altLang="en-US" sz="3200" dirty="0">
                <a:solidFill>
                  <a:srgbClr val="000000"/>
                </a:solidFill>
                <a:latin typeface="+mj-ea"/>
                <a:ea typeface="+mj-ea"/>
              </a:rPr>
              <a:t>　</a:t>
            </a:r>
            <a:r>
              <a:rPr lang="ja-JP" altLang="en-US" sz="3200" dirty="0" smtClean="0">
                <a:solidFill>
                  <a:srgbClr val="000000"/>
                </a:solidFill>
                <a:latin typeface="+mj-ea"/>
                <a:ea typeface="+mj-ea"/>
              </a:rPr>
              <a:t>年齢が同じもとで、身長が学力に与える影響を偏回帰係数から見て取れる</a:t>
            </a:r>
            <a:endParaRPr lang="en-US" altLang="ja-JP" sz="3200" dirty="0" smtClean="0">
              <a:solidFill>
                <a:srgbClr val="000000"/>
              </a:solidFill>
              <a:latin typeface="+mj-ea"/>
              <a:ea typeface="+mj-ea"/>
            </a:endParaRPr>
          </a:p>
          <a:p>
            <a:pPr fontAlgn="base">
              <a:spcBef>
                <a:spcPct val="0"/>
              </a:spcBef>
              <a:spcAft>
                <a:spcPct val="0"/>
              </a:spcAft>
            </a:pPr>
            <a:r>
              <a:rPr lang="ja-JP" altLang="en-US" sz="3200" dirty="0">
                <a:solidFill>
                  <a:srgbClr val="000000"/>
                </a:solidFill>
                <a:latin typeface="+mj-ea"/>
                <a:ea typeface="+mj-ea"/>
              </a:rPr>
              <a:t>　</a:t>
            </a:r>
            <a:r>
              <a:rPr lang="ja-JP" altLang="en-US" sz="3200" dirty="0" smtClean="0">
                <a:solidFill>
                  <a:srgbClr val="000000"/>
                </a:solidFill>
                <a:latin typeface="+mj-ea"/>
                <a:ea typeface="+mj-ea"/>
              </a:rPr>
              <a:t>（ほぼ</a:t>
            </a:r>
            <a:r>
              <a:rPr lang="en-US" altLang="ja-JP" sz="3200" dirty="0" smtClean="0">
                <a:solidFill>
                  <a:srgbClr val="000000"/>
                </a:solidFill>
                <a:latin typeface="+mj-ea"/>
                <a:ea typeface="+mj-ea"/>
              </a:rPr>
              <a:t>0</a:t>
            </a:r>
            <a:r>
              <a:rPr lang="ja-JP" altLang="en-US" sz="3200" dirty="0" smtClean="0">
                <a:solidFill>
                  <a:srgbClr val="000000"/>
                </a:solidFill>
                <a:latin typeface="+mj-ea"/>
                <a:ea typeface="+mj-ea"/>
              </a:rPr>
              <a:t>に近くなる）。つまり擬似相関の影響を排除した状態で</a:t>
            </a:r>
            <a:endParaRPr lang="en-US" altLang="ja-JP" sz="3200" dirty="0" smtClean="0">
              <a:solidFill>
                <a:srgbClr val="000000"/>
              </a:solidFill>
              <a:latin typeface="+mj-ea"/>
              <a:ea typeface="+mj-ea"/>
            </a:endParaRPr>
          </a:p>
          <a:p>
            <a:pPr fontAlgn="base">
              <a:spcBef>
                <a:spcPct val="0"/>
              </a:spcBef>
              <a:spcAft>
                <a:spcPct val="0"/>
              </a:spcAft>
            </a:pPr>
            <a:r>
              <a:rPr lang="ja-JP" altLang="en-US" sz="3200" dirty="0">
                <a:solidFill>
                  <a:srgbClr val="000000"/>
                </a:solidFill>
                <a:latin typeface="+mj-ea"/>
                <a:ea typeface="+mj-ea"/>
              </a:rPr>
              <a:t>　</a:t>
            </a:r>
            <a:r>
              <a:rPr lang="ja-JP" altLang="en-US" sz="3200" dirty="0" smtClean="0">
                <a:solidFill>
                  <a:srgbClr val="000000"/>
                </a:solidFill>
                <a:latin typeface="+mj-ea"/>
                <a:ea typeface="+mj-ea"/>
              </a:rPr>
              <a:t>その説明変数が与える影響を明らかにすることができる。</a:t>
            </a:r>
            <a:endParaRPr lang="en-US" altLang="ja-JP" sz="3200" dirty="0" smtClean="0">
              <a:solidFill>
                <a:srgbClr val="000000"/>
              </a:solidFill>
              <a:latin typeface="+mj-ea"/>
              <a:ea typeface="+mj-ea"/>
            </a:endParaRPr>
          </a:p>
        </p:txBody>
      </p:sp>
      <p:sp>
        <p:nvSpPr>
          <p:cNvPr id="8" name="正方形/長方形 7"/>
          <p:cNvSpPr/>
          <p:nvPr/>
        </p:nvSpPr>
        <p:spPr>
          <a:xfrm>
            <a:off x="1063923" y="8807489"/>
            <a:ext cx="15043682" cy="400110"/>
          </a:xfrm>
          <a:prstGeom prst="rect">
            <a:avLst/>
          </a:prstGeom>
        </p:spPr>
        <p:txBody>
          <a:bodyPr wrap="square">
            <a:spAutoFit/>
          </a:bodyPr>
          <a:lstStyle/>
          <a:p>
            <a:r>
              <a:rPr lang="en-US" altLang="ja-JP" sz="2000" dirty="0" smtClean="0">
                <a:solidFill>
                  <a:srgbClr val="202122"/>
                </a:solidFill>
                <a:latin typeface="+mj-ea"/>
                <a:ea typeface="+mj-ea"/>
              </a:rPr>
              <a:t>※</a:t>
            </a:r>
            <a:r>
              <a:rPr lang="ja-JP" altLang="en-US" sz="2000" dirty="0" smtClean="0">
                <a:solidFill>
                  <a:srgbClr val="202122"/>
                </a:solidFill>
                <a:latin typeface="+mj-ea"/>
                <a:ea typeface="+mj-ea"/>
              </a:rPr>
              <a:t>小島：「</a:t>
            </a:r>
            <a:r>
              <a:rPr lang="en-US" altLang="ja-JP" sz="2000" dirty="0" smtClean="0">
                <a:solidFill>
                  <a:srgbClr val="202122"/>
                </a:solidFill>
                <a:latin typeface="+mj-ea"/>
                <a:ea typeface="+mj-ea"/>
              </a:rPr>
              <a:t>Excel</a:t>
            </a:r>
            <a:r>
              <a:rPr lang="ja-JP" altLang="en-US" sz="2000" dirty="0" smtClean="0">
                <a:solidFill>
                  <a:srgbClr val="202122"/>
                </a:solidFill>
                <a:latin typeface="+mj-ea"/>
                <a:ea typeface="+mj-ea"/>
              </a:rPr>
              <a:t>で学ぶ共分散構造分析とグラフィカルモデリング」、オーム社</a:t>
            </a:r>
            <a:r>
              <a:rPr lang="en-US" altLang="ja-JP" sz="2000" dirty="0" smtClean="0">
                <a:solidFill>
                  <a:srgbClr val="202122"/>
                </a:solidFill>
                <a:latin typeface="+mj-ea"/>
                <a:ea typeface="+mj-ea"/>
              </a:rPr>
              <a:t>(2006)</a:t>
            </a:r>
          </a:p>
        </p:txBody>
      </p:sp>
    </p:spTree>
    <p:extLst>
      <p:ext uri="{BB962C8B-B14F-4D97-AF65-F5344CB8AC3E}">
        <p14:creationId xmlns:p14="http://schemas.microsoft.com/office/powerpoint/2010/main" val="324880924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101</a:t>
            </a:fld>
            <a:endParaRPr lang="en-US" altLang="ja-JP" dirty="0"/>
          </a:p>
        </p:txBody>
      </p:sp>
      <p:sp>
        <p:nvSpPr>
          <p:cNvPr id="6" name="タイトル 1"/>
          <p:cNvSpPr>
            <a:spLocks noGrp="1"/>
          </p:cNvSpPr>
          <p:nvPr>
            <p:ph type="title"/>
          </p:nvPr>
        </p:nvSpPr>
        <p:spPr>
          <a:xfrm>
            <a:off x="376891" y="710655"/>
            <a:ext cx="16553996" cy="1413515"/>
          </a:xfrm>
        </p:spPr>
        <p:txBody>
          <a:bodyPr/>
          <a:lstStyle/>
          <a:p>
            <a:r>
              <a:rPr kumimoji="1" lang="ja-JP" altLang="en-US" dirty="0" smtClean="0"/>
              <a:t>学習のまとめ（チェックリスト）</a:t>
            </a:r>
            <a:endParaRPr kumimoji="1" lang="ja-JP" altLang="en-US" dirty="0"/>
          </a:p>
        </p:txBody>
      </p:sp>
      <p:sp>
        <p:nvSpPr>
          <p:cNvPr id="7" name="正方形/長方形 3"/>
          <p:cNvSpPr>
            <a:spLocks noChangeArrowheads="1"/>
          </p:cNvSpPr>
          <p:nvPr/>
        </p:nvSpPr>
        <p:spPr bwMode="auto">
          <a:xfrm>
            <a:off x="631887" y="2338961"/>
            <a:ext cx="15041276" cy="686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000" dirty="0" smtClean="0">
                <a:latin typeface="+mj-ea"/>
                <a:ea typeface="+mj-ea"/>
              </a:rPr>
              <a:t>重回帰式から、従属変数の推定値を算出できますか？</a:t>
            </a:r>
            <a:endParaRPr lang="en-US" altLang="ja-JP" sz="4000" dirty="0" smtClean="0">
              <a:latin typeface="+mj-ea"/>
              <a:ea typeface="+mj-ea"/>
            </a:endParaRPr>
          </a:p>
          <a:p>
            <a:pPr eaLnBrk="1" hangingPunct="1">
              <a:spcAft>
                <a:spcPts val="1200"/>
              </a:spcAft>
              <a:buClr>
                <a:srgbClr val="A50021"/>
              </a:buClr>
              <a:buFont typeface="Wingdings" panose="05000000000000000000" pitchFamily="2" charset="2"/>
              <a:buChar char="l"/>
            </a:pPr>
            <a:endParaRPr lang="en-US" altLang="ja-JP" sz="4000" dirty="0" smtClean="0">
              <a:latin typeface="+mj-ea"/>
              <a:ea typeface="+mj-ea"/>
            </a:endParaRPr>
          </a:p>
          <a:p>
            <a:pPr eaLnBrk="1" hangingPunct="1">
              <a:spcAft>
                <a:spcPts val="1200"/>
              </a:spcAft>
              <a:buClr>
                <a:srgbClr val="A50021"/>
              </a:buClr>
              <a:buFont typeface="Wingdings" panose="05000000000000000000" pitchFamily="2" charset="2"/>
              <a:buChar char="l"/>
            </a:pPr>
            <a:r>
              <a:rPr lang="ja-JP" altLang="en-US" sz="4000" dirty="0" smtClean="0">
                <a:latin typeface="+mj-ea"/>
                <a:ea typeface="+mj-ea"/>
              </a:rPr>
              <a:t>信頼区間と予測区間の違いを説明できますか？</a:t>
            </a:r>
            <a:endParaRPr lang="en-US" altLang="ja-JP" sz="4000" dirty="0">
              <a:latin typeface="+mj-ea"/>
              <a:ea typeface="+mj-ea"/>
            </a:endParaRPr>
          </a:p>
          <a:p>
            <a:pPr eaLnBrk="1" hangingPunct="1">
              <a:spcAft>
                <a:spcPts val="1200"/>
              </a:spcAft>
              <a:buClr>
                <a:srgbClr val="A50021"/>
              </a:buClr>
              <a:buFont typeface="Wingdings" panose="05000000000000000000" pitchFamily="2" charset="2"/>
              <a:buChar char="l"/>
            </a:pPr>
            <a:endParaRPr lang="en-US" altLang="ja-JP" sz="4000" dirty="0" smtClean="0">
              <a:latin typeface="+mj-ea"/>
              <a:ea typeface="+mj-ea"/>
            </a:endParaRPr>
          </a:p>
          <a:p>
            <a:pPr eaLnBrk="1" hangingPunct="1">
              <a:spcAft>
                <a:spcPts val="1200"/>
              </a:spcAft>
              <a:buClr>
                <a:srgbClr val="A50021"/>
              </a:buClr>
              <a:buFont typeface="Wingdings" panose="05000000000000000000" pitchFamily="2" charset="2"/>
              <a:buChar char="l"/>
            </a:pPr>
            <a:r>
              <a:rPr lang="ja-JP" altLang="en-US" sz="4000" dirty="0" smtClean="0">
                <a:latin typeface="+mj-ea"/>
                <a:ea typeface="+mj-ea"/>
              </a:rPr>
              <a:t>従属変数の信頼区間を算出できますか？</a:t>
            </a:r>
            <a:endParaRPr lang="en-US" altLang="ja-JP" sz="4000" dirty="0" smtClean="0">
              <a:latin typeface="+mj-ea"/>
              <a:ea typeface="+mj-ea"/>
            </a:endParaRPr>
          </a:p>
          <a:p>
            <a:pPr eaLnBrk="1" hangingPunct="1">
              <a:spcAft>
                <a:spcPts val="1200"/>
              </a:spcAft>
              <a:buClr>
                <a:srgbClr val="A50021"/>
              </a:buClr>
              <a:buFont typeface="Wingdings" panose="05000000000000000000" pitchFamily="2" charset="2"/>
              <a:buChar char="l"/>
            </a:pPr>
            <a:endParaRPr lang="en-US" altLang="ja-JP" sz="4000" dirty="0" smtClean="0">
              <a:latin typeface="+mj-ea"/>
              <a:ea typeface="+mj-ea"/>
            </a:endParaRPr>
          </a:p>
          <a:p>
            <a:pPr eaLnBrk="1" hangingPunct="1">
              <a:spcAft>
                <a:spcPts val="1200"/>
              </a:spcAft>
              <a:buClr>
                <a:srgbClr val="A50021"/>
              </a:buClr>
              <a:buFont typeface="Wingdings" panose="05000000000000000000" pitchFamily="2" charset="2"/>
              <a:buChar char="l"/>
            </a:pPr>
            <a:r>
              <a:rPr lang="ja-JP" altLang="en-US" sz="4000" dirty="0" smtClean="0">
                <a:latin typeface="+mj-ea"/>
                <a:ea typeface="+mj-ea"/>
              </a:rPr>
              <a:t>従属変数の予測区間を算出できますか？</a:t>
            </a:r>
            <a:endParaRPr lang="en-US" altLang="ja-JP" sz="4000" dirty="0" smtClean="0">
              <a:latin typeface="+mj-ea"/>
              <a:ea typeface="+mj-ea"/>
            </a:endParaRPr>
          </a:p>
          <a:p>
            <a:pPr eaLnBrk="1" hangingPunct="1">
              <a:spcAft>
                <a:spcPts val="1200"/>
              </a:spcAft>
              <a:buClr>
                <a:srgbClr val="A50021"/>
              </a:buClr>
              <a:buFont typeface="Wingdings" panose="05000000000000000000" pitchFamily="2" charset="2"/>
              <a:buChar char="l"/>
            </a:pPr>
            <a:endParaRPr lang="en-US" altLang="ja-JP" sz="4000" dirty="0" smtClean="0">
              <a:latin typeface="+mj-ea"/>
              <a:ea typeface="+mj-ea"/>
            </a:endParaRPr>
          </a:p>
          <a:p>
            <a:pPr eaLnBrk="1" hangingPunct="1">
              <a:spcAft>
                <a:spcPts val="1200"/>
              </a:spcAft>
              <a:buClr>
                <a:srgbClr val="A50021"/>
              </a:buClr>
              <a:buFont typeface="Wingdings" panose="05000000000000000000" pitchFamily="2" charset="2"/>
              <a:buChar char="l"/>
            </a:pPr>
            <a:r>
              <a:rPr lang="ja-JP" altLang="en-US" sz="4000" dirty="0" smtClean="0">
                <a:latin typeface="+mj-ea"/>
                <a:ea typeface="+mj-ea"/>
              </a:rPr>
              <a:t>正則化について理解しましたか？</a:t>
            </a:r>
            <a:endParaRPr lang="en-US" altLang="ja-JP" sz="4000" dirty="0">
              <a:latin typeface="+mj-ea"/>
              <a:ea typeface="+mj-ea"/>
            </a:endParaRPr>
          </a:p>
        </p:txBody>
      </p:sp>
    </p:spTree>
    <p:extLst>
      <p:ext uri="{BB962C8B-B14F-4D97-AF65-F5344CB8AC3E}">
        <p14:creationId xmlns:p14="http://schemas.microsoft.com/office/powerpoint/2010/main" val="2527415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例</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11</a:t>
            </a:fld>
            <a:endParaRPr lang="en-US" altLang="ja-JP" dirty="0"/>
          </a:p>
        </p:txBody>
      </p:sp>
      <p:pic>
        <p:nvPicPr>
          <p:cNvPr id="3" name="図 2"/>
          <p:cNvPicPr>
            <a:picLocks noChangeAspect="1"/>
          </p:cNvPicPr>
          <p:nvPr/>
        </p:nvPicPr>
        <p:blipFill>
          <a:blip r:embed="rId2"/>
          <a:stretch>
            <a:fillRect/>
          </a:stretch>
        </p:blipFill>
        <p:spPr>
          <a:xfrm>
            <a:off x="4187887" y="5111755"/>
            <a:ext cx="7809737" cy="3739096"/>
          </a:xfrm>
          <a:prstGeom prst="rect">
            <a:avLst/>
          </a:prstGeom>
        </p:spPr>
      </p:pic>
      <p:sp>
        <p:nvSpPr>
          <p:cNvPr id="7" name="角丸四角形 6"/>
          <p:cNvSpPr/>
          <p:nvPr/>
        </p:nvSpPr>
        <p:spPr bwMode="auto">
          <a:xfrm>
            <a:off x="8497135" y="4851115"/>
            <a:ext cx="2639524" cy="756084"/>
          </a:xfrm>
          <a:prstGeom prst="round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9" name="直線矢印コネクタ 8"/>
          <p:cNvCxnSpPr/>
          <p:nvPr/>
        </p:nvCxnSpPr>
        <p:spPr bwMode="auto">
          <a:xfrm>
            <a:off x="9253219" y="4455071"/>
            <a:ext cx="36004" cy="396044"/>
          </a:xfrm>
          <a:prstGeom prst="straightConnector1">
            <a:avLst/>
          </a:prstGeom>
          <a:solidFill>
            <a:schemeClr val="accent1"/>
          </a:solidFill>
          <a:ln w="76200" cap="flat" cmpd="sng" algn="ctr">
            <a:solidFill>
              <a:schemeClr val="accent4"/>
            </a:solidFill>
            <a:prstDash val="solid"/>
            <a:round/>
            <a:headEnd type="diamond" w="med" len="med"/>
            <a:tailEnd type="diamond" w="med" len="med"/>
          </a:ln>
          <a:effectLst/>
        </p:spPr>
      </p:cxnSp>
      <p:sp>
        <p:nvSpPr>
          <p:cNvPr id="11" name="テキスト ボックス 10"/>
          <p:cNvSpPr txBox="1"/>
          <p:nvPr/>
        </p:nvSpPr>
        <p:spPr>
          <a:xfrm>
            <a:off x="8281111" y="3843003"/>
            <a:ext cx="2646878" cy="584775"/>
          </a:xfrm>
          <a:prstGeom prst="rect">
            <a:avLst/>
          </a:prstGeom>
          <a:solidFill>
            <a:srgbClr val="FFFFFF"/>
          </a:solidFill>
          <a:ln>
            <a:solidFill>
              <a:schemeClr val="accent4"/>
            </a:solidFill>
          </a:ln>
        </p:spPr>
        <p:txBody>
          <a:bodyPr wrap="none" rtlCol="0">
            <a:spAutoFit/>
          </a:bodyPr>
          <a:lstStyle/>
          <a:p>
            <a:r>
              <a:rPr lang="ja-JP" altLang="en-US" sz="3200" dirty="0">
                <a:latin typeface="+mj-ea"/>
                <a:ea typeface="+mj-ea"/>
              </a:rPr>
              <a:t>操作</a:t>
            </a:r>
            <a:r>
              <a:rPr kumimoji="1" lang="ja-JP" altLang="en-US" sz="3200" dirty="0" smtClean="0">
                <a:latin typeface="+mj-ea"/>
                <a:ea typeface="+mj-ea"/>
              </a:rPr>
              <a:t>しやすさ</a:t>
            </a:r>
            <a:endParaRPr kumimoji="1" lang="ja-JP" altLang="en-US" sz="3200" dirty="0">
              <a:latin typeface="+mj-ea"/>
              <a:ea typeface="+mj-ea"/>
            </a:endParaRPr>
          </a:p>
        </p:txBody>
      </p:sp>
      <p:sp>
        <p:nvSpPr>
          <p:cNvPr id="10" name="正方形/長方形 4"/>
          <p:cNvSpPr>
            <a:spLocks noChangeArrowheads="1"/>
          </p:cNvSpPr>
          <p:nvPr/>
        </p:nvSpPr>
        <p:spPr bwMode="auto">
          <a:xfrm>
            <a:off x="523875" y="1621783"/>
            <a:ext cx="15833364"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000" dirty="0" smtClean="0">
                <a:latin typeface="+mn-ea"/>
                <a:ea typeface="+mn-ea"/>
              </a:rPr>
              <a:t>以下の例を考える：「コンパクトカメラのユーザ満足度」</a:t>
            </a:r>
            <a:endParaRPr lang="en-US" altLang="ja-JP" sz="4000" dirty="0" smtClean="0">
              <a:latin typeface="+mn-ea"/>
              <a:ea typeface="+mn-ea"/>
            </a:endParaRPr>
          </a:p>
          <a:p>
            <a:pPr eaLnBrk="1" hangingPunct="1">
              <a:spcAft>
                <a:spcPts val="1200"/>
              </a:spcAft>
              <a:buClr>
                <a:srgbClr val="A50021"/>
              </a:buClr>
              <a:buFont typeface="Wingdings" panose="05000000000000000000" pitchFamily="2" charset="2"/>
              <a:buChar char="l"/>
            </a:pPr>
            <a:r>
              <a:rPr lang="ja-JP" altLang="en-US" sz="4000" dirty="0" smtClean="0">
                <a:latin typeface="+mn-ea"/>
                <a:ea typeface="+mn-ea"/>
              </a:rPr>
              <a:t>コンパクトカメラのユーザ満足度</a:t>
            </a:r>
            <a:r>
              <a:rPr lang="en-US" altLang="ja-JP" sz="4000" dirty="0" smtClean="0">
                <a:latin typeface="+mn-ea"/>
                <a:ea typeface="+mn-ea"/>
              </a:rPr>
              <a:t>(CS)</a:t>
            </a:r>
            <a:r>
              <a:rPr lang="ja-JP" altLang="en-US" sz="4000" dirty="0" smtClean="0">
                <a:latin typeface="+mn-ea"/>
                <a:ea typeface="+mn-ea"/>
              </a:rPr>
              <a:t>を、各機能（小型軽量であるかどうか </a:t>
            </a:r>
            <a:r>
              <a:rPr lang="en-US" altLang="ja-JP" sz="4000" dirty="0" smtClean="0">
                <a:latin typeface="+mn-ea"/>
                <a:ea typeface="+mn-ea"/>
              </a:rPr>
              <a:t>/</a:t>
            </a:r>
            <a:r>
              <a:rPr lang="ja-JP" altLang="en-US" sz="4000" dirty="0" smtClean="0">
                <a:latin typeface="+mn-ea"/>
                <a:ea typeface="+mn-ea"/>
              </a:rPr>
              <a:t>持ち運びしやすさ</a:t>
            </a:r>
            <a:r>
              <a:rPr lang="en-US" altLang="ja-JP" sz="4000" dirty="0" smtClean="0">
                <a:latin typeface="+mn-ea"/>
                <a:ea typeface="+mn-ea"/>
              </a:rPr>
              <a:t>/</a:t>
            </a:r>
            <a:r>
              <a:rPr lang="ja-JP" altLang="en-US" sz="4000" dirty="0" smtClean="0">
                <a:latin typeface="+mn-ea"/>
                <a:ea typeface="+mn-ea"/>
              </a:rPr>
              <a:t>操作が容易であるか）のスコアから説明する</a:t>
            </a:r>
            <a:endParaRPr lang="en-US" altLang="ja-JP" sz="4000" dirty="0" smtClean="0">
              <a:latin typeface="+mn-ea"/>
              <a:ea typeface="+mn-ea"/>
            </a:endParaRPr>
          </a:p>
        </p:txBody>
      </p:sp>
    </p:spTree>
    <p:extLst>
      <p:ext uri="{BB962C8B-B14F-4D97-AF65-F5344CB8AC3E}">
        <p14:creationId xmlns:p14="http://schemas.microsoft.com/office/powerpoint/2010/main" val="24809639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例</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12</a:t>
            </a:fld>
            <a:endParaRPr lang="en-US" altLang="ja-JP" dirty="0"/>
          </a:p>
        </p:txBody>
      </p:sp>
      <p:pic>
        <p:nvPicPr>
          <p:cNvPr id="3" name="図 2"/>
          <p:cNvPicPr>
            <a:picLocks noChangeAspect="1"/>
          </p:cNvPicPr>
          <p:nvPr/>
        </p:nvPicPr>
        <p:blipFill>
          <a:blip r:embed="rId2"/>
          <a:stretch>
            <a:fillRect/>
          </a:stretch>
        </p:blipFill>
        <p:spPr>
          <a:xfrm>
            <a:off x="4187887" y="5111755"/>
            <a:ext cx="7809737" cy="3739096"/>
          </a:xfrm>
          <a:prstGeom prst="rect">
            <a:avLst/>
          </a:prstGeom>
        </p:spPr>
      </p:pic>
      <p:sp>
        <p:nvSpPr>
          <p:cNvPr id="7" name="角丸四角形 6"/>
          <p:cNvSpPr/>
          <p:nvPr/>
        </p:nvSpPr>
        <p:spPr bwMode="auto">
          <a:xfrm>
            <a:off x="11305447" y="4851115"/>
            <a:ext cx="2639524" cy="756084"/>
          </a:xfrm>
          <a:prstGeom prst="round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9" name="直線矢印コネクタ 8"/>
          <p:cNvCxnSpPr/>
          <p:nvPr/>
        </p:nvCxnSpPr>
        <p:spPr bwMode="auto">
          <a:xfrm>
            <a:off x="12061531" y="4455071"/>
            <a:ext cx="36004" cy="396044"/>
          </a:xfrm>
          <a:prstGeom prst="straightConnector1">
            <a:avLst/>
          </a:prstGeom>
          <a:solidFill>
            <a:schemeClr val="accent1"/>
          </a:solidFill>
          <a:ln w="76200" cap="flat" cmpd="sng" algn="ctr">
            <a:solidFill>
              <a:schemeClr val="accent4"/>
            </a:solidFill>
            <a:prstDash val="solid"/>
            <a:round/>
            <a:headEnd type="diamond" w="med" len="med"/>
            <a:tailEnd type="diamond" w="med" len="med"/>
          </a:ln>
          <a:effectLst/>
        </p:spPr>
      </p:cxnSp>
      <p:sp>
        <p:nvSpPr>
          <p:cNvPr id="11" name="テキスト ボックス 10"/>
          <p:cNvSpPr txBox="1"/>
          <p:nvPr/>
        </p:nvSpPr>
        <p:spPr>
          <a:xfrm>
            <a:off x="11089423" y="3843003"/>
            <a:ext cx="2646878" cy="584775"/>
          </a:xfrm>
          <a:prstGeom prst="rect">
            <a:avLst/>
          </a:prstGeom>
          <a:solidFill>
            <a:srgbClr val="FFFFFF"/>
          </a:solidFill>
          <a:ln>
            <a:solidFill>
              <a:schemeClr val="accent4"/>
            </a:solidFill>
          </a:ln>
        </p:spPr>
        <p:txBody>
          <a:bodyPr wrap="none" rtlCol="0">
            <a:spAutoFit/>
          </a:bodyPr>
          <a:lstStyle/>
          <a:p>
            <a:r>
              <a:rPr kumimoji="1" lang="ja-JP" altLang="en-US" sz="3200" dirty="0" smtClean="0">
                <a:latin typeface="+mj-ea"/>
                <a:ea typeface="+mj-ea"/>
              </a:rPr>
              <a:t>ユーザ満足度</a:t>
            </a:r>
            <a:endParaRPr kumimoji="1" lang="ja-JP" altLang="en-US" sz="3200" dirty="0">
              <a:latin typeface="+mj-ea"/>
              <a:ea typeface="+mj-ea"/>
            </a:endParaRPr>
          </a:p>
        </p:txBody>
      </p:sp>
      <p:sp>
        <p:nvSpPr>
          <p:cNvPr id="10" name="正方形/長方形 4"/>
          <p:cNvSpPr>
            <a:spLocks noChangeArrowheads="1"/>
          </p:cNvSpPr>
          <p:nvPr/>
        </p:nvSpPr>
        <p:spPr bwMode="auto">
          <a:xfrm>
            <a:off x="523875" y="1621783"/>
            <a:ext cx="15833364"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000" dirty="0" smtClean="0">
                <a:latin typeface="+mn-ea"/>
                <a:ea typeface="+mn-ea"/>
              </a:rPr>
              <a:t>以下の例を考える：「コンパクトカメラのユーザ満足度」</a:t>
            </a:r>
            <a:endParaRPr lang="en-US" altLang="ja-JP" sz="4000" dirty="0" smtClean="0">
              <a:latin typeface="+mn-ea"/>
              <a:ea typeface="+mn-ea"/>
            </a:endParaRPr>
          </a:p>
          <a:p>
            <a:pPr eaLnBrk="1" hangingPunct="1">
              <a:spcAft>
                <a:spcPts val="1200"/>
              </a:spcAft>
              <a:buClr>
                <a:srgbClr val="A50021"/>
              </a:buClr>
              <a:buFont typeface="Wingdings" panose="05000000000000000000" pitchFamily="2" charset="2"/>
              <a:buChar char="l"/>
            </a:pPr>
            <a:r>
              <a:rPr lang="ja-JP" altLang="en-US" sz="4000" dirty="0" smtClean="0">
                <a:latin typeface="+mn-ea"/>
                <a:ea typeface="+mn-ea"/>
              </a:rPr>
              <a:t>コンパクトカメラのユーザ満足度</a:t>
            </a:r>
            <a:r>
              <a:rPr lang="en-US" altLang="ja-JP" sz="4000" dirty="0" smtClean="0">
                <a:latin typeface="+mn-ea"/>
                <a:ea typeface="+mn-ea"/>
              </a:rPr>
              <a:t>(CS)</a:t>
            </a:r>
            <a:r>
              <a:rPr lang="ja-JP" altLang="en-US" sz="4000" dirty="0" smtClean="0">
                <a:latin typeface="+mn-ea"/>
                <a:ea typeface="+mn-ea"/>
              </a:rPr>
              <a:t>を、各機能（小型軽量であるかどうか </a:t>
            </a:r>
            <a:r>
              <a:rPr lang="en-US" altLang="ja-JP" sz="4000" dirty="0" smtClean="0">
                <a:latin typeface="+mn-ea"/>
                <a:ea typeface="+mn-ea"/>
              </a:rPr>
              <a:t>/</a:t>
            </a:r>
            <a:r>
              <a:rPr lang="ja-JP" altLang="en-US" sz="4000" dirty="0" smtClean="0">
                <a:latin typeface="+mn-ea"/>
                <a:ea typeface="+mn-ea"/>
              </a:rPr>
              <a:t>持ち運びしやすさ</a:t>
            </a:r>
            <a:r>
              <a:rPr lang="en-US" altLang="ja-JP" sz="4000" dirty="0" smtClean="0">
                <a:latin typeface="+mn-ea"/>
                <a:ea typeface="+mn-ea"/>
              </a:rPr>
              <a:t>/</a:t>
            </a:r>
            <a:r>
              <a:rPr lang="ja-JP" altLang="en-US" sz="4000" dirty="0" smtClean="0">
                <a:latin typeface="+mn-ea"/>
                <a:ea typeface="+mn-ea"/>
              </a:rPr>
              <a:t>操作が容易であるか）のスコアから説明する</a:t>
            </a:r>
            <a:endParaRPr lang="en-US" altLang="ja-JP" sz="4000" dirty="0" smtClean="0">
              <a:latin typeface="+mn-ea"/>
              <a:ea typeface="+mn-ea"/>
            </a:endParaRPr>
          </a:p>
        </p:txBody>
      </p:sp>
    </p:spTree>
    <p:extLst>
      <p:ext uri="{BB962C8B-B14F-4D97-AF65-F5344CB8AC3E}">
        <p14:creationId xmlns:p14="http://schemas.microsoft.com/office/powerpoint/2010/main" val="2792738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Q1.</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13</a:t>
            </a:fld>
            <a:endParaRPr lang="en-US" altLang="ja-JP" dirty="0"/>
          </a:p>
        </p:txBody>
      </p:sp>
      <p:sp>
        <p:nvSpPr>
          <p:cNvPr id="6" name="正方形/長方形 4"/>
          <p:cNvSpPr>
            <a:spLocks noChangeArrowheads="1"/>
          </p:cNvSpPr>
          <p:nvPr/>
        </p:nvSpPr>
        <p:spPr bwMode="auto">
          <a:xfrm>
            <a:off x="523875" y="1621783"/>
            <a:ext cx="1583336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000" dirty="0" smtClean="0">
                <a:latin typeface="+mn-ea"/>
                <a:ea typeface="+mn-ea"/>
              </a:rPr>
              <a:t>データ</a:t>
            </a:r>
            <a:r>
              <a:rPr lang="en-US" altLang="ja-JP" sz="4000" dirty="0" smtClean="0">
                <a:latin typeface="+mn-ea"/>
                <a:ea typeface="+mn-ea"/>
              </a:rPr>
              <a:t>”camera.csv”</a:t>
            </a:r>
            <a:r>
              <a:rPr lang="ja-JP" altLang="en-US" sz="4000" dirty="0" smtClean="0">
                <a:latin typeface="+mn-ea"/>
                <a:ea typeface="+mn-ea"/>
              </a:rPr>
              <a:t>について、ユーザ満足度</a:t>
            </a:r>
            <a:r>
              <a:rPr lang="en-US" altLang="ja-JP" sz="4000" dirty="0" smtClean="0">
                <a:latin typeface="+mn-ea"/>
                <a:ea typeface="+mn-ea"/>
              </a:rPr>
              <a:t>[CS]</a:t>
            </a:r>
            <a:r>
              <a:rPr lang="ja-JP" altLang="en-US" sz="4000" dirty="0" smtClean="0">
                <a:latin typeface="+mn-ea"/>
                <a:ea typeface="+mn-ea"/>
              </a:rPr>
              <a:t>を従属変数</a:t>
            </a:r>
            <a:r>
              <a:rPr lang="en-US" altLang="ja-JP" sz="4000" dirty="0" smtClean="0">
                <a:latin typeface="+mn-ea"/>
                <a:ea typeface="+mn-ea"/>
              </a:rPr>
              <a:t>[y]</a:t>
            </a:r>
            <a:r>
              <a:rPr lang="ja-JP" altLang="en-US" sz="4000" dirty="0" err="1" smtClean="0">
                <a:latin typeface="+mn-ea"/>
                <a:ea typeface="+mn-ea"/>
              </a:rPr>
              <a:t>、</a:t>
            </a:r>
            <a:r>
              <a:rPr lang="ja-JP" altLang="en-US" sz="4000" dirty="0" smtClean="0">
                <a:latin typeface="+mn-ea"/>
                <a:ea typeface="+mn-ea"/>
              </a:rPr>
              <a:t>「小型軽量であるか」の項目のみを説明変数</a:t>
            </a:r>
            <a:r>
              <a:rPr lang="en-US" altLang="ja-JP" sz="4000" dirty="0" smtClean="0">
                <a:latin typeface="+mn-ea"/>
                <a:ea typeface="+mn-ea"/>
              </a:rPr>
              <a:t>[x]</a:t>
            </a:r>
            <a:r>
              <a:rPr lang="ja-JP" altLang="en-US" sz="4000" dirty="0" smtClean="0">
                <a:latin typeface="+mn-ea"/>
                <a:ea typeface="+mn-ea"/>
              </a:rPr>
              <a:t>として、単回帰分析の式を求めよ。</a:t>
            </a:r>
            <a:endParaRPr lang="en-US" altLang="ja-JP" sz="4000" dirty="0" smtClean="0">
              <a:latin typeface="+mn-ea"/>
              <a:ea typeface="+mn-ea"/>
            </a:endParaRPr>
          </a:p>
        </p:txBody>
      </p:sp>
    </p:spTree>
    <p:extLst>
      <p:ext uri="{BB962C8B-B14F-4D97-AF65-F5344CB8AC3E}">
        <p14:creationId xmlns:p14="http://schemas.microsoft.com/office/powerpoint/2010/main" val="9794565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1955639" y="1826773"/>
            <a:ext cx="9479648" cy="5899352"/>
          </a:xfrm>
          <a:prstGeom prst="rect">
            <a:avLst/>
          </a:prstGeom>
        </p:spPr>
      </p:pic>
      <p:sp>
        <p:nvSpPr>
          <p:cNvPr id="2" name="タイトル 1"/>
          <p:cNvSpPr>
            <a:spLocks noGrp="1"/>
          </p:cNvSpPr>
          <p:nvPr>
            <p:ph type="title"/>
          </p:nvPr>
        </p:nvSpPr>
        <p:spPr/>
        <p:txBody>
          <a:bodyPr/>
          <a:lstStyle/>
          <a:p>
            <a:r>
              <a:rPr lang="en-US" altLang="ja-JP" dirty="0">
                <a:solidFill>
                  <a:srgbClr val="FF0000"/>
                </a:solidFill>
              </a:rPr>
              <a:t>A</a:t>
            </a:r>
            <a:r>
              <a:rPr kumimoji="1" lang="en-US" altLang="ja-JP" dirty="0" smtClean="0">
                <a:solidFill>
                  <a:srgbClr val="FF0000"/>
                </a:solidFill>
              </a:rPr>
              <a:t>1.</a:t>
            </a:r>
            <a:endParaRPr kumimoji="1" lang="ja-JP" altLang="en-US" dirty="0">
              <a:solidFill>
                <a:srgbClr val="FF0000"/>
              </a:solidFill>
            </a:endParaRPr>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14</a:t>
            </a:fld>
            <a:endParaRPr lang="en-US" altLang="ja-JP" dirty="0"/>
          </a:p>
        </p:txBody>
      </p:sp>
      <p:sp>
        <p:nvSpPr>
          <p:cNvPr id="11" name="正方形/長方形 10"/>
          <p:cNvSpPr/>
          <p:nvPr/>
        </p:nvSpPr>
        <p:spPr bwMode="auto">
          <a:xfrm>
            <a:off x="803511" y="1826779"/>
            <a:ext cx="1110699" cy="612068"/>
          </a:xfrm>
          <a:prstGeom prst="rect">
            <a:avLst/>
          </a:prstGeom>
          <a:solidFill>
            <a:srgbClr val="FFFF00"/>
          </a:solidFill>
          <a:ln w="9525" cap="flat" cmpd="sng" algn="ctr">
            <a:solidFill>
              <a:schemeClr val="accent5">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2" name="テキスト ボックス 11"/>
          <p:cNvSpPr txBox="1"/>
          <p:nvPr/>
        </p:nvSpPr>
        <p:spPr>
          <a:xfrm>
            <a:off x="866577" y="1898787"/>
            <a:ext cx="984565" cy="461665"/>
          </a:xfrm>
          <a:prstGeom prst="rect">
            <a:avLst/>
          </a:prstGeom>
          <a:noFill/>
        </p:spPr>
        <p:txBody>
          <a:bodyPr wrap="none" rtlCol="0">
            <a:spAutoFit/>
          </a:bodyPr>
          <a:lstStyle/>
          <a:p>
            <a:r>
              <a:rPr kumimoji="1" lang="en-US" altLang="ja-JP" b="1" dirty="0" smtClean="0">
                <a:latin typeface="+mj-ea"/>
                <a:ea typeface="+mj-ea"/>
              </a:rPr>
              <a:t>Cell1</a:t>
            </a:r>
            <a:endParaRPr kumimoji="1" lang="ja-JP" altLang="en-US" b="1" dirty="0">
              <a:latin typeface="+mj-ea"/>
              <a:ea typeface="+mj-ea"/>
            </a:endParaRPr>
          </a:p>
        </p:txBody>
      </p:sp>
    </p:spTree>
    <p:extLst>
      <p:ext uri="{BB962C8B-B14F-4D97-AF65-F5344CB8AC3E}">
        <p14:creationId xmlns:p14="http://schemas.microsoft.com/office/powerpoint/2010/main" val="22973128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1955639" y="1826773"/>
            <a:ext cx="9479648" cy="5899352"/>
          </a:xfrm>
          <a:prstGeom prst="rect">
            <a:avLst/>
          </a:prstGeom>
        </p:spPr>
      </p:pic>
      <p:sp>
        <p:nvSpPr>
          <p:cNvPr id="2" name="タイトル 1"/>
          <p:cNvSpPr>
            <a:spLocks noGrp="1"/>
          </p:cNvSpPr>
          <p:nvPr>
            <p:ph type="title"/>
          </p:nvPr>
        </p:nvSpPr>
        <p:spPr/>
        <p:txBody>
          <a:bodyPr/>
          <a:lstStyle/>
          <a:p>
            <a:r>
              <a:rPr lang="en-US" altLang="ja-JP" dirty="0">
                <a:solidFill>
                  <a:srgbClr val="FF0000"/>
                </a:solidFill>
              </a:rPr>
              <a:t>A</a:t>
            </a:r>
            <a:r>
              <a:rPr kumimoji="1" lang="en-US" altLang="ja-JP" dirty="0" smtClean="0">
                <a:solidFill>
                  <a:srgbClr val="FF0000"/>
                </a:solidFill>
              </a:rPr>
              <a:t>1.</a:t>
            </a:r>
            <a:endParaRPr kumimoji="1" lang="ja-JP" altLang="en-US" dirty="0">
              <a:solidFill>
                <a:srgbClr val="FF0000"/>
              </a:solidFill>
            </a:endParaRPr>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15</a:t>
            </a:fld>
            <a:endParaRPr lang="en-US" altLang="ja-JP" dirty="0"/>
          </a:p>
        </p:txBody>
      </p:sp>
      <p:sp>
        <p:nvSpPr>
          <p:cNvPr id="11" name="正方形/長方形 10"/>
          <p:cNvSpPr/>
          <p:nvPr/>
        </p:nvSpPr>
        <p:spPr bwMode="auto">
          <a:xfrm>
            <a:off x="803511" y="1826779"/>
            <a:ext cx="1110699" cy="612068"/>
          </a:xfrm>
          <a:prstGeom prst="rect">
            <a:avLst/>
          </a:prstGeom>
          <a:solidFill>
            <a:srgbClr val="FFFF00"/>
          </a:solidFill>
          <a:ln w="9525" cap="flat" cmpd="sng" algn="ctr">
            <a:solidFill>
              <a:schemeClr val="accent5">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2" name="テキスト ボックス 11"/>
          <p:cNvSpPr txBox="1"/>
          <p:nvPr/>
        </p:nvSpPr>
        <p:spPr>
          <a:xfrm>
            <a:off x="866577" y="1898787"/>
            <a:ext cx="984565" cy="461665"/>
          </a:xfrm>
          <a:prstGeom prst="rect">
            <a:avLst/>
          </a:prstGeom>
          <a:noFill/>
        </p:spPr>
        <p:txBody>
          <a:bodyPr wrap="none" rtlCol="0">
            <a:spAutoFit/>
          </a:bodyPr>
          <a:lstStyle/>
          <a:p>
            <a:r>
              <a:rPr kumimoji="1" lang="en-US" altLang="ja-JP" b="1" dirty="0" smtClean="0">
                <a:latin typeface="+mj-ea"/>
                <a:ea typeface="+mj-ea"/>
              </a:rPr>
              <a:t>Cell1</a:t>
            </a:r>
            <a:endParaRPr kumimoji="1" lang="ja-JP" altLang="en-US" b="1" dirty="0">
              <a:latin typeface="+mj-ea"/>
              <a:ea typeface="+mj-ea"/>
            </a:endParaRPr>
          </a:p>
        </p:txBody>
      </p:sp>
      <p:pic>
        <p:nvPicPr>
          <p:cNvPr id="3" name="図 2"/>
          <p:cNvPicPr>
            <a:picLocks noChangeAspect="1"/>
          </p:cNvPicPr>
          <p:nvPr/>
        </p:nvPicPr>
        <p:blipFill>
          <a:blip r:embed="rId3"/>
          <a:stretch>
            <a:fillRect/>
          </a:stretch>
        </p:blipFill>
        <p:spPr>
          <a:xfrm>
            <a:off x="5988087" y="5103143"/>
            <a:ext cx="7860698" cy="3848656"/>
          </a:xfrm>
          <a:prstGeom prst="rect">
            <a:avLst/>
          </a:prstGeom>
        </p:spPr>
      </p:pic>
    </p:spTree>
    <p:extLst>
      <p:ext uri="{BB962C8B-B14F-4D97-AF65-F5344CB8AC3E}">
        <p14:creationId xmlns:p14="http://schemas.microsoft.com/office/powerpoint/2010/main" val="4029396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rgbClr val="FF0000"/>
                </a:solidFill>
              </a:rPr>
              <a:t>A</a:t>
            </a:r>
            <a:r>
              <a:rPr kumimoji="1" lang="en-US" altLang="ja-JP" dirty="0" smtClean="0">
                <a:solidFill>
                  <a:srgbClr val="FF0000"/>
                </a:solidFill>
              </a:rPr>
              <a:t>1.</a:t>
            </a:r>
            <a:endParaRPr kumimoji="1" lang="ja-JP" altLang="en-US" dirty="0">
              <a:solidFill>
                <a:srgbClr val="FF0000"/>
              </a:solidFill>
            </a:endParaRPr>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16</a:t>
            </a:fld>
            <a:endParaRPr lang="en-US" altLang="ja-JP" dirty="0"/>
          </a:p>
        </p:txBody>
      </p:sp>
      <p:pic>
        <p:nvPicPr>
          <p:cNvPr id="7" name="図 6"/>
          <p:cNvPicPr>
            <a:picLocks noChangeAspect="1"/>
          </p:cNvPicPr>
          <p:nvPr/>
        </p:nvPicPr>
        <p:blipFill>
          <a:blip r:embed="rId2"/>
          <a:stretch>
            <a:fillRect/>
          </a:stretch>
        </p:blipFill>
        <p:spPr>
          <a:xfrm>
            <a:off x="7639011" y="1826779"/>
            <a:ext cx="9294292" cy="6228692"/>
          </a:xfrm>
          <a:prstGeom prst="rect">
            <a:avLst/>
          </a:prstGeom>
        </p:spPr>
      </p:pic>
      <p:sp>
        <p:nvSpPr>
          <p:cNvPr id="8" name="角丸四角形 7"/>
          <p:cNvSpPr/>
          <p:nvPr/>
        </p:nvSpPr>
        <p:spPr bwMode="auto">
          <a:xfrm>
            <a:off x="7622549" y="5427179"/>
            <a:ext cx="2639524" cy="756084"/>
          </a:xfrm>
          <a:prstGeom prst="round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pic>
        <p:nvPicPr>
          <p:cNvPr id="1026" name="Picture 2" descr="\begin{align*}&#10;&amp;y = 0.176x + 1.890&#10;\end{ali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311" y="6363283"/>
            <a:ext cx="4857750" cy="528639"/>
          </a:xfrm>
          <a:prstGeom prst="rect">
            <a:avLst/>
          </a:prstGeom>
          <a:solidFill>
            <a:schemeClr val="bg1"/>
          </a:solidFill>
          <a:ln>
            <a:solidFill>
              <a:schemeClr val="accent4"/>
            </a:solidFill>
          </a:ln>
          <a:effectLst>
            <a:outerShdw blurRad="50800" dist="38100" dir="2700000" algn="tl" rotWithShape="0">
              <a:prstClr val="black">
                <a:alpha val="40000"/>
              </a:prstClr>
            </a:outerShdw>
          </a:effectLst>
          <a:extLst/>
        </p:spPr>
      </p:pic>
      <p:sp>
        <p:nvSpPr>
          <p:cNvPr id="10" name="角丸四角形 9"/>
          <p:cNvSpPr/>
          <p:nvPr/>
        </p:nvSpPr>
        <p:spPr bwMode="auto">
          <a:xfrm>
            <a:off x="12087045" y="3122923"/>
            <a:ext cx="4788532" cy="360040"/>
          </a:xfrm>
          <a:prstGeom prst="round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9" name="テキスト ボックス 8"/>
          <p:cNvSpPr txBox="1"/>
          <p:nvPr/>
        </p:nvSpPr>
        <p:spPr>
          <a:xfrm>
            <a:off x="13275177" y="3482963"/>
            <a:ext cx="2339102" cy="461665"/>
          </a:xfrm>
          <a:prstGeom prst="rect">
            <a:avLst/>
          </a:prstGeom>
          <a:noFill/>
        </p:spPr>
        <p:txBody>
          <a:bodyPr wrap="none" rtlCol="0">
            <a:spAutoFit/>
          </a:bodyPr>
          <a:lstStyle/>
          <a:p>
            <a:r>
              <a:rPr kumimoji="1" lang="ja-JP" altLang="en-US" dirty="0" smtClean="0">
                <a:solidFill>
                  <a:srgbClr val="FF0000"/>
                </a:solidFill>
              </a:rPr>
              <a:t>回帰係数は有意</a:t>
            </a:r>
            <a:endParaRPr kumimoji="1" lang="ja-JP" altLang="en-US" dirty="0">
              <a:solidFill>
                <a:srgbClr val="FF0000"/>
              </a:solidFill>
            </a:endParaRPr>
          </a:p>
        </p:txBody>
      </p:sp>
      <p:pic>
        <p:nvPicPr>
          <p:cNvPr id="3" name="図 2"/>
          <p:cNvPicPr>
            <a:picLocks noChangeAspect="1"/>
          </p:cNvPicPr>
          <p:nvPr/>
        </p:nvPicPr>
        <p:blipFill>
          <a:blip r:embed="rId4"/>
          <a:stretch>
            <a:fillRect/>
          </a:stretch>
        </p:blipFill>
        <p:spPr>
          <a:xfrm>
            <a:off x="1919635" y="1790775"/>
            <a:ext cx="5516702" cy="3348372"/>
          </a:xfrm>
          <a:prstGeom prst="rect">
            <a:avLst/>
          </a:prstGeom>
        </p:spPr>
      </p:pic>
      <p:sp>
        <p:nvSpPr>
          <p:cNvPr id="13" name="正方形/長方形 12"/>
          <p:cNvSpPr/>
          <p:nvPr/>
        </p:nvSpPr>
        <p:spPr bwMode="auto">
          <a:xfrm>
            <a:off x="803511" y="1826779"/>
            <a:ext cx="1110699" cy="612068"/>
          </a:xfrm>
          <a:prstGeom prst="rect">
            <a:avLst/>
          </a:prstGeom>
          <a:solidFill>
            <a:srgbClr val="FFFF00"/>
          </a:solidFill>
          <a:ln w="9525" cap="flat" cmpd="sng" algn="ctr">
            <a:solidFill>
              <a:schemeClr val="accent5">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4" name="テキスト ボックス 13"/>
          <p:cNvSpPr txBox="1"/>
          <p:nvPr/>
        </p:nvSpPr>
        <p:spPr>
          <a:xfrm>
            <a:off x="866577" y="1898787"/>
            <a:ext cx="984565" cy="461665"/>
          </a:xfrm>
          <a:prstGeom prst="rect">
            <a:avLst/>
          </a:prstGeom>
          <a:noFill/>
        </p:spPr>
        <p:txBody>
          <a:bodyPr wrap="none" rtlCol="0">
            <a:spAutoFit/>
          </a:bodyPr>
          <a:lstStyle/>
          <a:p>
            <a:r>
              <a:rPr kumimoji="1" lang="en-US" altLang="ja-JP" b="1" dirty="0" smtClean="0">
                <a:latin typeface="+mj-ea"/>
                <a:ea typeface="+mj-ea"/>
              </a:rPr>
              <a:t>Cell2</a:t>
            </a:r>
            <a:endParaRPr kumimoji="1" lang="ja-JP" altLang="en-US" b="1" dirty="0">
              <a:latin typeface="+mj-ea"/>
              <a:ea typeface="+mj-ea"/>
            </a:endParaRPr>
          </a:p>
        </p:txBody>
      </p:sp>
    </p:spTree>
    <p:extLst>
      <p:ext uri="{BB962C8B-B14F-4D97-AF65-F5344CB8AC3E}">
        <p14:creationId xmlns:p14="http://schemas.microsoft.com/office/powerpoint/2010/main" val="1218189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Q2.</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17</a:t>
            </a:fld>
            <a:endParaRPr lang="en-US" altLang="ja-JP" dirty="0"/>
          </a:p>
        </p:txBody>
      </p:sp>
      <p:sp>
        <p:nvSpPr>
          <p:cNvPr id="6" name="正方形/長方形 4"/>
          <p:cNvSpPr>
            <a:spLocks noChangeArrowheads="1"/>
          </p:cNvSpPr>
          <p:nvPr/>
        </p:nvSpPr>
        <p:spPr bwMode="auto">
          <a:xfrm>
            <a:off x="523875" y="1621783"/>
            <a:ext cx="1583336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000" dirty="0" smtClean="0">
                <a:latin typeface="+mn-ea"/>
                <a:ea typeface="+mn-ea"/>
              </a:rPr>
              <a:t>データ</a:t>
            </a:r>
            <a:r>
              <a:rPr lang="en-US" altLang="ja-JP" sz="4000" dirty="0" smtClean="0">
                <a:latin typeface="+mn-ea"/>
                <a:ea typeface="+mn-ea"/>
              </a:rPr>
              <a:t>”camera.csv”</a:t>
            </a:r>
            <a:r>
              <a:rPr lang="ja-JP" altLang="en-US" sz="4000" dirty="0" smtClean="0">
                <a:latin typeface="+mn-ea"/>
                <a:ea typeface="+mn-ea"/>
              </a:rPr>
              <a:t>について、ユーザ満足度</a:t>
            </a:r>
            <a:r>
              <a:rPr lang="en-US" altLang="ja-JP" sz="4000" dirty="0" smtClean="0">
                <a:latin typeface="+mn-ea"/>
                <a:ea typeface="+mn-ea"/>
              </a:rPr>
              <a:t>[CS]</a:t>
            </a:r>
            <a:r>
              <a:rPr lang="ja-JP" altLang="en-US" sz="4000" dirty="0" smtClean="0">
                <a:latin typeface="+mn-ea"/>
                <a:ea typeface="+mn-ea"/>
              </a:rPr>
              <a:t>を従属変数</a:t>
            </a:r>
            <a:r>
              <a:rPr lang="en-US" altLang="ja-JP" sz="4000" dirty="0" smtClean="0">
                <a:latin typeface="+mn-ea"/>
                <a:ea typeface="+mn-ea"/>
              </a:rPr>
              <a:t>[y]</a:t>
            </a:r>
            <a:r>
              <a:rPr lang="ja-JP" altLang="en-US" sz="4000" dirty="0" err="1" smtClean="0">
                <a:latin typeface="+mn-ea"/>
                <a:ea typeface="+mn-ea"/>
              </a:rPr>
              <a:t>、</a:t>
            </a:r>
            <a:r>
              <a:rPr lang="ja-JP" altLang="en-US" sz="4000" dirty="0" smtClean="0">
                <a:latin typeface="+mn-ea"/>
                <a:ea typeface="+mn-ea"/>
              </a:rPr>
              <a:t>「小型軽量であるか</a:t>
            </a:r>
            <a:r>
              <a:rPr lang="en-US" altLang="ja-JP" sz="4000" dirty="0" smtClean="0">
                <a:latin typeface="+mn-ea"/>
                <a:ea typeface="+mn-ea"/>
              </a:rPr>
              <a:t>(x1)</a:t>
            </a:r>
            <a:r>
              <a:rPr lang="ja-JP" altLang="en-US" sz="4000" dirty="0" smtClean="0">
                <a:latin typeface="+mn-ea"/>
                <a:ea typeface="+mn-ea"/>
              </a:rPr>
              <a:t>」「持ち運びしやすさ</a:t>
            </a:r>
            <a:r>
              <a:rPr lang="en-US" altLang="ja-JP" sz="4000" dirty="0" smtClean="0">
                <a:latin typeface="+mn-ea"/>
                <a:ea typeface="+mn-ea"/>
              </a:rPr>
              <a:t>(x2)</a:t>
            </a:r>
            <a:r>
              <a:rPr lang="ja-JP" altLang="en-US" sz="4000" dirty="0" smtClean="0">
                <a:latin typeface="+mn-ea"/>
                <a:ea typeface="+mn-ea"/>
              </a:rPr>
              <a:t>」の</a:t>
            </a:r>
            <a:r>
              <a:rPr lang="en-US" altLang="ja-JP" sz="4000" dirty="0" smtClean="0">
                <a:latin typeface="+mn-ea"/>
                <a:ea typeface="+mn-ea"/>
              </a:rPr>
              <a:t>2</a:t>
            </a:r>
            <a:r>
              <a:rPr lang="ja-JP" altLang="en-US" sz="4000" dirty="0" smtClean="0">
                <a:latin typeface="+mn-ea"/>
                <a:ea typeface="+mn-ea"/>
              </a:rPr>
              <a:t>項目を説明変数として、重回帰分析式を求めよ。</a:t>
            </a:r>
            <a:endParaRPr lang="en-US" altLang="ja-JP" sz="4000" dirty="0" smtClean="0">
              <a:latin typeface="+mn-ea"/>
              <a:ea typeface="+mn-ea"/>
            </a:endParaRPr>
          </a:p>
        </p:txBody>
      </p:sp>
    </p:spTree>
    <p:extLst>
      <p:ext uri="{BB962C8B-B14F-4D97-AF65-F5344CB8AC3E}">
        <p14:creationId xmlns:p14="http://schemas.microsoft.com/office/powerpoint/2010/main" val="41776543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1548281" y="1826778"/>
            <a:ext cx="5807958" cy="3983053"/>
          </a:xfrm>
          <a:prstGeom prst="rect">
            <a:avLst/>
          </a:prstGeom>
        </p:spPr>
      </p:pic>
      <p:pic>
        <p:nvPicPr>
          <p:cNvPr id="11" name="図 10"/>
          <p:cNvPicPr>
            <a:picLocks noChangeAspect="1"/>
          </p:cNvPicPr>
          <p:nvPr/>
        </p:nvPicPr>
        <p:blipFill>
          <a:blip r:embed="rId3"/>
          <a:stretch>
            <a:fillRect/>
          </a:stretch>
        </p:blipFill>
        <p:spPr>
          <a:xfrm>
            <a:off x="7674387" y="1699201"/>
            <a:ext cx="9510944" cy="6680306"/>
          </a:xfrm>
          <a:prstGeom prst="rect">
            <a:avLst/>
          </a:prstGeom>
        </p:spPr>
      </p:pic>
      <p:sp>
        <p:nvSpPr>
          <p:cNvPr id="2" name="タイトル 1"/>
          <p:cNvSpPr>
            <a:spLocks noGrp="1"/>
          </p:cNvSpPr>
          <p:nvPr>
            <p:ph type="title"/>
          </p:nvPr>
        </p:nvSpPr>
        <p:spPr/>
        <p:txBody>
          <a:bodyPr/>
          <a:lstStyle/>
          <a:p>
            <a:r>
              <a:rPr lang="en-US" altLang="ja-JP" dirty="0" smtClean="0">
                <a:solidFill>
                  <a:srgbClr val="FF0000"/>
                </a:solidFill>
              </a:rPr>
              <a:t>A</a:t>
            </a:r>
            <a:r>
              <a:rPr lang="en-US" altLang="ja-JP" dirty="0">
                <a:solidFill>
                  <a:srgbClr val="FF0000"/>
                </a:solidFill>
              </a:rPr>
              <a:t>2</a:t>
            </a:r>
            <a:r>
              <a:rPr kumimoji="1" lang="en-US" altLang="ja-JP" dirty="0" smtClean="0">
                <a:solidFill>
                  <a:srgbClr val="FF0000"/>
                </a:solidFill>
              </a:rPr>
              <a:t>.</a:t>
            </a:r>
            <a:endParaRPr kumimoji="1" lang="ja-JP" altLang="en-US" dirty="0">
              <a:solidFill>
                <a:srgbClr val="FF0000"/>
              </a:solidFill>
            </a:endParaRPr>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18</a:t>
            </a:fld>
            <a:endParaRPr lang="en-US" altLang="ja-JP" dirty="0"/>
          </a:p>
        </p:txBody>
      </p:sp>
      <p:sp>
        <p:nvSpPr>
          <p:cNvPr id="8" name="角丸四角形 7"/>
          <p:cNvSpPr/>
          <p:nvPr/>
        </p:nvSpPr>
        <p:spPr bwMode="auto">
          <a:xfrm>
            <a:off x="7644271" y="5649589"/>
            <a:ext cx="2772308" cy="1109737"/>
          </a:xfrm>
          <a:prstGeom prst="round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pic>
        <p:nvPicPr>
          <p:cNvPr id="2050" name="Picture 2" descr="\begin{align*}&#10;&amp;y = -0.317x_1 +0.738x_2+ 1.243&#10;\end{ali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4391" y="6903343"/>
            <a:ext cx="6349109" cy="406432"/>
          </a:xfrm>
          <a:prstGeom prst="rect">
            <a:avLst/>
          </a:prstGeom>
          <a:solidFill>
            <a:schemeClr val="bg1"/>
          </a:solidFill>
          <a:ln>
            <a:solidFill>
              <a:schemeClr val="accent4"/>
            </a:solidFill>
          </a:ln>
          <a:effectLst>
            <a:outerShdw blurRad="50800" dist="38100" dir="2700000" algn="tl" rotWithShape="0">
              <a:prstClr val="black">
                <a:alpha val="40000"/>
              </a:prstClr>
            </a:outerShdw>
          </a:effectLst>
          <a:extLst/>
        </p:spPr>
      </p:pic>
      <p:sp>
        <p:nvSpPr>
          <p:cNvPr id="9" name="正方形/長方形 8"/>
          <p:cNvSpPr/>
          <p:nvPr/>
        </p:nvSpPr>
        <p:spPr bwMode="auto">
          <a:xfrm>
            <a:off x="407467" y="1826779"/>
            <a:ext cx="1110699" cy="612068"/>
          </a:xfrm>
          <a:prstGeom prst="rect">
            <a:avLst/>
          </a:prstGeom>
          <a:solidFill>
            <a:srgbClr val="FFFF00"/>
          </a:solidFill>
          <a:ln w="9525" cap="flat" cmpd="sng" algn="ctr">
            <a:solidFill>
              <a:schemeClr val="accent5">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0" name="テキスト ボックス 9"/>
          <p:cNvSpPr txBox="1"/>
          <p:nvPr/>
        </p:nvSpPr>
        <p:spPr>
          <a:xfrm>
            <a:off x="470533" y="1898787"/>
            <a:ext cx="984565" cy="461665"/>
          </a:xfrm>
          <a:prstGeom prst="rect">
            <a:avLst/>
          </a:prstGeom>
          <a:noFill/>
        </p:spPr>
        <p:txBody>
          <a:bodyPr wrap="none" rtlCol="0">
            <a:spAutoFit/>
          </a:bodyPr>
          <a:lstStyle/>
          <a:p>
            <a:r>
              <a:rPr kumimoji="1" lang="en-US" altLang="ja-JP" b="1" dirty="0" smtClean="0">
                <a:latin typeface="+mj-ea"/>
                <a:ea typeface="+mj-ea"/>
              </a:rPr>
              <a:t>Cell3</a:t>
            </a:r>
            <a:endParaRPr kumimoji="1" lang="ja-JP" altLang="en-US" b="1" dirty="0">
              <a:latin typeface="+mj-ea"/>
              <a:ea typeface="+mj-ea"/>
            </a:endParaRPr>
          </a:p>
        </p:txBody>
      </p:sp>
    </p:spTree>
    <p:extLst>
      <p:ext uri="{BB962C8B-B14F-4D97-AF65-F5344CB8AC3E}">
        <p14:creationId xmlns:p14="http://schemas.microsoft.com/office/powerpoint/2010/main" val="13836841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Q3.</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19</a:t>
            </a:fld>
            <a:endParaRPr lang="en-US" altLang="ja-JP" dirty="0"/>
          </a:p>
        </p:txBody>
      </p:sp>
      <p:sp>
        <p:nvSpPr>
          <p:cNvPr id="6" name="正方形/長方形 4"/>
          <p:cNvSpPr>
            <a:spLocks noChangeArrowheads="1"/>
          </p:cNvSpPr>
          <p:nvPr/>
        </p:nvSpPr>
        <p:spPr bwMode="auto">
          <a:xfrm>
            <a:off x="523875" y="1621783"/>
            <a:ext cx="1583336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000" dirty="0" smtClean="0">
                <a:latin typeface="+mn-ea"/>
                <a:ea typeface="+mn-ea"/>
              </a:rPr>
              <a:t>データ</a:t>
            </a:r>
            <a:r>
              <a:rPr lang="en-US" altLang="ja-JP" sz="4000" dirty="0" smtClean="0">
                <a:latin typeface="+mn-ea"/>
                <a:ea typeface="+mn-ea"/>
              </a:rPr>
              <a:t>”camera.csv”</a:t>
            </a:r>
            <a:r>
              <a:rPr lang="ja-JP" altLang="en-US" sz="4000" dirty="0" smtClean="0">
                <a:latin typeface="+mn-ea"/>
                <a:ea typeface="+mn-ea"/>
              </a:rPr>
              <a:t>について、ユーザ満足度</a:t>
            </a:r>
            <a:r>
              <a:rPr lang="en-US" altLang="ja-JP" sz="4000" dirty="0" smtClean="0">
                <a:latin typeface="+mn-ea"/>
                <a:ea typeface="+mn-ea"/>
              </a:rPr>
              <a:t>[CS]</a:t>
            </a:r>
            <a:r>
              <a:rPr lang="ja-JP" altLang="en-US" sz="4000" dirty="0" smtClean="0">
                <a:latin typeface="+mn-ea"/>
                <a:ea typeface="+mn-ea"/>
              </a:rPr>
              <a:t>を従属変数</a:t>
            </a:r>
            <a:r>
              <a:rPr lang="en-US" altLang="ja-JP" sz="4000" dirty="0" smtClean="0">
                <a:latin typeface="+mn-ea"/>
                <a:ea typeface="+mn-ea"/>
              </a:rPr>
              <a:t>[y]</a:t>
            </a:r>
            <a:r>
              <a:rPr lang="ja-JP" altLang="en-US" sz="4000" dirty="0" err="1" smtClean="0">
                <a:latin typeface="+mn-ea"/>
                <a:ea typeface="+mn-ea"/>
              </a:rPr>
              <a:t>、</a:t>
            </a:r>
            <a:r>
              <a:rPr lang="ja-JP" altLang="en-US" sz="4000" dirty="0" smtClean="0">
                <a:latin typeface="+mn-ea"/>
                <a:ea typeface="+mn-ea"/>
              </a:rPr>
              <a:t>「小型軽量であるか</a:t>
            </a:r>
            <a:r>
              <a:rPr lang="en-US" altLang="ja-JP" sz="4000" dirty="0" smtClean="0">
                <a:latin typeface="+mn-ea"/>
                <a:ea typeface="+mn-ea"/>
              </a:rPr>
              <a:t>(x1)</a:t>
            </a:r>
            <a:r>
              <a:rPr lang="ja-JP" altLang="en-US" sz="4000" dirty="0" smtClean="0">
                <a:latin typeface="+mn-ea"/>
                <a:ea typeface="+mn-ea"/>
              </a:rPr>
              <a:t>」「持ち運びしやすさ</a:t>
            </a:r>
            <a:r>
              <a:rPr lang="en-US" altLang="ja-JP" sz="4000" dirty="0" smtClean="0">
                <a:latin typeface="+mn-ea"/>
                <a:ea typeface="+mn-ea"/>
              </a:rPr>
              <a:t>(x2)</a:t>
            </a:r>
            <a:r>
              <a:rPr lang="ja-JP" altLang="en-US" sz="4000" dirty="0" smtClean="0">
                <a:latin typeface="+mn-ea"/>
                <a:ea typeface="+mn-ea"/>
              </a:rPr>
              <a:t>」「操作しやすさ</a:t>
            </a:r>
            <a:r>
              <a:rPr lang="en-US" altLang="ja-JP" sz="4000" dirty="0" smtClean="0">
                <a:latin typeface="+mn-ea"/>
                <a:ea typeface="+mn-ea"/>
              </a:rPr>
              <a:t>(x3)</a:t>
            </a:r>
            <a:r>
              <a:rPr lang="ja-JP" altLang="en-US" sz="4000" dirty="0" smtClean="0">
                <a:latin typeface="+mn-ea"/>
                <a:ea typeface="+mn-ea"/>
              </a:rPr>
              <a:t>」の</a:t>
            </a:r>
            <a:r>
              <a:rPr lang="en-US" altLang="ja-JP" sz="4000" dirty="0">
                <a:latin typeface="+mn-ea"/>
                <a:ea typeface="+mn-ea"/>
              </a:rPr>
              <a:t>3</a:t>
            </a:r>
            <a:r>
              <a:rPr lang="ja-JP" altLang="en-US" sz="4000" dirty="0" smtClean="0">
                <a:latin typeface="+mn-ea"/>
                <a:ea typeface="+mn-ea"/>
              </a:rPr>
              <a:t>項目を説明変数として、重回帰分析式を求めよ。</a:t>
            </a:r>
            <a:endParaRPr lang="en-US" altLang="ja-JP" sz="4000" dirty="0" smtClean="0">
              <a:latin typeface="+mn-ea"/>
              <a:ea typeface="+mn-ea"/>
            </a:endParaRPr>
          </a:p>
        </p:txBody>
      </p:sp>
    </p:spTree>
    <p:extLst>
      <p:ext uri="{BB962C8B-B14F-4D97-AF65-F5344CB8AC3E}">
        <p14:creationId xmlns:p14="http://schemas.microsoft.com/office/powerpoint/2010/main" val="4035593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授業スケジュール</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a:t>
            </a:fld>
            <a:endParaRPr lang="en-US" altLang="ja-JP" dirty="0"/>
          </a:p>
        </p:txBody>
      </p:sp>
      <p:sp>
        <p:nvSpPr>
          <p:cNvPr id="6" name="テキスト ボックス 5"/>
          <p:cNvSpPr txBox="1">
            <a:spLocks noChangeArrowheads="1"/>
          </p:cNvSpPr>
          <p:nvPr/>
        </p:nvSpPr>
        <p:spPr bwMode="auto">
          <a:xfrm>
            <a:off x="11655251" y="8467780"/>
            <a:ext cx="52485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r>
              <a:rPr lang="en-US" altLang="ja-JP" sz="3200">
                <a:solidFill>
                  <a:srgbClr val="FF0000"/>
                </a:solidFill>
                <a:latin typeface="+mn-ea"/>
                <a:ea typeface="+mn-ea"/>
              </a:rPr>
              <a:t>※ </a:t>
            </a:r>
            <a:r>
              <a:rPr lang="ja-JP" altLang="en-US" sz="3200">
                <a:solidFill>
                  <a:srgbClr val="FF0000"/>
                </a:solidFill>
                <a:latin typeface="+mn-ea"/>
                <a:ea typeface="+mn-ea"/>
              </a:rPr>
              <a:t>変更する場合があります</a:t>
            </a:r>
          </a:p>
        </p:txBody>
      </p:sp>
      <p:pic>
        <p:nvPicPr>
          <p:cNvPr id="3" name="図 2"/>
          <p:cNvPicPr>
            <a:picLocks noChangeAspect="1"/>
          </p:cNvPicPr>
          <p:nvPr/>
        </p:nvPicPr>
        <p:blipFill>
          <a:blip r:embed="rId2"/>
          <a:stretch>
            <a:fillRect/>
          </a:stretch>
        </p:blipFill>
        <p:spPr>
          <a:xfrm>
            <a:off x="3539815" y="1577917"/>
            <a:ext cx="7110817" cy="7210735"/>
          </a:xfrm>
          <a:prstGeom prst="rect">
            <a:avLst/>
          </a:prstGeom>
        </p:spPr>
      </p:pic>
      <p:sp>
        <p:nvSpPr>
          <p:cNvPr id="9" name="右矢印 8"/>
          <p:cNvSpPr/>
          <p:nvPr/>
        </p:nvSpPr>
        <p:spPr>
          <a:xfrm>
            <a:off x="3359634" y="2366839"/>
            <a:ext cx="360362" cy="288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extLst>
      <p:ext uri="{BB962C8B-B14F-4D97-AF65-F5344CB8AC3E}">
        <p14:creationId xmlns:p14="http://schemas.microsoft.com/office/powerpoint/2010/main" val="11976309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1485518" y="1826779"/>
            <a:ext cx="6878833" cy="3643514"/>
          </a:xfrm>
          <a:prstGeom prst="rect">
            <a:avLst/>
          </a:prstGeom>
        </p:spPr>
      </p:pic>
      <p:pic>
        <p:nvPicPr>
          <p:cNvPr id="7" name="図 6"/>
          <p:cNvPicPr>
            <a:picLocks noChangeAspect="1"/>
          </p:cNvPicPr>
          <p:nvPr/>
        </p:nvPicPr>
        <p:blipFill>
          <a:blip r:embed="rId3"/>
          <a:stretch>
            <a:fillRect/>
          </a:stretch>
        </p:blipFill>
        <p:spPr>
          <a:xfrm>
            <a:off x="8636936" y="1898787"/>
            <a:ext cx="8533597" cy="6038282"/>
          </a:xfrm>
          <a:prstGeom prst="rect">
            <a:avLst/>
          </a:prstGeom>
        </p:spPr>
      </p:pic>
      <p:sp>
        <p:nvSpPr>
          <p:cNvPr id="2" name="タイトル 1"/>
          <p:cNvSpPr>
            <a:spLocks noGrp="1"/>
          </p:cNvSpPr>
          <p:nvPr>
            <p:ph type="title"/>
          </p:nvPr>
        </p:nvSpPr>
        <p:spPr/>
        <p:txBody>
          <a:bodyPr/>
          <a:lstStyle/>
          <a:p>
            <a:r>
              <a:rPr lang="en-US" altLang="ja-JP" dirty="0" smtClean="0">
                <a:solidFill>
                  <a:srgbClr val="FF0000"/>
                </a:solidFill>
              </a:rPr>
              <a:t>A3</a:t>
            </a:r>
            <a:r>
              <a:rPr kumimoji="1" lang="en-US" altLang="ja-JP" dirty="0" smtClean="0">
                <a:solidFill>
                  <a:srgbClr val="FF0000"/>
                </a:solidFill>
              </a:rPr>
              <a:t>.</a:t>
            </a:r>
            <a:endParaRPr kumimoji="1" lang="ja-JP" altLang="en-US" dirty="0">
              <a:solidFill>
                <a:srgbClr val="FF0000"/>
              </a:solidFill>
            </a:endParaRPr>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20</a:t>
            </a:fld>
            <a:endParaRPr lang="en-US" altLang="ja-JP" dirty="0"/>
          </a:p>
        </p:txBody>
      </p:sp>
      <p:sp>
        <p:nvSpPr>
          <p:cNvPr id="8" name="角丸四角形 7"/>
          <p:cNvSpPr/>
          <p:nvPr/>
        </p:nvSpPr>
        <p:spPr bwMode="auto">
          <a:xfrm>
            <a:off x="8508367" y="5269218"/>
            <a:ext cx="3168352" cy="1368152"/>
          </a:xfrm>
          <a:prstGeom prst="round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pic>
        <p:nvPicPr>
          <p:cNvPr id="3074" name="Picture 2" descr="\begin{align*}&#10;&amp;y = -0.189 x_1 + 0.780 x_2+ 0.469 x_3 - 0.582&#10;\end{ali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0435" y="6934793"/>
            <a:ext cx="7286625" cy="352426"/>
          </a:xfrm>
          <a:prstGeom prst="rect">
            <a:avLst/>
          </a:prstGeom>
          <a:solidFill>
            <a:schemeClr val="bg1"/>
          </a:solidFill>
          <a:ln>
            <a:solidFill>
              <a:schemeClr val="accent4"/>
            </a:solidFill>
          </a:ln>
          <a:effectLst>
            <a:outerShdw blurRad="50800" dist="38100" dir="2700000" algn="tl" rotWithShape="0">
              <a:prstClr val="black">
                <a:alpha val="40000"/>
              </a:prstClr>
            </a:outerShdw>
          </a:effectLst>
          <a:extLst/>
        </p:spPr>
      </p:pic>
      <p:sp>
        <p:nvSpPr>
          <p:cNvPr id="9" name="正方形/長方形 8"/>
          <p:cNvSpPr/>
          <p:nvPr/>
        </p:nvSpPr>
        <p:spPr bwMode="auto">
          <a:xfrm>
            <a:off x="407467" y="1826779"/>
            <a:ext cx="1110699" cy="612068"/>
          </a:xfrm>
          <a:prstGeom prst="rect">
            <a:avLst/>
          </a:prstGeom>
          <a:solidFill>
            <a:srgbClr val="FFFF00"/>
          </a:solidFill>
          <a:ln w="9525" cap="flat" cmpd="sng" algn="ctr">
            <a:solidFill>
              <a:schemeClr val="accent5">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0" name="テキスト ボックス 9"/>
          <p:cNvSpPr txBox="1"/>
          <p:nvPr/>
        </p:nvSpPr>
        <p:spPr>
          <a:xfrm>
            <a:off x="470533" y="1898787"/>
            <a:ext cx="984565" cy="461665"/>
          </a:xfrm>
          <a:prstGeom prst="rect">
            <a:avLst/>
          </a:prstGeom>
          <a:noFill/>
        </p:spPr>
        <p:txBody>
          <a:bodyPr wrap="none" rtlCol="0">
            <a:spAutoFit/>
          </a:bodyPr>
          <a:lstStyle/>
          <a:p>
            <a:r>
              <a:rPr kumimoji="1" lang="en-US" altLang="ja-JP" b="1" dirty="0" smtClean="0">
                <a:latin typeface="+mj-ea"/>
                <a:ea typeface="+mj-ea"/>
              </a:rPr>
              <a:t>Cell4</a:t>
            </a:r>
            <a:endParaRPr kumimoji="1" lang="ja-JP" altLang="en-US" b="1" dirty="0">
              <a:latin typeface="+mj-ea"/>
              <a:ea typeface="+mj-ea"/>
            </a:endParaRPr>
          </a:p>
        </p:txBody>
      </p:sp>
    </p:spTree>
    <p:extLst>
      <p:ext uri="{BB962C8B-B14F-4D97-AF65-F5344CB8AC3E}">
        <p14:creationId xmlns:p14="http://schemas.microsoft.com/office/powerpoint/2010/main" val="41691075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結果をまとめ</a:t>
            </a:r>
            <a:r>
              <a:rPr lang="ja-JP" altLang="en-US" dirty="0" smtClean="0"/>
              <a:t>てみると</a:t>
            </a:r>
            <a:r>
              <a:rPr lang="ja-JP" altLang="en-US" dirty="0" err="1" smtClean="0"/>
              <a:t>、、</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21</a:t>
            </a:fld>
            <a:endParaRPr lang="en-US" altLang="ja-JP" dirty="0"/>
          </a:p>
        </p:txBody>
      </p:sp>
      <p:graphicFrame>
        <p:nvGraphicFramePr>
          <p:cNvPr id="6" name="表 5"/>
          <p:cNvGraphicFramePr>
            <a:graphicFrameLocks noGrp="1"/>
          </p:cNvGraphicFramePr>
          <p:nvPr>
            <p:extLst/>
          </p:nvPr>
        </p:nvGraphicFramePr>
        <p:xfrm>
          <a:off x="2860506" y="3374951"/>
          <a:ext cx="12507612" cy="2590800"/>
        </p:xfrm>
        <a:graphic>
          <a:graphicData uri="http://schemas.openxmlformats.org/drawingml/2006/table">
            <a:tbl>
              <a:tblPr firstRow="1" bandRow="1">
                <a:tableStyleId>{5C22544A-7EE6-4342-B048-85BDC9FD1C3A}</a:tableStyleId>
              </a:tblPr>
              <a:tblGrid>
                <a:gridCol w="3240000"/>
                <a:gridCol w="2316903"/>
                <a:gridCol w="2316903"/>
                <a:gridCol w="2316903"/>
                <a:gridCol w="2316903"/>
              </a:tblGrid>
              <a:tr h="370840">
                <a:tc>
                  <a:txBody>
                    <a:bodyPr/>
                    <a:lstStyle/>
                    <a:p>
                      <a:endParaRPr kumimoji="1" lang="ja-JP" altLang="en-US" sz="2800" dirty="0"/>
                    </a:p>
                  </a:txBody>
                  <a:tcPr/>
                </a:tc>
                <a:tc>
                  <a:txBody>
                    <a:bodyPr/>
                    <a:lstStyle/>
                    <a:p>
                      <a:r>
                        <a:rPr kumimoji="1" lang="en-US" altLang="ja-JP" sz="2800" dirty="0" smtClean="0"/>
                        <a:t>1IV</a:t>
                      </a:r>
                      <a:endParaRPr kumimoji="1" lang="ja-JP" altLang="en-US" sz="2800" dirty="0"/>
                    </a:p>
                  </a:txBody>
                  <a:tcPr/>
                </a:tc>
                <a:tc>
                  <a:txBody>
                    <a:bodyPr/>
                    <a:lstStyle/>
                    <a:p>
                      <a:r>
                        <a:rPr kumimoji="1" lang="en-US" altLang="ja-JP" sz="2800" dirty="0" smtClean="0"/>
                        <a:t>2IVs</a:t>
                      </a:r>
                      <a:endParaRPr kumimoji="1" lang="ja-JP" altLang="en-US" sz="2800" dirty="0"/>
                    </a:p>
                  </a:txBody>
                  <a:tcPr/>
                </a:tc>
                <a:tc>
                  <a:txBody>
                    <a:bodyPr/>
                    <a:lstStyle/>
                    <a:p>
                      <a:r>
                        <a:rPr kumimoji="1" lang="en-US" altLang="ja-JP" sz="2800" dirty="0" smtClean="0"/>
                        <a:t>3IVs</a:t>
                      </a:r>
                      <a:endParaRPr kumimoji="1" lang="ja-JP" altLang="en-US" sz="2800" dirty="0"/>
                    </a:p>
                  </a:txBody>
                  <a:tcPr/>
                </a:tc>
                <a:tc>
                  <a:txBody>
                    <a:bodyPr/>
                    <a:lstStyle/>
                    <a:p>
                      <a:endParaRPr kumimoji="1" lang="ja-JP" altLang="en-US" sz="2800"/>
                    </a:p>
                  </a:txBody>
                  <a:tcPr/>
                </a:tc>
              </a:tr>
              <a:tr h="370840">
                <a:tc>
                  <a:txBody>
                    <a:bodyPr/>
                    <a:lstStyle/>
                    <a:p>
                      <a:r>
                        <a:rPr lang="ja-JP" altLang="en-US" sz="2800" dirty="0" smtClean="0"/>
                        <a:t>定数項</a:t>
                      </a:r>
                      <a:endParaRPr lang="ja-JP" altLang="en-US" sz="2800" dirty="0"/>
                    </a:p>
                  </a:txBody>
                  <a:tcPr/>
                </a:tc>
                <a:tc>
                  <a:txBody>
                    <a:bodyPr/>
                    <a:lstStyle/>
                    <a:p>
                      <a:r>
                        <a:rPr kumimoji="1" lang="en-US" altLang="ja-JP" sz="2800" dirty="0" smtClean="0"/>
                        <a:t>1.889</a:t>
                      </a:r>
                      <a:endParaRPr kumimoji="1" lang="ja-JP" altLang="en-US" sz="2800" dirty="0"/>
                    </a:p>
                  </a:txBody>
                  <a:tcPr/>
                </a:tc>
                <a:tc>
                  <a:txBody>
                    <a:bodyPr/>
                    <a:lstStyle/>
                    <a:p>
                      <a:r>
                        <a:rPr kumimoji="1" lang="en-US" altLang="ja-JP" sz="2800" dirty="0" smtClean="0"/>
                        <a:t>1.243</a:t>
                      </a:r>
                      <a:endParaRPr kumimoji="1" lang="ja-JP" altLang="en-US" sz="2800" dirty="0"/>
                    </a:p>
                  </a:txBody>
                  <a:tcPr/>
                </a:tc>
                <a:tc>
                  <a:txBody>
                    <a:bodyPr/>
                    <a:lstStyle/>
                    <a:p>
                      <a:r>
                        <a:rPr kumimoji="1" lang="en-US" altLang="ja-JP" sz="2800" dirty="0" smtClean="0"/>
                        <a:t>-0.582</a:t>
                      </a:r>
                      <a:endParaRPr kumimoji="1" lang="ja-JP" altLang="en-US" sz="2800" dirty="0"/>
                    </a:p>
                  </a:txBody>
                  <a:tcPr/>
                </a:tc>
                <a:tc>
                  <a:txBody>
                    <a:bodyPr/>
                    <a:lstStyle/>
                    <a:p>
                      <a:endParaRPr kumimoji="1" lang="ja-JP" altLang="en-US" sz="2800"/>
                    </a:p>
                  </a:txBody>
                  <a:tcPr/>
                </a:tc>
              </a:tr>
              <a:tr h="370840">
                <a:tc>
                  <a:txBody>
                    <a:bodyPr/>
                    <a:lstStyle/>
                    <a:p>
                      <a:r>
                        <a:rPr kumimoji="1" lang="ja-JP" altLang="en-US" sz="2800" dirty="0" smtClean="0"/>
                        <a:t>小型軽量であるか</a:t>
                      </a:r>
                      <a:endParaRPr kumimoji="1" lang="en-US" altLang="ja-JP" sz="2800" dirty="0" smtClean="0"/>
                    </a:p>
                  </a:txBody>
                  <a:tcPr/>
                </a:tc>
                <a:tc>
                  <a:txBody>
                    <a:bodyPr/>
                    <a:lstStyle/>
                    <a:p>
                      <a:r>
                        <a:rPr kumimoji="1" lang="en-US" altLang="ja-JP" sz="2800" dirty="0" smtClean="0"/>
                        <a:t>0.176</a:t>
                      </a:r>
                      <a:endParaRPr kumimoji="1" lang="ja-JP" altLang="en-US" sz="2800" dirty="0"/>
                    </a:p>
                  </a:txBody>
                  <a:tcPr/>
                </a:tc>
                <a:tc>
                  <a:txBody>
                    <a:bodyPr/>
                    <a:lstStyle/>
                    <a:p>
                      <a:r>
                        <a:rPr kumimoji="1" lang="en-US" altLang="ja-JP" sz="2800" dirty="0" smtClean="0"/>
                        <a:t>-0.317</a:t>
                      </a:r>
                      <a:endParaRPr kumimoji="1" lang="ja-JP" altLang="en-US" sz="2800" dirty="0"/>
                    </a:p>
                  </a:txBody>
                  <a:tcPr/>
                </a:tc>
                <a:tc>
                  <a:txBody>
                    <a:bodyPr/>
                    <a:lstStyle/>
                    <a:p>
                      <a:r>
                        <a:rPr kumimoji="1" lang="en-US" altLang="ja-JP" sz="2800" dirty="0" smtClean="0"/>
                        <a:t>-0.189</a:t>
                      </a:r>
                      <a:endParaRPr kumimoji="1" lang="ja-JP" altLang="en-US" sz="2800" dirty="0"/>
                    </a:p>
                  </a:txBody>
                  <a:tcPr/>
                </a:tc>
                <a:tc>
                  <a:txBody>
                    <a:bodyPr/>
                    <a:lstStyle/>
                    <a:p>
                      <a:endParaRPr kumimoji="1" lang="ja-JP" altLang="en-US" sz="2800"/>
                    </a:p>
                  </a:txBody>
                  <a:tcPr/>
                </a:tc>
              </a:tr>
              <a:tr h="370840">
                <a:tc>
                  <a:txBody>
                    <a:bodyPr/>
                    <a:lstStyle/>
                    <a:p>
                      <a:r>
                        <a:rPr kumimoji="1" lang="ja-JP" altLang="en-US" sz="2800" dirty="0" smtClean="0"/>
                        <a:t>持ち運びしやすさ</a:t>
                      </a:r>
                      <a:endParaRPr kumimoji="1" lang="ja-JP" altLang="en-US" sz="2800" dirty="0"/>
                    </a:p>
                  </a:txBody>
                  <a:tcPr/>
                </a:tc>
                <a:tc>
                  <a:txBody>
                    <a:bodyPr/>
                    <a:lstStyle/>
                    <a:p>
                      <a:endParaRPr kumimoji="1" lang="ja-JP" altLang="en-US" sz="2800"/>
                    </a:p>
                  </a:txBody>
                  <a:tcPr/>
                </a:tc>
                <a:tc>
                  <a:txBody>
                    <a:bodyPr/>
                    <a:lstStyle/>
                    <a:p>
                      <a:r>
                        <a:rPr kumimoji="1" lang="en-US" altLang="ja-JP" sz="2800" dirty="0" smtClean="0"/>
                        <a:t>0.737</a:t>
                      </a:r>
                      <a:endParaRPr kumimoji="1" lang="ja-JP" altLang="en-US" sz="2800" dirty="0"/>
                    </a:p>
                  </a:txBody>
                  <a:tcPr/>
                </a:tc>
                <a:tc>
                  <a:txBody>
                    <a:bodyPr/>
                    <a:lstStyle/>
                    <a:p>
                      <a:r>
                        <a:rPr kumimoji="1" lang="en-US" altLang="ja-JP" sz="2800" dirty="0" smtClean="0"/>
                        <a:t>0.780</a:t>
                      </a:r>
                      <a:endParaRPr kumimoji="1" lang="ja-JP" altLang="en-US" sz="2800" dirty="0"/>
                    </a:p>
                  </a:txBody>
                  <a:tcPr/>
                </a:tc>
                <a:tc>
                  <a:txBody>
                    <a:bodyPr/>
                    <a:lstStyle/>
                    <a:p>
                      <a:endParaRPr kumimoji="1" lang="ja-JP" altLang="en-US" sz="2800"/>
                    </a:p>
                  </a:txBody>
                  <a:tcPr/>
                </a:tc>
              </a:tr>
              <a:tr h="370840">
                <a:tc>
                  <a:txBody>
                    <a:bodyPr/>
                    <a:lstStyle/>
                    <a:p>
                      <a:r>
                        <a:rPr kumimoji="1" lang="ja-JP" altLang="en-US" sz="2800" dirty="0" smtClean="0"/>
                        <a:t>操作しやすさ</a:t>
                      </a:r>
                      <a:endParaRPr kumimoji="1" lang="ja-JP" altLang="en-US" sz="2800" dirty="0"/>
                    </a:p>
                  </a:txBody>
                  <a:tcPr/>
                </a:tc>
                <a:tc>
                  <a:txBody>
                    <a:bodyPr/>
                    <a:lstStyle/>
                    <a:p>
                      <a:endParaRPr kumimoji="1" lang="ja-JP" altLang="en-US" sz="2800"/>
                    </a:p>
                  </a:txBody>
                  <a:tcPr/>
                </a:tc>
                <a:tc>
                  <a:txBody>
                    <a:bodyPr/>
                    <a:lstStyle/>
                    <a:p>
                      <a:endParaRPr kumimoji="1" lang="ja-JP" altLang="en-US" sz="2800"/>
                    </a:p>
                  </a:txBody>
                  <a:tcPr/>
                </a:tc>
                <a:tc>
                  <a:txBody>
                    <a:bodyPr/>
                    <a:lstStyle/>
                    <a:p>
                      <a:r>
                        <a:rPr kumimoji="1" lang="en-US" altLang="ja-JP" sz="2800" dirty="0" smtClean="0"/>
                        <a:t>0.468</a:t>
                      </a:r>
                      <a:endParaRPr kumimoji="1" lang="ja-JP" altLang="en-US" sz="2800" dirty="0"/>
                    </a:p>
                  </a:txBody>
                  <a:tcPr/>
                </a:tc>
                <a:tc>
                  <a:txBody>
                    <a:bodyPr/>
                    <a:lstStyle/>
                    <a:p>
                      <a:endParaRPr kumimoji="1" lang="ja-JP" altLang="en-US" sz="2800" dirty="0"/>
                    </a:p>
                  </a:txBody>
                  <a:tcPr/>
                </a:tc>
              </a:tr>
            </a:tbl>
          </a:graphicData>
        </a:graphic>
      </p:graphicFrame>
      <p:sp>
        <p:nvSpPr>
          <p:cNvPr id="7" name="テキスト ボックス 6"/>
          <p:cNvSpPr txBox="1"/>
          <p:nvPr/>
        </p:nvSpPr>
        <p:spPr>
          <a:xfrm>
            <a:off x="1271563" y="1790775"/>
            <a:ext cx="14547572" cy="1323439"/>
          </a:xfrm>
          <a:prstGeom prst="rect">
            <a:avLst/>
          </a:prstGeom>
          <a:noFill/>
        </p:spPr>
        <p:txBody>
          <a:bodyPr wrap="none" rtlCol="0">
            <a:spAutoFit/>
          </a:bodyPr>
          <a:lstStyle/>
          <a:p>
            <a:r>
              <a:rPr kumimoji="1" lang="ja-JP" altLang="en-US" sz="4000" dirty="0" smtClean="0">
                <a:latin typeface="+mj-ea"/>
                <a:ea typeface="+mj-ea"/>
              </a:rPr>
              <a:t>説明変数を追加していくと「小型軽量であるか」の回帰係数が</a:t>
            </a:r>
            <a:endParaRPr kumimoji="1" lang="en-US" altLang="ja-JP" sz="4000" dirty="0" smtClean="0">
              <a:latin typeface="+mj-ea"/>
              <a:ea typeface="+mj-ea"/>
            </a:endParaRPr>
          </a:p>
          <a:p>
            <a:r>
              <a:rPr kumimoji="1" lang="ja-JP" altLang="en-US" sz="4000" dirty="0" smtClean="0">
                <a:latin typeface="+mj-ea"/>
                <a:ea typeface="+mj-ea"/>
              </a:rPr>
              <a:t>（符号も含めて）大きく変わる</a:t>
            </a:r>
            <a:endParaRPr kumimoji="1" lang="ja-JP" altLang="en-US" sz="4000" dirty="0">
              <a:latin typeface="+mj-ea"/>
              <a:ea typeface="+mj-ea"/>
            </a:endParaRPr>
          </a:p>
        </p:txBody>
      </p:sp>
      <p:sp>
        <p:nvSpPr>
          <p:cNvPr id="8" name="テキスト ボックス 7"/>
          <p:cNvSpPr txBox="1"/>
          <p:nvPr/>
        </p:nvSpPr>
        <p:spPr>
          <a:xfrm>
            <a:off x="911523" y="6483489"/>
            <a:ext cx="16136149" cy="2554545"/>
          </a:xfrm>
          <a:prstGeom prst="rect">
            <a:avLst/>
          </a:prstGeom>
          <a:noFill/>
        </p:spPr>
        <p:txBody>
          <a:bodyPr wrap="none" rtlCol="0">
            <a:spAutoFit/>
          </a:bodyPr>
          <a:lstStyle/>
          <a:p>
            <a:r>
              <a:rPr kumimoji="1" lang="en-US" altLang="ja-JP" sz="4000" dirty="0" smtClean="0">
                <a:latin typeface="+mj-ea"/>
                <a:ea typeface="+mj-ea"/>
              </a:rPr>
              <a:t>2IVs, 3IVs</a:t>
            </a:r>
            <a:r>
              <a:rPr kumimoji="1" lang="ja-JP" altLang="en-US" sz="4000" dirty="0" smtClean="0">
                <a:latin typeface="+mj-ea"/>
                <a:ea typeface="+mj-ea"/>
              </a:rPr>
              <a:t>では「小型軽量であるか」の回帰係数が負になっている。</a:t>
            </a:r>
            <a:endParaRPr kumimoji="1" lang="en-US" altLang="ja-JP" sz="4000" dirty="0" smtClean="0">
              <a:latin typeface="+mj-ea"/>
              <a:ea typeface="+mj-ea"/>
            </a:endParaRPr>
          </a:p>
          <a:p>
            <a:r>
              <a:rPr kumimoji="1" lang="ja-JP" altLang="en-US" sz="4000" dirty="0" smtClean="0">
                <a:latin typeface="+mj-ea"/>
                <a:ea typeface="+mj-ea"/>
              </a:rPr>
              <a:t>「小型軽量である」なら満足度は上がるのではないのか？</a:t>
            </a:r>
            <a:endParaRPr kumimoji="1" lang="en-US" altLang="ja-JP" sz="4000" dirty="0" smtClean="0">
              <a:latin typeface="+mj-ea"/>
              <a:ea typeface="+mj-ea"/>
            </a:endParaRPr>
          </a:p>
          <a:p>
            <a:r>
              <a:rPr lang="ja-JP" altLang="en-US" sz="4000" dirty="0">
                <a:latin typeface="+mj-ea"/>
                <a:ea typeface="+mj-ea"/>
              </a:rPr>
              <a:t>単回帰</a:t>
            </a:r>
            <a:r>
              <a:rPr lang="ja-JP" altLang="en-US" sz="4000" dirty="0" smtClean="0">
                <a:latin typeface="+mj-ea"/>
                <a:ea typeface="+mj-ea"/>
              </a:rPr>
              <a:t>分析式が最も信頼できる？</a:t>
            </a:r>
            <a:endParaRPr lang="en-US" altLang="ja-JP" sz="4000" dirty="0" smtClean="0">
              <a:latin typeface="+mj-ea"/>
              <a:ea typeface="+mj-ea"/>
            </a:endParaRPr>
          </a:p>
          <a:p>
            <a:r>
              <a:rPr kumimoji="1" lang="ja-JP" altLang="en-US" sz="4000" dirty="0" smtClean="0">
                <a:latin typeface="+mj-ea"/>
                <a:ea typeface="+mj-ea"/>
              </a:rPr>
              <a:t>重回帰式が示唆するように、小型であるほど満足度が下がる？</a:t>
            </a:r>
            <a:endParaRPr kumimoji="1" lang="ja-JP" altLang="en-US" sz="4000" dirty="0">
              <a:latin typeface="+mj-ea"/>
              <a:ea typeface="+mj-ea"/>
            </a:endParaRPr>
          </a:p>
        </p:txBody>
      </p:sp>
      <p:sp>
        <p:nvSpPr>
          <p:cNvPr id="9" name="角丸四角形 8"/>
          <p:cNvSpPr/>
          <p:nvPr/>
        </p:nvSpPr>
        <p:spPr bwMode="auto">
          <a:xfrm>
            <a:off x="2567707" y="4311055"/>
            <a:ext cx="9577064" cy="576064"/>
          </a:xfrm>
          <a:prstGeom prst="round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127144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包括的検定の結果</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22</a:t>
            </a:fld>
            <a:endParaRPr lang="en-US" altLang="ja-JP" dirty="0"/>
          </a:p>
        </p:txBody>
      </p:sp>
      <p:sp>
        <p:nvSpPr>
          <p:cNvPr id="7" name="テキスト ボックス 6"/>
          <p:cNvSpPr txBox="1"/>
          <p:nvPr/>
        </p:nvSpPr>
        <p:spPr>
          <a:xfrm>
            <a:off x="1271563" y="1790775"/>
            <a:ext cx="15060533" cy="1323439"/>
          </a:xfrm>
          <a:prstGeom prst="rect">
            <a:avLst/>
          </a:prstGeom>
          <a:noFill/>
        </p:spPr>
        <p:txBody>
          <a:bodyPr wrap="none" rtlCol="0">
            <a:spAutoFit/>
          </a:bodyPr>
          <a:lstStyle/>
          <a:p>
            <a:r>
              <a:rPr kumimoji="1" lang="ja-JP" altLang="en-US" sz="4000" dirty="0" smtClean="0">
                <a:latin typeface="+mj-ea"/>
                <a:ea typeface="+mj-ea"/>
              </a:rPr>
              <a:t>３通りの分析いずれも、単回帰分析の検定もしくは包括的検定の</a:t>
            </a:r>
            <a:endParaRPr kumimoji="1" lang="en-US" altLang="ja-JP" sz="4000" dirty="0" smtClean="0">
              <a:latin typeface="+mj-ea"/>
              <a:ea typeface="+mj-ea"/>
            </a:endParaRPr>
          </a:p>
          <a:p>
            <a:r>
              <a:rPr lang="ja-JP" altLang="en-US" sz="4000" dirty="0" smtClean="0">
                <a:latin typeface="+mj-ea"/>
                <a:ea typeface="+mj-ea"/>
              </a:rPr>
              <a:t>結果は有意。⇒「マルチコで精度が下がった」わけではなさそう</a:t>
            </a:r>
            <a:endParaRPr kumimoji="1" lang="ja-JP" altLang="en-US" sz="4000" dirty="0">
              <a:latin typeface="+mj-ea"/>
              <a:ea typeface="+mj-ea"/>
            </a:endParaRPr>
          </a:p>
        </p:txBody>
      </p:sp>
      <p:pic>
        <p:nvPicPr>
          <p:cNvPr id="10" name="図 9"/>
          <p:cNvPicPr>
            <a:picLocks noChangeAspect="1"/>
          </p:cNvPicPr>
          <p:nvPr/>
        </p:nvPicPr>
        <p:blipFill>
          <a:blip r:embed="rId2"/>
          <a:stretch>
            <a:fillRect/>
          </a:stretch>
        </p:blipFill>
        <p:spPr>
          <a:xfrm>
            <a:off x="11359725" y="4023023"/>
            <a:ext cx="5393558" cy="3816424"/>
          </a:xfrm>
          <a:prstGeom prst="rect">
            <a:avLst/>
          </a:prstGeom>
        </p:spPr>
      </p:pic>
      <p:pic>
        <p:nvPicPr>
          <p:cNvPr id="11" name="図 10"/>
          <p:cNvPicPr>
            <a:picLocks noChangeAspect="1"/>
          </p:cNvPicPr>
          <p:nvPr/>
        </p:nvPicPr>
        <p:blipFill>
          <a:blip r:embed="rId3"/>
          <a:stretch>
            <a:fillRect/>
          </a:stretch>
        </p:blipFill>
        <p:spPr>
          <a:xfrm>
            <a:off x="5696932" y="3922892"/>
            <a:ext cx="5583743" cy="3921915"/>
          </a:xfrm>
          <a:prstGeom prst="rect">
            <a:avLst/>
          </a:prstGeom>
        </p:spPr>
      </p:pic>
      <p:pic>
        <p:nvPicPr>
          <p:cNvPr id="12" name="図 11"/>
          <p:cNvPicPr>
            <a:picLocks noChangeAspect="1"/>
          </p:cNvPicPr>
          <p:nvPr/>
        </p:nvPicPr>
        <p:blipFill>
          <a:blip r:embed="rId4"/>
          <a:stretch>
            <a:fillRect/>
          </a:stretch>
        </p:blipFill>
        <p:spPr>
          <a:xfrm>
            <a:off x="47427" y="4028785"/>
            <a:ext cx="5892183" cy="3948724"/>
          </a:xfrm>
          <a:prstGeom prst="rect">
            <a:avLst/>
          </a:prstGeom>
        </p:spPr>
      </p:pic>
      <p:sp>
        <p:nvSpPr>
          <p:cNvPr id="13" name="角丸四角形 12"/>
          <p:cNvSpPr/>
          <p:nvPr/>
        </p:nvSpPr>
        <p:spPr bwMode="auto">
          <a:xfrm>
            <a:off x="2927747" y="4851115"/>
            <a:ext cx="2916324" cy="216024"/>
          </a:xfrm>
          <a:prstGeom prst="round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4" name="角丸四角形 13"/>
          <p:cNvSpPr/>
          <p:nvPr/>
        </p:nvSpPr>
        <p:spPr bwMode="auto">
          <a:xfrm>
            <a:off x="8328347" y="4743103"/>
            <a:ext cx="2988332" cy="252028"/>
          </a:xfrm>
          <a:prstGeom prst="round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5" name="角丸四角形 14"/>
          <p:cNvSpPr/>
          <p:nvPr/>
        </p:nvSpPr>
        <p:spPr bwMode="auto">
          <a:xfrm>
            <a:off x="13548927" y="4815111"/>
            <a:ext cx="2988332" cy="252028"/>
          </a:xfrm>
          <a:prstGeom prst="round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6" name="テキスト ボックス 15"/>
          <p:cNvSpPr txBox="1"/>
          <p:nvPr/>
        </p:nvSpPr>
        <p:spPr>
          <a:xfrm>
            <a:off x="1831837" y="3171121"/>
            <a:ext cx="1059906" cy="707886"/>
          </a:xfrm>
          <a:prstGeom prst="rect">
            <a:avLst/>
          </a:prstGeom>
          <a:noFill/>
        </p:spPr>
        <p:txBody>
          <a:bodyPr wrap="none" rtlCol="0">
            <a:spAutoFit/>
          </a:bodyPr>
          <a:lstStyle/>
          <a:p>
            <a:r>
              <a:rPr kumimoji="1" lang="en-US" altLang="ja-JP" sz="4000" dirty="0" smtClean="0">
                <a:latin typeface="+mj-ea"/>
                <a:ea typeface="+mj-ea"/>
              </a:rPr>
              <a:t>1IV</a:t>
            </a:r>
            <a:endParaRPr kumimoji="1" lang="ja-JP" altLang="en-US" sz="4000" dirty="0">
              <a:latin typeface="+mj-ea"/>
              <a:ea typeface="+mj-ea"/>
            </a:endParaRPr>
          </a:p>
        </p:txBody>
      </p:sp>
      <p:sp>
        <p:nvSpPr>
          <p:cNvPr id="17" name="テキスト ボックス 16"/>
          <p:cNvSpPr txBox="1"/>
          <p:nvPr/>
        </p:nvSpPr>
        <p:spPr>
          <a:xfrm>
            <a:off x="7798111" y="3266939"/>
            <a:ext cx="1314784" cy="707886"/>
          </a:xfrm>
          <a:prstGeom prst="rect">
            <a:avLst/>
          </a:prstGeom>
          <a:noFill/>
        </p:spPr>
        <p:txBody>
          <a:bodyPr wrap="none" rtlCol="0">
            <a:spAutoFit/>
          </a:bodyPr>
          <a:lstStyle/>
          <a:p>
            <a:r>
              <a:rPr lang="en-US" altLang="ja-JP" sz="4000" dirty="0" smtClean="0">
                <a:latin typeface="+mj-ea"/>
                <a:ea typeface="+mj-ea"/>
              </a:rPr>
              <a:t>2</a:t>
            </a:r>
            <a:r>
              <a:rPr kumimoji="1" lang="en-US" altLang="ja-JP" sz="4000" dirty="0" smtClean="0">
                <a:latin typeface="+mj-ea"/>
                <a:ea typeface="+mj-ea"/>
              </a:rPr>
              <a:t>IVs</a:t>
            </a:r>
            <a:endParaRPr kumimoji="1" lang="ja-JP" altLang="en-US" sz="4000" dirty="0">
              <a:latin typeface="+mj-ea"/>
              <a:ea typeface="+mj-ea"/>
            </a:endParaRPr>
          </a:p>
        </p:txBody>
      </p:sp>
      <p:sp>
        <p:nvSpPr>
          <p:cNvPr id="18" name="テキスト ボックス 17"/>
          <p:cNvSpPr txBox="1"/>
          <p:nvPr/>
        </p:nvSpPr>
        <p:spPr>
          <a:xfrm>
            <a:off x="13137093" y="3302943"/>
            <a:ext cx="1314784" cy="707886"/>
          </a:xfrm>
          <a:prstGeom prst="rect">
            <a:avLst/>
          </a:prstGeom>
          <a:noFill/>
        </p:spPr>
        <p:txBody>
          <a:bodyPr wrap="none" rtlCol="0">
            <a:spAutoFit/>
          </a:bodyPr>
          <a:lstStyle/>
          <a:p>
            <a:r>
              <a:rPr lang="en-US" altLang="ja-JP" sz="4000" dirty="0">
                <a:latin typeface="+mj-ea"/>
                <a:ea typeface="+mj-ea"/>
              </a:rPr>
              <a:t>3</a:t>
            </a:r>
            <a:r>
              <a:rPr kumimoji="1" lang="en-US" altLang="ja-JP" sz="4000" dirty="0" smtClean="0">
                <a:latin typeface="+mj-ea"/>
                <a:ea typeface="+mj-ea"/>
              </a:rPr>
              <a:t>IVs</a:t>
            </a:r>
            <a:endParaRPr kumimoji="1" lang="ja-JP" altLang="en-US" sz="4000" dirty="0">
              <a:latin typeface="+mj-ea"/>
              <a:ea typeface="+mj-ea"/>
            </a:endParaRPr>
          </a:p>
        </p:txBody>
      </p:sp>
    </p:spTree>
    <p:extLst>
      <p:ext uri="{BB962C8B-B14F-4D97-AF65-F5344CB8AC3E}">
        <p14:creationId xmlns:p14="http://schemas.microsoft.com/office/powerpoint/2010/main" val="19051884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2"/>
          <a:stretch>
            <a:fillRect/>
          </a:stretch>
        </p:blipFill>
        <p:spPr>
          <a:xfrm>
            <a:off x="12561670" y="5283163"/>
            <a:ext cx="2251497" cy="2467641"/>
          </a:xfrm>
          <a:prstGeom prst="rect">
            <a:avLst/>
          </a:prstGeom>
        </p:spPr>
      </p:pic>
      <p:pic>
        <p:nvPicPr>
          <p:cNvPr id="3" name="図 2"/>
          <p:cNvPicPr>
            <a:picLocks noChangeAspect="1"/>
          </p:cNvPicPr>
          <p:nvPr/>
        </p:nvPicPr>
        <p:blipFill>
          <a:blip r:embed="rId3"/>
          <a:stretch>
            <a:fillRect/>
          </a:stretch>
        </p:blipFill>
        <p:spPr>
          <a:xfrm>
            <a:off x="6711619" y="5305089"/>
            <a:ext cx="2617214" cy="2160240"/>
          </a:xfrm>
          <a:prstGeom prst="rect">
            <a:avLst/>
          </a:prstGeom>
        </p:spPr>
      </p:pic>
      <p:sp>
        <p:nvSpPr>
          <p:cNvPr id="2" name="タイトル 1"/>
          <p:cNvSpPr>
            <a:spLocks noGrp="1"/>
          </p:cNvSpPr>
          <p:nvPr>
            <p:ph type="title"/>
          </p:nvPr>
        </p:nvSpPr>
        <p:spPr/>
        <p:txBody>
          <a:bodyPr/>
          <a:lstStyle/>
          <a:p>
            <a:r>
              <a:rPr kumimoji="1" lang="en-US" altLang="ja-JP" dirty="0" smtClean="0"/>
              <a:t>VIF</a:t>
            </a:r>
            <a:r>
              <a:rPr kumimoji="1" lang="ja-JP" altLang="en-US" dirty="0" smtClean="0"/>
              <a:t>の確認結果</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23</a:t>
            </a:fld>
            <a:endParaRPr lang="en-US" altLang="ja-JP" dirty="0"/>
          </a:p>
        </p:txBody>
      </p:sp>
      <p:sp>
        <p:nvSpPr>
          <p:cNvPr id="6" name="テキスト ボックス 5"/>
          <p:cNvSpPr txBox="1"/>
          <p:nvPr/>
        </p:nvSpPr>
        <p:spPr>
          <a:xfrm>
            <a:off x="1271563" y="1790775"/>
            <a:ext cx="14310328" cy="1938992"/>
          </a:xfrm>
          <a:prstGeom prst="rect">
            <a:avLst/>
          </a:prstGeom>
          <a:noFill/>
        </p:spPr>
        <p:txBody>
          <a:bodyPr wrap="none" rtlCol="0">
            <a:spAutoFit/>
          </a:bodyPr>
          <a:lstStyle/>
          <a:p>
            <a:r>
              <a:rPr kumimoji="1" lang="ja-JP" altLang="en-US" sz="4000" dirty="0" smtClean="0">
                <a:latin typeface="+mj-ea"/>
                <a:ea typeface="+mj-ea"/>
              </a:rPr>
              <a:t>後述の</a:t>
            </a:r>
            <a:r>
              <a:rPr kumimoji="1" lang="en-US" altLang="ja-JP" sz="4000" dirty="0" smtClean="0">
                <a:latin typeface="+mj-ea"/>
                <a:ea typeface="+mj-ea"/>
              </a:rPr>
              <a:t>VIF</a:t>
            </a:r>
            <a:r>
              <a:rPr kumimoji="1" lang="ja-JP" altLang="en-US" sz="4000" dirty="0" smtClean="0">
                <a:latin typeface="+mj-ea"/>
                <a:ea typeface="+mj-ea"/>
              </a:rPr>
              <a:t>（マルチコの指標）を</a:t>
            </a:r>
            <a:r>
              <a:rPr kumimoji="1" lang="en-US" altLang="ja-JP" sz="4000" dirty="0" smtClean="0">
                <a:latin typeface="+mj-ea"/>
                <a:ea typeface="+mj-ea"/>
              </a:rPr>
              <a:t>(</a:t>
            </a:r>
            <a:r>
              <a:rPr kumimoji="1" lang="ja-JP" altLang="en-US" sz="4000" dirty="0" smtClean="0">
                <a:latin typeface="+mj-ea"/>
                <a:ea typeface="+mj-ea"/>
              </a:rPr>
              <a:t>標準化してから</a:t>
            </a:r>
            <a:r>
              <a:rPr kumimoji="1" lang="en-US" altLang="ja-JP" sz="4000" dirty="0" smtClean="0">
                <a:latin typeface="+mj-ea"/>
                <a:ea typeface="+mj-ea"/>
              </a:rPr>
              <a:t>)</a:t>
            </a:r>
            <a:r>
              <a:rPr kumimoji="1" lang="ja-JP" altLang="en-US" sz="4000" dirty="0" smtClean="0">
                <a:latin typeface="+mj-ea"/>
                <a:ea typeface="+mj-ea"/>
              </a:rPr>
              <a:t>確認しても</a:t>
            </a:r>
            <a:endParaRPr kumimoji="1" lang="en-US" altLang="ja-JP" sz="4000" dirty="0" smtClean="0">
              <a:latin typeface="+mj-ea"/>
              <a:ea typeface="+mj-ea"/>
            </a:endParaRPr>
          </a:p>
          <a:p>
            <a:r>
              <a:rPr kumimoji="1" lang="ja-JP" altLang="en-US" sz="4000" dirty="0" smtClean="0">
                <a:latin typeface="+mj-ea"/>
                <a:ea typeface="+mj-ea"/>
              </a:rPr>
              <a:t>さほど深刻な</a:t>
            </a:r>
            <a:r>
              <a:rPr lang="ja-JP" altLang="en-US" sz="4000" dirty="0" smtClean="0">
                <a:latin typeface="+mj-ea"/>
                <a:ea typeface="+mj-ea"/>
              </a:rPr>
              <a:t>マルチコは見られない。</a:t>
            </a:r>
            <a:endParaRPr lang="en-US" altLang="ja-JP" sz="4000" dirty="0" smtClean="0">
              <a:latin typeface="+mj-ea"/>
              <a:ea typeface="+mj-ea"/>
            </a:endParaRPr>
          </a:p>
          <a:p>
            <a:r>
              <a:rPr kumimoji="1" lang="en-US" altLang="ja-JP" sz="4000" dirty="0" smtClean="0">
                <a:latin typeface="+mj-ea"/>
                <a:ea typeface="+mj-ea"/>
              </a:rPr>
              <a:t>※</a:t>
            </a:r>
            <a:r>
              <a:rPr kumimoji="1" lang="ja-JP" altLang="en-US" sz="4000" dirty="0" smtClean="0">
                <a:latin typeface="+mj-ea"/>
                <a:ea typeface="+mj-ea"/>
              </a:rPr>
              <a:t>本講義では、</a:t>
            </a:r>
            <a:r>
              <a:rPr kumimoji="1" lang="en-US" altLang="ja-JP" sz="4000" dirty="0" smtClean="0">
                <a:solidFill>
                  <a:srgbClr val="FF0000"/>
                </a:solidFill>
                <a:latin typeface="+mj-ea"/>
                <a:ea typeface="+mj-ea"/>
              </a:rPr>
              <a:t>VIF10</a:t>
            </a:r>
            <a:r>
              <a:rPr lang="ja-JP" altLang="en-US" sz="4000" dirty="0" smtClean="0">
                <a:solidFill>
                  <a:srgbClr val="FF0000"/>
                </a:solidFill>
                <a:latin typeface="+mj-ea"/>
                <a:ea typeface="+mj-ea"/>
              </a:rPr>
              <a:t>以上でマルチコ検出</a:t>
            </a:r>
            <a:r>
              <a:rPr lang="ja-JP" altLang="en-US" sz="4000" dirty="0" smtClean="0">
                <a:latin typeface="+mj-ea"/>
                <a:ea typeface="+mj-ea"/>
              </a:rPr>
              <a:t>、と見なす</a:t>
            </a:r>
            <a:endParaRPr kumimoji="1" lang="ja-JP" altLang="en-US" sz="4000" dirty="0">
              <a:latin typeface="+mj-ea"/>
              <a:ea typeface="+mj-ea"/>
            </a:endParaRPr>
          </a:p>
        </p:txBody>
      </p:sp>
      <p:sp>
        <p:nvSpPr>
          <p:cNvPr id="9" name="テキスト ボックス 8"/>
          <p:cNvSpPr txBox="1"/>
          <p:nvPr/>
        </p:nvSpPr>
        <p:spPr>
          <a:xfrm>
            <a:off x="7798111" y="4167039"/>
            <a:ext cx="1314784" cy="707886"/>
          </a:xfrm>
          <a:prstGeom prst="rect">
            <a:avLst/>
          </a:prstGeom>
          <a:noFill/>
        </p:spPr>
        <p:txBody>
          <a:bodyPr wrap="none" rtlCol="0">
            <a:spAutoFit/>
          </a:bodyPr>
          <a:lstStyle/>
          <a:p>
            <a:r>
              <a:rPr lang="en-US" altLang="ja-JP" sz="4000" dirty="0" smtClean="0">
                <a:latin typeface="+mj-ea"/>
                <a:ea typeface="+mj-ea"/>
              </a:rPr>
              <a:t>2</a:t>
            </a:r>
            <a:r>
              <a:rPr kumimoji="1" lang="en-US" altLang="ja-JP" sz="4000" dirty="0" smtClean="0">
                <a:latin typeface="+mj-ea"/>
                <a:ea typeface="+mj-ea"/>
              </a:rPr>
              <a:t>IVs</a:t>
            </a:r>
            <a:endParaRPr kumimoji="1" lang="ja-JP" altLang="en-US" sz="4000" dirty="0">
              <a:latin typeface="+mj-ea"/>
              <a:ea typeface="+mj-ea"/>
            </a:endParaRPr>
          </a:p>
        </p:txBody>
      </p:sp>
      <p:sp>
        <p:nvSpPr>
          <p:cNvPr id="10" name="テキスト ボックス 9"/>
          <p:cNvSpPr txBox="1"/>
          <p:nvPr/>
        </p:nvSpPr>
        <p:spPr>
          <a:xfrm>
            <a:off x="13137093" y="4203043"/>
            <a:ext cx="1314784" cy="707886"/>
          </a:xfrm>
          <a:prstGeom prst="rect">
            <a:avLst/>
          </a:prstGeom>
          <a:noFill/>
        </p:spPr>
        <p:txBody>
          <a:bodyPr wrap="none" rtlCol="0">
            <a:spAutoFit/>
          </a:bodyPr>
          <a:lstStyle/>
          <a:p>
            <a:r>
              <a:rPr lang="en-US" altLang="ja-JP" sz="4000" dirty="0">
                <a:latin typeface="+mj-ea"/>
                <a:ea typeface="+mj-ea"/>
              </a:rPr>
              <a:t>3</a:t>
            </a:r>
            <a:r>
              <a:rPr kumimoji="1" lang="en-US" altLang="ja-JP" sz="4000" dirty="0" smtClean="0">
                <a:latin typeface="+mj-ea"/>
                <a:ea typeface="+mj-ea"/>
              </a:rPr>
              <a:t>IVs</a:t>
            </a:r>
            <a:endParaRPr kumimoji="1" lang="ja-JP" altLang="en-US" sz="4000" dirty="0">
              <a:latin typeface="+mj-ea"/>
              <a:ea typeface="+mj-ea"/>
            </a:endParaRPr>
          </a:p>
        </p:txBody>
      </p:sp>
      <p:sp>
        <p:nvSpPr>
          <p:cNvPr id="11" name="角丸四角形 10"/>
          <p:cNvSpPr/>
          <p:nvPr/>
        </p:nvSpPr>
        <p:spPr bwMode="auto">
          <a:xfrm>
            <a:off x="6312123" y="6068688"/>
            <a:ext cx="2987015" cy="1288629"/>
          </a:xfrm>
          <a:prstGeom prst="round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2" name="角丸四角形 11"/>
          <p:cNvSpPr/>
          <p:nvPr/>
        </p:nvSpPr>
        <p:spPr bwMode="auto">
          <a:xfrm>
            <a:off x="12315848" y="5937167"/>
            <a:ext cx="2497319" cy="1924206"/>
          </a:xfrm>
          <a:prstGeom prst="round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4" name="正方形/長方形 13"/>
          <p:cNvSpPr/>
          <p:nvPr/>
        </p:nvSpPr>
        <p:spPr bwMode="auto">
          <a:xfrm>
            <a:off x="4909452" y="5580049"/>
            <a:ext cx="1402671" cy="612068"/>
          </a:xfrm>
          <a:prstGeom prst="rect">
            <a:avLst/>
          </a:prstGeom>
          <a:solidFill>
            <a:srgbClr val="FFFF00"/>
          </a:solidFill>
          <a:ln w="9525" cap="flat" cmpd="sng" algn="ctr">
            <a:solidFill>
              <a:schemeClr val="accent5">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5" name="テキスト ボックス 14"/>
          <p:cNvSpPr txBox="1"/>
          <p:nvPr/>
        </p:nvSpPr>
        <p:spPr>
          <a:xfrm>
            <a:off x="4972518" y="5652057"/>
            <a:ext cx="1642184" cy="461665"/>
          </a:xfrm>
          <a:prstGeom prst="rect">
            <a:avLst/>
          </a:prstGeom>
          <a:noFill/>
        </p:spPr>
        <p:txBody>
          <a:bodyPr wrap="square" rtlCol="0">
            <a:spAutoFit/>
          </a:bodyPr>
          <a:lstStyle/>
          <a:p>
            <a:r>
              <a:rPr kumimoji="1" lang="en-US" altLang="ja-JP" b="1" dirty="0" smtClean="0">
                <a:latin typeface="+mj-ea"/>
                <a:ea typeface="+mj-ea"/>
              </a:rPr>
              <a:t>Cell5,6</a:t>
            </a:r>
            <a:endParaRPr kumimoji="1" lang="ja-JP" altLang="en-US" b="1" dirty="0">
              <a:latin typeface="+mj-ea"/>
              <a:ea typeface="+mj-ea"/>
            </a:endParaRPr>
          </a:p>
        </p:txBody>
      </p:sp>
      <p:sp>
        <p:nvSpPr>
          <p:cNvPr id="16" name="正方形/長方形 15"/>
          <p:cNvSpPr/>
          <p:nvPr/>
        </p:nvSpPr>
        <p:spPr bwMode="auto">
          <a:xfrm>
            <a:off x="10547533" y="5571195"/>
            <a:ext cx="1402671" cy="612068"/>
          </a:xfrm>
          <a:prstGeom prst="rect">
            <a:avLst/>
          </a:prstGeom>
          <a:solidFill>
            <a:srgbClr val="FFFF00"/>
          </a:solidFill>
          <a:ln w="9525" cap="flat" cmpd="sng" algn="ctr">
            <a:solidFill>
              <a:schemeClr val="accent5">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7" name="テキスト ボックス 16"/>
          <p:cNvSpPr txBox="1"/>
          <p:nvPr/>
        </p:nvSpPr>
        <p:spPr>
          <a:xfrm>
            <a:off x="10610599" y="5643203"/>
            <a:ext cx="1642184" cy="461665"/>
          </a:xfrm>
          <a:prstGeom prst="rect">
            <a:avLst/>
          </a:prstGeom>
          <a:noFill/>
        </p:spPr>
        <p:txBody>
          <a:bodyPr wrap="square" rtlCol="0">
            <a:spAutoFit/>
          </a:bodyPr>
          <a:lstStyle/>
          <a:p>
            <a:r>
              <a:rPr kumimoji="1" lang="en-US" altLang="ja-JP" b="1" dirty="0" smtClean="0">
                <a:latin typeface="+mj-ea"/>
                <a:ea typeface="+mj-ea"/>
              </a:rPr>
              <a:t>Cell7,8</a:t>
            </a:r>
            <a:endParaRPr kumimoji="1" lang="ja-JP" altLang="en-US" b="1" dirty="0">
              <a:latin typeface="+mj-ea"/>
              <a:ea typeface="+mj-ea"/>
            </a:endParaRPr>
          </a:p>
        </p:txBody>
      </p:sp>
    </p:spTree>
    <p:extLst>
      <p:ext uri="{BB962C8B-B14F-4D97-AF65-F5344CB8AC3E}">
        <p14:creationId xmlns:p14="http://schemas.microsoft.com/office/powerpoint/2010/main" val="20029209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重回帰</a:t>
            </a:r>
            <a:r>
              <a:rPr lang="ja-JP" altLang="en-US" dirty="0" smtClean="0"/>
              <a:t>分析式の意味（再掲）</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24</a:t>
            </a:fld>
            <a:endParaRPr lang="en-US" altLang="ja-JP" dirty="0"/>
          </a:p>
        </p:txBody>
      </p:sp>
      <p:sp>
        <p:nvSpPr>
          <p:cNvPr id="6" name="正方形/長方形 3"/>
          <p:cNvSpPr>
            <a:spLocks noChangeArrowheads="1"/>
          </p:cNvSpPr>
          <p:nvPr/>
        </p:nvSpPr>
        <p:spPr bwMode="auto">
          <a:xfrm>
            <a:off x="1423975" y="1615973"/>
            <a:ext cx="13961156"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defRPr/>
            </a:pPr>
            <a:r>
              <a:rPr lang="ja-JP" altLang="en-US" sz="4400" dirty="0" smtClean="0">
                <a:latin typeface="+mn-ea"/>
                <a:ea typeface="+mn-ea"/>
              </a:rPr>
              <a:t>以下のモデルを考える：</a:t>
            </a:r>
            <a:endParaRPr lang="en-US" altLang="ja-JP" sz="4400" dirty="0" smtClean="0">
              <a:latin typeface="+mn-ea"/>
              <a:ea typeface="+mn-ea"/>
            </a:endParaRPr>
          </a:p>
          <a:p>
            <a:pPr marL="0" indent="0" eaLnBrk="1" hangingPunct="1">
              <a:spcAft>
                <a:spcPts val="1200"/>
              </a:spcAft>
              <a:buClr>
                <a:srgbClr val="A50021"/>
              </a:buClr>
              <a:defRPr/>
            </a:pPr>
            <a:r>
              <a:rPr lang="en-US" altLang="ja-JP" sz="4400" dirty="0" smtClean="0">
                <a:latin typeface="+mn-ea"/>
                <a:ea typeface="+mn-ea"/>
              </a:rPr>
              <a:t>                  Y=2X</a:t>
            </a:r>
            <a:r>
              <a:rPr lang="en-US" altLang="ja-JP" sz="4400" baseline="-25000" dirty="0" smtClean="0">
                <a:latin typeface="+mn-ea"/>
                <a:ea typeface="+mn-ea"/>
              </a:rPr>
              <a:t>1</a:t>
            </a:r>
            <a:r>
              <a:rPr lang="en-US" altLang="ja-JP" sz="4400" dirty="0" smtClean="0">
                <a:latin typeface="+mn-ea"/>
                <a:ea typeface="+mn-ea"/>
              </a:rPr>
              <a:t> -3X</a:t>
            </a:r>
            <a:r>
              <a:rPr lang="en-US" altLang="ja-JP" sz="4400" baseline="-25000" dirty="0" smtClean="0">
                <a:latin typeface="+mn-ea"/>
                <a:ea typeface="+mn-ea"/>
              </a:rPr>
              <a:t>2</a:t>
            </a:r>
            <a:r>
              <a:rPr lang="en-US" altLang="ja-JP" sz="4400" dirty="0" smtClean="0">
                <a:latin typeface="+mn-ea"/>
                <a:ea typeface="+mn-ea"/>
              </a:rPr>
              <a:t> + 100.</a:t>
            </a:r>
          </a:p>
          <a:p>
            <a:pPr eaLnBrk="1" hangingPunct="1">
              <a:spcAft>
                <a:spcPts val="1200"/>
              </a:spcAft>
              <a:buClr>
                <a:srgbClr val="A50021"/>
              </a:buClr>
              <a:buFont typeface="Wingdings" panose="05000000000000000000" pitchFamily="2" charset="2"/>
              <a:buChar char="l"/>
              <a:defRPr/>
            </a:pPr>
            <a:endParaRPr lang="en-US" altLang="ja-JP" sz="4400" dirty="0" smtClean="0">
              <a:latin typeface="+mn-ea"/>
              <a:ea typeface="+mn-ea"/>
            </a:endParaRPr>
          </a:p>
          <a:p>
            <a:pPr eaLnBrk="1" hangingPunct="1">
              <a:spcAft>
                <a:spcPts val="1200"/>
              </a:spcAft>
              <a:buClr>
                <a:srgbClr val="A50021"/>
              </a:buClr>
              <a:buFont typeface="Wingdings" panose="05000000000000000000" pitchFamily="2" charset="2"/>
              <a:buChar char="l"/>
              <a:defRPr/>
            </a:pPr>
            <a:r>
              <a:rPr lang="en-US" altLang="ja-JP" sz="4400" dirty="0" smtClean="0">
                <a:latin typeface="+mn-ea"/>
                <a:ea typeface="+mn-ea"/>
              </a:rPr>
              <a:t>X</a:t>
            </a:r>
            <a:r>
              <a:rPr lang="en-US" altLang="ja-JP" sz="4400" baseline="-25000" dirty="0" smtClean="0">
                <a:latin typeface="+mn-ea"/>
                <a:ea typeface="+mn-ea"/>
              </a:rPr>
              <a:t>1</a:t>
            </a:r>
            <a:r>
              <a:rPr lang="en-US" altLang="ja-JP" sz="4400" dirty="0" smtClean="0">
                <a:latin typeface="+mn-ea"/>
                <a:ea typeface="+mn-ea"/>
              </a:rPr>
              <a:t> </a:t>
            </a:r>
            <a:r>
              <a:rPr lang="ja-JP" altLang="en-US" sz="4400" dirty="0" smtClean="0">
                <a:latin typeface="+mn-ea"/>
                <a:ea typeface="+mn-ea"/>
              </a:rPr>
              <a:t>が１増加すると、</a:t>
            </a:r>
            <a:r>
              <a:rPr lang="en-US" altLang="ja-JP" sz="4400" dirty="0" smtClean="0">
                <a:latin typeface="+mn-ea"/>
                <a:ea typeface="+mn-ea"/>
              </a:rPr>
              <a:t>Y</a:t>
            </a:r>
            <a:r>
              <a:rPr lang="ja-JP" altLang="en-US" sz="4400" dirty="0" smtClean="0">
                <a:latin typeface="+mn-ea"/>
                <a:ea typeface="+mn-ea"/>
              </a:rPr>
              <a:t>の値は２増える。</a:t>
            </a:r>
            <a:endParaRPr lang="en-US" altLang="ja-JP" sz="4400" dirty="0" smtClean="0">
              <a:latin typeface="+mn-ea"/>
              <a:ea typeface="+mn-ea"/>
            </a:endParaRPr>
          </a:p>
          <a:p>
            <a:pPr eaLnBrk="1" hangingPunct="1">
              <a:spcAft>
                <a:spcPts val="1200"/>
              </a:spcAft>
              <a:buClr>
                <a:srgbClr val="A50021"/>
              </a:buClr>
              <a:buFont typeface="Wingdings" panose="05000000000000000000" pitchFamily="2" charset="2"/>
              <a:buChar char="l"/>
              <a:defRPr/>
            </a:pPr>
            <a:endParaRPr lang="en-US" altLang="ja-JP" sz="4400" dirty="0" smtClean="0">
              <a:solidFill>
                <a:srgbClr val="FF0000"/>
              </a:solidFill>
              <a:latin typeface="+mn-ea"/>
              <a:ea typeface="+mn-ea"/>
            </a:endParaRPr>
          </a:p>
          <a:p>
            <a:pPr eaLnBrk="1" hangingPunct="1">
              <a:spcAft>
                <a:spcPts val="1200"/>
              </a:spcAft>
              <a:buClr>
                <a:srgbClr val="A50021"/>
              </a:buClr>
              <a:buFont typeface="Wingdings" panose="05000000000000000000" pitchFamily="2" charset="2"/>
              <a:buChar char="l"/>
              <a:defRPr/>
            </a:pPr>
            <a:r>
              <a:rPr lang="en-US" altLang="ja-JP" sz="4400" dirty="0" smtClean="0">
                <a:latin typeface="+mn-ea"/>
                <a:ea typeface="+mn-ea"/>
              </a:rPr>
              <a:t>X</a:t>
            </a:r>
            <a:r>
              <a:rPr lang="en-US" altLang="ja-JP" sz="4400" baseline="-25000" dirty="0" smtClean="0">
                <a:latin typeface="+mn-ea"/>
                <a:ea typeface="+mn-ea"/>
              </a:rPr>
              <a:t>2</a:t>
            </a:r>
            <a:r>
              <a:rPr lang="en-US" altLang="ja-JP" sz="4400" dirty="0" smtClean="0">
                <a:latin typeface="+mn-ea"/>
                <a:ea typeface="+mn-ea"/>
              </a:rPr>
              <a:t> </a:t>
            </a:r>
            <a:r>
              <a:rPr lang="ja-JP" altLang="en-US" sz="4400" dirty="0" smtClean="0">
                <a:latin typeface="+mn-ea"/>
                <a:ea typeface="+mn-ea"/>
              </a:rPr>
              <a:t>が１増加すると、</a:t>
            </a:r>
            <a:r>
              <a:rPr lang="en-US" altLang="ja-JP" sz="4400" dirty="0" smtClean="0">
                <a:latin typeface="+mn-ea"/>
                <a:ea typeface="+mn-ea"/>
              </a:rPr>
              <a:t>Y</a:t>
            </a:r>
            <a:r>
              <a:rPr lang="ja-JP" altLang="en-US" sz="4400" dirty="0" smtClean="0">
                <a:latin typeface="+mn-ea"/>
                <a:ea typeface="+mn-ea"/>
              </a:rPr>
              <a:t>の値は</a:t>
            </a:r>
            <a:r>
              <a:rPr lang="en-US" altLang="ja-JP" sz="4400" dirty="0" smtClean="0">
                <a:latin typeface="+mn-ea"/>
                <a:ea typeface="+mn-ea"/>
              </a:rPr>
              <a:t>3</a:t>
            </a:r>
            <a:r>
              <a:rPr lang="ja-JP" altLang="en-US" sz="4400" dirty="0" smtClean="0">
                <a:latin typeface="+mn-ea"/>
                <a:ea typeface="+mn-ea"/>
              </a:rPr>
              <a:t>減る。</a:t>
            </a:r>
            <a:endParaRPr lang="en-US" altLang="ja-JP" sz="4400" dirty="0" smtClean="0">
              <a:latin typeface="+mn-ea"/>
              <a:ea typeface="+mn-ea"/>
            </a:endParaRPr>
          </a:p>
          <a:p>
            <a:pPr eaLnBrk="1" hangingPunct="1">
              <a:spcAft>
                <a:spcPts val="1200"/>
              </a:spcAft>
              <a:buClr>
                <a:srgbClr val="A50021"/>
              </a:buClr>
              <a:buFont typeface="Wingdings" panose="05000000000000000000" pitchFamily="2" charset="2"/>
              <a:buChar char="l"/>
              <a:defRPr/>
            </a:pPr>
            <a:endParaRPr lang="en-US" altLang="ja-JP" sz="4400" dirty="0" smtClean="0">
              <a:solidFill>
                <a:srgbClr val="FF0000"/>
              </a:solidFill>
              <a:latin typeface="+mn-ea"/>
              <a:ea typeface="+mn-ea"/>
            </a:endParaRPr>
          </a:p>
        </p:txBody>
      </p:sp>
    </p:spTree>
    <p:extLst>
      <p:ext uri="{BB962C8B-B14F-4D97-AF65-F5344CB8AC3E}">
        <p14:creationId xmlns:p14="http://schemas.microsoft.com/office/powerpoint/2010/main" val="41930956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偏回帰係数の意味</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25</a:t>
            </a:fld>
            <a:endParaRPr lang="en-US" altLang="ja-JP" dirty="0"/>
          </a:p>
        </p:txBody>
      </p:sp>
      <p:sp>
        <p:nvSpPr>
          <p:cNvPr id="6" name="テキスト ボックス 5"/>
          <p:cNvSpPr txBox="1"/>
          <p:nvPr/>
        </p:nvSpPr>
        <p:spPr>
          <a:xfrm>
            <a:off x="1271563" y="1790775"/>
            <a:ext cx="14547572" cy="3170099"/>
          </a:xfrm>
          <a:prstGeom prst="rect">
            <a:avLst/>
          </a:prstGeom>
          <a:noFill/>
        </p:spPr>
        <p:txBody>
          <a:bodyPr wrap="none" rtlCol="0">
            <a:spAutoFit/>
          </a:bodyPr>
          <a:lstStyle/>
          <a:p>
            <a:r>
              <a:rPr kumimoji="1" lang="ja-JP" altLang="en-US" sz="4000" dirty="0" smtClean="0">
                <a:latin typeface="+mj-ea"/>
                <a:ea typeface="+mj-ea"/>
              </a:rPr>
              <a:t>正確には、</a:t>
            </a:r>
            <a:r>
              <a:rPr kumimoji="1" lang="ja-JP" altLang="en-US" sz="4000" u="sng" dirty="0" smtClean="0">
                <a:solidFill>
                  <a:srgbClr val="FF0000"/>
                </a:solidFill>
                <a:latin typeface="+mj-ea"/>
                <a:ea typeface="+mj-ea"/>
              </a:rPr>
              <a:t>他の説明変数の値が同じという条件のもとで</a:t>
            </a:r>
            <a:r>
              <a:rPr kumimoji="1" lang="ja-JP" altLang="en-US" sz="4000" dirty="0" smtClean="0">
                <a:latin typeface="+mj-ea"/>
                <a:ea typeface="+mj-ea"/>
              </a:rPr>
              <a:t>、</a:t>
            </a:r>
            <a:endParaRPr kumimoji="1" lang="en-US" altLang="ja-JP" sz="4000" dirty="0" smtClean="0">
              <a:latin typeface="+mj-ea"/>
              <a:ea typeface="+mj-ea"/>
            </a:endParaRPr>
          </a:p>
          <a:p>
            <a:r>
              <a:rPr kumimoji="1" lang="ja-JP" altLang="en-US" sz="4000" dirty="0" smtClean="0">
                <a:latin typeface="+mj-ea"/>
                <a:ea typeface="+mj-ea"/>
              </a:rPr>
              <a:t>当該説明変数が</a:t>
            </a:r>
            <a:r>
              <a:rPr lang="ja-JP" altLang="en-US" sz="4000" dirty="0" smtClean="0">
                <a:latin typeface="+mj-ea"/>
                <a:ea typeface="+mj-ea"/>
              </a:rPr>
              <a:t>１だけ増えた時の従属変数</a:t>
            </a:r>
            <a:r>
              <a:rPr lang="en-US" altLang="ja-JP" sz="4000" dirty="0" smtClean="0">
                <a:latin typeface="+mj-ea"/>
                <a:ea typeface="+mj-ea"/>
              </a:rPr>
              <a:t>y</a:t>
            </a:r>
            <a:r>
              <a:rPr lang="ja-JP" altLang="en-US" sz="4000" dirty="0" smtClean="0">
                <a:latin typeface="+mj-ea"/>
                <a:ea typeface="+mj-ea"/>
              </a:rPr>
              <a:t>の値の増分。</a:t>
            </a:r>
            <a:endParaRPr lang="en-US" altLang="ja-JP" sz="4000" dirty="0" smtClean="0">
              <a:latin typeface="+mj-ea"/>
              <a:ea typeface="+mj-ea"/>
            </a:endParaRPr>
          </a:p>
          <a:p>
            <a:endParaRPr kumimoji="1" lang="en-US" altLang="ja-JP" sz="4000" dirty="0">
              <a:latin typeface="+mj-ea"/>
              <a:ea typeface="+mj-ea"/>
            </a:endParaRPr>
          </a:p>
          <a:p>
            <a:r>
              <a:rPr lang="ja-JP" altLang="en-US" sz="4000" dirty="0" smtClean="0">
                <a:latin typeface="+mj-ea"/>
                <a:ea typeface="+mj-ea"/>
              </a:rPr>
              <a:t>実際には、相関が高い説明変数があると、ある説明変数が増え</a:t>
            </a:r>
            <a:endParaRPr lang="en-US" altLang="ja-JP" sz="4000" dirty="0" smtClean="0">
              <a:latin typeface="+mj-ea"/>
              <a:ea typeface="+mj-ea"/>
            </a:endParaRPr>
          </a:p>
          <a:p>
            <a:r>
              <a:rPr lang="ja-JP" altLang="en-US" sz="4000" dirty="0" smtClean="0">
                <a:latin typeface="+mj-ea"/>
                <a:ea typeface="+mj-ea"/>
              </a:rPr>
              <a:t>た場合、それと相関が高い説明変数も増減してしまう。</a:t>
            </a:r>
            <a:endParaRPr kumimoji="1" lang="ja-JP" altLang="en-US" sz="4000" dirty="0">
              <a:latin typeface="+mj-ea"/>
              <a:ea typeface="+mj-ea"/>
            </a:endParaRPr>
          </a:p>
        </p:txBody>
      </p:sp>
    </p:spTree>
    <p:extLst>
      <p:ext uri="{BB962C8B-B14F-4D97-AF65-F5344CB8AC3E}">
        <p14:creationId xmlns:p14="http://schemas.microsoft.com/office/powerpoint/2010/main" val="17245986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偏回帰係数の</a:t>
            </a:r>
            <a:r>
              <a:rPr lang="ja-JP" altLang="en-US" dirty="0" smtClean="0"/>
              <a:t>意味（再掲）</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26</a:t>
            </a:fld>
            <a:endParaRPr lang="en-US" altLang="ja-JP" dirty="0"/>
          </a:p>
        </p:txBody>
      </p:sp>
      <p:sp>
        <p:nvSpPr>
          <p:cNvPr id="6" name="正方形/長方形 4"/>
          <p:cNvSpPr>
            <a:spLocks noChangeArrowheads="1"/>
          </p:cNvSpPr>
          <p:nvPr/>
        </p:nvSpPr>
        <p:spPr bwMode="auto">
          <a:xfrm>
            <a:off x="523875" y="1945236"/>
            <a:ext cx="15833364" cy="578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000" dirty="0" smtClean="0">
                <a:latin typeface="+mn-ea"/>
                <a:ea typeface="+mn-ea"/>
              </a:rPr>
              <a:t>偏回帰係数の値は、同時にどのような説明変数を取り入れているかにより、変わってくる。</a:t>
            </a:r>
            <a:endParaRPr lang="en-US" altLang="ja-JP" sz="4000" dirty="0" smtClean="0">
              <a:latin typeface="+mn-ea"/>
              <a:ea typeface="+mn-ea"/>
            </a:endParaRPr>
          </a:p>
          <a:p>
            <a:pPr eaLnBrk="1" hangingPunct="1">
              <a:spcAft>
                <a:spcPts val="1200"/>
              </a:spcAft>
              <a:buClr>
                <a:srgbClr val="A50021"/>
              </a:buClr>
              <a:buFont typeface="Wingdings" panose="05000000000000000000" pitchFamily="2" charset="2"/>
              <a:buChar char="l"/>
            </a:pPr>
            <a:r>
              <a:rPr lang="ja-JP" altLang="en-US" sz="4000" dirty="0" smtClean="0">
                <a:latin typeface="+mn-ea"/>
                <a:ea typeface="+mn-ea"/>
              </a:rPr>
              <a:t>その影響は、説明変数間の相関が高いほど大きい。</a:t>
            </a:r>
            <a:endParaRPr lang="en-US" altLang="ja-JP" sz="4000" dirty="0" smtClean="0">
              <a:latin typeface="+mn-ea"/>
              <a:ea typeface="+mn-ea"/>
            </a:endParaRPr>
          </a:p>
          <a:p>
            <a:pPr eaLnBrk="1" hangingPunct="1">
              <a:spcAft>
                <a:spcPts val="1200"/>
              </a:spcAft>
              <a:buClr>
                <a:srgbClr val="A50021"/>
              </a:buClr>
              <a:buFont typeface="Wingdings" panose="05000000000000000000" pitchFamily="2" charset="2"/>
              <a:buChar char="l"/>
            </a:pPr>
            <a:r>
              <a:rPr lang="ja-JP" altLang="en-US" sz="4000" dirty="0" smtClean="0">
                <a:latin typeface="+mn-ea"/>
                <a:ea typeface="+mn-ea"/>
              </a:rPr>
              <a:t>ある説明変数と相関の低い説明変数を重回帰式に追加・削除しても、偏回帰係数は余り変化しない。</a:t>
            </a:r>
            <a:endParaRPr lang="en-US" altLang="ja-JP" sz="4000" dirty="0" smtClean="0">
              <a:latin typeface="+mn-ea"/>
              <a:ea typeface="+mn-ea"/>
            </a:endParaRPr>
          </a:p>
          <a:p>
            <a:pPr eaLnBrk="1" hangingPunct="1">
              <a:spcAft>
                <a:spcPts val="1200"/>
              </a:spcAft>
              <a:buClr>
                <a:srgbClr val="A50021"/>
              </a:buClr>
              <a:buFont typeface="Wingdings" panose="05000000000000000000" pitchFamily="2" charset="2"/>
              <a:buChar char="l"/>
            </a:pPr>
            <a:endParaRPr lang="en-US" altLang="ja-JP" sz="4000" dirty="0">
              <a:latin typeface="+mn-ea"/>
              <a:ea typeface="+mn-ea"/>
            </a:endParaRPr>
          </a:p>
          <a:p>
            <a:pPr eaLnBrk="1" hangingPunct="1">
              <a:spcAft>
                <a:spcPts val="1200"/>
              </a:spcAft>
              <a:buClr>
                <a:srgbClr val="A50021"/>
              </a:buClr>
              <a:buFont typeface="Wingdings" panose="05000000000000000000" pitchFamily="2" charset="2"/>
              <a:buChar char="l"/>
            </a:pPr>
            <a:r>
              <a:rPr lang="ja-JP" altLang="en-US" sz="4000" dirty="0" smtClean="0">
                <a:solidFill>
                  <a:srgbClr val="FF0000"/>
                </a:solidFill>
                <a:latin typeface="+mn-ea"/>
                <a:ea typeface="+mn-ea"/>
              </a:rPr>
              <a:t>相関の高い説明変数を追加・削除すると大きく変わる場合がある</a:t>
            </a:r>
            <a:endParaRPr lang="en-US" altLang="ja-JP" sz="4000" dirty="0" smtClean="0">
              <a:solidFill>
                <a:srgbClr val="FF0000"/>
              </a:solidFill>
              <a:latin typeface="+mn-ea"/>
              <a:ea typeface="+mn-ea"/>
            </a:endParaRPr>
          </a:p>
          <a:p>
            <a:pPr marL="0" indent="0" eaLnBrk="1" hangingPunct="1">
              <a:spcAft>
                <a:spcPts val="1200"/>
              </a:spcAft>
              <a:buClr>
                <a:srgbClr val="A50021"/>
              </a:buClr>
            </a:pPr>
            <a:r>
              <a:rPr lang="ja-JP" altLang="en-US" sz="4000" dirty="0" smtClean="0">
                <a:solidFill>
                  <a:srgbClr val="FF0000"/>
                </a:solidFill>
                <a:latin typeface="+mn-ea"/>
                <a:ea typeface="+mn-ea"/>
              </a:rPr>
              <a:t>　→疑似マルチコ</a:t>
            </a:r>
            <a:endParaRPr lang="en-US" altLang="ja-JP" sz="4000" dirty="0">
              <a:solidFill>
                <a:srgbClr val="FF0000"/>
              </a:solidFill>
              <a:latin typeface="+mn-ea"/>
              <a:ea typeface="+mn-ea"/>
            </a:endParaRPr>
          </a:p>
        </p:txBody>
      </p:sp>
    </p:spTree>
    <p:extLst>
      <p:ext uri="{BB962C8B-B14F-4D97-AF65-F5344CB8AC3E}">
        <p14:creationId xmlns:p14="http://schemas.microsoft.com/office/powerpoint/2010/main" val="15329011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説明変数間の相関</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27</a:t>
            </a:fld>
            <a:endParaRPr lang="en-US" altLang="ja-JP" dirty="0"/>
          </a:p>
        </p:txBody>
      </p:sp>
      <p:sp>
        <p:nvSpPr>
          <p:cNvPr id="6" name="テキスト ボックス 5"/>
          <p:cNvSpPr txBox="1"/>
          <p:nvPr/>
        </p:nvSpPr>
        <p:spPr>
          <a:xfrm>
            <a:off x="947527" y="1790775"/>
            <a:ext cx="16086455" cy="7478970"/>
          </a:xfrm>
          <a:prstGeom prst="rect">
            <a:avLst/>
          </a:prstGeom>
          <a:noFill/>
        </p:spPr>
        <p:txBody>
          <a:bodyPr wrap="none" rtlCol="0">
            <a:spAutoFit/>
          </a:bodyPr>
          <a:lstStyle/>
          <a:p>
            <a:r>
              <a:rPr lang="ja-JP" altLang="en-US" sz="4000" dirty="0" smtClean="0">
                <a:latin typeface="+mj-ea"/>
                <a:ea typeface="+mj-ea"/>
              </a:rPr>
              <a:t>実際今の場合、「持ち運びしやすさ」と「小型軽量である」は</a:t>
            </a:r>
            <a:endParaRPr lang="en-US" altLang="ja-JP" sz="4000" dirty="0" smtClean="0">
              <a:latin typeface="+mj-ea"/>
              <a:ea typeface="+mj-ea"/>
            </a:endParaRPr>
          </a:p>
          <a:p>
            <a:r>
              <a:rPr lang="ja-JP" altLang="en-US" sz="4000" dirty="0" smtClean="0">
                <a:latin typeface="+mj-ea"/>
                <a:ea typeface="+mj-ea"/>
              </a:rPr>
              <a:t>高め</a:t>
            </a:r>
            <a:r>
              <a:rPr lang="ja-JP" altLang="en-US" sz="4000" dirty="0">
                <a:latin typeface="+mj-ea"/>
                <a:ea typeface="+mj-ea"/>
              </a:rPr>
              <a:t>の</a:t>
            </a:r>
            <a:r>
              <a:rPr lang="ja-JP" altLang="en-US" sz="4000" dirty="0" smtClean="0">
                <a:latin typeface="+mj-ea"/>
                <a:ea typeface="+mj-ea"/>
              </a:rPr>
              <a:t>相関がある。実際、それぞれ標準化して単回帰分析すると</a:t>
            </a:r>
            <a:r>
              <a:rPr lang="ja-JP" altLang="en-US" sz="4000" dirty="0" err="1" smtClean="0">
                <a:latin typeface="+mj-ea"/>
                <a:ea typeface="+mj-ea"/>
              </a:rPr>
              <a:t>、、</a:t>
            </a:r>
            <a:endParaRPr lang="en-US" altLang="ja-JP" sz="4000" dirty="0" smtClean="0">
              <a:latin typeface="+mj-ea"/>
              <a:ea typeface="+mj-ea"/>
            </a:endParaRPr>
          </a:p>
          <a:p>
            <a:endParaRPr lang="en-US" altLang="ja-JP" sz="4000" dirty="0">
              <a:latin typeface="+mj-ea"/>
              <a:ea typeface="+mj-ea"/>
            </a:endParaRPr>
          </a:p>
          <a:p>
            <a:endParaRPr lang="en-US" altLang="ja-JP" sz="4000" dirty="0" smtClean="0">
              <a:latin typeface="+mj-ea"/>
              <a:ea typeface="+mj-ea"/>
            </a:endParaRPr>
          </a:p>
          <a:p>
            <a:endParaRPr lang="en-US" altLang="ja-JP" sz="4000" dirty="0">
              <a:latin typeface="+mj-ea"/>
              <a:ea typeface="+mj-ea"/>
            </a:endParaRPr>
          </a:p>
          <a:p>
            <a:endParaRPr lang="en-US" altLang="ja-JP" sz="4000" dirty="0" smtClean="0">
              <a:latin typeface="+mj-ea"/>
              <a:ea typeface="+mj-ea"/>
            </a:endParaRPr>
          </a:p>
          <a:p>
            <a:endParaRPr lang="en-US" altLang="ja-JP" sz="4000" dirty="0">
              <a:latin typeface="+mj-ea"/>
              <a:ea typeface="+mj-ea"/>
            </a:endParaRPr>
          </a:p>
          <a:p>
            <a:r>
              <a:rPr lang="en-US" altLang="ja-JP" sz="4000" dirty="0" smtClean="0">
                <a:latin typeface="+mj-ea"/>
                <a:ea typeface="+mj-ea"/>
              </a:rPr>
              <a:t>(z1:</a:t>
            </a:r>
            <a:r>
              <a:rPr lang="ja-JP" altLang="en-US" sz="4000" dirty="0" smtClean="0">
                <a:latin typeface="+mj-ea"/>
                <a:ea typeface="+mj-ea"/>
              </a:rPr>
              <a:t>小型軽量である</a:t>
            </a:r>
            <a:r>
              <a:rPr lang="en-US" altLang="ja-JP" sz="4000" dirty="0" smtClean="0">
                <a:latin typeface="+mj-ea"/>
                <a:ea typeface="+mj-ea"/>
              </a:rPr>
              <a:t>, z2:</a:t>
            </a:r>
            <a:r>
              <a:rPr lang="ja-JP" altLang="en-US" sz="4000" dirty="0" smtClean="0">
                <a:latin typeface="+mj-ea"/>
                <a:ea typeface="+mj-ea"/>
              </a:rPr>
              <a:t>持ち運びしやすさ</a:t>
            </a:r>
            <a:r>
              <a:rPr lang="en-US" altLang="ja-JP" sz="4000" dirty="0" smtClean="0">
                <a:latin typeface="+mj-ea"/>
                <a:ea typeface="+mj-ea"/>
              </a:rPr>
              <a:t>)</a:t>
            </a:r>
          </a:p>
          <a:p>
            <a:endParaRPr lang="en-US" altLang="ja-JP" sz="4000" dirty="0">
              <a:latin typeface="+mj-ea"/>
              <a:ea typeface="+mj-ea"/>
            </a:endParaRPr>
          </a:p>
          <a:p>
            <a:r>
              <a:rPr lang="ja-JP" altLang="en-US" sz="4000" dirty="0" smtClean="0">
                <a:latin typeface="+mj-ea"/>
                <a:ea typeface="+mj-ea"/>
              </a:rPr>
              <a:t>つまり相関係数（</a:t>
            </a:r>
            <a:r>
              <a:rPr lang="en-US" altLang="ja-JP" sz="4000" dirty="0" smtClean="0">
                <a:latin typeface="+mj-ea"/>
                <a:ea typeface="+mj-ea"/>
              </a:rPr>
              <a:t>=</a:t>
            </a:r>
            <a:r>
              <a:rPr lang="ja-JP" altLang="en-US" sz="4000" dirty="0" smtClean="0">
                <a:latin typeface="+mj-ea"/>
                <a:ea typeface="+mj-ea"/>
              </a:rPr>
              <a:t>標準化した場合の単回帰分析の式の回帰係数）</a:t>
            </a:r>
            <a:endParaRPr lang="en-US" altLang="ja-JP" sz="4000" dirty="0" smtClean="0">
              <a:latin typeface="+mj-ea"/>
              <a:ea typeface="+mj-ea"/>
            </a:endParaRPr>
          </a:p>
          <a:p>
            <a:r>
              <a:rPr lang="ja-JP" altLang="en-US" sz="4000" dirty="0" smtClean="0">
                <a:latin typeface="+mj-ea"/>
                <a:ea typeface="+mj-ea"/>
              </a:rPr>
              <a:t>は</a:t>
            </a:r>
            <a:r>
              <a:rPr lang="en-US" altLang="ja-JP" sz="4000" dirty="0" smtClean="0">
                <a:latin typeface="+mj-ea"/>
                <a:ea typeface="+mj-ea"/>
              </a:rPr>
              <a:t>0.842.</a:t>
            </a:r>
          </a:p>
          <a:p>
            <a:endParaRPr kumimoji="1" lang="en-US" altLang="ja-JP" sz="4000" dirty="0">
              <a:latin typeface="+mj-ea"/>
              <a:ea typeface="+mj-ea"/>
            </a:endParaRPr>
          </a:p>
        </p:txBody>
      </p:sp>
      <p:pic>
        <p:nvPicPr>
          <p:cNvPr id="4098" name="Picture 2" descr="\begin{align*}&#10;&amp;z_2 = 0.842 z_1&#10;%5&amp;y = -0.189 x_1 + 0.780 x_2+ 0.469 x_3 - 0.582&#10;\end{al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0035" y="4047631"/>
            <a:ext cx="3953217" cy="626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2856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28</a:t>
            </a:fld>
            <a:endParaRPr lang="en-US" altLang="ja-JP" dirty="0"/>
          </a:p>
        </p:txBody>
      </p:sp>
      <p:sp>
        <p:nvSpPr>
          <p:cNvPr id="6" name="テキスト ボックス 5"/>
          <p:cNvSpPr txBox="1"/>
          <p:nvPr/>
        </p:nvSpPr>
        <p:spPr>
          <a:xfrm>
            <a:off x="1271563" y="1790775"/>
            <a:ext cx="15060533" cy="1938992"/>
          </a:xfrm>
          <a:prstGeom prst="rect">
            <a:avLst/>
          </a:prstGeom>
          <a:noFill/>
        </p:spPr>
        <p:txBody>
          <a:bodyPr wrap="none" rtlCol="0">
            <a:spAutoFit/>
          </a:bodyPr>
          <a:lstStyle/>
          <a:p>
            <a:r>
              <a:rPr kumimoji="1" lang="ja-JP" altLang="en-US" sz="4000" dirty="0" smtClean="0">
                <a:latin typeface="+mj-ea"/>
                <a:ea typeface="+mj-ea"/>
              </a:rPr>
              <a:t>疑似マルチコの場合、偏回帰係数の解釈が</a:t>
            </a:r>
            <a:r>
              <a:rPr kumimoji="1" lang="ja-JP" altLang="en-US" sz="4000" u="sng" dirty="0" smtClean="0">
                <a:latin typeface="+mj-ea"/>
                <a:ea typeface="+mj-ea"/>
              </a:rPr>
              <a:t>難しくは成り得るが、</a:t>
            </a:r>
            <a:endParaRPr kumimoji="1" lang="en-US" altLang="ja-JP" sz="4000" u="sng" dirty="0" smtClean="0">
              <a:latin typeface="+mj-ea"/>
              <a:ea typeface="+mj-ea"/>
            </a:endParaRPr>
          </a:p>
          <a:p>
            <a:r>
              <a:rPr lang="ja-JP" altLang="en-US" sz="4000" u="sng" dirty="0">
                <a:latin typeface="+mj-ea"/>
                <a:ea typeface="+mj-ea"/>
              </a:rPr>
              <a:t>解釈</a:t>
            </a:r>
            <a:r>
              <a:rPr lang="ja-JP" altLang="en-US" sz="4000" u="sng" dirty="0" smtClean="0">
                <a:latin typeface="+mj-ea"/>
                <a:ea typeface="+mj-ea"/>
              </a:rPr>
              <a:t>は可能</a:t>
            </a:r>
            <a:r>
              <a:rPr lang="ja-JP" altLang="en-US" sz="4000" dirty="0" smtClean="0">
                <a:latin typeface="+mj-ea"/>
                <a:ea typeface="+mj-ea"/>
              </a:rPr>
              <a:t>。</a:t>
            </a:r>
            <a:endParaRPr lang="en-US" altLang="ja-JP" sz="4000" dirty="0" smtClean="0">
              <a:latin typeface="+mj-ea"/>
              <a:ea typeface="+mj-ea"/>
            </a:endParaRPr>
          </a:p>
          <a:p>
            <a:r>
              <a:rPr kumimoji="1" lang="ja-JP" altLang="en-US" sz="4000" dirty="0" smtClean="0">
                <a:latin typeface="+mj-ea"/>
                <a:ea typeface="+mj-ea"/>
              </a:rPr>
              <a:t>今の</a:t>
            </a:r>
            <a:r>
              <a:rPr kumimoji="1" lang="en-US" altLang="ja-JP" sz="4000" dirty="0" smtClean="0">
                <a:latin typeface="+mj-ea"/>
                <a:ea typeface="+mj-ea"/>
              </a:rPr>
              <a:t>3IVs</a:t>
            </a:r>
            <a:r>
              <a:rPr kumimoji="1" lang="ja-JP" altLang="en-US" sz="4000" dirty="0" smtClean="0">
                <a:latin typeface="+mj-ea"/>
                <a:ea typeface="+mj-ea"/>
              </a:rPr>
              <a:t>の場合</a:t>
            </a:r>
            <a:r>
              <a:rPr kumimoji="1" lang="ja-JP" altLang="en-US" sz="4000" dirty="0" err="1" smtClean="0">
                <a:latin typeface="+mj-ea"/>
                <a:ea typeface="+mj-ea"/>
              </a:rPr>
              <a:t>、、</a:t>
            </a:r>
            <a:endParaRPr kumimoji="1" lang="ja-JP" altLang="en-US" sz="4000" dirty="0">
              <a:latin typeface="+mj-ea"/>
              <a:ea typeface="+mj-ea"/>
            </a:endParaRPr>
          </a:p>
        </p:txBody>
      </p:sp>
      <p:pic>
        <p:nvPicPr>
          <p:cNvPr id="7" name="Picture 2" descr="\begin{align*}&#10;&amp;y = -0.189 x_1 + 0.780 x_2+ 0.469 x_3 - 0.582&#10;\end{al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771" y="3947325"/>
            <a:ext cx="9902421" cy="478942"/>
          </a:xfrm>
          <a:prstGeom prst="rect">
            <a:avLst/>
          </a:prstGeom>
          <a:noFill/>
          <a:extLst>
            <a:ext uri="{909E8E84-426E-40DD-AFC4-6F175D3DCCD1}">
              <a14:hiddenFill xmlns:a14="http://schemas.microsoft.com/office/drawing/2010/main">
                <a:solidFill>
                  <a:srgbClr val="FFFFFF"/>
                </a:solidFill>
              </a14:hiddenFill>
            </a:ext>
          </a:extLst>
        </p:spPr>
      </p:pic>
      <p:sp>
        <p:nvSpPr>
          <p:cNvPr id="8" name="角丸四角形 7"/>
          <p:cNvSpPr/>
          <p:nvPr/>
        </p:nvSpPr>
        <p:spPr bwMode="auto">
          <a:xfrm>
            <a:off x="6420135" y="3734991"/>
            <a:ext cx="2448272" cy="828092"/>
          </a:xfrm>
          <a:prstGeom prst="round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9" name="テキスト ボックス 8"/>
          <p:cNvSpPr txBox="1"/>
          <p:nvPr/>
        </p:nvSpPr>
        <p:spPr>
          <a:xfrm>
            <a:off x="983531" y="4899313"/>
            <a:ext cx="15573494" cy="1938992"/>
          </a:xfrm>
          <a:prstGeom prst="rect">
            <a:avLst/>
          </a:prstGeom>
          <a:noFill/>
        </p:spPr>
        <p:txBody>
          <a:bodyPr wrap="none" rtlCol="0">
            <a:spAutoFit/>
          </a:bodyPr>
          <a:lstStyle/>
          <a:p>
            <a:r>
              <a:rPr kumimoji="1" lang="ja-JP" altLang="en-US" sz="4000" dirty="0" smtClean="0">
                <a:latin typeface="+mj-ea"/>
                <a:ea typeface="+mj-ea"/>
              </a:rPr>
              <a:t>①同程度に小型軽量であれば、持ち運びしや</a:t>
            </a:r>
            <a:r>
              <a:rPr kumimoji="1" lang="ja-JP" altLang="en-US" sz="4000" dirty="0" err="1" smtClean="0">
                <a:latin typeface="+mj-ea"/>
                <a:ea typeface="+mj-ea"/>
              </a:rPr>
              <a:t>い</a:t>
            </a:r>
            <a:r>
              <a:rPr kumimoji="1" lang="ja-JP" altLang="en-US" sz="4000" dirty="0" smtClean="0">
                <a:latin typeface="+mj-ea"/>
                <a:ea typeface="+mj-ea"/>
              </a:rPr>
              <a:t>方が満足度が高い。</a:t>
            </a:r>
            <a:endParaRPr kumimoji="1" lang="en-US" altLang="ja-JP" sz="4000" dirty="0" smtClean="0">
              <a:latin typeface="+mj-ea"/>
              <a:ea typeface="+mj-ea"/>
            </a:endParaRPr>
          </a:p>
          <a:p>
            <a:endParaRPr lang="en-US" altLang="ja-JP" sz="4000" dirty="0">
              <a:latin typeface="+mj-ea"/>
              <a:ea typeface="+mj-ea"/>
            </a:endParaRPr>
          </a:p>
          <a:p>
            <a:r>
              <a:rPr kumimoji="1" lang="ja-JP" altLang="en-US" sz="4000" dirty="0" smtClean="0">
                <a:latin typeface="+mj-ea"/>
                <a:ea typeface="+mj-ea"/>
              </a:rPr>
              <a:t>→直観に合致</a:t>
            </a:r>
            <a:endParaRPr kumimoji="1" lang="ja-JP" altLang="en-US" sz="4000" dirty="0">
              <a:latin typeface="+mj-ea"/>
              <a:ea typeface="+mj-ea"/>
            </a:endParaRPr>
          </a:p>
        </p:txBody>
      </p:sp>
    </p:spTree>
    <p:extLst>
      <p:ext uri="{BB962C8B-B14F-4D97-AF65-F5344CB8AC3E}">
        <p14:creationId xmlns:p14="http://schemas.microsoft.com/office/powerpoint/2010/main" val="20248254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29</a:t>
            </a:fld>
            <a:endParaRPr lang="en-US" altLang="ja-JP" dirty="0"/>
          </a:p>
        </p:txBody>
      </p:sp>
      <p:sp>
        <p:nvSpPr>
          <p:cNvPr id="6" name="テキスト ボックス 5"/>
          <p:cNvSpPr txBox="1"/>
          <p:nvPr/>
        </p:nvSpPr>
        <p:spPr>
          <a:xfrm>
            <a:off x="1271563" y="1790775"/>
            <a:ext cx="15060533" cy="1938992"/>
          </a:xfrm>
          <a:prstGeom prst="rect">
            <a:avLst/>
          </a:prstGeom>
          <a:noFill/>
        </p:spPr>
        <p:txBody>
          <a:bodyPr wrap="none" rtlCol="0">
            <a:spAutoFit/>
          </a:bodyPr>
          <a:lstStyle/>
          <a:p>
            <a:r>
              <a:rPr kumimoji="1" lang="ja-JP" altLang="en-US" sz="4000" dirty="0" smtClean="0">
                <a:latin typeface="+mj-ea"/>
                <a:ea typeface="+mj-ea"/>
              </a:rPr>
              <a:t>疑似マルチコの場合、偏回帰係数の解釈が難しくは成り得るが、</a:t>
            </a:r>
            <a:endParaRPr kumimoji="1" lang="en-US" altLang="ja-JP" sz="4000" dirty="0" smtClean="0">
              <a:latin typeface="+mj-ea"/>
              <a:ea typeface="+mj-ea"/>
            </a:endParaRPr>
          </a:p>
          <a:p>
            <a:r>
              <a:rPr lang="ja-JP" altLang="en-US" sz="4000" dirty="0">
                <a:latin typeface="+mj-ea"/>
                <a:ea typeface="+mj-ea"/>
              </a:rPr>
              <a:t>解釈</a:t>
            </a:r>
            <a:r>
              <a:rPr lang="ja-JP" altLang="en-US" sz="4000" dirty="0" smtClean="0">
                <a:latin typeface="+mj-ea"/>
                <a:ea typeface="+mj-ea"/>
              </a:rPr>
              <a:t>は可能。</a:t>
            </a:r>
            <a:endParaRPr lang="en-US" altLang="ja-JP" sz="4000" dirty="0" smtClean="0">
              <a:latin typeface="+mj-ea"/>
              <a:ea typeface="+mj-ea"/>
            </a:endParaRPr>
          </a:p>
          <a:p>
            <a:r>
              <a:rPr kumimoji="1" lang="ja-JP" altLang="en-US" sz="4000" dirty="0" smtClean="0">
                <a:latin typeface="+mj-ea"/>
                <a:ea typeface="+mj-ea"/>
              </a:rPr>
              <a:t>今の</a:t>
            </a:r>
            <a:r>
              <a:rPr kumimoji="1" lang="en-US" altLang="ja-JP" sz="4000" dirty="0" smtClean="0">
                <a:latin typeface="+mj-ea"/>
                <a:ea typeface="+mj-ea"/>
              </a:rPr>
              <a:t>3IVs</a:t>
            </a:r>
            <a:r>
              <a:rPr kumimoji="1" lang="ja-JP" altLang="en-US" sz="4000" dirty="0" smtClean="0">
                <a:latin typeface="+mj-ea"/>
                <a:ea typeface="+mj-ea"/>
              </a:rPr>
              <a:t>の場合</a:t>
            </a:r>
            <a:r>
              <a:rPr kumimoji="1" lang="ja-JP" altLang="en-US" sz="4000" dirty="0" err="1" smtClean="0">
                <a:latin typeface="+mj-ea"/>
                <a:ea typeface="+mj-ea"/>
              </a:rPr>
              <a:t>、、</a:t>
            </a:r>
            <a:endParaRPr kumimoji="1" lang="ja-JP" altLang="en-US" sz="4000" dirty="0">
              <a:latin typeface="+mj-ea"/>
              <a:ea typeface="+mj-ea"/>
            </a:endParaRPr>
          </a:p>
        </p:txBody>
      </p:sp>
      <p:pic>
        <p:nvPicPr>
          <p:cNvPr id="7" name="Picture 2" descr="\begin{align*}&#10;&amp;y = -0.189 x_1 + 0.780 x_2+ 0.469 x_3 - 0.582&#10;\end{al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771" y="3947325"/>
            <a:ext cx="9902421" cy="478942"/>
          </a:xfrm>
          <a:prstGeom prst="rect">
            <a:avLst/>
          </a:prstGeom>
          <a:noFill/>
          <a:extLst>
            <a:ext uri="{909E8E84-426E-40DD-AFC4-6F175D3DCCD1}">
              <a14:hiddenFill xmlns:a14="http://schemas.microsoft.com/office/drawing/2010/main">
                <a:solidFill>
                  <a:srgbClr val="FFFFFF"/>
                </a:solidFill>
              </a14:hiddenFill>
            </a:ext>
          </a:extLst>
        </p:spPr>
      </p:pic>
      <p:sp>
        <p:nvSpPr>
          <p:cNvPr id="8" name="角丸四角形 7"/>
          <p:cNvSpPr/>
          <p:nvPr/>
        </p:nvSpPr>
        <p:spPr bwMode="auto">
          <a:xfrm>
            <a:off x="3935859" y="3734991"/>
            <a:ext cx="2448272" cy="828092"/>
          </a:xfrm>
          <a:prstGeom prst="round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9" name="テキスト ボックス 8"/>
          <p:cNvSpPr txBox="1"/>
          <p:nvPr/>
        </p:nvSpPr>
        <p:spPr>
          <a:xfrm>
            <a:off x="983531" y="4779107"/>
            <a:ext cx="10956846" cy="2554545"/>
          </a:xfrm>
          <a:prstGeom prst="rect">
            <a:avLst/>
          </a:prstGeom>
          <a:noFill/>
        </p:spPr>
        <p:txBody>
          <a:bodyPr wrap="none" rtlCol="0">
            <a:spAutoFit/>
          </a:bodyPr>
          <a:lstStyle/>
          <a:p>
            <a:r>
              <a:rPr lang="ja-JP" altLang="en-US" sz="4000" dirty="0">
                <a:latin typeface="+mj-ea"/>
                <a:ea typeface="+mj-ea"/>
              </a:rPr>
              <a:t>②</a:t>
            </a:r>
            <a:r>
              <a:rPr kumimoji="1" lang="ja-JP" altLang="en-US" sz="4000" dirty="0" smtClean="0">
                <a:latin typeface="+mj-ea"/>
                <a:ea typeface="+mj-ea"/>
              </a:rPr>
              <a:t>同程度に持ち運びしやすいなら、小型軽量で</a:t>
            </a:r>
            <a:endParaRPr kumimoji="1" lang="en-US" altLang="ja-JP" sz="4000" dirty="0" smtClean="0">
              <a:latin typeface="+mj-ea"/>
              <a:ea typeface="+mj-ea"/>
            </a:endParaRPr>
          </a:p>
          <a:p>
            <a:r>
              <a:rPr lang="ja-JP" altLang="en-US" sz="4000" dirty="0">
                <a:latin typeface="+mj-ea"/>
                <a:ea typeface="+mj-ea"/>
              </a:rPr>
              <a:t>　</a:t>
            </a:r>
            <a:r>
              <a:rPr kumimoji="1" lang="ja-JP" altLang="en-US" sz="4000" dirty="0" smtClean="0">
                <a:latin typeface="+mj-ea"/>
                <a:ea typeface="+mj-ea"/>
              </a:rPr>
              <a:t>ない方が満足度が高い</a:t>
            </a:r>
            <a:r>
              <a:rPr kumimoji="1" lang="ja-JP" altLang="en-US" sz="4000" dirty="0" err="1" smtClean="0">
                <a:latin typeface="+mj-ea"/>
                <a:ea typeface="+mj-ea"/>
              </a:rPr>
              <a:t>、、</a:t>
            </a:r>
            <a:r>
              <a:rPr kumimoji="1" lang="ja-JP" altLang="en-US" sz="4000" dirty="0" smtClean="0">
                <a:latin typeface="+mj-ea"/>
                <a:ea typeface="+mj-ea"/>
              </a:rPr>
              <a:t>？</a:t>
            </a:r>
            <a:endParaRPr kumimoji="1" lang="en-US" altLang="ja-JP" sz="4000" dirty="0" smtClean="0">
              <a:latin typeface="+mj-ea"/>
              <a:ea typeface="+mj-ea"/>
            </a:endParaRPr>
          </a:p>
          <a:p>
            <a:endParaRPr lang="en-US" altLang="ja-JP" sz="4000" dirty="0">
              <a:latin typeface="+mj-ea"/>
              <a:ea typeface="+mj-ea"/>
            </a:endParaRPr>
          </a:p>
          <a:p>
            <a:r>
              <a:rPr kumimoji="1" lang="ja-JP" altLang="en-US" sz="4000" dirty="0" smtClean="0">
                <a:latin typeface="+mj-ea"/>
                <a:ea typeface="+mj-ea"/>
              </a:rPr>
              <a:t>→　そう？</a:t>
            </a:r>
            <a:endParaRPr kumimoji="1" lang="ja-JP" altLang="en-US" sz="4000" dirty="0">
              <a:latin typeface="+mj-ea"/>
              <a:ea typeface="+mj-ea"/>
            </a:endParaRPr>
          </a:p>
        </p:txBody>
      </p:sp>
    </p:spTree>
    <p:extLst>
      <p:ext uri="{BB962C8B-B14F-4D97-AF65-F5344CB8AC3E}">
        <p14:creationId xmlns:p14="http://schemas.microsoft.com/office/powerpoint/2010/main" val="37186370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a:t>
            </a:fld>
            <a:endParaRPr lang="en-US" altLang="ja-JP" dirty="0"/>
          </a:p>
        </p:txBody>
      </p:sp>
      <p:pic>
        <p:nvPicPr>
          <p:cNvPr id="6" name="図 5"/>
          <p:cNvPicPr>
            <a:picLocks noChangeAspect="1"/>
          </p:cNvPicPr>
          <p:nvPr/>
        </p:nvPicPr>
        <p:blipFill>
          <a:blip r:embed="rId2"/>
          <a:stretch>
            <a:fillRect/>
          </a:stretch>
        </p:blipFill>
        <p:spPr>
          <a:xfrm>
            <a:off x="6341780" y="4311055"/>
            <a:ext cx="10171634" cy="4702562"/>
          </a:xfrm>
          <a:prstGeom prst="rect">
            <a:avLst/>
          </a:prstGeom>
          <a:solidFill>
            <a:schemeClr val="bg1"/>
          </a:solidFill>
          <a:ln>
            <a:solidFill>
              <a:schemeClr val="accent4"/>
            </a:solidFill>
          </a:ln>
          <a:effectLst>
            <a:outerShdw blurRad="50800" dist="38100" dir="2700000" algn="tl" rotWithShape="0">
              <a:prstClr val="black">
                <a:alpha val="40000"/>
              </a:prstClr>
            </a:outerShdw>
          </a:effectLst>
        </p:spPr>
      </p:pic>
      <p:sp>
        <p:nvSpPr>
          <p:cNvPr id="7" name="角丸四角形 6"/>
          <p:cNvSpPr/>
          <p:nvPr/>
        </p:nvSpPr>
        <p:spPr>
          <a:xfrm>
            <a:off x="6024091" y="6975351"/>
            <a:ext cx="10369152" cy="792088"/>
          </a:xfrm>
          <a:prstGeom prst="round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4000">
              <a:latin typeface="+mj-ea"/>
              <a:ea typeface="+mj-ea"/>
            </a:endParaRPr>
          </a:p>
        </p:txBody>
      </p:sp>
      <p:sp>
        <p:nvSpPr>
          <p:cNvPr id="8" name="タイトル 1"/>
          <p:cNvSpPr>
            <a:spLocks noGrp="1"/>
          </p:cNvSpPr>
          <p:nvPr>
            <p:ph type="title"/>
          </p:nvPr>
        </p:nvSpPr>
        <p:spPr>
          <a:xfrm>
            <a:off x="376891" y="3086919"/>
            <a:ext cx="16553996" cy="1413515"/>
          </a:xfrm>
        </p:spPr>
        <p:txBody>
          <a:bodyPr>
            <a:normAutofit/>
          </a:bodyPr>
          <a:lstStyle/>
          <a:p>
            <a:pPr algn="ctr"/>
            <a:r>
              <a:rPr kumimoji="1" lang="ja-JP" altLang="en-US" dirty="0" smtClean="0"/>
              <a:t>手順⑥：多重共線性の確認</a:t>
            </a:r>
            <a:endParaRPr kumimoji="1" lang="ja-JP" altLang="en-US" dirty="0"/>
          </a:p>
        </p:txBody>
      </p:sp>
    </p:spTree>
    <p:extLst>
      <p:ext uri="{BB962C8B-B14F-4D97-AF65-F5344CB8AC3E}">
        <p14:creationId xmlns:p14="http://schemas.microsoft.com/office/powerpoint/2010/main" val="6143767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各要因の関係</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30</a:t>
            </a:fld>
            <a:endParaRPr lang="en-US" altLang="ja-JP" dirty="0"/>
          </a:p>
        </p:txBody>
      </p:sp>
      <p:sp>
        <p:nvSpPr>
          <p:cNvPr id="6" name="テキスト ボックス 5"/>
          <p:cNvSpPr txBox="1"/>
          <p:nvPr/>
        </p:nvSpPr>
        <p:spPr>
          <a:xfrm>
            <a:off x="1271563" y="1790775"/>
            <a:ext cx="13008689" cy="5632311"/>
          </a:xfrm>
          <a:prstGeom prst="rect">
            <a:avLst/>
          </a:prstGeom>
          <a:noFill/>
        </p:spPr>
        <p:txBody>
          <a:bodyPr wrap="none" rtlCol="0">
            <a:spAutoFit/>
          </a:bodyPr>
          <a:lstStyle/>
          <a:p>
            <a:r>
              <a:rPr kumimoji="1" lang="ja-JP" altLang="en-US" sz="4000" dirty="0" smtClean="0">
                <a:latin typeface="+mj-ea"/>
                <a:ea typeface="+mj-ea"/>
              </a:rPr>
              <a:t>「小型である」ことは、良いことだけではない。</a:t>
            </a:r>
            <a:endParaRPr kumimoji="1" lang="en-US" altLang="ja-JP" sz="4000" dirty="0" smtClean="0">
              <a:latin typeface="+mj-ea"/>
              <a:ea typeface="+mj-ea"/>
            </a:endParaRPr>
          </a:p>
          <a:p>
            <a:r>
              <a:rPr lang="ja-JP" altLang="en-US" sz="4000" dirty="0" smtClean="0">
                <a:latin typeface="+mj-ea"/>
                <a:ea typeface="+mj-ea"/>
              </a:rPr>
              <a:t>・ファインダーが小さくみにくい</a:t>
            </a:r>
            <a:endParaRPr lang="en-US" altLang="ja-JP" sz="4000" dirty="0" smtClean="0">
              <a:latin typeface="+mj-ea"/>
              <a:ea typeface="+mj-ea"/>
            </a:endParaRPr>
          </a:p>
          <a:p>
            <a:r>
              <a:rPr kumimoji="1" lang="ja-JP" altLang="en-US" sz="4000" dirty="0" smtClean="0">
                <a:latin typeface="+mj-ea"/>
                <a:ea typeface="+mj-ea"/>
              </a:rPr>
              <a:t>・操作部分が小さく使いにくい</a:t>
            </a:r>
            <a:endParaRPr kumimoji="1" lang="en-US" altLang="ja-JP" sz="4000" dirty="0" smtClean="0">
              <a:latin typeface="+mj-ea"/>
              <a:ea typeface="+mj-ea"/>
            </a:endParaRPr>
          </a:p>
          <a:p>
            <a:r>
              <a:rPr lang="ja-JP" altLang="en-US" sz="4000" dirty="0" smtClean="0">
                <a:latin typeface="+mj-ea"/>
                <a:ea typeface="+mj-ea"/>
              </a:rPr>
              <a:t>・手振れしやすい</a:t>
            </a:r>
            <a:r>
              <a:rPr lang="ja-JP" altLang="en-US" sz="4000" dirty="0" err="1" smtClean="0">
                <a:latin typeface="+mj-ea"/>
                <a:ea typeface="+mj-ea"/>
              </a:rPr>
              <a:t>、、</a:t>
            </a:r>
            <a:endParaRPr lang="en-US" altLang="ja-JP" sz="4000" dirty="0" smtClean="0">
              <a:latin typeface="+mj-ea"/>
              <a:ea typeface="+mj-ea"/>
            </a:endParaRPr>
          </a:p>
          <a:p>
            <a:endParaRPr kumimoji="1" lang="en-US" altLang="ja-JP" sz="4000" dirty="0">
              <a:latin typeface="+mj-ea"/>
              <a:ea typeface="+mj-ea"/>
            </a:endParaRPr>
          </a:p>
          <a:p>
            <a:r>
              <a:rPr lang="ja-JP" altLang="en-US" sz="4000" dirty="0" smtClean="0">
                <a:latin typeface="+mj-ea"/>
                <a:ea typeface="+mj-ea"/>
              </a:rPr>
              <a:t>一</a:t>
            </a:r>
            <a:r>
              <a:rPr lang="ja-JP" altLang="en-US" sz="4000" dirty="0">
                <a:latin typeface="+mj-ea"/>
                <a:ea typeface="+mj-ea"/>
              </a:rPr>
              <a:t>方</a:t>
            </a:r>
            <a:r>
              <a:rPr lang="ja-JP" altLang="en-US" sz="4000" dirty="0" smtClean="0">
                <a:latin typeface="+mj-ea"/>
                <a:ea typeface="+mj-ea"/>
              </a:rPr>
              <a:t>、小型化がもたらす利点は「持ち運びしやすさ」を</a:t>
            </a:r>
            <a:endParaRPr lang="en-US" altLang="ja-JP" sz="4000" dirty="0" smtClean="0">
              <a:latin typeface="+mj-ea"/>
              <a:ea typeface="+mj-ea"/>
            </a:endParaRPr>
          </a:p>
          <a:p>
            <a:r>
              <a:rPr lang="ja-JP" altLang="en-US" sz="4000" dirty="0" smtClean="0">
                <a:latin typeface="+mj-ea"/>
                <a:ea typeface="+mj-ea"/>
              </a:rPr>
              <a:t>もたら</a:t>
            </a:r>
            <a:r>
              <a:rPr lang="ja-JP" altLang="en-US" sz="4000" dirty="0">
                <a:latin typeface="+mj-ea"/>
                <a:ea typeface="+mj-ea"/>
              </a:rPr>
              <a:t>す</a:t>
            </a:r>
            <a:r>
              <a:rPr lang="ja-JP" altLang="en-US" sz="4000" dirty="0" smtClean="0">
                <a:latin typeface="+mj-ea"/>
                <a:ea typeface="+mj-ea"/>
              </a:rPr>
              <a:t>こと。</a:t>
            </a:r>
            <a:endParaRPr lang="en-US" altLang="ja-JP" sz="4000" dirty="0" smtClean="0">
              <a:latin typeface="+mj-ea"/>
              <a:ea typeface="+mj-ea"/>
            </a:endParaRPr>
          </a:p>
          <a:p>
            <a:endParaRPr lang="en-US" altLang="ja-JP" sz="4000" dirty="0">
              <a:latin typeface="+mj-ea"/>
              <a:ea typeface="+mj-ea"/>
            </a:endParaRPr>
          </a:p>
          <a:p>
            <a:r>
              <a:rPr lang="ja-JP" altLang="en-US" sz="4000" dirty="0" smtClean="0">
                <a:latin typeface="+mj-ea"/>
                <a:ea typeface="+mj-ea"/>
              </a:rPr>
              <a:t>これらの関係をパス図にしてみましょう。</a:t>
            </a:r>
            <a:endParaRPr kumimoji="1" lang="ja-JP" altLang="en-US" sz="4000" dirty="0">
              <a:latin typeface="+mj-ea"/>
              <a:ea typeface="+mj-ea"/>
            </a:endParaRPr>
          </a:p>
        </p:txBody>
      </p:sp>
    </p:spTree>
    <p:extLst>
      <p:ext uri="{BB962C8B-B14F-4D97-AF65-F5344CB8AC3E}">
        <p14:creationId xmlns:p14="http://schemas.microsoft.com/office/powerpoint/2010/main" val="10258860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各要因の関係</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31</a:t>
            </a:fld>
            <a:endParaRPr lang="en-US" altLang="ja-JP" dirty="0"/>
          </a:p>
        </p:txBody>
      </p:sp>
      <p:sp>
        <p:nvSpPr>
          <p:cNvPr id="6" name="角丸四角形 5"/>
          <p:cNvSpPr/>
          <p:nvPr/>
        </p:nvSpPr>
        <p:spPr bwMode="auto">
          <a:xfrm>
            <a:off x="6672163" y="4167039"/>
            <a:ext cx="4068452" cy="864096"/>
          </a:xfrm>
          <a:prstGeom prst="roundRect">
            <a:avLst/>
          </a:prstGeom>
          <a:solidFill>
            <a:srgbClr val="FFCCFF"/>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7" name="テキスト ボックス 6"/>
          <p:cNvSpPr txBox="1"/>
          <p:nvPr/>
        </p:nvSpPr>
        <p:spPr>
          <a:xfrm>
            <a:off x="6938123" y="4239047"/>
            <a:ext cx="3262432" cy="707886"/>
          </a:xfrm>
          <a:prstGeom prst="rect">
            <a:avLst/>
          </a:prstGeom>
          <a:noFill/>
        </p:spPr>
        <p:txBody>
          <a:bodyPr wrap="none" rtlCol="0">
            <a:spAutoFit/>
          </a:bodyPr>
          <a:lstStyle/>
          <a:p>
            <a:r>
              <a:rPr kumimoji="1" lang="ja-JP" altLang="en-US" sz="4000" dirty="0" smtClean="0">
                <a:latin typeface="+mj-ea"/>
                <a:ea typeface="+mj-ea"/>
              </a:rPr>
              <a:t>操作しやすい</a:t>
            </a:r>
            <a:endParaRPr kumimoji="1" lang="ja-JP" altLang="en-US" sz="4000" dirty="0">
              <a:latin typeface="+mj-ea"/>
              <a:ea typeface="+mj-ea"/>
            </a:endParaRPr>
          </a:p>
        </p:txBody>
      </p:sp>
      <p:sp>
        <p:nvSpPr>
          <p:cNvPr id="8" name="角丸四角形 7"/>
          <p:cNvSpPr/>
          <p:nvPr/>
        </p:nvSpPr>
        <p:spPr bwMode="auto">
          <a:xfrm>
            <a:off x="6744171" y="6507299"/>
            <a:ext cx="4068452" cy="864096"/>
          </a:xfrm>
          <a:prstGeom prst="roundRect">
            <a:avLst/>
          </a:prstGeom>
          <a:solidFill>
            <a:srgbClr val="FFCCFF"/>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9" name="テキスト ボックス 8"/>
          <p:cNvSpPr txBox="1"/>
          <p:nvPr/>
        </p:nvSpPr>
        <p:spPr>
          <a:xfrm>
            <a:off x="6744171" y="6627505"/>
            <a:ext cx="4288353" cy="707886"/>
          </a:xfrm>
          <a:prstGeom prst="rect">
            <a:avLst/>
          </a:prstGeom>
          <a:noFill/>
        </p:spPr>
        <p:txBody>
          <a:bodyPr wrap="none" rtlCol="0">
            <a:spAutoFit/>
          </a:bodyPr>
          <a:lstStyle/>
          <a:p>
            <a:r>
              <a:rPr lang="ja-JP" altLang="en-US" sz="4000" dirty="0">
                <a:latin typeface="+mj-ea"/>
                <a:ea typeface="+mj-ea"/>
              </a:rPr>
              <a:t>持ち運び</a:t>
            </a:r>
            <a:r>
              <a:rPr lang="ja-JP" altLang="en-US" sz="4000" dirty="0" smtClean="0">
                <a:latin typeface="+mj-ea"/>
                <a:ea typeface="+mj-ea"/>
              </a:rPr>
              <a:t>しやすさ</a:t>
            </a:r>
            <a:endParaRPr kumimoji="1" lang="ja-JP" altLang="en-US" sz="4000" dirty="0">
              <a:latin typeface="+mj-ea"/>
              <a:ea typeface="+mj-ea"/>
            </a:endParaRPr>
          </a:p>
        </p:txBody>
      </p:sp>
      <p:sp>
        <p:nvSpPr>
          <p:cNvPr id="10" name="角丸四角形 9"/>
          <p:cNvSpPr/>
          <p:nvPr/>
        </p:nvSpPr>
        <p:spPr bwMode="auto">
          <a:xfrm>
            <a:off x="1235559" y="5247159"/>
            <a:ext cx="4068452" cy="864096"/>
          </a:xfrm>
          <a:prstGeom prst="roundRect">
            <a:avLst/>
          </a:prstGeom>
          <a:solidFill>
            <a:srgbClr val="FFCCFF"/>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1" name="テキスト ボックス 10"/>
          <p:cNvSpPr txBox="1"/>
          <p:nvPr/>
        </p:nvSpPr>
        <p:spPr>
          <a:xfrm>
            <a:off x="1312594" y="5367365"/>
            <a:ext cx="3775393" cy="707886"/>
          </a:xfrm>
          <a:prstGeom prst="rect">
            <a:avLst/>
          </a:prstGeom>
          <a:noFill/>
        </p:spPr>
        <p:txBody>
          <a:bodyPr wrap="none" rtlCol="0">
            <a:spAutoFit/>
          </a:bodyPr>
          <a:lstStyle/>
          <a:p>
            <a:r>
              <a:rPr lang="ja-JP" altLang="en-US" sz="4000" dirty="0" smtClean="0">
                <a:latin typeface="+mj-ea"/>
                <a:ea typeface="+mj-ea"/>
              </a:rPr>
              <a:t>小型軽量である</a:t>
            </a:r>
            <a:endParaRPr kumimoji="1" lang="ja-JP" altLang="en-US" sz="4000" dirty="0">
              <a:latin typeface="+mj-ea"/>
              <a:ea typeface="+mj-ea"/>
            </a:endParaRPr>
          </a:p>
        </p:txBody>
      </p:sp>
      <p:sp>
        <p:nvSpPr>
          <p:cNvPr id="12" name="角丸四角形 11"/>
          <p:cNvSpPr/>
          <p:nvPr/>
        </p:nvSpPr>
        <p:spPr bwMode="auto">
          <a:xfrm>
            <a:off x="12288787" y="5175151"/>
            <a:ext cx="4068452" cy="864096"/>
          </a:xfrm>
          <a:prstGeom prst="roundRect">
            <a:avLst/>
          </a:prstGeom>
          <a:solidFill>
            <a:srgbClr val="FFCCFF"/>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3" name="テキスト ボックス 12"/>
          <p:cNvSpPr txBox="1"/>
          <p:nvPr/>
        </p:nvSpPr>
        <p:spPr>
          <a:xfrm>
            <a:off x="12365822" y="5295357"/>
            <a:ext cx="3262432" cy="707886"/>
          </a:xfrm>
          <a:prstGeom prst="rect">
            <a:avLst/>
          </a:prstGeom>
          <a:noFill/>
        </p:spPr>
        <p:txBody>
          <a:bodyPr wrap="none" rtlCol="0">
            <a:spAutoFit/>
          </a:bodyPr>
          <a:lstStyle/>
          <a:p>
            <a:r>
              <a:rPr lang="ja-JP" altLang="en-US" sz="4000" dirty="0" smtClean="0">
                <a:latin typeface="+mj-ea"/>
                <a:ea typeface="+mj-ea"/>
              </a:rPr>
              <a:t>ユーザ満足度</a:t>
            </a:r>
            <a:endParaRPr kumimoji="1" lang="ja-JP" altLang="en-US" sz="4000" dirty="0">
              <a:latin typeface="+mj-ea"/>
              <a:ea typeface="+mj-ea"/>
            </a:endParaRPr>
          </a:p>
        </p:txBody>
      </p:sp>
      <p:cxnSp>
        <p:nvCxnSpPr>
          <p:cNvPr id="15" name="直線矢印コネクタ 14"/>
          <p:cNvCxnSpPr>
            <a:stCxn id="10" idx="3"/>
            <a:endCxn id="6" idx="1"/>
          </p:cNvCxnSpPr>
          <p:nvPr/>
        </p:nvCxnSpPr>
        <p:spPr bwMode="auto">
          <a:xfrm flipV="1">
            <a:off x="5304011" y="4599087"/>
            <a:ext cx="1368152" cy="10801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直線矢印コネクタ 15"/>
          <p:cNvCxnSpPr>
            <a:stCxn id="10" idx="3"/>
            <a:endCxn id="9" idx="1"/>
          </p:cNvCxnSpPr>
          <p:nvPr/>
        </p:nvCxnSpPr>
        <p:spPr bwMode="auto">
          <a:xfrm>
            <a:off x="5304011" y="5679207"/>
            <a:ext cx="1440160" cy="130224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直線矢印コネクタ 18"/>
          <p:cNvCxnSpPr>
            <a:stCxn id="10" idx="3"/>
            <a:endCxn id="12" idx="1"/>
          </p:cNvCxnSpPr>
          <p:nvPr/>
        </p:nvCxnSpPr>
        <p:spPr bwMode="auto">
          <a:xfrm flipV="1">
            <a:off x="5304011" y="5607199"/>
            <a:ext cx="6984776" cy="720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3" name="直線矢印コネクタ 22"/>
          <p:cNvCxnSpPr>
            <a:stCxn id="6" idx="3"/>
            <a:endCxn id="12" idx="1"/>
          </p:cNvCxnSpPr>
          <p:nvPr/>
        </p:nvCxnSpPr>
        <p:spPr bwMode="auto">
          <a:xfrm>
            <a:off x="10740615" y="4599087"/>
            <a:ext cx="1548172" cy="100811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6" name="直線矢印コネクタ 25"/>
          <p:cNvCxnSpPr>
            <a:endCxn id="12" idx="1"/>
          </p:cNvCxnSpPr>
          <p:nvPr/>
        </p:nvCxnSpPr>
        <p:spPr bwMode="auto">
          <a:xfrm flipV="1">
            <a:off x="10920635" y="5607199"/>
            <a:ext cx="1368152" cy="13321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10242" name="Picture 2" descr="\begin{align*}&#10;&amp;-0.189&#10;%&amp;z_2 = 0.842 z_1&#10;%5&amp;y = -0.189 x_1 + 0.780 x_2+ 0.469 x_3 - 0.582&#10;\end{al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4937" y="5753497"/>
            <a:ext cx="125730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begin{align*}&#10;&amp;0.469&#10;%&amp;z_2 = 0.842 z_1&#10;%5&amp;y = -0.189 x_1 + 0.780 x_2+ 0.469 x_3 - 0.582&#10;\end{ali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80675" y="4637373"/>
            <a:ext cx="885825"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begin{align*}&#10;&amp;0.780&#10;%&amp;z_2 = 0.842 z_1&#10;%5&amp;y = -0.189 x_1 + 0.780 x_2+ 0.469 x_3 - 0.582&#10;\end{ali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23587" y="6333182"/>
            <a:ext cx="895350" cy="276225"/>
          </a:xfrm>
          <a:prstGeom prst="rect">
            <a:avLst/>
          </a:prstGeom>
          <a:noFill/>
          <a:extLst>
            <a:ext uri="{909E8E84-426E-40DD-AFC4-6F175D3DCCD1}">
              <a14:hiddenFill xmlns:a14="http://schemas.microsoft.com/office/drawing/2010/main">
                <a:solidFill>
                  <a:srgbClr val="FFFFFF"/>
                </a:solidFill>
              </a14:hiddenFill>
            </a:ext>
          </a:extLst>
        </p:spPr>
      </p:pic>
      <p:sp>
        <p:nvSpPr>
          <p:cNvPr id="32" name="テキスト ボックス 31"/>
          <p:cNvSpPr txBox="1"/>
          <p:nvPr/>
        </p:nvSpPr>
        <p:spPr>
          <a:xfrm>
            <a:off x="1271563" y="2042803"/>
            <a:ext cx="12474890" cy="1754326"/>
          </a:xfrm>
          <a:prstGeom prst="rect">
            <a:avLst/>
          </a:prstGeom>
          <a:noFill/>
        </p:spPr>
        <p:txBody>
          <a:bodyPr wrap="none" rtlCol="0">
            <a:spAutoFit/>
          </a:bodyPr>
          <a:lstStyle/>
          <a:p>
            <a:r>
              <a:rPr kumimoji="1" lang="ja-JP" altLang="en-US" sz="3600" dirty="0" smtClean="0">
                <a:latin typeface="+mj-ea"/>
                <a:ea typeface="+mj-ea"/>
              </a:rPr>
              <a:t>数字は</a:t>
            </a:r>
            <a:r>
              <a:rPr kumimoji="1" lang="en-US" altLang="ja-JP" sz="3600" dirty="0" smtClean="0">
                <a:latin typeface="+mj-ea"/>
                <a:ea typeface="+mj-ea"/>
              </a:rPr>
              <a:t>3</a:t>
            </a:r>
            <a:r>
              <a:rPr kumimoji="1" lang="ja-JP" altLang="en-US" sz="3600" dirty="0" smtClean="0">
                <a:latin typeface="+mj-ea"/>
                <a:ea typeface="+mj-ea"/>
              </a:rPr>
              <a:t>個の説明変数を用いたモデルにおける偏回帰係数。</a:t>
            </a:r>
            <a:endParaRPr kumimoji="1" lang="en-US" altLang="ja-JP" sz="3600" dirty="0" smtClean="0">
              <a:latin typeface="+mj-ea"/>
              <a:ea typeface="+mj-ea"/>
            </a:endParaRPr>
          </a:p>
          <a:p>
            <a:r>
              <a:rPr lang="ja-JP" altLang="en-US" sz="3600" dirty="0" smtClean="0">
                <a:latin typeface="+mj-ea"/>
                <a:ea typeface="+mj-ea"/>
              </a:rPr>
              <a:t>更に、「持ち運びしやすさ」を「小型軽量である」で</a:t>
            </a:r>
            <a:endParaRPr lang="en-US" altLang="ja-JP" sz="3600" dirty="0" smtClean="0">
              <a:latin typeface="+mj-ea"/>
              <a:ea typeface="+mj-ea"/>
            </a:endParaRPr>
          </a:p>
          <a:p>
            <a:r>
              <a:rPr kumimoji="1" lang="ja-JP" altLang="en-US" sz="3600" dirty="0">
                <a:latin typeface="+mj-ea"/>
                <a:ea typeface="+mj-ea"/>
              </a:rPr>
              <a:t>単回帰</a:t>
            </a:r>
            <a:r>
              <a:rPr kumimoji="1" lang="ja-JP" altLang="en-US" sz="3600" dirty="0" smtClean="0">
                <a:latin typeface="+mj-ea"/>
                <a:ea typeface="+mj-ea"/>
              </a:rPr>
              <a:t>分析（標準化せず）すると</a:t>
            </a:r>
            <a:r>
              <a:rPr kumimoji="1" lang="ja-JP" altLang="en-US" sz="3600" dirty="0" err="1" smtClean="0">
                <a:latin typeface="+mj-ea"/>
                <a:ea typeface="+mj-ea"/>
              </a:rPr>
              <a:t>、、</a:t>
            </a:r>
            <a:endParaRPr kumimoji="1" lang="ja-JP" altLang="en-US" sz="3600" dirty="0">
              <a:latin typeface="+mj-ea"/>
              <a:ea typeface="+mj-ea"/>
            </a:endParaRPr>
          </a:p>
        </p:txBody>
      </p:sp>
    </p:spTree>
    <p:extLst>
      <p:ext uri="{BB962C8B-B14F-4D97-AF65-F5344CB8AC3E}">
        <p14:creationId xmlns:p14="http://schemas.microsoft.com/office/powerpoint/2010/main" val="22598303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各要因の関係</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32</a:t>
            </a:fld>
            <a:endParaRPr lang="en-US" altLang="ja-JP" dirty="0"/>
          </a:p>
        </p:txBody>
      </p:sp>
      <p:sp>
        <p:nvSpPr>
          <p:cNvPr id="6" name="角丸四角形 5"/>
          <p:cNvSpPr/>
          <p:nvPr/>
        </p:nvSpPr>
        <p:spPr bwMode="auto">
          <a:xfrm>
            <a:off x="6672163" y="4167039"/>
            <a:ext cx="4068452" cy="864096"/>
          </a:xfrm>
          <a:prstGeom prst="roundRect">
            <a:avLst/>
          </a:prstGeom>
          <a:solidFill>
            <a:srgbClr val="FFCCFF"/>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7" name="テキスト ボックス 6"/>
          <p:cNvSpPr txBox="1"/>
          <p:nvPr/>
        </p:nvSpPr>
        <p:spPr>
          <a:xfrm>
            <a:off x="6938123" y="4239047"/>
            <a:ext cx="3262432" cy="707886"/>
          </a:xfrm>
          <a:prstGeom prst="rect">
            <a:avLst/>
          </a:prstGeom>
          <a:noFill/>
        </p:spPr>
        <p:txBody>
          <a:bodyPr wrap="none" rtlCol="0">
            <a:spAutoFit/>
          </a:bodyPr>
          <a:lstStyle/>
          <a:p>
            <a:r>
              <a:rPr kumimoji="1" lang="ja-JP" altLang="en-US" sz="4000" dirty="0" smtClean="0">
                <a:latin typeface="+mj-ea"/>
                <a:ea typeface="+mj-ea"/>
              </a:rPr>
              <a:t>操作しやすい</a:t>
            </a:r>
            <a:endParaRPr kumimoji="1" lang="ja-JP" altLang="en-US" sz="4000" dirty="0">
              <a:latin typeface="+mj-ea"/>
              <a:ea typeface="+mj-ea"/>
            </a:endParaRPr>
          </a:p>
        </p:txBody>
      </p:sp>
      <p:sp>
        <p:nvSpPr>
          <p:cNvPr id="8" name="角丸四角形 7"/>
          <p:cNvSpPr/>
          <p:nvPr/>
        </p:nvSpPr>
        <p:spPr bwMode="auto">
          <a:xfrm>
            <a:off x="6744171" y="6507299"/>
            <a:ext cx="4068452" cy="864096"/>
          </a:xfrm>
          <a:prstGeom prst="roundRect">
            <a:avLst/>
          </a:prstGeom>
          <a:solidFill>
            <a:srgbClr val="FFCCFF"/>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9" name="テキスト ボックス 8"/>
          <p:cNvSpPr txBox="1"/>
          <p:nvPr/>
        </p:nvSpPr>
        <p:spPr>
          <a:xfrm>
            <a:off x="6744171" y="6627505"/>
            <a:ext cx="4288353" cy="707886"/>
          </a:xfrm>
          <a:prstGeom prst="rect">
            <a:avLst/>
          </a:prstGeom>
          <a:noFill/>
        </p:spPr>
        <p:txBody>
          <a:bodyPr wrap="none" rtlCol="0">
            <a:spAutoFit/>
          </a:bodyPr>
          <a:lstStyle/>
          <a:p>
            <a:r>
              <a:rPr lang="ja-JP" altLang="en-US" sz="4000" dirty="0">
                <a:latin typeface="+mj-ea"/>
                <a:ea typeface="+mj-ea"/>
              </a:rPr>
              <a:t>持ち運び</a:t>
            </a:r>
            <a:r>
              <a:rPr lang="ja-JP" altLang="en-US" sz="4000" dirty="0" smtClean="0">
                <a:latin typeface="+mj-ea"/>
                <a:ea typeface="+mj-ea"/>
              </a:rPr>
              <a:t>しやすさ</a:t>
            </a:r>
            <a:endParaRPr kumimoji="1" lang="ja-JP" altLang="en-US" sz="4000" dirty="0">
              <a:latin typeface="+mj-ea"/>
              <a:ea typeface="+mj-ea"/>
            </a:endParaRPr>
          </a:p>
        </p:txBody>
      </p:sp>
      <p:sp>
        <p:nvSpPr>
          <p:cNvPr id="10" name="角丸四角形 9"/>
          <p:cNvSpPr/>
          <p:nvPr/>
        </p:nvSpPr>
        <p:spPr bwMode="auto">
          <a:xfrm>
            <a:off x="1235559" y="5247159"/>
            <a:ext cx="4068452" cy="864096"/>
          </a:xfrm>
          <a:prstGeom prst="roundRect">
            <a:avLst/>
          </a:prstGeom>
          <a:solidFill>
            <a:srgbClr val="FFCCFF"/>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1" name="テキスト ボックス 10"/>
          <p:cNvSpPr txBox="1"/>
          <p:nvPr/>
        </p:nvSpPr>
        <p:spPr>
          <a:xfrm>
            <a:off x="1312594" y="5367365"/>
            <a:ext cx="3775393" cy="707886"/>
          </a:xfrm>
          <a:prstGeom prst="rect">
            <a:avLst/>
          </a:prstGeom>
          <a:noFill/>
        </p:spPr>
        <p:txBody>
          <a:bodyPr wrap="none" rtlCol="0">
            <a:spAutoFit/>
          </a:bodyPr>
          <a:lstStyle/>
          <a:p>
            <a:r>
              <a:rPr lang="ja-JP" altLang="en-US" sz="4000" dirty="0" smtClean="0">
                <a:latin typeface="+mj-ea"/>
                <a:ea typeface="+mj-ea"/>
              </a:rPr>
              <a:t>小型軽量である</a:t>
            </a:r>
            <a:endParaRPr kumimoji="1" lang="ja-JP" altLang="en-US" sz="4000" dirty="0">
              <a:latin typeface="+mj-ea"/>
              <a:ea typeface="+mj-ea"/>
            </a:endParaRPr>
          </a:p>
        </p:txBody>
      </p:sp>
      <p:sp>
        <p:nvSpPr>
          <p:cNvPr id="12" name="角丸四角形 11"/>
          <p:cNvSpPr/>
          <p:nvPr/>
        </p:nvSpPr>
        <p:spPr bwMode="auto">
          <a:xfrm>
            <a:off x="12288787" y="5175151"/>
            <a:ext cx="4068452" cy="864096"/>
          </a:xfrm>
          <a:prstGeom prst="roundRect">
            <a:avLst/>
          </a:prstGeom>
          <a:solidFill>
            <a:srgbClr val="FFCCFF"/>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3" name="テキスト ボックス 12"/>
          <p:cNvSpPr txBox="1"/>
          <p:nvPr/>
        </p:nvSpPr>
        <p:spPr>
          <a:xfrm>
            <a:off x="12365822" y="5295357"/>
            <a:ext cx="3262432" cy="707886"/>
          </a:xfrm>
          <a:prstGeom prst="rect">
            <a:avLst/>
          </a:prstGeom>
          <a:noFill/>
        </p:spPr>
        <p:txBody>
          <a:bodyPr wrap="none" rtlCol="0">
            <a:spAutoFit/>
          </a:bodyPr>
          <a:lstStyle/>
          <a:p>
            <a:r>
              <a:rPr lang="ja-JP" altLang="en-US" sz="4000" dirty="0" smtClean="0">
                <a:latin typeface="+mj-ea"/>
                <a:ea typeface="+mj-ea"/>
              </a:rPr>
              <a:t>ユーザ満足度</a:t>
            </a:r>
            <a:endParaRPr kumimoji="1" lang="ja-JP" altLang="en-US" sz="4000" dirty="0">
              <a:latin typeface="+mj-ea"/>
              <a:ea typeface="+mj-ea"/>
            </a:endParaRPr>
          </a:p>
        </p:txBody>
      </p:sp>
      <p:cxnSp>
        <p:nvCxnSpPr>
          <p:cNvPr id="15" name="直線矢印コネクタ 14"/>
          <p:cNvCxnSpPr>
            <a:stCxn id="10" idx="3"/>
            <a:endCxn id="6" idx="1"/>
          </p:cNvCxnSpPr>
          <p:nvPr/>
        </p:nvCxnSpPr>
        <p:spPr bwMode="auto">
          <a:xfrm flipV="1">
            <a:off x="5304011" y="4599087"/>
            <a:ext cx="1368152" cy="10801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直線矢印コネクタ 15"/>
          <p:cNvCxnSpPr>
            <a:stCxn id="10" idx="3"/>
            <a:endCxn id="9" idx="1"/>
          </p:cNvCxnSpPr>
          <p:nvPr/>
        </p:nvCxnSpPr>
        <p:spPr bwMode="auto">
          <a:xfrm>
            <a:off x="5304011" y="5679207"/>
            <a:ext cx="1440160" cy="130224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直線矢印コネクタ 18"/>
          <p:cNvCxnSpPr>
            <a:stCxn id="10" idx="3"/>
            <a:endCxn id="12" idx="1"/>
          </p:cNvCxnSpPr>
          <p:nvPr/>
        </p:nvCxnSpPr>
        <p:spPr bwMode="auto">
          <a:xfrm flipV="1">
            <a:off x="5304011" y="5607199"/>
            <a:ext cx="6984776" cy="720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3" name="直線矢印コネクタ 22"/>
          <p:cNvCxnSpPr>
            <a:stCxn id="6" idx="3"/>
            <a:endCxn id="12" idx="1"/>
          </p:cNvCxnSpPr>
          <p:nvPr/>
        </p:nvCxnSpPr>
        <p:spPr bwMode="auto">
          <a:xfrm>
            <a:off x="10740615" y="4599087"/>
            <a:ext cx="1548172" cy="100811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6" name="直線矢印コネクタ 25"/>
          <p:cNvCxnSpPr>
            <a:endCxn id="12" idx="1"/>
          </p:cNvCxnSpPr>
          <p:nvPr/>
        </p:nvCxnSpPr>
        <p:spPr bwMode="auto">
          <a:xfrm flipV="1">
            <a:off x="10920635" y="5607199"/>
            <a:ext cx="1368152" cy="13321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10242" name="Picture 2" descr="\begin{align*}&#10;&amp;-0.189&#10;%&amp;z_2 = 0.842 z_1&#10;%5&amp;y = -0.189 x_1 + 0.780 x_2+ 0.469 x_3 - 0.582&#10;\end{al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4937" y="5753497"/>
            <a:ext cx="125730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begin{align*}&#10;&amp;0.469&#10;%&amp;z_2 = 0.842 z_1&#10;%5&amp;y = -0.189 x_1 + 0.780 x_2+ 0.469 x_3 - 0.582&#10;\end{ali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80675" y="4637373"/>
            <a:ext cx="885825"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begin{align*}&#10;&amp;0.780&#10;%&amp;z_2 = 0.842 z_1&#10;%5&amp;y = -0.189 x_1 + 0.780 x_2+ 0.469 x_3 - 0.582&#10;\end{ali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23587" y="6333182"/>
            <a:ext cx="895350" cy="276225"/>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begin{align*}&#10;&amp;0.668&#10;%&amp;z_2 = 0.842 z_1&#10;%5&amp;y = -0.189 x_1 + 0.780 x_2+ 0.469 x_3 - 0.582&#10;\end{alig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6258" y="6411094"/>
            <a:ext cx="885825" cy="276225"/>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24" name="テキスト ボックス 23"/>
          <p:cNvSpPr txBox="1"/>
          <p:nvPr/>
        </p:nvSpPr>
        <p:spPr>
          <a:xfrm>
            <a:off x="1423963" y="7875451"/>
            <a:ext cx="15060533" cy="1323439"/>
          </a:xfrm>
          <a:prstGeom prst="rect">
            <a:avLst/>
          </a:prstGeom>
          <a:noFill/>
        </p:spPr>
        <p:txBody>
          <a:bodyPr wrap="none" rtlCol="0">
            <a:spAutoFit/>
          </a:bodyPr>
          <a:lstStyle/>
          <a:p>
            <a:r>
              <a:rPr kumimoji="1" lang="ja-JP" altLang="en-US" sz="4000" dirty="0" smtClean="0">
                <a:solidFill>
                  <a:srgbClr val="FF0000"/>
                </a:solidFill>
                <a:latin typeface="+mj-ea"/>
                <a:ea typeface="+mj-ea"/>
              </a:rPr>
              <a:t>「小型軽量である」ことは、「持ち運びしやすさ」につながり、</a:t>
            </a:r>
            <a:endParaRPr kumimoji="1" lang="en-US" altLang="ja-JP" sz="4000" dirty="0" smtClean="0">
              <a:solidFill>
                <a:srgbClr val="FF0000"/>
              </a:solidFill>
              <a:latin typeface="+mj-ea"/>
              <a:ea typeface="+mj-ea"/>
            </a:endParaRPr>
          </a:p>
          <a:p>
            <a:r>
              <a:rPr lang="ja-JP" altLang="en-US" sz="4000" dirty="0" smtClean="0">
                <a:solidFill>
                  <a:srgbClr val="FF0000"/>
                </a:solidFill>
                <a:latin typeface="+mj-ea"/>
                <a:ea typeface="+mj-ea"/>
              </a:rPr>
              <a:t>それがユーザ満足度に正の貢献をしていた（</a:t>
            </a:r>
            <a:r>
              <a:rPr lang="ja-JP" altLang="en-US" sz="4000" b="1" dirty="0" smtClean="0">
                <a:solidFill>
                  <a:srgbClr val="FF0000"/>
                </a:solidFill>
                <a:latin typeface="+mj-ea"/>
                <a:ea typeface="+mj-ea"/>
              </a:rPr>
              <a:t>間接効果</a:t>
            </a:r>
            <a:r>
              <a:rPr lang="ja-JP" altLang="en-US" sz="4000" dirty="0" smtClean="0">
                <a:solidFill>
                  <a:srgbClr val="FF0000"/>
                </a:solidFill>
                <a:latin typeface="+mj-ea"/>
                <a:ea typeface="+mj-ea"/>
              </a:rPr>
              <a:t>という）。</a:t>
            </a:r>
            <a:endParaRPr kumimoji="1" lang="ja-JP" altLang="en-US" sz="4000" dirty="0">
              <a:solidFill>
                <a:srgbClr val="FF0000"/>
              </a:solidFill>
              <a:latin typeface="+mj-ea"/>
              <a:ea typeface="+mj-ea"/>
            </a:endParaRPr>
          </a:p>
        </p:txBody>
      </p:sp>
      <p:sp>
        <p:nvSpPr>
          <p:cNvPr id="17" name="フリーフォーム 16"/>
          <p:cNvSpPr/>
          <p:nvPr/>
        </p:nvSpPr>
        <p:spPr bwMode="auto">
          <a:xfrm>
            <a:off x="3858016" y="6150279"/>
            <a:ext cx="9081370" cy="1553335"/>
          </a:xfrm>
          <a:custGeom>
            <a:avLst/>
            <a:gdLst>
              <a:gd name="connsiteX0" fmla="*/ 0 w 9081370"/>
              <a:gd name="connsiteY0" fmla="*/ 62631 h 1553335"/>
              <a:gd name="connsiteX1" fmla="*/ 4622105 w 9081370"/>
              <a:gd name="connsiteY1" fmla="*/ 1553228 h 1553335"/>
              <a:gd name="connsiteX2" fmla="*/ 9081370 w 9081370"/>
              <a:gd name="connsiteY2" fmla="*/ 0 h 1553335"/>
            </a:gdLst>
            <a:ahLst/>
            <a:cxnLst>
              <a:cxn ang="0">
                <a:pos x="connsiteX0" y="connsiteY0"/>
              </a:cxn>
              <a:cxn ang="0">
                <a:pos x="connsiteX1" y="connsiteY1"/>
              </a:cxn>
              <a:cxn ang="0">
                <a:pos x="connsiteX2" y="connsiteY2"/>
              </a:cxn>
            </a:cxnLst>
            <a:rect l="l" t="t" r="r" b="b"/>
            <a:pathLst>
              <a:path w="9081370" h="1553335">
                <a:moveTo>
                  <a:pt x="0" y="62631"/>
                </a:moveTo>
                <a:cubicBezTo>
                  <a:pt x="1554271" y="813149"/>
                  <a:pt x="3108543" y="1563667"/>
                  <a:pt x="4622105" y="1553228"/>
                </a:cubicBezTo>
                <a:cubicBezTo>
                  <a:pt x="6135667" y="1542790"/>
                  <a:pt x="7608518" y="771395"/>
                  <a:pt x="9081370" y="0"/>
                </a:cubicBezTo>
              </a:path>
            </a:pathLst>
          </a:custGeom>
          <a:noFill/>
          <a:ln w="7620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25" name="テキスト ボックス 24"/>
          <p:cNvSpPr txBox="1"/>
          <p:nvPr/>
        </p:nvSpPr>
        <p:spPr>
          <a:xfrm>
            <a:off x="1271563" y="2042803"/>
            <a:ext cx="12474890" cy="1754326"/>
          </a:xfrm>
          <a:prstGeom prst="rect">
            <a:avLst/>
          </a:prstGeom>
          <a:noFill/>
        </p:spPr>
        <p:txBody>
          <a:bodyPr wrap="none" rtlCol="0">
            <a:spAutoFit/>
          </a:bodyPr>
          <a:lstStyle/>
          <a:p>
            <a:r>
              <a:rPr kumimoji="1" lang="ja-JP" altLang="en-US" sz="3600" dirty="0" smtClean="0">
                <a:latin typeface="+mj-ea"/>
                <a:ea typeface="+mj-ea"/>
              </a:rPr>
              <a:t>数字は</a:t>
            </a:r>
            <a:r>
              <a:rPr kumimoji="1" lang="en-US" altLang="ja-JP" sz="3600" dirty="0" smtClean="0">
                <a:latin typeface="+mj-ea"/>
                <a:ea typeface="+mj-ea"/>
              </a:rPr>
              <a:t>3</a:t>
            </a:r>
            <a:r>
              <a:rPr kumimoji="1" lang="ja-JP" altLang="en-US" sz="3600" dirty="0" smtClean="0">
                <a:latin typeface="+mj-ea"/>
                <a:ea typeface="+mj-ea"/>
              </a:rPr>
              <a:t>個の説明変数を用いたモデルにおける偏回帰係数。</a:t>
            </a:r>
            <a:endParaRPr kumimoji="1" lang="en-US" altLang="ja-JP" sz="3600" dirty="0" smtClean="0">
              <a:latin typeface="+mj-ea"/>
              <a:ea typeface="+mj-ea"/>
            </a:endParaRPr>
          </a:p>
          <a:p>
            <a:r>
              <a:rPr lang="ja-JP" altLang="en-US" sz="3600" dirty="0" smtClean="0">
                <a:latin typeface="+mj-ea"/>
                <a:ea typeface="+mj-ea"/>
              </a:rPr>
              <a:t>更に、「持ち運びしやすさ」を「小型軽量である」で</a:t>
            </a:r>
            <a:endParaRPr lang="en-US" altLang="ja-JP" sz="3600" dirty="0" smtClean="0">
              <a:latin typeface="+mj-ea"/>
              <a:ea typeface="+mj-ea"/>
            </a:endParaRPr>
          </a:p>
          <a:p>
            <a:r>
              <a:rPr kumimoji="1" lang="ja-JP" altLang="en-US" sz="3600" dirty="0">
                <a:latin typeface="+mj-ea"/>
                <a:ea typeface="+mj-ea"/>
              </a:rPr>
              <a:t>単回帰</a:t>
            </a:r>
            <a:r>
              <a:rPr kumimoji="1" lang="ja-JP" altLang="en-US" sz="3600" dirty="0" smtClean="0">
                <a:latin typeface="+mj-ea"/>
                <a:ea typeface="+mj-ea"/>
              </a:rPr>
              <a:t>分析（標準化せず）すると</a:t>
            </a:r>
            <a:r>
              <a:rPr kumimoji="1" lang="ja-JP" altLang="en-US" sz="3600" dirty="0" err="1" smtClean="0">
                <a:latin typeface="+mj-ea"/>
                <a:ea typeface="+mj-ea"/>
              </a:rPr>
              <a:t>、、</a:t>
            </a:r>
            <a:r>
              <a:rPr kumimoji="1" lang="ja-JP" altLang="en-US" sz="3600" b="1" dirty="0" smtClean="0">
                <a:solidFill>
                  <a:srgbClr val="FF0000"/>
                </a:solidFill>
                <a:latin typeface="+mj-ea"/>
                <a:ea typeface="+mj-ea"/>
              </a:rPr>
              <a:t>正</a:t>
            </a:r>
            <a:r>
              <a:rPr kumimoji="1" lang="ja-JP" altLang="en-US" sz="3600" dirty="0" smtClean="0">
                <a:latin typeface="+mj-ea"/>
                <a:ea typeface="+mj-ea"/>
              </a:rPr>
              <a:t>の係数</a:t>
            </a:r>
            <a:endParaRPr kumimoji="1" lang="ja-JP" altLang="en-US" sz="3600" dirty="0">
              <a:latin typeface="+mj-ea"/>
              <a:ea typeface="+mj-ea"/>
            </a:endParaRPr>
          </a:p>
        </p:txBody>
      </p:sp>
    </p:spTree>
    <p:extLst>
      <p:ext uri="{BB962C8B-B14F-4D97-AF65-F5344CB8AC3E}">
        <p14:creationId xmlns:p14="http://schemas.microsoft.com/office/powerpoint/2010/main" val="374501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各要因の関係</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33</a:t>
            </a:fld>
            <a:endParaRPr lang="en-US" altLang="ja-JP" dirty="0"/>
          </a:p>
        </p:txBody>
      </p:sp>
      <p:sp>
        <p:nvSpPr>
          <p:cNvPr id="6" name="角丸四角形 5"/>
          <p:cNvSpPr/>
          <p:nvPr/>
        </p:nvSpPr>
        <p:spPr bwMode="auto">
          <a:xfrm>
            <a:off x="6672163" y="4167039"/>
            <a:ext cx="4068452" cy="864096"/>
          </a:xfrm>
          <a:prstGeom prst="roundRect">
            <a:avLst/>
          </a:prstGeom>
          <a:solidFill>
            <a:srgbClr val="FFCCFF"/>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7" name="テキスト ボックス 6"/>
          <p:cNvSpPr txBox="1"/>
          <p:nvPr/>
        </p:nvSpPr>
        <p:spPr>
          <a:xfrm>
            <a:off x="6938123" y="4239047"/>
            <a:ext cx="3262432" cy="707886"/>
          </a:xfrm>
          <a:prstGeom prst="rect">
            <a:avLst/>
          </a:prstGeom>
          <a:noFill/>
        </p:spPr>
        <p:txBody>
          <a:bodyPr wrap="none" rtlCol="0">
            <a:spAutoFit/>
          </a:bodyPr>
          <a:lstStyle/>
          <a:p>
            <a:r>
              <a:rPr kumimoji="1" lang="ja-JP" altLang="en-US" sz="4000" dirty="0" smtClean="0">
                <a:latin typeface="+mj-ea"/>
                <a:ea typeface="+mj-ea"/>
              </a:rPr>
              <a:t>操作しやすい</a:t>
            </a:r>
            <a:endParaRPr kumimoji="1" lang="ja-JP" altLang="en-US" sz="4000" dirty="0">
              <a:latin typeface="+mj-ea"/>
              <a:ea typeface="+mj-ea"/>
            </a:endParaRPr>
          </a:p>
        </p:txBody>
      </p:sp>
      <p:sp>
        <p:nvSpPr>
          <p:cNvPr id="8" name="角丸四角形 7"/>
          <p:cNvSpPr/>
          <p:nvPr/>
        </p:nvSpPr>
        <p:spPr bwMode="auto">
          <a:xfrm>
            <a:off x="6744171" y="6507299"/>
            <a:ext cx="4068452" cy="864096"/>
          </a:xfrm>
          <a:prstGeom prst="roundRect">
            <a:avLst/>
          </a:prstGeom>
          <a:solidFill>
            <a:srgbClr val="FFCCFF"/>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9" name="テキスト ボックス 8"/>
          <p:cNvSpPr txBox="1"/>
          <p:nvPr/>
        </p:nvSpPr>
        <p:spPr>
          <a:xfrm>
            <a:off x="6744171" y="6627505"/>
            <a:ext cx="4288353" cy="707886"/>
          </a:xfrm>
          <a:prstGeom prst="rect">
            <a:avLst/>
          </a:prstGeom>
          <a:noFill/>
        </p:spPr>
        <p:txBody>
          <a:bodyPr wrap="none" rtlCol="0">
            <a:spAutoFit/>
          </a:bodyPr>
          <a:lstStyle/>
          <a:p>
            <a:r>
              <a:rPr lang="ja-JP" altLang="en-US" sz="4000" dirty="0">
                <a:latin typeface="+mj-ea"/>
                <a:ea typeface="+mj-ea"/>
              </a:rPr>
              <a:t>持ち運び</a:t>
            </a:r>
            <a:r>
              <a:rPr lang="ja-JP" altLang="en-US" sz="4000" dirty="0" smtClean="0">
                <a:latin typeface="+mj-ea"/>
                <a:ea typeface="+mj-ea"/>
              </a:rPr>
              <a:t>しやすさ</a:t>
            </a:r>
            <a:endParaRPr kumimoji="1" lang="ja-JP" altLang="en-US" sz="4000" dirty="0">
              <a:latin typeface="+mj-ea"/>
              <a:ea typeface="+mj-ea"/>
            </a:endParaRPr>
          </a:p>
        </p:txBody>
      </p:sp>
      <p:sp>
        <p:nvSpPr>
          <p:cNvPr id="10" name="角丸四角形 9"/>
          <p:cNvSpPr/>
          <p:nvPr/>
        </p:nvSpPr>
        <p:spPr bwMode="auto">
          <a:xfrm>
            <a:off x="1235559" y="5247159"/>
            <a:ext cx="4068452" cy="864096"/>
          </a:xfrm>
          <a:prstGeom prst="roundRect">
            <a:avLst/>
          </a:prstGeom>
          <a:solidFill>
            <a:srgbClr val="FFCCFF"/>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1" name="テキスト ボックス 10"/>
          <p:cNvSpPr txBox="1"/>
          <p:nvPr/>
        </p:nvSpPr>
        <p:spPr>
          <a:xfrm>
            <a:off x="1312594" y="5367365"/>
            <a:ext cx="3775393" cy="707886"/>
          </a:xfrm>
          <a:prstGeom prst="rect">
            <a:avLst/>
          </a:prstGeom>
          <a:noFill/>
        </p:spPr>
        <p:txBody>
          <a:bodyPr wrap="none" rtlCol="0">
            <a:spAutoFit/>
          </a:bodyPr>
          <a:lstStyle/>
          <a:p>
            <a:r>
              <a:rPr lang="ja-JP" altLang="en-US" sz="4000" dirty="0" smtClean="0">
                <a:latin typeface="+mj-ea"/>
                <a:ea typeface="+mj-ea"/>
              </a:rPr>
              <a:t>小型軽量である</a:t>
            </a:r>
            <a:endParaRPr kumimoji="1" lang="ja-JP" altLang="en-US" sz="4000" dirty="0">
              <a:latin typeface="+mj-ea"/>
              <a:ea typeface="+mj-ea"/>
            </a:endParaRPr>
          </a:p>
        </p:txBody>
      </p:sp>
      <p:sp>
        <p:nvSpPr>
          <p:cNvPr id="12" name="角丸四角形 11"/>
          <p:cNvSpPr/>
          <p:nvPr/>
        </p:nvSpPr>
        <p:spPr bwMode="auto">
          <a:xfrm>
            <a:off x="12288787" y="5175151"/>
            <a:ext cx="4068452" cy="864096"/>
          </a:xfrm>
          <a:prstGeom prst="roundRect">
            <a:avLst/>
          </a:prstGeom>
          <a:solidFill>
            <a:srgbClr val="FFCCFF"/>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3" name="テキスト ボックス 12"/>
          <p:cNvSpPr txBox="1"/>
          <p:nvPr/>
        </p:nvSpPr>
        <p:spPr>
          <a:xfrm>
            <a:off x="12365822" y="5295357"/>
            <a:ext cx="3262432" cy="707886"/>
          </a:xfrm>
          <a:prstGeom prst="rect">
            <a:avLst/>
          </a:prstGeom>
          <a:noFill/>
        </p:spPr>
        <p:txBody>
          <a:bodyPr wrap="none" rtlCol="0">
            <a:spAutoFit/>
          </a:bodyPr>
          <a:lstStyle/>
          <a:p>
            <a:r>
              <a:rPr lang="ja-JP" altLang="en-US" sz="4000" dirty="0" smtClean="0">
                <a:latin typeface="+mj-ea"/>
                <a:ea typeface="+mj-ea"/>
              </a:rPr>
              <a:t>ユーザ満足度</a:t>
            </a:r>
            <a:endParaRPr kumimoji="1" lang="ja-JP" altLang="en-US" sz="4000" dirty="0">
              <a:latin typeface="+mj-ea"/>
              <a:ea typeface="+mj-ea"/>
            </a:endParaRPr>
          </a:p>
        </p:txBody>
      </p:sp>
      <p:cxnSp>
        <p:nvCxnSpPr>
          <p:cNvPr id="15" name="直線矢印コネクタ 14"/>
          <p:cNvCxnSpPr>
            <a:stCxn id="10" idx="3"/>
            <a:endCxn id="6" idx="1"/>
          </p:cNvCxnSpPr>
          <p:nvPr/>
        </p:nvCxnSpPr>
        <p:spPr bwMode="auto">
          <a:xfrm flipV="1">
            <a:off x="5304011" y="4599087"/>
            <a:ext cx="1368152" cy="10801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直線矢印コネクタ 15"/>
          <p:cNvCxnSpPr>
            <a:stCxn id="10" idx="3"/>
            <a:endCxn id="9" idx="1"/>
          </p:cNvCxnSpPr>
          <p:nvPr/>
        </p:nvCxnSpPr>
        <p:spPr bwMode="auto">
          <a:xfrm>
            <a:off x="5304011" y="5679207"/>
            <a:ext cx="1440160" cy="130224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直線矢印コネクタ 18"/>
          <p:cNvCxnSpPr>
            <a:stCxn id="10" idx="3"/>
            <a:endCxn id="12" idx="1"/>
          </p:cNvCxnSpPr>
          <p:nvPr/>
        </p:nvCxnSpPr>
        <p:spPr bwMode="auto">
          <a:xfrm flipV="1">
            <a:off x="5304011" y="5607199"/>
            <a:ext cx="6984776" cy="720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3" name="直線矢印コネクタ 22"/>
          <p:cNvCxnSpPr>
            <a:stCxn id="6" idx="3"/>
            <a:endCxn id="12" idx="1"/>
          </p:cNvCxnSpPr>
          <p:nvPr/>
        </p:nvCxnSpPr>
        <p:spPr bwMode="auto">
          <a:xfrm>
            <a:off x="10740615" y="4599087"/>
            <a:ext cx="1548172" cy="100811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6" name="直線矢印コネクタ 25"/>
          <p:cNvCxnSpPr>
            <a:endCxn id="12" idx="1"/>
          </p:cNvCxnSpPr>
          <p:nvPr/>
        </p:nvCxnSpPr>
        <p:spPr bwMode="auto">
          <a:xfrm flipV="1">
            <a:off x="10920635" y="5607199"/>
            <a:ext cx="1368152" cy="13321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10242" name="Picture 2" descr="\begin{align*}&#10;&amp;-0.189&#10;%&amp;z_2 = 0.842 z_1&#10;%5&amp;y = -0.189 x_1 + 0.780 x_2+ 0.469 x_3 - 0.582&#10;\end{al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4937" y="5753497"/>
            <a:ext cx="125730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begin{align*}&#10;&amp;0.469&#10;%&amp;z_2 = 0.842 z_1&#10;%5&amp;y = -0.189 x_1 + 0.780 x_2+ 0.469 x_3 - 0.582&#10;\end{ali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80675" y="4637373"/>
            <a:ext cx="885825"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begin{align*}&#10;&amp;0.780&#10;%&amp;z_2 = 0.842 z_1&#10;%5&amp;y = -0.189 x_1 + 0.780 x_2+ 0.469 x_3 - 0.582&#10;\end{ali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23587" y="6333182"/>
            <a:ext cx="895350" cy="276225"/>
          </a:xfrm>
          <a:prstGeom prst="rect">
            <a:avLst/>
          </a:prstGeom>
          <a:noFill/>
          <a:extLst>
            <a:ext uri="{909E8E84-426E-40DD-AFC4-6F175D3DCCD1}">
              <a14:hiddenFill xmlns:a14="http://schemas.microsoft.com/office/drawing/2010/main">
                <a:solidFill>
                  <a:srgbClr val="FFFFFF"/>
                </a:solidFill>
              </a14:hiddenFill>
            </a:ext>
          </a:extLst>
        </p:spPr>
      </p:pic>
      <p:sp>
        <p:nvSpPr>
          <p:cNvPr id="32" name="テキスト ボックス 31"/>
          <p:cNvSpPr txBox="1"/>
          <p:nvPr/>
        </p:nvSpPr>
        <p:spPr>
          <a:xfrm>
            <a:off x="1271563" y="2150815"/>
            <a:ext cx="11469807" cy="1323439"/>
          </a:xfrm>
          <a:prstGeom prst="rect">
            <a:avLst/>
          </a:prstGeom>
          <a:noFill/>
        </p:spPr>
        <p:txBody>
          <a:bodyPr wrap="none" rtlCol="0">
            <a:spAutoFit/>
          </a:bodyPr>
          <a:lstStyle/>
          <a:p>
            <a:r>
              <a:rPr lang="ja-JP" altLang="en-US" sz="4000" dirty="0" smtClean="0">
                <a:latin typeface="+mj-ea"/>
                <a:ea typeface="+mj-ea"/>
              </a:rPr>
              <a:t>更に、「操作しやすさ」を「小型軽量である」で</a:t>
            </a:r>
            <a:endParaRPr lang="en-US" altLang="ja-JP" sz="4000" dirty="0" smtClean="0">
              <a:latin typeface="+mj-ea"/>
              <a:ea typeface="+mj-ea"/>
            </a:endParaRPr>
          </a:p>
          <a:p>
            <a:r>
              <a:rPr kumimoji="1" lang="ja-JP" altLang="en-US" sz="4000" dirty="0">
                <a:latin typeface="+mj-ea"/>
                <a:ea typeface="+mj-ea"/>
              </a:rPr>
              <a:t>単回帰</a:t>
            </a:r>
            <a:r>
              <a:rPr kumimoji="1" lang="ja-JP" altLang="en-US" sz="4000" dirty="0" smtClean="0">
                <a:latin typeface="+mj-ea"/>
                <a:ea typeface="+mj-ea"/>
              </a:rPr>
              <a:t>分析（標準化せず）すると</a:t>
            </a:r>
            <a:r>
              <a:rPr kumimoji="1" lang="ja-JP" altLang="en-US" sz="4000" dirty="0" err="1" smtClean="0">
                <a:latin typeface="+mj-ea"/>
                <a:ea typeface="+mj-ea"/>
              </a:rPr>
              <a:t>、、</a:t>
            </a:r>
            <a:endParaRPr kumimoji="1" lang="ja-JP" altLang="en-US" sz="4000" dirty="0">
              <a:solidFill>
                <a:srgbClr val="FF0000"/>
              </a:solidFill>
              <a:latin typeface="+mj-ea"/>
              <a:ea typeface="+mj-ea"/>
            </a:endParaRPr>
          </a:p>
        </p:txBody>
      </p:sp>
      <p:pic>
        <p:nvPicPr>
          <p:cNvPr id="12290" name="Picture 2" descr="\begin{align*}&#10;&amp;0.668&#10;%&amp;z_2 = 0.842 z_1&#10;%5&amp;y = -0.189 x_1 + 0.780 x_2+ 0.469 x_3 - 0.582&#10;\end{alig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6258" y="6411094"/>
            <a:ext cx="885825" cy="276225"/>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begin{align*}&#10;&amp;-0.332&#10;%&amp;z_2 = 0.842 z_1&#10;%5&amp;y = -0.189 x_1 + 0.780 x_2+ 0.469 x_3 - 0.582&#10;\end{alig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6240" y="4826918"/>
            <a:ext cx="1257300" cy="276225"/>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25" name="テキスト ボックス 24"/>
          <p:cNvSpPr txBox="1"/>
          <p:nvPr/>
        </p:nvSpPr>
        <p:spPr>
          <a:xfrm>
            <a:off x="1423963" y="7875451"/>
            <a:ext cx="14034611" cy="1323439"/>
          </a:xfrm>
          <a:prstGeom prst="rect">
            <a:avLst/>
          </a:prstGeom>
          <a:noFill/>
        </p:spPr>
        <p:txBody>
          <a:bodyPr wrap="none" rtlCol="0">
            <a:spAutoFit/>
          </a:bodyPr>
          <a:lstStyle/>
          <a:p>
            <a:r>
              <a:rPr kumimoji="1" lang="ja-JP" altLang="en-US" sz="4000" dirty="0" smtClean="0">
                <a:solidFill>
                  <a:srgbClr val="FF0000"/>
                </a:solidFill>
                <a:latin typeface="+mj-ea"/>
                <a:ea typeface="+mj-ea"/>
              </a:rPr>
              <a:t>「小型軽量である」ことは、「操作し</a:t>
            </a:r>
            <a:r>
              <a:rPr kumimoji="1" lang="ja-JP" altLang="en-US" sz="4000" u="sng" dirty="0" smtClean="0">
                <a:solidFill>
                  <a:srgbClr val="FF0000"/>
                </a:solidFill>
                <a:latin typeface="+mj-ea"/>
                <a:ea typeface="+mj-ea"/>
              </a:rPr>
              <a:t>にくい</a:t>
            </a:r>
            <a:r>
              <a:rPr kumimoji="1" lang="ja-JP" altLang="en-US" sz="4000" dirty="0" smtClean="0">
                <a:solidFill>
                  <a:srgbClr val="FF0000"/>
                </a:solidFill>
                <a:latin typeface="+mj-ea"/>
                <a:ea typeface="+mj-ea"/>
              </a:rPr>
              <a:t>」につながり、</a:t>
            </a:r>
            <a:endParaRPr kumimoji="1" lang="en-US" altLang="ja-JP" sz="4000" dirty="0" smtClean="0">
              <a:solidFill>
                <a:srgbClr val="FF0000"/>
              </a:solidFill>
              <a:latin typeface="+mj-ea"/>
              <a:ea typeface="+mj-ea"/>
            </a:endParaRPr>
          </a:p>
          <a:p>
            <a:r>
              <a:rPr lang="ja-JP" altLang="en-US" sz="4000" dirty="0" smtClean="0">
                <a:solidFill>
                  <a:srgbClr val="FF0000"/>
                </a:solidFill>
                <a:latin typeface="+mj-ea"/>
                <a:ea typeface="+mj-ea"/>
              </a:rPr>
              <a:t>そのことはユーザ満足度には負の影響を与える。</a:t>
            </a:r>
            <a:endParaRPr kumimoji="1" lang="ja-JP" altLang="en-US" sz="4000" dirty="0">
              <a:solidFill>
                <a:srgbClr val="FF0000"/>
              </a:solidFill>
              <a:latin typeface="+mj-ea"/>
              <a:ea typeface="+mj-ea"/>
            </a:endParaRPr>
          </a:p>
        </p:txBody>
      </p:sp>
      <p:sp>
        <p:nvSpPr>
          <p:cNvPr id="27" name="フリーフォーム 26"/>
          <p:cNvSpPr/>
          <p:nvPr/>
        </p:nvSpPr>
        <p:spPr bwMode="auto">
          <a:xfrm flipV="1">
            <a:off x="3858016" y="3987019"/>
            <a:ext cx="9081370" cy="1260140"/>
          </a:xfrm>
          <a:custGeom>
            <a:avLst/>
            <a:gdLst>
              <a:gd name="connsiteX0" fmla="*/ 0 w 9081370"/>
              <a:gd name="connsiteY0" fmla="*/ 62631 h 1553335"/>
              <a:gd name="connsiteX1" fmla="*/ 4622105 w 9081370"/>
              <a:gd name="connsiteY1" fmla="*/ 1553228 h 1553335"/>
              <a:gd name="connsiteX2" fmla="*/ 9081370 w 9081370"/>
              <a:gd name="connsiteY2" fmla="*/ 0 h 1553335"/>
            </a:gdLst>
            <a:ahLst/>
            <a:cxnLst>
              <a:cxn ang="0">
                <a:pos x="connsiteX0" y="connsiteY0"/>
              </a:cxn>
              <a:cxn ang="0">
                <a:pos x="connsiteX1" y="connsiteY1"/>
              </a:cxn>
              <a:cxn ang="0">
                <a:pos x="connsiteX2" y="connsiteY2"/>
              </a:cxn>
            </a:cxnLst>
            <a:rect l="l" t="t" r="r" b="b"/>
            <a:pathLst>
              <a:path w="9081370" h="1553335">
                <a:moveTo>
                  <a:pt x="0" y="62631"/>
                </a:moveTo>
                <a:cubicBezTo>
                  <a:pt x="1554271" y="813149"/>
                  <a:pt x="3108543" y="1563667"/>
                  <a:pt x="4622105" y="1553228"/>
                </a:cubicBezTo>
                <a:cubicBezTo>
                  <a:pt x="6135667" y="1542790"/>
                  <a:pt x="7608518" y="771395"/>
                  <a:pt x="9081370" y="0"/>
                </a:cubicBezTo>
              </a:path>
            </a:pathLst>
          </a:custGeom>
          <a:noFill/>
          <a:ln w="7620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276887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各要因の関係</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34</a:t>
            </a:fld>
            <a:endParaRPr lang="en-US" altLang="ja-JP" dirty="0"/>
          </a:p>
        </p:txBody>
      </p:sp>
      <p:sp>
        <p:nvSpPr>
          <p:cNvPr id="6" name="角丸四角形 5"/>
          <p:cNvSpPr/>
          <p:nvPr/>
        </p:nvSpPr>
        <p:spPr bwMode="auto">
          <a:xfrm>
            <a:off x="6672163" y="4167039"/>
            <a:ext cx="4068452" cy="864096"/>
          </a:xfrm>
          <a:prstGeom prst="roundRect">
            <a:avLst/>
          </a:prstGeom>
          <a:solidFill>
            <a:srgbClr val="FFCCFF"/>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7" name="テキスト ボックス 6"/>
          <p:cNvSpPr txBox="1"/>
          <p:nvPr/>
        </p:nvSpPr>
        <p:spPr>
          <a:xfrm>
            <a:off x="6938123" y="4239047"/>
            <a:ext cx="3262432" cy="707886"/>
          </a:xfrm>
          <a:prstGeom prst="rect">
            <a:avLst/>
          </a:prstGeom>
          <a:noFill/>
        </p:spPr>
        <p:txBody>
          <a:bodyPr wrap="none" rtlCol="0">
            <a:spAutoFit/>
          </a:bodyPr>
          <a:lstStyle/>
          <a:p>
            <a:r>
              <a:rPr kumimoji="1" lang="ja-JP" altLang="en-US" sz="4000" dirty="0" smtClean="0">
                <a:latin typeface="+mj-ea"/>
                <a:ea typeface="+mj-ea"/>
              </a:rPr>
              <a:t>操作しやすい</a:t>
            </a:r>
            <a:endParaRPr kumimoji="1" lang="ja-JP" altLang="en-US" sz="4000" dirty="0">
              <a:latin typeface="+mj-ea"/>
              <a:ea typeface="+mj-ea"/>
            </a:endParaRPr>
          </a:p>
        </p:txBody>
      </p:sp>
      <p:sp>
        <p:nvSpPr>
          <p:cNvPr id="8" name="角丸四角形 7"/>
          <p:cNvSpPr/>
          <p:nvPr/>
        </p:nvSpPr>
        <p:spPr bwMode="auto">
          <a:xfrm>
            <a:off x="6744171" y="6507299"/>
            <a:ext cx="4068452" cy="864096"/>
          </a:xfrm>
          <a:prstGeom prst="roundRect">
            <a:avLst/>
          </a:prstGeom>
          <a:solidFill>
            <a:srgbClr val="FFCCFF"/>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9" name="テキスト ボックス 8"/>
          <p:cNvSpPr txBox="1"/>
          <p:nvPr/>
        </p:nvSpPr>
        <p:spPr>
          <a:xfrm>
            <a:off x="6744171" y="6627505"/>
            <a:ext cx="4288353" cy="707886"/>
          </a:xfrm>
          <a:prstGeom prst="rect">
            <a:avLst/>
          </a:prstGeom>
          <a:noFill/>
        </p:spPr>
        <p:txBody>
          <a:bodyPr wrap="none" rtlCol="0">
            <a:spAutoFit/>
          </a:bodyPr>
          <a:lstStyle/>
          <a:p>
            <a:r>
              <a:rPr lang="ja-JP" altLang="en-US" sz="4000" dirty="0">
                <a:latin typeface="+mj-ea"/>
                <a:ea typeface="+mj-ea"/>
              </a:rPr>
              <a:t>持ち運び</a:t>
            </a:r>
            <a:r>
              <a:rPr lang="ja-JP" altLang="en-US" sz="4000" dirty="0" smtClean="0">
                <a:latin typeface="+mj-ea"/>
                <a:ea typeface="+mj-ea"/>
              </a:rPr>
              <a:t>しやすさ</a:t>
            </a:r>
            <a:endParaRPr kumimoji="1" lang="ja-JP" altLang="en-US" sz="4000" dirty="0">
              <a:latin typeface="+mj-ea"/>
              <a:ea typeface="+mj-ea"/>
            </a:endParaRPr>
          </a:p>
        </p:txBody>
      </p:sp>
      <p:sp>
        <p:nvSpPr>
          <p:cNvPr id="10" name="角丸四角形 9"/>
          <p:cNvSpPr/>
          <p:nvPr/>
        </p:nvSpPr>
        <p:spPr bwMode="auto">
          <a:xfrm>
            <a:off x="1235559" y="5247159"/>
            <a:ext cx="4068452" cy="864096"/>
          </a:xfrm>
          <a:prstGeom prst="roundRect">
            <a:avLst/>
          </a:prstGeom>
          <a:solidFill>
            <a:srgbClr val="FFCCFF"/>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1" name="テキスト ボックス 10"/>
          <p:cNvSpPr txBox="1"/>
          <p:nvPr/>
        </p:nvSpPr>
        <p:spPr>
          <a:xfrm>
            <a:off x="1312594" y="5367365"/>
            <a:ext cx="3775393" cy="707886"/>
          </a:xfrm>
          <a:prstGeom prst="rect">
            <a:avLst/>
          </a:prstGeom>
          <a:noFill/>
        </p:spPr>
        <p:txBody>
          <a:bodyPr wrap="none" rtlCol="0">
            <a:spAutoFit/>
          </a:bodyPr>
          <a:lstStyle/>
          <a:p>
            <a:r>
              <a:rPr lang="ja-JP" altLang="en-US" sz="4000" dirty="0" smtClean="0">
                <a:latin typeface="+mj-ea"/>
                <a:ea typeface="+mj-ea"/>
              </a:rPr>
              <a:t>小型軽量である</a:t>
            </a:r>
            <a:endParaRPr kumimoji="1" lang="ja-JP" altLang="en-US" sz="4000" dirty="0">
              <a:latin typeface="+mj-ea"/>
              <a:ea typeface="+mj-ea"/>
            </a:endParaRPr>
          </a:p>
        </p:txBody>
      </p:sp>
      <p:sp>
        <p:nvSpPr>
          <p:cNvPr id="12" name="角丸四角形 11"/>
          <p:cNvSpPr/>
          <p:nvPr/>
        </p:nvSpPr>
        <p:spPr bwMode="auto">
          <a:xfrm>
            <a:off x="12288787" y="5175151"/>
            <a:ext cx="4068452" cy="864096"/>
          </a:xfrm>
          <a:prstGeom prst="roundRect">
            <a:avLst/>
          </a:prstGeom>
          <a:solidFill>
            <a:srgbClr val="FFCCFF"/>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3" name="テキスト ボックス 12"/>
          <p:cNvSpPr txBox="1"/>
          <p:nvPr/>
        </p:nvSpPr>
        <p:spPr>
          <a:xfrm>
            <a:off x="12365822" y="5295357"/>
            <a:ext cx="3262432" cy="707886"/>
          </a:xfrm>
          <a:prstGeom prst="rect">
            <a:avLst/>
          </a:prstGeom>
          <a:noFill/>
        </p:spPr>
        <p:txBody>
          <a:bodyPr wrap="none" rtlCol="0">
            <a:spAutoFit/>
          </a:bodyPr>
          <a:lstStyle/>
          <a:p>
            <a:r>
              <a:rPr lang="ja-JP" altLang="en-US" sz="4000" dirty="0" smtClean="0">
                <a:latin typeface="+mj-ea"/>
                <a:ea typeface="+mj-ea"/>
              </a:rPr>
              <a:t>ユーザ満足度</a:t>
            </a:r>
            <a:endParaRPr kumimoji="1" lang="ja-JP" altLang="en-US" sz="4000" dirty="0">
              <a:latin typeface="+mj-ea"/>
              <a:ea typeface="+mj-ea"/>
            </a:endParaRPr>
          </a:p>
        </p:txBody>
      </p:sp>
      <p:cxnSp>
        <p:nvCxnSpPr>
          <p:cNvPr id="15" name="直線矢印コネクタ 14"/>
          <p:cNvCxnSpPr>
            <a:stCxn id="10" idx="3"/>
            <a:endCxn id="6" idx="1"/>
          </p:cNvCxnSpPr>
          <p:nvPr/>
        </p:nvCxnSpPr>
        <p:spPr bwMode="auto">
          <a:xfrm flipV="1">
            <a:off x="5304011" y="4599087"/>
            <a:ext cx="1368152" cy="10801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直線矢印コネクタ 15"/>
          <p:cNvCxnSpPr>
            <a:stCxn id="10" idx="3"/>
            <a:endCxn id="9" idx="1"/>
          </p:cNvCxnSpPr>
          <p:nvPr/>
        </p:nvCxnSpPr>
        <p:spPr bwMode="auto">
          <a:xfrm>
            <a:off x="5304011" y="5679207"/>
            <a:ext cx="1440160" cy="130224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直線矢印コネクタ 18"/>
          <p:cNvCxnSpPr>
            <a:stCxn id="10" idx="3"/>
            <a:endCxn id="12" idx="1"/>
          </p:cNvCxnSpPr>
          <p:nvPr/>
        </p:nvCxnSpPr>
        <p:spPr bwMode="auto">
          <a:xfrm flipV="1">
            <a:off x="5304011" y="5607199"/>
            <a:ext cx="6984776" cy="720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3" name="直線矢印コネクタ 22"/>
          <p:cNvCxnSpPr>
            <a:stCxn id="6" idx="3"/>
            <a:endCxn id="12" idx="1"/>
          </p:cNvCxnSpPr>
          <p:nvPr/>
        </p:nvCxnSpPr>
        <p:spPr bwMode="auto">
          <a:xfrm>
            <a:off x="10740615" y="4599087"/>
            <a:ext cx="1548172" cy="100811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6" name="直線矢印コネクタ 25"/>
          <p:cNvCxnSpPr>
            <a:endCxn id="12" idx="1"/>
          </p:cNvCxnSpPr>
          <p:nvPr/>
        </p:nvCxnSpPr>
        <p:spPr bwMode="auto">
          <a:xfrm flipV="1">
            <a:off x="10920635" y="5607199"/>
            <a:ext cx="1368152" cy="13321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10242" name="Picture 2" descr="\begin{align*}&#10;&amp;-0.189&#10;%&amp;z_2 = 0.842 z_1&#10;%5&amp;y = -0.189 x_1 + 0.780 x_2+ 0.469 x_3 - 0.582&#10;\end{al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4937" y="5753497"/>
            <a:ext cx="1257300" cy="285750"/>
          </a:xfrm>
          <a:prstGeom prst="rect">
            <a:avLst/>
          </a:prstGeom>
          <a:noFill/>
          <a:ln w="57150">
            <a:solidFill>
              <a:srgbClr val="FF0000"/>
            </a:solidFill>
          </a:ln>
          <a:extLst>
            <a:ext uri="{909E8E84-426E-40DD-AFC4-6F175D3DCCD1}">
              <a14:hiddenFill xmlns:a14="http://schemas.microsoft.com/office/drawing/2010/main">
                <a:solidFill>
                  <a:srgbClr val="FFFFFF"/>
                </a:solidFill>
              </a14:hiddenFill>
            </a:ext>
          </a:extLst>
        </p:spPr>
      </p:pic>
      <p:pic>
        <p:nvPicPr>
          <p:cNvPr id="10244" name="Picture 4" descr="\begin{align*}&#10;&amp;0.469&#10;%&amp;z_2 = 0.842 z_1&#10;%5&amp;y = -0.189 x_1 + 0.780 x_2+ 0.469 x_3 - 0.582&#10;\end{ali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80675" y="4637373"/>
            <a:ext cx="885825"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begin{align*}&#10;&amp;0.780&#10;%&amp;z_2 = 0.842 z_1&#10;%5&amp;y = -0.189 x_1 + 0.780 x_2+ 0.469 x_3 - 0.582&#10;\end{ali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23587" y="6333182"/>
            <a:ext cx="895350" cy="276225"/>
          </a:xfrm>
          <a:prstGeom prst="rect">
            <a:avLst/>
          </a:prstGeom>
          <a:noFill/>
          <a:extLst>
            <a:ext uri="{909E8E84-426E-40DD-AFC4-6F175D3DCCD1}">
              <a14:hiddenFill xmlns:a14="http://schemas.microsoft.com/office/drawing/2010/main">
                <a:solidFill>
                  <a:srgbClr val="FFFFFF"/>
                </a:solidFill>
              </a14:hiddenFill>
            </a:ext>
          </a:extLst>
        </p:spPr>
      </p:pic>
      <p:sp>
        <p:nvSpPr>
          <p:cNvPr id="32" name="テキスト ボックス 31"/>
          <p:cNvSpPr txBox="1"/>
          <p:nvPr/>
        </p:nvSpPr>
        <p:spPr>
          <a:xfrm>
            <a:off x="983531" y="2114811"/>
            <a:ext cx="15573494" cy="1938992"/>
          </a:xfrm>
          <a:prstGeom prst="rect">
            <a:avLst/>
          </a:prstGeom>
          <a:noFill/>
        </p:spPr>
        <p:txBody>
          <a:bodyPr wrap="none" rtlCol="0">
            <a:spAutoFit/>
          </a:bodyPr>
          <a:lstStyle/>
          <a:p>
            <a:r>
              <a:rPr lang="ja-JP" altLang="en-US" sz="4000" dirty="0" smtClean="0">
                <a:latin typeface="+mj-ea"/>
                <a:ea typeface="+mj-ea"/>
              </a:rPr>
              <a:t>そして、「持ち運びしやすさ」「操作しやすさ」にはつながらない</a:t>
            </a:r>
            <a:endParaRPr lang="en-US" altLang="ja-JP" sz="4000" dirty="0" smtClean="0">
              <a:latin typeface="+mj-ea"/>
              <a:ea typeface="+mj-ea"/>
            </a:endParaRPr>
          </a:p>
          <a:p>
            <a:r>
              <a:rPr kumimoji="1" lang="ja-JP" altLang="en-US" sz="4000" dirty="0" smtClean="0">
                <a:solidFill>
                  <a:srgbClr val="FF0000"/>
                </a:solidFill>
                <a:latin typeface="+mj-ea"/>
                <a:ea typeface="+mj-ea"/>
              </a:rPr>
              <a:t>それ以外の要因も、ユーザ満足度には負の影響を与えている</a:t>
            </a:r>
            <a:endParaRPr kumimoji="1" lang="en-US" altLang="ja-JP" sz="4000" dirty="0" smtClean="0">
              <a:solidFill>
                <a:srgbClr val="FF0000"/>
              </a:solidFill>
              <a:latin typeface="+mj-ea"/>
              <a:ea typeface="+mj-ea"/>
            </a:endParaRPr>
          </a:p>
          <a:p>
            <a:r>
              <a:rPr lang="ja-JP" altLang="en-US" sz="4000" dirty="0" smtClean="0">
                <a:solidFill>
                  <a:srgbClr val="FF0000"/>
                </a:solidFill>
                <a:latin typeface="+mj-ea"/>
                <a:ea typeface="+mj-ea"/>
              </a:rPr>
              <a:t>（直接効果）</a:t>
            </a:r>
            <a:r>
              <a:rPr kumimoji="1" lang="ja-JP" altLang="en-US" sz="4000" dirty="0" smtClean="0">
                <a:solidFill>
                  <a:srgbClr val="FF0000"/>
                </a:solidFill>
                <a:latin typeface="+mj-ea"/>
                <a:ea typeface="+mj-ea"/>
              </a:rPr>
              <a:t>。</a:t>
            </a:r>
            <a:endParaRPr kumimoji="1" lang="ja-JP" altLang="en-US" sz="4000" dirty="0">
              <a:solidFill>
                <a:srgbClr val="FF0000"/>
              </a:solidFill>
              <a:latin typeface="+mj-ea"/>
              <a:ea typeface="+mj-ea"/>
            </a:endParaRPr>
          </a:p>
        </p:txBody>
      </p:sp>
      <p:pic>
        <p:nvPicPr>
          <p:cNvPr id="12290" name="Picture 2" descr="\begin{align*}&#10;&amp;0.668&#10;%&amp;z_2 = 0.842 z_1&#10;%5&amp;y = -0.189 x_1 + 0.780 x_2+ 0.469 x_3 - 0.582&#10;\end{alig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6258" y="6411094"/>
            <a:ext cx="885825" cy="276225"/>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begin{align*}&#10;&amp;-0.332&#10;%&amp;z_2 = 0.842 z_1&#10;%5&amp;y = -0.189 x_1 + 0.780 x_2+ 0.469 x_3 - 0.582&#10;\end{alig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6240" y="4790916"/>
            <a:ext cx="1257300" cy="27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9543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35</a:t>
            </a:fld>
            <a:endParaRPr lang="en-US" altLang="ja-JP" dirty="0"/>
          </a:p>
        </p:txBody>
      </p:sp>
      <p:sp>
        <p:nvSpPr>
          <p:cNvPr id="6" name="テキスト ボックス 5"/>
          <p:cNvSpPr txBox="1"/>
          <p:nvPr/>
        </p:nvSpPr>
        <p:spPr>
          <a:xfrm>
            <a:off x="983531" y="1718767"/>
            <a:ext cx="14293588" cy="2554545"/>
          </a:xfrm>
          <a:prstGeom prst="rect">
            <a:avLst/>
          </a:prstGeom>
          <a:noFill/>
        </p:spPr>
        <p:txBody>
          <a:bodyPr wrap="square" rtlCol="0">
            <a:spAutoFit/>
          </a:bodyPr>
          <a:lstStyle/>
          <a:p>
            <a:r>
              <a:rPr lang="ja-JP" altLang="en-US" sz="4000" dirty="0" smtClean="0">
                <a:latin typeface="+mj-ea"/>
                <a:ea typeface="+mj-ea"/>
              </a:rPr>
              <a:t>②</a:t>
            </a:r>
            <a:r>
              <a:rPr kumimoji="1" lang="ja-JP" altLang="en-US" sz="4000" u="sng" dirty="0" smtClean="0">
                <a:latin typeface="+mj-ea"/>
                <a:ea typeface="+mj-ea"/>
              </a:rPr>
              <a:t>持ち運びしやすさ・操作性が同じなら</a:t>
            </a:r>
            <a:r>
              <a:rPr kumimoji="1" lang="ja-JP" altLang="en-US" sz="4000" dirty="0" smtClean="0">
                <a:latin typeface="+mj-ea"/>
                <a:ea typeface="+mj-ea"/>
              </a:rPr>
              <a:t>、小型軽量で</a:t>
            </a:r>
            <a:endParaRPr kumimoji="1" lang="en-US" altLang="ja-JP" sz="4000" dirty="0" smtClean="0">
              <a:latin typeface="+mj-ea"/>
              <a:ea typeface="+mj-ea"/>
            </a:endParaRPr>
          </a:p>
          <a:p>
            <a:r>
              <a:rPr lang="ja-JP" altLang="en-US" sz="4000" dirty="0">
                <a:latin typeface="+mj-ea"/>
                <a:ea typeface="+mj-ea"/>
              </a:rPr>
              <a:t>　</a:t>
            </a:r>
            <a:r>
              <a:rPr kumimoji="1" lang="ja-JP" altLang="en-US" sz="4000" dirty="0" smtClean="0">
                <a:latin typeface="+mj-ea"/>
                <a:ea typeface="+mj-ea"/>
              </a:rPr>
              <a:t>ない方が満足度が高い</a:t>
            </a:r>
            <a:endParaRPr kumimoji="1" lang="en-US" altLang="ja-JP" sz="4000" dirty="0" smtClean="0">
              <a:latin typeface="+mj-ea"/>
              <a:ea typeface="+mj-ea"/>
            </a:endParaRPr>
          </a:p>
          <a:p>
            <a:endParaRPr lang="en-US" altLang="ja-JP" sz="4000" dirty="0">
              <a:latin typeface="+mj-ea"/>
              <a:ea typeface="+mj-ea"/>
            </a:endParaRPr>
          </a:p>
          <a:p>
            <a:r>
              <a:rPr kumimoji="1" lang="ja-JP" altLang="en-US" sz="4000" dirty="0" smtClean="0">
                <a:latin typeface="+mj-ea"/>
                <a:ea typeface="+mj-ea"/>
              </a:rPr>
              <a:t>→　</a:t>
            </a:r>
            <a:r>
              <a:rPr kumimoji="1" lang="en-US" altLang="ja-JP" sz="4000" dirty="0" smtClean="0">
                <a:latin typeface="+mj-ea"/>
                <a:ea typeface="+mj-ea"/>
              </a:rPr>
              <a:t>Yes.</a:t>
            </a:r>
            <a:r>
              <a:rPr kumimoji="1" lang="ja-JP" altLang="en-US" sz="4000" dirty="0" smtClean="0">
                <a:latin typeface="+mj-ea"/>
                <a:ea typeface="+mj-ea"/>
              </a:rPr>
              <a:t>（偏回帰係数の意味を思い出しましょう）</a:t>
            </a:r>
            <a:endParaRPr kumimoji="1" lang="ja-JP" altLang="en-US" sz="4000" dirty="0">
              <a:latin typeface="+mj-ea"/>
              <a:ea typeface="+mj-ea"/>
            </a:endParaRPr>
          </a:p>
        </p:txBody>
      </p:sp>
      <p:sp>
        <p:nvSpPr>
          <p:cNvPr id="7" name="テキスト ボックス 6"/>
          <p:cNvSpPr txBox="1"/>
          <p:nvPr/>
        </p:nvSpPr>
        <p:spPr>
          <a:xfrm>
            <a:off x="299456" y="4635091"/>
            <a:ext cx="16345816" cy="4031873"/>
          </a:xfrm>
          <a:prstGeom prst="rect">
            <a:avLst/>
          </a:prstGeom>
          <a:noFill/>
        </p:spPr>
        <p:txBody>
          <a:bodyPr wrap="square" rtlCol="0">
            <a:spAutoFit/>
          </a:bodyPr>
          <a:lstStyle/>
          <a:p>
            <a:r>
              <a:rPr lang="ja-JP" altLang="en-US" sz="3200" dirty="0" smtClean="0">
                <a:latin typeface="+mj-ea"/>
                <a:ea typeface="+mj-ea"/>
              </a:rPr>
              <a:t>ここではパス図をもとに、間接効果も含めて重回帰分析による分析例を示した。</a:t>
            </a:r>
            <a:endParaRPr lang="en-US" altLang="ja-JP" sz="3200" dirty="0" smtClean="0">
              <a:latin typeface="+mj-ea"/>
              <a:ea typeface="+mj-ea"/>
            </a:endParaRPr>
          </a:p>
          <a:p>
            <a:endParaRPr lang="en-US" altLang="ja-JP" sz="3200" dirty="0" smtClean="0">
              <a:latin typeface="+mj-ea"/>
              <a:ea typeface="+mj-ea"/>
            </a:endParaRPr>
          </a:p>
          <a:p>
            <a:r>
              <a:rPr lang="ja-JP" altLang="en-US" sz="3200" dirty="0" smtClean="0">
                <a:latin typeface="+mj-ea"/>
                <a:ea typeface="+mj-ea"/>
              </a:rPr>
              <a:t>「重回帰分析では偏回帰係数</a:t>
            </a:r>
            <a:r>
              <a:rPr lang="en-US" altLang="ja-JP" sz="3200" dirty="0" smtClean="0">
                <a:latin typeface="+mj-ea"/>
                <a:ea typeface="+mj-ea"/>
              </a:rPr>
              <a:t>(</a:t>
            </a:r>
            <a:r>
              <a:rPr lang="ja-JP" altLang="en-US" sz="3200" dirty="0" smtClean="0">
                <a:latin typeface="+mj-ea"/>
                <a:ea typeface="+mj-ea"/>
              </a:rPr>
              <a:t>中略</a:t>
            </a:r>
            <a:r>
              <a:rPr lang="en-US" altLang="ja-JP" sz="3200" dirty="0" smtClean="0">
                <a:latin typeface="+mj-ea"/>
                <a:ea typeface="+mj-ea"/>
              </a:rPr>
              <a:t>)</a:t>
            </a:r>
            <a:r>
              <a:rPr lang="ja-JP" altLang="en-US" sz="3200" dirty="0" err="1" smtClean="0">
                <a:latin typeface="+mj-ea"/>
                <a:ea typeface="+mj-ea"/>
              </a:rPr>
              <a:t>だけに</a:t>
            </a:r>
            <a:r>
              <a:rPr lang="ja-JP" altLang="en-US" sz="3200" dirty="0" smtClean="0">
                <a:latin typeface="+mj-ea"/>
                <a:ea typeface="+mj-ea"/>
              </a:rPr>
              <a:t>目がいってしまうことが多いのですが、</a:t>
            </a:r>
            <a:r>
              <a:rPr kumimoji="1" lang="ja-JP" altLang="en-US" sz="3200" dirty="0" smtClean="0">
                <a:latin typeface="+mj-ea"/>
                <a:ea typeface="+mj-ea"/>
              </a:rPr>
              <a:t>間接効果として説明できた因果関係こそ、分析の成果として誇るべきです」</a:t>
            </a:r>
            <a:r>
              <a:rPr lang="en-US" altLang="ja-JP" sz="3200" baseline="30000" dirty="0" smtClean="0">
                <a:latin typeface="+mj-ea"/>
                <a:ea typeface="+mj-ea"/>
              </a:rPr>
              <a:t>※</a:t>
            </a:r>
          </a:p>
          <a:p>
            <a:endParaRPr lang="en-US" altLang="ja-JP" sz="3200" dirty="0">
              <a:latin typeface="+mj-ea"/>
              <a:ea typeface="+mj-ea"/>
            </a:endParaRPr>
          </a:p>
          <a:p>
            <a:r>
              <a:rPr kumimoji="1" lang="ja-JP" altLang="en-US" sz="3200" dirty="0" smtClean="0">
                <a:latin typeface="+mj-ea"/>
                <a:ea typeface="+mj-ea"/>
              </a:rPr>
              <a:t>もちろん、偏回帰係数を見ることは重要です。ただ、実際の分析においては必要に応じて要因間の関連や、「隠れている要因は無いか？」といった点も併せて考えながら</a:t>
            </a:r>
            <a:endParaRPr kumimoji="1" lang="en-US" altLang="ja-JP" sz="3200" dirty="0" smtClean="0">
              <a:latin typeface="+mj-ea"/>
              <a:ea typeface="+mj-ea"/>
            </a:endParaRPr>
          </a:p>
          <a:p>
            <a:r>
              <a:rPr kumimoji="1" lang="ja-JP" altLang="en-US" sz="3200" dirty="0" smtClean="0">
                <a:latin typeface="+mj-ea"/>
                <a:ea typeface="+mj-ea"/>
              </a:rPr>
              <a:t>分析してみて下さい。</a:t>
            </a:r>
            <a:endParaRPr kumimoji="1" lang="en-US" altLang="ja-JP" sz="3200" dirty="0" smtClean="0">
              <a:latin typeface="+mj-ea"/>
              <a:ea typeface="+mj-ea"/>
            </a:endParaRPr>
          </a:p>
        </p:txBody>
      </p:sp>
      <p:sp>
        <p:nvSpPr>
          <p:cNvPr id="9" name="正方形/長方形 8"/>
          <p:cNvSpPr/>
          <p:nvPr/>
        </p:nvSpPr>
        <p:spPr>
          <a:xfrm>
            <a:off x="1063923" y="8807489"/>
            <a:ext cx="15043682" cy="400110"/>
          </a:xfrm>
          <a:prstGeom prst="rect">
            <a:avLst/>
          </a:prstGeom>
        </p:spPr>
        <p:txBody>
          <a:bodyPr wrap="square">
            <a:spAutoFit/>
          </a:bodyPr>
          <a:lstStyle/>
          <a:p>
            <a:r>
              <a:rPr lang="en-US" altLang="ja-JP" sz="2000" dirty="0" smtClean="0">
                <a:solidFill>
                  <a:srgbClr val="202122"/>
                </a:solidFill>
                <a:latin typeface="+mj-ea"/>
                <a:ea typeface="+mj-ea"/>
              </a:rPr>
              <a:t>※</a:t>
            </a:r>
            <a:r>
              <a:rPr lang="ja-JP" altLang="en-US" sz="2000" dirty="0" smtClean="0">
                <a:solidFill>
                  <a:srgbClr val="202122"/>
                </a:solidFill>
                <a:latin typeface="+mj-ea"/>
                <a:ea typeface="+mj-ea"/>
              </a:rPr>
              <a:t>小島：「</a:t>
            </a:r>
            <a:r>
              <a:rPr lang="en-US" altLang="ja-JP" sz="2000" dirty="0" smtClean="0">
                <a:solidFill>
                  <a:srgbClr val="202122"/>
                </a:solidFill>
                <a:latin typeface="+mj-ea"/>
                <a:ea typeface="+mj-ea"/>
              </a:rPr>
              <a:t>Excel</a:t>
            </a:r>
            <a:r>
              <a:rPr lang="ja-JP" altLang="en-US" sz="2000" dirty="0" smtClean="0">
                <a:solidFill>
                  <a:srgbClr val="202122"/>
                </a:solidFill>
                <a:latin typeface="+mj-ea"/>
                <a:ea typeface="+mj-ea"/>
              </a:rPr>
              <a:t>で学ぶ共分散構造分析とグラフィカルモデリング」、オーム社</a:t>
            </a:r>
            <a:r>
              <a:rPr lang="en-US" altLang="ja-JP" sz="2000" dirty="0" smtClean="0">
                <a:solidFill>
                  <a:srgbClr val="202122"/>
                </a:solidFill>
                <a:latin typeface="+mj-ea"/>
                <a:ea typeface="+mj-ea"/>
              </a:rPr>
              <a:t>(2006)</a:t>
            </a:r>
          </a:p>
        </p:txBody>
      </p:sp>
      <p:sp>
        <p:nvSpPr>
          <p:cNvPr id="10" name="タイトル 1"/>
          <p:cNvSpPr>
            <a:spLocks noGrp="1"/>
          </p:cNvSpPr>
          <p:nvPr>
            <p:ph type="title"/>
          </p:nvPr>
        </p:nvSpPr>
        <p:spPr>
          <a:xfrm>
            <a:off x="376888" y="485274"/>
            <a:ext cx="15902353" cy="1413515"/>
          </a:xfrm>
        </p:spPr>
        <p:txBody>
          <a:bodyPr/>
          <a:lstStyle/>
          <a:p>
            <a:r>
              <a:rPr lang="ja-JP" altLang="en-US" dirty="0"/>
              <a:t>各要因の関係</a:t>
            </a:r>
            <a:endParaRPr kumimoji="1" lang="ja-JP" altLang="en-US" dirty="0"/>
          </a:p>
        </p:txBody>
      </p:sp>
    </p:spTree>
    <p:extLst>
      <p:ext uri="{BB962C8B-B14F-4D97-AF65-F5344CB8AC3E}">
        <p14:creationId xmlns:p14="http://schemas.microsoft.com/office/powerpoint/2010/main" val="36919847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36</a:t>
            </a:fld>
            <a:endParaRPr lang="en-US" altLang="ja-JP" dirty="0"/>
          </a:p>
        </p:txBody>
      </p:sp>
      <p:sp>
        <p:nvSpPr>
          <p:cNvPr id="6" name="タイトル 1"/>
          <p:cNvSpPr txBox="1">
            <a:spLocks/>
          </p:cNvSpPr>
          <p:nvPr/>
        </p:nvSpPr>
        <p:spPr bwMode="auto">
          <a:xfrm>
            <a:off x="4511923" y="4095031"/>
            <a:ext cx="8915400" cy="576262"/>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algn="l" defTabSz="1137053" rtl="0" eaLnBrk="1" fontAlgn="base" hangingPunct="1">
              <a:spcBef>
                <a:spcPct val="0"/>
              </a:spcBef>
              <a:spcAft>
                <a:spcPct val="0"/>
              </a:spcAft>
              <a:defRPr kumimoji="1" lang="ja-JP" altLang="en-US" sz="5400">
                <a:solidFill>
                  <a:schemeClr val="tx1"/>
                </a:solidFill>
                <a:effectLst>
                  <a:outerShdw blurRad="38100" dist="38100" dir="2700000" algn="tl">
                    <a:srgbClr val="000000">
                      <a:alpha val="43137"/>
                    </a:srgbClr>
                  </a:outerShdw>
                </a:effectLst>
                <a:latin typeface="+mj-lt"/>
                <a:ea typeface="+mj-ea"/>
                <a:cs typeface="+mj-cs"/>
              </a:defRPr>
            </a:lvl1pPr>
            <a:lvl2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2pPr>
            <a:lvl3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3pPr>
            <a:lvl4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4pPr>
            <a:lvl5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5pPr>
            <a:lvl6pPr marL="456724"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6pPr>
            <a:lvl7pPr marL="913451"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7pPr>
            <a:lvl8pPr marL="137017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8pPr>
            <a:lvl9pPr marL="182690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9pPr>
          </a:lstStyle>
          <a:p>
            <a:pPr algn="ctr">
              <a:defRPr/>
            </a:pPr>
            <a:r>
              <a:rPr lang="ja-JP" altLang="en-US" sz="7200" kern="0" dirty="0" smtClean="0"/>
              <a:t>多重共線性の指標</a:t>
            </a:r>
            <a:endParaRPr lang="ja-JP" altLang="en-US" sz="7200" kern="0" dirty="0"/>
          </a:p>
        </p:txBody>
      </p:sp>
    </p:spTree>
    <p:extLst>
      <p:ext uri="{BB962C8B-B14F-4D97-AF65-F5344CB8AC3E}">
        <p14:creationId xmlns:p14="http://schemas.microsoft.com/office/powerpoint/2010/main" val="17968119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37</a:t>
            </a:fld>
            <a:endParaRPr lang="en-US" altLang="ja-JP" dirty="0"/>
          </a:p>
        </p:txBody>
      </p:sp>
      <p:sp>
        <p:nvSpPr>
          <p:cNvPr id="6" name="タイトル 1"/>
          <p:cNvSpPr>
            <a:spLocks noGrp="1"/>
          </p:cNvSpPr>
          <p:nvPr>
            <p:ph type="title"/>
          </p:nvPr>
        </p:nvSpPr>
        <p:spPr>
          <a:xfrm>
            <a:off x="376891" y="710655"/>
            <a:ext cx="16553996" cy="1413515"/>
          </a:xfrm>
        </p:spPr>
        <p:txBody>
          <a:bodyPr/>
          <a:lstStyle/>
          <a:p>
            <a:r>
              <a:rPr lang="ja-JP" altLang="en-US" dirty="0"/>
              <a:t>代表的な検出指標</a:t>
            </a:r>
            <a:endParaRPr kumimoji="1" lang="ja-JP" altLang="en-US" dirty="0"/>
          </a:p>
        </p:txBody>
      </p:sp>
      <p:sp>
        <p:nvSpPr>
          <p:cNvPr id="7" name="正方形/長方形 4"/>
          <p:cNvSpPr>
            <a:spLocks noChangeArrowheads="1"/>
          </p:cNvSpPr>
          <p:nvPr/>
        </p:nvSpPr>
        <p:spPr bwMode="auto">
          <a:xfrm>
            <a:off x="827547" y="7947459"/>
            <a:ext cx="1543624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400" dirty="0" smtClean="0">
                <a:latin typeface="+mj-ea"/>
                <a:ea typeface="+mj-ea"/>
              </a:rPr>
              <a:t>ここでは</a:t>
            </a:r>
            <a:r>
              <a:rPr lang="en-US" altLang="ja-JP" sz="4400" dirty="0" smtClean="0">
                <a:latin typeface="+mj-ea"/>
                <a:ea typeface="+mj-ea"/>
              </a:rPr>
              <a:t>VIF</a:t>
            </a:r>
            <a:r>
              <a:rPr lang="ja-JP" altLang="en-US" sz="4400" dirty="0" smtClean="0">
                <a:latin typeface="+mj-ea"/>
                <a:ea typeface="+mj-ea"/>
              </a:rPr>
              <a:t>を扱う。</a:t>
            </a:r>
            <a:endParaRPr lang="en-US" altLang="ja-JP" sz="4400" dirty="0">
              <a:latin typeface="+mj-ea"/>
              <a:ea typeface="+mj-ea"/>
            </a:endParaRPr>
          </a:p>
        </p:txBody>
      </p:sp>
      <p:sp>
        <p:nvSpPr>
          <p:cNvPr id="8" name="角丸四角形 7"/>
          <p:cNvSpPr/>
          <p:nvPr/>
        </p:nvSpPr>
        <p:spPr>
          <a:xfrm>
            <a:off x="911523" y="4635091"/>
            <a:ext cx="14451743" cy="104411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4000">
              <a:latin typeface="+mj-ea"/>
              <a:ea typeface="+mj-ea"/>
            </a:endParaRPr>
          </a:p>
        </p:txBody>
      </p:sp>
      <p:sp>
        <p:nvSpPr>
          <p:cNvPr id="9" name="正方形/長方形 4"/>
          <p:cNvSpPr>
            <a:spLocks noChangeArrowheads="1"/>
          </p:cNvSpPr>
          <p:nvPr/>
        </p:nvSpPr>
        <p:spPr bwMode="auto">
          <a:xfrm>
            <a:off x="523875" y="1633922"/>
            <a:ext cx="1460922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400" dirty="0">
                <a:latin typeface="+mj-ea"/>
                <a:ea typeface="+mj-ea"/>
              </a:rPr>
              <a:t>多重共線性の検出には、以下の様な指標をみることが有効であることが知られている</a:t>
            </a:r>
            <a:endParaRPr lang="en-US" altLang="ja-JP" sz="4400" dirty="0">
              <a:latin typeface="+mj-ea"/>
              <a:ea typeface="+mj-ea"/>
            </a:endParaRPr>
          </a:p>
        </p:txBody>
      </p:sp>
      <p:sp>
        <p:nvSpPr>
          <p:cNvPr id="10" name="正方形/長方形 3"/>
          <p:cNvSpPr>
            <a:spLocks noChangeArrowheads="1"/>
          </p:cNvSpPr>
          <p:nvPr/>
        </p:nvSpPr>
        <p:spPr bwMode="auto">
          <a:xfrm>
            <a:off x="523875" y="3964947"/>
            <a:ext cx="8858250" cy="326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820738" indent="-363538">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lvl="1" eaLnBrk="1" hangingPunct="1">
              <a:spcAft>
                <a:spcPts val="1200"/>
              </a:spcAft>
              <a:buClr>
                <a:srgbClr val="A50021"/>
              </a:buClr>
              <a:buFont typeface="Wingdings" panose="05000000000000000000" pitchFamily="2" charset="2"/>
              <a:buChar char="Ø"/>
            </a:pPr>
            <a:r>
              <a:rPr lang="ja-JP" altLang="en-US" sz="4400" dirty="0" smtClean="0">
                <a:latin typeface="+mj-ea"/>
                <a:ea typeface="+mj-ea"/>
              </a:rPr>
              <a:t>説明変数同士</a:t>
            </a:r>
            <a:r>
              <a:rPr lang="ja-JP" altLang="en-US" sz="4400" dirty="0">
                <a:latin typeface="+mj-ea"/>
                <a:ea typeface="+mj-ea"/>
              </a:rPr>
              <a:t>の相関係数</a:t>
            </a:r>
            <a:r>
              <a:rPr lang="en-US" altLang="ja-JP" sz="4400" dirty="0">
                <a:latin typeface="+mj-ea"/>
                <a:ea typeface="+mj-ea"/>
              </a:rPr>
              <a:t>r</a:t>
            </a:r>
            <a:r>
              <a:rPr lang="en-US" altLang="ja-JP" sz="4400" baseline="-25000" dirty="0">
                <a:latin typeface="+mj-ea"/>
                <a:ea typeface="+mj-ea"/>
              </a:rPr>
              <a:t>ij</a:t>
            </a:r>
            <a:r>
              <a:rPr lang="en-US" altLang="ja-JP" sz="4400" baseline="30000" dirty="0">
                <a:latin typeface="+mj-ea"/>
                <a:ea typeface="+mj-ea"/>
              </a:rPr>
              <a:t>2</a:t>
            </a:r>
          </a:p>
          <a:p>
            <a:pPr lvl="1" eaLnBrk="1" hangingPunct="1">
              <a:spcAft>
                <a:spcPts val="1200"/>
              </a:spcAft>
              <a:buClr>
                <a:srgbClr val="A50021"/>
              </a:buClr>
              <a:buFont typeface="Wingdings" panose="05000000000000000000" pitchFamily="2" charset="2"/>
              <a:buChar char="Ø"/>
            </a:pPr>
            <a:r>
              <a:rPr lang="ja-JP" altLang="en-US" sz="4400" dirty="0">
                <a:latin typeface="+mj-ea"/>
                <a:ea typeface="+mj-ea"/>
              </a:rPr>
              <a:t>分散拡大因子（</a:t>
            </a:r>
            <a:r>
              <a:rPr lang="en-US" altLang="ja-JP" sz="4400" dirty="0">
                <a:latin typeface="+mj-ea"/>
                <a:ea typeface="+mj-ea"/>
              </a:rPr>
              <a:t>VIF</a:t>
            </a:r>
            <a:r>
              <a:rPr lang="ja-JP" altLang="en-US" sz="4400" dirty="0">
                <a:latin typeface="+mj-ea"/>
                <a:ea typeface="+mj-ea"/>
              </a:rPr>
              <a:t>）</a:t>
            </a:r>
            <a:endParaRPr lang="en-US" altLang="ja-JP" sz="4400" dirty="0">
              <a:latin typeface="+mj-ea"/>
              <a:ea typeface="+mj-ea"/>
            </a:endParaRPr>
          </a:p>
          <a:p>
            <a:pPr lvl="1" eaLnBrk="1" hangingPunct="1">
              <a:spcAft>
                <a:spcPts val="1200"/>
              </a:spcAft>
              <a:buClr>
                <a:srgbClr val="A50021"/>
              </a:buClr>
              <a:buFont typeface="Wingdings" panose="05000000000000000000" pitchFamily="2" charset="2"/>
              <a:buChar char="Ø"/>
            </a:pPr>
            <a:r>
              <a:rPr lang="en-US" altLang="ja-JP" sz="4400" dirty="0" smtClean="0">
                <a:latin typeface="+mj-ea"/>
                <a:ea typeface="+mj-ea"/>
              </a:rPr>
              <a:t>Tolerance</a:t>
            </a:r>
          </a:p>
          <a:p>
            <a:pPr lvl="1" eaLnBrk="1" hangingPunct="1">
              <a:spcAft>
                <a:spcPts val="1200"/>
              </a:spcAft>
              <a:buClr>
                <a:srgbClr val="A50021"/>
              </a:buClr>
              <a:buFont typeface="Wingdings" panose="05000000000000000000" pitchFamily="2" charset="2"/>
              <a:buChar char="Ø"/>
            </a:pPr>
            <a:r>
              <a:rPr lang="ja-JP" altLang="en-US" sz="4400" dirty="0">
                <a:latin typeface="+mj-ea"/>
                <a:ea typeface="+mj-ea"/>
              </a:rPr>
              <a:t>条件数</a:t>
            </a:r>
            <a:endParaRPr lang="en-US" altLang="ja-JP" sz="4400" dirty="0">
              <a:latin typeface="+mj-ea"/>
              <a:ea typeface="+mj-ea"/>
            </a:endParaRPr>
          </a:p>
        </p:txBody>
      </p:sp>
    </p:spTree>
    <p:extLst>
      <p:ext uri="{BB962C8B-B14F-4D97-AF65-F5344CB8AC3E}">
        <p14:creationId xmlns:p14="http://schemas.microsoft.com/office/powerpoint/2010/main" val="145357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38</a:t>
            </a:fld>
            <a:endParaRPr lang="en-US" altLang="ja-JP" dirty="0"/>
          </a:p>
        </p:txBody>
      </p:sp>
      <p:sp>
        <p:nvSpPr>
          <p:cNvPr id="6" name="タイトル 1"/>
          <p:cNvSpPr>
            <a:spLocks noGrp="1"/>
          </p:cNvSpPr>
          <p:nvPr>
            <p:ph type="title"/>
          </p:nvPr>
        </p:nvSpPr>
        <p:spPr>
          <a:xfrm>
            <a:off x="376891" y="710655"/>
            <a:ext cx="16553996" cy="1413515"/>
          </a:xfrm>
        </p:spPr>
        <p:txBody>
          <a:bodyPr/>
          <a:lstStyle/>
          <a:p>
            <a:r>
              <a:rPr lang="ja-JP" altLang="en-US" dirty="0"/>
              <a:t>分散拡大因子（</a:t>
            </a:r>
            <a:r>
              <a:rPr lang="en-US" altLang="ja-JP" dirty="0"/>
              <a:t>VIF</a:t>
            </a:r>
            <a:r>
              <a:rPr lang="ja-JP" altLang="en-US" dirty="0"/>
              <a:t>）</a:t>
            </a:r>
            <a:endParaRPr kumimoji="1" lang="ja-JP" altLang="en-US" dirty="0"/>
          </a:p>
        </p:txBody>
      </p:sp>
      <p:sp>
        <p:nvSpPr>
          <p:cNvPr id="7" name="正方形/長方形 4"/>
          <p:cNvSpPr>
            <a:spLocks noChangeArrowheads="1"/>
          </p:cNvSpPr>
          <p:nvPr/>
        </p:nvSpPr>
        <p:spPr bwMode="auto">
          <a:xfrm>
            <a:off x="695499" y="1975436"/>
            <a:ext cx="15221296" cy="227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400" dirty="0" smtClean="0">
                <a:latin typeface="+mj-ea"/>
                <a:ea typeface="+mj-ea"/>
              </a:rPr>
              <a:t>各説明変数</a:t>
            </a:r>
            <a:r>
              <a:rPr lang="ja-JP" altLang="en-US" sz="4400" dirty="0">
                <a:latin typeface="+mj-ea"/>
                <a:ea typeface="+mj-ea"/>
              </a:rPr>
              <a:t>の</a:t>
            </a:r>
            <a:r>
              <a:rPr lang="ja-JP" altLang="en-US" sz="4400" u="sng" dirty="0">
                <a:latin typeface="+mj-ea"/>
                <a:ea typeface="+mj-ea"/>
              </a:rPr>
              <a:t>偏回帰係数</a:t>
            </a:r>
            <a:r>
              <a:rPr lang="ja-JP" altLang="en-US" sz="4400" u="sng" dirty="0" smtClean="0">
                <a:latin typeface="+mj-ea"/>
                <a:ea typeface="+mj-ea"/>
              </a:rPr>
              <a:t>のばらつきの大きさ</a:t>
            </a:r>
            <a:r>
              <a:rPr lang="ja-JP" altLang="en-US" sz="4400" dirty="0" smtClean="0">
                <a:latin typeface="+mj-ea"/>
                <a:ea typeface="+mj-ea"/>
              </a:rPr>
              <a:t>。</a:t>
            </a:r>
            <a:endParaRPr lang="en-US" altLang="ja-JP" sz="4400" dirty="0">
              <a:latin typeface="+mj-ea"/>
              <a:ea typeface="+mj-ea"/>
            </a:endParaRPr>
          </a:p>
          <a:p>
            <a:pPr eaLnBrk="1" hangingPunct="1">
              <a:spcAft>
                <a:spcPts val="1200"/>
              </a:spcAft>
              <a:buClr>
                <a:srgbClr val="A50021"/>
              </a:buClr>
              <a:buFont typeface="Wingdings" panose="05000000000000000000" pitchFamily="2" charset="2"/>
              <a:buChar char="l"/>
            </a:pPr>
            <a:r>
              <a:rPr lang="ja-JP" altLang="en-US" sz="4400" u="sng" dirty="0" smtClean="0">
                <a:latin typeface="+mj-ea"/>
                <a:ea typeface="+mj-ea"/>
              </a:rPr>
              <a:t>各説明変数毎</a:t>
            </a:r>
            <a:r>
              <a:rPr lang="ja-JP" altLang="en-US" sz="4400" u="sng" dirty="0">
                <a:latin typeface="+mj-ea"/>
                <a:ea typeface="+mj-ea"/>
              </a:rPr>
              <a:t>に</a:t>
            </a:r>
            <a:r>
              <a:rPr lang="ja-JP" altLang="en-US" sz="4400" dirty="0">
                <a:latin typeface="+mj-ea"/>
                <a:ea typeface="+mj-ea"/>
              </a:rPr>
              <a:t>定義される（</a:t>
            </a:r>
            <a:r>
              <a:rPr lang="ja-JP" altLang="en-US" sz="4400" dirty="0" smtClean="0">
                <a:latin typeface="+mj-ea"/>
                <a:ea typeface="+mj-ea"/>
              </a:rPr>
              <a:t>したがって</a:t>
            </a:r>
            <a:r>
              <a:rPr lang="ja-JP" altLang="en-US" sz="4400" dirty="0">
                <a:latin typeface="+mj-ea"/>
                <a:ea typeface="+mj-ea"/>
              </a:rPr>
              <a:t>説明</a:t>
            </a:r>
            <a:r>
              <a:rPr lang="ja-JP" altLang="en-US" sz="4400" dirty="0" smtClean="0">
                <a:latin typeface="+mj-ea"/>
                <a:ea typeface="+mj-ea"/>
              </a:rPr>
              <a:t>変数</a:t>
            </a:r>
            <a:r>
              <a:rPr lang="ja-JP" altLang="en-US" sz="4400" dirty="0">
                <a:latin typeface="+mj-ea"/>
                <a:ea typeface="+mj-ea"/>
              </a:rPr>
              <a:t>が</a:t>
            </a:r>
            <a:r>
              <a:rPr lang="en-US" altLang="ja-JP" sz="4400" dirty="0">
                <a:latin typeface="+mj-ea"/>
                <a:ea typeface="+mj-ea"/>
              </a:rPr>
              <a:t>k</a:t>
            </a:r>
            <a:r>
              <a:rPr lang="ja-JP" altLang="en-US" sz="4400" dirty="0">
                <a:latin typeface="+mj-ea"/>
                <a:ea typeface="+mj-ea"/>
              </a:rPr>
              <a:t>個ならば</a:t>
            </a:r>
            <a:r>
              <a:rPr lang="en-US" altLang="ja-JP" sz="4400" dirty="0">
                <a:latin typeface="+mj-ea"/>
                <a:ea typeface="+mj-ea"/>
              </a:rPr>
              <a:t>VIF</a:t>
            </a:r>
            <a:r>
              <a:rPr lang="ja-JP" altLang="en-US" sz="4400" dirty="0">
                <a:latin typeface="+mj-ea"/>
                <a:ea typeface="+mj-ea"/>
              </a:rPr>
              <a:t>も</a:t>
            </a:r>
            <a:r>
              <a:rPr lang="en-US" altLang="ja-JP" sz="4400" dirty="0">
                <a:latin typeface="+mj-ea"/>
                <a:ea typeface="+mj-ea"/>
              </a:rPr>
              <a:t>k</a:t>
            </a:r>
            <a:r>
              <a:rPr lang="ja-JP" altLang="en-US" sz="4400" dirty="0">
                <a:latin typeface="+mj-ea"/>
                <a:ea typeface="+mj-ea"/>
              </a:rPr>
              <a:t>個）</a:t>
            </a:r>
            <a:endParaRPr lang="en-US" altLang="ja-JP" sz="4400" dirty="0">
              <a:latin typeface="+mj-ea"/>
              <a:ea typeface="+mj-ea"/>
            </a:endParaRPr>
          </a:p>
        </p:txBody>
      </p:sp>
      <p:sp>
        <p:nvSpPr>
          <p:cNvPr id="8" name="正方形/長方形 4"/>
          <p:cNvSpPr>
            <a:spLocks noChangeArrowheads="1"/>
          </p:cNvSpPr>
          <p:nvPr/>
        </p:nvSpPr>
        <p:spPr bwMode="auto">
          <a:xfrm>
            <a:off x="1126281" y="4217888"/>
            <a:ext cx="88582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en-US" altLang="ja-JP" sz="4000" dirty="0" err="1" smtClean="0">
                <a:latin typeface="HGP創英角ﾎﾟｯﾌﾟ体" panose="040B0A00000000000000" pitchFamily="50" charset="-128"/>
                <a:ea typeface="HGP創英角ﾎﾟｯﾌﾟ体" panose="040B0A00000000000000" pitchFamily="50" charset="-128"/>
              </a:rPr>
              <a:t>VIF</a:t>
            </a:r>
            <a:r>
              <a:rPr lang="en-US" altLang="ja-JP" sz="4000" baseline="-25000" dirty="0" err="1" smtClean="0">
                <a:latin typeface="HGP創英角ﾎﾟｯﾌﾟ体" panose="040B0A00000000000000" pitchFamily="50" charset="-128"/>
                <a:ea typeface="HGP創英角ﾎﾟｯﾌﾟ体" panose="040B0A00000000000000" pitchFamily="50" charset="-128"/>
              </a:rPr>
              <a:t>i</a:t>
            </a:r>
            <a:r>
              <a:rPr lang="ja-JP" altLang="en-US" sz="4000" dirty="0" smtClean="0">
                <a:latin typeface="HGP創英角ﾎﾟｯﾌﾟ体" panose="040B0A00000000000000" pitchFamily="50" charset="-128"/>
                <a:ea typeface="HGP創英角ﾎﾟｯﾌﾟ体" panose="040B0A00000000000000" pitchFamily="50" charset="-128"/>
              </a:rPr>
              <a:t>＝</a:t>
            </a:r>
            <a:endParaRPr lang="en-US" altLang="ja-JP" sz="4000" dirty="0">
              <a:latin typeface="HGP創英角ﾎﾟｯﾌﾟ体" panose="040B0A00000000000000" pitchFamily="50" charset="-128"/>
              <a:ea typeface="HGP創英角ﾎﾟｯﾌﾟ体" panose="040B0A00000000000000" pitchFamily="50" charset="-128"/>
            </a:endParaRPr>
          </a:p>
        </p:txBody>
      </p:sp>
      <p:pic>
        <p:nvPicPr>
          <p:cNvPr id="9" name="図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07767" y="4023023"/>
            <a:ext cx="1369207" cy="1147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四角形吹き出し 9"/>
          <p:cNvSpPr/>
          <p:nvPr/>
        </p:nvSpPr>
        <p:spPr>
          <a:xfrm>
            <a:off x="2639640" y="5247159"/>
            <a:ext cx="10333223" cy="1368152"/>
          </a:xfrm>
          <a:prstGeom prst="wedgeRectCallout">
            <a:avLst>
              <a:gd name="adj1" fmla="val -21799"/>
              <a:gd name="adj2" fmla="val -67223"/>
            </a:avLst>
          </a:prstGeom>
          <a:solidFill>
            <a:srgbClr val="FFFF00"/>
          </a:solidFill>
          <a:ln>
            <a:solidFill>
              <a:schemeClr val="accent3">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1" name="正方形/長方形 14"/>
          <p:cNvSpPr>
            <a:spLocks noChangeArrowheads="1"/>
          </p:cNvSpPr>
          <p:nvPr/>
        </p:nvSpPr>
        <p:spPr bwMode="auto">
          <a:xfrm>
            <a:off x="3000001" y="5283671"/>
            <a:ext cx="1040490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r>
              <a:rPr lang="ja-JP" altLang="en-US" sz="3600" dirty="0" smtClean="0"/>
              <a:t>説明変数</a:t>
            </a:r>
            <a:r>
              <a:rPr lang="en-US" altLang="ja-JP" sz="3600" dirty="0" smtClean="0"/>
              <a:t>X</a:t>
            </a:r>
            <a:r>
              <a:rPr lang="en-US" altLang="ja-JP" sz="3600" baseline="-25000" dirty="0" smtClean="0"/>
              <a:t>i</a:t>
            </a:r>
            <a:r>
              <a:rPr lang="ja-JP" altLang="en-US" sz="3600" dirty="0" smtClean="0"/>
              <a:t>を、他の説明変数で重回帰した時の、</a:t>
            </a:r>
            <a:endParaRPr lang="en-US" altLang="ja-JP" sz="3600" dirty="0" smtClean="0"/>
          </a:p>
          <a:p>
            <a:r>
              <a:rPr lang="ja-JP" altLang="en-US" sz="3600" dirty="0" smtClean="0"/>
              <a:t>その推定値と説明変数</a:t>
            </a:r>
            <a:r>
              <a:rPr lang="en-US" altLang="ja-JP" sz="3600" dirty="0" smtClean="0"/>
              <a:t>X</a:t>
            </a:r>
            <a:r>
              <a:rPr lang="en-US" altLang="ja-JP" sz="3600" baseline="-25000" dirty="0" smtClean="0"/>
              <a:t>i</a:t>
            </a:r>
            <a:r>
              <a:rPr lang="ja-JP" altLang="en-US" sz="3600" dirty="0" smtClean="0"/>
              <a:t>との相関係数。</a:t>
            </a:r>
            <a:endParaRPr lang="ja-JP" altLang="en-US" sz="3600" dirty="0"/>
          </a:p>
        </p:txBody>
      </p:sp>
      <p:sp>
        <p:nvSpPr>
          <p:cNvPr id="12" name="正方形/長方形 3"/>
          <p:cNvSpPr>
            <a:spLocks noChangeArrowheads="1"/>
          </p:cNvSpPr>
          <p:nvPr/>
        </p:nvSpPr>
        <p:spPr bwMode="auto">
          <a:xfrm>
            <a:off x="919919" y="7308096"/>
            <a:ext cx="1478924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820738" indent="-363538">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lvl="1" eaLnBrk="1" hangingPunct="1">
              <a:spcAft>
                <a:spcPts val="1200"/>
              </a:spcAft>
              <a:buClr>
                <a:srgbClr val="A50021"/>
              </a:buClr>
              <a:buFont typeface="Wingdings" panose="05000000000000000000" pitchFamily="2" charset="2"/>
              <a:buChar char="Ø"/>
            </a:pPr>
            <a:r>
              <a:rPr lang="ja-JP" altLang="en-US" sz="4000" dirty="0">
                <a:latin typeface="+mn-ea"/>
                <a:ea typeface="+mn-ea"/>
              </a:rPr>
              <a:t>慣例的に</a:t>
            </a:r>
            <a:r>
              <a:rPr lang="ja-JP" altLang="en-US" sz="4000" dirty="0" smtClean="0">
                <a:latin typeface="+mn-ea"/>
                <a:ea typeface="+mn-ea"/>
              </a:rPr>
              <a:t>、ある</a:t>
            </a:r>
            <a:r>
              <a:rPr lang="en-US" altLang="ja-JP" sz="4000" dirty="0" err="1" smtClean="0">
                <a:latin typeface="+mn-ea"/>
                <a:ea typeface="+mn-ea"/>
              </a:rPr>
              <a:t>i</a:t>
            </a:r>
            <a:r>
              <a:rPr lang="ja-JP" altLang="en-US" sz="4000" dirty="0" smtClean="0">
                <a:latin typeface="+mn-ea"/>
                <a:ea typeface="+mn-ea"/>
              </a:rPr>
              <a:t>について</a:t>
            </a:r>
            <a:r>
              <a:rPr lang="en-US" altLang="ja-JP" sz="4000" dirty="0" err="1" smtClean="0">
                <a:solidFill>
                  <a:srgbClr val="FF0000"/>
                </a:solidFill>
                <a:latin typeface="+mn-ea"/>
                <a:ea typeface="+mn-ea"/>
              </a:rPr>
              <a:t>VIF</a:t>
            </a:r>
            <a:r>
              <a:rPr lang="en-US" altLang="ja-JP" sz="4000" baseline="-25000" dirty="0" err="1" smtClean="0">
                <a:solidFill>
                  <a:srgbClr val="FF0000"/>
                </a:solidFill>
                <a:latin typeface="+mn-ea"/>
                <a:ea typeface="+mn-ea"/>
              </a:rPr>
              <a:t>i</a:t>
            </a:r>
            <a:r>
              <a:rPr lang="ja-JP" altLang="en-US" sz="4000" dirty="0" smtClean="0">
                <a:solidFill>
                  <a:srgbClr val="FF0000"/>
                </a:solidFill>
                <a:latin typeface="+mn-ea"/>
                <a:ea typeface="+mn-ea"/>
              </a:rPr>
              <a:t>≧</a:t>
            </a:r>
            <a:r>
              <a:rPr lang="en-US" altLang="ja-JP" sz="4000" dirty="0" smtClean="0">
                <a:solidFill>
                  <a:srgbClr val="FF0000"/>
                </a:solidFill>
                <a:latin typeface="+mn-ea"/>
                <a:ea typeface="+mn-ea"/>
              </a:rPr>
              <a:t>10</a:t>
            </a:r>
            <a:r>
              <a:rPr lang="ja-JP" altLang="en-US" sz="4000" dirty="0">
                <a:solidFill>
                  <a:srgbClr val="FF0000"/>
                </a:solidFill>
                <a:latin typeface="+mn-ea"/>
                <a:ea typeface="+mn-ea"/>
              </a:rPr>
              <a:t>の時に多重共線性</a:t>
            </a:r>
            <a:r>
              <a:rPr lang="ja-JP" altLang="en-US" sz="4000" dirty="0">
                <a:latin typeface="+mn-ea"/>
                <a:ea typeface="+mn-ea"/>
              </a:rPr>
              <a:t>を</a:t>
            </a:r>
            <a:r>
              <a:rPr lang="ja-JP" altLang="en-US" sz="4000" dirty="0" smtClean="0">
                <a:latin typeface="+mn-ea"/>
                <a:ea typeface="+mn-ea"/>
              </a:rPr>
              <a:t>疑うことが多い（他の閾値を採用する教科書や運用もある）。</a:t>
            </a:r>
            <a:endParaRPr lang="en-US" altLang="ja-JP" sz="4000" dirty="0">
              <a:latin typeface="+mn-ea"/>
              <a:ea typeface="+mn-ea"/>
            </a:endParaRPr>
          </a:p>
        </p:txBody>
      </p:sp>
    </p:spTree>
    <p:extLst>
      <p:ext uri="{BB962C8B-B14F-4D97-AF65-F5344CB8AC3E}">
        <p14:creationId xmlns:p14="http://schemas.microsoft.com/office/powerpoint/2010/main" val="30888861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39</a:t>
            </a:fld>
            <a:endParaRPr lang="en-US" altLang="ja-JP" dirty="0"/>
          </a:p>
        </p:txBody>
      </p:sp>
      <p:sp>
        <p:nvSpPr>
          <p:cNvPr id="6" name="タイトル 1"/>
          <p:cNvSpPr>
            <a:spLocks noGrp="1"/>
          </p:cNvSpPr>
          <p:nvPr>
            <p:ph type="title"/>
          </p:nvPr>
        </p:nvSpPr>
        <p:spPr>
          <a:xfrm>
            <a:off x="376891" y="710655"/>
            <a:ext cx="16553996" cy="1413515"/>
          </a:xfrm>
        </p:spPr>
        <p:txBody>
          <a:bodyPr/>
          <a:lstStyle/>
          <a:p>
            <a:r>
              <a:rPr kumimoji="1" lang="en-US" altLang="ja-JP" dirty="0" smtClean="0"/>
              <a:t>Python</a:t>
            </a:r>
            <a:r>
              <a:rPr kumimoji="1" lang="ja-JP" altLang="en-US" dirty="0" smtClean="0"/>
              <a:t>における</a:t>
            </a:r>
            <a:r>
              <a:rPr kumimoji="1" lang="en-US" altLang="ja-JP" dirty="0" smtClean="0"/>
              <a:t>VIF</a:t>
            </a:r>
            <a:r>
              <a:rPr kumimoji="1" lang="ja-JP" altLang="en-US" dirty="0" smtClean="0"/>
              <a:t>算出（求め方）</a:t>
            </a:r>
            <a:endParaRPr kumimoji="1" lang="ja-JP" altLang="en-US" dirty="0"/>
          </a:p>
        </p:txBody>
      </p:sp>
      <p:sp>
        <p:nvSpPr>
          <p:cNvPr id="7" name="正方形/長方形 4"/>
          <p:cNvSpPr>
            <a:spLocks noChangeArrowheads="1"/>
          </p:cNvSpPr>
          <p:nvPr/>
        </p:nvSpPr>
        <p:spPr bwMode="auto">
          <a:xfrm>
            <a:off x="695499" y="2029446"/>
            <a:ext cx="1522129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en-US" altLang="ja-JP" sz="4400" dirty="0" smtClean="0">
                <a:latin typeface="+mj-ea"/>
                <a:ea typeface="+mj-ea"/>
              </a:rPr>
              <a:t>Python</a:t>
            </a:r>
            <a:r>
              <a:rPr lang="ja-JP" altLang="en-US" sz="4400" dirty="0" smtClean="0">
                <a:latin typeface="+mj-ea"/>
                <a:ea typeface="+mj-ea"/>
              </a:rPr>
              <a:t>では、以下により求めることができる。</a:t>
            </a:r>
            <a:endParaRPr lang="en-US" altLang="ja-JP" sz="4400" dirty="0">
              <a:latin typeface="+mj-ea"/>
              <a:ea typeface="+mj-ea"/>
            </a:endParaRPr>
          </a:p>
        </p:txBody>
      </p:sp>
      <p:sp>
        <p:nvSpPr>
          <p:cNvPr id="8" name="正方形/長方形 7"/>
          <p:cNvSpPr/>
          <p:nvPr/>
        </p:nvSpPr>
        <p:spPr>
          <a:xfrm>
            <a:off x="672578" y="3109563"/>
            <a:ext cx="8987917" cy="3046988"/>
          </a:xfrm>
          <a:prstGeom prst="rect">
            <a:avLst/>
          </a:prstGeom>
          <a:solidFill>
            <a:schemeClr val="bg1">
              <a:lumMod val="85000"/>
            </a:schemeClr>
          </a:solidFill>
          <a:ln>
            <a:solidFill>
              <a:schemeClr val="bg2">
                <a:lumMod val="25000"/>
              </a:schemeClr>
            </a:solidFill>
          </a:ln>
          <a:effectLst>
            <a:outerShdw blurRad="50800" dist="38100" dir="2700000" algn="tl" rotWithShape="0">
              <a:prstClr val="black">
                <a:alpha val="40000"/>
              </a:prstClr>
            </a:outerShdw>
          </a:effectLst>
        </p:spPr>
        <p:txBody>
          <a:bodyPr wrap="square">
            <a:spAutoFit/>
          </a:bodyPr>
          <a:lstStyle/>
          <a:p>
            <a:r>
              <a:rPr lang="ja-JP" altLang="en-US" b="1" dirty="0" smtClean="0">
                <a:latin typeface="+mn-ea"/>
                <a:ea typeface="+mn-ea"/>
              </a:rPr>
              <a:t>from </a:t>
            </a:r>
            <a:r>
              <a:rPr lang="ja-JP" altLang="en-US" b="1" dirty="0">
                <a:latin typeface="+mn-ea"/>
                <a:ea typeface="+mn-ea"/>
              </a:rPr>
              <a:t>statsmodels.stats.outliers_influence import </a:t>
            </a:r>
            <a:r>
              <a:rPr lang="ja-JP" altLang="en-US" b="1" dirty="0" err="1">
                <a:latin typeface="+mn-ea"/>
                <a:ea typeface="+mn-ea"/>
              </a:rPr>
              <a:t>v</a:t>
            </a:r>
            <a:r>
              <a:rPr lang="ja-JP" altLang="en-US" b="1" dirty="0">
                <a:latin typeface="+mn-ea"/>
                <a:ea typeface="+mn-ea"/>
              </a:rPr>
              <a:t>ariance_inflation_factor</a:t>
            </a:r>
          </a:p>
          <a:p>
            <a:endParaRPr lang="ja-JP" altLang="en-US" b="1" dirty="0">
              <a:latin typeface="+mn-ea"/>
              <a:ea typeface="+mn-ea"/>
            </a:endParaRPr>
          </a:p>
          <a:p>
            <a:r>
              <a:rPr lang="ja-JP" altLang="en-US" b="1" dirty="0">
                <a:latin typeface="+mn-ea"/>
                <a:ea typeface="+mn-ea"/>
              </a:rPr>
              <a:t>num_cols = mod.exog.shape[1] </a:t>
            </a:r>
          </a:p>
          <a:p>
            <a:r>
              <a:rPr lang="ja-JP" altLang="en-US" b="1" dirty="0">
                <a:latin typeface="+mn-ea"/>
                <a:ea typeface="+mn-ea"/>
              </a:rPr>
              <a:t>vifs = [</a:t>
            </a:r>
            <a:r>
              <a:rPr lang="ja-JP" altLang="en-US" b="1" dirty="0" err="1">
                <a:latin typeface="+mn-ea"/>
                <a:ea typeface="+mn-ea"/>
              </a:rPr>
              <a:t>v</a:t>
            </a:r>
            <a:r>
              <a:rPr lang="ja-JP" altLang="en-US" b="1" dirty="0">
                <a:latin typeface="+mn-ea"/>
                <a:ea typeface="+mn-ea"/>
              </a:rPr>
              <a:t>ariance_inflation_factor(mod.exog, i)</a:t>
            </a:r>
          </a:p>
          <a:p>
            <a:r>
              <a:rPr lang="ja-JP" altLang="en-US" b="1" dirty="0">
                <a:latin typeface="+mn-ea"/>
                <a:ea typeface="+mn-ea"/>
              </a:rPr>
              <a:t>        for i in range(0, num_cols)]</a:t>
            </a:r>
          </a:p>
          <a:p>
            <a:r>
              <a:rPr lang="ja-JP" altLang="en-US" b="1" dirty="0">
                <a:latin typeface="+mn-ea"/>
                <a:ea typeface="+mn-ea"/>
              </a:rPr>
              <a:t>pd.DataFrame(vifs, index=mod.exog_names, columns=["VIF"])</a:t>
            </a:r>
          </a:p>
        </p:txBody>
      </p:sp>
      <p:sp>
        <p:nvSpPr>
          <p:cNvPr id="9" name="角丸四角形 8"/>
          <p:cNvSpPr/>
          <p:nvPr/>
        </p:nvSpPr>
        <p:spPr>
          <a:xfrm>
            <a:off x="600571" y="2942903"/>
            <a:ext cx="8964996" cy="50005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4000">
              <a:latin typeface="+mj-ea"/>
              <a:ea typeface="+mj-ea"/>
            </a:endParaRPr>
          </a:p>
        </p:txBody>
      </p:sp>
      <p:cxnSp>
        <p:nvCxnSpPr>
          <p:cNvPr id="10" name="直線矢印コネクタ 9"/>
          <p:cNvCxnSpPr>
            <a:endCxn id="11" idx="1"/>
          </p:cNvCxnSpPr>
          <p:nvPr/>
        </p:nvCxnSpPr>
        <p:spPr bwMode="auto">
          <a:xfrm>
            <a:off x="9691509" y="3210975"/>
            <a:ext cx="1166830" cy="506"/>
          </a:xfrm>
          <a:prstGeom prst="straightConnector1">
            <a:avLst/>
          </a:prstGeom>
          <a:solidFill>
            <a:schemeClr val="accent1"/>
          </a:solidFill>
          <a:ln w="57150" cap="flat" cmpd="sng" algn="ctr">
            <a:solidFill>
              <a:srgbClr val="0000FF"/>
            </a:solidFill>
            <a:prstDash val="solid"/>
            <a:round/>
            <a:headEnd type="diamond" w="med" len="med"/>
            <a:tailEnd type="diamond" w="med" len="med"/>
          </a:ln>
          <a:effectLst/>
        </p:spPr>
      </p:cxnSp>
      <p:sp>
        <p:nvSpPr>
          <p:cNvPr id="11" name="テキスト ボックス 10"/>
          <p:cNvSpPr txBox="1"/>
          <p:nvPr/>
        </p:nvSpPr>
        <p:spPr>
          <a:xfrm>
            <a:off x="10858339" y="2795982"/>
            <a:ext cx="5152373" cy="830997"/>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none" rtlCol="0">
            <a:spAutoFit/>
          </a:bodyPr>
          <a:lstStyle/>
          <a:p>
            <a:r>
              <a:rPr lang="ja-JP" altLang="en-US" dirty="0" smtClean="0"/>
              <a:t>外れ値検出等に用いられるモジュール</a:t>
            </a:r>
            <a:endParaRPr lang="en-US" altLang="ja-JP" dirty="0" smtClean="0"/>
          </a:p>
          <a:p>
            <a:r>
              <a:rPr kumimoji="1" lang="en-US" altLang="ja-JP" dirty="0" smtClean="0"/>
              <a:t>“</a:t>
            </a:r>
            <a:r>
              <a:rPr kumimoji="1" lang="en-US" altLang="ja-JP" dirty="0" err="1" smtClean="0"/>
              <a:t>stats.outliers_influence</a:t>
            </a:r>
            <a:r>
              <a:rPr kumimoji="1" lang="en-US" altLang="ja-JP" dirty="0" smtClean="0"/>
              <a:t>”</a:t>
            </a:r>
          </a:p>
        </p:txBody>
      </p:sp>
    </p:spTree>
    <p:extLst>
      <p:ext uri="{BB962C8B-B14F-4D97-AF65-F5344CB8AC3E}">
        <p14:creationId xmlns:p14="http://schemas.microsoft.com/office/powerpoint/2010/main" val="32254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a:t>
            </a:fld>
            <a:endParaRPr lang="en-US" altLang="ja-JP" dirty="0"/>
          </a:p>
        </p:txBody>
      </p:sp>
      <p:sp>
        <p:nvSpPr>
          <p:cNvPr id="6" name="タイトル 1"/>
          <p:cNvSpPr>
            <a:spLocks noGrp="1"/>
          </p:cNvSpPr>
          <p:nvPr>
            <p:ph type="title"/>
          </p:nvPr>
        </p:nvSpPr>
        <p:spPr>
          <a:xfrm>
            <a:off x="376891" y="710655"/>
            <a:ext cx="16553996" cy="1413515"/>
          </a:xfrm>
        </p:spPr>
        <p:txBody>
          <a:bodyPr/>
          <a:lstStyle/>
          <a:p>
            <a:r>
              <a:rPr lang="ja-JP" altLang="en-US" dirty="0"/>
              <a:t>多重共線性とは</a:t>
            </a:r>
            <a:endParaRPr kumimoji="1" lang="ja-JP" altLang="en-US" dirty="0"/>
          </a:p>
        </p:txBody>
      </p:sp>
      <p:sp>
        <p:nvSpPr>
          <p:cNvPr id="7" name="正方形/長方形 4"/>
          <p:cNvSpPr>
            <a:spLocks noChangeArrowheads="1"/>
          </p:cNvSpPr>
          <p:nvPr/>
        </p:nvSpPr>
        <p:spPr bwMode="auto">
          <a:xfrm>
            <a:off x="523875" y="1326197"/>
            <a:ext cx="15833364" cy="640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000" dirty="0">
                <a:latin typeface="+mn-ea"/>
                <a:ea typeface="+mn-ea"/>
              </a:rPr>
              <a:t>英語では</a:t>
            </a:r>
            <a:r>
              <a:rPr lang="en-US" altLang="ja-JP" sz="4000" dirty="0" smtClean="0">
                <a:latin typeface="+mn-ea"/>
                <a:ea typeface="+mn-ea"/>
              </a:rPr>
              <a:t>multicollinearity</a:t>
            </a:r>
            <a:endParaRPr lang="en-US" altLang="ja-JP" sz="4000" dirty="0">
              <a:latin typeface="+mn-ea"/>
              <a:ea typeface="+mn-ea"/>
            </a:endParaRPr>
          </a:p>
          <a:p>
            <a:pPr eaLnBrk="1" hangingPunct="1">
              <a:spcAft>
                <a:spcPts val="1200"/>
              </a:spcAft>
              <a:buClr>
                <a:srgbClr val="A50021"/>
              </a:buClr>
              <a:buFont typeface="Wingdings" panose="05000000000000000000" pitchFamily="2" charset="2"/>
              <a:buChar char="l"/>
            </a:pPr>
            <a:r>
              <a:rPr lang="ja-JP" altLang="en-US" sz="4000" dirty="0">
                <a:latin typeface="+mn-ea"/>
                <a:ea typeface="+mn-ea"/>
              </a:rPr>
              <a:t>略して</a:t>
            </a:r>
            <a:r>
              <a:rPr lang="ja-JP" altLang="en-US" sz="4000" dirty="0">
                <a:solidFill>
                  <a:srgbClr val="FF0000"/>
                </a:solidFill>
                <a:latin typeface="+mn-ea"/>
                <a:ea typeface="+mn-ea"/>
              </a:rPr>
              <a:t>マルチコ</a:t>
            </a:r>
            <a:r>
              <a:rPr lang="ja-JP" altLang="en-US" sz="4000" dirty="0">
                <a:latin typeface="+mn-ea"/>
                <a:ea typeface="+mn-ea"/>
              </a:rPr>
              <a:t>とも呼ぶ</a:t>
            </a:r>
            <a:endParaRPr lang="en-US" altLang="ja-JP" sz="4000" dirty="0">
              <a:latin typeface="+mn-ea"/>
              <a:ea typeface="+mn-ea"/>
            </a:endParaRPr>
          </a:p>
          <a:p>
            <a:pPr eaLnBrk="1" hangingPunct="1">
              <a:spcAft>
                <a:spcPts val="1200"/>
              </a:spcAft>
              <a:buClr>
                <a:srgbClr val="A50021"/>
              </a:buClr>
              <a:buFont typeface="Wingdings" panose="05000000000000000000" pitchFamily="2" charset="2"/>
              <a:buChar char="l"/>
            </a:pPr>
            <a:r>
              <a:rPr lang="ja-JP" altLang="en-US" sz="4000" dirty="0">
                <a:latin typeface="+mn-ea"/>
                <a:ea typeface="+mn-ea"/>
              </a:rPr>
              <a:t>重回帰分析では、</a:t>
            </a:r>
            <a:r>
              <a:rPr lang="ja-JP" altLang="en-US" sz="4000" dirty="0" smtClean="0">
                <a:latin typeface="+mn-ea"/>
                <a:ea typeface="+mn-ea"/>
              </a:rPr>
              <a:t>各説明変数</a:t>
            </a:r>
            <a:r>
              <a:rPr lang="ja-JP" altLang="en-US" sz="4000" dirty="0">
                <a:latin typeface="+mn-ea"/>
                <a:ea typeface="+mn-ea"/>
              </a:rPr>
              <a:t>が</a:t>
            </a:r>
            <a:r>
              <a:rPr lang="ja-JP" altLang="en-US" sz="4000" dirty="0" smtClean="0">
                <a:latin typeface="+mn-ea"/>
                <a:ea typeface="+mn-ea"/>
              </a:rPr>
              <a:t>それぞれ</a:t>
            </a:r>
            <a:r>
              <a:rPr lang="ja-JP" altLang="en-US" sz="4000" dirty="0">
                <a:latin typeface="+mn-ea"/>
                <a:ea typeface="+mn-ea"/>
              </a:rPr>
              <a:t>目的</a:t>
            </a:r>
            <a:r>
              <a:rPr lang="ja-JP" altLang="en-US" sz="4000" dirty="0" smtClean="0">
                <a:latin typeface="+mn-ea"/>
                <a:ea typeface="+mn-ea"/>
              </a:rPr>
              <a:t>変数</a:t>
            </a:r>
            <a:r>
              <a:rPr lang="en-US" altLang="ja-JP" sz="4000" dirty="0">
                <a:latin typeface="+mn-ea"/>
                <a:ea typeface="+mn-ea"/>
              </a:rPr>
              <a:t>Y</a:t>
            </a:r>
            <a:r>
              <a:rPr lang="ja-JP" altLang="en-US" sz="4000" dirty="0">
                <a:latin typeface="+mn-ea"/>
                <a:ea typeface="+mn-ea"/>
              </a:rPr>
              <a:t>の説明に貢献している、と考えている</a:t>
            </a:r>
            <a:endParaRPr lang="en-US" altLang="ja-JP" sz="4000" dirty="0">
              <a:latin typeface="+mn-ea"/>
              <a:ea typeface="+mn-ea"/>
            </a:endParaRPr>
          </a:p>
          <a:p>
            <a:pPr eaLnBrk="1" hangingPunct="1">
              <a:spcAft>
                <a:spcPts val="1200"/>
              </a:spcAft>
              <a:buClr>
                <a:srgbClr val="A50021"/>
              </a:buClr>
              <a:buFont typeface="Wingdings" panose="05000000000000000000" pitchFamily="2" charset="2"/>
              <a:buChar char="l"/>
            </a:pPr>
            <a:r>
              <a:rPr lang="ja-JP" altLang="en-US" sz="4000" dirty="0" smtClean="0">
                <a:latin typeface="+mn-ea"/>
                <a:ea typeface="+mn-ea"/>
              </a:rPr>
              <a:t>サンプル数が一定のもとで、ある説明変数</a:t>
            </a:r>
            <a:r>
              <a:rPr lang="en-US" altLang="ja-JP" sz="4000" dirty="0">
                <a:latin typeface="+mn-ea"/>
                <a:ea typeface="+mn-ea"/>
              </a:rPr>
              <a:t>Xi</a:t>
            </a:r>
            <a:r>
              <a:rPr lang="ja-JP" altLang="en-US" sz="4000" dirty="0">
                <a:latin typeface="+mn-ea"/>
                <a:ea typeface="+mn-ea"/>
              </a:rPr>
              <a:t>と他</a:t>
            </a:r>
            <a:r>
              <a:rPr lang="ja-JP" altLang="en-US" sz="4000" dirty="0" smtClean="0">
                <a:latin typeface="+mn-ea"/>
                <a:ea typeface="+mn-ea"/>
              </a:rPr>
              <a:t>の説明変数</a:t>
            </a:r>
            <a:r>
              <a:rPr lang="ja-JP" altLang="en-US" sz="4000" dirty="0">
                <a:latin typeface="+mn-ea"/>
                <a:ea typeface="+mn-ea"/>
              </a:rPr>
              <a:t>の間の相関が高くなるに</a:t>
            </a:r>
            <a:r>
              <a:rPr lang="ja-JP" altLang="en-US" sz="4000" dirty="0" smtClean="0">
                <a:latin typeface="+mn-ea"/>
                <a:ea typeface="+mn-ea"/>
              </a:rPr>
              <a:t>つれ、回帰係数の信頼区間が広がる</a:t>
            </a:r>
            <a:endParaRPr lang="en-US" altLang="ja-JP" sz="4000" dirty="0">
              <a:latin typeface="+mn-ea"/>
              <a:ea typeface="+mn-ea"/>
            </a:endParaRPr>
          </a:p>
          <a:p>
            <a:pPr eaLnBrk="1" hangingPunct="1">
              <a:spcAft>
                <a:spcPts val="1200"/>
              </a:spcAft>
              <a:buClr>
                <a:srgbClr val="A50021"/>
              </a:buClr>
              <a:buFont typeface="Wingdings" panose="05000000000000000000" pitchFamily="2" charset="2"/>
              <a:buChar char="l"/>
            </a:pPr>
            <a:r>
              <a:rPr lang="ja-JP" altLang="en-US" sz="4000" dirty="0">
                <a:latin typeface="+mn-ea"/>
                <a:ea typeface="+mn-ea"/>
              </a:rPr>
              <a:t>その結果</a:t>
            </a:r>
            <a:r>
              <a:rPr lang="ja-JP" altLang="en-US" sz="4000" dirty="0" smtClean="0">
                <a:latin typeface="+mn-ea"/>
                <a:ea typeface="+mn-ea"/>
              </a:rPr>
              <a:t>、推定精度が低下する。具体的には回帰</a:t>
            </a:r>
            <a:r>
              <a:rPr lang="ja-JP" altLang="en-US" sz="4000" dirty="0">
                <a:latin typeface="+mn-ea"/>
                <a:ea typeface="+mn-ea"/>
              </a:rPr>
              <a:t>係数の値や符号が不安定に（データが少しでも変わると大きく変わる）</a:t>
            </a:r>
            <a:r>
              <a:rPr lang="ja-JP" altLang="en-US" sz="4000" dirty="0" smtClean="0">
                <a:latin typeface="+mn-ea"/>
                <a:ea typeface="+mn-ea"/>
              </a:rPr>
              <a:t>なる</a:t>
            </a:r>
            <a:endParaRPr lang="en-US" altLang="ja-JP" sz="4000" dirty="0">
              <a:latin typeface="+mn-ea"/>
              <a:ea typeface="+mn-ea"/>
            </a:endParaRPr>
          </a:p>
          <a:p>
            <a:pPr eaLnBrk="1" hangingPunct="1">
              <a:spcAft>
                <a:spcPts val="1200"/>
              </a:spcAft>
              <a:buClr>
                <a:srgbClr val="A50021"/>
              </a:buClr>
              <a:buFont typeface="Wingdings" panose="05000000000000000000" pitchFamily="2" charset="2"/>
              <a:buChar char="l"/>
            </a:pPr>
            <a:r>
              <a:rPr lang="ja-JP" altLang="en-US" sz="4000" dirty="0">
                <a:latin typeface="+mn-ea"/>
                <a:ea typeface="+mn-ea"/>
              </a:rPr>
              <a:t>これを多重共線性と呼ぶ</a:t>
            </a:r>
            <a:endParaRPr lang="en-US" altLang="ja-JP" sz="4000" dirty="0">
              <a:latin typeface="+mn-ea"/>
              <a:ea typeface="+mn-ea"/>
            </a:endParaRPr>
          </a:p>
        </p:txBody>
      </p:sp>
    </p:spTree>
    <p:extLst>
      <p:ext uri="{BB962C8B-B14F-4D97-AF65-F5344CB8AC3E}">
        <p14:creationId xmlns:p14="http://schemas.microsoft.com/office/powerpoint/2010/main" val="41611604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4043871" y="4198564"/>
            <a:ext cx="2712119" cy="4682358"/>
          </a:xfrm>
          <a:prstGeom prst="rect">
            <a:avLst/>
          </a:prstGeom>
        </p:spPr>
      </p:pic>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40</a:t>
            </a:fld>
            <a:endParaRPr lang="en-US" altLang="ja-JP" dirty="0"/>
          </a:p>
        </p:txBody>
      </p:sp>
      <p:sp>
        <p:nvSpPr>
          <p:cNvPr id="6" name="タイトル 1"/>
          <p:cNvSpPr>
            <a:spLocks noGrp="1"/>
          </p:cNvSpPr>
          <p:nvPr>
            <p:ph type="title"/>
          </p:nvPr>
        </p:nvSpPr>
        <p:spPr>
          <a:xfrm>
            <a:off x="376891" y="710655"/>
            <a:ext cx="16553996" cy="1413515"/>
          </a:xfrm>
        </p:spPr>
        <p:txBody>
          <a:bodyPr/>
          <a:lstStyle/>
          <a:p>
            <a:r>
              <a:rPr lang="en-US" altLang="ja-JP" dirty="0"/>
              <a:t>Python</a:t>
            </a:r>
            <a:r>
              <a:rPr lang="ja-JP" altLang="en-US" dirty="0"/>
              <a:t>における</a:t>
            </a:r>
            <a:r>
              <a:rPr lang="en-US" altLang="ja-JP" dirty="0"/>
              <a:t>VIF</a:t>
            </a:r>
            <a:r>
              <a:rPr lang="ja-JP" altLang="en-US" dirty="0"/>
              <a:t>算出</a:t>
            </a:r>
            <a:r>
              <a:rPr lang="ja-JP" altLang="en-US" dirty="0" smtClean="0"/>
              <a:t>（見方</a:t>
            </a:r>
            <a:r>
              <a:rPr lang="ja-JP" altLang="en-US" dirty="0"/>
              <a:t>）</a:t>
            </a:r>
            <a:endParaRPr kumimoji="1" lang="ja-JP" altLang="en-US" dirty="0"/>
          </a:p>
        </p:txBody>
      </p:sp>
      <p:sp>
        <p:nvSpPr>
          <p:cNvPr id="8" name="正方形/長方形 7"/>
          <p:cNvSpPr/>
          <p:nvPr/>
        </p:nvSpPr>
        <p:spPr bwMode="auto">
          <a:xfrm>
            <a:off x="3863851" y="4635091"/>
            <a:ext cx="2880320" cy="4176464"/>
          </a:xfrm>
          <a:prstGeom prst="rect">
            <a:avLst/>
          </a:prstGeom>
          <a:noFill/>
          <a:ln w="3810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9" name="直線コネクタ 8"/>
          <p:cNvCxnSpPr>
            <a:stCxn id="8" idx="3"/>
            <a:endCxn id="10" idx="1"/>
          </p:cNvCxnSpPr>
          <p:nvPr/>
        </p:nvCxnSpPr>
        <p:spPr bwMode="auto">
          <a:xfrm>
            <a:off x="6744171" y="6723323"/>
            <a:ext cx="1620180" cy="871"/>
          </a:xfrm>
          <a:prstGeom prst="line">
            <a:avLst/>
          </a:prstGeom>
          <a:solidFill>
            <a:schemeClr val="accent1"/>
          </a:solidFill>
          <a:ln w="76200" cap="flat" cmpd="sng" algn="ctr">
            <a:solidFill>
              <a:schemeClr val="accent4"/>
            </a:solidFill>
            <a:prstDash val="solid"/>
            <a:round/>
            <a:headEnd type="diamond" w="med" len="med"/>
            <a:tailEnd type="diamond" w="med" len="med"/>
          </a:ln>
          <a:effectLst/>
        </p:spPr>
      </p:cxnSp>
      <p:sp>
        <p:nvSpPr>
          <p:cNvPr id="10" name="テキスト ボックス 9"/>
          <p:cNvSpPr txBox="1"/>
          <p:nvPr/>
        </p:nvSpPr>
        <p:spPr>
          <a:xfrm>
            <a:off x="8364351" y="6401028"/>
            <a:ext cx="1537600" cy="646331"/>
          </a:xfrm>
          <a:prstGeom prst="rect">
            <a:avLst/>
          </a:prstGeom>
          <a:noFill/>
          <a:ln>
            <a:solidFill>
              <a:schemeClr val="accent4"/>
            </a:solidFill>
          </a:ln>
        </p:spPr>
        <p:txBody>
          <a:bodyPr wrap="none" rtlCol="0">
            <a:spAutoFit/>
          </a:bodyPr>
          <a:lstStyle/>
          <a:p>
            <a:r>
              <a:rPr lang="en-US" altLang="ja-JP" sz="3600" dirty="0" smtClean="0"/>
              <a:t>VIF&lt;10</a:t>
            </a:r>
            <a:endParaRPr kumimoji="1" lang="ja-JP" altLang="en-US" sz="3600" dirty="0"/>
          </a:p>
        </p:txBody>
      </p:sp>
      <p:sp>
        <p:nvSpPr>
          <p:cNvPr id="11" name="正方形/長方形 4"/>
          <p:cNvSpPr>
            <a:spLocks noChangeArrowheads="1"/>
          </p:cNvSpPr>
          <p:nvPr/>
        </p:nvSpPr>
        <p:spPr bwMode="auto">
          <a:xfrm>
            <a:off x="695499" y="2029446"/>
            <a:ext cx="1522129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400" dirty="0" smtClean="0">
                <a:latin typeface="+mj-ea"/>
                <a:ea typeface="+mj-ea"/>
              </a:rPr>
              <a:t>各説明変数に対応する</a:t>
            </a:r>
            <a:r>
              <a:rPr lang="en-US" altLang="ja-JP" sz="4400" dirty="0" smtClean="0">
                <a:latin typeface="+mj-ea"/>
                <a:ea typeface="+mj-ea"/>
              </a:rPr>
              <a:t>VIF</a:t>
            </a:r>
            <a:r>
              <a:rPr lang="ja-JP" altLang="en-US" sz="4400" dirty="0" smtClean="0">
                <a:latin typeface="+mj-ea"/>
                <a:ea typeface="+mj-ea"/>
              </a:rPr>
              <a:t>値が全て</a:t>
            </a:r>
            <a:r>
              <a:rPr lang="en-US" altLang="ja-JP" sz="4400" dirty="0" smtClean="0">
                <a:latin typeface="+mj-ea"/>
                <a:ea typeface="+mj-ea"/>
              </a:rPr>
              <a:t>10</a:t>
            </a:r>
            <a:r>
              <a:rPr lang="ja-JP" altLang="en-US" sz="4400" dirty="0" smtClean="0">
                <a:latin typeface="+mj-ea"/>
                <a:ea typeface="+mj-ea"/>
              </a:rPr>
              <a:t>未満であれば</a:t>
            </a:r>
            <a:r>
              <a:rPr lang="en-US" altLang="ja-JP" sz="4400" dirty="0" smtClean="0">
                <a:latin typeface="+mj-ea"/>
                <a:ea typeface="+mj-ea"/>
              </a:rPr>
              <a:t>OK.</a:t>
            </a:r>
          </a:p>
        </p:txBody>
      </p:sp>
    </p:spTree>
    <p:extLst>
      <p:ext uri="{BB962C8B-B14F-4D97-AF65-F5344CB8AC3E}">
        <p14:creationId xmlns:p14="http://schemas.microsoft.com/office/powerpoint/2010/main" val="15264530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41</a:t>
            </a:fld>
            <a:endParaRPr lang="en-US" altLang="ja-JP" dirty="0"/>
          </a:p>
        </p:txBody>
      </p:sp>
      <p:sp>
        <p:nvSpPr>
          <p:cNvPr id="6" name="タイトル 1"/>
          <p:cNvSpPr>
            <a:spLocks noGrp="1"/>
          </p:cNvSpPr>
          <p:nvPr>
            <p:ph type="title"/>
          </p:nvPr>
        </p:nvSpPr>
        <p:spPr>
          <a:xfrm>
            <a:off x="376891" y="710655"/>
            <a:ext cx="16553996" cy="1413515"/>
          </a:xfrm>
        </p:spPr>
        <p:txBody>
          <a:bodyPr/>
          <a:lstStyle/>
          <a:p>
            <a:r>
              <a:rPr lang="ja-JP" altLang="en-US" dirty="0"/>
              <a:t>多重共線性への対処法</a:t>
            </a:r>
            <a:endParaRPr kumimoji="1" lang="ja-JP" altLang="en-US" dirty="0"/>
          </a:p>
        </p:txBody>
      </p:sp>
      <p:sp>
        <p:nvSpPr>
          <p:cNvPr id="7" name="正方形/長方形 4"/>
          <p:cNvSpPr>
            <a:spLocks noChangeArrowheads="1"/>
          </p:cNvSpPr>
          <p:nvPr/>
        </p:nvSpPr>
        <p:spPr bwMode="auto">
          <a:xfrm>
            <a:off x="523875" y="2037288"/>
            <a:ext cx="15149288" cy="7325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400" dirty="0">
                <a:latin typeface="+mn-ea"/>
                <a:ea typeface="+mn-ea"/>
              </a:rPr>
              <a:t>多重共線性が検出された</a:t>
            </a:r>
            <a:r>
              <a:rPr lang="ja-JP" altLang="en-US" sz="4400" dirty="0" smtClean="0">
                <a:latin typeface="+mn-ea"/>
                <a:ea typeface="+mn-ea"/>
              </a:rPr>
              <a:t>場合は、高い値を記録した説明変数の</a:t>
            </a:r>
            <a:r>
              <a:rPr lang="ja-JP" altLang="en-US" sz="4400" u="sng" dirty="0" smtClean="0">
                <a:latin typeface="+mn-ea"/>
                <a:ea typeface="+mn-ea"/>
              </a:rPr>
              <a:t>削除もしくは統合</a:t>
            </a:r>
            <a:r>
              <a:rPr lang="ja-JP" altLang="en-US" sz="4400" dirty="0" smtClean="0">
                <a:latin typeface="+mn-ea"/>
                <a:ea typeface="+mn-ea"/>
              </a:rPr>
              <a:t>を行うことが一般的。</a:t>
            </a:r>
            <a:endParaRPr lang="en-US" altLang="ja-JP" sz="4400" dirty="0" smtClean="0">
              <a:latin typeface="+mn-ea"/>
              <a:ea typeface="+mn-ea"/>
            </a:endParaRPr>
          </a:p>
          <a:p>
            <a:pPr eaLnBrk="1" hangingPunct="1">
              <a:spcAft>
                <a:spcPts val="1200"/>
              </a:spcAft>
              <a:buClr>
                <a:srgbClr val="A50021"/>
              </a:buClr>
              <a:buFont typeface="Wingdings" panose="05000000000000000000" pitchFamily="2" charset="2"/>
              <a:buChar char="l"/>
            </a:pPr>
            <a:r>
              <a:rPr lang="ja-JP" altLang="en-US" sz="4400" dirty="0" smtClean="0">
                <a:latin typeface="+mn-ea"/>
                <a:ea typeface="+mn-ea"/>
              </a:rPr>
              <a:t>高い値を記録した説明変数が複数ある場合、最初から全て削除する必要はない。１個削除して、重回帰分析を行うと、解消していることも。</a:t>
            </a:r>
            <a:endParaRPr lang="en-US" altLang="ja-JP" sz="4400" dirty="0" smtClean="0">
              <a:latin typeface="+mn-ea"/>
              <a:ea typeface="+mn-ea"/>
            </a:endParaRPr>
          </a:p>
          <a:p>
            <a:pPr eaLnBrk="1" hangingPunct="1">
              <a:spcAft>
                <a:spcPts val="1200"/>
              </a:spcAft>
              <a:buClr>
                <a:srgbClr val="A50021"/>
              </a:buClr>
              <a:buFont typeface="Wingdings" panose="05000000000000000000" pitchFamily="2" charset="2"/>
              <a:buChar char="l"/>
            </a:pPr>
            <a:r>
              <a:rPr lang="ja-JP" altLang="en-US" sz="4400" dirty="0" smtClean="0">
                <a:latin typeface="+mn-ea"/>
                <a:ea typeface="+mn-ea"/>
              </a:rPr>
              <a:t>実際の運用上は、取り除くべきではない量（例えば、共変量と呼ばれる複数要因に大きく影響している要素など）もあり得るため、因果関係も考慮した上で、削除する変数を決めるのがベスト。</a:t>
            </a:r>
            <a:endParaRPr lang="en-US" altLang="ja-JP" sz="4400" dirty="0" smtClean="0">
              <a:latin typeface="+mn-ea"/>
              <a:ea typeface="+mn-ea"/>
            </a:endParaRPr>
          </a:p>
          <a:p>
            <a:pPr eaLnBrk="1" hangingPunct="1">
              <a:spcAft>
                <a:spcPts val="1200"/>
              </a:spcAft>
              <a:buClr>
                <a:srgbClr val="A50021"/>
              </a:buClr>
              <a:buFont typeface="Wingdings" panose="05000000000000000000" pitchFamily="2" charset="2"/>
              <a:buChar char="l"/>
            </a:pPr>
            <a:r>
              <a:rPr lang="ja-JP" altLang="en-US" sz="4400" dirty="0" smtClean="0">
                <a:latin typeface="+mn-ea"/>
                <a:ea typeface="+mn-ea"/>
              </a:rPr>
              <a:t>正則化という手法もある（後述）</a:t>
            </a:r>
            <a:endParaRPr lang="en-US" altLang="ja-JP" sz="4400" dirty="0">
              <a:latin typeface="+mn-ea"/>
              <a:ea typeface="+mn-ea"/>
            </a:endParaRPr>
          </a:p>
        </p:txBody>
      </p:sp>
    </p:spTree>
    <p:extLst>
      <p:ext uri="{BB962C8B-B14F-4D97-AF65-F5344CB8AC3E}">
        <p14:creationId xmlns:p14="http://schemas.microsoft.com/office/powerpoint/2010/main" val="37623530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サンプルコード</a:t>
            </a:r>
            <a:endParaRPr kumimoji="1" lang="ja-JP" altLang="en-US"/>
          </a:p>
        </p:txBody>
      </p:sp>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42</a:t>
            </a:fld>
            <a:endParaRPr lang="en-US" altLang="ja-JP" dirty="0"/>
          </a:p>
        </p:txBody>
      </p:sp>
      <p:pic>
        <p:nvPicPr>
          <p:cNvPr id="6" name="図 5"/>
          <p:cNvPicPr>
            <a:picLocks noChangeAspect="1"/>
          </p:cNvPicPr>
          <p:nvPr/>
        </p:nvPicPr>
        <p:blipFill>
          <a:blip r:embed="rId2"/>
          <a:stretch>
            <a:fillRect/>
          </a:stretch>
        </p:blipFill>
        <p:spPr>
          <a:xfrm>
            <a:off x="1851142" y="1840178"/>
            <a:ext cx="9955072" cy="7439427"/>
          </a:xfrm>
          <a:prstGeom prst="rect">
            <a:avLst/>
          </a:prstGeom>
        </p:spPr>
      </p:pic>
      <p:sp>
        <p:nvSpPr>
          <p:cNvPr id="7" name="正方形/長方形 6"/>
          <p:cNvSpPr/>
          <p:nvPr/>
        </p:nvSpPr>
        <p:spPr bwMode="auto">
          <a:xfrm>
            <a:off x="803511" y="1970795"/>
            <a:ext cx="1110699" cy="612068"/>
          </a:xfrm>
          <a:prstGeom prst="rect">
            <a:avLst/>
          </a:prstGeom>
          <a:solidFill>
            <a:srgbClr val="FFFF00"/>
          </a:solidFill>
          <a:ln w="9525" cap="flat" cmpd="sng" algn="ctr">
            <a:solidFill>
              <a:schemeClr val="accent5">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8" name="テキスト ボックス 7"/>
          <p:cNvSpPr txBox="1"/>
          <p:nvPr/>
        </p:nvSpPr>
        <p:spPr>
          <a:xfrm>
            <a:off x="767507" y="2042803"/>
            <a:ext cx="1192955" cy="461665"/>
          </a:xfrm>
          <a:prstGeom prst="rect">
            <a:avLst/>
          </a:prstGeom>
          <a:noFill/>
        </p:spPr>
        <p:txBody>
          <a:bodyPr wrap="none" rtlCol="0">
            <a:spAutoFit/>
          </a:bodyPr>
          <a:lstStyle/>
          <a:p>
            <a:r>
              <a:rPr kumimoji="1" lang="en-US" altLang="ja-JP" b="1" dirty="0" smtClean="0">
                <a:latin typeface="+mj-ea"/>
                <a:ea typeface="+mj-ea"/>
              </a:rPr>
              <a:t>Cell26</a:t>
            </a:r>
            <a:endParaRPr kumimoji="1" lang="ja-JP" altLang="en-US" b="1" dirty="0">
              <a:latin typeface="+mj-ea"/>
              <a:ea typeface="+mj-ea"/>
            </a:endParaRPr>
          </a:p>
        </p:txBody>
      </p:sp>
      <p:sp>
        <p:nvSpPr>
          <p:cNvPr id="9" name="テキスト ボックス 8"/>
          <p:cNvSpPr txBox="1"/>
          <p:nvPr/>
        </p:nvSpPr>
        <p:spPr>
          <a:xfrm>
            <a:off x="1019535" y="1214711"/>
            <a:ext cx="14113568" cy="584775"/>
          </a:xfrm>
          <a:prstGeom prst="rect">
            <a:avLst/>
          </a:prstGeom>
          <a:noFill/>
        </p:spPr>
        <p:txBody>
          <a:bodyPr wrap="square" rtlCol="0">
            <a:spAutoFit/>
          </a:bodyPr>
          <a:lstStyle/>
          <a:p>
            <a:r>
              <a:rPr kumimoji="1" lang="ja-JP" altLang="en-US" sz="3200" smtClean="0">
                <a:latin typeface="+mn-ea"/>
                <a:ea typeface="+mn-ea"/>
              </a:rPr>
              <a:t>前回の続きから見ていきます。</a:t>
            </a:r>
            <a:endParaRPr kumimoji="1" lang="ja-JP" altLang="en-US" sz="3200" dirty="0">
              <a:latin typeface="+mn-ea"/>
              <a:ea typeface="+mn-ea"/>
            </a:endParaRPr>
          </a:p>
        </p:txBody>
      </p:sp>
      <p:sp>
        <p:nvSpPr>
          <p:cNvPr id="10" name="角丸四角形 9"/>
          <p:cNvSpPr/>
          <p:nvPr/>
        </p:nvSpPr>
        <p:spPr>
          <a:xfrm>
            <a:off x="1851142" y="5031135"/>
            <a:ext cx="2408753" cy="331236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4000">
              <a:latin typeface="+mj-ea"/>
              <a:ea typeface="+mj-ea"/>
            </a:endParaRPr>
          </a:p>
        </p:txBody>
      </p:sp>
      <p:cxnSp>
        <p:nvCxnSpPr>
          <p:cNvPr id="11" name="直線コネクタ 10"/>
          <p:cNvCxnSpPr/>
          <p:nvPr/>
        </p:nvCxnSpPr>
        <p:spPr bwMode="auto">
          <a:xfrm>
            <a:off x="4259895" y="6633995"/>
            <a:ext cx="1474254" cy="17320"/>
          </a:xfrm>
          <a:prstGeom prst="line">
            <a:avLst/>
          </a:prstGeom>
          <a:solidFill>
            <a:schemeClr val="accent1"/>
          </a:solidFill>
          <a:ln w="76200" cap="flat" cmpd="sng" algn="ctr">
            <a:solidFill>
              <a:schemeClr val="accent4"/>
            </a:solidFill>
            <a:prstDash val="solid"/>
            <a:round/>
            <a:headEnd type="diamond" w="med" len="med"/>
            <a:tailEnd type="diamond" w="med" len="med"/>
          </a:ln>
          <a:effectLst/>
        </p:spPr>
      </p:cxnSp>
      <p:sp>
        <p:nvSpPr>
          <p:cNvPr id="12" name="テキスト ボックス 11"/>
          <p:cNvSpPr txBox="1"/>
          <p:nvPr/>
        </p:nvSpPr>
        <p:spPr>
          <a:xfrm>
            <a:off x="5737718" y="6327279"/>
            <a:ext cx="8350363" cy="584775"/>
          </a:xfrm>
          <a:prstGeom prst="rect">
            <a:avLst/>
          </a:prstGeom>
          <a:solidFill>
            <a:schemeClr val="bg1"/>
          </a:solidFill>
          <a:ln>
            <a:solidFill>
              <a:schemeClr val="accent4"/>
            </a:solidFill>
          </a:ln>
        </p:spPr>
        <p:txBody>
          <a:bodyPr wrap="none" rtlCol="0">
            <a:spAutoFit/>
          </a:bodyPr>
          <a:lstStyle/>
          <a:p>
            <a:r>
              <a:rPr kumimoji="1" lang="en-US" altLang="ja-JP" sz="3200" dirty="0" smtClean="0">
                <a:latin typeface="+mj-ea"/>
                <a:ea typeface="+mj-ea"/>
              </a:rPr>
              <a:t>VIF</a:t>
            </a:r>
            <a:r>
              <a:rPr kumimoji="1" lang="ja-JP" altLang="en-US" sz="3200" dirty="0" smtClean="0">
                <a:latin typeface="+mj-ea"/>
                <a:ea typeface="+mj-ea"/>
              </a:rPr>
              <a:t>値が全て</a:t>
            </a:r>
            <a:r>
              <a:rPr kumimoji="1" lang="en-US" altLang="ja-JP" sz="3200" dirty="0" smtClean="0">
                <a:latin typeface="+mj-ea"/>
                <a:ea typeface="+mj-ea"/>
              </a:rPr>
              <a:t>10</a:t>
            </a:r>
            <a:r>
              <a:rPr kumimoji="1" lang="ja-JP" altLang="en-US" sz="3200" dirty="0" smtClean="0">
                <a:latin typeface="+mj-ea"/>
                <a:ea typeface="+mj-ea"/>
              </a:rPr>
              <a:t>未満、マルチコ検出されず。</a:t>
            </a:r>
            <a:endParaRPr kumimoji="1" lang="ja-JP" altLang="en-US" sz="3200" dirty="0">
              <a:latin typeface="+mj-ea"/>
              <a:ea typeface="+mj-ea"/>
            </a:endParaRPr>
          </a:p>
        </p:txBody>
      </p:sp>
    </p:spTree>
    <p:extLst>
      <p:ext uri="{BB962C8B-B14F-4D97-AF65-F5344CB8AC3E}">
        <p14:creationId xmlns:p14="http://schemas.microsoft.com/office/powerpoint/2010/main" val="27204680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43</a:t>
            </a:fld>
            <a:endParaRPr lang="en-US" altLang="ja-JP" dirty="0"/>
          </a:p>
        </p:txBody>
      </p:sp>
      <p:pic>
        <p:nvPicPr>
          <p:cNvPr id="6" name="図 5"/>
          <p:cNvPicPr>
            <a:picLocks noChangeAspect="1"/>
          </p:cNvPicPr>
          <p:nvPr/>
        </p:nvPicPr>
        <p:blipFill>
          <a:blip r:embed="rId2"/>
          <a:stretch>
            <a:fillRect/>
          </a:stretch>
        </p:blipFill>
        <p:spPr>
          <a:xfrm>
            <a:off x="6341780" y="4311055"/>
            <a:ext cx="10171634" cy="4702562"/>
          </a:xfrm>
          <a:prstGeom prst="rect">
            <a:avLst/>
          </a:prstGeom>
          <a:solidFill>
            <a:schemeClr val="bg1"/>
          </a:solidFill>
          <a:ln>
            <a:solidFill>
              <a:schemeClr val="accent4"/>
            </a:solidFill>
          </a:ln>
          <a:effectLst>
            <a:outerShdw blurRad="50800" dist="38100" dir="2700000" algn="tl" rotWithShape="0">
              <a:prstClr val="black">
                <a:alpha val="40000"/>
              </a:prstClr>
            </a:outerShdw>
          </a:effectLst>
        </p:spPr>
      </p:pic>
      <p:sp>
        <p:nvSpPr>
          <p:cNvPr id="7" name="角丸四角形 6"/>
          <p:cNvSpPr/>
          <p:nvPr/>
        </p:nvSpPr>
        <p:spPr>
          <a:xfrm>
            <a:off x="6024091" y="7659427"/>
            <a:ext cx="10369152" cy="792088"/>
          </a:xfrm>
          <a:prstGeom prst="round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4000">
              <a:latin typeface="+mj-ea"/>
              <a:ea typeface="+mj-ea"/>
            </a:endParaRPr>
          </a:p>
        </p:txBody>
      </p:sp>
      <p:sp>
        <p:nvSpPr>
          <p:cNvPr id="8" name="タイトル 1"/>
          <p:cNvSpPr>
            <a:spLocks noGrp="1"/>
          </p:cNvSpPr>
          <p:nvPr>
            <p:ph type="title"/>
          </p:nvPr>
        </p:nvSpPr>
        <p:spPr>
          <a:xfrm>
            <a:off x="376891" y="3086919"/>
            <a:ext cx="16553996" cy="1413515"/>
          </a:xfrm>
        </p:spPr>
        <p:txBody>
          <a:bodyPr>
            <a:normAutofit/>
          </a:bodyPr>
          <a:lstStyle/>
          <a:p>
            <a:pPr algn="ctr"/>
            <a:r>
              <a:rPr kumimoji="1" lang="ja-JP" altLang="en-US" dirty="0" smtClean="0"/>
              <a:t>手順</a:t>
            </a:r>
            <a:r>
              <a:rPr lang="ja-JP" altLang="en-US" dirty="0"/>
              <a:t>⑦</a:t>
            </a:r>
            <a:r>
              <a:rPr kumimoji="1" lang="ja-JP" altLang="en-US" dirty="0" smtClean="0"/>
              <a:t>：再度、重回帰分析→モデルの決定</a:t>
            </a:r>
            <a:endParaRPr kumimoji="1" lang="ja-JP" altLang="en-US" dirty="0"/>
          </a:p>
        </p:txBody>
      </p:sp>
    </p:spTree>
    <p:extLst>
      <p:ext uri="{BB962C8B-B14F-4D97-AF65-F5344CB8AC3E}">
        <p14:creationId xmlns:p14="http://schemas.microsoft.com/office/powerpoint/2010/main" val="3703902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44</a:t>
            </a:fld>
            <a:endParaRPr lang="en-US" altLang="ja-JP" dirty="0"/>
          </a:p>
        </p:txBody>
      </p:sp>
      <p:sp>
        <p:nvSpPr>
          <p:cNvPr id="6" name="タイトル 1"/>
          <p:cNvSpPr>
            <a:spLocks noGrp="1"/>
          </p:cNvSpPr>
          <p:nvPr>
            <p:ph type="title"/>
          </p:nvPr>
        </p:nvSpPr>
        <p:spPr>
          <a:xfrm>
            <a:off x="376891" y="710655"/>
            <a:ext cx="16553996" cy="1413515"/>
          </a:xfrm>
        </p:spPr>
        <p:txBody>
          <a:bodyPr/>
          <a:lstStyle/>
          <a:p>
            <a:r>
              <a:rPr kumimoji="1" lang="ja-JP" altLang="en-US" dirty="0" smtClean="0"/>
              <a:t>ベストモデルの決定</a:t>
            </a:r>
            <a:endParaRPr kumimoji="1" lang="ja-JP" altLang="en-US" dirty="0"/>
          </a:p>
        </p:txBody>
      </p:sp>
      <p:sp>
        <p:nvSpPr>
          <p:cNvPr id="7" name="正方形/長方形 4"/>
          <p:cNvSpPr>
            <a:spLocks noChangeArrowheads="1"/>
          </p:cNvSpPr>
          <p:nvPr/>
        </p:nvSpPr>
        <p:spPr bwMode="auto">
          <a:xfrm>
            <a:off x="695499" y="2029446"/>
            <a:ext cx="15221296"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en-US" altLang="ja-JP" sz="4400" dirty="0" smtClean="0">
                <a:latin typeface="+mj-ea"/>
                <a:ea typeface="+mj-ea"/>
              </a:rPr>
              <a:t>VIF</a:t>
            </a:r>
            <a:r>
              <a:rPr lang="ja-JP" altLang="en-US" sz="4400" dirty="0" smtClean="0">
                <a:latin typeface="+mj-ea"/>
                <a:ea typeface="+mj-ea"/>
              </a:rPr>
              <a:t>確認まで行い、問題なければ、それがベストモデル。</a:t>
            </a:r>
            <a:endParaRPr lang="en-US" altLang="ja-JP" sz="4400" dirty="0" smtClean="0">
              <a:latin typeface="+mj-ea"/>
              <a:ea typeface="+mj-ea"/>
            </a:endParaRPr>
          </a:p>
          <a:p>
            <a:pPr eaLnBrk="1" hangingPunct="1">
              <a:spcAft>
                <a:spcPts val="1200"/>
              </a:spcAft>
              <a:buClr>
                <a:srgbClr val="A50021"/>
              </a:buClr>
              <a:buFont typeface="Wingdings" panose="05000000000000000000" pitchFamily="2" charset="2"/>
              <a:buChar char="l"/>
            </a:pPr>
            <a:endParaRPr lang="en-US" altLang="ja-JP" sz="4400" dirty="0">
              <a:latin typeface="+mj-ea"/>
              <a:ea typeface="+mj-ea"/>
            </a:endParaRPr>
          </a:p>
          <a:p>
            <a:pPr eaLnBrk="1" hangingPunct="1">
              <a:spcAft>
                <a:spcPts val="1200"/>
              </a:spcAft>
              <a:buClr>
                <a:srgbClr val="A50021"/>
              </a:buClr>
              <a:buFont typeface="Wingdings" panose="05000000000000000000" pitchFamily="2" charset="2"/>
              <a:buChar char="l"/>
            </a:pPr>
            <a:r>
              <a:rPr lang="ja-JP" altLang="en-US" sz="4400" dirty="0" smtClean="0">
                <a:latin typeface="+mj-ea"/>
                <a:ea typeface="+mj-ea"/>
              </a:rPr>
              <a:t>多重共線性が検出された場合は、変数の削除</a:t>
            </a:r>
            <a:r>
              <a:rPr lang="en-US" altLang="ja-JP" sz="4400" dirty="0" smtClean="0">
                <a:latin typeface="+mj-ea"/>
                <a:ea typeface="+mj-ea"/>
              </a:rPr>
              <a:t>/</a:t>
            </a:r>
            <a:r>
              <a:rPr lang="ja-JP" altLang="en-US" sz="4400" dirty="0" smtClean="0">
                <a:latin typeface="+mj-ea"/>
                <a:ea typeface="+mj-ea"/>
              </a:rPr>
              <a:t>統合後、あらためて標準化して重回帰分析を行い、</a:t>
            </a:r>
            <a:r>
              <a:rPr lang="en-US" altLang="ja-JP" sz="4400" dirty="0" smtClean="0">
                <a:latin typeface="+mj-ea"/>
                <a:ea typeface="+mj-ea"/>
              </a:rPr>
              <a:t>VIF</a:t>
            </a:r>
            <a:r>
              <a:rPr lang="ja-JP" altLang="en-US" sz="4400" dirty="0" smtClean="0">
                <a:latin typeface="+mj-ea"/>
                <a:ea typeface="+mj-ea"/>
              </a:rPr>
              <a:t>確認を行う。</a:t>
            </a:r>
            <a:endParaRPr lang="en-US" altLang="ja-JP" sz="4400" dirty="0" smtClean="0">
              <a:latin typeface="+mj-ea"/>
              <a:ea typeface="+mj-ea"/>
            </a:endParaRPr>
          </a:p>
          <a:p>
            <a:pPr eaLnBrk="1" hangingPunct="1">
              <a:spcAft>
                <a:spcPts val="1200"/>
              </a:spcAft>
              <a:buClr>
                <a:srgbClr val="A50021"/>
              </a:buClr>
              <a:buFont typeface="Wingdings" panose="05000000000000000000" pitchFamily="2" charset="2"/>
              <a:buChar char="l"/>
            </a:pPr>
            <a:endParaRPr lang="en-US" altLang="ja-JP" sz="4400" dirty="0" smtClean="0">
              <a:latin typeface="+mj-ea"/>
              <a:ea typeface="+mj-ea"/>
            </a:endParaRPr>
          </a:p>
        </p:txBody>
      </p:sp>
    </p:spTree>
    <p:extLst>
      <p:ext uri="{BB962C8B-B14F-4D97-AF65-F5344CB8AC3E}">
        <p14:creationId xmlns:p14="http://schemas.microsoft.com/office/powerpoint/2010/main" val="2216356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45</a:t>
            </a:fld>
            <a:endParaRPr lang="en-US" altLang="ja-JP" dirty="0"/>
          </a:p>
        </p:txBody>
      </p:sp>
      <p:pic>
        <p:nvPicPr>
          <p:cNvPr id="6" name="図 5"/>
          <p:cNvPicPr>
            <a:picLocks noChangeAspect="1"/>
          </p:cNvPicPr>
          <p:nvPr/>
        </p:nvPicPr>
        <p:blipFill>
          <a:blip r:embed="rId2"/>
          <a:stretch>
            <a:fillRect/>
          </a:stretch>
        </p:blipFill>
        <p:spPr>
          <a:xfrm>
            <a:off x="1163550" y="1209673"/>
            <a:ext cx="15817709" cy="2597325"/>
          </a:xfrm>
          <a:prstGeom prst="rect">
            <a:avLst/>
          </a:prstGeom>
        </p:spPr>
      </p:pic>
      <p:sp>
        <p:nvSpPr>
          <p:cNvPr id="7" name="正方形/長方形 6"/>
          <p:cNvSpPr/>
          <p:nvPr/>
        </p:nvSpPr>
        <p:spPr bwMode="auto">
          <a:xfrm>
            <a:off x="479475" y="1250715"/>
            <a:ext cx="1110699" cy="612068"/>
          </a:xfrm>
          <a:prstGeom prst="rect">
            <a:avLst/>
          </a:prstGeom>
          <a:solidFill>
            <a:srgbClr val="FFFF00"/>
          </a:solidFill>
          <a:ln w="9525" cap="flat" cmpd="sng" algn="ctr">
            <a:solidFill>
              <a:schemeClr val="accent5">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8" name="テキスト ボックス 7"/>
          <p:cNvSpPr txBox="1"/>
          <p:nvPr/>
        </p:nvSpPr>
        <p:spPr>
          <a:xfrm>
            <a:off x="443471" y="1322723"/>
            <a:ext cx="1192955" cy="461665"/>
          </a:xfrm>
          <a:prstGeom prst="rect">
            <a:avLst/>
          </a:prstGeom>
          <a:noFill/>
        </p:spPr>
        <p:txBody>
          <a:bodyPr wrap="none" rtlCol="0">
            <a:spAutoFit/>
          </a:bodyPr>
          <a:lstStyle/>
          <a:p>
            <a:r>
              <a:rPr kumimoji="1" lang="en-US" altLang="ja-JP" b="1" dirty="0" smtClean="0">
                <a:latin typeface="+mj-ea"/>
                <a:ea typeface="+mj-ea"/>
              </a:rPr>
              <a:t>Cell27</a:t>
            </a:r>
            <a:endParaRPr kumimoji="1" lang="ja-JP" altLang="en-US" b="1" dirty="0">
              <a:latin typeface="+mj-ea"/>
              <a:ea typeface="+mj-ea"/>
            </a:endParaRPr>
          </a:p>
        </p:txBody>
      </p:sp>
      <p:pic>
        <p:nvPicPr>
          <p:cNvPr id="9" name="図 8"/>
          <p:cNvPicPr>
            <a:picLocks noChangeAspect="1"/>
          </p:cNvPicPr>
          <p:nvPr/>
        </p:nvPicPr>
        <p:blipFill>
          <a:blip r:embed="rId3"/>
          <a:stretch>
            <a:fillRect/>
          </a:stretch>
        </p:blipFill>
        <p:spPr>
          <a:xfrm>
            <a:off x="1487587" y="3879007"/>
            <a:ext cx="8191500" cy="5200650"/>
          </a:xfrm>
          <a:prstGeom prst="rect">
            <a:avLst/>
          </a:prstGeom>
        </p:spPr>
      </p:pic>
    </p:spTree>
    <p:extLst>
      <p:ext uri="{BB962C8B-B14F-4D97-AF65-F5344CB8AC3E}">
        <p14:creationId xmlns:p14="http://schemas.microsoft.com/office/powerpoint/2010/main" val="35650478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46</a:t>
            </a:fld>
            <a:endParaRPr lang="en-US" altLang="ja-JP" dirty="0"/>
          </a:p>
        </p:txBody>
      </p:sp>
      <p:sp>
        <p:nvSpPr>
          <p:cNvPr id="6" name="タイトル 1"/>
          <p:cNvSpPr txBox="1">
            <a:spLocks/>
          </p:cNvSpPr>
          <p:nvPr/>
        </p:nvSpPr>
        <p:spPr bwMode="auto">
          <a:xfrm>
            <a:off x="371463" y="2114811"/>
            <a:ext cx="16553996" cy="1413515"/>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lvl1pPr algn="l" defTabSz="1137053" rtl="0" eaLnBrk="1" fontAlgn="base" hangingPunct="1">
              <a:spcBef>
                <a:spcPct val="0"/>
              </a:spcBef>
              <a:spcAft>
                <a:spcPct val="0"/>
              </a:spcAft>
              <a:defRPr kumimoji="1" lang="ja-JP" altLang="en-US" sz="5400">
                <a:solidFill>
                  <a:schemeClr val="tx1"/>
                </a:solidFill>
                <a:effectLst>
                  <a:outerShdw blurRad="38100" dist="38100" dir="2700000" algn="tl">
                    <a:srgbClr val="000000">
                      <a:alpha val="43137"/>
                    </a:srgbClr>
                  </a:outerShdw>
                </a:effectLst>
                <a:latin typeface="+mj-lt"/>
                <a:ea typeface="+mj-ea"/>
                <a:cs typeface="+mj-cs"/>
              </a:defRPr>
            </a:lvl1pPr>
            <a:lvl2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2pPr>
            <a:lvl3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3pPr>
            <a:lvl4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4pPr>
            <a:lvl5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5pPr>
            <a:lvl6pPr marL="456724"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6pPr>
            <a:lvl7pPr marL="913451"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7pPr>
            <a:lvl8pPr marL="137017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8pPr>
            <a:lvl9pPr marL="182690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9pPr>
          </a:lstStyle>
          <a:p>
            <a:pPr marL="0" lvl="1" algn="ctr">
              <a:spcAft>
                <a:spcPts val="1200"/>
              </a:spcAft>
              <a:buClr>
                <a:srgbClr val="A50021"/>
              </a:buClr>
            </a:pPr>
            <a:r>
              <a:rPr lang="ja-JP" altLang="en-US" b="1" kern="0" dirty="0" smtClean="0">
                <a:solidFill>
                  <a:srgbClr val="000000"/>
                </a:solidFill>
                <a:latin typeface="+mj-ea"/>
                <a:ea typeface="+mj-ea"/>
              </a:rPr>
              <a:t>手順</a:t>
            </a:r>
            <a:r>
              <a:rPr lang="ja-JP" altLang="en-US" b="1" kern="0" smtClean="0">
                <a:solidFill>
                  <a:srgbClr val="000000"/>
                </a:solidFill>
                <a:latin typeface="+mj-ea"/>
                <a:ea typeface="+mj-ea"/>
              </a:rPr>
              <a:t>⑧：ベストモデルによる推定</a:t>
            </a:r>
            <a:endParaRPr lang="en-US" altLang="ja-JP" b="1" kern="0" dirty="0">
              <a:solidFill>
                <a:srgbClr val="000000"/>
              </a:solidFill>
              <a:latin typeface="+mj-ea"/>
              <a:ea typeface="+mj-ea"/>
            </a:endParaRPr>
          </a:p>
        </p:txBody>
      </p:sp>
      <p:pic>
        <p:nvPicPr>
          <p:cNvPr id="7" name="図 6"/>
          <p:cNvPicPr>
            <a:picLocks noChangeAspect="1"/>
          </p:cNvPicPr>
          <p:nvPr/>
        </p:nvPicPr>
        <p:blipFill>
          <a:blip r:embed="rId2"/>
          <a:stretch>
            <a:fillRect/>
          </a:stretch>
        </p:blipFill>
        <p:spPr>
          <a:xfrm>
            <a:off x="6341780" y="4311055"/>
            <a:ext cx="10171634" cy="4702562"/>
          </a:xfrm>
          <a:prstGeom prst="rect">
            <a:avLst/>
          </a:prstGeom>
          <a:solidFill>
            <a:schemeClr val="bg1"/>
          </a:solidFill>
          <a:ln>
            <a:solidFill>
              <a:schemeClr val="accent4"/>
            </a:solidFill>
          </a:ln>
          <a:effectLst>
            <a:outerShdw blurRad="50800" dist="38100" dir="2700000" algn="tl" rotWithShape="0">
              <a:prstClr val="black">
                <a:alpha val="40000"/>
              </a:prstClr>
            </a:outerShdw>
          </a:effectLst>
        </p:spPr>
      </p:pic>
      <p:sp>
        <p:nvSpPr>
          <p:cNvPr id="8" name="角丸四角形 7"/>
          <p:cNvSpPr/>
          <p:nvPr/>
        </p:nvSpPr>
        <p:spPr>
          <a:xfrm>
            <a:off x="6024091" y="8343503"/>
            <a:ext cx="10369152" cy="792088"/>
          </a:xfrm>
          <a:prstGeom prst="round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4000">
              <a:latin typeface="+mj-ea"/>
              <a:ea typeface="+mj-ea"/>
            </a:endParaRPr>
          </a:p>
        </p:txBody>
      </p:sp>
    </p:spTree>
    <p:extLst>
      <p:ext uri="{BB962C8B-B14F-4D97-AF65-F5344CB8AC3E}">
        <p14:creationId xmlns:p14="http://schemas.microsoft.com/office/powerpoint/2010/main" val="17826968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47</a:t>
            </a:fld>
            <a:endParaRPr lang="en-US" altLang="ja-JP" dirty="0"/>
          </a:p>
        </p:txBody>
      </p:sp>
      <p:sp>
        <p:nvSpPr>
          <p:cNvPr id="8" name="タイトル 1"/>
          <p:cNvSpPr>
            <a:spLocks noGrp="1"/>
          </p:cNvSpPr>
          <p:nvPr>
            <p:ph type="title"/>
          </p:nvPr>
        </p:nvSpPr>
        <p:spPr>
          <a:xfrm>
            <a:off x="376891" y="710655"/>
            <a:ext cx="16553996" cy="1413515"/>
          </a:xfrm>
        </p:spPr>
        <p:txBody>
          <a:bodyPr/>
          <a:lstStyle/>
          <a:p>
            <a:r>
              <a:rPr kumimoji="1" lang="ja-JP" altLang="en-US" dirty="0" smtClean="0"/>
              <a:t>ベストモデルによる推定</a:t>
            </a:r>
            <a:r>
              <a:rPr lang="en-US" altLang="ja-JP" dirty="0" smtClean="0"/>
              <a:t>/</a:t>
            </a:r>
            <a:r>
              <a:rPr lang="ja-JP" altLang="en-US" dirty="0" smtClean="0"/>
              <a:t>予測</a:t>
            </a:r>
            <a:endParaRPr kumimoji="1" lang="ja-JP" altLang="en-US" dirty="0"/>
          </a:p>
        </p:txBody>
      </p:sp>
      <p:sp>
        <p:nvSpPr>
          <p:cNvPr id="9" name="正方形/長方形 4"/>
          <p:cNvSpPr>
            <a:spLocks noChangeArrowheads="1"/>
          </p:cNvSpPr>
          <p:nvPr/>
        </p:nvSpPr>
        <p:spPr bwMode="auto">
          <a:xfrm>
            <a:off x="695499" y="2029446"/>
            <a:ext cx="15221296" cy="726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400" dirty="0" smtClean="0">
                <a:latin typeface="+mj-ea"/>
                <a:ea typeface="+mj-ea"/>
              </a:rPr>
              <a:t>ベストモデルが決定したら、それを用いて推定</a:t>
            </a:r>
            <a:r>
              <a:rPr lang="en-US" altLang="ja-JP" sz="4400" dirty="0" smtClean="0">
                <a:latin typeface="+mj-ea"/>
                <a:ea typeface="+mj-ea"/>
              </a:rPr>
              <a:t>/</a:t>
            </a:r>
            <a:r>
              <a:rPr lang="ja-JP" altLang="en-US" sz="4400" dirty="0" smtClean="0">
                <a:latin typeface="+mj-ea"/>
                <a:ea typeface="+mj-ea"/>
              </a:rPr>
              <a:t>予測を行うことができる。</a:t>
            </a:r>
            <a:endParaRPr lang="en-US" altLang="ja-JP" sz="4400" dirty="0" smtClean="0">
              <a:latin typeface="+mj-ea"/>
              <a:ea typeface="+mj-ea"/>
            </a:endParaRPr>
          </a:p>
          <a:p>
            <a:pPr eaLnBrk="1" hangingPunct="1">
              <a:spcAft>
                <a:spcPts val="1200"/>
              </a:spcAft>
              <a:buClr>
                <a:srgbClr val="A50021"/>
              </a:buClr>
              <a:buFont typeface="Wingdings" panose="05000000000000000000" pitchFamily="2" charset="2"/>
              <a:buChar char="l"/>
            </a:pPr>
            <a:r>
              <a:rPr lang="ja-JP" altLang="en-US" sz="4400" dirty="0" smtClean="0">
                <a:latin typeface="+mj-ea"/>
                <a:ea typeface="+mj-ea"/>
              </a:rPr>
              <a:t>言葉の定義：</a:t>
            </a:r>
            <a:endParaRPr lang="en-US" altLang="ja-JP" sz="4400" dirty="0" smtClean="0">
              <a:latin typeface="+mj-ea"/>
              <a:ea typeface="+mj-ea"/>
            </a:endParaRPr>
          </a:p>
          <a:p>
            <a:pPr eaLnBrk="1" hangingPunct="1">
              <a:spcAft>
                <a:spcPts val="1200"/>
              </a:spcAft>
              <a:buClr>
                <a:srgbClr val="A50021"/>
              </a:buClr>
              <a:buFont typeface="Wingdings" panose="05000000000000000000" pitchFamily="2" charset="2"/>
              <a:buChar char="l"/>
            </a:pPr>
            <a:r>
              <a:rPr lang="ja-JP" altLang="en-US" sz="4400" dirty="0" smtClean="0">
                <a:latin typeface="+mj-ea"/>
                <a:ea typeface="+mj-ea"/>
              </a:rPr>
              <a:t>推定値：観測された</a:t>
            </a:r>
            <a:r>
              <a:rPr lang="en-US" altLang="ja-JP" sz="4400" dirty="0" smtClean="0">
                <a:latin typeface="+mj-ea"/>
                <a:ea typeface="+mj-ea"/>
              </a:rPr>
              <a:t>x</a:t>
            </a:r>
            <a:r>
              <a:rPr lang="ja-JP" altLang="en-US" sz="4400" dirty="0" smtClean="0">
                <a:latin typeface="+mj-ea"/>
                <a:ea typeface="+mj-ea"/>
              </a:rPr>
              <a:t>の値に対する</a:t>
            </a:r>
            <a:r>
              <a:rPr lang="en-US" altLang="ja-JP" sz="4400" dirty="0" smtClean="0">
                <a:latin typeface="+mj-ea"/>
                <a:ea typeface="+mj-ea"/>
              </a:rPr>
              <a:t>y</a:t>
            </a:r>
            <a:r>
              <a:rPr lang="ja-JP" altLang="en-US" sz="4400" dirty="0" smtClean="0">
                <a:latin typeface="+mj-ea"/>
                <a:ea typeface="+mj-ea"/>
              </a:rPr>
              <a:t>の推定値</a:t>
            </a:r>
            <a:endParaRPr lang="en-US" altLang="ja-JP" sz="4400" dirty="0" smtClean="0">
              <a:latin typeface="+mj-ea"/>
              <a:ea typeface="+mj-ea"/>
            </a:endParaRPr>
          </a:p>
          <a:p>
            <a:pPr>
              <a:spcAft>
                <a:spcPts val="1200"/>
              </a:spcAft>
              <a:buClr>
                <a:srgbClr val="A50021"/>
              </a:buClr>
              <a:buFont typeface="Wingdings" panose="05000000000000000000" pitchFamily="2" charset="2"/>
              <a:buChar char="l"/>
            </a:pPr>
            <a:r>
              <a:rPr lang="ja-JP" altLang="en-US" sz="4400" dirty="0" smtClean="0">
                <a:solidFill>
                  <a:srgbClr val="FF0000"/>
                </a:solidFill>
                <a:latin typeface="+mj-ea"/>
                <a:ea typeface="+mj-ea"/>
              </a:rPr>
              <a:t>予測</a:t>
            </a:r>
            <a:r>
              <a:rPr lang="ja-JP" altLang="en-US" sz="4400" dirty="0" smtClean="0">
                <a:latin typeface="+mj-ea"/>
                <a:ea typeface="+mj-ea"/>
              </a:rPr>
              <a:t>値：</a:t>
            </a:r>
            <a:r>
              <a:rPr lang="ja-JP" altLang="en-US" sz="4400" dirty="0" smtClean="0">
                <a:solidFill>
                  <a:srgbClr val="FF0000"/>
                </a:solidFill>
                <a:latin typeface="+mj-ea"/>
                <a:ea typeface="+mj-ea"/>
              </a:rPr>
              <a:t>未観測の</a:t>
            </a:r>
            <a:r>
              <a:rPr lang="en-US" altLang="ja-JP" sz="4400" dirty="0" smtClean="0">
                <a:latin typeface="+mj-ea"/>
                <a:ea typeface="+mj-ea"/>
              </a:rPr>
              <a:t>x</a:t>
            </a:r>
            <a:r>
              <a:rPr lang="ja-JP" altLang="en-US" sz="4400" dirty="0">
                <a:latin typeface="+mj-ea"/>
                <a:ea typeface="+mj-ea"/>
              </a:rPr>
              <a:t>の値に対する</a:t>
            </a:r>
            <a:r>
              <a:rPr lang="en-US" altLang="ja-JP" sz="4400" dirty="0">
                <a:latin typeface="+mj-ea"/>
                <a:ea typeface="+mj-ea"/>
              </a:rPr>
              <a:t>y</a:t>
            </a:r>
            <a:r>
              <a:rPr lang="ja-JP" altLang="en-US" sz="4400" dirty="0">
                <a:latin typeface="+mj-ea"/>
                <a:ea typeface="+mj-ea"/>
              </a:rPr>
              <a:t>の推定値</a:t>
            </a:r>
            <a:endParaRPr lang="en-US" altLang="ja-JP" sz="4400" dirty="0">
              <a:latin typeface="+mj-ea"/>
              <a:ea typeface="+mj-ea"/>
            </a:endParaRPr>
          </a:p>
          <a:p>
            <a:pPr>
              <a:spcAft>
                <a:spcPts val="1200"/>
              </a:spcAft>
              <a:buClr>
                <a:srgbClr val="A50021"/>
              </a:buClr>
              <a:buFont typeface="Wingdings" panose="05000000000000000000" pitchFamily="2" charset="2"/>
              <a:buChar char="l"/>
            </a:pPr>
            <a:r>
              <a:rPr lang="ja-JP" altLang="en-US" sz="4400" dirty="0" smtClean="0">
                <a:latin typeface="+mj-ea"/>
                <a:ea typeface="+mj-ea"/>
              </a:rPr>
              <a:t>信頼区間：</a:t>
            </a:r>
            <a:r>
              <a:rPr lang="ja-JP" altLang="en-US" sz="4400" dirty="0">
                <a:latin typeface="+mj-ea"/>
                <a:ea typeface="+mj-ea"/>
              </a:rPr>
              <a:t>観測された</a:t>
            </a:r>
            <a:r>
              <a:rPr lang="en-US" altLang="ja-JP" sz="4400" dirty="0">
                <a:latin typeface="+mj-ea"/>
                <a:ea typeface="+mj-ea"/>
              </a:rPr>
              <a:t>x</a:t>
            </a:r>
            <a:r>
              <a:rPr lang="ja-JP" altLang="en-US" sz="4400" dirty="0">
                <a:latin typeface="+mj-ea"/>
                <a:ea typeface="+mj-ea"/>
              </a:rPr>
              <a:t>の値に対する</a:t>
            </a:r>
            <a:r>
              <a:rPr lang="en-US" altLang="ja-JP" sz="4400" dirty="0">
                <a:latin typeface="+mj-ea"/>
                <a:ea typeface="+mj-ea"/>
              </a:rPr>
              <a:t>y</a:t>
            </a:r>
            <a:r>
              <a:rPr lang="ja-JP" altLang="en-US" sz="4400" dirty="0">
                <a:latin typeface="+mj-ea"/>
                <a:ea typeface="+mj-ea"/>
              </a:rPr>
              <a:t>の</a:t>
            </a:r>
            <a:r>
              <a:rPr lang="ja-JP" altLang="en-US" sz="4400" dirty="0" smtClean="0">
                <a:latin typeface="+mj-ea"/>
                <a:ea typeface="+mj-ea"/>
              </a:rPr>
              <a:t>推定値の信頼区間</a:t>
            </a:r>
            <a:endParaRPr lang="en-US" altLang="ja-JP" sz="4400" dirty="0">
              <a:latin typeface="+mj-ea"/>
              <a:ea typeface="+mj-ea"/>
            </a:endParaRPr>
          </a:p>
          <a:p>
            <a:pPr>
              <a:spcAft>
                <a:spcPts val="1200"/>
              </a:spcAft>
              <a:buClr>
                <a:srgbClr val="A50021"/>
              </a:buClr>
              <a:buFont typeface="Wingdings" panose="05000000000000000000" pitchFamily="2" charset="2"/>
              <a:buChar char="l"/>
            </a:pPr>
            <a:r>
              <a:rPr lang="ja-JP" altLang="en-US" sz="4400" dirty="0">
                <a:solidFill>
                  <a:srgbClr val="FF0000"/>
                </a:solidFill>
                <a:latin typeface="+mj-ea"/>
                <a:ea typeface="+mj-ea"/>
              </a:rPr>
              <a:t>予測</a:t>
            </a:r>
            <a:r>
              <a:rPr lang="ja-JP" altLang="en-US" sz="4400" dirty="0" smtClean="0">
                <a:latin typeface="+mj-ea"/>
                <a:ea typeface="+mj-ea"/>
              </a:rPr>
              <a:t>区間：</a:t>
            </a:r>
            <a:r>
              <a:rPr lang="ja-JP" altLang="en-US" sz="4400" dirty="0" smtClean="0">
                <a:solidFill>
                  <a:srgbClr val="FF0000"/>
                </a:solidFill>
                <a:latin typeface="+mj-ea"/>
                <a:ea typeface="+mj-ea"/>
              </a:rPr>
              <a:t>未観測の</a:t>
            </a:r>
            <a:r>
              <a:rPr lang="en-US" altLang="ja-JP" sz="4400" dirty="0" smtClean="0">
                <a:latin typeface="+mj-ea"/>
                <a:ea typeface="+mj-ea"/>
              </a:rPr>
              <a:t>x</a:t>
            </a:r>
            <a:r>
              <a:rPr lang="ja-JP" altLang="en-US" sz="4400" dirty="0">
                <a:latin typeface="+mj-ea"/>
                <a:ea typeface="+mj-ea"/>
              </a:rPr>
              <a:t>の値に対する</a:t>
            </a:r>
            <a:r>
              <a:rPr lang="en-US" altLang="ja-JP" sz="4400" dirty="0">
                <a:latin typeface="+mj-ea"/>
                <a:ea typeface="+mj-ea"/>
              </a:rPr>
              <a:t>y</a:t>
            </a:r>
            <a:r>
              <a:rPr lang="ja-JP" altLang="en-US" sz="4400" dirty="0">
                <a:latin typeface="+mj-ea"/>
                <a:ea typeface="+mj-ea"/>
              </a:rPr>
              <a:t>の推定値の信頼区間</a:t>
            </a:r>
            <a:endParaRPr lang="en-US" altLang="ja-JP" sz="4400" dirty="0">
              <a:latin typeface="+mj-ea"/>
              <a:ea typeface="+mj-ea"/>
            </a:endParaRPr>
          </a:p>
          <a:p>
            <a:pPr marL="0" indent="0" eaLnBrk="1" hangingPunct="1">
              <a:spcAft>
                <a:spcPts val="1200"/>
              </a:spcAft>
              <a:buClr>
                <a:srgbClr val="A50021"/>
              </a:buClr>
            </a:pPr>
            <a:endParaRPr lang="en-US" altLang="ja-JP" sz="4400" dirty="0" smtClean="0">
              <a:latin typeface="+mj-ea"/>
              <a:ea typeface="+mj-ea"/>
            </a:endParaRPr>
          </a:p>
          <a:p>
            <a:pPr eaLnBrk="1" hangingPunct="1">
              <a:spcAft>
                <a:spcPts val="1200"/>
              </a:spcAft>
              <a:buClr>
                <a:srgbClr val="A50021"/>
              </a:buClr>
              <a:buFont typeface="Wingdings" panose="05000000000000000000" pitchFamily="2" charset="2"/>
              <a:buChar char="l"/>
            </a:pPr>
            <a:r>
              <a:rPr lang="ja-JP" altLang="en-US" sz="4400" dirty="0" smtClean="0">
                <a:latin typeface="+mj-ea"/>
                <a:ea typeface="+mj-ea"/>
              </a:rPr>
              <a:t>例）学位取得後</a:t>
            </a:r>
            <a:r>
              <a:rPr lang="en-US" altLang="ja-JP" sz="4400" dirty="0" smtClean="0">
                <a:latin typeface="+mj-ea"/>
                <a:ea typeface="+mj-ea"/>
              </a:rPr>
              <a:t>10</a:t>
            </a:r>
            <a:r>
              <a:rPr lang="ja-JP" altLang="en-US" sz="4400" dirty="0" smtClean="0">
                <a:latin typeface="+mj-ea"/>
                <a:ea typeface="+mj-ea"/>
              </a:rPr>
              <a:t>年の学者の年収は？</a:t>
            </a:r>
            <a:endParaRPr lang="en-US" altLang="ja-JP" sz="4400" dirty="0" smtClean="0">
              <a:latin typeface="+mj-ea"/>
              <a:ea typeface="+mj-ea"/>
            </a:endParaRPr>
          </a:p>
        </p:txBody>
      </p:sp>
    </p:spTree>
    <p:extLst>
      <p:ext uri="{BB962C8B-B14F-4D97-AF65-F5344CB8AC3E}">
        <p14:creationId xmlns:p14="http://schemas.microsoft.com/office/powerpoint/2010/main" val="10023817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1"/>
          <p:cNvSpPr>
            <a:spLocks noGrp="1"/>
          </p:cNvSpPr>
          <p:nvPr>
            <p:ph type="title"/>
          </p:nvPr>
        </p:nvSpPr>
        <p:spPr>
          <a:xfrm>
            <a:off x="376891" y="710655"/>
            <a:ext cx="16553996" cy="1413515"/>
          </a:xfrm>
        </p:spPr>
        <p:txBody>
          <a:bodyPr/>
          <a:lstStyle/>
          <a:p>
            <a:r>
              <a:rPr lang="en-US" altLang="ja-JP" dirty="0" smtClean="0"/>
              <a:t>Python</a:t>
            </a:r>
            <a:r>
              <a:rPr lang="ja-JP" altLang="en-US" dirty="0" smtClean="0"/>
              <a:t>における内積の計算</a:t>
            </a:r>
            <a:endParaRPr kumimoji="1" lang="ja-JP" altLang="en-US" dirty="0"/>
          </a:p>
        </p:txBody>
      </p:sp>
      <p:sp>
        <p:nvSpPr>
          <p:cNvPr id="10" name="スライド番号プレースホルダー 3"/>
          <p:cNvSpPr>
            <a:spLocks noGrp="1"/>
          </p:cNvSpPr>
          <p:nvPr>
            <p:ph type="sldNum" sz="quarter" idx="4"/>
          </p:nvPr>
        </p:nvSpPr>
        <p:spPr>
          <a:xfrm>
            <a:off x="16039036" y="9290462"/>
            <a:ext cx="955094" cy="457199"/>
          </a:xfrm>
        </p:spPr>
        <p:txBody>
          <a:bodyPr/>
          <a:lstStyle/>
          <a:p>
            <a:pPr>
              <a:defRPr/>
            </a:pPr>
            <a:fld id="{E62AD30C-4FD0-4E41-9633-AA73C86D07D0}" type="slidenum">
              <a:rPr lang="ja-JP" altLang="en-US" smtClean="0"/>
              <a:pPr>
                <a:defRPr/>
              </a:pPr>
              <a:t>48</a:t>
            </a:fld>
            <a:endParaRPr lang="en-US" altLang="ja-JP" dirty="0"/>
          </a:p>
        </p:txBody>
      </p:sp>
      <p:sp>
        <p:nvSpPr>
          <p:cNvPr id="12" name="正方形/長方形 4"/>
          <p:cNvSpPr>
            <a:spLocks noChangeArrowheads="1"/>
          </p:cNvSpPr>
          <p:nvPr/>
        </p:nvSpPr>
        <p:spPr bwMode="auto">
          <a:xfrm>
            <a:off x="695499" y="2026541"/>
            <a:ext cx="15221296"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400" dirty="0" smtClean="0">
                <a:latin typeface="+mj-ea"/>
                <a:ea typeface="+mj-ea"/>
              </a:rPr>
              <a:t>ベクトルの内積を表す</a:t>
            </a:r>
            <a:r>
              <a:rPr lang="en-US" altLang="ja-JP" sz="4400" dirty="0" smtClean="0">
                <a:latin typeface="+mj-ea"/>
                <a:ea typeface="+mj-ea"/>
              </a:rPr>
              <a:t>dot</a:t>
            </a:r>
            <a:r>
              <a:rPr lang="ja-JP" altLang="en-US" sz="4400" dirty="0" smtClean="0">
                <a:latin typeface="+mj-ea"/>
                <a:ea typeface="+mj-ea"/>
              </a:rPr>
              <a:t>　演算子を用いることで簡単に。</a:t>
            </a:r>
            <a:endParaRPr lang="en-US" altLang="ja-JP" sz="4400" dirty="0" smtClean="0">
              <a:latin typeface="+mj-ea"/>
              <a:ea typeface="+mj-ea"/>
            </a:endParaRPr>
          </a:p>
          <a:p>
            <a:pPr eaLnBrk="1" hangingPunct="1">
              <a:spcAft>
                <a:spcPts val="1200"/>
              </a:spcAft>
              <a:buClr>
                <a:srgbClr val="A50021"/>
              </a:buClr>
              <a:buFont typeface="Wingdings" panose="05000000000000000000" pitchFamily="2" charset="2"/>
              <a:buChar char="l"/>
            </a:pPr>
            <a:r>
              <a:rPr lang="ja-JP" altLang="en-US" sz="4400" dirty="0" smtClean="0">
                <a:latin typeface="+mj-ea"/>
                <a:ea typeface="+mj-ea"/>
              </a:rPr>
              <a:t>計算ミス防止にも有用（特に説明変数の個数が多い場合）</a:t>
            </a:r>
            <a:endParaRPr lang="en-US" altLang="ja-JP" sz="4400" dirty="0" smtClean="0">
              <a:latin typeface="+mj-ea"/>
              <a:ea typeface="+mj-ea"/>
            </a:endParaRPr>
          </a:p>
        </p:txBody>
      </p:sp>
      <p:pic>
        <p:nvPicPr>
          <p:cNvPr id="13" name="図 12"/>
          <p:cNvPicPr>
            <a:picLocks noChangeAspect="1"/>
          </p:cNvPicPr>
          <p:nvPr/>
        </p:nvPicPr>
        <p:blipFill>
          <a:blip r:embed="rId2"/>
          <a:stretch>
            <a:fillRect/>
          </a:stretch>
        </p:blipFill>
        <p:spPr>
          <a:xfrm>
            <a:off x="1091543" y="5211155"/>
            <a:ext cx="5568610" cy="2141773"/>
          </a:xfrm>
          <a:prstGeom prst="rect">
            <a:avLst/>
          </a:prstGeom>
        </p:spPr>
      </p:pic>
      <p:sp>
        <p:nvSpPr>
          <p:cNvPr id="14" name="角丸四角形 13"/>
          <p:cNvSpPr/>
          <p:nvPr/>
        </p:nvSpPr>
        <p:spPr>
          <a:xfrm>
            <a:off x="2063651" y="6075251"/>
            <a:ext cx="2844316" cy="46805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4000">
              <a:latin typeface="+mj-ea"/>
              <a:ea typeface="+mj-ea"/>
            </a:endParaRPr>
          </a:p>
        </p:txBody>
      </p:sp>
      <p:cxnSp>
        <p:nvCxnSpPr>
          <p:cNvPr id="15" name="直線コネクタ 14"/>
          <p:cNvCxnSpPr/>
          <p:nvPr/>
        </p:nvCxnSpPr>
        <p:spPr bwMode="auto">
          <a:xfrm flipV="1">
            <a:off x="5015979" y="6255271"/>
            <a:ext cx="2880320" cy="36004"/>
          </a:xfrm>
          <a:prstGeom prst="line">
            <a:avLst/>
          </a:prstGeom>
          <a:solidFill>
            <a:schemeClr val="accent1"/>
          </a:solidFill>
          <a:ln w="76200" cap="flat" cmpd="sng" algn="ctr">
            <a:solidFill>
              <a:schemeClr val="accent4"/>
            </a:solidFill>
            <a:prstDash val="solid"/>
            <a:round/>
            <a:headEnd type="diamond" w="med" len="med"/>
            <a:tailEnd type="diamond" w="med" len="med"/>
          </a:ln>
          <a:effectLst/>
        </p:spPr>
      </p:cxnSp>
      <p:sp>
        <p:nvSpPr>
          <p:cNvPr id="16" name="テキスト ボックス 15"/>
          <p:cNvSpPr txBox="1"/>
          <p:nvPr/>
        </p:nvSpPr>
        <p:spPr>
          <a:xfrm>
            <a:off x="7896299" y="5972468"/>
            <a:ext cx="7803739" cy="1077218"/>
          </a:xfrm>
          <a:prstGeom prst="rect">
            <a:avLst/>
          </a:prstGeom>
          <a:noFill/>
        </p:spPr>
        <p:txBody>
          <a:bodyPr wrap="none" rtlCol="0">
            <a:spAutoFit/>
          </a:bodyPr>
          <a:lstStyle/>
          <a:p>
            <a:r>
              <a:rPr kumimoji="1" lang="en-US" altLang="ja-JP" sz="3200" dirty="0" smtClean="0">
                <a:latin typeface="+mj-ea"/>
                <a:ea typeface="+mj-ea"/>
              </a:rPr>
              <a:t>X=(1,10)</a:t>
            </a:r>
            <a:r>
              <a:rPr kumimoji="1" lang="ja-JP" altLang="en-US" sz="3200" dirty="0" smtClean="0">
                <a:latin typeface="+mj-ea"/>
                <a:ea typeface="+mj-ea"/>
              </a:rPr>
              <a:t>と（定数項、回帰係数）の内積</a:t>
            </a:r>
            <a:endParaRPr kumimoji="1" lang="en-US" altLang="ja-JP" sz="3200" dirty="0" smtClean="0">
              <a:latin typeface="+mj-ea"/>
              <a:ea typeface="+mj-ea"/>
            </a:endParaRPr>
          </a:p>
          <a:p>
            <a:r>
              <a:rPr lang="ja-JP" altLang="en-US" sz="3200" dirty="0" smtClean="0">
                <a:latin typeface="+mj-ea"/>
                <a:ea typeface="+mj-ea"/>
              </a:rPr>
              <a:t>＝（定数項）</a:t>
            </a:r>
            <a:r>
              <a:rPr lang="en-US" altLang="ja-JP" sz="3200" dirty="0" smtClean="0">
                <a:latin typeface="+mj-ea"/>
                <a:ea typeface="+mj-ea"/>
              </a:rPr>
              <a:t>+(</a:t>
            </a:r>
            <a:r>
              <a:rPr lang="ja-JP" altLang="en-US" sz="3200" dirty="0" smtClean="0">
                <a:latin typeface="+mj-ea"/>
                <a:ea typeface="+mj-ea"/>
              </a:rPr>
              <a:t>回帰係数</a:t>
            </a:r>
            <a:r>
              <a:rPr lang="en-US" altLang="ja-JP" sz="3200" dirty="0" smtClean="0">
                <a:latin typeface="+mj-ea"/>
                <a:ea typeface="+mj-ea"/>
              </a:rPr>
              <a:t>)×10</a:t>
            </a:r>
            <a:endParaRPr kumimoji="1" lang="en-US" altLang="ja-JP" sz="3200" dirty="0" smtClean="0">
              <a:latin typeface="+mj-ea"/>
              <a:ea typeface="+mj-ea"/>
            </a:endParaRPr>
          </a:p>
        </p:txBody>
      </p:sp>
      <p:pic>
        <p:nvPicPr>
          <p:cNvPr id="17" name="Picture 4" descr="\begin{align*}&#10;&amp;\hat{y} = 1224.39 \times 10 +43660 = 55904.&#10;%&amp;\hat{y} = 1224.39x_1 +43660.&#10;\end{ali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6722" y="7074549"/>
            <a:ext cx="7274203" cy="440862"/>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p:cNvSpPr txBox="1"/>
          <p:nvPr/>
        </p:nvSpPr>
        <p:spPr>
          <a:xfrm>
            <a:off x="6214174" y="4419067"/>
            <a:ext cx="1826141" cy="584775"/>
          </a:xfrm>
          <a:prstGeom prst="rect">
            <a:avLst/>
          </a:prstGeom>
          <a:noFill/>
        </p:spPr>
        <p:txBody>
          <a:bodyPr wrap="none" rtlCol="0">
            <a:spAutoFit/>
          </a:bodyPr>
          <a:lstStyle/>
          <a:p>
            <a:r>
              <a:rPr kumimoji="1" lang="ja-JP" altLang="en-US" sz="3200" u="sng" dirty="0" smtClean="0">
                <a:latin typeface="+mj-ea"/>
                <a:ea typeface="+mj-ea"/>
              </a:rPr>
              <a:t>簡単な例</a:t>
            </a:r>
            <a:endParaRPr kumimoji="1" lang="en-US" altLang="ja-JP" sz="3200" u="sng" dirty="0" smtClean="0">
              <a:latin typeface="+mj-ea"/>
              <a:ea typeface="+mj-ea"/>
            </a:endParaRPr>
          </a:p>
        </p:txBody>
      </p:sp>
    </p:spTree>
    <p:extLst>
      <p:ext uri="{BB962C8B-B14F-4D97-AF65-F5344CB8AC3E}">
        <p14:creationId xmlns:p14="http://schemas.microsoft.com/office/powerpoint/2010/main" val="24753235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6891" y="3581616"/>
            <a:ext cx="16553996" cy="1413515"/>
          </a:xfrm>
        </p:spPr>
        <p:txBody>
          <a:bodyPr>
            <a:normAutofit/>
          </a:bodyPr>
          <a:lstStyle/>
          <a:p>
            <a:pPr algn="ctr"/>
            <a:r>
              <a:rPr lang="ja-JP" altLang="en-US" sz="7200" dirty="0" smtClean="0"/>
              <a:t>信頼区間につい</a:t>
            </a:r>
            <a:r>
              <a:rPr lang="ja-JP" altLang="en-US" sz="7200" dirty="0"/>
              <a:t>て</a:t>
            </a:r>
            <a:endParaRPr kumimoji="1" lang="ja-JP" altLang="en-US" sz="7200" dirty="0"/>
          </a:p>
        </p:txBody>
      </p:sp>
      <p:sp>
        <p:nvSpPr>
          <p:cNvPr id="4" name="スライド番号プレースホルダー 3"/>
          <p:cNvSpPr>
            <a:spLocks noGrp="1"/>
          </p:cNvSpPr>
          <p:nvPr>
            <p:ph type="sldNum" sz="quarter" idx="4"/>
          </p:nvPr>
        </p:nvSpPr>
        <p:spPr/>
        <p:txBody>
          <a:bodyPr/>
          <a:lstStyle/>
          <a:p>
            <a:pPr>
              <a:defRPr/>
            </a:pPr>
            <a:fld id="{E62AD30C-4FD0-4E41-9633-AA73C86D07D0}" type="slidenum">
              <a:rPr lang="ja-JP" altLang="en-US" smtClean="0"/>
              <a:pPr>
                <a:defRPr/>
              </a:pPr>
              <a:t>49</a:t>
            </a:fld>
            <a:endParaRPr lang="en-US" altLang="ja-JP" dirty="0"/>
          </a:p>
        </p:txBody>
      </p:sp>
    </p:spTree>
    <p:extLst>
      <p:ext uri="{BB962C8B-B14F-4D97-AF65-F5344CB8AC3E}">
        <p14:creationId xmlns:p14="http://schemas.microsoft.com/office/powerpoint/2010/main" val="27419017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5</a:t>
            </a:fld>
            <a:endParaRPr lang="en-US" altLang="ja-JP" dirty="0"/>
          </a:p>
        </p:txBody>
      </p:sp>
      <p:sp>
        <p:nvSpPr>
          <p:cNvPr id="6" name="タイトル 1"/>
          <p:cNvSpPr>
            <a:spLocks noGrp="1"/>
          </p:cNvSpPr>
          <p:nvPr>
            <p:ph type="title"/>
          </p:nvPr>
        </p:nvSpPr>
        <p:spPr>
          <a:xfrm>
            <a:off x="376891" y="710655"/>
            <a:ext cx="16553996" cy="1413515"/>
          </a:xfrm>
        </p:spPr>
        <p:txBody>
          <a:bodyPr/>
          <a:lstStyle/>
          <a:p>
            <a:r>
              <a:rPr kumimoji="1" lang="ja-JP" altLang="en-US" dirty="0" smtClean="0"/>
              <a:t>説明変数の相関と偏回帰係数</a:t>
            </a:r>
            <a:endParaRPr kumimoji="1" lang="ja-JP" altLang="en-US" dirty="0"/>
          </a:p>
        </p:txBody>
      </p:sp>
      <p:sp>
        <p:nvSpPr>
          <p:cNvPr id="7" name="正方形/長方形 4"/>
          <p:cNvSpPr>
            <a:spLocks noChangeArrowheads="1"/>
          </p:cNvSpPr>
          <p:nvPr/>
        </p:nvSpPr>
        <p:spPr bwMode="auto">
          <a:xfrm>
            <a:off x="631887" y="1830253"/>
            <a:ext cx="15833364"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000" dirty="0" smtClean="0">
                <a:latin typeface="+mn-ea"/>
                <a:ea typeface="+mn-ea"/>
              </a:rPr>
              <a:t>偏回帰係数の値は、同時にどのような説明変数を取り入れているかにより、変わってくる。</a:t>
            </a:r>
            <a:endParaRPr lang="en-US" altLang="ja-JP" sz="4000" dirty="0" smtClean="0">
              <a:latin typeface="+mn-ea"/>
              <a:ea typeface="+mn-ea"/>
            </a:endParaRPr>
          </a:p>
          <a:p>
            <a:pPr eaLnBrk="1" hangingPunct="1">
              <a:spcAft>
                <a:spcPts val="1200"/>
              </a:spcAft>
              <a:buClr>
                <a:srgbClr val="A50021"/>
              </a:buClr>
              <a:buFont typeface="Wingdings" panose="05000000000000000000" pitchFamily="2" charset="2"/>
              <a:buChar char="l"/>
            </a:pPr>
            <a:r>
              <a:rPr lang="ja-JP" altLang="en-US" sz="4000" dirty="0" smtClean="0">
                <a:latin typeface="+mn-ea"/>
                <a:ea typeface="+mn-ea"/>
              </a:rPr>
              <a:t>その影響は、説明変数間の相関が高いほど大きい。</a:t>
            </a:r>
            <a:endParaRPr lang="en-US" altLang="ja-JP" sz="4000" dirty="0" smtClean="0">
              <a:latin typeface="+mn-ea"/>
              <a:ea typeface="+mn-ea"/>
            </a:endParaRPr>
          </a:p>
          <a:p>
            <a:pPr eaLnBrk="1" hangingPunct="1">
              <a:spcAft>
                <a:spcPts val="1200"/>
              </a:spcAft>
              <a:buClr>
                <a:srgbClr val="A50021"/>
              </a:buClr>
              <a:buFont typeface="Wingdings" panose="05000000000000000000" pitchFamily="2" charset="2"/>
              <a:buChar char="l"/>
            </a:pPr>
            <a:r>
              <a:rPr lang="ja-JP" altLang="en-US" sz="4000" dirty="0" smtClean="0">
                <a:latin typeface="+mn-ea"/>
                <a:ea typeface="+mn-ea"/>
              </a:rPr>
              <a:t>ある説明変数と相関の低い説明変数を重回帰式に追加・削除しても、偏回帰係数は余り変化しない。</a:t>
            </a:r>
            <a:endParaRPr lang="en-US" altLang="ja-JP" sz="4000" dirty="0" smtClean="0">
              <a:latin typeface="+mn-ea"/>
              <a:ea typeface="+mn-ea"/>
            </a:endParaRPr>
          </a:p>
          <a:p>
            <a:pPr eaLnBrk="1" hangingPunct="1">
              <a:spcAft>
                <a:spcPts val="1200"/>
              </a:spcAft>
              <a:buClr>
                <a:srgbClr val="A50021"/>
              </a:buClr>
              <a:buFont typeface="Wingdings" panose="05000000000000000000" pitchFamily="2" charset="2"/>
              <a:buChar char="l"/>
            </a:pPr>
            <a:r>
              <a:rPr lang="ja-JP" altLang="en-US" sz="4000" dirty="0" smtClean="0">
                <a:latin typeface="+mn-ea"/>
                <a:ea typeface="+mn-ea"/>
              </a:rPr>
              <a:t>相関の高い説明変数を追加・削除すると大きく変わる場合がある</a:t>
            </a:r>
            <a:endParaRPr lang="en-US" altLang="ja-JP" sz="4000" dirty="0" smtClean="0">
              <a:latin typeface="+mn-ea"/>
              <a:ea typeface="+mn-ea"/>
            </a:endParaRPr>
          </a:p>
          <a:p>
            <a:pPr marL="0" indent="0">
              <a:spcAft>
                <a:spcPts val="1200"/>
              </a:spcAft>
              <a:buClr>
                <a:srgbClr val="A50021"/>
              </a:buClr>
            </a:pPr>
            <a:r>
              <a:rPr lang="ja-JP" altLang="en-US" sz="4000" dirty="0" smtClean="0">
                <a:latin typeface="+mn-ea"/>
                <a:ea typeface="+mn-ea"/>
              </a:rPr>
              <a:t>　→必ずしも、これを気にする必要は無い。</a:t>
            </a:r>
            <a:r>
              <a:rPr lang="ja-JP" altLang="en-US" sz="4000" dirty="0">
                <a:latin typeface="+mj-ea"/>
                <a:ea typeface="+mj-ea"/>
              </a:rPr>
              <a:t>こうした場合は、影響する要素と因果関係を抽出し、偏回帰係数の解釈をうまく行うことで解決できる場合も</a:t>
            </a:r>
            <a:r>
              <a:rPr lang="ja-JP" altLang="en-US" sz="4000" dirty="0" smtClean="0">
                <a:latin typeface="+mj-ea"/>
                <a:ea typeface="+mj-ea"/>
              </a:rPr>
              <a:t>多い（以下ではこれを疑似マルチコと呼ぶ</a:t>
            </a:r>
            <a:r>
              <a:rPr lang="en-US" altLang="ja-JP" sz="4000" baseline="30000" dirty="0" smtClean="0">
                <a:latin typeface="+mj-ea"/>
                <a:ea typeface="+mj-ea"/>
              </a:rPr>
              <a:t>※</a:t>
            </a:r>
            <a:r>
              <a:rPr lang="ja-JP" altLang="en-US" sz="4000" dirty="0" smtClean="0">
                <a:latin typeface="+mj-ea"/>
                <a:ea typeface="+mj-ea"/>
              </a:rPr>
              <a:t>）</a:t>
            </a:r>
            <a:endParaRPr lang="en-US" altLang="ja-JP" sz="4000" dirty="0">
              <a:latin typeface="+mn-ea"/>
              <a:ea typeface="+mn-ea"/>
            </a:endParaRPr>
          </a:p>
        </p:txBody>
      </p:sp>
      <p:sp>
        <p:nvSpPr>
          <p:cNvPr id="2" name="テキスト ボックス 1"/>
          <p:cNvSpPr txBox="1"/>
          <p:nvPr/>
        </p:nvSpPr>
        <p:spPr>
          <a:xfrm>
            <a:off x="1739615" y="8775551"/>
            <a:ext cx="10649069" cy="461665"/>
          </a:xfrm>
          <a:prstGeom prst="rect">
            <a:avLst/>
          </a:prstGeom>
          <a:noFill/>
        </p:spPr>
        <p:txBody>
          <a:bodyPr wrap="none" rtlCol="0">
            <a:spAutoFit/>
          </a:bodyPr>
          <a:lstStyle/>
          <a:p>
            <a:r>
              <a:rPr kumimoji="1" lang="en-US" altLang="ja-JP" dirty="0" smtClean="0">
                <a:latin typeface="+mj-ea"/>
                <a:ea typeface="+mj-ea"/>
              </a:rPr>
              <a:t>※</a:t>
            </a:r>
            <a:r>
              <a:rPr kumimoji="1" lang="ja-JP" altLang="en-US" dirty="0" smtClean="0">
                <a:latin typeface="+mj-ea"/>
                <a:ea typeface="+mj-ea"/>
              </a:rPr>
              <a:t>便宜上、ここではこの用語を用いますが、一般的な用語ではありません。</a:t>
            </a:r>
            <a:endParaRPr kumimoji="1" lang="ja-JP" altLang="en-US" dirty="0">
              <a:latin typeface="+mj-ea"/>
              <a:ea typeface="+mj-ea"/>
            </a:endParaRPr>
          </a:p>
        </p:txBody>
      </p:sp>
    </p:spTree>
    <p:extLst>
      <p:ext uri="{BB962C8B-B14F-4D97-AF65-F5344CB8AC3E}">
        <p14:creationId xmlns:p14="http://schemas.microsoft.com/office/powerpoint/2010/main" val="42169437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重回帰分析の推定値の分布</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50</a:t>
            </a:fld>
            <a:endParaRPr lang="en-US" altLang="ja-JP" dirty="0"/>
          </a:p>
        </p:txBody>
      </p:sp>
      <p:sp>
        <p:nvSpPr>
          <p:cNvPr id="6" name="テキスト ボックス 5"/>
          <p:cNvSpPr txBox="1"/>
          <p:nvPr/>
        </p:nvSpPr>
        <p:spPr>
          <a:xfrm>
            <a:off x="1631603" y="1790775"/>
            <a:ext cx="13071207" cy="6863417"/>
          </a:xfrm>
          <a:prstGeom prst="rect">
            <a:avLst/>
          </a:prstGeom>
          <a:noFill/>
        </p:spPr>
        <p:txBody>
          <a:bodyPr wrap="none" rtlCol="0">
            <a:spAutoFit/>
          </a:bodyPr>
          <a:lstStyle/>
          <a:p>
            <a:r>
              <a:rPr kumimoji="1" lang="ja-JP" altLang="en-US" sz="4000" dirty="0" smtClean="0">
                <a:latin typeface="+mn-ea"/>
                <a:ea typeface="+mn-ea"/>
              </a:rPr>
              <a:t>いま、以下の式で重回帰分析を行うものとする：</a:t>
            </a:r>
            <a:endParaRPr kumimoji="1" lang="en-US" altLang="ja-JP" sz="4000" dirty="0" smtClean="0">
              <a:latin typeface="+mn-ea"/>
              <a:ea typeface="+mn-ea"/>
            </a:endParaRPr>
          </a:p>
          <a:p>
            <a:endParaRPr lang="en-US" altLang="ja-JP" sz="4000" dirty="0">
              <a:latin typeface="+mn-ea"/>
              <a:ea typeface="+mn-ea"/>
            </a:endParaRPr>
          </a:p>
          <a:p>
            <a:endParaRPr kumimoji="1" lang="en-US" altLang="ja-JP" sz="4000" dirty="0" smtClean="0">
              <a:latin typeface="+mn-ea"/>
              <a:ea typeface="+mn-ea"/>
            </a:endParaRPr>
          </a:p>
          <a:p>
            <a:endParaRPr lang="en-US" altLang="ja-JP" sz="4000" dirty="0">
              <a:latin typeface="+mn-ea"/>
              <a:ea typeface="+mn-ea"/>
            </a:endParaRPr>
          </a:p>
          <a:p>
            <a:r>
              <a:rPr kumimoji="1" lang="ja-JP" altLang="en-US" sz="4000" dirty="0" smtClean="0">
                <a:latin typeface="+mn-ea"/>
                <a:ea typeface="+mn-ea"/>
              </a:rPr>
              <a:t>そして、重回帰分析の結果 得られた各定数の推定値を</a:t>
            </a:r>
            <a:endParaRPr kumimoji="1" lang="en-US" altLang="ja-JP" sz="4000" dirty="0" smtClean="0">
              <a:latin typeface="+mn-ea"/>
              <a:ea typeface="+mn-ea"/>
            </a:endParaRPr>
          </a:p>
          <a:p>
            <a:endParaRPr lang="en-US" altLang="ja-JP" sz="4000" dirty="0">
              <a:latin typeface="+mn-ea"/>
              <a:ea typeface="+mn-ea"/>
            </a:endParaRPr>
          </a:p>
          <a:p>
            <a:endParaRPr kumimoji="1" lang="en-US" altLang="ja-JP" sz="4000" dirty="0" smtClean="0">
              <a:latin typeface="+mn-ea"/>
              <a:ea typeface="+mn-ea"/>
            </a:endParaRPr>
          </a:p>
          <a:p>
            <a:r>
              <a:rPr lang="ja-JP" altLang="en-US" sz="4000" dirty="0" smtClean="0">
                <a:latin typeface="+mn-ea"/>
                <a:ea typeface="+mn-ea"/>
              </a:rPr>
              <a:t>と表す。（つまり、各</a:t>
            </a:r>
            <a:r>
              <a:rPr lang="en-US" altLang="ja-JP" sz="4000" dirty="0" smtClean="0">
                <a:latin typeface="+mn-ea"/>
                <a:ea typeface="+mn-ea"/>
              </a:rPr>
              <a:t>x</a:t>
            </a:r>
            <a:r>
              <a:rPr lang="ja-JP" altLang="en-US" sz="4000" dirty="0" smtClean="0">
                <a:latin typeface="+mn-ea"/>
                <a:ea typeface="+mn-ea"/>
              </a:rPr>
              <a:t>の値に対応する</a:t>
            </a:r>
            <a:r>
              <a:rPr lang="en-US" altLang="ja-JP" sz="4000" dirty="0" smtClean="0">
                <a:latin typeface="+mn-ea"/>
                <a:ea typeface="+mn-ea"/>
              </a:rPr>
              <a:t>y</a:t>
            </a:r>
            <a:r>
              <a:rPr lang="ja-JP" altLang="en-US" sz="4000" dirty="0" smtClean="0">
                <a:latin typeface="+mn-ea"/>
                <a:ea typeface="+mn-ea"/>
              </a:rPr>
              <a:t>の値の推定値は</a:t>
            </a:r>
            <a:endParaRPr lang="en-US" altLang="ja-JP" sz="4000" dirty="0" smtClean="0">
              <a:latin typeface="+mn-ea"/>
              <a:ea typeface="+mn-ea"/>
            </a:endParaRPr>
          </a:p>
          <a:p>
            <a:endParaRPr kumimoji="1" lang="en-US" altLang="ja-JP" sz="4000" dirty="0">
              <a:latin typeface="+mn-ea"/>
              <a:ea typeface="+mn-ea"/>
            </a:endParaRPr>
          </a:p>
          <a:p>
            <a:endParaRPr lang="en-US" altLang="ja-JP" sz="4000" dirty="0" smtClean="0">
              <a:latin typeface="+mn-ea"/>
              <a:ea typeface="+mn-ea"/>
            </a:endParaRPr>
          </a:p>
          <a:p>
            <a:r>
              <a:rPr kumimoji="1" lang="ja-JP" altLang="en-US" sz="4000" dirty="0" smtClean="0">
                <a:latin typeface="+mn-ea"/>
                <a:ea typeface="+mn-ea"/>
              </a:rPr>
              <a:t>である。）</a:t>
            </a:r>
            <a:endParaRPr kumimoji="1" lang="ja-JP" altLang="en-US" sz="4000" dirty="0">
              <a:latin typeface="+mn-ea"/>
              <a:ea typeface="+mn-ea"/>
            </a:endParaRPr>
          </a:p>
        </p:txBody>
      </p:sp>
      <p:pic>
        <p:nvPicPr>
          <p:cNvPr id="10" name="図 9"/>
          <p:cNvPicPr>
            <a:picLocks noChangeAspect="1"/>
          </p:cNvPicPr>
          <p:nvPr/>
        </p:nvPicPr>
        <p:blipFill>
          <a:blip r:embed="rId2"/>
          <a:stretch>
            <a:fillRect/>
          </a:stretch>
        </p:blipFill>
        <p:spPr>
          <a:xfrm>
            <a:off x="3693312" y="2868651"/>
            <a:ext cx="9666381" cy="722323"/>
          </a:xfrm>
          <a:prstGeom prst="rect">
            <a:avLst/>
          </a:prstGeom>
        </p:spPr>
      </p:pic>
      <p:pic>
        <p:nvPicPr>
          <p:cNvPr id="11" name="図 10"/>
          <p:cNvPicPr>
            <a:picLocks noChangeAspect="1"/>
          </p:cNvPicPr>
          <p:nvPr/>
        </p:nvPicPr>
        <p:blipFill>
          <a:blip r:embed="rId3"/>
          <a:stretch>
            <a:fillRect/>
          </a:stretch>
        </p:blipFill>
        <p:spPr>
          <a:xfrm>
            <a:off x="5851564" y="4764703"/>
            <a:ext cx="4953000" cy="1028700"/>
          </a:xfrm>
          <a:prstGeom prst="rect">
            <a:avLst/>
          </a:prstGeom>
        </p:spPr>
      </p:pic>
      <p:pic>
        <p:nvPicPr>
          <p:cNvPr id="12" name="図 11"/>
          <p:cNvPicPr>
            <a:picLocks noChangeAspect="1"/>
          </p:cNvPicPr>
          <p:nvPr/>
        </p:nvPicPr>
        <p:blipFill>
          <a:blip r:embed="rId4"/>
          <a:stretch>
            <a:fillRect/>
          </a:stretch>
        </p:blipFill>
        <p:spPr>
          <a:xfrm>
            <a:off x="4297402" y="6937623"/>
            <a:ext cx="8458200" cy="685800"/>
          </a:xfrm>
          <a:prstGeom prst="rect">
            <a:avLst/>
          </a:prstGeom>
        </p:spPr>
      </p:pic>
    </p:spTree>
    <p:extLst>
      <p:ext uri="{BB962C8B-B14F-4D97-AF65-F5344CB8AC3E}">
        <p14:creationId xmlns:p14="http://schemas.microsoft.com/office/powerpoint/2010/main" val="4628034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重回帰分析の推定値の分布</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51</a:t>
            </a:fld>
            <a:endParaRPr lang="en-US" altLang="ja-JP" dirty="0"/>
          </a:p>
        </p:txBody>
      </p:sp>
      <p:sp>
        <p:nvSpPr>
          <p:cNvPr id="6" name="テキスト ボックス 5"/>
          <p:cNvSpPr txBox="1"/>
          <p:nvPr/>
        </p:nvSpPr>
        <p:spPr>
          <a:xfrm>
            <a:off x="1631603" y="1790775"/>
            <a:ext cx="5314275" cy="5632311"/>
          </a:xfrm>
          <a:prstGeom prst="rect">
            <a:avLst/>
          </a:prstGeom>
          <a:noFill/>
        </p:spPr>
        <p:txBody>
          <a:bodyPr wrap="none" rtlCol="0">
            <a:spAutoFit/>
          </a:bodyPr>
          <a:lstStyle/>
          <a:p>
            <a:r>
              <a:rPr kumimoji="1" lang="ja-JP" altLang="en-US" sz="4000" dirty="0" smtClean="0">
                <a:latin typeface="+mn-ea"/>
                <a:ea typeface="+mn-ea"/>
              </a:rPr>
              <a:t>この時、上記の推定値</a:t>
            </a:r>
            <a:endParaRPr kumimoji="1" lang="en-US" altLang="ja-JP" sz="4000" dirty="0" smtClean="0">
              <a:latin typeface="+mn-ea"/>
              <a:ea typeface="+mn-ea"/>
            </a:endParaRPr>
          </a:p>
          <a:p>
            <a:endParaRPr lang="en-US" altLang="ja-JP" sz="4000" dirty="0">
              <a:latin typeface="+mn-ea"/>
              <a:ea typeface="+mn-ea"/>
            </a:endParaRPr>
          </a:p>
          <a:p>
            <a:endParaRPr kumimoji="1" lang="en-US" altLang="ja-JP" sz="4000" dirty="0" smtClean="0">
              <a:latin typeface="+mn-ea"/>
              <a:ea typeface="+mn-ea"/>
            </a:endParaRPr>
          </a:p>
          <a:p>
            <a:r>
              <a:rPr lang="ja-JP" altLang="en-US" sz="4000" dirty="0" smtClean="0">
                <a:latin typeface="+mn-ea"/>
                <a:ea typeface="+mn-ea"/>
              </a:rPr>
              <a:t>の分布は、正規分布</a:t>
            </a:r>
            <a:endParaRPr lang="en-US" altLang="ja-JP" sz="4000" dirty="0" smtClean="0">
              <a:latin typeface="+mn-ea"/>
              <a:ea typeface="+mn-ea"/>
            </a:endParaRPr>
          </a:p>
          <a:p>
            <a:endParaRPr kumimoji="1" lang="en-US" altLang="ja-JP" sz="4000" dirty="0" smtClean="0">
              <a:latin typeface="+mn-ea"/>
              <a:ea typeface="+mn-ea"/>
            </a:endParaRPr>
          </a:p>
          <a:p>
            <a:endParaRPr lang="en-US" altLang="ja-JP" sz="4000" dirty="0">
              <a:latin typeface="+mn-ea"/>
              <a:ea typeface="+mn-ea"/>
            </a:endParaRPr>
          </a:p>
          <a:p>
            <a:endParaRPr kumimoji="1" lang="en-US" altLang="ja-JP" sz="4000" dirty="0">
              <a:latin typeface="+mn-ea"/>
              <a:ea typeface="+mn-ea"/>
            </a:endParaRPr>
          </a:p>
          <a:p>
            <a:endParaRPr lang="en-US" altLang="ja-JP" sz="4000" dirty="0" smtClean="0">
              <a:latin typeface="+mn-ea"/>
              <a:ea typeface="+mn-ea"/>
            </a:endParaRPr>
          </a:p>
          <a:p>
            <a:r>
              <a:rPr lang="ja-JP" altLang="en-US" sz="4000" dirty="0" smtClean="0">
                <a:latin typeface="+mn-ea"/>
                <a:ea typeface="+mn-ea"/>
              </a:rPr>
              <a:t>に従う。</a:t>
            </a:r>
            <a:endParaRPr kumimoji="1" lang="ja-JP" altLang="en-US" sz="4000" dirty="0">
              <a:latin typeface="+mn-ea"/>
              <a:ea typeface="+mn-ea"/>
            </a:endParaRPr>
          </a:p>
        </p:txBody>
      </p:sp>
      <p:pic>
        <p:nvPicPr>
          <p:cNvPr id="8" name="図 7"/>
          <p:cNvPicPr>
            <a:picLocks noChangeAspect="1"/>
          </p:cNvPicPr>
          <p:nvPr/>
        </p:nvPicPr>
        <p:blipFill>
          <a:blip r:embed="rId2"/>
          <a:stretch>
            <a:fillRect/>
          </a:stretch>
        </p:blipFill>
        <p:spPr>
          <a:xfrm>
            <a:off x="2380551" y="4455071"/>
            <a:ext cx="12544425" cy="1952625"/>
          </a:xfrm>
          <a:prstGeom prst="rect">
            <a:avLst/>
          </a:prstGeom>
        </p:spPr>
      </p:pic>
      <p:pic>
        <p:nvPicPr>
          <p:cNvPr id="9" name="図 8"/>
          <p:cNvPicPr>
            <a:picLocks noChangeAspect="1"/>
          </p:cNvPicPr>
          <p:nvPr/>
        </p:nvPicPr>
        <p:blipFill>
          <a:blip r:embed="rId3"/>
          <a:stretch>
            <a:fillRect/>
          </a:stretch>
        </p:blipFill>
        <p:spPr>
          <a:xfrm>
            <a:off x="4619935" y="2582863"/>
            <a:ext cx="8458200" cy="685800"/>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0786" y="7521351"/>
            <a:ext cx="5819048" cy="1209524"/>
          </a:xfrm>
          <a:prstGeom prst="rect">
            <a:avLst/>
          </a:prstGeom>
        </p:spPr>
      </p:pic>
      <p:pic>
        <p:nvPicPr>
          <p:cNvPr id="11" name="図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35959" y="8819214"/>
            <a:ext cx="400000" cy="352381"/>
          </a:xfrm>
          <a:prstGeom prst="rect">
            <a:avLst/>
          </a:prstGeom>
        </p:spPr>
      </p:pic>
      <p:sp>
        <p:nvSpPr>
          <p:cNvPr id="12" name="正方形/長方形 3"/>
          <p:cNvSpPr>
            <a:spLocks noChangeArrowheads="1"/>
          </p:cNvSpPr>
          <p:nvPr/>
        </p:nvSpPr>
        <p:spPr bwMode="auto">
          <a:xfrm>
            <a:off x="2711723" y="8766840"/>
            <a:ext cx="109092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820738" indent="-363538">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457200" lvl="1" indent="0" algn="ctr">
              <a:spcAft>
                <a:spcPts val="1200"/>
              </a:spcAft>
              <a:buClr>
                <a:srgbClr val="A50021"/>
              </a:buClr>
            </a:pPr>
            <a:r>
              <a:rPr lang="ja-JP" altLang="en-US" sz="3200" dirty="0" smtClean="0">
                <a:solidFill>
                  <a:srgbClr val="000000"/>
                </a:solidFill>
                <a:latin typeface="+mj-ea"/>
                <a:ea typeface="+mj-ea"/>
              </a:rPr>
              <a:t>：行列　　　の逆行列の</a:t>
            </a:r>
            <a:r>
              <a:rPr lang="en-US" altLang="ja-JP" sz="3200" dirty="0" smtClean="0">
                <a:solidFill>
                  <a:srgbClr val="000000"/>
                </a:solidFill>
                <a:latin typeface="+mj-ea"/>
                <a:ea typeface="+mj-ea"/>
              </a:rPr>
              <a:t>(</a:t>
            </a:r>
            <a:r>
              <a:rPr lang="en-US" altLang="ja-JP" sz="3200" dirty="0" err="1">
                <a:solidFill>
                  <a:srgbClr val="000000"/>
                </a:solidFill>
                <a:latin typeface="+mj-ea"/>
                <a:ea typeface="+mj-ea"/>
              </a:rPr>
              <a:t>i</a:t>
            </a:r>
            <a:r>
              <a:rPr lang="en-US" altLang="ja-JP" sz="3200" dirty="0" err="1" smtClean="0">
                <a:solidFill>
                  <a:srgbClr val="000000"/>
                </a:solidFill>
                <a:latin typeface="+mj-ea"/>
                <a:ea typeface="+mj-ea"/>
              </a:rPr>
              <a:t>,j</a:t>
            </a:r>
            <a:r>
              <a:rPr lang="en-US" altLang="ja-JP" sz="3200" dirty="0" smtClean="0">
                <a:solidFill>
                  <a:srgbClr val="000000"/>
                </a:solidFill>
                <a:latin typeface="+mj-ea"/>
                <a:ea typeface="+mj-ea"/>
              </a:rPr>
              <a:t>)</a:t>
            </a:r>
            <a:r>
              <a:rPr lang="ja-JP" altLang="en-US" sz="3200" dirty="0" smtClean="0">
                <a:solidFill>
                  <a:srgbClr val="000000"/>
                </a:solidFill>
                <a:latin typeface="+mj-ea"/>
                <a:ea typeface="+mj-ea"/>
              </a:rPr>
              <a:t>成分</a:t>
            </a:r>
            <a:endParaRPr lang="en-US" altLang="ja-JP" sz="3200" dirty="0">
              <a:solidFill>
                <a:srgbClr val="000000"/>
              </a:solidFill>
              <a:latin typeface="+mj-ea"/>
              <a:ea typeface="+mj-ea"/>
            </a:endParaRPr>
          </a:p>
        </p:txBody>
      </p:sp>
      <p:pic>
        <p:nvPicPr>
          <p:cNvPr id="13" name="Picture 2" descr="\begin{align*}&#10;&amp;D_0^2 = (n-1) \times &#10;\end{alig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9251" y="7767439"/>
            <a:ext cx="3008920" cy="535679"/>
          </a:xfrm>
          <a:prstGeom prst="rect">
            <a:avLst/>
          </a:prstGeom>
          <a:solidFill>
            <a:schemeClr val="bg1"/>
          </a:solidFill>
        </p:spPr>
      </p:pic>
      <p:sp>
        <p:nvSpPr>
          <p:cNvPr id="14" name="正方形/長方形 3"/>
          <p:cNvSpPr>
            <a:spLocks noChangeArrowheads="1"/>
          </p:cNvSpPr>
          <p:nvPr/>
        </p:nvSpPr>
        <p:spPr bwMode="auto">
          <a:xfrm>
            <a:off x="6060095" y="7839447"/>
            <a:ext cx="109092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820738" indent="-363538">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457200" lvl="1" indent="0" algn="ctr">
              <a:spcAft>
                <a:spcPts val="1200"/>
              </a:spcAft>
              <a:buClr>
                <a:srgbClr val="A50021"/>
              </a:buClr>
            </a:pPr>
            <a:r>
              <a:rPr lang="ja-JP" altLang="en-US" sz="3200" dirty="0" smtClean="0">
                <a:solidFill>
                  <a:srgbClr val="000000"/>
                </a:solidFill>
                <a:latin typeface="+mj-ea"/>
                <a:ea typeface="+mj-ea"/>
              </a:rPr>
              <a:t>：マハラノビス距離の二乗</a:t>
            </a:r>
            <a:endParaRPr lang="en-US" altLang="ja-JP" sz="3200" dirty="0">
              <a:solidFill>
                <a:srgbClr val="000000"/>
              </a:solidFill>
              <a:latin typeface="+mj-ea"/>
              <a:ea typeface="+mj-ea"/>
            </a:endParaRPr>
          </a:p>
        </p:txBody>
      </p:sp>
      <p:pic>
        <p:nvPicPr>
          <p:cNvPr id="1026" name="Picture 2" descr="\begin{align*}&#10;&amp;\bigl[ S_{ij}\bigr]&#10;\end{alig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2183" y="8778691"/>
            <a:ext cx="695325" cy="48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63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説明変数の行列</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52</a:t>
            </a:fld>
            <a:endParaRPr lang="en-US" altLang="ja-JP" dirty="0"/>
          </a:p>
        </p:txBody>
      </p:sp>
      <mc:AlternateContent xmlns:mc="http://schemas.openxmlformats.org/markup-compatibility/2006">
        <mc:Choice xmlns:a14="http://schemas.microsoft.com/office/drawing/2010/main" Requires="a14">
          <p:sp>
            <p:nvSpPr>
              <p:cNvPr id="6" name="テキスト ボックス 5"/>
              <p:cNvSpPr txBox="1"/>
              <p:nvPr/>
            </p:nvSpPr>
            <p:spPr>
              <a:xfrm>
                <a:off x="1631603" y="1790775"/>
                <a:ext cx="12070356" cy="6912983"/>
              </a:xfrm>
              <a:prstGeom prst="rect">
                <a:avLst/>
              </a:prstGeom>
              <a:noFill/>
            </p:spPr>
            <p:txBody>
              <a:bodyPr wrap="none" rtlCol="0">
                <a:spAutoFit/>
              </a:bodyPr>
              <a:lstStyle/>
              <a:p>
                <a:r>
                  <a:rPr kumimoji="1" lang="ja-JP" altLang="en-US" sz="4000" dirty="0" smtClean="0">
                    <a:latin typeface="+mn-ea"/>
                    <a:ea typeface="+mn-ea"/>
                  </a:rPr>
                  <a:t>以下の記号を定義する：</a:t>
                </a:r>
                <a:endParaRPr kumimoji="1" lang="en-US" altLang="ja-JP" sz="4000" dirty="0" smtClean="0">
                  <a:latin typeface="+mn-ea"/>
                  <a:ea typeface="+mn-ea"/>
                </a:endParaRPr>
              </a:p>
              <a:p>
                <a:endParaRPr lang="en-US" altLang="ja-JP" sz="4000" dirty="0">
                  <a:latin typeface="+mn-ea"/>
                  <a:ea typeface="+mn-ea"/>
                </a:endParaRPr>
              </a:p>
              <a:p>
                <a:endParaRPr kumimoji="1" lang="en-US" altLang="ja-JP" sz="4000" dirty="0" smtClean="0">
                  <a:latin typeface="+mn-ea"/>
                  <a:ea typeface="+mn-ea"/>
                </a:endParaRPr>
              </a:p>
              <a:p>
                <a:endParaRPr lang="en-US" altLang="ja-JP" sz="4000" dirty="0">
                  <a:latin typeface="+mn-ea"/>
                  <a:ea typeface="+mn-ea"/>
                </a:endParaRPr>
              </a:p>
              <a:p>
                <a:endParaRPr kumimoji="1" lang="en-US" altLang="ja-JP" sz="4000" dirty="0" smtClean="0">
                  <a:latin typeface="+mn-ea"/>
                  <a:ea typeface="+mn-ea"/>
                </a:endParaRPr>
              </a:p>
              <a:p>
                <a:endParaRPr lang="en-US" altLang="ja-JP" sz="4000" dirty="0">
                  <a:latin typeface="+mn-ea"/>
                  <a:ea typeface="+mn-ea"/>
                </a:endParaRPr>
              </a:p>
              <a:p>
                <a:r>
                  <a:rPr lang="en-US" altLang="ja-JP" sz="4000" dirty="0" smtClean="0">
                    <a:latin typeface="+mn-ea"/>
                    <a:ea typeface="+mn-ea"/>
                  </a:rPr>
                  <a:t>※</a:t>
                </a:r>
                <a:r>
                  <a:rPr lang="ja-JP" altLang="en-US" sz="4000" dirty="0" smtClean="0">
                    <a:latin typeface="+mn-ea"/>
                    <a:ea typeface="+mn-ea"/>
                  </a:rPr>
                  <a:t>　　　　　　　　　　は、</a:t>
                </a:r>
                <a:r>
                  <a:rPr lang="en-US" altLang="ja-JP" sz="4000" dirty="0" err="1">
                    <a:latin typeface="+mn-ea"/>
                    <a:ea typeface="+mn-ea"/>
                  </a:rPr>
                  <a:t>j</a:t>
                </a:r>
                <a:r>
                  <a:rPr lang="ja-JP" altLang="en-US" sz="4000" dirty="0" smtClean="0">
                    <a:latin typeface="+mn-ea"/>
                    <a:ea typeface="+mn-ea"/>
                  </a:rPr>
                  <a:t>番目の説明変数</a:t>
                </a:r>
                <a14:m>
                  <m:oMath xmlns:m="http://schemas.openxmlformats.org/officeDocument/2006/math">
                    <m:sSub>
                      <m:sSubPr>
                        <m:ctrlPr>
                          <a:rPr lang="en-US" altLang="ja-JP" sz="4000" b="0" i="1" smtClean="0">
                            <a:latin typeface="Cambria Math" panose="02040503050406030204" pitchFamily="18" charset="0"/>
                            <a:ea typeface="+mn-ea"/>
                          </a:rPr>
                        </m:ctrlPr>
                      </m:sSubPr>
                      <m:e>
                        <m:r>
                          <a:rPr lang="en-US" altLang="ja-JP" sz="4000" b="0" i="1" smtClean="0">
                            <a:latin typeface="Cambria Math" panose="02040503050406030204" pitchFamily="18" charset="0"/>
                            <a:ea typeface="+mn-ea"/>
                          </a:rPr>
                          <m:t>𝑥</m:t>
                        </m:r>
                      </m:e>
                      <m:sub>
                        <m:r>
                          <a:rPr lang="en-US" altLang="ja-JP" sz="4000" b="0" i="1" smtClean="0">
                            <a:latin typeface="Cambria Math" panose="02040503050406030204" pitchFamily="18" charset="0"/>
                            <a:ea typeface="+mn-ea"/>
                          </a:rPr>
                          <m:t>𝑗</m:t>
                        </m:r>
                      </m:sub>
                    </m:sSub>
                  </m:oMath>
                </a14:m>
                <a:r>
                  <a:rPr lang="ja-JP" altLang="en-US" sz="4000" dirty="0" smtClean="0">
                    <a:latin typeface="+mn-ea"/>
                    <a:ea typeface="+mn-ea"/>
                  </a:rPr>
                  <a:t>の、</a:t>
                </a:r>
                <a:endParaRPr lang="en-US" altLang="ja-JP" sz="4000" dirty="0" smtClean="0">
                  <a:latin typeface="+mn-ea"/>
                  <a:ea typeface="+mn-ea"/>
                </a:endParaRPr>
              </a:p>
              <a:p>
                <a:r>
                  <a:rPr lang="ja-JP" altLang="en-US" sz="4000" dirty="0">
                    <a:latin typeface="+mn-ea"/>
                    <a:ea typeface="+mn-ea"/>
                  </a:rPr>
                  <a:t>　</a:t>
                </a:r>
                <a:endParaRPr lang="en-US" altLang="ja-JP" sz="4000" dirty="0" smtClean="0">
                  <a:latin typeface="+mn-ea"/>
                  <a:ea typeface="+mn-ea"/>
                </a:endParaRPr>
              </a:p>
              <a:p>
                <a:r>
                  <a:rPr lang="ja-JP" altLang="en-US" sz="4000" dirty="0">
                    <a:latin typeface="+mn-ea"/>
                    <a:ea typeface="+mn-ea"/>
                  </a:rPr>
                  <a:t>　</a:t>
                </a:r>
                <a:r>
                  <a:rPr lang="ja-JP" altLang="en-US" sz="4000" dirty="0" smtClean="0">
                    <a:latin typeface="+mn-ea"/>
                    <a:ea typeface="+mn-ea"/>
                  </a:rPr>
                  <a:t>　</a:t>
                </a:r>
                <a:r>
                  <a:rPr lang="en-US" altLang="ja-JP" sz="4000" dirty="0" smtClean="0">
                    <a:latin typeface="+mn-ea"/>
                    <a:ea typeface="+mn-ea"/>
                  </a:rPr>
                  <a:t>1</a:t>
                </a:r>
                <a:r>
                  <a:rPr lang="ja-JP" altLang="en-US" sz="4000" dirty="0" smtClean="0">
                    <a:latin typeface="+mn-ea"/>
                    <a:ea typeface="+mn-ea"/>
                  </a:rPr>
                  <a:t>番目から</a:t>
                </a:r>
                <a14:m>
                  <m:oMath xmlns:m="http://schemas.openxmlformats.org/officeDocument/2006/math">
                    <m:r>
                      <a:rPr lang="en-US" altLang="ja-JP" sz="4000" b="0" i="1" smtClean="0">
                        <a:latin typeface="Cambria Math" panose="02040503050406030204" pitchFamily="18" charset="0"/>
                        <a:ea typeface="+mn-ea"/>
                      </a:rPr>
                      <m:t>𝑛</m:t>
                    </m:r>
                  </m:oMath>
                </a14:m>
                <a:r>
                  <a:rPr lang="ja-JP" altLang="en-US" sz="4000" dirty="0" smtClean="0">
                    <a:latin typeface="+mn-ea"/>
                    <a:ea typeface="+mn-ea"/>
                  </a:rPr>
                  <a:t>番目のデータの値を示す。</a:t>
                </a:r>
                <a:endParaRPr lang="en-US" altLang="ja-JP" sz="4000" dirty="0" smtClean="0">
                  <a:latin typeface="+mn-ea"/>
                  <a:ea typeface="+mn-ea"/>
                </a:endParaRPr>
              </a:p>
              <a:p>
                <a:endParaRPr lang="en-US" altLang="ja-JP" sz="4000" dirty="0">
                  <a:latin typeface="+mn-ea"/>
                  <a:ea typeface="+mn-ea"/>
                </a:endParaRPr>
              </a:p>
              <a:p>
                <a:r>
                  <a:rPr lang="ja-JP" altLang="en-US" sz="4000" dirty="0" smtClean="0">
                    <a:latin typeface="+mn-ea"/>
                    <a:ea typeface="+mn-ea"/>
                  </a:rPr>
                  <a:t>　　　　は説明変数</a:t>
                </a:r>
                <a14:m>
                  <m:oMath xmlns:m="http://schemas.openxmlformats.org/officeDocument/2006/math">
                    <m:sSub>
                      <m:sSubPr>
                        <m:ctrlPr>
                          <a:rPr lang="en-US" altLang="ja-JP" sz="4000" b="0" i="1" smtClean="0">
                            <a:latin typeface="Cambria Math" panose="02040503050406030204" pitchFamily="18" charset="0"/>
                            <a:ea typeface="+mn-ea"/>
                          </a:rPr>
                        </m:ctrlPr>
                      </m:sSubPr>
                      <m:e>
                        <m:r>
                          <a:rPr lang="en-US" altLang="ja-JP" sz="4000" b="0" i="1" smtClean="0">
                            <a:latin typeface="Cambria Math" panose="02040503050406030204" pitchFamily="18" charset="0"/>
                            <a:ea typeface="+mn-ea"/>
                          </a:rPr>
                          <m:t>𝑥</m:t>
                        </m:r>
                      </m:e>
                      <m:sub>
                        <m:r>
                          <a:rPr lang="en-US" altLang="ja-JP" sz="4000" b="0" i="1" smtClean="0">
                            <a:latin typeface="Cambria Math" panose="02040503050406030204" pitchFamily="18" charset="0"/>
                            <a:ea typeface="+mn-ea"/>
                          </a:rPr>
                          <m:t>𝑖</m:t>
                        </m:r>
                      </m:sub>
                    </m:sSub>
                  </m:oMath>
                </a14:m>
                <a:r>
                  <a:rPr lang="ja-JP" altLang="en-US" sz="4000" dirty="0" smtClean="0">
                    <a:latin typeface="+mn-ea"/>
                    <a:ea typeface="+mn-ea"/>
                  </a:rPr>
                  <a:t>の標本平均。</a:t>
                </a:r>
                <a:endParaRPr lang="en-US" altLang="ja-JP" sz="4000" dirty="0">
                  <a:latin typeface="+mn-ea"/>
                  <a:ea typeface="+mn-ea"/>
                </a:endParaRPr>
              </a:p>
            </p:txBody>
          </p:sp>
        </mc:Choice>
        <mc:Fallback>
          <p:sp>
            <p:nvSpPr>
              <p:cNvPr id="6" name="テキスト ボックス 5"/>
              <p:cNvSpPr txBox="1">
                <a:spLocks noRot="1" noChangeAspect="1" noMove="1" noResize="1" noEditPoints="1" noAdjustHandles="1" noChangeArrowheads="1" noChangeShapeType="1" noTextEdit="1"/>
              </p:cNvSpPr>
              <p:nvPr/>
            </p:nvSpPr>
            <p:spPr>
              <a:xfrm>
                <a:off x="1631603" y="1790775"/>
                <a:ext cx="12070356" cy="6912983"/>
              </a:xfrm>
              <a:prstGeom prst="rect">
                <a:avLst/>
              </a:prstGeom>
              <a:blipFill rotWithShape="0">
                <a:blip r:embed="rId2"/>
                <a:stretch>
                  <a:fillRect l="-1818" t="-1499" r="-606" b="-3086"/>
                </a:stretch>
              </a:blipFill>
            </p:spPr>
            <p:txBody>
              <a:bodyPr/>
              <a:lstStyle/>
              <a:p>
                <a:r>
                  <a:rPr lang="ja-JP" altLang="en-US">
                    <a:noFill/>
                  </a:rPr>
                  <a:t> </a:t>
                </a:r>
              </a:p>
            </p:txBody>
          </p:sp>
        </mc:Fallback>
      </mc:AlternateContent>
      <p:pic>
        <p:nvPicPr>
          <p:cNvPr id="7" name="図 6"/>
          <p:cNvPicPr>
            <a:picLocks noChangeAspect="1"/>
          </p:cNvPicPr>
          <p:nvPr/>
        </p:nvPicPr>
        <p:blipFill>
          <a:blip r:embed="rId3"/>
          <a:stretch>
            <a:fillRect/>
          </a:stretch>
        </p:blipFill>
        <p:spPr>
          <a:xfrm>
            <a:off x="4151883" y="2582863"/>
            <a:ext cx="7200900" cy="1628775"/>
          </a:xfrm>
          <a:prstGeom prst="rect">
            <a:avLst/>
          </a:prstGeom>
        </p:spPr>
      </p:pic>
      <p:pic>
        <p:nvPicPr>
          <p:cNvPr id="8" name="図 7"/>
          <p:cNvPicPr>
            <a:picLocks noChangeAspect="1"/>
          </p:cNvPicPr>
          <p:nvPr/>
        </p:nvPicPr>
        <p:blipFill>
          <a:blip r:embed="rId4"/>
          <a:stretch>
            <a:fillRect/>
          </a:stretch>
        </p:blipFill>
        <p:spPr>
          <a:xfrm>
            <a:off x="2891743" y="5532326"/>
            <a:ext cx="704850" cy="542925"/>
          </a:xfrm>
          <a:prstGeom prst="rect">
            <a:avLst/>
          </a:prstGeom>
        </p:spPr>
      </p:pic>
      <p:pic>
        <p:nvPicPr>
          <p:cNvPr id="10" name="図 9"/>
          <p:cNvPicPr>
            <a:picLocks noChangeAspect="1"/>
          </p:cNvPicPr>
          <p:nvPr/>
        </p:nvPicPr>
        <p:blipFill>
          <a:blip r:embed="rId5"/>
          <a:stretch>
            <a:fillRect/>
          </a:stretch>
        </p:blipFill>
        <p:spPr>
          <a:xfrm>
            <a:off x="3755839" y="5463183"/>
            <a:ext cx="3240360" cy="766803"/>
          </a:xfrm>
          <a:prstGeom prst="rect">
            <a:avLst/>
          </a:prstGeom>
        </p:spPr>
      </p:pic>
      <p:pic>
        <p:nvPicPr>
          <p:cNvPr id="14" name="図 13"/>
          <p:cNvPicPr>
            <a:picLocks noChangeAspect="1"/>
          </p:cNvPicPr>
          <p:nvPr/>
        </p:nvPicPr>
        <p:blipFill>
          <a:blip r:embed="rId6"/>
          <a:stretch>
            <a:fillRect/>
          </a:stretch>
        </p:blipFill>
        <p:spPr>
          <a:xfrm>
            <a:off x="2971552" y="7947459"/>
            <a:ext cx="676275" cy="581025"/>
          </a:xfrm>
          <a:prstGeom prst="rect">
            <a:avLst/>
          </a:prstGeom>
        </p:spPr>
      </p:pic>
    </p:spTree>
    <p:extLst>
      <p:ext uri="{BB962C8B-B14F-4D97-AF65-F5344CB8AC3E}">
        <p14:creationId xmlns:p14="http://schemas.microsoft.com/office/powerpoint/2010/main" val="42537549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1724" y="3725632"/>
            <a:ext cx="15902353" cy="1413515"/>
          </a:xfrm>
        </p:spPr>
        <p:txBody>
          <a:bodyPr>
            <a:normAutofit/>
          </a:bodyPr>
          <a:lstStyle/>
          <a:p>
            <a:pPr algn="ctr"/>
            <a:r>
              <a:rPr lang="ja-JP" altLang="en-US" dirty="0" smtClean="0"/>
              <a:t>従属変数</a:t>
            </a:r>
            <a:r>
              <a:rPr lang="en-US" altLang="ja-JP" dirty="0" smtClean="0"/>
              <a:t>Y</a:t>
            </a:r>
            <a:r>
              <a:rPr lang="ja-JP" altLang="en-US" dirty="0" smtClean="0"/>
              <a:t>の値の区間推定</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53</a:t>
            </a:fld>
            <a:endParaRPr lang="en-US" altLang="ja-JP" dirty="0"/>
          </a:p>
        </p:txBody>
      </p:sp>
    </p:spTree>
    <p:extLst>
      <p:ext uri="{BB962C8B-B14F-4D97-AF65-F5344CB8AC3E}">
        <p14:creationId xmlns:p14="http://schemas.microsoft.com/office/powerpoint/2010/main" val="17226038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観測値に対応する</a:t>
            </a:r>
            <a:r>
              <a:rPr lang="ja-JP" altLang="en-US" dirty="0"/>
              <a:t>従属変数</a:t>
            </a:r>
            <a:r>
              <a:rPr lang="en-US" altLang="ja-JP" dirty="0"/>
              <a:t>Y</a:t>
            </a:r>
            <a:r>
              <a:rPr lang="ja-JP" altLang="en-US" dirty="0"/>
              <a:t>の値の区間推定</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54</a:t>
            </a:fld>
            <a:endParaRPr lang="en-US" altLang="ja-JP" dirty="0"/>
          </a:p>
        </p:txBody>
      </p:sp>
      <p:sp>
        <p:nvSpPr>
          <p:cNvPr id="6" name="正方形/長方形 3"/>
          <p:cNvSpPr>
            <a:spLocks noChangeArrowheads="1"/>
          </p:cNvSpPr>
          <p:nvPr/>
        </p:nvSpPr>
        <p:spPr bwMode="auto">
          <a:xfrm>
            <a:off x="659495" y="1942331"/>
            <a:ext cx="15223702"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820738" indent="-363538">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457200" lvl="1" indent="0">
              <a:spcAft>
                <a:spcPts val="1200"/>
              </a:spcAft>
              <a:buClr>
                <a:srgbClr val="A50021"/>
              </a:buClr>
            </a:pPr>
            <a:r>
              <a:rPr lang="ja-JP" altLang="en-US" sz="4000" dirty="0" smtClean="0">
                <a:solidFill>
                  <a:srgbClr val="000000"/>
                </a:solidFill>
                <a:latin typeface="+mj-ea"/>
                <a:ea typeface="+mj-ea"/>
              </a:rPr>
              <a:t>既にデータとして観測されている説明変数のベクトル</a:t>
            </a:r>
            <a:r>
              <a:rPr lang="en-US" altLang="ja-JP" sz="4000" b="1" i="1" dirty="0" smtClean="0">
                <a:solidFill>
                  <a:srgbClr val="000000"/>
                </a:solidFill>
                <a:latin typeface="+mj-ea"/>
                <a:ea typeface="+mj-ea"/>
              </a:rPr>
              <a:t>X</a:t>
            </a:r>
            <a:r>
              <a:rPr lang="ja-JP" altLang="en-US" sz="4000" dirty="0" smtClean="0">
                <a:solidFill>
                  <a:srgbClr val="000000"/>
                </a:solidFill>
                <a:latin typeface="+mj-ea"/>
                <a:ea typeface="+mj-ea"/>
              </a:rPr>
              <a:t>の値（つまり、ある</a:t>
            </a:r>
            <a:r>
              <a:rPr lang="en-US" altLang="ja-JP" sz="4000" b="1" i="1" dirty="0" smtClean="0">
                <a:solidFill>
                  <a:srgbClr val="000000"/>
                </a:solidFill>
                <a:latin typeface="+mj-ea"/>
                <a:ea typeface="+mj-ea"/>
              </a:rPr>
              <a:t>X</a:t>
            </a:r>
            <a:r>
              <a:rPr lang="en-US" altLang="ja-JP" sz="4000" baseline="30000" dirty="0" smtClean="0">
                <a:solidFill>
                  <a:srgbClr val="000000"/>
                </a:solidFill>
                <a:latin typeface="+mj-ea"/>
              </a:rPr>
              <a:t>*</a:t>
            </a:r>
            <a:r>
              <a:rPr lang="en-US" altLang="ja-JP" sz="4000" dirty="0" smtClean="0">
                <a:solidFill>
                  <a:srgbClr val="000000"/>
                </a:solidFill>
                <a:latin typeface="+mj-ea"/>
                <a:ea typeface="+mj-ea"/>
              </a:rPr>
              <a:t>)</a:t>
            </a:r>
            <a:r>
              <a:rPr lang="ja-JP" altLang="en-US" sz="4000" dirty="0" smtClean="0">
                <a:solidFill>
                  <a:srgbClr val="000000"/>
                </a:solidFill>
                <a:latin typeface="+mj-ea"/>
                <a:ea typeface="+mj-ea"/>
              </a:rPr>
              <a:t>に対応する</a:t>
            </a:r>
            <a:r>
              <a:rPr lang="en-US" altLang="ja-JP" sz="4000" dirty="0" smtClean="0">
                <a:solidFill>
                  <a:srgbClr val="000000"/>
                </a:solidFill>
                <a:latin typeface="+mj-ea"/>
                <a:ea typeface="+mj-ea"/>
              </a:rPr>
              <a:t>Y</a:t>
            </a:r>
            <a:r>
              <a:rPr lang="ja-JP" altLang="en-US" sz="4000" dirty="0" smtClean="0">
                <a:solidFill>
                  <a:srgbClr val="000000"/>
                </a:solidFill>
                <a:latin typeface="+mj-ea"/>
                <a:ea typeface="+mj-ea"/>
              </a:rPr>
              <a:t>の値</a:t>
            </a:r>
            <a:r>
              <a:rPr lang="en-US" altLang="ja-JP" sz="4000" dirty="0" smtClean="0">
                <a:solidFill>
                  <a:srgbClr val="000000"/>
                </a:solidFill>
                <a:latin typeface="+mj-ea"/>
                <a:ea typeface="+mj-ea"/>
              </a:rPr>
              <a:t>(Y</a:t>
            </a:r>
            <a:r>
              <a:rPr lang="en-US" altLang="ja-JP" sz="4000" baseline="-25000" dirty="0" smtClean="0">
                <a:solidFill>
                  <a:srgbClr val="000000"/>
                </a:solidFill>
                <a:latin typeface="+mj-ea"/>
                <a:ea typeface="+mj-ea"/>
              </a:rPr>
              <a:t>i</a:t>
            </a:r>
            <a:r>
              <a:rPr lang="en-US" altLang="ja-JP" sz="4000" dirty="0" smtClean="0">
                <a:solidFill>
                  <a:srgbClr val="000000"/>
                </a:solidFill>
                <a:latin typeface="+mj-ea"/>
                <a:ea typeface="+mj-ea"/>
              </a:rPr>
              <a:t>) </a:t>
            </a:r>
            <a:r>
              <a:rPr lang="ja-JP" altLang="en-US" sz="4000" dirty="0" smtClean="0">
                <a:solidFill>
                  <a:srgbClr val="000000"/>
                </a:solidFill>
                <a:latin typeface="+mj-ea"/>
                <a:ea typeface="+mj-ea"/>
              </a:rPr>
              <a:t>について、</a:t>
            </a:r>
            <a:r>
              <a:rPr lang="en-US" altLang="ja-JP" sz="4000" dirty="0" smtClean="0">
                <a:solidFill>
                  <a:srgbClr val="000000"/>
                </a:solidFill>
                <a:latin typeface="+mj-ea"/>
                <a:ea typeface="+mj-ea"/>
              </a:rPr>
              <a:t>95%</a:t>
            </a:r>
            <a:r>
              <a:rPr lang="ja-JP" altLang="en-US" sz="4000" dirty="0" smtClean="0">
                <a:solidFill>
                  <a:srgbClr val="000000"/>
                </a:solidFill>
                <a:latin typeface="+mj-ea"/>
                <a:ea typeface="+mj-ea"/>
              </a:rPr>
              <a:t>信頼区間を構成する。</a:t>
            </a:r>
            <a:endParaRPr lang="en-US" altLang="ja-JP" sz="4000" dirty="0" smtClean="0">
              <a:solidFill>
                <a:srgbClr val="000000"/>
              </a:solidFill>
              <a:latin typeface="+mj-ea"/>
              <a:ea typeface="+mj-ea"/>
            </a:endParaRPr>
          </a:p>
          <a:p>
            <a:pPr marL="457200" lvl="1" indent="0">
              <a:spcAft>
                <a:spcPts val="1200"/>
              </a:spcAft>
              <a:buClr>
                <a:srgbClr val="A50021"/>
              </a:buClr>
            </a:pPr>
            <a:endParaRPr lang="en-US" altLang="ja-JP" sz="4000" dirty="0" smtClean="0">
              <a:solidFill>
                <a:srgbClr val="000000"/>
              </a:solidFill>
              <a:latin typeface="+mj-ea"/>
              <a:ea typeface="+mj-ea"/>
            </a:endParaRPr>
          </a:p>
          <a:p>
            <a:pPr marL="457200" lvl="1" indent="0">
              <a:spcAft>
                <a:spcPts val="1200"/>
              </a:spcAft>
              <a:buClr>
                <a:srgbClr val="A50021"/>
              </a:buClr>
            </a:pPr>
            <a:r>
              <a:rPr lang="ja-JP" altLang="en-US" sz="4000" dirty="0" smtClean="0">
                <a:latin typeface="+mj-ea"/>
                <a:ea typeface="+mj-ea"/>
              </a:rPr>
              <a:t>この場合、</a:t>
            </a:r>
            <a:r>
              <a:rPr lang="en-US" altLang="ja-JP" sz="4000" dirty="0">
                <a:solidFill>
                  <a:srgbClr val="000000"/>
                </a:solidFill>
                <a:latin typeface="+mj-ea"/>
              </a:rPr>
              <a:t> </a:t>
            </a:r>
            <a:r>
              <a:rPr lang="en-US" altLang="ja-JP" sz="4000" b="1" i="1" dirty="0">
                <a:solidFill>
                  <a:srgbClr val="000000"/>
                </a:solidFill>
                <a:latin typeface="+mj-ea"/>
              </a:rPr>
              <a:t>X</a:t>
            </a:r>
            <a:r>
              <a:rPr lang="en-US" altLang="ja-JP" sz="4000" baseline="30000" dirty="0">
                <a:solidFill>
                  <a:srgbClr val="000000"/>
                </a:solidFill>
                <a:latin typeface="+mj-ea"/>
              </a:rPr>
              <a:t>*</a:t>
            </a:r>
            <a:r>
              <a:rPr lang="ja-JP" altLang="en-US" sz="4000" dirty="0" smtClean="0">
                <a:latin typeface="+mj-ea"/>
                <a:ea typeface="+mj-ea"/>
              </a:rPr>
              <a:t>の値が</a:t>
            </a:r>
            <a:r>
              <a:rPr lang="en-US" altLang="ja-JP" sz="4000" dirty="0" smtClean="0">
                <a:latin typeface="+mj-ea"/>
                <a:ea typeface="+mj-ea"/>
              </a:rPr>
              <a:t>X</a:t>
            </a:r>
            <a:r>
              <a:rPr lang="ja-JP" altLang="en-US" sz="4000" dirty="0" smtClean="0">
                <a:latin typeface="+mj-ea"/>
                <a:ea typeface="+mj-ea"/>
              </a:rPr>
              <a:t>の平均値から離れるほど、誤差は大きくなる。つまり、信頼区間も、</a:t>
            </a:r>
            <a:r>
              <a:rPr lang="en-US" altLang="ja-JP" sz="4000" dirty="0">
                <a:solidFill>
                  <a:srgbClr val="000000"/>
                </a:solidFill>
                <a:latin typeface="+mj-ea"/>
              </a:rPr>
              <a:t> </a:t>
            </a:r>
            <a:r>
              <a:rPr lang="en-US" altLang="ja-JP" sz="4000" b="1" i="1" dirty="0">
                <a:solidFill>
                  <a:srgbClr val="000000"/>
                </a:solidFill>
                <a:latin typeface="+mj-ea"/>
              </a:rPr>
              <a:t>X</a:t>
            </a:r>
            <a:r>
              <a:rPr lang="en-US" altLang="ja-JP" sz="4000" baseline="30000" dirty="0">
                <a:solidFill>
                  <a:srgbClr val="000000"/>
                </a:solidFill>
                <a:latin typeface="+mj-ea"/>
              </a:rPr>
              <a:t>*</a:t>
            </a:r>
            <a:r>
              <a:rPr lang="ja-JP" altLang="en-US" sz="4000" dirty="0" smtClean="0">
                <a:latin typeface="+mj-ea"/>
              </a:rPr>
              <a:t>の値に依存した形となる。</a:t>
            </a:r>
            <a:endParaRPr lang="en-US" altLang="ja-JP" sz="4000" dirty="0" smtClean="0">
              <a:latin typeface="+mj-ea"/>
              <a:ea typeface="+mj-ea"/>
            </a:endParaRPr>
          </a:p>
        </p:txBody>
      </p:sp>
    </p:spTree>
    <p:extLst>
      <p:ext uri="{BB962C8B-B14F-4D97-AF65-F5344CB8AC3E}">
        <p14:creationId xmlns:p14="http://schemas.microsoft.com/office/powerpoint/2010/main" val="411639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観測値に対応する</a:t>
            </a:r>
            <a:r>
              <a:rPr lang="ja-JP" altLang="en-US" dirty="0"/>
              <a:t>従属変数</a:t>
            </a:r>
            <a:r>
              <a:rPr lang="en-US" altLang="ja-JP" dirty="0"/>
              <a:t>Y</a:t>
            </a:r>
            <a:r>
              <a:rPr lang="ja-JP" altLang="en-US" dirty="0"/>
              <a:t>の値の区間推定</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55</a:t>
            </a:fld>
            <a:endParaRPr lang="en-US" altLang="ja-JP" dirty="0"/>
          </a:p>
        </p:txBody>
      </p:sp>
      <p:sp>
        <p:nvSpPr>
          <p:cNvPr id="11" name="正方形/長方形 3"/>
          <p:cNvSpPr>
            <a:spLocks noChangeArrowheads="1"/>
          </p:cNvSpPr>
          <p:nvPr/>
        </p:nvSpPr>
        <p:spPr bwMode="auto">
          <a:xfrm>
            <a:off x="695499" y="1754771"/>
            <a:ext cx="1522370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820738" indent="-363538">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457200" lvl="1" indent="0">
              <a:spcAft>
                <a:spcPts val="1200"/>
              </a:spcAft>
              <a:buClr>
                <a:srgbClr val="A50021"/>
              </a:buClr>
            </a:pPr>
            <a:r>
              <a:rPr lang="en-US" altLang="ja-JP" sz="4000" dirty="0" smtClean="0">
                <a:solidFill>
                  <a:srgbClr val="000000"/>
                </a:solidFill>
                <a:latin typeface="+mj-ea"/>
                <a:ea typeface="+mj-ea"/>
              </a:rPr>
              <a:t>X</a:t>
            </a:r>
            <a:r>
              <a:rPr lang="en-US" altLang="ja-JP" sz="4000" baseline="-25000" dirty="0" smtClean="0">
                <a:solidFill>
                  <a:srgbClr val="000000"/>
                </a:solidFill>
                <a:latin typeface="+mj-ea"/>
                <a:ea typeface="+mj-ea"/>
              </a:rPr>
              <a:t>i</a:t>
            </a:r>
            <a:r>
              <a:rPr lang="ja-JP" altLang="en-US" sz="4000" dirty="0" smtClean="0">
                <a:solidFill>
                  <a:srgbClr val="000000"/>
                </a:solidFill>
                <a:latin typeface="+mj-ea"/>
                <a:ea typeface="+mj-ea"/>
              </a:rPr>
              <a:t>に対応する推定値の</a:t>
            </a:r>
            <a:r>
              <a:rPr lang="en-US" altLang="ja-JP" sz="4000" dirty="0" smtClean="0">
                <a:solidFill>
                  <a:srgbClr val="000000"/>
                </a:solidFill>
                <a:latin typeface="+mj-ea"/>
                <a:ea typeface="+mj-ea"/>
              </a:rPr>
              <a:t>95%</a:t>
            </a:r>
            <a:r>
              <a:rPr lang="ja-JP" altLang="en-US" sz="4000" dirty="0" smtClean="0">
                <a:solidFill>
                  <a:srgbClr val="000000"/>
                </a:solidFill>
                <a:latin typeface="+mj-ea"/>
                <a:ea typeface="+mj-ea"/>
              </a:rPr>
              <a:t>信頼区間：</a:t>
            </a:r>
            <a:endParaRPr lang="en-US" altLang="ja-JP" sz="4000" dirty="0">
              <a:solidFill>
                <a:srgbClr val="000000"/>
              </a:solidFill>
              <a:latin typeface="+mj-ea"/>
              <a:ea typeface="+mj-ea"/>
            </a:endParaRPr>
          </a:p>
        </p:txBody>
      </p:sp>
      <p:sp>
        <p:nvSpPr>
          <p:cNvPr id="7" name="角丸四角形 6"/>
          <p:cNvSpPr/>
          <p:nvPr/>
        </p:nvSpPr>
        <p:spPr bwMode="auto">
          <a:xfrm>
            <a:off x="3071763" y="2623265"/>
            <a:ext cx="3420380" cy="1300542"/>
          </a:xfrm>
          <a:prstGeom prst="roundRect">
            <a:avLst/>
          </a:prstGeom>
          <a:noFill/>
          <a:ln w="38100" cap="flat" cmpd="sng" algn="ctr">
            <a:solidFill>
              <a:srgbClr val="FF0000"/>
            </a:solidFill>
            <a:prstDash val="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8" name="テキスト ボックス 7"/>
          <p:cNvSpPr txBox="1"/>
          <p:nvPr/>
        </p:nvSpPr>
        <p:spPr>
          <a:xfrm>
            <a:off x="3359795" y="4105816"/>
            <a:ext cx="2898550" cy="461665"/>
          </a:xfrm>
          <a:prstGeom prst="rect">
            <a:avLst/>
          </a:prstGeom>
          <a:noFill/>
        </p:spPr>
        <p:txBody>
          <a:bodyPr wrap="none" rtlCol="0">
            <a:spAutoFit/>
          </a:bodyPr>
          <a:lstStyle/>
          <a:p>
            <a:r>
              <a:rPr kumimoji="1" lang="ja-JP" altLang="en-US" dirty="0" smtClean="0"/>
              <a:t>自由度</a:t>
            </a:r>
            <a:r>
              <a:rPr kumimoji="1" lang="en-US" altLang="ja-JP" dirty="0" smtClean="0"/>
              <a:t>n-k-1</a:t>
            </a:r>
            <a:r>
              <a:rPr kumimoji="1" lang="ja-JP" altLang="en-US" dirty="0" smtClean="0"/>
              <a:t>の</a:t>
            </a:r>
            <a:r>
              <a:rPr kumimoji="1" lang="en-US" altLang="ja-JP" dirty="0" smtClean="0"/>
              <a:t>t</a:t>
            </a:r>
            <a:r>
              <a:rPr kumimoji="1" lang="ja-JP" altLang="en-US" dirty="0" smtClean="0"/>
              <a:t>分布</a:t>
            </a:r>
            <a:endParaRPr kumimoji="1" lang="ja-JP" altLang="en-US" dirty="0"/>
          </a:p>
        </p:txBody>
      </p:sp>
      <p:sp>
        <p:nvSpPr>
          <p:cNvPr id="14" name="正方形/長方形 3"/>
          <p:cNvSpPr>
            <a:spLocks noChangeArrowheads="1"/>
          </p:cNvSpPr>
          <p:nvPr/>
        </p:nvSpPr>
        <p:spPr bwMode="auto">
          <a:xfrm>
            <a:off x="847899" y="5259353"/>
            <a:ext cx="1522370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820738" indent="-363538">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457200" lvl="1" indent="0">
              <a:spcAft>
                <a:spcPts val="1200"/>
              </a:spcAft>
              <a:buClr>
                <a:srgbClr val="A50021"/>
              </a:buClr>
            </a:pPr>
            <a:r>
              <a:rPr lang="ja-JP" altLang="en-US" sz="4000" dirty="0" smtClean="0">
                <a:solidFill>
                  <a:srgbClr val="000000"/>
                </a:solidFill>
                <a:latin typeface="+mj-ea"/>
                <a:ea typeface="+mj-ea"/>
              </a:rPr>
              <a:t>ただし                                                        </a:t>
            </a:r>
            <a:r>
              <a:rPr lang="en-US" altLang="ja-JP" sz="4000" dirty="0" smtClean="0">
                <a:solidFill>
                  <a:srgbClr val="000000"/>
                </a:solidFill>
                <a:latin typeface="+mj-ea"/>
                <a:ea typeface="+mj-ea"/>
              </a:rPr>
              <a:t>:</a:t>
            </a:r>
            <a:r>
              <a:rPr lang="ja-JP" altLang="en-US" sz="4000" dirty="0">
                <a:solidFill>
                  <a:srgbClr val="FF0000"/>
                </a:solidFill>
                <a:latin typeface="+mj-ea"/>
                <a:ea typeface="+mj-ea"/>
              </a:rPr>
              <a:t>標準誤差</a:t>
            </a:r>
            <a:endParaRPr lang="en-US" altLang="ja-JP" sz="4000" dirty="0" smtClean="0">
              <a:solidFill>
                <a:srgbClr val="FF0000"/>
              </a:solidFill>
              <a:latin typeface="+mj-ea"/>
              <a:ea typeface="+mj-ea"/>
            </a:endParaRPr>
          </a:p>
        </p:txBody>
      </p:sp>
      <p:pic>
        <p:nvPicPr>
          <p:cNvPr id="16" name="図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786" y="7413339"/>
            <a:ext cx="5819048" cy="1209524"/>
          </a:xfrm>
          <a:prstGeom prst="rect">
            <a:avLst/>
          </a:prstGeom>
        </p:spPr>
      </p:pic>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3851" y="8682414"/>
            <a:ext cx="400000" cy="352381"/>
          </a:xfrm>
          <a:prstGeom prst="rect">
            <a:avLst/>
          </a:prstGeom>
        </p:spPr>
      </p:pic>
      <p:sp>
        <p:nvSpPr>
          <p:cNvPr id="24" name="正方形/長方形 3"/>
          <p:cNvSpPr>
            <a:spLocks noChangeArrowheads="1"/>
          </p:cNvSpPr>
          <p:nvPr/>
        </p:nvSpPr>
        <p:spPr bwMode="auto">
          <a:xfrm>
            <a:off x="2711723" y="8658828"/>
            <a:ext cx="109092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820738" indent="-363538">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457200" lvl="1" indent="0" algn="ctr">
              <a:spcAft>
                <a:spcPts val="1200"/>
              </a:spcAft>
              <a:buClr>
                <a:srgbClr val="A50021"/>
              </a:buClr>
            </a:pPr>
            <a:r>
              <a:rPr lang="ja-JP" altLang="en-US" sz="3200" dirty="0" smtClean="0">
                <a:solidFill>
                  <a:srgbClr val="000000"/>
                </a:solidFill>
                <a:latin typeface="+mj-ea"/>
                <a:ea typeface="+mj-ea"/>
              </a:rPr>
              <a:t>：説明変数の分散共分散行列の逆行列の</a:t>
            </a:r>
            <a:r>
              <a:rPr lang="en-US" altLang="ja-JP" sz="3200" dirty="0" smtClean="0">
                <a:solidFill>
                  <a:srgbClr val="000000"/>
                </a:solidFill>
                <a:latin typeface="+mj-ea"/>
                <a:ea typeface="+mj-ea"/>
              </a:rPr>
              <a:t>(</a:t>
            </a:r>
            <a:r>
              <a:rPr lang="en-US" altLang="ja-JP" sz="3200" dirty="0" err="1">
                <a:solidFill>
                  <a:srgbClr val="000000"/>
                </a:solidFill>
                <a:latin typeface="+mj-ea"/>
                <a:ea typeface="+mj-ea"/>
              </a:rPr>
              <a:t>i</a:t>
            </a:r>
            <a:r>
              <a:rPr lang="en-US" altLang="ja-JP" sz="3200" dirty="0" err="1" smtClean="0">
                <a:solidFill>
                  <a:srgbClr val="000000"/>
                </a:solidFill>
                <a:latin typeface="+mj-ea"/>
                <a:ea typeface="+mj-ea"/>
              </a:rPr>
              <a:t>,j</a:t>
            </a:r>
            <a:r>
              <a:rPr lang="en-US" altLang="ja-JP" sz="3200" dirty="0" smtClean="0">
                <a:solidFill>
                  <a:srgbClr val="000000"/>
                </a:solidFill>
                <a:latin typeface="+mj-ea"/>
                <a:ea typeface="+mj-ea"/>
              </a:rPr>
              <a:t>)</a:t>
            </a:r>
            <a:r>
              <a:rPr lang="ja-JP" altLang="en-US" sz="3200" dirty="0" smtClean="0">
                <a:solidFill>
                  <a:srgbClr val="000000"/>
                </a:solidFill>
                <a:latin typeface="+mj-ea"/>
                <a:ea typeface="+mj-ea"/>
              </a:rPr>
              <a:t>成分</a:t>
            </a:r>
            <a:endParaRPr lang="en-US" altLang="ja-JP" sz="3200" dirty="0">
              <a:solidFill>
                <a:srgbClr val="000000"/>
              </a:solidFill>
              <a:latin typeface="+mj-ea"/>
              <a:ea typeface="+mj-ea"/>
            </a:endParaRPr>
          </a:p>
        </p:txBody>
      </p:sp>
      <p:pic>
        <p:nvPicPr>
          <p:cNvPr id="25" name="図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499" y="2741902"/>
            <a:ext cx="15747513" cy="1029093"/>
          </a:xfrm>
          <a:prstGeom prst="rect">
            <a:avLst/>
          </a:prstGeom>
        </p:spPr>
      </p:pic>
      <p:pic>
        <p:nvPicPr>
          <p:cNvPr id="18" name="図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8345" y="4995216"/>
            <a:ext cx="5797607" cy="1555152"/>
          </a:xfrm>
          <a:prstGeom prst="rect">
            <a:avLst/>
          </a:prstGeom>
        </p:spPr>
      </p:pic>
      <p:pic>
        <p:nvPicPr>
          <p:cNvPr id="1026" name="Picture 2" descr="\begin{align*}&#10;&amp;D_0^2 = (n-1) \times &#10;\end{alig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9251" y="7659427"/>
            <a:ext cx="3008920" cy="535679"/>
          </a:xfrm>
          <a:prstGeom prst="rect">
            <a:avLst/>
          </a:prstGeom>
          <a:solidFill>
            <a:schemeClr val="bg1"/>
          </a:solidFill>
        </p:spPr>
      </p:pic>
      <p:pic>
        <p:nvPicPr>
          <p:cNvPr id="3074" name="Picture 2" descr="\begin{align*}&#10;&amp;V_e = \frac{S_e}{n-k-1}&#10;%AIC = n \Biggl\{ \ln \Bigl( \frac{2\pi S_e}{n}\Bigr) +1 \Biggr\} + 2(p+1)&#10;\end{alig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9075" y="6525765"/>
            <a:ext cx="2590800" cy="809626"/>
          </a:xfrm>
          <a:prstGeom prst="rect">
            <a:avLst/>
          </a:prstGeom>
          <a:noFill/>
          <a:extLst>
            <a:ext uri="{909E8E84-426E-40DD-AFC4-6F175D3DCCD1}">
              <a14:hiddenFill xmlns:a14="http://schemas.microsoft.com/office/drawing/2010/main">
                <a:solidFill>
                  <a:srgbClr val="FFFFFF"/>
                </a:solidFill>
              </a14:hiddenFill>
            </a:ext>
          </a:extLst>
        </p:spPr>
      </p:pic>
      <p:sp>
        <p:nvSpPr>
          <p:cNvPr id="19" name="正方形/長方形 3"/>
          <p:cNvSpPr>
            <a:spLocks noChangeArrowheads="1"/>
          </p:cNvSpPr>
          <p:nvPr/>
        </p:nvSpPr>
        <p:spPr bwMode="auto">
          <a:xfrm>
            <a:off x="6060095" y="7731435"/>
            <a:ext cx="109092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820738" indent="-363538">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457200" lvl="1" indent="0" algn="ctr">
              <a:spcAft>
                <a:spcPts val="1200"/>
              </a:spcAft>
              <a:buClr>
                <a:srgbClr val="A50021"/>
              </a:buClr>
            </a:pPr>
            <a:r>
              <a:rPr lang="ja-JP" altLang="en-US" sz="3200" dirty="0" smtClean="0">
                <a:solidFill>
                  <a:srgbClr val="000000"/>
                </a:solidFill>
                <a:latin typeface="+mj-ea"/>
                <a:ea typeface="+mj-ea"/>
              </a:rPr>
              <a:t>：マハラノビス距離の二乗</a:t>
            </a:r>
            <a:endParaRPr lang="en-US" altLang="ja-JP" sz="3200" dirty="0">
              <a:solidFill>
                <a:srgbClr val="000000"/>
              </a:solidFill>
              <a:latin typeface="+mj-ea"/>
              <a:ea typeface="+mj-ea"/>
            </a:endParaRPr>
          </a:p>
        </p:txBody>
      </p:sp>
    </p:spTree>
    <p:extLst>
      <p:ext uri="{BB962C8B-B14F-4D97-AF65-F5344CB8AC3E}">
        <p14:creationId xmlns:p14="http://schemas.microsoft.com/office/powerpoint/2010/main" val="44162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24" grpId="0"/>
      <p:bldP spid="1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予測とは：未知</a:t>
            </a:r>
            <a:r>
              <a:rPr kumimoji="1" lang="en-US" altLang="ja-JP" dirty="0" smtClean="0"/>
              <a:t>(</a:t>
            </a:r>
            <a:r>
              <a:rPr kumimoji="1" lang="ja-JP" altLang="en-US" dirty="0" smtClean="0"/>
              <a:t>未観測</a:t>
            </a:r>
            <a:r>
              <a:rPr kumimoji="1" lang="en-US" altLang="ja-JP" dirty="0" smtClean="0"/>
              <a:t>)</a:t>
            </a:r>
            <a:r>
              <a:rPr kumimoji="1" lang="ja-JP" altLang="en-US" dirty="0" smtClean="0"/>
              <a:t>の</a:t>
            </a:r>
            <a:r>
              <a:rPr kumimoji="1" lang="en-US" altLang="ja-JP" dirty="0" smtClean="0"/>
              <a:t>X</a:t>
            </a:r>
            <a:r>
              <a:rPr kumimoji="1" lang="ja-JP" altLang="en-US" dirty="0" smtClean="0"/>
              <a:t>の値に対応する</a:t>
            </a:r>
            <a:r>
              <a:rPr lang="ja-JP" altLang="en-US" dirty="0"/>
              <a:t>従属変数</a:t>
            </a:r>
            <a:r>
              <a:rPr lang="en-US" altLang="ja-JP" dirty="0"/>
              <a:t>Y</a:t>
            </a:r>
            <a:r>
              <a:rPr lang="ja-JP" altLang="en-US" dirty="0"/>
              <a:t>の値の区間推定</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56</a:t>
            </a:fld>
            <a:endParaRPr lang="en-US" altLang="ja-JP" dirty="0"/>
          </a:p>
        </p:txBody>
      </p:sp>
      <p:sp>
        <p:nvSpPr>
          <p:cNvPr id="6" name="正方形/長方形 3"/>
          <p:cNvSpPr>
            <a:spLocks noChangeArrowheads="1"/>
          </p:cNvSpPr>
          <p:nvPr/>
        </p:nvSpPr>
        <p:spPr bwMode="auto">
          <a:xfrm>
            <a:off x="659495" y="1942331"/>
            <a:ext cx="15223702"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820738" indent="-363538">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457200" lvl="1" indent="0">
              <a:spcAft>
                <a:spcPts val="1200"/>
              </a:spcAft>
              <a:buClr>
                <a:srgbClr val="A50021"/>
              </a:buClr>
            </a:pPr>
            <a:r>
              <a:rPr lang="ja-JP" altLang="en-US" sz="4000" dirty="0" smtClean="0">
                <a:solidFill>
                  <a:srgbClr val="000000"/>
                </a:solidFill>
                <a:latin typeface="+mj-ea"/>
                <a:ea typeface="+mj-ea"/>
              </a:rPr>
              <a:t>説明変数</a:t>
            </a:r>
            <a:r>
              <a:rPr lang="en-US" altLang="ja-JP" sz="4000" dirty="0" smtClean="0">
                <a:solidFill>
                  <a:srgbClr val="000000"/>
                </a:solidFill>
                <a:latin typeface="+mj-ea"/>
                <a:ea typeface="+mj-ea"/>
              </a:rPr>
              <a:t>X</a:t>
            </a:r>
            <a:r>
              <a:rPr lang="ja-JP" altLang="en-US" sz="4000" dirty="0" smtClean="0">
                <a:solidFill>
                  <a:srgbClr val="000000"/>
                </a:solidFill>
                <a:latin typeface="+mj-ea"/>
                <a:ea typeface="+mj-ea"/>
              </a:rPr>
              <a:t>の未観測の値 </a:t>
            </a:r>
            <a:r>
              <a:rPr lang="en-US" altLang="ja-JP" sz="4000" b="1" i="1" dirty="0" smtClean="0">
                <a:solidFill>
                  <a:srgbClr val="000000"/>
                </a:solidFill>
                <a:latin typeface="+mj-ea"/>
              </a:rPr>
              <a:t>X</a:t>
            </a:r>
            <a:r>
              <a:rPr lang="en-US" altLang="ja-JP" sz="4000" baseline="30000" dirty="0" smtClean="0">
                <a:solidFill>
                  <a:srgbClr val="000000"/>
                </a:solidFill>
                <a:latin typeface="+mj-ea"/>
              </a:rPr>
              <a:t>(O)</a:t>
            </a:r>
            <a:r>
              <a:rPr lang="en-US" altLang="ja-JP" sz="4000" baseline="-25000" dirty="0" smtClean="0">
                <a:solidFill>
                  <a:srgbClr val="000000"/>
                </a:solidFill>
                <a:latin typeface="+mj-ea"/>
              </a:rPr>
              <a:t> </a:t>
            </a:r>
            <a:r>
              <a:rPr lang="ja-JP" altLang="en-US" sz="4000" dirty="0" smtClean="0">
                <a:solidFill>
                  <a:srgbClr val="000000"/>
                </a:solidFill>
                <a:latin typeface="+mj-ea"/>
                <a:ea typeface="+mj-ea"/>
              </a:rPr>
              <a:t>（つまり、どの</a:t>
            </a:r>
            <a:r>
              <a:rPr lang="en-US" altLang="ja-JP" sz="4000" dirty="0" smtClean="0">
                <a:solidFill>
                  <a:srgbClr val="000000"/>
                </a:solidFill>
                <a:latin typeface="+mj-ea"/>
                <a:ea typeface="+mj-ea"/>
              </a:rPr>
              <a:t>X</a:t>
            </a:r>
            <a:r>
              <a:rPr lang="en-US" altLang="ja-JP" sz="4000" baseline="-25000" dirty="0" smtClean="0">
                <a:solidFill>
                  <a:srgbClr val="000000"/>
                </a:solidFill>
                <a:latin typeface="+mj-ea"/>
                <a:ea typeface="+mj-ea"/>
              </a:rPr>
              <a:t>i</a:t>
            </a:r>
            <a:r>
              <a:rPr lang="ja-JP" altLang="en-US" sz="4000" dirty="0" smtClean="0">
                <a:solidFill>
                  <a:srgbClr val="000000"/>
                </a:solidFill>
                <a:latin typeface="+mj-ea"/>
                <a:ea typeface="+mj-ea"/>
              </a:rPr>
              <a:t>とも異なる）に対応する</a:t>
            </a:r>
            <a:r>
              <a:rPr lang="en-US" altLang="ja-JP" sz="4000" dirty="0" smtClean="0">
                <a:solidFill>
                  <a:srgbClr val="000000"/>
                </a:solidFill>
                <a:latin typeface="+mj-ea"/>
                <a:ea typeface="+mj-ea"/>
              </a:rPr>
              <a:t>Y</a:t>
            </a:r>
            <a:r>
              <a:rPr lang="en-US" altLang="ja-JP" sz="4000" baseline="-25000" dirty="0" smtClean="0">
                <a:solidFill>
                  <a:srgbClr val="000000"/>
                </a:solidFill>
                <a:latin typeface="+mj-ea"/>
              </a:rPr>
              <a:t>O</a:t>
            </a:r>
            <a:r>
              <a:rPr lang="ja-JP" altLang="en-US" sz="4000" dirty="0" smtClean="0">
                <a:solidFill>
                  <a:srgbClr val="000000"/>
                </a:solidFill>
                <a:latin typeface="+mj-ea"/>
                <a:ea typeface="+mj-ea"/>
              </a:rPr>
              <a:t>の値</a:t>
            </a:r>
            <a:r>
              <a:rPr lang="en-US" altLang="ja-JP" sz="4000" dirty="0" smtClean="0">
                <a:solidFill>
                  <a:srgbClr val="000000"/>
                </a:solidFill>
                <a:latin typeface="+mj-ea"/>
                <a:ea typeface="+mj-ea"/>
              </a:rPr>
              <a:t> </a:t>
            </a:r>
            <a:r>
              <a:rPr lang="ja-JP" altLang="en-US" sz="4000" dirty="0" smtClean="0">
                <a:solidFill>
                  <a:srgbClr val="000000"/>
                </a:solidFill>
                <a:latin typeface="+mj-ea"/>
                <a:ea typeface="+mj-ea"/>
              </a:rPr>
              <a:t>について、</a:t>
            </a:r>
            <a:r>
              <a:rPr lang="en-US" altLang="ja-JP" sz="4000" dirty="0" smtClean="0">
                <a:solidFill>
                  <a:srgbClr val="000000"/>
                </a:solidFill>
                <a:latin typeface="+mj-ea"/>
                <a:ea typeface="+mj-ea"/>
              </a:rPr>
              <a:t>95%</a:t>
            </a:r>
            <a:r>
              <a:rPr lang="ja-JP" altLang="en-US" sz="4000" dirty="0" smtClean="0">
                <a:solidFill>
                  <a:srgbClr val="000000"/>
                </a:solidFill>
                <a:latin typeface="+mj-ea"/>
                <a:ea typeface="+mj-ea"/>
              </a:rPr>
              <a:t>信頼区間を構成する。</a:t>
            </a:r>
            <a:endParaRPr lang="en-US" altLang="ja-JP" sz="4000" dirty="0" smtClean="0">
              <a:solidFill>
                <a:srgbClr val="000000"/>
              </a:solidFill>
              <a:latin typeface="+mj-ea"/>
              <a:ea typeface="+mj-ea"/>
            </a:endParaRPr>
          </a:p>
          <a:p>
            <a:pPr marL="457200" lvl="1" indent="0">
              <a:spcAft>
                <a:spcPts val="1200"/>
              </a:spcAft>
              <a:buClr>
                <a:srgbClr val="A50021"/>
              </a:buClr>
            </a:pPr>
            <a:endParaRPr lang="en-US" altLang="ja-JP" sz="4000" dirty="0" smtClean="0">
              <a:solidFill>
                <a:srgbClr val="000000"/>
              </a:solidFill>
              <a:latin typeface="+mj-ea"/>
              <a:ea typeface="+mj-ea"/>
            </a:endParaRPr>
          </a:p>
          <a:p>
            <a:pPr marL="457200" lvl="1" indent="0">
              <a:spcAft>
                <a:spcPts val="1200"/>
              </a:spcAft>
              <a:buClr>
                <a:srgbClr val="A50021"/>
              </a:buClr>
            </a:pPr>
            <a:r>
              <a:rPr lang="ja-JP" altLang="en-US" sz="4000" dirty="0" smtClean="0">
                <a:latin typeface="+mj-ea"/>
                <a:ea typeface="+mj-ea"/>
              </a:rPr>
              <a:t>この場合も、</a:t>
            </a:r>
            <a:r>
              <a:rPr lang="en-US" altLang="ja-JP" sz="4000" dirty="0" smtClean="0">
                <a:solidFill>
                  <a:srgbClr val="000000"/>
                </a:solidFill>
                <a:latin typeface="+mj-ea"/>
                <a:ea typeface="+mj-ea"/>
              </a:rPr>
              <a:t> </a:t>
            </a:r>
            <a:r>
              <a:rPr lang="ja-JP" altLang="en-US" sz="4000" dirty="0" smtClean="0">
                <a:solidFill>
                  <a:srgbClr val="000000"/>
                </a:solidFill>
                <a:latin typeface="+mj-ea"/>
                <a:ea typeface="+mj-ea"/>
              </a:rPr>
              <a:t>当該 </a:t>
            </a:r>
            <a:r>
              <a:rPr lang="en-US" altLang="ja-JP" sz="4000" b="1" i="1" dirty="0" smtClean="0">
                <a:solidFill>
                  <a:srgbClr val="000000"/>
                </a:solidFill>
                <a:latin typeface="+mj-ea"/>
              </a:rPr>
              <a:t>X</a:t>
            </a:r>
            <a:r>
              <a:rPr lang="en-US" altLang="ja-JP" sz="4000" baseline="30000" dirty="0" smtClean="0">
                <a:solidFill>
                  <a:srgbClr val="000000"/>
                </a:solidFill>
                <a:latin typeface="+mj-ea"/>
              </a:rPr>
              <a:t>(O</a:t>
            </a:r>
            <a:r>
              <a:rPr lang="en-US" altLang="ja-JP" sz="4000" baseline="30000" dirty="0">
                <a:solidFill>
                  <a:srgbClr val="000000"/>
                </a:solidFill>
                <a:latin typeface="+mj-ea"/>
              </a:rPr>
              <a:t>)</a:t>
            </a:r>
            <a:r>
              <a:rPr lang="ja-JP" altLang="en-US" sz="4000" dirty="0" smtClean="0">
                <a:solidFill>
                  <a:srgbClr val="000000"/>
                </a:solidFill>
                <a:latin typeface="+mj-ea"/>
                <a:ea typeface="+mj-ea"/>
              </a:rPr>
              <a:t>の</a:t>
            </a:r>
            <a:r>
              <a:rPr lang="ja-JP" altLang="en-US" sz="4000" dirty="0" smtClean="0">
                <a:latin typeface="+mj-ea"/>
                <a:ea typeface="+mj-ea"/>
              </a:rPr>
              <a:t>値が</a:t>
            </a:r>
            <a:r>
              <a:rPr lang="en-US" altLang="ja-JP" sz="4000" dirty="0" smtClean="0">
                <a:latin typeface="+mj-ea"/>
                <a:ea typeface="+mj-ea"/>
              </a:rPr>
              <a:t>X</a:t>
            </a:r>
            <a:r>
              <a:rPr lang="ja-JP" altLang="en-US" sz="4000" dirty="0" smtClean="0">
                <a:latin typeface="+mj-ea"/>
                <a:ea typeface="+mj-ea"/>
              </a:rPr>
              <a:t>の平均値から離れるほど、誤差は大きくなる。つまり、予測の信頼区間も、</a:t>
            </a:r>
            <a:r>
              <a:rPr lang="en-US" altLang="ja-JP" sz="4000" dirty="0">
                <a:solidFill>
                  <a:srgbClr val="000000"/>
                </a:solidFill>
                <a:latin typeface="+mj-ea"/>
              </a:rPr>
              <a:t> </a:t>
            </a:r>
            <a:r>
              <a:rPr lang="en-US" altLang="ja-JP" sz="4000" b="1" i="1" dirty="0" smtClean="0">
                <a:solidFill>
                  <a:srgbClr val="000000"/>
                </a:solidFill>
                <a:latin typeface="+mj-ea"/>
              </a:rPr>
              <a:t>X</a:t>
            </a:r>
            <a:r>
              <a:rPr lang="en-US" altLang="ja-JP" sz="4000" baseline="30000" dirty="0" smtClean="0">
                <a:solidFill>
                  <a:srgbClr val="000000"/>
                </a:solidFill>
                <a:latin typeface="+mj-ea"/>
              </a:rPr>
              <a:t>(O</a:t>
            </a:r>
            <a:r>
              <a:rPr lang="en-US" altLang="ja-JP" sz="4000" baseline="30000" dirty="0">
                <a:solidFill>
                  <a:srgbClr val="000000"/>
                </a:solidFill>
                <a:latin typeface="+mj-ea"/>
              </a:rPr>
              <a:t>)</a:t>
            </a:r>
            <a:r>
              <a:rPr lang="ja-JP" altLang="en-US" sz="4000" dirty="0" smtClean="0">
                <a:latin typeface="+mj-ea"/>
                <a:ea typeface="+mj-ea"/>
              </a:rPr>
              <a:t>の値に依存した形となる。が、</a:t>
            </a:r>
            <a:r>
              <a:rPr lang="ja-JP" altLang="en-US" sz="4000" dirty="0" smtClean="0">
                <a:solidFill>
                  <a:srgbClr val="FF0000"/>
                </a:solidFill>
                <a:latin typeface="+mj-ea"/>
                <a:ea typeface="+mj-ea"/>
              </a:rPr>
              <a:t>観測値に対応する信頼区間の構成と非常に似ている</a:t>
            </a:r>
            <a:r>
              <a:rPr lang="ja-JP" altLang="en-US" sz="4000" dirty="0" smtClean="0">
                <a:latin typeface="+mj-ea"/>
                <a:ea typeface="+mj-ea"/>
              </a:rPr>
              <a:t>。</a:t>
            </a:r>
            <a:endParaRPr lang="en-US" altLang="ja-JP" sz="4000" dirty="0">
              <a:solidFill>
                <a:srgbClr val="000000"/>
              </a:solidFill>
              <a:latin typeface="+mj-ea"/>
              <a:ea typeface="+mj-ea"/>
            </a:endParaRPr>
          </a:p>
        </p:txBody>
      </p:sp>
    </p:spTree>
    <p:extLst>
      <p:ext uri="{BB962C8B-B14F-4D97-AF65-F5344CB8AC3E}">
        <p14:creationId xmlns:p14="http://schemas.microsoft.com/office/powerpoint/2010/main" val="50789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57</a:t>
            </a:fld>
            <a:endParaRPr lang="en-US" altLang="ja-JP" dirty="0"/>
          </a:p>
        </p:txBody>
      </p:sp>
      <p:sp>
        <p:nvSpPr>
          <p:cNvPr id="11" name="正方形/長方形 3"/>
          <p:cNvSpPr>
            <a:spLocks noChangeArrowheads="1"/>
          </p:cNvSpPr>
          <p:nvPr/>
        </p:nvSpPr>
        <p:spPr bwMode="auto">
          <a:xfrm>
            <a:off x="695499" y="1910981"/>
            <a:ext cx="1522370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820738" indent="-363538">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457200" lvl="1" indent="0">
              <a:spcAft>
                <a:spcPts val="1200"/>
              </a:spcAft>
              <a:buClr>
                <a:srgbClr val="A50021"/>
              </a:buClr>
            </a:pPr>
            <a:r>
              <a:rPr lang="en-US" altLang="ja-JP" sz="4000" b="1" i="1" dirty="0">
                <a:solidFill>
                  <a:srgbClr val="000000"/>
                </a:solidFill>
                <a:latin typeface="+mj-ea"/>
              </a:rPr>
              <a:t>X</a:t>
            </a:r>
            <a:r>
              <a:rPr lang="en-US" altLang="ja-JP" sz="4000" baseline="30000" dirty="0">
                <a:solidFill>
                  <a:srgbClr val="000000"/>
                </a:solidFill>
                <a:latin typeface="+mj-ea"/>
              </a:rPr>
              <a:t>(O)</a:t>
            </a:r>
            <a:r>
              <a:rPr lang="ja-JP" altLang="en-US" sz="4000" dirty="0" smtClean="0">
                <a:solidFill>
                  <a:srgbClr val="000000"/>
                </a:solidFill>
                <a:latin typeface="+mj-ea"/>
                <a:ea typeface="+mj-ea"/>
              </a:rPr>
              <a:t>に対応する推定値の</a:t>
            </a:r>
            <a:r>
              <a:rPr lang="en-US" altLang="ja-JP" sz="4000" dirty="0" smtClean="0">
                <a:solidFill>
                  <a:srgbClr val="000000"/>
                </a:solidFill>
                <a:latin typeface="+mj-ea"/>
                <a:ea typeface="+mj-ea"/>
              </a:rPr>
              <a:t>95%</a:t>
            </a:r>
            <a:r>
              <a:rPr lang="ja-JP" altLang="en-US" sz="4000" dirty="0" smtClean="0">
                <a:solidFill>
                  <a:srgbClr val="000000"/>
                </a:solidFill>
                <a:latin typeface="+mj-ea"/>
                <a:ea typeface="+mj-ea"/>
              </a:rPr>
              <a:t>信頼区間：</a:t>
            </a:r>
            <a:endParaRPr lang="en-US" altLang="ja-JP" sz="4000" dirty="0">
              <a:solidFill>
                <a:srgbClr val="000000"/>
              </a:solidFill>
              <a:latin typeface="+mj-ea"/>
              <a:ea typeface="+mj-ea"/>
            </a:endParaRPr>
          </a:p>
        </p:txBody>
      </p:sp>
      <p:sp>
        <p:nvSpPr>
          <p:cNvPr id="7" name="角丸四角形 6"/>
          <p:cNvSpPr/>
          <p:nvPr/>
        </p:nvSpPr>
        <p:spPr bwMode="auto">
          <a:xfrm>
            <a:off x="3071763" y="2623265"/>
            <a:ext cx="3420380" cy="1300542"/>
          </a:xfrm>
          <a:prstGeom prst="roundRect">
            <a:avLst/>
          </a:prstGeom>
          <a:noFill/>
          <a:ln w="38100" cap="flat" cmpd="sng" algn="ctr">
            <a:solidFill>
              <a:srgbClr val="FF0000"/>
            </a:solidFill>
            <a:prstDash val="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8" name="テキスト ボックス 7"/>
          <p:cNvSpPr txBox="1"/>
          <p:nvPr/>
        </p:nvSpPr>
        <p:spPr>
          <a:xfrm>
            <a:off x="3359795" y="4105816"/>
            <a:ext cx="2898550" cy="461665"/>
          </a:xfrm>
          <a:prstGeom prst="rect">
            <a:avLst/>
          </a:prstGeom>
          <a:noFill/>
        </p:spPr>
        <p:txBody>
          <a:bodyPr wrap="none" rtlCol="0">
            <a:spAutoFit/>
          </a:bodyPr>
          <a:lstStyle/>
          <a:p>
            <a:r>
              <a:rPr kumimoji="1" lang="ja-JP" altLang="en-US" dirty="0" smtClean="0"/>
              <a:t>自由度</a:t>
            </a:r>
            <a:r>
              <a:rPr kumimoji="1" lang="en-US" altLang="ja-JP" dirty="0" smtClean="0"/>
              <a:t>n-k-1</a:t>
            </a:r>
            <a:r>
              <a:rPr kumimoji="1" lang="ja-JP" altLang="en-US" dirty="0" smtClean="0"/>
              <a:t>の</a:t>
            </a:r>
            <a:r>
              <a:rPr kumimoji="1" lang="en-US" altLang="ja-JP" dirty="0" smtClean="0"/>
              <a:t>t</a:t>
            </a:r>
            <a:r>
              <a:rPr kumimoji="1" lang="ja-JP" altLang="en-US" dirty="0" smtClean="0"/>
              <a:t>分布</a:t>
            </a:r>
            <a:endParaRPr kumimoji="1" lang="ja-JP" altLang="en-US" dirty="0"/>
          </a:p>
        </p:txBody>
      </p:sp>
      <p:sp>
        <p:nvSpPr>
          <p:cNvPr id="14" name="正方形/長方形 3"/>
          <p:cNvSpPr>
            <a:spLocks noChangeArrowheads="1"/>
          </p:cNvSpPr>
          <p:nvPr/>
        </p:nvSpPr>
        <p:spPr bwMode="auto">
          <a:xfrm>
            <a:off x="847899" y="5187345"/>
            <a:ext cx="1522370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820738" indent="-363538">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457200" lvl="1" indent="0">
              <a:spcAft>
                <a:spcPts val="1200"/>
              </a:spcAft>
              <a:buClr>
                <a:srgbClr val="A50021"/>
              </a:buClr>
            </a:pPr>
            <a:r>
              <a:rPr lang="ja-JP" altLang="en-US" sz="4000" dirty="0" smtClean="0">
                <a:solidFill>
                  <a:srgbClr val="000000"/>
                </a:solidFill>
                <a:latin typeface="+mj-ea"/>
                <a:ea typeface="+mj-ea"/>
              </a:rPr>
              <a:t>ただし</a:t>
            </a:r>
            <a:endParaRPr lang="en-US" altLang="ja-JP" sz="4000" dirty="0">
              <a:solidFill>
                <a:srgbClr val="000000"/>
              </a:solidFill>
              <a:latin typeface="+mj-ea"/>
              <a:ea typeface="+mj-ea"/>
            </a:endParaRPr>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6987" y="4993959"/>
            <a:ext cx="6358450" cy="1477335"/>
          </a:xfrm>
          <a:prstGeom prst="rect">
            <a:avLst/>
          </a:prstGeom>
        </p:spPr>
      </p:pic>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3851" y="8682414"/>
            <a:ext cx="400000" cy="352381"/>
          </a:xfrm>
          <a:prstGeom prst="rect">
            <a:avLst/>
          </a:prstGeom>
        </p:spPr>
      </p:pic>
      <p:sp>
        <p:nvSpPr>
          <p:cNvPr id="24" name="正方形/長方形 3"/>
          <p:cNvSpPr>
            <a:spLocks noChangeArrowheads="1"/>
          </p:cNvSpPr>
          <p:nvPr/>
        </p:nvSpPr>
        <p:spPr bwMode="auto">
          <a:xfrm>
            <a:off x="2711723" y="8658828"/>
            <a:ext cx="109092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820738" indent="-363538">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457200" lvl="1" indent="0" algn="ctr">
              <a:spcAft>
                <a:spcPts val="1200"/>
              </a:spcAft>
              <a:buClr>
                <a:srgbClr val="A50021"/>
              </a:buClr>
            </a:pPr>
            <a:r>
              <a:rPr lang="ja-JP" altLang="en-US" sz="3200" dirty="0" smtClean="0">
                <a:solidFill>
                  <a:srgbClr val="000000"/>
                </a:solidFill>
                <a:latin typeface="+mj-ea"/>
                <a:ea typeface="+mj-ea"/>
              </a:rPr>
              <a:t>：説明変数の分散共分散行列の逆行列の</a:t>
            </a:r>
            <a:r>
              <a:rPr lang="en-US" altLang="ja-JP" sz="3200" dirty="0" smtClean="0">
                <a:solidFill>
                  <a:srgbClr val="000000"/>
                </a:solidFill>
                <a:latin typeface="+mj-ea"/>
                <a:ea typeface="+mj-ea"/>
              </a:rPr>
              <a:t>(</a:t>
            </a:r>
            <a:r>
              <a:rPr lang="en-US" altLang="ja-JP" sz="3200" dirty="0" err="1">
                <a:solidFill>
                  <a:srgbClr val="000000"/>
                </a:solidFill>
                <a:latin typeface="+mj-ea"/>
                <a:ea typeface="+mj-ea"/>
              </a:rPr>
              <a:t>i</a:t>
            </a:r>
            <a:r>
              <a:rPr lang="en-US" altLang="ja-JP" sz="3200" dirty="0" err="1" smtClean="0">
                <a:solidFill>
                  <a:srgbClr val="000000"/>
                </a:solidFill>
                <a:latin typeface="+mj-ea"/>
                <a:ea typeface="+mj-ea"/>
              </a:rPr>
              <a:t>,j</a:t>
            </a:r>
            <a:r>
              <a:rPr lang="en-US" altLang="ja-JP" sz="3200" dirty="0" smtClean="0">
                <a:solidFill>
                  <a:srgbClr val="000000"/>
                </a:solidFill>
                <a:latin typeface="+mj-ea"/>
                <a:ea typeface="+mj-ea"/>
              </a:rPr>
              <a:t>)</a:t>
            </a:r>
            <a:r>
              <a:rPr lang="ja-JP" altLang="en-US" sz="3200" dirty="0" smtClean="0">
                <a:solidFill>
                  <a:srgbClr val="000000"/>
                </a:solidFill>
                <a:latin typeface="+mj-ea"/>
                <a:ea typeface="+mj-ea"/>
              </a:rPr>
              <a:t>成分</a:t>
            </a:r>
            <a:endParaRPr lang="en-US" altLang="ja-JP" sz="3200" dirty="0">
              <a:solidFill>
                <a:srgbClr val="000000"/>
              </a:solidFill>
              <a:latin typeface="+mj-ea"/>
              <a:ea typeface="+mj-ea"/>
            </a:endParaRPr>
          </a:p>
        </p:txBody>
      </p:sp>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499" y="2741902"/>
            <a:ext cx="15747513" cy="1029093"/>
          </a:xfrm>
          <a:prstGeom prst="rect">
            <a:avLst/>
          </a:prstGeom>
        </p:spPr>
      </p:pic>
      <p:sp>
        <p:nvSpPr>
          <p:cNvPr id="18" name="角丸四角形 17"/>
          <p:cNvSpPr/>
          <p:nvPr/>
        </p:nvSpPr>
        <p:spPr bwMode="auto">
          <a:xfrm>
            <a:off x="6996199" y="5355171"/>
            <a:ext cx="900100" cy="1080120"/>
          </a:xfrm>
          <a:prstGeom prst="roundRect">
            <a:avLst/>
          </a:prstGeom>
          <a:noFill/>
          <a:ln w="38100" cap="flat" cmpd="sng" algn="ctr">
            <a:solidFill>
              <a:srgbClr val="FF0000"/>
            </a:solidFill>
            <a:prstDash val="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9" name="タイトル 1"/>
          <p:cNvSpPr>
            <a:spLocks noGrp="1"/>
          </p:cNvSpPr>
          <p:nvPr>
            <p:ph type="title"/>
          </p:nvPr>
        </p:nvSpPr>
        <p:spPr>
          <a:xfrm>
            <a:off x="376888" y="485274"/>
            <a:ext cx="15902353" cy="1413515"/>
          </a:xfrm>
        </p:spPr>
        <p:txBody>
          <a:bodyPr>
            <a:normAutofit fontScale="90000"/>
          </a:bodyPr>
          <a:lstStyle/>
          <a:p>
            <a:r>
              <a:rPr kumimoji="1" lang="ja-JP" altLang="en-US" dirty="0" smtClean="0"/>
              <a:t>予測とは：未知</a:t>
            </a:r>
            <a:r>
              <a:rPr kumimoji="1" lang="en-US" altLang="ja-JP" dirty="0" smtClean="0"/>
              <a:t>(</a:t>
            </a:r>
            <a:r>
              <a:rPr kumimoji="1" lang="ja-JP" altLang="en-US" dirty="0" smtClean="0"/>
              <a:t>未観測</a:t>
            </a:r>
            <a:r>
              <a:rPr kumimoji="1" lang="en-US" altLang="ja-JP" dirty="0" smtClean="0"/>
              <a:t>)</a:t>
            </a:r>
            <a:r>
              <a:rPr kumimoji="1" lang="ja-JP" altLang="en-US" dirty="0" smtClean="0"/>
              <a:t>の</a:t>
            </a:r>
            <a:r>
              <a:rPr kumimoji="1" lang="en-US" altLang="ja-JP" dirty="0" smtClean="0"/>
              <a:t>X</a:t>
            </a:r>
            <a:r>
              <a:rPr kumimoji="1" lang="ja-JP" altLang="en-US" dirty="0" smtClean="0"/>
              <a:t>の値に対応する</a:t>
            </a:r>
            <a:r>
              <a:rPr lang="ja-JP" altLang="en-US" dirty="0"/>
              <a:t>従属変数</a:t>
            </a:r>
            <a:r>
              <a:rPr lang="en-US" altLang="ja-JP" dirty="0"/>
              <a:t>Y</a:t>
            </a:r>
            <a:r>
              <a:rPr lang="ja-JP" altLang="en-US" dirty="0"/>
              <a:t>の値の区間推定</a:t>
            </a:r>
            <a:endParaRPr kumimoji="1" lang="ja-JP" altLang="en-US" dirty="0"/>
          </a:p>
        </p:txBody>
      </p:sp>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4051" y="7424367"/>
            <a:ext cx="5832648" cy="1087733"/>
          </a:xfrm>
          <a:prstGeom prst="rect">
            <a:avLst/>
          </a:prstGeom>
        </p:spPr>
      </p:pic>
      <p:pic>
        <p:nvPicPr>
          <p:cNvPr id="5122" name="Picture 2" descr="$$&#10;\hat{Y}\Bigr|_{{\bm X}={\bm X}^{(O)}}&#10;%SE_{\hat{Y}_O} = \sqrt{V_e \Biggl\{ 1+ \frac{1}{n} + \frac{(X_O - \bar{X})^2}{\sum_j (X_j - \bar{X})^2} \Biggr\}}&#10;%V_e=\frac{\sum_j (Y_j-\bar{Y})^2}{n-2}&#10;%SE_{\hat{Y}_i}=\sqrt{V_e \Biggl\{  \frac{1}{n} + \frac{(X_i - \bar{X})^2}{\sum_j (X_j - \bar{X})^2} \Biggr\}}&#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9207" y="2906899"/>
            <a:ext cx="1964524" cy="840381"/>
          </a:xfrm>
          <a:prstGeom prst="rect">
            <a:avLst/>
          </a:prstGeom>
          <a:solidFill>
            <a:schemeClr val="bg1"/>
          </a:solidFill>
        </p:spPr>
      </p:pic>
      <p:pic>
        <p:nvPicPr>
          <p:cNvPr id="21" name="Picture 2" descr="$$&#10;\hat{Y}\Bigr|_{{\bm X}={\bm X}^{(O)}}&#10;%SE_{\hat{Y}_O} = \sqrt{V_e \Biggl\{ 1+ \frac{1}{n} + \frac{(X_O - \bar{X})^2}{\sum_j (X_j - \bar{X})^2} \Biggr\}}&#10;%V_e=\frac{\sum_j (Y_j-\bar{Y})^2}{n-2}&#10;%SE_{\hat{Y}_i}=\sqrt{V_e \Biggl\{  \frac{1}{n} + \frac{(X_i - \bar{X})^2}{\sum_j (X_j - \bar{X})^2} \Biggr\}}&#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80375" y="2834891"/>
            <a:ext cx="1964524" cy="840381"/>
          </a:xfrm>
          <a:prstGeom prst="rect">
            <a:avLst/>
          </a:prstGeom>
          <a:solidFill>
            <a:schemeClr val="bg1"/>
          </a:solidFill>
        </p:spPr>
      </p:pic>
      <p:pic>
        <p:nvPicPr>
          <p:cNvPr id="22" name="Picture 2" descr="\begin{align*}&#10;&amp;D_0^2 = (n-1) \times &#10;\end{alig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5231" y="7699812"/>
            <a:ext cx="3008920" cy="535679"/>
          </a:xfrm>
          <a:prstGeom prst="rect">
            <a:avLst/>
          </a:prstGeom>
          <a:solidFill>
            <a:schemeClr val="bg1"/>
          </a:solidFill>
        </p:spPr>
      </p:pic>
    </p:spTree>
    <p:extLst>
      <p:ext uri="{BB962C8B-B14F-4D97-AF65-F5344CB8AC3E}">
        <p14:creationId xmlns:p14="http://schemas.microsoft.com/office/powerpoint/2010/main" val="364477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2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6894" y="3473604"/>
            <a:ext cx="15902353" cy="1413515"/>
          </a:xfrm>
        </p:spPr>
        <p:txBody>
          <a:bodyPr>
            <a:normAutofit/>
          </a:bodyPr>
          <a:lstStyle/>
          <a:p>
            <a:pPr algn="ctr"/>
            <a:r>
              <a:rPr kumimoji="1" lang="ja-JP" altLang="en-US" sz="6000" dirty="0" smtClean="0"/>
              <a:t>実際に、ここまでの例で見てみましょう</a:t>
            </a:r>
            <a:endParaRPr kumimoji="1" lang="ja-JP" altLang="en-US" sz="6000"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58</a:t>
            </a:fld>
            <a:endParaRPr lang="en-US" altLang="ja-JP" dirty="0"/>
          </a:p>
        </p:txBody>
      </p:sp>
    </p:spTree>
    <p:extLst>
      <p:ext uri="{BB962C8B-B14F-4D97-AF65-F5344CB8AC3E}">
        <p14:creationId xmlns:p14="http://schemas.microsoft.com/office/powerpoint/2010/main" val="35505934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59</a:t>
            </a:fld>
            <a:endParaRPr lang="en-US" altLang="ja-JP" dirty="0"/>
          </a:p>
        </p:txBody>
      </p:sp>
      <p:sp>
        <p:nvSpPr>
          <p:cNvPr id="15" name="テキスト ボックス 14"/>
          <p:cNvSpPr txBox="1"/>
          <p:nvPr/>
        </p:nvSpPr>
        <p:spPr>
          <a:xfrm>
            <a:off x="8796399" y="6769197"/>
            <a:ext cx="8064896" cy="646331"/>
          </a:xfrm>
          <a:prstGeom prst="rect">
            <a:avLst/>
          </a:prstGeom>
          <a:solidFill>
            <a:schemeClr val="bg1"/>
          </a:solidFill>
          <a:ln>
            <a:solidFill>
              <a:schemeClr val="accent4"/>
            </a:solidFill>
          </a:ln>
          <a:effectLst>
            <a:outerShdw blurRad="50800" dist="38100" dir="2700000" algn="tl" rotWithShape="0">
              <a:prstClr val="black">
                <a:alpha val="40000"/>
              </a:prstClr>
            </a:outerShdw>
          </a:effectLst>
        </p:spPr>
        <p:txBody>
          <a:bodyPr wrap="square" rtlCol="0">
            <a:spAutoFit/>
          </a:bodyPr>
          <a:lstStyle/>
          <a:p>
            <a:r>
              <a:rPr lang="ja-JP" altLang="en-US" sz="3600" smtClean="0">
                <a:latin typeface="+mj-ea"/>
                <a:ea typeface="+mj-ea"/>
              </a:rPr>
              <a:t>マハラノビス距離の定義</a:t>
            </a:r>
            <a:r>
              <a:rPr lang="ja-JP" altLang="en-US" sz="3600" dirty="0" smtClean="0">
                <a:latin typeface="+mj-ea"/>
                <a:ea typeface="+mj-ea"/>
              </a:rPr>
              <a:t>。</a:t>
            </a:r>
            <a:endParaRPr lang="en-US" altLang="ja-JP" sz="3600" dirty="0" smtClean="0">
              <a:latin typeface="+mj-ea"/>
              <a:ea typeface="+mj-ea"/>
            </a:endParaRPr>
          </a:p>
        </p:txBody>
      </p:sp>
      <p:sp>
        <p:nvSpPr>
          <p:cNvPr id="11" name="正方形/長方形 3"/>
          <p:cNvSpPr>
            <a:spLocks noChangeArrowheads="1"/>
          </p:cNvSpPr>
          <p:nvPr/>
        </p:nvSpPr>
        <p:spPr bwMode="auto">
          <a:xfrm>
            <a:off x="5232003" y="8406800"/>
            <a:ext cx="109092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820738" indent="-363538">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457200" lvl="1" indent="0" algn="ctr">
              <a:spcAft>
                <a:spcPts val="1200"/>
              </a:spcAft>
              <a:buClr>
                <a:srgbClr val="A50021"/>
              </a:buClr>
            </a:pPr>
            <a:r>
              <a:rPr lang="ja-JP" altLang="en-US" sz="3200" dirty="0" smtClean="0">
                <a:solidFill>
                  <a:srgbClr val="000000"/>
                </a:solidFill>
                <a:latin typeface="+mj-ea"/>
                <a:ea typeface="+mj-ea"/>
              </a:rPr>
              <a:t>：マハラノビス距離の二乗</a:t>
            </a:r>
            <a:endParaRPr lang="en-US" altLang="ja-JP" sz="3200" dirty="0">
              <a:solidFill>
                <a:srgbClr val="000000"/>
              </a:solidFill>
              <a:latin typeface="+mj-ea"/>
              <a:ea typeface="+mj-ea"/>
            </a:endParaRPr>
          </a:p>
        </p:txBody>
      </p:sp>
      <p:pic>
        <p:nvPicPr>
          <p:cNvPr id="14" name="図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807" y="8127479"/>
            <a:ext cx="4875556" cy="1013413"/>
          </a:xfrm>
          <a:prstGeom prst="rect">
            <a:avLst/>
          </a:prstGeom>
        </p:spPr>
      </p:pic>
      <p:pic>
        <p:nvPicPr>
          <p:cNvPr id="16" name="Picture 2" descr="\begin{align*}&#10;&amp;D_0^2 = (n-1) \times &#10;\end{ali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9251" y="8334792"/>
            <a:ext cx="3008920" cy="535679"/>
          </a:xfrm>
          <a:prstGeom prst="rect">
            <a:avLst/>
          </a:prstGeom>
          <a:solidFill>
            <a:schemeClr val="bg1"/>
          </a:solidFill>
        </p:spPr>
      </p:pic>
      <p:pic>
        <p:nvPicPr>
          <p:cNvPr id="7" name="図 6"/>
          <p:cNvPicPr>
            <a:picLocks noChangeAspect="1"/>
          </p:cNvPicPr>
          <p:nvPr/>
        </p:nvPicPr>
        <p:blipFill>
          <a:blip r:embed="rId4"/>
          <a:stretch>
            <a:fillRect/>
          </a:stretch>
        </p:blipFill>
        <p:spPr>
          <a:xfrm>
            <a:off x="1667607" y="998687"/>
            <a:ext cx="12723704" cy="5004556"/>
          </a:xfrm>
          <a:prstGeom prst="rect">
            <a:avLst/>
          </a:prstGeom>
        </p:spPr>
      </p:pic>
      <p:sp>
        <p:nvSpPr>
          <p:cNvPr id="18" name="正方形/長方形 17"/>
          <p:cNvSpPr/>
          <p:nvPr/>
        </p:nvSpPr>
        <p:spPr bwMode="auto">
          <a:xfrm>
            <a:off x="663614" y="998687"/>
            <a:ext cx="1256021" cy="612068"/>
          </a:xfrm>
          <a:prstGeom prst="rect">
            <a:avLst/>
          </a:prstGeom>
          <a:solidFill>
            <a:srgbClr val="FFFF00"/>
          </a:solidFill>
          <a:ln w="9525" cap="flat" cmpd="sng" algn="ctr">
            <a:solidFill>
              <a:schemeClr val="accent5">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9" name="テキスト ボックス 18"/>
          <p:cNvSpPr txBox="1"/>
          <p:nvPr/>
        </p:nvSpPr>
        <p:spPr>
          <a:xfrm>
            <a:off x="726680" y="1070695"/>
            <a:ext cx="1192955" cy="461665"/>
          </a:xfrm>
          <a:prstGeom prst="rect">
            <a:avLst/>
          </a:prstGeom>
          <a:noFill/>
        </p:spPr>
        <p:txBody>
          <a:bodyPr wrap="none" rtlCol="0">
            <a:spAutoFit/>
          </a:bodyPr>
          <a:lstStyle/>
          <a:p>
            <a:r>
              <a:rPr kumimoji="1" lang="en-US" altLang="ja-JP" b="1" dirty="0" smtClean="0">
                <a:latin typeface="+mj-ea"/>
                <a:ea typeface="+mj-ea"/>
              </a:rPr>
              <a:t>Cell28</a:t>
            </a:r>
            <a:endParaRPr kumimoji="1" lang="ja-JP" altLang="en-US" b="1" dirty="0">
              <a:latin typeface="+mj-ea"/>
              <a:ea typeface="+mj-ea"/>
            </a:endParaRPr>
          </a:p>
        </p:txBody>
      </p:sp>
      <p:sp>
        <p:nvSpPr>
          <p:cNvPr id="20" name="正方形/長方形 19"/>
          <p:cNvSpPr/>
          <p:nvPr/>
        </p:nvSpPr>
        <p:spPr bwMode="auto">
          <a:xfrm>
            <a:off x="659495" y="2654871"/>
            <a:ext cx="1256021" cy="612068"/>
          </a:xfrm>
          <a:prstGeom prst="rect">
            <a:avLst/>
          </a:prstGeom>
          <a:solidFill>
            <a:srgbClr val="FFFF00"/>
          </a:solidFill>
          <a:ln w="9525" cap="flat" cmpd="sng" algn="ctr">
            <a:solidFill>
              <a:schemeClr val="accent5">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21" name="テキスト ボックス 20"/>
          <p:cNvSpPr txBox="1"/>
          <p:nvPr/>
        </p:nvSpPr>
        <p:spPr>
          <a:xfrm>
            <a:off x="722561" y="2726879"/>
            <a:ext cx="1192955" cy="461665"/>
          </a:xfrm>
          <a:prstGeom prst="rect">
            <a:avLst/>
          </a:prstGeom>
          <a:noFill/>
        </p:spPr>
        <p:txBody>
          <a:bodyPr wrap="none" rtlCol="0">
            <a:spAutoFit/>
          </a:bodyPr>
          <a:lstStyle/>
          <a:p>
            <a:r>
              <a:rPr kumimoji="1" lang="en-US" altLang="ja-JP" b="1" dirty="0" smtClean="0">
                <a:latin typeface="+mj-ea"/>
                <a:ea typeface="+mj-ea"/>
              </a:rPr>
              <a:t>Cell29</a:t>
            </a:r>
            <a:endParaRPr kumimoji="1" lang="ja-JP" altLang="en-US" b="1" dirty="0">
              <a:latin typeface="+mj-ea"/>
              <a:ea typeface="+mj-ea"/>
            </a:endParaRPr>
          </a:p>
        </p:txBody>
      </p:sp>
      <p:sp>
        <p:nvSpPr>
          <p:cNvPr id="13" name="正方形/長方形 12"/>
          <p:cNvSpPr/>
          <p:nvPr/>
        </p:nvSpPr>
        <p:spPr bwMode="auto">
          <a:xfrm>
            <a:off x="11791236" y="1070695"/>
            <a:ext cx="5112568" cy="618895"/>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1303338"/>
            <a:r>
              <a:rPr lang="en-US" altLang="ja-JP" sz="3600" dirty="0"/>
              <a:t>Linear_regression_r2.ipynb</a:t>
            </a:r>
          </a:p>
          <a:p>
            <a:pPr marL="0" marR="0" indent="0" defTabSz="1303338" rtl="0" eaLnBrk="1" fontAlgn="base" latinLnBrk="0" hangingPunct="1">
              <a:lnSpc>
                <a:spcPct val="100000"/>
              </a:lnSpc>
              <a:spcBef>
                <a:spcPct val="0"/>
              </a:spcBef>
              <a:spcAft>
                <a:spcPct val="0"/>
              </a:spcAft>
              <a:buClrTx/>
              <a:buSzTx/>
              <a:buFontTx/>
              <a:buNone/>
              <a:tabLst/>
            </a:pPr>
            <a:endParaRPr kumimoji="1" lang="ja-JP" altLang="en-US" sz="3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52008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疑似マルチコ</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6</a:t>
            </a:fld>
            <a:endParaRPr lang="en-US" altLang="ja-JP" dirty="0"/>
          </a:p>
        </p:txBody>
      </p:sp>
      <p:sp>
        <p:nvSpPr>
          <p:cNvPr id="6" name="正方形/長方形 4"/>
          <p:cNvSpPr>
            <a:spLocks noChangeArrowheads="1"/>
          </p:cNvSpPr>
          <p:nvPr/>
        </p:nvSpPr>
        <p:spPr bwMode="auto">
          <a:xfrm>
            <a:off x="523875" y="1621783"/>
            <a:ext cx="15833364"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000" dirty="0" smtClean="0">
                <a:latin typeface="+mn-ea"/>
                <a:ea typeface="+mn-ea"/>
              </a:rPr>
              <a:t>疑似マルチコの場合、サンプルサイズが十分大きければ、少々相関が高い説明変数が含まれていても、信頼区間は狭く取れていて、推定精度に問題がない場合もある。</a:t>
            </a:r>
            <a:endParaRPr lang="en-US" altLang="ja-JP" sz="4000" dirty="0" smtClean="0">
              <a:latin typeface="+mn-ea"/>
              <a:ea typeface="+mn-ea"/>
            </a:endParaRPr>
          </a:p>
          <a:p>
            <a:pPr eaLnBrk="1" hangingPunct="1">
              <a:spcAft>
                <a:spcPts val="1200"/>
              </a:spcAft>
              <a:buClr>
                <a:srgbClr val="A50021"/>
              </a:buClr>
              <a:buFont typeface="Wingdings" panose="05000000000000000000" pitchFamily="2" charset="2"/>
              <a:buChar char="l"/>
            </a:pPr>
            <a:endParaRPr lang="en-US" altLang="ja-JP" sz="4000" dirty="0">
              <a:latin typeface="+mn-ea"/>
              <a:ea typeface="+mn-ea"/>
            </a:endParaRPr>
          </a:p>
          <a:p>
            <a:pPr eaLnBrk="1" hangingPunct="1">
              <a:spcAft>
                <a:spcPts val="1200"/>
              </a:spcAft>
              <a:buClr>
                <a:srgbClr val="A50021"/>
              </a:buClr>
              <a:buFont typeface="Wingdings" panose="05000000000000000000" pitchFamily="2" charset="2"/>
              <a:buChar char="l"/>
            </a:pPr>
            <a:r>
              <a:rPr lang="ja-JP" altLang="en-US" sz="4000" dirty="0" smtClean="0">
                <a:latin typeface="+mn-ea"/>
                <a:ea typeface="+mn-ea"/>
              </a:rPr>
              <a:t>→こうした場合は、影響する要素と因果関係を</a:t>
            </a:r>
            <a:r>
              <a:rPr lang="ja-JP" altLang="en-US" sz="4000" dirty="0">
                <a:latin typeface="+mn-ea"/>
                <a:ea typeface="+mn-ea"/>
              </a:rPr>
              <a:t>考察</a:t>
            </a:r>
            <a:r>
              <a:rPr lang="ja-JP" altLang="en-US" sz="4000" dirty="0" smtClean="0">
                <a:latin typeface="+mn-ea"/>
                <a:ea typeface="+mn-ea"/>
              </a:rPr>
              <a:t>し、偏回帰係数の解釈をうまく</a:t>
            </a:r>
            <a:r>
              <a:rPr lang="ja-JP" altLang="en-US" sz="4000" dirty="0">
                <a:latin typeface="+mn-ea"/>
                <a:ea typeface="+mn-ea"/>
              </a:rPr>
              <a:t>行</a:t>
            </a:r>
            <a:r>
              <a:rPr lang="ja-JP" altLang="en-US" sz="4000" dirty="0" smtClean="0">
                <a:latin typeface="+mn-ea"/>
                <a:ea typeface="+mn-ea"/>
              </a:rPr>
              <a:t>うことで解決できる場合も多い。</a:t>
            </a:r>
            <a:endParaRPr lang="en-US" altLang="ja-JP" sz="4000" dirty="0" smtClean="0">
              <a:latin typeface="+mn-ea"/>
              <a:ea typeface="+mn-ea"/>
            </a:endParaRPr>
          </a:p>
          <a:p>
            <a:pPr eaLnBrk="1" hangingPunct="1">
              <a:spcAft>
                <a:spcPts val="1200"/>
              </a:spcAft>
              <a:buClr>
                <a:srgbClr val="A50021"/>
              </a:buClr>
              <a:buFont typeface="Wingdings" panose="05000000000000000000" pitchFamily="2" charset="2"/>
              <a:buChar char="l"/>
            </a:pPr>
            <a:endParaRPr lang="en-US" altLang="ja-JP" sz="4000" dirty="0">
              <a:latin typeface="+mn-ea"/>
              <a:ea typeface="+mn-ea"/>
            </a:endParaRPr>
          </a:p>
          <a:p>
            <a:pPr eaLnBrk="1" hangingPunct="1">
              <a:spcAft>
                <a:spcPts val="1200"/>
              </a:spcAft>
              <a:buClr>
                <a:srgbClr val="A50021"/>
              </a:buClr>
              <a:buFont typeface="Wingdings" panose="05000000000000000000" pitchFamily="2" charset="2"/>
              <a:buChar char="l"/>
            </a:pPr>
            <a:r>
              <a:rPr lang="ja-JP" altLang="en-US" sz="4000" dirty="0">
                <a:latin typeface="+mn-ea"/>
                <a:ea typeface="+mn-ea"/>
              </a:rPr>
              <a:t>そのよう</a:t>
            </a:r>
            <a:r>
              <a:rPr lang="ja-JP" altLang="en-US" sz="4000" dirty="0" smtClean="0">
                <a:latin typeface="+mn-ea"/>
                <a:ea typeface="+mn-ea"/>
              </a:rPr>
              <a:t>な考察にはパス図が役立つ。</a:t>
            </a:r>
            <a:endParaRPr lang="en-US" altLang="ja-JP" sz="4000" dirty="0" smtClean="0">
              <a:latin typeface="+mn-ea"/>
              <a:ea typeface="+mn-ea"/>
            </a:endParaRPr>
          </a:p>
        </p:txBody>
      </p:sp>
    </p:spTree>
    <p:extLst>
      <p:ext uri="{BB962C8B-B14F-4D97-AF65-F5344CB8AC3E}">
        <p14:creationId xmlns:p14="http://schemas.microsoft.com/office/powerpoint/2010/main" val="30379644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1293824" y="1614289"/>
            <a:ext cx="15307185" cy="4100922"/>
          </a:xfrm>
          <a:prstGeom prst="rect">
            <a:avLst/>
          </a:prstGeom>
        </p:spPr>
      </p:pic>
      <p:sp>
        <p:nvSpPr>
          <p:cNvPr id="2" name="タイトル 1"/>
          <p:cNvSpPr>
            <a:spLocks noGrp="1"/>
          </p:cNvSpPr>
          <p:nvPr>
            <p:ph type="title"/>
          </p:nvPr>
        </p:nvSpPr>
        <p:spPr/>
        <p:txBody>
          <a:bodyPr/>
          <a:lstStyle/>
          <a:p>
            <a:r>
              <a:rPr kumimoji="1" lang="en-US" altLang="ja-JP" dirty="0" smtClean="0"/>
              <a:t>Python</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60</a:t>
            </a:fld>
            <a:endParaRPr lang="en-US" altLang="ja-JP" dirty="0"/>
          </a:p>
        </p:txBody>
      </p:sp>
      <p:sp>
        <p:nvSpPr>
          <p:cNvPr id="12" name="正方形/長方形 11"/>
          <p:cNvSpPr/>
          <p:nvPr/>
        </p:nvSpPr>
        <p:spPr bwMode="auto">
          <a:xfrm>
            <a:off x="191443" y="1538747"/>
            <a:ext cx="1256021" cy="612068"/>
          </a:xfrm>
          <a:prstGeom prst="rect">
            <a:avLst/>
          </a:prstGeom>
          <a:solidFill>
            <a:srgbClr val="FFFF00"/>
          </a:solidFill>
          <a:ln w="9525" cap="flat" cmpd="sng" algn="ctr">
            <a:solidFill>
              <a:schemeClr val="accent5">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3" name="テキスト ボックス 12"/>
          <p:cNvSpPr txBox="1"/>
          <p:nvPr/>
        </p:nvSpPr>
        <p:spPr>
          <a:xfrm>
            <a:off x="254509" y="1610755"/>
            <a:ext cx="1192955" cy="461665"/>
          </a:xfrm>
          <a:prstGeom prst="rect">
            <a:avLst/>
          </a:prstGeom>
          <a:noFill/>
        </p:spPr>
        <p:txBody>
          <a:bodyPr wrap="none" rtlCol="0">
            <a:spAutoFit/>
          </a:bodyPr>
          <a:lstStyle/>
          <a:p>
            <a:r>
              <a:rPr kumimoji="1" lang="en-US" altLang="ja-JP" b="1" dirty="0" smtClean="0">
                <a:latin typeface="+mj-ea"/>
                <a:ea typeface="+mj-ea"/>
              </a:rPr>
              <a:t>Cell30</a:t>
            </a:r>
            <a:endParaRPr kumimoji="1" lang="ja-JP" altLang="en-US" b="1" dirty="0">
              <a:latin typeface="+mj-ea"/>
              <a:ea typeface="+mj-ea"/>
            </a:endParaRPr>
          </a:p>
        </p:txBody>
      </p:sp>
      <p:sp>
        <p:nvSpPr>
          <p:cNvPr id="16" name="テキスト ボックス 15"/>
          <p:cNvSpPr txBox="1"/>
          <p:nvPr/>
        </p:nvSpPr>
        <p:spPr>
          <a:xfrm>
            <a:off x="5062973" y="4093680"/>
            <a:ext cx="6793766" cy="1200329"/>
          </a:xfrm>
          <a:prstGeom prst="rect">
            <a:avLst/>
          </a:prstGeom>
          <a:solidFill>
            <a:schemeClr val="bg1"/>
          </a:solidFill>
          <a:ln>
            <a:solidFill>
              <a:schemeClr val="accent4"/>
            </a:solidFill>
          </a:ln>
          <a:effectLst>
            <a:outerShdw blurRad="50800" dist="38100" dir="2700000" algn="tl" rotWithShape="0">
              <a:prstClr val="black">
                <a:alpha val="40000"/>
              </a:prstClr>
            </a:outerShdw>
          </a:effectLst>
        </p:spPr>
        <p:txBody>
          <a:bodyPr wrap="square" rtlCol="0">
            <a:spAutoFit/>
          </a:bodyPr>
          <a:lstStyle/>
          <a:p>
            <a:r>
              <a:rPr lang="ja-JP" altLang="en-US" sz="3600" dirty="0" smtClean="0">
                <a:latin typeface="+mj-ea"/>
                <a:ea typeface="+mj-ea"/>
              </a:rPr>
              <a:t>モデルの自由度つまり説明変数の個数</a:t>
            </a:r>
            <a:endParaRPr lang="en-US" altLang="ja-JP" sz="3600" dirty="0" smtClean="0">
              <a:latin typeface="+mj-ea"/>
              <a:ea typeface="+mj-ea"/>
            </a:endParaRPr>
          </a:p>
        </p:txBody>
      </p:sp>
      <p:cxnSp>
        <p:nvCxnSpPr>
          <p:cNvPr id="8" name="直線矢印コネクタ 7"/>
          <p:cNvCxnSpPr/>
          <p:nvPr/>
        </p:nvCxnSpPr>
        <p:spPr bwMode="auto">
          <a:xfrm>
            <a:off x="6634925" y="2805777"/>
            <a:ext cx="0" cy="1251507"/>
          </a:xfrm>
          <a:prstGeom prst="straightConnector1">
            <a:avLst/>
          </a:prstGeom>
          <a:solidFill>
            <a:schemeClr val="accent1"/>
          </a:solidFill>
          <a:ln w="76200" cap="flat" cmpd="sng" algn="ctr">
            <a:solidFill>
              <a:schemeClr val="accent4"/>
            </a:solidFill>
            <a:prstDash val="solid"/>
            <a:round/>
            <a:headEnd type="oval" w="med" len="med"/>
            <a:tailEnd type="oval" w="med" len="med"/>
          </a:ln>
          <a:effectLst/>
        </p:spPr>
      </p:cxnSp>
      <p:sp>
        <p:nvSpPr>
          <p:cNvPr id="17" name="角丸四角形 16"/>
          <p:cNvSpPr/>
          <p:nvPr/>
        </p:nvSpPr>
        <p:spPr>
          <a:xfrm>
            <a:off x="1421357" y="2546859"/>
            <a:ext cx="10207134" cy="258482"/>
          </a:xfrm>
          <a:prstGeom prst="round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4000">
              <a:latin typeface="+mj-ea"/>
              <a:ea typeface="+mj-ea"/>
            </a:endParaRPr>
          </a:p>
        </p:txBody>
      </p:sp>
    </p:spTree>
    <p:extLst>
      <p:ext uri="{BB962C8B-B14F-4D97-AF65-F5344CB8AC3E}">
        <p14:creationId xmlns:p14="http://schemas.microsoft.com/office/powerpoint/2010/main" val="30579151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1293824" y="1614289"/>
            <a:ext cx="15307185" cy="4100922"/>
          </a:xfrm>
          <a:prstGeom prst="rect">
            <a:avLst/>
          </a:prstGeom>
        </p:spPr>
      </p:pic>
      <p:sp>
        <p:nvSpPr>
          <p:cNvPr id="2" name="タイトル 1"/>
          <p:cNvSpPr>
            <a:spLocks noGrp="1"/>
          </p:cNvSpPr>
          <p:nvPr>
            <p:ph type="title"/>
          </p:nvPr>
        </p:nvSpPr>
        <p:spPr/>
        <p:txBody>
          <a:bodyPr/>
          <a:lstStyle/>
          <a:p>
            <a:r>
              <a:rPr kumimoji="1" lang="en-US" altLang="ja-JP" dirty="0" smtClean="0"/>
              <a:t>Python</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61</a:t>
            </a:fld>
            <a:endParaRPr lang="en-US" altLang="ja-JP" dirty="0"/>
          </a:p>
        </p:txBody>
      </p:sp>
      <p:sp>
        <p:nvSpPr>
          <p:cNvPr id="12" name="正方形/長方形 11"/>
          <p:cNvSpPr/>
          <p:nvPr/>
        </p:nvSpPr>
        <p:spPr bwMode="auto">
          <a:xfrm>
            <a:off x="191443" y="1538747"/>
            <a:ext cx="1256021" cy="612068"/>
          </a:xfrm>
          <a:prstGeom prst="rect">
            <a:avLst/>
          </a:prstGeom>
          <a:solidFill>
            <a:srgbClr val="FFFF00"/>
          </a:solidFill>
          <a:ln w="9525" cap="flat" cmpd="sng" algn="ctr">
            <a:solidFill>
              <a:schemeClr val="accent5">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3" name="テキスト ボックス 12"/>
          <p:cNvSpPr txBox="1"/>
          <p:nvPr/>
        </p:nvSpPr>
        <p:spPr>
          <a:xfrm>
            <a:off x="254509" y="1610755"/>
            <a:ext cx="1192955" cy="461665"/>
          </a:xfrm>
          <a:prstGeom prst="rect">
            <a:avLst/>
          </a:prstGeom>
          <a:noFill/>
        </p:spPr>
        <p:txBody>
          <a:bodyPr wrap="none" rtlCol="0">
            <a:spAutoFit/>
          </a:bodyPr>
          <a:lstStyle/>
          <a:p>
            <a:r>
              <a:rPr kumimoji="1" lang="en-US" altLang="ja-JP" b="1" dirty="0" smtClean="0">
                <a:latin typeface="+mj-ea"/>
                <a:ea typeface="+mj-ea"/>
              </a:rPr>
              <a:t>Cell30</a:t>
            </a:r>
            <a:endParaRPr kumimoji="1" lang="ja-JP" altLang="en-US" b="1" dirty="0">
              <a:latin typeface="+mj-ea"/>
              <a:ea typeface="+mj-ea"/>
            </a:endParaRPr>
          </a:p>
        </p:txBody>
      </p:sp>
      <p:sp>
        <p:nvSpPr>
          <p:cNvPr id="11" name="テキスト ボックス 10"/>
          <p:cNvSpPr txBox="1"/>
          <p:nvPr/>
        </p:nvSpPr>
        <p:spPr>
          <a:xfrm>
            <a:off x="4954961" y="4345708"/>
            <a:ext cx="6793766" cy="646331"/>
          </a:xfrm>
          <a:prstGeom prst="rect">
            <a:avLst/>
          </a:prstGeom>
          <a:solidFill>
            <a:schemeClr val="bg1"/>
          </a:solidFill>
          <a:ln>
            <a:solidFill>
              <a:schemeClr val="accent4"/>
            </a:solidFill>
          </a:ln>
          <a:effectLst>
            <a:outerShdw blurRad="50800" dist="38100" dir="2700000" algn="tl" rotWithShape="0">
              <a:prstClr val="black">
                <a:alpha val="40000"/>
              </a:prstClr>
            </a:outerShdw>
          </a:effectLst>
        </p:spPr>
        <p:txBody>
          <a:bodyPr wrap="square" rtlCol="0">
            <a:spAutoFit/>
          </a:bodyPr>
          <a:lstStyle/>
          <a:p>
            <a:r>
              <a:rPr lang="en-US" altLang="ja-JP" sz="3600" dirty="0">
                <a:latin typeface="+mj-ea"/>
                <a:ea typeface="+mj-ea"/>
              </a:rPr>
              <a:t>t</a:t>
            </a:r>
            <a:r>
              <a:rPr lang="ja-JP" altLang="en-US" sz="3600" dirty="0" smtClean="0">
                <a:latin typeface="+mj-ea"/>
                <a:ea typeface="+mj-ea"/>
              </a:rPr>
              <a:t>分布の上側</a:t>
            </a:r>
            <a:r>
              <a:rPr lang="en-US" altLang="ja-JP" sz="3600" dirty="0" smtClean="0">
                <a:latin typeface="+mj-ea"/>
                <a:ea typeface="+mj-ea"/>
              </a:rPr>
              <a:t>2.5%</a:t>
            </a:r>
            <a:r>
              <a:rPr lang="ja-JP" altLang="en-US" sz="3600" dirty="0" smtClean="0">
                <a:latin typeface="+mj-ea"/>
                <a:ea typeface="+mj-ea"/>
              </a:rPr>
              <a:t>点</a:t>
            </a:r>
            <a:endParaRPr lang="en-US" altLang="ja-JP" sz="3600" dirty="0" smtClean="0">
              <a:latin typeface="+mj-ea"/>
              <a:ea typeface="+mj-ea"/>
            </a:endParaRPr>
          </a:p>
        </p:txBody>
      </p:sp>
      <p:cxnSp>
        <p:nvCxnSpPr>
          <p:cNvPr id="14" name="直線矢印コネクタ 13"/>
          <p:cNvCxnSpPr/>
          <p:nvPr/>
        </p:nvCxnSpPr>
        <p:spPr bwMode="auto">
          <a:xfrm>
            <a:off x="6526913" y="3057805"/>
            <a:ext cx="0" cy="1251507"/>
          </a:xfrm>
          <a:prstGeom prst="straightConnector1">
            <a:avLst/>
          </a:prstGeom>
          <a:solidFill>
            <a:schemeClr val="accent1"/>
          </a:solidFill>
          <a:ln w="76200" cap="flat" cmpd="sng" algn="ctr">
            <a:solidFill>
              <a:schemeClr val="accent4"/>
            </a:solidFill>
            <a:prstDash val="solid"/>
            <a:round/>
            <a:headEnd type="oval" w="med" len="med"/>
            <a:tailEnd type="oval" w="med" len="med"/>
          </a:ln>
          <a:effectLst/>
        </p:spPr>
      </p:cxnSp>
      <p:sp>
        <p:nvSpPr>
          <p:cNvPr id="15" name="角丸四角形 14"/>
          <p:cNvSpPr/>
          <p:nvPr/>
        </p:nvSpPr>
        <p:spPr>
          <a:xfrm>
            <a:off x="1313345" y="2798887"/>
            <a:ext cx="10207134" cy="258482"/>
          </a:xfrm>
          <a:prstGeom prst="round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4000">
              <a:latin typeface="+mj-ea"/>
              <a:ea typeface="+mj-ea"/>
            </a:endParaRPr>
          </a:p>
        </p:txBody>
      </p:sp>
      <p:pic>
        <p:nvPicPr>
          <p:cNvPr id="18" name="図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675" y="7114578"/>
            <a:ext cx="11802122" cy="771263"/>
          </a:xfrm>
          <a:prstGeom prst="rect">
            <a:avLst/>
          </a:prstGeom>
        </p:spPr>
      </p:pic>
      <p:sp>
        <p:nvSpPr>
          <p:cNvPr id="19" name="角丸四角形 18"/>
          <p:cNvSpPr/>
          <p:nvPr/>
        </p:nvSpPr>
        <p:spPr>
          <a:xfrm>
            <a:off x="4079875" y="6831335"/>
            <a:ext cx="2664296" cy="1374179"/>
          </a:xfrm>
          <a:prstGeom prst="roundRect">
            <a:avLst/>
          </a:prstGeom>
          <a:noFill/>
          <a:ln w="571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4000">
              <a:latin typeface="+mj-ea"/>
              <a:ea typeface="+mj-ea"/>
            </a:endParaRPr>
          </a:p>
        </p:txBody>
      </p:sp>
    </p:spTree>
    <p:extLst>
      <p:ext uri="{BB962C8B-B14F-4D97-AF65-F5344CB8AC3E}">
        <p14:creationId xmlns:p14="http://schemas.microsoft.com/office/powerpoint/2010/main" val="39092665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1293824" y="1614289"/>
            <a:ext cx="15307185" cy="4100922"/>
          </a:xfrm>
          <a:prstGeom prst="rect">
            <a:avLst/>
          </a:prstGeom>
        </p:spPr>
      </p:pic>
      <p:sp>
        <p:nvSpPr>
          <p:cNvPr id="2" name="タイトル 1"/>
          <p:cNvSpPr>
            <a:spLocks noGrp="1"/>
          </p:cNvSpPr>
          <p:nvPr>
            <p:ph type="title"/>
          </p:nvPr>
        </p:nvSpPr>
        <p:spPr/>
        <p:txBody>
          <a:bodyPr/>
          <a:lstStyle/>
          <a:p>
            <a:r>
              <a:rPr kumimoji="1" lang="en-US" altLang="ja-JP" dirty="0" smtClean="0"/>
              <a:t>Python</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62</a:t>
            </a:fld>
            <a:endParaRPr lang="en-US" altLang="ja-JP" dirty="0"/>
          </a:p>
        </p:txBody>
      </p:sp>
      <p:sp>
        <p:nvSpPr>
          <p:cNvPr id="12" name="正方形/長方形 11"/>
          <p:cNvSpPr/>
          <p:nvPr/>
        </p:nvSpPr>
        <p:spPr bwMode="auto">
          <a:xfrm>
            <a:off x="191443" y="1538747"/>
            <a:ext cx="1256021" cy="612068"/>
          </a:xfrm>
          <a:prstGeom prst="rect">
            <a:avLst/>
          </a:prstGeom>
          <a:solidFill>
            <a:srgbClr val="FFFF00"/>
          </a:solidFill>
          <a:ln w="9525" cap="flat" cmpd="sng" algn="ctr">
            <a:solidFill>
              <a:schemeClr val="accent5">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3" name="テキスト ボックス 12"/>
          <p:cNvSpPr txBox="1"/>
          <p:nvPr/>
        </p:nvSpPr>
        <p:spPr>
          <a:xfrm>
            <a:off x="254509" y="1610755"/>
            <a:ext cx="1192955" cy="461665"/>
          </a:xfrm>
          <a:prstGeom prst="rect">
            <a:avLst/>
          </a:prstGeom>
          <a:noFill/>
        </p:spPr>
        <p:txBody>
          <a:bodyPr wrap="none" rtlCol="0">
            <a:spAutoFit/>
          </a:bodyPr>
          <a:lstStyle/>
          <a:p>
            <a:r>
              <a:rPr kumimoji="1" lang="en-US" altLang="ja-JP" b="1" dirty="0" smtClean="0">
                <a:latin typeface="+mj-ea"/>
                <a:ea typeface="+mj-ea"/>
              </a:rPr>
              <a:t>Cell30</a:t>
            </a:r>
            <a:endParaRPr kumimoji="1" lang="ja-JP" altLang="en-US" b="1" dirty="0">
              <a:latin typeface="+mj-ea"/>
              <a:ea typeface="+mj-ea"/>
            </a:endParaRPr>
          </a:p>
        </p:txBody>
      </p:sp>
      <p:sp>
        <p:nvSpPr>
          <p:cNvPr id="16" name="テキスト ボックス 15"/>
          <p:cNvSpPr txBox="1"/>
          <p:nvPr/>
        </p:nvSpPr>
        <p:spPr>
          <a:xfrm>
            <a:off x="4931181" y="4672836"/>
            <a:ext cx="6793766" cy="646331"/>
          </a:xfrm>
          <a:prstGeom prst="rect">
            <a:avLst/>
          </a:prstGeom>
          <a:solidFill>
            <a:schemeClr val="bg1"/>
          </a:solidFill>
          <a:ln>
            <a:solidFill>
              <a:schemeClr val="accent4"/>
            </a:solidFill>
          </a:ln>
          <a:effectLst>
            <a:outerShdw blurRad="50800" dist="38100" dir="2700000" algn="tl" rotWithShape="0">
              <a:prstClr val="black">
                <a:alpha val="40000"/>
              </a:prstClr>
            </a:outerShdw>
          </a:effectLst>
        </p:spPr>
        <p:txBody>
          <a:bodyPr wrap="square" rtlCol="0">
            <a:spAutoFit/>
          </a:bodyPr>
          <a:lstStyle/>
          <a:p>
            <a:r>
              <a:rPr lang="ja-JP" altLang="en-US" sz="3600" dirty="0" smtClean="0">
                <a:latin typeface="+mj-ea"/>
                <a:ea typeface="+mj-ea"/>
              </a:rPr>
              <a:t>説明変数の平均</a:t>
            </a:r>
            <a:endParaRPr lang="en-US" altLang="ja-JP" sz="3600" dirty="0" smtClean="0">
              <a:latin typeface="+mj-ea"/>
              <a:ea typeface="+mj-ea"/>
            </a:endParaRPr>
          </a:p>
        </p:txBody>
      </p:sp>
      <p:cxnSp>
        <p:nvCxnSpPr>
          <p:cNvPr id="17" name="直線矢印コネクタ 16"/>
          <p:cNvCxnSpPr/>
          <p:nvPr/>
        </p:nvCxnSpPr>
        <p:spPr bwMode="auto">
          <a:xfrm>
            <a:off x="6503133" y="3384933"/>
            <a:ext cx="0" cy="1251507"/>
          </a:xfrm>
          <a:prstGeom prst="straightConnector1">
            <a:avLst/>
          </a:prstGeom>
          <a:solidFill>
            <a:schemeClr val="accent1"/>
          </a:solidFill>
          <a:ln w="76200" cap="flat" cmpd="sng" algn="ctr">
            <a:solidFill>
              <a:schemeClr val="accent4"/>
            </a:solidFill>
            <a:prstDash val="solid"/>
            <a:round/>
            <a:headEnd type="oval" w="med" len="med"/>
            <a:tailEnd type="oval" w="med" len="med"/>
          </a:ln>
          <a:effectLst/>
        </p:spPr>
      </p:cxnSp>
      <p:sp>
        <p:nvSpPr>
          <p:cNvPr id="20" name="角丸四角形 19"/>
          <p:cNvSpPr/>
          <p:nvPr/>
        </p:nvSpPr>
        <p:spPr>
          <a:xfrm>
            <a:off x="1289565" y="3126015"/>
            <a:ext cx="10207134" cy="258482"/>
          </a:xfrm>
          <a:prstGeom prst="round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4000">
              <a:latin typeface="+mj-ea"/>
              <a:ea typeface="+mj-ea"/>
            </a:endParaRPr>
          </a:p>
        </p:txBody>
      </p:sp>
    </p:spTree>
    <p:extLst>
      <p:ext uri="{BB962C8B-B14F-4D97-AF65-F5344CB8AC3E}">
        <p14:creationId xmlns:p14="http://schemas.microsoft.com/office/powerpoint/2010/main" val="19747686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1426831" y="1534085"/>
            <a:ext cx="8464536" cy="3929097"/>
          </a:xfrm>
          <a:prstGeom prst="rect">
            <a:avLst/>
          </a:prstGeom>
        </p:spPr>
      </p:pic>
      <p:sp>
        <p:nvSpPr>
          <p:cNvPr id="2" name="タイトル 1"/>
          <p:cNvSpPr>
            <a:spLocks noGrp="1"/>
          </p:cNvSpPr>
          <p:nvPr>
            <p:ph type="title"/>
          </p:nvPr>
        </p:nvSpPr>
        <p:spPr/>
        <p:txBody>
          <a:bodyPr/>
          <a:lstStyle/>
          <a:p>
            <a:r>
              <a:rPr kumimoji="1" lang="en-US" altLang="ja-JP" dirty="0" smtClean="0"/>
              <a:t>Python</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63</a:t>
            </a:fld>
            <a:endParaRPr lang="en-US" altLang="ja-JP" dirty="0"/>
          </a:p>
        </p:txBody>
      </p:sp>
      <p:sp>
        <p:nvSpPr>
          <p:cNvPr id="12" name="正方形/長方形 11"/>
          <p:cNvSpPr/>
          <p:nvPr/>
        </p:nvSpPr>
        <p:spPr bwMode="auto">
          <a:xfrm>
            <a:off x="191443" y="1538747"/>
            <a:ext cx="1256021" cy="612068"/>
          </a:xfrm>
          <a:prstGeom prst="rect">
            <a:avLst/>
          </a:prstGeom>
          <a:solidFill>
            <a:srgbClr val="FFFF00"/>
          </a:solidFill>
          <a:ln w="9525" cap="flat" cmpd="sng" algn="ctr">
            <a:solidFill>
              <a:schemeClr val="accent5">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3" name="テキスト ボックス 12"/>
          <p:cNvSpPr txBox="1"/>
          <p:nvPr/>
        </p:nvSpPr>
        <p:spPr>
          <a:xfrm>
            <a:off x="254509" y="1610755"/>
            <a:ext cx="1192955" cy="461665"/>
          </a:xfrm>
          <a:prstGeom prst="rect">
            <a:avLst/>
          </a:prstGeom>
          <a:noFill/>
        </p:spPr>
        <p:txBody>
          <a:bodyPr wrap="none" rtlCol="0">
            <a:spAutoFit/>
          </a:bodyPr>
          <a:lstStyle/>
          <a:p>
            <a:r>
              <a:rPr kumimoji="1" lang="en-US" altLang="ja-JP" b="1" dirty="0" smtClean="0">
                <a:latin typeface="+mj-ea"/>
                <a:ea typeface="+mj-ea"/>
              </a:rPr>
              <a:t>Cell31</a:t>
            </a:r>
            <a:endParaRPr kumimoji="1" lang="ja-JP" altLang="en-US" b="1" dirty="0">
              <a:latin typeface="+mj-ea"/>
              <a:ea typeface="+mj-ea"/>
            </a:endParaRPr>
          </a:p>
        </p:txBody>
      </p:sp>
      <p:sp>
        <p:nvSpPr>
          <p:cNvPr id="18" name="角丸四角形 17"/>
          <p:cNvSpPr/>
          <p:nvPr/>
        </p:nvSpPr>
        <p:spPr>
          <a:xfrm>
            <a:off x="1452258" y="2690875"/>
            <a:ext cx="9482708" cy="324036"/>
          </a:xfrm>
          <a:prstGeom prst="roundRect">
            <a:avLst/>
          </a:prstGeom>
          <a:noFill/>
          <a:ln w="571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4000">
              <a:latin typeface="+mj-ea"/>
              <a:ea typeface="+mj-ea"/>
            </a:endParaRPr>
          </a:p>
        </p:txBody>
      </p:sp>
      <p:sp>
        <p:nvSpPr>
          <p:cNvPr id="19" name="テキスト ボックス 18"/>
          <p:cNvSpPr txBox="1"/>
          <p:nvPr/>
        </p:nvSpPr>
        <p:spPr>
          <a:xfrm>
            <a:off x="11460695" y="1634306"/>
            <a:ext cx="3755581" cy="2308324"/>
          </a:xfrm>
          <a:prstGeom prst="rect">
            <a:avLst/>
          </a:prstGeom>
          <a:solidFill>
            <a:schemeClr val="bg1"/>
          </a:solidFill>
          <a:ln>
            <a:solidFill>
              <a:schemeClr val="accent4"/>
            </a:solidFill>
          </a:ln>
          <a:effectLst>
            <a:outerShdw blurRad="50800" dist="38100" dir="2700000" algn="tl" rotWithShape="0">
              <a:prstClr val="black">
                <a:alpha val="40000"/>
              </a:prstClr>
            </a:outerShdw>
          </a:effectLst>
        </p:spPr>
        <p:txBody>
          <a:bodyPr wrap="square" rtlCol="0">
            <a:spAutoFit/>
          </a:bodyPr>
          <a:lstStyle/>
          <a:p>
            <a:r>
              <a:rPr lang="ja-JP" altLang="en-US" sz="3600" dirty="0" smtClean="0">
                <a:latin typeface="+mj-ea"/>
                <a:ea typeface="+mj-ea"/>
              </a:rPr>
              <a:t>問題で与えられた値のうち、</a:t>
            </a:r>
            <a:endParaRPr lang="en-US" altLang="ja-JP" sz="3600" dirty="0" smtClean="0">
              <a:latin typeface="+mj-ea"/>
              <a:ea typeface="+mj-ea"/>
            </a:endParaRPr>
          </a:p>
          <a:p>
            <a:r>
              <a:rPr lang="ja-JP" altLang="en-US" sz="3600" dirty="0" smtClean="0">
                <a:latin typeface="+mj-ea"/>
                <a:ea typeface="+mj-ea"/>
              </a:rPr>
              <a:t>選択された説明変数のみの値</a:t>
            </a:r>
            <a:endParaRPr lang="en-US" altLang="ja-JP" sz="3600" dirty="0" smtClean="0">
              <a:latin typeface="+mj-ea"/>
              <a:ea typeface="+mj-ea"/>
            </a:endParaRPr>
          </a:p>
        </p:txBody>
      </p:sp>
      <p:cxnSp>
        <p:nvCxnSpPr>
          <p:cNvPr id="20" name="直線矢印コネクタ 19"/>
          <p:cNvCxnSpPr>
            <a:stCxn id="18" idx="3"/>
          </p:cNvCxnSpPr>
          <p:nvPr/>
        </p:nvCxnSpPr>
        <p:spPr bwMode="auto">
          <a:xfrm>
            <a:off x="10934966" y="2852893"/>
            <a:ext cx="453721" cy="18002"/>
          </a:xfrm>
          <a:prstGeom prst="straightConnector1">
            <a:avLst/>
          </a:prstGeom>
          <a:solidFill>
            <a:schemeClr val="accent1"/>
          </a:solidFill>
          <a:ln w="76200" cap="flat" cmpd="sng" algn="ctr">
            <a:solidFill>
              <a:schemeClr val="accent4"/>
            </a:solidFill>
            <a:prstDash val="solid"/>
            <a:round/>
            <a:headEnd type="oval" w="med" len="med"/>
            <a:tailEnd type="oval" w="med" len="med"/>
          </a:ln>
          <a:effectLst/>
        </p:spPr>
      </p:cxnSp>
    </p:spTree>
    <p:extLst>
      <p:ext uri="{BB962C8B-B14F-4D97-AF65-F5344CB8AC3E}">
        <p14:creationId xmlns:p14="http://schemas.microsoft.com/office/powerpoint/2010/main" val="9173566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1339455" y="1574751"/>
            <a:ext cx="13171665" cy="5688632"/>
          </a:xfrm>
          <a:prstGeom prst="rect">
            <a:avLst/>
          </a:prstGeom>
        </p:spPr>
      </p:pic>
      <p:sp>
        <p:nvSpPr>
          <p:cNvPr id="2" name="タイトル 1"/>
          <p:cNvSpPr>
            <a:spLocks noGrp="1"/>
          </p:cNvSpPr>
          <p:nvPr>
            <p:ph type="title"/>
          </p:nvPr>
        </p:nvSpPr>
        <p:spPr/>
        <p:txBody>
          <a:bodyPr/>
          <a:lstStyle/>
          <a:p>
            <a:r>
              <a:rPr kumimoji="1" lang="en-US" altLang="ja-JP" dirty="0" smtClean="0"/>
              <a:t>Python</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64</a:t>
            </a:fld>
            <a:endParaRPr lang="en-US" altLang="ja-JP" dirty="0"/>
          </a:p>
        </p:txBody>
      </p:sp>
      <p:sp>
        <p:nvSpPr>
          <p:cNvPr id="12" name="正方形/長方形 11"/>
          <p:cNvSpPr/>
          <p:nvPr/>
        </p:nvSpPr>
        <p:spPr bwMode="auto">
          <a:xfrm>
            <a:off x="191443" y="1538747"/>
            <a:ext cx="1256021" cy="612068"/>
          </a:xfrm>
          <a:prstGeom prst="rect">
            <a:avLst/>
          </a:prstGeom>
          <a:solidFill>
            <a:srgbClr val="FFFF00"/>
          </a:solidFill>
          <a:ln w="9525" cap="flat" cmpd="sng" algn="ctr">
            <a:solidFill>
              <a:schemeClr val="accent5">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3" name="テキスト ボックス 12"/>
          <p:cNvSpPr txBox="1"/>
          <p:nvPr/>
        </p:nvSpPr>
        <p:spPr>
          <a:xfrm>
            <a:off x="254509" y="1610755"/>
            <a:ext cx="1192955" cy="461665"/>
          </a:xfrm>
          <a:prstGeom prst="rect">
            <a:avLst/>
          </a:prstGeom>
          <a:noFill/>
        </p:spPr>
        <p:txBody>
          <a:bodyPr wrap="none" rtlCol="0">
            <a:spAutoFit/>
          </a:bodyPr>
          <a:lstStyle/>
          <a:p>
            <a:r>
              <a:rPr kumimoji="1" lang="en-US" altLang="ja-JP" b="1" dirty="0" smtClean="0">
                <a:latin typeface="+mj-ea"/>
                <a:ea typeface="+mj-ea"/>
              </a:rPr>
              <a:t>Cell32</a:t>
            </a:r>
            <a:endParaRPr kumimoji="1" lang="ja-JP" altLang="en-US" b="1" dirty="0">
              <a:latin typeface="+mj-ea"/>
              <a:ea typeface="+mj-ea"/>
            </a:endParaRPr>
          </a:p>
        </p:txBody>
      </p:sp>
      <p:sp>
        <p:nvSpPr>
          <p:cNvPr id="18" name="角丸四角形 17"/>
          <p:cNvSpPr/>
          <p:nvPr/>
        </p:nvSpPr>
        <p:spPr>
          <a:xfrm>
            <a:off x="1452258" y="2978907"/>
            <a:ext cx="9482708" cy="324036"/>
          </a:xfrm>
          <a:prstGeom prst="roundRect">
            <a:avLst/>
          </a:prstGeom>
          <a:noFill/>
          <a:ln w="571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4000">
              <a:latin typeface="+mj-ea"/>
              <a:ea typeface="+mj-ea"/>
            </a:endParaRPr>
          </a:p>
        </p:txBody>
      </p:sp>
      <mc:AlternateContent xmlns:mc="http://schemas.openxmlformats.org/markup-compatibility/2006" xmlns:a14="http://schemas.microsoft.com/office/drawing/2010/main">
        <mc:Choice Requires="a14">
          <p:sp>
            <p:nvSpPr>
              <p:cNvPr id="19" name="テキスト ボックス 18"/>
              <p:cNvSpPr txBox="1"/>
              <p:nvPr/>
            </p:nvSpPr>
            <p:spPr>
              <a:xfrm>
                <a:off x="11460695" y="1718767"/>
                <a:ext cx="3755581" cy="4524315"/>
              </a:xfrm>
              <a:prstGeom prst="rect">
                <a:avLst/>
              </a:prstGeom>
              <a:solidFill>
                <a:schemeClr val="bg1"/>
              </a:solidFill>
              <a:ln>
                <a:solidFill>
                  <a:schemeClr val="accent4"/>
                </a:solidFill>
              </a:ln>
              <a:effectLst>
                <a:outerShdw blurRad="50800" dist="38100" dir="2700000" algn="tl" rotWithShape="0">
                  <a:prstClr val="black">
                    <a:alpha val="40000"/>
                  </a:prstClr>
                </a:outerShdw>
              </a:effectLst>
            </p:spPr>
            <p:txBody>
              <a:bodyPr wrap="square" rtlCol="0">
                <a:spAutoFit/>
              </a:bodyPr>
              <a:lstStyle/>
              <a:p>
                <a:r>
                  <a:rPr lang="en-US" altLang="ja-JP" sz="3200" dirty="0" smtClean="0">
                    <a:latin typeface="+mj-ea"/>
                    <a:ea typeface="+mj-ea"/>
                  </a:rPr>
                  <a:t>X</a:t>
                </a:r>
                <a:r>
                  <a:rPr lang="ja-JP" altLang="en-US" sz="3200" dirty="0" smtClean="0">
                    <a:latin typeface="+mj-ea"/>
                    <a:ea typeface="+mj-ea"/>
                  </a:rPr>
                  <a:t>の値からなるベクトルと、定数項と偏回帰係数からなるベクトルの内積を取っています。つまり重回帰分析の式の値を計算しており、これが</a:t>
                </a:r>
                <a14:m>
                  <m:oMath xmlns:m="http://schemas.openxmlformats.org/officeDocument/2006/math">
                    <m:r>
                      <a:rPr lang="en-US" altLang="ja-JP" sz="3200" b="0" i="1" smtClean="0">
                        <a:latin typeface="Cambria Math" panose="02040503050406030204" pitchFamily="18" charset="0"/>
                        <a:ea typeface="+mj-ea"/>
                      </a:rPr>
                      <m:t>𝑦</m:t>
                    </m:r>
                  </m:oMath>
                </a14:m>
                <a:r>
                  <a:rPr lang="ja-JP" altLang="en-US" sz="3200" dirty="0" smtClean="0">
                    <a:latin typeface="+mj-ea"/>
                    <a:ea typeface="+mj-ea"/>
                  </a:rPr>
                  <a:t>の推定値です。</a:t>
                </a:r>
                <a:endParaRPr lang="en-US" altLang="ja-JP" sz="3200" dirty="0" smtClean="0">
                  <a:latin typeface="+mj-ea"/>
                  <a:ea typeface="+mj-ea"/>
                </a:endParaRPr>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11460695" y="1718767"/>
                <a:ext cx="3755581" cy="4524315"/>
              </a:xfrm>
              <a:prstGeom prst="rect">
                <a:avLst/>
              </a:prstGeom>
              <a:blipFill rotWithShape="0">
                <a:blip r:embed="rId3"/>
                <a:stretch>
                  <a:fillRect/>
                </a:stretch>
              </a:blipFill>
              <a:ln>
                <a:solidFill>
                  <a:schemeClr val="accent4"/>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20" name="直線矢印コネクタ 19"/>
          <p:cNvCxnSpPr>
            <a:stCxn id="18" idx="3"/>
          </p:cNvCxnSpPr>
          <p:nvPr/>
        </p:nvCxnSpPr>
        <p:spPr bwMode="auto">
          <a:xfrm>
            <a:off x="10934966" y="3140925"/>
            <a:ext cx="453721" cy="18002"/>
          </a:xfrm>
          <a:prstGeom prst="straightConnector1">
            <a:avLst/>
          </a:prstGeom>
          <a:solidFill>
            <a:schemeClr val="accent1"/>
          </a:solidFill>
          <a:ln w="76200" cap="flat" cmpd="sng" algn="ctr">
            <a:solidFill>
              <a:schemeClr val="accent4"/>
            </a:solidFill>
            <a:prstDash val="solid"/>
            <a:round/>
            <a:headEnd type="oval" w="med" len="med"/>
            <a:tailEnd type="oval" w="med" len="med"/>
          </a:ln>
          <a:effectLst/>
        </p:spPr>
      </p:cxnSp>
    </p:spTree>
    <p:extLst>
      <p:ext uri="{BB962C8B-B14F-4D97-AF65-F5344CB8AC3E}">
        <p14:creationId xmlns:p14="http://schemas.microsoft.com/office/powerpoint/2010/main" val="42125153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1339455" y="1574751"/>
            <a:ext cx="13171665" cy="5688632"/>
          </a:xfrm>
          <a:prstGeom prst="rect">
            <a:avLst/>
          </a:prstGeom>
        </p:spPr>
      </p:pic>
      <p:sp>
        <p:nvSpPr>
          <p:cNvPr id="2" name="タイトル 1"/>
          <p:cNvSpPr>
            <a:spLocks noGrp="1"/>
          </p:cNvSpPr>
          <p:nvPr>
            <p:ph type="title"/>
          </p:nvPr>
        </p:nvSpPr>
        <p:spPr/>
        <p:txBody>
          <a:bodyPr/>
          <a:lstStyle/>
          <a:p>
            <a:r>
              <a:rPr kumimoji="1" lang="en-US" altLang="ja-JP" dirty="0" smtClean="0"/>
              <a:t>Python</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65</a:t>
            </a:fld>
            <a:endParaRPr lang="en-US" altLang="ja-JP" dirty="0"/>
          </a:p>
        </p:txBody>
      </p:sp>
      <p:sp>
        <p:nvSpPr>
          <p:cNvPr id="12" name="正方形/長方形 11"/>
          <p:cNvSpPr/>
          <p:nvPr/>
        </p:nvSpPr>
        <p:spPr bwMode="auto">
          <a:xfrm>
            <a:off x="191443" y="1538747"/>
            <a:ext cx="1256021" cy="612068"/>
          </a:xfrm>
          <a:prstGeom prst="rect">
            <a:avLst/>
          </a:prstGeom>
          <a:solidFill>
            <a:srgbClr val="FFFF00"/>
          </a:solidFill>
          <a:ln w="9525" cap="flat" cmpd="sng" algn="ctr">
            <a:solidFill>
              <a:schemeClr val="accent5">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3" name="テキスト ボックス 12"/>
          <p:cNvSpPr txBox="1"/>
          <p:nvPr/>
        </p:nvSpPr>
        <p:spPr>
          <a:xfrm>
            <a:off x="254509" y="1610755"/>
            <a:ext cx="1192955" cy="461665"/>
          </a:xfrm>
          <a:prstGeom prst="rect">
            <a:avLst/>
          </a:prstGeom>
          <a:noFill/>
        </p:spPr>
        <p:txBody>
          <a:bodyPr wrap="none" rtlCol="0">
            <a:spAutoFit/>
          </a:bodyPr>
          <a:lstStyle/>
          <a:p>
            <a:r>
              <a:rPr kumimoji="1" lang="en-US" altLang="ja-JP" b="1" dirty="0" smtClean="0">
                <a:latin typeface="+mj-ea"/>
                <a:ea typeface="+mj-ea"/>
              </a:rPr>
              <a:t>Cell32</a:t>
            </a:r>
            <a:endParaRPr kumimoji="1" lang="ja-JP" altLang="en-US" b="1" dirty="0">
              <a:latin typeface="+mj-ea"/>
              <a:ea typeface="+mj-ea"/>
            </a:endParaRPr>
          </a:p>
        </p:txBody>
      </p:sp>
      <p:sp>
        <p:nvSpPr>
          <p:cNvPr id="18" name="角丸四角形 17"/>
          <p:cNvSpPr/>
          <p:nvPr/>
        </p:nvSpPr>
        <p:spPr>
          <a:xfrm>
            <a:off x="1452258" y="3338947"/>
            <a:ext cx="9482708" cy="324036"/>
          </a:xfrm>
          <a:prstGeom prst="roundRect">
            <a:avLst/>
          </a:prstGeom>
          <a:noFill/>
          <a:ln w="571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4000">
              <a:latin typeface="+mj-ea"/>
              <a:ea typeface="+mj-ea"/>
            </a:endParaRPr>
          </a:p>
        </p:txBody>
      </p:sp>
      <p:sp>
        <p:nvSpPr>
          <p:cNvPr id="19" name="テキスト ボックス 18"/>
          <p:cNvSpPr txBox="1"/>
          <p:nvPr/>
        </p:nvSpPr>
        <p:spPr>
          <a:xfrm>
            <a:off x="11460695" y="3160668"/>
            <a:ext cx="3755581" cy="646331"/>
          </a:xfrm>
          <a:prstGeom prst="rect">
            <a:avLst/>
          </a:prstGeom>
          <a:solidFill>
            <a:schemeClr val="bg1"/>
          </a:solidFill>
          <a:ln>
            <a:solidFill>
              <a:schemeClr val="accent4"/>
            </a:solidFill>
          </a:ln>
          <a:effectLst>
            <a:outerShdw blurRad="50800" dist="38100" dir="2700000" algn="tl" rotWithShape="0">
              <a:prstClr val="black">
                <a:alpha val="40000"/>
              </a:prstClr>
            </a:outerShdw>
          </a:effectLst>
        </p:spPr>
        <p:txBody>
          <a:bodyPr wrap="square" rtlCol="0">
            <a:spAutoFit/>
          </a:bodyPr>
          <a:lstStyle/>
          <a:p>
            <a:r>
              <a:rPr lang="en-US" altLang="ja-JP" sz="3600" dirty="0" smtClean="0">
                <a:latin typeface="+mj-ea"/>
                <a:ea typeface="+mj-ea"/>
              </a:rPr>
              <a:t>Y</a:t>
            </a:r>
            <a:r>
              <a:rPr lang="ja-JP" altLang="en-US" sz="3600" dirty="0" smtClean="0">
                <a:latin typeface="+mj-ea"/>
                <a:ea typeface="+mj-ea"/>
              </a:rPr>
              <a:t>の推定値</a:t>
            </a:r>
            <a:endParaRPr lang="en-US" altLang="ja-JP" sz="3600" dirty="0" smtClean="0">
              <a:latin typeface="+mj-ea"/>
              <a:ea typeface="+mj-ea"/>
            </a:endParaRPr>
          </a:p>
        </p:txBody>
      </p:sp>
      <p:cxnSp>
        <p:nvCxnSpPr>
          <p:cNvPr id="20" name="直線矢印コネクタ 19"/>
          <p:cNvCxnSpPr>
            <a:stCxn id="18" idx="3"/>
          </p:cNvCxnSpPr>
          <p:nvPr/>
        </p:nvCxnSpPr>
        <p:spPr bwMode="auto">
          <a:xfrm>
            <a:off x="10934966" y="3500965"/>
            <a:ext cx="453721" cy="18002"/>
          </a:xfrm>
          <a:prstGeom prst="straightConnector1">
            <a:avLst/>
          </a:prstGeom>
          <a:solidFill>
            <a:schemeClr val="accent1"/>
          </a:solidFill>
          <a:ln w="76200" cap="flat" cmpd="sng" algn="ctr">
            <a:solidFill>
              <a:schemeClr val="accent4"/>
            </a:solidFill>
            <a:prstDash val="solid"/>
            <a:round/>
            <a:headEnd type="oval" w="med" len="med"/>
            <a:tailEnd type="oval" w="med" len="med"/>
          </a:ln>
          <a:effectLst/>
        </p:spPr>
      </p:cxnSp>
    </p:spTree>
    <p:extLst>
      <p:ext uri="{BB962C8B-B14F-4D97-AF65-F5344CB8AC3E}">
        <p14:creationId xmlns:p14="http://schemas.microsoft.com/office/powerpoint/2010/main" val="33638414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1339455" y="1574751"/>
            <a:ext cx="13171665" cy="5688632"/>
          </a:xfrm>
          <a:prstGeom prst="rect">
            <a:avLst/>
          </a:prstGeom>
        </p:spPr>
      </p:pic>
      <p:sp>
        <p:nvSpPr>
          <p:cNvPr id="2" name="タイトル 1"/>
          <p:cNvSpPr>
            <a:spLocks noGrp="1"/>
          </p:cNvSpPr>
          <p:nvPr>
            <p:ph type="title"/>
          </p:nvPr>
        </p:nvSpPr>
        <p:spPr/>
        <p:txBody>
          <a:bodyPr/>
          <a:lstStyle/>
          <a:p>
            <a:r>
              <a:rPr kumimoji="1" lang="en-US" altLang="ja-JP" dirty="0" smtClean="0"/>
              <a:t>Python</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66</a:t>
            </a:fld>
            <a:endParaRPr lang="en-US" altLang="ja-JP" dirty="0"/>
          </a:p>
        </p:txBody>
      </p:sp>
      <p:sp>
        <p:nvSpPr>
          <p:cNvPr id="12" name="正方形/長方形 11"/>
          <p:cNvSpPr/>
          <p:nvPr/>
        </p:nvSpPr>
        <p:spPr bwMode="auto">
          <a:xfrm>
            <a:off x="191443" y="1538747"/>
            <a:ext cx="1256021" cy="612068"/>
          </a:xfrm>
          <a:prstGeom prst="rect">
            <a:avLst/>
          </a:prstGeom>
          <a:solidFill>
            <a:srgbClr val="FFFF00"/>
          </a:solidFill>
          <a:ln w="9525" cap="flat" cmpd="sng" algn="ctr">
            <a:solidFill>
              <a:schemeClr val="accent5">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3" name="テキスト ボックス 12"/>
          <p:cNvSpPr txBox="1"/>
          <p:nvPr/>
        </p:nvSpPr>
        <p:spPr>
          <a:xfrm>
            <a:off x="254509" y="1610755"/>
            <a:ext cx="1192955" cy="461665"/>
          </a:xfrm>
          <a:prstGeom prst="rect">
            <a:avLst/>
          </a:prstGeom>
          <a:noFill/>
        </p:spPr>
        <p:txBody>
          <a:bodyPr wrap="none" rtlCol="0">
            <a:spAutoFit/>
          </a:bodyPr>
          <a:lstStyle/>
          <a:p>
            <a:r>
              <a:rPr kumimoji="1" lang="en-US" altLang="ja-JP" b="1" dirty="0" smtClean="0">
                <a:latin typeface="+mj-ea"/>
                <a:ea typeface="+mj-ea"/>
              </a:rPr>
              <a:t>Cell32</a:t>
            </a:r>
            <a:endParaRPr kumimoji="1" lang="ja-JP" altLang="en-US" b="1" dirty="0">
              <a:latin typeface="+mj-ea"/>
              <a:ea typeface="+mj-ea"/>
            </a:endParaRPr>
          </a:p>
        </p:txBody>
      </p:sp>
      <p:sp>
        <p:nvSpPr>
          <p:cNvPr id="11" name="角丸四角形 10"/>
          <p:cNvSpPr/>
          <p:nvPr/>
        </p:nvSpPr>
        <p:spPr>
          <a:xfrm>
            <a:off x="1452258" y="3941145"/>
            <a:ext cx="9482708" cy="324036"/>
          </a:xfrm>
          <a:prstGeom prst="roundRect">
            <a:avLst/>
          </a:prstGeom>
          <a:noFill/>
          <a:ln w="571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4000">
              <a:latin typeface="+mj-ea"/>
              <a:ea typeface="+mj-ea"/>
            </a:endParaRPr>
          </a:p>
        </p:txBody>
      </p:sp>
      <p:sp>
        <p:nvSpPr>
          <p:cNvPr id="14" name="テキスト ボックス 13"/>
          <p:cNvSpPr txBox="1"/>
          <p:nvPr/>
        </p:nvSpPr>
        <p:spPr>
          <a:xfrm>
            <a:off x="11460695" y="3446959"/>
            <a:ext cx="5508612" cy="1754326"/>
          </a:xfrm>
          <a:prstGeom prst="rect">
            <a:avLst/>
          </a:prstGeom>
          <a:solidFill>
            <a:schemeClr val="bg1"/>
          </a:solidFill>
          <a:ln>
            <a:solidFill>
              <a:schemeClr val="accent4"/>
            </a:solidFill>
          </a:ln>
          <a:effectLst>
            <a:outerShdw blurRad="50800" dist="38100" dir="2700000" algn="tl" rotWithShape="0">
              <a:prstClr val="black">
                <a:alpha val="40000"/>
              </a:prstClr>
            </a:outerShdw>
          </a:effectLst>
        </p:spPr>
        <p:txBody>
          <a:bodyPr wrap="square" rtlCol="0">
            <a:spAutoFit/>
          </a:bodyPr>
          <a:lstStyle/>
          <a:p>
            <a:r>
              <a:rPr lang="ja-JP" altLang="en-US" sz="3600" dirty="0" smtClean="0">
                <a:latin typeface="+mj-ea"/>
                <a:ea typeface="+mj-ea"/>
              </a:rPr>
              <a:t>マハラノビス距離の値を、問題で与えられた</a:t>
            </a:r>
            <a:r>
              <a:rPr lang="en-US" altLang="ja-JP" sz="3600" dirty="0" smtClean="0">
                <a:latin typeface="+mj-ea"/>
                <a:ea typeface="+mj-ea"/>
              </a:rPr>
              <a:t>X</a:t>
            </a:r>
            <a:r>
              <a:rPr lang="ja-JP" altLang="en-US" sz="3600" dirty="0" smtClean="0">
                <a:latin typeface="+mj-ea"/>
                <a:ea typeface="+mj-ea"/>
              </a:rPr>
              <a:t>の</a:t>
            </a:r>
            <a:endParaRPr lang="en-US" altLang="ja-JP" sz="3600" dirty="0" smtClean="0">
              <a:latin typeface="+mj-ea"/>
              <a:ea typeface="+mj-ea"/>
            </a:endParaRPr>
          </a:p>
          <a:p>
            <a:r>
              <a:rPr lang="ja-JP" altLang="en-US" sz="3600" dirty="0" smtClean="0">
                <a:latin typeface="+mj-ea"/>
                <a:ea typeface="+mj-ea"/>
              </a:rPr>
              <a:t>値の上で算出</a:t>
            </a:r>
            <a:endParaRPr lang="en-US" altLang="ja-JP" sz="3600" dirty="0" smtClean="0">
              <a:latin typeface="+mj-ea"/>
              <a:ea typeface="+mj-ea"/>
            </a:endParaRPr>
          </a:p>
        </p:txBody>
      </p:sp>
      <p:cxnSp>
        <p:nvCxnSpPr>
          <p:cNvPr id="15" name="直線矢印コネクタ 14"/>
          <p:cNvCxnSpPr>
            <a:stCxn id="11" idx="3"/>
          </p:cNvCxnSpPr>
          <p:nvPr/>
        </p:nvCxnSpPr>
        <p:spPr bwMode="auto">
          <a:xfrm>
            <a:off x="10934966" y="4103163"/>
            <a:ext cx="453721" cy="18002"/>
          </a:xfrm>
          <a:prstGeom prst="straightConnector1">
            <a:avLst/>
          </a:prstGeom>
          <a:solidFill>
            <a:schemeClr val="accent1"/>
          </a:solidFill>
          <a:ln w="76200" cap="flat" cmpd="sng" algn="ctr">
            <a:solidFill>
              <a:schemeClr val="accent4"/>
            </a:solidFill>
            <a:prstDash val="solid"/>
            <a:round/>
            <a:headEnd type="oval" w="med" len="med"/>
            <a:tailEnd type="oval" w="med" len="med"/>
          </a:ln>
          <a:effectLst/>
        </p:spPr>
      </p:cxnSp>
      <p:pic>
        <p:nvPicPr>
          <p:cNvPr id="16" name="図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5979" y="7288184"/>
            <a:ext cx="4068451" cy="1091323"/>
          </a:xfrm>
          <a:prstGeom prst="rect">
            <a:avLst/>
          </a:prstGeom>
        </p:spPr>
      </p:pic>
      <p:pic>
        <p:nvPicPr>
          <p:cNvPr id="17" name="Picture 2" descr="\begin{align*}&#10;&amp;V_e = \frac{S_e}{n-k-1}&#10;%AIC = n \Biggl\{ \ln \Bigl( \frac{2\pi S_e}{n}\Bigr) +1 \Biggr\} + 2(p+1)&#10;\end{ali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8311" y="7389861"/>
            <a:ext cx="2590800" cy="809626"/>
          </a:xfrm>
          <a:prstGeom prst="rect">
            <a:avLst/>
          </a:prstGeom>
          <a:noFill/>
          <a:extLst>
            <a:ext uri="{909E8E84-426E-40DD-AFC4-6F175D3DCCD1}">
              <a14:hiddenFill xmlns:a14="http://schemas.microsoft.com/office/drawing/2010/main">
                <a:solidFill>
                  <a:srgbClr val="FFFFFF"/>
                </a:solidFill>
              </a14:hiddenFill>
            </a:ext>
          </a:extLst>
        </p:spPr>
      </p:pic>
      <p:pic>
        <p:nvPicPr>
          <p:cNvPr id="21" name="図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7807" y="8446214"/>
            <a:ext cx="4875556" cy="1013413"/>
          </a:xfrm>
          <a:prstGeom prst="rect">
            <a:avLst/>
          </a:prstGeom>
        </p:spPr>
      </p:pic>
      <p:pic>
        <p:nvPicPr>
          <p:cNvPr id="22" name="Picture 2" descr="\begin{align*}&#10;&amp;D_0^2 = (n-1) \times &#10;\end{alig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9251" y="8653527"/>
            <a:ext cx="3008920" cy="535679"/>
          </a:xfrm>
          <a:prstGeom prst="rect">
            <a:avLst/>
          </a:prstGeom>
          <a:solidFill>
            <a:schemeClr val="bg1"/>
          </a:solidFill>
        </p:spPr>
      </p:pic>
      <p:sp>
        <p:nvSpPr>
          <p:cNvPr id="23" name="角丸四角形 22"/>
          <p:cNvSpPr/>
          <p:nvPr/>
        </p:nvSpPr>
        <p:spPr>
          <a:xfrm>
            <a:off x="1091543" y="8482218"/>
            <a:ext cx="13024389" cy="864098"/>
          </a:xfrm>
          <a:prstGeom prst="roundRect">
            <a:avLst/>
          </a:prstGeom>
          <a:noFill/>
          <a:ln w="571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4000">
              <a:latin typeface="+mj-ea"/>
              <a:ea typeface="+mj-ea"/>
            </a:endParaRPr>
          </a:p>
        </p:txBody>
      </p:sp>
      <p:sp>
        <p:nvSpPr>
          <p:cNvPr id="24" name="正方形/長方形 3"/>
          <p:cNvSpPr>
            <a:spLocks noChangeArrowheads="1"/>
          </p:cNvSpPr>
          <p:nvPr/>
        </p:nvSpPr>
        <p:spPr bwMode="auto">
          <a:xfrm>
            <a:off x="5232003" y="8622824"/>
            <a:ext cx="109092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820738" indent="-363538">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457200" lvl="1" indent="0" algn="ctr">
              <a:spcAft>
                <a:spcPts val="1200"/>
              </a:spcAft>
              <a:buClr>
                <a:srgbClr val="A50021"/>
              </a:buClr>
            </a:pPr>
            <a:r>
              <a:rPr lang="ja-JP" altLang="en-US" sz="3200" dirty="0" smtClean="0">
                <a:solidFill>
                  <a:srgbClr val="000000"/>
                </a:solidFill>
                <a:latin typeface="+mj-ea"/>
                <a:ea typeface="+mj-ea"/>
              </a:rPr>
              <a:t>：マハラノビス距離の二乗</a:t>
            </a:r>
            <a:endParaRPr lang="en-US" altLang="ja-JP" sz="3200" dirty="0">
              <a:solidFill>
                <a:srgbClr val="000000"/>
              </a:solidFill>
              <a:latin typeface="+mj-ea"/>
              <a:ea typeface="+mj-ea"/>
            </a:endParaRPr>
          </a:p>
        </p:txBody>
      </p:sp>
    </p:spTree>
    <p:extLst>
      <p:ext uri="{BB962C8B-B14F-4D97-AF65-F5344CB8AC3E}">
        <p14:creationId xmlns:p14="http://schemas.microsoft.com/office/powerpoint/2010/main" val="224477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1339455" y="1574751"/>
            <a:ext cx="13171665" cy="5688632"/>
          </a:xfrm>
          <a:prstGeom prst="rect">
            <a:avLst/>
          </a:prstGeom>
        </p:spPr>
      </p:pic>
      <p:sp>
        <p:nvSpPr>
          <p:cNvPr id="2" name="タイトル 1"/>
          <p:cNvSpPr>
            <a:spLocks noGrp="1"/>
          </p:cNvSpPr>
          <p:nvPr>
            <p:ph type="title"/>
          </p:nvPr>
        </p:nvSpPr>
        <p:spPr/>
        <p:txBody>
          <a:bodyPr/>
          <a:lstStyle/>
          <a:p>
            <a:r>
              <a:rPr kumimoji="1" lang="en-US" altLang="ja-JP" dirty="0" smtClean="0"/>
              <a:t>Python</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67</a:t>
            </a:fld>
            <a:endParaRPr lang="en-US" altLang="ja-JP" dirty="0"/>
          </a:p>
        </p:txBody>
      </p:sp>
      <p:sp>
        <p:nvSpPr>
          <p:cNvPr id="12" name="正方形/長方形 11"/>
          <p:cNvSpPr/>
          <p:nvPr/>
        </p:nvSpPr>
        <p:spPr bwMode="auto">
          <a:xfrm>
            <a:off x="191443" y="1538747"/>
            <a:ext cx="1256021" cy="612068"/>
          </a:xfrm>
          <a:prstGeom prst="rect">
            <a:avLst/>
          </a:prstGeom>
          <a:solidFill>
            <a:srgbClr val="FFFF00"/>
          </a:solidFill>
          <a:ln w="9525" cap="flat" cmpd="sng" algn="ctr">
            <a:solidFill>
              <a:schemeClr val="accent5">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3" name="テキスト ボックス 12"/>
          <p:cNvSpPr txBox="1"/>
          <p:nvPr/>
        </p:nvSpPr>
        <p:spPr>
          <a:xfrm>
            <a:off x="254509" y="1610755"/>
            <a:ext cx="1192955" cy="461665"/>
          </a:xfrm>
          <a:prstGeom prst="rect">
            <a:avLst/>
          </a:prstGeom>
          <a:noFill/>
        </p:spPr>
        <p:txBody>
          <a:bodyPr wrap="none" rtlCol="0">
            <a:spAutoFit/>
          </a:bodyPr>
          <a:lstStyle/>
          <a:p>
            <a:r>
              <a:rPr kumimoji="1" lang="en-US" altLang="ja-JP" b="1" dirty="0" smtClean="0">
                <a:latin typeface="+mj-ea"/>
                <a:ea typeface="+mj-ea"/>
              </a:rPr>
              <a:t>Cell32</a:t>
            </a:r>
            <a:endParaRPr kumimoji="1" lang="ja-JP" altLang="en-US" b="1" dirty="0">
              <a:latin typeface="+mj-ea"/>
              <a:ea typeface="+mj-ea"/>
            </a:endParaRPr>
          </a:p>
        </p:txBody>
      </p:sp>
      <p:sp>
        <p:nvSpPr>
          <p:cNvPr id="18" name="角丸四角形 17"/>
          <p:cNvSpPr/>
          <p:nvPr/>
        </p:nvSpPr>
        <p:spPr>
          <a:xfrm>
            <a:off x="1452258" y="4597346"/>
            <a:ext cx="9482708" cy="324036"/>
          </a:xfrm>
          <a:prstGeom prst="roundRect">
            <a:avLst/>
          </a:prstGeom>
          <a:noFill/>
          <a:ln w="571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4000">
              <a:latin typeface="+mj-ea"/>
              <a:ea typeface="+mj-ea"/>
            </a:endParaRPr>
          </a:p>
        </p:txBody>
      </p:sp>
      <p:sp>
        <p:nvSpPr>
          <p:cNvPr id="19" name="テキスト ボックス 18"/>
          <p:cNvSpPr txBox="1"/>
          <p:nvPr/>
        </p:nvSpPr>
        <p:spPr>
          <a:xfrm>
            <a:off x="11460695" y="4419067"/>
            <a:ext cx="4994058" cy="646331"/>
          </a:xfrm>
          <a:prstGeom prst="rect">
            <a:avLst/>
          </a:prstGeom>
          <a:solidFill>
            <a:schemeClr val="bg1"/>
          </a:solidFill>
          <a:ln>
            <a:solidFill>
              <a:schemeClr val="accent4"/>
            </a:solidFill>
          </a:ln>
          <a:effectLst>
            <a:outerShdw blurRad="50800" dist="38100" dir="2700000" algn="tl" rotWithShape="0">
              <a:prstClr val="black">
                <a:alpha val="40000"/>
              </a:prstClr>
            </a:outerShdw>
          </a:effectLst>
        </p:spPr>
        <p:txBody>
          <a:bodyPr wrap="square" rtlCol="0">
            <a:spAutoFit/>
          </a:bodyPr>
          <a:lstStyle/>
          <a:p>
            <a:r>
              <a:rPr lang="ja-JP" altLang="en-US" sz="3600" dirty="0">
                <a:latin typeface="+mj-ea"/>
                <a:ea typeface="+mj-ea"/>
              </a:rPr>
              <a:t>分散</a:t>
            </a:r>
            <a:r>
              <a:rPr lang="ja-JP" altLang="en-US" sz="3600" dirty="0" smtClean="0">
                <a:latin typeface="+mj-ea"/>
                <a:ea typeface="+mj-ea"/>
              </a:rPr>
              <a:t>の不偏推定量</a:t>
            </a:r>
            <a:r>
              <a:rPr lang="en-US" altLang="ja-JP" sz="3600" dirty="0" err="1" smtClean="0">
                <a:latin typeface="+mj-ea"/>
                <a:ea typeface="+mj-ea"/>
              </a:rPr>
              <a:t>Ve</a:t>
            </a:r>
            <a:endParaRPr lang="en-US" altLang="ja-JP" sz="3600" dirty="0" smtClean="0">
              <a:latin typeface="+mj-ea"/>
              <a:ea typeface="+mj-ea"/>
            </a:endParaRPr>
          </a:p>
        </p:txBody>
      </p:sp>
      <p:cxnSp>
        <p:nvCxnSpPr>
          <p:cNvPr id="20" name="直線矢印コネクタ 19"/>
          <p:cNvCxnSpPr>
            <a:stCxn id="18" idx="3"/>
          </p:cNvCxnSpPr>
          <p:nvPr/>
        </p:nvCxnSpPr>
        <p:spPr bwMode="auto">
          <a:xfrm>
            <a:off x="10934966" y="4759364"/>
            <a:ext cx="453721" cy="18002"/>
          </a:xfrm>
          <a:prstGeom prst="straightConnector1">
            <a:avLst/>
          </a:prstGeom>
          <a:solidFill>
            <a:schemeClr val="accent1"/>
          </a:solidFill>
          <a:ln w="76200" cap="flat" cmpd="sng" algn="ctr">
            <a:solidFill>
              <a:schemeClr val="accent4"/>
            </a:solidFill>
            <a:prstDash val="solid"/>
            <a:round/>
            <a:headEnd type="oval" w="med" len="med"/>
            <a:tailEnd type="oval" w="med" len="med"/>
          </a:ln>
          <a:effectLst/>
        </p:spPr>
      </p:cxnSp>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5979" y="7360192"/>
            <a:ext cx="4068451" cy="1091323"/>
          </a:xfrm>
          <a:prstGeom prst="rect">
            <a:avLst/>
          </a:prstGeom>
        </p:spPr>
      </p:pic>
      <p:pic>
        <p:nvPicPr>
          <p:cNvPr id="26" name="Picture 2" descr="\begin{align*}&#10;&amp;V_e = \frac{S_e}{n-k-1}&#10;%AIC = n \Biggl\{ \ln \Bigl( \frac{2\pi S_e}{n}\Bigr) +1 \Biggr\} + 2(p+1)&#10;\end{ali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8311" y="7392665"/>
            <a:ext cx="2590800" cy="809626"/>
          </a:xfrm>
          <a:prstGeom prst="rect">
            <a:avLst/>
          </a:prstGeom>
          <a:noFill/>
          <a:extLst>
            <a:ext uri="{909E8E84-426E-40DD-AFC4-6F175D3DCCD1}">
              <a14:hiddenFill xmlns:a14="http://schemas.microsoft.com/office/drawing/2010/main">
                <a:solidFill>
                  <a:srgbClr val="FFFFFF"/>
                </a:solidFill>
              </a14:hiddenFill>
            </a:ext>
          </a:extLst>
        </p:spPr>
      </p:pic>
      <p:pic>
        <p:nvPicPr>
          <p:cNvPr id="27" name="図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7807" y="8518222"/>
            <a:ext cx="4875556" cy="1013413"/>
          </a:xfrm>
          <a:prstGeom prst="rect">
            <a:avLst/>
          </a:prstGeom>
        </p:spPr>
      </p:pic>
      <p:pic>
        <p:nvPicPr>
          <p:cNvPr id="28" name="Picture 2" descr="\begin{align*}&#10;&amp;D_0^2 = (n-1) \times &#10;\end{alig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9251" y="8725535"/>
            <a:ext cx="3008920" cy="535679"/>
          </a:xfrm>
          <a:prstGeom prst="rect">
            <a:avLst/>
          </a:prstGeom>
          <a:solidFill>
            <a:schemeClr val="bg1"/>
          </a:solidFill>
        </p:spPr>
      </p:pic>
      <p:sp>
        <p:nvSpPr>
          <p:cNvPr id="29" name="角丸四角形 28"/>
          <p:cNvSpPr/>
          <p:nvPr/>
        </p:nvSpPr>
        <p:spPr>
          <a:xfrm>
            <a:off x="1091544" y="7324187"/>
            <a:ext cx="3266628" cy="1061727"/>
          </a:xfrm>
          <a:prstGeom prst="roundRect">
            <a:avLst/>
          </a:prstGeom>
          <a:noFill/>
          <a:ln w="571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4000">
              <a:latin typeface="+mj-ea"/>
              <a:ea typeface="+mj-ea"/>
            </a:endParaRPr>
          </a:p>
        </p:txBody>
      </p:sp>
    </p:spTree>
    <p:extLst>
      <p:ext uri="{BB962C8B-B14F-4D97-AF65-F5344CB8AC3E}">
        <p14:creationId xmlns:p14="http://schemas.microsoft.com/office/powerpoint/2010/main" val="244247146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1339455" y="1574751"/>
            <a:ext cx="13171665" cy="5688632"/>
          </a:xfrm>
          <a:prstGeom prst="rect">
            <a:avLst/>
          </a:prstGeom>
        </p:spPr>
      </p:pic>
      <p:sp>
        <p:nvSpPr>
          <p:cNvPr id="2" name="タイトル 1"/>
          <p:cNvSpPr>
            <a:spLocks noGrp="1"/>
          </p:cNvSpPr>
          <p:nvPr>
            <p:ph type="title"/>
          </p:nvPr>
        </p:nvSpPr>
        <p:spPr/>
        <p:txBody>
          <a:bodyPr/>
          <a:lstStyle/>
          <a:p>
            <a:r>
              <a:rPr kumimoji="1" lang="en-US" altLang="ja-JP" dirty="0" smtClean="0"/>
              <a:t>Python</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68</a:t>
            </a:fld>
            <a:endParaRPr lang="en-US" altLang="ja-JP" dirty="0"/>
          </a:p>
        </p:txBody>
      </p:sp>
      <p:sp>
        <p:nvSpPr>
          <p:cNvPr id="12" name="正方形/長方形 11"/>
          <p:cNvSpPr/>
          <p:nvPr/>
        </p:nvSpPr>
        <p:spPr bwMode="auto">
          <a:xfrm>
            <a:off x="191443" y="1538747"/>
            <a:ext cx="1256021" cy="612068"/>
          </a:xfrm>
          <a:prstGeom prst="rect">
            <a:avLst/>
          </a:prstGeom>
          <a:solidFill>
            <a:srgbClr val="FFFF00"/>
          </a:solidFill>
          <a:ln w="9525" cap="flat" cmpd="sng" algn="ctr">
            <a:solidFill>
              <a:schemeClr val="accent5">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3" name="テキスト ボックス 12"/>
          <p:cNvSpPr txBox="1"/>
          <p:nvPr/>
        </p:nvSpPr>
        <p:spPr>
          <a:xfrm>
            <a:off x="254509" y="1610755"/>
            <a:ext cx="1192955" cy="461665"/>
          </a:xfrm>
          <a:prstGeom prst="rect">
            <a:avLst/>
          </a:prstGeom>
          <a:noFill/>
        </p:spPr>
        <p:txBody>
          <a:bodyPr wrap="none" rtlCol="0">
            <a:spAutoFit/>
          </a:bodyPr>
          <a:lstStyle/>
          <a:p>
            <a:r>
              <a:rPr kumimoji="1" lang="en-US" altLang="ja-JP" b="1" dirty="0" smtClean="0">
                <a:latin typeface="+mj-ea"/>
                <a:ea typeface="+mj-ea"/>
              </a:rPr>
              <a:t>Cell32</a:t>
            </a:r>
            <a:endParaRPr kumimoji="1" lang="ja-JP" altLang="en-US" b="1" dirty="0">
              <a:latin typeface="+mj-ea"/>
              <a:ea typeface="+mj-ea"/>
            </a:endParaRPr>
          </a:p>
        </p:txBody>
      </p:sp>
      <p:sp>
        <p:nvSpPr>
          <p:cNvPr id="18" name="角丸四角形 17"/>
          <p:cNvSpPr/>
          <p:nvPr/>
        </p:nvSpPr>
        <p:spPr>
          <a:xfrm>
            <a:off x="1452258" y="4923123"/>
            <a:ext cx="9482708" cy="324036"/>
          </a:xfrm>
          <a:prstGeom prst="roundRect">
            <a:avLst/>
          </a:prstGeom>
          <a:noFill/>
          <a:ln w="571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4000">
              <a:latin typeface="+mj-ea"/>
              <a:ea typeface="+mj-ea"/>
            </a:endParaRPr>
          </a:p>
        </p:txBody>
      </p:sp>
      <p:sp>
        <p:nvSpPr>
          <p:cNvPr id="19" name="テキスト ボックス 18"/>
          <p:cNvSpPr txBox="1"/>
          <p:nvPr/>
        </p:nvSpPr>
        <p:spPr>
          <a:xfrm>
            <a:off x="11460695" y="4744844"/>
            <a:ext cx="4994058" cy="646331"/>
          </a:xfrm>
          <a:prstGeom prst="rect">
            <a:avLst/>
          </a:prstGeom>
          <a:solidFill>
            <a:schemeClr val="bg1"/>
          </a:solidFill>
          <a:ln>
            <a:solidFill>
              <a:schemeClr val="accent4"/>
            </a:solidFill>
          </a:ln>
          <a:effectLst>
            <a:outerShdw blurRad="50800" dist="38100" dir="2700000" algn="tl" rotWithShape="0">
              <a:prstClr val="black">
                <a:alpha val="40000"/>
              </a:prstClr>
            </a:outerShdw>
          </a:effectLst>
        </p:spPr>
        <p:txBody>
          <a:bodyPr wrap="square" rtlCol="0">
            <a:spAutoFit/>
          </a:bodyPr>
          <a:lstStyle/>
          <a:p>
            <a:r>
              <a:rPr lang="ja-JP" altLang="en-US" sz="3600" dirty="0" smtClean="0">
                <a:latin typeface="+mj-ea"/>
                <a:ea typeface="+mj-ea"/>
              </a:rPr>
              <a:t>標準誤差</a:t>
            </a:r>
            <a:endParaRPr lang="en-US" altLang="ja-JP" sz="3600" dirty="0" smtClean="0">
              <a:latin typeface="+mj-ea"/>
              <a:ea typeface="+mj-ea"/>
            </a:endParaRPr>
          </a:p>
        </p:txBody>
      </p:sp>
      <p:cxnSp>
        <p:nvCxnSpPr>
          <p:cNvPr id="20" name="直線矢印コネクタ 19"/>
          <p:cNvCxnSpPr>
            <a:stCxn id="18" idx="3"/>
          </p:cNvCxnSpPr>
          <p:nvPr/>
        </p:nvCxnSpPr>
        <p:spPr bwMode="auto">
          <a:xfrm>
            <a:off x="10934966" y="5085141"/>
            <a:ext cx="453721" cy="18002"/>
          </a:xfrm>
          <a:prstGeom prst="straightConnector1">
            <a:avLst/>
          </a:prstGeom>
          <a:solidFill>
            <a:schemeClr val="accent1"/>
          </a:solidFill>
          <a:ln w="76200" cap="flat" cmpd="sng" algn="ctr">
            <a:solidFill>
              <a:schemeClr val="accent4"/>
            </a:solidFill>
            <a:prstDash val="solid"/>
            <a:round/>
            <a:headEnd type="oval" w="med" len="med"/>
            <a:tailEnd type="oval" w="med" len="med"/>
          </a:ln>
          <a:effectLst/>
        </p:spPr>
      </p:cxnSp>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5979" y="7360192"/>
            <a:ext cx="4068451" cy="1091323"/>
          </a:xfrm>
          <a:prstGeom prst="rect">
            <a:avLst/>
          </a:prstGeom>
        </p:spPr>
      </p:pic>
      <p:pic>
        <p:nvPicPr>
          <p:cNvPr id="26" name="Picture 2" descr="\begin{align*}&#10;&amp;V_e = \frac{S_e}{n-k-1}&#10;%AIC = n \Biggl\{ \ln \Bigl( \frac{2\pi S_e}{n}\Bigr) +1 \Biggr\} + 2(p+1)&#10;\end{ali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8311" y="7392665"/>
            <a:ext cx="2590800" cy="809626"/>
          </a:xfrm>
          <a:prstGeom prst="rect">
            <a:avLst/>
          </a:prstGeom>
          <a:noFill/>
          <a:extLst>
            <a:ext uri="{909E8E84-426E-40DD-AFC4-6F175D3DCCD1}">
              <a14:hiddenFill xmlns:a14="http://schemas.microsoft.com/office/drawing/2010/main">
                <a:solidFill>
                  <a:srgbClr val="FFFFFF"/>
                </a:solidFill>
              </a14:hiddenFill>
            </a:ext>
          </a:extLst>
        </p:spPr>
      </p:pic>
      <p:pic>
        <p:nvPicPr>
          <p:cNvPr id="27" name="図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7807" y="8518222"/>
            <a:ext cx="4875556" cy="1013413"/>
          </a:xfrm>
          <a:prstGeom prst="rect">
            <a:avLst/>
          </a:prstGeom>
        </p:spPr>
      </p:pic>
      <p:pic>
        <p:nvPicPr>
          <p:cNvPr id="28" name="Picture 2" descr="\begin{align*}&#10;&amp;D_0^2 = (n-1) \times &#10;\end{alig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9251" y="8725535"/>
            <a:ext cx="3008920" cy="535679"/>
          </a:xfrm>
          <a:prstGeom prst="rect">
            <a:avLst/>
          </a:prstGeom>
          <a:solidFill>
            <a:schemeClr val="bg1"/>
          </a:solidFill>
        </p:spPr>
      </p:pic>
      <p:sp>
        <p:nvSpPr>
          <p:cNvPr id="29" name="角丸四角形 28"/>
          <p:cNvSpPr/>
          <p:nvPr/>
        </p:nvSpPr>
        <p:spPr>
          <a:xfrm>
            <a:off x="5097723" y="7324187"/>
            <a:ext cx="4454760" cy="1307348"/>
          </a:xfrm>
          <a:prstGeom prst="roundRect">
            <a:avLst/>
          </a:prstGeom>
          <a:noFill/>
          <a:ln w="571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4000">
              <a:latin typeface="+mj-ea"/>
              <a:ea typeface="+mj-ea"/>
            </a:endParaRPr>
          </a:p>
        </p:txBody>
      </p:sp>
    </p:spTree>
    <p:extLst>
      <p:ext uri="{BB962C8B-B14F-4D97-AF65-F5344CB8AC3E}">
        <p14:creationId xmlns:p14="http://schemas.microsoft.com/office/powerpoint/2010/main" val="106248902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1339455" y="1574751"/>
            <a:ext cx="13171665" cy="5688632"/>
          </a:xfrm>
          <a:prstGeom prst="rect">
            <a:avLst/>
          </a:prstGeom>
        </p:spPr>
      </p:pic>
      <p:sp>
        <p:nvSpPr>
          <p:cNvPr id="2" name="タイトル 1"/>
          <p:cNvSpPr>
            <a:spLocks noGrp="1"/>
          </p:cNvSpPr>
          <p:nvPr>
            <p:ph type="title"/>
          </p:nvPr>
        </p:nvSpPr>
        <p:spPr/>
        <p:txBody>
          <a:bodyPr/>
          <a:lstStyle/>
          <a:p>
            <a:r>
              <a:rPr kumimoji="1" lang="en-US" altLang="ja-JP" dirty="0" smtClean="0"/>
              <a:t>Python</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69</a:t>
            </a:fld>
            <a:endParaRPr lang="en-US" altLang="ja-JP" dirty="0"/>
          </a:p>
        </p:txBody>
      </p:sp>
      <p:sp>
        <p:nvSpPr>
          <p:cNvPr id="12" name="正方形/長方形 11"/>
          <p:cNvSpPr/>
          <p:nvPr/>
        </p:nvSpPr>
        <p:spPr bwMode="auto">
          <a:xfrm>
            <a:off x="191443" y="1538747"/>
            <a:ext cx="1256021" cy="612068"/>
          </a:xfrm>
          <a:prstGeom prst="rect">
            <a:avLst/>
          </a:prstGeom>
          <a:solidFill>
            <a:srgbClr val="FFFF00"/>
          </a:solidFill>
          <a:ln w="9525" cap="flat" cmpd="sng" algn="ctr">
            <a:solidFill>
              <a:schemeClr val="accent5">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3" name="テキスト ボックス 12"/>
          <p:cNvSpPr txBox="1"/>
          <p:nvPr/>
        </p:nvSpPr>
        <p:spPr>
          <a:xfrm>
            <a:off x="254509" y="1610755"/>
            <a:ext cx="1192955" cy="461665"/>
          </a:xfrm>
          <a:prstGeom prst="rect">
            <a:avLst/>
          </a:prstGeom>
          <a:noFill/>
        </p:spPr>
        <p:txBody>
          <a:bodyPr wrap="none" rtlCol="0">
            <a:spAutoFit/>
          </a:bodyPr>
          <a:lstStyle/>
          <a:p>
            <a:r>
              <a:rPr kumimoji="1" lang="en-US" altLang="ja-JP" b="1" dirty="0" smtClean="0">
                <a:latin typeface="+mj-ea"/>
                <a:ea typeface="+mj-ea"/>
              </a:rPr>
              <a:t>Cell32</a:t>
            </a:r>
            <a:endParaRPr kumimoji="1" lang="ja-JP" altLang="en-US" b="1" dirty="0">
              <a:latin typeface="+mj-ea"/>
              <a:ea typeface="+mj-ea"/>
            </a:endParaRPr>
          </a:p>
        </p:txBody>
      </p:sp>
      <p:sp>
        <p:nvSpPr>
          <p:cNvPr id="18" name="角丸四角形 17"/>
          <p:cNvSpPr/>
          <p:nvPr/>
        </p:nvSpPr>
        <p:spPr>
          <a:xfrm>
            <a:off x="1452258" y="5533449"/>
            <a:ext cx="9482708" cy="721821"/>
          </a:xfrm>
          <a:prstGeom prst="roundRect">
            <a:avLst/>
          </a:prstGeom>
          <a:noFill/>
          <a:ln w="571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4000">
              <a:latin typeface="+mj-ea"/>
              <a:ea typeface="+mj-ea"/>
            </a:endParaRPr>
          </a:p>
        </p:txBody>
      </p:sp>
      <p:sp>
        <p:nvSpPr>
          <p:cNvPr id="19" name="テキスト ボックス 18"/>
          <p:cNvSpPr txBox="1"/>
          <p:nvPr/>
        </p:nvSpPr>
        <p:spPr>
          <a:xfrm>
            <a:off x="11460695" y="5500928"/>
            <a:ext cx="4994058" cy="646331"/>
          </a:xfrm>
          <a:prstGeom prst="rect">
            <a:avLst/>
          </a:prstGeom>
          <a:solidFill>
            <a:schemeClr val="bg1"/>
          </a:solidFill>
          <a:ln>
            <a:solidFill>
              <a:schemeClr val="accent4"/>
            </a:solidFill>
          </a:ln>
          <a:effectLst>
            <a:outerShdw blurRad="50800" dist="38100" dir="2700000" algn="tl" rotWithShape="0">
              <a:prstClr val="black">
                <a:alpha val="40000"/>
              </a:prstClr>
            </a:outerShdw>
          </a:effectLst>
        </p:spPr>
        <p:txBody>
          <a:bodyPr wrap="square" rtlCol="0">
            <a:spAutoFit/>
          </a:bodyPr>
          <a:lstStyle/>
          <a:p>
            <a:r>
              <a:rPr lang="ja-JP" altLang="en-US" sz="3600" dirty="0" smtClean="0">
                <a:latin typeface="+mj-ea"/>
                <a:ea typeface="+mj-ea"/>
              </a:rPr>
              <a:t>信頼区間の上限下限</a:t>
            </a:r>
            <a:endParaRPr lang="en-US" altLang="ja-JP" sz="3600" dirty="0" smtClean="0">
              <a:latin typeface="+mj-ea"/>
              <a:ea typeface="+mj-ea"/>
            </a:endParaRPr>
          </a:p>
        </p:txBody>
      </p:sp>
      <p:cxnSp>
        <p:nvCxnSpPr>
          <p:cNvPr id="20" name="直線矢印コネクタ 19"/>
          <p:cNvCxnSpPr>
            <a:stCxn id="18" idx="3"/>
          </p:cNvCxnSpPr>
          <p:nvPr/>
        </p:nvCxnSpPr>
        <p:spPr bwMode="auto">
          <a:xfrm flipV="1">
            <a:off x="10934966" y="5859227"/>
            <a:ext cx="525729" cy="35133"/>
          </a:xfrm>
          <a:prstGeom prst="straightConnector1">
            <a:avLst/>
          </a:prstGeom>
          <a:solidFill>
            <a:schemeClr val="accent1"/>
          </a:solidFill>
          <a:ln w="76200" cap="flat" cmpd="sng" algn="ctr">
            <a:solidFill>
              <a:schemeClr val="accent4"/>
            </a:solidFill>
            <a:prstDash val="solid"/>
            <a:round/>
            <a:headEnd type="oval" w="med" len="med"/>
            <a:tailEnd type="oval" w="med" len="med"/>
          </a:ln>
          <a:effectLst/>
        </p:spPr>
      </p:cxnSp>
      <p:pic>
        <p:nvPicPr>
          <p:cNvPr id="21" name="図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7003" y="8252964"/>
            <a:ext cx="11802122" cy="771263"/>
          </a:xfrm>
          <a:prstGeom prst="rect">
            <a:avLst/>
          </a:prstGeom>
        </p:spPr>
      </p:pic>
    </p:spTree>
    <p:extLst>
      <p:ext uri="{BB962C8B-B14F-4D97-AF65-F5344CB8AC3E}">
        <p14:creationId xmlns:p14="http://schemas.microsoft.com/office/powerpoint/2010/main" val="13818457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例</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7</a:t>
            </a:fld>
            <a:endParaRPr lang="en-US" altLang="ja-JP" dirty="0"/>
          </a:p>
        </p:txBody>
      </p:sp>
      <p:pic>
        <p:nvPicPr>
          <p:cNvPr id="3" name="図 2"/>
          <p:cNvPicPr>
            <a:picLocks noChangeAspect="1"/>
          </p:cNvPicPr>
          <p:nvPr/>
        </p:nvPicPr>
        <p:blipFill>
          <a:blip r:embed="rId2"/>
          <a:stretch>
            <a:fillRect/>
          </a:stretch>
        </p:blipFill>
        <p:spPr>
          <a:xfrm>
            <a:off x="4187887" y="4317619"/>
            <a:ext cx="7809737" cy="3739096"/>
          </a:xfrm>
          <a:prstGeom prst="rect">
            <a:avLst/>
          </a:prstGeom>
        </p:spPr>
      </p:pic>
      <p:sp>
        <p:nvSpPr>
          <p:cNvPr id="7" name="正方形/長方形 4"/>
          <p:cNvSpPr>
            <a:spLocks noChangeArrowheads="1"/>
          </p:cNvSpPr>
          <p:nvPr/>
        </p:nvSpPr>
        <p:spPr bwMode="auto">
          <a:xfrm>
            <a:off x="523875" y="1621783"/>
            <a:ext cx="15833364"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000" dirty="0" smtClean="0">
                <a:latin typeface="+mn-ea"/>
                <a:ea typeface="+mn-ea"/>
              </a:rPr>
              <a:t>以下の例を考える：「コンパクトカメラのユーザ満足度」</a:t>
            </a:r>
            <a:endParaRPr lang="en-US" altLang="ja-JP" sz="4000" dirty="0" smtClean="0">
              <a:latin typeface="+mn-ea"/>
              <a:ea typeface="+mn-ea"/>
            </a:endParaRPr>
          </a:p>
          <a:p>
            <a:pPr eaLnBrk="1" hangingPunct="1">
              <a:spcAft>
                <a:spcPts val="1200"/>
              </a:spcAft>
              <a:buClr>
                <a:srgbClr val="A50021"/>
              </a:buClr>
              <a:buFont typeface="Wingdings" panose="05000000000000000000" pitchFamily="2" charset="2"/>
              <a:buChar char="l"/>
            </a:pPr>
            <a:r>
              <a:rPr lang="ja-JP" altLang="en-US" sz="4000" dirty="0" smtClean="0">
                <a:latin typeface="+mn-ea"/>
                <a:ea typeface="+mn-ea"/>
              </a:rPr>
              <a:t>コンパクトカメラのユーザ満足度</a:t>
            </a:r>
            <a:r>
              <a:rPr lang="en-US" altLang="ja-JP" sz="4000" dirty="0" smtClean="0">
                <a:latin typeface="+mn-ea"/>
                <a:ea typeface="+mn-ea"/>
              </a:rPr>
              <a:t>(CS)</a:t>
            </a:r>
            <a:r>
              <a:rPr lang="ja-JP" altLang="en-US" sz="4000" dirty="0" smtClean="0">
                <a:latin typeface="+mn-ea"/>
                <a:ea typeface="+mn-ea"/>
              </a:rPr>
              <a:t>を、各機能（小型軽量であるかどうか </a:t>
            </a:r>
            <a:r>
              <a:rPr lang="en-US" altLang="ja-JP" sz="4000" dirty="0" smtClean="0">
                <a:latin typeface="+mn-ea"/>
                <a:ea typeface="+mn-ea"/>
              </a:rPr>
              <a:t>/</a:t>
            </a:r>
            <a:r>
              <a:rPr lang="ja-JP" altLang="en-US" sz="4000" dirty="0" smtClean="0">
                <a:latin typeface="+mn-ea"/>
                <a:ea typeface="+mn-ea"/>
              </a:rPr>
              <a:t>持ち運びしやすさ</a:t>
            </a:r>
            <a:r>
              <a:rPr lang="en-US" altLang="ja-JP" sz="4000" dirty="0" smtClean="0">
                <a:latin typeface="+mn-ea"/>
                <a:ea typeface="+mn-ea"/>
              </a:rPr>
              <a:t>/</a:t>
            </a:r>
            <a:r>
              <a:rPr lang="ja-JP" altLang="en-US" sz="4000" dirty="0" smtClean="0">
                <a:latin typeface="+mn-ea"/>
                <a:ea typeface="+mn-ea"/>
              </a:rPr>
              <a:t>操作が容易であるか）のスコアから説明する</a:t>
            </a:r>
            <a:endParaRPr lang="en-US" altLang="ja-JP" sz="4000" dirty="0" smtClean="0">
              <a:latin typeface="+mn-ea"/>
              <a:ea typeface="+mn-ea"/>
            </a:endParaRPr>
          </a:p>
        </p:txBody>
      </p:sp>
      <p:sp>
        <p:nvSpPr>
          <p:cNvPr id="8" name="角丸四角形 7"/>
          <p:cNvSpPr/>
          <p:nvPr/>
        </p:nvSpPr>
        <p:spPr bwMode="auto">
          <a:xfrm>
            <a:off x="12720835" y="130226"/>
            <a:ext cx="3924436" cy="126014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lang="en-US" altLang="ja-JP" sz="3200" b="1" dirty="0" smtClean="0">
                <a:solidFill>
                  <a:schemeClr val="bg1"/>
                </a:solidFill>
              </a:rPr>
              <a:t>”camera.csv”</a:t>
            </a:r>
          </a:p>
          <a:p>
            <a:pPr marL="0" marR="0" indent="0" algn="l" defTabSz="1303338" rtl="0" eaLnBrk="1" fontAlgn="base" latinLnBrk="0" hangingPunct="1">
              <a:lnSpc>
                <a:spcPct val="100000"/>
              </a:lnSpc>
              <a:spcBef>
                <a:spcPct val="0"/>
              </a:spcBef>
              <a:spcAft>
                <a:spcPct val="0"/>
              </a:spcAft>
              <a:buClrTx/>
              <a:buSzTx/>
              <a:buFontTx/>
              <a:buNone/>
              <a:tabLst/>
            </a:pPr>
            <a:r>
              <a:rPr kumimoji="1" lang="en-US" altLang="ja-JP" sz="3200" b="1" i="0" u="none" strike="noStrike" cap="none" normalizeH="0" baseline="0" dirty="0" smtClean="0">
                <a:ln>
                  <a:noFill/>
                </a:ln>
                <a:solidFill>
                  <a:schemeClr val="bg1"/>
                </a:solidFill>
                <a:effectLst/>
              </a:rPr>
              <a:t>“</a:t>
            </a:r>
            <a:r>
              <a:rPr lang="en-US" altLang="ja-JP" sz="3200" b="1" dirty="0" err="1" smtClean="0">
                <a:solidFill>
                  <a:schemeClr val="bg1"/>
                </a:solidFill>
              </a:rPr>
              <a:t>camera</a:t>
            </a:r>
            <a:r>
              <a:rPr kumimoji="1" lang="en-US" altLang="ja-JP" sz="3200" b="1" i="0" u="none" strike="noStrike" cap="none" normalizeH="0" baseline="0" dirty="0" err="1" smtClean="0">
                <a:ln>
                  <a:noFill/>
                </a:ln>
                <a:solidFill>
                  <a:schemeClr val="bg1"/>
                </a:solidFill>
                <a:effectLst/>
              </a:rPr>
              <a:t>.ipynb</a:t>
            </a:r>
            <a:r>
              <a:rPr kumimoji="1" lang="en-US" altLang="ja-JP" sz="3200" b="1" i="0" u="none" strike="noStrike" cap="none" normalizeH="0" baseline="0" dirty="0" smtClean="0">
                <a:ln>
                  <a:noFill/>
                </a:ln>
                <a:solidFill>
                  <a:schemeClr val="bg1"/>
                </a:solidFill>
                <a:effectLst/>
              </a:rPr>
              <a:t>”</a:t>
            </a:r>
            <a:endParaRPr kumimoji="1" lang="ja-JP" altLang="en-US" sz="3200" b="1" i="0" u="none" strike="noStrike" cap="none" normalizeH="0" baseline="0" dirty="0" smtClean="0">
              <a:ln>
                <a:noFill/>
              </a:ln>
              <a:solidFill>
                <a:schemeClr val="bg1"/>
              </a:solidFill>
              <a:effectLst/>
            </a:endParaRPr>
          </a:p>
        </p:txBody>
      </p:sp>
      <p:sp>
        <p:nvSpPr>
          <p:cNvPr id="9" name="正方形/長方形 8"/>
          <p:cNvSpPr/>
          <p:nvPr/>
        </p:nvSpPr>
        <p:spPr>
          <a:xfrm>
            <a:off x="1063923" y="8807489"/>
            <a:ext cx="15043682" cy="400110"/>
          </a:xfrm>
          <a:prstGeom prst="rect">
            <a:avLst/>
          </a:prstGeom>
        </p:spPr>
        <p:txBody>
          <a:bodyPr wrap="square">
            <a:spAutoFit/>
          </a:bodyPr>
          <a:lstStyle/>
          <a:p>
            <a:r>
              <a:rPr lang="en-US" altLang="ja-JP" sz="2000" dirty="0" smtClean="0">
                <a:solidFill>
                  <a:srgbClr val="202122"/>
                </a:solidFill>
                <a:latin typeface="+mj-ea"/>
                <a:ea typeface="+mj-ea"/>
              </a:rPr>
              <a:t>※</a:t>
            </a:r>
            <a:r>
              <a:rPr lang="ja-JP" altLang="en-US" sz="2000" dirty="0" smtClean="0">
                <a:solidFill>
                  <a:srgbClr val="202122"/>
                </a:solidFill>
                <a:latin typeface="+mj-ea"/>
                <a:ea typeface="+mj-ea"/>
              </a:rPr>
              <a:t>小島：「</a:t>
            </a:r>
            <a:r>
              <a:rPr lang="en-US" altLang="ja-JP" sz="2000" dirty="0" smtClean="0">
                <a:solidFill>
                  <a:srgbClr val="202122"/>
                </a:solidFill>
                <a:latin typeface="+mj-ea"/>
                <a:ea typeface="+mj-ea"/>
              </a:rPr>
              <a:t>Excel</a:t>
            </a:r>
            <a:r>
              <a:rPr lang="ja-JP" altLang="en-US" sz="2000" dirty="0" smtClean="0">
                <a:solidFill>
                  <a:srgbClr val="202122"/>
                </a:solidFill>
                <a:latin typeface="+mj-ea"/>
                <a:ea typeface="+mj-ea"/>
              </a:rPr>
              <a:t>で学ぶ共分散構造分析とグラフィカルモデリング」、オーム社</a:t>
            </a:r>
            <a:r>
              <a:rPr lang="en-US" altLang="ja-JP" sz="2000" dirty="0" smtClean="0">
                <a:solidFill>
                  <a:srgbClr val="202122"/>
                </a:solidFill>
                <a:latin typeface="+mj-ea"/>
                <a:ea typeface="+mj-ea"/>
              </a:rPr>
              <a:t>(2006)</a:t>
            </a:r>
          </a:p>
        </p:txBody>
      </p:sp>
    </p:spTree>
    <p:extLst>
      <p:ext uri="{BB962C8B-B14F-4D97-AF65-F5344CB8AC3E}">
        <p14:creationId xmlns:p14="http://schemas.microsoft.com/office/powerpoint/2010/main" val="57612006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1339455" y="1574751"/>
            <a:ext cx="13171665" cy="5688632"/>
          </a:xfrm>
          <a:prstGeom prst="rect">
            <a:avLst/>
          </a:prstGeom>
        </p:spPr>
      </p:pic>
      <p:sp>
        <p:nvSpPr>
          <p:cNvPr id="2" name="タイトル 1"/>
          <p:cNvSpPr>
            <a:spLocks noGrp="1"/>
          </p:cNvSpPr>
          <p:nvPr>
            <p:ph type="title"/>
          </p:nvPr>
        </p:nvSpPr>
        <p:spPr/>
        <p:txBody>
          <a:bodyPr/>
          <a:lstStyle/>
          <a:p>
            <a:r>
              <a:rPr kumimoji="1" lang="en-US" altLang="ja-JP" dirty="0" smtClean="0"/>
              <a:t>Python</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70</a:t>
            </a:fld>
            <a:endParaRPr lang="en-US" altLang="ja-JP" dirty="0"/>
          </a:p>
        </p:txBody>
      </p:sp>
      <p:sp>
        <p:nvSpPr>
          <p:cNvPr id="12" name="正方形/長方形 11"/>
          <p:cNvSpPr/>
          <p:nvPr/>
        </p:nvSpPr>
        <p:spPr bwMode="auto">
          <a:xfrm>
            <a:off x="191443" y="1538747"/>
            <a:ext cx="1256021" cy="612068"/>
          </a:xfrm>
          <a:prstGeom prst="rect">
            <a:avLst/>
          </a:prstGeom>
          <a:solidFill>
            <a:srgbClr val="FFFF00"/>
          </a:solidFill>
          <a:ln w="9525" cap="flat" cmpd="sng" algn="ctr">
            <a:solidFill>
              <a:schemeClr val="accent5">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3" name="テキスト ボックス 12"/>
          <p:cNvSpPr txBox="1"/>
          <p:nvPr/>
        </p:nvSpPr>
        <p:spPr>
          <a:xfrm>
            <a:off x="254509" y="1610755"/>
            <a:ext cx="1192955" cy="461665"/>
          </a:xfrm>
          <a:prstGeom prst="rect">
            <a:avLst/>
          </a:prstGeom>
          <a:noFill/>
        </p:spPr>
        <p:txBody>
          <a:bodyPr wrap="none" rtlCol="0">
            <a:spAutoFit/>
          </a:bodyPr>
          <a:lstStyle/>
          <a:p>
            <a:r>
              <a:rPr kumimoji="1" lang="en-US" altLang="ja-JP" b="1" dirty="0" smtClean="0">
                <a:latin typeface="+mj-ea"/>
                <a:ea typeface="+mj-ea"/>
              </a:rPr>
              <a:t>Cell32</a:t>
            </a:r>
            <a:endParaRPr kumimoji="1" lang="ja-JP" altLang="en-US" b="1" dirty="0">
              <a:latin typeface="+mj-ea"/>
              <a:ea typeface="+mj-ea"/>
            </a:endParaRPr>
          </a:p>
        </p:txBody>
      </p:sp>
      <p:sp>
        <p:nvSpPr>
          <p:cNvPr id="14" name="テキスト ボックス 13"/>
          <p:cNvSpPr txBox="1"/>
          <p:nvPr/>
        </p:nvSpPr>
        <p:spPr>
          <a:xfrm>
            <a:off x="1447464" y="7983463"/>
            <a:ext cx="15377827" cy="1200329"/>
          </a:xfrm>
          <a:prstGeom prst="rect">
            <a:avLst/>
          </a:prstGeom>
          <a:solidFill>
            <a:schemeClr val="bg1"/>
          </a:solidFill>
          <a:ln>
            <a:solidFill>
              <a:schemeClr val="accent4"/>
            </a:solidFill>
          </a:ln>
          <a:effectLst>
            <a:outerShdw blurRad="50800" dist="38100" dir="2700000" algn="tl" rotWithShape="0">
              <a:prstClr val="black">
                <a:alpha val="40000"/>
              </a:prstClr>
            </a:outerShdw>
          </a:effectLst>
        </p:spPr>
        <p:txBody>
          <a:bodyPr wrap="square" rtlCol="0">
            <a:spAutoFit/>
          </a:bodyPr>
          <a:lstStyle/>
          <a:p>
            <a:r>
              <a:rPr lang="ja-JP" altLang="en-US" sz="3600" dirty="0" smtClean="0">
                <a:latin typeface="+mj-ea"/>
                <a:ea typeface="+mj-ea"/>
              </a:rPr>
              <a:t>成績</a:t>
            </a:r>
            <a:r>
              <a:rPr lang="en-US" altLang="ja-JP" sz="3600" dirty="0" smtClean="0">
                <a:latin typeface="+mj-ea"/>
                <a:ea typeface="+mj-ea"/>
              </a:rPr>
              <a:t>’G3’</a:t>
            </a:r>
            <a:r>
              <a:rPr lang="ja-JP" altLang="en-US" sz="3600" dirty="0" smtClean="0">
                <a:latin typeface="+mj-ea"/>
                <a:ea typeface="+mj-ea"/>
              </a:rPr>
              <a:t>の推定値：</a:t>
            </a:r>
            <a:r>
              <a:rPr lang="en-US" altLang="ja-JP" sz="3600" dirty="0" smtClean="0">
                <a:latin typeface="+mj-ea"/>
                <a:ea typeface="+mj-ea"/>
              </a:rPr>
              <a:t>12.07</a:t>
            </a:r>
            <a:endParaRPr lang="en-US" altLang="ja-JP" sz="3600" dirty="0">
              <a:latin typeface="+mj-ea"/>
              <a:ea typeface="+mj-ea"/>
            </a:endParaRPr>
          </a:p>
          <a:p>
            <a:r>
              <a:rPr lang="ja-JP" altLang="en-US" sz="3600" dirty="0">
                <a:latin typeface="+mj-ea"/>
                <a:ea typeface="+mj-ea"/>
              </a:rPr>
              <a:t>信頼区間 ：</a:t>
            </a:r>
            <a:r>
              <a:rPr lang="en-US" altLang="ja-JP" sz="3600" dirty="0" smtClean="0">
                <a:latin typeface="+mj-ea"/>
                <a:ea typeface="+mj-ea"/>
                <a:sym typeface="Wingdings" panose="05000000000000000000" pitchFamily="2" charset="2"/>
              </a:rPr>
              <a:t>(11.36, 12.77)</a:t>
            </a:r>
            <a:r>
              <a:rPr lang="ja-JP" altLang="en-US" sz="3600" dirty="0" smtClean="0">
                <a:latin typeface="+mj-ea"/>
                <a:ea typeface="+mj-ea"/>
                <a:sym typeface="Wingdings" panose="05000000000000000000" pitchFamily="2" charset="2"/>
              </a:rPr>
              <a:t>ちなみに観測値は</a:t>
            </a:r>
            <a:r>
              <a:rPr lang="en-US" altLang="ja-JP" sz="3600" dirty="0" smtClean="0">
                <a:latin typeface="+mj-ea"/>
                <a:ea typeface="+mj-ea"/>
                <a:sym typeface="Wingdings" panose="05000000000000000000" pitchFamily="2" charset="2"/>
              </a:rPr>
              <a:t>11</a:t>
            </a:r>
            <a:r>
              <a:rPr lang="ja-JP" altLang="en-US" sz="3600" dirty="0" err="1" smtClean="0">
                <a:latin typeface="+mj-ea"/>
                <a:ea typeface="+mj-ea"/>
                <a:sym typeface="Wingdings" panose="05000000000000000000" pitchFamily="2" charset="2"/>
              </a:rPr>
              <a:t>で</a:t>
            </a:r>
            <a:r>
              <a:rPr lang="ja-JP" altLang="en-US" sz="3600" dirty="0">
                <a:latin typeface="+mj-ea"/>
                <a:ea typeface="+mj-ea"/>
                <a:sym typeface="Wingdings" panose="05000000000000000000" pitchFamily="2" charset="2"/>
              </a:rPr>
              <a:t>した。</a:t>
            </a:r>
            <a:r>
              <a:rPr lang="ja-JP" altLang="en-US" sz="3600" dirty="0" smtClean="0">
                <a:latin typeface="+mj-ea"/>
                <a:ea typeface="+mj-ea"/>
                <a:sym typeface="Wingdings" panose="05000000000000000000" pitchFamily="2" charset="2"/>
              </a:rPr>
              <a:t>。</a:t>
            </a:r>
            <a:endParaRPr lang="en-US" altLang="ja-JP" sz="3600" dirty="0">
              <a:latin typeface="+mj-ea"/>
              <a:ea typeface="+mj-ea"/>
            </a:endParaRPr>
          </a:p>
        </p:txBody>
      </p:sp>
      <p:pic>
        <p:nvPicPr>
          <p:cNvPr id="3" name="図 2"/>
          <p:cNvPicPr>
            <a:picLocks noChangeAspect="1"/>
          </p:cNvPicPr>
          <p:nvPr/>
        </p:nvPicPr>
        <p:blipFill>
          <a:blip r:embed="rId3"/>
          <a:stretch>
            <a:fillRect/>
          </a:stretch>
        </p:blipFill>
        <p:spPr>
          <a:xfrm>
            <a:off x="2423690" y="7238448"/>
            <a:ext cx="11730909" cy="709011"/>
          </a:xfrm>
          <a:prstGeom prst="rect">
            <a:avLst/>
          </a:prstGeom>
        </p:spPr>
      </p:pic>
    </p:spTree>
    <p:extLst>
      <p:ext uri="{BB962C8B-B14F-4D97-AF65-F5344CB8AC3E}">
        <p14:creationId xmlns:p14="http://schemas.microsoft.com/office/powerpoint/2010/main" val="32864906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2"/>
          <a:stretch>
            <a:fillRect/>
          </a:stretch>
        </p:blipFill>
        <p:spPr>
          <a:xfrm>
            <a:off x="10850549" y="3519912"/>
            <a:ext cx="6135963" cy="3167407"/>
          </a:xfrm>
          <a:prstGeom prst="rect">
            <a:avLst/>
          </a:prstGeom>
        </p:spPr>
      </p:pic>
      <p:sp>
        <p:nvSpPr>
          <p:cNvPr id="2" name="タイトル 1"/>
          <p:cNvSpPr>
            <a:spLocks noGrp="1"/>
          </p:cNvSpPr>
          <p:nvPr>
            <p:ph type="title"/>
          </p:nvPr>
        </p:nvSpPr>
        <p:spPr/>
        <p:txBody>
          <a:bodyPr/>
          <a:lstStyle/>
          <a:p>
            <a:r>
              <a:rPr kumimoji="1" lang="ja-JP" altLang="en-US" dirty="0" smtClean="0"/>
              <a:t>未知データに対する問題</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71</a:t>
            </a:fld>
            <a:endParaRPr lang="en-US" altLang="ja-JP" dirty="0"/>
          </a:p>
        </p:txBody>
      </p:sp>
      <p:sp>
        <p:nvSpPr>
          <p:cNvPr id="6" name="テキスト ボックス 5"/>
          <p:cNvSpPr txBox="1"/>
          <p:nvPr/>
        </p:nvSpPr>
        <p:spPr>
          <a:xfrm>
            <a:off x="785500" y="1538747"/>
            <a:ext cx="15031679" cy="1569660"/>
          </a:xfrm>
          <a:prstGeom prst="rect">
            <a:avLst/>
          </a:prstGeom>
          <a:noFill/>
        </p:spPr>
        <p:txBody>
          <a:bodyPr wrap="none" rtlCol="0">
            <a:spAutoFit/>
          </a:bodyPr>
          <a:lstStyle/>
          <a:p>
            <a:r>
              <a:rPr lang="en-US" altLang="ja-JP" sz="3200" dirty="0" smtClean="0">
                <a:latin typeface="+mn-ea"/>
                <a:ea typeface="+mn-ea"/>
              </a:rPr>
              <a:t>Cell_15,16</a:t>
            </a:r>
            <a:r>
              <a:rPr lang="ja-JP" altLang="en-US" sz="3200" dirty="0" smtClean="0">
                <a:latin typeface="+mn-ea"/>
                <a:ea typeface="+mn-ea"/>
              </a:rPr>
              <a:t>にて、以下のような属性の学生</a:t>
            </a:r>
            <a:r>
              <a:rPr lang="en-US" altLang="ja-JP" sz="3200" dirty="0" smtClean="0">
                <a:latin typeface="+mn-ea"/>
                <a:ea typeface="+mn-ea"/>
              </a:rPr>
              <a:t>2</a:t>
            </a:r>
            <a:r>
              <a:rPr lang="ja-JP" altLang="en-US" sz="3200" dirty="0" smtClean="0">
                <a:latin typeface="+mn-ea"/>
                <a:ea typeface="+mn-ea"/>
              </a:rPr>
              <a:t>名の</a:t>
            </a:r>
            <a:r>
              <a:rPr lang="en-US" altLang="ja-JP" sz="3200" dirty="0" smtClean="0">
                <a:latin typeface="+mn-ea"/>
                <a:ea typeface="+mn-ea"/>
              </a:rPr>
              <a:t>G3</a:t>
            </a:r>
            <a:r>
              <a:rPr lang="ja-JP" altLang="en-US" sz="3200" dirty="0" smtClean="0">
                <a:latin typeface="+mn-ea"/>
                <a:ea typeface="+mn-ea"/>
              </a:rPr>
              <a:t>値の予測値を（この時点では</a:t>
            </a:r>
            <a:endParaRPr lang="en-US" altLang="ja-JP" sz="3200" dirty="0" smtClean="0">
              <a:latin typeface="+mn-ea"/>
              <a:ea typeface="+mn-ea"/>
            </a:endParaRPr>
          </a:p>
          <a:p>
            <a:r>
              <a:rPr lang="ja-JP" altLang="en-US" sz="3200" dirty="0" smtClean="0">
                <a:latin typeface="+mn-ea"/>
                <a:ea typeface="+mn-ea"/>
              </a:rPr>
              <a:t>全ての説明変数候補を用いて）求めた。</a:t>
            </a:r>
            <a:endParaRPr lang="en-US" altLang="ja-JP" sz="3200" dirty="0" smtClean="0">
              <a:latin typeface="+mn-ea"/>
              <a:ea typeface="+mn-ea"/>
            </a:endParaRPr>
          </a:p>
          <a:p>
            <a:r>
              <a:rPr lang="ja-JP" altLang="en-US" sz="3200" dirty="0" smtClean="0">
                <a:latin typeface="+mn-ea"/>
                <a:ea typeface="+mn-ea"/>
              </a:rPr>
              <a:t>今回、最終モデルを用いて</a:t>
            </a:r>
            <a:r>
              <a:rPr lang="en-US" altLang="ja-JP" sz="3200" dirty="0" smtClean="0">
                <a:latin typeface="+mn-ea"/>
                <a:ea typeface="+mn-ea"/>
              </a:rPr>
              <a:t>,1</a:t>
            </a:r>
            <a:r>
              <a:rPr lang="ja-JP" altLang="en-US" sz="3200" dirty="0" smtClean="0">
                <a:latin typeface="+mn-ea"/>
                <a:ea typeface="+mn-ea"/>
              </a:rPr>
              <a:t>人目の学生の予測値と予測区間を求めよ。</a:t>
            </a:r>
            <a:endParaRPr lang="en-US" altLang="ja-JP" sz="3200" dirty="0">
              <a:latin typeface="+mn-ea"/>
              <a:ea typeface="+mn-ea"/>
            </a:endParaRPr>
          </a:p>
        </p:txBody>
      </p:sp>
      <p:pic>
        <p:nvPicPr>
          <p:cNvPr id="3" name="図 2"/>
          <p:cNvPicPr>
            <a:picLocks noChangeAspect="1"/>
          </p:cNvPicPr>
          <p:nvPr/>
        </p:nvPicPr>
        <p:blipFill>
          <a:blip r:embed="rId3"/>
          <a:stretch>
            <a:fillRect/>
          </a:stretch>
        </p:blipFill>
        <p:spPr>
          <a:xfrm>
            <a:off x="1091543" y="3554971"/>
            <a:ext cx="9685076" cy="3626645"/>
          </a:xfrm>
          <a:prstGeom prst="rect">
            <a:avLst/>
          </a:prstGeom>
        </p:spPr>
      </p:pic>
      <p:sp>
        <p:nvSpPr>
          <p:cNvPr id="7" name="正方形/長方形 6"/>
          <p:cNvSpPr/>
          <p:nvPr/>
        </p:nvSpPr>
        <p:spPr bwMode="auto">
          <a:xfrm>
            <a:off x="231566" y="3554971"/>
            <a:ext cx="1256021" cy="612068"/>
          </a:xfrm>
          <a:prstGeom prst="rect">
            <a:avLst/>
          </a:prstGeom>
          <a:solidFill>
            <a:srgbClr val="FFFF00"/>
          </a:solidFill>
          <a:ln w="9525" cap="flat" cmpd="sng" algn="ctr">
            <a:solidFill>
              <a:schemeClr val="accent5">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8" name="テキスト ボックス 7"/>
          <p:cNvSpPr txBox="1"/>
          <p:nvPr/>
        </p:nvSpPr>
        <p:spPr>
          <a:xfrm>
            <a:off x="294632" y="3626979"/>
            <a:ext cx="1192955" cy="461665"/>
          </a:xfrm>
          <a:prstGeom prst="rect">
            <a:avLst/>
          </a:prstGeom>
          <a:noFill/>
        </p:spPr>
        <p:txBody>
          <a:bodyPr wrap="none" rtlCol="0">
            <a:spAutoFit/>
          </a:bodyPr>
          <a:lstStyle/>
          <a:p>
            <a:r>
              <a:rPr kumimoji="1" lang="en-US" altLang="ja-JP" b="1" dirty="0" smtClean="0">
                <a:latin typeface="+mj-ea"/>
                <a:ea typeface="+mj-ea"/>
              </a:rPr>
              <a:t>Cell15</a:t>
            </a:r>
            <a:endParaRPr kumimoji="1" lang="ja-JP" altLang="en-US" b="1" dirty="0">
              <a:latin typeface="+mj-ea"/>
              <a:ea typeface="+mj-ea"/>
            </a:endParaRPr>
          </a:p>
        </p:txBody>
      </p:sp>
      <p:sp>
        <p:nvSpPr>
          <p:cNvPr id="11" name="正方形/長方形 10"/>
          <p:cNvSpPr/>
          <p:nvPr/>
        </p:nvSpPr>
        <p:spPr bwMode="auto">
          <a:xfrm>
            <a:off x="9718309" y="3554969"/>
            <a:ext cx="1256021" cy="612068"/>
          </a:xfrm>
          <a:prstGeom prst="rect">
            <a:avLst/>
          </a:prstGeom>
          <a:solidFill>
            <a:srgbClr val="FFFF00"/>
          </a:solidFill>
          <a:ln w="9525" cap="flat" cmpd="sng" algn="ctr">
            <a:solidFill>
              <a:schemeClr val="accent5">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2" name="テキスト ボックス 11"/>
          <p:cNvSpPr txBox="1"/>
          <p:nvPr/>
        </p:nvSpPr>
        <p:spPr>
          <a:xfrm>
            <a:off x="9781375" y="3626977"/>
            <a:ext cx="1192955" cy="461665"/>
          </a:xfrm>
          <a:prstGeom prst="rect">
            <a:avLst/>
          </a:prstGeom>
          <a:noFill/>
        </p:spPr>
        <p:txBody>
          <a:bodyPr wrap="none" rtlCol="0">
            <a:spAutoFit/>
          </a:bodyPr>
          <a:lstStyle/>
          <a:p>
            <a:r>
              <a:rPr kumimoji="1" lang="en-US" altLang="ja-JP" b="1" dirty="0" smtClean="0">
                <a:latin typeface="+mj-ea"/>
                <a:ea typeface="+mj-ea"/>
              </a:rPr>
              <a:t>Cell16</a:t>
            </a:r>
            <a:endParaRPr kumimoji="1" lang="ja-JP" altLang="en-US" b="1" dirty="0">
              <a:latin typeface="+mj-ea"/>
              <a:ea typeface="+mj-ea"/>
            </a:endParaRPr>
          </a:p>
        </p:txBody>
      </p:sp>
    </p:spTree>
    <p:extLst>
      <p:ext uri="{BB962C8B-B14F-4D97-AF65-F5344CB8AC3E}">
        <p14:creationId xmlns:p14="http://schemas.microsoft.com/office/powerpoint/2010/main" val="289874154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72</a:t>
            </a:fld>
            <a:endParaRPr lang="en-US" altLang="ja-JP" dirty="0"/>
          </a:p>
        </p:txBody>
      </p:sp>
      <p:pic>
        <p:nvPicPr>
          <p:cNvPr id="7" name="図 6"/>
          <p:cNvPicPr>
            <a:picLocks noChangeAspect="1"/>
          </p:cNvPicPr>
          <p:nvPr/>
        </p:nvPicPr>
        <p:blipFill>
          <a:blip r:embed="rId2"/>
          <a:stretch>
            <a:fillRect/>
          </a:stretch>
        </p:blipFill>
        <p:spPr>
          <a:xfrm>
            <a:off x="983530" y="1626915"/>
            <a:ext cx="16066905" cy="5600464"/>
          </a:xfrm>
          <a:prstGeom prst="rect">
            <a:avLst/>
          </a:prstGeom>
        </p:spPr>
      </p:pic>
      <p:sp>
        <p:nvSpPr>
          <p:cNvPr id="14" name="正方形/長方形 13"/>
          <p:cNvSpPr/>
          <p:nvPr/>
        </p:nvSpPr>
        <p:spPr bwMode="auto">
          <a:xfrm>
            <a:off x="231566" y="1610755"/>
            <a:ext cx="1256021" cy="612068"/>
          </a:xfrm>
          <a:prstGeom prst="rect">
            <a:avLst/>
          </a:prstGeom>
          <a:solidFill>
            <a:srgbClr val="FFFF00"/>
          </a:solidFill>
          <a:ln w="9525" cap="flat" cmpd="sng" algn="ctr">
            <a:solidFill>
              <a:schemeClr val="accent5">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6" name="テキスト ボックス 15"/>
          <p:cNvSpPr txBox="1"/>
          <p:nvPr/>
        </p:nvSpPr>
        <p:spPr>
          <a:xfrm>
            <a:off x="294632" y="1682763"/>
            <a:ext cx="1192955" cy="461665"/>
          </a:xfrm>
          <a:prstGeom prst="rect">
            <a:avLst/>
          </a:prstGeom>
          <a:noFill/>
        </p:spPr>
        <p:txBody>
          <a:bodyPr wrap="none" rtlCol="0">
            <a:spAutoFit/>
          </a:bodyPr>
          <a:lstStyle/>
          <a:p>
            <a:r>
              <a:rPr kumimoji="1" lang="en-US" altLang="ja-JP" b="1" dirty="0" smtClean="0">
                <a:latin typeface="+mj-ea"/>
                <a:ea typeface="+mj-ea"/>
              </a:rPr>
              <a:t>Cell33</a:t>
            </a:r>
            <a:endParaRPr kumimoji="1" lang="ja-JP" altLang="en-US" b="1" dirty="0">
              <a:latin typeface="+mj-ea"/>
              <a:ea typeface="+mj-ea"/>
            </a:endParaRPr>
          </a:p>
        </p:txBody>
      </p:sp>
      <p:sp>
        <p:nvSpPr>
          <p:cNvPr id="8" name="円/楕円 7"/>
          <p:cNvSpPr/>
          <p:nvPr/>
        </p:nvSpPr>
        <p:spPr bwMode="auto">
          <a:xfrm>
            <a:off x="5592043" y="2294831"/>
            <a:ext cx="1224136" cy="900100"/>
          </a:xfrm>
          <a:prstGeom prst="ellipse">
            <a:avLst/>
          </a:prstGeom>
          <a:noFill/>
          <a:ln w="762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11" name="直線コネクタ 10"/>
          <p:cNvCxnSpPr/>
          <p:nvPr/>
        </p:nvCxnSpPr>
        <p:spPr bwMode="auto">
          <a:xfrm>
            <a:off x="6816179" y="2762883"/>
            <a:ext cx="1188132"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18" name="テキスト ボックス 17"/>
          <p:cNvSpPr txBox="1"/>
          <p:nvPr/>
        </p:nvSpPr>
        <p:spPr>
          <a:xfrm>
            <a:off x="8004311" y="2510855"/>
            <a:ext cx="3280065" cy="523220"/>
          </a:xfrm>
          <a:prstGeom prst="rect">
            <a:avLst/>
          </a:prstGeom>
          <a:solidFill>
            <a:schemeClr val="bg1"/>
          </a:solidFill>
          <a:ln>
            <a:solidFill>
              <a:schemeClr val="accent4"/>
            </a:solidFill>
          </a:ln>
        </p:spPr>
        <p:txBody>
          <a:bodyPr wrap="none" rtlCol="0">
            <a:spAutoFit/>
          </a:bodyPr>
          <a:lstStyle/>
          <a:p>
            <a:r>
              <a:rPr lang="en-US" altLang="ja-JP" sz="2800" dirty="0" smtClean="0">
                <a:latin typeface="+mn-ea"/>
                <a:ea typeface="+mn-ea"/>
              </a:rPr>
              <a:t>1</a:t>
            </a:r>
            <a:r>
              <a:rPr lang="ja-JP" altLang="en-US" sz="2800" dirty="0" smtClean="0">
                <a:latin typeface="+mn-ea"/>
                <a:ea typeface="+mn-ea"/>
              </a:rPr>
              <a:t>人目の学生を抽出</a:t>
            </a:r>
            <a:endParaRPr lang="en-US" altLang="ja-JP" sz="2800" dirty="0">
              <a:latin typeface="+mn-ea"/>
              <a:ea typeface="+mn-ea"/>
            </a:endParaRPr>
          </a:p>
        </p:txBody>
      </p:sp>
    </p:spTree>
    <p:extLst>
      <p:ext uri="{BB962C8B-B14F-4D97-AF65-F5344CB8AC3E}">
        <p14:creationId xmlns:p14="http://schemas.microsoft.com/office/powerpoint/2010/main" val="362525920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73</a:t>
            </a:fld>
            <a:endParaRPr lang="en-US" altLang="ja-JP" dirty="0"/>
          </a:p>
        </p:txBody>
      </p:sp>
      <p:pic>
        <p:nvPicPr>
          <p:cNvPr id="7" name="図 6"/>
          <p:cNvPicPr>
            <a:picLocks noChangeAspect="1"/>
          </p:cNvPicPr>
          <p:nvPr/>
        </p:nvPicPr>
        <p:blipFill>
          <a:blip r:embed="rId2"/>
          <a:stretch>
            <a:fillRect/>
          </a:stretch>
        </p:blipFill>
        <p:spPr>
          <a:xfrm>
            <a:off x="983530" y="1626915"/>
            <a:ext cx="16066905" cy="5600464"/>
          </a:xfrm>
          <a:prstGeom prst="rect">
            <a:avLst/>
          </a:prstGeom>
        </p:spPr>
      </p:pic>
      <p:sp>
        <p:nvSpPr>
          <p:cNvPr id="14" name="正方形/長方形 13"/>
          <p:cNvSpPr/>
          <p:nvPr/>
        </p:nvSpPr>
        <p:spPr bwMode="auto">
          <a:xfrm>
            <a:off x="231566" y="1610755"/>
            <a:ext cx="1256021" cy="612068"/>
          </a:xfrm>
          <a:prstGeom prst="rect">
            <a:avLst/>
          </a:prstGeom>
          <a:solidFill>
            <a:srgbClr val="FFFF00"/>
          </a:solidFill>
          <a:ln w="9525" cap="flat" cmpd="sng" algn="ctr">
            <a:solidFill>
              <a:schemeClr val="accent5">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6" name="テキスト ボックス 15"/>
          <p:cNvSpPr txBox="1"/>
          <p:nvPr/>
        </p:nvSpPr>
        <p:spPr>
          <a:xfrm>
            <a:off x="294632" y="1682763"/>
            <a:ext cx="1192955" cy="461665"/>
          </a:xfrm>
          <a:prstGeom prst="rect">
            <a:avLst/>
          </a:prstGeom>
          <a:noFill/>
        </p:spPr>
        <p:txBody>
          <a:bodyPr wrap="none" rtlCol="0">
            <a:spAutoFit/>
          </a:bodyPr>
          <a:lstStyle/>
          <a:p>
            <a:r>
              <a:rPr kumimoji="1" lang="en-US" altLang="ja-JP" b="1" dirty="0" smtClean="0">
                <a:latin typeface="+mj-ea"/>
                <a:ea typeface="+mj-ea"/>
              </a:rPr>
              <a:t>Cell33</a:t>
            </a:r>
            <a:endParaRPr kumimoji="1" lang="ja-JP" altLang="en-US" b="1" dirty="0">
              <a:latin typeface="+mj-ea"/>
              <a:ea typeface="+mj-ea"/>
            </a:endParaRPr>
          </a:p>
        </p:txBody>
      </p:sp>
      <p:sp>
        <p:nvSpPr>
          <p:cNvPr id="10" name="角丸四角形 9"/>
          <p:cNvSpPr/>
          <p:nvPr/>
        </p:nvSpPr>
        <p:spPr>
          <a:xfrm>
            <a:off x="1487587" y="3066593"/>
            <a:ext cx="8817517" cy="453244"/>
          </a:xfrm>
          <a:prstGeom prst="roundRect">
            <a:avLst/>
          </a:prstGeom>
          <a:noFill/>
          <a:ln w="571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4000">
              <a:latin typeface="+mj-ea"/>
              <a:ea typeface="+mj-ea"/>
            </a:endParaRPr>
          </a:p>
        </p:txBody>
      </p:sp>
      <p:cxnSp>
        <p:nvCxnSpPr>
          <p:cNvPr id="12" name="直線矢印コネクタ 11"/>
          <p:cNvCxnSpPr/>
          <p:nvPr/>
        </p:nvCxnSpPr>
        <p:spPr bwMode="auto">
          <a:xfrm flipH="1" flipV="1">
            <a:off x="10405362" y="3375821"/>
            <a:ext cx="1199349" cy="863226"/>
          </a:xfrm>
          <a:prstGeom prst="straightConnector1">
            <a:avLst/>
          </a:prstGeom>
          <a:solidFill>
            <a:schemeClr val="accent1"/>
          </a:solidFill>
          <a:ln w="76200" cap="flat" cmpd="sng" algn="ctr">
            <a:solidFill>
              <a:schemeClr val="accent4"/>
            </a:solidFill>
            <a:prstDash val="solid"/>
            <a:round/>
            <a:headEnd type="oval" w="med" len="med"/>
            <a:tailEnd type="oval" w="med" len="med"/>
          </a:ln>
          <a:effectLst/>
        </p:spPr>
      </p:cxnSp>
      <p:sp>
        <p:nvSpPr>
          <p:cNvPr id="13" name="テキスト ボックス 12"/>
          <p:cNvSpPr txBox="1"/>
          <p:nvPr/>
        </p:nvSpPr>
        <p:spPr>
          <a:xfrm>
            <a:off x="11676719" y="3802931"/>
            <a:ext cx="3755581" cy="2308324"/>
          </a:xfrm>
          <a:prstGeom prst="rect">
            <a:avLst/>
          </a:prstGeom>
          <a:solidFill>
            <a:schemeClr val="bg1"/>
          </a:solidFill>
          <a:ln>
            <a:solidFill>
              <a:schemeClr val="accent4"/>
            </a:solidFill>
          </a:ln>
          <a:effectLst>
            <a:outerShdw blurRad="50800" dist="38100" dir="2700000" algn="tl" rotWithShape="0">
              <a:prstClr val="black">
                <a:alpha val="40000"/>
              </a:prstClr>
            </a:outerShdw>
          </a:effectLst>
        </p:spPr>
        <p:txBody>
          <a:bodyPr wrap="square" rtlCol="0">
            <a:spAutoFit/>
          </a:bodyPr>
          <a:lstStyle/>
          <a:p>
            <a:r>
              <a:rPr lang="ja-JP" altLang="en-US" sz="3600" dirty="0" smtClean="0">
                <a:latin typeface="+mj-ea"/>
                <a:ea typeface="+mj-ea"/>
              </a:rPr>
              <a:t>問題で与えられた値のうち、</a:t>
            </a:r>
            <a:endParaRPr lang="en-US" altLang="ja-JP" sz="3600" dirty="0" smtClean="0">
              <a:latin typeface="+mj-ea"/>
              <a:ea typeface="+mj-ea"/>
            </a:endParaRPr>
          </a:p>
          <a:p>
            <a:r>
              <a:rPr lang="ja-JP" altLang="en-US" sz="3600" dirty="0" smtClean="0">
                <a:latin typeface="+mj-ea"/>
                <a:ea typeface="+mj-ea"/>
              </a:rPr>
              <a:t>選択された説明変数のみの値</a:t>
            </a:r>
            <a:endParaRPr lang="en-US" altLang="ja-JP" sz="3600" dirty="0" smtClean="0">
              <a:latin typeface="+mj-ea"/>
              <a:ea typeface="+mj-ea"/>
            </a:endParaRPr>
          </a:p>
        </p:txBody>
      </p:sp>
    </p:spTree>
    <p:extLst>
      <p:ext uri="{BB962C8B-B14F-4D97-AF65-F5344CB8AC3E}">
        <p14:creationId xmlns:p14="http://schemas.microsoft.com/office/powerpoint/2010/main" val="10568940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74</a:t>
            </a:fld>
            <a:endParaRPr lang="en-US" altLang="ja-JP" dirty="0"/>
          </a:p>
        </p:txBody>
      </p:sp>
      <p:pic>
        <p:nvPicPr>
          <p:cNvPr id="7" name="図 6"/>
          <p:cNvPicPr>
            <a:picLocks noChangeAspect="1"/>
          </p:cNvPicPr>
          <p:nvPr/>
        </p:nvPicPr>
        <p:blipFill>
          <a:blip r:embed="rId2"/>
          <a:stretch>
            <a:fillRect/>
          </a:stretch>
        </p:blipFill>
        <p:spPr>
          <a:xfrm>
            <a:off x="983530" y="1626915"/>
            <a:ext cx="16066905" cy="5600464"/>
          </a:xfrm>
          <a:prstGeom prst="rect">
            <a:avLst/>
          </a:prstGeom>
        </p:spPr>
      </p:pic>
      <p:sp>
        <p:nvSpPr>
          <p:cNvPr id="14" name="正方形/長方形 13"/>
          <p:cNvSpPr/>
          <p:nvPr/>
        </p:nvSpPr>
        <p:spPr bwMode="auto">
          <a:xfrm>
            <a:off x="231566" y="1610755"/>
            <a:ext cx="1256021" cy="612068"/>
          </a:xfrm>
          <a:prstGeom prst="rect">
            <a:avLst/>
          </a:prstGeom>
          <a:solidFill>
            <a:srgbClr val="FFFF00"/>
          </a:solidFill>
          <a:ln w="9525" cap="flat" cmpd="sng" algn="ctr">
            <a:solidFill>
              <a:schemeClr val="accent5">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6" name="テキスト ボックス 15"/>
          <p:cNvSpPr txBox="1"/>
          <p:nvPr/>
        </p:nvSpPr>
        <p:spPr>
          <a:xfrm>
            <a:off x="294632" y="1682763"/>
            <a:ext cx="1192955" cy="461665"/>
          </a:xfrm>
          <a:prstGeom prst="rect">
            <a:avLst/>
          </a:prstGeom>
          <a:noFill/>
        </p:spPr>
        <p:txBody>
          <a:bodyPr wrap="none" rtlCol="0">
            <a:spAutoFit/>
          </a:bodyPr>
          <a:lstStyle/>
          <a:p>
            <a:r>
              <a:rPr kumimoji="1" lang="en-US" altLang="ja-JP" b="1" dirty="0" smtClean="0">
                <a:latin typeface="+mj-ea"/>
                <a:ea typeface="+mj-ea"/>
              </a:rPr>
              <a:t>Cell33</a:t>
            </a:r>
            <a:endParaRPr kumimoji="1" lang="ja-JP" altLang="en-US" b="1" dirty="0">
              <a:latin typeface="+mj-ea"/>
              <a:ea typeface="+mj-ea"/>
            </a:endParaRPr>
          </a:p>
        </p:txBody>
      </p:sp>
      <p:sp>
        <p:nvSpPr>
          <p:cNvPr id="11" name="角丸四角形 10"/>
          <p:cNvSpPr/>
          <p:nvPr/>
        </p:nvSpPr>
        <p:spPr>
          <a:xfrm>
            <a:off x="1379575" y="4008506"/>
            <a:ext cx="8817517" cy="453244"/>
          </a:xfrm>
          <a:prstGeom prst="roundRect">
            <a:avLst/>
          </a:prstGeom>
          <a:noFill/>
          <a:ln w="571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4000">
              <a:latin typeface="+mj-ea"/>
              <a:ea typeface="+mj-ea"/>
            </a:endParaRPr>
          </a:p>
        </p:txBody>
      </p:sp>
      <p:cxnSp>
        <p:nvCxnSpPr>
          <p:cNvPr id="15" name="直線矢印コネクタ 14"/>
          <p:cNvCxnSpPr/>
          <p:nvPr/>
        </p:nvCxnSpPr>
        <p:spPr bwMode="auto">
          <a:xfrm flipH="1" flipV="1">
            <a:off x="10297350" y="4317734"/>
            <a:ext cx="1199349" cy="863226"/>
          </a:xfrm>
          <a:prstGeom prst="straightConnector1">
            <a:avLst/>
          </a:prstGeom>
          <a:solidFill>
            <a:schemeClr val="accent1"/>
          </a:solidFill>
          <a:ln w="76200" cap="flat" cmpd="sng" algn="ctr">
            <a:solidFill>
              <a:schemeClr val="accent4"/>
            </a:solidFill>
            <a:prstDash val="solid"/>
            <a:round/>
            <a:headEnd type="oval" w="med" len="med"/>
            <a:tailEnd type="oval" w="med" len="med"/>
          </a:ln>
          <a:effectLst/>
        </p:spPr>
      </p:cxnSp>
      <p:sp>
        <p:nvSpPr>
          <p:cNvPr id="17" name="テキスト ボックス 16"/>
          <p:cNvSpPr txBox="1"/>
          <p:nvPr/>
        </p:nvSpPr>
        <p:spPr>
          <a:xfrm>
            <a:off x="11532703" y="4707099"/>
            <a:ext cx="3755581" cy="1754326"/>
          </a:xfrm>
          <a:prstGeom prst="rect">
            <a:avLst/>
          </a:prstGeom>
          <a:solidFill>
            <a:schemeClr val="bg1"/>
          </a:solidFill>
          <a:ln>
            <a:solidFill>
              <a:schemeClr val="accent4"/>
            </a:solidFill>
          </a:ln>
          <a:effectLst>
            <a:outerShdw blurRad="50800" dist="38100" dir="2700000" algn="tl" rotWithShape="0">
              <a:prstClr val="black">
                <a:alpha val="40000"/>
              </a:prstClr>
            </a:outerShdw>
          </a:effectLst>
        </p:spPr>
        <p:txBody>
          <a:bodyPr wrap="square" rtlCol="0">
            <a:spAutoFit/>
          </a:bodyPr>
          <a:lstStyle/>
          <a:p>
            <a:r>
              <a:rPr lang="ja-JP" altLang="en-US" sz="3600" dirty="0" smtClean="0">
                <a:latin typeface="+mj-ea"/>
                <a:ea typeface="+mj-ea"/>
              </a:rPr>
              <a:t>標準誤差</a:t>
            </a:r>
            <a:endParaRPr lang="en-US" altLang="ja-JP" sz="3600" dirty="0" smtClean="0">
              <a:latin typeface="+mj-ea"/>
              <a:ea typeface="+mj-ea"/>
            </a:endParaRPr>
          </a:p>
          <a:p>
            <a:r>
              <a:rPr lang="en-US" altLang="ja-JP" sz="3600" dirty="0" smtClean="0">
                <a:latin typeface="+mj-ea"/>
                <a:ea typeface="+mj-ea"/>
              </a:rPr>
              <a:t>(Cell_32</a:t>
            </a:r>
            <a:r>
              <a:rPr lang="ja-JP" altLang="en-US" sz="3600" dirty="0" smtClean="0">
                <a:latin typeface="+mj-ea"/>
                <a:ea typeface="+mj-ea"/>
              </a:rPr>
              <a:t>と異なるので注意</a:t>
            </a:r>
            <a:r>
              <a:rPr lang="en-US" altLang="ja-JP" sz="3600" dirty="0" smtClean="0">
                <a:latin typeface="+mj-ea"/>
                <a:ea typeface="+mj-ea"/>
              </a:rPr>
              <a:t>)</a:t>
            </a:r>
          </a:p>
        </p:txBody>
      </p:sp>
      <p:pic>
        <p:nvPicPr>
          <p:cNvPr id="2" name="図 1"/>
          <p:cNvPicPr>
            <a:picLocks noChangeAspect="1"/>
          </p:cNvPicPr>
          <p:nvPr/>
        </p:nvPicPr>
        <p:blipFill>
          <a:blip r:embed="rId3"/>
          <a:stretch>
            <a:fillRect/>
          </a:stretch>
        </p:blipFill>
        <p:spPr>
          <a:xfrm>
            <a:off x="5814962" y="7817465"/>
            <a:ext cx="5095875" cy="1457325"/>
          </a:xfrm>
          <a:prstGeom prst="rect">
            <a:avLst/>
          </a:prstGeom>
        </p:spPr>
      </p:pic>
    </p:spTree>
    <p:extLst>
      <p:ext uri="{BB962C8B-B14F-4D97-AF65-F5344CB8AC3E}">
        <p14:creationId xmlns:p14="http://schemas.microsoft.com/office/powerpoint/2010/main" val="168756412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75</a:t>
            </a:fld>
            <a:endParaRPr lang="en-US" altLang="ja-JP" dirty="0"/>
          </a:p>
        </p:txBody>
      </p:sp>
      <p:pic>
        <p:nvPicPr>
          <p:cNvPr id="7" name="図 6"/>
          <p:cNvPicPr>
            <a:picLocks noChangeAspect="1"/>
          </p:cNvPicPr>
          <p:nvPr/>
        </p:nvPicPr>
        <p:blipFill>
          <a:blip r:embed="rId2"/>
          <a:stretch>
            <a:fillRect/>
          </a:stretch>
        </p:blipFill>
        <p:spPr>
          <a:xfrm>
            <a:off x="983530" y="1626915"/>
            <a:ext cx="16066905" cy="5600464"/>
          </a:xfrm>
          <a:prstGeom prst="rect">
            <a:avLst/>
          </a:prstGeom>
        </p:spPr>
      </p:pic>
      <p:sp>
        <p:nvSpPr>
          <p:cNvPr id="14" name="正方形/長方形 13"/>
          <p:cNvSpPr/>
          <p:nvPr/>
        </p:nvSpPr>
        <p:spPr bwMode="auto">
          <a:xfrm>
            <a:off x="231566" y="1610755"/>
            <a:ext cx="1256021" cy="612068"/>
          </a:xfrm>
          <a:prstGeom prst="rect">
            <a:avLst/>
          </a:prstGeom>
          <a:solidFill>
            <a:srgbClr val="FFFF00"/>
          </a:solidFill>
          <a:ln w="9525" cap="flat" cmpd="sng" algn="ctr">
            <a:solidFill>
              <a:schemeClr val="accent5">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6" name="テキスト ボックス 15"/>
          <p:cNvSpPr txBox="1"/>
          <p:nvPr/>
        </p:nvSpPr>
        <p:spPr>
          <a:xfrm>
            <a:off x="294632" y="1682763"/>
            <a:ext cx="1192955" cy="461665"/>
          </a:xfrm>
          <a:prstGeom prst="rect">
            <a:avLst/>
          </a:prstGeom>
          <a:noFill/>
        </p:spPr>
        <p:txBody>
          <a:bodyPr wrap="none" rtlCol="0">
            <a:spAutoFit/>
          </a:bodyPr>
          <a:lstStyle/>
          <a:p>
            <a:r>
              <a:rPr kumimoji="1" lang="en-US" altLang="ja-JP" b="1" dirty="0" smtClean="0">
                <a:latin typeface="+mj-ea"/>
                <a:ea typeface="+mj-ea"/>
              </a:rPr>
              <a:t>Cell33</a:t>
            </a:r>
            <a:endParaRPr kumimoji="1" lang="ja-JP" altLang="en-US" b="1" dirty="0">
              <a:latin typeface="+mj-ea"/>
              <a:ea typeface="+mj-ea"/>
            </a:endParaRPr>
          </a:p>
        </p:txBody>
      </p:sp>
      <p:sp>
        <p:nvSpPr>
          <p:cNvPr id="11" name="角丸四角形 10"/>
          <p:cNvSpPr/>
          <p:nvPr/>
        </p:nvSpPr>
        <p:spPr>
          <a:xfrm>
            <a:off x="1379576" y="4541887"/>
            <a:ext cx="6408712" cy="777280"/>
          </a:xfrm>
          <a:prstGeom prst="roundRect">
            <a:avLst/>
          </a:prstGeom>
          <a:noFill/>
          <a:ln w="571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4000">
              <a:latin typeface="+mj-ea"/>
              <a:ea typeface="+mj-ea"/>
            </a:endParaRPr>
          </a:p>
        </p:txBody>
      </p:sp>
      <p:cxnSp>
        <p:nvCxnSpPr>
          <p:cNvPr id="15" name="直線矢印コネクタ 14"/>
          <p:cNvCxnSpPr/>
          <p:nvPr/>
        </p:nvCxnSpPr>
        <p:spPr bwMode="auto">
          <a:xfrm flipH="1" flipV="1">
            <a:off x="7788288" y="4930528"/>
            <a:ext cx="1872207" cy="28599"/>
          </a:xfrm>
          <a:prstGeom prst="straightConnector1">
            <a:avLst/>
          </a:prstGeom>
          <a:solidFill>
            <a:schemeClr val="accent1"/>
          </a:solidFill>
          <a:ln w="76200" cap="flat" cmpd="sng" algn="ctr">
            <a:solidFill>
              <a:schemeClr val="accent4"/>
            </a:solidFill>
            <a:prstDash val="solid"/>
            <a:round/>
            <a:headEnd type="oval" w="med" len="med"/>
            <a:tailEnd type="oval" w="med" len="med"/>
          </a:ln>
          <a:effectLst/>
        </p:spPr>
      </p:cxnSp>
      <p:pic>
        <p:nvPicPr>
          <p:cNvPr id="2" name="図 1"/>
          <p:cNvPicPr>
            <a:picLocks noChangeAspect="1"/>
          </p:cNvPicPr>
          <p:nvPr/>
        </p:nvPicPr>
        <p:blipFill>
          <a:blip r:embed="rId3"/>
          <a:stretch>
            <a:fillRect/>
          </a:stretch>
        </p:blipFill>
        <p:spPr>
          <a:xfrm>
            <a:off x="5814962" y="7817465"/>
            <a:ext cx="5095875" cy="1457325"/>
          </a:xfrm>
          <a:prstGeom prst="rect">
            <a:avLst/>
          </a:prstGeom>
        </p:spPr>
      </p:pic>
      <p:sp>
        <p:nvSpPr>
          <p:cNvPr id="12" name="テキスト ボックス 11"/>
          <p:cNvSpPr txBox="1"/>
          <p:nvPr/>
        </p:nvSpPr>
        <p:spPr>
          <a:xfrm>
            <a:off x="9660495" y="4607361"/>
            <a:ext cx="4994058" cy="646331"/>
          </a:xfrm>
          <a:prstGeom prst="rect">
            <a:avLst/>
          </a:prstGeom>
          <a:solidFill>
            <a:schemeClr val="bg1"/>
          </a:solidFill>
          <a:ln>
            <a:solidFill>
              <a:schemeClr val="accent4"/>
            </a:solidFill>
          </a:ln>
          <a:effectLst>
            <a:outerShdw blurRad="50800" dist="38100" dir="2700000" algn="tl" rotWithShape="0">
              <a:prstClr val="black">
                <a:alpha val="40000"/>
              </a:prstClr>
            </a:outerShdw>
          </a:effectLst>
        </p:spPr>
        <p:txBody>
          <a:bodyPr wrap="square" rtlCol="0">
            <a:spAutoFit/>
          </a:bodyPr>
          <a:lstStyle/>
          <a:p>
            <a:r>
              <a:rPr lang="ja-JP" altLang="en-US" sz="3600" dirty="0">
                <a:latin typeface="+mj-ea"/>
                <a:ea typeface="+mj-ea"/>
              </a:rPr>
              <a:t>予測</a:t>
            </a:r>
            <a:r>
              <a:rPr lang="ja-JP" altLang="en-US" sz="3600" dirty="0" smtClean="0">
                <a:latin typeface="+mj-ea"/>
                <a:ea typeface="+mj-ea"/>
              </a:rPr>
              <a:t>区間の下限</a:t>
            </a:r>
            <a:r>
              <a:rPr lang="en-US" altLang="ja-JP" sz="3600" dirty="0" smtClean="0">
                <a:latin typeface="+mj-ea"/>
                <a:ea typeface="+mj-ea"/>
              </a:rPr>
              <a:t>/</a:t>
            </a:r>
            <a:r>
              <a:rPr lang="ja-JP" altLang="en-US" sz="3600" dirty="0" smtClean="0">
                <a:latin typeface="+mj-ea"/>
                <a:ea typeface="+mj-ea"/>
              </a:rPr>
              <a:t>上限</a:t>
            </a:r>
            <a:endParaRPr lang="en-US" altLang="ja-JP" sz="3600" dirty="0" smtClean="0">
              <a:latin typeface="+mj-ea"/>
              <a:ea typeface="+mj-ea"/>
            </a:endParaRPr>
          </a:p>
        </p:txBody>
      </p:sp>
    </p:spTree>
    <p:extLst>
      <p:ext uri="{BB962C8B-B14F-4D97-AF65-F5344CB8AC3E}">
        <p14:creationId xmlns:p14="http://schemas.microsoft.com/office/powerpoint/2010/main" val="303234799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76</a:t>
            </a:fld>
            <a:endParaRPr lang="en-US" altLang="ja-JP" dirty="0"/>
          </a:p>
        </p:txBody>
      </p:sp>
      <p:pic>
        <p:nvPicPr>
          <p:cNvPr id="7" name="図 6"/>
          <p:cNvPicPr>
            <a:picLocks noChangeAspect="1"/>
          </p:cNvPicPr>
          <p:nvPr/>
        </p:nvPicPr>
        <p:blipFill>
          <a:blip r:embed="rId2"/>
          <a:stretch>
            <a:fillRect/>
          </a:stretch>
        </p:blipFill>
        <p:spPr>
          <a:xfrm>
            <a:off x="983530" y="1626915"/>
            <a:ext cx="16066905" cy="5600464"/>
          </a:xfrm>
          <a:prstGeom prst="rect">
            <a:avLst/>
          </a:prstGeom>
        </p:spPr>
      </p:pic>
      <p:sp>
        <p:nvSpPr>
          <p:cNvPr id="14" name="正方形/長方形 13"/>
          <p:cNvSpPr/>
          <p:nvPr/>
        </p:nvSpPr>
        <p:spPr bwMode="auto">
          <a:xfrm>
            <a:off x="231566" y="1610755"/>
            <a:ext cx="1256021" cy="612068"/>
          </a:xfrm>
          <a:prstGeom prst="rect">
            <a:avLst/>
          </a:prstGeom>
          <a:solidFill>
            <a:srgbClr val="FFFF00"/>
          </a:solidFill>
          <a:ln w="9525" cap="flat" cmpd="sng" algn="ctr">
            <a:solidFill>
              <a:schemeClr val="accent5">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6" name="テキスト ボックス 15"/>
          <p:cNvSpPr txBox="1"/>
          <p:nvPr/>
        </p:nvSpPr>
        <p:spPr>
          <a:xfrm>
            <a:off x="294632" y="1682763"/>
            <a:ext cx="1192955" cy="461665"/>
          </a:xfrm>
          <a:prstGeom prst="rect">
            <a:avLst/>
          </a:prstGeom>
          <a:noFill/>
        </p:spPr>
        <p:txBody>
          <a:bodyPr wrap="none" rtlCol="0">
            <a:spAutoFit/>
          </a:bodyPr>
          <a:lstStyle/>
          <a:p>
            <a:r>
              <a:rPr kumimoji="1" lang="en-US" altLang="ja-JP" b="1" dirty="0" smtClean="0">
                <a:latin typeface="+mj-ea"/>
                <a:ea typeface="+mj-ea"/>
              </a:rPr>
              <a:t>Cell33</a:t>
            </a:r>
            <a:endParaRPr kumimoji="1" lang="ja-JP" altLang="en-US" b="1" dirty="0">
              <a:latin typeface="+mj-ea"/>
              <a:ea typeface="+mj-ea"/>
            </a:endParaRPr>
          </a:p>
        </p:txBody>
      </p:sp>
      <p:sp>
        <p:nvSpPr>
          <p:cNvPr id="11" name="角丸四角形 10"/>
          <p:cNvSpPr/>
          <p:nvPr/>
        </p:nvSpPr>
        <p:spPr>
          <a:xfrm>
            <a:off x="947527" y="6450099"/>
            <a:ext cx="10261140" cy="777280"/>
          </a:xfrm>
          <a:prstGeom prst="roundRect">
            <a:avLst/>
          </a:prstGeom>
          <a:noFill/>
          <a:ln w="571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4000">
              <a:latin typeface="+mj-ea"/>
              <a:ea typeface="+mj-ea"/>
            </a:endParaRPr>
          </a:p>
        </p:txBody>
      </p:sp>
      <p:cxnSp>
        <p:nvCxnSpPr>
          <p:cNvPr id="15" name="直線矢印コネクタ 14"/>
          <p:cNvCxnSpPr/>
          <p:nvPr/>
        </p:nvCxnSpPr>
        <p:spPr bwMode="auto">
          <a:xfrm flipH="1" flipV="1">
            <a:off x="6071182" y="7198155"/>
            <a:ext cx="6915" cy="569284"/>
          </a:xfrm>
          <a:prstGeom prst="straightConnector1">
            <a:avLst/>
          </a:prstGeom>
          <a:solidFill>
            <a:schemeClr val="accent1"/>
          </a:solidFill>
          <a:ln w="76200" cap="flat" cmpd="sng" algn="ctr">
            <a:solidFill>
              <a:schemeClr val="accent4"/>
            </a:solidFill>
            <a:prstDash val="solid"/>
            <a:round/>
            <a:headEnd type="oval" w="med" len="med"/>
            <a:tailEnd type="oval" w="med" len="med"/>
          </a:ln>
          <a:effectLst/>
        </p:spPr>
      </p:cxnSp>
      <p:sp>
        <p:nvSpPr>
          <p:cNvPr id="13" name="テキスト ボックス 12"/>
          <p:cNvSpPr txBox="1"/>
          <p:nvPr/>
        </p:nvSpPr>
        <p:spPr>
          <a:xfrm>
            <a:off x="3303729" y="7779493"/>
            <a:ext cx="5548735" cy="1077218"/>
          </a:xfrm>
          <a:prstGeom prst="rect">
            <a:avLst/>
          </a:prstGeom>
          <a:solidFill>
            <a:schemeClr val="bg1"/>
          </a:solidFill>
          <a:ln>
            <a:solidFill>
              <a:schemeClr val="accent4"/>
            </a:solidFill>
          </a:ln>
          <a:effectLst>
            <a:outerShdw blurRad="50800" dist="38100" dir="2700000" algn="tl" rotWithShape="0">
              <a:prstClr val="black">
                <a:alpha val="40000"/>
              </a:prstClr>
            </a:outerShdw>
          </a:effectLst>
        </p:spPr>
        <p:txBody>
          <a:bodyPr wrap="square" rtlCol="0">
            <a:spAutoFit/>
          </a:bodyPr>
          <a:lstStyle/>
          <a:p>
            <a:r>
              <a:rPr lang="ja-JP" altLang="en-US" sz="3200" dirty="0" smtClean="0">
                <a:latin typeface="+mj-ea"/>
                <a:ea typeface="+mj-ea"/>
              </a:rPr>
              <a:t>成績</a:t>
            </a:r>
            <a:r>
              <a:rPr lang="en-US" altLang="ja-JP" sz="3200" dirty="0" smtClean="0">
                <a:latin typeface="+mj-ea"/>
                <a:ea typeface="+mj-ea"/>
              </a:rPr>
              <a:t>’G3’</a:t>
            </a:r>
            <a:r>
              <a:rPr lang="ja-JP" altLang="en-US" sz="3200" dirty="0" smtClean="0">
                <a:latin typeface="+mj-ea"/>
                <a:ea typeface="+mj-ea"/>
              </a:rPr>
              <a:t>の予測値：</a:t>
            </a:r>
            <a:r>
              <a:rPr lang="en-US" altLang="ja-JP" sz="3200" dirty="0" smtClean="0">
                <a:latin typeface="+mj-ea"/>
                <a:ea typeface="+mj-ea"/>
              </a:rPr>
              <a:t>14.73</a:t>
            </a:r>
            <a:endParaRPr lang="en-US" altLang="ja-JP" sz="3200" dirty="0">
              <a:latin typeface="+mj-ea"/>
              <a:ea typeface="+mj-ea"/>
            </a:endParaRPr>
          </a:p>
          <a:p>
            <a:r>
              <a:rPr lang="ja-JP" altLang="en-US" sz="3200" dirty="0" smtClean="0">
                <a:latin typeface="+mj-ea"/>
                <a:ea typeface="+mj-ea"/>
              </a:rPr>
              <a:t>予測区間 </a:t>
            </a:r>
            <a:r>
              <a:rPr lang="ja-JP" altLang="en-US" sz="3200" dirty="0">
                <a:latin typeface="+mj-ea"/>
                <a:ea typeface="+mj-ea"/>
              </a:rPr>
              <a:t>：</a:t>
            </a:r>
            <a:r>
              <a:rPr lang="en-US" altLang="ja-JP" sz="3200" dirty="0" smtClean="0">
                <a:latin typeface="+mj-ea"/>
                <a:ea typeface="+mj-ea"/>
                <a:sym typeface="Wingdings" panose="05000000000000000000" pitchFamily="2" charset="2"/>
              </a:rPr>
              <a:t>(10.41, 19.95)</a:t>
            </a:r>
            <a:endParaRPr lang="en-US" altLang="ja-JP" sz="3200" dirty="0">
              <a:latin typeface="+mj-ea"/>
              <a:ea typeface="+mj-ea"/>
            </a:endParaRPr>
          </a:p>
        </p:txBody>
      </p:sp>
    </p:spTree>
    <p:extLst>
      <p:ext uri="{BB962C8B-B14F-4D97-AF65-F5344CB8AC3E}">
        <p14:creationId xmlns:p14="http://schemas.microsoft.com/office/powerpoint/2010/main" val="140290838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3511" y="3734991"/>
            <a:ext cx="15902353" cy="1413515"/>
          </a:xfrm>
        </p:spPr>
        <p:txBody>
          <a:bodyPr>
            <a:normAutofit/>
          </a:bodyPr>
          <a:lstStyle/>
          <a:p>
            <a:pPr algn="ctr"/>
            <a:r>
              <a:rPr kumimoji="1" lang="ja-JP" altLang="en-US" sz="8800" dirty="0" smtClean="0"/>
              <a:t>正則化</a:t>
            </a:r>
            <a:endParaRPr kumimoji="1" lang="ja-JP" altLang="en-US" sz="8800" dirty="0"/>
          </a:p>
        </p:txBody>
      </p:sp>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77</a:t>
            </a:fld>
            <a:endParaRPr lang="en-US" altLang="ja-JP" dirty="0"/>
          </a:p>
        </p:txBody>
      </p:sp>
    </p:spTree>
    <p:extLst>
      <p:ext uri="{BB962C8B-B14F-4D97-AF65-F5344CB8AC3E}">
        <p14:creationId xmlns:p14="http://schemas.microsoft.com/office/powerpoint/2010/main" val="24225804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78</a:t>
            </a:fld>
            <a:endParaRPr lang="en-US" altLang="ja-JP" dirty="0"/>
          </a:p>
        </p:txBody>
      </p:sp>
      <mc:AlternateContent xmlns:mc="http://schemas.openxmlformats.org/markup-compatibility/2006" xmlns:a14="http://schemas.microsoft.com/office/drawing/2010/main">
        <mc:Choice Requires="a14">
          <p:sp>
            <p:nvSpPr>
              <p:cNvPr id="6" name="テキスト ボックス 5"/>
              <p:cNvSpPr txBox="1"/>
              <p:nvPr/>
            </p:nvSpPr>
            <p:spPr>
              <a:xfrm>
                <a:off x="489975" y="674651"/>
                <a:ext cx="16175775" cy="728533"/>
              </a:xfrm>
              <a:prstGeom prst="rect">
                <a:avLst/>
              </a:prstGeom>
              <a:noFill/>
            </p:spPr>
            <p:txBody>
              <a:bodyPr wrap="none" rtlCol="0">
                <a:spAutoFit/>
              </a:bodyPr>
              <a:lstStyle/>
              <a:p>
                <a:r>
                  <a:rPr lang="ja-JP" altLang="en-US" sz="3600" dirty="0" smtClean="0">
                    <a:latin typeface="+mn-ea"/>
                    <a:ea typeface="+mn-ea"/>
                  </a:rPr>
                  <a:t>重回帰分析では最小二乗法を用いて、以下を最小化するベクトル</a:t>
                </a:r>
                <a14:m>
                  <m:oMath xmlns:m="http://schemas.openxmlformats.org/officeDocument/2006/math">
                    <m:acc>
                      <m:accPr>
                        <m:chr m:val="⃗"/>
                        <m:ctrlPr>
                          <a:rPr lang="en-US" altLang="ja-JP" sz="3600" b="0" i="1" smtClean="0">
                            <a:latin typeface="Cambria Math" panose="02040503050406030204" pitchFamily="18" charset="0"/>
                            <a:ea typeface="+mn-ea"/>
                          </a:rPr>
                        </m:ctrlPr>
                      </m:accPr>
                      <m:e>
                        <m:r>
                          <a:rPr lang="en-US" altLang="ja-JP" sz="3600" b="0" i="1" smtClean="0">
                            <a:latin typeface="Cambria Math" panose="02040503050406030204" pitchFamily="18" charset="0"/>
                            <a:ea typeface="+mn-ea"/>
                          </a:rPr>
                          <m:t>𝛽</m:t>
                        </m:r>
                      </m:e>
                    </m:acc>
                  </m:oMath>
                </a14:m>
                <a:r>
                  <a:rPr lang="ja-JP" altLang="en-US" sz="3600" dirty="0" smtClean="0">
                    <a:latin typeface="+mn-ea"/>
                    <a:ea typeface="+mn-ea"/>
                  </a:rPr>
                  <a:t>を求めた：</a:t>
                </a:r>
                <a:endParaRPr lang="en-US" altLang="ja-JP" sz="3600" dirty="0">
                  <a:latin typeface="+mn-ea"/>
                  <a:ea typeface="+mn-ea"/>
                </a:endParaRP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489975" y="674651"/>
                <a:ext cx="16175775" cy="728533"/>
              </a:xfrm>
              <a:prstGeom prst="rect">
                <a:avLst/>
              </a:prstGeom>
              <a:blipFill rotWithShape="0">
                <a:blip r:embed="rId2"/>
                <a:stretch>
                  <a:fillRect l="-1130" t="-840" r="-188" b="-327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p:cNvSpPr txBox="1"/>
              <p:nvPr/>
            </p:nvSpPr>
            <p:spPr>
              <a:xfrm>
                <a:off x="587487" y="2474851"/>
                <a:ext cx="15236863" cy="4738157"/>
              </a:xfrm>
              <a:prstGeom prst="rect">
                <a:avLst/>
              </a:prstGeom>
              <a:noFill/>
            </p:spPr>
            <p:txBody>
              <a:bodyPr wrap="none" rtlCol="0">
                <a:spAutoFit/>
              </a:bodyPr>
              <a:lstStyle/>
              <a:p>
                <a:r>
                  <a:rPr lang="en-US" altLang="ja-JP" sz="3600" dirty="0" smtClean="0">
                    <a:latin typeface="+mn-ea"/>
                    <a:ea typeface="+mn-ea"/>
                  </a:rPr>
                  <a:t>(</a:t>
                </a:r>
                <a:r>
                  <a:rPr lang="ja-JP" altLang="en-US" sz="3600" dirty="0" smtClean="0">
                    <a:latin typeface="+mn-ea"/>
                    <a:ea typeface="+mn-ea"/>
                  </a:rPr>
                  <a:t>　　　　　　　　　：偏回帰係数、</a:t>
                </a:r>
                <a14:m>
                  <m:oMath xmlns:m="http://schemas.openxmlformats.org/officeDocument/2006/math">
                    <m:sSub>
                      <m:sSubPr>
                        <m:ctrlPr>
                          <a:rPr lang="en-US" altLang="ja-JP" sz="3600" b="0" i="1" smtClean="0">
                            <a:latin typeface="Cambria Math" panose="02040503050406030204" pitchFamily="18" charset="0"/>
                            <a:ea typeface="+mn-ea"/>
                          </a:rPr>
                        </m:ctrlPr>
                      </m:sSubPr>
                      <m:e>
                        <m:r>
                          <a:rPr lang="en-US" altLang="ja-JP" sz="3600" b="0" i="1" smtClean="0">
                            <a:latin typeface="Cambria Math" panose="02040503050406030204" pitchFamily="18" charset="0"/>
                            <a:ea typeface="+mn-ea"/>
                          </a:rPr>
                          <m:t>𝛽</m:t>
                        </m:r>
                      </m:e>
                      <m:sub>
                        <m:r>
                          <a:rPr lang="en-US" altLang="ja-JP" sz="3600" b="0" i="1" smtClean="0">
                            <a:latin typeface="Cambria Math" panose="02040503050406030204" pitchFamily="18" charset="0"/>
                            <a:ea typeface="+mn-ea"/>
                          </a:rPr>
                          <m:t>0</m:t>
                        </m:r>
                      </m:sub>
                    </m:sSub>
                  </m:oMath>
                </a14:m>
                <a:r>
                  <a:rPr lang="ja-JP" altLang="en-US" sz="3600" dirty="0" smtClean="0">
                    <a:latin typeface="+mn-ea"/>
                    <a:ea typeface="+mn-ea"/>
                  </a:rPr>
                  <a:t>：定数項</a:t>
                </a:r>
                <a:endParaRPr lang="en-US" altLang="ja-JP" sz="3600" dirty="0" smtClean="0">
                  <a:latin typeface="+mn-ea"/>
                  <a:ea typeface="+mn-ea"/>
                </a:endParaRPr>
              </a:p>
              <a:p>
                <a14:m>
                  <m:oMath xmlns:m="http://schemas.openxmlformats.org/officeDocument/2006/math">
                    <m:r>
                      <a:rPr lang="en-US" altLang="ja-JP" sz="3600" b="0" i="1" smtClean="0">
                        <a:latin typeface="Cambria Math" panose="02040503050406030204" pitchFamily="18" charset="0"/>
                        <a:ea typeface="+mn-ea"/>
                      </a:rPr>
                      <m:t>𝑁</m:t>
                    </m:r>
                  </m:oMath>
                </a14:m>
                <a:r>
                  <a:rPr lang="en-US" altLang="ja-JP" sz="3600" dirty="0" smtClean="0">
                    <a:latin typeface="+mn-ea"/>
                    <a:ea typeface="+mn-ea"/>
                  </a:rPr>
                  <a:t>:</a:t>
                </a:r>
                <a:r>
                  <a:rPr lang="ja-JP" altLang="en-US" sz="3600" dirty="0" smtClean="0">
                    <a:latin typeface="+mn-ea"/>
                    <a:ea typeface="+mn-ea"/>
                  </a:rPr>
                  <a:t>サンプルサイズ、</a:t>
                </a:r>
                <a14:m>
                  <m:oMath xmlns:m="http://schemas.openxmlformats.org/officeDocument/2006/math">
                    <m:r>
                      <a:rPr lang="en-US" altLang="ja-JP" sz="3600" b="0" i="1" smtClean="0">
                        <a:latin typeface="Cambria Math" panose="02040503050406030204" pitchFamily="18" charset="0"/>
                        <a:ea typeface="+mn-ea"/>
                      </a:rPr>
                      <m:t>𝑝</m:t>
                    </m:r>
                  </m:oMath>
                </a14:m>
                <a:r>
                  <a:rPr lang="en-US" altLang="ja-JP" sz="3600" dirty="0" smtClean="0">
                    <a:latin typeface="+mn-ea"/>
                    <a:ea typeface="+mn-ea"/>
                  </a:rPr>
                  <a:t>:</a:t>
                </a:r>
                <a:r>
                  <a:rPr lang="ja-JP" altLang="en-US" sz="3600" dirty="0" smtClean="0">
                    <a:latin typeface="+mn-ea"/>
                    <a:ea typeface="+mn-ea"/>
                  </a:rPr>
                  <a:t>説明変数の個数。</a:t>
                </a:r>
                <a:endParaRPr lang="en-US" altLang="ja-JP" sz="3600" dirty="0" smtClean="0">
                  <a:latin typeface="+mn-ea"/>
                  <a:ea typeface="+mn-ea"/>
                </a:endParaRPr>
              </a:p>
              <a:p>
                <a14:m>
                  <m:oMath xmlns:m="http://schemas.openxmlformats.org/officeDocument/2006/math">
                    <m:sSubSup>
                      <m:sSubSupPr>
                        <m:ctrlPr>
                          <a:rPr lang="en-US" altLang="ja-JP" sz="3600" b="0" i="1" smtClean="0">
                            <a:latin typeface="Cambria Math" panose="02040503050406030204" pitchFamily="18" charset="0"/>
                            <a:ea typeface="+mn-ea"/>
                          </a:rPr>
                        </m:ctrlPr>
                      </m:sSubSupPr>
                      <m:e>
                        <m:r>
                          <a:rPr lang="en-US" altLang="ja-JP" sz="3600" b="0" i="1" smtClean="0">
                            <a:latin typeface="Cambria Math" panose="02040503050406030204" pitchFamily="18" charset="0"/>
                            <a:ea typeface="+mn-ea"/>
                          </a:rPr>
                          <m:t>𝑥</m:t>
                        </m:r>
                      </m:e>
                      <m:sub>
                        <m:r>
                          <a:rPr lang="en-US" altLang="ja-JP" sz="3600" b="0" i="1" smtClean="0">
                            <a:latin typeface="Cambria Math" panose="02040503050406030204" pitchFamily="18" charset="0"/>
                            <a:ea typeface="+mn-ea"/>
                          </a:rPr>
                          <m:t>𝑗</m:t>
                        </m:r>
                      </m:sub>
                      <m:sup>
                        <m:r>
                          <a:rPr lang="en-US" altLang="ja-JP" sz="3600" b="0" i="1" smtClean="0">
                            <a:latin typeface="Cambria Math" panose="02040503050406030204" pitchFamily="18" charset="0"/>
                            <a:ea typeface="+mn-ea"/>
                          </a:rPr>
                          <m:t>(</m:t>
                        </m:r>
                        <m:r>
                          <a:rPr lang="en-US" altLang="ja-JP" sz="3600" b="0" i="1" smtClean="0">
                            <a:latin typeface="Cambria Math" panose="02040503050406030204" pitchFamily="18" charset="0"/>
                            <a:ea typeface="+mn-ea"/>
                          </a:rPr>
                          <m:t>𝑖</m:t>
                        </m:r>
                        <m:r>
                          <a:rPr lang="en-US" altLang="ja-JP" sz="3600" b="0" i="1" smtClean="0">
                            <a:latin typeface="Cambria Math" panose="02040503050406030204" pitchFamily="18" charset="0"/>
                            <a:ea typeface="+mn-ea"/>
                          </a:rPr>
                          <m:t>)</m:t>
                        </m:r>
                      </m:sup>
                    </m:sSubSup>
                  </m:oMath>
                </a14:m>
                <a:r>
                  <a:rPr lang="en-US" altLang="ja-JP" sz="3600" dirty="0" smtClean="0">
                    <a:latin typeface="+mn-ea"/>
                    <a:ea typeface="+mn-ea"/>
                  </a:rPr>
                  <a:t>:</a:t>
                </a:r>
                <a:r>
                  <a:rPr lang="ja-JP" altLang="en-US" sz="3600" dirty="0" smtClean="0">
                    <a:latin typeface="+mn-ea"/>
                    <a:ea typeface="+mn-ea"/>
                  </a:rPr>
                  <a:t>説明変数</a:t>
                </a:r>
                <a14:m>
                  <m:oMath xmlns:m="http://schemas.openxmlformats.org/officeDocument/2006/math">
                    <m:sSub>
                      <m:sSubPr>
                        <m:ctrlPr>
                          <a:rPr lang="en-US" altLang="ja-JP" sz="3600" b="0" i="1" smtClean="0">
                            <a:latin typeface="Cambria Math" panose="02040503050406030204" pitchFamily="18" charset="0"/>
                            <a:ea typeface="+mn-ea"/>
                          </a:rPr>
                        </m:ctrlPr>
                      </m:sSubPr>
                      <m:e>
                        <m:r>
                          <a:rPr lang="en-US" altLang="ja-JP" sz="3600" b="0" i="1" smtClean="0">
                            <a:latin typeface="Cambria Math" panose="02040503050406030204" pitchFamily="18" charset="0"/>
                            <a:ea typeface="+mn-ea"/>
                          </a:rPr>
                          <m:t>𝑥</m:t>
                        </m:r>
                      </m:e>
                      <m:sub>
                        <m:r>
                          <a:rPr lang="en-US" altLang="ja-JP" sz="3600" b="0" i="1" smtClean="0">
                            <a:latin typeface="Cambria Math" panose="02040503050406030204" pitchFamily="18" charset="0"/>
                            <a:ea typeface="+mn-ea"/>
                          </a:rPr>
                          <m:t>𝑗</m:t>
                        </m:r>
                      </m:sub>
                    </m:sSub>
                  </m:oMath>
                </a14:m>
                <a:r>
                  <a:rPr lang="ja-JP" altLang="en-US" sz="3600" dirty="0" err="1" smtClean="0">
                    <a:latin typeface="+mn-ea"/>
                    <a:ea typeface="+mn-ea"/>
                  </a:rPr>
                  <a:t>の第</a:t>
                </a:r>
                <a14:m>
                  <m:oMath xmlns:m="http://schemas.openxmlformats.org/officeDocument/2006/math">
                    <m:r>
                      <a:rPr lang="en-US" altLang="ja-JP" sz="3600" b="0" i="1" smtClean="0">
                        <a:latin typeface="Cambria Math" panose="02040503050406030204" pitchFamily="18" charset="0"/>
                        <a:ea typeface="+mn-ea"/>
                      </a:rPr>
                      <m:t>𝑖</m:t>
                    </m:r>
                  </m:oMath>
                </a14:m>
                <a:r>
                  <a:rPr lang="ja-JP" altLang="en-US" sz="3600" dirty="0" smtClean="0">
                    <a:latin typeface="+mn-ea"/>
                    <a:ea typeface="+mn-ea"/>
                  </a:rPr>
                  <a:t>番目のサンプルにおける観測値、</a:t>
                </a:r>
                <a:endParaRPr lang="en-US" altLang="ja-JP" sz="3600" dirty="0" smtClean="0">
                  <a:latin typeface="+mn-ea"/>
                  <a:ea typeface="+mn-ea"/>
                </a:endParaRPr>
              </a:p>
              <a:p>
                <a14:m>
                  <m:oMath xmlns:m="http://schemas.openxmlformats.org/officeDocument/2006/math">
                    <m:sSub>
                      <m:sSubPr>
                        <m:ctrlPr>
                          <a:rPr lang="en-US" altLang="ja-JP" sz="3600" b="0" i="1" smtClean="0">
                            <a:latin typeface="Cambria Math" panose="02040503050406030204" pitchFamily="18" charset="0"/>
                            <a:ea typeface="+mn-ea"/>
                          </a:rPr>
                        </m:ctrlPr>
                      </m:sSubPr>
                      <m:e>
                        <m:r>
                          <a:rPr lang="en-US" altLang="ja-JP" sz="3600" b="0" i="1" smtClean="0">
                            <a:latin typeface="Cambria Math" panose="02040503050406030204" pitchFamily="18" charset="0"/>
                            <a:ea typeface="+mn-ea"/>
                          </a:rPr>
                          <m:t>𝑦</m:t>
                        </m:r>
                      </m:e>
                      <m:sub>
                        <m:r>
                          <a:rPr lang="en-US" altLang="ja-JP" sz="3600" b="0" i="1" smtClean="0">
                            <a:latin typeface="Cambria Math" panose="02040503050406030204" pitchFamily="18" charset="0"/>
                            <a:ea typeface="+mn-ea"/>
                          </a:rPr>
                          <m:t>𝑖</m:t>
                        </m:r>
                      </m:sub>
                    </m:sSub>
                  </m:oMath>
                </a14:m>
                <a:r>
                  <a:rPr lang="ja-JP" altLang="en-US" sz="3600" dirty="0" smtClean="0">
                    <a:latin typeface="+mn-ea"/>
                    <a:ea typeface="+mn-ea"/>
                  </a:rPr>
                  <a:t>：従属変数の</a:t>
                </a:r>
                <a:r>
                  <a:rPr lang="ja-JP" altLang="en-US" sz="3600" dirty="0">
                    <a:latin typeface="+mn-ea"/>
                  </a:rPr>
                  <a:t>第</a:t>
                </a:r>
                <a14:m>
                  <m:oMath xmlns:m="http://schemas.openxmlformats.org/officeDocument/2006/math">
                    <m:r>
                      <a:rPr lang="en-US" altLang="ja-JP" sz="3600" i="1">
                        <a:latin typeface="Cambria Math" panose="02040503050406030204" pitchFamily="18" charset="0"/>
                      </a:rPr>
                      <m:t>𝑖</m:t>
                    </m:r>
                  </m:oMath>
                </a14:m>
                <a:r>
                  <a:rPr lang="ja-JP" altLang="en-US" sz="3600" dirty="0">
                    <a:latin typeface="+mn-ea"/>
                  </a:rPr>
                  <a:t>番目のサンプルにおける観測値</a:t>
                </a:r>
                <a:r>
                  <a:rPr lang="en-US" altLang="ja-JP" sz="3600" dirty="0" smtClean="0">
                    <a:latin typeface="+mn-ea"/>
                    <a:ea typeface="+mn-ea"/>
                  </a:rPr>
                  <a:t>)</a:t>
                </a:r>
              </a:p>
              <a:p>
                <a:r>
                  <a:rPr lang="ja-JP" altLang="en-US" sz="3600" dirty="0" smtClean="0">
                    <a:latin typeface="+mn-ea"/>
                    <a:ea typeface="+mn-ea"/>
                  </a:rPr>
                  <a:t>（これは、変数</a:t>
                </a:r>
                <a:r>
                  <a:rPr lang="en-US" altLang="ja-JP" sz="3600" dirty="0" smtClean="0">
                    <a:latin typeface="+mn-ea"/>
                    <a:ea typeface="+mn-ea"/>
                  </a:rPr>
                  <a:t>β</a:t>
                </a:r>
                <a:r>
                  <a:rPr lang="ja-JP" altLang="en-US" sz="3600" dirty="0" smtClean="0">
                    <a:latin typeface="+mn-ea"/>
                    <a:ea typeface="+mn-ea"/>
                  </a:rPr>
                  <a:t>に関する関数の値を最小化している。こうした、最小化</a:t>
                </a:r>
                <a:endParaRPr lang="en-US" altLang="ja-JP" sz="3600" dirty="0" smtClean="0">
                  <a:latin typeface="+mn-ea"/>
                  <a:ea typeface="+mn-ea"/>
                </a:endParaRPr>
              </a:p>
              <a:p>
                <a:r>
                  <a:rPr lang="ja-JP" altLang="en-US" sz="3600" dirty="0" smtClean="0">
                    <a:latin typeface="+mn-ea"/>
                    <a:ea typeface="+mn-ea"/>
                  </a:rPr>
                  <a:t>（最大化）される対象の関数のことを</a:t>
                </a:r>
                <a:r>
                  <a:rPr lang="ja-JP" altLang="en-US" sz="3600" b="1" dirty="0" smtClean="0">
                    <a:latin typeface="+mn-ea"/>
                    <a:ea typeface="+mn-ea"/>
                  </a:rPr>
                  <a:t>目的関数</a:t>
                </a:r>
                <a:r>
                  <a:rPr lang="ja-JP" altLang="en-US" sz="3600" dirty="0" smtClean="0">
                    <a:latin typeface="+mn-ea"/>
                    <a:ea typeface="+mn-ea"/>
                  </a:rPr>
                  <a:t>と呼ぶ）。</a:t>
                </a:r>
                <a:endParaRPr lang="en-US" altLang="ja-JP" sz="3600" dirty="0" smtClean="0">
                  <a:latin typeface="+mn-ea"/>
                  <a:ea typeface="+mn-ea"/>
                </a:endParaRPr>
              </a:p>
              <a:p>
                <a:r>
                  <a:rPr lang="ja-JP" altLang="en-US" sz="3600" dirty="0" smtClean="0">
                    <a:latin typeface="+mn-ea"/>
                    <a:ea typeface="+mn-ea"/>
                  </a:rPr>
                  <a:t>これに以下の様な重み項を付けて最小化する手法を</a:t>
                </a:r>
                <a14:m>
                  <m:oMath xmlns:m="http://schemas.openxmlformats.org/officeDocument/2006/math">
                    <m:sSub>
                      <m:sSubPr>
                        <m:ctrlPr>
                          <a:rPr lang="en-US" altLang="ja-JP" sz="3600" b="0" i="1" smtClean="0">
                            <a:latin typeface="Cambria Math" panose="02040503050406030204" pitchFamily="18" charset="0"/>
                            <a:ea typeface="+mn-ea"/>
                          </a:rPr>
                        </m:ctrlPr>
                      </m:sSubPr>
                      <m:e>
                        <m:r>
                          <a:rPr lang="en-US" altLang="ja-JP" sz="3600" b="0" i="1" smtClean="0">
                            <a:latin typeface="Cambria Math" panose="02040503050406030204" pitchFamily="18" charset="0"/>
                            <a:ea typeface="+mn-ea"/>
                          </a:rPr>
                          <m:t>𝐿</m:t>
                        </m:r>
                      </m:e>
                      <m:sub>
                        <m:r>
                          <a:rPr lang="en-US" altLang="ja-JP" sz="3600" b="0" i="1" smtClean="0">
                            <a:latin typeface="Cambria Math" panose="02040503050406030204" pitchFamily="18" charset="0"/>
                            <a:ea typeface="+mn-ea"/>
                          </a:rPr>
                          <m:t>2</m:t>
                        </m:r>
                      </m:sub>
                    </m:sSub>
                  </m:oMath>
                </a14:m>
                <a:r>
                  <a:rPr lang="ja-JP" altLang="en-US" sz="3600" dirty="0" smtClean="0">
                    <a:latin typeface="+mn-ea"/>
                    <a:ea typeface="+mn-ea"/>
                  </a:rPr>
                  <a:t>正則化</a:t>
                </a:r>
                <a:endParaRPr lang="en-US" altLang="ja-JP" sz="3600" dirty="0" smtClean="0">
                  <a:latin typeface="+mn-ea"/>
                  <a:ea typeface="+mn-ea"/>
                </a:endParaRPr>
              </a:p>
              <a:p>
                <a:r>
                  <a:rPr lang="en-US" altLang="ja-JP" sz="3600" dirty="0" smtClean="0">
                    <a:latin typeface="+mn-ea"/>
                    <a:ea typeface="+mn-ea"/>
                  </a:rPr>
                  <a:t>(</a:t>
                </a:r>
                <a14:m>
                  <m:oMath xmlns:m="http://schemas.openxmlformats.org/officeDocument/2006/math">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𝐿</m:t>
                        </m:r>
                      </m:e>
                      <m:sub>
                        <m:r>
                          <a:rPr lang="en-US" altLang="ja-JP" sz="3600" i="1">
                            <a:latin typeface="Cambria Math" panose="02040503050406030204" pitchFamily="18" charset="0"/>
                          </a:rPr>
                          <m:t>2</m:t>
                        </m:r>
                      </m:sub>
                    </m:sSub>
                  </m:oMath>
                </a14:m>
                <a:r>
                  <a:rPr lang="en-US" altLang="ja-JP" sz="3600" dirty="0" smtClean="0">
                    <a:latin typeface="+mn-ea"/>
                  </a:rPr>
                  <a:t>-regularization</a:t>
                </a:r>
                <a:r>
                  <a:rPr lang="en-US" altLang="ja-JP" sz="3600" dirty="0" smtClean="0">
                    <a:latin typeface="+mn-ea"/>
                    <a:ea typeface="+mn-ea"/>
                  </a:rPr>
                  <a:t>)</a:t>
                </a:r>
                <a:r>
                  <a:rPr lang="ja-JP" altLang="en-US" sz="3600" dirty="0" smtClean="0">
                    <a:latin typeface="+mn-ea"/>
                    <a:ea typeface="+mn-ea"/>
                  </a:rPr>
                  <a:t>と呼ぶ。</a:t>
                </a:r>
                <a:endParaRPr lang="en-US" altLang="ja-JP" sz="3600" dirty="0">
                  <a:latin typeface="+mn-ea"/>
                  <a:ea typeface="+mn-ea"/>
                </a:endParaRP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587487" y="2474851"/>
                <a:ext cx="15236863" cy="4738157"/>
              </a:xfrm>
              <a:prstGeom prst="rect">
                <a:avLst/>
              </a:prstGeom>
              <a:blipFill rotWithShape="0">
                <a:blip r:embed="rId3"/>
                <a:stretch>
                  <a:fillRect l="-1200" t="-1802" r="-240" b="-41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739887" y="7503214"/>
                <a:ext cx="15553810" cy="1754326"/>
              </a:xfrm>
              <a:prstGeom prst="rect">
                <a:avLst/>
              </a:prstGeom>
              <a:noFill/>
            </p:spPr>
            <p:txBody>
              <a:bodyPr wrap="none" rtlCol="0">
                <a:spAutoFit/>
              </a:bodyPr>
              <a:lstStyle/>
              <a:p>
                <a:r>
                  <a:rPr lang="en-US" altLang="ja-JP" sz="3600" dirty="0" smtClean="0">
                    <a:latin typeface="+mn-ea"/>
                    <a:ea typeface="+mn-ea"/>
                  </a:rPr>
                  <a:t>(</a:t>
                </a:r>
                <a:r>
                  <a:rPr lang="ja-JP" altLang="en-US" sz="3600" dirty="0" smtClean="0">
                    <a:latin typeface="+mn-ea"/>
                    <a:ea typeface="+mn-ea"/>
                  </a:rPr>
                  <a:t>ここで</a:t>
                </a:r>
                <a14:m>
                  <m:oMath xmlns:m="http://schemas.openxmlformats.org/officeDocument/2006/math">
                    <m:r>
                      <a:rPr lang="en-US" altLang="ja-JP" sz="3600" b="0" i="1" smtClean="0">
                        <a:latin typeface="Cambria Math" panose="02040503050406030204" pitchFamily="18" charset="0"/>
                        <a:ea typeface="+mn-ea"/>
                      </a:rPr>
                      <m:t>𝛾</m:t>
                    </m:r>
                    <m:r>
                      <a:rPr lang="en-US" altLang="ja-JP" sz="3600" b="0" i="1" smtClean="0">
                        <a:latin typeface="Cambria Math" panose="02040503050406030204" pitchFamily="18" charset="0"/>
                        <a:ea typeface="+mn-ea"/>
                      </a:rPr>
                      <m:t>&gt;0</m:t>
                    </m:r>
                  </m:oMath>
                </a14:m>
                <a:r>
                  <a:rPr lang="ja-JP" altLang="en-US" sz="3600" dirty="0" smtClean="0">
                    <a:latin typeface="+mn-ea"/>
                    <a:ea typeface="+mn-ea"/>
                  </a:rPr>
                  <a:t>は正の実定数</a:t>
                </a:r>
                <a:r>
                  <a:rPr lang="en-US" altLang="ja-JP" sz="3600" dirty="0" smtClean="0">
                    <a:latin typeface="+mn-ea"/>
                    <a:ea typeface="+mn-ea"/>
                  </a:rPr>
                  <a:t>)</a:t>
                </a:r>
                <a:r>
                  <a:rPr lang="ja-JP" altLang="en-US" sz="3600" dirty="0" err="1" smtClean="0">
                    <a:latin typeface="+mn-ea"/>
                    <a:ea typeface="+mn-ea"/>
                  </a:rPr>
                  <a:t>。</a:t>
                </a:r>
                <a:r>
                  <a:rPr lang="ja-JP" altLang="en-US" sz="3600" dirty="0" smtClean="0">
                    <a:latin typeface="+mn-ea"/>
                    <a:ea typeface="+mn-ea"/>
                  </a:rPr>
                  <a:t>別の言い方をすれば、最小化する目的関数に</a:t>
                </a:r>
                <a:endParaRPr lang="en-US" altLang="ja-JP" sz="3600" dirty="0" smtClean="0">
                  <a:latin typeface="+mn-ea"/>
                  <a:ea typeface="+mn-ea"/>
                </a:endParaRPr>
              </a:p>
              <a:p>
                <a:r>
                  <a:rPr lang="ja-JP" altLang="en-US" sz="3600" dirty="0">
                    <a:latin typeface="+mn-ea"/>
                    <a:ea typeface="+mn-ea"/>
                  </a:rPr>
                  <a:t>目的</a:t>
                </a:r>
                <a:r>
                  <a:rPr lang="ja-JP" altLang="en-US" sz="3600" dirty="0" smtClean="0">
                    <a:latin typeface="+mn-ea"/>
                    <a:ea typeface="+mn-ea"/>
                  </a:rPr>
                  <a:t>関数の引数の</a:t>
                </a:r>
                <a14:m>
                  <m:oMath xmlns:m="http://schemas.openxmlformats.org/officeDocument/2006/math">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𝐿</m:t>
                        </m:r>
                      </m:e>
                      <m:sub>
                        <m:r>
                          <a:rPr lang="en-US" altLang="ja-JP" sz="3600" i="1">
                            <a:latin typeface="Cambria Math" panose="02040503050406030204" pitchFamily="18" charset="0"/>
                          </a:rPr>
                          <m:t>2</m:t>
                        </m:r>
                      </m:sub>
                    </m:sSub>
                  </m:oMath>
                </a14:m>
                <a:r>
                  <a:rPr lang="ja-JP" altLang="en-US" sz="3600" dirty="0" smtClean="0">
                    <a:latin typeface="+mn-ea"/>
                    <a:ea typeface="+mn-ea"/>
                  </a:rPr>
                  <a:t>ノルムというペナルティを課している。つまり、</a:t>
                </a:r>
                <a:endParaRPr lang="en-US" altLang="ja-JP" sz="3600" dirty="0" smtClean="0">
                  <a:latin typeface="+mn-ea"/>
                  <a:ea typeface="+mn-ea"/>
                </a:endParaRPr>
              </a:p>
              <a:p>
                <a14:m>
                  <m:oMath xmlns:m="http://schemas.openxmlformats.org/officeDocument/2006/math">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𝐿</m:t>
                        </m:r>
                      </m:e>
                      <m:sub>
                        <m:r>
                          <a:rPr lang="en-US" altLang="ja-JP" sz="3600" i="1">
                            <a:latin typeface="Cambria Math" panose="02040503050406030204" pitchFamily="18" charset="0"/>
                          </a:rPr>
                          <m:t>2</m:t>
                        </m:r>
                      </m:sub>
                    </m:sSub>
                  </m:oMath>
                </a14:m>
                <a:r>
                  <a:rPr lang="ja-JP" altLang="en-US" sz="3600" dirty="0" smtClean="0">
                    <a:latin typeface="+mn-ea"/>
                    <a:ea typeface="+mn-ea"/>
                  </a:rPr>
                  <a:t>ノルムの値が大きい係数は選ばれにくくなる。</a:t>
                </a:r>
                <a:endParaRPr lang="en-US" altLang="ja-JP" sz="3600" dirty="0" smtClean="0">
                  <a:latin typeface="+mn-ea"/>
                  <a:ea typeface="+mn-ea"/>
                </a:endParaRPr>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739887" y="7503214"/>
                <a:ext cx="15553810" cy="1754326"/>
              </a:xfrm>
              <a:prstGeom prst="rect">
                <a:avLst/>
              </a:prstGeom>
              <a:blipFill rotWithShape="0">
                <a:blip r:embed="rId4"/>
                <a:stretch>
                  <a:fillRect l="-1176" t="-4861" r="-235" b="-12847"/>
                </a:stretch>
              </a:blipFill>
            </p:spPr>
            <p:txBody>
              <a:bodyPr/>
              <a:lstStyle/>
              <a:p>
                <a:r>
                  <a:rPr lang="ja-JP" altLang="en-US">
                    <a:noFill/>
                  </a:rPr>
                  <a:t> </a:t>
                </a:r>
              </a:p>
            </p:txBody>
          </p:sp>
        </mc:Fallback>
      </mc:AlternateContent>
      <p:pic>
        <p:nvPicPr>
          <p:cNvPr id="1028" name="Picture 4" descr="\begin{align*}&#10;&amp;E[\vec{\beta}] +\gamma \|\vec{\beta}\|^2&#10;%E[\vec{\beta}] = \|\vec{y}-{\bm X}\vec{\beta}\|^2&#10;\end{alig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0193" y="6796385"/>
            <a:ext cx="3455337" cy="75494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begin{align*}&#10;&amp;E\bigl[\vec{\beta},\beta_0\bigr] \equiv \sum_{i=1}^N \bigl|y_i-\bigl(\beta_0+\sum_{j=1}^p \beta_jx_j^{(i)}\bigr)\bigr|^2&#10;\end{alig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1923" y="1284080"/>
            <a:ext cx="6648450" cy="12096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begin{align*}&#10;&amp;\vec{\beta} = (\beta_1,\beta_2,\ldots,\beta_p)^\top&#10;%E\bigl[\vec{\beta},\beta_0\bigr] \equiv \sum_{i=1}^N \bigl|y_i-\bigl(\beta_0+\sum_{j=1}^p \beta_jx_j^{(i)}\bigr)\bigr|^2&#10;\end{alig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9573" y="2493756"/>
            <a:ext cx="3829040" cy="542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0875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正則化とマルチコ回避</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79</a:t>
            </a:fld>
            <a:endParaRPr lang="en-US" altLang="ja-JP" dirty="0"/>
          </a:p>
        </p:txBody>
      </p:sp>
      <mc:AlternateContent xmlns:mc="http://schemas.openxmlformats.org/markup-compatibility/2006" xmlns:a14="http://schemas.microsoft.com/office/drawing/2010/main">
        <mc:Choice Requires="a14">
          <p:sp>
            <p:nvSpPr>
              <p:cNvPr id="6" name="テキスト ボックス 5"/>
              <p:cNvSpPr txBox="1"/>
              <p:nvPr/>
            </p:nvSpPr>
            <p:spPr>
              <a:xfrm>
                <a:off x="489975" y="1226900"/>
                <a:ext cx="16960092" cy="4524315"/>
              </a:xfrm>
              <a:prstGeom prst="rect">
                <a:avLst/>
              </a:prstGeom>
              <a:noFill/>
            </p:spPr>
            <p:txBody>
              <a:bodyPr wrap="none" rtlCol="0">
                <a:spAutoFit/>
              </a:bodyPr>
              <a:lstStyle/>
              <a:p>
                <a:r>
                  <a:rPr lang="ja-JP" altLang="en-US" sz="3600" dirty="0" smtClean="0">
                    <a:latin typeface="+mn-ea"/>
                    <a:ea typeface="+mn-ea"/>
                  </a:rPr>
                  <a:t>線形重回帰分析で</a:t>
                </a:r>
                <a14:m>
                  <m:oMath xmlns:m="http://schemas.openxmlformats.org/officeDocument/2006/math">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𝐿</m:t>
                        </m:r>
                      </m:e>
                      <m:sub>
                        <m:r>
                          <a:rPr lang="en-US" altLang="ja-JP" sz="3600" i="1">
                            <a:latin typeface="Cambria Math" panose="02040503050406030204" pitchFamily="18" charset="0"/>
                          </a:rPr>
                          <m:t>2</m:t>
                        </m:r>
                      </m:sub>
                    </m:sSub>
                  </m:oMath>
                </a14:m>
                <a:r>
                  <a:rPr lang="ja-JP" altLang="en-US" sz="3600" dirty="0">
                    <a:latin typeface="+mj-ea"/>
                    <a:ea typeface="+mj-ea"/>
                  </a:rPr>
                  <a:t>正則化</a:t>
                </a:r>
                <a:r>
                  <a:rPr lang="ja-JP" altLang="en-US" sz="3600" dirty="0" err="1" smtClean="0">
                    <a:latin typeface="+mn-ea"/>
                    <a:ea typeface="+mn-ea"/>
                  </a:rPr>
                  <a:t>を</a:t>
                </a:r>
                <a:r>
                  <a:rPr lang="ja-JP" altLang="en-US" sz="3600" dirty="0" smtClean="0">
                    <a:latin typeface="+mn-ea"/>
                    <a:ea typeface="+mn-ea"/>
                  </a:rPr>
                  <a:t>行うと、マルチコを回避できる。よってこれは、</a:t>
                </a:r>
                <a:endParaRPr lang="en-US" altLang="ja-JP" sz="3600" dirty="0" smtClean="0">
                  <a:latin typeface="+mn-ea"/>
                  <a:ea typeface="+mn-ea"/>
                </a:endParaRPr>
              </a:p>
              <a:p>
                <a:r>
                  <a:rPr lang="ja-JP" altLang="en-US" sz="3600" dirty="0" smtClean="0">
                    <a:latin typeface="+mn-ea"/>
                    <a:ea typeface="+mn-ea"/>
                  </a:rPr>
                  <a:t>マルチコが</a:t>
                </a:r>
                <a:r>
                  <a:rPr lang="ja-JP" altLang="en-US" sz="3600" dirty="0">
                    <a:latin typeface="+mn-ea"/>
                    <a:ea typeface="+mn-ea"/>
                  </a:rPr>
                  <a:t>検出</a:t>
                </a:r>
                <a:r>
                  <a:rPr lang="ja-JP" altLang="en-US" sz="3600" dirty="0" smtClean="0">
                    <a:latin typeface="+mn-ea"/>
                    <a:ea typeface="+mn-ea"/>
                  </a:rPr>
                  <a:t>された（されそうな）場合のもう一つの対策でもある。</a:t>
                </a:r>
                <a:endParaRPr lang="en-US" altLang="ja-JP" sz="3600" dirty="0" smtClean="0">
                  <a:latin typeface="+mn-ea"/>
                  <a:ea typeface="+mn-ea"/>
                </a:endParaRPr>
              </a:p>
              <a:p>
                <a:endParaRPr lang="en-US" altLang="ja-JP" sz="3600" dirty="0" smtClean="0">
                  <a:latin typeface="+mn-ea"/>
                  <a:ea typeface="+mn-ea"/>
                </a:endParaRPr>
              </a:p>
              <a:p>
                <a:r>
                  <a:rPr lang="ja-JP" altLang="en-US" sz="3600" dirty="0" smtClean="0">
                    <a:latin typeface="+mn-ea"/>
                    <a:ea typeface="+mn-ea"/>
                  </a:rPr>
                  <a:t>なぜ</a:t>
                </a:r>
                <a:r>
                  <a:rPr lang="en-US" altLang="ja-JP" sz="3600" dirty="0" smtClean="0">
                    <a:latin typeface="+mn-ea"/>
                    <a:ea typeface="+mn-ea"/>
                  </a:rPr>
                  <a:t>”</a:t>
                </a:r>
                <a:r>
                  <a:rPr lang="ja-JP" altLang="en-US" sz="3600" dirty="0" smtClean="0">
                    <a:latin typeface="+mn-ea"/>
                    <a:ea typeface="+mn-ea"/>
                  </a:rPr>
                  <a:t>正則化</a:t>
                </a:r>
                <a:r>
                  <a:rPr lang="en-US" altLang="ja-JP" sz="3600" dirty="0" smtClean="0">
                    <a:latin typeface="+mn-ea"/>
                    <a:ea typeface="+mn-ea"/>
                  </a:rPr>
                  <a:t>”</a:t>
                </a:r>
                <a:r>
                  <a:rPr lang="ja-JP" altLang="en-US" sz="3600" dirty="0" smtClean="0">
                    <a:latin typeface="+mn-ea"/>
                    <a:ea typeface="+mn-ea"/>
                  </a:rPr>
                  <a:t>と呼ぶのか？以下、各変数はセンタリングされている</a:t>
                </a:r>
                <a:r>
                  <a:rPr lang="en-US" altLang="ja-JP" sz="3600" dirty="0" smtClean="0">
                    <a:latin typeface="+mn-ea"/>
                    <a:ea typeface="+mn-ea"/>
                  </a:rPr>
                  <a:t>(</a:t>
                </a:r>
                <a:r>
                  <a:rPr lang="ja-JP" altLang="en-US" sz="3600" dirty="0">
                    <a:latin typeface="+mn-ea"/>
                    <a:ea typeface="+mn-ea"/>
                  </a:rPr>
                  <a:t>元</a:t>
                </a:r>
                <a:r>
                  <a:rPr lang="ja-JP" altLang="en-US" sz="3600" dirty="0" smtClean="0">
                    <a:latin typeface="+mn-ea"/>
                    <a:ea typeface="+mn-ea"/>
                  </a:rPr>
                  <a:t>データの</a:t>
                </a:r>
                <a:endParaRPr lang="en-US" altLang="ja-JP" sz="3600" dirty="0" smtClean="0">
                  <a:latin typeface="+mn-ea"/>
                  <a:ea typeface="+mn-ea"/>
                </a:endParaRPr>
              </a:p>
              <a:p>
                <a:r>
                  <a:rPr lang="ja-JP" altLang="en-US" sz="3600" dirty="0" smtClean="0">
                    <a:latin typeface="+mn-ea"/>
                    <a:ea typeface="+mn-ea"/>
                  </a:rPr>
                  <a:t>各列について平均を差し引き、平均がゼロになるようになっている</a:t>
                </a:r>
                <a:r>
                  <a:rPr lang="en-US" altLang="ja-JP" sz="3600" dirty="0" smtClean="0">
                    <a:latin typeface="+mn-ea"/>
                    <a:ea typeface="+mn-ea"/>
                  </a:rPr>
                  <a:t>)</a:t>
                </a:r>
                <a:r>
                  <a:rPr lang="ja-JP" altLang="en-US" sz="3600" dirty="0" smtClean="0">
                    <a:latin typeface="+mn-ea"/>
                    <a:ea typeface="+mn-ea"/>
                  </a:rPr>
                  <a:t>とする。</a:t>
                </a:r>
                <a:endParaRPr lang="en-US" altLang="ja-JP" sz="3600" dirty="0" smtClean="0">
                  <a:latin typeface="+mn-ea"/>
                  <a:ea typeface="+mn-ea"/>
                </a:endParaRPr>
              </a:p>
              <a:p>
                <a:r>
                  <a:rPr lang="en-US" altLang="ja-JP" sz="3600" dirty="0" smtClean="0">
                    <a:latin typeface="+mn-ea"/>
                    <a:ea typeface="+mn-ea"/>
                  </a:rPr>
                  <a:t>※</a:t>
                </a:r>
                <a:r>
                  <a:rPr lang="ja-JP" altLang="en-US" sz="3600" dirty="0" smtClean="0">
                    <a:latin typeface="+mn-ea"/>
                    <a:ea typeface="+mn-ea"/>
                  </a:rPr>
                  <a:t>こうしても、偏回帰係数や誤差は変わらず、定数項はゼロとなる。</a:t>
                </a:r>
                <a:endParaRPr lang="en-US" altLang="ja-JP" sz="3600" dirty="0" smtClean="0">
                  <a:latin typeface="+mn-ea"/>
                  <a:ea typeface="+mn-ea"/>
                </a:endParaRPr>
              </a:p>
              <a:p>
                <a:r>
                  <a:rPr lang="ja-JP" altLang="en-US" sz="3600" dirty="0" smtClean="0">
                    <a:latin typeface="+mn-ea"/>
                    <a:ea typeface="+mn-ea"/>
                  </a:rPr>
                  <a:t>偏回帰係数は、もし行列　　　　　が正則なら</a:t>
                </a:r>
                <a:endParaRPr lang="en-US" altLang="ja-JP" sz="3600" dirty="0" smtClean="0">
                  <a:latin typeface="+mn-ea"/>
                  <a:ea typeface="+mn-ea"/>
                </a:endParaRPr>
              </a:p>
              <a:p>
                <a:r>
                  <a:rPr lang="ja-JP" altLang="en-US" sz="3600" dirty="0" smtClean="0">
                    <a:latin typeface="+mn-ea"/>
                    <a:ea typeface="+mn-ea"/>
                  </a:rPr>
                  <a:t>（つまり逆行列を持つならば）以下により決定されることを思い出す。</a:t>
                </a:r>
                <a:endParaRPr lang="en-US" altLang="ja-JP" sz="3600" dirty="0">
                  <a:latin typeface="+mn-ea"/>
                  <a:ea typeface="+mn-ea"/>
                </a:endParaRP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489975" y="1226900"/>
                <a:ext cx="16960092" cy="4524315"/>
              </a:xfrm>
              <a:prstGeom prst="rect">
                <a:avLst/>
              </a:prstGeom>
              <a:blipFill rotWithShape="0">
                <a:blip r:embed="rId2"/>
                <a:stretch>
                  <a:fillRect l="-1078" t="-1752" b="-4178"/>
                </a:stretch>
              </a:blipFill>
            </p:spPr>
            <p:txBody>
              <a:bodyPr/>
              <a:lstStyle/>
              <a:p>
                <a:r>
                  <a:rPr lang="ja-JP" altLang="en-US">
                    <a:noFill/>
                  </a:rPr>
                  <a:t> </a:t>
                </a:r>
              </a:p>
            </p:txBody>
          </p:sp>
        </mc:Fallback>
      </mc:AlternateContent>
      <p:pic>
        <p:nvPicPr>
          <p:cNvPr id="8" name="図 7"/>
          <p:cNvPicPr>
            <a:picLocks noChangeAspect="1"/>
          </p:cNvPicPr>
          <p:nvPr/>
        </p:nvPicPr>
        <p:blipFill>
          <a:blip r:embed="rId3"/>
          <a:stretch>
            <a:fillRect/>
          </a:stretch>
        </p:blipFill>
        <p:spPr>
          <a:xfrm>
            <a:off x="5844071" y="5589103"/>
            <a:ext cx="5311131" cy="918196"/>
          </a:xfrm>
          <a:prstGeom prst="rect">
            <a:avLst/>
          </a:prstGeom>
        </p:spPr>
      </p:pic>
      <p:sp>
        <p:nvSpPr>
          <p:cNvPr id="9" name="テキスト ボックス 8"/>
          <p:cNvSpPr txBox="1"/>
          <p:nvPr/>
        </p:nvSpPr>
        <p:spPr>
          <a:xfrm>
            <a:off x="375504" y="8412606"/>
            <a:ext cx="16773823" cy="830997"/>
          </a:xfrm>
          <a:prstGeom prst="rect">
            <a:avLst/>
          </a:prstGeom>
          <a:noFill/>
        </p:spPr>
        <p:txBody>
          <a:bodyPr wrap="none" rtlCol="0">
            <a:spAutoFit/>
          </a:bodyPr>
          <a:lstStyle/>
          <a:p>
            <a:r>
              <a:rPr kumimoji="1" lang="en-US" altLang="ja-JP" dirty="0" smtClean="0">
                <a:latin typeface="+mj-ea"/>
                <a:ea typeface="+mj-ea"/>
              </a:rPr>
              <a:t>※</a:t>
            </a:r>
            <a:r>
              <a:rPr kumimoji="1" lang="ja-JP" altLang="en-US" dirty="0" smtClean="0">
                <a:latin typeface="+mj-ea"/>
                <a:ea typeface="+mj-ea"/>
              </a:rPr>
              <a:t>データサイエンス基礎</a:t>
            </a:r>
            <a:r>
              <a:rPr kumimoji="1" lang="en-US" altLang="ja-JP" dirty="0" smtClean="0">
                <a:latin typeface="+mj-ea"/>
                <a:ea typeface="+mj-ea"/>
              </a:rPr>
              <a:t>Week12</a:t>
            </a:r>
            <a:r>
              <a:rPr kumimoji="1" lang="ja-JP" altLang="en-US" dirty="0" err="1" smtClean="0">
                <a:latin typeface="+mj-ea"/>
                <a:ea typeface="+mj-ea"/>
              </a:rPr>
              <a:t>、</a:t>
            </a:r>
            <a:r>
              <a:rPr kumimoji="1" lang="ja-JP" altLang="en-US" dirty="0" smtClean="0">
                <a:latin typeface="+mj-ea"/>
                <a:ea typeface="+mj-ea"/>
              </a:rPr>
              <a:t>一元配置分散分析における数理モデルの説明参照（この係数の決定する表現の部分は</a:t>
            </a:r>
            <a:endParaRPr kumimoji="1" lang="en-US" altLang="ja-JP" dirty="0" smtClean="0">
              <a:latin typeface="+mj-ea"/>
              <a:ea typeface="+mj-ea"/>
            </a:endParaRPr>
          </a:p>
          <a:p>
            <a:r>
              <a:rPr kumimoji="1" lang="ja-JP" altLang="en-US" dirty="0" smtClean="0">
                <a:latin typeface="+mj-ea"/>
                <a:ea typeface="+mj-ea"/>
              </a:rPr>
              <a:t>線形重回帰分析にも</a:t>
            </a:r>
            <a:r>
              <a:rPr lang="ja-JP" altLang="en-US" dirty="0" smtClean="0">
                <a:latin typeface="+mj-ea"/>
                <a:ea typeface="+mj-ea"/>
              </a:rPr>
              <a:t>当てはまる</a:t>
            </a:r>
            <a:r>
              <a:rPr kumimoji="1" lang="ja-JP" altLang="en-US" dirty="0" smtClean="0">
                <a:latin typeface="+mj-ea"/>
                <a:ea typeface="+mj-ea"/>
              </a:rPr>
              <a:t>）</a:t>
            </a:r>
            <a:endParaRPr kumimoji="1" lang="ja-JP" altLang="en-US" dirty="0">
              <a:latin typeface="+mj-ea"/>
              <a:ea typeface="+mj-ea"/>
            </a:endParaRPr>
          </a:p>
        </p:txBody>
      </p:sp>
      <p:sp>
        <p:nvSpPr>
          <p:cNvPr id="3" name="正方形/長方形 2"/>
          <p:cNvSpPr/>
          <p:nvPr/>
        </p:nvSpPr>
        <p:spPr>
          <a:xfrm>
            <a:off x="5041265" y="8565914"/>
            <a:ext cx="7715574" cy="461665"/>
          </a:xfrm>
          <a:prstGeom prst="rect">
            <a:avLst/>
          </a:prstGeom>
        </p:spPr>
        <p:txBody>
          <a:bodyPr wrap="none">
            <a:spAutoFit/>
          </a:bodyPr>
          <a:lstStyle/>
          <a:p>
            <a:r>
              <a:rPr lang="ja-JP" altLang="en-US" dirty="0"/>
              <a:t>https://moocs.iniad.org/courses/2023/DS111/Week12/04</a:t>
            </a:r>
          </a:p>
        </p:txBody>
      </p:sp>
      <mc:AlternateContent xmlns:mc="http://schemas.openxmlformats.org/markup-compatibility/2006" xmlns:a14="http://schemas.microsoft.com/office/drawing/2010/main">
        <mc:Choice Requires="a14">
          <p:sp>
            <p:nvSpPr>
              <p:cNvPr id="10" name="テキスト ボックス 9"/>
              <p:cNvSpPr txBox="1"/>
              <p:nvPr/>
            </p:nvSpPr>
            <p:spPr>
              <a:xfrm>
                <a:off x="667691" y="6506975"/>
                <a:ext cx="15613633" cy="1836528"/>
              </a:xfrm>
              <a:prstGeom prst="rect">
                <a:avLst/>
              </a:prstGeom>
              <a:noFill/>
            </p:spPr>
            <p:txBody>
              <a:bodyPr wrap="none" rtlCol="0">
                <a:spAutoFit/>
              </a:bodyPr>
              <a:lstStyle/>
              <a:p>
                <a:r>
                  <a:rPr lang="ja-JP" altLang="en-US" sz="3600" dirty="0" smtClean="0">
                    <a:latin typeface="+mn-ea"/>
                    <a:ea typeface="+mn-ea"/>
                  </a:rPr>
                  <a:t>これは、先ほどの目的関数を</a:t>
                </a:r>
                <a14:m>
                  <m:oMath xmlns:m="http://schemas.openxmlformats.org/officeDocument/2006/math">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𝛽</m:t>
                        </m:r>
                      </m:e>
                    </m:acc>
                  </m:oMath>
                </a14:m>
                <a:r>
                  <a:rPr lang="ja-JP" altLang="en-US" sz="3600" dirty="0" err="1" smtClean="0">
                    <a:latin typeface="+mn-ea"/>
                    <a:ea typeface="+mn-ea"/>
                  </a:rPr>
                  <a:t>に</a:t>
                </a:r>
                <a:r>
                  <a:rPr lang="ja-JP" altLang="en-US" sz="3600" dirty="0" smtClean="0">
                    <a:latin typeface="+mn-ea"/>
                    <a:ea typeface="+mn-ea"/>
                  </a:rPr>
                  <a:t>関して微分すれば得られる</a:t>
                </a:r>
                <a:r>
                  <a:rPr lang="en-US" altLang="ja-JP" sz="3600" dirty="0" smtClean="0">
                    <a:latin typeface="+mn-ea"/>
                    <a:ea typeface="+mn-ea"/>
                  </a:rPr>
                  <a:t/>
                </a:r>
                <a:br>
                  <a:rPr lang="en-US" altLang="ja-JP" sz="3600" dirty="0" smtClean="0">
                    <a:latin typeface="+mn-ea"/>
                    <a:ea typeface="+mn-ea"/>
                  </a:rPr>
                </a:br>
                <a:r>
                  <a:rPr lang="ja-JP" altLang="en-US" sz="3600" dirty="0" smtClean="0">
                    <a:latin typeface="+mn-ea"/>
                    <a:ea typeface="+mn-ea"/>
                  </a:rPr>
                  <a:t>（各要素について微分してもよいし、ベクトルを</a:t>
                </a:r>
                <a14:m>
                  <m:oMath xmlns:m="http://schemas.openxmlformats.org/officeDocument/2006/math">
                    <m:r>
                      <a:rPr lang="en-US" altLang="ja-JP" sz="3600" b="0" i="1" smtClean="0">
                        <a:latin typeface="Cambria Math" panose="02040503050406030204" pitchFamily="18" charset="0"/>
                        <a:ea typeface="+mn-ea"/>
                      </a:rPr>
                      <m:t>𝑡</m:t>
                    </m:r>
                  </m:oMath>
                </a14:m>
                <a:r>
                  <a:rPr lang="ja-JP" altLang="en-US" sz="3600" dirty="0" smtClean="0">
                    <a:latin typeface="+mn-ea"/>
                    <a:ea typeface="+mn-ea"/>
                  </a:rPr>
                  <a:t>に関して微分したものの</a:t>
                </a:r>
                <a:endParaRPr lang="en-US" altLang="ja-JP" sz="3600" dirty="0" smtClean="0">
                  <a:latin typeface="+mn-ea"/>
                  <a:ea typeface="+mn-ea"/>
                </a:endParaRPr>
              </a:p>
              <a:p>
                <a14:m>
                  <m:oMath xmlns:m="http://schemas.openxmlformats.org/officeDocument/2006/math">
                    <m:r>
                      <a:rPr lang="en-US" altLang="ja-JP" sz="3600" b="0" i="1" smtClean="0">
                        <a:latin typeface="Cambria Math" panose="02040503050406030204" pitchFamily="18" charset="0"/>
                        <a:ea typeface="+mn-ea"/>
                      </a:rPr>
                      <m:t>𝑡</m:t>
                    </m:r>
                    <m:r>
                      <a:rPr lang="en-US" altLang="ja-JP" sz="3600" b="0" i="1" smtClean="0">
                        <a:latin typeface="Cambria Math" panose="02040503050406030204" pitchFamily="18" charset="0"/>
                        <a:ea typeface="+mn-ea"/>
                      </a:rPr>
                      <m:t>=0</m:t>
                    </m:r>
                  </m:oMath>
                </a14:m>
                <a:r>
                  <a:rPr lang="ja-JP" altLang="en-US" sz="3600" dirty="0" smtClean="0">
                    <a:latin typeface="+mn-ea"/>
                    <a:ea typeface="+mn-ea"/>
                  </a:rPr>
                  <a:t>における値を考えてみてもよい）</a:t>
                </a:r>
                <a:endParaRPr lang="en-US" altLang="ja-JP" sz="3600" dirty="0">
                  <a:latin typeface="+mn-ea"/>
                  <a:ea typeface="+mn-ea"/>
                </a:endParaRPr>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667691" y="6506975"/>
                <a:ext cx="15613633" cy="1836528"/>
              </a:xfrm>
              <a:prstGeom prst="rect">
                <a:avLst/>
              </a:prstGeom>
              <a:blipFill rotWithShape="0">
                <a:blip r:embed="rId4"/>
                <a:stretch>
                  <a:fillRect l="-1210" r="-234" b="-11921"/>
                </a:stretch>
              </a:blipFill>
            </p:spPr>
            <p:txBody>
              <a:bodyPr/>
              <a:lstStyle/>
              <a:p>
                <a:r>
                  <a:rPr lang="ja-JP" altLang="en-US">
                    <a:noFill/>
                  </a:rPr>
                  <a:t> </a:t>
                </a:r>
              </a:p>
            </p:txBody>
          </p:sp>
        </mc:Fallback>
      </mc:AlternateContent>
      <p:pic>
        <p:nvPicPr>
          <p:cNvPr id="2050" name="Picture 2" descr="\begin{align*}&#10;&amp;\bigl({\bm X}^\top{\bm X}\bigr)^{-1}&#10;%E[\vec{\beta}] +\gamma \|\vec{\beta}\|^2&#10;%E[\vec{\beta}] = \|\vec{y}-{\bm X}\vec{\beta}\|^2&#10;\end{alig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0444" y="4503206"/>
            <a:ext cx="1995835" cy="614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959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例</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8</a:t>
            </a:fld>
            <a:endParaRPr lang="en-US" altLang="ja-JP" dirty="0"/>
          </a:p>
        </p:txBody>
      </p:sp>
      <p:pic>
        <p:nvPicPr>
          <p:cNvPr id="3" name="図 2"/>
          <p:cNvPicPr>
            <a:picLocks noChangeAspect="1"/>
          </p:cNvPicPr>
          <p:nvPr/>
        </p:nvPicPr>
        <p:blipFill>
          <a:blip r:embed="rId2"/>
          <a:stretch>
            <a:fillRect/>
          </a:stretch>
        </p:blipFill>
        <p:spPr>
          <a:xfrm>
            <a:off x="4187887" y="5111755"/>
            <a:ext cx="7809737" cy="3739096"/>
          </a:xfrm>
          <a:prstGeom prst="rect">
            <a:avLst/>
          </a:prstGeom>
        </p:spPr>
      </p:pic>
      <p:sp>
        <p:nvSpPr>
          <p:cNvPr id="7" name="角丸四角形 6"/>
          <p:cNvSpPr/>
          <p:nvPr/>
        </p:nvSpPr>
        <p:spPr bwMode="auto">
          <a:xfrm>
            <a:off x="3935859" y="4851115"/>
            <a:ext cx="864096" cy="756084"/>
          </a:xfrm>
          <a:prstGeom prst="round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9" name="直線矢印コネクタ 8"/>
          <p:cNvCxnSpPr>
            <a:endCxn id="7" idx="1"/>
          </p:cNvCxnSpPr>
          <p:nvPr/>
        </p:nvCxnSpPr>
        <p:spPr bwMode="auto">
          <a:xfrm flipV="1">
            <a:off x="2999755" y="5229157"/>
            <a:ext cx="936104" cy="18002"/>
          </a:xfrm>
          <a:prstGeom prst="straightConnector1">
            <a:avLst/>
          </a:prstGeom>
          <a:solidFill>
            <a:schemeClr val="accent1"/>
          </a:solidFill>
          <a:ln w="76200" cap="flat" cmpd="sng" algn="ctr">
            <a:solidFill>
              <a:schemeClr val="accent4"/>
            </a:solidFill>
            <a:prstDash val="solid"/>
            <a:round/>
            <a:headEnd type="diamond" w="med" len="med"/>
            <a:tailEnd type="diamond" w="med" len="med"/>
          </a:ln>
          <a:effectLst/>
        </p:spPr>
      </p:cxnSp>
      <p:sp>
        <p:nvSpPr>
          <p:cNvPr id="11" name="テキスト ボックス 10"/>
          <p:cNvSpPr txBox="1"/>
          <p:nvPr/>
        </p:nvSpPr>
        <p:spPr>
          <a:xfrm>
            <a:off x="1922344" y="4986420"/>
            <a:ext cx="1005403" cy="584775"/>
          </a:xfrm>
          <a:prstGeom prst="rect">
            <a:avLst/>
          </a:prstGeom>
          <a:solidFill>
            <a:srgbClr val="FFFFFF"/>
          </a:solidFill>
          <a:ln>
            <a:solidFill>
              <a:schemeClr val="accent4"/>
            </a:solidFill>
          </a:ln>
        </p:spPr>
        <p:txBody>
          <a:bodyPr wrap="none" rtlCol="0">
            <a:spAutoFit/>
          </a:bodyPr>
          <a:lstStyle/>
          <a:p>
            <a:r>
              <a:rPr kumimoji="1" lang="ja-JP" altLang="en-US" sz="3200" dirty="0" smtClean="0">
                <a:latin typeface="+mj-ea"/>
                <a:ea typeface="+mj-ea"/>
              </a:rPr>
              <a:t>番号</a:t>
            </a:r>
            <a:endParaRPr kumimoji="1" lang="ja-JP" altLang="en-US" sz="3200" dirty="0">
              <a:latin typeface="+mj-ea"/>
              <a:ea typeface="+mj-ea"/>
            </a:endParaRPr>
          </a:p>
        </p:txBody>
      </p:sp>
      <p:sp>
        <p:nvSpPr>
          <p:cNvPr id="12" name="正方形/長方形 4"/>
          <p:cNvSpPr>
            <a:spLocks noChangeArrowheads="1"/>
          </p:cNvSpPr>
          <p:nvPr/>
        </p:nvSpPr>
        <p:spPr bwMode="auto">
          <a:xfrm>
            <a:off x="523875" y="1621783"/>
            <a:ext cx="15833364"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000" dirty="0" smtClean="0">
                <a:latin typeface="+mn-ea"/>
                <a:ea typeface="+mn-ea"/>
              </a:rPr>
              <a:t>以下の例を考える：「コンパクトカメラのユーザ満足度」</a:t>
            </a:r>
            <a:endParaRPr lang="en-US" altLang="ja-JP" sz="4000" dirty="0" smtClean="0">
              <a:latin typeface="+mn-ea"/>
              <a:ea typeface="+mn-ea"/>
            </a:endParaRPr>
          </a:p>
          <a:p>
            <a:pPr eaLnBrk="1" hangingPunct="1">
              <a:spcAft>
                <a:spcPts val="1200"/>
              </a:spcAft>
              <a:buClr>
                <a:srgbClr val="A50021"/>
              </a:buClr>
              <a:buFont typeface="Wingdings" panose="05000000000000000000" pitchFamily="2" charset="2"/>
              <a:buChar char="l"/>
            </a:pPr>
            <a:r>
              <a:rPr lang="ja-JP" altLang="en-US" sz="4000" dirty="0" smtClean="0">
                <a:latin typeface="+mn-ea"/>
                <a:ea typeface="+mn-ea"/>
              </a:rPr>
              <a:t>コンパクトカメラのユーザ満足度</a:t>
            </a:r>
            <a:r>
              <a:rPr lang="en-US" altLang="ja-JP" sz="4000" dirty="0" smtClean="0">
                <a:latin typeface="+mn-ea"/>
                <a:ea typeface="+mn-ea"/>
              </a:rPr>
              <a:t>(CS)</a:t>
            </a:r>
            <a:r>
              <a:rPr lang="ja-JP" altLang="en-US" sz="4000" dirty="0" smtClean="0">
                <a:latin typeface="+mn-ea"/>
                <a:ea typeface="+mn-ea"/>
              </a:rPr>
              <a:t>を、各機能（小型軽量であるかどうか </a:t>
            </a:r>
            <a:r>
              <a:rPr lang="en-US" altLang="ja-JP" sz="4000" dirty="0" smtClean="0">
                <a:latin typeface="+mn-ea"/>
                <a:ea typeface="+mn-ea"/>
              </a:rPr>
              <a:t>/</a:t>
            </a:r>
            <a:r>
              <a:rPr lang="ja-JP" altLang="en-US" sz="4000" dirty="0" smtClean="0">
                <a:latin typeface="+mn-ea"/>
                <a:ea typeface="+mn-ea"/>
              </a:rPr>
              <a:t>持ち運びしやすさ</a:t>
            </a:r>
            <a:r>
              <a:rPr lang="en-US" altLang="ja-JP" sz="4000" dirty="0" smtClean="0">
                <a:latin typeface="+mn-ea"/>
                <a:ea typeface="+mn-ea"/>
              </a:rPr>
              <a:t>/</a:t>
            </a:r>
            <a:r>
              <a:rPr lang="ja-JP" altLang="en-US" sz="4000" dirty="0" smtClean="0">
                <a:latin typeface="+mn-ea"/>
                <a:ea typeface="+mn-ea"/>
              </a:rPr>
              <a:t>操作が容易であるか）のスコアから説明する</a:t>
            </a:r>
            <a:endParaRPr lang="en-US" altLang="ja-JP" sz="4000" dirty="0" smtClean="0">
              <a:latin typeface="+mn-ea"/>
              <a:ea typeface="+mn-ea"/>
            </a:endParaRPr>
          </a:p>
        </p:txBody>
      </p:sp>
    </p:spTree>
    <p:extLst>
      <p:ext uri="{BB962C8B-B14F-4D97-AF65-F5344CB8AC3E}">
        <p14:creationId xmlns:p14="http://schemas.microsoft.com/office/powerpoint/2010/main" val="19220773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正則化とマルチコ回避</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80</a:t>
            </a:fld>
            <a:endParaRPr lang="en-US" altLang="ja-JP" dirty="0"/>
          </a:p>
        </p:txBody>
      </p:sp>
      <mc:AlternateContent xmlns:mc="http://schemas.openxmlformats.org/markup-compatibility/2006" xmlns:a14="http://schemas.microsoft.com/office/drawing/2010/main">
        <mc:Choice Requires="a14">
          <p:sp>
            <p:nvSpPr>
              <p:cNvPr id="10" name="テキスト ボックス 9"/>
              <p:cNvSpPr txBox="1"/>
              <p:nvPr/>
            </p:nvSpPr>
            <p:spPr>
              <a:xfrm>
                <a:off x="665608" y="1682763"/>
                <a:ext cx="15613633" cy="1836528"/>
              </a:xfrm>
              <a:prstGeom prst="rect">
                <a:avLst/>
              </a:prstGeom>
              <a:noFill/>
            </p:spPr>
            <p:txBody>
              <a:bodyPr wrap="none" rtlCol="0">
                <a:spAutoFit/>
              </a:bodyPr>
              <a:lstStyle/>
              <a:p>
                <a:r>
                  <a:rPr lang="ja-JP" altLang="en-US" sz="3600" dirty="0">
                    <a:latin typeface="+mn-ea"/>
                    <a:ea typeface="+mn-ea"/>
                  </a:rPr>
                  <a:t>なぜならば</a:t>
                </a:r>
                <a:r>
                  <a:rPr lang="ja-JP" altLang="en-US" sz="3600" dirty="0" smtClean="0">
                    <a:latin typeface="+mn-ea"/>
                    <a:ea typeface="+mn-ea"/>
                  </a:rPr>
                  <a:t>、先ほどの目的関数を</a:t>
                </a:r>
                <a14:m>
                  <m:oMath xmlns:m="http://schemas.openxmlformats.org/officeDocument/2006/math">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𝛽</m:t>
                        </m:r>
                      </m:e>
                    </m:acc>
                  </m:oMath>
                </a14:m>
                <a:r>
                  <a:rPr lang="ja-JP" altLang="en-US" sz="3600" dirty="0" smtClean="0">
                    <a:latin typeface="+mn-ea"/>
                    <a:ea typeface="+mn-ea"/>
                  </a:rPr>
                  <a:t>に関して微分したものを</a:t>
                </a:r>
                <a:r>
                  <a:rPr lang="en-US" altLang="ja-JP" sz="3600" dirty="0" smtClean="0">
                    <a:latin typeface="+mn-ea"/>
                    <a:ea typeface="+mn-ea"/>
                  </a:rPr>
                  <a:t>0</a:t>
                </a:r>
                <a:r>
                  <a:rPr lang="ja-JP" altLang="en-US" sz="3600" dirty="0" smtClean="0">
                    <a:latin typeface="+mn-ea"/>
                    <a:ea typeface="+mn-ea"/>
                  </a:rPr>
                  <a:t>とおくと</a:t>
                </a:r>
                <a:r>
                  <a:rPr lang="en-US" altLang="ja-JP" sz="3600" dirty="0" smtClean="0">
                    <a:latin typeface="+mn-ea"/>
                    <a:ea typeface="+mn-ea"/>
                  </a:rPr>
                  <a:t/>
                </a:r>
                <a:br>
                  <a:rPr lang="en-US" altLang="ja-JP" sz="3600" dirty="0" smtClean="0">
                    <a:latin typeface="+mn-ea"/>
                    <a:ea typeface="+mn-ea"/>
                  </a:rPr>
                </a:br>
                <a:r>
                  <a:rPr lang="ja-JP" altLang="en-US" sz="3600" dirty="0" smtClean="0">
                    <a:latin typeface="+mn-ea"/>
                    <a:ea typeface="+mn-ea"/>
                  </a:rPr>
                  <a:t>（各要素について微分してもよいし、ベクトルを</a:t>
                </a:r>
                <a14:m>
                  <m:oMath xmlns:m="http://schemas.openxmlformats.org/officeDocument/2006/math">
                    <m:r>
                      <a:rPr lang="en-US" altLang="ja-JP" sz="3600" b="0" i="1" smtClean="0">
                        <a:latin typeface="Cambria Math" panose="02040503050406030204" pitchFamily="18" charset="0"/>
                        <a:ea typeface="+mn-ea"/>
                      </a:rPr>
                      <m:t>𝑡</m:t>
                    </m:r>
                  </m:oMath>
                </a14:m>
                <a:r>
                  <a:rPr lang="ja-JP" altLang="en-US" sz="3600" dirty="0" smtClean="0">
                    <a:latin typeface="+mn-ea"/>
                    <a:ea typeface="+mn-ea"/>
                  </a:rPr>
                  <a:t>に関して微分したものの</a:t>
                </a:r>
                <a:endParaRPr lang="en-US" altLang="ja-JP" sz="3600" dirty="0" smtClean="0">
                  <a:latin typeface="+mn-ea"/>
                  <a:ea typeface="+mn-ea"/>
                </a:endParaRPr>
              </a:p>
              <a:p>
                <a14:m>
                  <m:oMath xmlns:m="http://schemas.openxmlformats.org/officeDocument/2006/math">
                    <m:r>
                      <a:rPr lang="en-US" altLang="ja-JP" sz="3600" b="0" i="1" smtClean="0">
                        <a:latin typeface="Cambria Math" panose="02040503050406030204" pitchFamily="18" charset="0"/>
                        <a:ea typeface="+mn-ea"/>
                      </a:rPr>
                      <m:t>𝑡</m:t>
                    </m:r>
                    <m:r>
                      <a:rPr lang="en-US" altLang="ja-JP" sz="3600" b="0" i="1" smtClean="0">
                        <a:latin typeface="Cambria Math" panose="02040503050406030204" pitchFamily="18" charset="0"/>
                        <a:ea typeface="+mn-ea"/>
                      </a:rPr>
                      <m:t>=0</m:t>
                    </m:r>
                  </m:oMath>
                </a14:m>
                <a:r>
                  <a:rPr lang="ja-JP" altLang="en-US" sz="3600" dirty="0" smtClean="0">
                    <a:latin typeface="+mn-ea"/>
                    <a:ea typeface="+mn-ea"/>
                  </a:rPr>
                  <a:t>における値を考えてみてもよい）</a:t>
                </a:r>
                <a:endParaRPr lang="en-US" altLang="ja-JP" sz="3600" dirty="0">
                  <a:latin typeface="+mn-ea"/>
                  <a:ea typeface="+mn-ea"/>
                </a:endParaRPr>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665608" y="1682763"/>
                <a:ext cx="15613633" cy="1836528"/>
              </a:xfrm>
              <a:prstGeom prst="rect">
                <a:avLst/>
              </a:prstGeom>
              <a:blipFill rotWithShape="0">
                <a:blip r:embed="rId2"/>
                <a:stretch>
                  <a:fillRect l="-1171" r="-273" b="-12292"/>
                </a:stretch>
              </a:blipFill>
            </p:spPr>
            <p:txBody>
              <a:bodyPr/>
              <a:lstStyle/>
              <a:p>
                <a:r>
                  <a:rPr lang="ja-JP" altLang="en-US">
                    <a:noFill/>
                  </a:rPr>
                  <a:t> </a:t>
                </a:r>
              </a:p>
            </p:txBody>
          </p:sp>
        </mc:Fallback>
      </mc:AlternateContent>
      <p:pic>
        <p:nvPicPr>
          <p:cNvPr id="3074" name="Picture 2" descr="\begin{align*}&#10;&amp;\bigl({\bm X}^\top{\bm X}\bigr)\vec{\beta}={\bm X}^\top\vec{y}&#10;%E[\vec{\beta}] +\gamma \|\vec{\beta}\|^2&#10;%E[\vec{\beta}] = \|\vec{y}-{\bm X}\vec{\beta}\|^2&#10;\end{ali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2263" y="8161873"/>
            <a:ext cx="4608411" cy="77044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begin{align*}&#10;&amp;\min_{\vec{\beta}} \|\vec{y}-{\bm X}\vec{\beta}\|^2&#10;%&amp;\bigl({\bm X}^\top{\bm X}\bigr)\vec{\beta}={\bm X}^\top\vec{y}&#10;%E[\vec{\beta}] +\gamma \|\vec{\beta}\|^2&#10;%E[\vec{\beta}] = \|\vec{y}-{\bm X}\vec{\beta}\|^2&#10;\end{ali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6039" y="3660686"/>
            <a:ext cx="3552468" cy="1067043"/>
          </a:xfrm>
          <a:prstGeom prst="rect">
            <a:avLst/>
          </a:prstGeom>
          <a:noFill/>
          <a:extLst>
            <a:ext uri="{909E8E84-426E-40DD-AFC4-6F175D3DCCD1}">
              <a14:hiddenFill xmlns:a14="http://schemas.microsoft.com/office/drawing/2010/main">
                <a:solidFill>
                  <a:srgbClr val="FFFFFF"/>
                </a:solidFill>
              </a14:hiddenFill>
            </a:ext>
          </a:extLst>
        </p:spPr>
      </p:pic>
      <p:sp>
        <p:nvSpPr>
          <p:cNvPr id="11" name="上下矢印 10"/>
          <p:cNvSpPr/>
          <p:nvPr/>
        </p:nvSpPr>
        <p:spPr bwMode="auto">
          <a:xfrm>
            <a:off x="6780175" y="4599087"/>
            <a:ext cx="1872589" cy="900100"/>
          </a:xfrm>
          <a:prstGeom prst="upDownArrow">
            <a:avLst>
              <a:gd name="adj1" fmla="val 50000"/>
              <a:gd name="adj2" fmla="val 3190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pic>
        <p:nvPicPr>
          <p:cNvPr id="3076" name="Picture 4" descr="\begin{align*}&#10;&amp;=\min_{\vec{\beta}} E[\vec{\beta}]&#10;%&amp;\min_{\vec{\beta}} \|\vec{y}-{\bm X}\vec{\beta}\|^2&#10;%&amp;\bigl({\bm X}^\top{\bm X}\bigr)\vec{\beta}={\bm X}^\top\vec{y}&#10;%E[\vec{\beta}] +\gamma \|\vec{\beta}\|^2&#10;%E[\vec{\beta}] = \|\vec{y}-{\bm X}\vec{\beta}\|^2&#10;\end{alig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1324" y="3626979"/>
            <a:ext cx="2231379" cy="9383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begin{align*}&#10;&amp;\nabla_{\vec{\beta}} E[\vec{\beta}]=0&#10;%&amp;=\min_{\vec{\beta}} E[\vec{\beta}]&#10;%&amp;\min_{\vec{\beta}} \|\vec{y}-{\bm X}\vec{\beta}\|^2&#10;%&amp;\bigl({\bm X}^\top{\bm X}\bigr)\vec{\beta}={\bm X}^\top\vec{y}&#10;%E[\vec{\beta}] +\gamma \|\vec{\beta}\|^2&#10;%E[\vec{\beta}] = \|\vec{y}-{\bm X}\vec{\beta}\|^2&#10;\end{alig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0007" y="5744967"/>
            <a:ext cx="3031317" cy="868125"/>
          </a:xfrm>
          <a:prstGeom prst="rect">
            <a:avLst/>
          </a:prstGeom>
          <a:noFill/>
          <a:extLst>
            <a:ext uri="{909E8E84-426E-40DD-AFC4-6F175D3DCCD1}">
              <a14:hiddenFill xmlns:a14="http://schemas.microsoft.com/office/drawing/2010/main">
                <a:solidFill>
                  <a:srgbClr val="FFFFFF"/>
                </a:solidFill>
              </a14:hiddenFill>
            </a:ext>
          </a:extLst>
        </p:spPr>
      </p:pic>
      <p:sp>
        <p:nvSpPr>
          <p:cNvPr id="18" name="正方形/長方形 17"/>
          <p:cNvSpPr/>
          <p:nvPr/>
        </p:nvSpPr>
        <p:spPr>
          <a:xfrm>
            <a:off x="8687740" y="4871268"/>
            <a:ext cx="3817071" cy="461665"/>
          </a:xfrm>
          <a:prstGeom prst="rect">
            <a:avLst/>
          </a:prstGeom>
        </p:spPr>
        <p:txBody>
          <a:bodyPr wrap="none">
            <a:spAutoFit/>
          </a:bodyPr>
          <a:lstStyle/>
          <a:p>
            <a:r>
              <a:rPr lang="en-US" altLang="ja-JP" dirty="0" smtClean="0"/>
              <a:t>※</a:t>
            </a:r>
            <a:r>
              <a:rPr lang="ja-JP" altLang="en-US" dirty="0" smtClean="0"/>
              <a:t>目的関数が狭義凸なので</a:t>
            </a:r>
            <a:endParaRPr lang="ja-JP" altLang="en-US" dirty="0"/>
          </a:p>
        </p:txBody>
      </p:sp>
      <p:sp>
        <p:nvSpPr>
          <p:cNvPr id="19" name="上下矢印 18"/>
          <p:cNvSpPr/>
          <p:nvPr/>
        </p:nvSpPr>
        <p:spPr bwMode="auto">
          <a:xfrm>
            <a:off x="6808067" y="6914487"/>
            <a:ext cx="1872589" cy="900100"/>
          </a:xfrm>
          <a:prstGeom prst="upDownArrow">
            <a:avLst>
              <a:gd name="adj1" fmla="val 50000"/>
              <a:gd name="adj2" fmla="val 3190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6" name="直線矢印コネクタ 5"/>
          <p:cNvCxnSpPr/>
          <p:nvPr/>
        </p:nvCxnSpPr>
        <p:spPr bwMode="auto">
          <a:xfrm>
            <a:off x="8904411" y="5823223"/>
            <a:ext cx="46805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9421520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正則化とマルチコ回避</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81</a:t>
            </a:fld>
            <a:endParaRPr lang="en-US" altLang="ja-JP" dirty="0"/>
          </a:p>
        </p:txBody>
      </p:sp>
      <mc:AlternateContent xmlns:mc="http://schemas.openxmlformats.org/markup-compatibility/2006" xmlns:a14="http://schemas.microsoft.com/office/drawing/2010/main">
        <mc:Choice Requires="a14">
          <p:sp>
            <p:nvSpPr>
              <p:cNvPr id="10" name="テキスト ボックス 9"/>
              <p:cNvSpPr txBox="1"/>
              <p:nvPr/>
            </p:nvSpPr>
            <p:spPr>
              <a:xfrm>
                <a:off x="665608" y="1718767"/>
                <a:ext cx="15613633" cy="1836528"/>
              </a:xfrm>
              <a:prstGeom prst="rect">
                <a:avLst/>
              </a:prstGeom>
              <a:noFill/>
            </p:spPr>
            <p:txBody>
              <a:bodyPr wrap="none" rtlCol="0">
                <a:spAutoFit/>
              </a:bodyPr>
              <a:lstStyle/>
              <a:p>
                <a:r>
                  <a:rPr lang="ja-JP" altLang="en-US" sz="3600" dirty="0">
                    <a:latin typeface="+mn-ea"/>
                    <a:ea typeface="+mn-ea"/>
                  </a:rPr>
                  <a:t>なぜならば</a:t>
                </a:r>
                <a:r>
                  <a:rPr lang="ja-JP" altLang="en-US" sz="3600" dirty="0" smtClean="0">
                    <a:latin typeface="+mn-ea"/>
                    <a:ea typeface="+mn-ea"/>
                  </a:rPr>
                  <a:t>、先ほどの目的関数を</a:t>
                </a:r>
                <a14:m>
                  <m:oMath xmlns:m="http://schemas.openxmlformats.org/officeDocument/2006/math">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𝛽</m:t>
                        </m:r>
                      </m:e>
                    </m:acc>
                  </m:oMath>
                </a14:m>
                <a:r>
                  <a:rPr lang="ja-JP" altLang="en-US" sz="3600" dirty="0" smtClean="0">
                    <a:latin typeface="+mn-ea"/>
                    <a:ea typeface="+mn-ea"/>
                  </a:rPr>
                  <a:t>に関して微分したものを</a:t>
                </a:r>
                <a:r>
                  <a:rPr lang="en-US" altLang="ja-JP" sz="3600" dirty="0" smtClean="0">
                    <a:latin typeface="+mn-ea"/>
                    <a:ea typeface="+mn-ea"/>
                  </a:rPr>
                  <a:t>0</a:t>
                </a:r>
                <a:r>
                  <a:rPr lang="ja-JP" altLang="en-US" sz="3600" dirty="0" smtClean="0">
                    <a:latin typeface="+mn-ea"/>
                    <a:ea typeface="+mn-ea"/>
                  </a:rPr>
                  <a:t>とおくと</a:t>
                </a:r>
                <a:r>
                  <a:rPr lang="en-US" altLang="ja-JP" sz="3600" dirty="0" smtClean="0">
                    <a:latin typeface="+mn-ea"/>
                    <a:ea typeface="+mn-ea"/>
                  </a:rPr>
                  <a:t/>
                </a:r>
                <a:br>
                  <a:rPr lang="en-US" altLang="ja-JP" sz="3600" dirty="0" smtClean="0">
                    <a:latin typeface="+mn-ea"/>
                    <a:ea typeface="+mn-ea"/>
                  </a:rPr>
                </a:br>
                <a:r>
                  <a:rPr lang="ja-JP" altLang="en-US" sz="3600" dirty="0" smtClean="0">
                    <a:latin typeface="+mn-ea"/>
                    <a:ea typeface="+mn-ea"/>
                  </a:rPr>
                  <a:t>（各要素について微分してもよいし、ベクトルを</a:t>
                </a:r>
                <a14:m>
                  <m:oMath xmlns:m="http://schemas.openxmlformats.org/officeDocument/2006/math">
                    <m:r>
                      <a:rPr lang="en-US" altLang="ja-JP" sz="3600" b="0" i="1" smtClean="0">
                        <a:latin typeface="Cambria Math" panose="02040503050406030204" pitchFamily="18" charset="0"/>
                        <a:ea typeface="+mn-ea"/>
                      </a:rPr>
                      <m:t>𝑡</m:t>
                    </m:r>
                  </m:oMath>
                </a14:m>
                <a:r>
                  <a:rPr lang="ja-JP" altLang="en-US" sz="3600" dirty="0" smtClean="0">
                    <a:latin typeface="+mn-ea"/>
                    <a:ea typeface="+mn-ea"/>
                  </a:rPr>
                  <a:t>に関して微分したものの</a:t>
                </a:r>
                <a:endParaRPr lang="en-US" altLang="ja-JP" sz="3600" dirty="0" smtClean="0">
                  <a:latin typeface="+mn-ea"/>
                  <a:ea typeface="+mn-ea"/>
                </a:endParaRPr>
              </a:p>
              <a:p>
                <a14:m>
                  <m:oMath xmlns:m="http://schemas.openxmlformats.org/officeDocument/2006/math">
                    <m:r>
                      <a:rPr lang="en-US" altLang="ja-JP" sz="3600" b="0" i="1" smtClean="0">
                        <a:latin typeface="Cambria Math" panose="02040503050406030204" pitchFamily="18" charset="0"/>
                        <a:ea typeface="+mn-ea"/>
                      </a:rPr>
                      <m:t>𝑡</m:t>
                    </m:r>
                    <m:r>
                      <a:rPr lang="en-US" altLang="ja-JP" sz="3600" b="0" i="1" smtClean="0">
                        <a:latin typeface="Cambria Math" panose="02040503050406030204" pitchFamily="18" charset="0"/>
                        <a:ea typeface="+mn-ea"/>
                      </a:rPr>
                      <m:t>=0</m:t>
                    </m:r>
                  </m:oMath>
                </a14:m>
                <a:r>
                  <a:rPr lang="ja-JP" altLang="en-US" sz="3600" dirty="0" smtClean="0">
                    <a:latin typeface="+mn-ea"/>
                    <a:ea typeface="+mn-ea"/>
                  </a:rPr>
                  <a:t>における値を考えてみてもよい）</a:t>
                </a:r>
                <a:endParaRPr lang="en-US" altLang="ja-JP" sz="3600" dirty="0">
                  <a:latin typeface="+mn-ea"/>
                  <a:ea typeface="+mn-ea"/>
                </a:endParaRPr>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665608" y="1718767"/>
                <a:ext cx="15613633" cy="1836528"/>
              </a:xfrm>
              <a:prstGeom prst="rect">
                <a:avLst/>
              </a:prstGeom>
              <a:blipFill rotWithShape="0">
                <a:blip r:embed="rId2"/>
                <a:stretch>
                  <a:fillRect l="-1171" t="-332" r="-273" b="-12292"/>
                </a:stretch>
              </a:blipFill>
            </p:spPr>
            <p:txBody>
              <a:bodyPr/>
              <a:lstStyle/>
              <a:p>
                <a:r>
                  <a:rPr lang="ja-JP" altLang="en-US">
                    <a:noFill/>
                  </a:rPr>
                  <a:t> </a:t>
                </a:r>
              </a:p>
            </p:txBody>
          </p:sp>
        </mc:Fallback>
      </mc:AlternateContent>
      <p:pic>
        <p:nvPicPr>
          <p:cNvPr id="3074" name="Picture 2" descr="\begin{align*}&#10;&amp;\bigl({\bm X}^\top{\bm X}\bigr)\vec{\beta}={\bm X}^\top\vec{y}&#10;%E[\vec{\beta}] +\gamma \|\vec{\beta}\|^2&#10;%E[\vec{\beta}] = \|\vec{y}-{\bm X}\vec{\beta}\|^2&#10;\end{ali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2263" y="8161873"/>
            <a:ext cx="4608411" cy="77044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begin{align*}&#10;&amp;\min_{\vec{\beta}} \|\vec{y}-{\bm X}\vec{\beta}\|^2&#10;%&amp;\bigl({\bm X}^\top{\bm X}\bigr)\vec{\beta}={\bm X}^\top\vec{y}&#10;%E[\vec{\beta}] +\gamma \|\vec{\beta}\|^2&#10;%E[\vec{\beta}] = \|\vec{y}-{\bm X}\vec{\beta}\|^2&#10;\end{ali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6039" y="3660686"/>
            <a:ext cx="3552468" cy="1067043"/>
          </a:xfrm>
          <a:prstGeom prst="rect">
            <a:avLst/>
          </a:prstGeom>
          <a:noFill/>
          <a:extLst>
            <a:ext uri="{909E8E84-426E-40DD-AFC4-6F175D3DCCD1}">
              <a14:hiddenFill xmlns:a14="http://schemas.microsoft.com/office/drawing/2010/main">
                <a:solidFill>
                  <a:srgbClr val="FFFFFF"/>
                </a:solidFill>
              </a14:hiddenFill>
            </a:ext>
          </a:extLst>
        </p:spPr>
      </p:pic>
      <p:sp>
        <p:nvSpPr>
          <p:cNvPr id="11" name="上下矢印 10"/>
          <p:cNvSpPr/>
          <p:nvPr/>
        </p:nvSpPr>
        <p:spPr bwMode="auto">
          <a:xfrm>
            <a:off x="6780175" y="4599087"/>
            <a:ext cx="1872589" cy="900100"/>
          </a:xfrm>
          <a:prstGeom prst="upDownArrow">
            <a:avLst>
              <a:gd name="adj1" fmla="val 50000"/>
              <a:gd name="adj2" fmla="val 3190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pic>
        <p:nvPicPr>
          <p:cNvPr id="3076" name="Picture 4" descr="\begin{align*}&#10;&amp;=\min_{\vec{\beta}} E[\vec{\beta}]&#10;%&amp;\min_{\vec{\beta}} \|\vec{y}-{\bm X}\vec{\beta}\|^2&#10;%&amp;\bigl({\bm X}^\top{\bm X}\bigr)\vec{\beta}={\bm X}^\top\vec{y}&#10;%E[\vec{\beta}] +\gamma \|\vec{\beta}\|^2&#10;%E[\vec{\beta}] = \|\vec{y}-{\bm X}\vec{\beta}\|^2&#10;\end{alig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1324" y="3626979"/>
            <a:ext cx="2231379" cy="9383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begin{align*}&#10;&amp;\nabla_{\vec{\beta}} E[\vec{\beta}]=0&#10;%&amp;=\min_{\vec{\beta}} E[\vec{\beta}]&#10;%&amp;\min_{\vec{\beta}} \|\vec{y}-{\bm X}\vec{\beta}\|^2&#10;%&amp;\bigl({\bm X}^\top{\bm X}\bigr)\vec{\beta}={\bm X}^\top\vec{y}&#10;%E[\vec{\beta}] +\gamma \|\vec{\beta}\|^2&#10;%E[\vec{\beta}] = \|\vec{y}-{\bm X}\vec{\beta}\|^2&#10;\end{alig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0007" y="5744967"/>
            <a:ext cx="3031317" cy="868125"/>
          </a:xfrm>
          <a:prstGeom prst="rect">
            <a:avLst/>
          </a:prstGeom>
          <a:noFill/>
          <a:extLst>
            <a:ext uri="{909E8E84-426E-40DD-AFC4-6F175D3DCCD1}">
              <a14:hiddenFill xmlns:a14="http://schemas.microsoft.com/office/drawing/2010/main">
                <a:solidFill>
                  <a:srgbClr val="FFFFFF"/>
                </a:solidFill>
              </a14:hiddenFill>
            </a:ext>
          </a:extLst>
        </p:spPr>
      </p:pic>
      <p:sp>
        <p:nvSpPr>
          <p:cNvPr id="18" name="正方形/長方形 17"/>
          <p:cNvSpPr/>
          <p:nvPr/>
        </p:nvSpPr>
        <p:spPr>
          <a:xfrm>
            <a:off x="8687740" y="4871268"/>
            <a:ext cx="3817071" cy="461665"/>
          </a:xfrm>
          <a:prstGeom prst="rect">
            <a:avLst/>
          </a:prstGeom>
        </p:spPr>
        <p:txBody>
          <a:bodyPr wrap="none">
            <a:spAutoFit/>
          </a:bodyPr>
          <a:lstStyle/>
          <a:p>
            <a:r>
              <a:rPr lang="en-US" altLang="ja-JP" dirty="0" smtClean="0"/>
              <a:t>※</a:t>
            </a:r>
            <a:r>
              <a:rPr lang="ja-JP" altLang="en-US" dirty="0" smtClean="0"/>
              <a:t>目的関数が狭義凸なので</a:t>
            </a:r>
            <a:endParaRPr lang="ja-JP" altLang="en-US" dirty="0"/>
          </a:p>
        </p:txBody>
      </p:sp>
      <p:sp>
        <p:nvSpPr>
          <p:cNvPr id="19" name="上下矢印 18"/>
          <p:cNvSpPr/>
          <p:nvPr/>
        </p:nvSpPr>
        <p:spPr bwMode="auto">
          <a:xfrm>
            <a:off x="6808067" y="6914487"/>
            <a:ext cx="1872589" cy="900100"/>
          </a:xfrm>
          <a:prstGeom prst="upDownArrow">
            <a:avLst>
              <a:gd name="adj1" fmla="val 50000"/>
              <a:gd name="adj2" fmla="val 3190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3" name="角丸四角形 2"/>
          <p:cNvSpPr/>
          <p:nvPr/>
        </p:nvSpPr>
        <p:spPr bwMode="auto">
          <a:xfrm>
            <a:off x="4655939" y="8019467"/>
            <a:ext cx="2808312" cy="1116124"/>
          </a:xfrm>
          <a:prstGeom prst="roundRect">
            <a:avLst/>
          </a:prstGeom>
          <a:noFill/>
          <a:ln w="7620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7" name="直線コネクタ 6"/>
          <p:cNvCxnSpPr>
            <a:endCxn id="3" idx="1"/>
          </p:cNvCxnSpPr>
          <p:nvPr/>
        </p:nvCxnSpPr>
        <p:spPr bwMode="auto">
          <a:xfrm>
            <a:off x="3323791" y="7814587"/>
            <a:ext cx="1332148" cy="762942"/>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16" name="テキスト ボックス 15"/>
          <p:cNvSpPr txBox="1"/>
          <p:nvPr/>
        </p:nvSpPr>
        <p:spPr>
          <a:xfrm>
            <a:off x="818008" y="7155371"/>
            <a:ext cx="3877985" cy="646331"/>
          </a:xfrm>
          <a:prstGeom prst="rect">
            <a:avLst/>
          </a:prstGeom>
          <a:noFill/>
          <a:ln>
            <a:solidFill>
              <a:schemeClr val="accent4"/>
            </a:solidFill>
          </a:ln>
        </p:spPr>
        <p:txBody>
          <a:bodyPr wrap="none" rtlCol="0">
            <a:spAutoFit/>
          </a:bodyPr>
          <a:lstStyle/>
          <a:p>
            <a:r>
              <a:rPr lang="ja-JP" altLang="en-US" sz="3600" dirty="0" smtClean="0">
                <a:latin typeface="+mn-ea"/>
                <a:ea typeface="+mn-ea"/>
              </a:rPr>
              <a:t>逆行列があるか？</a:t>
            </a:r>
            <a:endParaRPr lang="en-US" altLang="ja-JP" sz="3600" dirty="0">
              <a:latin typeface="+mn-ea"/>
              <a:ea typeface="+mn-ea"/>
            </a:endParaRPr>
          </a:p>
        </p:txBody>
      </p:sp>
      <p:cxnSp>
        <p:nvCxnSpPr>
          <p:cNvPr id="17" name="直線矢印コネクタ 16"/>
          <p:cNvCxnSpPr/>
          <p:nvPr/>
        </p:nvCxnSpPr>
        <p:spPr bwMode="auto">
          <a:xfrm>
            <a:off x="8904411" y="5823223"/>
            <a:ext cx="46805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0681921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正則化とマルチコ回避</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82</a:t>
            </a:fld>
            <a:endParaRPr lang="en-US" altLang="ja-JP" dirty="0"/>
          </a:p>
        </p:txBody>
      </p:sp>
      <mc:AlternateContent xmlns:mc="http://schemas.openxmlformats.org/markup-compatibility/2006" xmlns:a14="http://schemas.microsoft.com/office/drawing/2010/main">
        <mc:Choice Requires="a14">
          <p:sp>
            <p:nvSpPr>
              <p:cNvPr id="6" name="テキスト ボックス 5"/>
              <p:cNvSpPr txBox="1"/>
              <p:nvPr/>
            </p:nvSpPr>
            <p:spPr>
              <a:xfrm>
                <a:off x="335459" y="1898787"/>
                <a:ext cx="17317561" cy="3970318"/>
              </a:xfrm>
              <a:prstGeom prst="rect">
                <a:avLst/>
              </a:prstGeom>
              <a:noFill/>
            </p:spPr>
            <p:txBody>
              <a:bodyPr wrap="none" rtlCol="0">
                <a:spAutoFit/>
              </a:bodyPr>
              <a:lstStyle/>
              <a:p>
                <a:r>
                  <a:rPr lang="ja-JP" altLang="en-US" sz="3600" dirty="0" smtClean="0">
                    <a:latin typeface="+mn-ea"/>
                    <a:ea typeface="+mn-ea"/>
                  </a:rPr>
                  <a:t>ところが行列　　　　　の行列式が</a:t>
                </a:r>
                <a:r>
                  <a:rPr lang="en-US" altLang="ja-JP" sz="3600" dirty="0" smtClean="0">
                    <a:latin typeface="+mn-ea"/>
                    <a:ea typeface="+mn-ea"/>
                  </a:rPr>
                  <a:t>0</a:t>
                </a:r>
                <a:r>
                  <a:rPr lang="ja-JP" altLang="en-US" sz="3600" dirty="0" smtClean="0">
                    <a:latin typeface="+mn-ea"/>
                    <a:ea typeface="+mn-ea"/>
                  </a:rPr>
                  <a:t>にとても近くなってしまう状況、つまり</a:t>
                </a:r>
                <a:endParaRPr lang="en-US" altLang="ja-JP" sz="3600" dirty="0" smtClean="0">
                  <a:latin typeface="+mn-ea"/>
                  <a:ea typeface="+mn-ea"/>
                </a:endParaRPr>
              </a:p>
              <a:p>
                <a:r>
                  <a:rPr lang="ja-JP" altLang="en-US" sz="3600" dirty="0" smtClean="0">
                    <a:latin typeface="+mn-ea"/>
                    <a:ea typeface="+mn-ea"/>
                  </a:rPr>
                  <a:t>ほぼ正則でなくなってしまう状況</a:t>
                </a:r>
                <a:r>
                  <a:rPr lang="ja-JP" altLang="en-US" sz="3600" dirty="0">
                    <a:latin typeface="+mn-ea"/>
                    <a:ea typeface="+mn-ea"/>
                  </a:rPr>
                  <a:t>は</a:t>
                </a:r>
                <a:r>
                  <a:rPr lang="ja-JP" altLang="en-US" sz="3600" dirty="0" smtClean="0">
                    <a:latin typeface="+mn-ea"/>
                    <a:ea typeface="+mn-ea"/>
                  </a:rPr>
                  <a:t>、これは</a:t>
                </a:r>
                <a:r>
                  <a:rPr lang="en-US" altLang="ja-JP" sz="3600" dirty="0" smtClean="0">
                    <a:latin typeface="+mn-ea"/>
                    <a:ea typeface="+mn-ea"/>
                  </a:rPr>
                  <a:t>(</a:t>
                </a:r>
                <a:r>
                  <a:rPr lang="ja-JP" altLang="en-US" sz="3600" dirty="0" smtClean="0">
                    <a:latin typeface="+mn-ea"/>
                    <a:ea typeface="+mn-ea"/>
                  </a:rPr>
                  <a:t>通常の意味では</a:t>
                </a:r>
                <a:r>
                  <a:rPr lang="en-US" altLang="ja-JP" sz="3600" dirty="0" smtClean="0">
                    <a:latin typeface="+mn-ea"/>
                    <a:ea typeface="+mn-ea"/>
                  </a:rPr>
                  <a:t>)</a:t>
                </a:r>
                <a:r>
                  <a:rPr lang="ja-JP" altLang="en-US" sz="3600" dirty="0" smtClean="0">
                    <a:latin typeface="+mn-ea"/>
                    <a:ea typeface="+mn-ea"/>
                  </a:rPr>
                  <a:t>解けない</a:t>
                </a:r>
                <a:r>
                  <a:rPr lang="en-US" altLang="ja-JP" sz="3600" baseline="30000" dirty="0" smtClean="0">
                    <a:latin typeface="+mn-ea"/>
                    <a:ea typeface="+mn-ea"/>
                  </a:rPr>
                  <a:t>※</a:t>
                </a:r>
              </a:p>
              <a:p>
                <a:r>
                  <a:rPr lang="en-US" altLang="ja-JP" sz="3600" dirty="0" smtClean="0">
                    <a:latin typeface="+mn-ea"/>
                    <a:ea typeface="+mn-ea"/>
                  </a:rPr>
                  <a:t>(</a:t>
                </a:r>
                <a:r>
                  <a:rPr lang="ja-JP" altLang="en-US" sz="3600" dirty="0" smtClean="0">
                    <a:latin typeface="+mn-ea"/>
                    <a:ea typeface="+mn-ea"/>
                  </a:rPr>
                  <a:t>説明変数間の相関が高いと、行列</a:t>
                </a:r>
                <a:r>
                  <a:rPr lang="en-US" altLang="ja-JP" sz="3600" dirty="0" smtClean="0">
                    <a:latin typeface="+mn-ea"/>
                    <a:ea typeface="+mn-ea"/>
                  </a:rPr>
                  <a:t>X</a:t>
                </a:r>
                <a:r>
                  <a:rPr lang="ja-JP" altLang="en-US" sz="3600" dirty="0" smtClean="0">
                    <a:latin typeface="+mn-ea"/>
                    <a:ea typeface="+mn-ea"/>
                  </a:rPr>
                  <a:t>が殆どランク落ちした状況となってしまう）。</a:t>
                </a:r>
                <a:endParaRPr lang="en-US" altLang="ja-JP" sz="3600" dirty="0" smtClean="0">
                  <a:latin typeface="+mn-ea"/>
                  <a:ea typeface="+mn-ea"/>
                </a:endParaRPr>
              </a:p>
              <a:p>
                <a:endParaRPr lang="en-US" altLang="ja-JP" sz="3600" dirty="0">
                  <a:latin typeface="+mn-ea"/>
                  <a:ea typeface="+mn-ea"/>
                </a:endParaRPr>
              </a:p>
              <a:p>
                <a:r>
                  <a:rPr lang="ja-JP" altLang="en-US" sz="3600" dirty="0" smtClean="0">
                    <a:latin typeface="+mn-ea"/>
                    <a:ea typeface="+mn-ea"/>
                  </a:rPr>
                  <a:t>これに対して、</a:t>
                </a:r>
                <a14:m>
                  <m:oMath xmlns:m="http://schemas.openxmlformats.org/officeDocument/2006/math">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𝐿</m:t>
                        </m:r>
                      </m:e>
                      <m:sub>
                        <m:r>
                          <a:rPr lang="en-US" altLang="ja-JP" sz="3600" i="1">
                            <a:latin typeface="Cambria Math" panose="02040503050406030204" pitchFamily="18" charset="0"/>
                          </a:rPr>
                          <m:t>2</m:t>
                        </m:r>
                      </m:sub>
                    </m:sSub>
                  </m:oMath>
                </a14:m>
                <a:r>
                  <a:rPr lang="ja-JP" altLang="en-US" sz="3600" dirty="0" smtClean="0">
                    <a:latin typeface="+mn-ea"/>
                    <a:ea typeface="+mn-ea"/>
                  </a:rPr>
                  <a:t>正則化を施すと以下により、この行列式の値がプラス側に</a:t>
                </a:r>
                <a:endParaRPr lang="en-US" altLang="ja-JP" sz="3600" dirty="0" smtClean="0">
                  <a:latin typeface="+mn-ea"/>
                  <a:ea typeface="+mn-ea"/>
                </a:endParaRPr>
              </a:p>
              <a:p>
                <a:r>
                  <a:rPr lang="ja-JP" altLang="en-US" sz="3600" dirty="0" smtClean="0">
                    <a:latin typeface="+mn-ea"/>
                    <a:ea typeface="+mn-ea"/>
                  </a:rPr>
                  <a:t>動いて</a:t>
                </a:r>
                <a:r>
                  <a:rPr lang="en-US" altLang="ja-JP" sz="3600" dirty="0" smtClean="0">
                    <a:latin typeface="+mn-ea"/>
                    <a:ea typeface="+mn-ea"/>
                  </a:rPr>
                  <a:t>“</a:t>
                </a:r>
                <a:r>
                  <a:rPr lang="ja-JP" altLang="en-US" sz="3600" dirty="0" smtClean="0">
                    <a:latin typeface="+mn-ea"/>
                    <a:ea typeface="+mn-ea"/>
                  </a:rPr>
                  <a:t>正則</a:t>
                </a:r>
                <a:r>
                  <a:rPr lang="en-US" altLang="ja-JP" sz="3600" dirty="0" smtClean="0">
                    <a:latin typeface="+mn-ea"/>
                    <a:ea typeface="+mn-ea"/>
                  </a:rPr>
                  <a:t>”</a:t>
                </a:r>
                <a:r>
                  <a:rPr lang="ja-JP" altLang="en-US" sz="3600" dirty="0" smtClean="0">
                    <a:latin typeface="+mn-ea"/>
                    <a:ea typeface="+mn-ea"/>
                  </a:rPr>
                  <a:t>になる（したがってマルチコを回避できる）。</a:t>
                </a:r>
                <a:endParaRPr lang="en-US" altLang="ja-JP" sz="3600" dirty="0">
                  <a:latin typeface="+mn-ea"/>
                  <a:ea typeface="+mn-ea"/>
                </a:endParaRPr>
              </a:p>
              <a:p>
                <a:endParaRPr lang="en-US" altLang="ja-JP" sz="3600" dirty="0" smtClean="0">
                  <a:latin typeface="+mn-ea"/>
                  <a:ea typeface="+mn-ea"/>
                </a:endParaRP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335459" y="1898787"/>
                <a:ext cx="17317561" cy="3970318"/>
              </a:xfrm>
              <a:prstGeom prst="rect">
                <a:avLst/>
              </a:prstGeom>
              <a:blipFill rotWithShape="0">
                <a:blip r:embed="rId2"/>
                <a:stretch>
                  <a:fillRect l="-1056" t="-2301" r="-106"/>
                </a:stretch>
              </a:blipFill>
            </p:spPr>
            <p:txBody>
              <a:bodyPr/>
              <a:lstStyle/>
              <a:p>
                <a:r>
                  <a:rPr lang="ja-JP" altLang="en-US">
                    <a:noFill/>
                  </a:rPr>
                  <a:t> </a:t>
                </a:r>
              </a:p>
            </p:txBody>
          </p:sp>
        </mc:Fallback>
      </mc:AlternateContent>
      <p:pic>
        <p:nvPicPr>
          <p:cNvPr id="7" name="Picture 2" descr="\begin{align*}&#10;&amp;\bigl({\bm X}^\top{\bm X}\bigr)^{-1}&#10;%E[\vec{\beta}] +\gamma \|\vec{\beta}\|^2&#10;%E[\vec{\beta}] = \|\vec{y}-{\bm X}\vec{\beta}\|^2&#10;\end{ali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9795" y="1898785"/>
            <a:ext cx="1995835" cy="61493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begin{align*}&#10;%&amp;\nabla_{\vec{\beta}} E[\vec{\beta}]=0&#10;&amp;\min_{\vec{\beta}} \Bigl( E[\vec{\beta}]+\gamma \|\vec{\beta}\|^2\Bigr)&#10;%&amp;\min_{\vec{\beta}} \|\vec{y}-{\bm X}\vec{\beta}\|^2&#10;%&amp;\bigl({\bm X}^\top{\bm X}\bigr)\vec{\beta}={\bm X}^\top\vec{y}&#10;%E[\vec{\beta}] +\gamma \|\vec{\beta}\|^2&#10;%E[\vec{\beta}] = \|\vec{y}-{\bm X}\vec{\beta}\|^2&#10;\end{ali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2954" y="5643203"/>
            <a:ext cx="4829515" cy="12142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begin{align*}&#10;%&amp;\nabla_{\vec{\beta}} E[\vec{\beta}]=0&#10;%&amp;\min_{\vec{\beta}} \Bigl( E[\vec{\beta}]+\gamma \|\vec{\beta}\|^2\Bigr)&#10;%&amp;\min_{\vec{\beta}} \|\vec{y}-{\bm X}\vec{\beta}\|^2&#10;&amp;\bigl({\bm X}^\top{\bm X} + \gamma {\bm I}\bigr)\vec{\beta}={\bm X}^\top\vec{y}&#10;%E[\vec{\beta}] +\gamma \|\vec{\beta}\|^2&#10;%E[\vec{\beta}] = \|\vec{y}-{\bm X}\vec{\beta}\|^2&#10;\end{alig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4239" y="5823223"/>
            <a:ext cx="5333249" cy="684076"/>
          </a:xfrm>
          <a:prstGeom prst="rect">
            <a:avLst/>
          </a:prstGeom>
          <a:noFill/>
          <a:extLst>
            <a:ext uri="{909E8E84-426E-40DD-AFC4-6F175D3DCCD1}">
              <a14:hiddenFill xmlns:a14="http://schemas.microsoft.com/office/drawing/2010/main">
                <a:solidFill>
                  <a:srgbClr val="FFFFFF"/>
                </a:solidFill>
              </a14:hiddenFill>
            </a:ext>
          </a:extLst>
        </p:spPr>
      </p:pic>
      <p:sp>
        <p:nvSpPr>
          <p:cNvPr id="3" name="左右矢印 2"/>
          <p:cNvSpPr/>
          <p:nvPr/>
        </p:nvSpPr>
        <p:spPr bwMode="auto">
          <a:xfrm>
            <a:off x="7109268" y="5751215"/>
            <a:ext cx="1548172" cy="818156"/>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1" name="テキスト ボックス 10"/>
          <p:cNvSpPr txBox="1"/>
          <p:nvPr/>
        </p:nvSpPr>
        <p:spPr>
          <a:xfrm>
            <a:off x="375504" y="8637922"/>
            <a:ext cx="16445528" cy="461665"/>
          </a:xfrm>
          <a:prstGeom prst="rect">
            <a:avLst/>
          </a:prstGeom>
          <a:noFill/>
        </p:spPr>
        <p:txBody>
          <a:bodyPr wrap="none" rtlCol="0">
            <a:spAutoFit/>
          </a:bodyPr>
          <a:lstStyle/>
          <a:p>
            <a:r>
              <a:rPr kumimoji="1" lang="en-US" altLang="ja-JP" dirty="0" smtClean="0">
                <a:latin typeface="+mj-ea"/>
                <a:ea typeface="+mj-ea"/>
              </a:rPr>
              <a:t>※</a:t>
            </a:r>
            <a:r>
              <a:rPr kumimoji="1" lang="ja-JP" altLang="en-US" dirty="0" smtClean="0">
                <a:latin typeface="+mj-ea"/>
                <a:ea typeface="+mj-ea"/>
              </a:rPr>
              <a:t>疑似逆行列の説明は省略します（現時点の</a:t>
            </a:r>
            <a:r>
              <a:rPr lang="en-US" altLang="ja-JP" dirty="0" err="1" smtClean="0">
                <a:latin typeface="+mj-ea"/>
                <a:ea typeface="+mj-ea"/>
              </a:rPr>
              <a:t>statsmodels</a:t>
            </a:r>
            <a:r>
              <a:rPr lang="ja-JP" altLang="en-US" dirty="0" smtClean="0">
                <a:latin typeface="+mj-ea"/>
                <a:ea typeface="+mj-ea"/>
              </a:rPr>
              <a:t>ではデフォルトで疑似逆行列を用いて実装されています）</a:t>
            </a:r>
            <a:endParaRPr kumimoji="1" lang="ja-JP" altLang="en-US" dirty="0">
              <a:latin typeface="+mj-ea"/>
              <a:ea typeface="+mj-ea"/>
            </a:endParaRPr>
          </a:p>
        </p:txBody>
      </p:sp>
    </p:spTree>
    <p:extLst>
      <p:ext uri="{BB962C8B-B14F-4D97-AF65-F5344CB8AC3E}">
        <p14:creationId xmlns:p14="http://schemas.microsoft.com/office/powerpoint/2010/main" val="5790454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正則化とマルチコ回避</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83</a:t>
            </a:fld>
            <a:endParaRPr lang="en-US" altLang="ja-JP" dirty="0"/>
          </a:p>
        </p:txBody>
      </p:sp>
      <mc:AlternateContent xmlns:mc="http://schemas.openxmlformats.org/markup-compatibility/2006" xmlns:a14="http://schemas.microsoft.com/office/drawing/2010/main">
        <mc:Choice Requires="a14">
          <p:sp>
            <p:nvSpPr>
              <p:cNvPr id="6" name="テキスト ボックス 5"/>
              <p:cNvSpPr txBox="1"/>
              <p:nvPr/>
            </p:nvSpPr>
            <p:spPr>
              <a:xfrm>
                <a:off x="335459" y="1898787"/>
                <a:ext cx="17317561" cy="3970318"/>
              </a:xfrm>
              <a:prstGeom prst="rect">
                <a:avLst/>
              </a:prstGeom>
              <a:noFill/>
            </p:spPr>
            <p:txBody>
              <a:bodyPr wrap="none" rtlCol="0">
                <a:spAutoFit/>
              </a:bodyPr>
              <a:lstStyle/>
              <a:p>
                <a:r>
                  <a:rPr lang="ja-JP" altLang="en-US" sz="3600" dirty="0" smtClean="0">
                    <a:latin typeface="+mn-ea"/>
                    <a:ea typeface="+mn-ea"/>
                  </a:rPr>
                  <a:t>ところが行列　　　　　の行列式が</a:t>
                </a:r>
                <a:r>
                  <a:rPr lang="en-US" altLang="ja-JP" sz="3600" dirty="0" smtClean="0">
                    <a:latin typeface="+mn-ea"/>
                    <a:ea typeface="+mn-ea"/>
                  </a:rPr>
                  <a:t>0</a:t>
                </a:r>
                <a:r>
                  <a:rPr lang="ja-JP" altLang="en-US" sz="3600" dirty="0" smtClean="0">
                    <a:latin typeface="+mn-ea"/>
                    <a:ea typeface="+mn-ea"/>
                  </a:rPr>
                  <a:t>にとても近くなってしまう状況、つまり</a:t>
                </a:r>
                <a:endParaRPr lang="en-US" altLang="ja-JP" sz="3600" dirty="0" smtClean="0">
                  <a:latin typeface="+mn-ea"/>
                  <a:ea typeface="+mn-ea"/>
                </a:endParaRPr>
              </a:p>
              <a:p>
                <a:r>
                  <a:rPr lang="ja-JP" altLang="en-US" sz="3600" dirty="0" smtClean="0">
                    <a:latin typeface="+mn-ea"/>
                    <a:ea typeface="+mn-ea"/>
                  </a:rPr>
                  <a:t>ほぼ正則でなくなってしまう状況</a:t>
                </a:r>
                <a:r>
                  <a:rPr lang="ja-JP" altLang="en-US" sz="3600" dirty="0">
                    <a:latin typeface="+mn-ea"/>
                    <a:ea typeface="+mn-ea"/>
                  </a:rPr>
                  <a:t>は</a:t>
                </a:r>
                <a:r>
                  <a:rPr lang="ja-JP" altLang="en-US" sz="3600" dirty="0" smtClean="0">
                    <a:latin typeface="+mn-ea"/>
                    <a:ea typeface="+mn-ea"/>
                  </a:rPr>
                  <a:t>、これは</a:t>
                </a:r>
                <a:r>
                  <a:rPr lang="en-US" altLang="ja-JP" sz="3600" dirty="0" smtClean="0">
                    <a:latin typeface="+mn-ea"/>
                    <a:ea typeface="+mn-ea"/>
                  </a:rPr>
                  <a:t>(</a:t>
                </a:r>
                <a:r>
                  <a:rPr lang="ja-JP" altLang="en-US" sz="3600" dirty="0" smtClean="0">
                    <a:latin typeface="+mn-ea"/>
                    <a:ea typeface="+mn-ea"/>
                  </a:rPr>
                  <a:t>通常の意味では</a:t>
                </a:r>
                <a:r>
                  <a:rPr lang="en-US" altLang="ja-JP" sz="3600" dirty="0" smtClean="0">
                    <a:latin typeface="+mn-ea"/>
                    <a:ea typeface="+mn-ea"/>
                  </a:rPr>
                  <a:t>)</a:t>
                </a:r>
                <a:r>
                  <a:rPr lang="ja-JP" altLang="en-US" sz="3600" dirty="0" smtClean="0">
                    <a:latin typeface="+mn-ea"/>
                    <a:ea typeface="+mn-ea"/>
                  </a:rPr>
                  <a:t>解けない</a:t>
                </a:r>
                <a:r>
                  <a:rPr lang="en-US" altLang="ja-JP" sz="3600" baseline="30000" dirty="0" smtClean="0">
                    <a:latin typeface="+mn-ea"/>
                    <a:ea typeface="+mn-ea"/>
                  </a:rPr>
                  <a:t>※</a:t>
                </a:r>
              </a:p>
              <a:p>
                <a:r>
                  <a:rPr lang="en-US" altLang="ja-JP" sz="3600" dirty="0" smtClean="0">
                    <a:latin typeface="+mn-ea"/>
                    <a:ea typeface="+mn-ea"/>
                  </a:rPr>
                  <a:t>(</a:t>
                </a:r>
                <a:r>
                  <a:rPr lang="ja-JP" altLang="en-US" sz="3600" dirty="0" smtClean="0">
                    <a:latin typeface="+mn-ea"/>
                    <a:ea typeface="+mn-ea"/>
                  </a:rPr>
                  <a:t>説明変数間の相関が高いと、行列</a:t>
                </a:r>
                <a:r>
                  <a:rPr lang="en-US" altLang="ja-JP" sz="3600" dirty="0" smtClean="0">
                    <a:latin typeface="+mn-ea"/>
                    <a:ea typeface="+mn-ea"/>
                  </a:rPr>
                  <a:t>X</a:t>
                </a:r>
                <a:r>
                  <a:rPr lang="ja-JP" altLang="en-US" sz="3600" dirty="0" smtClean="0">
                    <a:latin typeface="+mn-ea"/>
                    <a:ea typeface="+mn-ea"/>
                  </a:rPr>
                  <a:t>が殆どランク落ちした状況となってしまう）。</a:t>
                </a:r>
                <a:endParaRPr lang="en-US" altLang="ja-JP" sz="3600" dirty="0" smtClean="0">
                  <a:latin typeface="+mn-ea"/>
                  <a:ea typeface="+mn-ea"/>
                </a:endParaRPr>
              </a:p>
              <a:p>
                <a:endParaRPr lang="en-US" altLang="ja-JP" sz="3600" dirty="0">
                  <a:latin typeface="+mn-ea"/>
                  <a:ea typeface="+mn-ea"/>
                </a:endParaRPr>
              </a:p>
              <a:p>
                <a:r>
                  <a:rPr lang="ja-JP" altLang="en-US" sz="3600" dirty="0" smtClean="0">
                    <a:latin typeface="+mn-ea"/>
                    <a:ea typeface="+mn-ea"/>
                  </a:rPr>
                  <a:t>これに対して、</a:t>
                </a:r>
                <a14:m>
                  <m:oMath xmlns:m="http://schemas.openxmlformats.org/officeDocument/2006/math">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𝐿</m:t>
                        </m:r>
                      </m:e>
                      <m:sub>
                        <m:r>
                          <a:rPr lang="en-US" altLang="ja-JP" sz="3600" i="1">
                            <a:latin typeface="Cambria Math" panose="02040503050406030204" pitchFamily="18" charset="0"/>
                          </a:rPr>
                          <m:t>2</m:t>
                        </m:r>
                      </m:sub>
                    </m:sSub>
                  </m:oMath>
                </a14:m>
                <a:r>
                  <a:rPr lang="ja-JP" altLang="en-US" sz="3600" dirty="0" smtClean="0">
                    <a:latin typeface="+mn-ea"/>
                    <a:ea typeface="+mn-ea"/>
                  </a:rPr>
                  <a:t>正則化を施すと以下により、この行列式の値がプラス側に</a:t>
                </a:r>
                <a:endParaRPr lang="en-US" altLang="ja-JP" sz="3600" dirty="0" smtClean="0">
                  <a:latin typeface="+mn-ea"/>
                  <a:ea typeface="+mn-ea"/>
                </a:endParaRPr>
              </a:p>
              <a:p>
                <a:r>
                  <a:rPr lang="ja-JP" altLang="en-US" sz="3600" dirty="0" smtClean="0">
                    <a:latin typeface="+mn-ea"/>
                    <a:ea typeface="+mn-ea"/>
                  </a:rPr>
                  <a:t>動いて</a:t>
                </a:r>
                <a:r>
                  <a:rPr lang="en-US" altLang="ja-JP" sz="3600" dirty="0" smtClean="0">
                    <a:latin typeface="+mn-ea"/>
                    <a:ea typeface="+mn-ea"/>
                  </a:rPr>
                  <a:t>“</a:t>
                </a:r>
                <a:r>
                  <a:rPr lang="ja-JP" altLang="en-US" sz="3600" dirty="0" smtClean="0">
                    <a:latin typeface="+mn-ea"/>
                    <a:ea typeface="+mn-ea"/>
                  </a:rPr>
                  <a:t>正則</a:t>
                </a:r>
                <a:r>
                  <a:rPr lang="en-US" altLang="ja-JP" sz="3600" dirty="0" smtClean="0">
                    <a:latin typeface="+mn-ea"/>
                    <a:ea typeface="+mn-ea"/>
                  </a:rPr>
                  <a:t>”</a:t>
                </a:r>
                <a:r>
                  <a:rPr lang="ja-JP" altLang="en-US" sz="3600" dirty="0" smtClean="0">
                    <a:latin typeface="+mn-ea"/>
                    <a:ea typeface="+mn-ea"/>
                  </a:rPr>
                  <a:t>になる（したがってマルチコを回避できる）。</a:t>
                </a:r>
                <a:endParaRPr lang="en-US" altLang="ja-JP" sz="3600" dirty="0">
                  <a:latin typeface="+mn-ea"/>
                  <a:ea typeface="+mn-ea"/>
                </a:endParaRPr>
              </a:p>
              <a:p>
                <a:endParaRPr lang="en-US" altLang="ja-JP" sz="3600" dirty="0" smtClean="0">
                  <a:latin typeface="+mn-ea"/>
                  <a:ea typeface="+mn-ea"/>
                </a:endParaRP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335459" y="1898787"/>
                <a:ext cx="17317561" cy="3970318"/>
              </a:xfrm>
              <a:prstGeom prst="rect">
                <a:avLst/>
              </a:prstGeom>
              <a:blipFill rotWithShape="0">
                <a:blip r:embed="rId2"/>
                <a:stretch>
                  <a:fillRect l="-1056" t="-2301" r="-106"/>
                </a:stretch>
              </a:blipFill>
            </p:spPr>
            <p:txBody>
              <a:bodyPr/>
              <a:lstStyle/>
              <a:p>
                <a:r>
                  <a:rPr lang="ja-JP" altLang="en-US">
                    <a:noFill/>
                  </a:rPr>
                  <a:t> </a:t>
                </a:r>
              </a:p>
            </p:txBody>
          </p:sp>
        </mc:Fallback>
      </mc:AlternateContent>
      <p:pic>
        <p:nvPicPr>
          <p:cNvPr id="7" name="Picture 2" descr="\begin{align*}&#10;&amp;\bigl({\bm X}^\top{\bm X}\bigr)^{-1}&#10;%E[\vec{\beta}] +\gamma \|\vec{\beta}\|^2&#10;%E[\vec{\beta}] = \|\vec{y}-{\bm X}\vec{\beta}\|^2&#10;\end{ali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9795" y="1898785"/>
            <a:ext cx="1995835" cy="61493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begin{align*}&#10;%&amp;\nabla_{\vec{\beta}} E[\vec{\beta}]=0&#10;&amp;\min_{\vec{\beta}} \Bigl( E[\vec{\beta}]+\gamma \|\vec{\beta}\|^2\Bigr)&#10;%&amp;\min_{\vec{\beta}} \|\vec{y}-{\bm X}\vec{\beta}\|^2&#10;%&amp;\bigl({\bm X}^\top{\bm X}\bigr)\vec{\beta}={\bm X}^\top\vec{y}&#10;%E[\vec{\beta}] +\gamma \|\vec{\beta}\|^2&#10;%E[\vec{\beta}] = \|\vec{y}-{\bm X}\vec{\beta}\|^2&#10;\end{ali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2954" y="5643203"/>
            <a:ext cx="4829515" cy="1214200"/>
          </a:xfrm>
          <a:prstGeom prst="rect">
            <a:avLst/>
          </a:prstGeom>
          <a:noFill/>
          <a:extLst>
            <a:ext uri="{909E8E84-426E-40DD-AFC4-6F175D3DCCD1}">
              <a14:hiddenFill xmlns:a14="http://schemas.microsoft.com/office/drawing/2010/main">
                <a:solidFill>
                  <a:srgbClr val="FFFFFF"/>
                </a:solidFill>
              </a14:hiddenFill>
            </a:ext>
          </a:extLst>
        </p:spPr>
      </p:pic>
      <p:sp>
        <p:nvSpPr>
          <p:cNvPr id="3" name="左右矢印 2"/>
          <p:cNvSpPr/>
          <p:nvPr/>
        </p:nvSpPr>
        <p:spPr bwMode="auto">
          <a:xfrm>
            <a:off x="7109268" y="5751215"/>
            <a:ext cx="1548172" cy="818156"/>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pic>
        <p:nvPicPr>
          <p:cNvPr id="12" name="Picture 4" descr="\begin{align*}&#10;%&amp;\nabla_{\vec{\beta}} E[\vec{\beta}]=0&#10;%&amp;\min_{\vec{\beta}} \Bigl( E[\vec{\beta}]+\gamma \|\vec{\beta}\|^2\Bigr)&#10;%&amp;\min_{\vec{\beta}} \|\vec{y}-{\bm X}\vec{\beta}\|^2&#10;&amp;\bigl({\bm X}^\top{\bm X} + \gamma {\bm I}\bigr)\vec{\beta}={\bm X}^\top\vec{y}&#10;%E[\vec{\beta}] +\gamma \|\vec{\beta}\|^2&#10;%E[\vec{\beta}] = \|\vec{y}-{\bm X}\vec{\beta}\|^2&#10;\end{alig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4239" y="5823223"/>
            <a:ext cx="5333249" cy="684076"/>
          </a:xfrm>
          <a:prstGeom prst="rect">
            <a:avLst/>
          </a:prstGeom>
          <a:noFill/>
          <a:extLst>
            <a:ext uri="{909E8E84-426E-40DD-AFC4-6F175D3DCCD1}">
              <a14:hiddenFill xmlns:a14="http://schemas.microsoft.com/office/drawing/2010/main">
                <a:solidFill>
                  <a:srgbClr val="FFFFFF"/>
                </a:solidFill>
              </a14:hiddenFill>
            </a:ext>
          </a:extLst>
        </p:spPr>
      </p:pic>
      <p:sp>
        <p:nvSpPr>
          <p:cNvPr id="13" name="角丸四角形 12"/>
          <p:cNvSpPr/>
          <p:nvPr/>
        </p:nvSpPr>
        <p:spPr bwMode="auto">
          <a:xfrm>
            <a:off x="8889623" y="5751214"/>
            <a:ext cx="3255148" cy="972107"/>
          </a:xfrm>
          <a:prstGeom prst="roundRect">
            <a:avLst/>
          </a:prstGeom>
          <a:noFill/>
          <a:ln w="7620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14" name="直線コネクタ 13"/>
          <p:cNvCxnSpPr/>
          <p:nvPr/>
        </p:nvCxnSpPr>
        <p:spPr bwMode="auto">
          <a:xfrm flipH="1">
            <a:off x="10774594" y="5318524"/>
            <a:ext cx="769423" cy="440918"/>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15" name="テキスト ボックス 14"/>
          <p:cNvSpPr txBox="1"/>
          <p:nvPr/>
        </p:nvSpPr>
        <p:spPr>
          <a:xfrm>
            <a:off x="11544017" y="5068880"/>
            <a:ext cx="4495019" cy="646331"/>
          </a:xfrm>
          <a:prstGeom prst="rect">
            <a:avLst/>
          </a:prstGeom>
          <a:solidFill>
            <a:schemeClr val="bg1"/>
          </a:solidFill>
          <a:ln>
            <a:solidFill>
              <a:schemeClr val="accent4"/>
            </a:solidFill>
          </a:ln>
        </p:spPr>
        <p:txBody>
          <a:bodyPr wrap="square" rtlCol="0">
            <a:spAutoFit/>
          </a:bodyPr>
          <a:lstStyle/>
          <a:p>
            <a:r>
              <a:rPr lang="ja-JP" altLang="en-US" sz="3600" dirty="0" smtClean="0">
                <a:latin typeface="+mn-ea"/>
                <a:ea typeface="+mn-ea"/>
              </a:rPr>
              <a:t>逆行列が必ずある！</a:t>
            </a:r>
            <a:endParaRPr lang="en-US" altLang="ja-JP" sz="3600" dirty="0">
              <a:latin typeface="+mn-ea"/>
              <a:ea typeface="+mn-ea"/>
            </a:endParaRPr>
          </a:p>
        </p:txBody>
      </p:sp>
      <p:sp>
        <p:nvSpPr>
          <p:cNvPr id="16" name="左右矢印 15"/>
          <p:cNvSpPr/>
          <p:nvPr/>
        </p:nvSpPr>
        <p:spPr bwMode="auto">
          <a:xfrm>
            <a:off x="7117318" y="7164728"/>
            <a:ext cx="1548172" cy="818156"/>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pic>
        <p:nvPicPr>
          <p:cNvPr id="17" name="Picture 2" descr="\begin{align*}&#10;%&amp;\nabla_{\vec{\beta}} E[\vec{\beta}]=0&#10;%&amp;\min_{\vec{\beta}} \Bigl( E[\vec{\beta}]+\gamma \|\vec{\beta}\|^2\Bigr)&#10;%&amp;\min_{\vec{\beta}} \|\vec{y}-{\bm X}\vec{\beta}\|^2&#10;&amp;\vec{\beta}=\bigl({\bm X}^\top{\bm X} + \gamma {\bm I}\bigr)^{-1}{\bm X}^\top\vec{y}&#10;%E[\vec{\beta}] +\gamma \|\vec{\beta}\|^2&#10;%E[\vec{\beta}] = \|\vec{y}-{\bm X}\vec{\beta}\|^2&#10;\end{alig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78569" y="7155371"/>
            <a:ext cx="5906478" cy="714798"/>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p:cNvSpPr txBox="1"/>
          <p:nvPr/>
        </p:nvSpPr>
        <p:spPr>
          <a:xfrm>
            <a:off x="375504" y="8484614"/>
            <a:ext cx="13683554" cy="830997"/>
          </a:xfrm>
          <a:prstGeom prst="rect">
            <a:avLst/>
          </a:prstGeom>
          <a:noFill/>
        </p:spPr>
        <p:txBody>
          <a:bodyPr wrap="none" rtlCol="0">
            <a:spAutoFit/>
          </a:bodyPr>
          <a:lstStyle/>
          <a:p>
            <a:r>
              <a:rPr kumimoji="1" lang="en-US" altLang="ja-JP" dirty="0" smtClean="0">
                <a:latin typeface="+mj-ea"/>
                <a:ea typeface="+mj-ea"/>
              </a:rPr>
              <a:t>※</a:t>
            </a:r>
            <a:r>
              <a:rPr kumimoji="1" lang="ja-JP" altLang="en-US" dirty="0" smtClean="0">
                <a:latin typeface="+mj-ea"/>
                <a:ea typeface="+mj-ea"/>
              </a:rPr>
              <a:t>行列　　　　は半正定値行列で自己共役です．よってそれに単位行列の</a:t>
            </a:r>
            <a:r>
              <a:rPr kumimoji="1" lang="en-US" altLang="ja-JP" dirty="0" smtClean="0">
                <a:latin typeface="+mj-ea"/>
                <a:ea typeface="+mj-ea"/>
              </a:rPr>
              <a:t>γ(&gt;0)</a:t>
            </a:r>
            <a:r>
              <a:rPr kumimoji="1" lang="ja-JP" altLang="en-US" dirty="0" smtClean="0">
                <a:latin typeface="+mj-ea"/>
                <a:ea typeface="+mj-ea"/>
              </a:rPr>
              <a:t>倍を加えたものは</a:t>
            </a:r>
            <a:endParaRPr kumimoji="1" lang="en-US" altLang="ja-JP" dirty="0" smtClean="0">
              <a:latin typeface="+mj-ea"/>
              <a:ea typeface="+mj-ea"/>
            </a:endParaRPr>
          </a:p>
          <a:p>
            <a:r>
              <a:rPr lang="ja-JP" altLang="en-US" dirty="0">
                <a:latin typeface="+mj-ea"/>
                <a:ea typeface="+mj-ea"/>
              </a:rPr>
              <a:t>　</a:t>
            </a:r>
            <a:r>
              <a:rPr lang="ja-JP" altLang="en-US" dirty="0" smtClean="0">
                <a:latin typeface="+mj-ea"/>
                <a:ea typeface="+mj-ea"/>
              </a:rPr>
              <a:t>正定値（自己共役）行列になり、かならず正則になります。</a:t>
            </a:r>
            <a:endParaRPr kumimoji="1" lang="ja-JP" altLang="en-US" dirty="0">
              <a:latin typeface="+mj-ea"/>
              <a:ea typeface="+mj-ea"/>
            </a:endParaRPr>
          </a:p>
        </p:txBody>
      </p:sp>
      <p:pic>
        <p:nvPicPr>
          <p:cNvPr id="19" name="Picture 4" descr="\begin{align*}&#10;{\bm X}^\top{\bm X}&#10;%&amp;\nabla_{\vec{\beta}} E[\vec{\beta}]=0&#10;%&amp;\min_{\vec{\beta}} \Bigl( E[\vec{\beta}]+\gamma \|\vec{\beta}\|^2\Bigr)&#10;%&amp;\min_{\vec{\beta}} \|\vec{y}-{\bm X}\vec{\beta}\|^2&#10;%&amp;\vec{\beta}=\bigl({\bm X}^\top{\bm X} + \gamma {\bm I}\bigr)^{-1}{\bm X}^\top\vec{y}&#10;%E[\vec{\beta}] +\gamma \|\vec{\beta}\|^2&#10;%E[\vec{\beta}] = \|\vec{y}-{\bm X}\vec{\beta}\|^2&#10;\end{alig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9595" y="8477176"/>
            <a:ext cx="864096" cy="293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5651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正則化と説明変数選択</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84</a:t>
            </a:fld>
            <a:endParaRPr lang="en-US" altLang="ja-JP" dirty="0"/>
          </a:p>
        </p:txBody>
      </p:sp>
      <mc:AlternateContent xmlns:mc="http://schemas.openxmlformats.org/markup-compatibility/2006" xmlns:a14="http://schemas.microsoft.com/office/drawing/2010/main">
        <mc:Choice Requires="a14">
          <p:sp>
            <p:nvSpPr>
              <p:cNvPr id="6" name="テキスト ボックス 5"/>
              <p:cNvSpPr txBox="1"/>
              <p:nvPr/>
            </p:nvSpPr>
            <p:spPr>
              <a:xfrm>
                <a:off x="371463" y="1898787"/>
                <a:ext cx="15481720" cy="1754326"/>
              </a:xfrm>
              <a:prstGeom prst="rect">
                <a:avLst/>
              </a:prstGeom>
              <a:noFill/>
            </p:spPr>
            <p:txBody>
              <a:bodyPr wrap="square" rtlCol="0">
                <a:spAutoFit/>
              </a:bodyPr>
              <a:lstStyle/>
              <a:p>
                <a:r>
                  <a:rPr lang="ja-JP" altLang="en-US" sz="3600" dirty="0" smtClean="0">
                    <a:latin typeface="+mn-ea"/>
                    <a:ea typeface="+mn-ea"/>
                  </a:rPr>
                  <a:t>正則化のもう一つの代表的な手法である</a:t>
                </a:r>
                <a14:m>
                  <m:oMath xmlns:m="http://schemas.openxmlformats.org/officeDocument/2006/math">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𝐿</m:t>
                        </m:r>
                      </m:e>
                      <m:sub>
                        <m:r>
                          <a:rPr lang="en-US" altLang="ja-JP" sz="3600" i="1">
                            <a:latin typeface="Cambria Math" panose="02040503050406030204" pitchFamily="18" charset="0"/>
                          </a:rPr>
                          <m:t>1</m:t>
                        </m:r>
                      </m:sub>
                    </m:sSub>
                  </m:oMath>
                </a14:m>
                <a:r>
                  <a:rPr lang="ja-JP" altLang="en-US" sz="3600" dirty="0" smtClean="0">
                    <a:latin typeface="+mn-ea"/>
                    <a:ea typeface="+mn-ea"/>
                  </a:rPr>
                  <a:t>正則化は、以下のようにペナルティの項に</a:t>
                </a:r>
                <a14:m>
                  <m:oMath xmlns:m="http://schemas.openxmlformats.org/officeDocument/2006/math">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𝐿</m:t>
                        </m:r>
                      </m:e>
                      <m:sub>
                        <m:r>
                          <a:rPr lang="en-US" altLang="ja-JP" sz="3600" b="0" i="1" smtClean="0">
                            <a:latin typeface="Cambria Math" panose="02040503050406030204" pitchFamily="18" charset="0"/>
                          </a:rPr>
                          <m:t>1</m:t>
                        </m:r>
                      </m:sub>
                    </m:sSub>
                  </m:oMath>
                </a14:m>
                <a:r>
                  <a:rPr lang="ja-JP" altLang="en-US" sz="3600" dirty="0" smtClean="0">
                    <a:latin typeface="+mn-ea"/>
                    <a:ea typeface="+mn-ea"/>
                  </a:rPr>
                  <a:t>ノルムを課す。これを使って線形重回帰分析を行うことを</a:t>
                </a:r>
                <a:r>
                  <a:rPr lang="en-US" altLang="ja-JP" sz="3600" dirty="0" smtClean="0">
                    <a:latin typeface="+mn-ea"/>
                    <a:ea typeface="+mn-ea"/>
                  </a:rPr>
                  <a:t>LASSO</a:t>
                </a:r>
                <a:r>
                  <a:rPr lang="ja-JP" altLang="en-US" sz="3600" dirty="0" smtClean="0">
                    <a:latin typeface="+mn-ea"/>
                    <a:ea typeface="+mn-ea"/>
                  </a:rPr>
                  <a:t>回帰とも呼ぶ。</a:t>
                </a:r>
                <a:endParaRPr lang="en-US" altLang="ja-JP" sz="3600" dirty="0">
                  <a:latin typeface="+mn-ea"/>
                  <a:ea typeface="+mn-ea"/>
                </a:endParaRP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371463" y="1898787"/>
                <a:ext cx="15481720" cy="1754326"/>
              </a:xfrm>
              <a:prstGeom prst="rect">
                <a:avLst/>
              </a:prstGeom>
              <a:blipFill rotWithShape="0">
                <a:blip r:embed="rId2"/>
                <a:stretch>
                  <a:fillRect l="-1220" t="-4514" b="-1215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p:cNvSpPr txBox="1"/>
              <p:nvPr/>
            </p:nvSpPr>
            <p:spPr>
              <a:xfrm>
                <a:off x="623491" y="5752956"/>
                <a:ext cx="16399939" cy="1200329"/>
              </a:xfrm>
              <a:prstGeom prst="rect">
                <a:avLst/>
              </a:prstGeom>
              <a:noFill/>
            </p:spPr>
            <p:txBody>
              <a:bodyPr wrap="none" rtlCol="0">
                <a:spAutoFit/>
              </a:bodyPr>
              <a:lstStyle/>
              <a:p>
                <a:r>
                  <a:rPr lang="ja-JP" altLang="en-US" sz="3600" dirty="0" smtClean="0">
                    <a:latin typeface="+mn-ea"/>
                    <a:ea typeface="+mn-ea"/>
                  </a:rPr>
                  <a:t>目的関数にペナルティとして</a:t>
                </a:r>
                <a14:m>
                  <m:oMath xmlns:m="http://schemas.openxmlformats.org/officeDocument/2006/math">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𝐿</m:t>
                        </m:r>
                      </m:e>
                      <m:sub>
                        <m:r>
                          <a:rPr lang="en-US" altLang="ja-JP" sz="3600" i="1">
                            <a:latin typeface="Cambria Math" panose="02040503050406030204" pitchFamily="18" charset="0"/>
                          </a:rPr>
                          <m:t>1</m:t>
                        </m:r>
                      </m:sub>
                    </m:sSub>
                  </m:oMath>
                </a14:m>
                <a:r>
                  <a:rPr lang="ja-JP" altLang="en-US" sz="3600" dirty="0" smtClean="0">
                    <a:latin typeface="+mn-ea"/>
                    <a:ea typeface="+mn-ea"/>
                  </a:rPr>
                  <a:t>ノルムを課すと、</a:t>
                </a:r>
                <a14:m>
                  <m:oMath xmlns:m="http://schemas.openxmlformats.org/officeDocument/2006/math">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𝐿</m:t>
                        </m:r>
                      </m:e>
                      <m:sub>
                        <m:r>
                          <a:rPr lang="en-US" altLang="ja-JP" sz="3600" b="0" i="1" smtClean="0">
                            <a:latin typeface="Cambria Math" panose="02040503050406030204" pitchFamily="18" charset="0"/>
                          </a:rPr>
                          <m:t>2</m:t>
                        </m:r>
                      </m:sub>
                    </m:sSub>
                  </m:oMath>
                </a14:m>
                <a:r>
                  <a:rPr lang="ja-JP" altLang="en-US" sz="3600" dirty="0" smtClean="0">
                    <a:latin typeface="+mn-ea"/>
                    <a:ea typeface="+mn-ea"/>
                  </a:rPr>
                  <a:t>正則化に比して、ゼロに</a:t>
                </a:r>
                <a:endParaRPr lang="en-US" altLang="ja-JP" sz="3600" dirty="0" smtClean="0">
                  <a:latin typeface="+mn-ea"/>
                  <a:ea typeface="+mn-ea"/>
                </a:endParaRPr>
              </a:p>
              <a:p>
                <a:r>
                  <a:rPr lang="ja-JP" altLang="en-US" sz="3600" dirty="0" smtClean="0">
                    <a:latin typeface="+mn-ea"/>
                    <a:ea typeface="+mn-ea"/>
                  </a:rPr>
                  <a:t>なることが多い。</a:t>
                </a:r>
                <a:endParaRPr lang="en-US" altLang="ja-JP" sz="3600" dirty="0">
                  <a:latin typeface="+mn-ea"/>
                  <a:ea typeface="+mn-ea"/>
                </a:endParaRP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623491" y="5752956"/>
                <a:ext cx="16399939" cy="1200329"/>
              </a:xfrm>
              <a:prstGeom prst="rect">
                <a:avLst/>
              </a:prstGeom>
              <a:blipFill rotWithShape="0">
                <a:blip r:embed="rId3"/>
                <a:stretch>
                  <a:fillRect l="-1115" t="-7107" b="-18274"/>
                </a:stretch>
              </a:blipFill>
            </p:spPr>
            <p:txBody>
              <a:bodyPr/>
              <a:lstStyle/>
              <a:p>
                <a:r>
                  <a:rPr lang="ja-JP" altLang="en-US">
                    <a:noFill/>
                  </a:rPr>
                  <a:t> </a:t>
                </a:r>
              </a:p>
            </p:txBody>
          </p:sp>
        </mc:Fallback>
      </mc:AlternateContent>
      <p:sp>
        <p:nvSpPr>
          <p:cNvPr id="8" name="テキスト ボックス 7"/>
          <p:cNvSpPr txBox="1"/>
          <p:nvPr/>
        </p:nvSpPr>
        <p:spPr>
          <a:xfrm>
            <a:off x="511055" y="8268590"/>
            <a:ext cx="14586044" cy="830997"/>
          </a:xfrm>
          <a:prstGeom prst="rect">
            <a:avLst/>
          </a:prstGeom>
          <a:noFill/>
        </p:spPr>
        <p:txBody>
          <a:bodyPr wrap="none" rtlCol="0">
            <a:spAutoFit/>
          </a:bodyPr>
          <a:lstStyle/>
          <a:p>
            <a:r>
              <a:rPr kumimoji="1" lang="en-US" altLang="ja-JP" dirty="0" smtClean="0">
                <a:latin typeface="+mj-ea"/>
                <a:ea typeface="+mj-ea"/>
              </a:rPr>
              <a:t>※L1</a:t>
            </a:r>
            <a:r>
              <a:rPr kumimoji="1" lang="ja-JP" altLang="en-US" dirty="0" smtClean="0">
                <a:latin typeface="+mj-ea"/>
                <a:ea typeface="+mj-ea"/>
              </a:rPr>
              <a:t>正則化自体は</a:t>
            </a:r>
            <a:r>
              <a:rPr kumimoji="1" lang="en-US" altLang="ja-JP" dirty="0" smtClean="0">
                <a:latin typeface="+mj-ea"/>
                <a:ea typeface="+mj-ea"/>
              </a:rPr>
              <a:t>(L2</a:t>
            </a:r>
            <a:r>
              <a:rPr kumimoji="1" lang="ja-JP" altLang="en-US" dirty="0" smtClean="0">
                <a:latin typeface="+mj-ea"/>
                <a:ea typeface="+mj-ea"/>
              </a:rPr>
              <a:t>正則化もそうだが）ロジスティック回帰など、他の機械学習手法にも用いられる。</a:t>
            </a:r>
            <a:endParaRPr kumimoji="1" lang="en-US" altLang="ja-JP" dirty="0" smtClean="0">
              <a:latin typeface="+mj-ea"/>
              <a:ea typeface="+mj-ea"/>
            </a:endParaRPr>
          </a:p>
          <a:p>
            <a:r>
              <a:rPr lang="ja-JP" altLang="en-US" dirty="0" smtClean="0">
                <a:latin typeface="+mj-ea"/>
                <a:ea typeface="+mj-ea"/>
              </a:rPr>
              <a:t>なお</a:t>
            </a:r>
            <a:r>
              <a:rPr lang="en-US" altLang="ja-JP" dirty="0" smtClean="0">
                <a:latin typeface="+mj-ea"/>
                <a:ea typeface="+mj-ea"/>
              </a:rPr>
              <a:t>L2</a:t>
            </a:r>
            <a:r>
              <a:rPr lang="ja-JP" altLang="en-US" dirty="0" smtClean="0">
                <a:latin typeface="+mj-ea"/>
                <a:ea typeface="+mj-ea"/>
              </a:rPr>
              <a:t>正則化を用いて線形重回帰分析を行う場合、</a:t>
            </a:r>
            <a:r>
              <a:rPr kumimoji="1" lang="en-US" altLang="ja-JP" dirty="0" smtClean="0">
                <a:latin typeface="+mj-ea"/>
                <a:ea typeface="+mj-ea"/>
              </a:rPr>
              <a:t>Ridge</a:t>
            </a:r>
            <a:r>
              <a:rPr kumimoji="1" lang="ja-JP" altLang="en-US" dirty="0" smtClean="0">
                <a:latin typeface="+mj-ea"/>
                <a:ea typeface="+mj-ea"/>
              </a:rPr>
              <a:t>（リッジ）回帰とも呼ぶ。</a:t>
            </a:r>
            <a:endParaRPr kumimoji="1" lang="ja-JP" altLang="en-US" dirty="0">
              <a:latin typeface="+mj-ea"/>
              <a:ea typeface="+mj-ea"/>
            </a:endParaRPr>
          </a:p>
        </p:txBody>
      </p:sp>
      <p:pic>
        <p:nvPicPr>
          <p:cNvPr id="7170" name="Picture 2" descr="\begin{align*}&#10;&amp;E[\vec{\beta}] +\sum_{i=1}^p |\beta_i|&#10;%{\bm X}^\top{\bm X}&#10;%&amp;\nabla_{\vec{\beta}} E[\vec{\beta}]=0&#10;%&amp;\min_{\vec{\beta}} \Bigl( E[\vec{\beta}]+\gamma \|\vec{\beta}\|^2\Bigr)&#10;%&amp;\min_{\vec{\beta}} \|\vec{y}-{\bm X}\vec{\beta}\|^2&#10;%&amp;\vec{\beta}=\bigl({\bm X}^\top{\bm X} + \gamma {\bm I}\bigr)^{-1}{\bm X}^\top\vec{y}&#10;%E[\vec{\beta}] +\gamma \|\vec{\beta}\|^2&#10;%E[\vec{\beta}] = \|\vec{y}-{\bm X}\vec{\beta}\|^2&#10;\end{ali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4220" y="3554971"/>
            <a:ext cx="3066295" cy="1400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360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正則化と説明変数選択</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85</a:t>
            </a:fld>
            <a:endParaRPr lang="en-US" altLang="ja-JP" dirty="0"/>
          </a:p>
        </p:txBody>
      </p:sp>
      <mc:AlternateContent xmlns:mc="http://schemas.openxmlformats.org/markup-compatibility/2006" xmlns:a14="http://schemas.microsoft.com/office/drawing/2010/main">
        <mc:Choice Requires="a14">
          <p:sp>
            <p:nvSpPr>
              <p:cNvPr id="6" name="テキスト ボックス 5"/>
              <p:cNvSpPr txBox="1"/>
              <p:nvPr/>
            </p:nvSpPr>
            <p:spPr>
              <a:xfrm>
                <a:off x="371463" y="1898787"/>
                <a:ext cx="13572946" cy="1754326"/>
              </a:xfrm>
              <a:prstGeom prst="rect">
                <a:avLst/>
              </a:prstGeom>
              <a:noFill/>
            </p:spPr>
            <p:txBody>
              <a:bodyPr wrap="none" rtlCol="0">
                <a:spAutoFit/>
              </a:bodyPr>
              <a:lstStyle/>
              <a:p>
                <a14:m>
                  <m:oMath xmlns:m="http://schemas.openxmlformats.org/officeDocument/2006/math">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𝐿</m:t>
                        </m:r>
                      </m:e>
                      <m:sub>
                        <m:r>
                          <a:rPr lang="en-US" altLang="ja-JP" sz="3600" i="1">
                            <a:latin typeface="Cambria Math" panose="02040503050406030204" pitchFamily="18" charset="0"/>
                          </a:rPr>
                          <m:t>1</m:t>
                        </m:r>
                      </m:sub>
                    </m:sSub>
                  </m:oMath>
                </a14:m>
                <a:r>
                  <a:rPr lang="ja-JP" altLang="en-US" sz="3600" dirty="0" smtClean="0">
                    <a:latin typeface="+mn-ea"/>
                    <a:ea typeface="+mn-ea"/>
                  </a:rPr>
                  <a:t>正則化は凸解析と密接に関連します。</a:t>
                </a:r>
                <a:endParaRPr lang="en-US" altLang="ja-JP" sz="3600" dirty="0" smtClean="0">
                  <a:latin typeface="+mn-ea"/>
                  <a:ea typeface="+mn-ea"/>
                </a:endParaRPr>
              </a:p>
              <a:p>
                <a:r>
                  <a:rPr lang="ja-JP" altLang="en-US" sz="3600" dirty="0" smtClean="0">
                    <a:latin typeface="+mn-ea"/>
                    <a:ea typeface="+mn-ea"/>
                  </a:rPr>
                  <a:t>しかし機械学習分野では、これらを重みづけした正則化項を施す</a:t>
                </a:r>
                <a:endParaRPr lang="en-US" altLang="ja-JP" sz="3600" dirty="0" smtClean="0">
                  <a:latin typeface="+mn-ea"/>
                  <a:ea typeface="+mn-ea"/>
                </a:endParaRPr>
              </a:p>
              <a:p>
                <a:r>
                  <a:rPr lang="en-US" altLang="ja-JP" sz="3600" dirty="0" err="1" smtClean="0">
                    <a:latin typeface="+mn-ea"/>
                    <a:ea typeface="+mn-ea"/>
                  </a:rPr>
                  <a:t>ElasticNet</a:t>
                </a:r>
                <a:r>
                  <a:rPr lang="ja-JP" altLang="en-US" sz="3600" dirty="0" smtClean="0">
                    <a:latin typeface="+mn-ea"/>
                    <a:ea typeface="+mn-ea"/>
                  </a:rPr>
                  <a:t>と呼ばれる手法も存在。</a:t>
                </a:r>
                <a:endParaRPr lang="en-US" altLang="ja-JP" sz="3600" dirty="0" smtClean="0">
                  <a:latin typeface="+mn-ea"/>
                  <a:ea typeface="+mn-ea"/>
                </a:endParaRP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371463" y="1898787"/>
                <a:ext cx="13572946" cy="1754326"/>
              </a:xfrm>
              <a:prstGeom prst="rect">
                <a:avLst/>
              </a:prstGeom>
              <a:blipFill rotWithShape="0">
                <a:blip r:embed="rId2"/>
                <a:stretch>
                  <a:fillRect l="-1393" t="-4514" r="-404" b="-12153"/>
                </a:stretch>
              </a:blipFill>
            </p:spPr>
            <p:txBody>
              <a:bodyPr/>
              <a:lstStyle/>
              <a:p>
                <a:r>
                  <a:rPr lang="ja-JP" altLang="en-US">
                    <a:noFill/>
                  </a:rPr>
                  <a:t> </a:t>
                </a:r>
              </a:p>
            </p:txBody>
          </p:sp>
        </mc:Fallback>
      </mc:AlternateContent>
      <p:sp>
        <p:nvSpPr>
          <p:cNvPr id="8" name="テキスト ボックス 7"/>
          <p:cNvSpPr txBox="1"/>
          <p:nvPr/>
        </p:nvSpPr>
        <p:spPr>
          <a:xfrm>
            <a:off x="1017723" y="8745934"/>
            <a:ext cx="13460351" cy="461665"/>
          </a:xfrm>
          <a:prstGeom prst="rect">
            <a:avLst/>
          </a:prstGeom>
          <a:noFill/>
        </p:spPr>
        <p:txBody>
          <a:bodyPr wrap="none" rtlCol="0">
            <a:spAutoFit/>
          </a:bodyPr>
          <a:lstStyle/>
          <a:p>
            <a:r>
              <a:rPr kumimoji="1" lang="en-US" altLang="ja-JP" dirty="0" smtClean="0">
                <a:latin typeface="+mj-ea"/>
                <a:ea typeface="+mj-ea"/>
              </a:rPr>
              <a:t>※</a:t>
            </a:r>
            <a:r>
              <a:rPr kumimoji="1" lang="ja-JP" altLang="en-US" dirty="0" smtClean="0">
                <a:latin typeface="+mj-ea"/>
                <a:ea typeface="+mj-ea"/>
              </a:rPr>
              <a:t>例えば</a:t>
            </a:r>
            <a:r>
              <a:rPr kumimoji="1" lang="en-US" altLang="ja-JP" dirty="0" err="1" smtClean="0">
                <a:latin typeface="+mj-ea"/>
                <a:ea typeface="+mj-ea"/>
              </a:rPr>
              <a:t>RockerFellar</a:t>
            </a:r>
            <a:r>
              <a:rPr kumimoji="1" lang="en-US" altLang="ja-JP" dirty="0" smtClean="0">
                <a:latin typeface="+mj-ea"/>
                <a:ea typeface="+mj-ea"/>
              </a:rPr>
              <a:t>, “Convex analysis”</a:t>
            </a:r>
            <a:r>
              <a:rPr kumimoji="1" lang="ja-JP" altLang="en-US" dirty="0" smtClean="0">
                <a:latin typeface="+mj-ea"/>
                <a:ea typeface="+mj-ea"/>
              </a:rPr>
              <a:t>　　　　などが凸解析の古典的テキストとして著名。</a:t>
            </a:r>
            <a:endParaRPr kumimoji="1" lang="ja-JP" altLang="en-US" dirty="0">
              <a:latin typeface="+mj-ea"/>
              <a:ea typeface="+mj-ea"/>
            </a:endParaRPr>
          </a:p>
        </p:txBody>
      </p:sp>
    </p:spTree>
    <p:extLst>
      <p:ext uri="{BB962C8B-B14F-4D97-AF65-F5344CB8AC3E}">
        <p14:creationId xmlns:p14="http://schemas.microsoft.com/office/powerpoint/2010/main" val="12471775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L1</a:t>
            </a:r>
            <a:r>
              <a:rPr kumimoji="1" lang="ja-JP" altLang="en-US" dirty="0" smtClean="0"/>
              <a:t>正則化の発展</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86</a:t>
            </a:fld>
            <a:endParaRPr lang="en-US" altLang="ja-JP" dirty="0"/>
          </a:p>
        </p:txBody>
      </p:sp>
      <mc:AlternateContent xmlns:mc="http://schemas.openxmlformats.org/markup-compatibility/2006" xmlns:a14="http://schemas.microsoft.com/office/drawing/2010/main">
        <mc:Choice Requires="a14">
          <p:sp>
            <p:nvSpPr>
              <p:cNvPr id="6" name="テキスト ボックス 5"/>
              <p:cNvSpPr txBox="1"/>
              <p:nvPr/>
            </p:nvSpPr>
            <p:spPr>
              <a:xfrm>
                <a:off x="371463" y="1898787"/>
                <a:ext cx="16804600" cy="3416320"/>
              </a:xfrm>
              <a:prstGeom prst="rect">
                <a:avLst/>
              </a:prstGeom>
              <a:noFill/>
            </p:spPr>
            <p:txBody>
              <a:bodyPr wrap="none" rtlCol="0">
                <a:spAutoFit/>
              </a:bodyPr>
              <a:lstStyle/>
              <a:p>
                <a14:m>
                  <m:oMath xmlns:m="http://schemas.openxmlformats.org/officeDocument/2006/math">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𝐿</m:t>
                        </m:r>
                      </m:e>
                      <m:sub>
                        <m:r>
                          <a:rPr lang="en-US" altLang="ja-JP" sz="3600" i="1">
                            <a:latin typeface="Cambria Math" panose="02040503050406030204" pitchFamily="18" charset="0"/>
                          </a:rPr>
                          <m:t>1</m:t>
                        </m:r>
                      </m:sub>
                    </m:sSub>
                  </m:oMath>
                </a14:m>
                <a:r>
                  <a:rPr lang="ja-JP" altLang="en-US" sz="3600" dirty="0" smtClean="0">
                    <a:latin typeface="+mn-ea"/>
                    <a:ea typeface="+mn-ea"/>
                  </a:rPr>
                  <a:t>正則化は説明変数選択の機能を有することから、特に説明変数候補の</a:t>
                </a:r>
                <a:endParaRPr lang="en-US" altLang="ja-JP" sz="3600" dirty="0" smtClean="0">
                  <a:latin typeface="+mn-ea"/>
                  <a:ea typeface="+mn-ea"/>
                </a:endParaRPr>
              </a:p>
              <a:p>
                <a:r>
                  <a:rPr lang="ja-JP" altLang="en-US" sz="3600" dirty="0" smtClean="0">
                    <a:latin typeface="+mn-ea"/>
                    <a:ea typeface="+mn-ea"/>
                  </a:rPr>
                  <a:t>個数がサンプルサイズに比べて比較的大きい場合に有用（通常の重回帰分析では</a:t>
                </a:r>
                <a:endParaRPr lang="en-US" altLang="ja-JP" sz="3600" dirty="0" smtClean="0">
                  <a:latin typeface="+mn-ea"/>
                  <a:ea typeface="+mn-ea"/>
                </a:endParaRPr>
              </a:p>
              <a:p>
                <a:r>
                  <a:rPr lang="ja-JP" altLang="en-US" sz="3600" dirty="0" smtClean="0">
                    <a:latin typeface="+mn-ea"/>
                    <a:ea typeface="+mn-ea"/>
                  </a:rPr>
                  <a:t>エラーになってしまう場合もある）。こうした推定手法は</a:t>
                </a:r>
                <a:r>
                  <a:rPr lang="ja-JP" altLang="en-US" sz="3600" b="1" dirty="0" smtClean="0">
                    <a:latin typeface="+mn-ea"/>
                    <a:ea typeface="+mn-ea"/>
                  </a:rPr>
                  <a:t>スパース推定</a:t>
                </a:r>
                <a:r>
                  <a:rPr lang="en-US" altLang="ja-JP" sz="3600" baseline="30000" dirty="0" smtClean="0">
                    <a:latin typeface="+mn-ea"/>
                    <a:ea typeface="+mn-ea"/>
                  </a:rPr>
                  <a:t>※</a:t>
                </a:r>
                <a:r>
                  <a:rPr lang="ja-JP" altLang="en-US" sz="3600" dirty="0" smtClean="0">
                    <a:latin typeface="+mn-ea"/>
                    <a:ea typeface="+mn-ea"/>
                  </a:rPr>
                  <a:t>と</a:t>
                </a:r>
                <a:endParaRPr lang="en-US" altLang="ja-JP" sz="3600" dirty="0" smtClean="0">
                  <a:latin typeface="+mn-ea"/>
                  <a:ea typeface="+mn-ea"/>
                </a:endParaRPr>
              </a:p>
              <a:p>
                <a:r>
                  <a:rPr lang="ja-JP" altLang="en-US" sz="3600" dirty="0" smtClean="0">
                    <a:latin typeface="+mn-ea"/>
                    <a:ea typeface="+mn-ea"/>
                  </a:rPr>
                  <a:t>呼ばれ、近年発展している。</a:t>
                </a:r>
                <a:endParaRPr lang="en-US" altLang="ja-JP" sz="3600" dirty="0" smtClean="0">
                  <a:latin typeface="+mn-ea"/>
                  <a:ea typeface="+mn-ea"/>
                </a:endParaRPr>
              </a:p>
              <a:p>
                <a:endParaRPr lang="en-US" altLang="ja-JP" sz="3600" dirty="0">
                  <a:latin typeface="+mn-ea"/>
                  <a:ea typeface="+mn-ea"/>
                </a:endParaRPr>
              </a:p>
              <a:p>
                <a14:m>
                  <m:oMath xmlns:m="http://schemas.openxmlformats.org/officeDocument/2006/math">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𝐿</m:t>
                        </m:r>
                      </m:e>
                      <m:sub>
                        <m:r>
                          <a:rPr lang="en-US" altLang="ja-JP" sz="3600" i="1">
                            <a:latin typeface="Cambria Math" panose="02040503050406030204" pitchFamily="18" charset="0"/>
                          </a:rPr>
                          <m:t>1</m:t>
                        </m:r>
                      </m:sub>
                    </m:sSub>
                  </m:oMath>
                </a14:m>
                <a:r>
                  <a:rPr lang="ja-JP" altLang="en-US" sz="3600" dirty="0" smtClean="0">
                    <a:latin typeface="+mn-ea"/>
                    <a:ea typeface="+mn-ea"/>
                  </a:rPr>
                  <a:t>正則化を複数の変数に纏めて施すグループ</a:t>
                </a:r>
                <a:r>
                  <a:rPr lang="en-US" altLang="ja-JP" sz="3600" dirty="0" smtClean="0">
                    <a:latin typeface="+mn-ea"/>
                    <a:ea typeface="+mn-ea"/>
                  </a:rPr>
                  <a:t>LASSO</a:t>
                </a:r>
                <a:r>
                  <a:rPr lang="ja-JP" altLang="en-US" sz="3600" dirty="0" smtClean="0">
                    <a:latin typeface="+mn-ea"/>
                    <a:ea typeface="+mn-ea"/>
                  </a:rPr>
                  <a:t>などもよく用いられる。</a:t>
                </a:r>
                <a:endParaRPr lang="en-US" altLang="ja-JP" sz="3600" dirty="0" smtClean="0">
                  <a:latin typeface="+mn-ea"/>
                  <a:ea typeface="+mn-ea"/>
                </a:endParaRP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371463" y="1898787"/>
                <a:ext cx="16804600" cy="3416320"/>
              </a:xfrm>
              <a:prstGeom prst="rect">
                <a:avLst/>
              </a:prstGeom>
              <a:blipFill rotWithShape="0">
                <a:blip r:embed="rId2"/>
                <a:stretch>
                  <a:fillRect l="-1124" t="-2317" r="-109" b="-6061"/>
                </a:stretch>
              </a:blipFill>
            </p:spPr>
            <p:txBody>
              <a:bodyPr/>
              <a:lstStyle/>
              <a:p>
                <a:r>
                  <a:rPr lang="ja-JP" altLang="en-US">
                    <a:noFill/>
                  </a:rPr>
                  <a:t> </a:t>
                </a:r>
              </a:p>
            </p:txBody>
          </p:sp>
        </mc:Fallback>
      </mc:AlternateContent>
      <p:sp>
        <p:nvSpPr>
          <p:cNvPr id="8" name="テキスト ボックス 7"/>
          <p:cNvSpPr txBox="1"/>
          <p:nvPr/>
        </p:nvSpPr>
        <p:spPr>
          <a:xfrm>
            <a:off x="1017723" y="6795331"/>
            <a:ext cx="13726835" cy="830997"/>
          </a:xfrm>
          <a:prstGeom prst="rect">
            <a:avLst/>
          </a:prstGeom>
          <a:noFill/>
        </p:spPr>
        <p:txBody>
          <a:bodyPr wrap="none" rtlCol="0">
            <a:spAutoFit/>
          </a:bodyPr>
          <a:lstStyle/>
          <a:p>
            <a:r>
              <a:rPr kumimoji="1" lang="en-US" altLang="ja-JP" dirty="0" smtClean="0">
                <a:latin typeface="+mj-ea"/>
                <a:ea typeface="+mj-ea"/>
              </a:rPr>
              <a:t>※</a:t>
            </a:r>
            <a:r>
              <a:rPr kumimoji="1" lang="ja-JP" altLang="en-US" dirty="0" smtClean="0">
                <a:latin typeface="+mj-ea"/>
                <a:ea typeface="+mj-ea"/>
              </a:rPr>
              <a:t>大規模データとは、サンプルサイズが大きい場合もあれば、次元数つまり説明変数候補の個数が</a:t>
            </a:r>
            <a:endParaRPr kumimoji="1" lang="en-US" altLang="ja-JP" dirty="0" smtClean="0">
              <a:latin typeface="+mj-ea"/>
              <a:ea typeface="+mj-ea"/>
            </a:endParaRPr>
          </a:p>
          <a:p>
            <a:r>
              <a:rPr lang="ja-JP" altLang="en-US" dirty="0">
                <a:latin typeface="+mj-ea"/>
                <a:ea typeface="+mj-ea"/>
              </a:rPr>
              <a:t>　</a:t>
            </a:r>
            <a:r>
              <a:rPr lang="ja-JP" altLang="en-US" dirty="0" smtClean="0">
                <a:latin typeface="+mj-ea"/>
                <a:ea typeface="+mj-ea"/>
              </a:rPr>
              <a:t>大きい場合もある。</a:t>
            </a:r>
            <a:endParaRPr kumimoji="1" lang="ja-JP" altLang="en-US" dirty="0">
              <a:latin typeface="+mj-ea"/>
              <a:ea typeface="+mj-ea"/>
            </a:endParaRPr>
          </a:p>
        </p:txBody>
      </p:sp>
      <p:sp>
        <p:nvSpPr>
          <p:cNvPr id="3" name="正方形/長方形 2"/>
          <p:cNvSpPr/>
          <p:nvPr/>
        </p:nvSpPr>
        <p:spPr>
          <a:xfrm>
            <a:off x="1667607" y="8637922"/>
            <a:ext cx="9633856" cy="461665"/>
          </a:xfrm>
          <a:prstGeom prst="rect">
            <a:avLst/>
          </a:prstGeom>
        </p:spPr>
        <p:txBody>
          <a:bodyPr wrap="none">
            <a:spAutoFit/>
          </a:bodyPr>
          <a:lstStyle/>
          <a:p>
            <a:r>
              <a:rPr lang="en-US" altLang="ja-JP" dirty="0" smtClean="0">
                <a:solidFill>
                  <a:srgbClr val="000000"/>
                </a:solidFill>
                <a:latin typeface="+mj-ea"/>
                <a:ea typeface="+mj-ea"/>
              </a:rPr>
              <a:t>※</a:t>
            </a:r>
            <a:r>
              <a:rPr lang="ja-JP" altLang="en-US" dirty="0" smtClean="0">
                <a:solidFill>
                  <a:srgbClr val="000000"/>
                </a:solidFill>
                <a:latin typeface="+mj-ea"/>
                <a:ea typeface="+mj-ea"/>
              </a:rPr>
              <a:t>鈴木：「スパース</a:t>
            </a:r>
            <a:r>
              <a:rPr lang="ja-JP" altLang="en-US" dirty="0">
                <a:solidFill>
                  <a:srgbClr val="000000"/>
                </a:solidFill>
                <a:latin typeface="+mj-ea"/>
                <a:ea typeface="+mj-ea"/>
              </a:rPr>
              <a:t>推定</a:t>
            </a:r>
            <a:r>
              <a:rPr lang="en-US" altLang="ja-JP" dirty="0">
                <a:solidFill>
                  <a:srgbClr val="000000"/>
                </a:solidFill>
                <a:latin typeface="+mj-ea"/>
                <a:ea typeface="+mj-ea"/>
              </a:rPr>
              <a:t>100</a:t>
            </a:r>
            <a:r>
              <a:rPr lang="ja-JP" altLang="en-US" dirty="0">
                <a:solidFill>
                  <a:srgbClr val="000000"/>
                </a:solidFill>
                <a:latin typeface="+mj-ea"/>
                <a:ea typeface="+mj-ea"/>
              </a:rPr>
              <a:t>問 </a:t>
            </a:r>
            <a:r>
              <a:rPr lang="en-US" altLang="ja-JP" dirty="0">
                <a:solidFill>
                  <a:srgbClr val="000000"/>
                </a:solidFill>
                <a:latin typeface="+mj-ea"/>
                <a:ea typeface="+mj-ea"/>
              </a:rPr>
              <a:t>with </a:t>
            </a:r>
            <a:r>
              <a:rPr lang="en-US" altLang="ja-JP" dirty="0" smtClean="0">
                <a:solidFill>
                  <a:srgbClr val="000000"/>
                </a:solidFill>
                <a:latin typeface="+mj-ea"/>
                <a:ea typeface="+mj-ea"/>
              </a:rPr>
              <a:t>Python</a:t>
            </a:r>
            <a:r>
              <a:rPr lang="ja-JP" altLang="en-US" dirty="0" smtClean="0">
                <a:solidFill>
                  <a:srgbClr val="000000"/>
                </a:solidFill>
                <a:latin typeface="+mj-ea"/>
                <a:ea typeface="+mj-ea"/>
              </a:rPr>
              <a:t>」、共立出版 </a:t>
            </a:r>
            <a:r>
              <a:rPr lang="en-US" altLang="ja-JP" dirty="0" smtClean="0">
                <a:solidFill>
                  <a:srgbClr val="000000"/>
                </a:solidFill>
                <a:latin typeface="+mj-ea"/>
                <a:ea typeface="+mj-ea"/>
              </a:rPr>
              <a:t>(2021)</a:t>
            </a:r>
            <a:endParaRPr lang="en-US" altLang="ja-JP" dirty="0">
              <a:solidFill>
                <a:srgbClr val="000000"/>
              </a:solidFill>
              <a:latin typeface="+mj-ea"/>
              <a:ea typeface="+mj-ea"/>
            </a:endParaRPr>
          </a:p>
        </p:txBody>
      </p:sp>
    </p:spTree>
    <p:extLst>
      <p:ext uri="{BB962C8B-B14F-4D97-AF65-F5344CB8AC3E}">
        <p14:creationId xmlns:p14="http://schemas.microsoft.com/office/powerpoint/2010/main" val="71618955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正則化：その他</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87</a:t>
            </a:fld>
            <a:endParaRPr lang="en-US" altLang="ja-JP" dirty="0"/>
          </a:p>
        </p:txBody>
      </p:sp>
      <p:sp>
        <p:nvSpPr>
          <p:cNvPr id="6" name="正方形/長方形 5"/>
          <p:cNvSpPr/>
          <p:nvPr/>
        </p:nvSpPr>
        <p:spPr>
          <a:xfrm>
            <a:off x="6204111" y="8631535"/>
            <a:ext cx="7869462" cy="461665"/>
          </a:xfrm>
          <a:prstGeom prst="rect">
            <a:avLst/>
          </a:prstGeom>
        </p:spPr>
        <p:txBody>
          <a:bodyPr wrap="none">
            <a:spAutoFit/>
          </a:bodyPr>
          <a:lstStyle/>
          <a:p>
            <a:r>
              <a:rPr lang="ja-JP" altLang="en-US" dirty="0"/>
              <a:t>https://moocs.iniad.org/courses/2023/DS110/Week5-2/03</a:t>
            </a:r>
          </a:p>
        </p:txBody>
      </p:sp>
      <p:sp>
        <p:nvSpPr>
          <p:cNvPr id="7" name="テキスト ボックス 6"/>
          <p:cNvSpPr txBox="1"/>
          <p:nvPr/>
        </p:nvSpPr>
        <p:spPr>
          <a:xfrm>
            <a:off x="371463" y="1898787"/>
            <a:ext cx="15270527" cy="2862322"/>
          </a:xfrm>
          <a:prstGeom prst="rect">
            <a:avLst/>
          </a:prstGeom>
          <a:noFill/>
        </p:spPr>
        <p:txBody>
          <a:bodyPr wrap="none" rtlCol="0">
            <a:spAutoFit/>
          </a:bodyPr>
          <a:lstStyle/>
          <a:p>
            <a:r>
              <a:rPr lang="ja-JP" altLang="en-US" sz="3600" dirty="0" smtClean="0">
                <a:latin typeface="+mn-ea"/>
                <a:ea typeface="+mn-ea"/>
              </a:rPr>
              <a:t>正則化のコードについては別途「人工知能」で学習のためここでは</a:t>
            </a:r>
            <a:endParaRPr lang="en-US" altLang="ja-JP" sz="3600" dirty="0" smtClean="0">
              <a:latin typeface="+mn-ea"/>
              <a:ea typeface="+mn-ea"/>
            </a:endParaRPr>
          </a:p>
          <a:p>
            <a:r>
              <a:rPr lang="ja-JP" altLang="en-US" sz="3600" dirty="0" smtClean="0">
                <a:latin typeface="+mn-ea"/>
                <a:ea typeface="+mn-ea"/>
              </a:rPr>
              <a:t>サンプルコードは省略します。</a:t>
            </a:r>
            <a:endParaRPr lang="en-US" altLang="ja-JP" sz="3600" dirty="0" smtClean="0">
              <a:latin typeface="+mn-ea"/>
              <a:ea typeface="+mn-ea"/>
            </a:endParaRPr>
          </a:p>
          <a:p>
            <a:endParaRPr lang="en-US" altLang="ja-JP" sz="3600" dirty="0">
              <a:latin typeface="+mn-ea"/>
              <a:ea typeface="+mn-ea"/>
            </a:endParaRPr>
          </a:p>
          <a:p>
            <a:r>
              <a:rPr lang="ja-JP" altLang="en-US" sz="3600" dirty="0" smtClean="0">
                <a:latin typeface="+mn-ea"/>
                <a:ea typeface="+mn-ea"/>
              </a:rPr>
              <a:t>ロジスティック回帰における正則化については「データサイエンス論</a:t>
            </a:r>
            <a:r>
              <a:rPr lang="en-US" altLang="ja-JP" sz="3600" dirty="0" smtClean="0">
                <a:latin typeface="+mn-ea"/>
                <a:ea typeface="+mn-ea"/>
              </a:rPr>
              <a:t>A</a:t>
            </a:r>
            <a:r>
              <a:rPr lang="ja-JP" altLang="en-US" sz="3600" dirty="0" smtClean="0">
                <a:latin typeface="+mn-ea"/>
                <a:ea typeface="+mn-ea"/>
              </a:rPr>
              <a:t>」</a:t>
            </a:r>
            <a:endParaRPr lang="en-US" altLang="ja-JP" sz="3600" dirty="0" smtClean="0">
              <a:latin typeface="+mn-ea"/>
              <a:ea typeface="+mn-ea"/>
            </a:endParaRPr>
          </a:p>
          <a:p>
            <a:r>
              <a:rPr lang="en-US" altLang="ja-JP" sz="3600" dirty="0" smtClean="0">
                <a:latin typeface="+mn-ea"/>
                <a:ea typeface="+mn-ea"/>
              </a:rPr>
              <a:t>Week5</a:t>
            </a:r>
            <a:r>
              <a:rPr lang="ja-JP" altLang="en-US" sz="3600" dirty="0" smtClean="0">
                <a:latin typeface="+mn-ea"/>
                <a:ea typeface="+mn-ea"/>
              </a:rPr>
              <a:t>参照</a:t>
            </a:r>
            <a:r>
              <a:rPr lang="en-US" altLang="ja-JP" sz="3600" baseline="30000" dirty="0" smtClean="0">
                <a:latin typeface="+mn-ea"/>
                <a:ea typeface="+mn-ea"/>
              </a:rPr>
              <a:t>※</a:t>
            </a:r>
            <a:r>
              <a:rPr lang="ja-JP" altLang="en-US" sz="3600" dirty="0" err="1" smtClean="0">
                <a:latin typeface="+mn-ea"/>
                <a:ea typeface="+mn-ea"/>
              </a:rPr>
              <a:t>。</a:t>
            </a:r>
            <a:endParaRPr lang="en-US" altLang="ja-JP" sz="3600" dirty="0" smtClean="0">
              <a:latin typeface="+mn-ea"/>
              <a:ea typeface="+mn-ea"/>
            </a:endParaRPr>
          </a:p>
        </p:txBody>
      </p:sp>
      <p:sp>
        <p:nvSpPr>
          <p:cNvPr id="8" name="正方形/長方形 7"/>
          <p:cNvSpPr/>
          <p:nvPr/>
        </p:nvSpPr>
        <p:spPr>
          <a:xfrm>
            <a:off x="2603344" y="8640441"/>
            <a:ext cx="3204723" cy="461665"/>
          </a:xfrm>
          <a:prstGeom prst="rect">
            <a:avLst/>
          </a:prstGeom>
        </p:spPr>
        <p:txBody>
          <a:bodyPr wrap="none">
            <a:spAutoFit/>
          </a:bodyPr>
          <a:lstStyle/>
          <a:p>
            <a:r>
              <a:rPr lang="en-US" altLang="ja-JP" dirty="0" smtClean="0"/>
              <a:t>※</a:t>
            </a:r>
            <a:r>
              <a:rPr lang="ja-JP" altLang="en-US" dirty="0" smtClean="0"/>
              <a:t>データサイエンス論</a:t>
            </a:r>
            <a:r>
              <a:rPr lang="en-US" altLang="ja-JP" dirty="0" smtClean="0"/>
              <a:t>A</a:t>
            </a:r>
            <a:endParaRPr lang="ja-JP" altLang="en-US" dirty="0"/>
          </a:p>
        </p:txBody>
      </p:sp>
    </p:spTree>
    <p:extLst>
      <p:ext uri="{BB962C8B-B14F-4D97-AF65-F5344CB8AC3E}">
        <p14:creationId xmlns:p14="http://schemas.microsoft.com/office/powerpoint/2010/main" val="387313419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3511" y="3734991"/>
            <a:ext cx="15902353" cy="1413515"/>
          </a:xfrm>
        </p:spPr>
        <p:txBody>
          <a:bodyPr>
            <a:normAutofit/>
          </a:bodyPr>
          <a:lstStyle/>
          <a:p>
            <a:pPr algn="ctr"/>
            <a:r>
              <a:rPr kumimoji="1" lang="ja-JP" altLang="en-US" sz="8000" dirty="0" smtClean="0"/>
              <a:t>重回帰分析と実証分析</a:t>
            </a:r>
            <a:endParaRPr kumimoji="1" lang="ja-JP" altLang="en-US" sz="8000" dirty="0"/>
          </a:p>
        </p:txBody>
      </p:sp>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88</a:t>
            </a:fld>
            <a:endParaRPr lang="en-US" altLang="ja-JP" dirty="0"/>
          </a:p>
        </p:txBody>
      </p:sp>
    </p:spTree>
    <p:extLst>
      <p:ext uri="{BB962C8B-B14F-4D97-AF65-F5344CB8AC3E}">
        <p14:creationId xmlns:p14="http://schemas.microsoft.com/office/powerpoint/2010/main" val="51840450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最小二乗法の前提と限界</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89</a:t>
            </a:fld>
            <a:endParaRPr lang="en-US" altLang="ja-JP" dirty="0"/>
          </a:p>
        </p:txBody>
      </p:sp>
      <p:sp>
        <p:nvSpPr>
          <p:cNvPr id="7" name="テキスト ボックス 6"/>
          <p:cNvSpPr txBox="1"/>
          <p:nvPr/>
        </p:nvSpPr>
        <p:spPr>
          <a:xfrm>
            <a:off x="662453" y="1942778"/>
            <a:ext cx="15376583" cy="2554545"/>
          </a:xfrm>
          <a:prstGeom prst="rect">
            <a:avLst/>
          </a:prstGeom>
          <a:noFill/>
        </p:spPr>
        <p:txBody>
          <a:bodyPr wrap="square" rtlCol="0">
            <a:spAutoFit/>
          </a:bodyPr>
          <a:lstStyle/>
          <a:p>
            <a:pPr fontAlgn="base">
              <a:spcBef>
                <a:spcPct val="0"/>
              </a:spcBef>
              <a:spcAft>
                <a:spcPct val="0"/>
              </a:spcAft>
            </a:pPr>
            <a:r>
              <a:rPr lang="en-US" altLang="ja-JP" sz="3200" dirty="0" smtClean="0">
                <a:solidFill>
                  <a:srgbClr val="000000"/>
                </a:solidFill>
                <a:latin typeface="+mj-ea"/>
                <a:ea typeface="+mj-ea"/>
              </a:rPr>
              <a:t>Week1</a:t>
            </a:r>
            <a:r>
              <a:rPr lang="ja-JP" altLang="en-US" sz="3200" dirty="0" smtClean="0">
                <a:solidFill>
                  <a:srgbClr val="000000"/>
                </a:solidFill>
                <a:latin typeface="+mj-ea"/>
                <a:ea typeface="+mj-ea"/>
              </a:rPr>
              <a:t>で述べた通り、最小二乗法による線形回帰モデルがうまく機能する、そしてベストな推定モデルとなることが担保される、理論的な前提が存在します。</a:t>
            </a:r>
            <a:endParaRPr lang="en-US" altLang="ja-JP" sz="3200" dirty="0" smtClean="0">
              <a:solidFill>
                <a:srgbClr val="000000"/>
              </a:solidFill>
              <a:latin typeface="+mj-ea"/>
              <a:ea typeface="+mj-ea"/>
            </a:endParaRPr>
          </a:p>
          <a:p>
            <a:pPr fontAlgn="base">
              <a:spcBef>
                <a:spcPct val="0"/>
              </a:spcBef>
              <a:spcAft>
                <a:spcPct val="0"/>
              </a:spcAft>
            </a:pPr>
            <a:endParaRPr lang="en-US" altLang="ja-JP" sz="3200" dirty="0">
              <a:solidFill>
                <a:srgbClr val="000000"/>
              </a:solidFill>
              <a:latin typeface="+mj-ea"/>
              <a:ea typeface="+mj-ea"/>
            </a:endParaRPr>
          </a:p>
          <a:p>
            <a:pPr fontAlgn="base">
              <a:spcBef>
                <a:spcPct val="0"/>
              </a:spcBef>
              <a:spcAft>
                <a:spcPct val="0"/>
              </a:spcAft>
            </a:pPr>
            <a:r>
              <a:rPr lang="ja-JP" altLang="en-US" sz="3200" dirty="0" smtClean="0">
                <a:solidFill>
                  <a:srgbClr val="000000"/>
                </a:solidFill>
                <a:latin typeface="+mj-ea"/>
                <a:ea typeface="+mj-ea"/>
              </a:rPr>
              <a:t>逆に、その前提が満たされない時、最小二乗法により推定された線形回帰モデルは</a:t>
            </a:r>
            <a:endParaRPr lang="en-US" altLang="ja-JP" sz="3200" dirty="0" smtClean="0">
              <a:solidFill>
                <a:srgbClr val="000000"/>
              </a:solidFill>
              <a:latin typeface="+mj-ea"/>
              <a:ea typeface="+mj-ea"/>
            </a:endParaRPr>
          </a:p>
          <a:p>
            <a:pPr fontAlgn="base">
              <a:spcBef>
                <a:spcPct val="0"/>
              </a:spcBef>
              <a:spcAft>
                <a:spcPct val="0"/>
              </a:spcAft>
            </a:pPr>
            <a:r>
              <a:rPr lang="ja-JP" altLang="en-US" sz="3200" dirty="0" smtClean="0">
                <a:solidFill>
                  <a:srgbClr val="000000"/>
                </a:solidFill>
                <a:latin typeface="+mj-ea"/>
                <a:ea typeface="+mj-ea"/>
              </a:rPr>
              <a:t>バイアスを含む可能性があり、またベストな推定モデルではない可能性があります</a:t>
            </a:r>
            <a:endParaRPr lang="en-US" altLang="ja-JP" sz="3200" dirty="0" smtClean="0">
              <a:solidFill>
                <a:srgbClr val="000000"/>
              </a:solidFill>
              <a:latin typeface="+mj-ea"/>
              <a:ea typeface="+mj-ea"/>
            </a:endParaRPr>
          </a:p>
        </p:txBody>
      </p:sp>
    </p:spTree>
    <p:extLst>
      <p:ext uri="{BB962C8B-B14F-4D97-AF65-F5344CB8AC3E}">
        <p14:creationId xmlns:p14="http://schemas.microsoft.com/office/powerpoint/2010/main" val="1567204108"/>
      </p:ext>
    </p:extLst>
  </p:cSld>
  <p:clrMapOvr>
    <a:masterClrMapping/>
  </p:clrMapOvr>
  <mc:AlternateContent xmlns:mc="http://schemas.openxmlformats.org/markup-compatibility/2006" xmlns:p14="http://schemas.microsoft.com/office/powerpoint/2010/main">
    <mc:Choice Requires="p14">
      <p:transition spd="slow" p14:dur="2000" advTm="69294"/>
    </mc:Choice>
    <mc:Fallback xmlns="">
      <p:transition spd="slow" advTm="69294"/>
    </mc:Fallback>
  </mc:AlternateContent>
  <p:timing>
    <p:tnLst>
      <p:par>
        <p:cTn id="1" dur="indefinite" restart="never" nodeType="tmRoot"/>
      </p:par>
    </p:tnLst>
  </p:timing>
  <p:extLst mod="1">
    <p:ext uri="{3A86A75C-4F4B-4683-9AE1-C65F6400EC91}">
      <p14:laserTraceLst xmlns:p14="http://schemas.microsoft.com/office/powerpoint/2010/main">
        <p14:tracePtLst>
          <p14:tracePt t="3170" x="10407650" y="7131050"/>
          <p14:tracePt t="3176" x="10398125" y="7150100"/>
          <p14:tracePt t="3182" x="10390188" y="7167563"/>
          <p14:tracePt t="3196" x="10353675" y="7204075"/>
          <p14:tracePt t="3213" x="10307638" y="7248525"/>
          <p14:tracePt t="3229" x="10199688" y="7277100"/>
          <p14:tracePt t="3245" x="10036175" y="7339013"/>
          <p14:tracePt t="3279" x="9439275" y="7448550"/>
          <p14:tracePt t="3313" x="8869363" y="7421563"/>
          <p14:tracePt t="3363" x="8353425" y="6905625"/>
          <p14:tracePt t="3379" x="8308975" y="6732588"/>
          <p14:tracePt t="3381" x="8280400" y="6642100"/>
          <p14:tracePt t="3395" x="8235950" y="6434138"/>
          <p14:tracePt t="3412" x="8189913" y="6154738"/>
          <p14:tracePt t="3429" x="8135938" y="5665788"/>
          <p14:tracePt t="3445" x="8118475" y="5357813"/>
          <p14:tracePt t="3462" x="8181975" y="5130800"/>
          <p14:tracePt t="3479" x="8362950" y="4941888"/>
          <p14:tracePt t="3495" x="8624888" y="4887913"/>
          <p14:tracePt t="3512" x="9131300" y="4941888"/>
          <p14:tracePt t="3529" x="9421813" y="4949825"/>
          <p14:tracePt t="3545" x="9747250" y="4949825"/>
          <p14:tracePt t="3547" x="9910763" y="4914900"/>
          <p14:tracePt t="3562" x="10190163" y="4814888"/>
          <p14:tracePt t="3579" x="10498138" y="4697413"/>
          <p14:tracePt t="3581" x="10588625" y="4651375"/>
          <p14:tracePt t="3595" x="10725150" y="4651375"/>
          <p14:tracePt t="3612" x="10852150" y="4670425"/>
          <p14:tracePt t="3628" x="11068050" y="4741863"/>
          <p14:tracePt t="3645" x="11177588" y="4795838"/>
          <p14:tracePt t="3662" x="11249025" y="4824413"/>
          <p14:tracePt t="3679" x="11368088" y="4878388"/>
          <p14:tracePt t="3695" x="11458575" y="4932363"/>
          <p14:tracePt t="3712" x="11791950" y="5276850"/>
          <p14:tracePt t="3729" x="12072938" y="5746750"/>
          <p14:tracePt t="3745" x="12236450" y="6154738"/>
          <p14:tracePt t="3762" x="12290425" y="6335713"/>
          <p14:tracePt t="3779" x="12317413" y="6416675"/>
          <p14:tracePt t="3781" x="12326938" y="6453188"/>
          <p14:tracePt t="3795" x="12336463" y="6524625"/>
          <p14:tracePt t="3812" x="12336463" y="6624638"/>
          <p14:tracePt t="3828" x="12326938" y="6859588"/>
          <p14:tracePt t="3845" x="12290425" y="7086600"/>
          <p14:tracePt t="3862" x="12145963" y="7466013"/>
          <p14:tracePt t="3879" x="12028488" y="7656513"/>
          <p14:tracePt t="3895" x="11928475" y="7791450"/>
          <p14:tracePt t="3897" x="11874500" y="7837488"/>
          <p14:tracePt t="3912" x="11784013" y="7927975"/>
          <p14:tracePt t="3929" x="11701463" y="7964488"/>
          <p14:tracePt t="3945" x="11520488" y="8027988"/>
          <p14:tracePt t="3962" x="11285538" y="8054975"/>
          <p14:tracePt t="3978" x="10796588" y="8072438"/>
          <p14:tracePt t="3995" x="10490200" y="8035925"/>
          <p14:tracePt t="4012" x="10226675" y="7974013"/>
          <p14:tracePt t="4013" x="10109200" y="7937500"/>
          <p14:tracePt t="4028" x="9955213" y="7854950"/>
          <p14:tracePt t="4045" x="9720263" y="7720013"/>
          <p14:tracePt t="4062" x="9429750" y="7448550"/>
          <p14:tracePt t="4079" x="9248775" y="7177088"/>
          <p14:tracePt t="4095" x="9050338" y="6778625"/>
          <p14:tracePt t="4112" x="8977313" y="6624638"/>
          <p14:tracePt t="4128" x="8959850" y="6588125"/>
          <p14:tracePt t="4130" x="8959850" y="6580188"/>
          <p14:tracePt t="4145" x="8959850" y="6543675"/>
          <p14:tracePt t="4162" x="8959850" y="6507163"/>
          <p14:tracePt t="4164" x="8969375" y="6480175"/>
          <p14:tracePt t="4179" x="9005888" y="6389688"/>
          <p14:tracePt t="4195" x="9123363" y="6145213"/>
          <p14:tracePt t="4212" x="9304338" y="5827713"/>
          <p14:tracePt t="4228" x="9502775" y="5673725"/>
          <p14:tracePt t="4245" x="9720263" y="5556250"/>
          <p14:tracePt t="4247" x="9847263" y="5529263"/>
          <p14:tracePt t="4262" x="10091738" y="5438775"/>
          <p14:tracePt t="4278" x="10461625" y="5330825"/>
          <p14:tracePt t="4295" x="11041063" y="5203825"/>
          <p14:tracePt t="4312" x="11368088" y="5194300"/>
          <p14:tracePt t="4330" x="11657013" y="5276850"/>
          <p14:tracePt t="4345" x="11747500" y="5340350"/>
          <p14:tracePt t="4362" x="11837988" y="5384800"/>
          <p14:tracePt t="4363" x="11882438" y="5421313"/>
          <p14:tracePt t="4378" x="11945938" y="5465763"/>
          <p14:tracePt t="4395" x="12045950" y="5556250"/>
          <p14:tracePt t="4412" x="12182475" y="5746750"/>
          <p14:tracePt t="4428" x="12263438" y="5891213"/>
          <p14:tracePt t="4445" x="12344400" y="6108700"/>
          <p14:tracePt t="4462" x="12353925" y="6262688"/>
          <p14:tracePt t="4478" x="12344400" y="6480175"/>
          <p14:tracePt t="4495" x="12253913" y="6796088"/>
          <p14:tracePt t="4512" x="12172950" y="6977063"/>
          <p14:tracePt t="4528" x="11891963" y="7385050"/>
          <p14:tracePt t="4545" x="11674475" y="7639050"/>
          <p14:tracePt t="4563" x="11485563" y="7827963"/>
          <p14:tracePt t="4578" x="11376025" y="7900988"/>
          <p14:tracePt t="4595" x="11222038" y="7945438"/>
          <p14:tracePt t="4598" x="11114088" y="7945438"/>
          <p14:tracePt t="4612" x="10833100" y="7918450"/>
          <p14:tracePt t="4628" x="10480675" y="7773988"/>
          <p14:tracePt t="4645" x="9937750" y="7466013"/>
          <p14:tracePt t="4662" x="9683750" y="7240588"/>
          <p14:tracePt t="4679" x="9331325" y="6751638"/>
          <p14:tracePt t="4695" x="9167813" y="6461125"/>
          <p14:tracePt t="4711" x="9023350" y="6199188"/>
          <p14:tracePt t="4713" x="8959850" y="6045200"/>
          <p14:tracePt t="4728" x="8859838" y="5729288"/>
          <p14:tracePt t="4745" x="8815388" y="5457825"/>
          <p14:tracePt t="4762" x="8832850" y="5176838"/>
          <p14:tracePt t="4778" x="8886825" y="5005388"/>
          <p14:tracePt t="4795" x="9005888" y="4878388"/>
          <p14:tracePt t="4812" x="9104313" y="4824413"/>
          <p14:tracePt t="4828" x="9277350" y="4787900"/>
          <p14:tracePt t="4830" x="9402763" y="4768850"/>
          <p14:tracePt t="4845" x="9729788" y="4778375"/>
          <p14:tracePt t="4862" x="10190163" y="4941888"/>
          <p14:tracePt t="4878" x="10733088" y="5303838"/>
          <p14:tracePt t="4895" x="10914063" y="5475288"/>
          <p14:tracePt t="4911" x="11087100" y="5683250"/>
          <p14:tracePt t="4928" x="11285538" y="5991225"/>
          <p14:tracePt t="4945" x="11403013" y="6172200"/>
          <p14:tracePt t="4948" x="11439525" y="6253163"/>
          <p14:tracePt t="4962" x="11493500" y="6380163"/>
          <p14:tracePt t="4978" x="11512550" y="6461125"/>
          <p14:tracePt t="4995" x="11512550" y="6634163"/>
          <p14:tracePt t="5012" x="11403013" y="6878638"/>
          <p14:tracePt t="5028" x="11104563" y="7348538"/>
          <p14:tracePt t="5045" x="10852150" y="7593013"/>
          <p14:tracePt t="5062" x="10615613" y="7764463"/>
          <p14:tracePt t="5078" x="10326688" y="7864475"/>
          <p14:tracePt t="5095" x="10126663" y="7874000"/>
          <p14:tracePt t="5111" x="9847263" y="7827963"/>
          <p14:tracePt t="5128" x="9666288" y="7764463"/>
          <p14:tracePt t="5145" x="9475788" y="7639050"/>
          <p14:tracePt t="5162" x="9394825" y="7575550"/>
          <p14:tracePt t="5178" x="9339263" y="7512050"/>
          <p14:tracePt t="5179" x="9321800" y="7466013"/>
          <p14:tracePt t="5196" x="9267825" y="7394575"/>
          <p14:tracePt t="5211" x="9240838" y="7321550"/>
          <p14:tracePt t="5228" x="9186863" y="7177088"/>
          <p14:tracePt t="5245" x="9150350" y="7067550"/>
          <p14:tracePt t="5262" x="9131300" y="6969125"/>
          <p14:tracePt t="5278" x="9131300" y="6878638"/>
          <p14:tracePt t="5295" x="9131300" y="6761163"/>
          <p14:tracePt t="5296" x="9158288" y="6678613"/>
          <p14:tracePt t="5311" x="9204325" y="6580188"/>
          <p14:tracePt t="5328" x="9277350" y="6453188"/>
          <p14:tracePt t="5345" x="9512300" y="6145213"/>
          <p14:tracePt t="5361" x="9820275" y="5819775"/>
          <p14:tracePt t="5378" x="10145713" y="5565775"/>
          <p14:tracePt t="5380" x="10280650" y="5502275"/>
          <p14:tracePt t="5394" x="10461625" y="5475288"/>
          <p14:tracePt t="5411" x="10625138" y="5529263"/>
          <p14:tracePt t="5414" x="10688638" y="5602288"/>
          <p14:tracePt t="5430" x="10860088" y="5837238"/>
          <p14:tracePt t="5445" x="11033125" y="6226175"/>
          <p14:tracePt t="5461" x="11077575" y="6651625"/>
          <p14:tracePt t="5479" x="11060113" y="6832600"/>
          <p14:tracePt t="5482" x="11033125" y="6915150"/>
          <p14:tracePt t="5495" x="10969625" y="7059613"/>
          <p14:tracePt t="5511" x="10887075" y="7140575"/>
          <p14:tracePt t="5529" x="10769600" y="7258050"/>
          <p14:tracePt t="5531" x="10698163" y="7321550"/>
          <p14:tracePt t="5544" x="10552113" y="7412038"/>
          <p14:tracePt t="5561" x="10398125" y="7475538"/>
          <p14:tracePt t="5578" x="10217150" y="7539038"/>
          <p14:tracePt t="5594" x="10155238" y="7548563"/>
          <p14:tracePt t="5613" x="10082213" y="7548563"/>
          <p14:tracePt t="5628" x="9991725" y="7502525"/>
          <p14:tracePt t="5645" x="9883775" y="7429500"/>
          <p14:tracePt t="5647" x="9801225" y="7348538"/>
          <p14:tracePt t="5661" x="9620250" y="7096125"/>
          <p14:tracePt t="5678" x="9512300" y="6915150"/>
          <p14:tracePt t="5803" x="0" y="0"/>
        </p14:tracePtLst>
        <p14:tracePtLst>
          <p14:tracePt t="21800" x="4733925" y="6524625"/>
          <p14:tracePt t="21806" x="4733925" y="6543675"/>
          <p14:tracePt t="21813" x="4714875" y="6570663"/>
          <p14:tracePt t="21820" x="4706938" y="6597650"/>
          <p14:tracePt t="21837" x="4643438" y="6678613"/>
          <p14:tracePt t="21853" x="4308475" y="6942138"/>
          <p14:tracePt t="21870" x="3873500" y="7231063"/>
          <p14:tracePt t="21888" x="3494088" y="7466013"/>
          <p14:tracePt t="21920" x="3222625" y="7539038"/>
          <p14:tracePt t="21925" x="3159125" y="7556500"/>
          <p14:tracePt t="21954" x="2905125" y="7529513"/>
          <p14:tracePt t="21956" x="2851150" y="7502525"/>
          <p14:tracePt t="21987" x="2714625" y="7458075"/>
          <p14:tracePt t="22003" x="2679700" y="7439025"/>
          <p14:tracePt t="22020" x="2670175" y="7429500"/>
          <p14:tracePt t="22218" x="2624138" y="7429500"/>
          <p14:tracePt t="22224" x="2497138" y="7429500"/>
          <p14:tracePt t="22232" x="2298700" y="7421563"/>
          <p14:tracePt t="22238" x="1946275" y="7304088"/>
          <p14:tracePt t="22255" x="1366838" y="7067550"/>
          <p14:tracePt t="22272" x="1022350" y="6878638"/>
          <p14:tracePt t="22288" x="868363" y="6769100"/>
          <p14:tracePt t="22322" x="633413" y="6507163"/>
          <p14:tracePt t="22355" x="560388" y="6380163"/>
          <p14:tracePt t="22390" x="552450" y="6316663"/>
          <p14:tracePt t="22405" x="588963" y="6272213"/>
          <p14:tracePt t="22422" x="623888" y="6235700"/>
          <p14:tracePt t="22438" x="706438" y="6189663"/>
          <p14:tracePt t="22455" x="769938" y="6181725"/>
          <p14:tracePt t="22471" x="985838" y="6208713"/>
          <p14:tracePt t="22488" x="1222375" y="6389688"/>
          <p14:tracePt t="22505" x="1474788" y="6805613"/>
          <p14:tracePt t="22521" x="1511300" y="7032625"/>
          <p14:tracePt t="22538" x="1484313" y="7221538"/>
          <p14:tracePt t="22540" x="1466850" y="7267575"/>
          <p14:tracePt t="22556" x="1420813" y="7339013"/>
          <p14:tracePt t="22572" x="1339850" y="7394575"/>
          <p14:tracePt t="22588" x="1230313" y="7448550"/>
          <p14:tracePt t="22605" x="1131888" y="7458075"/>
          <p14:tracePt t="22622" x="995363" y="7458075"/>
          <p14:tracePt t="22638" x="931863" y="7421563"/>
          <p14:tracePt t="22655" x="868363" y="7385050"/>
          <p14:tracePt t="22656" x="841375" y="7358063"/>
          <p14:tracePt t="22671" x="769938" y="7258050"/>
          <p14:tracePt t="22689" x="714375" y="7140575"/>
          <p14:tracePt t="22690" x="696913" y="7077075"/>
          <p14:tracePt t="22706" x="669925" y="6977063"/>
          <p14:tracePt t="22721" x="669925" y="6842125"/>
          <p14:tracePt t="22739" x="760413" y="6551613"/>
          <p14:tracePt t="22755" x="823913" y="6399213"/>
          <p14:tracePt t="22772" x="887413" y="6308725"/>
          <p14:tracePt t="22788" x="950913" y="6226175"/>
          <p14:tracePt t="22804" x="995363" y="6208713"/>
          <p14:tracePt t="22822" x="1076325" y="6208713"/>
          <p14:tracePt t="22838" x="1212850" y="6308725"/>
          <p14:tracePt t="22842" x="1285875" y="6407150"/>
          <p14:tracePt t="22855" x="1384300" y="6670675"/>
          <p14:tracePt t="22871" x="1420813" y="6859588"/>
          <p14:tracePt t="22889" x="1420813" y="7013575"/>
          <p14:tracePt t="22890" x="1420813" y="7067550"/>
          <p14:tracePt t="22905" x="1403350" y="7131050"/>
          <p14:tracePt t="22921" x="1376363" y="7177088"/>
          <p14:tracePt t="22938" x="1339850" y="7213600"/>
          <p14:tracePt t="22956" x="1303338" y="7221538"/>
          <p14:tracePt t="22973" x="1230313" y="7204075"/>
          <p14:tracePt t="22988" x="1112838" y="7096125"/>
          <p14:tracePt t="23006" x="1014413" y="6986588"/>
          <p14:tracePt t="23008" x="977900" y="6942138"/>
          <p14:tracePt t="23021" x="950913" y="6878638"/>
          <p14:tracePt t="23038" x="931863" y="6832600"/>
          <p14:tracePt t="23054" x="914400" y="6742113"/>
          <p14:tracePt t="23071" x="923925" y="6678613"/>
          <p14:tracePt t="23089" x="950913" y="6607175"/>
          <p14:tracePt t="23105" x="995363" y="6551613"/>
          <p14:tracePt t="23122" x="1049338" y="6534150"/>
          <p14:tracePt t="23125" x="1068388" y="6524625"/>
          <p14:tracePt t="23138" x="1139825" y="6534150"/>
          <p14:tracePt t="23155" x="1230313" y="6597650"/>
          <p14:tracePt t="23171" x="1376363" y="6823075"/>
          <p14:tracePt t="23188" x="1411288" y="6977063"/>
          <p14:tracePt t="23205" x="1420813" y="7059613"/>
          <p14:tracePt t="23208" x="1420813" y="7096125"/>
          <p14:tracePt t="23221" x="1420813" y="7167563"/>
          <p14:tracePt t="23238" x="1393825" y="7221538"/>
          <p14:tracePt t="23255" x="1357313" y="7277100"/>
          <p14:tracePt t="23271" x="1320800" y="7294563"/>
          <p14:tracePt t="23288" x="1239838" y="7304088"/>
          <p14:tracePt t="23305" x="1195388" y="7304088"/>
          <p14:tracePt t="23321" x="1131888" y="7258050"/>
          <p14:tracePt t="23324" x="1104900" y="7231063"/>
          <p14:tracePt t="23338" x="1014413" y="7086600"/>
          <p14:tracePt t="23355" x="941388" y="6923088"/>
          <p14:tracePt t="23356" x="931863" y="6832600"/>
          <p14:tracePt t="23371" x="923925" y="6661150"/>
          <p14:tracePt t="23389" x="923925" y="6570663"/>
          <p14:tracePt t="23392" x="923925" y="6543675"/>
          <p14:tracePt t="23404" x="950913" y="6470650"/>
          <p14:tracePt t="23421" x="1004888" y="6416675"/>
          <p14:tracePt t="23438" x="1041400" y="6380163"/>
          <p14:tracePt t="23455" x="1104900" y="6362700"/>
          <p14:tracePt t="23471" x="1158875" y="6362700"/>
          <p14:tracePt t="23474" x="1185863" y="6370638"/>
          <p14:tracePt t="23488" x="1249363" y="6407150"/>
          <p14:tracePt t="23504" x="1293813" y="6489700"/>
          <p14:tracePt t="23522" x="1330325" y="6642100"/>
          <p14:tracePt t="23538" x="1330325" y="6742113"/>
          <p14:tracePt t="23554" x="1320800" y="6823075"/>
          <p14:tracePt t="23556" x="1312863" y="6869113"/>
          <p14:tracePt t="23572" x="1257300" y="6915150"/>
          <p14:tracePt t="23589" x="1212850" y="6959600"/>
          <p14:tracePt t="23604" x="1122363" y="6977063"/>
          <p14:tracePt t="23621" x="1058863" y="6977063"/>
          <p14:tracePt t="23638" x="995363" y="6959600"/>
          <p14:tracePt t="23654" x="968375" y="6950075"/>
          <p14:tracePt t="23671" x="941388" y="6915150"/>
          <p14:tracePt t="23672" x="923925" y="6896100"/>
          <p14:tracePt t="23688" x="904875" y="6805613"/>
          <p14:tracePt t="23704" x="904875" y="6678613"/>
          <p14:tracePt t="23722" x="914400" y="6507163"/>
          <p14:tracePt t="23738" x="950913" y="6416675"/>
          <p14:tracePt t="23754" x="995363" y="6362700"/>
          <p14:tracePt t="23772" x="1022350" y="6335713"/>
          <p14:tracePt t="23788" x="1068388" y="6326188"/>
          <p14:tracePt t="23804" x="1203325" y="6399213"/>
          <p14:tracePt t="23822" x="1347788" y="6634163"/>
          <p14:tracePt t="23823" x="1376363" y="6742113"/>
          <p14:tracePt t="23838" x="1411288" y="6859588"/>
          <p14:tracePt t="23854" x="1411288" y="6932613"/>
          <p14:tracePt t="23873" x="1411288" y="6986588"/>
          <p14:tracePt t="23889" x="1403350" y="7013575"/>
          <p14:tracePt t="23906" x="1376363" y="7040563"/>
          <p14:tracePt t="23908" x="1366838" y="7059613"/>
          <p14:tracePt t="23921" x="1320800" y="7067550"/>
          <p14:tracePt t="23938" x="1285875" y="7077075"/>
          <p14:tracePt t="23954" x="1239838" y="7086600"/>
          <p14:tracePt t="23971" x="1230313" y="7086600"/>
          <p14:tracePt t="23988" x="1166813" y="7032625"/>
          <p14:tracePt t="24004" x="1122363" y="6896100"/>
          <p14:tracePt t="24021" x="1076325" y="6651625"/>
          <p14:tracePt t="24038" x="1076325" y="6343650"/>
          <p14:tracePt t="24054" x="1085850" y="6272213"/>
          <p14:tracePt t="24071" x="1122363" y="6218238"/>
          <p14:tracePt t="24088" x="1139825" y="6189663"/>
          <p14:tracePt t="24104" x="1185863" y="6172200"/>
          <p14:tracePt t="24121" x="1222375" y="6172200"/>
          <p14:tracePt t="24138" x="1249363" y="6172200"/>
          <p14:tracePt t="24140" x="1276350" y="6172200"/>
          <p14:tracePt t="24154" x="1312863" y="6218238"/>
          <p14:tracePt t="24171" x="1330325" y="6262688"/>
          <p14:tracePt t="24187" x="1347788" y="6326188"/>
          <p14:tracePt t="24204" x="1347788" y="6362700"/>
          <p14:tracePt t="24221" x="1347788" y="6416675"/>
          <p14:tracePt t="24237" x="1339850" y="6453188"/>
          <p14:tracePt t="24254" x="1330325" y="6480175"/>
          <p14:tracePt t="24271" x="1293813" y="6516688"/>
          <p14:tracePt t="24287" x="1266825" y="6524625"/>
          <p14:tracePt t="24304" x="1203325" y="6543675"/>
          <p14:tracePt t="24321" x="1166813" y="6543675"/>
          <p14:tracePt t="24338" x="1131888" y="6543675"/>
          <p14:tracePt t="24355" x="1104900" y="6543675"/>
          <p14:tracePt t="24371" x="1068388" y="6507163"/>
          <p14:tracePt t="24375" x="1049338" y="6489700"/>
          <p14:tracePt t="24388" x="995363" y="6416675"/>
          <p14:tracePt t="24405" x="968375" y="6316663"/>
          <p14:tracePt t="24421" x="958850" y="6172200"/>
          <p14:tracePt t="24437" x="968375" y="6099175"/>
          <p14:tracePt t="24454" x="1004888" y="6064250"/>
          <p14:tracePt t="24471" x="1076325" y="6027738"/>
          <p14:tracePt t="24488" x="1139825" y="6027738"/>
          <p14:tracePt t="24504" x="1230313" y="6072188"/>
          <p14:tracePt t="24521" x="1312863" y="6172200"/>
          <p14:tracePt t="24524" x="1347788" y="6235700"/>
          <p14:tracePt t="24538" x="1403350" y="6380163"/>
          <p14:tracePt t="24554" x="1430338" y="6516688"/>
          <p14:tracePt t="24571" x="1430338" y="6597650"/>
          <p14:tracePt t="24572" x="1430338" y="6634163"/>
          <p14:tracePt t="24588" x="1420813" y="6678613"/>
          <p14:tracePt t="24604" x="1403350" y="6724650"/>
          <p14:tracePt t="24621" x="1384300" y="6742113"/>
          <p14:tracePt t="24638" x="1366838" y="6751638"/>
          <p14:tracePt t="24654" x="1330325" y="6761163"/>
          <p14:tracePt t="24671" x="1285875" y="6742113"/>
          <p14:tracePt t="24687" x="1239838" y="6678613"/>
          <p14:tracePt t="24690" x="1203325" y="6634163"/>
          <p14:tracePt t="24704" x="1085850" y="6416675"/>
          <p14:tracePt t="24721" x="1014413" y="6154738"/>
          <p14:tracePt t="24738" x="1004888" y="5981700"/>
          <p14:tracePt t="24754" x="1004888" y="5946775"/>
          <p14:tracePt t="24771" x="1014413" y="5891213"/>
          <p14:tracePt t="24787" x="1049338" y="5864225"/>
          <p14:tracePt t="24805" x="1068388" y="5837238"/>
          <p14:tracePt t="24821" x="1085850" y="5827713"/>
          <p14:tracePt t="24838" x="1112838" y="5827713"/>
          <p14:tracePt t="24840" x="1131888" y="5827713"/>
          <p14:tracePt t="24854" x="1185863" y="5918200"/>
          <p14:tracePt t="24871" x="1266825" y="6135688"/>
          <p14:tracePt t="24889" x="1312863" y="6416675"/>
          <p14:tracePt t="24904" x="1320800" y="6497638"/>
          <p14:tracePt t="24921" x="1320800" y="6580188"/>
          <p14:tracePt t="24937" x="1312863" y="6670675"/>
          <p14:tracePt t="24955" x="1303338" y="6705600"/>
          <p14:tracePt t="24959" x="1276350" y="6724650"/>
          <p14:tracePt t="24971" x="1249363" y="6761163"/>
          <p14:tracePt t="24988" x="1212850" y="6796088"/>
          <p14:tracePt t="25004" x="1139825" y="6805613"/>
          <p14:tracePt t="25021" x="1068388" y="6805613"/>
          <p14:tracePt t="25037" x="958850" y="6697663"/>
          <p14:tracePt t="25041" x="887413" y="6588125"/>
          <p14:tracePt t="25054" x="760413" y="6289675"/>
          <p14:tracePt t="25071" x="733425" y="6027738"/>
          <p14:tracePt t="25088" x="750888" y="5764213"/>
          <p14:tracePt t="25104" x="769938" y="5673725"/>
          <p14:tracePt t="25121" x="814388" y="5638800"/>
          <p14:tracePt t="25137" x="841375" y="5629275"/>
          <p14:tracePt t="25154" x="895350" y="5629275"/>
          <p14:tracePt t="25156" x="941388" y="5638800"/>
          <p14:tracePt t="25171" x="1085850" y="5756275"/>
          <p14:tracePt t="25187" x="1266825" y="5981700"/>
          <p14:tracePt t="25204" x="1357313" y="6199188"/>
          <p14:tracePt t="25221" x="1366838" y="6280150"/>
          <p14:tracePt t="25238" x="1366838" y="6416675"/>
          <p14:tracePt t="25254" x="1339850" y="6497638"/>
          <p14:tracePt t="25271" x="1303338" y="6580188"/>
          <p14:tracePt t="25287" x="1239838" y="6642100"/>
          <p14:tracePt t="25304" x="1195388" y="6661150"/>
          <p14:tracePt t="25321" x="1095375" y="6670675"/>
          <p14:tracePt t="25337" x="985838" y="6615113"/>
          <p14:tracePt t="25354" x="796925" y="6426200"/>
          <p14:tracePt t="25371" x="723900" y="6280150"/>
          <p14:tracePt t="25387" x="679450" y="6127750"/>
          <p14:tracePt t="25389" x="679450" y="6072188"/>
          <p14:tracePt t="25404" x="679450" y="5973763"/>
          <p14:tracePt t="25421" x="679450" y="5910263"/>
          <p14:tracePt t="25437" x="733425" y="5819775"/>
          <p14:tracePt t="25454" x="769938" y="5783263"/>
          <p14:tracePt t="25471" x="841375" y="5764213"/>
          <p14:tracePt t="25487" x="887413" y="5764213"/>
          <p14:tracePt t="25504" x="958850" y="5810250"/>
          <p14:tracePt t="25505" x="995363" y="5854700"/>
          <p14:tracePt t="25521" x="1068388" y="5964238"/>
          <p14:tracePt t="25537" x="1104900" y="6091238"/>
          <p14:tracePt t="25554" x="1112838" y="6245225"/>
          <p14:tracePt t="25571" x="1112838" y="6299200"/>
          <p14:tracePt t="25587" x="1085850" y="6370638"/>
          <p14:tracePt t="25604" x="1058863" y="6407150"/>
          <p14:tracePt t="25621" x="1014413" y="6453188"/>
          <p14:tracePt t="25622" x="995363" y="6461125"/>
          <p14:tracePt t="25637" x="958850" y="6489700"/>
          <p14:tracePt t="25654" x="923925" y="6507163"/>
          <p14:tracePt t="25670" x="887413" y="6507163"/>
          <p14:tracePt t="25687" x="868363" y="6507163"/>
          <p14:tracePt t="25704" x="823913" y="6434138"/>
          <p14:tracePt t="25720" x="804863" y="6272213"/>
          <p14:tracePt t="25739" x="823913" y="6081713"/>
          <p14:tracePt t="25739" x="850900" y="6018213"/>
          <p14:tracePt t="25754" x="887413" y="5918200"/>
          <p14:tracePt t="25771" x="923925" y="5854700"/>
          <p14:tracePt t="25787" x="968375" y="5819775"/>
          <p14:tracePt t="25804" x="1022350" y="5810250"/>
          <p14:tracePt t="25821" x="1131888" y="5891213"/>
          <p14:tracePt t="25838" x="1239838" y="6091238"/>
          <p14:tracePt t="25854" x="1293813" y="6299200"/>
          <p14:tracePt t="25870" x="1312863" y="6470650"/>
          <p14:tracePt t="25888" x="1285875" y="6551613"/>
          <p14:tracePt t="25890" x="1276350" y="6588125"/>
          <p14:tracePt t="25904" x="1249363" y="6634163"/>
          <p14:tracePt t="25920" x="1212850" y="6670675"/>
          <p14:tracePt t="25937" x="1166813" y="6688138"/>
          <p14:tracePt t="25954" x="1131888" y="6688138"/>
          <p14:tracePt t="25970" x="1085850" y="6688138"/>
          <p14:tracePt t="25987" x="1031875" y="6642100"/>
          <p14:tracePt t="26004" x="985838" y="6607175"/>
          <p14:tracePt t="26021" x="968375" y="6461125"/>
          <p14:tracePt t="26037" x="985838" y="6289675"/>
          <p14:tracePt t="26054" x="1014413" y="6162675"/>
          <p14:tracePt t="26055" x="1022350" y="6099175"/>
          <p14:tracePt t="26071" x="1049338" y="6037263"/>
          <p14:tracePt t="26087" x="1076325" y="5991225"/>
          <p14:tracePt t="26104" x="1112838" y="5964238"/>
          <p14:tracePt t="26120" x="1139825" y="5954713"/>
          <p14:tracePt t="26137" x="1222375" y="6018213"/>
          <p14:tracePt t="26154" x="1266825" y="6145213"/>
          <p14:tracePt t="26172" x="1320800" y="6343650"/>
          <p14:tracePt t="26187" x="1320800" y="6416675"/>
          <p14:tracePt t="26204" x="1320800" y="6489700"/>
          <p14:tracePt t="26206" x="1320800" y="6516688"/>
          <p14:tracePt t="26220" x="1312863" y="6580188"/>
          <p14:tracePt t="26237" x="1285875" y="6624638"/>
          <p14:tracePt t="26253" x="1257300" y="6678613"/>
          <p14:tracePt t="26271" x="1239838" y="6705600"/>
          <p14:tracePt t="26287" x="1222375" y="6724650"/>
          <p14:tracePt t="26304" x="1185863" y="6732588"/>
          <p14:tracePt t="26323" x="1131888" y="6732588"/>
          <p14:tracePt t="26337" x="1076325" y="6688138"/>
          <p14:tracePt t="26353" x="1014413" y="6634163"/>
          <p14:tracePt t="26356" x="985838" y="6597650"/>
          <p14:tracePt t="26370" x="950913" y="6524625"/>
          <p14:tracePt t="26387" x="923925" y="6497638"/>
          <p14:tracePt t="26403" x="914400" y="6470650"/>
          <p14:tracePt t="26405" x="914400" y="6461125"/>
          <p14:tracePt t="26420" x="904875" y="6443663"/>
          <p14:tracePt t="26437" x="904875" y="6434138"/>
          <p14:tracePt t="26439" x="904875" y="6426200"/>
          <p14:tracePt t="26453" x="904875" y="6416675"/>
          <p14:tracePt t="26470" x="904875" y="6407150"/>
          <p14:tracePt t="26493" x="904875" y="6399213"/>
          <p14:tracePt t="26556" x="904875" y="6389688"/>
          <p14:tracePt t="26625" x="904875" y="6380163"/>
          <p14:tracePt t="27207" x="0" y="0"/>
        </p14:tracePtLst>
        <p14:tracePtLst>
          <p14:tracePt t="36651" x="2335213" y="7756525"/>
          <p14:tracePt t="36656" x="2335213" y="7800975"/>
          <p14:tracePt t="36663" x="2344738" y="7837488"/>
          <p14:tracePt t="36680" x="2362200" y="7927975"/>
          <p14:tracePt t="36697" x="2371725" y="7991475"/>
          <p14:tracePt t="36713" x="2371725" y="8035925"/>
          <p14:tracePt t="36730" x="2371725" y="8091488"/>
          <p14:tracePt t="36747" x="2371725" y="8118475"/>
          <p14:tracePt t="36780" x="2362200" y="8189913"/>
          <p14:tracePt t="36813" x="2298700" y="8262938"/>
          <p14:tracePt t="36846" x="2108200" y="8343900"/>
          <p14:tracePt t="36863" x="2036763" y="8380413"/>
          <p14:tracePt t="36880" x="1954213" y="8389938"/>
          <p14:tracePt t="36897" x="1863725" y="8397875"/>
          <p14:tracePt t="36914" x="1828800" y="8397875"/>
          <p14:tracePt t="36930" x="1801813" y="8397875"/>
          <p14:tracePt t="36947" x="1782763" y="8397875"/>
          <p14:tracePt t="36964" x="1755775" y="8326438"/>
          <p14:tracePt t="36980" x="1674813" y="7593013"/>
          <p14:tracePt t="36997" x="1674813" y="6524625"/>
          <p14:tracePt t="36998" x="1682750" y="6299200"/>
          <p14:tracePt t="37013" x="1728788" y="6037263"/>
          <p14:tracePt t="37030" x="1765300" y="5937250"/>
          <p14:tracePt t="37047" x="1809750" y="5883275"/>
          <p14:tracePt t="37063" x="1846263" y="5873750"/>
          <p14:tracePt t="37080" x="1927225" y="5883275"/>
          <p14:tracePt t="37097" x="2017713" y="5927725"/>
          <p14:tracePt t="37113" x="2198688" y="6064250"/>
          <p14:tracePt t="37130" x="2543175" y="6534150"/>
          <p14:tracePt t="37147" x="2697163" y="6815138"/>
          <p14:tracePt t="37149" x="2724150" y="6915150"/>
          <p14:tracePt t="37163" x="2760663" y="7067550"/>
          <p14:tracePt t="37180" x="2770188" y="7150100"/>
          <p14:tracePt t="37197" x="2770188" y="7221538"/>
          <p14:tracePt t="37213" x="2770188" y="7277100"/>
          <p14:tracePt t="37230" x="2751138" y="7321550"/>
          <p14:tracePt t="37232" x="2741613" y="7348538"/>
          <p14:tracePt t="37247" x="2670175" y="7439025"/>
          <p14:tracePt t="37263" x="2587625" y="7519988"/>
          <p14:tracePt t="37280" x="2435225" y="7639050"/>
          <p14:tracePt t="37297" x="2325688" y="7666038"/>
          <p14:tracePt t="37314" x="2225675" y="7673975"/>
          <p14:tracePt t="37330" x="2181225" y="7673975"/>
          <p14:tracePt t="37347" x="2117725" y="7639050"/>
          <p14:tracePt t="37350" x="2090738" y="7602538"/>
          <p14:tracePt t="37363" x="2000250" y="7358063"/>
          <p14:tracePt t="37380" x="1946275" y="6977063"/>
          <p14:tracePt t="37397" x="1990725" y="6697663"/>
          <p14:tracePt t="37413" x="2017713" y="6634163"/>
          <p14:tracePt t="37430" x="2054225" y="6588125"/>
          <p14:tracePt t="37446" x="2090738" y="6561138"/>
          <p14:tracePt t="37463" x="2127250" y="6551613"/>
          <p14:tracePt t="37480" x="2190750" y="6551613"/>
          <p14:tracePt t="37496" x="2254250" y="6607175"/>
          <p14:tracePt t="37513" x="2389188" y="6878638"/>
          <p14:tracePt t="37530" x="2435225" y="7140575"/>
          <p14:tracePt t="37547" x="2425700" y="7402513"/>
          <p14:tracePt t="37563" x="2406650" y="7458075"/>
          <p14:tracePt t="37580" x="2389188" y="7493000"/>
          <p14:tracePt t="37581" x="2379663" y="7512050"/>
          <p14:tracePt t="37597" x="2352675" y="7548563"/>
          <p14:tracePt t="37613" x="2308225" y="7575550"/>
          <p14:tracePt t="37630" x="2262188" y="7583488"/>
          <p14:tracePt t="37647" x="2235200" y="7593013"/>
          <p14:tracePt t="37663" x="2208213" y="7593013"/>
          <p14:tracePt t="37680" x="2181225" y="7583488"/>
          <p14:tracePt t="37697" x="2163763" y="7575550"/>
          <p14:tracePt t="37713" x="2144713" y="7529513"/>
          <p14:tracePt t="37730" x="2135188" y="7475538"/>
          <p14:tracePt t="37746" x="2144713" y="7321550"/>
          <p14:tracePt t="37763" x="2181225" y="7194550"/>
          <p14:tracePt t="37781" x="2235200" y="7050088"/>
          <p14:tracePt t="37797" x="2262188" y="6986588"/>
          <p14:tracePt t="37813" x="2308225" y="6942138"/>
          <p14:tracePt t="37816" x="2325688" y="6932613"/>
          <p14:tracePt t="37830" x="2352675" y="6905625"/>
          <p14:tracePt t="37846" x="2398713" y="6896100"/>
          <p14:tracePt t="37863" x="2479675" y="6905625"/>
          <p14:tracePt t="37881" x="2579688" y="7032625"/>
          <p14:tracePt t="37897" x="2687638" y="7358063"/>
          <p14:tracePt t="37913" x="2679700" y="7539038"/>
          <p14:tracePt t="37930" x="2616200" y="7729538"/>
          <p14:tracePt t="37931" x="2587625" y="7827963"/>
          <p14:tracePt t="37946" x="2525713" y="7937500"/>
          <p14:tracePt t="37963" x="2497138" y="7981950"/>
          <p14:tracePt t="37981" x="2470150" y="8027988"/>
          <p14:tracePt t="37996" x="2462213" y="8035925"/>
          <p14:tracePt t="38013" x="2443163" y="8054975"/>
          <p14:tracePt t="38014" x="2435225" y="8054975"/>
          <p14:tracePt t="38035" x="2425700" y="8054975"/>
          <p14:tracePt t="38046" x="2416175" y="8054975"/>
          <p14:tracePt t="38063" x="2398713" y="8045450"/>
          <p14:tracePt t="38080" x="2371725" y="7981950"/>
          <p14:tracePt t="38096" x="2316163" y="7837488"/>
          <p14:tracePt t="38113" x="2289175" y="7756525"/>
          <p14:tracePt t="38129" x="2262188" y="7693025"/>
          <p14:tracePt t="38146" x="2254250" y="7602538"/>
          <p14:tracePt t="38163" x="2262188" y="7458075"/>
          <p14:tracePt t="38165" x="2271713" y="7348538"/>
          <p14:tracePt t="38180" x="2316163" y="7177088"/>
          <p14:tracePt t="38196" x="2352675" y="7104063"/>
          <p14:tracePt t="38213" x="2389188" y="7050088"/>
          <p14:tracePt t="38230" x="2416175" y="7050088"/>
          <p14:tracePt t="38247" x="2462213" y="7059613"/>
          <p14:tracePt t="38263" x="2497138" y="7104063"/>
          <p14:tracePt t="38280" x="2516188" y="7177088"/>
          <p14:tracePt t="38296" x="2552700" y="7304088"/>
          <p14:tracePt t="38313" x="2552700" y="7358063"/>
          <p14:tracePt t="38329" x="2552700" y="7402513"/>
          <p14:tracePt t="38346" x="2552700" y="7421563"/>
          <p14:tracePt t="38363" x="2552700" y="7448550"/>
          <p14:tracePt t="38473" x="0" y="0"/>
        </p14:tracePtLst>
        <p14:tracePtLst>
          <p14:tracePt t="44331" x="2489200" y="8851900"/>
          <p14:tracePt t="44364" x="2479675" y="8851900"/>
          <p14:tracePt t="44379" x="2470150" y="8851900"/>
          <p14:tracePt t="44400" x="2462213" y="8851900"/>
          <p14:tracePt t="44407" x="2452688" y="8851900"/>
          <p14:tracePt t="44421" x="2443163" y="8851900"/>
          <p14:tracePt t="44443" x="2435225" y="8851900"/>
          <p14:tracePt t="44455" x="2425700" y="8851900"/>
          <p14:tracePt t="44488" x="2371725" y="8851900"/>
          <p14:tracePt t="44505" x="2308225" y="8851900"/>
          <p14:tracePt t="44522" x="2217738" y="8823325"/>
          <p14:tracePt t="44538" x="2144713" y="8788400"/>
          <p14:tracePt t="44555" x="2063750" y="8759825"/>
          <p14:tracePt t="44556" x="2017713" y="8724900"/>
          <p14:tracePt t="44571" x="1900238" y="8634413"/>
          <p14:tracePt t="44588" x="1782763" y="8497888"/>
          <p14:tracePt t="44605" x="1638300" y="8272463"/>
          <p14:tracePt t="44622" x="1574800" y="8135938"/>
          <p14:tracePt t="44638" x="1493838" y="8008938"/>
          <p14:tracePt t="44640" x="1466850" y="7927975"/>
          <p14:tracePt t="44655" x="1393825" y="7800975"/>
          <p14:tracePt t="44672" x="1320800" y="7693025"/>
          <p14:tracePt t="44688" x="1230313" y="7583488"/>
          <p14:tracePt t="44705" x="1185863" y="7548563"/>
          <p14:tracePt t="44721" x="1149350" y="7519988"/>
          <p14:tracePt t="44738" x="1131888" y="7519988"/>
          <p14:tracePt t="44755" x="1104900" y="7512050"/>
          <p14:tracePt t="44772" x="1076325" y="7512050"/>
          <p14:tracePt t="44788" x="1058863" y="7512050"/>
          <p14:tracePt t="44792" x="1041400" y="7512050"/>
          <p14:tracePt t="44805" x="1031875" y="7512050"/>
          <p14:tracePt t="44822" x="1004888" y="7512050"/>
          <p14:tracePt t="44838" x="977900" y="7512050"/>
          <p14:tracePt t="44859" x="968375" y="7512050"/>
          <p14:tracePt t="44872" x="958850" y="7512050"/>
          <p14:tracePt t="44888" x="950913" y="7512050"/>
          <p14:tracePt t="44905" x="941388" y="7512050"/>
          <p14:tracePt t="44922" x="931863" y="7512050"/>
          <p14:tracePt t="45031" x="931863" y="7519988"/>
          <p14:tracePt t="45044" x="941388" y="7529513"/>
          <p14:tracePt t="45052" x="950913" y="7529513"/>
          <p14:tracePt t="45058" x="958850" y="7539038"/>
          <p14:tracePt t="45073" x="977900" y="7548563"/>
          <p14:tracePt t="45088" x="995363" y="7556500"/>
          <p14:tracePt t="45105" x="1031875" y="7575550"/>
          <p14:tracePt t="45107" x="1068388" y="7583488"/>
          <p14:tracePt t="45121" x="1139825" y="7602538"/>
          <p14:tracePt t="45138" x="1203325" y="7610475"/>
          <p14:tracePt t="45155" x="1293813" y="7620000"/>
          <p14:tracePt t="45171" x="1339850" y="7620000"/>
          <p14:tracePt t="45188" x="1420813" y="7620000"/>
          <p14:tracePt t="45205" x="1501775" y="7639050"/>
          <p14:tracePt t="45222" x="1638300" y="7646988"/>
          <p14:tracePt t="45238" x="1909763" y="7673975"/>
          <p14:tracePt t="45255" x="2027238" y="7673975"/>
          <p14:tracePt t="45271" x="2127250" y="7673975"/>
          <p14:tracePt t="45288" x="2208213" y="7673975"/>
          <p14:tracePt t="45304" x="2316163" y="7673975"/>
          <p14:tracePt t="45321" x="2406650" y="7673975"/>
          <p14:tracePt t="45338" x="2489200" y="7673975"/>
          <p14:tracePt t="45339" x="2516188" y="7673975"/>
          <p14:tracePt t="45355" x="2606675" y="7673975"/>
          <p14:tracePt t="45371" x="2670175" y="7673975"/>
          <p14:tracePt t="45388" x="2770188" y="7683500"/>
          <p14:tracePt t="45405" x="2832100" y="7683500"/>
          <p14:tracePt t="45422" x="2905125" y="7683500"/>
          <p14:tracePt t="45438" x="2941638" y="7683500"/>
          <p14:tracePt t="45455" x="2968625" y="7683500"/>
          <p14:tracePt t="45471" x="2995613" y="7683500"/>
          <p14:tracePt t="45488" x="3013075" y="7683500"/>
          <p14:tracePt t="45505" x="3022600" y="7683500"/>
          <p14:tracePt t="45521" x="3041650" y="7683500"/>
          <p14:tracePt t="45538" x="3049588" y="7683500"/>
          <p14:tracePt t="45555" x="3059113" y="7683500"/>
          <p14:tracePt t="45571" x="3068638" y="7683500"/>
          <p14:tracePt t="45711" x="0" y="0"/>
        </p14:tracePtLst>
        <p14:tracePtLst>
          <p14:tracePt t="46226" x="3502025" y="6416675"/>
          <p14:tracePt t="46261" x="3502025" y="6426200"/>
          <p14:tracePt t="46274" x="3502025" y="6434138"/>
          <p14:tracePt t="46287" x="3502025" y="6443663"/>
          <p14:tracePt t="46294" x="3502025" y="6453188"/>
          <p14:tracePt t="46311" x="3502025" y="6470650"/>
          <p14:tracePt t="46327" x="3502025" y="6516688"/>
          <p14:tracePt t="46329" x="3502025" y="6543675"/>
          <p14:tracePt t="46361" x="3511550" y="6670675"/>
          <p14:tracePt t="46364" x="3511550" y="6697663"/>
          <p14:tracePt t="46394" x="3521075" y="6815138"/>
          <p14:tracePt t="46444" x="3575050" y="7096125"/>
          <p14:tracePt t="46446" x="3575050" y="7123113"/>
          <p14:tracePt t="46460" x="3584575" y="7177088"/>
          <p14:tracePt t="46477" x="3584575" y="7194550"/>
          <p14:tracePt t="46493" x="3592513" y="7248525"/>
          <p14:tracePt t="46510" x="3592513" y="7285038"/>
          <p14:tracePt t="46527" x="3611563" y="7348538"/>
          <p14:tracePt t="46544" x="3619500" y="7385050"/>
          <p14:tracePt t="46560" x="3619500" y="7421563"/>
          <p14:tracePt t="46562" x="3619500" y="7429500"/>
          <p14:tracePt t="46577" x="3619500" y="7458075"/>
          <p14:tracePt t="46594" x="3619500" y="7466013"/>
          <p14:tracePt t="46596" x="3619500" y="7485063"/>
          <p14:tracePt t="46611" x="3619500" y="7512050"/>
          <p14:tracePt t="46627" x="3619500" y="7539038"/>
          <p14:tracePt t="46643" x="3619500" y="7575550"/>
          <p14:tracePt t="46660" x="3629025" y="7610475"/>
          <p14:tracePt t="46677" x="3629025" y="7639050"/>
          <p14:tracePt t="46694" x="3629025" y="7666038"/>
          <p14:tracePt t="46710" x="3629025" y="7683500"/>
          <p14:tracePt t="46727" x="3638550" y="7729538"/>
          <p14:tracePt t="46743" x="3648075" y="7737475"/>
          <p14:tracePt t="46760" x="3648075" y="7773988"/>
          <p14:tracePt t="46777" x="3648075" y="7783513"/>
          <p14:tracePt t="46793" x="3648075" y="7791450"/>
          <p14:tracePt t="46810" x="3648075" y="7820025"/>
          <p14:tracePt t="46832" x="3648075" y="7827963"/>
          <p14:tracePt t="46845" x="3648075" y="7837488"/>
          <p14:tracePt t="46878" x="3648075" y="7847013"/>
          <p14:tracePt t="48018" x="3638550" y="7854950"/>
          <p14:tracePt t="48024" x="3629025" y="7864475"/>
          <p14:tracePt t="48031" x="3619500" y="7864475"/>
          <p14:tracePt t="48040" x="3602038" y="7864475"/>
          <p14:tracePt t="48057" x="3538538" y="7883525"/>
          <p14:tracePt t="48060" x="3511550" y="7891463"/>
          <p14:tracePt t="48073" x="3438525" y="7918450"/>
          <p14:tracePt t="48090" x="3367088" y="7927975"/>
          <p14:tracePt t="48094" x="3340100" y="7937500"/>
          <p14:tracePt t="48123" x="3213100" y="7954963"/>
          <p14:tracePt t="48156" x="3086100" y="7974013"/>
          <p14:tracePt t="48190" x="3005138" y="7991475"/>
          <p14:tracePt t="48206" x="2978150" y="7991475"/>
          <p14:tracePt t="48223" x="2951163" y="7991475"/>
          <p14:tracePt t="48239" x="2922588" y="7991475"/>
          <p14:tracePt t="48256" x="2914650" y="7991475"/>
          <p14:tracePt t="48272" x="2878138" y="7981950"/>
          <p14:tracePt t="48289" x="2851150" y="7974013"/>
          <p14:tracePt t="48291" x="2841625" y="7964488"/>
          <p14:tracePt t="48306" x="2832100" y="7945438"/>
          <p14:tracePt t="48322" x="2805113" y="7918450"/>
          <p14:tracePt t="48340" x="2778125" y="7900988"/>
          <p14:tracePt t="48356" x="2770188" y="7883525"/>
          <p14:tracePt t="48373" x="2760663" y="7864475"/>
          <p14:tracePt t="48374" x="2751138" y="7847013"/>
          <p14:tracePt t="48390" x="2741613" y="7837488"/>
          <p14:tracePt t="48406" x="2733675" y="7810500"/>
          <p14:tracePt t="48423" x="2733675" y="7764463"/>
          <p14:tracePt t="48440" x="2733675" y="7747000"/>
          <p14:tracePt t="48458" x="2770188" y="7666038"/>
          <p14:tracePt t="48472" x="2814638" y="7593013"/>
          <p14:tracePt t="48489" x="2860675" y="7519988"/>
          <p14:tracePt t="48506" x="2941638" y="7429500"/>
          <p14:tracePt t="48523" x="2986088" y="7367588"/>
          <p14:tracePt t="48524" x="3013075" y="7348538"/>
          <p14:tracePt t="48539" x="3068638" y="7294563"/>
          <p14:tracePt t="48556" x="3132138" y="7267575"/>
          <p14:tracePt t="48573" x="3213100" y="7231063"/>
          <p14:tracePt t="48589" x="3257550" y="7221538"/>
          <p14:tracePt t="48606" x="3284538" y="7221538"/>
          <p14:tracePt t="48622" x="3321050" y="7221538"/>
          <p14:tracePt t="48641" x="3357563" y="7221538"/>
          <p14:tracePt t="48641" x="3375025" y="7221538"/>
          <p14:tracePt t="48656" x="3421063" y="7231063"/>
          <p14:tracePt t="48672" x="3475038" y="7258050"/>
          <p14:tracePt t="48690" x="3548063" y="7285038"/>
          <p14:tracePt t="48706" x="3592513" y="7312025"/>
          <p14:tracePt t="48723" x="3629025" y="7339013"/>
          <p14:tracePt t="48724" x="3638550" y="7348538"/>
          <p14:tracePt t="48739" x="3648075" y="7367588"/>
          <p14:tracePt t="48756" x="3675063" y="7385050"/>
          <p14:tracePt t="48759" x="3683000" y="7385050"/>
          <p14:tracePt t="48772" x="3702050" y="7394575"/>
          <p14:tracePt t="48789" x="3709988" y="7402513"/>
          <p14:tracePt t="48808" x="3719513" y="7429500"/>
          <p14:tracePt t="48823" x="3729038" y="7448550"/>
          <p14:tracePt t="48839" x="3738563" y="7458075"/>
          <p14:tracePt t="48856" x="3746500" y="7493000"/>
          <p14:tracePt t="48873" x="3756025" y="7529513"/>
          <p14:tracePt t="48890" x="3756025" y="7566025"/>
          <p14:tracePt t="48906" x="3756025" y="7602538"/>
          <p14:tracePt t="48924" x="3738563" y="7673975"/>
          <p14:tracePt t="48939" x="3702050" y="7747000"/>
          <p14:tracePt t="48956" x="3675063" y="7800975"/>
          <p14:tracePt t="48957" x="3665538" y="7837488"/>
          <p14:tracePt t="48973" x="3638550" y="7864475"/>
          <p14:tracePt t="48990" x="3619500" y="7891463"/>
          <p14:tracePt t="49006" x="3592513" y="7918450"/>
          <p14:tracePt t="49024" x="3575050" y="7927975"/>
          <p14:tracePt t="49026" x="3557588" y="7937500"/>
          <p14:tracePt t="49040" x="3538538" y="7945438"/>
          <p14:tracePt t="49056" x="3502025" y="7954963"/>
          <p14:tracePt t="49074" x="3484563" y="7954963"/>
          <p14:tracePt t="49074" x="3465513" y="7954963"/>
          <p14:tracePt t="49089" x="3457575" y="7954963"/>
          <p14:tracePt t="49106" x="3421063" y="7954963"/>
          <p14:tracePt t="49123" x="3375025" y="7954963"/>
          <p14:tracePt t="49139" x="3357563" y="7954963"/>
          <p14:tracePt t="49156" x="3294063" y="7927975"/>
          <p14:tracePt t="49174" x="3276600" y="7918450"/>
          <p14:tracePt t="49190" x="3257550" y="7900988"/>
          <p14:tracePt t="49206" x="3230563" y="7900988"/>
          <p14:tracePt t="49222" x="3222625" y="7891463"/>
          <p14:tracePt t="49239" x="3213100" y="7883525"/>
          <p14:tracePt t="49256" x="3203575" y="7864475"/>
          <p14:tracePt t="49272" x="3194050" y="7837488"/>
          <p14:tracePt t="49289" x="3167063" y="7729538"/>
          <p14:tracePt t="49306" x="3140075" y="7656513"/>
          <p14:tracePt t="49308" x="3140075" y="7639050"/>
          <p14:tracePt t="49322" x="3132138" y="7602538"/>
          <p14:tracePt t="49339" x="3132138" y="7556500"/>
          <p14:tracePt t="49356" x="3159125" y="7502525"/>
          <p14:tracePt t="49373" x="3194050" y="7466013"/>
          <p14:tracePt t="49390" x="3249613" y="7421563"/>
          <p14:tracePt t="49406" x="3276600" y="7412038"/>
          <p14:tracePt t="49423" x="3294063" y="7402513"/>
          <p14:tracePt t="49441" x="3321050" y="7402513"/>
          <p14:tracePt t="49445" x="3340100" y="7402513"/>
          <p14:tracePt t="49456" x="3348038" y="7402513"/>
          <p14:tracePt t="49472" x="3394075" y="7421563"/>
          <p14:tracePt t="49489" x="3411538" y="7429500"/>
          <p14:tracePt t="49506" x="3430588" y="7448550"/>
          <p14:tracePt t="49507" x="3430588" y="7458075"/>
          <p14:tracePt t="49522" x="3448050" y="7466013"/>
          <p14:tracePt t="49539" x="3457575" y="7493000"/>
          <p14:tracePt t="49540" x="3457575" y="7502525"/>
          <p14:tracePt t="49558" x="3465513" y="7529513"/>
          <p14:tracePt t="49572" x="3475038" y="7566025"/>
          <p14:tracePt t="49589" x="3475038" y="7610475"/>
          <p14:tracePt t="49607" x="3475038" y="7666038"/>
          <p14:tracePt t="49622" x="3457575" y="7700963"/>
          <p14:tracePt t="49639" x="3430588" y="7756525"/>
          <p14:tracePt t="49656" x="3403600" y="7791450"/>
          <p14:tracePt t="49672" x="3348038" y="7827963"/>
          <p14:tracePt t="49689" x="3294063" y="7854950"/>
          <p14:tracePt t="49706" x="3240088" y="7874000"/>
          <p14:tracePt t="49722" x="3203575" y="7883525"/>
          <p14:tracePt t="49739" x="3167063" y="7891463"/>
          <p14:tracePt t="49741" x="3149600" y="7891463"/>
          <p14:tracePt t="49756" x="3113088" y="7891463"/>
          <p14:tracePt t="49772" x="3076575" y="7883525"/>
          <p14:tracePt t="49789" x="3049588" y="7864475"/>
          <p14:tracePt t="49806" x="3032125" y="7847013"/>
          <p14:tracePt t="49822" x="3005138" y="7827963"/>
          <p14:tracePt t="49839" x="2995613" y="7827963"/>
          <p14:tracePt t="49856" x="2995613" y="7820025"/>
          <p14:tracePt t="49872" x="2978150" y="7773988"/>
          <p14:tracePt t="49889" x="2968625" y="7729538"/>
          <p14:tracePt t="49905" x="2968625" y="7666038"/>
          <p14:tracePt t="49922" x="2968625" y="7639050"/>
          <p14:tracePt t="49940" x="2968625" y="7602538"/>
          <p14:tracePt t="49956" x="2978150" y="7583488"/>
          <p14:tracePt t="49972" x="3005138" y="7566025"/>
          <p14:tracePt t="49989" x="3049588" y="7539038"/>
          <p14:tracePt t="50006" x="3076575" y="7529513"/>
          <p14:tracePt t="50022" x="3113088" y="7512050"/>
          <p14:tracePt t="50039" x="3140075" y="7512050"/>
          <p14:tracePt t="50056" x="3194050" y="7512050"/>
          <p14:tracePt t="50072" x="3222625" y="7529513"/>
          <p14:tracePt t="50089" x="3249613" y="7556500"/>
          <p14:tracePt t="50106" x="3267075" y="7583488"/>
          <p14:tracePt t="50122" x="3284538" y="7602538"/>
          <p14:tracePt t="50126" x="3294063" y="7610475"/>
          <p14:tracePt t="50140" x="3303588" y="7639050"/>
          <p14:tracePt t="50156" x="3303588" y="7656513"/>
          <p14:tracePt t="50172" x="3313113" y="7693025"/>
          <p14:tracePt t="50189" x="3313113" y="7729538"/>
          <p14:tracePt t="50206" x="3313113" y="7756525"/>
          <p14:tracePt t="50207" x="3303588" y="7773988"/>
          <p14:tracePt t="50222" x="3284538" y="7810500"/>
          <p14:tracePt t="50239" x="3267075" y="7827963"/>
          <p14:tracePt t="50255" x="3230563" y="7854950"/>
          <p14:tracePt t="50272" x="3203575" y="7864475"/>
          <p14:tracePt t="50289" x="3159125" y="7874000"/>
          <p14:tracePt t="50305" x="3132138" y="7874000"/>
          <p14:tracePt t="50322" x="3095625" y="7854950"/>
          <p14:tracePt t="50323" x="3068638" y="7827963"/>
          <p14:tracePt t="50339" x="3013075" y="7764463"/>
          <p14:tracePt t="50356" x="2951163" y="7639050"/>
          <p14:tracePt t="50358" x="2922588" y="7539038"/>
          <p14:tracePt t="50372" x="2887663" y="7367588"/>
          <p14:tracePt t="50389" x="2887663" y="7258050"/>
          <p14:tracePt t="50406" x="2905125" y="7140575"/>
          <p14:tracePt t="50423" x="2932113" y="7096125"/>
          <p14:tracePt t="50440" x="2951163" y="7077075"/>
          <p14:tracePt t="50443" x="2959100" y="7067550"/>
          <p14:tracePt t="50456" x="2986088" y="7059613"/>
          <p14:tracePt t="50472" x="3005138" y="7059613"/>
          <p14:tracePt t="50489" x="3049588" y="7077075"/>
          <p14:tracePt t="50505" x="3086100" y="7104063"/>
          <p14:tracePt t="50523" x="3159125" y="7186613"/>
          <p14:tracePt t="50539" x="3203575" y="7248525"/>
          <p14:tracePt t="50555" x="3222625" y="7294563"/>
          <p14:tracePt t="50557" x="3230563" y="7331075"/>
          <p14:tracePt t="50572" x="3240088" y="7348538"/>
          <p14:tracePt t="50589" x="3249613" y="7385050"/>
          <p14:tracePt t="50605" x="3249613" y="7439025"/>
          <p14:tracePt t="50622" x="3249613" y="7475538"/>
          <p14:tracePt t="50639" x="3240088" y="7539038"/>
          <p14:tracePt t="50655" x="3222625" y="7566025"/>
          <p14:tracePt t="50672" x="3203575" y="7593013"/>
          <p14:tracePt t="50689" x="3149600" y="7602538"/>
          <p14:tracePt t="50705" x="3103563" y="7593013"/>
          <p14:tracePt t="50722" x="3022600" y="7529513"/>
          <p14:tracePt t="50739" x="2995613" y="7502525"/>
          <p14:tracePt t="50743" x="2986088" y="7493000"/>
          <p14:tracePt t="50756" x="2978150" y="7475538"/>
          <p14:tracePt t="50772" x="2968625" y="7475538"/>
          <p14:tracePt t="50789" x="2959100" y="7458075"/>
          <p14:tracePt t="50805" x="2951163" y="7429500"/>
          <p14:tracePt t="50823" x="2951163" y="7412038"/>
          <p14:tracePt t="50839" x="2959100" y="7375525"/>
          <p14:tracePt t="50855" x="2959100" y="7358063"/>
          <p14:tracePt t="50872" x="2995613" y="7348538"/>
          <p14:tracePt t="50889" x="3013075" y="7339013"/>
          <p14:tracePt t="50905" x="3032125" y="7339013"/>
          <p14:tracePt t="50907" x="3041650" y="7339013"/>
          <p14:tracePt t="50922" x="3068638" y="7339013"/>
          <p14:tracePt t="50939" x="3103563" y="7358063"/>
          <p14:tracePt t="50956" x="3149600" y="7394575"/>
          <p14:tracePt t="50972" x="3159125" y="7412038"/>
          <p14:tracePt t="50989" x="3176588" y="7458075"/>
          <p14:tracePt t="51005" x="3186113" y="7493000"/>
          <p14:tracePt t="51022" x="3186113" y="7519988"/>
          <p14:tracePt t="51039" x="3186113" y="7548563"/>
          <p14:tracePt t="51055" x="3186113" y="7575550"/>
          <p14:tracePt t="51072" x="3186113" y="7593013"/>
          <p14:tracePt t="51089" x="3176588" y="7602538"/>
          <p14:tracePt t="51106" x="3167063" y="7610475"/>
          <p14:tracePt t="51122" x="3159125" y="7620000"/>
          <p14:tracePt t="51139" x="3149600" y="7620000"/>
          <p14:tracePt t="51168" x="3140075" y="7620000"/>
          <p14:tracePt t="51182" x="3132138" y="7620000"/>
          <p14:tracePt t="51202" x="3122613" y="7620000"/>
          <p14:tracePt t="51216" x="3113088" y="7620000"/>
          <p14:tracePt t="51230" x="3103563" y="7620000"/>
          <p14:tracePt t="52714" x="0" y="0"/>
        </p14:tracePtLst>
        <p14:tracePtLst>
          <p14:tracePt t="53909" x="1158875" y="7874000"/>
          <p14:tracePt t="54574" x="1166813" y="7874000"/>
          <p14:tracePt t="54590" x="1166813" y="7883525"/>
          <p14:tracePt t="54593" x="1176338" y="7883525"/>
          <p14:tracePt t="54608" x="1185863" y="7891463"/>
          <p14:tracePt t="54624" x="1212850" y="7900988"/>
          <p14:tracePt t="54640" x="1230313" y="7910513"/>
          <p14:tracePt t="54642" x="1239838" y="7910513"/>
          <p14:tracePt t="54657" x="1257300" y="7910513"/>
          <p14:tracePt t="54690" x="1312863" y="7927975"/>
          <p14:tracePt t="54724" x="1403350" y="7945438"/>
          <p14:tracePt t="54757" x="1474788" y="7964488"/>
          <p14:tracePt t="54760" x="1493838" y="7964488"/>
          <p14:tracePt t="54774" x="1520825" y="7974013"/>
          <p14:tracePt t="54790" x="1538288" y="7981950"/>
          <p14:tracePt t="54807" x="1574800" y="7981950"/>
          <p14:tracePt t="54823" x="1638300" y="7991475"/>
          <p14:tracePt t="54840" x="1701800" y="7991475"/>
          <p14:tracePt t="54857" x="1819275" y="8008938"/>
          <p14:tracePt t="54873" x="1873250" y="8008938"/>
          <p14:tracePt t="54875" x="1919288" y="8018463"/>
          <p14:tracePt t="54890" x="1982788" y="8035925"/>
          <p14:tracePt t="54907" x="2044700" y="8035925"/>
          <p14:tracePt t="54923" x="2135188" y="8054975"/>
          <p14:tracePt t="54940" x="2198688" y="8064500"/>
          <p14:tracePt t="54957" x="2262188" y="8072438"/>
          <p14:tracePt t="54958" x="2289175" y="8072438"/>
          <p14:tracePt t="54973" x="2362200" y="8081963"/>
          <p14:tracePt t="54990" x="2416175" y="8091488"/>
          <p14:tracePt t="55007" x="2470150" y="8099425"/>
          <p14:tracePt t="55023" x="2497138" y="8108950"/>
          <p14:tracePt t="55040" x="2533650" y="8118475"/>
          <p14:tracePt t="55057" x="2543175" y="8118475"/>
          <p14:tracePt t="55074" x="2560638" y="8118475"/>
          <p14:tracePt t="55090" x="2579688" y="8118475"/>
          <p14:tracePt t="55107" x="2587625" y="8118475"/>
          <p14:tracePt t="55123" x="2597150" y="8118475"/>
          <p14:tracePt t="55206" x="2597150" y="8126413"/>
          <p14:tracePt t="55295" x="0" y="0"/>
        </p14:tracePtLst>
        <p14:tracePtLst>
          <p14:tracePt t="55764" x="2470150" y="7050088"/>
          <p14:tracePt t="55783" x="2470150" y="7059613"/>
          <p14:tracePt t="55797" x="2462213" y="7067550"/>
          <p14:tracePt t="55818" x="2462213" y="7077075"/>
          <p14:tracePt t="55831" x="2462213" y="7086600"/>
          <p14:tracePt t="55845" x="2462213" y="7096125"/>
          <p14:tracePt t="55852" x="2462213" y="7113588"/>
          <p14:tracePt t="55873" x="2462213" y="7140575"/>
          <p14:tracePt t="55923" x="2479675" y="7248525"/>
          <p14:tracePt t="55940" x="2506663" y="7331075"/>
          <p14:tracePt t="55957" x="2525713" y="7385050"/>
          <p14:tracePt t="55975" x="2533650" y="7448550"/>
          <p14:tracePt t="55978" x="2543175" y="7466013"/>
          <p14:tracePt t="55990" x="2552700" y="7529513"/>
          <p14:tracePt t="56007" x="2560638" y="7556500"/>
          <p14:tracePt t="56023" x="2560638" y="7602538"/>
          <p14:tracePt t="56040" x="2570163" y="7639050"/>
          <p14:tracePt t="56057" x="2570163" y="7683500"/>
          <p14:tracePt t="56073" x="2570163" y="7693025"/>
          <p14:tracePt t="56090" x="2570163" y="7720013"/>
          <p14:tracePt t="56092" x="2579688" y="7737475"/>
          <p14:tracePt t="56107" x="2579688" y="7764463"/>
          <p14:tracePt t="56123" x="2579688" y="7783513"/>
          <p14:tracePt t="56140" x="2579688" y="7820025"/>
          <p14:tracePt t="56157" x="2579688" y="7827963"/>
          <p14:tracePt t="56175" x="2587625" y="7847013"/>
          <p14:tracePt t="56190" x="2587625" y="7891463"/>
          <p14:tracePt t="56206" x="2597150" y="7918450"/>
          <p14:tracePt t="56223" x="2606675" y="7954963"/>
          <p14:tracePt t="56240" x="2606675" y="7964488"/>
          <p14:tracePt t="56256" x="2606675" y="7991475"/>
          <p14:tracePt t="56273" x="2606675" y="8001000"/>
          <p14:tracePt t="56290" x="2606675" y="8008938"/>
          <p14:tracePt t="56306" x="2606675" y="8018463"/>
          <p14:tracePt t="56595" x="2597150" y="8035925"/>
          <p14:tracePt t="56600" x="2597150" y="8045450"/>
          <p14:tracePt t="56606" x="2579688" y="8054975"/>
          <p14:tracePt t="56623" x="2552700" y="8081963"/>
          <p14:tracePt t="56640" x="2497138" y="8118475"/>
          <p14:tracePt t="56656" x="2452688" y="8135938"/>
          <p14:tracePt t="56673" x="2416175" y="8154988"/>
          <p14:tracePt t="56674" x="2398713" y="8162925"/>
          <p14:tracePt t="56706" x="2344738" y="8162925"/>
          <p14:tracePt t="56740" x="2308225" y="8181975"/>
          <p14:tracePt t="56773" x="2281238" y="8181975"/>
          <p14:tracePt t="56790" x="2271713" y="8181975"/>
          <p14:tracePt t="56806" x="2271713" y="8172450"/>
          <p14:tracePt t="56823" x="2262188" y="8172450"/>
          <p14:tracePt t="56839" x="2254250" y="8145463"/>
          <p14:tracePt t="56856" x="2244725" y="8108950"/>
          <p14:tracePt t="56873" x="2225675" y="8054975"/>
          <p14:tracePt t="56890" x="2225675" y="7981950"/>
          <p14:tracePt t="56906" x="2225675" y="7927975"/>
          <p14:tracePt t="56908" x="2225675" y="7900988"/>
          <p14:tracePt t="56923" x="2225675" y="7847013"/>
          <p14:tracePt t="56940" x="2244725" y="7810500"/>
          <p14:tracePt t="56956" x="2289175" y="7773988"/>
          <p14:tracePt t="56973" x="2316163" y="7756525"/>
          <p14:tracePt t="56989" x="2362200" y="7747000"/>
          <p14:tracePt t="56991" x="2371725" y="7747000"/>
          <p14:tracePt t="57007" x="2406650" y="7747000"/>
          <p14:tracePt t="57025" x="2452688" y="7764463"/>
          <p14:tracePt t="57027" x="2470150" y="7791450"/>
          <p14:tracePt t="57040" x="2525713" y="7827963"/>
          <p14:tracePt t="57056" x="2543175" y="7854950"/>
          <p14:tracePt t="57058" x="2543175" y="7874000"/>
          <p14:tracePt t="57073" x="2552700" y="7891463"/>
          <p14:tracePt t="57090" x="2560638" y="7900988"/>
          <p14:tracePt t="57106" x="2570163" y="7918450"/>
          <p14:tracePt t="57123" x="2579688" y="7937500"/>
          <p14:tracePt t="57140" x="2579688" y="7954963"/>
          <p14:tracePt t="57142" x="2579688" y="7974013"/>
          <p14:tracePt t="57156" x="2570163" y="8008938"/>
          <p14:tracePt t="57173" x="2552700" y="8045450"/>
          <p14:tracePt t="57190" x="2525713" y="8108950"/>
          <p14:tracePt t="57206" x="2506663" y="8135938"/>
          <p14:tracePt t="57223" x="2479675" y="8145463"/>
          <p14:tracePt t="57240" x="2435225" y="8181975"/>
          <p14:tracePt t="57256" x="2406650" y="8189913"/>
          <p14:tracePt t="57273" x="2371725" y="8199438"/>
          <p14:tracePt t="57290" x="2352675" y="8208963"/>
          <p14:tracePt t="57306" x="2316163" y="8208963"/>
          <p14:tracePt t="57323" x="2298700" y="8208963"/>
          <p14:tracePt t="57339" x="2289175" y="8208963"/>
          <p14:tracePt t="57341" x="2271713" y="8199438"/>
          <p14:tracePt t="57356" x="2244725" y="8135938"/>
          <p14:tracePt t="57373" x="2208213" y="8064500"/>
          <p14:tracePt t="57389" x="2190750" y="8001000"/>
          <p14:tracePt t="57406" x="2181225" y="7981950"/>
          <p14:tracePt t="57423" x="2181225" y="7954963"/>
          <p14:tracePt t="57440" x="2181225" y="7945438"/>
          <p14:tracePt t="57456" x="2181225" y="7927975"/>
          <p14:tracePt t="57473" x="2190750" y="7918450"/>
          <p14:tracePt t="57490" x="2208213" y="7910513"/>
          <p14:tracePt t="57506" x="2225675" y="7910513"/>
          <p14:tracePt t="57523" x="2244725" y="7910513"/>
          <p14:tracePt t="57540" x="2271713" y="7910513"/>
          <p14:tracePt t="57556" x="2289175" y="7918450"/>
          <p14:tracePt t="57573" x="2308225" y="7927975"/>
          <p14:tracePt t="57589" x="2335213" y="7954963"/>
          <p14:tracePt t="57606" x="2344738" y="7974013"/>
          <p14:tracePt t="57623" x="2362200" y="8027988"/>
          <p14:tracePt t="57640" x="2371725" y="8064500"/>
          <p14:tracePt t="57644" x="2371725" y="8072438"/>
          <p14:tracePt t="57656" x="2371725" y="8091488"/>
          <p14:tracePt t="57673" x="2371725" y="8108950"/>
          <p14:tracePt t="57689" x="2371725" y="8118475"/>
          <p14:tracePt t="57692" x="2371725" y="8126413"/>
          <p14:tracePt t="57712" x="2371725" y="8135938"/>
          <p14:tracePt t="57724" x="2371725" y="8145463"/>
          <p14:tracePt t="57739" x="2371725" y="8154988"/>
          <p14:tracePt t="57756" x="2371725" y="8162925"/>
          <p14:tracePt t="57979" x="0" y="0"/>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例</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9</a:t>
            </a:fld>
            <a:endParaRPr lang="en-US" altLang="ja-JP" dirty="0"/>
          </a:p>
        </p:txBody>
      </p:sp>
      <p:sp>
        <p:nvSpPr>
          <p:cNvPr id="6" name="正方形/長方形 4"/>
          <p:cNvSpPr>
            <a:spLocks noChangeArrowheads="1"/>
          </p:cNvSpPr>
          <p:nvPr/>
        </p:nvSpPr>
        <p:spPr bwMode="auto">
          <a:xfrm>
            <a:off x="523875" y="1621783"/>
            <a:ext cx="15833364"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000" dirty="0" smtClean="0">
                <a:latin typeface="+mn-ea"/>
                <a:ea typeface="+mn-ea"/>
              </a:rPr>
              <a:t>以下の例を考える：「コンパクトカメラのユーザ満足度」</a:t>
            </a:r>
            <a:endParaRPr lang="en-US" altLang="ja-JP" sz="4000" dirty="0" smtClean="0">
              <a:latin typeface="+mn-ea"/>
              <a:ea typeface="+mn-ea"/>
            </a:endParaRPr>
          </a:p>
          <a:p>
            <a:pPr eaLnBrk="1" hangingPunct="1">
              <a:spcAft>
                <a:spcPts val="1200"/>
              </a:spcAft>
              <a:buClr>
                <a:srgbClr val="A50021"/>
              </a:buClr>
              <a:buFont typeface="Wingdings" panose="05000000000000000000" pitchFamily="2" charset="2"/>
              <a:buChar char="l"/>
            </a:pPr>
            <a:r>
              <a:rPr lang="ja-JP" altLang="en-US" sz="4000" dirty="0" smtClean="0">
                <a:latin typeface="+mn-ea"/>
                <a:ea typeface="+mn-ea"/>
              </a:rPr>
              <a:t>コンパクトカメラのユーザ満足度</a:t>
            </a:r>
            <a:r>
              <a:rPr lang="en-US" altLang="ja-JP" sz="4000" dirty="0" smtClean="0">
                <a:latin typeface="+mn-ea"/>
                <a:ea typeface="+mn-ea"/>
              </a:rPr>
              <a:t>(CS)</a:t>
            </a:r>
            <a:r>
              <a:rPr lang="ja-JP" altLang="en-US" sz="4000" dirty="0" smtClean="0">
                <a:latin typeface="+mn-ea"/>
                <a:ea typeface="+mn-ea"/>
              </a:rPr>
              <a:t>を、各機能（小型軽量であるかどうか </a:t>
            </a:r>
            <a:r>
              <a:rPr lang="en-US" altLang="ja-JP" sz="4000" dirty="0" smtClean="0">
                <a:latin typeface="+mn-ea"/>
                <a:ea typeface="+mn-ea"/>
              </a:rPr>
              <a:t>/</a:t>
            </a:r>
            <a:r>
              <a:rPr lang="ja-JP" altLang="en-US" sz="4000" dirty="0" smtClean="0">
                <a:latin typeface="+mn-ea"/>
                <a:ea typeface="+mn-ea"/>
              </a:rPr>
              <a:t>持ち運びしやすさ</a:t>
            </a:r>
            <a:r>
              <a:rPr lang="en-US" altLang="ja-JP" sz="4000" dirty="0" smtClean="0">
                <a:latin typeface="+mn-ea"/>
                <a:ea typeface="+mn-ea"/>
              </a:rPr>
              <a:t>/</a:t>
            </a:r>
            <a:r>
              <a:rPr lang="ja-JP" altLang="en-US" sz="4000" dirty="0" smtClean="0">
                <a:latin typeface="+mn-ea"/>
                <a:ea typeface="+mn-ea"/>
              </a:rPr>
              <a:t>操作が容易であるか）のスコアから説明する</a:t>
            </a:r>
            <a:endParaRPr lang="en-US" altLang="ja-JP" sz="4000" dirty="0" smtClean="0">
              <a:latin typeface="+mn-ea"/>
              <a:ea typeface="+mn-ea"/>
            </a:endParaRPr>
          </a:p>
        </p:txBody>
      </p:sp>
      <p:pic>
        <p:nvPicPr>
          <p:cNvPr id="3" name="図 2"/>
          <p:cNvPicPr>
            <a:picLocks noChangeAspect="1"/>
          </p:cNvPicPr>
          <p:nvPr/>
        </p:nvPicPr>
        <p:blipFill>
          <a:blip r:embed="rId2"/>
          <a:stretch>
            <a:fillRect/>
          </a:stretch>
        </p:blipFill>
        <p:spPr>
          <a:xfrm>
            <a:off x="4187887" y="5111755"/>
            <a:ext cx="7809737" cy="3739096"/>
          </a:xfrm>
          <a:prstGeom prst="rect">
            <a:avLst/>
          </a:prstGeom>
        </p:spPr>
      </p:pic>
      <p:sp>
        <p:nvSpPr>
          <p:cNvPr id="7" name="角丸四角形 6"/>
          <p:cNvSpPr/>
          <p:nvPr/>
        </p:nvSpPr>
        <p:spPr bwMode="auto">
          <a:xfrm>
            <a:off x="4871963" y="4851115"/>
            <a:ext cx="1908212" cy="756084"/>
          </a:xfrm>
          <a:prstGeom prst="round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9" name="直線矢印コネクタ 8"/>
          <p:cNvCxnSpPr/>
          <p:nvPr/>
        </p:nvCxnSpPr>
        <p:spPr bwMode="auto">
          <a:xfrm>
            <a:off x="5628047" y="4455071"/>
            <a:ext cx="36004" cy="396044"/>
          </a:xfrm>
          <a:prstGeom prst="straightConnector1">
            <a:avLst/>
          </a:prstGeom>
          <a:solidFill>
            <a:schemeClr val="accent1"/>
          </a:solidFill>
          <a:ln w="76200" cap="flat" cmpd="sng" algn="ctr">
            <a:solidFill>
              <a:schemeClr val="accent4"/>
            </a:solidFill>
            <a:prstDash val="solid"/>
            <a:round/>
            <a:headEnd type="diamond" w="med" len="med"/>
            <a:tailEnd type="diamond" w="med" len="med"/>
          </a:ln>
          <a:effectLst/>
        </p:spPr>
      </p:cxnSp>
      <p:sp>
        <p:nvSpPr>
          <p:cNvPr id="11" name="テキスト ボックス 10"/>
          <p:cNvSpPr txBox="1"/>
          <p:nvPr/>
        </p:nvSpPr>
        <p:spPr>
          <a:xfrm>
            <a:off x="4655939" y="3843003"/>
            <a:ext cx="3467616" cy="584775"/>
          </a:xfrm>
          <a:prstGeom prst="rect">
            <a:avLst/>
          </a:prstGeom>
          <a:solidFill>
            <a:srgbClr val="FFFFFF"/>
          </a:solidFill>
          <a:ln>
            <a:solidFill>
              <a:schemeClr val="accent4"/>
            </a:solidFill>
          </a:ln>
        </p:spPr>
        <p:txBody>
          <a:bodyPr wrap="none" rtlCol="0">
            <a:spAutoFit/>
          </a:bodyPr>
          <a:lstStyle/>
          <a:p>
            <a:r>
              <a:rPr kumimoji="1" lang="ja-JP" altLang="en-US" sz="3200" dirty="0" smtClean="0">
                <a:latin typeface="+mj-ea"/>
                <a:ea typeface="+mj-ea"/>
              </a:rPr>
              <a:t>小型軽量であるか</a:t>
            </a:r>
            <a:endParaRPr kumimoji="1" lang="ja-JP" altLang="en-US" sz="3200" dirty="0">
              <a:latin typeface="+mj-ea"/>
              <a:ea typeface="+mj-ea"/>
            </a:endParaRPr>
          </a:p>
        </p:txBody>
      </p:sp>
    </p:spTree>
    <p:extLst>
      <p:ext uri="{BB962C8B-B14F-4D97-AF65-F5344CB8AC3E}">
        <p14:creationId xmlns:p14="http://schemas.microsoft.com/office/powerpoint/2010/main" val="276730927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BLUE</a:t>
            </a:r>
            <a:r>
              <a:rPr lang="ja-JP" altLang="en-US" dirty="0" smtClean="0"/>
              <a:t>（最良線形不偏推定量）</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90</a:t>
            </a:fld>
            <a:endParaRPr lang="en-US" altLang="ja-JP" dirty="0"/>
          </a:p>
        </p:txBody>
      </p:sp>
      <p:sp>
        <p:nvSpPr>
          <p:cNvPr id="7" name="テキスト ボックス 6"/>
          <p:cNvSpPr txBox="1"/>
          <p:nvPr/>
        </p:nvSpPr>
        <p:spPr>
          <a:xfrm>
            <a:off x="662453" y="1942778"/>
            <a:ext cx="15376583" cy="1077218"/>
          </a:xfrm>
          <a:prstGeom prst="rect">
            <a:avLst/>
          </a:prstGeom>
          <a:noFill/>
        </p:spPr>
        <p:txBody>
          <a:bodyPr wrap="square" rtlCol="0">
            <a:spAutoFit/>
          </a:bodyPr>
          <a:lstStyle/>
          <a:p>
            <a:pPr fontAlgn="base">
              <a:spcBef>
                <a:spcPct val="0"/>
              </a:spcBef>
              <a:spcAft>
                <a:spcPct val="0"/>
              </a:spcAft>
            </a:pPr>
            <a:r>
              <a:rPr lang="ja-JP" altLang="en-US" sz="3200" dirty="0" smtClean="0">
                <a:solidFill>
                  <a:srgbClr val="000000"/>
                </a:solidFill>
                <a:latin typeface="+mj-ea"/>
                <a:ea typeface="+mj-ea"/>
              </a:rPr>
              <a:t>線形モデルの推定量が、これらを満たしている時、</a:t>
            </a:r>
            <a:r>
              <a:rPr lang="en-US" altLang="ja-JP" sz="3200" b="1" u="sng" dirty="0" smtClean="0">
                <a:solidFill>
                  <a:srgbClr val="FF0000"/>
                </a:solidFill>
                <a:latin typeface="+mj-ea"/>
                <a:ea typeface="+mj-ea"/>
              </a:rPr>
              <a:t>BLUE</a:t>
            </a:r>
            <a:r>
              <a:rPr lang="ja-JP" altLang="en-US" sz="3200" dirty="0" smtClean="0">
                <a:solidFill>
                  <a:srgbClr val="000000"/>
                </a:solidFill>
                <a:latin typeface="+mj-ea"/>
                <a:ea typeface="+mj-ea"/>
              </a:rPr>
              <a:t>と呼ばれます。</a:t>
            </a:r>
            <a:endParaRPr lang="en-US" altLang="ja-JP" sz="3200" dirty="0" smtClean="0">
              <a:solidFill>
                <a:srgbClr val="000000"/>
              </a:solidFill>
              <a:latin typeface="+mj-ea"/>
              <a:ea typeface="+mj-ea"/>
            </a:endParaRPr>
          </a:p>
          <a:p>
            <a:pPr fontAlgn="base">
              <a:spcBef>
                <a:spcPct val="0"/>
              </a:spcBef>
              <a:spcAft>
                <a:spcPct val="0"/>
              </a:spcAft>
            </a:pPr>
            <a:r>
              <a:rPr lang="en-US" altLang="ja-JP" sz="3200" b="1" dirty="0" smtClean="0">
                <a:solidFill>
                  <a:srgbClr val="FF0000"/>
                </a:solidFill>
                <a:latin typeface="+mj-ea"/>
                <a:ea typeface="+mj-ea"/>
              </a:rPr>
              <a:t>B</a:t>
            </a:r>
            <a:r>
              <a:rPr lang="en-US" altLang="ja-JP" sz="3200" dirty="0" smtClean="0">
                <a:solidFill>
                  <a:srgbClr val="000000"/>
                </a:solidFill>
                <a:latin typeface="+mj-ea"/>
                <a:ea typeface="+mj-ea"/>
              </a:rPr>
              <a:t>est </a:t>
            </a:r>
            <a:r>
              <a:rPr lang="en-US" altLang="ja-JP" sz="3200" b="1" dirty="0" smtClean="0">
                <a:solidFill>
                  <a:srgbClr val="FF0000"/>
                </a:solidFill>
                <a:latin typeface="+mj-ea"/>
                <a:ea typeface="+mj-ea"/>
              </a:rPr>
              <a:t>L</a:t>
            </a:r>
            <a:r>
              <a:rPr lang="en-US" altLang="ja-JP" sz="3200" dirty="0" smtClean="0">
                <a:solidFill>
                  <a:srgbClr val="000000"/>
                </a:solidFill>
                <a:latin typeface="+mj-ea"/>
                <a:ea typeface="+mj-ea"/>
              </a:rPr>
              <a:t>inear </a:t>
            </a:r>
            <a:r>
              <a:rPr lang="en-US" altLang="ja-JP" sz="3200" b="1" dirty="0" smtClean="0">
                <a:solidFill>
                  <a:srgbClr val="FF0000"/>
                </a:solidFill>
                <a:latin typeface="+mj-ea"/>
                <a:ea typeface="+mj-ea"/>
              </a:rPr>
              <a:t>U</a:t>
            </a:r>
            <a:r>
              <a:rPr lang="en-US" altLang="ja-JP" sz="3200" dirty="0" smtClean="0">
                <a:solidFill>
                  <a:srgbClr val="000000"/>
                </a:solidFill>
                <a:latin typeface="+mj-ea"/>
                <a:ea typeface="+mj-ea"/>
              </a:rPr>
              <a:t>nbiased </a:t>
            </a:r>
            <a:r>
              <a:rPr lang="en-US" altLang="ja-JP" sz="3200" b="1" dirty="0" smtClean="0">
                <a:solidFill>
                  <a:srgbClr val="FF0000"/>
                </a:solidFill>
                <a:latin typeface="+mj-ea"/>
                <a:ea typeface="+mj-ea"/>
              </a:rPr>
              <a:t>E</a:t>
            </a:r>
            <a:r>
              <a:rPr lang="en-US" altLang="ja-JP" sz="3200" dirty="0" smtClean="0">
                <a:solidFill>
                  <a:srgbClr val="000000"/>
                </a:solidFill>
                <a:latin typeface="+mj-ea"/>
                <a:ea typeface="+mj-ea"/>
              </a:rPr>
              <a:t>stimator</a:t>
            </a:r>
            <a:r>
              <a:rPr lang="ja-JP" altLang="en-US" sz="3200" dirty="0" smtClean="0">
                <a:solidFill>
                  <a:srgbClr val="000000"/>
                </a:solidFill>
                <a:latin typeface="+mj-ea"/>
                <a:ea typeface="+mj-ea"/>
              </a:rPr>
              <a:t>　の略です。</a:t>
            </a:r>
            <a:endParaRPr lang="en-US" altLang="ja-JP" sz="3200" dirty="0" smtClean="0">
              <a:solidFill>
                <a:srgbClr val="000000"/>
              </a:solidFill>
              <a:latin typeface="+mj-ea"/>
              <a:ea typeface="+mj-ea"/>
            </a:endParaRPr>
          </a:p>
        </p:txBody>
      </p:sp>
      <p:graphicFrame>
        <p:nvGraphicFramePr>
          <p:cNvPr id="3" name="表 2"/>
          <p:cNvGraphicFramePr>
            <a:graphicFrameLocks noGrp="1"/>
          </p:cNvGraphicFramePr>
          <p:nvPr>
            <p:extLst>
              <p:ext uri="{D42A27DB-BD31-4B8C-83A1-F6EECF244321}">
                <p14:modId xmlns:p14="http://schemas.microsoft.com/office/powerpoint/2010/main" val="3690252241"/>
              </p:ext>
            </p:extLst>
          </p:nvPr>
        </p:nvGraphicFramePr>
        <p:xfrm>
          <a:off x="1952938" y="4455071"/>
          <a:ext cx="13176000" cy="3383280"/>
        </p:xfrm>
        <a:graphic>
          <a:graphicData uri="http://schemas.openxmlformats.org/drawingml/2006/table">
            <a:tbl>
              <a:tblPr firstRow="1" bandRow="1">
                <a:tableStyleId>{5C22544A-7EE6-4342-B048-85BDC9FD1C3A}</a:tableStyleId>
              </a:tblPr>
              <a:tblGrid>
                <a:gridCol w="4788000">
                  <a:extLst>
                    <a:ext uri="{9D8B030D-6E8A-4147-A177-3AD203B41FA5}">
                      <a16:colId xmlns="" xmlns:a16="http://schemas.microsoft.com/office/drawing/2014/main" val="20000"/>
                    </a:ext>
                  </a:extLst>
                </a:gridCol>
                <a:gridCol w="8388000">
                  <a:extLst>
                    <a:ext uri="{9D8B030D-6E8A-4147-A177-3AD203B41FA5}">
                      <a16:colId xmlns="" xmlns:a16="http://schemas.microsoft.com/office/drawing/2014/main" val="20001"/>
                    </a:ext>
                  </a:extLst>
                </a:gridCol>
              </a:tblGrid>
              <a:tr h="370840">
                <a:tc>
                  <a:txBody>
                    <a:bodyPr/>
                    <a:lstStyle/>
                    <a:p>
                      <a:endParaRPr kumimoji="1" lang="ja-JP" altLang="en-US" sz="3200" b="1" dirty="0"/>
                    </a:p>
                  </a:txBody>
                  <a:tcPr/>
                </a:tc>
                <a:tc>
                  <a:txBody>
                    <a:bodyPr/>
                    <a:lstStyle/>
                    <a:p>
                      <a:r>
                        <a:rPr kumimoji="1" lang="en-US" altLang="ja-JP" sz="3200" b="1" dirty="0" smtClean="0"/>
                        <a:t>Overview</a:t>
                      </a:r>
                      <a:endParaRPr kumimoji="1" lang="ja-JP" altLang="en-US" sz="3200" b="1" dirty="0"/>
                    </a:p>
                  </a:txBody>
                  <a:tcPr/>
                </a:tc>
                <a:extLst>
                  <a:ext uri="{0D108BD9-81ED-4DB2-BD59-A6C34878D82A}">
                    <a16:rowId xmlns="" xmlns:a16="http://schemas.microsoft.com/office/drawing/2014/main" val="10000"/>
                  </a:ext>
                </a:extLst>
              </a:tr>
              <a:tr h="370840">
                <a:tc>
                  <a:txBody>
                    <a:bodyPr/>
                    <a:lstStyle/>
                    <a:p>
                      <a:r>
                        <a:rPr kumimoji="1" lang="ja-JP" altLang="en-US" sz="3200" b="1" dirty="0" smtClean="0"/>
                        <a:t>線形性</a:t>
                      </a:r>
                      <a:r>
                        <a:rPr kumimoji="1" lang="en-US" altLang="ja-JP" sz="3200" b="1" dirty="0" smtClean="0"/>
                        <a:t>(linearity)</a:t>
                      </a:r>
                      <a:endParaRPr kumimoji="1" lang="ja-JP" altLang="en-US" sz="3200" b="1" dirty="0"/>
                    </a:p>
                  </a:txBody>
                  <a:tcPr/>
                </a:tc>
                <a:tc>
                  <a:txBody>
                    <a:bodyPr/>
                    <a:lstStyle/>
                    <a:p>
                      <a:r>
                        <a:rPr kumimoji="1" lang="ja-JP" altLang="en-US" sz="3200" b="1" dirty="0" smtClean="0"/>
                        <a:t>線形モデルの推定量である。</a:t>
                      </a:r>
                      <a:endParaRPr kumimoji="1" lang="ja-JP" altLang="en-US" sz="3200" b="1" dirty="0"/>
                    </a:p>
                  </a:txBody>
                  <a:tcPr/>
                </a:tc>
                <a:extLst>
                  <a:ext uri="{0D108BD9-81ED-4DB2-BD59-A6C34878D82A}">
                    <a16:rowId xmlns="" xmlns:a16="http://schemas.microsoft.com/office/drawing/2014/main" val="10001"/>
                  </a:ext>
                </a:extLst>
              </a:tr>
              <a:tr h="370840">
                <a:tc>
                  <a:txBody>
                    <a:bodyPr/>
                    <a:lstStyle/>
                    <a:p>
                      <a:r>
                        <a:rPr kumimoji="1" lang="ja-JP" altLang="en-US" sz="3200" b="1" dirty="0" smtClean="0"/>
                        <a:t>不偏性</a:t>
                      </a:r>
                      <a:r>
                        <a:rPr kumimoji="1" lang="en-US" altLang="ja-JP" sz="3200" b="1" dirty="0" smtClean="0"/>
                        <a:t>(Unbiasedness)</a:t>
                      </a:r>
                      <a:endParaRPr kumimoji="1" lang="ja-JP" altLang="en-US" sz="3200" b="1" dirty="0"/>
                    </a:p>
                  </a:txBody>
                  <a:tcPr/>
                </a:tc>
                <a:tc>
                  <a:txBody>
                    <a:bodyPr/>
                    <a:lstStyle/>
                    <a:p>
                      <a:r>
                        <a:rPr kumimoji="1" lang="ja-JP" altLang="en-US" sz="3200" b="1" dirty="0" smtClean="0"/>
                        <a:t>推定量の期待値が真の値に等しい。</a:t>
                      </a:r>
                      <a:endParaRPr kumimoji="1" lang="ja-JP" altLang="en-US" sz="3200" b="1" dirty="0"/>
                    </a:p>
                  </a:txBody>
                  <a:tcPr/>
                </a:tc>
                <a:extLst>
                  <a:ext uri="{0D108BD9-81ED-4DB2-BD59-A6C34878D82A}">
                    <a16:rowId xmlns="" xmlns:a16="http://schemas.microsoft.com/office/drawing/2014/main" val="10002"/>
                  </a:ext>
                </a:extLst>
              </a:tr>
              <a:tr h="370840">
                <a:tc>
                  <a:txBody>
                    <a:bodyPr/>
                    <a:lstStyle/>
                    <a:p>
                      <a:r>
                        <a:rPr kumimoji="1" lang="ja-JP" altLang="en-US" sz="3200" b="1" dirty="0" smtClean="0"/>
                        <a:t>有効性</a:t>
                      </a:r>
                      <a:r>
                        <a:rPr kumimoji="1" lang="en-US" altLang="ja-JP" sz="3200" b="1" dirty="0" smtClean="0"/>
                        <a:t>(efficiency)</a:t>
                      </a:r>
                      <a:endParaRPr kumimoji="1" lang="ja-JP" altLang="en-US" sz="3200" b="1" dirty="0"/>
                    </a:p>
                  </a:txBody>
                  <a:tcPr/>
                </a:tc>
                <a:tc>
                  <a:txBody>
                    <a:bodyPr/>
                    <a:lstStyle/>
                    <a:p>
                      <a:r>
                        <a:rPr kumimoji="1" lang="ja-JP" altLang="en-US" sz="3200" b="1" dirty="0" smtClean="0"/>
                        <a:t>推定量の分散が最小である。</a:t>
                      </a:r>
                      <a:endParaRPr kumimoji="1" lang="ja-JP" altLang="en-US" sz="3200" b="1" dirty="0"/>
                    </a:p>
                  </a:txBody>
                  <a:tcPr/>
                </a:tc>
                <a:extLst>
                  <a:ext uri="{0D108BD9-81ED-4DB2-BD59-A6C34878D82A}">
                    <a16:rowId xmlns="" xmlns:a16="http://schemas.microsoft.com/office/drawing/2014/main" val="10003"/>
                  </a:ext>
                </a:extLst>
              </a:tr>
              <a:tr h="370840">
                <a:tc>
                  <a:txBody>
                    <a:bodyPr/>
                    <a:lstStyle/>
                    <a:p>
                      <a:r>
                        <a:rPr kumimoji="1" lang="ja-JP" altLang="en-US" sz="3200" b="1" dirty="0" smtClean="0"/>
                        <a:t>一致性</a:t>
                      </a:r>
                      <a:r>
                        <a:rPr kumimoji="1" lang="en-US" altLang="ja-JP" sz="3200" b="1" dirty="0" smtClean="0"/>
                        <a:t>(consistency)</a:t>
                      </a:r>
                      <a:endParaRPr kumimoji="1" lang="ja-JP" altLang="en-US" sz="3200" b="1" dirty="0"/>
                    </a:p>
                  </a:txBody>
                  <a:tcPr/>
                </a:tc>
                <a:tc>
                  <a:txBody>
                    <a:bodyPr/>
                    <a:lstStyle/>
                    <a:p>
                      <a:r>
                        <a:rPr kumimoji="1" lang="ja-JP" altLang="en-US" sz="3200" b="1" dirty="0" smtClean="0"/>
                        <a:t>サンプルサイズの増大に伴い、推定量がある値に収束する。</a:t>
                      </a:r>
                      <a:endParaRPr kumimoji="1" lang="ja-JP" altLang="en-US" sz="3200" b="1" dirty="0"/>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667834027"/>
      </p:ext>
    </p:extLst>
  </p:cSld>
  <p:clrMapOvr>
    <a:masterClrMapping/>
  </p:clrMapOvr>
  <mc:AlternateContent xmlns:mc="http://schemas.openxmlformats.org/markup-compatibility/2006" xmlns:p14="http://schemas.microsoft.com/office/powerpoint/2010/main">
    <mc:Choice Requires="p14">
      <p:transition spd="slow" p14:dur="2000" advTm="69294"/>
    </mc:Choice>
    <mc:Fallback xmlns="">
      <p:transition spd="slow" advTm="69294"/>
    </mc:Fallback>
  </mc:AlternateContent>
  <p:timing>
    <p:tnLst>
      <p:par>
        <p:cTn id="1" dur="indefinite" restart="never" nodeType="tmRoot"/>
      </p:par>
    </p:tnLst>
  </p:timing>
  <p:extLst mod="1">
    <p:ext uri="{3A86A75C-4F4B-4683-9AE1-C65F6400EC91}">
      <p14:laserTraceLst xmlns:p14="http://schemas.microsoft.com/office/powerpoint/2010/main">
        <p14:tracePtLst>
          <p14:tracePt t="3170" x="10407650" y="7131050"/>
          <p14:tracePt t="3176" x="10398125" y="7150100"/>
          <p14:tracePt t="3182" x="10390188" y="7167563"/>
          <p14:tracePt t="3196" x="10353675" y="7204075"/>
          <p14:tracePt t="3213" x="10307638" y="7248525"/>
          <p14:tracePt t="3229" x="10199688" y="7277100"/>
          <p14:tracePt t="3245" x="10036175" y="7339013"/>
          <p14:tracePt t="3279" x="9439275" y="7448550"/>
          <p14:tracePt t="3313" x="8869363" y="7421563"/>
          <p14:tracePt t="3363" x="8353425" y="6905625"/>
          <p14:tracePt t="3379" x="8308975" y="6732588"/>
          <p14:tracePt t="3381" x="8280400" y="6642100"/>
          <p14:tracePt t="3395" x="8235950" y="6434138"/>
          <p14:tracePt t="3412" x="8189913" y="6154738"/>
          <p14:tracePt t="3429" x="8135938" y="5665788"/>
          <p14:tracePt t="3445" x="8118475" y="5357813"/>
          <p14:tracePt t="3462" x="8181975" y="5130800"/>
          <p14:tracePt t="3479" x="8362950" y="4941888"/>
          <p14:tracePt t="3495" x="8624888" y="4887913"/>
          <p14:tracePt t="3512" x="9131300" y="4941888"/>
          <p14:tracePt t="3529" x="9421813" y="4949825"/>
          <p14:tracePt t="3545" x="9747250" y="4949825"/>
          <p14:tracePt t="3547" x="9910763" y="4914900"/>
          <p14:tracePt t="3562" x="10190163" y="4814888"/>
          <p14:tracePt t="3579" x="10498138" y="4697413"/>
          <p14:tracePt t="3581" x="10588625" y="4651375"/>
          <p14:tracePt t="3595" x="10725150" y="4651375"/>
          <p14:tracePt t="3612" x="10852150" y="4670425"/>
          <p14:tracePt t="3628" x="11068050" y="4741863"/>
          <p14:tracePt t="3645" x="11177588" y="4795838"/>
          <p14:tracePt t="3662" x="11249025" y="4824413"/>
          <p14:tracePt t="3679" x="11368088" y="4878388"/>
          <p14:tracePt t="3695" x="11458575" y="4932363"/>
          <p14:tracePt t="3712" x="11791950" y="5276850"/>
          <p14:tracePt t="3729" x="12072938" y="5746750"/>
          <p14:tracePt t="3745" x="12236450" y="6154738"/>
          <p14:tracePt t="3762" x="12290425" y="6335713"/>
          <p14:tracePt t="3779" x="12317413" y="6416675"/>
          <p14:tracePt t="3781" x="12326938" y="6453188"/>
          <p14:tracePt t="3795" x="12336463" y="6524625"/>
          <p14:tracePt t="3812" x="12336463" y="6624638"/>
          <p14:tracePt t="3828" x="12326938" y="6859588"/>
          <p14:tracePt t="3845" x="12290425" y="7086600"/>
          <p14:tracePt t="3862" x="12145963" y="7466013"/>
          <p14:tracePt t="3879" x="12028488" y="7656513"/>
          <p14:tracePt t="3895" x="11928475" y="7791450"/>
          <p14:tracePt t="3897" x="11874500" y="7837488"/>
          <p14:tracePt t="3912" x="11784013" y="7927975"/>
          <p14:tracePt t="3929" x="11701463" y="7964488"/>
          <p14:tracePt t="3945" x="11520488" y="8027988"/>
          <p14:tracePt t="3962" x="11285538" y="8054975"/>
          <p14:tracePt t="3978" x="10796588" y="8072438"/>
          <p14:tracePt t="3995" x="10490200" y="8035925"/>
          <p14:tracePt t="4012" x="10226675" y="7974013"/>
          <p14:tracePt t="4013" x="10109200" y="7937500"/>
          <p14:tracePt t="4028" x="9955213" y="7854950"/>
          <p14:tracePt t="4045" x="9720263" y="7720013"/>
          <p14:tracePt t="4062" x="9429750" y="7448550"/>
          <p14:tracePt t="4079" x="9248775" y="7177088"/>
          <p14:tracePt t="4095" x="9050338" y="6778625"/>
          <p14:tracePt t="4112" x="8977313" y="6624638"/>
          <p14:tracePt t="4128" x="8959850" y="6588125"/>
          <p14:tracePt t="4130" x="8959850" y="6580188"/>
          <p14:tracePt t="4145" x="8959850" y="6543675"/>
          <p14:tracePt t="4162" x="8959850" y="6507163"/>
          <p14:tracePt t="4164" x="8969375" y="6480175"/>
          <p14:tracePt t="4179" x="9005888" y="6389688"/>
          <p14:tracePt t="4195" x="9123363" y="6145213"/>
          <p14:tracePt t="4212" x="9304338" y="5827713"/>
          <p14:tracePt t="4228" x="9502775" y="5673725"/>
          <p14:tracePt t="4245" x="9720263" y="5556250"/>
          <p14:tracePt t="4247" x="9847263" y="5529263"/>
          <p14:tracePt t="4262" x="10091738" y="5438775"/>
          <p14:tracePt t="4278" x="10461625" y="5330825"/>
          <p14:tracePt t="4295" x="11041063" y="5203825"/>
          <p14:tracePt t="4312" x="11368088" y="5194300"/>
          <p14:tracePt t="4330" x="11657013" y="5276850"/>
          <p14:tracePt t="4345" x="11747500" y="5340350"/>
          <p14:tracePt t="4362" x="11837988" y="5384800"/>
          <p14:tracePt t="4363" x="11882438" y="5421313"/>
          <p14:tracePt t="4378" x="11945938" y="5465763"/>
          <p14:tracePt t="4395" x="12045950" y="5556250"/>
          <p14:tracePt t="4412" x="12182475" y="5746750"/>
          <p14:tracePt t="4428" x="12263438" y="5891213"/>
          <p14:tracePt t="4445" x="12344400" y="6108700"/>
          <p14:tracePt t="4462" x="12353925" y="6262688"/>
          <p14:tracePt t="4478" x="12344400" y="6480175"/>
          <p14:tracePt t="4495" x="12253913" y="6796088"/>
          <p14:tracePt t="4512" x="12172950" y="6977063"/>
          <p14:tracePt t="4528" x="11891963" y="7385050"/>
          <p14:tracePt t="4545" x="11674475" y="7639050"/>
          <p14:tracePt t="4563" x="11485563" y="7827963"/>
          <p14:tracePt t="4578" x="11376025" y="7900988"/>
          <p14:tracePt t="4595" x="11222038" y="7945438"/>
          <p14:tracePt t="4598" x="11114088" y="7945438"/>
          <p14:tracePt t="4612" x="10833100" y="7918450"/>
          <p14:tracePt t="4628" x="10480675" y="7773988"/>
          <p14:tracePt t="4645" x="9937750" y="7466013"/>
          <p14:tracePt t="4662" x="9683750" y="7240588"/>
          <p14:tracePt t="4679" x="9331325" y="6751638"/>
          <p14:tracePt t="4695" x="9167813" y="6461125"/>
          <p14:tracePt t="4711" x="9023350" y="6199188"/>
          <p14:tracePt t="4713" x="8959850" y="6045200"/>
          <p14:tracePt t="4728" x="8859838" y="5729288"/>
          <p14:tracePt t="4745" x="8815388" y="5457825"/>
          <p14:tracePt t="4762" x="8832850" y="5176838"/>
          <p14:tracePt t="4778" x="8886825" y="5005388"/>
          <p14:tracePt t="4795" x="9005888" y="4878388"/>
          <p14:tracePt t="4812" x="9104313" y="4824413"/>
          <p14:tracePt t="4828" x="9277350" y="4787900"/>
          <p14:tracePt t="4830" x="9402763" y="4768850"/>
          <p14:tracePt t="4845" x="9729788" y="4778375"/>
          <p14:tracePt t="4862" x="10190163" y="4941888"/>
          <p14:tracePt t="4878" x="10733088" y="5303838"/>
          <p14:tracePt t="4895" x="10914063" y="5475288"/>
          <p14:tracePt t="4911" x="11087100" y="5683250"/>
          <p14:tracePt t="4928" x="11285538" y="5991225"/>
          <p14:tracePt t="4945" x="11403013" y="6172200"/>
          <p14:tracePt t="4948" x="11439525" y="6253163"/>
          <p14:tracePt t="4962" x="11493500" y="6380163"/>
          <p14:tracePt t="4978" x="11512550" y="6461125"/>
          <p14:tracePt t="4995" x="11512550" y="6634163"/>
          <p14:tracePt t="5012" x="11403013" y="6878638"/>
          <p14:tracePt t="5028" x="11104563" y="7348538"/>
          <p14:tracePt t="5045" x="10852150" y="7593013"/>
          <p14:tracePt t="5062" x="10615613" y="7764463"/>
          <p14:tracePt t="5078" x="10326688" y="7864475"/>
          <p14:tracePt t="5095" x="10126663" y="7874000"/>
          <p14:tracePt t="5111" x="9847263" y="7827963"/>
          <p14:tracePt t="5128" x="9666288" y="7764463"/>
          <p14:tracePt t="5145" x="9475788" y="7639050"/>
          <p14:tracePt t="5162" x="9394825" y="7575550"/>
          <p14:tracePt t="5178" x="9339263" y="7512050"/>
          <p14:tracePt t="5179" x="9321800" y="7466013"/>
          <p14:tracePt t="5196" x="9267825" y="7394575"/>
          <p14:tracePt t="5211" x="9240838" y="7321550"/>
          <p14:tracePt t="5228" x="9186863" y="7177088"/>
          <p14:tracePt t="5245" x="9150350" y="7067550"/>
          <p14:tracePt t="5262" x="9131300" y="6969125"/>
          <p14:tracePt t="5278" x="9131300" y="6878638"/>
          <p14:tracePt t="5295" x="9131300" y="6761163"/>
          <p14:tracePt t="5296" x="9158288" y="6678613"/>
          <p14:tracePt t="5311" x="9204325" y="6580188"/>
          <p14:tracePt t="5328" x="9277350" y="6453188"/>
          <p14:tracePt t="5345" x="9512300" y="6145213"/>
          <p14:tracePt t="5361" x="9820275" y="5819775"/>
          <p14:tracePt t="5378" x="10145713" y="5565775"/>
          <p14:tracePt t="5380" x="10280650" y="5502275"/>
          <p14:tracePt t="5394" x="10461625" y="5475288"/>
          <p14:tracePt t="5411" x="10625138" y="5529263"/>
          <p14:tracePt t="5414" x="10688638" y="5602288"/>
          <p14:tracePt t="5430" x="10860088" y="5837238"/>
          <p14:tracePt t="5445" x="11033125" y="6226175"/>
          <p14:tracePt t="5461" x="11077575" y="6651625"/>
          <p14:tracePt t="5479" x="11060113" y="6832600"/>
          <p14:tracePt t="5482" x="11033125" y="6915150"/>
          <p14:tracePt t="5495" x="10969625" y="7059613"/>
          <p14:tracePt t="5511" x="10887075" y="7140575"/>
          <p14:tracePt t="5529" x="10769600" y="7258050"/>
          <p14:tracePt t="5531" x="10698163" y="7321550"/>
          <p14:tracePt t="5544" x="10552113" y="7412038"/>
          <p14:tracePt t="5561" x="10398125" y="7475538"/>
          <p14:tracePt t="5578" x="10217150" y="7539038"/>
          <p14:tracePt t="5594" x="10155238" y="7548563"/>
          <p14:tracePt t="5613" x="10082213" y="7548563"/>
          <p14:tracePt t="5628" x="9991725" y="7502525"/>
          <p14:tracePt t="5645" x="9883775" y="7429500"/>
          <p14:tracePt t="5647" x="9801225" y="7348538"/>
          <p14:tracePt t="5661" x="9620250" y="7096125"/>
          <p14:tracePt t="5678" x="9512300" y="6915150"/>
          <p14:tracePt t="5803" x="0" y="0"/>
        </p14:tracePtLst>
        <p14:tracePtLst>
          <p14:tracePt t="21800" x="4733925" y="6524625"/>
          <p14:tracePt t="21806" x="4733925" y="6543675"/>
          <p14:tracePt t="21813" x="4714875" y="6570663"/>
          <p14:tracePt t="21820" x="4706938" y="6597650"/>
          <p14:tracePt t="21837" x="4643438" y="6678613"/>
          <p14:tracePt t="21853" x="4308475" y="6942138"/>
          <p14:tracePt t="21870" x="3873500" y="7231063"/>
          <p14:tracePt t="21888" x="3494088" y="7466013"/>
          <p14:tracePt t="21920" x="3222625" y="7539038"/>
          <p14:tracePt t="21925" x="3159125" y="7556500"/>
          <p14:tracePt t="21954" x="2905125" y="7529513"/>
          <p14:tracePt t="21956" x="2851150" y="7502525"/>
          <p14:tracePt t="21987" x="2714625" y="7458075"/>
          <p14:tracePt t="22003" x="2679700" y="7439025"/>
          <p14:tracePt t="22020" x="2670175" y="7429500"/>
          <p14:tracePt t="22218" x="2624138" y="7429500"/>
          <p14:tracePt t="22224" x="2497138" y="7429500"/>
          <p14:tracePt t="22232" x="2298700" y="7421563"/>
          <p14:tracePt t="22238" x="1946275" y="7304088"/>
          <p14:tracePt t="22255" x="1366838" y="7067550"/>
          <p14:tracePt t="22272" x="1022350" y="6878638"/>
          <p14:tracePt t="22288" x="868363" y="6769100"/>
          <p14:tracePt t="22322" x="633413" y="6507163"/>
          <p14:tracePt t="22355" x="560388" y="6380163"/>
          <p14:tracePt t="22390" x="552450" y="6316663"/>
          <p14:tracePt t="22405" x="588963" y="6272213"/>
          <p14:tracePt t="22422" x="623888" y="6235700"/>
          <p14:tracePt t="22438" x="706438" y="6189663"/>
          <p14:tracePt t="22455" x="769938" y="6181725"/>
          <p14:tracePt t="22471" x="985838" y="6208713"/>
          <p14:tracePt t="22488" x="1222375" y="6389688"/>
          <p14:tracePt t="22505" x="1474788" y="6805613"/>
          <p14:tracePt t="22521" x="1511300" y="7032625"/>
          <p14:tracePt t="22538" x="1484313" y="7221538"/>
          <p14:tracePt t="22540" x="1466850" y="7267575"/>
          <p14:tracePt t="22556" x="1420813" y="7339013"/>
          <p14:tracePt t="22572" x="1339850" y="7394575"/>
          <p14:tracePt t="22588" x="1230313" y="7448550"/>
          <p14:tracePt t="22605" x="1131888" y="7458075"/>
          <p14:tracePt t="22622" x="995363" y="7458075"/>
          <p14:tracePt t="22638" x="931863" y="7421563"/>
          <p14:tracePt t="22655" x="868363" y="7385050"/>
          <p14:tracePt t="22656" x="841375" y="7358063"/>
          <p14:tracePt t="22671" x="769938" y="7258050"/>
          <p14:tracePt t="22689" x="714375" y="7140575"/>
          <p14:tracePt t="22690" x="696913" y="7077075"/>
          <p14:tracePt t="22706" x="669925" y="6977063"/>
          <p14:tracePt t="22721" x="669925" y="6842125"/>
          <p14:tracePt t="22739" x="760413" y="6551613"/>
          <p14:tracePt t="22755" x="823913" y="6399213"/>
          <p14:tracePt t="22772" x="887413" y="6308725"/>
          <p14:tracePt t="22788" x="950913" y="6226175"/>
          <p14:tracePt t="22804" x="995363" y="6208713"/>
          <p14:tracePt t="22822" x="1076325" y="6208713"/>
          <p14:tracePt t="22838" x="1212850" y="6308725"/>
          <p14:tracePt t="22842" x="1285875" y="6407150"/>
          <p14:tracePt t="22855" x="1384300" y="6670675"/>
          <p14:tracePt t="22871" x="1420813" y="6859588"/>
          <p14:tracePt t="22889" x="1420813" y="7013575"/>
          <p14:tracePt t="22890" x="1420813" y="7067550"/>
          <p14:tracePt t="22905" x="1403350" y="7131050"/>
          <p14:tracePt t="22921" x="1376363" y="7177088"/>
          <p14:tracePt t="22938" x="1339850" y="7213600"/>
          <p14:tracePt t="22956" x="1303338" y="7221538"/>
          <p14:tracePt t="22973" x="1230313" y="7204075"/>
          <p14:tracePt t="22988" x="1112838" y="7096125"/>
          <p14:tracePt t="23006" x="1014413" y="6986588"/>
          <p14:tracePt t="23008" x="977900" y="6942138"/>
          <p14:tracePt t="23021" x="950913" y="6878638"/>
          <p14:tracePt t="23038" x="931863" y="6832600"/>
          <p14:tracePt t="23054" x="914400" y="6742113"/>
          <p14:tracePt t="23071" x="923925" y="6678613"/>
          <p14:tracePt t="23089" x="950913" y="6607175"/>
          <p14:tracePt t="23105" x="995363" y="6551613"/>
          <p14:tracePt t="23122" x="1049338" y="6534150"/>
          <p14:tracePt t="23125" x="1068388" y="6524625"/>
          <p14:tracePt t="23138" x="1139825" y="6534150"/>
          <p14:tracePt t="23155" x="1230313" y="6597650"/>
          <p14:tracePt t="23171" x="1376363" y="6823075"/>
          <p14:tracePt t="23188" x="1411288" y="6977063"/>
          <p14:tracePt t="23205" x="1420813" y="7059613"/>
          <p14:tracePt t="23208" x="1420813" y="7096125"/>
          <p14:tracePt t="23221" x="1420813" y="7167563"/>
          <p14:tracePt t="23238" x="1393825" y="7221538"/>
          <p14:tracePt t="23255" x="1357313" y="7277100"/>
          <p14:tracePt t="23271" x="1320800" y="7294563"/>
          <p14:tracePt t="23288" x="1239838" y="7304088"/>
          <p14:tracePt t="23305" x="1195388" y="7304088"/>
          <p14:tracePt t="23321" x="1131888" y="7258050"/>
          <p14:tracePt t="23324" x="1104900" y="7231063"/>
          <p14:tracePt t="23338" x="1014413" y="7086600"/>
          <p14:tracePt t="23355" x="941388" y="6923088"/>
          <p14:tracePt t="23356" x="931863" y="6832600"/>
          <p14:tracePt t="23371" x="923925" y="6661150"/>
          <p14:tracePt t="23389" x="923925" y="6570663"/>
          <p14:tracePt t="23392" x="923925" y="6543675"/>
          <p14:tracePt t="23404" x="950913" y="6470650"/>
          <p14:tracePt t="23421" x="1004888" y="6416675"/>
          <p14:tracePt t="23438" x="1041400" y="6380163"/>
          <p14:tracePt t="23455" x="1104900" y="6362700"/>
          <p14:tracePt t="23471" x="1158875" y="6362700"/>
          <p14:tracePt t="23474" x="1185863" y="6370638"/>
          <p14:tracePt t="23488" x="1249363" y="6407150"/>
          <p14:tracePt t="23504" x="1293813" y="6489700"/>
          <p14:tracePt t="23522" x="1330325" y="6642100"/>
          <p14:tracePt t="23538" x="1330325" y="6742113"/>
          <p14:tracePt t="23554" x="1320800" y="6823075"/>
          <p14:tracePt t="23556" x="1312863" y="6869113"/>
          <p14:tracePt t="23572" x="1257300" y="6915150"/>
          <p14:tracePt t="23589" x="1212850" y="6959600"/>
          <p14:tracePt t="23604" x="1122363" y="6977063"/>
          <p14:tracePt t="23621" x="1058863" y="6977063"/>
          <p14:tracePt t="23638" x="995363" y="6959600"/>
          <p14:tracePt t="23654" x="968375" y="6950075"/>
          <p14:tracePt t="23671" x="941388" y="6915150"/>
          <p14:tracePt t="23672" x="923925" y="6896100"/>
          <p14:tracePt t="23688" x="904875" y="6805613"/>
          <p14:tracePt t="23704" x="904875" y="6678613"/>
          <p14:tracePt t="23722" x="914400" y="6507163"/>
          <p14:tracePt t="23738" x="950913" y="6416675"/>
          <p14:tracePt t="23754" x="995363" y="6362700"/>
          <p14:tracePt t="23772" x="1022350" y="6335713"/>
          <p14:tracePt t="23788" x="1068388" y="6326188"/>
          <p14:tracePt t="23804" x="1203325" y="6399213"/>
          <p14:tracePt t="23822" x="1347788" y="6634163"/>
          <p14:tracePt t="23823" x="1376363" y="6742113"/>
          <p14:tracePt t="23838" x="1411288" y="6859588"/>
          <p14:tracePt t="23854" x="1411288" y="6932613"/>
          <p14:tracePt t="23873" x="1411288" y="6986588"/>
          <p14:tracePt t="23889" x="1403350" y="7013575"/>
          <p14:tracePt t="23906" x="1376363" y="7040563"/>
          <p14:tracePt t="23908" x="1366838" y="7059613"/>
          <p14:tracePt t="23921" x="1320800" y="7067550"/>
          <p14:tracePt t="23938" x="1285875" y="7077075"/>
          <p14:tracePt t="23954" x="1239838" y="7086600"/>
          <p14:tracePt t="23971" x="1230313" y="7086600"/>
          <p14:tracePt t="23988" x="1166813" y="7032625"/>
          <p14:tracePt t="24004" x="1122363" y="6896100"/>
          <p14:tracePt t="24021" x="1076325" y="6651625"/>
          <p14:tracePt t="24038" x="1076325" y="6343650"/>
          <p14:tracePt t="24054" x="1085850" y="6272213"/>
          <p14:tracePt t="24071" x="1122363" y="6218238"/>
          <p14:tracePt t="24088" x="1139825" y="6189663"/>
          <p14:tracePt t="24104" x="1185863" y="6172200"/>
          <p14:tracePt t="24121" x="1222375" y="6172200"/>
          <p14:tracePt t="24138" x="1249363" y="6172200"/>
          <p14:tracePt t="24140" x="1276350" y="6172200"/>
          <p14:tracePt t="24154" x="1312863" y="6218238"/>
          <p14:tracePt t="24171" x="1330325" y="6262688"/>
          <p14:tracePt t="24187" x="1347788" y="6326188"/>
          <p14:tracePt t="24204" x="1347788" y="6362700"/>
          <p14:tracePt t="24221" x="1347788" y="6416675"/>
          <p14:tracePt t="24237" x="1339850" y="6453188"/>
          <p14:tracePt t="24254" x="1330325" y="6480175"/>
          <p14:tracePt t="24271" x="1293813" y="6516688"/>
          <p14:tracePt t="24287" x="1266825" y="6524625"/>
          <p14:tracePt t="24304" x="1203325" y="6543675"/>
          <p14:tracePt t="24321" x="1166813" y="6543675"/>
          <p14:tracePt t="24338" x="1131888" y="6543675"/>
          <p14:tracePt t="24355" x="1104900" y="6543675"/>
          <p14:tracePt t="24371" x="1068388" y="6507163"/>
          <p14:tracePt t="24375" x="1049338" y="6489700"/>
          <p14:tracePt t="24388" x="995363" y="6416675"/>
          <p14:tracePt t="24405" x="968375" y="6316663"/>
          <p14:tracePt t="24421" x="958850" y="6172200"/>
          <p14:tracePt t="24437" x="968375" y="6099175"/>
          <p14:tracePt t="24454" x="1004888" y="6064250"/>
          <p14:tracePt t="24471" x="1076325" y="6027738"/>
          <p14:tracePt t="24488" x="1139825" y="6027738"/>
          <p14:tracePt t="24504" x="1230313" y="6072188"/>
          <p14:tracePt t="24521" x="1312863" y="6172200"/>
          <p14:tracePt t="24524" x="1347788" y="6235700"/>
          <p14:tracePt t="24538" x="1403350" y="6380163"/>
          <p14:tracePt t="24554" x="1430338" y="6516688"/>
          <p14:tracePt t="24571" x="1430338" y="6597650"/>
          <p14:tracePt t="24572" x="1430338" y="6634163"/>
          <p14:tracePt t="24588" x="1420813" y="6678613"/>
          <p14:tracePt t="24604" x="1403350" y="6724650"/>
          <p14:tracePt t="24621" x="1384300" y="6742113"/>
          <p14:tracePt t="24638" x="1366838" y="6751638"/>
          <p14:tracePt t="24654" x="1330325" y="6761163"/>
          <p14:tracePt t="24671" x="1285875" y="6742113"/>
          <p14:tracePt t="24687" x="1239838" y="6678613"/>
          <p14:tracePt t="24690" x="1203325" y="6634163"/>
          <p14:tracePt t="24704" x="1085850" y="6416675"/>
          <p14:tracePt t="24721" x="1014413" y="6154738"/>
          <p14:tracePt t="24738" x="1004888" y="5981700"/>
          <p14:tracePt t="24754" x="1004888" y="5946775"/>
          <p14:tracePt t="24771" x="1014413" y="5891213"/>
          <p14:tracePt t="24787" x="1049338" y="5864225"/>
          <p14:tracePt t="24805" x="1068388" y="5837238"/>
          <p14:tracePt t="24821" x="1085850" y="5827713"/>
          <p14:tracePt t="24838" x="1112838" y="5827713"/>
          <p14:tracePt t="24840" x="1131888" y="5827713"/>
          <p14:tracePt t="24854" x="1185863" y="5918200"/>
          <p14:tracePt t="24871" x="1266825" y="6135688"/>
          <p14:tracePt t="24889" x="1312863" y="6416675"/>
          <p14:tracePt t="24904" x="1320800" y="6497638"/>
          <p14:tracePt t="24921" x="1320800" y="6580188"/>
          <p14:tracePt t="24937" x="1312863" y="6670675"/>
          <p14:tracePt t="24955" x="1303338" y="6705600"/>
          <p14:tracePt t="24959" x="1276350" y="6724650"/>
          <p14:tracePt t="24971" x="1249363" y="6761163"/>
          <p14:tracePt t="24988" x="1212850" y="6796088"/>
          <p14:tracePt t="25004" x="1139825" y="6805613"/>
          <p14:tracePt t="25021" x="1068388" y="6805613"/>
          <p14:tracePt t="25037" x="958850" y="6697663"/>
          <p14:tracePt t="25041" x="887413" y="6588125"/>
          <p14:tracePt t="25054" x="760413" y="6289675"/>
          <p14:tracePt t="25071" x="733425" y="6027738"/>
          <p14:tracePt t="25088" x="750888" y="5764213"/>
          <p14:tracePt t="25104" x="769938" y="5673725"/>
          <p14:tracePt t="25121" x="814388" y="5638800"/>
          <p14:tracePt t="25137" x="841375" y="5629275"/>
          <p14:tracePt t="25154" x="895350" y="5629275"/>
          <p14:tracePt t="25156" x="941388" y="5638800"/>
          <p14:tracePt t="25171" x="1085850" y="5756275"/>
          <p14:tracePt t="25187" x="1266825" y="5981700"/>
          <p14:tracePt t="25204" x="1357313" y="6199188"/>
          <p14:tracePt t="25221" x="1366838" y="6280150"/>
          <p14:tracePt t="25238" x="1366838" y="6416675"/>
          <p14:tracePt t="25254" x="1339850" y="6497638"/>
          <p14:tracePt t="25271" x="1303338" y="6580188"/>
          <p14:tracePt t="25287" x="1239838" y="6642100"/>
          <p14:tracePt t="25304" x="1195388" y="6661150"/>
          <p14:tracePt t="25321" x="1095375" y="6670675"/>
          <p14:tracePt t="25337" x="985838" y="6615113"/>
          <p14:tracePt t="25354" x="796925" y="6426200"/>
          <p14:tracePt t="25371" x="723900" y="6280150"/>
          <p14:tracePt t="25387" x="679450" y="6127750"/>
          <p14:tracePt t="25389" x="679450" y="6072188"/>
          <p14:tracePt t="25404" x="679450" y="5973763"/>
          <p14:tracePt t="25421" x="679450" y="5910263"/>
          <p14:tracePt t="25437" x="733425" y="5819775"/>
          <p14:tracePt t="25454" x="769938" y="5783263"/>
          <p14:tracePt t="25471" x="841375" y="5764213"/>
          <p14:tracePt t="25487" x="887413" y="5764213"/>
          <p14:tracePt t="25504" x="958850" y="5810250"/>
          <p14:tracePt t="25505" x="995363" y="5854700"/>
          <p14:tracePt t="25521" x="1068388" y="5964238"/>
          <p14:tracePt t="25537" x="1104900" y="6091238"/>
          <p14:tracePt t="25554" x="1112838" y="6245225"/>
          <p14:tracePt t="25571" x="1112838" y="6299200"/>
          <p14:tracePt t="25587" x="1085850" y="6370638"/>
          <p14:tracePt t="25604" x="1058863" y="6407150"/>
          <p14:tracePt t="25621" x="1014413" y="6453188"/>
          <p14:tracePt t="25622" x="995363" y="6461125"/>
          <p14:tracePt t="25637" x="958850" y="6489700"/>
          <p14:tracePt t="25654" x="923925" y="6507163"/>
          <p14:tracePt t="25670" x="887413" y="6507163"/>
          <p14:tracePt t="25687" x="868363" y="6507163"/>
          <p14:tracePt t="25704" x="823913" y="6434138"/>
          <p14:tracePt t="25720" x="804863" y="6272213"/>
          <p14:tracePt t="25739" x="823913" y="6081713"/>
          <p14:tracePt t="25739" x="850900" y="6018213"/>
          <p14:tracePt t="25754" x="887413" y="5918200"/>
          <p14:tracePt t="25771" x="923925" y="5854700"/>
          <p14:tracePt t="25787" x="968375" y="5819775"/>
          <p14:tracePt t="25804" x="1022350" y="5810250"/>
          <p14:tracePt t="25821" x="1131888" y="5891213"/>
          <p14:tracePt t="25838" x="1239838" y="6091238"/>
          <p14:tracePt t="25854" x="1293813" y="6299200"/>
          <p14:tracePt t="25870" x="1312863" y="6470650"/>
          <p14:tracePt t="25888" x="1285875" y="6551613"/>
          <p14:tracePt t="25890" x="1276350" y="6588125"/>
          <p14:tracePt t="25904" x="1249363" y="6634163"/>
          <p14:tracePt t="25920" x="1212850" y="6670675"/>
          <p14:tracePt t="25937" x="1166813" y="6688138"/>
          <p14:tracePt t="25954" x="1131888" y="6688138"/>
          <p14:tracePt t="25970" x="1085850" y="6688138"/>
          <p14:tracePt t="25987" x="1031875" y="6642100"/>
          <p14:tracePt t="26004" x="985838" y="6607175"/>
          <p14:tracePt t="26021" x="968375" y="6461125"/>
          <p14:tracePt t="26037" x="985838" y="6289675"/>
          <p14:tracePt t="26054" x="1014413" y="6162675"/>
          <p14:tracePt t="26055" x="1022350" y="6099175"/>
          <p14:tracePt t="26071" x="1049338" y="6037263"/>
          <p14:tracePt t="26087" x="1076325" y="5991225"/>
          <p14:tracePt t="26104" x="1112838" y="5964238"/>
          <p14:tracePt t="26120" x="1139825" y="5954713"/>
          <p14:tracePt t="26137" x="1222375" y="6018213"/>
          <p14:tracePt t="26154" x="1266825" y="6145213"/>
          <p14:tracePt t="26172" x="1320800" y="6343650"/>
          <p14:tracePt t="26187" x="1320800" y="6416675"/>
          <p14:tracePt t="26204" x="1320800" y="6489700"/>
          <p14:tracePt t="26206" x="1320800" y="6516688"/>
          <p14:tracePt t="26220" x="1312863" y="6580188"/>
          <p14:tracePt t="26237" x="1285875" y="6624638"/>
          <p14:tracePt t="26253" x="1257300" y="6678613"/>
          <p14:tracePt t="26271" x="1239838" y="6705600"/>
          <p14:tracePt t="26287" x="1222375" y="6724650"/>
          <p14:tracePt t="26304" x="1185863" y="6732588"/>
          <p14:tracePt t="26323" x="1131888" y="6732588"/>
          <p14:tracePt t="26337" x="1076325" y="6688138"/>
          <p14:tracePt t="26353" x="1014413" y="6634163"/>
          <p14:tracePt t="26356" x="985838" y="6597650"/>
          <p14:tracePt t="26370" x="950913" y="6524625"/>
          <p14:tracePt t="26387" x="923925" y="6497638"/>
          <p14:tracePt t="26403" x="914400" y="6470650"/>
          <p14:tracePt t="26405" x="914400" y="6461125"/>
          <p14:tracePt t="26420" x="904875" y="6443663"/>
          <p14:tracePt t="26437" x="904875" y="6434138"/>
          <p14:tracePt t="26439" x="904875" y="6426200"/>
          <p14:tracePt t="26453" x="904875" y="6416675"/>
          <p14:tracePt t="26470" x="904875" y="6407150"/>
          <p14:tracePt t="26493" x="904875" y="6399213"/>
          <p14:tracePt t="26556" x="904875" y="6389688"/>
          <p14:tracePt t="26625" x="904875" y="6380163"/>
          <p14:tracePt t="27207" x="0" y="0"/>
        </p14:tracePtLst>
        <p14:tracePtLst>
          <p14:tracePt t="36651" x="2335213" y="7756525"/>
          <p14:tracePt t="36656" x="2335213" y="7800975"/>
          <p14:tracePt t="36663" x="2344738" y="7837488"/>
          <p14:tracePt t="36680" x="2362200" y="7927975"/>
          <p14:tracePt t="36697" x="2371725" y="7991475"/>
          <p14:tracePt t="36713" x="2371725" y="8035925"/>
          <p14:tracePt t="36730" x="2371725" y="8091488"/>
          <p14:tracePt t="36747" x="2371725" y="8118475"/>
          <p14:tracePt t="36780" x="2362200" y="8189913"/>
          <p14:tracePt t="36813" x="2298700" y="8262938"/>
          <p14:tracePt t="36846" x="2108200" y="8343900"/>
          <p14:tracePt t="36863" x="2036763" y="8380413"/>
          <p14:tracePt t="36880" x="1954213" y="8389938"/>
          <p14:tracePt t="36897" x="1863725" y="8397875"/>
          <p14:tracePt t="36914" x="1828800" y="8397875"/>
          <p14:tracePt t="36930" x="1801813" y="8397875"/>
          <p14:tracePt t="36947" x="1782763" y="8397875"/>
          <p14:tracePt t="36964" x="1755775" y="8326438"/>
          <p14:tracePt t="36980" x="1674813" y="7593013"/>
          <p14:tracePt t="36997" x="1674813" y="6524625"/>
          <p14:tracePt t="36998" x="1682750" y="6299200"/>
          <p14:tracePt t="37013" x="1728788" y="6037263"/>
          <p14:tracePt t="37030" x="1765300" y="5937250"/>
          <p14:tracePt t="37047" x="1809750" y="5883275"/>
          <p14:tracePt t="37063" x="1846263" y="5873750"/>
          <p14:tracePt t="37080" x="1927225" y="5883275"/>
          <p14:tracePt t="37097" x="2017713" y="5927725"/>
          <p14:tracePt t="37113" x="2198688" y="6064250"/>
          <p14:tracePt t="37130" x="2543175" y="6534150"/>
          <p14:tracePt t="37147" x="2697163" y="6815138"/>
          <p14:tracePt t="37149" x="2724150" y="6915150"/>
          <p14:tracePt t="37163" x="2760663" y="7067550"/>
          <p14:tracePt t="37180" x="2770188" y="7150100"/>
          <p14:tracePt t="37197" x="2770188" y="7221538"/>
          <p14:tracePt t="37213" x="2770188" y="7277100"/>
          <p14:tracePt t="37230" x="2751138" y="7321550"/>
          <p14:tracePt t="37232" x="2741613" y="7348538"/>
          <p14:tracePt t="37247" x="2670175" y="7439025"/>
          <p14:tracePt t="37263" x="2587625" y="7519988"/>
          <p14:tracePt t="37280" x="2435225" y="7639050"/>
          <p14:tracePt t="37297" x="2325688" y="7666038"/>
          <p14:tracePt t="37314" x="2225675" y="7673975"/>
          <p14:tracePt t="37330" x="2181225" y="7673975"/>
          <p14:tracePt t="37347" x="2117725" y="7639050"/>
          <p14:tracePt t="37350" x="2090738" y="7602538"/>
          <p14:tracePt t="37363" x="2000250" y="7358063"/>
          <p14:tracePt t="37380" x="1946275" y="6977063"/>
          <p14:tracePt t="37397" x="1990725" y="6697663"/>
          <p14:tracePt t="37413" x="2017713" y="6634163"/>
          <p14:tracePt t="37430" x="2054225" y="6588125"/>
          <p14:tracePt t="37446" x="2090738" y="6561138"/>
          <p14:tracePt t="37463" x="2127250" y="6551613"/>
          <p14:tracePt t="37480" x="2190750" y="6551613"/>
          <p14:tracePt t="37496" x="2254250" y="6607175"/>
          <p14:tracePt t="37513" x="2389188" y="6878638"/>
          <p14:tracePt t="37530" x="2435225" y="7140575"/>
          <p14:tracePt t="37547" x="2425700" y="7402513"/>
          <p14:tracePt t="37563" x="2406650" y="7458075"/>
          <p14:tracePt t="37580" x="2389188" y="7493000"/>
          <p14:tracePt t="37581" x="2379663" y="7512050"/>
          <p14:tracePt t="37597" x="2352675" y="7548563"/>
          <p14:tracePt t="37613" x="2308225" y="7575550"/>
          <p14:tracePt t="37630" x="2262188" y="7583488"/>
          <p14:tracePt t="37647" x="2235200" y="7593013"/>
          <p14:tracePt t="37663" x="2208213" y="7593013"/>
          <p14:tracePt t="37680" x="2181225" y="7583488"/>
          <p14:tracePt t="37697" x="2163763" y="7575550"/>
          <p14:tracePt t="37713" x="2144713" y="7529513"/>
          <p14:tracePt t="37730" x="2135188" y="7475538"/>
          <p14:tracePt t="37746" x="2144713" y="7321550"/>
          <p14:tracePt t="37763" x="2181225" y="7194550"/>
          <p14:tracePt t="37781" x="2235200" y="7050088"/>
          <p14:tracePt t="37797" x="2262188" y="6986588"/>
          <p14:tracePt t="37813" x="2308225" y="6942138"/>
          <p14:tracePt t="37816" x="2325688" y="6932613"/>
          <p14:tracePt t="37830" x="2352675" y="6905625"/>
          <p14:tracePt t="37846" x="2398713" y="6896100"/>
          <p14:tracePt t="37863" x="2479675" y="6905625"/>
          <p14:tracePt t="37881" x="2579688" y="7032625"/>
          <p14:tracePt t="37897" x="2687638" y="7358063"/>
          <p14:tracePt t="37913" x="2679700" y="7539038"/>
          <p14:tracePt t="37930" x="2616200" y="7729538"/>
          <p14:tracePt t="37931" x="2587625" y="7827963"/>
          <p14:tracePt t="37946" x="2525713" y="7937500"/>
          <p14:tracePt t="37963" x="2497138" y="7981950"/>
          <p14:tracePt t="37981" x="2470150" y="8027988"/>
          <p14:tracePt t="37996" x="2462213" y="8035925"/>
          <p14:tracePt t="38013" x="2443163" y="8054975"/>
          <p14:tracePt t="38014" x="2435225" y="8054975"/>
          <p14:tracePt t="38035" x="2425700" y="8054975"/>
          <p14:tracePt t="38046" x="2416175" y="8054975"/>
          <p14:tracePt t="38063" x="2398713" y="8045450"/>
          <p14:tracePt t="38080" x="2371725" y="7981950"/>
          <p14:tracePt t="38096" x="2316163" y="7837488"/>
          <p14:tracePt t="38113" x="2289175" y="7756525"/>
          <p14:tracePt t="38129" x="2262188" y="7693025"/>
          <p14:tracePt t="38146" x="2254250" y="7602538"/>
          <p14:tracePt t="38163" x="2262188" y="7458075"/>
          <p14:tracePt t="38165" x="2271713" y="7348538"/>
          <p14:tracePt t="38180" x="2316163" y="7177088"/>
          <p14:tracePt t="38196" x="2352675" y="7104063"/>
          <p14:tracePt t="38213" x="2389188" y="7050088"/>
          <p14:tracePt t="38230" x="2416175" y="7050088"/>
          <p14:tracePt t="38247" x="2462213" y="7059613"/>
          <p14:tracePt t="38263" x="2497138" y="7104063"/>
          <p14:tracePt t="38280" x="2516188" y="7177088"/>
          <p14:tracePt t="38296" x="2552700" y="7304088"/>
          <p14:tracePt t="38313" x="2552700" y="7358063"/>
          <p14:tracePt t="38329" x="2552700" y="7402513"/>
          <p14:tracePt t="38346" x="2552700" y="7421563"/>
          <p14:tracePt t="38363" x="2552700" y="7448550"/>
          <p14:tracePt t="38473" x="0" y="0"/>
        </p14:tracePtLst>
        <p14:tracePtLst>
          <p14:tracePt t="44331" x="2489200" y="8851900"/>
          <p14:tracePt t="44364" x="2479675" y="8851900"/>
          <p14:tracePt t="44379" x="2470150" y="8851900"/>
          <p14:tracePt t="44400" x="2462213" y="8851900"/>
          <p14:tracePt t="44407" x="2452688" y="8851900"/>
          <p14:tracePt t="44421" x="2443163" y="8851900"/>
          <p14:tracePt t="44443" x="2435225" y="8851900"/>
          <p14:tracePt t="44455" x="2425700" y="8851900"/>
          <p14:tracePt t="44488" x="2371725" y="8851900"/>
          <p14:tracePt t="44505" x="2308225" y="8851900"/>
          <p14:tracePt t="44522" x="2217738" y="8823325"/>
          <p14:tracePt t="44538" x="2144713" y="8788400"/>
          <p14:tracePt t="44555" x="2063750" y="8759825"/>
          <p14:tracePt t="44556" x="2017713" y="8724900"/>
          <p14:tracePt t="44571" x="1900238" y="8634413"/>
          <p14:tracePt t="44588" x="1782763" y="8497888"/>
          <p14:tracePt t="44605" x="1638300" y="8272463"/>
          <p14:tracePt t="44622" x="1574800" y="8135938"/>
          <p14:tracePt t="44638" x="1493838" y="8008938"/>
          <p14:tracePt t="44640" x="1466850" y="7927975"/>
          <p14:tracePt t="44655" x="1393825" y="7800975"/>
          <p14:tracePt t="44672" x="1320800" y="7693025"/>
          <p14:tracePt t="44688" x="1230313" y="7583488"/>
          <p14:tracePt t="44705" x="1185863" y="7548563"/>
          <p14:tracePt t="44721" x="1149350" y="7519988"/>
          <p14:tracePt t="44738" x="1131888" y="7519988"/>
          <p14:tracePt t="44755" x="1104900" y="7512050"/>
          <p14:tracePt t="44772" x="1076325" y="7512050"/>
          <p14:tracePt t="44788" x="1058863" y="7512050"/>
          <p14:tracePt t="44792" x="1041400" y="7512050"/>
          <p14:tracePt t="44805" x="1031875" y="7512050"/>
          <p14:tracePt t="44822" x="1004888" y="7512050"/>
          <p14:tracePt t="44838" x="977900" y="7512050"/>
          <p14:tracePt t="44859" x="968375" y="7512050"/>
          <p14:tracePt t="44872" x="958850" y="7512050"/>
          <p14:tracePt t="44888" x="950913" y="7512050"/>
          <p14:tracePt t="44905" x="941388" y="7512050"/>
          <p14:tracePt t="44922" x="931863" y="7512050"/>
          <p14:tracePt t="45031" x="931863" y="7519988"/>
          <p14:tracePt t="45044" x="941388" y="7529513"/>
          <p14:tracePt t="45052" x="950913" y="7529513"/>
          <p14:tracePt t="45058" x="958850" y="7539038"/>
          <p14:tracePt t="45073" x="977900" y="7548563"/>
          <p14:tracePt t="45088" x="995363" y="7556500"/>
          <p14:tracePt t="45105" x="1031875" y="7575550"/>
          <p14:tracePt t="45107" x="1068388" y="7583488"/>
          <p14:tracePt t="45121" x="1139825" y="7602538"/>
          <p14:tracePt t="45138" x="1203325" y="7610475"/>
          <p14:tracePt t="45155" x="1293813" y="7620000"/>
          <p14:tracePt t="45171" x="1339850" y="7620000"/>
          <p14:tracePt t="45188" x="1420813" y="7620000"/>
          <p14:tracePt t="45205" x="1501775" y="7639050"/>
          <p14:tracePt t="45222" x="1638300" y="7646988"/>
          <p14:tracePt t="45238" x="1909763" y="7673975"/>
          <p14:tracePt t="45255" x="2027238" y="7673975"/>
          <p14:tracePt t="45271" x="2127250" y="7673975"/>
          <p14:tracePt t="45288" x="2208213" y="7673975"/>
          <p14:tracePt t="45304" x="2316163" y="7673975"/>
          <p14:tracePt t="45321" x="2406650" y="7673975"/>
          <p14:tracePt t="45338" x="2489200" y="7673975"/>
          <p14:tracePt t="45339" x="2516188" y="7673975"/>
          <p14:tracePt t="45355" x="2606675" y="7673975"/>
          <p14:tracePt t="45371" x="2670175" y="7673975"/>
          <p14:tracePt t="45388" x="2770188" y="7683500"/>
          <p14:tracePt t="45405" x="2832100" y="7683500"/>
          <p14:tracePt t="45422" x="2905125" y="7683500"/>
          <p14:tracePt t="45438" x="2941638" y="7683500"/>
          <p14:tracePt t="45455" x="2968625" y="7683500"/>
          <p14:tracePt t="45471" x="2995613" y="7683500"/>
          <p14:tracePt t="45488" x="3013075" y="7683500"/>
          <p14:tracePt t="45505" x="3022600" y="7683500"/>
          <p14:tracePt t="45521" x="3041650" y="7683500"/>
          <p14:tracePt t="45538" x="3049588" y="7683500"/>
          <p14:tracePt t="45555" x="3059113" y="7683500"/>
          <p14:tracePt t="45571" x="3068638" y="7683500"/>
          <p14:tracePt t="45711" x="0" y="0"/>
        </p14:tracePtLst>
        <p14:tracePtLst>
          <p14:tracePt t="46226" x="3502025" y="6416675"/>
          <p14:tracePt t="46261" x="3502025" y="6426200"/>
          <p14:tracePt t="46274" x="3502025" y="6434138"/>
          <p14:tracePt t="46287" x="3502025" y="6443663"/>
          <p14:tracePt t="46294" x="3502025" y="6453188"/>
          <p14:tracePt t="46311" x="3502025" y="6470650"/>
          <p14:tracePt t="46327" x="3502025" y="6516688"/>
          <p14:tracePt t="46329" x="3502025" y="6543675"/>
          <p14:tracePt t="46361" x="3511550" y="6670675"/>
          <p14:tracePt t="46364" x="3511550" y="6697663"/>
          <p14:tracePt t="46394" x="3521075" y="6815138"/>
          <p14:tracePt t="46444" x="3575050" y="7096125"/>
          <p14:tracePt t="46446" x="3575050" y="7123113"/>
          <p14:tracePt t="46460" x="3584575" y="7177088"/>
          <p14:tracePt t="46477" x="3584575" y="7194550"/>
          <p14:tracePt t="46493" x="3592513" y="7248525"/>
          <p14:tracePt t="46510" x="3592513" y="7285038"/>
          <p14:tracePt t="46527" x="3611563" y="7348538"/>
          <p14:tracePt t="46544" x="3619500" y="7385050"/>
          <p14:tracePt t="46560" x="3619500" y="7421563"/>
          <p14:tracePt t="46562" x="3619500" y="7429500"/>
          <p14:tracePt t="46577" x="3619500" y="7458075"/>
          <p14:tracePt t="46594" x="3619500" y="7466013"/>
          <p14:tracePt t="46596" x="3619500" y="7485063"/>
          <p14:tracePt t="46611" x="3619500" y="7512050"/>
          <p14:tracePt t="46627" x="3619500" y="7539038"/>
          <p14:tracePt t="46643" x="3619500" y="7575550"/>
          <p14:tracePt t="46660" x="3629025" y="7610475"/>
          <p14:tracePt t="46677" x="3629025" y="7639050"/>
          <p14:tracePt t="46694" x="3629025" y="7666038"/>
          <p14:tracePt t="46710" x="3629025" y="7683500"/>
          <p14:tracePt t="46727" x="3638550" y="7729538"/>
          <p14:tracePt t="46743" x="3648075" y="7737475"/>
          <p14:tracePt t="46760" x="3648075" y="7773988"/>
          <p14:tracePt t="46777" x="3648075" y="7783513"/>
          <p14:tracePt t="46793" x="3648075" y="7791450"/>
          <p14:tracePt t="46810" x="3648075" y="7820025"/>
          <p14:tracePt t="46832" x="3648075" y="7827963"/>
          <p14:tracePt t="46845" x="3648075" y="7837488"/>
          <p14:tracePt t="46878" x="3648075" y="7847013"/>
          <p14:tracePt t="48018" x="3638550" y="7854950"/>
          <p14:tracePt t="48024" x="3629025" y="7864475"/>
          <p14:tracePt t="48031" x="3619500" y="7864475"/>
          <p14:tracePt t="48040" x="3602038" y="7864475"/>
          <p14:tracePt t="48057" x="3538538" y="7883525"/>
          <p14:tracePt t="48060" x="3511550" y="7891463"/>
          <p14:tracePt t="48073" x="3438525" y="7918450"/>
          <p14:tracePt t="48090" x="3367088" y="7927975"/>
          <p14:tracePt t="48094" x="3340100" y="7937500"/>
          <p14:tracePt t="48123" x="3213100" y="7954963"/>
          <p14:tracePt t="48156" x="3086100" y="7974013"/>
          <p14:tracePt t="48190" x="3005138" y="7991475"/>
          <p14:tracePt t="48206" x="2978150" y="7991475"/>
          <p14:tracePt t="48223" x="2951163" y="7991475"/>
          <p14:tracePt t="48239" x="2922588" y="7991475"/>
          <p14:tracePt t="48256" x="2914650" y="7991475"/>
          <p14:tracePt t="48272" x="2878138" y="7981950"/>
          <p14:tracePt t="48289" x="2851150" y="7974013"/>
          <p14:tracePt t="48291" x="2841625" y="7964488"/>
          <p14:tracePt t="48306" x="2832100" y="7945438"/>
          <p14:tracePt t="48322" x="2805113" y="7918450"/>
          <p14:tracePt t="48340" x="2778125" y="7900988"/>
          <p14:tracePt t="48356" x="2770188" y="7883525"/>
          <p14:tracePt t="48373" x="2760663" y="7864475"/>
          <p14:tracePt t="48374" x="2751138" y="7847013"/>
          <p14:tracePt t="48390" x="2741613" y="7837488"/>
          <p14:tracePt t="48406" x="2733675" y="7810500"/>
          <p14:tracePt t="48423" x="2733675" y="7764463"/>
          <p14:tracePt t="48440" x="2733675" y="7747000"/>
          <p14:tracePt t="48458" x="2770188" y="7666038"/>
          <p14:tracePt t="48472" x="2814638" y="7593013"/>
          <p14:tracePt t="48489" x="2860675" y="7519988"/>
          <p14:tracePt t="48506" x="2941638" y="7429500"/>
          <p14:tracePt t="48523" x="2986088" y="7367588"/>
          <p14:tracePt t="48524" x="3013075" y="7348538"/>
          <p14:tracePt t="48539" x="3068638" y="7294563"/>
          <p14:tracePt t="48556" x="3132138" y="7267575"/>
          <p14:tracePt t="48573" x="3213100" y="7231063"/>
          <p14:tracePt t="48589" x="3257550" y="7221538"/>
          <p14:tracePt t="48606" x="3284538" y="7221538"/>
          <p14:tracePt t="48622" x="3321050" y="7221538"/>
          <p14:tracePt t="48641" x="3357563" y="7221538"/>
          <p14:tracePt t="48641" x="3375025" y="7221538"/>
          <p14:tracePt t="48656" x="3421063" y="7231063"/>
          <p14:tracePt t="48672" x="3475038" y="7258050"/>
          <p14:tracePt t="48690" x="3548063" y="7285038"/>
          <p14:tracePt t="48706" x="3592513" y="7312025"/>
          <p14:tracePt t="48723" x="3629025" y="7339013"/>
          <p14:tracePt t="48724" x="3638550" y="7348538"/>
          <p14:tracePt t="48739" x="3648075" y="7367588"/>
          <p14:tracePt t="48756" x="3675063" y="7385050"/>
          <p14:tracePt t="48759" x="3683000" y="7385050"/>
          <p14:tracePt t="48772" x="3702050" y="7394575"/>
          <p14:tracePt t="48789" x="3709988" y="7402513"/>
          <p14:tracePt t="48808" x="3719513" y="7429500"/>
          <p14:tracePt t="48823" x="3729038" y="7448550"/>
          <p14:tracePt t="48839" x="3738563" y="7458075"/>
          <p14:tracePt t="48856" x="3746500" y="7493000"/>
          <p14:tracePt t="48873" x="3756025" y="7529513"/>
          <p14:tracePt t="48890" x="3756025" y="7566025"/>
          <p14:tracePt t="48906" x="3756025" y="7602538"/>
          <p14:tracePt t="48924" x="3738563" y="7673975"/>
          <p14:tracePt t="48939" x="3702050" y="7747000"/>
          <p14:tracePt t="48956" x="3675063" y="7800975"/>
          <p14:tracePt t="48957" x="3665538" y="7837488"/>
          <p14:tracePt t="48973" x="3638550" y="7864475"/>
          <p14:tracePt t="48990" x="3619500" y="7891463"/>
          <p14:tracePt t="49006" x="3592513" y="7918450"/>
          <p14:tracePt t="49024" x="3575050" y="7927975"/>
          <p14:tracePt t="49026" x="3557588" y="7937500"/>
          <p14:tracePt t="49040" x="3538538" y="7945438"/>
          <p14:tracePt t="49056" x="3502025" y="7954963"/>
          <p14:tracePt t="49074" x="3484563" y="7954963"/>
          <p14:tracePt t="49074" x="3465513" y="7954963"/>
          <p14:tracePt t="49089" x="3457575" y="7954963"/>
          <p14:tracePt t="49106" x="3421063" y="7954963"/>
          <p14:tracePt t="49123" x="3375025" y="7954963"/>
          <p14:tracePt t="49139" x="3357563" y="7954963"/>
          <p14:tracePt t="49156" x="3294063" y="7927975"/>
          <p14:tracePt t="49174" x="3276600" y="7918450"/>
          <p14:tracePt t="49190" x="3257550" y="7900988"/>
          <p14:tracePt t="49206" x="3230563" y="7900988"/>
          <p14:tracePt t="49222" x="3222625" y="7891463"/>
          <p14:tracePt t="49239" x="3213100" y="7883525"/>
          <p14:tracePt t="49256" x="3203575" y="7864475"/>
          <p14:tracePt t="49272" x="3194050" y="7837488"/>
          <p14:tracePt t="49289" x="3167063" y="7729538"/>
          <p14:tracePt t="49306" x="3140075" y="7656513"/>
          <p14:tracePt t="49308" x="3140075" y="7639050"/>
          <p14:tracePt t="49322" x="3132138" y="7602538"/>
          <p14:tracePt t="49339" x="3132138" y="7556500"/>
          <p14:tracePt t="49356" x="3159125" y="7502525"/>
          <p14:tracePt t="49373" x="3194050" y="7466013"/>
          <p14:tracePt t="49390" x="3249613" y="7421563"/>
          <p14:tracePt t="49406" x="3276600" y="7412038"/>
          <p14:tracePt t="49423" x="3294063" y="7402513"/>
          <p14:tracePt t="49441" x="3321050" y="7402513"/>
          <p14:tracePt t="49445" x="3340100" y="7402513"/>
          <p14:tracePt t="49456" x="3348038" y="7402513"/>
          <p14:tracePt t="49472" x="3394075" y="7421563"/>
          <p14:tracePt t="49489" x="3411538" y="7429500"/>
          <p14:tracePt t="49506" x="3430588" y="7448550"/>
          <p14:tracePt t="49507" x="3430588" y="7458075"/>
          <p14:tracePt t="49522" x="3448050" y="7466013"/>
          <p14:tracePt t="49539" x="3457575" y="7493000"/>
          <p14:tracePt t="49540" x="3457575" y="7502525"/>
          <p14:tracePt t="49558" x="3465513" y="7529513"/>
          <p14:tracePt t="49572" x="3475038" y="7566025"/>
          <p14:tracePt t="49589" x="3475038" y="7610475"/>
          <p14:tracePt t="49607" x="3475038" y="7666038"/>
          <p14:tracePt t="49622" x="3457575" y="7700963"/>
          <p14:tracePt t="49639" x="3430588" y="7756525"/>
          <p14:tracePt t="49656" x="3403600" y="7791450"/>
          <p14:tracePt t="49672" x="3348038" y="7827963"/>
          <p14:tracePt t="49689" x="3294063" y="7854950"/>
          <p14:tracePt t="49706" x="3240088" y="7874000"/>
          <p14:tracePt t="49722" x="3203575" y="7883525"/>
          <p14:tracePt t="49739" x="3167063" y="7891463"/>
          <p14:tracePt t="49741" x="3149600" y="7891463"/>
          <p14:tracePt t="49756" x="3113088" y="7891463"/>
          <p14:tracePt t="49772" x="3076575" y="7883525"/>
          <p14:tracePt t="49789" x="3049588" y="7864475"/>
          <p14:tracePt t="49806" x="3032125" y="7847013"/>
          <p14:tracePt t="49822" x="3005138" y="7827963"/>
          <p14:tracePt t="49839" x="2995613" y="7827963"/>
          <p14:tracePt t="49856" x="2995613" y="7820025"/>
          <p14:tracePt t="49872" x="2978150" y="7773988"/>
          <p14:tracePt t="49889" x="2968625" y="7729538"/>
          <p14:tracePt t="49905" x="2968625" y="7666038"/>
          <p14:tracePt t="49922" x="2968625" y="7639050"/>
          <p14:tracePt t="49940" x="2968625" y="7602538"/>
          <p14:tracePt t="49956" x="2978150" y="7583488"/>
          <p14:tracePt t="49972" x="3005138" y="7566025"/>
          <p14:tracePt t="49989" x="3049588" y="7539038"/>
          <p14:tracePt t="50006" x="3076575" y="7529513"/>
          <p14:tracePt t="50022" x="3113088" y="7512050"/>
          <p14:tracePt t="50039" x="3140075" y="7512050"/>
          <p14:tracePt t="50056" x="3194050" y="7512050"/>
          <p14:tracePt t="50072" x="3222625" y="7529513"/>
          <p14:tracePt t="50089" x="3249613" y="7556500"/>
          <p14:tracePt t="50106" x="3267075" y="7583488"/>
          <p14:tracePt t="50122" x="3284538" y="7602538"/>
          <p14:tracePt t="50126" x="3294063" y="7610475"/>
          <p14:tracePt t="50140" x="3303588" y="7639050"/>
          <p14:tracePt t="50156" x="3303588" y="7656513"/>
          <p14:tracePt t="50172" x="3313113" y="7693025"/>
          <p14:tracePt t="50189" x="3313113" y="7729538"/>
          <p14:tracePt t="50206" x="3313113" y="7756525"/>
          <p14:tracePt t="50207" x="3303588" y="7773988"/>
          <p14:tracePt t="50222" x="3284538" y="7810500"/>
          <p14:tracePt t="50239" x="3267075" y="7827963"/>
          <p14:tracePt t="50255" x="3230563" y="7854950"/>
          <p14:tracePt t="50272" x="3203575" y="7864475"/>
          <p14:tracePt t="50289" x="3159125" y="7874000"/>
          <p14:tracePt t="50305" x="3132138" y="7874000"/>
          <p14:tracePt t="50322" x="3095625" y="7854950"/>
          <p14:tracePt t="50323" x="3068638" y="7827963"/>
          <p14:tracePt t="50339" x="3013075" y="7764463"/>
          <p14:tracePt t="50356" x="2951163" y="7639050"/>
          <p14:tracePt t="50358" x="2922588" y="7539038"/>
          <p14:tracePt t="50372" x="2887663" y="7367588"/>
          <p14:tracePt t="50389" x="2887663" y="7258050"/>
          <p14:tracePt t="50406" x="2905125" y="7140575"/>
          <p14:tracePt t="50423" x="2932113" y="7096125"/>
          <p14:tracePt t="50440" x="2951163" y="7077075"/>
          <p14:tracePt t="50443" x="2959100" y="7067550"/>
          <p14:tracePt t="50456" x="2986088" y="7059613"/>
          <p14:tracePt t="50472" x="3005138" y="7059613"/>
          <p14:tracePt t="50489" x="3049588" y="7077075"/>
          <p14:tracePt t="50505" x="3086100" y="7104063"/>
          <p14:tracePt t="50523" x="3159125" y="7186613"/>
          <p14:tracePt t="50539" x="3203575" y="7248525"/>
          <p14:tracePt t="50555" x="3222625" y="7294563"/>
          <p14:tracePt t="50557" x="3230563" y="7331075"/>
          <p14:tracePt t="50572" x="3240088" y="7348538"/>
          <p14:tracePt t="50589" x="3249613" y="7385050"/>
          <p14:tracePt t="50605" x="3249613" y="7439025"/>
          <p14:tracePt t="50622" x="3249613" y="7475538"/>
          <p14:tracePt t="50639" x="3240088" y="7539038"/>
          <p14:tracePt t="50655" x="3222625" y="7566025"/>
          <p14:tracePt t="50672" x="3203575" y="7593013"/>
          <p14:tracePt t="50689" x="3149600" y="7602538"/>
          <p14:tracePt t="50705" x="3103563" y="7593013"/>
          <p14:tracePt t="50722" x="3022600" y="7529513"/>
          <p14:tracePt t="50739" x="2995613" y="7502525"/>
          <p14:tracePt t="50743" x="2986088" y="7493000"/>
          <p14:tracePt t="50756" x="2978150" y="7475538"/>
          <p14:tracePt t="50772" x="2968625" y="7475538"/>
          <p14:tracePt t="50789" x="2959100" y="7458075"/>
          <p14:tracePt t="50805" x="2951163" y="7429500"/>
          <p14:tracePt t="50823" x="2951163" y="7412038"/>
          <p14:tracePt t="50839" x="2959100" y="7375525"/>
          <p14:tracePt t="50855" x="2959100" y="7358063"/>
          <p14:tracePt t="50872" x="2995613" y="7348538"/>
          <p14:tracePt t="50889" x="3013075" y="7339013"/>
          <p14:tracePt t="50905" x="3032125" y="7339013"/>
          <p14:tracePt t="50907" x="3041650" y="7339013"/>
          <p14:tracePt t="50922" x="3068638" y="7339013"/>
          <p14:tracePt t="50939" x="3103563" y="7358063"/>
          <p14:tracePt t="50956" x="3149600" y="7394575"/>
          <p14:tracePt t="50972" x="3159125" y="7412038"/>
          <p14:tracePt t="50989" x="3176588" y="7458075"/>
          <p14:tracePt t="51005" x="3186113" y="7493000"/>
          <p14:tracePt t="51022" x="3186113" y="7519988"/>
          <p14:tracePt t="51039" x="3186113" y="7548563"/>
          <p14:tracePt t="51055" x="3186113" y="7575550"/>
          <p14:tracePt t="51072" x="3186113" y="7593013"/>
          <p14:tracePt t="51089" x="3176588" y="7602538"/>
          <p14:tracePt t="51106" x="3167063" y="7610475"/>
          <p14:tracePt t="51122" x="3159125" y="7620000"/>
          <p14:tracePt t="51139" x="3149600" y="7620000"/>
          <p14:tracePt t="51168" x="3140075" y="7620000"/>
          <p14:tracePt t="51182" x="3132138" y="7620000"/>
          <p14:tracePt t="51202" x="3122613" y="7620000"/>
          <p14:tracePt t="51216" x="3113088" y="7620000"/>
          <p14:tracePt t="51230" x="3103563" y="7620000"/>
          <p14:tracePt t="52714" x="0" y="0"/>
        </p14:tracePtLst>
        <p14:tracePtLst>
          <p14:tracePt t="53909" x="1158875" y="7874000"/>
          <p14:tracePt t="54574" x="1166813" y="7874000"/>
          <p14:tracePt t="54590" x="1166813" y="7883525"/>
          <p14:tracePt t="54593" x="1176338" y="7883525"/>
          <p14:tracePt t="54608" x="1185863" y="7891463"/>
          <p14:tracePt t="54624" x="1212850" y="7900988"/>
          <p14:tracePt t="54640" x="1230313" y="7910513"/>
          <p14:tracePt t="54642" x="1239838" y="7910513"/>
          <p14:tracePt t="54657" x="1257300" y="7910513"/>
          <p14:tracePt t="54690" x="1312863" y="7927975"/>
          <p14:tracePt t="54724" x="1403350" y="7945438"/>
          <p14:tracePt t="54757" x="1474788" y="7964488"/>
          <p14:tracePt t="54760" x="1493838" y="7964488"/>
          <p14:tracePt t="54774" x="1520825" y="7974013"/>
          <p14:tracePt t="54790" x="1538288" y="7981950"/>
          <p14:tracePt t="54807" x="1574800" y="7981950"/>
          <p14:tracePt t="54823" x="1638300" y="7991475"/>
          <p14:tracePt t="54840" x="1701800" y="7991475"/>
          <p14:tracePt t="54857" x="1819275" y="8008938"/>
          <p14:tracePt t="54873" x="1873250" y="8008938"/>
          <p14:tracePt t="54875" x="1919288" y="8018463"/>
          <p14:tracePt t="54890" x="1982788" y="8035925"/>
          <p14:tracePt t="54907" x="2044700" y="8035925"/>
          <p14:tracePt t="54923" x="2135188" y="8054975"/>
          <p14:tracePt t="54940" x="2198688" y="8064500"/>
          <p14:tracePt t="54957" x="2262188" y="8072438"/>
          <p14:tracePt t="54958" x="2289175" y="8072438"/>
          <p14:tracePt t="54973" x="2362200" y="8081963"/>
          <p14:tracePt t="54990" x="2416175" y="8091488"/>
          <p14:tracePt t="55007" x="2470150" y="8099425"/>
          <p14:tracePt t="55023" x="2497138" y="8108950"/>
          <p14:tracePt t="55040" x="2533650" y="8118475"/>
          <p14:tracePt t="55057" x="2543175" y="8118475"/>
          <p14:tracePt t="55074" x="2560638" y="8118475"/>
          <p14:tracePt t="55090" x="2579688" y="8118475"/>
          <p14:tracePt t="55107" x="2587625" y="8118475"/>
          <p14:tracePt t="55123" x="2597150" y="8118475"/>
          <p14:tracePt t="55206" x="2597150" y="8126413"/>
          <p14:tracePt t="55295" x="0" y="0"/>
        </p14:tracePtLst>
        <p14:tracePtLst>
          <p14:tracePt t="55764" x="2470150" y="7050088"/>
          <p14:tracePt t="55783" x="2470150" y="7059613"/>
          <p14:tracePt t="55797" x="2462213" y="7067550"/>
          <p14:tracePt t="55818" x="2462213" y="7077075"/>
          <p14:tracePt t="55831" x="2462213" y="7086600"/>
          <p14:tracePt t="55845" x="2462213" y="7096125"/>
          <p14:tracePt t="55852" x="2462213" y="7113588"/>
          <p14:tracePt t="55873" x="2462213" y="7140575"/>
          <p14:tracePt t="55923" x="2479675" y="7248525"/>
          <p14:tracePt t="55940" x="2506663" y="7331075"/>
          <p14:tracePt t="55957" x="2525713" y="7385050"/>
          <p14:tracePt t="55975" x="2533650" y="7448550"/>
          <p14:tracePt t="55978" x="2543175" y="7466013"/>
          <p14:tracePt t="55990" x="2552700" y="7529513"/>
          <p14:tracePt t="56007" x="2560638" y="7556500"/>
          <p14:tracePt t="56023" x="2560638" y="7602538"/>
          <p14:tracePt t="56040" x="2570163" y="7639050"/>
          <p14:tracePt t="56057" x="2570163" y="7683500"/>
          <p14:tracePt t="56073" x="2570163" y="7693025"/>
          <p14:tracePt t="56090" x="2570163" y="7720013"/>
          <p14:tracePt t="56092" x="2579688" y="7737475"/>
          <p14:tracePt t="56107" x="2579688" y="7764463"/>
          <p14:tracePt t="56123" x="2579688" y="7783513"/>
          <p14:tracePt t="56140" x="2579688" y="7820025"/>
          <p14:tracePt t="56157" x="2579688" y="7827963"/>
          <p14:tracePt t="56175" x="2587625" y="7847013"/>
          <p14:tracePt t="56190" x="2587625" y="7891463"/>
          <p14:tracePt t="56206" x="2597150" y="7918450"/>
          <p14:tracePt t="56223" x="2606675" y="7954963"/>
          <p14:tracePt t="56240" x="2606675" y="7964488"/>
          <p14:tracePt t="56256" x="2606675" y="7991475"/>
          <p14:tracePt t="56273" x="2606675" y="8001000"/>
          <p14:tracePt t="56290" x="2606675" y="8008938"/>
          <p14:tracePt t="56306" x="2606675" y="8018463"/>
          <p14:tracePt t="56595" x="2597150" y="8035925"/>
          <p14:tracePt t="56600" x="2597150" y="8045450"/>
          <p14:tracePt t="56606" x="2579688" y="8054975"/>
          <p14:tracePt t="56623" x="2552700" y="8081963"/>
          <p14:tracePt t="56640" x="2497138" y="8118475"/>
          <p14:tracePt t="56656" x="2452688" y="8135938"/>
          <p14:tracePt t="56673" x="2416175" y="8154988"/>
          <p14:tracePt t="56674" x="2398713" y="8162925"/>
          <p14:tracePt t="56706" x="2344738" y="8162925"/>
          <p14:tracePt t="56740" x="2308225" y="8181975"/>
          <p14:tracePt t="56773" x="2281238" y="8181975"/>
          <p14:tracePt t="56790" x="2271713" y="8181975"/>
          <p14:tracePt t="56806" x="2271713" y="8172450"/>
          <p14:tracePt t="56823" x="2262188" y="8172450"/>
          <p14:tracePt t="56839" x="2254250" y="8145463"/>
          <p14:tracePt t="56856" x="2244725" y="8108950"/>
          <p14:tracePt t="56873" x="2225675" y="8054975"/>
          <p14:tracePt t="56890" x="2225675" y="7981950"/>
          <p14:tracePt t="56906" x="2225675" y="7927975"/>
          <p14:tracePt t="56908" x="2225675" y="7900988"/>
          <p14:tracePt t="56923" x="2225675" y="7847013"/>
          <p14:tracePt t="56940" x="2244725" y="7810500"/>
          <p14:tracePt t="56956" x="2289175" y="7773988"/>
          <p14:tracePt t="56973" x="2316163" y="7756525"/>
          <p14:tracePt t="56989" x="2362200" y="7747000"/>
          <p14:tracePt t="56991" x="2371725" y="7747000"/>
          <p14:tracePt t="57007" x="2406650" y="7747000"/>
          <p14:tracePt t="57025" x="2452688" y="7764463"/>
          <p14:tracePt t="57027" x="2470150" y="7791450"/>
          <p14:tracePt t="57040" x="2525713" y="7827963"/>
          <p14:tracePt t="57056" x="2543175" y="7854950"/>
          <p14:tracePt t="57058" x="2543175" y="7874000"/>
          <p14:tracePt t="57073" x="2552700" y="7891463"/>
          <p14:tracePt t="57090" x="2560638" y="7900988"/>
          <p14:tracePt t="57106" x="2570163" y="7918450"/>
          <p14:tracePt t="57123" x="2579688" y="7937500"/>
          <p14:tracePt t="57140" x="2579688" y="7954963"/>
          <p14:tracePt t="57142" x="2579688" y="7974013"/>
          <p14:tracePt t="57156" x="2570163" y="8008938"/>
          <p14:tracePt t="57173" x="2552700" y="8045450"/>
          <p14:tracePt t="57190" x="2525713" y="8108950"/>
          <p14:tracePt t="57206" x="2506663" y="8135938"/>
          <p14:tracePt t="57223" x="2479675" y="8145463"/>
          <p14:tracePt t="57240" x="2435225" y="8181975"/>
          <p14:tracePt t="57256" x="2406650" y="8189913"/>
          <p14:tracePt t="57273" x="2371725" y="8199438"/>
          <p14:tracePt t="57290" x="2352675" y="8208963"/>
          <p14:tracePt t="57306" x="2316163" y="8208963"/>
          <p14:tracePt t="57323" x="2298700" y="8208963"/>
          <p14:tracePt t="57339" x="2289175" y="8208963"/>
          <p14:tracePt t="57341" x="2271713" y="8199438"/>
          <p14:tracePt t="57356" x="2244725" y="8135938"/>
          <p14:tracePt t="57373" x="2208213" y="8064500"/>
          <p14:tracePt t="57389" x="2190750" y="8001000"/>
          <p14:tracePt t="57406" x="2181225" y="7981950"/>
          <p14:tracePt t="57423" x="2181225" y="7954963"/>
          <p14:tracePt t="57440" x="2181225" y="7945438"/>
          <p14:tracePt t="57456" x="2181225" y="7927975"/>
          <p14:tracePt t="57473" x="2190750" y="7918450"/>
          <p14:tracePt t="57490" x="2208213" y="7910513"/>
          <p14:tracePt t="57506" x="2225675" y="7910513"/>
          <p14:tracePt t="57523" x="2244725" y="7910513"/>
          <p14:tracePt t="57540" x="2271713" y="7910513"/>
          <p14:tracePt t="57556" x="2289175" y="7918450"/>
          <p14:tracePt t="57573" x="2308225" y="7927975"/>
          <p14:tracePt t="57589" x="2335213" y="7954963"/>
          <p14:tracePt t="57606" x="2344738" y="7974013"/>
          <p14:tracePt t="57623" x="2362200" y="8027988"/>
          <p14:tracePt t="57640" x="2371725" y="8064500"/>
          <p14:tracePt t="57644" x="2371725" y="8072438"/>
          <p14:tracePt t="57656" x="2371725" y="8091488"/>
          <p14:tracePt t="57673" x="2371725" y="8108950"/>
          <p14:tracePt t="57689" x="2371725" y="8118475"/>
          <p14:tracePt t="57692" x="2371725" y="8126413"/>
          <p14:tracePt t="57712" x="2371725" y="8135938"/>
          <p14:tracePt t="57724" x="2371725" y="8145463"/>
          <p14:tracePt t="57739" x="2371725" y="8154988"/>
          <p14:tracePt t="57756" x="2371725" y="8162925"/>
          <p14:tracePt t="57979" x="0" y="0"/>
        </p14:tracePtLst>
      </p14:laserTraceLst>
    </p:ext>
  </p:extLs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ガウスマルコフの定理</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91</a:t>
            </a:fld>
            <a:endParaRPr lang="en-US" altLang="ja-JP" dirty="0"/>
          </a:p>
        </p:txBody>
      </p:sp>
      <p:sp>
        <p:nvSpPr>
          <p:cNvPr id="7" name="テキスト ボックス 6"/>
          <p:cNvSpPr txBox="1"/>
          <p:nvPr/>
        </p:nvSpPr>
        <p:spPr>
          <a:xfrm>
            <a:off x="662453" y="1682763"/>
            <a:ext cx="15376583" cy="1077218"/>
          </a:xfrm>
          <a:prstGeom prst="rect">
            <a:avLst/>
          </a:prstGeom>
          <a:noFill/>
          <a:ln>
            <a:solidFill>
              <a:schemeClr val="accent4"/>
            </a:solidFill>
          </a:ln>
        </p:spPr>
        <p:txBody>
          <a:bodyPr wrap="square" rtlCol="0">
            <a:spAutoFit/>
          </a:bodyPr>
          <a:lstStyle/>
          <a:p>
            <a:pPr fontAlgn="base">
              <a:spcBef>
                <a:spcPct val="0"/>
              </a:spcBef>
              <a:spcAft>
                <a:spcPct val="0"/>
              </a:spcAft>
            </a:pPr>
            <a:r>
              <a:rPr lang="ja-JP" altLang="en-US" sz="3200" dirty="0" smtClean="0">
                <a:solidFill>
                  <a:srgbClr val="000000"/>
                </a:solidFill>
                <a:latin typeface="+mj-ea"/>
                <a:ea typeface="+mj-ea"/>
              </a:rPr>
              <a:t>線形統計モデルにおいて、最小二乗法により求められた推定量は、以下の仮定を満たしている場合、</a:t>
            </a:r>
            <a:r>
              <a:rPr lang="en-US" altLang="ja-JP" sz="3200" dirty="0" smtClean="0">
                <a:solidFill>
                  <a:srgbClr val="000000"/>
                </a:solidFill>
                <a:latin typeface="+mj-ea"/>
                <a:ea typeface="+mj-ea"/>
              </a:rPr>
              <a:t>BLUE</a:t>
            </a:r>
            <a:r>
              <a:rPr lang="ja-JP" altLang="en-US" sz="3200" dirty="0" smtClean="0">
                <a:solidFill>
                  <a:srgbClr val="000000"/>
                </a:solidFill>
                <a:latin typeface="+mj-ea"/>
                <a:ea typeface="+mj-ea"/>
              </a:rPr>
              <a:t>となる</a:t>
            </a:r>
            <a:r>
              <a:rPr lang="en-US" altLang="ja-JP" sz="3200" dirty="0" smtClean="0">
                <a:solidFill>
                  <a:srgbClr val="000000"/>
                </a:solidFill>
                <a:latin typeface="+mj-ea"/>
                <a:ea typeface="+mj-ea"/>
              </a:rPr>
              <a:t>.</a:t>
            </a:r>
          </a:p>
        </p:txBody>
      </p:sp>
      <p:graphicFrame>
        <p:nvGraphicFramePr>
          <p:cNvPr id="136" name="表 135"/>
          <p:cNvGraphicFramePr>
            <a:graphicFrameLocks noGrp="1"/>
          </p:cNvGraphicFramePr>
          <p:nvPr>
            <p:extLst>
              <p:ext uri="{D42A27DB-BD31-4B8C-83A1-F6EECF244321}">
                <p14:modId xmlns:p14="http://schemas.microsoft.com/office/powerpoint/2010/main" val="3107612332"/>
              </p:ext>
            </p:extLst>
          </p:nvPr>
        </p:nvGraphicFramePr>
        <p:xfrm>
          <a:off x="1762744" y="3522555"/>
          <a:ext cx="13176000" cy="2804160"/>
        </p:xfrm>
        <a:graphic>
          <a:graphicData uri="http://schemas.openxmlformats.org/drawingml/2006/table">
            <a:tbl>
              <a:tblPr firstRow="1" bandRow="1">
                <a:tableStyleId>{5C22544A-7EE6-4342-B048-85BDC9FD1C3A}</a:tableStyleId>
              </a:tblPr>
              <a:tblGrid>
                <a:gridCol w="4788000">
                  <a:extLst>
                    <a:ext uri="{9D8B030D-6E8A-4147-A177-3AD203B41FA5}">
                      <a16:colId xmlns="" xmlns:a16="http://schemas.microsoft.com/office/drawing/2014/main" val="20000"/>
                    </a:ext>
                  </a:extLst>
                </a:gridCol>
                <a:gridCol w="8388000">
                  <a:extLst>
                    <a:ext uri="{9D8B030D-6E8A-4147-A177-3AD203B41FA5}">
                      <a16:colId xmlns="" xmlns:a16="http://schemas.microsoft.com/office/drawing/2014/main" val="20001"/>
                    </a:ext>
                  </a:extLst>
                </a:gridCol>
              </a:tblGrid>
              <a:tr h="370840">
                <a:tc>
                  <a:txBody>
                    <a:bodyPr/>
                    <a:lstStyle/>
                    <a:p>
                      <a:r>
                        <a:rPr kumimoji="1" lang="ja-JP" altLang="en-US" sz="3200" b="1" dirty="0" smtClean="0"/>
                        <a:t>項目</a:t>
                      </a:r>
                      <a:endParaRPr kumimoji="1" lang="ja-JP" altLang="en-US" sz="3200" b="1" dirty="0"/>
                    </a:p>
                  </a:txBody>
                  <a:tcPr/>
                </a:tc>
                <a:tc>
                  <a:txBody>
                    <a:bodyPr/>
                    <a:lstStyle/>
                    <a:p>
                      <a:r>
                        <a:rPr kumimoji="1" lang="ja-JP" altLang="en-US" sz="3200" b="1" dirty="0" smtClean="0"/>
                        <a:t>概要</a:t>
                      </a:r>
                      <a:endParaRPr kumimoji="1" lang="ja-JP" altLang="en-US" sz="3200" b="1" dirty="0"/>
                    </a:p>
                  </a:txBody>
                  <a:tcPr/>
                </a:tc>
                <a:extLst>
                  <a:ext uri="{0D108BD9-81ED-4DB2-BD59-A6C34878D82A}">
                    <a16:rowId xmlns="" xmlns:a16="http://schemas.microsoft.com/office/drawing/2014/main" val="10000"/>
                  </a:ext>
                </a:extLst>
              </a:tr>
              <a:tr h="370840">
                <a:tc>
                  <a:txBody>
                    <a:bodyPr/>
                    <a:lstStyle/>
                    <a:p>
                      <a:r>
                        <a:rPr kumimoji="1" lang="ja-JP" altLang="en-US" sz="3200" b="1" dirty="0" smtClean="0"/>
                        <a:t>仮定①：均一分散</a:t>
                      </a:r>
                      <a:endParaRPr kumimoji="1" lang="ja-JP" altLang="en-US" sz="3200" b="1" dirty="0"/>
                    </a:p>
                  </a:txBody>
                  <a:tcPr/>
                </a:tc>
                <a:tc>
                  <a:txBody>
                    <a:bodyPr/>
                    <a:lstStyle/>
                    <a:p>
                      <a:r>
                        <a:rPr kumimoji="1" lang="ja-JP" altLang="en-US" sz="3200" b="1" dirty="0" smtClean="0"/>
                        <a:t>誤差項の分散が均一であること。</a:t>
                      </a:r>
                      <a:endParaRPr kumimoji="1" lang="ja-JP" altLang="en-US" sz="3200" b="1" dirty="0"/>
                    </a:p>
                  </a:txBody>
                  <a:tcPr/>
                </a:tc>
                <a:extLst>
                  <a:ext uri="{0D108BD9-81ED-4DB2-BD59-A6C34878D82A}">
                    <a16:rowId xmlns="" xmlns:a16="http://schemas.microsoft.com/office/drawing/2014/main" val="10001"/>
                  </a:ext>
                </a:extLst>
              </a:tr>
              <a:tr h="370840">
                <a:tc>
                  <a:txBody>
                    <a:bodyPr/>
                    <a:lstStyle/>
                    <a:p>
                      <a:r>
                        <a:rPr kumimoji="1" lang="ja-JP" altLang="en-US" sz="3200" b="1" dirty="0" smtClean="0"/>
                        <a:t>仮定②：共分散ゼロ</a:t>
                      </a:r>
                      <a:endParaRPr kumimoji="1" lang="ja-JP" altLang="en-US" sz="3200" b="1" dirty="0"/>
                    </a:p>
                  </a:txBody>
                  <a:tcPr/>
                </a:tc>
                <a:tc>
                  <a:txBody>
                    <a:bodyPr/>
                    <a:lstStyle/>
                    <a:p>
                      <a:r>
                        <a:rPr kumimoji="1" lang="ja-JP" altLang="en-US" sz="3200" b="1" dirty="0" smtClean="0"/>
                        <a:t>誤差項の間どうしで相関が無いこと。</a:t>
                      </a:r>
                      <a:endParaRPr kumimoji="1" lang="ja-JP" altLang="en-US" sz="3200" b="1" dirty="0"/>
                    </a:p>
                  </a:txBody>
                  <a:tcPr/>
                </a:tc>
                <a:extLst>
                  <a:ext uri="{0D108BD9-81ED-4DB2-BD59-A6C34878D82A}">
                    <a16:rowId xmlns="" xmlns:a16="http://schemas.microsoft.com/office/drawing/2014/main" val="10002"/>
                  </a:ext>
                </a:extLst>
              </a:tr>
              <a:tr h="370840">
                <a:tc>
                  <a:txBody>
                    <a:bodyPr/>
                    <a:lstStyle/>
                    <a:p>
                      <a:r>
                        <a:rPr kumimoji="1" lang="ja-JP" altLang="en-US" sz="3200" b="1" dirty="0" smtClean="0"/>
                        <a:t>仮定③：説明変数と誤差が無相関</a:t>
                      </a:r>
                      <a:endParaRPr kumimoji="1" lang="ja-JP" altLang="en-US" sz="3200" b="1" dirty="0"/>
                    </a:p>
                  </a:txBody>
                  <a:tcPr/>
                </a:tc>
                <a:tc>
                  <a:txBody>
                    <a:bodyPr/>
                    <a:lstStyle/>
                    <a:p>
                      <a:r>
                        <a:rPr kumimoji="1" lang="ja-JP" altLang="en-US" sz="3200" b="1" dirty="0" smtClean="0"/>
                        <a:t>誤差項と説明変数の間で相関が無いこと。</a:t>
                      </a:r>
                      <a:endParaRPr kumimoji="1" lang="ja-JP" altLang="en-US" sz="3200" b="1" dirty="0"/>
                    </a:p>
                  </a:txBody>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568650370"/>
      </p:ext>
    </p:extLst>
  </p:cSld>
  <p:clrMapOvr>
    <a:masterClrMapping/>
  </p:clrMapOvr>
  <mc:AlternateContent xmlns:mc="http://schemas.openxmlformats.org/markup-compatibility/2006" xmlns:p14="http://schemas.microsoft.com/office/powerpoint/2010/main">
    <mc:Choice Requires="p14">
      <p:transition spd="slow" p14:dur="2000" advTm="69294"/>
    </mc:Choice>
    <mc:Fallback xmlns="">
      <p:transition spd="slow" advTm="69294"/>
    </mc:Fallback>
  </mc:AlternateContent>
  <p:timing>
    <p:tnLst>
      <p:par>
        <p:cTn id="1" dur="indefinite" restart="never" nodeType="tmRoot"/>
      </p:par>
    </p:tnLst>
  </p:timing>
  <p:extLst mod="1">
    <p:ext uri="{3A86A75C-4F4B-4683-9AE1-C65F6400EC91}">
      <p14:laserTraceLst xmlns:p14="http://schemas.microsoft.com/office/powerpoint/2010/main">
        <p14:tracePtLst>
          <p14:tracePt t="3170" x="10407650" y="7131050"/>
          <p14:tracePt t="3176" x="10398125" y="7150100"/>
          <p14:tracePt t="3182" x="10390188" y="7167563"/>
          <p14:tracePt t="3196" x="10353675" y="7204075"/>
          <p14:tracePt t="3213" x="10307638" y="7248525"/>
          <p14:tracePt t="3229" x="10199688" y="7277100"/>
          <p14:tracePt t="3245" x="10036175" y="7339013"/>
          <p14:tracePt t="3279" x="9439275" y="7448550"/>
          <p14:tracePt t="3313" x="8869363" y="7421563"/>
          <p14:tracePt t="3363" x="8353425" y="6905625"/>
          <p14:tracePt t="3379" x="8308975" y="6732588"/>
          <p14:tracePt t="3381" x="8280400" y="6642100"/>
          <p14:tracePt t="3395" x="8235950" y="6434138"/>
          <p14:tracePt t="3412" x="8189913" y="6154738"/>
          <p14:tracePt t="3429" x="8135938" y="5665788"/>
          <p14:tracePt t="3445" x="8118475" y="5357813"/>
          <p14:tracePt t="3462" x="8181975" y="5130800"/>
          <p14:tracePt t="3479" x="8362950" y="4941888"/>
          <p14:tracePt t="3495" x="8624888" y="4887913"/>
          <p14:tracePt t="3512" x="9131300" y="4941888"/>
          <p14:tracePt t="3529" x="9421813" y="4949825"/>
          <p14:tracePt t="3545" x="9747250" y="4949825"/>
          <p14:tracePt t="3547" x="9910763" y="4914900"/>
          <p14:tracePt t="3562" x="10190163" y="4814888"/>
          <p14:tracePt t="3579" x="10498138" y="4697413"/>
          <p14:tracePt t="3581" x="10588625" y="4651375"/>
          <p14:tracePt t="3595" x="10725150" y="4651375"/>
          <p14:tracePt t="3612" x="10852150" y="4670425"/>
          <p14:tracePt t="3628" x="11068050" y="4741863"/>
          <p14:tracePt t="3645" x="11177588" y="4795838"/>
          <p14:tracePt t="3662" x="11249025" y="4824413"/>
          <p14:tracePt t="3679" x="11368088" y="4878388"/>
          <p14:tracePt t="3695" x="11458575" y="4932363"/>
          <p14:tracePt t="3712" x="11791950" y="5276850"/>
          <p14:tracePt t="3729" x="12072938" y="5746750"/>
          <p14:tracePt t="3745" x="12236450" y="6154738"/>
          <p14:tracePt t="3762" x="12290425" y="6335713"/>
          <p14:tracePt t="3779" x="12317413" y="6416675"/>
          <p14:tracePt t="3781" x="12326938" y="6453188"/>
          <p14:tracePt t="3795" x="12336463" y="6524625"/>
          <p14:tracePt t="3812" x="12336463" y="6624638"/>
          <p14:tracePt t="3828" x="12326938" y="6859588"/>
          <p14:tracePt t="3845" x="12290425" y="7086600"/>
          <p14:tracePt t="3862" x="12145963" y="7466013"/>
          <p14:tracePt t="3879" x="12028488" y="7656513"/>
          <p14:tracePt t="3895" x="11928475" y="7791450"/>
          <p14:tracePt t="3897" x="11874500" y="7837488"/>
          <p14:tracePt t="3912" x="11784013" y="7927975"/>
          <p14:tracePt t="3929" x="11701463" y="7964488"/>
          <p14:tracePt t="3945" x="11520488" y="8027988"/>
          <p14:tracePt t="3962" x="11285538" y="8054975"/>
          <p14:tracePt t="3978" x="10796588" y="8072438"/>
          <p14:tracePt t="3995" x="10490200" y="8035925"/>
          <p14:tracePt t="4012" x="10226675" y="7974013"/>
          <p14:tracePt t="4013" x="10109200" y="7937500"/>
          <p14:tracePt t="4028" x="9955213" y="7854950"/>
          <p14:tracePt t="4045" x="9720263" y="7720013"/>
          <p14:tracePt t="4062" x="9429750" y="7448550"/>
          <p14:tracePt t="4079" x="9248775" y="7177088"/>
          <p14:tracePt t="4095" x="9050338" y="6778625"/>
          <p14:tracePt t="4112" x="8977313" y="6624638"/>
          <p14:tracePt t="4128" x="8959850" y="6588125"/>
          <p14:tracePt t="4130" x="8959850" y="6580188"/>
          <p14:tracePt t="4145" x="8959850" y="6543675"/>
          <p14:tracePt t="4162" x="8959850" y="6507163"/>
          <p14:tracePt t="4164" x="8969375" y="6480175"/>
          <p14:tracePt t="4179" x="9005888" y="6389688"/>
          <p14:tracePt t="4195" x="9123363" y="6145213"/>
          <p14:tracePt t="4212" x="9304338" y="5827713"/>
          <p14:tracePt t="4228" x="9502775" y="5673725"/>
          <p14:tracePt t="4245" x="9720263" y="5556250"/>
          <p14:tracePt t="4247" x="9847263" y="5529263"/>
          <p14:tracePt t="4262" x="10091738" y="5438775"/>
          <p14:tracePt t="4278" x="10461625" y="5330825"/>
          <p14:tracePt t="4295" x="11041063" y="5203825"/>
          <p14:tracePt t="4312" x="11368088" y="5194300"/>
          <p14:tracePt t="4330" x="11657013" y="5276850"/>
          <p14:tracePt t="4345" x="11747500" y="5340350"/>
          <p14:tracePt t="4362" x="11837988" y="5384800"/>
          <p14:tracePt t="4363" x="11882438" y="5421313"/>
          <p14:tracePt t="4378" x="11945938" y="5465763"/>
          <p14:tracePt t="4395" x="12045950" y="5556250"/>
          <p14:tracePt t="4412" x="12182475" y="5746750"/>
          <p14:tracePt t="4428" x="12263438" y="5891213"/>
          <p14:tracePt t="4445" x="12344400" y="6108700"/>
          <p14:tracePt t="4462" x="12353925" y="6262688"/>
          <p14:tracePt t="4478" x="12344400" y="6480175"/>
          <p14:tracePt t="4495" x="12253913" y="6796088"/>
          <p14:tracePt t="4512" x="12172950" y="6977063"/>
          <p14:tracePt t="4528" x="11891963" y="7385050"/>
          <p14:tracePt t="4545" x="11674475" y="7639050"/>
          <p14:tracePt t="4563" x="11485563" y="7827963"/>
          <p14:tracePt t="4578" x="11376025" y="7900988"/>
          <p14:tracePt t="4595" x="11222038" y="7945438"/>
          <p14:tracePt t="4598" x="11114088" y="7945438"/>
          <p14:tracePt t="4612" x="10833100" y="7918450"/>
          <p14:tracePt t="4628" x="10480675" y="7773988"/>
          <p14:tracePt t="4645" x="9937750" y="7466013"/>
          <p14:tracePt t="4662" x="9683750" y="7240588"/>
          <p14:tracePt t="4679" x="9331325" y="6751638"/>
          <p14:tracePt t="4695" x="9167813" y="6461125"/>
          <p14:tracePt t="4711" x="9023350" y="6199188"/>
          <p14:tracePt t="4713" x="8959850" y="6045200"/>
          <p14:tracePt t="4728" x="8859838" y="5729288"/>
          <p14:tracePt t="4745" x="8815388" y="5457825"/>
          <p14:tracePt t="4762" x="8832850" y="5176838"/>
          <p14:tracePt t="4778" x="8886825" y="5005388"/>
          <p14:tracePt t="4795" x="9005888" y="4878388"/>
          <p14:tracePt t="4812" x="9104313" y="4824413"/>
          <p14:tracePt t="4828" x="9277350" y="4787900"/>
          <p14:tracePt t="4830" x="9402763" y="4768850"/>
          <p14:tracePt t="4845" x="9729788" y="4778375"/>
          <p14:tracePt t="4862" x="10190163" y="4941888"/>
          <p14:tracePt t="4878" x="10733088" y="5303838"/>
          <p14:tracePt t="4895" x="10914063" y="5475288"/>
          <p14:tracePt t="4911" x="11087100" y="5683250"/>
          <p14:tracePt t="4928" x="11285538" y="5991225"/>
          <p14:tracePt t="4945" x="11403013" y="6172200"/>
          <p14:tracePt t="4948" x="11439525" y="6253163"/>
          <p14:tracePt t="4962" x="11493500" y="6380163"/>
          <p14:tracePt t="4978" x="11512550" y="6461125"/>
          <p14:tracePt t="4995" x="11512550" y="6634163"/>
          <p14:tracePt t="5012" x="11403013" y="6878638"/>
          <p14:tracePt t="5028" x="11104563" y="7348538"/>
          <p14:tracePt t="5045" x="10852150" y="7593013"/>
          <p14:tracePt t="5062" x="10615613" y="7764463"/>
          <p14:tracePt t="5078" x="10326688" y="7864475"/>
          <p14:tracePt t="5095" x="10126663" y="7874000"/>
          <p14:tracePt t="5111" x="9847263" y="7827963"/>
          <p14:tracePt t="5128" x="9666288" y="7764463"/>
          <p14:tracePt t="5145" x="9475788" y="7639050"/>
          <p14:tracePt t="5162" x="9394825" y="7575550"/>
          <p14:tracePt t="5178" x="9339263" y="7512050"/>
          <p14:tracePt t="5179" x="9321800" y="7466013"/>
          <p14:tracePt t="5196" x="9267825" y="7394575"/>
          <p14:tracePt t="5211" x="9240838" y="7321550"/>
          <p14:tracePt t="5228" x="9186863" y="7177088"/>
          <p14:tracePt t="5245" x="9150350" y="7067550"/>
          <p14:tracePt t="5262" x="9131300" y="6969125"/>
          <p14:tracePt t="5278" x="9131300" y="6878638"/>
          <p14:tracePt t="5295" x="9131300" y="6761163"/>
          <p14:tracePt t="5296" x="9158288" y="6678613"/>
          <p14:tracePt t="5311" x="9204325" y="6580188"/>
          <p14:tracePt t="5328" x="9277350" y="6453188"/>
          <p14:tracePt t="5345" x="9512300" y="6145213"/>
          <p14:tracePt t="5361" x="9820275" y="5819775"/>
          <p14:tracePt t="5378" x="10145713" y="5565775"/>
          <p14:tracePt t="5380" x="10280650" y="5502275"/>
          <p14:tracePt t="5394" x="10461625" y="5475288"/>
          <p14:tracePt t="5411" x="10625138" y="5529263"/>
          <p14:tracePt t="5414" x="10688638" y="5602288"/>
          <p14:tracePt t="5430" x="10860088" y="5837238"/>
          <p14:tracePt t="5445" x="11033125" y="6226175"/>
          <p14:tracePt t="5461" x="11077575" y="6651625"/>
          <p14:tracePt t="5479" x="11060113" y="6832600"/>
          <p14:tracePt t="5482" x="11033125" y="6915150"/>
          <p14:tracePt t="5495" x="10969625" y="7059613"/>
          <p14:tracePt t="5511" x="10887075" y="7140575"/>
          <p14:tracePt t="5529" x="10769600" y="7258050"/>
          <p14:tracePt t="5531" x="10698163" y="7321550"/>
          <p14:tracePt t="5544" x="10552113" y="7412038"/>
          <p14:tracePt t="5561" x="10398125" y="7475538"/>
          <p14:tracePt t="5578" x="10217150" y="7539038"/>
          <p14:tracePt t="5594" x="10155238" y="7548563"/>
          <p14:tracePt t="5613" x="10082213" y="7548563"/>
          <p14:tracePt t="5628" x="9991725" y="7502525"/>
          <p14:tracePt t="5645" x="9883775" y="7429500"/>
          <p14:tracePt t="5647" x="9801225" y="7348538"/>
          <p14:tracePt t="5661" x="9620250" y="7096125"/>
          <p14:tracePt t="5678" x="9512300" y="6915150"/>
          <p14:tracePt t="5803" x="0" y="0"/>
        </p14:tracePtLst>
        <p14:tracePtLst>
          <p14:tracePt t="21800" x="4733925" y="6524625"/>
          <p14:tracePt t="21806" x="4733925" y="6543675"/>
          <p14:tracePt t="21813" x="4714875" y="6570663"/>
          <p14:tracePt t="21820" x="4706938" y="6597650"/>
          <p14:tracePt t="21837" x="4643438" y="6678613"/>
          <p14:tracePt t="21853" x="4308475" y="6942138"/>
          <p14:tracePt t="21870" x="3873500" y="7231063"/>
          <p14:tracePt t="21888" x="3494088" y="7466013"/>
          <p14:tracePt t="21920" x="3222625" y="7539038"/>
          <p14:tracePt t="21925" x="3159125" y="7556500"/>
          <p14:tracePt t="21954" x="2905125" y="7529513"/>
          <p14:tracePt t="21956" x="2851150" y="7502525"/>
          <p14:tracePt t="21987" x="2714625" y="7458075"/>
          <p14:tracePt t="22003" x="2679700" y="7439025"/>
          <p14:tracePt t="22020" x="2670175" y="7429500"/>
          <p14:tracePt t="22218" x="2624138" y="7429500"/>
          <p14:tracePt t="22224" x="2497138" y="7429500"/>
          <p14:tracePt t="22232" x="2298700" y="7421563"/>
          <p14:tracePt t="22238" x="1946275" y="7304088"/>
          <p14:tracePt t="22255" x="1366838" y="7067550"/>
          <p14:tracePt t="22272" x="1022350" y="6878638"/>
          <p14:tracePt t="22288" x="868363" y="6769100"/>
          <p14:tracePt t="22322" x="633413" y="6507163"/>
          <p14:tracePt t="22355" x="560388" y="6380163"/>
          <p14:tracePt t="22390" x="552450" y="6316663"/>
          <p14:tracePt t="22405" x="588963" y="6272213"/>
          <p14:tracePt t="22422" x="623888" y="6235700"/>
          <p14:tracePt t="22438" x="706438" y="6189663"/>
          <p14:tracePt t="22455" x="769938" y="6181725"/>
          <p14:tracePt t="22471" x="985838" y="6208713"/>
          <p14:tracePt t="22488" x="1222375" y="6389688"/>
          <p14:tracePt t="22505" x="1474788" y="6805613"/>
          <p14:tracePt t="22521" x="1511300" y="7032625"/>
          <p14:tracePt t="22538" x="1484313" y="7221538"/>
          <p14:tracePt t="22540" x="1466850" y="7267575"/>
          <p14:tracePt t="22556" x="1420813" y="7339013"/>
          <p14:tracePt t="22572" x="1339850" y="7394575"/>
          <p14:tracePt t="22588" x="1230313" y="7448550"/>
          <p14:tracePt t="22605" x="1131888" y="7458075"/>
          <p14:tracePt t="22622" x="995363" y="7458075"/>
          <p14:tracePt t="22638" x="931863" y="7421563"/>
          <p14:tracePt t="22655" x="868363" y="7385050"/>
          <p14:tracePt t="22656" x="841375" y="7358063"/>
          <p14:tracePt t="22671" x="769938" y="7258050"/>
          <p14:tracePt t="22689" x="714375" y="7140575"/>
          <p14:tracePt t="22690" x="696913" y="7077075"/>
          <p14:tracePt t="22706" x="669925" y="6977063"/>
          <p14:tracePt t="22721" x="669925" y="6842125"/>
          <p14:tracePt t="22739" x="760413" y="6551613"/>
          <p14:tracePt t="22755" x="823913" y="6399213"/>
          <p14:tracePt t="22772" x="887413" y="6308725"/>
          <p14:tracePt t="22788" x="950913" y="6226175"/>
          <p14:tracePt t="22804" x="995363" y="6208713"/>
          <p14:tracePt t="22822" x="1076325" y="6208713"/>
          <p14:tracePt t="22838" x="1212850" y="6308725"/>
          <p14:tracePt t="22842" x="1285875" y="6407150"/>
          <p14:tracePt t="22855" x="1384300" y="6670675"/>
          <p14:tracePt t="22871" x="1420813" y="6859588"/>
          <p14:tracePt t="22889" x="1420813" y="7013575"/>
          <p14:tracePt t="22890" x="1420813" y="7067550"/>
          <p14:tracePt t="22905" x="1403350" y="7131050"/>
          <p14:tracePt t="22921" x="1376363" y="7177088"/>
          <p14:tracePt t="22938" x="1339850" y="7213600"/>
          <p14:tracePt t="22956" x="1303338" y="7221538"/>
          <p14:tracePt t="22973" x="1230313" y="7204075"/>
          <p14:tracePt t="22988" x="1112838" y="7096125"/>
          <p14:tracePt t="23006" x="1014413" y="6986588"/>
          <p14:tracePt t="23008" x="977900" y="6942138"/>
          <p14:tracePt t="23021" x="950913" y="6878638"/>
          <p14:tracePt t="23038" x="931863" y="6832600"/>
          <p14:tracePt t="23054" x="914400" y="6742113"/>
          <p14:tracePt t="23071" x="923925" y="6678613"/>
          <p14:tracePt t="23089" x="950913" y="6607175"/>
          <p14:tracePt t="23105" x="995363" y="6551613"/>
          <p14:tracePt t="23122" x="1049338" y="6534150"/>
          <p14:tracePt t="23125" x="1068388" y="6524625"/>
          <p14:tracePt t="23138" x="1139825" y="6534150"/>
          <p14:tracePt t="23155" x="1230313" y="6597650"/>
          <p14:tracePt t="23171" x="1376363" y="6823075"/>
          <p14:tracePt t="23188" x="1411288" y="6977063"/>
          <p14:tracePt t="23205" x="1420813" y="7059613"/>
          <p14:tracePt t="23208" x="1420813" y="7096125"/>
          <p14:tracePt t="23221" x="1420813" y="7167563"/>
          <p14:tracePt t="23238" x="1393825" y="7221538"/>
          <p14:tracePt t="23255" x="1357313" y="7277100"/>
          <p14:tracePt t="23271" x="1320800" y="7294563"/>
          <p14:tracePt t="23288" x="1239838" y="7304088"/>
          <p14:tracePt t="23305" x="1195388" y="7304088"/>
          <p14:tracePt t="23321" x="1131888" y="7258050"/>
          <p14:tracePt t="23324" x="1104900" y="7231063"/>
          <p14:tracePt t="23338" x="1014413" y="7086600"/>
          <p14:tracePt t="23355" x="941388" y="6923088"/>
          <p14:tracePt t="23356" x="931863" y="6832600"/>
          <p14:tracePt t="23371" x="923925" y="6661150"/>
          <p14:tracePt t="23389" x="923925" y="6570663"/>
          <p14:tracePt t="23392" x="923925" y="6543675"/>
          <p14:tracePt t="23404" x="950913" y="6470650"/>
          <p14:tracePt t="23421" x="1004888" y="6416675"/>
          <p14:tracePt t="23438" x="1041400" y="6380163"/>
          <p14:tracePt t="23455" x="1104900" y="6362700"/>
          <p14:tracePt t="23471" x="1158875" y="6362700"/>
          <p14:tracePt t="23474" x="1185863" y="6370638"/>
          <p14:tracePt t="23488" x="1249363" y="6407150"/>
          <p14:tracePt t="23504" x="1293813" y="6489700"/>
          <p14:tracePt t="23522" x="1330325" y="6642100"/>
          <p14:tracePt t="23538" x="1330325" y="6742113"/>
          <p14:tracePt t="23554" x="1320800" y="6823075"/>
          <p14:tracePt t="23556" x="1312863" y="6869113"/>
          <p14:tracePt t="23572" x="1257300" y="6915150"/>
          <p14:tracePt t="23589" x="1212850" y="6959600"/>
          <p14:tracePt t="23604" x="1122363" y="6977063"/>
          <p14:tracePt t="23621" x="1058863" y="6977063"/>
          <p14:tracePt t="23638" x="995363" y="6959600"/>
          <p14:tracePt t="23654" x="968375" y="6950075"/>
          <p14:tracePt t="23671" x="941388" y="6915150"/>
          <p14:tracePt t="23672" x="923925" y="6896100"/>
          <p14:tracePt t="23688" x="904875" y="6805613"/>
          <p14:tracePt t="23704" x="904875" y="6678613"/>
          <p14:tracePt t="23722" x="914400" y="6507163"/>
          <p14:tracePt t="23738" x="950913" y="6416675"/>
          <p14:tracePt t="23754" x="995363" y="6362700"/>
          <p14:tracePt t="23772" x="1022350" y="6335713"/>
          <p14:tracePt t="23788" x="1068388" y="6326188"/>
          <p14:tracePt t="23804" x="1203325" y="6399213"/>
          <p14:tracePt t="23822" x="1347788" y="6634163"/>
          <p14:tracePt t="23823" x="1376363" y="6742113"/>
          <p14:tracePt t="23838" x="1411288" y="6859588"/>
          <p14:tracePt t="23854" x="1411288" y="6932613"/>
          <p14:tracePt t="23873" x="1411288" y="6986588"/>
          <p14:tracePt t="23889" x="1403350" y="7013575"/>
          <p14:tracePt t="23906" x="1376363" y="7040563"/>
          <p14:tracePt t="23908" x="1366838" y="7059613"/>
          <p14:tracePt t="23921" x="1320800" y="7067550"/>
          <p14:tracePt t="23938" x="1285875" y="7077075"/>
          <p14:tracePt t="23954" x="1239838" y="7086600"/>
          <p14:tracePt t="23971" x="1230313" y="7086600"/>
          <p14:tracePt t="23988" x="1166813" y="7032625"/>
          <p14:tracePt t="24004" x="1122363" y="6896100"/>
          <p14:tracePt t="24021" x="1076325" y="6651625"/>
          <p14:tracePt t="24038" x="1076325" y="6343650"/>
          <p14:tracePt t="24054" x="1085850" y="6272213"/>
          <p14:tracePt t="24071" x="1122363" y="6218238"/>
          <p14:tracePt t="24088" x="1139825" y="6189663"/>
          <p14:tracePt t="24104" x="1185863" y="6172200"/>
          <p14:tracePt t="24121" x="1222375" y="6172200"/>
          <p14:tracePt t="24138" x="1249363" y="6172200"/>
          <p14:tracePt t="24140" x="1276350" y="6172200"/>
          <p14:tracePt t="24154" x="1312863" y="6218238"/>
          <p14:tracePt t="24171" x="1330325" y="6262688"/>
          <p14:tracePt t="24187" x="1347788" y="6326188"/>
          <p14:tracePt t="24204" x="1347788" y="6362700"/>
          <p14:tracePt t="24221" x="1347788" y="6416675"/>
          <p14:tracePt t="24237" x="1339850" y="6453188"/>
          <p14:tracePt t="24254" x="1330325" y="6480175"/>
          <p14:tracePt t="24271" x="1293813" y="6516688"/>
          <p14:tracePt t="24287" x="1266825" y="6524625"/>
          <p14:tracePt t="24304" x="1203325" y="6543675"/>
          <p14:tracePt t="24321" x="1166813" y="6543675"/>
          <p14:tracePt t="24338" x="1131888" y="6543675"/>
          <p14:tracePt t="24355" x="1104900" y="6543675"/>
          <p14:tracePt t="24371" x="1068388" y="6507163"/>
          <p14:tracePt t="24375" x="1049338" y="6489700"/>
          <p14:tracePt t="24388" x="995363" y="6416675"/>
          <p14:tracePt t="24405" x="968375" y="6316663"/>
          <p14:tracePt t="24421" x="958850" y="6172200"/>
          <p14:tracePt t="24437" x="968375" y="6099175"/>
          <p14:tracePt t="24454" x="1004888" y="6064250"/>
          <p14:tracePt t="24471" x="1076325" y="6027738"/>
          <p14:tracePt t="24488" x="1139825" y="6027738"/>
          <p14:tracePt t="24504" x="1230313" y="6072188"/>
          <p14:tracePt t="24521" x="1312863" y="6172200"/>
          <p14:tracePt t="24524" x="1347788" y="6235700"/>
          <p14:tracePt t="24538" x="1403350" y="6380163"/>
          <p14:tracePt t="24554" x="1430338" y="6516688"/>
          <p14:tracePt t="24571" x="1430338" y="6597650"/>
          <p14:tracePt t="24572" x="1430338" y="6634163"/>
          <p14:tracePt t="24588" x="1420813" y="6678613"/>
          <p14:tracePt t="24604" x="1403350" y="6724650"/>
          <p14:tracePt t="24621" x="1384300" y="6742113"/>
          <p14:tracePt t="24638" x="1366838" y="6751638"/>
          <p14:tracePt t="24654" x="1330325" y="6761163"/>
          <p14:tracePt t="24671" x="1285875" y="6742113"/>
          <p14:tracePt t="24687" x="1239838" y="6678613"/>
          <p14:tracePt t="24690" x="1203325" y="6634163"/>
          <p14:tracePt t="24704" x="1085850" y="6416675"/>
          <p14:tracePt t="24721" x="1014413" y="6154738"/>
          <p14:tracePt t="24738" x="1004888" y="5981700"/>
          <p14:tracePt t="24754" x="1004888" y="5946775"/>
          <p14:tracePt t="24771" x="1014413" y="5891213"/>
          <p14:tracePt t="24787" x="1049338" y="5864225"/>
          <p14:tracePt t="24805" x="1068388" y="5837238"/>
          <p14:tracePt t="24821" x="1085850" y="5827713"/>
          <p14:tracePt t="24838" x="1112838" y="5827713"/>
          <p14:tracePt t="24840" x="1131888" y="5827713"/>
          <p14:tracePt t="24854" x="1185863" y="5918200"/>
          <p14:tracePt t="24871" x="1266825" y="6135688"/>
          <p14:tracePt t="24889" x="1312863" y="6416675"/>
          <p14:tracePt t="24904" x="1320800" y="6497638"/>
          <p14:tracePt t="24921" x="1320800" y="6580188"/>
          <p14:tracePt t="24937" x="1312863" y="6670675"/>
          <p14:tracePt t="24955" x="1303338" y="6705600"/>
          <p14:tracePt t="24959" x="1276350" y="6724650"/>
          <p14:tracePt t="24971" x="1249363" y="6761163"/>
          <p14:tracePt t="24988" x="1212850" y="6796088"/>
          <p14:tracePt t="25004" x="1139825" y="6805613"/>
          <p14:tracePt t="25021" x="1068388" y="6805613"/>
          <p14:tracePt t="25037" x="958850" y="6697663"/>
          <p14:tracePt t="25041" x="887413" y="6588125"/>
          <p14:tracePt t="25054" x="760413" y="6289675"/>
          <p14:tracePt t="25071" x="733425" y="6027738"/>
          <p14:tracePt t="25088" x="750888" y="5764213"/>
          <p14:tracePt t="25104" x="769938" y="5673725"/>
          <p14:tracePt t="25121" x="814388" y="5638800"/>
          <p14:tracePt t="25137" x="841375" y="5629275"/>
          <p14:tracePt t="25154" x="895350" y="5629275"/>
          <p14:tracePt t="25156" x="941388" y="5638800"/>
          <p14:tracePt t="25171" x="1085850" y="5756275"/>
          <p14:tracePt t="25187" x="1266825" y="5981700"/>
          <p14:tracePt t="25204" x="1357313" y="6199188"/>
          <p14:tracePt t="25221" x="1366838" y="6280150"/>
          <p14:tracePt t="25238" x="1366838" y="6416675"/>
          <p14:tracePt t="25254" x="1339850" y="6497638"/>
          <p14:tracePt t="25271" x="1303338" y="6580188"/>
          <p14:tracePt t="25287" x="1239838" y="6642100"/>
          <p14:tracePt t="25304" x="1195388" y="6661150"/>
          <p14:tracePt t="25321" x="1095375" y="6670675"/>
          <p14:tracePt t="25337" x="985838" y="6615113"/>
          <p14:tracePt t="25354" x="796925" y="6426200"/>
          <p14:tracePt t="25371" x="723900" y="6280150"/>
          <p14:tracePt t="25387" x="679450" y="6127750"/>
          <p14:tracePt t="25389" x="679450" y="6072188"/>
          <p14:tracePt t="25404" x="679450" y="5973763"/>
          <p14:tracePt t="25421" x="679450" y="5910263"/>
          <p14:tracePt t="25437" x="733425" y="5819775"/>
          <p14:tracePt t="25454" x="769938" y="5783263"/>
          <p14:tracePt t="25471" x="841375" y="5764213"/>
          <p14:tracePt t="25487" x="887413" y="5764213"/>
          <p14:tracePt t="25504" x="958850" y="5810250"/>
          <p14:tracePt t="25505" x="995363" y="5854700"/>
          <p14:tracePt t="25521" x="1068388" y="5964238"/>
          <p14:tracePt t="25537" x="1104900" y="6091238"/>
          <p14:tracePt t="25554" x="1112838" y="6245225"/>
          <p14:tracePt t="25571" x="1112838" y="6299200"/>
          <p14:tracePt t="25587" x="1085850" y="6370638"/>
          <p14:tracePt t="25604" x="1058863" y="6407150"/>
          <p14:tracePt t="25621" x="1014413" y="6453188"/>
          <p14:tracePt t="25622" x="995363" y="6461125"/>
          <p14:tracePt t="25637" x="958850" y="6489700"/>
          <p14:tracePt t="25654" x="923925" y="6507163"/>
          <p14:tracePt t="25670" x="887413" y="6507163"/>
          <p14:tracePt t="25687" x="868363" y="6507163"/>
          <p14:tracePt t="25704" x="823913" y="6434138"/>
          <p14:tracePt t="25720" x="804863" y="6272213"/>
          <p14:tracePt t="25739" x="823913" y="6081713"/>
          <p14:tracePt t="25739" x="850900" y="6018213"/>
          <p14:tracePt t="25754" x="887413" y="5918200"/>
          <p14:tracePt t="25771" x="923925" y="5854700"/>
          <p14:tracePt t="25787" x="968375" y="5819775"/>
          <p14:tracePt t="25804" x="1022350" y="5810250"/>
          <p14:tracePt t="25821" x="1131888" y="5891213"/>
          <p14:tracePt t="25838" x="1239838" y="6091238"/>
          <p14:tracePt t="25854" x="1293813" y="6299200"/>
          <p14:tracePt t="25870" x="1312863" y="6470650"/>
          <p14:tracePt t="25888" x="1285875" y="6551613"/>
          <p14:tracePt t="25890" x="1276350" y="6588125"/>
          <p14:tracePt t="25904" x="1249363" y="6634163"/>
          <p14:tracePt t="25920" x="1212850" y="6670675"/>
          <p14:tracePt t="25937" x="1166813" y="6688138"/>
          <p14:tracePt t="25954" x="1131888" y="6688138"/>
          <p14:tracePt t="25970" x="1085850" y="6688138"/>
          <p14:tracePt t="25987" x="1031875" y="6642100"/>
          <p14:tracePt t="26004" x="985838" y="6607175"/>
          <p14:tracePt t="26021" x="968375" y="6461125"/>
          <p14:tracePt t="26037" x="985838" y="6289675"/>
          <p14:tracePt t="26054" x="1014413" y="6162675"/>
          <p14:tracePt t="26055" x="1022350" y="6099175"/>
          <p14:tracePt t="26071" x="1049338" y="6037263"/>
          <p14:tracePt t="26087" x="1076325" y="5991225"/>
          <p14:tracePt t="26104" x="1112838" y="5964238"/>
          <p14:tracePt t="26120" x="1139825" y="5954713"/>
          <p14:tracePt t="26137" x="1222375" y="6018213"/>
          <p14:tracePt t="26154" x="1266825" y="6145213"/>
          <p14:tracePt t="26172" x="1320800" y="6343650"/>
          <p14:tracePt t="26187" x="1320800" y="6416675"/>
          <p14:tracePt t="26204" x="1320800" y="6489700"/>
          <p14:tracePt t="26206" x="1320800" y="6516688"/>
          <p14:tracePt t="26220" x="1312863" y="6580188"/>
          <p14:tracePt t="26237" x="1285875" y="6624638"/>
          <p14:tracePt t="26253" x="1257300" y="6678613"/>
          <p14:tracePt t="26271" x="1239838" y="6705600"/>
          <p14:tracePt t="26287" x="1222375" y="6724650"/>
          <p14:tracePt t="26304" x="1185863" y="6732588"/>
          <p14:tracePt t="26323" x="1131888" y="6732588"/>
          <p14:tracePt t="26337" x="1076325" y="6688138"/>
          <p14:tracePt t="26353" x="1014413" y="6634163"/>
          <p14:tracePt t="26356" x="985838" y="6597650"/>
          <p14:tracePt t="26370" x="950913" y="6524625"/>
          <p14:tracePt t="26387" x="923925" y="6497638"/>
          <p14:tracePt t="26403" x="914400" y="6470650"/>
          <p14:tracePt t="26405" x="914400" y="6461125"/>
          <p14:tracePt t="26420" x="904875" y="6443663"/>
          <p14:tracePt t="26437" x="904875" y="6434138"/>
          <p14:tracePt t="26439" x="904875" y="6426200"/>
          <p14:tracePt t="26453" x="904875" y="6416675"/>
          <p14:tracePt t="26470" x="904875" y="6407150"/>
          <p14:tracePt t="26493" x="904875" y="6399213"/>
          <p14:tracePt t="26556" x="904875" y="6389688"/>
          <p14:tracePt t="26625" x="904875" y="6380163"/>
          <p14:tracePt t="27207" x="0" y="0"/>
        </p14:tracePtLst>
        <p14:tracePtLst>
          <p14:tracePt t="36651" x="2335213" y="7756525"/>
          <p14:tracePt t="36656" x="2335213" y="7800975"/>
          <p14:tracePt t="36663" x="2344738" y="7837488"/>
          <p14:tracePt t="36680" x="2362200" y="7927975"/>
          <p14:tracePt t="36697" x="2371725" y="7991475"/>
          <p14:tracePt t="36713" x="2371725" y="8035925"/>
          <p14:tracePt t="36730" x="2371725" y="8091488"/>
          <p14:tracePt t="36747" x="2371725" y="8118475"/>
          <p14:tracePt t="36780" x="2362200" y="8189913"/>
          <p14:tracePt t="36813" x="2298700" y="8262938"/>
          <p14:tracePt t="36846" x="2108200" y="8343900"/>
          <p14:tracePt t="36863" x="2036763" y="8380413"/>
          <p14:tracePt t="36880" x="1954213" y="8389938"/>
          <p14:tracePt t="36897" x="1863725" y="8397875"/>
          <p14:tracePt t="36914" x="1828800" y="8397875"/>
          <p14:tracePt t="36930" x="1801813" y="8397875"/>
          <p14:tracePt t="36947" x="1782763" y="8397875"/>
          <p14:tracePt t="36964" x="1755775" y="8326438"/>
          <p14:tracePt t="36980" x="1674813" y="7593013"/>
          <p14:tracePt t="36997" x="1674813" y="6524625"/>
          <p14:tracePt t="36998" x="1682750" y="6299200"/>
          <p14:tracePt t="37013" x="1728788" y="6037263"/>
          <p14:tracePt t="37030" x="1765300" y="5937250"/>
          <p14:tracePt t="37047" x="1809750" y="5883275"/>
          <p14:tracePt t="37063" x="1846263" y="5873750"/>
          <p14:tracePt t="37080" x="1927225" y="5883275"/>
          <p14:tracePt t="37097" x="2017713" y="5927725"/>
          <p14:tracePt t="37113" x="2198688" y="6064250"/>
          <p14:tracePt t="37130" x="2543175" y="6534150"/>
          <p14:tracePt t="37147" x="2697163" y="6815138"/>
          <p14:tracePt t="37149" x="2724150" y="6915150"/>
          <p14:tracePt t="37163" x="2760663" y="7067550"/>
          <p14:tracePt t="37180" x="2770188" y="7150100"/>
          <p14:tracePt t="37197" x="2770188" y="7221538"/>
          <p14:tracePt t="37213" x="2770188" y="7277100"/>
          <p14:tracePt t="37230" x="2751138" y="7321550"/>
          <p14:tracePt t="37232" x="2741613" y="7348538"/>
          <p14:tracePt t="37247" x="2670175" y="7439025"/>
          <p14:tracePt t="37263" x="2587625" y="7519988"/>
          <p14:tracePt t="37280" x="2435225" y="7639050"/>
          <p14:tracePt t="37297" x="2325688" y="7666038"/>
          <p14:tracePt t="37314" x="2225675" y="7673975"/>
          <p14:tracePt t="37330" x="2181225" y="7673975"/>
          <p14:tracePt t="37347" x="2117725" y="7639050"/>
          <p14:tracePt t="37350" x="2090738" y="7602538"/>
          <p14:tracePt t="37363" x="2000250" y="7358063"/>
          <p14:tracePt t="37380" x="1946275" y="6977063"/>
          <p14:tracePt t="37397" x="1990725" y="6697663"/>
          <p14:tracePt t="37413" x="2017713" y="6634163"/>
          <p14:tracePt t="37430" x="2054225" y="6588125"/>
          <p14:tracePt t="37446" x="2090738" y="6561138"/>
          <p14:tracePt t="37463" x="2127250" y="6551613"/>
          <p14:tracePt t="37480" x="2190750" y="6551613"/>
          <p14:tracePt t="37496" x="2254250" y="6607175"/>
          <p14:tracePt t="37513" x="2389188" y="6878638"/>
          <p14:tracePt t="37530" x="2435225" y="7140575"/>
          <p14:tracePt t="37547" x="2425700" y="7402513"/>
          <p14:tracePt t="37563" x="2406650" y="7458075"/>
          <p14:tracePt t="37580" x="2389188" y="7493000"/>
          <p14:tracePt t="37581" x="2379663" y="7512050"/>
          <p14:tracePt t="37597" x="2352675" y="7548563"/>
          <p14:tracePt t="37613" x="2308225" y="7575550"/>
          <p14:tracePt t="37630" x="2262188" y="7583488"/>
          <p14:tracePt t="37647" x="2235200" y="7593013"/>
          <p14:tracePt t="37663" x="2208213" y="7593013"/>
          <p14:tracePt t="37680" x="2181225" y="7583488"/>
          <p14:tracePt t="37697" x="2163763" y="7575550"/>
          <p14:tracePt t="37713" x="2144713" y="7529513"/>
          <p14:tracePt t="37730" x="2135188" y="7475538"/>
          <p14:tracePt t="37746" x="2144713" y="7321550"/>
          <p14:tracePt t="37763" x="2181225" y="7194550"/>
          <p14:tracePt t="37781" x="2235200" y="7050088"/>
          <p14:tracePt t="37797" x="2262188" y="6986588"/>
          <p14:tracePt t="37813" x="2308225" y="6942138"/>
          <p14:tracePt t="37816" x="2325688" y="6932613"/>
          <p14:tracePt t="37830" x="2352675" y="6905625"/>
          <p14:tracePt t="37846" x="2398713" y="6896100"/>
          <p14:tracePt t="37863" x="2479675" y="6905625"/>
          <p14:tracePt t="37881" x="2579688" y="7032625"/>
          <p14:tracePt t="37897" x="2687638" y="7358063"/>
          <p14:tracePt t="37913" x="2679700" y="7539038"/>
          <p14:tracePt t="37930" x="2616200" y="7729538"/>
          <p14:tracePt t="37931" x="2587625" y="7827963"/>
          <p14:tracePt t="37946" x="2525713" y="7937500"/>
          <p14:tracePt t="37963" x="2497138" y="7981950"/>
          <p14:tracePt t="37981" x="2470150" y="8027988"/>
          <p14:tracePt t="37996" x="2462213" y="8035925"/>
          <p14:tracePt t="38013" x="2443163" y="8054975"/>
          <p14:tracePt t="38014" x="2435225" y="8054975"/>
          <p14:tracePt t="38035" x="2425700" y="8054975"/>
          <p14:tracePt t="38046" x="2416175" y="8054975"/>
          <p14:tracePt t="38063" x="2398713" y="8045450"/>
          <p14:tracePt t="38080" x="2371725" y="7981950"/>
          <p14:tracePt t="38096" x="2316163" y="7837488"/>
          <p14:tracePt t="38113" x="2289175" y="7756525"/>
          <p14:tracePt t="38129" x="2262188" y="7693025"/>
          <p14:tracePt t="38146" x="2254250" y="7602538"/>
          <p14:tracePt t="38163" x="2262188" y="7458075"/>
          <p14:tracePt t="38165" x="2271713" y="7348538"/>
          <p14:tracePt t="38180" x="2316163" y="7177088"/>
          <p14:tracePt t="38196" x="2352675" y="7104063"/>
          <p14:tracePt t="38213" x="2389188" y="7050088"/>
          <p14:tracePt t="38230" x="2416175" y="7050088"/>
          <p14:tracePt t="38247" x="2462213" y="7059613"/>
          <p14:tracePt t="38263" x="2497138" y="7104063"/>
          <p14:tracePt t="38280" x="2516188" y="7177088"/>
          <p14:tracePt t="38296" x="2552700" y="7304088"/>
          <p14:tracePt t="38313" x="2552700" y="7358063"/>
          <p14:tracePt t="38329" x="2552700" y="7402513"/>
          <p14:tracePt t="38346" x="2552700" y="7421563"/>
          <p14:tracePt t="38363" x="2552700" y="7448550"/>
          <p14:tracePt t="38473" x="0" y="0"/>
        </p14:tracePtLst>
        <p14:tracePtLst>
          <p14:tracePt t="44331" x="2489200" y="8851900"/>
          <p14:tracePt t="44364" x="2479675" y="8851900"/>
          <p14:tracePt t="44379" x="2470150" y="8851900"/>
          <p14:tracePt t="44400" x="2462213" y="8851900"/>
          <p14:tracePt t="44407" x="2452688" y="8851900"/>
          <p14:tracePt t="44421" x="2443163" y="8851900"/>
          <p14:tracePt t="44443" x="2435225" y="8851900"/>
          <p14:tracePt t="44455" x="2425700" y="8851900"/>
          <p14:tracePt t="44488" x="2371725" y="8851900"/>
          <p14:tracePt t="44505" x="2308225" y="8851900"/>
          <p14:tracePt t="44522" x="2217738" y="8823325"/>
          <p14:tracePt t="44538" x="2144713" y="8788400"/>
          <p14:tracePt t="44555" x="2063750" y="8759825"/>
          <p14:tracePt t="44556" x="2017713" y="8724900"/>
          <p14:tracePt t="44571" x="1900238" y="8634413"/>
          <p14:tracePt t="44588" x="1782763" y="8497888"/>
          <p14:tracePt t="44605" x="1638300" y="8272463"/>
          <p14:tracePt t="44622" x="1574800" y="8135938"/>
          <p14:tracePt t="44638" x="1493838" y="8008938"/>
          <p14:tracePt t="44640" x="1466850" y="7927975"/>
          <p14:tracePt t="44655" x="1393825" y="7800975"/>
          <p14:tracePt t="44672" x="1320800" y="7693025"/>
          <p14:tracePt t="44688" x="1230313" y="7583488"/>
          <p14:tracePt t="44705" x="1185863" y="7548563"/>
          <p14:tracePt t="44721" x="1149350" y="7519988"/>
          <p14:tracePt t="44738" x="1131888" y="7519988"/>
          <p14:tracePt t="44755" x="1104900" y="7512050"/>
          <p14:tracePt t="44772" x="1076325" y="7512050"/>
          <p14:tracePt t="44788" x="1058863" y="7512050"/>
          <p14:tracePt t="44792" x="1041400" y="7512050"/>
          <p14:tracePt t="44805" x="1031875" y="7512050"/>
          <p14:tracePt t="44822" x="1004888" y="7512050"/>
          <p14:tracePt t="44838" x="977900" y="7512050"/>
          <p14:tracePt t="44859" x="968375" y="7512050"/>
          <p14:tracePt t="44872" x="958850" y="7512050"/>
          <p14:tracePt t="44888" x="950913" y="7512050"/>
          <p14:tracePt t="44905" x="941388" y="7512050"/>
          <p14:tracePt t="44922" x="931863" y="7512050"/>
          <p14:tracePt t="45031" x="931863" y="7519988"/>
          <p14:tracePt t="45044" x="941388" y="7529513"/>
          <p14:tracePt t="45052" x="950913" y="7529513"/>
          <p14:tracePt t="45058" x="958850" y="7539038"/>
          <p14:tracePt t="45073" x="977900" y="7548563"/>
          <p14:tracePt t="45088" x="995363" y="7556500"/>
          <p14:tracePt t="45105" x="1031875" y="7575550"/>
          <p14:tracePt t="45107" x="1068388" y="7583488"/>
          <p14:tracePt t="45121" x="1139825" y="7602538"/>
          <p14:tracePt t="45138" x="1203325" y="7610475"/>
          <p14:tracePt t="45155" x="1293813" y="7620000"/>
          <p14:tracePt t="45171" x="1339850" y="7620000"/>
          <p14:tracePt t="45188" x="1420813" y="7620000"/>
          <p14:tracePt t="45205" x="1501775" y="7639050"/>
          <p14:tracePt t="45222" x="1638300" y="7646988"/>
          <p14:tracePt t="45238" x="1909763" y="7673975"/>
          <p14:tracePt t="45255" x="2027238" y="7673975"/>
          <p14:tracePt t="45271" x="2127250" y="7673975"/>
          <p14:tracePt t="45288" x="2208213" y="7673975"/>
          <p14:tracePt t="45304" x="2316163" y="7673975"/>
          <p14:tracePt t="45321" x="2406650" y="7673975"/>
          <p14:tracePt t="45338" x="2489200" y="7673975"/>
          <p14:tracePt t="45339" x="2516188" y="7673975"/>
          <p14:tracePt t="45355" x="2606675" y="7673975"/>
          <p14:tracePt t="45371" x="2670175" y="7673975"/>
          <p14:tracePt t="45388" x="2770188" y="7683500"/>
          <p14:tracePt t="45405" x="2832100" y="7683500"/>
          <p14:tracePt t="45422" x="2905125" y="7683500"/>
          <p14:tracePt t="45438" x="2941638" y="7683500"/>
          <p14:tracePt t="45455" x="2968625" y="7683500"/>
          <p14:tracePt t="45471" x="2995613" y="7683500"/>
          <p14:tracePt t="45488" x="3013075" y="7683500"/>
          <p14:tracePt t="45505" x="3022600" y="7683500"/>
          <p14:tracePt t="45521" x="3041650" y="7683500"/>
          <p14:tracePt t="45538" x="3049588" y="7683500"/>
          <p14:tracePt t="45555" x="3059113" y="7683500"/>
          <p14:tracePt t="45571" x="3068638" y="7683500"/>
          <p14:tracePt t="45711" x="0" y="0"/>
        </p14:tracePtLst>
        <p14:tracePtLst>
          <p14:tracePt t="46226" x="3502025" y="6416675"/>
          <p14:tracePt t="46261" x="3502025" y="6426200"/>
          <p14:tracePt t="46274" x="3502025" y="6434138"/>
          <p14:tracePt t="46287" x="3502025" y="6443663"/>
          <p14:tracePt t="46294" x="3502025" y="6453188"/>
          <p14:tracePt t="46311" x="3502025" y="6470650"/>
          <p14:tracePt t="46327" x="3502025" y="6516688"/>
          <p14:tracePt t="46329" x="3502025" y="6543675"/>
          <p14:tracePt t="46361" x="3511550" y="6670675"/>
          <p14:tracePt t="46364" x="3511550" y="6697663"/>
          <p14:tracePt t="46394" x="3521075" y="6815138"/>
          <p14:tracePt t="46444" x="3575050" y="7096125"/>
          <p14:tracePt t="46446" x="3575050" y="7123113"/>
          <p14:tracePt t="46460" x="3584575" y="7177088"/>
          <p14:tracePt t="46477" x="3584575" y="7194550"/>
          <p14:tracePt t="46493" x="3592513" y="7248525"/>
          <p14:tracePt t="46510" x="3592513" y="7285038"/>
          <p14:tracePt t="46527" x="3611563" y="7348538"/>
          <p14:tracePt t="46544" x="3619500" y="7385050"/>
          <p14:tracePt t="46560" x="3619500" y="7421563"/>
          <p14:tracePt t="46562" x="3619500" y="7429500"/>
          <p14:tracePt t="46577" x="3619500" y="7458075"/>
          <p14:tracePt t="46594" x="3619500" y="7466013"/>
          <p14:tracePt t="46596" x="3619500" y="7485063"/>
          <p14:tracePt t="46611" x="3619500" y="7512050"/>
          <p14:tracePt t="46627" x="3619500" y="7539038"/>
          <p14:tracePt t="46643" x="3619500" y="7575550"/>
          <p14:tracePt t="46660" x="3629025" y="7610475"/>
          <p14:tracePt t="46677" x="3629025" y="7639050"/>
          <p14:tracePt t="46694" x="3629025" y="7666038"/>
          <p14:tracePt t="46710" x="3629025" y="7683500"/>
          <p14:tracePt t="46727" x="3638550" y="7729538"/>
          <p14:tracePt t="46743" x="3648075" y="7737475"/>
          <p14:tracePt t="46760" x="3648075" y="7773988"/>
          <p14:tracePt t="46777" x="3648075" y="7783513"/>
          <p14:tracePt t="46793" x="3648075" y="7791450"/>
          <p14:tracePt t="46810" x="3648075" y="7820025"/>
          <p14:tracePt t="46832" x="3648075" y="7827963"/>
          <p14:tracePt t="46845" x="3648075" y="7837488"/>
          <p14:tracePt t="46878" x="3648075" y="7847013"/>
          <p14:tracePt t="48018" x="3638550" y="7854950"/>
          <p14:tracePt t="48024" x="3629025" y="7864475"/>
          <p14:tracePt t="48031" x="3619500" y="7864475"/>
          <p14:tracePt t="48040" x="3602038" y="7864475"/>
          <p14:tracePt t="48057" x="3538538" y="7883525"/>
          <p14:tracePt t="48060" x="3511550" y="7891463"/>
          <p14:tracePt t="48073" x="3438525" y="7918450"/>
          <p14:tracePt t="48090" x="3367088" y="7927975"/>
          <p14:tracePt t="48094" x="3340100" y="7937500"/>
          <p14:tracePt t="48123" x="3213100" y="7954963"/>
          <p14:tracePt t="48156" x="3086100" y="7974013"/>
          <p14:tracePt t="48190" x="3005138" y="7991475"/>
          <p14:tracePt t="48206" x="2978150" y="7991475"/>
          <p14:tracePt t="48223" x="2951163" y="7991475"/>
          <p14:tracePt t="48239" x="2922588" y="7991475"/>
          <p14:tracePt t="48256" x="2914650" y="7991475"/>
          <p14:tracePt t="48272" x="2878138" y="7981950"/>
          <p14:tracePt t="48289" x="2851150" y="7974013"/>
          <p14:tracePt t="48291" x="2841625" y="7964488"/>
          <p14:tracePt t="48306" x="2832100" y="7945438"/>
          <p14:tracePt t="48322" x="2805113" y="7918450"/>
          <p14:tracePt t="48340" x="2778125" y="7900988"/>
          <p14:tracePt t="48356" x="2770188" y="7883525"/>
          <p14:tracePt t="48373" x="2760663" y="7864475"/>
          <p14:tracePt t="48374" x="2751138" y="7847013"/>
          <p14:tracePt t="48390" x="2741613" y="7837488"/>
          <p14:tracePt t="48406" x="2733675" y="7810500"/>
          <p14:tracePt t="48423" x="2733675" y="7764463"/>
          <p14:tracePt t="48440" x="2733675" y="7747000"/>
          <p14:tracePt t="48458" x="2770188" y="7666038"/>
          <p14:tracePt t="48472" x="2814638" y="7593013"/>
          <p14:tracePt t="48489" x="2860675" y="7519988"/>
          <p14:tracePt t="48506" x="2941638" y="7429500"/>
          <p14:tracePt t="48523" x="2986088" y="7367588"/>
          <p14:tracePt t="48524" x="3013075" y="7348538"/>
          <p14:tracePt t="48539" x="3068638" y="7294563"/>
          <p14:tracePt t="48556" x="3132138" y="7267575"/>
          <p14:tracePt t="48573" x="3213100" y="7231063"/>
          <p14:tracePt t="48589" x="3257550" y="7221538"/>
          <p14:tracePt t="48606" x="3284538" y="7221538"/>
          <p14:tracePt t="48622" x="3321050" y="7221538"/>
          <p14:tracePt t="48641" x="3357563" y="7221538"/>
          <p14:tracePt t="48641" x="3375025" y="7221538"/>
          <p14:tracePt t="48656" x="3421063" y="7231063"/>
          <p14:tracePt t="48672" x="3475038" y="7258050"/>
          <p14:tracePt t="48690" x="3548063" y="7285038"/>
          <p14:tracePt t="48706" x="3592513" y="7312025"/>
          <p14:tracePt t="48723" x="3629025" y="7339013"/>
          <p14:tracePt t="48724" x="3638550" y="7348538"/>
          <p14:tracePt t="48739" x="3648075" y="7367588"/>
          <p14:tracePt t="48756" x="3675063" y="7385050"/>
          <p14:tracePt t="48759" x="3683000" y="7385050"/>
          <p14:tracePt t="48772" x="3702050" y="7394575"/>
          <p14:tracePt t="48789" x="3709988" y="7402513"/>
          <p14:tracePt t="48808" x="3719513" y="7429500"/>
          <p14:tracePt t="48823" x="3729038" y="7448550"/>
          <p14:tracePt t="48839" x="3738563" y="7458075"/>
          <p14:tracePt t="48856" x="3746500" y="7493000"/>
          <p14:tracePt t="48873" x="3756025" y="7529513"/>
          <p14:tracePt t="48890" x="3756025" y="7566025"/>
          <p14:tracePt t="48906" x="3756025" y="7602538"/>
          <p14:tracePt t="48924" x="3738563" y="7673975"/>
          <p14:tracePt t="48939" x="3702050" y="7747000"/>
          <p14:tracePt t="48956" x="3675063" y="7800975"/>
          <p14:tracePt t="48957" x="3665538" y="7837488"/>
          <p14:tracePt t="48973" x="3638550" y="7864475"/>
          <p14:tracePt t="48990" x="3619500" y="7891463"/>
          <p14:tracePt t="49006" x="3592513" y="7918450"/>
          <p14:tracePt t="49024" x="3575050" y="7927975"/>
          <p14:tracePt t="49026" x="3557588" y="7937500"/>
          <p14:tracePt t="49040" x="3538538" y="7945438"/>
          <p14:tracePt t="49056" x="3502025" y="7954963"/>
          <p14:tracePt t="49074" x="3484563" y="7954963"/>
          <p14:tracePt t="49074" x="3465513" y="7954963"/>
          <p14:tracePt t="49089" x="3457575" y="7954963"/>
          <p14:tracePt t="49106" x="3421063" y="7954963"/>
          <p14:tracePt t="49123" x="3375025" y="7954963"/>
          <p14:tracePt t="49139" x="3357563" y="7954963"/>
          <p14:tracePt t="49156" x="3294063" y="7927975"/>
          <p14:tracePt t="49174" x="3276600" y="7918450"/>
          <p14:tracePt t="49190" x="3257550" y="7900988"/>
          <p14:tracePt t="49206" x="3230563" y="7900988"/>
          <p14:tracePt t="49222" x="3222625" y="7891463"/>
          <p14:tracePt t="49239" x="3213100" y="7883525"/>
          <p14:tracePt t="49256" x="3203575" y="7864475"/>
          <p14:tracePt t="49272" x="3194050" y="7837488"/>
          <p14:tracePt t="49289" x="3167063" y="7729538"/>
          <p14:tracePt t="49306" x="3140075" y="7656513"/>
          <p14:tracePt t="49308" x="3140075" y="7639050"/>
          <p14:tracePt t="49322" x="3132138" y="7602538"/>
          <p14:tracePt t="49339" x="3132138" y="7556500"/>
          <p14:tracePt t="49356" x="3159125" y="7502525"/>
          <p14:tracePt t="49373" x="3194050" y="7466013"/>
          <p14:tracePt t="49390" x="3249613" y="7421563"/>
          <p14:tracePt t="49406" x="3276600" y="7412038"/>
          <p14:tracePt t="49423" x="3294063" y="7402513"/>
          <p14:tracePt t="49441" x="3321050" y="7402513"/>
          <p14:tracePt t="49445" x="3340100" y="7402513"/>
          <p14:tracePt t="49456" x="3348038" y="7402513"/>
          <p14:tracePt t="49472" x="3394075" y="7421563"/>
          <p14:tracePt t="49489" x="3411538" y="7429500"/>
          <p14:tracePt t="49506" x="3430588" y="7448550"/>
          <p14:tracePt t="49507" x="3430588" y="7458075"/>
          <p14:tracePt t="49522" x="3448050" y="7466013"/>
          <p14:tracePt t="49539" x="3457575" y="7493000"/>
          <p14:tracePt t="49540" x="3457575" y="7502525"/>
          <p14:tracePt t="49558" x="3465513" y="7529513"/>
          <p14:tracePt t="49572" x="3475038" y="7566025"/>
          <p14:tracePt t="49589" x="3475038" y="7610475"/>
          <p14:tracePt t="49607" x="3475038" y="7666038"/>
          <p14:tracePt t="49622" x="3457575" y="7700963"/>
          <p14:tracePt t="49639" x="3430588" y="7756525"/>
          <p14:tracePt t="49656" x="3403600" y="7791450"/>
          <p14:tracePt t="49672" x="3348038" y="7827963"/>
          <p14:tracePt t="49689" x="3294063" y="7854950"/>
          <p14:tracePt t="49706" x="3240088" y="7874000"/>
          <p14:tracePt t="49722" x="3203575" y="7883525"/>
          <p14:tracePt t="49739" x="3167063" y="7891463"/>
          <p14:tracePt t="49741" x="3149600" y="7891463"/>
          <p14:tracePt t="49756" x="3113088" y="7891463"/>
          <p14:tracePt t="49772" x="3076575" y="7883525"/>
          <p14:tracePt t="49789" x="3049588" y="7864475"/>
          <p14:tracePt t="49806" x="3032125" y="7847013"/>
          <p14:tracePt t="49822" x="3005138" y="7827963"/>
          <p14:tracePt t="49839" x="2995613" y="7827963"/>
          <p14:tracePt t="49856" x="2995613" y="7820025"/>
          <p14:tracePt t="49872" x="2978150" y="7773988"/>
          <p14:tracePt t="49889" x="2968625" y="7729538"/>
          <p14:tracePt t="49905" x="2968625" y="7666038"/>
          <p14:tracePt t="49922" x="2968625" y="7639050"/>
          <p14:tracePt t="49940" x="2968625" y="7602538"/>
          <p14:tracePt t="49956" x="2978150" y="7583488"/>
          <p14:tracePt t="49972" x="3005138" y="7566025"/>
          <p14:tracePt t="49989" x="3049588" y="7539038"/>
          <p14:tracePt t="50006" x="3076575" y="7529513"/>
          <p14:tracePt t="50022" x="3113088" y="7512050"/>
          <p14:tracePt t="50039" x="3140075" y="7512050"/>
          <p14:tracePt t="50056" x="3194050" y="7512050"/>
          <p14:tracePt t="50072" x="3222625" y="7529513"/>
          <p14:tracePt t="50089" x="3249613" y="7556500"/>
          <p14:tracePt t="50106" x="3267075" y="7583488"/>
          <p14:tracePt t="50122" x="3284538" y="7602538"/>
          <p14:tracePt t="50126" x="3294063" y="7610475"/>
          <p14:tracePt t="50140" x="3303588" y="7639050"/>
          <p14:tracePt t="50156" x="3303588" y="7656513"/>
          <p14:tracePt t="50172" x="3313113" y="7693025"/>
          <p14:tracePt t="50189" x="3313113" y="7729538"/>
          <p14:tracePt t="50206" x="3313113" y="7756525"/>
          <p14:tracePt t="50207" x="3303588" y="7773988"/>
          <p14:tracePt t="50222" x="3284538" y="7810500"/>
          <p14:tracePt t="50239" x="3267075" y="7827963"/>
          <p14:tracePt t="50255" x="3230563" y="7854950"/>
          <p14:tracePt t="50272" x="3203575" y="7864475"/>
          <p14:tracePt t="50289" x="3159125" y="7874000"/>
          <p14:tracePt t="50305" x="3132138" y="7874000"/>
          <p14:tracePt t="50322" x="3095625" y="7854950"/>
          <p14:tracePt t="50323" x="3068638" y="7827963"/>
          <p14:tracePt t="50339" x="3013075" y="7764463"/>
          <p14:tracePt t="50356" x="2951163" y="7639050"/>
          <p14:tracePt t="50358" x="2922588" y="7539038"/>
          <p14:tracePt t="50372" x="2887663" y="7367588"/>
          <p14:tracePt t="50389" x="2887663" y="7258050"/>
          <p14:tracePt t="50406" x="2905125" y="7140575"/>
          <p14:tracePt t="50423" x="2932113" y="7096125"/>
          <p14:tracePt t="50440" x="2951163" y="7077075"/>
          <p14:tracePt t="50443" x="2959100" y="7067550"/>
          <p14:tracePt t="50456" x="2986088" y="7059613"/>
          <p14:tracePt t="50472" x="3005138" y="7059613"/>
          <p14:tracePt t="50489" x="3049588" y="7077075"/>
          <p14:tracePt t="50505" x="3086100" y="7104063"/>
          <p14:tracePt t="50523" x="3159125" y="7186613"/>
          <p14:tracePt t="50539" x="3203575" y="7248525"/>
          <p14:tracePt t="50555" x="3222625" y="7294563"/>
          <p14:tracePt t="50557" x="3230563" y="7331075"/>
          <p14:tracePt t="50572" x="3240088" y="7348538"/>
          <p14:tracePt t="50589" x="3249613" y="7385050"/>
          <p14:tracePt t="50605" x="3249613" y="7439025"/>
          <p14:tracePt t="50622" x="3249613" y="7475538"/>
          <p14:tracePt t="50639" x="3240088" y="7539038"/>
          <p14:tracePt t="50655" x="3222625" y="7566025"/>
          <p14:tracePt t="50672" x="3203575" y="7593013"/>
          <p14:tracePt t="50689" x="3149600" y="7602538"/>
          <p14:tracePt t="50705" x="3103563" y="7593013"/>
          <p14:tracePt t="50722" x="3022600" y="7529513"/>
          <p14:tracePt t="50739" x="2995613" y="7502525"/>
          <p14:tracePt t="50743" x="2986088" y="7493000"/>
          <p14:tracePt t="50756" x="2978150" y="7475538"/>
          <p14:tracePt t="50772" x="2968625" y="7475538"/>
          <p14:tracePt t="50789" x="2959100" y="7458075"/>
          <p14:tracePt t="50805" x="2951163" y="7429500"/>
          <p14:tracePt t="50823" x="2951163" y="7412038"/>
          <p14:tracePt t="50839" x="2959100" y="7375525"/>
          <p14:tracePt t="50855" x="2959100" y="7358063"/>
          <p14:tracePt t="50872" x="2995613" y="7348538"/>
          <p14:tracePt t="50889" x="3013075" y="7339013"/>
          <p14:tracePt t="50905" x="3032125" y="7339013"/>
          <p14:tracePt t="50907" x="3041650" y="7339013"/>
          <p14:tracePt t="50922" x="3068638" y="7339013"/>
          <p14:tracePt t="50939" x="3103563" y="7358063"/>
          <p14:tracePt t="50956" x="3149600" y="7394575"/>
          <p14:tracePt t="50972" x="3159125" y="7412038"/>
          <p14:tracePt t="50989" x="3176588" y="7458075"/>
          <p14:tracePt t="51005" x="3186113" y="7493000"/>
          <p14:tracePt t="51022" x="3186113" y="7519988"/>
          <p14:tracePt t="51039" x="3186113" y="7548563"/>
          <p14:tracePt t="51055" x="3186113" y="7575550"/>
          <p14:tracePt t="51072" x="3186113" y="7593013"/>
          <p14:tracePt t="51089" x="3176588" y="7602538"/>
          <p14:tracePt t="51106" x="3167063" y="7610475"/>
          <p14:tracePt t="51122" x="3159125" y="7620000"/>
          <p14:tracePt t="51139" x="3149600" y="7620000"/>
          <p14:tracePt t="51168" x="3140075" y="7620000"/>
          <p14:tracePt t="51182" x="3132138" y="7620000"/>
          <p14:tracePt t="51202" x="3122613" y="7620000"/>
          <p14:tracePt t="51216" x="3113088" y="7620000"/>
          <p14:tracePt t="51230" x="3103563" y="7620000"/>
          <p14:tracePt t="52714" x="0" y="0"/>
        </p14:tracePtLst>
        <p14:tracePtLst>
          <p14:tracePt t="53909" x="1158875" y="7874000"/>
          <p14:tracePt t="54574" x="1166813" y="7874000"/>
          <p14:tracePt t="54590" x="1166813" y="7883525"/>
          <p14:tracePt t="54593" x="1176338" y="7883525"/>
          <p14:tracePt t="54608" x="1185863" y="7891463"/>
          <p14:tracePt t="54624" x="1212850" y="7900988"/>
          <p14:tracePt t="54640" x="1230313" y="7910513"/>
          <p14:tracePt t="54642" x="1239838" y="7910513"/>
          <p14:tracePt t="54657" x="1257300" y="7910513"/>
          <p14:tracePt t="54690" x="1312863" y="7927975"/>
          <p14:tracePt t="54724" x="1403350" y="7945438"/>
          <p14:tracePt t="54757" x="1474788" y="7964488"/>
          <p14:tracePt t="54760" x="1493838" y="7964488"/>
          <p14:tracePt t="54774" x="1520825" y="7974013"/>
          <p14:tracePt t="54790" x="1538288" y="7981950"/>
          <p14:tracePt t="54807" x="1574800" y="7981950"/>
          <p14:tracePt t="54823" x="1638300" y="7991475"/>
          <p14:tracePt t="54840" x="1701800" y="7991475"/>
          <p14:tracePt t="54857" x="1819275" y="8008938"/>
          <p14:tracePt t="54873" x="1873250" y="8008938"/>
          <p14:tracePt t="54875" x="1919288" y="8018463"/>
          <p14:tracePt t="54890" x="1982788" y="8035925"/>
          <p14:tracePt t="54907" x="2044700" y="8035925"/>
          <p14:tracePt t="54923" x="2135188" y="8054975"/>
          <p14:tracePt t="54940" x="2198688" y="8064500"/>
          <p14:tracePt t="54957" x="2262188" y="8072438"/>
          <p14:tracePt t="54958" x="2289175" y="8072438"/>
          <p14:tracePt t="54973" x="2362200" y="8081963"/>
          <p14:tracePt t="54990" x="2416175" y="8091488"/>
          <p14:tracePt t="55007" x="2470150" y="8099425"/>
          <p14:tracePt t="55023" x="2497138" y="8108950"/>
          <p14:tracePt t="55040" x="2533650" y="8118475"/>
          <p14:tracePt t="55057" x="2543175" y="8118475"/>
          <p14:tracePt t="55074" x="2560638" y="8118475"/>
          <p14:tracePt t="55090" x="2579688" y="8118475"/>
          <p14:tracePt t="55107" x="2587625" y="8118475"/>
          <p14:tracePt t="55123" x="2597150" y="8118475"/>
          <p14:tracePt t="55206" x="2597150" y="8126413"/>
          <p14:tracePt t="55295" x="0" y="0"/>
        </p14:tracePtLst>
        <p14:tracePtLst>
          <p14:tracePt t="55764" x="2470150" y="7050088"/>
          <p14:tracePt t="55783" x="2470150" y="7059613"/>
          <p14:tracePt t="55797" x="2462213" y="7067550"/>
          <p14:tracePt t="55818" x="2462213" y="7077075"/>
          <p14:tracePt t="55831" x="2462213" y="7086600"/>
          <p14:tracePt t="55845" x="2462213" y="7096125"/>
          <p14:tracePt t="55852" x="2462213" y="7113588"/>
          <p14:tracePt t="55873" x="2462213" y="7140575"/>
          <p14:tracePt t="55923" x="2479675" y="7248525"/>
          <p14:tracePt t="55940" x="2506663" y="7331075"/>
          <p14:tracePt t="55957" x="2525713" y="7385050"/>
          <p14:tracePt t="55975" x="2533650" y="7448550"/>
          <p14:tracePt t="55978" x="2543175" y="7466013"/>
          <p14:tracePt t="55990" x="2552700" y="7529513"/>
          <p14:tracePt t="56007" x="2560638" y="7556500"/>
          <p14:tracePt t="56023" x="2560638" y="7602538"/>
          <p14:tracePt t="56040" x="2570163" y="7639050"/>
          <p14:tracePt t="56057" x="2570163" y="7683500"/>
          <p14:tracePt t="56073" x="2570163" y="7693025"/>
          <p14:tracePt t="56090" x="2570163" y="7720013"/>
          <p14:tracePt t="56092" x="2579688" y="7737475"/>
          <p14:tracePt t="56107" x="2579688" y="7764463"/>
          <p14:tracePt t="56123" x="2579688" y="7783513"/>
          <p14:tracePt t="56140" x="2579688" y="7820025"/>
          <p14:tracePt t="56157" x="2579688" y="7827963"/>
          <p14:tracePt t="56175" x="2587625" y="7847013"/>
          <p14:tracePt t="56190" x="2587625" y="7891463"/>
          <p14:tracePt t="56206" x="2597150" y="7918450"/>
          <p14:tracePt t="56223" x="2606675" y="7954963"/>
          <p14:tracePt t="56240" x="2606675" y="7964488"/>
          <p14:tracePt t="56256" x="2606675" y="7991475"/>
          <p14:tracePt t="56273" x="2606675" y="8001000"/>
          <p14:tracePt t="56290" x="2606675" y="8008938"/>
          <p14:tracePt t="56306" x="2606675" y="8018463"/>
          <p14:tracePt t="56595" x="2597150" y="8035925"/>
          <p14:tracePt t="56600" x="2597150" y="8045450"/>
          <p14:tracePt t="56606" x="2579688" y="8054975"/>
          <p14:tracePt t="56623" x="2552700" y="8081963"/>
          <p14:tracePt t="56640" x="2497138" y="8118475"/>
          <p14:tracePt t="56656" x="2452688" y="8135938"/>
          <p14:tracePt t="56673" x="2416175" y="8154988"/>
          <p14:tracePt t="56674" x="2398713" y="8162925"/>
          <p14:tracePt t="56706" x="2344738" y="8162925"/>
          <p14:tracePt t="56740" x="2308225" y="8181975"/>
          <p14:tracePt t="56773" x="2281238" y="8181975"/>
          <p14:tracePt t="56790" x="2271713" y="8181975"/>
          <p14:tracePt t="56806" x="2271713" y="8172450"/>
          <p14:tracePt t="56823" x="2262188" y="8172450"/>
          <p14:tracePt t="56839" x="2254250" y="8145463"/>
          <p14:tracePt t="56856" x="2244725" y="8108950"/>
          <p14:tracePt t="56873" x="2225675" y="8054975"/>
          <p14:tracePt t="56890" x="2225675" y="7981950"/>
          <p14:tracePt t="56906" x="2225675" y="7927975"/>
          <p14:tracePt t="56908" x="2225675" y="7900988"/>
          <p14:tracePt t="56923" x="2225675" y="7847013"/>
          <p14:tracePt t="56940" x="2244725" y="7810500"/>
          <p14:tracePt t="56956" x="2289175" y="7773988"/>
          <p14:tracePt t="56973" x="2316163" y="7756525"/>
          <p14:tracePt t="56989" x="2362200" y="7747000"/>
          <p14:tracePt t="56991" x="2371725" y="7747000"/>
          <p14:tracePt t="57007" x="2406650" y="7747000"/>
          <p14:tracePt t="57025" x="2452688" y="7764463"/>
          <p14:tracePt t="57027" x="2470150" y="7791450"/>
          <p14:tracePt t="57040" x="2525713" y="7827963"/>
          <p14:tracePt t="57056" x="2543175" y="7854950"/>
          <p14:tracePt t="57058" x="2543175" y="7874000"/>
          <p14:tracePt t="57073" x="2552700" y="7891463"/>
          <p14:tracePt t="57090" x="2560638" y="7900988"/>
          <p14:tracePt t="57106" x="2570163" y="7918450"/>
          <p14:tracePt t="57123" x="2579688" y="7937500"/>
          <p14:tracePt t="57140" x="2579688" y="7954963"/>
          <p14:tracePt t="57142" x="2579688" y="7974013"/>
          <p14:tracePt t="57156" x="2570163" y="8008938"/>
          <p14:tracePt t="57173" x="2552700" y="8045450"/>
          <p14:tracePt t="57190" x="2525713" y="8108950"/>
          <p14:tracePt t="57206" x="2506663" y="8135938"/>
          <p14:tracePt t="57223" x="2479675" y="8145463"/>
          <p14:tracePt t="57240" x="2435225" y="8181975"/>
          <p14:tracePt t="57256" x="2406650" y="8189913"/>
          <p14:tracePt t="57273" x="2371725" y="8199438"/>
          <p14:tracePt t="57290" x="2352675" y="8208963"/>
          <p14:tracePt t="57306" x="2316163" y="8208963"/>
          <p14:tracePt t="57323" x="2298700" y="8208963"/>
          <p14:tracePt t="57339" x="2289175" y="8208963"/>
          <p14:tracePt t="57341" x="2271713" y="8199438"/>
          <p14:tracePt t="57356" x="2244725" y="8135938"/>
          <p14:tracePt t="57373" x="2208213" y="8064500"/>
          <p14:tracePt t="57389" x="2190750" y="8001000"/>
          <p14:tracePt t="57406" x="2181225" y="7981950"/>
          <p14:tracePt t="57423" x="2181225" y="7954963"/>
          <p14:tracePt t="57440" x="2181225" y="7945438"/>
          <p14:tracePt t="57456" x="2181225" y="7927975"/>
          <p14:tracePt t="57473" x="2190750" y="7918450"/>
          <p14:tracePt t="57490" x="2208213" y="7910513"/>
          <p14:tracePt t="57506" x="2225675" y="7910513"/>
          <p14:tracePt t="57523" x="2244725" y="7910513"/>
          <p14:tracePt t="57540" x="2271713" y="7910513"/>
          <p14:tracePt t="57556" x="2289175" y="7918450"/>
          <p14:tracePt t="57573" x="2308225" y="7927975"/>
          <p14:tracePt t="57589" x="2335213" y="7954963"/>
          <p14:tracePt t="57606" x="2344738" y="7974013"/>
          <p14:tracePt t="57623" x="2362200" y="8027988"/>
          <p14:tracePt t="57640" x="2371725" y="8064500"/>
          <p14:tracePt t="57644" x="2371725" y="8072438"/>
          <p14:tracePt t="57656" x="2371725" y="8091488"/>
          <p14:tracePt t="57673" x="2371725" y="8108950"/>
          <p14:tracePt t="57689" x="2371725" y="8118475"/>
          <p14:tracePt t="57692" x="2371725" y="8126413"/>
          <p14:tracePt t="57712" x="2371725" y="8135938"/>
          <p14:tracePt t="57724" x="2371725" y="8145463"/>
          <p14:tracePt t="57739" x="2371725" y="8154988"/>
          <p14:tracePt t="57756" x="2371725" y="8162925"/>
          <p14:tracePt t="57979" x="0" y="0"/>
        </p14:tracePtLst>
      </p14:laserTraceLst>
    </p:ext>
  </p:extLs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仮定①が成立しない例</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92</a:t>
            </a:fld>
            <a:endParaRPr lang="en-US" altLang="ja-JP" dirty="0"/>
          </a:p>
        </p:txBody>
      </p:sp>
      <p:sp>
        <p:nvSpPr>
          <p:cNvPr id="7" name="テキスト ボックス 6"/>
          <p:cNvSpPr txBox="1"/>
          <p:nvPr/>
        </p:nvSpPr>
        <p:spPr>
          <a:xfrm>
            <a:off x="662453" y="1682763"/>
            <a:ext cx="15376583" cy="2062103"/>
          </a:xfrm>
          <a:prstGeom prst="rect">
            <a:avLst/>
          </a:prstGeom>
          <a:noFill/>
        </p:spPr>
        <p:txBody>
          <a:bodyPr wrap="square" rtlCol="0">
            <a:spAutoFit/>
          </a:bodyPr>
          <a:lstStyle/>
          <a:p>
            <a:pPr fontAlgn="base">
              <a:spcBef>
                <a:spcPct val="0"/>
              </a:spcBef>
              <a:spcAft>
                <a:spcPct val="0"/>
              </a:spcAft>
            </a:pPr>
            <a:r>
              <a:rPr lang="ja-JP" altLang="en-US" sz="3200" dirty="0" smtClean="0">
                <a:solidFill>
                  <a:srgbClr val="000000"/>
                </a:solidFill>
                <a:latin typeface="+mj-ea"/>
                <a:ea typeface="+mj-ea"/>
              </a:rPr>
              <a:t>下図は、都道府県別、男女別の、消費の平均値のデータです。</a:t>
            </a:r>
            <a:endParaRPr lang="en-US" altLang="ja-JP" sz="3200" dirty="0" smtClean="0">
              <a:solidFill>
                <a:srgbClr val="000000"/>
              </a:solidFill>
              <a:latin typeface="+mj-ea"/>
              <a:ea typeface="+mj-ea"/>
            </a:endParaRPr>
          </a:p>
          <a:p>
            <a:pPr fontAlgn="base">
              <a:spcBef>
                <a:spcPct val="0"/>
              </a:spcBef>
              <a:spcAft>
                <a:spcPct val="0"/>
              </a:spcAft>
            </a:pPr>
            <a:r>
              <a:rPr lang="ja-JP" altLang="en-US" sz="3200" dirty="0">
                <a:solidFill>
                  <a:srgbClr val="000000"/>
                </a:solidFill>
                <a:latin typeface="+mj-ea"/>
                <a:ea typeface="+mj-ea"/>
              </a:rPr>
              <a:t>しかし</a:t>
            </a:r>
            <a:r>
              <a:rPr lang="ja-JP" altLang="en-US" sz="3200" dirty="0" smtClean="0">
                <a:solidFill>
                  <a:srgbClr val="000000"/>
                </a:solidFill>
                <a:latin typeface="+mj-ea"/>
                <a:ea typeface="+mj-ea"/>
              </a:rPr>
              <a:t>、女性よりも男性の方が、家計による消費のばらつきが大きそうです。</a:t>
            </a:r>
            <a:endParaRPr lang="en-US" altLang="ja-JP" sz="3200" dirty="0" smtClean="0">
              <a:solidFill>
                <a:srgbClr val="000000"/>
              </a:solidFill>
              <a:latin typeface="+mj-ea"/>
              <a:ea typeface="+mj-ea"/>
            </a:endParaRPr>
          </a:p>
          <a:p>
            <a:pPr fontAlgn="base">
              <a:spcBef>
                <a:spcPct val="0"/>
              </a:spcBef>
              <a:spcAft>
                <a:spcPct val="0"/>
              </a:spcAft>
            </a:pPr>
            <a:r>
              <a:rPr lang="ja-JP" altLang="en-US" sz="3200" dirty="0" smtClean="0">
                <a:solidFill>
                  <a:srgbClr val="000000"/>
                </a:solidFill>
                <a:latin typeface="+mj-ea"/>
                <a:ea typeface="+mj-ea"/>
              </a:rPr>
              <a:t>分散が異なるので、一緒のデータとして消費額を従属変数として最小二乗法による線形回帰モデルを適用すると、うまく機能しない可能性があります。</a:t>
            </a:r>
            <a:endParaRPr lang="en-US" altLang="ja-JP" sz="3200" dirty="0" smtClean="0">
              <a:solidFill>
                <a:srgbClr val="000000"/>
              </a:solidFill>
              <a:latin typeface="+mj-ea"/>
              <a:ea typeface="+mj-ea"/>
            </a:endParaRPr>
          </a:p>
        </p:txBody>
      </p:sp>
      <p:pic>
        <p:nvPicPr>
          <p:cNvPr id="6" name="図 5"/>
          <p:cNvPicPr>
            <a:picLocks noChangeAspect="1"/>
          </p:cNvPicPr>
          <p:nvPr/>
        </p:nvPicPr>
        <p:blipFill>
          <a:blip r:embed="rId2"/>
          <a:stretch>
            <a:fillRect/>
          </a:stretch>
        </p:blipFill>
        <p:spPr>
          <a:xfrm rot="161853">
            <a:off x="4585971" y="4041214"/>
            <a:ext cx="8930374" cy="4886936"/>
          </a:xfrm>
          <a:prstGeom prst="rect">
            <a:avLst/>
          </a:prstGeom>
        </p:spPr>
      </p:pic>
      <p:sp>
        <p:nvSpPr>
          <p:cNvPr id="8" name="テキスト ボックス 7"/>
          <p:cNvSpPr txBox="1"/>
          <p:nvPr/>
        </p:nvSpPr>
        <p:spPr>
          <a:xfrm>
            <a:off x="2135659" y="8811555"/>
            <a:ext cx="14149572" cy="461665"/>
          </a:xfrm>
          <a:prstGeom prst="rect">
            <a:avLst/>
          </a:prstGeom>
          <a:noFill/>
        </p:spPr>
        <p:txBody>
          <a:bodyPr wrap="square" rtlCol="0">
            <a:spAutoFit/>
          </a:bodyPr>
          <a:lstStyle/>
          <a:p>
            <a:r>
              <a:rPr lang="ja-JP" altLang="en-US" dirty="0" smtClean="0">
                <a:latin typeface="+mn-ea"/>
                <a:ea typeface="+mn-ea"/>
              </a:rPr>
              <a:t>山本：「実証</a:t>
            </a:r>
            <a:r>
              <a:rPr lang="ja-JP" altLang="en-US" dirty="0">
                <a:latin typeface="+mn-ea"/>
                <a:ea typeface="+mn-ea"/>
              </a:rPr>
              <a:t>分析のための計量経済学</a:t>
            </a:r>
            <a:r>
              <a:rPr lang="en-US" altLang="ja-JP" dirty="0">
                <a:latin typeface="+mn-ea"/>
                <a:ea typeface="+mn-ea"/>
              </a:rPr>
              <a:t>―</a:t>
            </a:r>
            <a:r>
              <a:rPr lang="ja-JP" altLang="en-US" dirty="0">
                <a:latin typeface="+mn-ea"/>
                <a:ea typeface="+mn-ea"/>
              </a:rPr>
              <a:t>正しい手法と結果の</a:t>
            </a:r>
            <a:r>
              <a:rPr lang="ja-JP" altLang="en-US" dirty="0" smtClean="0">
                <a:latin typeface="+mn-ea"/>
                <a:ea typeface="+mn-ea"/>
              </a:rPr>
              <a:t>読み方」、中央経済社</a:t>
            </a:r>
            <a:r>
              <a:rPr lang="en-US" altLang="ja-JP" dirty="0" smtClean="0">
                <a:latin typeface="+mn-ea"/>
                <a:ea typeface="+mn-ea"/>
              </a:rPr>
              <a:t>(2015)</a:t>
            </a:r>
            <a:endParaRPr lang="en-US" altLang="ja-JP" dirty="0">
              <a:solidFill>
                <a:srgbClr val="000000"/>
              </a:solidFill>
              <a:latin typeface="+mn-ea"/>
              <a:ea typeface="+mn-ea"/>
            </a:endParaRPr>
          </a:p>
        </p:txBody>
      </p:sp>
    </p:spTree>
    <p:extLst>
      <p:ext uri="{BB962C8B-B14F-4D97-AF65-F5344CB8AC3E}">
        <p14:creationId xmlns:p14="http://schemas.microsoft.com/office/powerpoint/2010/main" val="2412645662"/>
      </p:ext>
    </p:extLst>
  </p:cSld>
  <p:clrMapOvr>
    <a:masterClrMapping/>
  </p:clrMapOvr>
  <mc:AlternateContent xmlns:mc="http://schemas.openxmlformats.org/markup-compatibility/2006" xmlns:p14="http://schemas.microsoft.com/office/powerpoint/2010/main">
    <mc:Choice Requires="p14">
      <p:transition spd="slow" p14:dur="2000" advTm="69294"/>
    </mc:Choice>
    <mc:Fallback xmlns="">
      <p:transition spd="slow" advTm="69294"/>
    </mc:Fallback>
  </mc:AlternateContent>
  <p:timing>
    <p:tnLst>
      <p:par>
        <p:cTn id="1" dur="indefinite" restart="never" nodeType="tmRoot"/>
      </p:par>
    </p:tnLst>
  </p:timing>
  <p:extLst mod="1">
    <p:ext uri="{3A86A75C-4F4B-4683-9AE1-C65F6400EC91}">
      <p14:laserTraceLst xmlns:p14="http://schemas.microsoft.com/office/powerpoint/2010/main">
        <p14:tracePtLst>
          <p14:tracePt t="3170" x="10407650" y="7131050"/>
          <p14:tracePt t="3176" x="10398125" y="7150100"/>
          <p14:tracePt t="3182" x="10390188" y="7167563"/>
          <p14:tracePt t="3196" x="10353675" y="7204075"/>
          <p14:tracePt t="3213" x="10307638" y="7248525"/>
          <p14:tracePt t="3229" x="10199688" y="7277100"/>
          <p14:tracePt t="3245" x="10036175" y="7339013"/>
          <p14:tracePt t="3279" x="9439275" y="7448550"/>
          <p14:tracePt t="3313" x="8869363" y="7421563"/>
          <p14:tracePt t="3363" x="8353425" y="6905625"/>
          <p14:tracePt t="3379" x="8308975" y="6732588"/>
          <p14:tracePt t="3381" x="8280400" y="6642100"/>
          <p14:tracePt t="3395" x="8235950" y="6434138"/>
          <p14:tracePt t="3412" x="8189913" y="6154738"/>
          <p14:tracePt t="3429" x="8135938" y="5665788"/>
          <p14:tracePt t="3445" x="8118475" y="5357813"/>
          <p14:tracePt t="3462" x="8181975" y="5130800"/>
          <p14:tracePt t="3479" x="8362950" y="4941888"/>
          <p14:tracePt t="3495" x="8624888" y="4887913"/>
          <p14:tracePt t="3512" x="9131300" y="4941888"/>
          <p14:tracePt t="3529" x="9421813" y="4949825"/>
          <p14:tracePt t="3545" x="9747250" y="4949825"/>
          <p14:tracePt t="3547" x="9910763" y="4914900"/>
          <p14:tracePt t="3562" x="10190163" y="4814888"/>
          <p14:tracePt t="3579" x="10498138" y="4697413"/>
          <p14:tracePt t="3581" x="10588625" y="4651375"/>
          <p14:tracePt t="3595" x="10725150" y="4651375"/>
          <p14:tracePt t="3612" x="10852150" y="4670425"/>
          <p14:tracePt t="3628" x="11068050" y="4741863"/>
          <p14:tracePt t="3645" x="11177588" y="4795838"/>
          <p14:tracePt t="3662" x="11249025" y="4824413"/>
          <p14:tracePt t="3679" x="11368088" y="4878388"/>
          <p14:tracePt t="3695" x="11458575" y="4932363"/>
          <p14:tracePt t="3712" x="11791950" y="5276850"/>
          <p14:tracePt t="3729" x="12072938" y="5746750"/>
          <p14:tracePt t="3745" x="12236450" y="6154738"/>
          <p14:tracePt t="3762" x="12290425" y="6335713"/>
          <p14:tracePt t="3779" x="12317413" y="6416675"/>
          <p14:tracePt t="3781" x="12326938" y="6453188"/>
          <p14:tracePt t="3795" x="12336463" y="6524625"/>
          <p14:tracePt t="3812" x="12336463" y="6624638"/>
          <p14:tracePt t="3828" x="12326938" y="6859588"/>
          <p14:tracePt t="3845" x="12290425" y="7086600"/>
          <p14:tracePt t="3862" x="12145963" y="7466013"/>
          <p14:tracePt t="3879" x="12028488" y="7656513"/>
          <p14:tracePt t="3895" x="11928475" y="7791450"/>
          <p14:tracePt t="3897" x="11874500" y="7837488"/>
          <p14:tracePt t="3912" x="11784013" y="7927975"/>
          <p14:tracePt t="3929" x="11701463" y="7964488"/>
          <p14:tracePt t="3945" x="11520488" y="8027988"/>
          <p14:tracePt t="3962" x="11285538" y="8054975"/>
          <p14:tracePt t="3978" x="10796588" y="8072438"/>
          <p14:tracePt t="3995" x="10490200" y="8035925"/>
          <p14:tracePt t="4012" x="10226675" y="7974013"/>
          <p14:tracePt t="4013" x="10109200" y="7937500"/>
          <p14:tracePt t="4028" x="9955213" y="7854950"/>
          <p14:tracePt t="4045" x="9720263" y="7720013"/>
          <p14:tracePt t="4062" x="9429750" y="7448550"/>
          <p14:tracePt t="4079" x="9248775" y="7177088"/>
          <p14:tracePt t="4095" x="9050338" y="6778625"/>
          <p14:tracePt t="4112" x="8977313" y="6624638"/>
          <p14:tracePt t="4128" x="8959850" y="6588125"/>
          <p14:tracePt t="4130" x="8959850" y="6580188"/>
          <p14:tracePt t="4145" x="8959850" y="6543675"/>
          <p14:tracePt t="4162" x="8959850" y="6507163"/>
          <p14:tracePt t="4164" x="8969375" y="6480175"/>
          <p14:tracePt t="4179" x="9005888" y="6389688"/>
          <p14:tracePt t="4195" x="9123363" y="6145213"/>
          <p14:tracePt t="4212" x="9304338" y="5827713"/>
          <p14:tracePt t="4228" x="9502775" y="5673725"/>
          <p14:tracePt t="4245" x="9720263" y="5556250"/>
          <p14:tracePt t="4247" x="9847263" y="5529263"/>
          <p14:tracePt t="4262" x="10091738" y="5438775"/>
          <p14:tracePt t="4278" x="10461625" y="5330825"/>
          <p14:tracePt t="4295" x="11041063" y="5203825"/>
          <p14:tracePt t="4312" x="11368088" y="5194300"/>
          <p14:tracePt t="4330" x="11657013" y="5276850"/>
          <p14:tracePt t="4345" x="11747500" y="5340350"/>
          <p14:tracePt t="4362" x="11837988" y="5384800"/>
          <p14:tracePt t="4363" x="11882438" y="5421313"/>
          <p14:tracePt t="4378" x="11945938" y="5465763"/>
          <p14:tracePt t="4395" x="12045950" y="5556250"/>
          <p14:tracePt t="4412" x="12182475" y="5746750"/>
          <p14:tracePt t="4428" x="12263438" y="5891213"/>
          <p14:tracePt t="4445" x="12344400" y="6108700"/>
          <p14:tracePt t="4462" x="12353925" y="6262688"/>
          <p14:tracePt t="4478" x="12344400" y="6480175"/>
          <p14:tracePt t="4495" x="12253913" y="6796088"/>
          <p14:tracePt t="4512" x="12172950" y="6977063"/>
          <p14:tracePt t="4528" x="11891963" y="7385050"/>
          <p14:tracePt t="4545" x="11674475" y="7639050"/>
          <p14:tracePt t="4563" x="11485563" y="7827963"/>
          <p14:tracePt t="4578" x="11376025" y="7900988"/>
          <p14:tracePt t="4595" x="11222038" y="7945438"/>
          <p14:tracePt t="4598" x="11114088" y="7945438"/>
          <p14:tracePt t="4612" x="10833100" y="7918450"/>
          <p14:tracePt t="4628" x="10480675" y="7773988"/>
          <p14:tracePt t="4645" x="9937750" y="7466013"/>
          <p14:tracePt t="4662" x="9683750" y="7240588"/>
          <p14:tracePt t="4679" x="9331325" y="6751638"/>
          <p14:tracePt t="4695" x="9167813" y="6461125"/>
          <p14:tracePt t="4711" x="9023350" y="6199188"/>
          <p14:tracePt t="4713" x="8959850" y="6045200"/>
          <p14:tracePt t="4728" x="8859838" y="5729288"/>
          <p14:tracePt t="4745" x="8815388" y="5457825"/>
          <p14:tracePt t="4762" x="8832850" y="5176838"/>
          <p14:tracePt t="4778" x="8886825" y="5005388"/>
          <p14:tracePt t="4795" x="9005888" y="4878388"/>
          <p14:tracePt t="4812" x="9104313" y="4824413"/>
          <p14:tracePt t="4828" x="9277350" y="4787900"/>
          <p14:tracePt t="4830" x="9402763" y="4768850"/>
          <p14:tracePt t="4845" x="9729788" y="4778375"/>
          <p14:tracePt t="4862" x="10190163" y="4941888"/>
          <p14:tracePt t="4878" x="10733088" y="5303838"/>
          <p14:tracePt t="4895" x="10914063" y="5475288"/>
          <p14:tracePt t="4911" x="11087100" y="5683250"/>
          <p14:tracePt t="4928" x="11285538" y="5991225"/>
          <p14:tracePt t="4945" x="11403013" y="6172200"/>
          <p14:tracePt t="4948" x="11439525" y="6253163"/>
          <p14:tracePt t="4962" x="11493500" y="6380163"/>
          <p14:tracePt t="4978" x="11512550" y="6461125"/>
          <p14:tracePt t="4995" x="11512550" y="6634163"/>
          <p14:tracePt t="5012" x="11403013" y="6878638"/>
          <p14:tracePt t="5028" x="11104563" y="7348538"/>
          <p14:tracePt t="5045" x="10852150" y="7593013"/>
          <p14:tracePt t="5062" x="10615613" y="7764463"/>
          <p14:tracePt t="5078" x="10326688" y="7864475"/>
          <p14:tracePt t="5095" x="10126663" y="7874000"/>
          <p14:tracePt t="5111" x="9847263" y="7827963"/>
          <p14:tracePt t="5128" x="9666288" y="7764463"/>
          <p14:tracePt t="5145" x="9475788" y="7639050"/>
          <p14:tracePt t="5162" x="9394825" y="7575550"/>
          <p14:tracePt t="5178" x="9339263" y="7512050"/>
          <p14:tracePt t="5179" x="9321800" y="7466013"/>
          <p14:tracePt t="5196" x="9267825" y="7394575"/>
          <p14:tracePt t="5211" x="9240838" y="7321550"/>
          <p14:tracePt t="5228" x="9186863" y="7177088"/>
          <p14:tracePt t="5245" x="9150350" y="7067550"/>
          <p14:tracePt t="5262" x="9131300" y="6969125"/>
          <p14:tracePt t="5278" x="9131300" y="6878638"/>
          <p14:tracePt t="5295" x="9131300" y="6761163"/>
          <p14:tracePt t="5296" x="9158288" y="6678613"/>
          <p14:tracePt t="5311" x="9204325" y="6580188"/>
          <p14:tracePt t="5328" x="9277350" y="6453188"/>
          <p14:tracePt t="5345" x="9512300" y="6145213"/>
          <p14:tracePt t="5361" x="9820275" y="5819775"/>
          <p14:tracePt t="5378" x="10145713" y="5565775"/>
          <p14:tracePt t="5380" x="10280650" y="5502275"/>
          <p14:tracePt t="5394" x="10461625" y="5475288"/>
          <p14:tracePt t="5411" x="10625138" y="5529263"/>
          <p14:tracePt t="5414" x="10688638" y="5602288"/>
          <p14:tracePt t="5430" x="10860088" y="5837238"/>
          <p14:tracePt t="5445" x="11033125" y="6226175"/>
          <p14:tracePt t="5461" x="11077575" y="6651625"/>
          <p14:tracePt t="5479" x="11060113" y="6832600"/>
          <p14:tracePt t="5482" x="11033125" y="6915150"/>
          <p14:tracePt t="5495" x="10969625" y="7059613"/>
          <p14:tracePt t="5511" x="10887075" y="7140575"/>
          <p14:tracePt t="5529" x="10769600" y="7258050"/>
          <p14:tracePt t="5531" x="10698163" y="7321550"/>
          <p14:tracePt t="5544" x="10552113" y="7412038"/>
          <p14:tracePt t="5561" x="10398125" y="7475538"/>
          <p14:tracePt t="5578" x="10217150" y="7539038"/>
          <p14:tracePt t="5594" x="10155238" y="7548563"/>
          <p14:tracePt t="5613" x="10082213" y="7548563"/>
          <p14:tracePt t="5628" x="9991725" y="7502525"/>
          <p14:tracePt t="5645" x="9883775" y="7429500"/>
          <p14:tracePt t="5647" x="9801225" y="7348538"/>
          <p14:tracePt t="5661" x="9620250" y="7096125"/>
          <p14:tracePt t="5678" x="9512300" y="6915150"/>
          <p14:tracePt t="5803" x="0" y="0"/>
        </p14:tracePtLst>
        <p14:tracePtLst>
          <p14:tracePt t="21800" x="4733925" y="6524625"/>
          <p14:tracePt t="21806" x="4733925" y="6543675"/>
          <p14:tracePt t="21813" x="4714875" y="6570663"/>
          <p14:tracePt t="21820" x="4706938" y="6597650"/>
          <p14:tracePt t="21837" x="4643438" y="6678613"/>
          <p14:tracePt t="21853" x="4308475" y="6942138"/>
          <p14:tracePt t="21870" x="3873500" y="7231063"/>
          <p14:tracePt t="21888" x="3494088" y="7466013"/>
          <p14:tracePt t="21920" x="3222625" y="7539038"/>
          <p14:tracePt t="21925" x="3159125" y="7556500"/>
          <p14:tracePt t="21954" x="2905125" y="7529513"/>
          <p14:tracePt t="21956" x="2851150" y="7502525"/>
          <p14:tracePt t="21987" x="2714625" y="7458075"/>
          <p14:tracePt t="22003" x="2679700" y="7439025"/>
          <p14:tracePt t="22020" x="2670175" y="7429500"/>
          <p14:tracePt t="22218" x="2624138" y="7429500"/>
          <p14:tracePt t="22224" x="2497138" y="7429500"/>
          <p14:tracePt t="22232" x="2298700" y="7421563"/>
          <p14:tracePt t="22238" x="1946275" y="7304088"/>
          <p14:tracePt t="22255" x="1366838" y="7067550"/>
          <p14:tracePt t="22272" x="1022350" y="6878638"/>
          <p14:tracePt t="22288" x="868363" y="6769100"/>
          <p14:tracePt t="22322" x="633413" y="6507163"/>
          <p14:tracePt t="22355" x="560388" y="6380163"/>
          <p14:tracePt t="22390" x="552450" y="6316663"/>
          <p14:tracePt t="22405" x="588963" y="6272213"/>
          <p14:tracePt t="22422" x="623888" y="6235700"/>
          <p14:tracePt t="22438" x="706438" y="6189663"/>
          <p14:tracePt t="22455" x="769938" y="6181725"/>
          <p14:tracePt t="22471" x="985838" y="6208713"/>
          <p14:tracePt t="22488" x="1222375" y="6389688"/>
          <p14:tracePt t="22505" x="1474788" y="6805613"/>
          <p14:tracePt t="22521" x="1511300" y="7032625"/>
          <p14:tracePt t="22538" x="1484313" y="7221538"/>
          <p14:tracePt t="22540" x="1466850" y="7267575"/>
          <p14:tracePt t="22556" x="1420813" y="7339013"/>
          <p14:tracePt t="22572" x="1339850" y="7394575"/>
          <p14:tracePt t="22588" x="1230313" y="7448550"/>
          <p14:tracePt t="22605" x="1131888" y="7458075"/>
          <p14:tracePt t="22622" x="995363" y="7458075"/>
          <p14:tracePt t="22638" x="931863" y="7421563"/>
          <p14:tracePt t="22655" x="868363" y="7385050"/>
          <p14:tracePt t="22656" x="841375" y="7358063"/>
          <p14:tracePt t="22671" x="769938" y="7258050"/>
          <p14:tracePt t="22689" x="714375" y="7140575"/>
          <p14:tracePt t="22690" x="696913" y="7077075"/>
          <p14:tracePt t="22706" x="669925" y="6977063"/>
          <p14:tracePt t="22721" x="669925" y="6842125"/>
          <p14:tracePt t="22739" x="760413" y="6551613"/>
          <p14:tracePt t="22755" x="823913" y="6399213"/>
          <p14:tracePt t="22772" x="887413" y="6308725"/>
          <p14:tracePt t="22788" x="950913" y="6226175"/>
          <p14:tracePt t="22804" x="995363" y="6208713"/>
          <p14:tracePt t="22822" x="1076325" y="6208713"/>
          <p14:tracePt t="22838" x="1212850" y="6308725"/>
          <p14:tracePt t="22842" x="1285875" y="6407150"/>
          <p14:tracePt t="22855" x="1384300" y="6670675"/>
          <p14:tracePt t="22871" x="1420813" y="6859588"/>
          <p14:tracePt t="22889" x="1420813" y="7013575"/>
          <p14:tracePt t="22890" x="1420813" y="7067550"/>
          <p14:tracePt t="22905" x="1403350" y="7131050"/>
          <p14:tracePt t="22921" x="1376363" y="7177088"/>
          <p14:tracePt t="22938" x="1339850" y="7213600"/>
          <p14:tracePt t="22956" x="1303338" y="7221538"/>
          <p14:tracePt t="22973" x="1230313" y="7204075"/>
          <p14:tracePt t="22988" x="1112838" y="7096125"/>
          <p14:tracePt t="23006" x="1014413" y="6986588"/>
          <p14:tracePt t="23008" x="977900" y="6942138"/>
          <p14:tracePt t="23021" x="950913" y="6878638"/>
          <p14:tracePt t="23038" x="931863" y="6832600"/>
          <p14:tracePt t="23054" x="914400" y="6742113"/>
          <p14:tracePt t="23071" x="923925" y="6678613"/>
          <p14:tracePt t="23089" x="950913" y="6607175"/>
          <p14:tracePt t="23105" x="995363" y="6551613"/>
          <p14:tracePt t="23122" x="1049338" y="6534150"/>
          <p14:tracePt t="23125" x="1068388" y="6524625"/>
          <p14:tracePt t="23138" x="1139825" y="6534150"/>
          <p14:tracePt t="23155" x="1230313" y="6597650"/>
          <p14:tracePt t="23171" x="1376363" y="6823075"/>
          <p14:tracePt t="23188" x="1411288" y="6977063"/>
          <p14:tracePt t="23205" x="1420813" y="7059613"/>
          <p14:tracePt t="23208" x="1420813" y="7096125"/>
          <p14:tracePt t="23221" x="1420813" y="7167563"/>
          <p14:tracePt t="23238" x="1393825" y="7221538"/>
          <p14:tracePt t="23255" x="1357313" y="7277100"/>
          <p14:tracePt t="23271" x="1320800" y="7294563"/>
          <p14:tracePt t="23288" x="1239838" y="7304088"/>
          <p14:tracePt t="23305" x="1195388" y="7304088"/>
          <p14:tracePt t="23321" x="1131888" y="7258050"/>
          <p14:tracePt t="23324" x="1104900" y="7231063"/>
          <p14:tracePt t="23338" x="1014413" y="7086600"/>
          <p14:tracePt t="23355" x="941388" y="6923088"/>
          <p14:tracePt t="23356" x="931863" y="6832600"/>
          <p14:tracePt t="23371" x="923925" y="6661150"/>
          <p14:tracePt t="23389" x="923925" y="6570663"/>
          <p14:tracePt t="23392" x="923925" y="6543675"/>
          <p14:tracePt t="23404" x="950913" y="6470650"/>
          <p14:tracePt t="23421" x="1004888" y="6416675"/>
          <p14:tracePt t="23438" x="1041400" y="6380163"/>
          <p14:tracePt t="23455" x="1104900" y="6362700"/>
          <p14:tracePt t="23471" x="1158875" y="6362700"/>
          <p14:tracePt t="23474" x="1185863" y="6370638"/>
          <p14:tracePt t="23488" x="1249363" y="6407150"/>
          <p14:tracePt t="23504" x="1293813" y="6489700"/>
          <p14:tracePt t="23522" x="1330325" y="6642100"/>
          <p14:tracePt t="23538" x="1330325" y="6742113"/>
          <p14:tracePt t="23554" x="1320800" y="6823075"/>
          <p14:tracePt t="23556" x="1312863" y="6869113"/>
          <p14:tracePt t="23572" x="1257300" y="6915150"/>
          <p14:tracePt t="23589" x="1212850" y="6959600"/>
          <p14:tracePt t="23604" x="1122363" y="6977063"/>
          <p14:tracePt t="23621" x="1058863" y="6977063"/>
          <p14:tracePt t="23638" x="995363" y="6959600"/>
          <p14:tracePt t="23654" x="968375" y="6950075"/>
          <p14:tracePt t="23671" x="941388" y="6915150"/>
          <p14:tracePt t="23672" x="923925" y="6896100"/>
          <p14:tracePt t="23688" x="904875" y="6805613"/>
          <p14:tracePt t="23704" x="904875" y="6678613"/>
          <p14:tracePt t="23722" x="914400" y="6507163"/>
          <p14:tracePt t="23738" x="950913" y="6416675"/>
          <p14:tracePt t="23754" x="995363" y="6362700"/>
          <p14:tracePt t="23772" x="1022350" y="6335713"/>
          <p14:tracePt t="23788" x="1068388" y="6326188"/>
          <p14:tracePt t="23804" x="1203325" y="6399213"/>
          <p14:tracePt t="23822" x="1347788" y="6634163"/>
          <p14:tracePt t="23823" x="1376363" y="6742113"/>
          <p14:tracePt t="23838" x="1411288" y="6859588"/>
          <p14:tracePt t="23854" x="1411288" y="6932613"/>
          <p14:tracePt t="23873" x="1411288" y="6986588"/>
          <p14:tracePt t="23889" x="1403350" y="7013575"/>
          <p14:tracePt t="23906" x="1376363" y="7040563"/>
          <p14:tracePt t="23908" x="1366838" y="7059613"/>
          <p14:tracePt t="23921" x="1320800" y="7067550"/>
          <p14:tracePt t="23938" x="1285875" y="7077075"/>
          <p14:tracePt t="23954" x="1239838" y="7086600"/>
          <p14:tracePt t="23971" x="1230313" y="7086600"/>
          <p14:tracePt t="23988" x="1166813" y="7032625"/>
          <p14:tracePt t="24004" x="1122363" y="6896100"/>
          <p14:tracePt t="24021" x="1076325" y="6651625"/>
          <p14:tracePt t="24038" x="1076325" y="6343650"/>
          <p14:tracePt t="24054" x="1085850" y="6272213"/>
          <p14:tracePt t="24071" x="1122363" y="6218238"/>
          <p14:tracePt t="24088" x="1139825" y="6189663"/>
          <p14:tracePt t="24104" x="1185863" y="6172200"/>
          <p14:tracePt t="24121" x="1222375" y="6172200"/>
          <p14:tracePt t="24138" x="1249363" y="6172200"/>
          <p14:tracePt t="24140" x="1276350" y="6172200"/>
          <p14:tracePt t="24154" x="1312863" y="6218238"/>
          <p14:tracePt t="24171" x="1330325" y="6262688"/>
          <p14:tracePt t="24187" x="1347788" y="6326188"/>
          <p14:tracePt t="24204" x="1347788" y="6362700"/>
          <p14:tracePt t="24221" x="1347788" y="6416675"/>
          <p14:tracePt t="24237" x="1339850" y="6453188"/>
          <p14:tracePt t="24254" x="1330325" y="6480175"/>
          <p14:tracePt t="24271" x="1293813" y="6516688"/>
          <p14:tracePt t="24287" x="1266825" y="6524625"/>
          <p14:tracePt t="24304" x="1203325" y="6543675"/>
          <p14:tracePt t="24321" x="1166813" y="6543675"/>
          <p14:tracePt t="24338" x="1131888" y="6543675"/>
          <p14:tracePt t="24355" x="1104900" y="6543675"/>
          <p14:tracePt t="24371" x="1068388" y="6507163"/>
          <p14:tracePt t="24375" x="1049338" y="6489700"/>
          <p14:tracePt t="24388" x="995363" y="6416675"/>
          <p14:tracePt t="24405" x="968375" y="6316663"/>
          <p14:tracePt t="24421" x="958850" y="6172200"/>
          <p14:tracePt t="24437" x="968375" y="6099175"/>
          <p14:tracePt t="24454" x="1004888" y="6064250"/>
          <p14:tracePt t="24471" x="1076325" y="6027738"/>
          <p14:tracePt t="24488" x="1139825" y="6027738"/>
          <p14:tracePt t="24504" x="1230313" y="6072188"/>
          <p14:tracePt t="24521" x="1312863" y="6172200"/>
          <p14:tracePt t="24524" x="1347788" y="6235700"/>
          <p14:tracePt t="24538" x="1403350" y="6380163"/>
          <p14:tracePt t="24554" x="1430338" y="6516688"/>
          <p14:tracePt t="24571" x="1430338" y="6597650"/>
          <p14:tracePt t="24572" x="1430338" y="6634163"/>
          <p14:tracePt t="24588" x="1420813" y="6678613"/>
          <p14:tracePt t="24604" x="1403350" y="6724650"/>
          <p14:tracePt t="24621" x="1384300" y="6742113"/>
          <p14:tracePt t="24638" x="1366838" y="6751638"/>
          <p14:tracePt t="24654" x="1330325" y="6761163"/>
          <p14:tracePt t="24671" x="1285875" y="6742113"/>
          <p14:tracePt t="24687" x="1239838" y="6678613"/>
          <p14:tracePt t="24690" x="1203325" y="6634163"/>
          <p14:tracePt t="24704" x="1085850" y="6416675"/>
          <p14:tracePt t="24721" x="1014413" y="6154738"/>
          <p14:tracePt t="24738" x="1004888" y="5981700"/>
          <p14:tracePt t="24754" x="1004888" y="5946775"/>
          <p14:tracePt t="24771" x="1014413" y="5891213"/>
          <p14:tracePt t="24787" x="1049338" y="5864225"/>
          <p14:tracePt t="24805" x="1068388" y="5837238"/>
          <p14:tracePt t="24821" x="1085850" y="5827713"/>
          <p14:tracePt t="24838" x="1112838" y="5827713"/>
          <p14:tracePt t="24840" x="1131888" y="5827713"/>
          <p14:tracePt t="24854" x="1185863" y="5918200"/>
          <p14:tracePt t="24871" x="1266825" y="6135688"/>
          <p14:tracePt t="24889" x="1312863" y="6416675"/>
          <p14:tracePt t="24904" x="1320800" y="6497638"/>
          <p14:tracePt t="24921" x="1320800" y="6580188"/>
          <p14:tracePt t="24937" x="1312863" y="6670675"/>
          <p14:tracePt t="24955" x="1303338" y="6705600"/>
          <p14:tracePt t="24959" x="1276350" y="6724650"/>
          <p14:tracePt t="24971" x="1249363" y="6761163"/>
          <p14:tracePt t="24988" x="1212850" y="6796088"/>
          <p14:tracePt t="25004" x="1139825" y="6805613"/>
          <p14:tracePt t="25021" x="1068388" y="6805613"/>
          <p14:tracePt t="25037" x="958850" y="6697663"/>
          <p14:tracePt t="25041" x="887413" y="6588125"/>
          <p14:tracePt t="25054" x="760413" y="6289675"/>
          <p14:tracePt t="25071" x="733425" y="6027738"/>
          <p14:tracePt t="25088" x="750888" y="5764213"/>
          <p14:tracePt t="25104" x="769938" y="5673725"/>
          <p14:tracePt t="25121" x="814388" y="5638800"/>
          <p14:tracePt t="25137" x="841375" y="5629275"/>
          <p14:tracePt t="25154" x="895350" y="5629275"/>
          <p14:tracePt t="25156" x="941388" y="5638800"/>
          <p14:tracePt t="25171" x="1085850" y="5756275"/>
          <p14:tracePt t="25187" x="1266825" y="5981700"/>
          <p14:tracePt t="25204" x="1357313" y="6199188"/>
          <p14:tracePt t="25221" x="1366838" y="6280150"/>
          <p14:tracePt t="25238" x="1366838" y="6416675"/>
          <p14:tracePt t="25254" x="1339850" y="6497638"/>
          <p14:tracePt t="25271" x="1303338" y="6580188"/>
          <p14:tracePt t="25287" x="1239838" y="6642100"/>
          <p14:tracePt t="25304" x="1195388" y="6661150"/>
          <p14:tracePt t="25321" x="1095375" y="6670675"/>
          <p14:tracePt t="25337" x="985838" y="6615113"/>
          <p14:tracePt t="25354" x="796925" y="6426200"/>
          <p14:tracePt t="25371" x="723900" y="6280150"/>
          <p14:tracePt t="25387" x="679450" y="6127750"/>
          <p14:tracePt t="25389" x="679450" y="6072188"/>
          <p14:tracePt t="25404" x="679450" y="5973763"/>
          <p14:tracePt t="25421" x="679450" y="5910263"/>
          <p14:tracePt t="25437" x="733425" y="5819775"/>
          <p14:tracePt t="25454" x="769938" y="5783263"/>
          <p14:tracePt t="25471" x="841375" y="5764213"/>
          <p14:tracePt t="25487" x="887413" y="5764213"/>
          <p14:tracePt t="25504" x="958850" y="5810250"/>
          <p14:tracePt t="25505" x="995363" y="5854700"/>
          <p14:tracePt t="25521" x="1068388" y="5964238"/>
          <p14:tracePt t="25537" x="1104900" y="6091238"/>
          <p14:tracePt t="25554" x="1112838" y="6245225"/>
          <p14:tracePt t="25571" x="1112838" y="6299200"/>
          <p14:tracePt t="25587" x="1085850" y="6370638"/>
          <p14:tracePt t="25604" x="1058863" y="6407150"/>
          <p14:tracePt t="25621" x="1014413" y="6453188"/>
          <p14:tracePt t="25622" x="995363" y="6461125"/>
          <p14:tracePt t="25637" x="958850" y="6489700"/>
          <p14:tracePt t="25654" x="923925" y="6507163"/>
          <p14:tracePt t="25670" x="887413" y="6507163"/>
          <p14:tracePt t="25687" x="868363" y="6507163"/>
          <p14:tracePt t="25704" x="823913" y="6434138"/>
          <p14:tracePt t="25720" x="804863" y="6272213"/>
          <p14:tracePt t="25739" x="823913" y="6081713"/>
          <p14:tracePt t="25739" x="850900" y="6018213"/>
          <p14:tracePt t="25754" x="887413" y="5918200"/>
          <p14:tracePt t="25771" x="923925" y="5854700"/>
          <p14:tracePt t="25787" x="968375" y="5819775"/>
          <p14:tracePt t="25804" x="1022350" y="5810250"/>
          <p14:tracePt t="25821" x="1131888" y="5891213"/>
          <p14:tracePt t="25838" x="1239838" y="6091238"/>
          <p14:tracePt t="25854" x="1293813" y="6299200"/>
          <p14:tracePt t="25870" x="1312863" y="6470650"/>
          <p14:tracePt t="25888" x="1285875" y="6551613"/>
          <p14:tracePt t="25890" x="1276350" y="6588125"/>
          <p14:tracePt t="25904" x="1249363" y="6634163"/>
          <p14:tracePt t="25920" x="1212850" y="6670675"/>
          <p14:tracePt t="25937" x="1166813" y="6688138"/>
          <p14:tracePt t="25954" x="1131888" y="6688138"/>
          <p14:tracePt t="25970" x="1085850" y="6688138"/>
          <p14:tracePt t="25987" x="1031875" y="6642100"/>
          <p14:tracePt t="26004" x="985838" y="6607175"/>
          <p14:tracePt t="26021" x="968375" y="6461125"/>
          <p14:tracePt t="26037" x="985838" y="6289675"/>
          <p14:tracePt t="26054" x="1014413" y="6162675"/>
          <p14:tracePt t="26055" x="1022350" y="6099175"/>
          <p14:tracePt t="26071" x="1049338" y="6037263"/>
          <p14:tracePt t="26087" x="1076325" y="5991225"/>
          <p14:tracePt t="26104" x="1112838" y="5964238"/>
          <p14:tracePt t="26120" x="1139825" y="5954713"/>
          <p14:tracePt t="26137" x="1222375" y="6018213"/>
          <p14:tracePt t="26154" x="1266825" y="6145213"/>
          <p14:tracePt t="26172" x="1320800" y="6343650"/>
          <p14:tracePt t="26187" x="1320800" y="6416675"/>
          <p14:tracePt t="26204" x="1320800" y="6489700"/>
          <p14:tracePt t="26206" x="1320800" y="6516688"/>
          <p14:tracePt t="26220" x="1312863" y="6580188"/>
          <p14:tracePt t="26237" x="1285875" y="6624638"/>
          <p14:tracePt t="26253" x="1257300" y="6678613"/>
          <p14:tracePt t="26271" x="1239838" y="6705600"/>
          <p14:tracePt t="26287" x="1222375" y="6724650"/>
          <p14:tracePt t="26304" x="1185863" y="6732588"/>
          <p14:tracePt t="26323" x="1131888" y="6732588"/>
          <p14:tracePt t="26337" x="1076325" y="6688138"/>
          <p14:tracePt t="26353" x="1014413" y="6634163"/>
          <p14:tracePt t="26356" x="985838" y="6597650"/>
          <p14:tracePt t="26370" x="950913" y="6524625"/>
          <p14:tracePt t="26387" x="923925" y="6497638"/>
          <p14:tracePt t="26403" x="914400" y="6470650"/>
          <p14:tracePt t="26405" x="914400" y="6461125"/>
          <p14:tracePt t="26420" x="904875" y="6443663"/>
          <p14:tracePt t="26437" x="904875" y="6434138"/>
          <p14:tracePt t="26439" x="904875" y="6426200"/>
          <p14:tracePt t="26453" x="904875" y="6416675"/>
          <p14:tracePt t="26470" x="904875" y="6407150"/>
          <p14:tracePt t="26493" x="904875" y="6399213"/>
          <p14:tracePt t="26556" x="904875" y="6389688"/>
          <p14:tracePt t="26625" x="904875" y="6380163"/>
          <p14:tracePt t="27207" x="0" y="0"/>
        </p14:tracePtLst>
        <p14:tracePtLst>
          <p14:tracePt t="36651" x="2335213" y="7756525"/>
          <p14:tracePt t="36656" x="2335213" y="7800975"/>
          <p14:tracePt t="36663" x="2344738" y="7837488"/>
          <p14:tracePt t="36680" x="2362200" y="7927975"/>
          <p14:tracePt t="36697" x="2371725" y="7991475"/>
          <p14:tracePt t="36713" x="2371725" y="8035925"/>
          <p14:tracePt t="36730" x="2371725" y="8091488"/>
          <p14:tracePt t="36747" x="2371725" y="8118475"/>
          <p14:tracePt t="36780" x="2362200" y="8189913"/>
          <p14:tracePt t="36813" x="2298700" y="8262938"/>
          <p14:tracePt t="36846" x="2108200" y="8343900"/>
          <p14:tracePt t="36863" x="2036763" y="8380413"/>
          <p14:tracePt t="36880" x="1954213" y="8389938"/>
          <p14:tracePt t="36897" x="1863725" y="8397875"/>
          <p14:tracePt t="36914" x="1828800" y="8397875"/>
          <p14:tracePt t="36930" x="1801813" y="8397875"/>
          <p14:tracePt t="36947" x="1782763" y="8397875"/>
          <p14:tracePt t="36964" x="1755775" y="8326438"/>
          <p14:tracePt t="36980" x="1674813" y="7593013"/>
          <p14:tracePt t="36997" x="1674813" y="6524625"/>
          <p14:tracePt t="36998" x="1682750" y="6299200"/>
          <p14:tracePt t="37013" x="1728788" y="6037263"/>
          <p14:tracePt t="37030" x="1765300" y="5937250"/>
          <p14:tracePt t="37047" x="1809750" y="5883275"/>
          <p14:tracePt t="37063" x="1846263" y="5873750"/>
          <p14:tracePt t="37080" x="1927225" y="5883275"/>
          <p14:tracePt t="37097" x="2017713" y="5927725"/>
          <p14:tracePt t="37113" x="2198688" y="6064250"/>
          <p14:tracePt t="37130" x="2543175" y="6534150"/>
          <p14:tracePt t="37147" x="2697163" y="6815138"/>
          <p14:tracePt t="37149" x="2724150" y="6915150"/>
          <p14:tracePt t="37163" x="2760663" y="7067550"/>
          <p14:tracePt t="37180" x="2770188" y="7150100"/>
          <p14:tracePt t="37197" x="2770188" y="7221538"/>
          <p14:tracePt t="37213" x="2770188" y="7277100"/>
          <p14:tracePt t="37230" x="2751138" y="7321550"/>
          <p14:tracePt t="37232" x="2741613" y="7348538"/>
          <p14:tracePt t="37247" x="2670175" y="7439025"/>
          <p14:tracePt t="37263" x="2587625" y="7519988"/>
          <p14:tracePt t="37280" x="2435225" y="7639050"/>
          <p14:tracePt t="37297" x="2325688" y="7666038"/>
          <p14:tracePt t="37314" x="2225675" y="7673975"/>
          <p14:tracePt t="37330" x="2181225" y="7673975"/>
          <p14:tracePt t="37347" x="2117725" y="7639050"/>
          <p14:tracePt t="37350" x="2090738" y="7602538"/>
          <p14:tracePt t="37363" x="2000250" y="7358063"/>
          <p14:tracePt t="37380" x="1946275" y="6977063"/>
          <p14:tracePt t="37397" x="1990725" y="6697663"/>
          <p14:tracePt t="37413" x="2017713" y="6634163"/>
          <p14:tracePt t="37430" x="2054225" y="6588125"/>
          <p14:tracePt t="37446" x="2090738" y="6561138"/>
          <p14:tracePt t="37463" x="2127250" y="6551613"/>
          <p14:tracePt t="37480" x="2190750" y="6551613"/>
          <p14:tracePt t="37496" x="2254250" y="6607175"/>
          <p14:tracePt t="37513" x="2389188" y="6878638"/>
          <p14:tracePt t="37530" x="2435225" y="7140575"/>
          <p14:tracePt t="37547" x="2425700" y="7402513"/>
          <p14:tracePt t="37563" x="2406650" y="7458075"/>
          <p14:tracePt t="37580" x="2389188" y="7493000"/>
          <p14:tracePt t="37581" x="2379663" y="7512050"/>
          <p14:tracePt t="37597" x="2352675" y="7548563"/>
          <p14:tracePt t="37613" x="2308225" y="7575550"/>
          <p14:tracePt t="37630" x="2262188" y="7583488"/>
          <p14:tracePt t="37647" x="2235200" y="7593013"/>
          <p14:tracePt t="37663" x="2208213" y="7593013"/>
          <p14:tracePt t="37680" x="2181225" y="7583488"/>
          <p14:tracePt t="37697" x="2163763" y="7575550"/>
          <p14:tracePt t="37713" x="2144713" y="7529513"/>
          <p14:tracePt t="37730" x="2135188" y="7475538"/>
          <p14:tracePt t="37746" x="2144713" y="7321550"/>
          <p14:tracePt t="37763" x="2181225" y="7194550"/>
          <p14:tracePt t="37781" x="2235200" y="7050088"/>
          <p14:tracePt t="37797" x="2262188" y="6986588"/>
          <p14:tracePt t="37813" x="2308225" y="6942138"/>
          <p14:tracePt t="37816" x="2325688" y="6932613"/>
          <p14:tracePt t="37830" x="2352675" y="6905625"/>
          <p14:tracePt t="37846" x="2398713" y="6896100"/>
          <p14:tracePt t="37863" x="2479675" y="6905625"/>
          <p14:tracePt t="37881" x="2579688" y="7032625"/>
          <p14:tracePt t="37897" x="2687638" y="7358063"/>
          <p14:tracePt t="37913" x="2679700" y="7539038"/>
          <p14:tracePt t="37930" x="2616200" y="7729538"/>
          <p14:tracePt t="37931" x="2587625" y="7827963"/>
          <p14:tracePt t="37946" x="2525713" y="7937500"/>
          <p14:tracePt t="37963" x="2497138" y="7981950"/>
          <p14:tracePt t="37981" x="2470150" y="8027988"/>
          <p14:tracePt t="37996" x="2462213" y="8035925"/>
          <p14:tracePt t="38013" x="2443163" y="8054975"/>
          <p14:tracePt t="38014" x="2435225" y="8054975"/>
          <p14:tracePt t="38035" x="2425700" y="8054975"/>
          <p14:tracePt t="38046" x="2416175" y="8054975"/>
          <p14:tracePt t="38063" x="2398713" y="8045450"/>
          <p14:tracePt t="38080" x="2371725" y="7981950"/>
          <p14:tracePt t="38096" x="2316163" y="7837488"/>
          <p14:tracePt t="38113" x="2289175" y="7756525"/>
          <p14:tracePt t="38129" x="2262188" y="7693025"/>
          <p14:tracePt t="38146" x="2254250" y="7602538"/>
          <p14:tracePt t="38163" x="2262188" y="7458075"/>
          <p14:tracePt t="38165" x="2271713" y="7348538"/>
          <p14:tracePt t="38180" x="2316163" y="7177088"/>
          <p14:tracePt t="38196" x="2352675" y="7104063"/>
          <p14:tracePt t="38213" x="2389188" y="7050088"/>
          <p14:tracePt t="38230" x="2416175" y="7050088"/>
          <p14:tracePt t="38247" x="2462213" y="7059613"/>
          <p14:tracePt t="38263" x="2497138" y="7104063"/>
          <p14:tracePt t="38280" x="2516188" y="7177088"/>
          <p14:tracePt t="38296" x="2552700" y="7304088"/>
          <p14:tracePt t="38313" x="2552700" y="7358063"/>
          <p14:tracePt t="38329" x="2552700" y="7402513"/>
          <p14:tracePt t="38346" x="2552700" y="7421563"/>
          <p14:tracePt t="38363" x="2552700" y="7448550"/>
          <p14:tracePt t="38473" x="0" y="0"/>
        </p14:tracePtLst>
        <p14:tracePtLst>
          <p14:tracePt t="44331" x="2489200" y="8851900"/>
          <p14:tracePt t="44364" x="2479675" y="8851900"/>
          <p14:tracePt t="44379" x="2470150" y="8851900"/>
          <p14:tracePt t="44400" x="2462213" y="8851900"/>
          <p14:tracePt t="44407" x="2452688" y="8851900"/>
          <p14:tracePt t="44421" x="2443163" y="8851900"/>
          <p14:tracePt t="44443" x="2435225" y="8851900"/>
          <p14:tracePt t="44455" x="2425700" y="8851900"/>
          <p14:tracePt t="44488" x="2371725" y="8851900"/>
          <p14:tracePt t="44505" x="2308225" y="8851900"/>
          <p14:tracePt t="44522" x="2217738" y="8823325"/>
          <p14:tracePt t="44538" x="2144713" y="8788400"/>
          <p14:tracePt t="44555" x="2063750" y="8759825"/>
          <p14:tracePt t="44556" x="2017713" y="8724900"/>
          <p14:tracePt t="44571" x="1900238" y="8634413"/>
          <p14:tracePt t="44588" x="1782763" y="8497888"/>
          <p14:tracePt t="44605" x="1638300" y="8272463"/>
          <p14:tracePt t="44622" x="1574800" y="8135938"/>
          <p14:tracePt t="44638" x="1493838" y="8008938"/>
          <p14:tracePt t="44640" x="1466850" y="7927975"/>
          <p14:tracePt t="44655" x="1393825" y="7800975"/>
          <p14:tracePt t="44672" x="1320800" y="7693025"/>
          <p14:tracePt t="44688" x="1230313" y="7583488"/>
          <p14:tracePt t="44705" x="1185863" y="7548563"/>
          <p14:tracePt t="44721" x="1149350" y="7519988"/>
          <p14:tracePt t="44738" x="1131888" y="7519988"/>
          <p14:tracePt t="44755" x="1104900" y="7512050"/>
          <p14:tracePt t="44772" x="1076325" y="7512050"/>
          <p14:tracePt t="44788" x="1058863" y="7512050"/>
          <p14:tracePt t="44792" x="1041400" y="7512050"/>
          <p14:tracePt t="44805" x="1031875" y="7512050"/>
          <p14:tracePt t="44822" x="1004888" y="7512050"/>
          <p14:tracePt t="44838" x="977900" y="7512050"/>
          <p14:tracePt t="44859" x="968375" y="7512050"/>
          <p14:tracePt t="44872" x="958850" y="7512050"/>
          <p14:tracePt t="44888" x="950913" y="7512050"/>
          <p14:tracePt t="44905" x="941388" y="7512050"/>
          <p14:tracePt t="44922" x="931863" y="7512050"/>
          <p14:tracePt t="45031" x="931863" y="7519988"/>
          <p14:tracePt t="45044" x="941388" y="7529513"/>
          <p14:tracePt t="45052" x="950913" y="7529513"/>
          <p14:tracePt t="45058" x="958850" y="7539038"/>
          <p14:tracePt t="45073" x="977900" y="7548563"/>
          <p14:tracePt t="45088" x="995363" y="7556500"/>
          <p14:tracePt t="45105" x="1031875" y="7575550"/>
          <p14:tracePt t="45107" x="1068388" y="7583488"/>
          <p14:tracePt t="45121" x="1139825" y="7602538"/>
          <p14:tracePt t="45138" x="1203325" y="7610475"/>
          <p14:tracePt t="45155" x="1293813" y="7620000"/>
          <p14:tracePt t="45171" x="1339850" y="7620000"/>
          <p14:tracePt t="45188" x="1420813" y="7620000"/>
          <p14:tracePt t="45205" x="1501775" y="7639050"/>
          <p14:tracePt t="45222" x="1638300" y="7646988"/>
          <p14:tracePt t="45238" x="1909763" y="7673975"/>
          <p14:tracePt t="45255" x="2027238" y="7673975"/>
          <p14:tracePt t="45271" x="2127250" y="7673975"/>
          <p14:tracePt t="45288" x="2208213" y="7673975"/>
          <p14:tracePt t="45304" x="2316163" y="7673975"/>
          <p14:tracePt t="45321" x="2406650" y="7673975"/>
          <p14:tracePt t="45338" x="2489200" y="7673975"/>
          <p14:tracePt t="45339" x="2516188" y="7673975"/>
          <p14:tracePt t="45355" x="2606675" y="7673975"/>
          <p14:tracePt t="45371" x="2670175" y="7673975"/>
          <p14:tracePt t="45388" x="2770188" y="7683500"/>
          <p14:tracePt t="45405" x="2832100" y="7683500"/>
          <p14:tracePt t="45422" x="2905125" y="7683500"/>
          <p14:tracePt t="45438" x="2941638" y="7683500"/>
          <p14:tracePt t="45455" x="2968625" y="7683500"/>
          <p14:tracePt t="45471" x="2995613" y="7683500"/>
          <p14:tracePt t="45488" x="3013075" y="7683500"/>
          <p14:tracePt t="45505" x="3022600" y="7683500"/>
          <p14:tracePt t="45521" x="3041650" y="7683500"/>
          <p14:tracePt t="45538" x="3049588" y="7683500"/>
          <p14:tracePt t="45555" x="3059113" y="7683500"/>
          <p14:tracePt t="45571" x="3068638" y="7683500"/>
          <p14:tracePt t="45711" x="0" y="0"/>
        </p14:tracePtLst>
        <p14:tracePtLst>
          <p14:tracePt t="46226" x="3502025" y="6416675"/>
          <p14:tracePt t="46261" x="3502025" y="6426200"/>
          <p14:tracePt t="46274" x="3502025" y="6434138"/>
          <p14:tracePt t="46287" x="3502025" y="6443663"/>
          <p14:tracePt t="46294" x="3502025" y="6453188"/>
          <p14:tracePt t="46311" x="3502025" y="6470650"/>
          <p14:tracePt t="46327" x="3502025" y="6516688"/>
          <p14:tracePt t="46329" x="3502025" y="6543675"/>
          <p14:tracePt t="46361" x="3511550" y="6670675"/>
          <p14:tracePt t="46364" x="3511550" y="6697663"/>
          <p14:tracePt t="46394" x="3521075" y="6815138"/>
          <p14:tracePt t="46444" x="3575050" y="7096125"/>
          <p14:tracePt t="46446" x="3575050" y="7123113"/>
          <p14:tracePt t="46460" x="3584575" y="7177088"/>
          <p14:tracePt t="46477" x="3584575" y="7194550"/>
          <p14:tracePt t="46493" x="3592513" y="7248525"/>
          <p14:tracePt t="46510" x="3592513" y="7285038"/>
          <p14:tracePt t="46527" x="3611563" y="7348538"/>
          <p14:tracePt t="46544" x="3619500" y="7385050"/>
          <p14:tracePt t="46560" x="3619500" y="7421563"/>
          <p14:tracePt t="46562" x="3619500" y="7429500"/>
          <p14:tracePt t="46577" x="3619500" y="7458075"/>
          <p14:tracePt t="46594" x="3619500" y="7466013"/>
          <p14:tracePt t="46596" x="3619500" y="7485063"/>
          <p14:tracePt t="46611" x="3619500" y="7512050"/>
          <p14:tracePt t="46627" x="3619500" y="7539038"/>
          <p14:tracePt t="46643" x="3619500" y="7575550"/>
          <p14:tracePt t="46660" x="3629025" y="7610475"/>
          <p14:tracePt t="46677" x="3629025" y="7639050"/>
          <p14:tracePt t="46694" x="3629025" y="7666038"/>
          <p14:tracePt t="46710" x="3629025" y="7683500"/>
          <p14:tracePt t="46727" x="3638550" y="7729538"/>
          <p14:tracePt t="46743" x="3648075" y="7737475"/>
          <p14:tracePt t="46760" x="3648075" y="7773988"/>
          <p14:tracePt t="46777" x="3648075" y="7783513"/>
          <p14:tracePt t="46793" x="3648075" y="7791450"/>
          <p14:tracePt t="46810" x="3648075" y="7820025"/>
          <p14:tracePt t="46832" x="3648075" y="7827963"/>
          <p14:tracePt t="46845" x="3648075" y="7837488"/>
          <p14:tracePt t="46878" x="3648075" y="7847013"/>
          <p14:tracePt t="48018" x="3638550" y="7854950"/>
          <p14:tracePt t="48024" x="3629025" y="7864475"/>
          <p14:tracePt t="48031" x="3619500" y="7864475"/>
          <p14:tracePt t="48040" x="3602038" y="7864475"/>
          <p14:tracePt t="48057" x="3538538" y="7883525"/>
          <p14:tracePt t="48060" x="3511550" y="7891463"/>
          <p14:tracePt t="48073" x="3438525" y="7918450"/>
          <p14:tracePt t="48090" x="3367088" y="7927975"/>
          <p14:tracePt t="48094" x="3340100" y="7937500"/>
          <p14:tracePt t="48123" x="3213100" y="7954963"/>
          <p14:tracePt t="48156" x="3086100" y="7974013"/>
          <p14:tracePt t="48190" x="3005138" y="7991475"/>
          <p14:tracePt t="48206" x="2978150" y="7991475"/>
          <p14:tracePt t="48223" x="2951163" y="7991475"/>
          <p14:tracePt t="48239" x="2922588" y="7991475"/>
          <p14:tracePt t="48256" x="2914650" y="7991475"/>
          <p14:tracePt t="48272" x="2878138" y="7981950"/>
          <p14:tracePt t="48289" x="2851150" y="7974013"/>
          <p14:tracePt t="48291" x="2841625" y="7964488"/>
          <p14:tracePt t="48306" x="2832100" y="7945438"/>
          <p14:tracePt t="48322" x="2805113" y="7918450"/>
          <p14:tracePt t="48340" x="2778125" y="7900988"/>
          <p14:tracePt t="48356" x="2770188" y="7883525"/>
          <p14:tracePt t="48373" x="2760663" y="7864475"/>
          <p14:tracePt t="48374" x="2751138" y="7847013"/>
          <p14:tracePt t="48390" x="2741613" y="7837488"/>
          <p14:tracePt t="48406" x="2733675" y="7810500"/>
          <p14:tracePt t="48423" x="2733675" y="7764463"/>
          <p14:tracePt t="48440" x="2733675" y="7747000"/>
          <p14:tracePt t="48458" x="2770188" y="7666038"/>
          <p14:tracePt t="48472" x="2814638" y="7593013"/>
          <p14:tracePt t="48489" x="2860675" y="7519988"/>
          <p14:tracePt t="48506" x="2941638" y="7429500"/>
          <p14:tracePt t="48523" x="2986088" y="7367588"/>
          <p14:tracePt t="48524" x="3013075" y="7348538"/>
          <p14:tracePt t="48539" x="3068638" y="7294563"/>
          <p14:tracePt t="48556" x="3132138" y="7267575"/>
          <p14:tracePt t="48573" x="3213100" y="7231063"/>
          <p14:tracePt t="48589" x="3257550" y="7221538"/>
          <p14:tracePt t="48606" x="3284538" y="7221538"/>
          <p14:tracePt t="48622" x="3321050" y="7221538"/>
          <p14:tracePt t="48641" x="3357563" y="7221538"/>
          <p14:tracePt t="48641" x="3375025" y="7221538"/>
          <p14:tracePt t="48656" x="3421063" y="7231063"/>
          <p14:tracePt t="48672" x="3475038" y="7258050"/>
          <p14:tracePt t="48690" x="3548063" y="7285038"/>
          <p14:tracePt t="48706" x="3592513" y="7312025"/>
          <p14:tracePt t="48723" x="3629025" y="7339013"/>
          <p14:tracePt t="48724" x="3638550" y="7348538"/>
          <p14:tracePt t="48739" x="3648075" y="7367588"/>
          <p14:tracePt t="48756" x="3675063" y="7385050"/>
          <p14:tracePt t="48759" x="3683000" y="7385050"/>
          <p14:tracePt t="48772" x="3702050" y="7394575"/>
          <p14:tracePt t="48789" x="3709988" y="7402513"/>
          <p14:tracePt t="48808" x="3719513" y="7429500"/>
          <p14:tracePt t="48823" x="3729038" y="7448550"/>
          <p14:tracePt t="48839" x="3738563" y="7458075"/>
          <p14:tracePt t="48856" x="3746500" y="7493000"/>
          <p14:tracePt t="48873" x="3756025" y="7529513"/>
          <p14:tracePt t="48890" x="3756025" y="7566025"/>
          <p14:tracePt t="48906" x="3756025" y="7602538"/>
          <p14:tracePt t="48924" x="3738563" y="7673975"/>
          <p14:tracePt t="48939" x="3702050" y="7747000"/>
          <p14:tracePt t="48956" x="3675063" y="7800975"/>
          <p14:tracePt t="48957" x="3665538" y="7837488"/>
          <p14:tracePt t="48973" x="3638550" y="7864475"/>
          <p14:tracePt t="48990" x="3619500" y="7891463"/>
          <p14:tracePt t="49006" x="3592513" y="7918450"/>
          <p14:tracePt t="49024" x="3575050" y="7927975"/>
          <p14:tracePt t="49026" x="3557588" y="7937500"/>
          <p14:tracePt t="49040" x="3538538" y="7945438"/>
          <p14:tracePt t="49056" x="3502025" y="7954963"/>
          <p14:tracePt t="49074" x="3484563" y="7954963"/>
          <p14:tracePt t="49074" x="3465513" y="7954963"/>
          <p14:tracePt t="49089" x="3457575" y="7954963"/>
          <p14:tracePt t="49106" x="3421063" y="7954963"/>
          <p14:tracePt t="49123" x="3375025" y="7954963"/>
          <p14:tracePt t="49139" x="3357563" y="7954963"/>
          <p14:tracePt t="49156" x="3294063" y="7927975"/>
          <p14:tracePt t="49174" x="3276600" y="7918450"/>
          <p14:tracePt t="49190" x="3257550" y="7900988"/>
          <p14:tracePt t="49206" x="3230563" y="7900988"/>
          <p14:tracePt t="49222" x="3222625" y="7891463"/>
          <p14:tracePt t="49239" x="3213100" y="7883525"/>
          <p14:tracePt t="49256" x="3203575" y="7864475"/>
          <p14:tracePt t="49272" x="3194050" y="7837488"/>
          <p14:tracePt t="49289" x="3167063" y="7729538"/>
          <p14:tracePt t="49306" x="3140075" y="7656513"/>
          <p14:tracePt t="49308" x="3140075" y="7639050"/>
          <p14:tracePt t="49322" x="3132138" y="7602538"/>
          <p14:tracePt t="49339" x="3132138" y="7556500"/>
          <p14:tracePt t="49356" x="3159125" y="7502525"/>
          <p14:tracePt t="49373" x="3194050" y="7466013"/>
          <p14:tracePt t="49390" x="3249613" y="7421563"/>
          <p14:tracePt t="49406" x="3276600" y="7412038"/>
          <p14:tracePt t="49423" x="3294063" y="7402513"/>
          <p14:tracePt t="49441" x="3321050" y="7402513"/>
          <p14:tracePt t="49445" x="3340100" y="7402513"/>
          <p14:tracePt t="49456" x="3348038" y="7402513"/>
          <p14:tracePt t="49472" x="3394075" y="7421563"/>
          <p14:tracePt t="49489" x="3411538" y="7429500"/>
          <p14:tracePt t="49506" x="3430588" y="7448550"/>
          <p14:tracePt t="49507" x="3430588" y="7458075"/>
          <p14:tracePt t="49522" x="3448050" y="7466013"/>
          <p14:tracePt t="49539" x="3457575" y="7493000"/>
          <p14:tracePt t="49540" x="3457575" y="7502525"/>
          <p14:tracePt t="49558" x="3465513" y="7529513"/>
          <p14:tracePt t="49572" x="3475038" y="7566025"/>
          <p14:tracePt t="49589" x="3475038" y="7610475"/>
          <p14:tracePt t="49607" x="3475038" y="7666038"/>
          <p14:tracePt t="49622" x="3457575" y="7700963"/>
          <p14:tracePt t="49639" x="3430588" y="7756525"/>
          <p14:tracePt t="49656" x="3403600" y="7791450"/>
          <p14:tracePt t="49672" x="3348038" y="7827963"/>
          <p14:tracePt t="49689" x="3294063" y="7854950"/>
          <p14:tracePt t="49706" x="3240088" y="7874000"/>
          <p14:tracePt t="49722" x="3203575" y="7883525"/>
          <p14:tracePt t="49739" x="3167063" y="7891463"/>
          <p14:tracePt t="49741" x="3149600" y="7891463"/>
          <p14:tracePt t="49756" x="3113088" y="7891463"/>
          <p14:tracePt t="49772" x="3076575" y="7883525"/>
          <p14:tracePt t="49789" x="3049588" y="7864475"/>
          <p14:tracePt t="49806" x="3032125" y="7847013"/>
          <p14:tracePt t="49822" x="3005138" y="7827963"/>
          <p14:tracePt t="49839" x="2995613" y="7827963"/>
          <p14:tracePt t="49856" x="2995613" y="7820025"/>
          <p14:tracePt t="49872" x="2978150" y="7773988"/>
          <p14:tracePt t="49889" x="2968625" y="7729538"/>
          <p14:tracePt t="49905" x="2968625" y="7666038"/>
          <p14:tracePt t="49922" x="2968625" y="7639050"/>
          <p14:tracePt t="49940" x="2968625" y="7602538"/>
          <p14:tracePt t="49956" x="2978150" y="7583488"/>
          <p14:tracePt t="49972" x="3005138" y="7566025"/>
          <p14:tracePt t="49989" x="3049588" y="7539038"/>
          <p14:tracePt t="50006" x="3076575" y="7529513"/>
          <p14:tracePt t="50022" x="3113088" y="7512050"/>
          <p14:tracePt t="50039" x="3140075" y="7512050"/>
          <p14:tracePt t="50056" x="3194050" y="7512050"/>
          <p14:tracePt t="50072" x="3222625" y="7529513"/>
          <p14:tracePt t="50089" x="3249613" y="7556500"/>
          <p14:tracePt t="50106" x="3267075" y="7583488"/>
          <p14:tracePt t="50122" x="3284538" y="7602538"/>
          <p14:tracePt t="50126" x="3294063" y="7610475"/>
          <p14:tracePt t="50140" x="3303588" y="7639050"/>
          <p14:tracePt t="50156" x="3303588" y="7656513"/>
          <p14:tracePt t="50172" x="3313113" y="7693025"/>
          <p14:tracePt t="50189" x="3313113" y="7729538"/>
          <p14:tracePt t="50206" x="3313113" y="7756525"/>
          <p14:tracePt t="50207" x="3303588" y="7773988"/>
          <p14:tracePt t="50222" x="3284538" y="7810500"/>
          <p14:tracePt t="50239" x="3267075" y="7827963"/>
          <p14:tracePt t="50255" x="3230563" y="7854950"/>
          <p14:tracePt t="50272" x="3203575" y="7864475"/>
          <p14:tracePt t="50289" x="3159125" y="7874000"/>
          <p14:tracePt t="50305" x="3132138" y="7874000"/>
          <p14:tracePt t="50322" x="3095625" y="7854950"/>
          <p14:tracePt t="50323" x="3068638" y="7827963"/>
          <p14:tracePt t="50339" x="3013075" y="7764463"/>
          <p14:tracePt t="50356" x="2951163" y="7639050"/>
          <p14:tracePt t="50358" x="2922588" y="7539038"/>
          <p14:tracePt t="50372" x="2887663" y="7367588"/>
          <p14:tracePt t="50389" x="2887663" y="7258050"/>
          <p14:tracePt t="50406" x="2905125" y="7140575"/>
          <p14:tracePt t="50423" x="2932113" y="7096125"/>
          <p14:tracePt t="50440" x="2951163" y="7077075"/>
          <p14:tracePt t="50443" x="2959100" y="7067550"/>
          <p14:tracePt t="50456" x="2986088" y="7059613"/>
          <p14:tracePt t="50472" x="3005138" y="7059613"/>
          <p14:tracePt t="50489" x="3049588" y="7077075"/>
          <p14:tracePt t="50505" x="3086100" y="7104063"/>
          <p14:tracePt t="50523" x="3159125" y="7186613"/>
          <p14:tracePt t="50539" x="3203575" y="7248525"/>
          <p14:tracePt t="50555" x="3222625" y="7294563"/>
          <p14:tracePt t="50557" x="3230563" y="7331075"/>
          <p14:tracePt t="50572" x="3240088" y="7348538"/>
          <p14:tracePt t="50589" x="3249613" y="7385050"/>
          <p14:tracePt t="50605" x="3249613" y="7439025"/>
          <p14:tracePt t="50622" x="3249613" y="7475538"/>
          <p14:tracePt t="50639" x="3240088" y="7539038"/>
          <p14:tracePt t="50655" x="3222625" y="7566025"/>
          <p14:tracePt t="50672" x="3203575" y="7593013"/>
          <p14:tracePt t="50689" x="3149600" y="7602538"/>
          <p14:tracePt t="50705" x="3103563" y="7593013"/>
          <p14:tracePt t="50722" x="3022600" y="7529513"/>
          <p14:tracePt t="50739" x="2995613" y="7502525"/>
          <p14:tracePt t="50743" x="2986088" y="7493000"/>
          <p14:tracePt t="50756" x="2978150" y="7475538"/>
          <p14:tracePt t="50772" x="2968625" y="7475538"/>
          <p14:tracePt t="50789" x="2959100" y="7458075"/>
          <p14:tracePt t="50805" x="2951163" y="7429500"/>
          <p14:tracePt t="50823" x="2951163" y="7412038"/>
          <p14:tracePt t="50839" x="2959100" y="7375525"/>
          <p14:tracePt t="50855" x="2959100" y="7358063"/>
          <p14:tracePt t="50872" x="2995613" y="7348538"/>
          <p14:tracePt t="50889" x="3013075" y="7339013"/>
          <p14:tracePt t="50905" x="3032125" y="7339013"/>
          <p14:tracePt t="50907" x="3041650" y="7339013"/>
          <p14:tracePt t="50922" x="3068638" y="7339013"/>
          <p14:tracePt t="50939" x="3103563" y="7358063"/>
          <p14:tracePt t="50956" x="3149600" y="7394575"/>
          <p14:tracePt t="50972" x="3159125" y="7412038"/>
          <p14:tracePt t="50989" x="3176588" y="7458075"/>
          <p14:tracePt t="51005" x="3186113" y="7493000"/>
          <p14:tracePt t="51022" x="3186113" y="7519988"/>
          <p14:tracePt t="51039" x="3186113" y="7548563"/>
          <p14:tracePt t="51055" x="3186113" y="7575550"/>
          <p14:tracePt t="51072" x="3186113" y="7593013"/>
          <p14:tracePt t="51089" x="3176588" y="7602538"/>
          <p14:tracePt t="51106" x="3167063" y="7610475"/>
          <p14:tracePt t="51122" x="3159125" y="7620000"/>
          <p14:tracePt t="51139" x="3149600" y="7620000"/>
          <p14:tracePt t="51168" x="3140075" y="7620000"/>
          <p14:tracePt t="51182" x="3132138" y="7620000"/>
          <p14:tracePt t="51202" x="3122613" y="7620000"/>
          <p14:tracePt t="51216" x="3113088" y="7620000"/>
          <p14:tracePt t="51230" x="3103563" y="7620000"/>
          <p14:tracePt t="52714" x="0" y="0"/>
        </p14:tracePtLst>
        <p14:tracePtLst>
          <p14:tracePt t="53909" x="1158875" y="7874000"/>
          <p14:tracePt t="54574" x="1166813" y="7874000"/>
          <p14:tracePt t="54590" x="1166813" y="7883525"/>
          <p14:tracePt t="54593" x="1176338" y="7883525"/>
          <p14:tracePt t="54608" x="1185863" y="7891463"/>
          <p14:tracePt t="54624" x="1212850" y="7900988"/>
          <p14:tracePt t="54640" x="1230313" y="7910513"/>
          <p14:tracePt t="54642" x="1239838" y="7910513"/>
          <p14:tracePt t="54657" x="1257300" y="7910513"/>
          <p14:tracePt t="54690" x="1312863" y="7927975"/>
          <p14:tracePt t="54724" x="1403350" y="7945438"/>
          <p14:tracePt t="54757" x="1474788" y="7964488"/>
          <p14:tracePt t="54760" x="1493838" y="7964488"/>
          <p14:tracePt t="54774" x="1520825" y="7974013"/>
          <p14:tracePt t="54790" x="1538288" y="7981950"/>
          <p14:tracePt t="54807" x="1574800" y="7981950"/>
          <p14:tracePt t="54823" x="1638300" y="7991475"/>
          <p14:tracePt t="54840" x="1701800" y="7991475"/>
          <p14:tracePt t="54857" x="1819275" y="8008938"/>
          <p14:tracePt t="54873" x="1873250" y="8008938"/>
          <p14:tracePt t="54875" x="1919288" y="8018463"/>
          <p14:tracePt t="54890" x="1982788" y="8035925"/>
          <p14:tracePt t="54907" x="2044700" y="8035925"/>
          <p14:tracePt t="54923" x="2135188" y="8054975"/>
          <p14:tracePt t="54940" x="2198688" y="8064500"/>
          <p14:tracePt t="54957" x="2262188" y="8072438"/>
          <p14:tracePt t="54958" x="2289175" y="8072438"/>
          <p14:tracePt t="54973" x="2362200" y="8081963"/>
          <p14:tracePt t="54990" x="2416175" y="8091488"/>
          <p14:tracePt t="55007" x="2470150" y="8099425"/>
          <p14:tracePt t="55023" x="2497138" y="8108950"/>
          <p14:tracePt t="55040" x="2533650" y="8118475"/>
          <p14:tracePt t="55057" x="2543175" y="8118475"/>
          <p14:tracePt t="55074" x="2560638" y="8118475"/>
          <p14:tracePt t="55090" x="2579688" y="8118475"/>
          <p14:tracePt t="55107" x="2587625" y="8118475"/>
          <p14:tracePt t="55123" x="2597150" y="8118475"/>
          <p14:tracePt t="55206" x="2597150" y="8126413"/>
          <p14:tracePt t="55295" x="0" y="0"/>
        </p14:tracePtLst>
        <p14:tracePtLst>
          <p14:tracePt t="55764" x="2470150" y="7050088"/>
          <p14:tracePt t="55783" x="2470150" y="7059613"/>
          <p14:tracePt t="55797" x="2462213" y="7067550"/>
          <p14:tracePt t="55818" x="2462213" y="7077075"/>
          <p14:tracePt t="55831" x="2462213" y="7086600"/>
          <p14:tracePt t="55845" x="2462213" y="7096125"/>
          <p14:tracePt t="55852" x="2462213" y="7113588"/>
          <p14:tracePt t="55873" x="2462213" y="7140575"/>
          <p14:tracePt t="55923" x="2479675" y="7248525"/>
          <p14:tracePt t="55940" x="2506663" y="7331075"/>
          <p14:tracePt t="55957" x="2525713" y="7385050"/>
          <p14:tracePt t="55975" x="2533650" y="7448550"/>
          <p14:tracePt t="55978" x="2543175" y="7466013"/>
          <p14:tracePt t="55990" x="2552700" y="7529513"/>
          <p14:tracePt t="56007" x="2560638" y="7556500"/>
          <p14:tracePt t="56023" x="2560638" y="7602538"/>
          <p14:tracePt t="56040" x="2570163" y="7639050"/>
          <p14:tracePt t="56057" x="2570163" y="7683500"/>
          <p14:tracePt t="56073" x="2570163" y="7693025"/>
          <p14:tracePt t="56090" x="2570163" y="7720013"/>
          <p14:tracePt t="56092" x="2579688" y="7737475"/>
          <p14:tracePt t="56107" x="2579688" y="7764463"/>
          <p14:tracePt t="56123" x="2579688" y="7783513"/>
          <p14:tracePt t="56140" x="2579688" y="7820025"/>
          <p14:tracePt t="56157" x="2579688" y="7827963"/>
          <p14:tracePt t="56175" x="2587625" y="7847013"/>
          <p14:tracePt t="56190" x="2587625" y="7891463"/>
          <p14:tracePt t="56206" x="2597150" y="7918450"/>
          <p14:tracePt t="56223" x="2606675" y="7954963"/>
          <p14:tracePt t="56240" x="2606675" y="7964488"/>
          <p14:tracePt t="56256" x="2606675" y="7991475"/>
          <p14:tracePt t="56273" x="2606675" y="8001000"/>
          <p14:tracePt t="56290" x="2606675" y="8008938"/>
          <p14:tracePt t="56306" x="2606675" y="8018463"/>
          <p14:tracePt t="56595" x="2597150" y="8035925"/>
          <p14:tracePt t="56600" x="2597150" y="8045450"/>
          <p14:tracePt t="56606" x="2579688" y="8054975"/>
          <p14:tracePt t="56623" x="2552700" y="8081963"/>
          <p14:tracePt t="56640" x="2497138" y="8118475"/>
          <p14:tracePt t="56656" x="2452688" y="8135938"/>
          <p14:tracePt t="56673" x="2416175" y="8154988"/>
          <p14:tracePt t="56674" x="2398713" y="8162925"/>
          <p14:tracePt t="56706" x="2344738" y="8162925"/>
          <p14:tracePt t="56740" x="2308225" y="8181975"/>
          <p14:tracePt t="56773" x="2281238" y="8181975"/>
          <p14:tracePt t="56790" x="2271713" y="8181975"/>
          <p14:tracePt t="56806" x="2271713" y="8172450"/>
          <p14:tracePt t="56823" x="2262188" y="8172450"/>
          <p14:tracePt t="56839" x="2254250" y="8145463"/>
          <p14:tracePt t="56856" x="2244725" y="8108950"/>
          <p14:tracePt t="56873" x="2225675" y="8054975"/>
          <p14:tracePt t="56890" x="2225675" y="7981950"/>
          <p14:tracePt t="56906" x="2225675" y="7927975"/>
          <p14:tracePt t="56908" x="2225675" y="7900988"/>
          <p14:tracePt t="56923" x="2225675" y="7847013"/>
          <p14:tracePt t="56940" x="2244725" y="7810500"/>
          <p14:tracePt t="56956" x="2289175" y="7773988"/>
          <p14:tracePt t="56973" x="2316163" y="7756525"/>
          <p14:tracePt t="56989" x="2362200" y="7747000"/>
          <p14:tracePt t="56991" x="2371725" y="7747000"/>
          <p14:tracePt t="57007" x="2406650" y="7747000"/>
          <p14:tracePt t="57025" x="2452688" y="7764463"/>
          <p14:tracePt t="57027" x="2470150" y="7791450"/>
          <p14:tracePt t="57040" x="2525713" y="7827963"/>
          <p14:tracePt t="57056" x="2543175" y="7854950"/>
          <p14:tracePt t="57058" x="2543175" y="7874000"/>
          <p14:tracePt t="57073" x="2552700" y="7891463"/>
          <p14:tracePt t="57090" x="2560638" y="7900988"/>
          <p14:tracePt t="57106" x="2570163" y="7918450"/>
          <p14:tracePt t="57123" x="2579688" y="7937500"/>
          <p14:tracePt t="57140" x="2579688" y="7954963"/>
          <p14:tracePt t="57142" x="2579688" y="7974013"/>
          <p14:tracePt t="57156" x="2570163" y="8008938"/>
          <p14:tracePt t="57173" x="2552700" y="8045450"/>
          <p14:tracePt t="57190" x="2525713" y="8108950"/>
          <p14:tracePt t="57206" x="2506663" y="8135938"/>
          <p14:tracePt t="57223" x="2479675" y="8145463"/>
          <p14:tracePt t="57240" x="2435225" y="8181975"/>
          <p14:tracePt t="57256" x="2406650" y="8189913"/>
          <p14:tracePt t="57273" x="2371725" y="8199438"/>
          <p14:tracePt t="57290" x="2352675" y="8208963"/>
          <p14:tracePt t="57306" x="2316163" y="8208963"/>
          <p14:tracePt t="57323" x="2298700" y="8208963"/>
          <p14:tracePt t="57339" x="2289175" y="8208963"/>
          <p14:tracePt t="57341" x="2271713" y="8199438"/>
          <p14:tracePt t="57356" x="2244725" y="8135938"/>
          <p14:tracePt t="57373" x="2208213" y="8064500"/>
          <p14:tracePt t="57389" x="2190750" y="8001000"/>
          <p14:tracePt t="57406" x="2181225" y="7981950"/>
          <p14:tracePt t="57423" x="2181225" y="7954963"/>
          <p14:tracePt t="57440" x="2181225" y="7945438"/>
          <p14:tracePt t="57456" x="2181225" y="7927975"/>
          <p14:tracePt t="57473" x="2190750" y="7918450"/>
          <p14:tracePt t="57490" x="2208213" y="7910513"/>
          <p14:tracePt t="57506" x="2225675" y="7910513"/>
          <p14:tracePt t="57523" x="2244725" y="7910513"/>
          <p14:tracePt t="57540" x="2271713" y="7910513"/>
          <p14:tracePt t="57556" x="2289175" y="7918450"/>
          <p14:tracePt t="57573" x="2308225" y="7927975"/>
          <p14:tracePt t="57589" x="2335213" y="7954963"/>
          <p14:tracePt t="57606" x="2344738" y="7974013"/>
          <p14:tracePt t="57623" x="2362200" y="8027988"/>
          <p14:tracePt t="57640" x="2371725" y="8064500"/>
          <p14:tracePt t="57644" x="2371725" y="8072438"/>
          <p14:tracePt t="57656" x="2371725" y="8091488"/>
          <p14:tracePt t="57673" x="2371725" y="8108950"/>
          <p14:tracePt t="57689" x="2371725" y="8118475"/>
          <p14:tracePt t="57692" x="2371725" y="8126413"/>
          <p14:tracePt t="57712" x="2371725" y="8135938"/>
          <p14:tracePt t="57724" x="2371725" y="8145463"/>
          <p14:tracePt t="57739" x="2371725" y="8154988"/>
          <p14:tracePt t="57756" x="2371725" y="8162925"/>
          <p14:tracePt t="57979" x="0" y="0"/>
        </p14:tracePtLst>
      </p14:laserTraceLst>
    </p:ext>
  </p:extLs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仮定②が成立しない例</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93</a:t>
            </a:fld>
            <a:endParaRPr lang="en-US" altLang="ja-JP" dirty="0"/>
          </a:p>
        </p:txBody>
      </p:sp>
      <p:sp>
        <p:nvSpPr>
          <p:cNvPr id="7" name="テキスト ボックス 6"/>
          <p:cNvSpPr txBox="1"/>
          <p:nvPr/>
        </p:nvSpPr>
        <p:spPr>
          <a:xfrm>
            <a:off x="662453" y="1682763"/>
            <a:ext cx="15376583" cy="6001643"/>
          </a:xfrm>
          <a:prstGeom prst="rect">
            <a:avLst/>
          </a:prstGeom>
          <a:noFill/>
        </p:spPr>
        <p:txBody>
          <a:bodyPr wrap="square" rtlCol="0">
            <a:spAutoFit/>
          </a:bodyPr>
          <a:lstStyle/>
          <a:p>
            <a:pPr fontAlgn="base">
              <a:spcBef>
                <a:spcPct val="0"/>
              </a:spcBef>
              <a:spcAft>
                <a:spcPct val="0"/>
              </a:spcAft>
            </a:pPr>
            <a:r>
              <a:rPr lang="ja-JP" altLang="en-US" sz="3200" dirty="0" smtClean="0">
                <a:solidFill>
                  <a:srgbClr val="000000"/>
                </a:solidFill>
                <a:latin typeface="+mj-ea"/>
                <a:ea typeface="+mj-ea"/>
              </a:rPr>
              <a:t>時系列データを扱う場合には、前年の値が翌年の値に影響しやすい場合がありますので、注意が必要です。こうした場合には、誤差項どうしの間に自己相関が</a:t>
            </a:r>
            <a:endParaRPr lang="en-US" altLang="ja-JP" sz="3200" dirty="0" smtClean="0">
              <a:solidFill>
                <a:srgbClr val="000000"/>
              </a:solidFill>
              <a:latin typeface="+mj-ea"/>
              <a:ea typeface="+mj-ea"/>
            </a:endParaRPr>
          </a:p>
          <a:p>
            <a:pPr fontAlgn="base">
              <a:spcBef>
                <a:spcPct val="0"/>
              </a:spcBef>
              <a:spcAft>
                <a:spcPct val="0"/>
              </a:spcAft>
            </a:pPr>
            <a:r>
              <a:rPr lang="ja-JP" altLang="en-US" sz="3200" dirty="0" smtClean="0">
                <a:solidFill>
                  <a:srgbClr val="000000"/>
                </a:solidFill>
                <a:latin typeface="+mj-ea"/>
                <a:ea typeface="+mj-ea"/>
              </a:rPr>
              <a:t>生じる可能性があるためです。</a:t>
            </a:r>
            <a:endParaRPr lang="en-US" altLang="ja-JP" sz="3200" dirty="0" smtClean="0">
              <a:solidFill>
                <a:srgbClr val="000000"/>
              </a:solidFill>
              <a:latin typeface="+mj-ea"/>
              <a:ea typeface="+mj-ea"/>
            </a:endParaRPr>
          </a:p>
          <a:p>
            <a:pPr fontAlgn="base">
              <a:spcBef>
                <a:spcPct val="0"/>
              </a:spcBef>
              <a:spcAft>
                <a:spcPct val="0"/>
              </a:spcAft>
            </a:pPr>
            <a:endParaRPr lang="en-US" altLang="ja-JP" sz="3200" dirty="0" smtClean="0">
              <a:solidFill>
                <a:srgbClr val="000000"/>
              </a:solidFill>
              <a:latin typeface="+mj-ea"/>
              <a:ea typeface="+mj-ea"/>
            </a:endParaRPr>
          </a:p>
          <a:p>
            <a:pPr fontAlgn="base">
              <a:spcBef>
                <a:spcPct val="0"/>
              </a:spcBef>
              <a:spcAft>
                <a:spcPct val="0"/>
              </a:spcAft>
            </a:pPr>
            <a:r>
              <a:rPr lang="ja-JP" altLang="en-US" sz="3200" dirty="0" smtClean="0">
                <a:solidFill>
                  <a:srgbClr val="000000"/>
                </a:solidFill>
                <a:latin typeface="+mj-ea"/>
                <a:ea typeface="+mj-ea"/>
              </a:rPr>
              <a:t>例えば経済の分野では、会計の消費支出には慣性効果と呼ばれるものがあり、</a:t>
            </a:r>
            <a:endParaRPr lang="en-US" altLang="ja-JP" sz="3200" dirty="0" smtClean="0">
              <a:solidFill>
                <a:srgbClr val="000000"/>
              </a:solidFill>
              <a:latin typeface="+mj-ea"/>
              <a:ea typeface="+mj-ea"/>
            </a:endParaRPr>
          </a:p>
          <a:p>
            <a:pPr fontAlgn="base">
              <a:spcBef>
                <a:spcPct val="0"/>
              </a:spcBef>
              <a:spcAft>
                <a:spcPct val="0"/>
              </a:spcAft>
            </a:pPr>
            <a:r>
              <a:rPr lang="ja-JP" altLang="en-US" sz="3200" dirty="0" smtClean="0">
                <a:solidFill>
                  <a:srgbClr val="000000"/>
                </a:solidFill>
                <a:latin typeface="+mj-ea"/>
                <a:ea typeface="+mj-ea"/>
              </a:rPr>
              <a:t>人々はいったん身についた生活習慣や消費水準をなかなか変えられない、と言われています。</a:t>
            </a:r>
            <a:endParaRPr lang="en-US" altLang="ja-JP" sz="3200" dirty="0" smtClean="0">
              <a:solidFill>
                <a:srgbClr val="000000"/>
              </a:solidFill>
              <a:latin typeface="+mj-ea"/>
              <a:ea typeface="+mj-ea"/>
            </a:endParaRPr>
          </a:p>
          <a:p>
            <a:pPr fontAlgn="base">
              <a:spcBef>
                <a:spcPct val="0"/>
              </a:spcBef>
              <a:spcAft>
                <a:spcPct val="0"/>
              </a:spcAft>
            </a:pPr>
            <a:endParaRPr lang="en-US" altLang="ja-JP" sz="3200" dirty="0">
              <a:solidFill>
                <a:srgbClr val="000000"/>
              </a:solidFill>
              <a:latin typeface="+mj-ea"/>
              <a:ea typeface="+mj-ea"/>
            </a:endParaRPr>
          </a:p>
          <a:p>
            <a:pPr fontAlgn="base">
              <a:spcBef>
                <a:spcPct val="0"/>
              </a:spcBef>
              <a:spcAft>
                <a:spcPct val="0"/>
              </a:spcAft>
            </a:pPr>
            <a:r>
              <a:rPr lang="ja-JP" altLang="en-US" sz="3200" dirty="0" smtClean="0">
                <a:solidFill>
                  <a:srgbClr val="000000"/>
                </a:solidFill>
                <a:latin typeface="+mj-ea"/>
                <a:ea typeface="+mj-ea"/>
              </a:rPr>
              <a:t>こうした場合には、自己相関が生じ、共分散がゼロではなくなる場合があります。</a:t>
            </a:r>
            <a:endParaRPr lang="en-US" altLang="ja-JP" sz="3200" dirty="0" smtClean="0">
              <a:solidFill>
                <a:srgbClr val="000000"/>
              </a:solidFill>
              <a:latin typeface="+mj-ea"/>
              <a:ea typeface="+mj-ea"/>
            </a:endParaRPr>
          </a:p>
          <a:p>
            <a:pPr fontAlgn="base">
              <a:spcBef>
                <a:spcPct val="0"/>
              </a:spcBef>
              <a:spcAft>
                <a:spcPct val="0"/>
              </a:spcAft>
            </a:pPr>
            <a:endParaRPr lang="en-US" altLang="ja-JP" sz="3200" dirty="0">
              <a:solidFill>
                <a:srgbClr val="000000"/>
              </a:solidFill>
              <a:latin typeface="+mj-ea"/>
              <a:ea typeface="+mj-ea"/>
            </a:endParaRPr>
          </a:p>
          <a:p>
            <a:pPr fontAlgn="base">
              <a:spcBef>
                <a:spcPct val="0"/>
              </a:spcBef>
              <a:spcAft>
                <a:spcPct val="0"/>
              </a:spcAft>
            </a:pPr>
            <a:r>
              <a:rPr lang="ja-JP" altLang="en-US" sz="3200" dirty="0" smtClean="0">
                <a:solidFill>
                  <a:srgbClr val="000000"/>
                </a:solidFill>
                <a:latin typeface="+mj-ea"/>
                <a:ea typeface="+mj-ea"/>
              </a:rPr>
              <a:t>同様の理由で、パネルデータ分析においても、時間軸方向のデータで相関が</a:t>
            </a:r>
            <a:endParaRPr lang="en-US" altLang="ja-JP" sz="3200" dirty="0" smtClean="0">
              <a:solidFill>
                <a:srgbClr val="000000"/>
              </a:solidFill>
              <a:latin typeface="+mj-ea"/>
              <a:ea typeface="+mj-ea"/>
            </a:endParaRPr>
          </a:p>
          <a:p>
            <a:pPr fontAlgn="base">
              <a:spcBef>
                <a:spcPct val="0"/>
              </a:spcBef>
              <a:spcAft>
                <a:spcPct val="0"/>
              </a:spcAft>
            </a:pPr>
            <a:r>
              <a:rPr lang="ja-JP" altLang="en-US" sz="3200" dirty="0" smtClean="0">
                <a:solidFill>
                  <a:srgbClr val="000000"/>
                </a:solidFill>
                <a:latin typeface="+mj-ea"/>
                <a:ea typeface="+mj-ea"/>
              </a:rPr>
              <a:t>生じる可能性があり、注意が必要です。</a:t>
            </a:r>
            <a:endParaRPr lang="en-US" altLang="ja-JP" sz="3200">
              <a:solidFill>
                <a:srgbClr val="000000"/>
              </a:solidFill>
              <a:latin typeface="+mj-ea"/>
              <a:ea typeface="+mj-ea"/>
            </a:endParaRPr>
          </a:p>
        </p:txBody>
      </p:sp>
    </p:spTree>
    <p:extLst>
      <p:ext uri="{BB962C8B-B14F-4D97-AF65-F5344CB8AC3E}">
        <p14:creationId xmlns:p14="http://schemas.microsoft.com/office/powerpoint/2010/main" val="2034688421"/>
      </p:ext>
    </p:extLst>
  </p:cSld>
  <p:clrMapOvr>
    <a:masterClrMapping/>
  </p:clrMapOvr>
  <mc:AlternateContent xmlns:mc="http://schemas.openxmlformats.org/markup-compatibility/2006" xmlns:p14="http://schemas.microsoft.com/office/powerpoint/2010/main">
    <mc:Choice Requires="p14">
      <p:transition spd="slow" p14:dur="2000" advTm="69294"/>
    </mc:Choice>
    <mc:Fallback xmlns="">
      <p:transition spd="slow" advTm="69294"/>
    </mc:Fallback>
  </mc:AlternateContent>
  <p:timing>
    <p:tnLst>
      <p:par>
        <p:cTn id="1" dur="indefinite" restart="never" nodeType="tmRoot"/>
      </p:par>
    </p:tnLst>
  </p:timing>
  <p:extLst mod="1">
    <p:ext uri="{3A86A75C-4F4B-4683-9AE1-C65F6400EC91}">
      <p14:laserTraceLst xmlns:p14="http://schemas.microsoft.com/office/powerpoint/2010/main">
        <p14:tracePtLst>
          <p14:tracePt t="3170" x="10407650" y="7131050"/>
          <p14:tracePt t="3176" x="10398125" y="7150100"/>
          <p14:tracePt t="3182" x="10390188" y="7167563"/>
          <p14:tracePt t="3196" x="10353675" y="7204075"/>
          <p14:tracePt t="3213" x="10307638" y="7248525"/>
          <p14:tracePt t="3229" x="10199688" y="7277100"/>
          <p14:tracePt t="3245" x="10036175" y="7339013"/>
          <p14:tracePt t="3279" x="9439275" y="7448550"/>
          <p14:tracePt t="3313" x="8869363" y="7421563"/>
          <p14:tracePt t="3363" x="8353425" y="6905625"/>
          <p14:tracePt t="3379" x="8308975" y="6732588"/>
          <p14:tracePt t="3381" x="8280400" y="6642100"/>
          <p14:tracePt t="3395" x="8235950" y="6434138"/>
          <p14:tracePt t="3412" x="8189913" y="6154738"/>
          <p14:tracePt t="3429" x="8135938" y="5665788"/>
          <p14:tracePt t="3445" x="8118475" y="5357813"/>
          <p14:tracePt t="3462" x="8181975" y="5130800"/>
          <p14:tracePt t="3479" x="8362950" y="4941888"/>
          <p14:tracePt t="3495" x="8624888" y="4887913"/>
          <p14:tracePt t="3512" x="9131300" y="4941888"/>
          <p14:tracePt t="3529" x="9421813" y="4949825"/>
          <p14:tracePt t="3545" x="9747250" y="4949825"/>
          <p14:tracePt t="3547" x="9910763" y="4914900"/>
          <p14:tracePt t="3562" x="10190163" y="4814888"/>
          <p14:tracePt t="3579" x="10498138" y="4697413"/>
          <p14:tracePt t="3581" x="10588625" y="4651375"/>
          <p14:tracePt t="3595" x="10725150" y="4651375"/>
          <p14:tracePt t="3612" x="10852150" y="4670425"/>
          <p14:tracePt t="3628" x="11068050" y="4741863"/>
          <p14:tracePt t="3645" x="11177588" y="4795838"/>
          <p14:tracePt t="3662" x="11249025" y="4824413"/>
          <p14:tracePt t="3679" x="11368088" y="4878388"/>
          <p14:tracePt t="3695" x="11458575" y="4932363"/>
          <p14:tracePt t="3712" x="11791950" y="5276850"/>
          <p14:tracePt t="3729" x="12072938" y="5746750"/>
          <p14:tracePt t="3745" x="12236450" y="6154738"/>
          <p14:tracePt t="3762" x="12290425" y="6335713"/>
          <p14:tracePt t="3779" x="12317413" y="6416675"/>
          <p14:tracePt t="3781" x="12326938" y="6453188"/>
          <p14:tracePt t="3795" x="12336463" y="6524625"/>
          <p14:tracePt t="3812" x="12336463" y="6624638"/>
          <p14:tracePt t="3828" x="12326938" y="6859588"/>
          <p14:tracePt t="3845" x="12290425" y="7086600"/>
          <p14:tracePt t="3862" x="12145963" y="7466013"/>
          <p14:tracePt t="3879" x="12028488" y="7656513"/>
          <p14:tracePt t="3895" x="11928475" y="7791450"/>
          <p14:tracePt t="3897" x="11874500" y="7837488"/>
          <p14:tracePt t="3912" x="11784013" y="7927975"/>
          <p14:tracePt t="3929" x="11701463" y="7964488"/>
          <p14:tracePt t="3945" x="11520488" y="8027988"/>
          <p14:tracePt t="3962" x="11285538" y="8054975"/>
          <p14:tracePt t="3978" x="10796588" y="8072438"/>
          <p14:tracePt t="3995" x="10490200" y="8035925"/>
          <p14:tracePt t="4012" x="10226675" y="7974013"/>
          <p14:tracePt t="4013" x="10109200" y="7937500"/>
          <p14:tracePt t="4028" x="9955213" y="7854950"/>
          <p14:tracePt t="4045" x="9720263" y="7720013"/>
          <p14:tracePt t="4062" x="9429750" y="7448550"/>
          <p14:tracePt t="4079" x="9248775" y="7177088"/>
          <p14:tracePt t="4095" x="9050338" y="6778625"/>
          <p14:tracePt t="4112" x="8977313" y="6624638"/>
          <p14:tracePt t="4128" x="8959850" y="6588125"/>
          <p14:tracePt t="4130" x="8959850" y="6580188"/>
          <p14:tracePt t="4145" x="8959850" y="6543675"/>
          <p14:tracePt t="4162" x="8959850" y="6507163"/>
          <p14:tracePt t="4164" x="8969375" y="6480175"/>
          <p14:tracePt t="4179" x="9005888" y="6389688"/>
          <p14:tracePt t="4195" x="9123363" y="6145213"/>
          <p14:tracePt t="4212" x="9304338" y="5827713"/>
          <p14:tracePt t="4228" x="9502775" y="5673725"/>
          <p14:tracePt t="4245" x="9720263" y="5556250"/>
          <p14:tracePt t="4247" x="9847263" y="5529263"/>
          <p14:tracePt t="4262" x="10091738" y="5438775"/>
          <p14:tracePt t="4278" x="10461625" y="5330825"/>
          <p14:tracePt t="4295" x="11041063" y="5203825"/>
          <p14:tracePt t="4312" x="11368088" y="5194300"/>
          <p14:tracePt t="4330" x="11657013" y="5276850"/>
          <p14:tracePt t="4345" x="11747500" y="5340350"/>
          <p14:tracePt t="4362" x="11837988" y="5384800"/>
          <p14:tracePt t="4363" x="11882438" y="5421313"/>
          <p14:tracePt t="4378" x="11945938" y="5465763"/>
          <p14:tracePt t="4395" x="12045950" y="5556250"/>
          <p14:tracePt t="4412" x="12182475" y="5746750"/>
          <p14:tracePt t="4428" x="12263438" y="5891213"/>
          <p14:tracePt t="4445" x="12344400" y="6108700"/>
          <p14:tracePt t="4462" x="12353925" y="6262688"/>
          <p14:tracePt t="4478" x="12344400" y="6480175"/>
          <p14:tracePt t="4495" x="12253913" y="6796088"/>
          <p14:tracePt t="4512" x="12172950" y="6977063"/>
          <p14:tracePt t="4528" x="11891963" y="7385050"/>
          <p14:tracePt t="4545" x="11674475" y="7639050"/>
          <p14:tracePt t="4563" x="11485563" y="7827963"/>
          <p14:tracePt t="4578" x="11376025" y="7900988"/>
          <p14:tracePt t="4595" x="11222038" y="7945438"/>
          <p14:tracePt t="4598" x="11114088" y="7945438"/>
          <p14:tracePt t="4612" x="10833100" y="7918450"/>
          <p14:tracePt t="4628" x="10480675" y="7773988"/>
          <p14:tracePt t="4645" x="9937750" y="7466013"/>
          <p14:tracePt t="4662" x="9683750" y="7240588"/>
          <p14:tracePt t="4679" x="9331325" y="6751638"/>
          <p14:tracePt t="4695" x="9167813" y="6461125"/>
          <p14:tracePt t="4711" x="9023350" y="6199188"/>
          <p14:tracePt t="4713" x="8959850" y="6045200"/>
          <p14:tracePt t="4728" x="8859838" y="5729288"/>
          <p14:tracePt t="4745" x="8815388" y="5457825"/>
          <p14:tracePt t="4762" x="8832850" y="5176838"/>
          <p14:tracePt t="4778" x="8886825" y="5005388"/>
          <p14:tracePt t="4795" x="9005888" y="4878388"/>
          <p14:tracePt t="4812" x="9104313" y="4824413"/>
          <p14:tracePt t="4828" x="9277350" y="4787900"/>
          <p14:tracePt t="4830" x="9402763" y="4768850"/>
          <p14:tracePt t="4845" x="9729788" y="4778375"/>
          <p14:tracePt t="4862" x="10190163" y="4941888"/>
          <p14:tracePt t="4878" x="10733088" y="5303838"/>
          <p14:tracePt t="4895" x="10914063" y="5475288"/>
          <p14:tracePt t="4911" x="11087100" y="5683250"/>
          <p14:tracePt t="4928" x="11285538" y="5991225"/>
          <p14:tracePt t="4945" x="11403013" y="6172200"/>
          <p14:tracePt t="4948" x="11439525" y="6253163"/>
          <p14:tracePt t="4962" x="11493500" y="6380163"/>
          <p14:tracePt t="4978" x="11512550" y="6461125"/>
          <p14:tracePt t="4995" x="11512550" y="6634163"/>
          <p14:tracePt t="5012" x="11403013" y="6878638"/>
          <p14:tracePt t="5028" x="11104563" y="7348538"/>
          <p14:tracePt t="5045" x="10852150" y="7593013"/>
          <p14:tracePt t="5062" x="10615613" y="7764463"/>
          <p14:tracePt t="5078" x="10326688" y="7864475"/>
          <p14:tracePt t="5095" x="10126663" y="7874000"/>
          <p14:tracePt t="5111" x="9847263" y="7827963"/>
          <p14:tracePt t="5128" x="9666288" y="7764463"/>
          <p14:tracePt t="5145" x="9475788" y="7639050"/>
          <p14:tracePt t="5162" x="9394825" y="7575550"/>
          <p14:tracePt t="5178" x="9339263" y="7512050"/>
          <p14:tracePt t="5179" x="9321800" y="7466013"/>
          <p14:tracePt t="5196" x="9267825" y="7394575"/>
          <p14:tracePt t="5211" x="9240838" y="7321550"/>
          <p14:tracePt t="5228" x="9186863" y="7177088"/>
          <p14:tracePt t="5245" x="9150350" y="7067550"/>
          <p14:tracePt t="5262" x="9131300" y="6969125"/>
          <p14:tracePt t="5278" x="9131300" y="6878638"/>
          <p14:tracePt t="5295" x="9131300" y="6761163"/>
          <p14:tracePt t="5296" x="9158288" y="6678613"/>
          <p14:tracePt t="5311" x="9204325" y="6580188"/>
          <p14:tracePt t="5328" x="9277350" y="6453188"/>
          <p14:tracePt t="5345" x="9512300" y="6145213"/>
          <p14:tracePt t="5361" x="9820275" y="5819775"/>
          <p14:tracePt t="5378" x="10145713" y="5565775"/>
          <p14:tracePt t="5380" x="10280650" y="5502275"/>
          <p14:tracePt t="5394" x="10461625" y="5475288"/>
          <p14:tracePt t="5411" x="10625138" y="5529263"/>
          <p14:tracePt t="5414" x="10688638" y="5602288"/>
          <p14:tracePt t="5430" x="10860088" y="5837238"/>
          <p14:tracePt t="5445" x="11033125" y="6226175"/>
          <p14:tracePt t="5461" x="11077575" y="6651625"/>
          <p14:tracePt t="5479" x="11060113" y="6832600"/>
          <p14:tracePt t="5482" x="11033125" y="6915150"/>
          <p14:tracePt t="5495" x="10969625" y="7059613"/>
          <p14:tracePt t="5511" x="10887075" y="7140575"/>
          <p14:tracePt t="5529" x="10769600" y="7258050"/>
          <p14:tracePt t="5531" x="10698163" y="7321550"/>
          <p14:tracePt t="5544" x="10552113" y="7412038"/>
          <p14:tracePt t="5561" x="10398125" y="7475538"/>
          <p14:tracePt t="5578" x="10217150" y="7539038"/>
          <p14:tracePt t="5594" x="10155238" y="7548563"/>
          <p14:tracePt t="5613" x="10082213" y="7548563"/>
          <p14:tracePt t="5628" x="9991725" y="7502525"/>
          <p14:tracePt t="5645" x="9883775" y="7429500"/>
          <p14:tracePt t="5647" x="9801225" y="7348538"/>
          <p14:tracePt t="5661" x="9620250" y="7096125"/>
          <p14:tracePt t="5678" x="9512300" y="6915150"/>
          <p14:tracePt t="5803" x="0" y="0"/>
        </p14:tracePtLst>
        <p14:tracePtLst>
          <p14:tracePt t="21800" x="4733925" y="6524625"/>
          <p14:tracePt t="21806" x="4733925" y="6543675"/>
          <p14:tracePt t="21813" x="4714875" y="6570663"/>
          <p14:tracePt t="21820" x="4706938" y="6597650"/>
          <p14:tracePt t="21837" x="4643438" y="6678613"/>
          <p14:tracePt t="21853" x="4308475" y="6942138"/>
          <p14:tracePt t="21870" x="3873500" y="7231063"/>
          <p14:tracePt t="21888" x="3494088" y="7466013"/>
          <p14:tracePt t="21920" x="3222625" y="7539038"/>
          <p14:tracePt t="21925" x="3159125" y="7556500"/>
          <p14:tracePt t="21954" x="2905125" y="7529513"/>
          <p14:tracePt t="21956" x="2851150" y="7502525"/>
          <p14:tracePt t="21987" x="2714625" y="7458075"/>
          <p14:tracePt t="22003" x="2679700" y="7439025"/>
          <p14:tracePt t="22020" x="2670175" y="7429500"/>
          <p14:tracePt t="22218" x="2624138" y="7429500"/>
          <p14:tracePt t="22224" x="2497138" y="7429500"/>
          <p14:tracePt t="22232" x="2298700" y="7421563"/>
          <p14:tracePt t="22238" x="1946275" y="7304088"/>
          <p14:tracePt t="22255" x="1366838" y="7067550"/>
          <p14:tracePt t="22272" x="1022350" y="6878638"/>
          <p14:tracePt t="22288" x="868363" y="6769100"/>
          <p14:tracePt t="22322" x="633413" y="6507163"/>
          <p14:tracePt t="22355" x="560388" y="6380163"/>
          <p14:tracePt t="22390" x="552450" y="6316663"/>
          <p14:tracePt t="22405" x="588963" y="6272213"/>
          <p14:tracePt t="22422" x="623888" y="6235700"/>
          <p14:tracePt t="22438" x="706438" y="6189663"/>
          <p14:tracePt t="22455" x="769938" y="6181725"/>
          <p14:tracePt t="22471" x="985838" y="6208713"/>
          <p14:tracePt t="22488" x="1222375" y="6389688"/>
          <p14:tracePt t="22505" x="1474788" y="6805613"/>
          <p14:tracePt t="22521" x="1511300" y="7032625"/>
          <p14:tracePt t="22538" x="1484313" y="7221538"/>
          <p14:tracePt t="22540" x="1466850" y="7267575"/>
          <p14:tracePt t="22556" x="1420813" y="7339013"/>
          <p14:tracePt t="22572" x="1339850" y="7394575"/>
          <p14:tracePt t="22588" x="1230313" y="7448550"/>
          <p14:tracePt t="22605" x="1131888" y="7458075"/>
          <p14:tracePt t="22622" x="995363" y="7458075"/>
          <p14:tracePt t="22638" x="931863" y="7421563"/>
          <p14:tracePt t="22655" x="868363" y="7385050"/>
          <p14:tracePt t="22656" x="841375" y="7358063"/>
          <p14:tracePt t="22671" x="769938" y="7258050"/>
          <p14:tracePt t="22689" x="714375" y="7140575"/>
          <p14:tracePt t="22690" x="696913" y="7077075"/>
          <p14:tracePt t="22706" x="669925" y="6977063"/>
          <p14:tracePt t="22721" x="669925" y="6842125"/>
          <p14:tracePt t="22739" x="760413" y="6551613"/>
          <p14:tracePt t="22755" x="823913" y="6399213"/>
          <p14:tracePt t="22772" x="887413" y="6308725"/>
          <p14:tracePt t="22788" x="950913" y="6226175"/>
          <p14:tracePt t="22804" x="995363" y="6208713"/>
          <p14:tracePt t="22822" x="1076325" y="6208713"/>
          <p14:tracePt t="22838" x="1212850" y="6308725"/>
          <p14:tracePt t="22842" x="1285875" y="6407150"/>
          <p14:tracePt t="22855" x="1384300" y="6670675"/>
          <p14:tracePt t="22871" x="1420813" y="6859588"/>
          <p14:tracePt t="22889" x="1420813" y="7013575"/>
          <p14:tracePt t="22890" x="1420813" y="7067550"/>
          <p14:tracePt t="22905" x="1403350" y="7131050"/>
          <p14:tracePt t="22921" x="1376363" y="7177088"/>
          <p14:tracePt t="22938" x="1339850" y="7213600"/>
          <p14:tracePt t="22956" x="1303338" y="7221538"/>
          <p14:tracePt t="22973" x="1230313" y="7204075"/>
          <p14:tracePt t="22988" x="1112838" y="7096125"/>
          <p14:tracePt t="23006" x="1014413" y="6986588"/>
          <p14:tracePt t="23008" x="977900" y="6942138"/>
          <p14:tracePt t="23021" x="950913" y="6878638"/>
          <p14:tracePt t="23038" x="931863" y="6832600"/>
          <p14:tracePt t="23054" x="914400" y="6742113"/>
          <p14:tracePt t="23071" x="923925" y="6678613"/>
          <p14:tracePt t="23089" x="950913" y="6607175"/>
          <p14:tracePt t="23105" x="995363" y="6551613"/>
          <p14:tracePt t="23122" x="1049338" y="6534150"/>
          <p14:tracePt t="23125" x="1068388" y="6524625"/>
          <p14:tracePt t="23138" x="1139825" y="6534150"/>
          <p14:tracePt t="23155" x="1230313" y="6597650"/>
          <p14:tracePt t="23171" x="1376363" y="6823075"/>
          <p14:tracePt t="23188" x="1411288" y="6977063"/>
          <p14:tracePt t="23205" x="1420813" y="7059613"/>
          <p14:tracePt t="23208" x="1420813" y="7096125"/>
          <p14:tracePt t="23221" x="1420813" y="7167563"/>
          <p14:tracePt t="23238" x="1393825" y="7221538"/>
          <p14:tracePt t="23255" x="1357313" y="7277100"/>
          <p14:tracePt t="23271" x="1320800" y="7294563"/>
          <p14:tracePt t="23288" x="1239838" y="7304088"/>
          <p14:tracePt t="23305" x="1195388" y="7304088"/>
          <p14:tracePt t="23321" x="1131888" y="7258050"/>
          <p14:tracePt t="23324" x="1104900" y="7231063"/>
          <p14:tracePt t="23338" x="1014413" y="7086600"/>
          <p14:tracePt t="23355" x="941388" y="6923088"/>
          <p14:tracePt t="23356" x="931863" y="6832600"/>
          <p14:tracePt t="23371" x="923925" y="6661150"/>
          <p14:tracePt t="23389" x="923925" y="6570663"/>
          <p14:tracePt t="23392" x="923925" y="6543675"/>
          <p14:tracePt t="23404" x="950913" y="6470650"/>
          <p14:tracePt t="23421" x="1004888" y="6416675"/>
          <p14:tracePt t="23438" x="1041400" y="6380163"/>
          <p14:tracePt t="23455" x="1104900" y="6362700"/>
          <p14:tracePt t="23471" x="1158875" y="6362700"/>
          <p14:tracePt t="23474" x="1185863" y="6370638"/>
          <p14:tracePt t="23488" x="1249363" y="6407150"/>
          <p14:tracePt t="23504" x="1293813" y="6489700"/>
          <p14:tracePt t="23522" x="1330325" y="6642100"/>
          <p14:tracePt t="23538" x="1330325" y="6742113"/>
          <p14:tracePt t="23554" x="1320800" y="6823075"/>
          <p14:tracePt t="23556" x="1312863" y="6869113"/>
          <p14:tracePt t="23572" x="1257300" y="6915150"/>
          <p14:tracePt t="23589" x="1212850" y="6959600"/>
          <p14:tracePt t="23604" x="1122363" y="6977063"/>
          <p14:tracePt t="23621" x="1058863" y="6977063"/>
          <p14:tracePt t="23638" x="995363" y="6959600"/>
          <p14:tracePt t="23654" x="968375" y="6950075"/>
          <p14:tracePt t="23671" x="941388" y="6915150"/>
          <p14:tracePt t="23672" x="923925" y="6896100"/>
          <p14:tracePt t="23688" x="904875" y="6805613"/>
          <p14:tracePt t="23704" x="904875" y="6678613"/>
          <p14:tracePt t="23722" x="914400" y="6507163"/>
          <p14:tracePt t="23738" x="950913" y="6416675"/>
          <p14:tracePt t="23754" x="995363" y="6362700"/>
          <p14:tracePt t="23772" x="1022350" y="6335713"/>
          <p14:tracePt t="23788" x="1068388" y="6326188"/>
          <p14:tracePt t="23804" x="1203325" y="6399213"/>
          <p14:tracePt t="23822" x="1347788" y="6634163"/>
          <p14:tracePt t="23823" x="1376363" y="6742113"/>
          <p14:tracePt t="23838" x="1411288" y="6859588"/>
          <p14:tracePt t="23854" x="1411288" y="6932613"/>
          <p14:tracePt t="23873" x="1411288" y="6986588"/>
          <p14:tracePt t="23889" x="1403350" y="7013575"/>
          <p14:tracePt t="23906" x="1376363" y="7040563"/>
          <p14:tracePt t="23908" x="1366838" y="7059613"/>
          <p14:tracePt t="23921" x="1320800" y="7067550"/>
          <p14:tracePt t="23938" x="1285875" y="7077075"/>
          <p14:tracePt t="23954" x="1239838" y="7086600"/>
          <p14:tracePt t="23971" x="1230313" y="7086600"/>
          <p14:tracePt t="23988" x="1166813" y="7032625"/>
          <p14:tracePt t="24004" x="1122363" y="6896100"/>
          <p14:tracePt t="24021" x="1076325" y="6651625"/>
          <p14:tracePt t="24038" x="1076325" y="6343650"/>
          <p14:tracePt t="24054" x="1085850" y="6272213"/>
          <p14:tracePt t="24071" x="1122363" y="6218238"/>
          <p14:tracePt t="24088" x="1139825" y="6189663"/>
          <p14:tracePt t="24104" x="1185863" y="6172200"/>
          <p14:tracePt t="24121" x="1222375" y="6172200"/>
          <p14:tracePt t="24138" x="1249363" y="6172200"/>
          <p14:tracePt t="24140" x="1276350" y="6172200"/>
          <p14:tracePt t="24154" x="1312863" y="6218238"/>
          <p14:tracePt t="24171" x="1330325" y="6262688"/>
          <p14:tracePt t="24187" x="1347788" y="6326188"/>
          <p14:tracePt t="24204" x="1347788" y="6362700"/>
          <p14:tracePt t="24221" x="1347788" y="6416675"/>
          <p14:tracePt t="24237" x="1339850" y="6453188"/>
          <p14:tracePt t="24254" x="1330325" y="6480175"/>
          <p14:tracePt t="24271" x="1293813" y="6516688"/>
          <p14:tracePt t="24287" x="1266825" y="6524625"/>
          <p14:tracePt t="24304" x="1203325" y="6543675"/>
          <p14:tracePt t="24321" x="1166813" y="6543675"/>
          <p14:tracePt t="24338" x="1131888" y="6543675"/>
          <p14:tracePt t="24355" x="1104900" y="6543675"/>
          <p14:tracePt t="24371" x="1068388" y="6507163"/>
          <p14:tracePt t="24375" x="1049338" y="6489700"/>
          <p14:tracePt t="24388" x="995363" y="6416675"/>
          <p14:tracePt t="24405" x="968375" y="6316663"/>
          <p14:tracePt t="24421" x="958850" y="6172200"/>
          <p14:tracePt t="24437" x="968375" y="6099175"/>
          <p14:tracePt t="24454" x="1004888" y="6064250"/>
          <p14:tracePt t="24471" x="1076325" y="6027738"/>
          <p14:tracePt t="24488" x="1139825" y="6027738"/>
          <p14:tracePt t="24504" x="1230313" y="6072188"/>
          <p14:tracePt t="24521" x="1312863" y="6172200"/>
          <p14:tracePt t="24524" x="1347788" y="6235700"/>
          <p14:tracePt t="24538" x="1403350" y="6380163"/>
          <p14:tracePt t="24554" x="1430338" y="6516688"/>
          <p14:tracePt t="24571" x="1430338" y="6597650"/>
          <p14:tracePt t="24572" x="1430338" y="6634163"/>
          <p14:tracePt t="24588" x="1420813" y="6678613"/>
          <p14:tracePt t="24604" x="1403350" y="6724650"/>
          <p14:tracePt t="24621" x="1384300" y="6742113"/>
          <p14:tracePt t="24638" x="1366838" y="6751638"/>
          <p14:tracePt t="24654" x="1330325" y="6761163"/>
          <p14:tracePt t="24671" x="1285875" y="6742113"/>
          <p14:tracePt t="24687" x="1239838" y="6678613"/>
          <p14:tracePt t="24690" x="1203325" y="6634163"/>
          <p14:tracePt t="24704" x="1085850" y="6416675"/>
          <p14:tracePt t="24721" x="1014413" y="6154738"/>
          <p14:tracePt t="24738" x="1004888" y="5981700"/>
          <p14:tracePt t="24754" x="1004888" y="5946775"/>
          <p14:tracePt t="24771" x="1014413" y="5891213"/>
          <p14:tracePt t="24787" x="1049338" y="5864225"/>
          <p14:tracePt t="24805" x="1068388" y="5837238"/>
          <p14:tracePt t="24821" x="1085850" y="5827713"/>
          <p14:tracePt t="24838" x="1112838" y="5827713"/>
          <p14:tracePt t="24840" x="1131888" y="5827713"/>
          <p14:tracePt t="24854" x="1185863" y="5918200"/>
          <p14:tracePt t="24871" x="1266825" y="6135688"/>
          <p14:tracePt t="24889" x="1312863" y="6416675"/>
          <p14:tracePt t="24904" x="1320800" y="6497638"/>
          <p14:tracePt t="24921" x="1320800" y="6580188"/>
          <p14:tracePt t="24937" x="1312863" y="6670675"/>
          <p14:tracePt t="24955" x="1303338" y="6705600"/>
          <p14:tracePt t="24959" x="1276350" y="6724650"/>
          <p14:tracePt t="24971" x="1249363" y="6761163"/>
          <p14:tracePt t="24988" x="1212850" y="6796088"/>
          <p14:tracePt t="25004" x="1139825" y="6805613"/>
          <p14:tracePt t="25021" x="1068388" y="6805613"/>
          <p14:tracePt t="25037" x="958850" y="6697663"/>
          <p14:tracePt t="25041" x="887413" y="6588125"/>
          <p14:tracePt t="25054" x="760413" y="6289675"/>
          <p14:tracePt t="25071" x="733425" y="6027738"/>
          <p14:tracePt t="25088" x="750888" y="5764213"/>
          <p14:tracePt t="25104" x="769938" y="5673725"/>
          <p14:tracePt t="25121" x="814388" y="5638800"/>
          <p14:tracePt t="25137" x="841375" y="5629275"/>
          <p14:tracePt t="25154" x="895350" y="5629275"/>
          <p14:tracePt t="25156" x="941388" y="5638800"/>
          <p14:tracePt t="25171" x="1085850" y="5756275"/>
          <p14:tracePt t="25187" x="1266825" y="5981700"/>
          <p14:tracePt t="25204" x="1357313" y="6199188"/>
          <p14:tracePt t="25221" x="1366838" y="6280150"/>
          <p14:tracePt t="25238" x="1366838" y="6416675"/>
          <p14:tracePt t="25254" x="1339850" y="6497638"/>
          <p14:tracePt t="25271" x="1303338" y="6580188"/>
          <p14:tracePt t="25287" x="1239838" y="6642100"/>
          <p14:tracePt t="25304" x="1195388" y="6661150"/>
          <p14:tracePt t="25321" x="1095375" y="6670675"/>
          <p14:tracePt t="25337" x="985838" y="6615113"/>
          <p14:tracePt t="25354" x="796925" y="6426200"/>
          <p14:tracePt t="25371" x="723900" y="6280150"/>
          <p14:tracePt t="25387" x="679450" y="6127750"/>
          <p14:tracePt t="25389" x="679450" y="6072188"/>
          <p14:tracePt t="25404" x="679450" y="5973763"/>
          <p14:tracePt t="25421" x="679450" y="5910263"/>
          <p14:tracePt t="25437" x="733425" y="5819775"/>
          <p14:tracePt t="25454" x="769938" y="5783263"/>
          <p14:tracePt t="25471" x="841375" y="5764213"/>
          <p14:tracePt t="25487" x="887413" y="5764213"/>
          <p14:tracePt t="25504" x="958850" y="5810250"/>
          <p14:tracePt t="25505" x="995363" y="5854700"/>
          <p14:tracePt t="25521" x="1068388" y="5964238"/>
          <p14:tracePt t="25537" x="1104900" y="6091238"/>
          <p14:tracePt t="25554" x="1112838" y="6245225"/>
          <p14:tracePt t="25571" x="1112838" y="6299200"/>
          <p14:tracePt t="25587" x="1085850" y="6370638"/>
          <p14:tracePt t="25604" x="1058863" y="6407150"/>
          <p14:tracePt t="25621" x="1014413" y="6453188"/>
          <p14:tracePt t="25622" x="995363" y="6461125"/>
          <p14:tracePt t="25637" x="958850" y="6489700"/>
          <p14:tracePt t="25654" x="923925" y="6507163"/>
          <p14:tracePt t="25670" x="887413" y="6507163"/>
          <p14:tracePt t="25687" x="868363" y="6507163"/>
          <p14:tracePt t="25704" x="823913" y="6434138"/>
          <p14:tracePt t="25720" x="804863" y="6272213"/>
          <p14:tracePt t="25739" x="823913" y="6081713"/>
          <p14:tracePt t="25739" x="850900" y="6018213"/>
          <p14:tracePt t="25754" x="887413" y="5918200"/>
          <p14:tracePt t="25771" x="923925" y="5854700"/>
          <p14:tracePt t="25787" x="968375" y="5819775"/>
          <p14:tracePt t="25804" x="1022350" y="5810250"/>
          <p14:tracePt t="25821" x="1131888" y="5891213"/>
          <p14:tracePt t="25838" x="1239838" y="6091238"/>
          <p14:tracePt t="25854" x="1293813" y="6299200"/>
          <p14:tracePt t="25870" x="1312863" y="6470650"/>
          <p14:tracePt t="25888" x="1285875" y="6551613"/>
          <p14:tracePt t="25890" x="1276350" y="6588125"/>
          <p14:tracePt t="25904" x="1249363" y="6634163"/>
          <p14:tracePt t="25920" x="1212850" y="6670675"/>
          <p14:tracePt t="25937" x="1166813" y="6688138"/>
          <p14:tracePt t="25954" x="1131888" y="6688138"/>
          <p14:tracePt t="25970" x="1085850" y="6688138"/>
          <p14:tracePt t="25987" x="1031875" y="6642100"/>
          <p14:tracePt t="26004" x="985838" y="6607175"/>
          <p14:tracePt t="26021" x="968375" y="6461125"/>
          <p14:tracePt t="26037" x="985838" y="6289675"/>
          <p14:tracePt t="26054" x="1014413" y="6162675"/>
          <p14:tracePt t="26055" x="1022350" y="6099175"/>
          <p14:tracePt t="26071" x="1049338" y="6037263"/>
          <p14:tracePt t="26087" x="1076325" y="5991225"/>
          <p14:tracePt t="26104" x="1112838" y="5964238"/>
          <p14:tracePt t="26120" x="1139825" y="5954713"/>
          <p14:tracePt t="26137" x="1222375" y="6018213"/>
          <p14:tracePt t="26154" x="1266825" y="6145213"/>
          <p14:tracePt t="26172" x="1320800" y="6343650"/>
          <p14:tracePt t="26187" x="1320800" y="6416675"/>
          <p14:tracePt t="26204" x="1320800" y="6489700"/>
          <p14:tracePt t="26206" x="1320800" y="6516688"/>
          <p14:tracePt t="26220" x="1312863" y="6580188"/>
          <p14:tracePt t="26237" x="1285875" y="6624638"/>
          <p14:tracePt t="26253" x="1257300" y="6678613"/>
          <p14:tracePt t="26271" x="1239838" y="6705600"/>
          <p14:tracePt t="26287" x="1222375" y="6724650"/>
          <p14:tracePt t="26304" x="1185863" y="6732588"/>
          <p14:tracePt t="26323" x="1131888" y="6732588"/>
          <p14:tracePt t="26337" x="1076325" y="6688138"/>
          <p14:tracePt t="26353" x="1014413" y="6634163"/>
          <p14:tracePt t="26356" x="985838" y="6597650"/>
          <p14:tracePt t="26370" x="950913" y="6524625"/>
          <p14:tracePt t="26387" x="923925" y="6497638"/>
          <p14:tracePt t="26403" x="914400" y="6470650"/>
          <p14:tracePt t="26405" x="914400" y="6461125"/>
          <p14:tracePt t="26420" x="904875" y="6443663"/>
          <p14:tracePt t="26437" x="904875" y="6434138"/>
          <p14:tracePt t="26439" x="904875" y="6426200"/>
          <p14:tracePt t="26453" x="904875" y="6416675"/>
          <p14:tracePt t="26470" x="904875" y="6407150"/>
          <p14:tracePt t="26493" x="904875" y="6399213"/>
          <p14:tracePt t="26556" x="904875" y="6389688"/>
          <p14:tracePt t="26625" x="904875" y="6380163"/>
          <p14:tracePt t="27207" x="0" y="0"/>
        </p14:tracePtLst>
        <p14:tracePtLst>
          <p14:tracePt t="36651" x="2335213" y="7756525"/>
          <p14:tracePt t="36656" x="2335213" y="7800975"/>
          <p14:tracePt t="36663" x="2344738" y="7837488"/>
          <p14:tracePt t="36680" x="2362200" y="7927975"/>
          <p14:tracePt t="36697" x="2371725" y="7991475"/>
          <p14:tracePt t="36713" x="2371725" y="8035925"/>
          <p14:tracePt t="36730" x="2371725" y="8091488"/>
          <p14:tracePt t="36747" x="2371725" y="8118475"/>
          <p14:tracePt t="36780" x="2362200" y="8189913"/>
          <p14:tracePt t="36813" x="2298700" y="8262938"/>
          <p14:tracePt t="36846" x="2108200" y="8343900"/>
          <p14:tracePt t="36863" x="2036763" y="8380413"/>
          <p14:tracePt t="36880" x="1954213" y="8389938"/>
          <p14:tracePt t="36897" x="1863725" y="8397875"/>
          <p14:tracePt t="36914" x="1828800" y="8397875"/>
          <p14:tracePt t="36930" x="1801813" y="8397875"/>
          <p14:tracePt t="36947" x="1782763" y="8397875"/>
          <p14:tracePt t="36964" x="1755775" y="8326438"/>
          <p14:tracePt t="36980" x="1674813" y="7593013"/>
          <p14:tracePt t="36997" x="1674813" y="6524625"/>
          <p14:tracePt t="36998" x="1682750" y="6299200"/>
          <p14:tracePt t="37013" x="1728788" y="6037263"/>
          <p14:tracePt t="37030" x="1765300" y="5937250"/>
          <p14:tracePt t="37047" x="1809750" y="5883275"/>
          <p14:tracePt t="37063" x="1846263" y="5873750"/>
          <p14:tracePt t="37080" x="1927225" y="5883275"/>
          <p14:tracePt t="37097" x="2017713" y="5927725"/>
          <p14:tracePt t="37113" x="2198688" y="6064250"/>
          <p14:tracePt t="37130" x="2543175" y="6534150"/>
          <p14:tracePt t="37147" x="2697163" y="6815138"/>
          <p14:tracePt t="37149" x="2724150" y="6915150"/>
          <p14:tracePt t="37163" x="2760663" y="7067550"/>
          <p14:tracePt t="37180" x="2770188" y="7150100"/>
          <p14:tracePt t="37197" x="2770188" y="7221538"/>
          <p14:tracePt t="37213" x="2770188" y="7277100"/>
          <p14:tracePt t="37230" x="2751138" y="7321550"/>
          <p14:tracePt t="37232" x="2741613" y="7348538"/>
          <p14:tracePt t="37247" x="2670175" y="7439025"/>
          <p14:tracePt t="37263" x="2587625" y="7519988"/>
          <p14:tracePt t="37280" x="2435225" y="7639050"/>
          <p14:tracePt t="37297" x="2325688" y="7666038"/>
          <p14:tracePt t="37314" x="2225675" y="7673975"/>
          <p14:tracePt t="37330" x="2181225" y="7673975"/>
          <p14:tracePt t="37347" x="2117725" y="7639050"/>
          <p14:tracePt t="37350" x="2090738" y="7602538"/>
          <p14:tracePt t="37363" x="2000250" y="7358063"/>
          <p14:tracePt t="37380" x="1946275" y="6977063"/>
          <p14:tracePt t="37397" x="1990725" y="6697663"/>
          <p14:tracePt t="37413" x="2017713" y="6634163"/>
          <p14:tracePt t="37430" x="2054225" y="6588125"/>
          <p14:tracePt t="37446" x="2090738" y="6561138"/>
          <p14:tracePt t="37463" x="2127250" y="6551613"/>
          <p14:tracePt t="37480" x="2190750" y="6551613"/>
          <p14:tracePt t="37496" x="2254250" y="6607175"/>
          <p14:tracePt t="37513" x="2389188" y="6878638"/>
          <p14:tracePt t="37530" x="2435225" y="7140575"/>
          <p14:tracePt t="37547" x="2425700" y="7402513"/>
          <p14:tracePt t="37563" x="2406650" y="7458075"/>
          <p14:tracePt t="37580" x="2389188" y="7493000"/>
          <p14:tracePt t="37581" x="2379663" y="7512050"/>
          <p14:tracePt t="37597" x="2352675" y="7548563"/>
          <p14:tracePt t="37613" x="2308225" y="7575550"/>
          <p14:tracePt t="37630" x="2262188" y="7583488"/>
          <p14:tracePt t="37647" x="2235200" y="7593013"/>
          <p14:tracePt t="37663" x="2208213" y="7593013"/>
          <p14:tracePt t="37680" x="2181225" y="7583488"/>
          <p14:tracePt t="37697" x="2163763" y="7575550"/>
          <p14:tracePt t="37713" x="2144713" y="7529513"/>
          <p14:tracePt t="37730" x="2135188" y="7475538"/>
          <p14:tracePt t="37746" x="2144713" y="7321550"/>
          <p14:tracePt t="37763" x="2181225" y="7194550"/>
          <p14:tracePt t="37781" x="2235200" y="7050088"/>
          <p14:tracePt t="37797" x="2262188" y="6986588"/>
          <p14:tracePt t="37813" x="2308225" y="6942138"/>
          <p14:tracePt t="37816" x="2325688" y="6932613"/>
          <p14:tracePt t="37830" x="2352675" y="6905625"/>
          <p14:tracePt t="37846" x="2398713" y="6896100"/>
          <p14:tracePt t="37863" x="2479675" y="6905625"/>
          <p14:tracePt t="37881" x="2579688" y="7032625"/>
          <p14:tracePt t="37897" x="2687638" y="7358063"/>
          <p14:tracePt t="37913" x="2679700" y="7539038"/>
          <p14:tracePt t="37930" x="2616200" y="7729538"/>
          <p14:tracePt t="37931" x="2587625" y="7827963"/>
          <p14:tracePt t="37946" x="2525713" y="7937500"/>
          <p14:tracePt t="37963" x="2497138" y="7981950"/>
          <p14:tracePt t="37981" x="2470150" y="8027988"/>
          <p14:tracePt t="37996" x="2462213" y="8035925"/>
          <p14:tracePt t="38013" x="2443163" y="8054975"/>
          <p14:tracePt t="38014" x="2435225" y="8054975"/>
          <p14:tracePt t="38035" x="2425700" y="8054975"/>
          <p14:tracePt t="38046" x="2416175" y="8054975"/>
          <p14:tracePt t="38063" x="2398713" y="8045450"/>
          <p14:tracePt t="38080" x="2371725" y="7981950"/>
          <p14:tracePt t="38096" x="2316163" y="7837488"/>
          <p14:tracePt t="38113" x="2289175" y="7756525"/>
          <p14:tracePt t="38129" x="2262188" y="7693025"/>
          <p14:tracePt t="38146" x="2254250" y="7602538"/>
          <p14:tracePt t="38163" x="2262188" y="7458075"/>
          <p14:tracePt t="38165" x="2271713" y="7348538"/>
          <p14:tracePt t="38180" x="2316163" y="7177088"/>
          <p14:tracePt t="38196" x="2352675" y="7104063"/>
          <p14:tracePt t="38213" x="2389188" y="7050088"/>
          <p14:tracePt t="38230" x="2416175" y="7050088"/>
          <p14:tracePt t="38247" x="2462213" y="7059613"/>
          <p14:tracePt t="38263" x="2497138" y="7104063"/>
          <p14:tracePt t="38280" x="2516188" y="7177088"/>
          <p14:tracePt t="38296" x="2552700" y="7304088"/>
          <p14:tracePt t="38313" x="2552700" y="7358063"/>
          <p14:tracePt t="38329" x="2552700" y="7402513"/>
          <p14:tracePt t="38346" x="2552700" y="7421563"/>
          <p14:tracePt t="38363" x="2552700" y="7448550"/>
          <p14:tracePt t="38473" x="0" y="0"/>
        </p14:tracePtLst>
        <p14:tracePtLst>
          <p14:tracePt t="44331" x="2489200" y="8851900"/>
          <p14:tracePt t="44364" x="2479675" y="8851900"/>
          <p14:tracePt t="44379" x="2470150" y="8851900"/>
          <p14:tracePt t="44400" x="2462213" y="8851900"/>
          <p14:tracePt t="44407" x="2452688" y="8851900"/>
          <p14:tracePt t="44421" x="2443163" y="8851900"/>
          <p14:tracePt t="44443" x="2435225" y="8851900"/>
          <p14:tracePt t="44455" x="2425700" y="8851900"/>
          <p14:tracePt t="44488" x="2371725" y="8851900"/>
          <p14:tracePt t="44505" x="2308225" y="8851900"/>
          <p14:tracePt t="44522" x="2217738" y="8823325"/>
          <p14:tracePt t="44538" x="2144713" y="8788400"/>
          <p14:tracePt t="44555" x="2063750" y="8759825"/>
          <p14:tracePt t="44556" x="2017713" y="8724900"/>
          <p14:tracePt t="44571" x="1900238" y="8634413"/>
          <p14:tracePt t="44588" x="1782763" y="8497888"/>
          <p14:tracePt t="44605" x="1638300" y="8272463"/>
          <p14:tracePt t="44622" x="1574800" y="8135938"/>
          <p14:tracePt t="44638" x="1493838" y="8008938"/>
          <p14:tracePt t="44640" x="1466850" y="7927975"/>
          <p14:tracePt t="44655" x="1393825" y="7800975"/>
          <p14:tracePt t="44672" x="1320800" y="7693025"/>
          <p14:tracePt t="44688" x="1230313" y="7583488"/>
          <p14:tracePt t="44705" x="1185863" y="7548563"/>
          <p14:tracePt t="44721" x="1149350" y="7519988"/>
          <p14:tracePt t="44738" x="1131888" y="7519988"/>
          <p14:tracePt t="44755" x="1104900" y="7512050"/>
          <p14:tracePt t="44772" x="1076325" y="7512050"/>
          <p14:tracePt t="44788" x="1058863" y="7512050"/>
          <p14:tracePt t="44792" x="1041400" y="7512050"/>
          <p14:tracePt t="44805" x="1031875" y="7512050"/>
          <p14:tracePt t="44822" x="1004888" y="7512050"/>
          <p14:tracePt t="44838" x="977900" y="7512050"/>
          <p14:tracePt t="44859" x="968375" y="7512050"/>
          <p14:tracePt t="44872" x="958850" y="7512050"/>
          <p14:tracePt t="44888" x="950913" y="7512050"/>
          <p14:tracePt t="44905" x="941388" y="7512050"/>
          <p14:tracePt t="44922" x="931863" y="7512050"/>
          <p14:tracePt t="45031" x="931863" y="7519988"/>
          <p14:tracePt t="45044" x="941388" y="7529513"/>
          <p14:tracePt t="45052" x="950913" y="7529513"/>
          <p14:tracePt t="45058" x="958850" y="7539038"/>
          <p14:tracePt t="45073" x="977900" y="7548563"/>
          <p14:tracePt t="45088" x="995363" y="7556500"/>
          <p14:tracePt t="45105" x="1031875" y="7575550"/>
          <p14:tracePt t="45107" x="1068388" y="7583488"/>
          <p14:tracePt t="45121" x="1139825" y="7602538"/>
          <p14:tracePt t="45138" x="1203325" y="7610475"/>
          <p14:tracePt t="45155" x="1293813" y="7620000"/>
          <p14:tracePt t="45171" x="1339850" y="7620000"/>
          <p14:tracePt t="45188" x="1420813" y="7620000"/>
          <p14:tracePt t="45205" x="1501775" y="7639050"/>
          <p14:tracePt t="45222" x="1638300" y="7646988"/>
          <p14:tracePt t="45238" x="1909763" y="7673975"/>
          <p14:tracePt t="45255" x="2027238" y="7673975"/>
          <p14:tracePt t="45271" x="2127250" y="7673975"/>
          <p14:tracePt t="45288" x="2208213" y="7673975"/>
          <p14:tracePt t="45304" x="2316163" y="7673975"/>
          <p14:tracePt t="45321" x="2406650" y="7673975"/>
          <p14:tracePt t="45338" x="2489200" y="7673975"/>
          <p14:tracePt t="45339" x="2516188" y="7673975"/>
          <p14:tracePt t="45355" x="2606675" y="7673975"/>
          <p14:tracePt t="45371" x="2670175" y="7673975"/>
          <p14:tracePt t="45388" x="2770188" y="7683500"/>
          <p14:tracePt t="45405" x="2832100" y="7683500"/>
          <p14:tracePt t="45422" x="2905125" y="7683500"/>
          <p14:tracePt t="45438" x="2941638" y="7683500"/>
          <p14:tracePt t="45455" x="2968625" y="7683500"/>
          <p14:tracePt t="45471" x="2995613" y="7683500"/>
          <p14:tracePt t="45488" x="3013075" y="7683500"/>
          <p14:tracePt t="45505" x="3022600" y="7683500"/>
          <p14:tracePt t="45521" x="3041650" y="7683500"/>
          <p14:tracePt t="45538" x="3049588" y="7683500"/>
          <p14:tracePt t="45555" x="3059113" y="7683500"/>
          <p14:tracePt t="45571" x="3068638" y="7683500"/>
          <p14:tracePt t="45711" x="0" y="0"/>
        </p14:tracePtLst>
        <p14:tracePtLst>
          <p14:tracePt t="46226" x="3502025" y="6416675"/>
          <p14:tracePt t="46261" x="3502025" y="6426200"/>
          <p14:tracePt t="46274" x="3502025" y="6434138"/>
          <p14:tracePt t="46287" x="3502025" y="6443663"/>
          <p14:tracePt t="46294" x="3502025" y="6453188"/>
          <p14:tracePt t="46311" x="3502025" y="6470650"/>
          <p14:tracePt t="46327" x="3502025" y="6516688"/>
          <p14:tracePt t="46329" x="3502025" y="6543675"/>
          <p14:tracePt t="46361" x="3511550" y="6670675"/>
          <p14:tracePt t="46364" x="3511550" y="6697663"/>
          <p14:tracePt t="46394" x="3521075" y="6815138"/>
          <p14:tracePt t="46444" x="3575050" y="7096125"/>
          <p14:tracePt t="46446" x="3575050" y="7123113"/>
          <p14:tracePt t="46460" x="3584575" y="7177088"/>
          <p14:tracePt t="46477" x="3584575" y="7194550"/>
          <p14:tracePt t="46493" x="3592513" y="7248525"/>
          <p14:tracePt t="46510" x="3592513" y="7285038"/>
          <p14:tracePt t="46527" x="3611563" y="7348538"/>
          <p14:tracePt t="46544" x="3619500" y="7385050"/>
          <p14:tracePt t="46560" x="3619500" y="7421563"/>
          <p14:tracePt t="46562" x="3619500" y="7429500"/>
          <p14:tracePt t="46577" x="3619500" y="7458075"/>
          <p14:tracePt t="46594" x="3619500" y="7466013"/>
          <p14:tracePt t="46596" x="3619500" y="7485063"/>
          <p14:tracePt t="46611" x="3619500" y="7512050"/>
          <p14:tracePt t="46627" x="3619500" y="7539038"/>
          <p14:tracePt t="46643" x="3619500" y="7575550"/>
          <p14:tracePt t="46660" x="3629025" y="7610475"/>
          <p14:tracePt t="46677" x="3629025" y="7639050"/>
          <p14:tracePt t="46694" x="3629025" y="7666038"/>
          <p14:tracePt t="46710" x="3629025" y="7683500"/>
          <p14:tracePt t="46727" x="3638550" y="7729538"/>
          <p14:tracePt t="46743" x="3648075" y="7737475"/>
          <p14:tracePt t="46760" x="3648075" y="7773988"/>
          <p14:tracePt t="46777" x="3648075" y="7783513"/>
          <p14:tracePt t="46793" x="3648075" y="7791450"/>
          <p14:tracePt t="46810" x="3648075" y="7820025"/>
          <p14:tracePt t="46832" x="3648075" y="7827963"/>
          <p14:tracePt t="46845" x="3648075" y="7837488"/>
          <p14:tracePt t="46878" x="3648075" y="7847013"/>
          <p14:tracePt t="48018" x="3638550" y="7854950"/>
          <p14:tracePt t="48024" x="3629025" y="7864475"/>
          <p14:tracePt t="48031" x="3619500" y="7864475"/>
          <p14:tracePt t="48040" x="3602038" y="7864475"/>
          <p14:tracePt t="48057" x="3538538" y="7883525"/>
          <p14:tracePt t="48060" x="3511550" y="7891463"/>
          <p14:tracePt t="48073" x="3438525" y="7918450"/>
          <p14:tracePt t="48090" x="3367088" y="7927975"/>
          <p14:tracePt t="48094" x="3340100" y="7937500"/>
          <p14:tracePt t="48123" x="3213100" y="7954963"/>
          <p14:tracePt t="48156" x="3086100" y="7974013"/>
          <p14:tracePt t="48190" x="3005138" y="7991475"/>
          <p14:tracePt t="48206" x="2978150" y="7991475"/>
          <p14:tracePt t="48223" x="2951163" y="7991475"/>
          <p14:tracePt t="48239" x="2922588" y="7991475"/>
          <p14:tracePt t="48256" x="2914650" y="7991475"/>
          <p14:tracePt t="48272" x="2878138" y="7981950"/>
          <p14:tracePt t="48289" x="2851150" y="7974013"/>
          <p14:tracePt t="48291" x="2841625" y="7964488"/>
          <p14:tracePt t="48306" x="2832100" y="7945438"/>
          <p14:tracePt t="48322" x="2805113" y="7918450"/>
          <p14:tracePt t="48340" x="2778125" y="7900988"/>
          <p14:tracePt t="48356" x="2770188" y="7883525"/>
          <p14:tracePt t="48373" x="2760663" y="7864475"/>
          <p14:tracePt t="48374" x="2751138" y="7847013"/>
          <p14:tracePt t="48390" x="2741613" y="7837488"/>
          <p14:tracePt t="48406" x="2733675" y="7810500"/>
          <p14:tracePt t="48423" x="2733675" y="7764463"/>
          <p14:tracePt t="48440" x="2733675" y="7747000"/>
          <p14:tracePt t="48458" x="2770188" y="7666038"/>
          <p14:tracePt t="48472" x="2814638" y="7593013"/>
          <p14:tracePt t="48489" x="2860675" y="7519988"/>
          <p14:tracePt t="48506" x="2941638" y="7429500"/>
          <p14:tracePt t="48523" x="2986088" y="7367588"/>
          <p14:tracePt t="48524" x="3013075" y="7348538"/>
          <p14:tracePt t="48539" x="3068638" y="7294563"/>
          <p14:tracePt t="48556" x="3132138" y="7267575"/>
          <p14:tracePt t="48573" x="3213100" y="7231063"/>
          <p14:tracePt t="48589" x="3257550" y="7221538"/>
          <p14:tracePt t="48606" x="3284538" y="7221538"/>
          <p14:tracePt t="48622" x="3321050" y="7221538"/>
          <p14:tracePt t="48641" x="3357563" y="7221538"/>
          <p14:tracePt t="48641" x="3375025" y="7221538"/>
          <p14:tracePt t="48656" x="3421063" y="7231063"/>
          <p14:tracePt t="48672" x="3475038" y="7258050"/>
          <p14:tracePt t="48690" x="3548063" y="7285038"/>
          <p14:tracePt t="48706" x="3592513" y="7312025"/>
          <p14:tracePt t="48723" x="3629025" y="7339013"/>
          <p14:tracePt t="48724" x="3638550" y="7348538"/>
          <p14:tracePt t="48739" x="3648075" y="7367588"/>
          <p14:tracePt t="48756" x="3675063" y="7385050"/>
          <p14:tracePt t="48759" x="3683000" y="7385050"/>
          <p14:tracePt t="48772" x="3702050" y="7394575"/>
          <p14:tracePt t="48789" x="3709988" y="7402513"/>
          <p14:tracePt t="48808" x="3719513" y="7429500"/>
          <p14:tracePt t="48823" x="3729038" y="7448550"/>
          <p14:tracePt t="48839" x="3738563" y="7458075"/>
          <p14:tracePt t="48856" x="3746500" y="7493000"/>
          <p14:tracePt t="48873" x="3756025" y="7529513"/>
          <p14:tracePt t="48890" x="3756025" y="7566025"/>
          <p14:tracePt t="48906" x="3756025" y="7602538"/>
          <p14:tracePt t="48924" x="3738563" y="7673975"/>
          <p14:tracePt t="48939" x="3702050" y="7747000"/>
          <p14:tracePt t="48956" x="3675063" y="7800975"/>
          <p14:tracePt t="48957" x="3665538" y="7837488"/>
          <p14:tracePt t="48973" x="3638550" y="7864475"/>
          <p14:tracePt t="48990" x="3619500" y="7891463"/>
          <p14:tracePt t="49006" x="3592513" y="7918450"/>
          <p14:tracePt t="49024" x="3575050" y="7927975"/>
          <p14:tracePt t="49026" x="3557588" y="7937500"/>
          <p14:tracePt t="49040" x="3538538" y="7945438"/>
          <p14:tracePt t="49056" x="3502025" y="7954963"/>
          <p14:tracePt t="49074" x="3484563" y="7954963"/>
          <p14:tracePt t="49074" x="3465513" y="7954963"/>
          <p14:tracePt t="49089" x="3457575" y="7954963"/>
          <p14:tracePt t="49106" x="3421063" y="7954963"/>
          <p14:tracePt t="49123" x="3375025" y="7954963"/>
          <p14:tracePt t="49139" x="3357563" y="7954963"/>
          <p14:tracePt t="49156" x="3294063" y="7927975"/>
          <p14:tracePt t="49174" x="3276600" y="7918450"/>
          <p14:tracePt t="49190" x="3257550" y="7900988"/>
          <p14:tracePt t="49206" x="3230563" y="7900988"/>
          <p14:tracePt t="49222" x="3222625" y="7891463"/>
          <p14:tracePt t="49239" x="3213100" y="7883525"/>
          <p14:tracePt t="49256" x="3203575" y="7864475"/>
          <p14:tracePt t="49272" x="3194050" y="7837488"/>
          <p14:tracePt t="49289" x="3167063" y="7729538"/>
          <p14:tracePt t="49306" x="3140075" y="7656513"/>
          <p14:tracePt t="49308" x="3140075" y="7639050"/>
          <p14:tracePt t="49322" x="3132138" y="7602538"/>
          <p14:tracePt t="49339" x="3132138" y="7556500"/>
          <p14:tracePt t="49356" x="3159125" y="7502525"/>
          <p14:tracePt t="49373" x="3194050" y="7466013"/>
          <p14:tracePt t="49390" x="3249613" y="7421563"/>
          <p14:tracePt t="49406" x="3276600" y="7412038"/>
          <p14:tracePt t="49423" x="3294063" y="7402513"/>
          <p14:tracePt t="49441" x="3321050" y="7402513"/>
          <p14:tracePt t="49445" x="3340100" y="7402513"/>
          <p14:tracePt t="49456" x="3348038" y="7402513"/>
          <p14:tracePt t="49472" x="3394075" y="7421563"/>
          <p14:tracePt t="49489" x="3411538" y="7429500"/>
          <p14:tracePt t="49506" x="3430588" y="7448550"/>
          <p14:tracePt t="49507" x="3430588" y="7458075"/>
          <p14:tracePt t="49522" x="3448050" y="7466013"/>
          <p14:tracePt t="49539" x="3457575" y="7493000"/>
          <p14:tracePt t="49540" x="3457575" y="7502525"/>
          <p14:tracePt t="49558" x="3465513" y="7529513"/>
          <p14:tracePt t="49572" x="3475038" y="7566025"/>
          <p14:tracePt t="49589" x="3475038" y="7610475"/>
          <p14:tracePt t="49607" x="3475038" y="7666038"/>
          <p14:tracePt t="49622" x="3457575" y="7700963"/>
          <p14:tracePt t="49639" x="3430588" y="7756525"/>
          <p14:tracePt t="49656" x="3403600" y="7791450"/>
          <p14:tracePt t="49672" x="3348038" y="7827963"/>
          <p14:tracePt t="49689" x="3294063" y="7854950"/>
          <p14:tracePt t="49706" x="3240088" y="7874000"/>
          <p14:tracePt t="49722" x="3203575" y="7883525"/>
          <p14:tracePt t="49739" x="3167063" y="7891463"/>
          <p14:tracePt t="49741" x="3149600" y="7891463"/>
          <p14:tracePt t="49756" x="3113088" y="7891463"/>
          <p14:tracePt t="49772" x="3076575" y="7883525"/>
          <p14:tracePt t="49789" x="3049588" y="7864475"/>
          <p14:tracePt t="49806" x="3032125" y="7847013"/>
          <p14:tracePt t="49822" x="3005138" y="7827963"/>
          <p14:tracePt t="49839" x="2995613" y="7827963"/>
          <p14:tracePt t="49856" x="2995613" y="7820025"/>
          <p14:tracePt t="49872" x="2978150" y="7773988"/>
          <p14:tracePt t="49889" x="2968625" y="7729538"/>
          <p14:tracePt t="49905" x="2968625" y="7666038"/>
          <p14:tracePt t="49922" x="2968625" y="7639050"/>
          <p14:tracePt t="49940" x="2968625" y="7602538"/>
          <p14:tracePt t="49956" x="2978150" y="7583488"/>
          <p14:tracePt t="49972" x="3005138" y="7566025"/>
          <p14:tracePt t="49989" x="3049588" y="7539038"/>
          <p14:tracePt t="50006" x="3076575" y="7529513"/>
          <p14:tracePt t="50022" x="3113088" y="7512050"/>
          <p14:tracePt t="50039" x="3140075" y="7512050"/>
          <p14:tracePt t="50056" x="3194050" y="7512050"/>
          <p14:tracePt t="50072" x="3222625" y="7529513"/>
          <p14:tracePt t="50089" x="3249613" y="7556500"/>
          <p14:tracePt t="50106" x="3267075" y="7583488"/>
          <p14:tracePt t="50122" x="3284538" y="7602538"/>
          <p14:tracePt t="50126" x="3294063" y="7610475"/>
          <p14:tracePt t="50140" x="3303588" y="7639050"/>
          <p14:tracePt t="50156" x="3303588" y="7656513"/>
          <p14:tracePt t="50172" x="3313113" y="7693025"/>
          <p14:tracePt t="50189" x="3313113" y="7729538"/>
          <p14:tracePt t="50206" x="3313113" y="7756525"/>
          <p14:tracePt t="50207" x="3303588" y="7773988"/>
          <p14:tracePt t="50222" x="3284538" y="7810500"/>
          <p14:tracePt t="50239" x="3267075" y="7827963"/>
          <p14:tracePt t="50255" x="3230563" y="7854950"/>
          <p14:tracePt t="50272" x="3203575" y="7864475"/>
          <p14:tracePt t="50289" x="3159125" y="7874000"/>
          <p14:tracePt t="50305" x="3132138" y="7874000"/>
          <p14:tracePt t="50322" x="3095625" y="7854950"/>
          <p14:tracePt t="50323" x="3068638" y="7827963"/>
          <p14:tracePt t="50339" x="3013075" y="7764463"/>
          <p14:tracePt t="50356" x="2951163" y="7639050"/>
          <p14:tracePt t="50358" x="2922588" y="7539038"/>
          <p14:tracePt t="50372" x="2887663" y="7367588"/>
          <p14:tracePt t="50389" x="2887663" y="7258050"/>
          <p14:tracePt t="50406" x="2905125" y="7140575"/>
          <p14:tracePt t="50423" x="2932113" y="7096125"/>
          <p14:tracePt t="50440" x="2951163" y="7077075"/>
          <p14:tracePt t="50443" x="2959100" y="7067550"/>
          <p14:tracePt t="50456" x="2986088" y="7059613"/>
          <p14:tracePt t="50472" x="3005138" y="7059613"/>
          <p14:tracePt t="50489" x="3049588" y="7077075"/>
          <p14:tracePt t="50505" x="3086100" y="7104063"/>
          <p14:tracePt t="50523" x="3159125" y="7186613"/>
          <p14:tracePt t="50539" x="3203575" y="7248525"/>
          <p14:tracePt t="50555" x="3222625" y="7294563"/>
          <p14:tracePt t="50557" x="3230563" y="7331075"/>
          <p14:tracePt t="50572" x="3240088" y="7348538"/>
          <p14:tracePt t="50589" x="3249613" y="7385050"/>
          <p14:tracePt t="50605" x="3249613" y="7439025"/>
          <p14:tracePt t="50622" x="3249613" y="7475538"/>
          <p14:tracePt t="50639" x="3240088" y="7539038"/>
          <p14:tracePt t="50655" x="3222625" y="7566025"/>
          <p14:tracePt t="50672" x="3203575" y="7593013"/>
          <p14:tracePt t="50689" x="3149600" y="7602538"/>
          <p14:tracePt t="50705" x="3103563" y="7593013"/>
          <p14:tracePt t="50722" x="3022600" y="7529513"/>
          <p14:tracePt t="50739" x="2995613" y="7502525"/>
          <p14:tracePt t="50743" x="2986088" y="7493000"/>
          <p14:tracePt t="50756" x="2978150" y="7475538"/>
          <p14:tracePt t="50772" x="2968625" y="7475538"/>
          <p14:tracePt t="50789" x="2959100" y="7458075"/>
          <p14:tracePt t="50805" x="2951163" y="7429500"/>
          <p14:tracePt t="50823" x="2951163" y="7412038"/>
          <p14:tracePt t="50839" x="2959100" y="7375525"/>
          <p14:tracePt t="50855" x="2959100" y="7358063"/>
          <p14:tracePt t="50872" x="2995613" y="7348538"/>
          <p14:tracePt t="50889" x="3013075" y="7339013"/>
          <p14:tracePt t="50905" x="3032125" y="7339013"/>
          <p14:tracePt t="50907" x="3041650" y="7339013"/>
          <p14:tracePt t="50922" x="3068638" y="7339013"/>
          <p14:tracePt t="50939" x="3103563" y="7358063"/>
          <p14:tracePt t="50956" x="3149600" y="7394575"/>
          <p14:tracePt t="50972" x="3159125" y="7412038"/>
          <p14:tracePt t="50989" x="3176588" y="7458075"/>
          <p14:tracePt t="51005" x="3186113" y="7493000"/>
          <p14:tracePt t="51022" x="3186113" y="7519988"/>
          <p14:tracePt t="51039" x="3186113" y="7548563"/>
          <p14:tracePt t="51055" x="3186113" y="7575550"/>
          <p14:tracePt t="51072" x="3186113" y="7593013"/>
          <p14:tracePt t="51089" x="3176588" y="7602538"/>
          <p14:tracePt t="51106" x="3167063" y="7610475"/>
          <p14:tracePt t="51122" x="3159125" y="7620000"/>
          <p14:tracePt t="51139" x="3149600" y="7620000"/>
          <p14:tracePt t="51168" x="3140075" y="7620000"/>
          <p14:tracePt t="51182" x="3132138" y="7620000"/>
          <p14:tracePt t="51202" x="3122613" y="7620000"/>
          <p14:tracePt t="51216" x="3113088" y="7620000"/>
          <p14:tracePt t="51230" x="3103563" y="7620000"/>
          <p14:tracePt t="52714" x="0" y="0"/>
        </p14:tracePtLst>
        <p14:tracePtLst>
          <p14:tracePt t="53909" x="1158875" y="7874000"/>
          <p14:tracePt t="54574" x="1166813" y="7874000"/>
          <p14:tracePt t="54590" x="1166813" y="7883525"/>
          <p14:tracePt t="54593" x="1176338" y="7883525"/>
          <p14:tracePt t="54608" x="1185863" y="7891463"/>
          <p14:tracePt t="54624" x="1212850" y="7900988"/>
          <p14:tracePt t="54640" x="1230313" y="7910513"/>
          <p14:tracePt t="54642" x="1239838" y="7910513"/>
          <p14:tracePt t="54657" x="1257300" y="7910513"/>
          <p14:tracePt t="54690" x="1312863" y="7927975"/>
          <p14:tracePt t="54724" x="1403350" y="7945438"/>
          <p14:tracePt t="54757" x="1474788" y="7964488"/>
          <p14:tracePt t="54760" x="1493838" y="7964488"/>
          <p14:tracePt t="54774" x="1520825" y="7974013"/>
          <p14:tracePt t="54790" x="1538288" y="7981950"/>
          <p14:tracePt t="54807" x="1574800" y="7981950"/>
          <p14:tracePt t="54823" x="1638300" y="7991475"/>
          <p14:tracePt t="54840" x="1701800" y="7991475"/>
          <p14:tracePt t="54857" x="1819275" y="8008938"/>
          <p14:tracePt t="54873" x="1873250" y="8008938"/>
          <p14:tracePt t="54875" x="1919288" y="8018463"/>
          <p14:tracePt t="54890" x="1982788" y="8035925"/>
          <p14:tracePt t="54907" x="2044700" y="8035925"/>
          <p14:tracePt t="54923" x="2135188" y="8054975"/>
          <p14:tracePt t="54940" x="2198688" y="8064500"/>
          <p14:tracePt t="54957" x="2262188" y="8072438"/>
          <p14:tracePt t="54958" x="2289175" y="8072438"/>
          <p14:tracePt t="54973" x="2362200" y="8081963"/>
          <p14:tracePt t="54990" x="2416175" y="8091488"/>
          <p14:tracePt t="55007" x="2470150" y="8099425"/>
          <p14:tracePt t="55023" x="2497138" y="8108950"/>
          <p14:tracePt t="55040" x="2533650" y="8118475"/>
          <p14:tracePt t="55057" x="2543175" y="8118475"/>
          <p14:tracePt t="55074" x="2560638" y="8118475"/>
          <p14:tracePt t="55090" x="2579688" y="8118475"/>
          <p14:tracePt t="55107" x="2587625" y="8118475"/>
          <p14:tracePt t="55123" x="2597150" y="8118475"/>
          <p14:tracePt t="55206" x="2597150" y="8126413"/>
          <p14:tracePt t="55295" x="0" y="0"/>
        </p14:tracePtLst>
        <p14:tracePtLst>
          <p14:tracePt t="55764" x="2470150" y="7050088"/>
          <p14:tracePt t="55783" x="2470150" y="7059613"/>
          <p14:tracePt t="55797" x="2462213" y="7067550"/>
          <p14:tracePt t="55818" x="2462213" y="7077075"/>
          <p14:tracePt t="55831" x="2462213" y="7086600"/>
          <p14:tracePt t="55845" x="2462213" y="7096125"/>
          <p14:tracePt t="55852" x="2462213" y="7113588"/>
          <p14:tracePt t="55873" x="2462213" y="7140575"/>
          <p14:tracePt t="55923" x="2479675" y="7248525"/>
          <p14:tracePt t="55940" x="2506663" y="7331075"/>
          <p14:tracePt t="55957" x="2525713" y="7385050"/>
          <p14:tracePt t="55975" x="2533650" y="7448550"/>
          <p14:tracePt t="55978" x="2543175" y="7466013"/>
          <p14:tracePt t="55990" x="2552700" y="7529513"/>
          <p14:tracePt t="56007" x="2560638" y="7556500"/>
          <p14:tracePt t="56023" x="2560638" y="7602538"/>
          <p14:tracePt t="56040" x="2570163" y="7639050"/>
          <p14:tracePt t="56057" x="2570163" y="7683500"/>
          <p14:tracePt t="56073" x="2570163" y="7693025"/>
          <p14:tracePt t="56090" x="2570163" y="7720013"/>
          <p14:tracePt t="56092" x="2579688" y="7737475"/>
          <p14:tracePt t="56107" x="2579688" y="7764463"/>
          <p14:tracePt t="56123" x="2579688" y="7783513"/>
          <p14:tracePt t="56140" x="2579688" y="7820025"/>
          <p14:tracePt t="56157" x="2579688" y="7827963"/>
          <p14:tracePt t="56175" x="2587625" y="7847013"/>
          <p14:tracePt t="56190" x="2587625" y="7891463"/>
          <p14:tracePt t="56206" x="2597150" y="7918450"/>
          <p14:tracePt t="56223" x="2606675" y="7954963"/>
          <p14:tracePt t="56240" x="2606675" y="7964488"/>
          <p14:tracePt t="56256" x="2606675" y="7991475"/>
          <p14:tracePt t="56273" x="2606675" y="8001000"/>
          <p14:tracePt t="56290" x="2606675" y="8008938"/>
          <p14:tracePt t="56306" x="2606675" y="8018463"/>
          <p14:tracePt t="56595" x="2597150" y="8035925"/>
          <p14:tracePt t="56600" x="2597150" y="8045450"/>
          <p14:tracePt t="56606" x="2579688" y="8054975"/>
          <p14:tracePt t="56623" x="2552700" y="8081963"/>
          <p14:tracePt t="56640" x="2497138" y="8118475"/>
          <p14:tracePt t="56656" x="2452688" y="8135938"/>
          <p14:tracePt t="56673" x="2416175" y="8154988"/>
          <p14:tracePt t="56674" x="2398713" y="8162925"/>
          <p14:tracePt t="56706" x="2344738" y="8162925"/>
          <p14:tracePt t="56740" x="2308225" y="8181975"/>
          <p14:tracePt t="56773" x="2281238" y="8181975"/>
          <p14:tracePt t="56790" x="2271713" y="8181975"/>
          <p14:tracePt t="56806" x="2271713" y="8172450"/>
          <p14:tracePt t="56823" x="2262188" y="8172450"/>
          <p14:tracePt t="56839" x="2254250" y="8145463"/>
          <p14:tracePt t="56856" x="2244725" y="8108950"/>
          <p14:tracePt t="56873" x="2225675" y="8054975"/>
          <p14:tracePt t="56890" x="2225675" y="7981950"/>
          <p14:tracePt t="56906" x="2225675" y="7927975"/>
          <p14:tracePt t="56908" x="2225675" y="7900988"/>
          <p14:tracePt t="56923" x="2225675" y="7847013"/>
          <p14:tracePt t="56940" x="2244725" y="7810500"/>
          <p14:tracePt t="56956" x="2289175" y="7773988"/>
          <p14:tracePt t="56973" x="2316163" y="7756525"/>
          <p14:tracePt t="56989" x="2362200" y="7747000"/>
          <p14:tracePt t="56991" x="2371725" y="7747000"/>
          <p14:tracePt t="57007" x="2406650" y="7747000"/>
          <p14:tracePt t="57025" x="2452688" y="7764463"/>
          <p14:tracePt t="57027" x="2470150" y="7791450"/>
          <p14:tracePt t="57040" x="2525713" y="7827963"/>
          <p14:tracePt t="57056" x="2543175" y="7854950"/>
          <p14:tracePt t="57058" x="2543175" y="7874000"/>
          <p14:tracePt t="57073" x="2552700" y="7891463"/>
          <p14:tracePt t="57090" x="2560638" y="7900988"/>
          <p14:tracePt t="57106" x="2570163" y="7918450"/>
          <p14:tracePt t="57123" x="2579688" y="7937500"/>
          <p14:tracePt t="57140" x="2579688" y="7954963"/>
          <p14:tracePt t="57142" x="2579688" y="7974013"/>
          <p14:tracePt t="57156" x="2570163" y="8008938"/>
          <p14:tracePt t="57173" x="2552700" y="8045450"/>
          <p14:tracePt t="57190" x="2525713" y="8108950"/>
          <p14:tracePt t="57206" x="2506663" y="8135938"/>
          <p14:tracePt t="57223" x="2479675" y="8145463"/>
          <p14:tracePt t="57240" x="2435225" y="8181975"/>
          <p14:tracePt t="57256" x="2406650" y="8189913"/>
          <p14:tracePt t="57273" x="2371725" y="8199438"/>
          <p14:tracePt t="57290" x="2352675" y="8208963"/>
          <p14:tracePt t="57306" x="2316163" y="8208963"/>
          <p14:tracePt t="57323" x="2298700" y="8208963"/>
          <p14:tracePt t="57339" x="2289175" y="8208963"/>
          <p14:tracePt t="57341" x="2271713" y="8199438"/>
          <p14:tracePt t="57356" x="2244725" y="8135938"/>
          <p14:tracePt t="57373" x="2208213" y="8064500"/>
          <p14:tracePt t="57389" x="2190750" y="8001000"/>
          <p14:tracePt t="57406" x="2181225" y="7981950"/>
          <p14:tracePt t="57423" x="2181225" y="7954963"/>
          <p14:tracePt t="57440" x="2181225" y="7945438"/>
          <p14:tracePt t="57456" x="2181225" y="7927975"/>
          <p14:tracePt t="57473" x="2190750" y="7918450"/>
          <p14:tracePt t="57490" x="2208213" y="7910513"/>
          <p14:tracePt t="57506" x="2225675" y="7910513"/>
          <p14:tracePt t="57523" x="2244725" y="7910513"/>
          <p14:tracePt t="57540" x="2271713" y="7910513"/>
          <p14:tracePt t="57556" x="2289175" y="7918450"/>
          <p14:tracePt t="57573" x="2308225" y="7927975"/>
          <p14:tracePt t="57589" x="2335213" y="7954963"/>
          <p14:tracePt t="57606" x="2344738" y="7974013"/>
          <p14:tracePt t="57623" x="2362200" y="8027988"/>
          <p14:tracePt t="57640" x="2371725" y="8064500"/>
          <p14:tracePt t="57644" x="2371725" y="8072438"/>
          <p14:tracePt t="57656" x="2371725" y="8091488"/>
          <p14:tracePt t="57673" x="2371725" y="8108950"/>
          <p14:tracePt t="57689" x="2371725" y="8118475"/>
          <p14:tracePt t="57692" x="2371725" y="8126413"/>
          <p14:tracePt t="57712" x="2371725" y="8135938"/>
          <p14:tracePt t="57724" x="2371725" y="8145463"/>
          <p14:tracePt t="57739" x="2371725" y="8154988"/>
          <p14:tracePt t="57756" x="2371725" y="8162925"/>
          <p14:tracePt t="57979" x="0" y="0"/>
        </p14:tracePtLst>
      </p14:laserTraceLst>
    </p:ext>
  </p:extLs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a:t>
            </a:r>
            <a:r>
              <a:rPr lang="ja-JP" altLang="en-US" dirty="0" smtClean="0"/>
              <a:t>参考</a:t>
            </a:r>
            <a:r>
              <a:rPr lang="en-US" altLang="ja-JP" smtClean="0"/>
              <a:t>】</a:t>
            </a:r>
            <a:r>
              <a:rPr lang="ja-JP" altLang="en-US" dirty="0" smtClean="0"/>
              <a:t>仮定①②が成立しない場合の対策</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94</a:t>
            </a:fld>
            <a:endParaRPr lang="en-US" altLang="ja-JP" dirty="0"/>
          </a:p>
        </p:txBody>
      </p:sp>
      <p:sp>
        <p:nvSpPr>
          <p:cNvPr id="7" name="テキスト ボックス 6"/>
          <p:cNvSpPr txBox="1"/>
          <p:nvPr/>
        </p:nvSpPr>
        <p:spPr>
          <a:xfrm>
            <a:off x="662453" y="1682763"/>
            <a:ext cx="15376583" cy="3046988"/>
          </a:xfrm>
          <a:prstGeom prst="rect">
            <a:avLst/>
          </a:prstGeom>
          <a:noFill/>
        </p:spPr>
        <p:txBody>
          <a:bodyPr wrap="square" rtlCol="0">
            <a:spAutoFit/>
          </a:bodyPr>
          <a:lstStyle/>
          <a:p>
            <a:pPr fontAlgn="base">
              <a:spcBef>
                <a:spcPct val="0"/>
              </a:spcBef>
              <a:spcAft>
                <a:spcPct val="0"/>
              </a:spcAft>
            </a:pPr>
            <a:r>
              <a:rPr lang="ja-JP" altLang="en-US" sz="3200" dirty="0" smtClean="0">
                <a:solidFill>
                  <a:srgbClr val="000000"/>
                </a:solidFill>
                <a:latin typeface="+mj-ea"/>
                <a:ea typeface="+mj-ea"/>
              </a:rPr>
              <a:t>仮定①や②が成立しない場合の一つの方法としては、一般化最小二乗法と呼ばれる</a:t>
            </a:r>
            <a:endParaRPr lang="en-US" altLang="ja-JP" sz="3200" dirty="0" smtClean="0">
              <a:solidFill>
                <a:srgbClr val="000000"/>
              </a:solidFill>
              <a:latin typeface="+mj-ea"/>
              <a:ea typeface="+mj-ea"/>
            </a:endParaRPr>
          </a:p>
          <a:p>
            <a:pPr fontAlgn="base">
              <a:spcBef>
                <a:spcPct val="0"/>
              </a:spcBef>
              <a:spcAft>
                <a:spcPct val="0"/>
              </a:spcAft>
            </a:pPr>
            <a:r>
              <a:rPr lang="ja-JP" altLang="en-US" sz="3200" dirty="0" smtClean="0">
                <a:solidFill>
                  <a:srgbClr val="000000"/>
                </a:solidFill>
                <a:latin typeface="+mj-ea"/>
                <a:ea typeface="+mj-ea"/>
              </a:rPr>
              <a:t>手法があります。</a:t>
            </a:r>
            <a:endParaRPr lang="en-US" altLang="ja-JP" sz="3200" dirty="0" smtClean="0">
              <a:solidFill>
                <a:srgbClr val="000000"/>
              </a:solidFill>
              <a:latin typeface="+mj-ea"/>
              <a:ea typeface="+mj-ea"/>
            </a:endParaRPr>
          </a:p>
          <a:p>
            <a:pPr fontAlgn="base">
              <a:spcBef>
                <a:spcPct val="0"/>
              </a:spcBef>
              <a:spcAft>
                <a:spcPct val="0"/>
              </a:spcAft>
            </a:pPr>
            <a:endParaRPr lang="en-US" altLang="ja-JP" sz="3200" dirty="0">
              <a:solidFill>
                <a:srgbClr val="000000"/>
              </a:solidFill>
              <a:latin typeface="+mj-ea"/>
              <a:ea typeface="+mj-ea"/>
            </a:endParaRPr>
          </a:p>
          <a:p>
            <a:pPr fontAlgn="base">
              <a:spcBef>
                <a:spcPct val="0"/>
              </a:spcBef>
              <a:spcAft>
                <a:spcPct val="0"/>
              </a:spcAft>
            </a:pPr>
            <a:r>
              <a:rPr lang="ja-JP" altLang="en-US" sz="3200" dirty="0" smtClean="0">
                <a:solidFill>
                  <a:srgbClr val="000000"/>
                </a:solidFill>
                <a:latin typeface="+mj-ea"/>
                <a:ea typeface="+mj-ea"/>
              </a:rPr>
              <a:t>時系列データの自己相関によって共分散がゼロではなくなっている場合には、自己相関係数を推定し、その推定量を織り込んだ形で最小二乗法を適用する手法（コクラン・オーカット法など）が存在しますが、ここでは省略します。</a:t>
            </a:r>
            <a:endParaRPr lang="en-US" altLang="ja-JP" sz="3200" dirty="0">
              <a:solidFill>
                <a:srgbClr val="000000"/>
              </a:solidFill>
              <a:latin typeface="+mj-ea"/>
              <a:ea typeface="+mj-ea"/>
            </a:endParaRPr>
          </a:p>
        </p:txBody>
      </p:sp>
    </p:spTree>
    <p:extLst>
      <p:ext uri="{BB962C8B-B14F-4D97-AF65-F5344CB8AC3E}">
        <p14:creationId xmlns:p14="http://schemas.microsoft.com/office/powerpoint/2010/main" val="4109519189"/>
      </p:ext>
    </p:extLst>
  </p:cSld>
  <p:clrMapOvr>
    <a:masterClrMapping/>
  </p:clrMapOvr>
  <mc:AlternateContent xmlns:mc="http://schemas.openxmlformats.org/markup-compatibility/2006" xmlns:p14="http://schemas.microsoft.com/office/powerpoint/2010/main">
    <mc:Choice Requires="p14">
      <p:transition spd="slow" p14:dur="2000" advTm="69294"/>
    </mc:Choice>
    <mc:Fallback xmlns="">
      <p:transition spd="slow" advTm="69294"/>
    </mc:Fallback>
  </mc:AlternateContent>
  <p:timing>
    <p:tnLst>
      <p:par>
        <p:cTn id="1" dur="indefinite" restart="never" nodeType="tmRoot"/>
      </p:par>
    </p:tnLst>
  </p:timing>
  <p:extLst mod="1">
    <p:ext uri="{3A86A75C-4F4B-4683-9AE1-C65F6400EC91}">
      <p14:laserTraceLst xmlns:p14="http://schemas.microsoft.com/office/powerpoint/2010/main">
        <p14:tracePtLst>
          <p14:tracePt t="3170" x="10407650" y="7131050"/>
          <p14:tracePt t="3176" x="10398125" y="7150100"/>
          <p14:tracePt t="3182" x="10390188" y="7167563"/>
          <p14:tracePt t="3196" x="10353675" y="7204075"/>
          <p14:tracePt t="3213" x="10307638" y="7248525"/>
          <p14:tracePt t="3229" x="10199688" y="7277100"/>
          <p14:tracePt t="3245" x="10036175" y="7339013"/>
          <p14:tracePt t="3279" x="9439275" y="7448550"/>
          <p14:tracePt t="3313" x="8869363" y="7421563"/>
          <p14:tracePt t="3363" x="8353425" y="6905625"/>
          <p14:tracePt t="3379" x="8308975" y="6732588"/>
          <p14:tracePt t="3381" x="8280400" y="6642100"/>
          <p14:tracePt t="3395" x="8235950" y="6434138"/>
          <p14:tracePt t="3412" x="8189913" y="6154738"/>
          <p14:tracePt t="3429" x="8135938" y="5665788"/>
          <p14:tracePt t="3445" x="8118475" y="5357813"/>
          <p14:tracePt t="3462" x="8181975" y="5130800"/>
          <p14:tracePt t="3479" x="8362950" y="4941888"/>
          <p14:tracePt t="3495" x="8624888" y="4887913"/>
          <p14:tracePt t="3512" x="9131300" y="4941888"/>
          <p14:tracePt t="3529" x="9421813" y="4949825"/>
          <p14:tracePt t="3545" x="9747250" y="4949825"/>
          <p14:tracePt t="3547" x="9910763" y="4914900"/>
          <p14:tracePt t="3562" x="10190163" y="4814888"/>
          <p14:tracePt t="3579" x="10498138" y="4697413"/>
          <p14:tracePt t="3581" x="10588625" y="4651375"/>
          <p14:tracePt t="3595" x="10725150" y="4651375"/>
          <p14:tracePt t="3612" x="10852150" y="4670425"/>
          <p14:tracePt t="3628" x="11068050" y="4741863"/>
          <p14:tracePt t="3645" x="11177588" y="4795838"/>
          <p14:tracePt t="3662" x="11249025" y="4824413"/>
          <p14:tracePt t="3679" x="11368088" y="4878388"/>
          <p14:tracePt t="3695" x="11458575" y="4932363"/>
          <p14:tracePt t="3712" x="11791950" y="5276850"/>
          <p14:tracePt t="3729" x="12072938" y="5746750"/>
          <p14:tracePt t="3745" x="12236450" y="6154738"/>
          <p14:tracePt t="3762" x="12290425" y="6335713"/>
          <p14:tracePt t="3779" x="12317413" y="6416675"/>
          <p14:tracePt t="3781" x="12326938" y="6453188"/>
          <p14:tracePt t="3795" x="12336463" y="6524625"/>
          <p14:tracePt t="3812" x="12336463" y="6624638"/>
          <p14:tracePt t="3828" x="12326938" y="6859588"/>
          <p14:tracePt t="3845" x="12290425" y="7086600"/>
          <p14:tracePt t="3862" x="12145963" y="7466013"/>
          <p14:tracePt t="3879" x="12028488" y="7656513"/>
          <p14:tracePt t="3895" x="11928475" y="7791450"/>
          <p14:tracePt t="3897" x="11874500" y="7837488"/>
          <p14:tracePt t="3912" x="11784013" y="7927975"/>
          <p14:tracePt t="3929" x="11701463" y="7964488"/>
          <p14:tracePt t="3945" x="11520488" y="8027988"/>
          <p14:tracePt t="3962" x="11285538" y="8054975"/>
          <p14:tracePt t="3978" x="10796588" y="8072438"/>
          <p14:tracePt t="3995" x="10490200" y="8035925"/>
          <p14:tracePt t="4012" x="10226675" y="7974013"/>
          <p14:tracePt t="4013" x="10109200" y="7937500"/>
          <p14:tracePt t="4028" x="9955213" y="7854950"/>
          <p14:tracePt t="4045" x="9720263" y="7720013"/>
          <p14:tracePt t="4062" x="9429750" y="7448550"/>
          <p14:tracePt t="4079" x="9248775" y="7177088"/>
          <p14:tracePt t="4095" x="9050338" y="6778625"/>
          <p14:tracePt t="4112" x="8977313" y="6624638"/>
          <p14:tracePt t="4128" x="8959850" y="6588125"/>
          <p14:tracePt t="4130" x="8959850" y="6580188"/>
          <p14:tracePt t="4145" x="8959850" y="6543675"/>
          <p14:tracePt t="4162" x="8959850" y="6507163"/>
          <p14:tracePt t="4164" x="8969375" y="6480175"/>
          <p14:tracePt t="4179" x="9005888" y="6389688"/>
          <p14:tracePt t="4195" x="9123363" y="6145213"/>
          <p14:tracePt t="4212" x="9304338" y="5827713"/>
          <p14:tracePt t="4228" x="9502775" y="5673725"/>
          <p14:tracePt t="4245" x="9720263" y="5556250"/>
          <p14:tracePt t="4247" x="9847263" y="5529263"/>
          <p14:tracePt t="4262" x="10091738" y="5438775"/>
          <p14:tracePt t="4278" x="10461625" y="5330825"/>
          <p14:tracePt t="4295" x="11041063" y="5203825"/>
          <p14:tracePt t="4312" x="11368088" y="5194300"/>
          <p14:tracePt t="4330" x="11657013" y="5276850"/>
          <p14:tracePt t="4345" x="11747500" y="5340350"/>
          <p14:tracePt t="4362" x="11837988" y="5384800"/>
          <p14:tracePt t="4363" x="11882438" y="5421313"/>
          <p14:tracePt t="4378" x="11945938" y="5465763"/>
          <p14:tracePt t="4395" x="12045950" y="5556250"/>
          <p14:tracePt t="4412" x="12182475" y="5746750"/>
          <p14:tracePt t="4428" x="12263438" y="5891213"/>
          <p14:tracePt t="4445" x="12344400" y="6108700"/>
          <p14:tracePt t="4462" x="12353925" y="6262688"/>
          <p14:tracePt t="4478" x="12344400" y="6480175"/>
          <p14:tracePt t="4495" x="12253913" y="6796088"/>
          <p14:tracePt t="4512" x="12172950" y="6977063"/>
          <p14:tracePt t="4528" x="11891963" y="7385050"/>
          <p14:tracePt t="4545" x="11674475" y="7639050"/>
          <p14:tracePt t="4563" x="11485563" y="7827963"/>
          <p14:tracePt t="4578" x="11376025" y="7900988"/>
          <p14:tracePt t="4595" x="11222038" y="7945438"/>
          <p14:tracePt t="4598" x="11114088" y="7945438"/>
          <p14:tracePt t="4612" x="10833100" y="7918450"/>
          <p14:tracePt t="4628" x="10480675" y="7773988"/>
          <p14:tracePt t="4645" x="9937750" y="7466013"/>
          <p14:tracePt t="4662" x="9683750" y="7240588"/>
          <p14:tracePt t="4679" x="9331325" y="6751638"/>
          <p14:tracePt t="4695" x="9167813" y="6461125"/>
          <p14:tracePt t="4711" x="9023350" y="6199188"/>
          <p14:tracePt t="4713" x="8959850" y="6045200"/>
          <p14:tracePt t="4728" x="8859838" y="5729288"/>
          <p14:tracePt t="4745" x="8815388" y="5457825"/>
          <p14:tracePt t="4762" x="8832850" y="5176838"/>
          <p14:tracePt t="4778" x="8886825" y="5005388"/>
          <p14:tracePt t="4795" x="9005888" y="4878388"/>
          <p14:tracePt t="4812" x="9104313" y="4824413"/>
          <p14:tracePt t="4828" x="9277350" y="4787900"/>
          <p14:tracePt t="4830" x="9402763" y="4768850"/>
          <p14:tracePt t="4845" x="9729788" y="4778375"/>
          <p14:tracePt t="4862" x="10190163" y="4941888"/>
          <p14:tracePt t="4878" x="10733088" y="5303838"/>
          <p14:tracePt t="4895" x="10914063" y="5475288"/>
          <p14:tracePt t="4911" x="11087100" y="5683250"/>
          <p14:tracePt t="4928" x="11285538" y="5991225"/>
          <p14:tracePt t="4945" x="11403013" y="6172200"/>
          <p14:tracePt t="4948" x="11439525" y="6253163"/>
          <p14:tracePt t="4962" x="11493500" y="6380163"/>
          <p14:tracePt t="4978" x="11512550" y="6461125"/>
          <p14:tracePt t="4995" x="11512550" y="6634163"/>
          <p14:tracePt t="5012" x="11403013" y="6878638"/>
          <p14:tracePt t="5028" x="11104563" y="7348538"/>
          <p14:tracePt t="5045" x="10852150" y="7593013"/>
          <p14:tracePt t="5062" x="10615613" y="7764463"/>
          <p14:tracePt t="5078" x="10326688" y="7864475"/>
          <p14:tracePt t="5095" x="10126663" y="7874000"/>
          <p14:tracePt t="5111" x="9847263" y="7827963"/>
          <p14:tracePt t="5128" x="9666288" y="7764463"/>
          <p14:tracePt t="5145" x="9475788" y="7639050"/>
          <p14:tracePt t="5162" x="9394825" y="7575550"/>
          <p14:tracePt t="5178" x="9339263" y="7512050"/>
          <p14:tracePt t="5179" x="9321800" y="7466013"/>
          <p14:tracePt t="5196" x="9267825" y="7394575"/>
          <p14:tracePt t="5211" x="9240838" y="7321550"/>
          <p14:tracePt t="5228" x="9186863" y="7177088"/>
          <p14:tracePt t="5245" x="9150350" y="7067550"/>
          <p14:tracePt t="5262" x="9131300" y="6969125"/>
          <p14:tracePt t="5278" x="9131300" y="6878638"/>
          <p14:tracePt t="5295" x="9131300" y="6761163"/>
          <p14:tracePt t="5296" x="9158288" y="6678613"/>
          <p14:tracePt t="5311" x="9204325" y="6580188"/>
          <p14:tracePt t="5328" x="9277350" y="6453188"/>
          <p14:tracePt t="5345" x="9512300" y="6145213"/>
          <p14:tracePt t="5361" x="9820275" y="5819775"/>
          <p14:tracePt t="5378" x="10145713" y="5565775"/>
          <p14:tracePt t="5380" x="10280650" y="5502275"/>
          <p14:tracePt t="5394" x="10461625" y="5475288"/>
          <p14:tracePt t="5411" x="10625138" y="5529263"/>
          <p14:tracePt t="5414" x="10688638" y="5602288"/>
          <p14:tracePt t="5430" x="10860088" y="5837238"/>
          <p14:tracePt t="5445" x="11033125" y="6226175"/>
          <p14:tracePt t="5461" x="11077575" y="6651625"/>
          <p14:tracePt t="5479" x="11060113" y="6832600"/>
          <p14:tracePt t="5482" x="11033125" y="6915150"/>
          <p14:tracePt t="5495" x="10969625" y="7059613"/>
          <p14:tracePt t="5511" x="10887075" y="7140575"/>
          <p14:tracePt t="5529" x="10769600" y="7258050"/>
          <p14:tracePt t="5531" x="10698163" y="7321550"/>
          <p14:tracePt t="5544" x="10552113" y="7412038"/>
          <p14:tracePt t="5561" x="10398125" y="7475538"/>
          <p14:tracePt t="5578" x="10217150" y="7539038"/>
          <p14:tracePt t="5594" x="10155238" y="7548563"/>
          <p14:tracePt t="5613" x="10082213" y="7548563"/>
          <p14:tracePt t="5628" x="9991725" y="7502525"/>
          <p14:tracePt t="5645" x="9883775" y="7429500"/>
          <p14:tracePt t="5647" x="9801225" y="7348538"/>
          <p14:tracePt t="5661" x="9620250" y="7096125"/>
          <p14:tracePt t="5678" x="9512300" y="6915150"/>
          <p14:tracePt t="5803" x="0" y="0"/>
        </p14:tracePtLst>
        <p14:tracePtLst>
          <p14:tracePt t="21800" x="4733925" y="6524625"/>
          <p14:tracePt t="21806" x="4733925" y="6543675"/>
          <p14:tracePt t="21813" x="4714875" y="6570663"/>
          <p14:tracePt t="21820" x="4706938" y="6597650"/>
          <p14:tracePt t="21837" x="4643438" y="6678613"/>
          <p14:tracePt t="21853" x="4308475" y="6942138"/>
          <p14:tracePt t="21870" x="3873500" y="7231063"/>
          <p14:tracePt t="21888" x="3494088" y="7466013"/>
          <p14:tracePt t="21920" x="3222625" y="7539038"/>
          <p14:tracePt t="21925" x="3159125" y="7556500"/>
          <p14:tracePt t="21954" x="2905125" y="7529513"/>
          <p14:tracePt t="21956" x="2851150" y="7502525"/>
          <p14:tracePt t="21987" x="2714625" y="7458075"/>
          <p14:tracePt t="22003" x="2679700" y="7439025"/>
          <p14:tracePt t="22020" x="2670175" y="7429500"/>
          <p14:tracePt t="22218" x="2624138" y="7429500"/>
          <p14:tracePt t="22224" x="2497138" y="7429500"/>
          <p14:tracePt t="22232" x="2298700" y="7421563"/>
          <p14:tracePt t="22238" x="1946275" y="7304088"/>
          <p14:tracePt t="22255" x="1366838" y="7067550"/>
          <p14:tracePt t="22272" x="1022350" y="6878638"/>
          <p14:tracePt t="22288" x="868363" y="6769100"/>
          <p14:tracePt t="22322" x="633413" y="6507163"/>
          <p14:tracePt t="22355" x="560388" y="6380163"/>
          <p14:tracePt t="22390" x="552450" y="6316663"/>
          <p14:tracePt t="22405" x="588963" y="6272213"/>
          <p14:tracePt t="22422" x="623888" y="6235700"/>
          <p14:tracePt t="22438" x="706438" y="6189663"/>
          <p14:tracePt t="22455" x="769938" y="6181725"/>
          <p14:tracePt t="22471" x="985838" y="6208713"/>
          <p14:tracePt t="22488" x="1222375" y="6389688"/>
          <p14:tracePt t="22505" x="1474788" y="6805613"/>
          <p14:tracePt t="22521" x="1511300" y="7032625"/>
          <p14:tracePt t="22538" x="1484313" y="7221538"/>
          <p14:tracePt t="22540" x="1466850" y="7267575"/>
          <p14:tracePt t="22556" x="1420813" y="7339013"/>
          <p14:tracePt t="22572" x="1339850" y="7394575"/>
          <p14:tracePt t="22588" x="1230313" y="7448550"/>
          <p14:tracePt t="22605" x="1131888" y="7458075"/>
          <p14:tracePt t="22622" x="995363" y="7458075"/>
          <p14:tracePt t="22638" x="931863" y="7421563"/>
          <p14:tracePt t="22655" x="868363" y="7385050"/>
          <p14:tracePt t="22656" x="841375" y="7358063"/>
          <p14:tracePt t="22671" x="769938" y="7258050"/>
          <p14:tracePt t="22689" x="714375" y="7140575"/>
          <p14:tracePt t="22690" x="696913" y="7077075"/>
          <p14:tracePt t="22706" x="669925" y="6977063"/>
          <p14:tracePt t="22721" x="669925" y="6842125"/>
          <p14:tracePt t="22739" x="760413" y="6551613"/>
          <p14:tracePt t="22755" x="823913" y="6399213"/>
          <p14:tracePt t="22772" x="887413" y="6308725"/>
          <p14:tracePt t="22788" x="950913" y="6226175"/>
          <p14:tracePt t="22804" x="995363" y="6208713"/>
          <p14:tracePt t="22822" x="1076325" y="6208713"/>
          <p14:tracePt t="22838" x="1212850" y="6308725"/>
          <p14:tracePt t="22842" x="1285875" y="6407150"/>
          <p14:tracePt t="22855" x="1384300" y="6670675"/>
          <p14:tracePt t="22871" x="1420813" y="6859588"/>
          <p14:tracePt t="22889" x="1420813" y="7013575"/>
          <p14:tracePt t="22890" x="1420813" y="7067550"/>
          <p14:tracePt t="22905" x="1403350" y="7131050"/>
          <p14:tracePt t="22921" x="1376363" y="7177088"/>
          <p14:tracePt t="22938" x="1339850" y="7213600"/>
          <p14:tracePt t="22956" x="1303338" y="7221538"/>
          <p14:tracePt t="22973" x="1230313" y="7204075"/>
          <p14:tracePt t="22988" x="1112838" y="7096125"/>
          <p14:tracePt t="23006" x="1014413" y="6986588"/>
          <p14:tracePt t="23008" x="977900" y="6942138"/>
          <p14:tracePt t="23021" x="950913" y="6878638"/>
          <p14:tracePt t="23038" x="931863" y="6832600"/>
          <p14:tracePt t="23054" x="914400" y="6742113"/>
          <p14:tracePt t="23071" x="923925" y="6678613"/>
          <p14:tracePt t="23089" x="950913" y="6607175"/>
          <p14:tracePt t="23105" x="995363" y="6551613"/>
          <p14:tracePt t="23122" x="1049338" y="6534150"/>
          <p14:tracePt t="23125" x="1068388" y="6524625"/>
          <p14:tracePt t="23138" x="1139825" y="6534150"/>
          <p14:tracePt t="23155" x="1230313" y="6597650"/>
          <p14:tracePt t="23171" x="1376363" y="6823075"/>
          <p14:tracePt t="23188" x="1411288" y="6977063"/>
          <p14:tracePt t="23205" x="1420813" y="7059613"/>
          <p14:tracePt t="23208" x="1420813" y="7096125"/>
          <p14:tracePt t="23221" x="1420813" y="7167563"/>
          <p14:tracePt t="23238" x="1393825" y="7221538"/>
          <p14:tracePt t="23255" x="1357313" y="7277100"/>
          <p14:tracePt t="23271" x="1320800" y="7294563"/>
          <p14:tracePt t="23288" x="1239838" y="7304088"/>
          <p14:tracePt t="23305" x="1195388" y="7304088"/>
          <p14:tracePt t="23321" x="1131888" y="7258050"/>
          <p14:tracePt t="23324" x="1104900" y="7231063"/>
          <p14:tracePt t="23338" x="1014413" y="7086600"/>
          <p14:tracePt t="23355" x="941388" y="6923088"/>
          <p14:tracePt t="23356" x="931863" y="6832600"/>
          <p14:tracePt t="23371" x="923925" y="6661150"/>
          <p14:tracePt t="23389" x="923925" y="6570663"/>
          <p14:tracePt t="23392" x="923925" y="6543675"/>
          <p14:tracePt t="23404" x="950913" y="6470650"/>
          <p14:tracePt t="23421" x="1004888" y="6416675"/>
          <p14:tracePt t="23438" x="1041400" y="6380163"/>
          <p14:tracePt t="23455" x="1104900" y="6362700"/>
          <p14:tracePt t="23471" x="1158875" y="6362700"/>
          <p14:tracePt t="23474" x="1185863" y="6370638"/>
          <p14:tracePt t="23488" x="1249363" y="6407150"/>
          <p14:tracePt t="23504" x="1293813" y="6489700"/>
          <p14:tracePt t="23522" x="1330325" y="6642100"/>
          <p14:tracePt t="23538" x="1330325" y="6742113"/>
          <p14:tracePt t="23554" x="1320800" y="6823075"/>
          <p14:tracePt t="23556" x="1312863" y="6869113"/>
          <p14:tracePt t="23572" x="1257300" y="6915150"/>
          <p14:tracePt t="23589" x="1212850" y="6959600"/>
          <p14:tracePt t="23604" x="1122363" y="6977063"/>
          <p14:tracePt t="23621" x="1058863" y="6977063"/>
          <p14:tracePt t="23638" x="995363" y="6959600"/>
          <p14:tracePt t="23654" x="968375" y="6950075"/>
          <p14:tracePt t="23671" x="941388" y="6915150"/>
          <p14:tracePt t="23672" x="923925" y="6896100"/>
          <p14:tracePt t="23688" x="904875" y="6805613"/>
          <p14:tracePt t="23704" x="904875" y="6678613"/>
          <p14:tracePt t="23722" x="914400" y="6507163"/>
          <p14:tracePt t="23738" x="950913" y="6416675"/>
          <p14:tracePt t="23754" x="995363" y="6362700"/>
          <p14:tracePt t="23772" x="1022350" y="6335713"/>
          <p14:tracePt t="23788" x="1068388" y="6326188"/>
          <p14:tracePt t="23804" x="1203325" y="6399213"/>
          <p14:tracePt t="23822" x="1347788" y="6634163"/>
          <p14:tracePt t="23823" x="1376363" y="6742113"/>
          <p14:tracePt t="23838" x="1411288" y="6859588"/>
          <p14:tracePt t="23854" x="1411288" y="6932613"/>
          <p14:tracePt t="23873" x="1411288" y="6986588"/>
          <p14:tracePt t="23889" x="1403350" y="7013575"/>
          <p14:tracePt t="23906" x="1376363" y="7040563"/>
          <p14:tracePt t="23908" x="1366838" y="7059613"/>
          <p14:tracePt t="23921" x="1320800" y="7067550"/>
          <p14:tracePt t="23938" x="1285875" y="7077075"/>
          <p14:tracePt t="23954" x="1239838" y="7086600"/>
          <p14:tracePt t="23971" x="1230313" y="7086600"/>
          <p14:tracePt t="23988" x="1166813" y="7032625"/>
          <p14:tracePt t="24004" x="1122363" y="6896100"/>
          <p14:tracePt t="24021" x="1076325" y="6651625"/>
          <p14:tracePt t="24038" x="1076325" y="6343650"/>
          <p14:tracePt t="24054" x="1085850" y="6272213"/>
          <p14:tracePt t="24071" x="1122363" y="6218238"/>
          <p14:tracePt t="24088" x="1139825" y="6189663"/>
          <p14:tracePt t="24104" x="1185863" y="6172200"/>
          <p14:tracePt t="24121" x="1222375" y="6172200"/>
          <p14:tracePt t="24138" x="1249363" y="6172200"/>
          <p14:tracePt t="24140" x="1276350" y="6172200"/>
          <p14:tracePt t="24154" x="1312863" y="6218238"/>
          <p14:tracePt t="24171" x="1330325" y="6262688"/>
          <p14:tracePt t="24187" x="1347788" y="6326188"/>
          <p14:tracePt t="24204" x="1347788" y="6362700"/>
          <p14:tracePt t="24221" x="1347788" y="6416675"/>
          <p14:tracePt t="24237" x="1339850" y="6453188"/>
          <p14:tracePt t="24254" x="1330325" y="6480175"/>
          <p14:tracePt t="24271" x="1293813" y="6516688"/>
          <p14:tracePt t="24287" x="1266825" y="6524625"/>
          <p14:tracePt t="24304" x="1203325" y="6543675"/>
          <p14:tracePt t="24321" x="1166813" y="6543675"/>
          <p14:tracePt t="24338" x="1131888" y="6543675"/>
          <p14:tracePt t="24355" x="1104900" y="6543675"/>
          <p14:tracePt t="24371" x="1068388" y="6507163"/>
          <p14:tracePt t="24375" x="1049338" y="6489700"/>
          <p14:tracePt t="24388" x="995363" y="6416675"/>
          <p14:tracePt t="24405" x="968375" y="6316663"/>
          <p14:tracePt t="24421" x="958850" y="6172200"/>
          <p14:tracePt t="24437" x="968375" y="6099175"/>
          <p14:tracePt t="24454" x="1004888" y="6064250"/>
          <p14:tracePt t="24471" x="1076325" y="6027738"/>
          <p14:tracePt t="24488" x="1139825" y="6027738"/>
          <p14:tracePt t="24504" x="1230313" y="6072188"/>
          <p14:tracePt t="24521" x="1312863" y="6172200"/>
          <p14:tracePt t="24524" x="1347788" y="6235700"/>
          <p14:tracePt t="24538" x="1403350" y="6380163"/>
          <p14:tracePt t="24554" x="1430338" y="6516688"/>
          <p14:tracePt t="24571" x="1430338" y="6597650"/>
          <p14:tracePt t="24572" x="1430338" y="6634163"/>
          <p14:tracePt t="24588" x="1420813" y="6678613"/>
          <p14:tracePt t="24604" x="1403350" y="6724650"/>
          <p14:tracePt t="24621" x="1384300" y="6742113"/>
          <p14:tracePt t="24638" x="1366838" y="6751638"/>
          <p14:tracePt t="24654" x="1330325" y="6761163"/>
          <p14:tracePt t="24671" x="1285875" y="6742113"/>
          <p14:tracePt t="24687" x="1239838" y="6678613"/>
          <p14:tracePt t="24690" x="1203325" y="6634163"/>
          <p14:tracePt t="24704" x="1085850" y="6416675"/>
          <p14:tracePt t="24721" x="1014413" y="6154738"/>
          <p14:tracePt t="24738" x="1004888" y="5981700"/>
          <p14:tracePt t="24754" x="1004888" y="5946775"/>
          <p14:tracePt t="24771" x="1014413" y="5891213"/>
          <p14:tracePt t="24787" x="1049338" y="5864225"/>
          <p14:tracePt t="24805" x="1068388" y="5837238"/>
          <p14:tracePt t="24821" x="1085850" y="5827713"/>
          <p14:tracePt t="24838" x="1112838" y="5827713"/>
          <p14:tracePt t="24840" x="1131888" y="5827713"/>
          <p14:tracePt t="24854" x="1185863" y="5918200"/>
          <p14:tracePt t="24871" x="1266825" y="6135688"/>
          <p14:tracePt t="24889" x="1312863" y="6416675"/>
          <p14:tracePt t="24904" x="1320800" y="6497638"/>
          <p14:tracePt t="24921" x="1320800" y="6580188"/>
          <p14:tracePt t="24937" x="1312863" y="6670675"/>
          <p14:tracePt t="24955" x="1303338" y="6705600"/>
          <p14:tracePt t="24959" x="1276350" y="6724650"/>
          <p14:tracePt t="24971" x="1249363" y="6761163"/>
          <p14:tracePt t="24988" x="1212850" y="6796088"/>
          <p14:tracePt t="25004" x="1139825" y="6805613"/>
          <p14:tracePt t="25021" x="1068388" y="6805613"/>
          <p14:tracePt t="25037" x="958850" y="6697663"/>
          <p14:tracePt t="25041" x="887413" y="6588125"/>
          <p14:tracePt t="25054" x="760413" y="6289675"/>
          <p14:tracePt t="25071" x="733425" y="6027738"/>
          <p14:tracePt t="25088" x="750888" y="5764213"/>
          <p14:tracePt t="25104" x="769938" y="5673725"/>
          <p14:tracePt t="25121" x="814388" y="5638800"/>
          <p14:tracePt t="25137" x="841375" y="5629275"/>
          <p14:tracePt t="25154" x="895350" y="5629275"/>
          <p14:tracePt t="25156" x="941388" y="5638800"/>
          <p14:tracePt t="25171" x="1085850" y="5756275"/>
          <p14:tracePt t="25187" x="1266825" y="5981700"/>
          <p14:tracePt t="25204" x="1357313" y="6199188"/>
          <p14:tracePt t="25221" x="1366838" y="6280150"/>
          <p14:tracePt t="25238" x="1366838" y="6416675"/>
          <p14:tracePt t="25254" x="1339850" y="6497638"/>
          <p14:tracePt t="25271" x="1303338" y="6580188"/>
          <p14:tracePt t="25287" x="1239838" y="6642100"/>
          <p14:tracePt t="25304" x="1195388" y="6661150"/>
          <p14:tracePt t="25321" x="1095375" y="6670675"/>
          <p14:tracePt t="25337" x="985838" y="6615113"/>
          <p14:tracePt t="25354" x="796925" y="6426200"/>
          <p14:tracePt t="25371" x="723900" y="6280150"/>
          <p14:tracePt t="25387" x="679450" y="6127750"/>
          <p14:tracePt t="25389" x="679450" y="6072188"/>
          <p14:tracePt t="25404" x="679450" y="5973763"/>
          <p14:tracePt t="25421" x="679450" y="5910263"/>
          <p14:tracePt t="25437" x="733425" y="5819775"/>
          <p14:tracePt t="25454" x="769938" y="5783263"/>
          <p14:tracePt t="25471" x="841375" y="5764213"/>
          <p14:tracePt t="25487" x="887413" y="5764213"/>
          <p14:tracePt t="25504" x="958850" y="5810250"/>
          <p14:tracePt t="25505" x="995363" y="5854700"/>
          <p14:tracePt t="25521" x="1068388" y="5964238"/>
          <p14:tracePt t="25537" x="1104900" y="6091238"/>
          <p14:tracePt t="25554" x="1112838" y="6245225"/>
          <p14:tracePt t="25571" x="1112838" y="6299200"/>
          <p14:tracePt t="25587" x="1085850" y="6370638"/>
          <p14:tracePt t="25604" x="1058863" y="6407150"/>
          <p14:tracePt t="25621" x="1014413" y="6453188"/>
          <p14:tracePt t="25622" x="995363" y="6461125"/>
          <p14:tracePt t="25637" x="958850" y="6489700"/>
          <p14:tracePt t="25654" x="923925" y="6507163"/>
          <p14:tracePt t="25670" x="887413" y="6507163"/>
          <p14:tracePt t="25687" x="868363" y="6507163"/>
          <p14:tracePt t="25704" x="823913" y="6434138"/>
          <p14:tracePt t="25720" x="804863" y="6272213"/>
          <p14:tracePt t="25739" x="823913" y="6081713"/>
          <p14:tracePt t="25739" x="850900" y="6018213"/>
          <p14:tracePt t="25754" x="887413" y="5918200"/>
          <p14:tracePt t="25771" x="923925" y="5854700"/>
          <p14:tracePt t="25787" x="968375" y="5819775"/>
          <p14:tracePt t="25804" x="1022350" y="5810250"/>
          <p14:tracePt t="25821" x="1131888" y="5891213"/>
          <p14:tracePt t="25838" x="1239838" y="6091238"/>
          <p14:tracePt t="25854" x="1293813" y="6299200"/>
          <p14:tracePt t="25870" x="1312863" y="6470650"/>
          <p14:tracePt t="25888" x="1285875" y="6551613"/>
          <p14:tracePt t="25890" x="1276350" y="6588125"/>
          <p14:tracePt t="25904" x="1249363" y="6634163"/>
          <p14:tracePt t="25920" x="1212850" y="6670675"/>
          <p14:tracePt t="25937" x="1166813" y="6688138"/>
          <p14:tracePt t="25954" x="1131888" y="6688138"/>
          <p14:tracePt t="25970" x="1085850" y="6688138"/>
          <p14:tracePt t="25987" x="1031875" y="6642100"/>
          <p14:tracePt t="26004" x="985838" y="6607175"/>
          <p14:tracePt t="26021" x="968375" y="6461125"/>
          <p14:tracePt t="26037" x="985838" y="6289675"/>
          <p14:tracePt t="26054" x="1014413" y="6162675"/>
          <p14:tracePt t="26055" x="1022350" y="6099175"/>
          <p14:tracePt t="26071" x="1049338" y="6037263"/>
          <p14:tracePt t="26087" x="1076325" y="5991225"/>
          <p14:tracePt t="26104" x="1112838" y="5964238"/>
          <p14:tracePt t="26120" x="1139825" y="5954713"/>
          <p14:tracePt t="26137" x="1222375" y="6018213"/>
          <p14:tracePt t="26154" x="1266825" y="6145213"/>
          <p14:tracePt t="26172" x="1320800" y="6343650"/>
          <p14:tracePt t="26187" x="1320800" y="6416675"/>
          <p14:tracePt t="26204" x="1320800" y="6489700"/>
          <p14:tracePt t="26206" x="1320800" y="6516688"/>
          <p14:tracePt t="26220" x="1312863" y="6580188"/>
          <p14:tracePt t="26237" x="1285875" y="6624638"/>
          <p14:tracePt t="26253" x="1257300" y="6678613"/>
          <p14:tracePt t="26271" x="1239838" y="6705600"/>
          <p14:tracePt t="26287" x="1222375" y="6724650"/>
          <p14:tracePt t="26304" x="1185863" y="6732588"/>
          <p14:tracePt t="26323" x="1131888" y="6732588"/>
          <p14:tracePt t="26337" x="1076325" y="6688138"/>
          <p14:tracePt t="26353" x="1014413" y="6634163"/>
          <p14:tracePt t="26356" x="985838" y="6597650"/>
          <p14:tracePt t="26370" x="950913" y="6524625"/>
          <p14:tracePt t="26387" x="923925" y="6497638"/>
          <p14:tracePt t="26403" x="914400" y="6470650"/>
          <p14:tracePt t="26405" x="914400" y="6461125"/>
          <p14:tracePt t="26420" x="904875" y="6443663"/>
          <p14:tracePt t="26437" x="904875" y="6434138"/>
          <p14:tracePt t="26439" x="904875" y="6426200"/>
          <p14:tracePt t="26453" x="904875" y="6416675"/>
          <p14:tracePt t="26470" x="904875" y="6407150"/>
          <p14:tracePt t="26493" x="904875" y="6399213"/>
          <p14:tracePt t="26556" x="904875" y="6389688"/>
          <p14:tracePt t="26625" x="904875" y="6380163"/>
          <p14:tracePt t="27207" x="0" y="0"/>
        </p14:tracePtLst>
        <p14:tracePtLst>
          <p14:tracePt t="36651" x="2335213" y="7756525"/>
          <p14:tracePt t="36656" x="2335213" y="7800975"/>
          <p14:tracePt t="36663" x="2344738" y="7837488"/>
          <p14:tracePt t="36680" x="2362200" y="7927975"/>
          <p14:tracePt t="36697" x="2371725" y="7991475"/>
          <p14:tracePt t="36713" x="2371725" y="8035925"/>
          <p14:tracePt t="36730" x="2371725" y="8091488"/>
          <p14:tracePt t="36747" x="2371725" y="8118475"/>
          <p14:tracePt t="36780" x="2362200" y="8189913"/>
          <p14:tracePt t="36813" x="2298700" y="8262938"/>
          <p14:tracePt t="36846" x="2108200" y="8343900"/>
          <p14:tracePt t="36863" x="2036763" y="8380413"/>
          <p14:tracePt t="36880" x="1954213" y="8389938"/>
          <p14:tracePt t="36897" x="1863725" y="8397875"/>
          <p14:tracePt t="36914" x="1828800" y="8397875"/>
          <p14:tracePt t="36930" x="1801813" y="8397875"/>
          <p14:tracePt t="36947" x="1782763" y="8397875"/>
          <p14:tracePt t="36964" x="1755775" y="8326438"/>
          <p14:tracePt t="36980" x="1674813" y="7593013"/>
          <p14:tracePt t="36997" x="1674813" y="6524625"/>
          <p14:tracePt t="36998" x="1682750" y="6299200"/>
          <p14:tracePt t="37013" x="1728788" y="6037263"/>
          <p14:tracePt t="37030" x="1765300" y="5937250"/>
          <p14:tracePt t="37047" x="1809750" y="5883275"/>
          <p14:tracePt t="37063" x="1846263" y="5873750"/>
          <p14:tracePt t="37080" x="1927225" y="5883275"/>
          <p14:tracePt t="37097" x="2017713" y="5927725"/>
          <p14:tracePt t="37113" x="2198688" y="6064250"/>
          <p14:tracePt t="37130" x="2543175" y="6534150"/>
          <p14:tracePt t="37147" x="2697163" y="6815138"/>
          <p14:tracePt t="37149" x="2724150" y="6915150"/>
          <p14:tracePt t="37163" x="2760663" y="7067550"/>
          <p14:tracePt t="37180" x="2770188" y="7150100"/>
          <p14:tracePt t="37197" x="2770188" y="7221538"/>
          <p14:tracePt t="37213" x="2770188" y="7277100"/>
          <p14:tracePt t="37230" x="2751138" y="7321550"/>
          <p14:tracePt t="37232" x="2741613" y="7348538"/>
          <p14:tracePt t="37247" x="2670175" y="7439025"/>
          <p14:tracePt t="37263" x="2587625" y="7519988"/>
          <p14:tracePt t="37280" x="2435225" y="7639050"/>
          <p14:tracePt t="37297" x="2325688" y="7666038"/>
          <p14:tracePt t="37314" x="2225675" y="7673975"/>
          <p14:tracePt t="37330" x="2181225" y="7673975"/>
          <p14:tracePt t="37347" x="2117725" y="7639050"/>
          <p14:tracePt t="37350" x="2090738" y="7602538"/>
          <p14:tracePt t="37363" x="2000250" y="7358063"/>
          <p14:tracePt t="37380" x="1946275" y="6977063"/>
          <p14:tracePt t="37397" x="1990725" y="6697663"/>
          <p14:tracePt t="37413" x="2017713" y="6634163"/>
          <p14:tracePt t="37430" x="2054225" y="6588125"/>
          <p14:tracePt t="37446" x="2090738" y="6561138"/>
          <p14:tracePt t="37463" x="2127250" y="6551613"/>
          <p14:tracePt t="37480" x="2190750" y="6551613"/>
          <p14:tracePt t="37496" x="2254250" y="6607175"/>
          <p14:tracePt t="37513" x="2389188" y="6878638"/>
          <p14:tracePt t="37530" x="2435225" y="7140575"/>
          <p14:tracePt t="37547" x="2425700" y="7402513"/>
          <p14:tracePt t="37563" x="2406650" y="7458075"/>
          <p14:tracePt t="37580" x="2389188" y="7493000"/>
          <p14:tracePt t="37581" x="2379663" y="7512050"/>
          <p14:tracePt t="37597" x="2352675" y="7548563"/>
          <p14:tracePt t="37613" x="2308225" y="7575550"/>
          <p14:tracePt t="37630" x="2262188" y="7583488"/>
          <p14:tracePt t="37647" x="2235200" y="7593013"/>
          <p14:tracePt t="37663" x="2208213" y="7593013"/>
          <p14:tracePt t="37680" x="2181225" y="7583488"/>
          <p14:tracePt t="37697" x="2163763" y="7575550"/>
          <p14:tracePt t="37713" x="2144713" y="7529513"/>
          <p14:tracePt t="37730" x="2135188" y="7475538"/>
          <p14:tracePt t="37746" x="2144713" y="7321550"/>
          <p14:tracePt t="37763" x="2181225" y="7194550"/>
          <p14:tracePt t="37781" x="2235200" y="7050088"/>
          <p14:tracePt t="37797" x="2262188" y="6986588"/>
          <p14:tracePt t="37813" x="2308225" y="6942138"/>
          <p14:tracePt t="37816" x="2325688" y="6932613"/>
          <p14:tracePt t="37830" x="2352675" y="6905625"/>
          <p14:tracePt t="37846" x="2398713" y="6896100"/>
          <p14:tracePt t="37863" x="2479675" y="6905625"/>
          <p14:tracePt t="37881" x="2579688" y="7032625"/>
          <p14:tracePt t="37897" x="2687638" y="7358063"/>
          <p14:tracePt t="37913" x="2679700" y="7539038"/>
          <p14:tracePt t="37930" x="2616200" y="7729538"/>
          <p14:tracePt t="37931" x="2587625" y="7827963"/>
          <p14:tracePt t="37946" x="2525713" y="7937500"/>
          <p14:tracePt t="37963" x="2497138" y="7981950"/>
          <p14:tracePt t="37981" x="2470150" y="8027988"/>
          <p14:tracePt t="37996" x="2462213" y="8035925"/>
          <p14:tracePt t="38013" x="2443163" y="8054975"/>
          <p14:tracePt t="38014" x="2435225" y="8054975"/>
          <p14:tracePt t="38035" x="2425700" y="8054975"/>
          <p14:tracePt t="38046" x="2416175" y="8054975"/>
          <p14:tracePt t="38063" x="2398713" y="8045450"/>
          <p14:tracePt t="38080" x="2371725" y="7981950"/>
          <p14:tracePt t="38096" x="2316163" y="7837488"/>
          <p14:tracePt t="38113" x="2289175" y="7756525"/>
          <p14:tracePt t="38129" x="2262188" y="7693025"/>
          <p14:tracePt t="38146" x="2254250" y="7602538"/>
          <p14:tracePt t="38163" x="2262188" y="7458075"/>
          <p14:tracePt t="38165" x="2271713" y="7348538"/>
          <p14:tracePt t="38180" x="2316163" y="7177088"/>
          <p14:tracePt t="38196" x="2352675" y="7104063"/>
          <p14:tracePt t="38213" x="2389188" y="7050088"/>
          <p14:tracePt t="38230" x="2416175" y="7050088"/>
          <p14:tracePt t="38247" x="2462213" y="7059613"/>
          <p14:tracePt t="38263" x="2497138" y="7104063"/>
          <p14:tracePt t="38280" x="2516188" y="7177088"/>
          <p14:tracePt t="38296" x="2552700" y="7304088"/>
          <p14:tracePt t="38313" x="2552700" y="7358063"/>
          <p14:tracePt t="38329" x="2552700" y="7402513"/>
          <p14:tracePt t="38346" x="2552700" y="7421563"/>
          <p14:tracePt t="38363" x="2552700" y="7448550"/>
          <p14:tracePt t="38473" x="0" y="0"/>
        </p14:tracePtLst>
        <p14:tracePtLst>
          <p14:tracePt t="44331" x="2489200" y="8851900"/>
          <p14:tracePt t="44364" x="2479675" y="8851900"/>
          <p14:tracePt t="44379" x="2470150" y="8851900"/>
          <p14:tracePt t="44400" x="2462213" y="8851900"/>
          <p14:tracePt t="44407" x="2452688" y="8851900"/>
          <p14:tracePt t="44421" x="2443163" y="8851900"/>
          <p14:tracePt t="44443" x="2435225" y="8851900"/>
          <p14:tracePt t="44455" x="2425700" y="8851900"/>
          <p14:tracePt t="44488" x="2371725" y="8851900"/>
          <p14:tracePt t="44505" x="2308225" y="8851900"/>
          <p14:tracePt t="44522" x="2217738" y="8823325"/>
          <p14:tracePt t="44538" x="2144713" y="8788400"/>
          <p14:tracePt t="44555" x="2063750" y="8759825"/>
          <p14:tracePt t="44556" x="2017713" y="8724900"/>
          <p14:tracePt t="44571" x="1900238" y="8634413"/>
          <p14:tracePt t="44588" x="1782763" y="8497888"/>
          <p14:tracePt t="44605" x="1638300" y="8272463"/>
          <p14:tracePt t="44622" x="1574800" y="8135938"/>
          <p14:tracePt t="44638" x="1493838" y="8008938"/>
          <p14:tracePt t="44640" x="1466850" y="7927975"/>
          <p14:tracePt t="44655" x="1393825" y="7800975"/>
          <p14:tracePt t="44672" x="1320800" y="7693025"/>
          <p14:tracePt t="44688" x="1230313" y="7583488"/>
          <p14:tracePt t="44705" x="1185863" y="7548563"/>
          <p14:tracePt t="44721" x="1149350" y="7519988"/>
          <p14:tracePt t="44738" x="1131888" y="7519988"/>
          <p14:tracePt t="44755" x="1104900" y="7512050"/>
          <p14:tracePt t="44772" x="1076325" y="7512050"/>
          <p14:tracePt t="44788" x="1058863" y="7512050"/>
          <p14:tracePt t="44792" x="1041400" y="7512050"/>
          <p14:tracePt t="44805" x="1031875" y="7512050"/>
          <p14:tracePt t="44822" x="1004888" y="7512050"/>
          <p14:tracePt t="44838" x="977900" y="7512050"/>
          <p14:tracePt t="44859" x="968375" y="7512050"/>
          <p14:tracePt t="44872" x="958850" y="7512050"/>
          <p14:tracePt t="44888" x="950913" y="7512050"/>
          <p14:tracePt t="44905" x="941388" y="7512050"/>
          <p14:tracePt t="44922" x="931863" y="7512050"/>
          <p14:tracePt t="45031" x="931863" y="7519988"/>
          <p14:tracePt t="45044" x="941388" y="7529513"/>
          <p14:tracePt t="45052" x="950913" y="7529513"/>
          <p14:tracePt t="45058" x="958850" y="7539038"/>
          <p14:tracePt t="45073" x="977900" y="7548563"/>
          <p14:tracePt t="45088" x="995363" y="7556500"/>
          <p14:tracePt t="45105" x="1031875" y="7575550"/>
          <p14:tracePt t="45107" x="1068388" y="7583488"/>
          <p14:tracePt t="45121" x="1139825" y="7602538"/>
          <p14:tracePt t="45138" x="1203325" y="7610475"/>
          <p14:tracePt t="45155" x="1293813" y="7620000"/>
          <p14:tracePt t="45171" x="1339850" y="7620000"/>
          <p14:tracePt t="45188" x="1420813" y="7620000"/>
          <p14:tracePt t="45205" x="1501775" y="7639050"/>
          <p14:tracePt t="45222" x="1638300" y="7646988"/>
          <p14:tracePt t="45238" x="1909763" y="7673975"/>
          <p14:tracePt t="45255" x="2027238" y="7673975"/>
          <p14:tracePt t="45271" x="2127250" y="7673975"/>
          <p14:tracePt t="45288" x="2208213" y="7673975"/>
          <p14:tracePt t="45304" x="2316163" y="7673975"/>
          <p14:tracePt t="45321" x="2406650" y="7673975"/>
          <p14:tracePt t="45338" x="2489200" y="7673975"/>
          <p14:tracePt t="45339" x="2516188" y="7673975"/>
          <p14:tracePt t="45355" x="2606675" y="7673975"/>
          <p14:tracePt t="45371" x="2670175" y="7673975"/>
          <p14:tracePt t="45388" x="2770188" y="7683500"/>
          <p14:tracePt t="45405" x="2832100" y="7683500"/>
          <p14:tracePt t="45422" x="2905125" y="7683500"/>
          <p14:tracePt t="45438" x="2941638" y="7683500"/>
          <p14:tracePt t="45455" x="2968625" y="7683500"/>
          <p14:tracePt t="45471" x="2995613" y="7683500"/>
          <p14:tracePt t="45488" x="3013075" y="7683500"/>
          <p14:tracePt t="45505" x="3022600" y="7683500"/>
          <p14:tracePt t="45521" x="3041650" y="7683500"/>
          <p14:tracePt t="45538" x="3049588" y="7683500"/>
          <p14:tracePt t="45555" x="3059113" y="7683500"/>
          <p14:tracePt t="45571" x="3068638" y="7683500"/>
          <p14:tracePt t="45711" x="0" y="0"/>
        </p14:tracePtLst>
        <p14:tracePtLst>
          <p14:tracePt t="46226" x="3502025" y="6416675"/>
          <p14:tracePt t="46261" x="3502025" y="6426200"/>
          <p14:tracePt t="46274" x="3502025" y="6434138"/>
          <p14:tracePt t="46287" x="3502025" y="6443663"/>
          <p14:tracePt t="46294" x="3502025" y="6453188"/>
          <p14:tracePt t="46311" x="3502025" y="6470650"/>
          <p14:tracePt t="46327" x="3502025" y="6516688"/>
          <p14:tracePt t="46329" x="3502025" y="6543675"/>
          <p14:tracePt t="46361" x="3511550" y="6670675"/>
          <p14:tracePt t="46364" x="3511550" y="6697663"/>
          <p14:tracePt t="46394" x="3521075" y="6815138"/>
          <p14:tracePt t="46444" x="3575050" y="7096125"/>
          <p14:tracePt t="46446" x="3575050" y="7123113"/>
          <p14:tracePt t="46460" x="3584575" y="7177088"/>
          <p14:tracePt t="46477" x="3584575" y="7194550"/>
          <p14:tracePt t="46493" x="3592513" y="7248525"/>
          <p14:tracePt t="46510" x="3592513" y="7285038"/>
          <p14:tracePt t="46527" x="3611563" y="7348538"/>
          <p14:tracePt t="46544" x="3619500" y="7385050"/>
          <p14:tracePt t="46560" x="3619500" y="7421563"/>
          <p14:tracePt t="46562" x="3619500" y="7429500"/>
          <p14:tracePt t="46577" x="3619500" y="7458075"/>
          <p14:tracePt t="46594" x="3619500" y="7466013"/>
          <p14:tracePt t="46596" x="3619500" y="7485063"/>
          <p14:tracePt t="46611" x="3619500" y="7512050"/>
          <p14:tracePt t="46627" x="3619500" y="7539038"/>
          <p14:tracePt t="46643" x="3619500" y="7575550"/>
          <p14:tracePt t="46660" x="3629025" y="7610475"/>
          <p14:tracePt t="46677" x="3629025" y="7639050"/>
          <p14:tracePt t="46694" x="3629025" y="7666038"/>
          <p14:tracePt t="46710" x="3629025" y="7683500"/>
          <p14:tracePt t="46727" x="3638550" y="7729538"/>
          <p14:tracePt t="46743" x="3648075" y="7737475"/>
          <p14:tracePt t="46760" x="3648075" y="7773988"/>
          <p14:tracePt t="46777" x="3648075" y="7783513"/>
          <p14:tracePt t="46793" x="3648075" y="7791450"/>
          <p14:tracePt t="46810" x="3648075" y="7820025"/>
          <p14:tracePt t="46832" x="3648075" y="7827963"/>
          <p14:tracePt t="46845" x="3648075" y="7837488"/>
          <p14:tracePt t="46878" x="3648075" y="7847013"/>
          <p14:tracePt t="48018" x="3638550" y="7854950"/>
          <p14:tracePt t="48024" x="3629025" y="7864475"/>
          <p14:tracePt t="48031" x="3619500" y="7864475"/>
          <p14:tracePt t="48040" x="3602038" y="7864475"/>
          <p14:tracePt t="48057" x="3538538" y="7883525"/>
          <p14:tracePt t="48060" x="3511550" y="7891463"/>
          <p14:tracePt t="48073" x="3438525" y="7918450"/>
          <p14:tracePt t="48090" x="3367088" y="7927975"/>
          <p14:tracePt t="48094" x="3340100" y="7937500"/>
          <p14:tracePt t="48123" x="3213100" y="7954963"/>
          <p14:tracePt t="48156" x="3086100" y="7974013"/>
          <p14:tracePt t="48190" x="3005138" y="7991475"/>
          <p14:tracePt t="48206" x="2978150" y="7991475"/>
          <p14:tracePt t="48223" x="2951163" y="7991475"/>
          <p14:tracePt t="48239" x="2922588" y="7991475"/>
          <p14:tracePt t="48256" x="2914650" y="7991475"/>
          <p14:tracePt t="48272" x="2878138" y="7981950"/>
          <p14:tracePt t="48289" x="2851150" y="7974013"/>
          <p14:tracePt t="48291" x="2841625" y="7964488"/>
          <p14:tracePt t="48306" x="2832100" y="7945438"/>
          <p14:tracePt t="48322" x="2805113" y="7918450"/>
          <p14:tracePt t="48340" x="2778125" y="7900988"/>
          <p14:tracePt t="48356" x="2770188" y="7883525"/>
          <p14:tracePt t="48373" x="2760663" y="7864475"/>
          <p14:tracePt t="48374" x="2751138" y="7847013"/>
          <p14:tracePt t="48390" x="2741613" y="7837488"/>
          <p14:tracePt t="48406" x="2733675" y="7810500"/>
          <p14:tracePt t="48423" x="2733675" y="7764463"/>
          <p14:tracePt t="48440" x="2733675" y="7747000"/>
          <p14:tracePt t="48458" x="2770188" y="7666038"/>
          <p14:tracePt t="48472" x="2814638" y="7593013"/>
          <p14:tracePt t="48489" x="2860675" y="7519988"/>
          <p14:tracePt t="48506" x="2941638" y="7429500"/>
          <p14:tracePt t="48523" x="2986088" y="7367588"/>
          <p14:tracePt t="48524" x="3013075" y="7348538"/>
          <p14:tracePt t="48539" x="3068638" y="7294563"/>
          <p14:tracePt t="48556" x="3132138" y="7267575"/>
          <p14:tracePt t="48573" x="3213100" y="7231063"/>
          <p14:tracePt t="48589" x="3257550" y="7221538"/>
          <p14:tracePt t="48606" x="3284538" y="7221538"/>
          <p14:tracePt t="48622" x="3321050" y="7221538"/>
          <p14:tracePt t="48641" x="3357563" y="7221538"/>
          <p14:tracePt t="48641" x="3375025" y="7221538"/>
          <p14:tracePt t="48656" x="3421063" y="7231063"/>
          <p14:tracePt t="48672" x="3475038" y="7258050"/>
          <p14:tracePt t="48690" x="3548063" y="7285038"/>
          <p14:tracePt t="48706" x="3592513" y="7312025"/>
          <p14:tracePt t="48723" x="3629025" y="7339013"/>
          <p14:tracePt t="48724" x="3638550" y="7348538"/>
          <p14:tracePt t="48739" x="3648075" y="7367588"/>
          <p14:tracePt t="48756" x="3675063" y="7385050"/>
          <p14:tracePt t="48759" x="3683000" y="7385050"/>
          <p14:tracePt t="48772" x="3702050" y="7394575"/>
          <p14:tracePt t="48789" x="3709988" y="7402513"/>
          <p14:tracePt t="48808" x="3719513" y="7429500"/>
          <p14:tracePt t="48823" x="3729038" y="7448550"/>
          <p14:tracePt t="48839" x="3738563" y="7458075"/>
          <p14:tracePt t="48856" x="3746500" y="7493000"/>
          <p14:tracePt t="48873" x="3756025" y="7529513"/>
          <p14:tracePt t="48890" x="3756025" y="7566025"/>
          <p14:tracePt t="48906" x="3756025" y="7602538"/>
          <p14:tracePt t="48924" x="3738563" y="7673975"/>
          <p14:tracePt t="48939" x="3702050" y="7747000"/>
          <p14:tracePt t="48956" x="3675063" y="7800975"/>
          <p14:tracePt t="48957" x="3665538" y="7837488"/>
          <p14:tracePt t="48973" x="3638550" y="7864475"/>
          <p14:tracePt t="48990" x="3619500" y="7891463"/>
          <p14:tracePt t="49006" x="3592513" y="7918450"/>
          <p14:tracePt t="49024" x="3575050" y="7927975"/>
          <p14:tracePt t="49026" x="3557588" y="7937500"/>
          <p14:tracePt t="49040" x="3538538" y="7945438"/>
          <p14:tracePt t="49056" x="3502025" y="7954963"/>
          <p14:tracePt t="49074" x="3484563" y="7954963"/>
          <p14:tracePt t="49074" x="3465513" y="7954963"/>
          <p14:tracePt t="49089" x="3457575" y="7954963"/>
          <p14:tracePt t="49106" x="3421063" y="7954963"/>
          <p14:tracePt t="49123" x="3375025" y="7954963"/>
          <p14:tracePt t="49139" x="3357563" y="7954963"/>
          <p14:tracePt t="49156" x="3294063" y="7927975"/>
          <p14:tracePt t="49174" x="3276600" y="7918450"/>
          <p14:tracePt t="49190" x="3257550" y="7900988"/>
          <p14:tracePt t="49206" x="3230563" y="7900988"/>
          <p14:tracePt t="49222" x="3222625" y="7891463"/>
          <p14:tracePt t="49239" x="3213100" y="7883525"/>
          <p14:tracePt t="49256" x="3203575" y="7864475"/>
          <p14:tracePt t="49272" x="3194050" y="7837488"/>
          <p14:tracePt t="49289" x="3167063" y="7729538"/>
          <p14:tracePt t="49306" x="3140075" y="7656513"/>
          <p14:tracePt t="49308" x="3140075" y="7639050"/>
          <p14:tracePt t="49322" x="3132138" y="7602538"/>
          <p14:tracePt t="49339" x="3132138" y="7556500"/>
          <p14:tracePt t="49356" x="3159125" y="7502525"/>
          <p14:tracePt t="49373" x="3194050" y="7466013"/>
          <p14:tracePt t="49390" x="3249613" y="7421563"/>
          <p14:tracePt t="49406" x="3276600" y="7412038"/>
          <p14:tracePt t="49423" x="3294063" y="7402513"/>
          <p14:tracePt t="49441" x="3321050" y="7402513"/>
          <p14:tracePt t="49445" x="3340100" y="7402513"/>
          <p14:tracePt t="49456" x="3348038" y="7402513"/>
          <p14:tracePt t="49472" x="3394075" y="7421563"/>
          <p14:tracePt t="49489" x="3411538" y="7429500"/>
          <p14:tracePt t="49506" x="3430588" y="7448550"/>
          <p14:tracePt t="49507" x="3430588" y="7458075"/>
          <p14:tracePt t="49522" x="3448050" y="7466013"/>
          <p14:tracePt t="49539" x="3457575" y="7493000"/>
          <p14:tracePt t="49540" x="3457575" y="7502525"/>
          <p14:tracePt t="49558" x="3465513" y="7529513"/>
          <p14:tracePt t="49572" x="3475038" y="7566025"/>
          <p14:tracePt t="49589" x="3475038" y="7610475"/>
          <p14:tracePt t="49607" x="3475038" y="7666038"/>
          <p14:tracePt t="49622" x="3457575" y="7700963"/>
          <p14:tracePt t="49639" x="3430588" y="7756525"/>
          <p14:tracePt t="49656" x="3403600" y="7791450"/>
          <p14:tracePt t="49672" x="3348038" y="7827963"/>
          <p14:tracePt t="49689" x="3294063" y="7854950"/>
          <p14:tracePt t="49706" x="3240088" y="7874000"/>
          <p14:tracePt t="49722" x="3203575" y="7883525"/>
          <p14:tracePt t="49739" x="3167063" y="7891463"/>
          <p14:tracePt t="49741" x="3149600" y="7891463"/>
          <p14:tracePt t="49756" x="3113088" y="7891463"/>
          <p14:tracePt t="49772" x="3076575" y="7883525"/>
          <p14:tracePt t="49789" x="3049588" y="7864475"/>
          <p14:tracePt t="49806" x="3032125" y="7847013"/>
          <p14:tracePt t="49822" x="3005138" y="7827963"/>
          <p14:tracePt t="49839" x="2995613" y="7827963"/>
          <p14:tracePt t="49856" x="2995613" y="7820025"/>
          <p14:tracePt t="49872" x="2978150" y="7773988"/>
          <p14:tracePt t="49889" x="2968625" y="7729538"/>
          <p14:tracePt t="49905" x="2968625" y="7666038"/>
          <p14:tracePt t="49922" x="2968625" y="7639050"/>
          <p14:tracePt t="49940" x="2968625" y="7602538"/>
          <p14:tracePt t="49956" x="2978150" y="7583488"/>
          <p14:tracePt t="49972" x="3005138" y="7566025"/>
          <p14:tracePt t="49989" x="3049588" y="7539038"/>
          <p14:tracePt t="50006" x="3076575" y="7529513"/>
          <p14:tracePt t="50022" x="3113088" y="7512050"/>
          <p14:tracePt t="50039" x="3140075" y="7512050"/>
          <p14:tracePt t="50056" x="3194050" y="7512050"/>
          <p14:tracePt t="50072" x="3222625" y="7529513"/>
          <p14:tracePt t="50089" x="3249613" y="7556500"/>
          <p14:tracePt t="50106" x="3267075" y="7583488"/>
          <p14:tracePt t="50122" x="3284538" y="7602538"/>
          <p14:tracePt t="50126" x="3294063" y="7610475"/>
          <p14:tracePt t="50140" x="3303588" y="7639050"/>
          <p14:tracePt t="50156" x="3303588" y="7656513"/>
          <p14:tracePt t="50172" x="3313113" y="7693025"/>
          <p14:tracePt t="50189" x="3313113" y="7729538"/>
          <p14:tracePt t="50206" x="3313113" y="7756525"/>
          <p14:tracePt t="50207" x="3303588" y="7773988"/>
          <p14:tracePt t="50222" x="3284538" y="7810500"/>
          <p14:tracePt t="50239" x="3267075" y="7827963"/>
          <p14:tracePt t="50255" x="3230563" y="7854950"/>
          <p14:tracePt t="50272" x="3203575" y="7864475"/>
          <p14:tracePt t="50289" x="3159125" y="7874000"/>
          <p14:tracePt t="50305" x="3132138" y="7874000"/>
          <p14:tracePt t="50322" x="3095625" y="7854950"/>
          <p14:tracePt t="50323" x="3068638" y="7827963"/>
          <p14:tracePt t="50339" x="3013075" y="7764463"/>
          <p14:tracePt t="50356" x="2951163" y="7639050"/>
          <p14:tracePt t="50358" x="2922588" y="7539038"/>
          <p14:tracePt t="50372" x="2887663" y="7367588"/>
          <p14:tracePt t="50389" x="2887663" y="7258050"/>
          <p14:tracePt t="50406" x="2905125" y="7140575"/>
          <p14:tracePt t="50423" x="2932113" y="7096125"/>
          <p14:tracePt t="50440" x="2951163" y="7077075"/>
          <p14:tracePt t="50443" x="2959100" y="7067550"/>
          <p14:tracePt t="50456" x="2986088" y="7059613"/>
          <p14:tracePt t="50472" x="3005138" y="7059613"/>
          <p14:tracePt t="50489" x="3049588" y="7077075"/>
          <p14:tracePt t="50505" x="3086100" y="7104063"/>
          <p14:tracePt t="50523" x="3159125" y="7186613"/>
          <p14:tracePt t="50539" x="3203575" y="7248525"/>
          <p14:tracePt t="50555" x="3222625" y="7294563"/>
          <p14:tracePt t="50557" x="3230563" y="7331075"/>
          <p14:tracePt t="50572" x="3240088" y="7348538"/>
          <p14:tracePt t="50589" x="3249613" y="7385050"/>
          <p14:tracePt t="50605" x="3249613" y="7439025"/>
          <p14:tracePt t="50622" x="3249613" y="7475538"/>
          <p14:tracePt t="50639" x="3240088" y="7539038"/>
          <p14:tracePt t="50655" x="3222625" y="7566025"/>
          <p14:tracePt t="50672" x="3203575" y="7593013"/>
          <p14:tracePt t="50689" x="3149600" y="7602538"/>
          <p14:tracePt t="50705" x="3103563" y="7593013"/>
          <p14:tracePt t="50722" x="3022600" y="7529513"/>
          <p14:tracePt t="50739" x="2995613" y="7502525"/>
          <p14:tracePt t="50743" x="2986088" y="7493000"/>
          <p14:tracePt t="50756" x="2978150" y="7475538"/>
          <p14:tracePt t="50772" x="2968625" y="7475538"/>
          <p14:tracePt t="50789" x="2959100" y="7458075"/>
          <p14:tracePt t="50805" x="2951163" y="7429500"/>
          <p14:tracePt t="50823" x="2951163" y="7412038"/>
          <p14:tracePt t="50839" x="2959100" y="7375525"/>
          <p14:tracePt t="50855" x="2959100" y="7358063"/>
          <p14:tracePt t="50872" x="2995613" y="7348538"/>
          <p14:tracePt t="50889" x="3013075" y="7339013"/>
          <p14:tracePt t="50905" x="3032125" y="7339013"/>
          <p14:tracePt t="50907" x="3041650" y="7339013"/>
          <p14:tracePt t="50922" x="3068638" y="7339013"/>
          <p14:tracePt t="50939" x="3103563" y="7358063"/>
          <p14:tracePt t="50956" x="3149600" y="7394575"/>
          <p14:tracePt t="50972" x="3159125" y="7412038"/>
          <p14:tracePt t="50989" x="3176588" y="7458075"/>
          <p14:tracePt t="51005" x="3186113" y="7493000"/>
          <p14:tracePt t="51022" x="3186113" y="7519988"/>
          <p14:tracePt t="51039" x="3186113" y="7548563"/>
          <p14:tracePt t="51055" x="3186113" y="7575550"/>
          <p14:tracePt t="51072" x="3186113" y="7593013"/>
          <p14:tracePt t="51089" x="3176588" y="7602538"/>
          <p14:tracePt t="51106" x="3167063" y="7610475"/>
          <p14:tracePt t="51122" x="3159125" y="7620000"/>
          <p14:tracePt t="51139" x="3149600" y="7620000"/>
          <p14:tracePt t="51168" x="3140075" y="7620000"/>
          <p14:tracePt t="51182" x="3132138" y="7620000"/>
          <p14:tracePt t="51202" x="3122613" y="7620000"/>
          <p14:tracePt t="51216" x="3113088" y="7620000"/>
          <p14:tracePt t="51230" x="3103563" y="7620000"/>
          <p14:tracePt t="52714" x="0" y="0"/>
        </p14:tracePtLst>
        <p14:tracePtLst>
          <p14:tracePt t="53909" x="1158875" y="7874000"/>
          <p14:tracePt t="54574" x="1166813" y="7874000"/>
          <p14:tracePt t="54590" x="1166813" y="7883525"/>
          <p14:tracePt t="54593" x="1176338" y="7883525"/>
          <p14:tracePt t="54608" x="1185863" y="7891463"/>
          <p14:tracePt t="54624" x="1212850" y="7900988"/>
          <p14:tracePt t="54640" x="1230313" y="7910513"/>
          <p14:tracePt t="54642" x="1239838" y="7910513"/>
          <p14:tracePt t="54657" x="1257300" y="7910513"/>
          <p14:tracePt t="54690" x="1312863" y="7927975"/>
          <p14:tracePt t="54724" x="1403350" y="7945438"/>
          <p14:tracePt t="54757" x="1474788" y="7964488"/>
          <p14:tracePt t="54760" x="1493838" y="7964488"/>
          <p14:tracePt t="54774" x="1520825" y="7974013"/>
          <p14:tracePt t="54790" x="1538288" y="7981950"/>
          <p14:tracePt t="54807" x="1574800" y="7981950"/>
          <p14:tracePt t="54823" x="1638300" y="7991475"/>
          <p14:tracePt t="54840" x="1701800" y="7991475"/>
          <p14:tracePt t="54857" x="1819275" y="8008938"/>
          <p14:tracePt t="54873" x="1873250" y="8008938"/>
          <p14:tracePt t="54875" x="1919288" y="8018463"/>
          <p14:tracePt t="54890" x="1982788" y="8035925"/>
          <p14:tracePt t="54907" x="2044700" y="8035925"/>
          <p14:tracePt t="54923" x="2135188" y="8054975"/>
          <p14:tracePt t="54940" x="2198688" y="8064500"/>
          <p14:tracePt t="54957" x="2262188" y="8072438"/>
          <p14:tracePt t="54958" x="2289175" y="8072438"/>
          <p14:tracePt t="54973" x="2362200" y="8081963"/>
          <p14:tracePt t="54990" x="2416175" y="8091488"/>
          <p14:tracePt t="55007" x="2470150" y="8099425"/>
          <p14:tracePt t="55023" x="2497138" y="8108950"/>
          <p14:tracePt t="55040" x="2533650" y="8118475"/>
          <p14:tracePt t="55057" x="2543175" y="8118475"/>
          <p14:tracePt t="55074" x="2560638" y="8118475"/>
          <p14:tracePt t="55090" x="2579688" y="8118475"/>
          <p14:tracePt t="55107" x="2587625" y="8118475"/>
          <p14:tracePt t="55123" x="2597150" y="8118475"/>
          <p14:tracePt t="55206" x="2597150" y="8126413"/>
          <p14:tracePt t="55295" x="0" y="0"/>
        </p14:tracePtLst>
        <p14:tracePtLst>
          <p14:tracePt t="55764" x="2470150" y="7050088"/>
          <p14:tracePt t="55783" x="2470150" y="7059613"/>
          <p14:tracePt t="55797" x="2462213" y="7067550"/>
          <p14:tracePt t="55818" x="2462213" y="7077075"/>
          <p14:tracePt t="55831" x="2462213" y="7086600"/>
          <p14:tracePt t="55845" x="2462213" y="7096125"/>
          <p14:tracePt t="55852" x="2462213" y="7113588"/>
          <p14:tracePt t="55873" x="2462213" y="7140575"/>
          <p14:tracePt t="55923" x="2479675" y="7248525"/>
          <p14:tracePt t="55940" x="2506663" y="7331075"/>
          <p14:tracePt t="55957" x="2525713" y="7385050"/>
          <p14:tracePt t="55975" x="2533650" y="7448550"/>
          <p14:tracePt t="55978" x="2543175" y="7466013"/>
          <p14:tracePt t="55990" x="2552700" y="7529513"/>
          <p14:tracePt t="56007" x="2560638" y="7556500"/>
          <p14:tracePt t="56023" x="2560638" y="7602538"/>
          <p14:tracePt t="56040" x="2570163" y="7639050"/>
          <p14:tracePt t="56057" x="2570163" y="7683500"/>
          <p14:tracePt t="56073" x="2570163" y="7693025"/>
          <p14:tracePt t="56090" x="2570163" y="7720013"/>
          <p14:tracePt t="56092" x="2579688" y="7737475"/>
          <p14:tracePt t="56107" x="2579688" y="7764463"/>
          <p14:tracePt t="56123" x="2579688" y="7783513"/>
          <p14:tracePt t="56140" x="2579688" y="7820025"/>
          <p14:tracePt t="56157" x="2579688" y="7827963"/>
          <p14:tracePt t="56175" x="2587625" y="7847013"/>
          <p14:tracePt t="56190" x="2587625" y="7891463"/>
          <p14:tracePt t="56206" x="2597150" y="7918450"/>
          <p14:tracePt t="56223" x="2606675" y="7954963"/>
          <p14:tracePt t="56240" x="2606675" y="7964488"/>
          <p14:tracePt t="56256" x="2606675" y="7991475"/>
          <p14:tracePt t="56273" x="2606675" y="8001000"/>
          <p14:tracePt t="56290" x="2606675" y="8008938"/>
          <p14:tracePt t="56306" x="2606675" y="8018463"/>
          <p14:tracePt t="56595" x="2597150" y="8035925"/>
          <p14:tracePt t="56600" x="2597150" y="8045450"/>
          <p14:tracePt t="56606" x="2579688" y="8054975"/>
          <p14:tracePt t="56623" x="2552700" y="8081963"/>
          <p14:tracePt t="56640" x="2497138" y="8118475"/>
          <p14:tracePt t="56656" x="2452688" y="8135938"/>
          <p14:tracePt t="56673" x="2416175" y="8154988"/>
          <p14:tracePt t="56674" x="2398713" y="8162925"/>
          <p14:tracePt t="56706" x="2344738" y="8162925"/>
          <p14:tracePt t="56740" x="2308225" y="8181975"/>
          <p14:tracePt t="56773" x="2281238" y="8181975"/>
          <p14:tracePt t="56790" x="2271713" y="8181975"/>
          <p14:tracePt t="56806" x="2271713" y="8172450"/>
          <p14:tracePt t="56823" x="2262188" y="8172450"/>
          <p14:tracePt t="56839" x="2254250" y="8145463"/>
          <p14:tracePt t="56856" x="2244725" y="8108950"/>
          <p14:tracePt t="56873" x="2225675" y="8054975"/>
          <p14:tracePt t="56890" x="2225675" y="7981950"/>
          <p14:tracePt t="56906" x="2225675" y="7927975"/>
          <p14:tracePt t="56908" x="2225675" y="7900988"/>
          <p14:tracePt t="56923" x="2225675" y="7847013"/>
          <p14:tracePt t="56940" x="2244725" y="7810500"/>
          <p14:tracePt t="56956" x="2289175" y="7773988"/>
          <p14:tracePt t="56973" x="2316163" y="7756525"/>
          <p14:tracePt t="56989" x="2362200" y="7747000"/>
          <p14:tracePt t="56991" x="2371725" y="7747000"/>
          <p14:tracePt t="57007" x="2406650" y="7747000"/>
          <p14:tracePt t="57025" x="2452688" y="7764463"/>
          <p14:tracePt t="57027" x="2470150" y="7791450"/>
          <p14:tracePt t="57040" x="2525713" y="7827963"/>
          <p14:tracePt t="57056" x="2543175" y="7854950"/>
          <p14:tracePt t="57058" x="2543175" y="7874000"/>
          <p14:tracePt t="57073" x="2552700" y="7891463"/>
          <p14:tracePt t="57090" x="2560638" y="7900988"/>
          <p14:tracePt t="57106" x="2570163" y="7918450"/>
          <p14:tracePt t="57123" x="2579688" y="7937500"/>
          <p14:tracePt t="57140" x="2579688" y="7954963"/>
          <p14:tracePt t="57142" x="2579688" y="7974013"/>
          <p14:tracePt t="57156" x="2570163" y="8008938"/>
          <p14:tracePt t="57173" x="2552700" y="8045450"/>
          <p14:tracePt t="57190" x="2525713" y="8108950"/>
          <p14:tracePt t="57206" x="2506663" y="8135938"/>
          <p14:tracePt t="57223" x="2479675" y="8145463"/>
          <p14:tracePt t="57240" x="2435225" y="8181975"/>
          <p14:tracePt t="57256" x="2406650" y="8189913"/>
          <p14:tracePt t="57273" x="2371725" y="8199438"/>
          <p14:tracePt t="57290" x="2352675" y="8208963"/>
          <p14:tracePt t="57306" x="2316163" y="8208963"/>
          <p14:tracePt t="57323" x="2298700" y="8208963"/>
          <p14:tracePt t="57339" x="2289175" y="8208963"/>
          <p14:tracePt t="57341" x="2271713" y="8199438"/>
          <p14:tracePt t="57356" x="2244725" y="8135938"/>
          <p14:tracePt t="57373" x="2208213" y="8064500"/>
          <p14:tracePt t="57389" x="2190750" y="8001000"/>
          <p14:tracePt t="57406" x="2181225" y="7981950"/>
          <p14:tracePt t="57423" x="2181225" y="7954963"/>
          <p14:tracePt t="57440" x="2181225" y="7945438"/>
          <p14:tracePt t="57456" x="2181225" y="7927975"/>
          <p14:tracePt t="57473" x="2190750" y="7918450"/>
          <p14:tracePt t="57490" x="2208213" y="7910513"/>
          <p14:tracePt t="57506" x="2225675" y="7910513"/>
          <p14:tracePt t="57523" x="2244725" y="7910513"/>
          <p14:tracePt t="57540" x="2271713" y="7910513"/>
          <p14:tracePt t="57556" x="2289175" y="7918450"/>
          <p14:tracePt t="57573" x="2308225" y="7927975"/>
          <p14:tracePt t="57589" x="2335213" y="7954963"/>
          <p14:tracePt t="57606" x="2344738" y="7974013"/>
          <p14:tracePt t="57623" x="2362200" y="8027988"/>
          <p14:tracePt t="57640" x="2371725" y="8064500"/>
          <p14:tracePt t="57644" x="2371725" y="8072438"/>
          <p14:tracePt t="57656" x="2371725" y="8091488"/>
          <p14:tracePt t="57673" x="2371725" y="8108950"/>
          <p14:tracePt t="57689" x="2371725" y="8118475"/>
          <p14:tracePt t="57692" x="2371725" y="8126413"/>
          <p14:tracePt t="57712" x="2371725" y="8135938"/>
          <p14:tracePt t="57724" x="2371725" y="8145463"/>
          <p14:tracePt t="57739" x="2371725" y="8154988"/>
          <p14:tracePt t="57756" x="2371725" y="8162925"/>
          <p14:tracePt t="57979" x="0" y="0"/>
        </p14:tracePtLst>
      </p14:laserTraceLst>
    </p:ext>
  </p:extLs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仮定③が成立しない例</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95</a:t>
            </a:fld>
            <a:endParaRPr lang="en-US" altLang="ja-JP" dirty="0"/>
          </a:p>
        </p:txBody>
      </p:sp>
      <p:sp>
        <p:nvSpPr>
          <p:cNvPr id="7" name="テキスト ボックス 6"/>
          <p:cNvSpPr txBox="1"/>
          <p:nvPr/>
        </p:nvSpPr>
        <p:spPr>
          <a:xfrm>
            <a:off x="662453" y="1502743"/>
            <a:ext cx="15376583" cy="1569660"/>
          </a:xfrm>
          <a:prstGeom prst="rect">
            <a:avLst/>
          </a:prstGeom>
          <a:noFill/>
        </p:spPr>
        <p:txBody>
          <a:bodyPr wrap="square" rtlCol="0">
            <a:spAutoFit/>
          </a:bodyPr>
          <a:lstStyle/>
          <a:p>
            <a:pPr fontAlgn="base">
              <a:spcBef>
                <a:spcPct val="0"/>
              </a:spcBef>
              <a:spcAft>
                <a:spcPct val="0"/>
              </a:spcAft>
            </a:pPr>
            <a:r>
              <a:rPr lang="ja-JP" altLang="en-US" sz="3200" dirty="0" smtClean="0">
                <a:solidFill>
                  <a:srgbClr val="000000"/>
                </a:solidFill>
                <a:latin typeface="+mj-ea"/>
                <a:ea typeface="+mj-ea"/>
              </a:rPr>
              <a:t>「飛行機の騒音が住宅価格に与える影響を回帰分析で調べる」</a:t>
            </a:r>
            <a:endParaRPr lang="en-US" altLang="ja-JP" sz="3200" dirty="0" smtClean="0">
              <a:solidFill>
                <a:srgbClr val="000000"/>
              </a:solidFill>
              <a:latin typeface="+mj-ea"/>
              <a:ea typeface="+mj-ea"/>
            </a:endParaRPr>
          </a:p>
          <a:p>
            <a:pPr fontAlgn="base">
              <a:spcBef>
                <a:spcPct val="0"/>
              </a:spcBef>
              <a:spcAft>
                <a:spcPct val="0"/>
              </a:spcAft>
            </a:pPr>
            <a:r>
              <a:rPr lang="ja-JP" altLang="en-US" sz="3200" dirty="0" smtClean="0">
                <a:solidFill>
                  <a:srgbClr val="000000"/>
                </a:solidFill>
                <a:latin typeface="+mj-ea"/>
                <a:ea typeface="+mj-ea"/>
              </a:rPr>
              <a:t>賃貸マンション価格：</a:t>
            </a:r>
            <a:r>
              <a:rPr lang="en-US" altLang="ja-JP" sz="3200" dirty="0" smtClean="0">
                <a:solidFill>
                  <a:srgbClr val="000000"/>
                </a:solidFill>
                <a:latin typeface="+mj-ea"/>
                <a:ea typeface="+mj-ea"/>
              </a:rPr>
              <a:t>Y</a:t>
            </a:r>
            <a:r>
              <a:rPr lang="ja-JP" altLang="en-US" sz="3200" dirty="0" err="1" smtClean="0">
                <a:solidFill>
                  <a:srgbClr val="000000"/>
                </a:solidFill>
                <a:latin typeface="+mj-ea"/>
                <a:ea typeface="+mj-ea"/>
              </a:rPr>
              <a:t>、</a:t>
            </a:r>
            <a:r>
              <a:rPr lang="ja-JP" altLang="en-US" sz="3200" dirty="0" smtClean="0">
                <a:solidFill>
                  <a:srgbClr val="000000"/>
                </a:solidFill>
                <a:latin typeface="+mj-ea"/>
                <a:ea typeface="+mj-ea"/>
              </a:rPr>
              <a:t>物件の仕様（部屋数、面積等</a:t>
            </a:r>
            <a:r>
              <a:rPr lang="en-US" altLang="ja-JP" sz="3200" dirty="0" smtClean="0">
                <a:solidFill>
                  <a:srgbClr val="000000"/>
                </a:solidFill>
                <a:latin typeface="+mj-ea"/>
                <a:ea typeface="+mj-ea"/>
              </a:rPr>
              <a:t>※</a:t>
            </a:r>
            <a:r>
              <a:rPr lang="ja-JP" altLang="en-US" sz="3200" dirty="0" smtClean="0">
                <a:solidFill>
                  <a:srgbClr val="000000"/>
                </a:solidFill>
                <a:latin typeface="+mj-ea"/>
                <a:ea typeface="+mj-ea"/>
              </a:rPr>
              <a:t>）：</a:t>
            </a:r>
            <a:r>
              <a:rPr lang="en-US" altLang="ja-JP" sz="3200" dirty="0" smtClean="0">
                <a:solidFill>
                  <a:srgbClr val="000000"/>
                </a:solidFill>
                <a:latin typeface="+mj-ea"/>
                <a:ea typeface="+mj-ea"/>
              </a:rPr>
              <a:t>X1,X2,</a:t>
            </a:r>
            <a:r>
              <a:rPr lang="ja-JP" altLang="en-US" sz="3200" dirty="0" smtClean="0">
                <a:solidFill>
                  <a:srgbClr val="000000"/>
                </a:solidFill>
                <a:latin typeface="+mj-ea"/>
                <a:ea typeface="+mj-ea"/>
              </a:rPr>
              <a:t>　</a:t>
            </a:r>
            <a:endParaRPr lang="en-US" altLang="ja-JP" sz="3200" dirty="0" smtClean="0">
              <a:solidFill>
                <a:srgbClr val="000000"/>
              </a:solidFill>
              <a:latin typeface="+mj-ea"/>
              <a:ea typeface="+mj-ea"/>
            </a:endParaRPr>
          </a:p>
          <a:p>
            <a:pPr fontAlgn="base">
              <a:spcBef>
                <a:spcPct val="0"/>
              </a:spcBef>
              <a:spcAft>
                <a:spcPct val="0"/>
              </a:spcAft>
            </a:pPr>
            <a:r>
              <a:rPr lang="ja-JP" altLang="en-US" sz="3200" dirty="0" smtClean="0">
                <a:solidFill>
                  <a:srgbClr val="000000"/>
                </a:solidFill>
                <a:latin typeface="+mj-ea"/>
                <a:ea typeface="+mj-ea"/>
              </a:rPr>
              <a:t>騒音レベル：</a:t>
            </a:r>
            <a:r>
              <a:rPr lang="en-US" altLang="ja-JP" sz="3200" dirty="0" smtClean="0">
                <a:solidFill>
                  <a:srgbClr val="000000"/>
                </a:solidFill>
                <a:latin typeface="+mj-ea"/>
                <a:ea typeface="+mj-ea"/>
              </a:rPr>
              <a:t>X3</a:t>
            </a:r>
          </a:p>
        </p:txBody>
      </p:sp>
      <p:pic>
        <p:nvPicPr>
          <p:cNvPr id="1026" name="Picture 2" descr="\begin{align*}&#10;&amp;Y =\beta_0+\beta_1X_1+\beta_2X_2+ \beta_3X_3 + \varepsilon&#10;\end{al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9855" y="3482963"/>
            <a:ext cx="7426534" cy="43204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正方形/長方形 2"/>
              <p:cNvSpPr/>
              <p:nvPr/>
            </p:nvSpPr>
            <p:spPr bwMode="auto">
              <a:xfrm>
                <a:off x="4475919" y="4653093"/>
                <a:ext cx="1440160"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lang="ja-JP" altLang="en-US" dirty="0" smtClean="0"/>
                  <a:t>部屋数</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𝑋</m:t>
                        </m:r>
                      </m:e>
                      <m:sub>
                        <m:r>
                          <a:rPr lang="en-US" altLang="ja-JP" b="0" i="1" smtClean="0">
                            <a:latin typeface="Cambria Math" panose="02040503050406030204" pitchFamily="18" charset="0"/>
                          </a:rPr>
                          <m:t>1</m:t>
                        </m:r>
                      </m:sub>
                    </m:sSub>
                  </m:oMath>
                </a14:m>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mc:Choice>
        <mc:Fallback xmlns="">
          <p:sp>
            <p:nvSpPr>
              <p:cNvPr id="3" name="正方形/長方形 2"/>
              <p:cNvSpPr>
                <a:spLocks noRot="1" noChangeAspect="1" noMove="1" noResize="1" noEditPoints="1" noAdjustHandles="1" noChangeArrowheads="1" noChangeShapeType="1" noTextEdit="1"/>
              </p:cNvSpPr>
              <p:nvPr/>
            </p:nvSpPr>
            <p:spPr bwMode="auto">
              <a:xfrm>
                <a:off x="4475919" y="4653093"/>
                <a:ext cx="1440160" cy="540060"/>
              </a:xfrm>
              <a:prstGeom prst="rect">
                <a:avLst/>
              </a:prstGeom>
              <a:blipFill rotWithShape="0">
                <a:blip r:embed="rId3"/>
                <a:stretch>
                  <a:fillRect l="-5882" t="-10989" b="-5495"/>
                </a:stretch>
              </a:blipFill>
              <a:ln w="9525" cap="flat" cmpd="sng" algn="ctr">
                <a:solidFill>
                  <a:schemeClr val="tx1"/>
                </a:solidFill>
                <a:prstDash val="solid"/>
                <a:round/>
                <a:headEnd type="none" w="med" len="med"/>
                <a:tailEnd type="none" w="med" len="med"/>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p:cNvSpPr/>
              <p:nvPr/>
            </p:nvSpPr>
            <p:spPr bwMode="auto">
              <a:xfrm>
                <a:off x="4475919" y="5445181"/>
                <a:ext cx="1440160"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lang="ja-JP" altLang="en-US" dirty="0" smtClean="0"/>
                  <a:t>面積</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𝑋</m:t>
                        </m:r>
                      </m:e>
                      <m:sub>
                        <m:r>
                          <a:rPr lang="en-US" altLang="ja-JP" b="0" i="1" smtClean="0">
                            <a:latin typeface="Cambria Math" panose="02040503050406030204" pitchFamily="18" charset="0"/>
                          </a:rPr>
                          <m:t>2</m:t>
                        </m:r>
                      </m:sub>
                    </m:sSub>
                  </m:oMath>
                </a14:m>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mc:Choice>
        <mc:Fallback xmlns="">
          <p:sp>
            <p:nvSpPr>
              <p:cNvPr id="8" name="正方形/長方形 7"/>
              <p:cNvSpPr>
                <a:spLocks noRot="1" noChangeAspect="1" noMove="1" noResize="1" noEditPoints="1" noAdjustHandles="1" noChangeArrowheads="1" noChangeShapeType="1" noTextEdit="1"/>
              </p:cNvSpPr>
              <p:nvPr/>
            </p:nvSpPr>
            <p:spPr bwMode="auto">
              <a:xfrm>
                <a:off x="4475919" y="5445181"/>
                <a:ext cx="1440160" cy="540060"/>
              </a:xfrm>
              <a:prstGeom prst="rect">
                <a:avLst/>
              </a:prstGeom>
              <a:blipFill rotWithShape="0">
                <a:blip r:embed="rId4"/>
                <a:stretch>
                  <a:fillRect t="-10989" b="-5495"/>
                </a:stretch>
              </a:blipFill>
              <a:ln w="9525" cap="flat" cmpd="sng" algn="ctr">
                <a:solidFill>
                  <a:schemeClr val="tx1"/>
                </a:solidFill>
                <a:prstDash val="solid"/>
                <a:round/>
                <a:headEnd type="none" w="med" len="med"/>
                <a:tailEnd type="none" w="med" len="med"/>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bwMode="auto">
              <a:xfrm>
                <a:off x="4511923" y="6345281"/>
                <a:ext cx="1440160"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lang="ja-JP" altLang="en-US" i="1" smtClean="0">
                          <a:latin typeface="Cambria Math" panose="02040503050406030204" pitchFamily="18" charset="0"/>
                        </a:rPr>
                        <m:t>騒音</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𝑋</m:t>
                          </m:r>
                        </m:e>
                        <m:sub>
                          <m:r>
                            <a:rPr lang="en-US" altLang="ja-JP" b="0" i="1" smtClean="0">
                              <a:latin typeface="Cambria Math" panose="02040503050406030204" pitchFamily="18" charset="0"/>
                            </a:rPr>
                            <m:t>3</m:t>
                          </m:r>
                        </m:sub>
                      </m:sSub>
                    </m:oMath>
                  </m:oMathPara>
                </a14:m>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mc:Choice>
        <mc:Fallback xmlns="">
          <p:sp>
            <p:nvSpPr>
              <p:cNvPr id="9" name="正方形/長方形 8"/>
              <p:cNvSpPr>
                <a:spLocks noRot="1" noChangeAspect="1" noMove="1" noResize="1" noEditPoints="1" noAdjustHandles="1" noChangeArrowheads="1" noChangeShapeType="1" noTextEdit="1"/>
              </p:cNvSpPr>
              <p:nvPr/>
            </p:nvSpPr>
            <p:spPr bwMode="auto">
              <a:xfrm>
                <a:off x="4511923" y="6345281"/>
                <a:ext cx="1440160" cy="540060"/>
              </a:xfrm>
              <a:prstGeom prst="rect">
                <a:avLst/>
              </a:prstGeom>
              <a:blipFill rotWithShape="0">
                <a:blip r:embed="rId5"/>
                <a:stretch>
                  <a:fillRect/>
                </a:stretch>
              </a:blipFill>
              <a:ln w="9525" cap="flat" cmpd="sng" algn="ctr">
                <a:solidFill>
                  <a:schemeClr val="tx1"/>
                </a:solidFill>
                <a:prstDash val="solid"/>
                <a:round/>
                <a:headEnd type="none" w="med" len="med"/>
                <a:tailEnd type="none" w="med" len="med"/>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p:cNvSpPr/>
              <p:nvPr/>
            </p:nvSpPr>
            <p:spPr bwMode="auto">
              <a:xfrm>
                <a:off x="7104211" y="5481185"/>
                <a:ext cx="1440160"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lang="ja-JP" altLang="en-US" dirty="0" smtClean="0"/>
                  <a:t>価格</a:t>
                </a:r>
                <a14:m>
                  <m:oMath xmlns:m="http://schemas.openxmlformats.org/officeDocument/2006/math">
                    <m:r>
                      <a:rPr lang="en-US" altLang="ja-JP" b="0" i="1" smtClean="0">
                        <a:latin typeface="Cambria Math" panose="02040503050406030204" pitchFamily="18" charset="0"/>
                      </a:rPr>
                      <m:t>𝑌</m:t>
                    </m:r>
                  </m:oMath>
                </a14:m>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mc:Choice>
        <mc:Fallback xmlns="">
          <p:sp>
            <p:nvSpPr>
              <p:cNvPr id="10" name="正方形/長方形 9"/>
              <p:cNvSpPr>
                <a:spLocks noRot="1" noChangeAspect="1" noMove="1" noResize="1" noEditPoints="1" noAdjustHandles="1" noChangeArrowheads="1" noChangeShapeType="1" noTextEdit="1"/>
              </p:cNvSpPr>
              <p:nvPr/>
            </p:nvSpPr>
            <p:spPr bwMode="auto">
              <a:xfrm>
                <a:off x="7104211" y="5481185"/>
                <a:ext cx="1440160" cy="540060"/>
              </a:xfrm>
              <a:prstGeom prst="rect">
                <a:avLst/>
              </a:prstGeom>
              <a:blipFill rotWithShape="0">
                <a:blip r:embed="rId6"/>
                <a:stretch>
                  <a:fillRect l="-5858" t="-10989" b="-5495"/>
                </a:stretch>
              </a:blipFill>
              <a:ln w="9525" cap="flat" cmpd="sng" algn="ctr">
                <a:solidFill>
                  <a:schemeClr val="tx1"/>
                </a:solidFill>
                <a:prstDash val="solid"/>
                <a:round/>
                <a:headEnd type="none" w="med" len="med"/>
                <a:tailEnd type="none" w="med" len="med"/>
              </a:ln>
              <a:effectLst/>
            </p:spPr>
            <p:txBody>
              <a:bodyPr/>
              <a:lstStyle/>
              <a:p>
                <a:r>
                  <a:rPr lang="ja-JP" altLang="en-US">
                    <a:noFill/>
                  </a:rPr>
                  <a:t> </a:t>
                </a:r>
              </a:p>
            </p:txBody>
          </p:sp>
        </mc:Fallback>
      </mc:AlternateContent>
      <p:cxnSp>
        <p:nvCxnSpPr>
          <p:cNvPr id="11" name="直線矢印コネクタ 10"/>
          <p:cNvCxnSpPr>
            <a:stCxn id="3" idx="3"/>
            <a:endCxn id="10" idx="1"/>
          </p:cNvCxnSpPr>
          <p:nvPr/>
        </p:nvCxnSpPr>
        <p:spPr bwMode="auto">
          <a:xfrm>
            <a:off x="5916079" y="4923123"/>
            <a:ext cx="1188132" cy="82809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直線矢印コネクタ 12"/>
          <p:cNvCxnSpPr>
            <a:stCxn id="8" idx="3"/>
            <a:endCxn id="10" idx="1"/>
          </p:cNvCxnSpPr>
          <p:nvPr/>
        </p:nvCxnSpPr>
        <p:spPr bwMode="auto">
          <a:xfrm>
            <a:off x="5916079" y="5715211"/>
            <a:ext cx="1188132" cy="3600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直線矢印コネクタ 15"/>
          <p:cNvCxnSpPr>
            <a:stCxn id="9" idx="3"/>
            <a:endCxn id="10" idx="1"/>
          </p:cNvCxnSpPr>
          <p:nvPr/>
        </p:nvCxnSpPr>
        <p:spPr bwMode="auto">
          <a:xfrm flipV="1">
            <a:off x="5952083" y="5751215"/>
            <a:ext cx="1152128" cy="86409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8" name="円/楕円 17"/>
              <p:cNvSpPr/>
              <p:nvPr/>
            </p:nvSpPr>
            <p:spPr bwMode="auto">
              <a:xfrm>
                <a:off x="9444471" y="5373173"/>
                <a:ext cx="1008112" cy="75608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smtClean="0">
                    <a:ln>
                      <a:noFill/>
                    </a:ln>
                    <a:solidFill>
                      <a:schemeClr val="tx1"/>
                    </a:solidFill>
                    <a:effectLst/>
                    <a:ea typeface="ＤＦＧ平成ゴシック体W7" pitchFamily="50" charset="-128"/>
                  </a:rPr>
                  <a:t>誤差</a:t>
                </a:r>
                <a:endParaRPr kumimoji="1" lang="en-US" altLang="ja-JP" sz="1800" b="1" i="0" u="none" strike="noStrike" cap="none" normalizeH="0" baseline="0" dirty="0" smtClean="0">
                  <a:ln>
                    <a:noFill/>
                  </a:ln>
                  <a:solidFill>
                    <a:schemeClr val="tx1"/>
                  </a:solidFill>
                  <a:effectLst/>
                  <a:ea typeface="ＤＦＧ平成ゴシック体W7" pitchFamily="50" charset="-128"/>
                </a:endParaRPr>
              </a:p>
              <a:p>
                <a:pPr marL="0" marR="0" indent="0" algn="l" defTabSz="1303338"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1" lang="en-US" altLang="ja-JP" sz="1800" b="1" i="1" u="none" strike="noStrike" cap="none" normalizeH="0" baseline="0" smtClean="0">
                          <a:ln>
                            <a:noFill/>
                          </a:ln>
                          <a:solidFill>
                            <a:schemeClr val="tx1"/>
                          </a:solidFill>
                          <a:effectLst/>
                          <a:latin typeface="Cambria Math" panose="02040503050406030204" pitchFamily="18" charset="0"/>
                          <a:ea typeface="ＤＦＧ平成ゴシック体W7" pitchFamily="50" charset="-128"/>
                        </a:rPr>
                        <m:t>𝜺</m:t>
                      </m:r>
                    </m:oMath>
                  </m:oMathPara>
                </a14:m>
                <a:endParaRPr kumimoji="1" lang="ja-JP" altLang="en-US" sz="1800" b="1" i="0" u="none" strike="noStrike" cap="none" normalizeH="0" baseline="0" dirty="0" smtClean="0">
                  <a:ln>
                    <a:noFill/>
                  </a:ln>
                  <a:solidFill>
                    <a:schemeClr val="tx1"/>
                  </a:solidFill>
                  <a:effectLst/>
                  <a:ea typeface="ＤＦＧ平成ゴシック体W7" pitchFamily="50" charset="-128"/>
                </a:endParaRPr>
              </a:p>
            </p:txBody>
          </p:sp>
        </mc:Choice>
        <mc:Fallback xmlns="">
          <p:sp>
            <p:nvSpPr>
              <p:cNvPr id="18" name="円/楕円 17"/>
              <p:cNvSpPr>
                <a:spLocks noRot="1" noChangeAspect="1" noMove="1" noResize="1" noEditPoints="1" noAdjustHandles="1" noChangeArrowheads="1" noChangeShapeType="1" noTextEdit="1"/>
              </p:cNvSpPr>
              <p:nvPr/>
            </p:nvSpPr>
            <p:spPr bwMode="auto">
              <a:xfrm>
                <a:off x="9444471" y="5373173"/>
                <a:ext cx="1008112" cy="756084"/>
              </a:xfrm>
              <a:prstGeom prst="ellipse">
                <a:avLst/>
              </a:prstGeom>
              <a:blipFill rotWithShape="0">
                <a:blip r:embed="rId7"/>
                <a:stretch>
                  <a:fillRect/>
                </a:stretch>
              </a:blipFill>
              <a:ln w="9525" cap="flat" cmpd="sng" algn="ctr">
                <a:solidFill>
                  <a:schemeClr val="tx1"/>
                </a:solidFill>
                <a:prstDash val="solid"/>
                <a:round/>
                <a:headEnd type="none" w="med" len="med"/>
                <a:tailEnd type="none" w="med" len="med"/>
              </a:ln>
              <a:effectLst/>
            </p:spPr>
            <p:txBody>
              <a:bodyPr/>
              <a:lstStyle/>
              <a:p>
                <a:r>
                  <a:rPr lang="ja-JP" altLang="en-US">
                    <a:noFill/>
                  </a:rPr>
                  <a:t> </a:t>
                </a:r>
              </a:p>
            </p:txBody>
          </p:sp>
        </mc:Fallback>
      </mc:AlternateContent>
      <p:cxnSp>
        <p:nvCxnSpPr>
          <p:cNvPr id="20" name="直線矢印コネクタ 19"/>
          <p:cNvCxnSpPr>
            <a:stCxn id="18" idx="2"/>
            <a:endCxn id="10" idx="3"/>
          </p:cNvCxnSpPr>
          <p:nvPr/>
        </p:nvCxnSpPr>
        <p:spPr bwMode="auto">
          <a:xfrm flipH="1">
            <a:off x="8544371" y="5751215"/>
            <a:ext cx="9001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3" name="テキスト ボックス 22"/>
              <p:cNvSpPr txBox="1"/>
              <p:nvPr/>
            </p:nvSpPr>
            <p:spPr>
              <a:xfrm>
                <a:off x="6312123" y="4851115"/>
                <a:ext cx="51610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𝛽</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6312123" y="4851115"/>
                <a:ext cx="516102" cy="400110"/>
              </a:xfrm>
              <a:prstGeom prst="rect">
                <a:avLst/>
              </a:prstGeom>
              <a:blipFill rotWithShape="0">
                <a:blip r:embed="rId8"/>
                <a:stretch>
                  <a:fillRect b="-184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p:cNvSpPr txBox="1"/>
              <p:nvPr/>
            </p:nvSpPr>
            <p:spPr>
              <a:xfrm>
                <a:off x="6204111" y="5391175"/>
                <a:ext cx="52206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𝛽</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6204111" y="5391175"/>
                <a:ext cx="522066" cy="400110"/>
              </a:xfrm>
              <a:prstGeom prst="rect">
                <a:avLst/>
              </a:prstGeom>
              <a:blipFill rotWithShape="0">
                <a:blip r:embed="rId9"/>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p:cNvSpPr txBox="1"/>
              <p:nvPr/>
            </p:nvSpPr>
            <p:spPr>
              <a:xfrm>
                <a:off x="6356511" y="6147259"/>
                <a:ext cx="52206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𝛽</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6356511" y="6147259"/>
                <a:ext cx="522066" cy="400110"/>
              </a:xfrm>
              <a:prstGeom prst="rect">
                <a:avLst/>
              </a:prstGeom>
              <a:blipFill rotWithShape="0">
                <a:blip r:embed="rId10"/>
                <a:stretch>
                  <a:fillRect b="-16667"/>
                </a:stretch>
              </a:blipFill>
            </p:spPr>
            <p:txBody>
              <a:bodyPr/>
              <a:lstStyle/>
              <a:p>
                <a:r>
                  <a:rPr lang="ja-JP" altLang="en-US">
                    <a:noFill/>
                  </a:rPr>
                  <a:t> </a:t>
                </a:r>
              </a:p>
            </p:txBody>
          </p:sp>
        </mc:Fallback>
      </mc:AlternateContent>
      <p:sp>
        <p:nvSpPr>
          <p:cNvPr id="24" name="円/楕円 23"/>
          <p:cNvSpPr/>
          <p:nvPr/>
        </p:nvSpPr>
        <p:spPr bwMode="auto">
          <a:xfrm>
            <a:off x="6204111" y="5985241"/>
            <a:ext cx="900100" cy="810090"/>
          </a:xfrm>
          <a:prstGeom prst="ellipse">
            <a:avLst/>
          </a:prstGeom>
          <a:noFill/>
          <a:ln w="7620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28" name="直線コネクタ 27"/>
          <p:cNvCxnSpPr/>
          <p:nvPr/>
        </p:nvCxnSpPr>
        <p:spPr bwMode="auto">
          <a:xfrm>
            <a:off x="6996199" y="6651315"/>
            <a:ext cx="828092" cy="54006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mc:AlternateContent xmlns:mc="http://schemas.openxmlformats.org/markup-compatibility/2006" xmlns:a14="http://schemas.microsoft.com/office/drawing/2010/main">
        <mc:Choice Requires="a14">
          <p:sp>
            <p:nvSpPr>
              <p:cNvPr id="30" name="テキスト ボックス 29"/>
              <p:cNvSpPr txBox="1"/>
              <p:nvPr/>
            </p:nvSpPr>
            <p:spPr>
              <a:xfrm>
                <a:off x="7822854" y="6723323"/>
                <a:ext cx="8282357" cy="954107"/>
              </a:xfrm>
              <a:prstGeom prst="rect">
                <a:avLst/>
              </a:prstGeom>
              <a:noFill/>
              <a:ln>
                <a:solidFill>
                  <a:schemeClr val="accent4"/>
                </a:solidFill>
              </a:ln>
            </p:spPr>
            <p:txBody>
              <a:bodyPr wrap="square" rtlCol="0">
                <a:spAutoFit/>
              </a:bodyPr>
              <a:lstStyle/>
              <a:p>
                <a:pPr fontAlgn="base">
                  <a:spcBef>
                    <a:spcPct val="0"/>
                  </a:spcBef>
                  <a:spcAft>
                    <a:spcPct val="0"/>
                  </a:spcAft>
                </a:pPr>
                <a:r>
                  <a:rPr lang="ja-JP" altLang="en-US" sz="2800" dirty="0" smtClean="0">
                    <a:solidFill>
                      <a:srgbClr val="000000"/>
                    </a:solidFill>
                    <a:latin typeface="+mj-ea"/>
                    <a:ea typeface="+mj-ea"/>
                  </a:rPr>
                  <a:t>偏回帰係数</a:t>
                </a:r>
                <a14:m>
                  <m:oMath xmlns:m="http://schemas.openxmlformats.org/officeDocument/2006/math">
                    <m:sSub>
                      <m:sSubPr>
                        <m:ctrlPr>
                          <a:rPr lang="en-US" altLang="ja-JP" sz="2800" b="0" i="1" smtClean="0">
                            <a:solidFill>
                              <a:srgbClr val="000000"/>
                            </a:solidFill>
                            <a:latin typeface="Cambria Math" panose="02040503050406030204" pitchFamily="18" charset="0"/>
                            <a:ea typeface="+mj-ea"/>
                          </a:rPr>
                        </m:ctrlPr>
                      </m:sSubPr>
                      <m:e>
                        <m:r>
                          <a:rPr lang="en-US" altLang="ja-JP" sz="2800" b="0" i="1" smtClean="0">
                            <a:solidFill>
                              <a:srgbClr val="000000"/>
                            </a:solidFill>
                            <a:latin typeface="Cambria Math" panose="02040503050406030204" pitchFamily="18" charset="0"/>
                            <a:ea typeface="+mj-ea"/>
                          </a:rPr>
                          <m:t>𝛽</m:t>
                        </m:r>
                      </m:e>
                      <m:sub>
                        <m:r>
                          <a:rPr lang="en-US" altLang="ja-JP" sz="2800" b="0" i="1" smtClean="0">
                            <a:solidFill>
                              <a:srgbClr val="000000"/>
                            </a:solidFill>
                            <a:latin typeface="Cambria Math" panose="02040503050406030204" pitchFamily="18" charset="0"/>
                            <a:ea typeface="+mj-ea"/>
                          </a:rPr>
                          <m:t>3</m:t>
                        </m:r>
                      </m:sub>
                    </m:sSub>
                  </m:oMath>
                </a14:m>
                <a:r>
                  <a:rPr lang="ja-JP" altLang="en-US" sz="2800" dirty="0" smtClean="0">
                    <a:solidFill>
                      <a:srgbClr val="000000"/>
                    </a:solidFill>
                    <a:latin typeface="+mj-ea"/>
                    <a:ea typeface="+mj-ea"/>
                  </a:rPr>
                  <a:t>をみれば騒音が住宅価格に与える</a:t>
                </a:r>
                <a:endParaRPr lang="en-US" altLang="ja-JP" sz="2800" dirty="0" smtClean="0">
                  <a:solidFill>
                    <a:srgbClr val="000000"/>
                  </a:solidFill>
                  <a:latin typeface="+mj-ea"/>
                  <a:ea typeface="+mj-ea"/>
                </a:endParaRPr>
              </a:p>
              <a:p>
                <a:pPr fontAlgn="base">
                  <a:spcBef>
                    <a:spcPct val="0"/>
                  </a:spcBef>
                  <a:spcAft>
                    <a:spcPct val="0"/>
                  </a:spcAft>
                </a:pPr>
                <a:r>
                  <a:rPr lang="ja-JP" altLang="en-US" sz="2800" dirty="0" smtClean="0">
                    <a:solidFill>
                      <a:srgbClr val="000000"/>
                    </a:solidFill>
                    <a:latin typeface="+mj-ea"/>
                    <a:ea typeface="+mj-ea"/>
                  </a:rPr>
                  <a:t>影響が測れたと言ってよいか</a:t>
                </a:r>
                <a:r>
                  <a:rPr lang="ja-JP" altLang="en-US" sz="2800" dirty="0" err="1" smtClean="0">
                    <a:solidFill>
                      <a:srgbClr val="000000"/>
                    </a:solidFill>
                    <a:latin typeface="+mj-ea"/>
                    <a:ea typeface="+mj-ea"/>
                  </a:rPr>
                  <a:t>、、</a:t>
                </a:r>
                <a:r>
                  <a:rPr lang="ja-JP" altLang="en-US" sz="2800" dirty="0" smtClean="0">
                    <a:solidFill>
                      <a:srgbClr val="000000"/>
                    </a:solidFill>
                    <a:latin typeface="+mj-ea"/>
                    <a:ea typeface="+mj-ea"/>
                  </a:rPr>
                  <a:t>？</a:t>
                </a:r>
                <a:endParaRPr lang="en-US" altLang="ja-JP" sz="2800" dirty="0" smtClean="0">
                  <a:solidFill>
                    <a:srgbClr val="000000"/>
                  </a:solidFill>
                  <a:latin typeface="+mj-ea"/>
                  <a:ea typeface="+mj-ea"/>
                </a:endParaRPr>
              </a:p>
            </p:txBody>
          </p:sp>
        </mc:Choice>
        <mc:Fallback xmlns="">
          <p:sp>
            <p:nvSpPr>
              <p:cNvPr id="30" name="テキスト ボックス 29"/>
              <p:cNvSpPr txBox="1">
                <a:spLocks noRot="1" noChangeAspect="1" noMove="1" noResize="1" noEditPoints="1" noAdjustHandles="1" noChangeArrowheads="1" noChangeShapeType="1" noTextEdit="1"/>
              </p:cNvSpPr>
              <p:nvPr/>
            </p:nvSpPr>
            <p:spPr>
              <a:xfrm>
                <a:off x="7822854" y="6723323"/>
                <a:ext cx="8282357" cy="954107"/>
              </a:xfrm>
              <a:prstGeom prst="rect">
                <a:avLst/>
              </a:prstGeom>
              <a:blipFill rotWithShape="0">
                <a:blip r:embed="rId11"/>
                <a:stretch>
                  <a:fillRect l="-1396" t="-5063" b="-16456"/>
                </a:stretch>
              </a:blipFill>
              <a:ln>
                <a:solidFill>
                  <a:schemeClr val="accent4"/>
                </a:solidFill>
              </a:ln>
            </p:spPr>
            <p:txBody>
              <a:bodyPr/>
              <a:lstStyle/>
              <a:p>
                <a:r>
                  <a:rPr lang="ja-JP" altLang="en-US">
                    <a:noFill/>
                  </a:rPr>
                  <a:t> </a:t>
                </a:r>
              </a:p>
            </p:txBody>
          </p:sp>
        </mc:Fallback>
      </mc:AlternateContent>
      <p:sp>
        <p:nvSpPr>
          <p:cNvPr id="31" name="テキスト ボックス 30"/>
          <p:cNvSpPr txBox="1"/>
          <p:nvPr/>
        </p:nvSpPr>
        <p:spPr>
          <a:xfrm>
            <a:off x="1163551" y="8493906"/>
            <a:ext cx="15376583" cy="461665"/>
          </a:xfrm>
          <a:prstGeom prst="rect">
            <a:avLst/>
          </a:prstGeom>
          <a:noFill/>
        </p:spPr>
        <p:txBody>
          <a:bodyPr wrap="square" rtlCol="0">
            <a:spAutoFit/>
          </a:bodyPr>
          <a:lstStyle/>
          <a:p>
            <a:pPr fontAlgn="base">
              <a:spcBef>
                <a:spcPct val="0"/>
              </a:spcBef>
              <a:spcAft>
                <a:spcPct val="0"/>
              </a:spcAft>
            </a:pPr>
            <a:r>
              <a:rPr lang="en-US" altLang="ja-JP" dirty="0" smtClean="0">
                <a:solidFill>
                  <a:srgbClr val="000000"/>
                </a:solidFill>
                <a:latin typeface="+mj-ea"/>
                <a:ea typeface="+mj-ea"/>
              </a:rPr>
              <a:t>※</a:t>
            </a:r>
            <a:r>
              <a:rPr lang="ja-JP" altLang="en-US" dirty="0" smtClean="0">
                <a:solidFill>
                  <a:srgbClr val="000000"/>
                </a:solidFill>
                <a:latin typeface="+mj-ea"/>
                <a:ea typeface="+mj-ea"/>
              </a:rPr>
              <a:t>ここでは簡易な例として部屋数と面積のみとしている。詳細は</a:t>
            </a:r>
            <a:r>
              <a:rPr lang="en-US" altLang="ja-JP" dirty="0" err="1" smtClean="0">
                <a:solidFill>
                  <a:srgbClr val="000000"/>
                </a:solidFill>
                <a:latin typeface="+mj-ea"/>
                <a:ea typeface="+mj-ea"/>
              </a:rPr>
              <a:t>Boes</a:t>
            </a:r>
            <a:r>
              <a:rPr lang="en-US" altLang="ja-JP" dirty="0" smtClean="0">
                <a:solidFill>
                  <a:srgbClr val="000000"/>
                </a:solidFill>
                <a:latin typeface="+mj-ea"/>
                <a:ea typeface="+mj-ea"/>
              </a:rPr>
              <a:t> and </a:t>
            </a:r>
            <a:r>
              <a:rPr lang="en-US" altLang="ja-JP" dirty="0" err="1" smtClean="0">
                <a:solidFill>
                  <a:srgbClr val="000000"/>
                </a:solidFill>
                <a:latin typeface="+mj-ea"/>
                <a:ea typeface="+mj-ea"/>
              </a:rPr>
              <a:t>Nuesch</a:t>
            </a:r>
            <a:r>
              <a:rPr lang="en-US" altLang="ja-JP" dirty="0" smtClean="0">
                <a:solidFill>
                  <a:srgbClr val="000000"/>
                </a:solidFill>
                <a:latin typeface="+mj-ea"/>
                <a:ea typeface="+mj-ea"/>
              </a:rPr>
              <a:t>(2011)</a:t>
            </a:r>
            <a:r>
              <a:rPr lang="ja-JP" altLang="en-US" dirty="0" smtClean="0">
                <a:solidFill>
                  <a:srgbClr val="000000"/>
                </a:solidFill>
                <a:latin typeface="+mj-ea"/>
                <a:ea typeface="+mj-ea"/>
              </a:rPr>
              <a:t>参照</a:t>
            </a:r>
            <a:endParaRPr lang="en-US" altLang="ja-JP" dirty="0" smtClean="0">
              <a:solidFill>
                <a:srgbClr val="000000"/>
              </a:solidFill>
              <a:latin typeface="+mj-ea"/>
              <a:ea typeface="+mj-ea"/>
            </a:endParaRPr>
          </a:p>
        </p:txBody>
      </p:sp>
    </p:spTree>
    <p:extLst>
      <p:ext uri="{BB962C8B-B14F-4D97-AF65-F5344CB8AC3E}">
        <p14:creationId xmlns:p14="http://schemas.microsoft.com/office/powerpoint/2010/main" val="1753770027"/>
      </p:ext>
    </p:extLst>
  </p:cSld>
  <p:clrMapOvr>
    <a:masterClrMapping/>
  </p:clrMapOvr>
  <mc:AlternateContent xmlns:mc="http://schemas.openxmlformats.org/markup-compatibility/2006" xmlns:p14="http://schemas.microsoft.com/office/powerpoint/2010/main">
    <mc:Choice Requires="p14">
      <p:transition spd="slow" p14:dur="2000" advTm="69294"/>
    </mc:Choice>
    <mc:Fallback xmlns="">
      <p:transition spd="slow" advTm="69294"/>
    </mc:Fallback>
  </mc:AlternateContent>
  <p:timing>
    <p:tnLst>
      <p:par>
        <p:cTn id="1" dur="indefinite" restart="never" nodeType="tmRoot"/>
      </p:par>
    </p:tnLst>
  </p:timing>
  <p:extLst mod="1">
    <p:ext uri="{3A86A75C-4F4B-4683-9AE1-C65F6400EC91}">
      <p14:laserTraceLst xmlns:p14="http://schemas.microsoft.com/office/powerpoint/2010/main">
        <p14:tracePtLst>
          <p14:tracePt t="3170" x="10407650" y="7131050"/>
          <p14:tracePt t="3176" x="10398125" y="7150100"/>
          <p14:tracePt t="3182" x="10390188" y="7167563"/>
          <p14:tracePt t="3196" x="10353675" y="7204075"/>
          <p14:tracePt t="3213" x="10307638" y="7248525"/>
          <p14:tracePt t="3229" x="10199688" y="7277100"/>
          <p14:tracePt t="3245" x="10036175" y="7339013"/>
          <p14:tracePt t="3279" x="9439275" y="7448550"/>
          <p14:tracePt t="3313" x="8869363" y="7421563"/>
          <p14:tracePt t="3363" x="8353425" y="6905625"/>
          <p14:tracePt t="3379" x="8308975" y="6732588"/>
          <p14:tracePt t="3381" x="8280400" y="6642100"/>
          <p14:tracePt t="3395" x="8235950" y="6434138"/>
          <p14:tracePt t="3412" x="8189913" y="6154738"/>
          <p14:tracePt t="3429" x="8135938" y="5665788"/>
          <p14:tracePt t="3445" x="8118475" y="5357813"/>
          <p14:tracePt t="3462" x="8181975" y="5130800"/>
          <p14:tracePt t="3479" x="8362950" y="4941888"/>
          <p14:tracePt t="3495" x="8624888" y="4887913"/>
          <p14:tracePt t="3512" x="9131300" y="4941888"/>
          <p14:tracePt t="3529" x="9421813" y="4949825"/>
          <p14:tracePt t="3545" x="9747250" y="4949825"/>
          <p14:tracePt t="3547" x="9910763" y="4914900"/>
          <p14:tracePt t="3562" x="10190163" y="4814888"/>
          <p14:tracePt t="3579" x="10498138" y="4697413"/>
          <p14:tracePt t="3581" x="10588625" y="4651375"/>
          <p14:tracePt t="3595" x="10725150" y="4651375"/>
          <p14:tracePt t="3612" x="10852150" y="4670425"/>
          <p14:tracePt t="3628" x="11068050" y="4741863"/>
          <p14:tracePt t="3645" x="11177588" y="4795838"/>
          <p14:tracePt t="3662" x="11249025" y="4824413"/>
          <p14:tracePt t="3679" x="11368088" y="4878388"/>
          <p14:tracePt t="3695" x="11458575" y="4932363"/>
          <p14:tracePt t="3712" x="11791950" y="5276850"/>
          <p14:tracePt t="3729" x="12072938" y="5746750"/>
          <p14:tracePt t="3745" x="12236450" y="6154738"/>
          <p14:tracePt t="3762" x="12290425" y="6335713"/>
          <p14:tracePt t="3779" x="12317413" y="6416675"/>
          <p14:tracePt t="3781" x="12326938" y="6453188"/>
          <p14:tracePt t="3795" x="12336463" y="6524625"/>
          <p14:tracePt t="3812" x="12336463" y="6624638"/>
          <p14:tracePt t="3828" x="12326938" y="6859588"/>
          <p14:tracePt t="3845" x="12290425" y="7086600"/>
          <p14:tracePt t="3862" x="12145963" y="7466013"/>
          <p14:tracePt t="3879" x="12028488" y="7656513"/>
          <p14:tracePt t="3895" x="11928475" y="7791450"/>
          <p14:tracePt t="3897" x="11874500" y="7837488"/>
          <p14:tracePt t="3912" x="11784013" y="7927975"/>
          <p14:tracePt t="3929" x="11701463" y="7964488"/>
          <p14:tracePt t="3945" x="11520488" y="8027988"/>
          <p14:tracePt t="3962" x="11285538" y="8054975"/>
          <p14:tracePt t="3978" x="10796588" y="8072438"/>
          <p14:tracePt t="3995" x="10490200" y="8035925"/>
          <p14:tracePt t="4012" x="10226675" y="7974013"/>
          <p14:tracePt t="4013" x="10109200" y="7937500"/>
          <p14:tracePt t="4028" x="9955213" y="7854950"/>
          <p14:tracePt t="4045" x="9720263" y="7720013"/>
          <p14:tracePt t="4062" x="9429750" y="7448550"/>
          <p14:tracePt t="4079" x="9248775" y="7177088"/>
          <p14:tracePt t="4095" x="9050338" y="6778625"/>
          <p14:tracePt t="4112" x="8977313" y="6624638"/>
          <p14:tracePt t="4128" x="8959850" y="6588125"/>
          <p14:tracePt t="4130" x="8959850" y="6580188"/>
          <p14:tracePt t="4145" x="8959850" y="6543675"/>
          <p14:tracePt t="4162" x="8959850" y="6507163"/>
          <p14:tracePt t="4164" x="8969375" y="6480175"/>
          <p14:tracePt t="4179" x="9005888" y="6389688"/>
          <p14:tracePt t="4195" x="9123363" y="6145213"/>
          <p14:tracePt t="4212" x="9304338" y="5827713"/>
          <p14:tracePt t="4228" x="9502775" y="5673725"/>
          <p14:tracePt t="4245" x="9720263" y="5556250"/>
          <p14:tracePt t="4247" x="9847263" y="5529263"/>
          <p14:tracePt t="4262" x="10091738" y="5438775"/>
          <p14:tracePt t="4278" x="10461625" y="5330825"/>
          <p14:tracePt t="4295" x="11041063" y="5203825"/>
          <p14:tracePt t="4312" x="11368088" y="5194300"/>
          <p14:tracePt t="4330" x="11657013" y="5276850"/>
          <p14:tracePt t="4345" x="11747500" y="5340350"/>
          <p14:tracePt t="4362" x="11837988" y="5384800"/>
          <p14:tracePt t="4363" x="11882438" y="5421313"/>
          <p14:tracePt t="4378" x="11945938" y="5465763"/>
          <p14:tracePt t="4395" x="12045950" y="5556250"/>
          <p14:tracePt t="4412" x="12182475" y="5746750"/>
          <p14:tracePt t="4428" x="12263438" y="5891213"/>
          <p14:tracePt t="4445" x="12344400" y="6108700"/>
          <p14:tracePt t="4462" x="12353925" y="6262688"/>
          <p14:tracePt t="4478" x="12344400" y="6480175"/>
          <p14:tracePt t="4495" x="12253913" y="6796088"/>
          <p14:tracePt t="4512" x="12172950" y="6977063"/>
          <p14:tracePt t="4528" x="11891963" y="7385050"/>
          <p14:tracePt t="4545" x="11674475" y="7639050"/>
          <p14:tracePt t="4563" x="11485563" y="7827963"/>
          <p14:tracePt t="4578" x="11376025" y="7900988"/>
          <p14:tracePt t="4595" x="11222038" y="7945438"/>
          <p14:tracePt t="4598" x="11114088" y="7945438"/>
          <p14:tracePt t="4612" x="10833100" y="7918450"/>
          <p14:tracePt t="4628" x="10480675" y="7773988"/>
          <p14:tracePt t="4645" x="9937750" y="7466013"/>
          <p14:tracePt t="4662" x="9683750" y="7240588"/>
          <p14:tracePt t="4679" x="9331325" y="6751638"/>
          <p14:tracePt t="4695" x="9167813" y="6461125"/>
          <p14:tracePt t="4711" x="9023350" y="6199188"/>
          <p14:tracePt t="4713" x="8959850" y="6045200"/>
          <p14:tracePt t="4728" x="8859838" y="5729288"/>
          <p14:tracePt t="4745" x="8815388" y="5457825"/>
          <p14:tracePt t="4762" x="8832850" y="5176838"/>
          <p14:tracePt t="4778" x="8886825" y="5005388"/>
          <p14:tracePt t="4795" x="9005888" y="4878388"/>
          <p14:tracePt t="4812" x="9104313" y="4824413"/>
          <p14:tracePt t="4828" x="9277350" y="4787900"/>
          <p14:tracePt t="4830" x="9402763" y="4768850"/>
          <p14:tracePt t="4845" x="9729788" y="4778375"/>
          <p14:tracePt t="4862" x="10190163" y="4941888"/>
          <p14:tracePt t="4878" x="10733088" y="5303838"/>
          <p14:tracePt t="4895" x="10914063" y="5475288"/>
          <p14:tracePt t="4911" x="11087100" y="5683250"/>
          <p14:tracePt t="4928" x="11285538" y="5991225"/>
          <p14:tracePt t="4945" x="11403013" y="6172200"/>
          <p14:tracePt t="4948" x="11439525" y="6253163"/>
          <p14:tracePt t="4962" x="11493500" y="6380163"/>
          <p14:tracePt t="4978" x="11512550" y="6461125"/>
          <p14:tracePt t="4995" x="11512550" y="6634163"/>
          <p14:tracePt t="5012" x="11403013" y="6878638"/>
          <p14:tracePt t="5028" x="11104563" y="7348538"/>
          <p14:tracePt t="5045" x="10852150" y="7593013"/>
          <p14:tracePt t="5062" x="10615613" y="7764463"/>
          <p14:tracePt t="5078" x="10326688" y="7864475"/>
          <p14:tracePt t="5095" x="10126663" y="7874000"/>
          <p14:tracePt t="5111" x="9847263" y="7827963"/>
          <p14:tracePt t="5128" x="9666288" y="7764463"/>
          <p14:tracePt t="5145" x="9475788" y="7639050"/>
          <p14:tracePt t="5162" x="9394825" y="7575550"/>
          <p14:tracePt t="5178" x="9339263" y="7512050"/>
          <p14:tracePt t="5179" x="9321800" y="7466013"/>
          <p14:tracePt t="5196" x="9267825" y="7394575"/>
          <p14:tracePt t="5211" x="9240838" y="7321550"/>
          <p14:tracePt t="5228" x="9186863" y="7177088"/>
          <p14:tracePt t="5245" x="9150350" y="7067550"/>
          <p14:tracePt t="5262" x="9131300" y="6969125"/>
          <p14:tracePt t="5278" x="9131300" y="6878638"/>
          <p14:tracePt t="5295" x="9131300" y="6761163"/>
          <p14:tracePt t="5296" x="9158288" y="6678613"/>
          <p14:tracePt t="5311" x="9204325" y="6580188"/>
          <p14:tracePt t="5328" x="9277350" y="6453188"/>
          <p14:tracePt t="5345" x="9512300" y="6145213"/>
          <p14:tracePt t="5361" x="9820275" y="5819775"/>
          <p14:tracePt t="5378" x="10145713" y="5565775"/>
          <p14:tracePt t="5380" x="10280650" y="5502275"/>
          <p14:tracePt t="5394" x="10461625" y="5475288"/>
          <p14:tracePt t="5411" x="10625138" y="5529263"/>
          <p14:tracePt t="5414" x="10688638" y="5602288"/>
          <p14:tracePt t="5430" x="10860088" y="5837238"/>
          <p14:tracePt t="5445" x="11033125" y="6226175"/>
          <p14:tracePt t="5461" x="11077575" y="6651625"/>
          <p14:tracePt t="5479" x="11060113" y="6832600"/>
          <p14:tracePt t="5482" x="11033125" y="6915150"/>
          <p14:tracePt t="5495" x="10969625" y="7059613"/>
          <p14:tracePt t="5511" x="10887075" y="7140575"/>
          <p14:tracePt t="5529" x="10769600" y="7258050"/>
          <p14:tracePt t="5531" x="10698163" y="7321550"/>
          <p14:tracePt t="5544" x="10552113" y="7412038"/>
          <p14:tracePt t="5561" x="10398125" y="7475538"/>
          <p14:tracePt t="5578" x="10217150" y="7539038"/>
          <p14:tracePt t="5594" x="10155238" y="7548563"/>
          <p14:tracePt t="5613" x="10082213" y="7548563"/>
          <p14:tracePt t="5628" x="9991725" y="7502525"/>
          <p14:tracePt t="5645" x="9883775" y="7429500"/>
          <p14:tracePt t="5647" x="9801225" y="7348538"/>
          <p14:tracePt t="5661" x="9620250" y="7096125"/>
          <p14:tracePt t="5678" x="9512300" y="6915150"/>
          <p14:tracePt t="5803" x="0" y="0"/>
        </p14:tracePtLst>
        <p14:tracePtLst>
          <p14:tracePt t="21800" x="4733925" y="6524625"/>
          <p14:tracePt t="21806" x="4733925" y="6543675"/>
          <p14:tracePt t="21813" x="4714875" y="6570663"/>
          <p14:tracePt t="21820" x="4706938" y="6597650"/>
          <p14:tracePt t="21837" x="4643438" y="6678613"/>
          <p14:tracePt t="21853" x="4308475" y="6942138"/>
          <p14:tracePt t="21870" x="3873500" y="7231063"/>
          <p14:tracePt t="21888" x="3494088" y="7466013"/>
          <p14:tracePt t="21920" x="3222625" y="7539038"/>
          <p14:tracePt t="21925" x="3159125" y="7556500"/>
          <p14:tracePt t="21954" x="2905125" y="7529513"/>
          <p14:tracePt t="21956" x="2851150" y="7502525"/>
          <p14:tracePt t="21987" x="2714625" y="7458075"/>
          <p14:tracePt t="22003" x="2679700" y="7439025"/>
          <p14:tracePt t="22020" x="2670175" y="7429500"/>
          <p14:tracePt t="22218" x="2624138" y="7429500"/>
          <p14:tracePt t="22224" x="2497138" y="7429500"/>
          <p14:tracePt t="22232" x="2298700" y="7421563"/>
          <p14:tracePt t="22238" x="1946275" y="7304088"/>
          <p14:tracePt t="22255" x="1366838" y="7067550"/>
          <p14:tracePt t="22272" x="1022350" y="6878638"/>
          <p14:tracePt t="22288" x="868363" y="6769100"/>
          <p14:tracePt t="22322" x="633413" y="6507163"/>
          <p14:tracePt t="22355" x="560388" y="6380163"/>
          <p14:tracePt t="22390" x="552450" y="6316663"/>
          <p14:tracePt t="22405" x="588963" y="6272213"/>
          <p14:tracePt t="22422" x="623888" y="6235700"/>
          <p14:tracePt t="22438" x="706438" y="6189663"/>
          <p14:tracePt t="22455" x="769938" y="6181725"/>
          <p14:tracePt t="22471" x="985838" y="6208713"/>
          <p14:tracePt t="22488" x="1222375" y="6389688"/>
          <p14:tracePt t="22505" x="1474788" y="6805613"/>
          <p14:tracePt t="22521" x="1511300" y="7032625"/>
          <p14:tracePt t="22538" x="1484313" y="7221538"/>
          <p14:tracePt t="22540" x="1466850" y="7267575"/>
          <p14:tracePt t="22556" x="1420813" y="7339013"/>
          <p14:tracePt t="22572" x="1339850" y="7394575"/>
          <p14:tracePt t="22588" x="1230313" y="7448550"/>
          <p14:tracePt t="22605" x="1131888" y="7458075"/>
          <p14:tracePt t="22622" x="995363" y="7458075"/>
          <p14:tracePt t="22638" x="931863" y="7421563"/>
          <p14:tracePt t="22655" x="868363" y="7385050"/>
          <p14:tracePt t="22656" x="841375" y="7358063"/>
          <p14:tracePt t="22671" x="769938" y="7258050"/>
          <p14:tracePt t="22689" x="714375" y="7140575"/>
          <p14:tracePt t="22690" x="696913" y="7077075"/>
          <p14:tracePt t="22706" x="669925" y="6977063"/>
          <p14:tracePt t="22721" x="669925" y="6842125"/>
          <p14:tracePt t="22739" x="760413" y="6551613"/>
          <p14:tracePt t="22755" x="823913" y="6399213"/>
          <p14:tracePt t="22772" x="887413" y="6308725"/>
          <p14:tracePt t="22788" x="950913" y="6226175"/>
          <p14:tracePt t="22804" x="995363" y="6208713"/>
          <p14:tracePt t="22822" x="1076325" y="6208713"/>
          <p14:tracePt t="22838" x="1212850" y="6308725"/>
          <p14:tracePt t="22842" x="1285875" y="6407150"/>
          <p14:tracePt t="22855" x="1384300" y="6670675"/>
          <p14:tracePt t="22871" x="1420813" y="6859588"/>
          <p14:tracePt t="22889" x="1420813" y="7013575"/>
          <p14:tracePt t="22890" x="1420813" y="7067550"/>
          <p14:tracePt t="22905" x="1403350" y="7131050"/>
          <p14:tracePt t="22921" x="1376363" y="7177088"/>
          <p14:tracePt t="22938" x="1339850" y="7213600"/>
          <p14:tracePt t="22956" x="1303338" y="7221538"/>
          <p14:tracePt t="22973" x="1230313" y="7204075"/>
          <p14:tracePt t="22988" x="1112838" y="7096125"/>
          <p14:tracePt t="23006" x="1014413" y="6986588"/>
          <p14:tracePt t="23008" x="977900" y="6942138"/>
          <p14:tracePt t="23021" x="950913" y="6878638"/>
          <p14:tracePt t="23038" x="931863" y="6832600"/>
          <p14:tracePt t="23054" x="914400" y="6742113"/>
          <p14:tracePt t="23071" x="923925" y="6678613"/>
          <p14:tracePt t="23089" x="950913" y="6607175"/>
          <p14:tracePt t="23105" x="995363" y="6551613"/>
          <p14:tracePt t="23122" x="1049338" y="6534150"/>
          <p14:tracePt t="23125" x="1068388" y="6524625"/>
          <p14:tracePt t="23138" x="1139825" y="6534150"/>
          <p14:tracePt t="23155" x="1230313" y="6597650"/>
          <p14:tracePt t="23171" x="1376363" y="6823075"/>
          <p14:tracePt t="23188" x="1411288" y="6977063"/>
          <p14:tracePt t="23205" x="1420813" y="7059613"/>
          <p14:tracePt t="23208" x="1420813" y="7096125"/>
          <p14:tracePt t="23221" x="1420813" y="7167563"/>
          <p14:tracePt t="23238" x="1393825" y="7221538"/>
          <p14:tracePt t="23255" x="1357313" y="7277100"/>
          <p14:tracePt t="23271" x="1320800" y="7294563"/>
          <p14:tracePt t="23288" x="1239838" y="7304088"/>
          <p14:tracePt t="23305" x="1195388" y="7304088"/>
          <p14:tracePt t="23321" x="1131888" y="7258050"/>
          <p14:tracePt t="23324" x="1104900" y="7231063"/>
          <p14:tracePt t="23338" x="1014413" y="7086600"/>
          <p14:tracePt t="23355" x="941388" y="6923088"/>
          <p14:tracePt t="23356" x="931863" y="6832600"/>
          <p14:tracePt t="23371" x="923925" y="6661150"/>
          <p14:tracePt t="23389" x="923925" y="6570663"/>
          <p14:tracePt t="23392" x="923925" y="6543675"/>
          <p14:tracePt t="23404" x="950913" y="6470650"/>
          <p14:tracePt t="23421" x="1004888" y="6416675"/>
          <p14:tracePt t="23438" x="1041400" y="6380163"/>
          <p14:tracePt t="23455" x="1104900" y="6362700"/>
          <p14:tracePt t="23471" x="1158875" y="6362700"/>
          <p14:tracePt t="23474" x="1185863" y="6370638"/>
          <p14:tracePt t="23488" x="1249363" y="6407150"/>
          <p14:tracePt t="23504" x="1293813" y="6489700"/>
          <p14:tracePt t="23522" x="1330325" y="6642100"/>
          <p14:tracePt t="23538" x="1330325" y="6742113"/>
          <p14:tracePt t="23554" x="1320800" y="6823075"/>
          <p14:tracePt t="23556" x="1312863" y="6869113"/>
          <p14:tracePt t="23572" x="1257300" y="6915150"/>
          <p14:tracePt t="23589" x="1212850" y="6959600"/>
          <p14:tracePt t="23604" x="1122363" y="6977063"/>
          <p14:tracePt t="23621" x="1058863" y="6977063"/>
          <p14:tracePt t="23638" x="995363" y="6959600"/>
          <p14:tracePt t="23654" x="968375" y="6950075"/>
          <p14:tracePt t="23671" x="941388" y="6915150"/>
          <p14:tracePt t="23672" x="923925" y="6896100"/>
          <p14:tracePt t="23688" x="904875" y="6805613"/>
          <p14:tracePt t="23704" x="904875" y="6678613"/>
          <p14:tracePt t="23722" x="914400" y="6507163"/>
          <p14:tracePt t="23738" x="950913" y="6416675"/>
          <p14:tracePt t="23754" x="995363" y="6362700"/>
          <p14:tracePt t="23772" x="1022350" y="6335713"/>
          <p14:tracePt t="23788" x="1068388" y="6326188"/>
          <p14:tracePt t="23804" x="1203325" y="6399213"/>
          <p14:tracePt t="23822" x="1347788" y="6634163"/>
          <p14:tracePt t="23823" x="1376363" y="6742113"/>
          <p14:tracePt t="23838" x="1411288" y="6859588"/>
          <p14:tracePt t="23854" x="1411288" y="6932613"/>
          <p14:tracePt t="23873" x="1411288" y="6986588"/>
          <p14:tracePt t="23889" x="1403350" y="7013575"/>
          <p14:tracePt t="23906" x="1376363" y="7040563"/>
          <p14:tracePt t="23908" x="1366838" y="7059613"/>
          <p14:tracePt t="23921" x="1320800" y="7067550"/>
          <p14:tracePt t="23938" x="1285875" y="7077075"/>
          <p14:tracePt t="23954" x="1239838" y="7086600"/>
          <p14:tracePt t="23971" x="1230313" y="7086600"/>
          <p14:tracePt t="23988" x="1166813" y="7032625"/>
          <p14:tracePt t="24004" x="1122363" y="6896100"/>
          <p14:tracePt t="24021" x="1076325" y="6651625"/>
          <p14:tracePt t="24038" x="1076325" y="6343650"/>
          <p14:tracePt t="24054" x="1085850" y="6272213"/>
          <p14:tracePt t="24071" x="1122363" y="6218238"/>
          <p14:tracePt t="24088" x="1139825" y="6189663"/>
          <p14:tracePt t="24104" x="1185863" y="6172200"/>
          <p14:tracePt t="24121" x="1222375" y="6172200"/>
          <p14:tracePt t="24138" x="1249363" y="6172200"/>
          <p14:tracePt t="24140" x="1276350" y="6172200"/>
          <p14:tracePt t="24154" x="1312863" y="6218238"/>
          <p14:tracePt t="24171" x="1330325" y="6262688"/>
          <p14:tracePt t="24187" x="1347788" y="6326188"/>
          <p14:tracePt t="24204" x="1347788" y="6362700"/>
          <p14:tracePt t="24221" x="1347788" y="6416675"/>
          <p14:tracePt t="24237" x="1339850" y="6453188"/>
          <p14:tracePt t="24254" x="1330325" y="6480175"/>
          <p14:tracePt t="24271" x="1293813" y="6516688"/>
          <p14:tracePt t="24287" x="1266825" y="6524625"/>
          <p14:tracePt t="24304" x="1203325" y="6543675"/>
          <p14:tracePt t="24321" x="1166813" y="6543675"/>
          <p14:tracePt t="24338" x="1131888" y="6543675"/>
          <p14:tracePt t="24355" x="1104900" y="6543675"/>
          <p14:tracePt t="24371" x="1068388" y="6507163"/>
          <p14:tracePt t="24375" x="1049338" y="6489700"/>
          <p14:tracePt t="24388" x="995363" y="6416675"/>
          <p14:tracePt t="24405" x="968375" y="6316663"/>
          <p14:tracePt t="24421" x="958850" y="6172200"/>
          <p14:tracePt t="24437" x="968375" y="6099175"/>
          <p14:tracePt t="24454" x="1004888" y="6064250"/>
          <p14:tracePt t="24471" x="1076325" y="6027738"/>
          <p14:tracePt t="24488" x="1139825" y="6027738"/>
          <p14:tracePt t="24504" x="1230313" y="6072188"/>
          <p14:tracePt t="24521" x="1312863" y="6172200"/>
          <p14:tracePt t="24524" x="1347788" y="6235700"/>
          <p14:tracePt t="24538" x="1403350" y="6380163"/>
          <p14:tracePt t="24554" x="1430338" y="6516688"/>
          <p14:tracePt t="24571" x="1430338" y="6597650"/>
          <p14:tracePt t="24572" x="1430338" y="6634163"/>
          <p14:tracePt t="24588" x="1420813" y="6678613"/>
          <p14:tracePt t="24604" x="1403350" y="6724650"/>
          <p14:tracePt t="24621" x="1384300" y="6742113"/>
          <p14:tracePt t="24638" x="1366838" y="6751638"/>
          <p14:tracePt t="24654" x="1330325" y="6761163"/>
          <p14:tracePt t="24671" x="1285875" y="6742113"/>
          <p14:tracePt t="24687" x="1239838" y="6678613"/>
          <p14:tracePt t="24690" x="1203325" y="6634163"/>
          <p14:tracePt t="24704" x="1085850" y="6416675"/>
          <p14:tracePt t="24721" x="1014413" y="6154738"/>
          <p14:tracePt t="24738" x="1004888" y="5981700"/>
          <p14:tracePt t="24754" x="1004888" y="5946775"/>
          <p14:tracePt t="24771" x="1014413" y="5891213"/>
          <p14:tracePt t="24787" x="1049338" y="5864225"/>
          <p14:tracePt t="24805" x="1068388" y="5837238"/>
          <p14:tracePt t="24821" x="1085850" y="5827713"/>
          <p14:tracePt t="24838" x="1112838" y="5827713"/>
          <p14:tracePt t="24840" x="1131888" y="5827713"/>
          <p14:tracePt t="24854" x="1185863" y="5918200"/>
          <p14:tracePt t="24871" x="1266825" y="6135688"/>
          <p14:tracePt t="24889" x="1312863" y="6416675"/>
          <p14:tracePt t="24904" x="1320800" y="6497638"/>
          <p14:tracePt t="24921" x="1320800" y="6580188"/>
          <p14:tracePt t="24937" x="1312863" y="6670675"/>
          <p14:tracePt t="24955" x="1303338" y="6705600"/>
          <p14:tracePt t="24959" x="1276350" y="6724650"/>
          <p14:tracePt t="24971" x="1249363" y="6761163"/>
          <p14:tracePt t="24988" x="1212850" y="6796088"/>
          <p14:tracePt t="25004" x="1139825" y="6805613"/>
          <p14:tracePt t="25021" x="1068388" y="6805613"/>
          <p14:tracePt t="25037" x="958850" y="6697663"/>
          <p14:tracePt t="25041" x="887413" y="6588125"/>
          <p14:tracePt t="25054" x="760413" y="6289675"/>
          <p14:tracePt t="25071" x="733425" y="6027738"/>
          <p14:tracePt t="25088" x="750888" y="5764213"/>
          <p14:tracePt t="25104" x="769938" y="5673725"/>
          <p14:tracePt t="25121" x="814388" y="5638800"/>
          <p14:tracePt t="25137" x="841375" y="5629275"/>
          <p14:tracePt t="25154" x="895350" y="5629275"/>
          <p14:tracePt t="25156" x="941388" y="5638800"/>
          <p14:tracePt t="25171" x="1085850" y="5756275"/>
          <p14:tracePt t="25187" x="1266825" y="5981700"/>
          <p14:tracePt t="25204" x="1357313" y="6199188"/>
          <p14:tracePt t="25221" x="1366838" y="6280150"/>
          <p14:tracePt t="25238" x="1366838" y="6416675"/>
          <p14:tracePt t="25254" x="1339850" y="6497638"/>
          <p14:tracePt t="25271" x="1303338" y="6580188"/>
          <p14:tracePt t="25287" x="1239838" y="6642100"/>
          <p14:tracePt t="25304" x="1195388" y="6661150"/>
          <p14:tracePt t="25321" x="1095375" y="6670675"/>
          <p14:tracePt t="25337" x="985838" y="6615113"/>
          <p14:tracePt t="25354" x="796925" y="6426200"/>
          <p14:tracePt t="25371" x="723900" y="6280150"/>
          <p14:tracePt t="25387" x="679450" y="6127750"/>
          <p14:tracePt t="25389" x="679450" y="6072188"/>
          <p14:tracePt t="25404" x="679450" y="5973763"/>
          <p14:tracePt t="25421" x="679450" y="5910263"/>
          <p14:tracePt t="25437" x="733425" y="5819775"/>
          <p14:tracePt t="25454" x="769938" y="5783263"/>
          <p14:tracePt t="25471" x="841375" y="5764213"/>
          <p14:tracePt t="25487" x="887413" y="5764213"/>
          <p14:tracePt t="25504" x="958850" y="5810250"/>
          <p14:tracePt t="25505" x="995363" y="5854700"/>
          <p14:tracePt t="25521" x="1068388" y="5964238"/>
          <p14:tracePt t="25537" x="1104900" y="6091238"/>
          <p14:tracePt t="25554" x="1112838" y="6245225"/>
          <p14:tracePt t="25571" x="1112838" y="6299200"/>
          <p14:tracePt t="25587" x="1085850" y="6370638"/>
          <p14:tracePt t="25604" x="1058863" y="6407150"/>
          <p14:tracePt t="25621" x="1014413" y="6453188"/>
          <p14:tracePt t="25622" x="995363" y="6461125"/>
          <p14:tracePt t="25637" x="958850" y="6489700"/>
          <p14:tracePt t="25654" x="923925" y="6507163"/>
          <p14:tracePt t="25670" x="887413" y="6507163"/>
          <p14:tracePt t="25687" x="868363" y="6507163"/>
          <p14:tracePt t="25704" x="823913" y="6434138"/>
          <p14:tracePt t="25720" x="804863" y="6272213"/>
          <p14:tracePt t="25739" x="823913" y="6081713"/>
          <p14:tracePt t="25739" x="850900" y="6018213"/>
          <p14:tracePt t="25754" x="887413" y="5918200"/>
          <p14:tracePt t="25771" x="923925" y="5854700"/>
          <p14:tracePt t="25787" x="968375" y="5819775"/>
          <p14:tracePt t="25804" x="1022350" y="5810250"/>
          <p14:tracePt t="25821" x="1131888" y="5891213"/>
          <p14:tracePt t="25838" x="1239838" y="6091238"/>
          <p14:tracePt t="25854" x="1293813" y="6299200"/>
          <p14:tracePt t="25870" x="1312863" y="6470650"/>
          <p14:tracePt t="25888" x="1285875" y="6551613"/>
          <p14:tracePt t="25890" x="1276350" y="6588125"/>
          <p14:tracePt t="25904" x="1249363" y="6634163"/>
          <p14:tracePt t="25920" x="1212850" y="6670675"/>
          <p14:tracePt t="25937" x="1166813" y="6688138"/>
          <p14:tracePt t="25954" x="1131888" y="6688138"/>
          <p14:tracePt t="25970" x="1085850" y="6688138"/>
          <p14:tracePt t="25987" x="1031875" y="6642100"/>
          <p14:tracePt t="26004" x="985838" y="6607175"/>
          <p14:tracePt t="26021" x="968375" y="6461125"/>
          <p14:tracePt t="26037" x="985838" y="6289675"/>
          <p14:tracePt t="26054" x="1014413" y="6162675"/>
          <p14:tracePt t="26055" x="1022350" y="6099175"/>
          <p14:tracePt t="26071" x="1049338" y="6037263"/>
          <p14:tracePt t="26087" x="1076325" y="5991225"/>
          <p14:tracePt t="26104" x="1112838" y="5964238"/>
          <p14:tracePt t="26120" x="1139825" y="5954713"/>
          <p14:tracePt t="26137" x="1222375" y="6018213"/>
          <p14:tracePt t="26154" x="1266825" y="6145213"/>
          <p14:tracePt t="26172" x="1320800" y="6343650"/>
          <p14:tracePt t="26187" x="1320800" y="6416675"/>
          <p14:tracePt t="26204" x="1320800" y="6489700"/>
          <p14:tracePt t="26206" x="1320800" y="6516688"/>
          <p14:tracePt t="26220" x="1312863" y="6580188"/>
          <p14:tracePt t="26237" x="1285875" y="6624638"/>
          <p14:tracePt t="26253" x="1257300" y="6678613"/>
          <p14:tracePt t="26271" x="1239838" y="6705600"/>
          <p14:tracePt t="26287" x="1222375" y="6724650"/>
          <p14:tracePt t="26304" x="1185863" y="6732588"/>
          <p14:tracePt t="26323" x="1131888" y="6732588"/>
          <p14:tracePt t="26337" x="1076325" y="6688138"/>
          <p14:tracePt t="26353" x="1014413" y="6634163"/>
          <p14:tracePt t="26356" x="985838" y="6597650"/>
          <p14:tracePt t="26370" x="950913" y="6524625"/>
          <p14:tracePt t="26387" x="923925" y="6497638"/>
          <p14:tracePt t="26403" x="914400" y="6470650"/>
          <p14:tracePt t="26405" x="914400" y="6461125"/>
          <p14:tracePt t="26420" x="904875" y="6443663"/>
          <p14:tracePt t="26437" x="904875" y="6434138"/>
          <p14:tracePt t="26439" x="904875" y="6426200"/>
          <p14:tracePt t="26453" x="904875" y="6416675"/>
          <p14:tracePt t="26470" x="904875" y="6407150"/>
          <p14:tracePt t="26493" x="904875" y="6399213"/>
          <p14:tracePt t="26556" x="904875" y="6389688"/>
          <p14:tracePt t="26625" x="904875" y="6380163"/>
          <p14:tracePt t="27207" x="0" y="0"/>
        </p14:tracePtLst>
        <p14:tracePtLst>
          <p14:tracePt t="36651" x="2335213" y="7756525"/>
          <p14:tracePt t="36656" x="2335213" y="7800975"/>
          <p14:tracePt t="36663" x="2344738" y="7837488"/>
          <p14:tracePt t="36680" x="2362200" y="7927975"/>
          <p14:tracePt t="36697" x="2371725" y="7991475"/>
          <p14:tracePt t="36713" x="2371725" y="8035925"/>
          <p14:tracePt t="36730" x="2371725" y="8091488"/>
          <p14:tracePt t="36747" x="2371725" y="8118475"/>
          <p14:tracePt t="36780" x="2362200" y="8189913"/>
          <p14:tracePt t="36813" x="2298700" y="8262938"/>
          <p14:tracePt t="36846" x="2108200" y="8343900"/>
          <p14:tracePt t="36863" x="2036763" y="8380413"/>
          <p14:tracePt t="36880" x="1954213" y="8389938"/>
          <p14:tracePt t="36897" x="1863725" y="8397875"/>
          <p14:tracePt t="36914" x="1828800" y="8397875"/>
          <p14:tracePt t="36930" x="1801813" y="8397875"/>
          <p14:tracePt t="36947" x="1782763" y="8397875"/>
          <p14:tracePt t="36964" x="1755775" y="8326438"/>
          <p14:tracePt t="36980" x="1674813" y="7593013"/>
          <p14:tracePt t="36997" x="1674813" y="6524625"/>
          <p14:tracePt t="36998" x="1682750" y="6299200"/>
          <p14:tracePt t="37013" x="1728788" y="6037263"/>
          <p14:tracePt t="37030" x="1765300" y="5937250"/>
          <p14:tracePt t="37047" x="1809750" y="5883275"/>
          <p14:tracePt t="37063" x="1846263" y="5873750"/>
          <p14:tracePt t="37080" x="1927225" y="5883275"/>
          <p14:tracePt t="37097" x="2017713" y="5927725"/>
          <p14:tracePt t="37113" x="2198688" y="6064250"/>
          <p14:tracePt t="37130" x="2543175" y="6534150"/>
          <p14:tracePt t="37147" x="2697163" y="6815138"/>
          <p14:tracePt t="37149" x="2724150" y="6915150"/>
          <p14:tracePt t="37163" x="2760663" y="7067550"/>
          <p14:tracePt t="37180" x="2770188" y="7150100"/>
          <p14:tracePt t="37197" x="2770188" y="7221538"/>
          <p14:tracePt t="37213" x="2770188" y="7277100"/>
          <p14:tracePt t="37230" x="2751138" y="7321550"/>
          <p14:tracePt t="37232" x="2741613" y="7348538"/>
          <p14:tracePt t="37247" x="2670175" y="7439025"/>
          <p14:tracePt t="37263" x="2587625" y="7519988"/>
          <p14:tracePt t="37280" x="2435225" y="7639050"/>
          <p14:tracePt t="37297" x="2325688" y="7666038"/>
          <p14:tracePt t="37314" x="2225675" y="7673975"/>
          <p14:tracePt t="37330" x="2181225" y="7673975"/>
          <p14:tracePt t="37347" x="2117725" y="7639050"/>
          <p14:tracePt t="37350" x="2090738" y="7602538"/>
          <p14:tracePt t="37363" x="2000250" y="7358063"/>
          <p14:tracePt t="37380" x="1946275" y="6977063"/>
          <p14:tracePt t="37397" x="1990725" y="6697663"/>
          <p14:tracePt t="37413" x="2017713" y="6634163"/>
          <p14:tracePt t="37430" x="2054225" y="6588125"/>
          <p14:tracePt t="37446" x="2090738" y="6561138"/>
          <p14:tracePt t="37463" x="2127250" y="6551613"/>
          <p14:tracePt t="37480" x="2190750" y="6551613"/>
          <p14:tracePt t="37496" x="2254250" y="6607175"/>
          <p14:tracePt t="37513" x="2389188" y="6878638"/>
          <p14:tracePt t="37530" x="2435225" y="7140575"/>
          <p14:tracePt t="37547" x="2425700" y="7402513"/>
          <p14:tracePt t="37563" x="2406650" y="7458075"/>
          <p14:tracePt t="37580" x="2389188" y="7493000"/>
          <p14:tracePt t="37581" x="2379663" y="7512050"/>
          <p14:tracePt t="37597" x="2352675" y="7548563"/>
          <p14:tracePt t="37613" x="2308225" y="7575550"/>
          <p14:tracePt t="37630" x="2262188" y="7583488"/>
          <p14:tracePt t="37647" x="2235200" y="7593013"/>
          <p14:tracePt t="37663" x="2208213" y="7593013"/>
          <p14:tracePt t="37680" x="2181225" y="7583488"/>
          <p14:tracePt t="37697" x="2163763" y="7575550"/>
          <p14:tracePt t="37713" x="2144713" y="7529513"/>
          <p14:tracePt t="37730" x="2135188" y="7475538"/>
          <p14:tracePt t="37746" x="2144713" y="7321550"/>
          <p14:tracePt t="37763" x="2181225" y="7194550"/>
          <p14:tracePt t="37781" x="2235200" y="7050088"/>
          <p14:tracePt t="37797" x="2262188" y="6986588"/>
          <p14:tracePt t="37813" x="2308225" y="6942138"/>
          <p14:tracePt t="37816" x="2325688" y="6932613"/>
          <p14:tracePt t="37830" x="2352675" y="6905625"/>
          <p14:tracePt t="37846" x="2398713" y="6896100"/>
          <p14:tracePt t="37863" x="2479675" y="6905625"/>
          <p14:tracePt t="37881" x="2579688" y="7032625"/>
          <p14:tracePt t="37897" x="2687638" y="7358063"/>
          <p14:tracePt t="37913" x="2679700" y="7539038"/>
          <p14:tracePt t="37930" x="2616200" y="7729538"/>
          <p14:tracePt t="37931" x="2587625" y="7827963"/>
          <p14:tracePt t="37946" x="2525713" y="7937500"/>
          <p14:tracePt t="37963" x="2497138" y="7981950"/>
          <p14:tracePt t="37981" x="2470150" y="8027988"/>
          <p14:tracePt t="37996" x="2462213" y="8035925"/>
          <p14:tracePt t="38013" x="2443163" y="8054975"/>
          <p14:tracePt t="38014" x="2435225" y="8054975"/>
          <p14:tracePt t="38035" x="2425700" y="8054975"/>
          <p14:tracePt t="38046" x="2416175" y="8054975"/>
          <p14:tracePt t="38063" x="2398713" y="8045450"/>
          <p14:tracePt t="38080" x="2371725" y="7981950"/>
          <p14:tracePt t="38096" x="2316163" y="7837488"/>
          <p14:tracePt t="38113" x="2289175" y="7756525"/>
          <p14:tracePt t="38129" x="2262188" y="7693025"/>
          <p14:tracePt t="38146" x="2254250" y="7602538"/>
          <p14:tracePt t="38163" x="2262188" y="7458075"/>
          <p14:tracePt t="38165" x="2271713" y="7348538"/>
          <p14:tracePt t="38180" x="2316163" y="7177088"/>
          <p14:tracePt t="38196" x="2352675" y="7104063"/>
          <p14:tracePt t="38213" x="2389188" y="7050088"/>
          <p14:tracePt t="38230" x="2416175" y="7050088"/>
          <p14:tracePt t="38247" x="2462213" y="7059613"/>
          <p14:tracePt t="38263" x="2497138" y="7104063"/>
          <p14:tracePt t="38280" x="2516188" y="7177088"/>
          <p14:tracePt t="38296" x="2552700" y="7304088"/>
          <p14:tracePt t="38313" x="2552700" y="7358063"/>
          <p14:tracePt t="38329" x="2552700" y="7402513"/>
          <p14:tracePt t="38346" x="2552700" y="7421563"/>
          <p14:tracePt t="38363" x="2552700" y="7448550"/>
          <p14:tracePt t="38473" x="0" y="0"/>
        </p14:tracePtLst>
        <p14:tracePtLst>
          <p14:tracePt t="44331" x="2489200" y="8851900"/>
          <p14:tracePt t="44364" x="2479675" y="8851900"/>
          <p14:tracePt t="44379" x="2470150" y="8851900"/>
          <p14:tracePt t="44400" x="2462213" y="8851900"/>
          <p14:tracePt t="44407" x="2452688" y="8851900"/>
          <p14:tracePt t="44421" x="2443163" y="8851900"/>
          <p14:tracePt t="44443" x="2435225" y="8851900"/>
          <p14:tracePt t="44455" x="2425700" y="8851900"/>
          <p14:tracePt t="44488" x="2371725" y="8851900"/>
          <p14:tracePt t="44505" x="2308225" y="8851900"/>
          <p14:tracePt t="44522" x="2217738" y="8823325"/>
          <p14:tracePt t="44538" x="2144713" y="8788400"/>
          <p14:tracePt t="44555" x="2063750" y="8759825"/>
          <p14:tracePt t="44556" x="2017713" y="8724900"/>
          <p14:tracePt t="44571" x="1900238" y="8634413"/>
          <p14:tracePt t="44588" x="1782763" y="8497888"/>
          <p14:tracePt t="44605" x="1638300" y="8272463"/>
          <p14:tracePt t="44622" x="1574800" y="8135938"/>
          <p14:tracePt t="44638" x="1493838" y="8008938"/>
          <p14:tracePt t="44640" x="1466850" y="7927975"/>
          <p14:tracePt t="44655" x="1393825" y="7800975"/>
          <p14:tracePt t="44672" x="1320800" y="7693025"/>
          <p14:tracePt t="44688" x="1230313" y="7583488"/>
          <p14:tracePt t="44705" x="1185863" y="7548563"/>
          <p14:tracePt t="44721" x="1149350" y="7519988"/>
          <p14:tracePt t="44738" x="1131888" y="7519988"/>
          <p14:tracePt t="44755" x="1104900" y="7512050"/>
          <p14:tracePt t="44772" x="1076325" y="7512050"/>
          <p14:tracePt t="44788" x="1058863" y="7512050"/>
          <p14:tracePt t="44792" x="1041400" y="7512050"/>
          <p14:tracePt t="44805" x="1031875" y="7512050"/>
          <p14:tracePt t="44822" x="1004888" y="7512050"/>
          <p14:tracePt t="44838" x="977900" y="7512050"/>
          <p14:tracePt t="44859" x="968375" y="7512050"/>
          <p14:tracePt t="44872" x="958850" y="7512050"/>
          <p14:tracePt t="44888" x="950913" y="7512050"/>
          <p14:tracePt t="44905" x="941388" y="7512050"/>
          <p14:tracePt t="44922" x="931863" y="7512050"/>
          <p14:tracePt t="45031" x="931863" y="7519988"/>
          <p14:tracePt t="45044" x="941388" y="7529513"/>
          <p14:tracePt t="45052" x="950913" y="7529513"/>
          <p14:tracePt t="45058" x="958850" y="7539038"/>
          <p14:tracePt t="45073" x="977900" y="7548563"/>
          <p14:tracePt t="45088" x="995363" y="7556500"/>
          <p14:tracePt t="45105" x="1031875" y="7575550"/>
          <p14:tracePt t="45107" x="1068388" y="7583488"/>
          <p14:tracePt t="45121" x="1139825" y="7602538"/>
          <p14:tracePt t="45138" x="1203325" y="7610475"/>
          <p14:tracePt t="45155" x="1293813" y="7620000"/>
          <p14:tracePt t="45171" x="1339850" y="7620000"/>
          <p14:tracePt t="45188" x="1420813" y="7620000"/>
          <p14:tracePt t="45205" x="1501775" y="7639050"/>
          <p14:tracePt t="45222" x="1638300" y="7646988"/>
          <p14:tracePt t="45238" x="1909763" y="7673975"/>
          <p14:tracePt t="45255" x="2027238" y="7673975"/>
          <p14:tracePt t="45271" x="2127250" y="7673975"/>
          <p14:tracePt t="45288" x="2208213" y="7673975"/>
          <p14:tracePt t="45304" x="2316163" y="7673975"/>
          <p14:tracePt t="45321" x="2406650" y="7673975"/>
          <p14:tracePt t="45338" x="2489200" y="7673975"/>
          <p14:tracePt t="45339" x="2516188" y="7673975"/>
          <p14:tracePt t="45355" x="2606675" y="7673975"/>
          <p14:tracePt t="45371" x="2670175" y="7673975"/>
          <p14:tracePt t="45388" x="2770188" y="7683500"/>
          <p14:tracePt t="45405" x="2832100" y="7683500"/>
          <p14:tracePt t="45422" x="2905125" y="7683500"/>
          <p14:tracePt t="45438" x="2941638" y="7683500"/>
          <p14:tracePt t="45455" x="2968625" y="7683500"/>
          <p14:tracePt t="45471" x="2995613" y="7683500"/>
          <p14:tracePt t="45488" x="3013075" y="7683500"/>
          <p14:tracePt t="45505" x="3022600" y="7683500"/>
          <p14:tracePt t="45521" x="3041650" y="7683500"/>
          <p14:tracePt t="45538" x="3049588" y="7683500"/>
          <p14:tracePt t="45555" x="3059113" y="7683500"/>
          <p14:tracePt t="45571" x="3068638" y="7683500"/>
          <p14:tracePt t="45711" x="0" y="0"/>
        </p14:tracePtLst>
        <p14:tracePtLst>
          <p14:tracePt t="46226" x="3502025" y="6416675"/>
          <p14:tracePt t="46261" x="3502025" y="6426200"/>
          <p14:tracePt t="46274" x="3502025" y="6434138"/>
          <p14:tracePt t="46287" x="3502025" y="6443663"/>
          <p14:tracePt t="46294" x="3502025" y="6453188"/>
          <p14:tracePt t="46311" x="3502025" y="6470650"/>
          <p14:tracePt t="46327" x="3502025" y="6516688"/>
          <p14:tracePt t="46329" x="3502025" y="6543675"/>
          <p14:tracePt t="46361" x="3511550" y="6670675"/>
          <p14:tracePt t="46364" x="3511550" y="6697663"/>
          <p14:tracePt t="46394" x="3521075" y="6815138"/>
          <p14:tracePt t="46444" x="3575050" y="7096125"/>
          <p14:tracePt t="46446" x="3575050" y="7123113"/>
          <p14:tracePt t="46460" x="3584575" y="7177088"/>
          <p14:tracePt t="46477" x="3584575" y="7194550"/>
          <p14:tracePt t="46493" x="3592513" y="7248525"/>
          <p14:tracePt t="46510" x="3592513" y="7285038"/>
          <p14:tracePt t="46527" x="3611563" y="7348538"/>
          <p14:tracePt t="46544" x="3619500" y="7385050"/>
          <p14:tracePt t="46560" x="3619500" y="7421563"/>
          <p14:tracePt t="46562" x="3619500" y="7429500"/>
          <p14:tracePt t="46577" x="3619500" y="7458075"/>
          <p14:tracePt t="46594" x="3619500" y="7466013"/>
          <p14:tracePt t="46596" x="3619500" y="7485063"/>
          <p14:tracePt t="46611" x="3619500" y="7512050"/>
          <p14:tracePt t="46627" x="3619500" y="7539038"/>
          <p14:tracePt t="46643" x="3619500" y="7575550"/>
          <p14:tracePt t="46660" x="3629025" y="7610475"/>
          <p14:tracePt t="46677" x="3629025" y="7639050"/>
          <p14:tracePt t="46694" x="3629025" y="7666038"/>
          <p14:tracePt t="46710" x="3629025" y="7683500"/>
          <p14:tracePt t="46727" x="3638550" y="7729538"/>
          <p14:tracePt t="46743" x="3648075" y="7737475"/>
          <p14:tracePt t="46760" x="3648075" y="7773988"/>
          <p14:tracePt t="46777" x="3648075" y="7783513"/>
          <p14:tracePt t="46793" x="3648075" y="7791450"/>
          <p14:tracePt t="46810" x="3648075" y="7820025"/>
          <p14:tracePt t="46832" x="3648075" y="7827963"/>
          <p14:tracePt t="46845" x="3648075" y="7837488"/>
          <p14:tracePt t="46878" x="3648075" y="7847013"/>
          <p14:tracePt t="48018" x="3638550" y="7854950"/>
          <p14:tracePt t="48024" x="3629025" y="7864475"/>
          <p14:tracePt t="48031" x="3619500" y="7864475"/>
          <p14:tracePt t="48040" x="3602038" y="7864475"/>
          <p14:tracePt t="48057" x="3538538" y="7883525"/>
          <p14:tracePt t="48060" x="3511550" y="7891463"/>
          <p14:tracePt t="48073" x="3438525" y="7918450"/>
          <p14:tracePt t="48090" x="3367088" y="7927975"/>
          <p14:tracePt t="48094" x="3340100" y="7937500"/>
          <p14:tracePt t="48123" x="3213100" y="7954963"/>
          <p14:tracePt t="48156" x="3086100" y="7974013"/>
          <p14:tracePt t="48190" x="3005138" y="7991475"/>
          <p14:tracePt t="48206" x="2978150" y="7991475"/>
          <p14:tracePt t="48223" x="2951163" y="7991475"/>
          <p14:tracePt t="48239" x="2922588" y="7991475"/>
          <p14:tracePt t="48256" x="2914650" y="7991475"/>
          <p14:tracePt t="48272" x="2878138" y="7981950"/>
          <p14:tracePt t="48289" x="2851150" y="7974013"/>
          <p14:tracePt t="48291" x="2841625" y="7964488"/>
          <p14:tracePt t="48306" x="2832100" y="7945438"/>
          <p14:tracePt t="48322" x="2805113" y="7918450"/>
          <p14:tracePt t="48340" x="2778125" y="7900988"/>
          <p14:tracePt t="48356" x="2770188" y="7883525"/>
          <p14:tracePt t="48373" x="2760663" y="7864475"/>
          <p14:tracePt t="48374" x="2751138" y="7847013"/>
          <p14:tracePt t="48390" x="2741613" y="7837488"/>
          <p14:tracePt t="48406" x="2733675" y="7810500"/>
          <p14:tracePt t="48423" x="2733675" y="7764463"/>
          <p14:tracePt t="48440" x="2733675" y="7747000"/>
          <p14:tracePt t="48458" x="2770188" y="7666038"/>
          <p14:tracePt t="48472" x="2814638" y="7593013"/>
          <p14:tracePt t="48489" x="2860675" y="7519988"/>
          <p14:tracePt t="48506" x="2941638" y="7429500"/>
          <p14:tracePt t="48523" x="2986088" y="7367588"/>
          <p14:tracePt t="48524" x="3013075" y="7348538"/>
          <p14:tracePt t="48539" x="3068638" y="7294563"/>
          <p14:tracePt t="48556" x="3132138" y="7267575"/>
          <p14:tracePt t="48573" x="3213100" y="7231063"/>
          <p14:tracePt t="48589" x="3257550" y="7221538"/>
          <p14:tracePt t="48606" x="3284538" y="7221538"/>
          <p14:tracePt t="48622" x="3321050" y="7221538"/>
          <p14:tracePt t="48641" x="3357563" y="7221538"/>
          <p14:tracePt t="48641" x="3375025" y="7221538"/>
          <p14:tracePt t="48656" x="3421063" y="7231063"/>
          <p14:tracePt t="48672" x="3475038" y="7258050"/>
          <p14:tracePt t="48690" x="3548063" y="7285038"/>
          <p14:tracePt t="48706" x="3592513" y="7312025"/>
          <p14:tracePt t="48723" x="3629025" y="7339013"/>
          <p14:tracePt t="48724" x="3638550" y="7348538"/>
          <p14:tracePt t="48739" x="3648075" y="7367588"/>
          <p14:tracePt t="48756" x="3675063" y="7385050"/>
          <p14:tracePt t="48759" x="3683000" y="7385050"/>
          <p14:tracePt t="48772" x="3702050" y="7394575"/>
          <p14:tracePt t="48789" x="3709988" y="7402513"/>
          <p14:tracePt t="48808" x="3719513" y="7429500"/>
          <p14:tracePt t="48823" x="3729038" y="7448550"/>
          <p14:tracePt t="48839" x="3738563" y="7458075"/>
          <p14:tracePt t="48856" x="3746500" y="7493000"/>
          <p14:tracePt t="48873" x="3756025" y="7529513"/>
          <p14:tracePt t="48890" x="3756025" y="7566025"/>
          <p14:tracePt t="48906" x="3756025" y="7602538"/>
          <p14:tracePt t="48924" x="3738563" y="7673975"/>
          <p14:tracePt t="48939" x="3702050" y="7747000"/>
          <p14:tracePt t="48956" x="3675063" y="7800975"/>
          <p14:tracePt t="48957" x="3665538" y="7837488"/>
          <p14:tracePt t="48973" x="3638550" y="7864475"/>
          <p14:tracePt t="48990" x="3619500" y="7891463"/>
          <p14:tracePt t="49006" x="3592513" y="7918450"/>
          <p14:tracePt t="49024" x="3575050" y="7927975"/>
          <p14:tracePt t="49026" x="3557588" y="7937500"/>
          <p14:tracePt t="49040" x="3538538" y="7945438"/>
          <p14:tracePt t="49056" x="3502025" y="7954963"/>
          <p14:tracePt t="49074" x="3484563" y="7954963"/>
          <p14:tracePt t="49074" x="3465513" y="7954963"/>
          <p14:tracePt t="49089" x="3457575" y="7954963"/>
          <p14:tracePt t="49106" x="3421063" y="7954963"/>
          <p14:tracePt t="49123" x="3375025" y="7954963"/>
          <p14:tracePt t="49139" x="3357563" y="7954963"/>
          <p14:tracePt t="49156" x="3294063" y="7927975"/>
          <p14:tracePt t="49174" x="3276600" y="7918450"/>
          <p14:tracePt t="49190" x="3257550" y="7900988"/>
          <p14:tracePt t="49206" x="3230563" y="7900988"/>
          <p14:tracePt t="49222" x="3222625" y="7891463"/>
          <p14:tracePt t="49239" x="3213100" y="7883525"/>
          <p14:tracePt t="49256" x="3203575" y="7864475"/>
          <p14:tracePt t="49272" x="3194050" y="7837488"/>
          <p14:tracePt t="49289" x="3167063" y="7729538"/>
          <p14:tracePt t="49306" x="3140075" y="7656513"/>
          <p14:tracePt t="49308" x="3140075" y="7639050"/>
          <p14:tracePt t="49322" x="3132138" y="7602538"/>
          <p14:tracePt t="49339" x="3132138" y="7556500"/>
          <p14:tracePt t="49356" x="3159125" y="7502525"/>
          <p14:tracePt t="49373" x="3194050" y="7466013"/>
          <p14:tracePt t="49390" x="3249613" y="7421563"/>
          <p14:tracePt t="49406" x="3276600" y="7412038"/>
          <p14:tracePt t="49423" x="3294063" y="7402513"/>
          <p14:tracePt t="49441" x="3321050" y="7402513"/>
          <p14:tracePt t="49445" x="3340100" y="7402513"/>
          <p14:tracePt t="49456" x="3348038" y="7402513"/>
          <p14:tracePt t="49472" x="3394075" y="7421563"/>
          <p14:tracePt t="49489" x="3411538" y="7429500"/>
          <p14:tracePt t="49506" x="3430588" y="7448550"/>
          <p14:tracePt t="49507" x="3430588" y="7458075"/>
          <p14:tracePt t="49522" x="3448050" y="7466013"/>
          <p14:tracePt t="49539" x="3457575" y="7493000"/>
          <p14:tracePt t="49540" x="3457575" y="7502525"/>
          <p14:tracePt t="49558" x="3465513" y="7529513"/>
          <p14:tracePt t="49572" x="3475038" y="7566025"/>
          <p14:tracePt t="49589" x="3475038" y="7610475"/>
          <p14:tracePt t="49607" x="3475038" y="7666038"/>
          <p14:tracePt t="49622" x="3457575" y="7700963"/>
          <p14:tracePt t="49639" x="3430588" y="7756525"/>
          <p14:tracePt t="49656" x="3403600" y="7791450"/>
          <p14:tracePt t="49672" x="3348038" y="7827963"/>
          <p14:tracePt t="49689" x="3294063" y="7854950"/>
          <p14:tracePt t="49706" x="3240088" y="7874000"/>
          <p14:tracePt t="49722" x="3203575" y="7883525"/>
          <p14:tracePt t="49739" x="3167063" y="7891463"/>
          <p14:tracePt t="49741" x="3149600" y="7891463"/>
          <p14:tracePt t="49756" x="3113088" y="7891463"/>
          <p14:tracePt t="49772" x="3076575" y="7883525"/>
          <p14:tracePt t="49789" x="3049588" y="7864475"/>
          <p14:tracePt t="49806" x="3032125" y="7847013"/>
          <p14:tracePt t="49822" x="3005138" y="7827963"/>
          <p14:tracePt t="49839" x="2995613" y="7827963"/>
          <p14:tracePt t="49856" x="2995613" y="7820025"/>
          <p14:tracePt t="49872" x="2978150" y="7773988"/>
          <p14:tracePt t="49889" x="2968625" y="7729538"/>
          <p14:tracePt t="49905" x="2968625" y="7666038"/>
          <p14:tracePt t="49922" x="2968625" y="7639050"/>
          <p14:tracePt t="49940" x="2968625" y="7602538"/>
          <p14:tracePt t="49956" x="2978150" y="7583488"/>
          <p14:tracePt t="49972" x="3005138" y="7566025"/>
          <p14:tracePt t="49989" x="3049588" y="7539038"/>
          <p14:tracePt t="50006" x="3076575" y="7529513"/>
          <p14:tracePt t="50022" x="3113088" y="7512050"/>
          <p14:tracePt t="50039" x="3140075" y="7512050"/>
          <p14:tracePt t="50056" x="3194050" y="7512050"/>
          <p14:tracePt t="50072" x="3222625" y="7529513"/>
          <p14:tracePt t="50089" x="3249613" y="7556500"/>
          <p14:tracePt t="50106" x="3267075" y="7583488"/>
          <p14:tracePt t="50122" x="3284538" y="7602538"/>
          <p14:tracePt t="50126" x="3294063" y="7610475"/>
          <p14:tracePt t="50140" x="3303588" y="7639050"/>
          <p14:tracePt t="50156" x="3303588" y="7656513"/>
          <p14:tracePt t="50172" x="3313113" y="7693025"/>
          <p14:tracePt t="50189" x="3313113" y="7729538"/>
          <p14:tracePt t="50206" x="3313113" y="7756525"/>
          <p14:tracePt t="50207" x="3303588" y="7773988"/>
          <p14:tracePt t="50222" x="3284538" y="7810500"/>
          <p14:tracePt t="50239" x="3267075" y="7827963"/>
          <p14:tracePt t="50255" x="3230563" y="7854950"/>
          <p14:tracePt t="50272" x="3203575" y="7864475"/>
          <p14:tracePt t="50289" x="3159125" y="7874000"/>
          <p14:tracePt t="50305" x="3132138" y="7874000"/>
          <p14:tracePt t="50322" x="3095625" y="7854950"/>
          <p14:tracePt t="50323" x="3068638" y="7827963"/>
          <p14:tracePt t="50339" x="3013075" y="7764463"/>
          <p14:tracePt t="50356" x="2951163" y="7639050"/>
          <p14:tracePt t="50358" x="2922588" y="7539038"/>
          <p14:tracePt t="50372" x="2887663" y="7367588"/>
          <p14:tracePt t="50389" x="2887663" y="7258050"/>
          <p14:tracePt t="50406" x="2905125" y="7140575"/>
          <p14:tracePt t="50423" x="2932113" y="7096125"/>
          <p14:tracePt t="50440" x="2951163" y="7077075"/>
          <p14:tracePt t="50443" x="2959100" y="7067550"/>
          <p14:tracePt t="50456" x="2986088" y="7059613"/>
          <p14:tracePt t="50472" x="3005138" y="7059613"/>
          <p14:tracePt t="50489" x="3049588" y="7077075"/>
          <p14:tracePt t="50505" x="3086100" y="7104063"/>
          <p14:tracePt t="50523" x="3159125" y="7186613"/>
          <p14:tracePt t="50539" x="3203575" y="7248525"/>
          <p14:tracePt t="50555" x="3222625" y="7294563"/>
          <p14:tracePt t="50557" x="3230563" y="7331075"/>
          <p14:tracePt t="50572" x="3240088" y="7348538"/>
          <p14:tracePt t="50589" x="3249613" y="7385050"/>
          <p14:tracePt t="50605" x="3249613" y="7439025"/>
          <p14:tracePt t="50622" x="3249613" y="7475538"/>
          <p14:tracePt t="50639" x="3240088" y="7539038"/>
          <p14:tracePt t="50655" x="3222625" y="7566025"/>
          <p14:tracePt t="50672" x="3203575" y="7593013"/>
          <p14:tracePt t="50689" x="3149600" y="7602538"/>
          <p14:tracePt t="50705" x="3103563" y="7593013"/>
          <p14:tracePt t="50722" x="3022600" y="7529513"/>
          <p14:tracePt t="50739" x="2995613" y="7502525"/>
          <p14:tracePt t="50743" x="2986088" y="7493000"/>
          <p14:tracePt t="50756" x="2978150" y="7475538"/>
          <p14:tracePt t="50772" x="2968625" y="7475538"/>
          <p14:tracePt t="50789" x="2959100" y="7458075"/>
          <p14:tracePt t="50805" x="2951163" y="7429500"/>
          <p14:tracePt t="50823" x="2951163" y="7412038"/>
          <p14:tracePt t="50839" x="2959100" y="7375525"/>
          <p14:tracePt t="50855" x="2959100" y="7358063"/>
          <p14:tracePt t="50872" x="2995613" y="7348538"/>
          <p14:tracePt t="50889" x="3013075" y="7339013"/>
          <p14:tracePt t="50905" x="3032125" y="7339013"/>
          <p14:tracePt t="50907" x="3041650" y="7339013"/>
          <p14:tracePt t="50922" x="3068638" y="7339013"/>
          <p14:tracePt t="50939" x="3103563" y="7358063"/>
          <p14:tracePt t="50956" x="3149600" y="7394575"/>
          <p14:tracePt t="50972" x="3159125" y="7412038"/>
          <p14:tracePt t="50989" x="3176588" y="7458075"/>
          <p14:tracePt t="51005" x="3186113" y="7493000"/>
          <p14:tracePt t="51022" x="3186113" y="7519988"/>
          <p14:tracePt t="51039" x="3186113" y="7548563"/>
          <p14:tracePt t="51055" x="3186113" y="7575550"/>
          <p14:tracePt t="51072" x="3186113" y="7593013"/>
          <p14:tracePt t="51089" x="3176588" y="7602538"/>
          <p14:tracePt t="51106" x="3167063" y="7610475"/>
          <p14:tracePt t="51122" x="3159125" y="7620000"/>
          <p14:tracePt t="51139" x="3149600" y="7620000"/>
          <p14:tracePt t="51168" x="3140075" y="7620000"/>
          <p14:tracePt t="51182" x="3132138" y="7620000"/>
          <p14:tracePt t="51202" x="3122613" y="7620000"/>
          <p14:tracePt t="51216" x="3113088" y="7620000"/>
          <p14:tracePt t="51230" x="3103563" y="7620000"/>
          <p14:tracePt t="52714" x="0" y="0"/>
        </p14:tracePtLst>
        <p14:tracePtLst>
          <p14:tracePt t="53909" x="1158875" y="7874000"/>
          <p14:tracePt t="54574" x="1166813" y="7874000"/>
          <p14:tracePt t="54590" x="1166813" y="7883525"/>
          <p14:tracePt t="54593" x="1176338" y="7883525"/>
          <p14:tracePt t="54608" x="1185863" y="7891463"/>
          <p14:tracePt t="54624" x="1212850" y="7900988"/>
          <p14:tracePt t="54640" x="1230313" y="7910513"/>
          <p14:tracePt t="54642" x="1239838" y="7910513"/>
          <p14:tracePt t="54657" x="1257300" y="7910513"/>
          <p14:tracePt t="54690" x="1312863" y="7927975"/>
          <p14:tracePt t="54724" x="1403350" y="7945438"/>
          <p14:tracePt t="54757" x="1474788" y="7964488"/>
          <p14:tracePt t="54760" x="1493838" y="7964488"/>
          <p14:tracePt t="54774" x="1520825" y="7974013"/>
          <p14:tracePt t="54790" x="1538288" y="7981950"/>
          <p14:tracePt t="54807" x="1574800" y="7981950"/>
          <p14:tracePt t="54823" x="1638300" y="7991475"/>
          <p14:tracePt t="54840" x="1701800" y="7991475"/>
          <p14:tracePt t="54857" x="1819275" y="8008938"/>
          <p14:tracePt t="54873" x="1873250" y="8008938"/>
          <p14:tracePt t="54875" x="1919288" y="8018463"/>
          <p14:tracePt t="54890" x="1982788" y="8035925"/>
          <p14:tracePt t="54907" x="2044700" y="8035925"/>
          <p14:tracePt t="54923" x="2135188" y="8054975"/>
          <p14:tracePt t="54940" x="2198688" y="8064500"/>
          <p14:tracePt t="54957" x="2262188" y="8072438"/>
          <p14:tracePt t="54958" x="2289175" y="8072438"/>
          <p14:tracePt t="54973" x="2362200" y="8081963"/>
          <p14:tracePt t="54990" x="2416175" y="8091488"/>
          <p14:tracePt t="55007" x="2470150" y="8099425"/>
          <p14:tracePt t="55023" x="2497138" y="8108950"/>
          <p14:tracePt t="55040" x="2533650" y="8118475"/>
          <p14:tracePt t="55057" x="2543175" y="8118475"/>
          <p14:tracePt t="55074" x="2560638" y="8118475"/>
          <p14:tracePt t="55090" x="2579688" y="8118475"/>
          <p14:tracePt t="55107" x="2587625" y="8118475"/>
          <p14:tracePt t="55123" x="2597150" y="8118475"/>
          <p14:tracePt t="55206" x="2597150" y="8126413"/>
          <p14:tracePt t="55295" x="0" y="0"/>
        </p14:tracePtLst>
        <p14:tracePtLst>
          <p14:tracePt t="55764" x="2470150" y="7050088"/>
          <p14:tracePt t="55783" x="2470150" y="7059613"/>
          <p14:tracePt t="55797" x="2462213" y="7067550"/>
          <p14:tracePt t="55818" x="2462213" y="7077075"/>
          <p14:tracePt t="55831" x="2462213" y="7086600"/>
          <p14:tracePt t="55845" x="2462213" y="7096125"/>
          <p14:tracePt t="55852" x="2462213" y="7113588"/>
          <p14:tracePt t="55873" x="2462213" y="7140575"/>
          <p14:tracePt t="55923" x="2479675" y="7248525"/>
          <p14:tracePt t="55940" x="2506663" y="7331075"/>
          <p14:tracePt t="55957" x="2525713" y="7385050"/>
          <p14:tracePt t="55975" x="2533650" y="7448550"/>
          <p14:tracePt t="55978" x="2543175" y="7466013"/>
          <p14:tracePt t="55990" x="2552700" y="7529513"/>
          <p14:tracePt t="56007" x="2560638" y="7556500"/>
          <p14:tracePt t="56023" x="2560638" y="7602538"/>
          <p14:tracePt t="56040" x="2570163" y="7639050"/>
          <p14:tracePt t="56057" x="2570163" y="7683500"/>
          <p14:tracePt t="56073" x="2570163" y="7693025"/>
          <p14:tracePt t="56090" x="2570163" y="7720013"/>
          <p14:tracePt t="56092" x="2579688" y="7737475"/>
          <p14:tracePt t="56107" x="2579688" y="7764463"/>
          <p14:tracePt t="56123" x="2579688" y="7783513"/>
          <p14:tracePt t="56140" x="2579688" y="7820025"/>
          <p14:tracePt t="56157" x="2579688" y="7827963"/>
          <p14:tracePt t="56175" x="2587625" y="7847013"/>
          <p14:tracePt t="56190" x="2587625" y="7891463"/>
          <p14:tracePt t="56206" x="2597150" y="7918450"/>
          <p14:tracePt t="56223" x="2606675" y="7954963"/>
          <p14:tracePt t="56240" x="2606675" y="7964488"/>
          <p14:tracePt t="56256" x="2606675" y="7991475"/>
          <p14:tracePt t="56273" x="2606675" y="8001000"/>
          <p14:tracePt t="56290" x="2606675" y="8008938"/>
          <p14:tracePt t="56306" x="2606675" y="8018463"/>
          <p14:tracePt t="56595" x="2597150" y="8035925"/>
          <p14:tracePt t="56600" x="2597150" y="8045450"/>
          <p14:tracePt t="56606" x="2579688" y="8054975"/>
          <p14:tracePt t="56623" x="2552700" y="8081963"/>
          <p14:tracePt t="56640" x="2497138" y="8118475"/>
          <p14:tracePt t="56656" x="2452688" y="8135938"/>
          <p14:tracePt t="56673" x="2416175" y="8154988"/>
          <p14:tracePt t="56674" x="2398713" y="8162925"/>
          <p14:tracePt t="56706" x="2344738" y="8162925"/>
          <p14:tracePt t="56740" x="2308225" y="8181975"/>
          <p14:tracePt t="56773" x="2281238" y="8181975"/>
          <p14:tracePt t="56790" x="2271713" y="8181975"/>
          <p14:tracePt t="56806" x="2271713" y="8172450"/>
          <p14:tracePt t="56823" x="2262188" y="8172450"/>
          <p14:tracePt t="56839" x="2254250" y="8145463"/>
          <p14:tracePt t="56856" x="2244725" y="8108950"/>
          <p14:tracePt t="56873" x="2225675" y="8054975"/>
          <p14:tracePt t="56890" x="2225675" y="7981950"/>
          <p14:tracePt t="56906" x="2225675" y="7927975"/>
          <p14:tracePt t="56908" x="2225675" y="7900988"/>
          <p14:tracePt t="56923" x="2225675" y="7847013"/>
          <p14:tracePt t="56940" x="2244725" y="7810500"/>
          <p14:tracePt t="56956" x="2289175" y="7773988"/>
          <p14:tracePt t="56973" x="2316163" y="7756525"/>
          <p14:tracePt t="56989" x="2362200" y="7747000"/>
          <p14:tracePt t="56991" x="2371725" y="7747000"/>
          <p14:tracePt t="57007" x="2406650" y="7747000"/>
          <p14:tracePt t="57025" x="2452688" y="7764463"/>
          <p14:tracePt t="57027" x="2470150" y="7791450"/>
          <p14:tracePt t="57040" x="2525713" y="7827963"/>
          <p14:tracePt t="57056" x="2543175" y="7854950"/>
          <p14:tracePt t="57058" x="2543175" y="7874000"/>
          <p14:tracePt t="57073" x="2552700" y="7891463"/>
          <p14:tracePt t="57090" x="2560638" y="7900988"/>
          <p14:tracePt t="57106" x="2570163" y="7918450"/>
          <p14:tracePt t="57123" x="2579688" y="7937500"/>
          <p14:tracePt t="57140" x="2579688" y="7954963"/>
          <p14:tracePt t="57142" x="2579688" y="7974013"/>
          <p14:tracePt t="57156" x="2570163" y="8008938"/>
          <p14:tracePt t="57173" x="2552700" y="8045450"/>
          <p14:tracePt t="57190" x="2525713" y="8108950"/>
          <p14:tracePt t="57206" x="2506663" y="8135938"/>
          <p14:tracePt t="57223" x="2479675" y="8145463"/>
          <p14:tracePt t="57240" x="2435225" y="8181975"/>
          <p14:tracePt t="57256" x="2406650" y="8189913"/>
          <p14:tracePt t="57273" x="2371725" y="8199438"/>
          <p14:tracePt t="57290" x="2352675" y="8208963"/>
          <p14:tracePt t="57306" x="2316163" y="8208963"/>
          <p14:tracePt t="57323" x="2298700" y="8208963"/>
          <p14:tracePt t="57339" x="2289175" y="8208963"/>
          <p14:tracePt t="57341" x="2271713" y="8199438"/>
          <p14:tracePt t="57356" x="2244725" y="8135938"/>
          <p14:tracePt t="57373" x="2208213" y="8064500"/>
          <p14:tracePt t="57389" x="2190750" y="8001000"/>
          <p14:tracePt t="57406" x="2181225" y="7981950"/>
          <p14:tracePt t="57423" x="2181225" y="7954963"/>
          <p14:tracePt t="57440" x="2181225" y="7945438"/>
          <p14:tracePt t="57456" x="2181225" y="7927975"/>
          <p14:tracePt t="57473" x="2190750" y="7918450"/>
          <p14:tracePt t="57490" x="2208213" y="7910513"/>
          <p14:tracePt t="57506" x="2225675" y="7910513"/>
          <p14:tracePt t="57523" x="2244725" y="7910513"/>
          <p14:tracePt t="57540" x="2271713" y="7910513"/>
          <p14:tracePt t="57556" x="2289175" y="7918450"/>
          <p14:tracePt t="57573" x="2308225" y="7927975"/>
          <p14:tracePt t="57589" x="2335213" y="7954963"/>
          <p14:tracePt t="57606" x="2344738" y="7974013"/>
          <p14:tracePt t="57623" x="2362200" y="8027988"/>
          <p14:tracePt t="57640" x="2371725" y="8064500"/>
          <p14:tracePt t="57644" x="2371725" y="8072438"/>
          <p14:tracePt t="57656" x="2371725" y="8091488"/>
          <p14:tracePt t="57673" x="2371725" y="8108950"/>
          <p14:tracePt t="57689" x="2371725" y="8118475"/>
          <p14:tracePt t="57692" x="2371725" y="8126413"/>
          <p14:tracePt t="57712" x="2371725" y="8135938"/>
          <p14:tracePt t="57724" x="2371725" y="8145463"/>
          <p14:tracePt t="57739" x="2371725" y="8154988"/>
          <p14:tracePt t="57756" x="2371725" y="8162925"/>
          <p14:tracePt t="57979" x="0" y="0"/>
        </p14:tracePtLst>
      </p14:laserTraceLst>
    </p:ext>
  </p:extLs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仮定③が成立しない例</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96</a:t>
            </a:fld>
            <a:endParaRPr lang="en-US" altLang="ja-JP" dirty="0"/>
          </a:p>
        </p:txBody>
      </p:sp>
      <p:sp>
        <p:nvSpPr>
          <p:cNvPr id="7" name="テキスト ボックス 6"/>
          <p:cNvSpPr txBox="1"/>
          <p:nvPr/>
        </p:nvSpPr>
        <p:spPr>
          <a:xfrm>
            <a:off x="662453" y="1502743"/>
            <a:ext cx="15376583" cy="1569660"/>
          </a:xfrm>
          <a:prstGeom prst="rect">
            <a:avLst/>
          </a:prstGeom>
          <a:noFill/>
        </p:spPr>
        <p:txBody>
          <a:bodyPr wrap="square" rtlCol="0">
            <a:spAutoFit/>
          </a:bodyPr>
          <a:lstStyle/>
          <a:p>
            <a:pPr fontAlgn="base">
              <a:spcBef>
                <a:spcPct val="0"/>
              </a:spcBef>
              <a:spcAft>
                <a:spcPct val="0"/>
              </a:spcAft>
            </a:pPr>
            <a:r>
              <a:rPr lang="ja-JP" altLang="en-US" sz="3200" dirty="0" smtClean="0">
                <a:solidFill>
                  <a:srgbClr val="000000"/>
                </a:solidFill>
                <a:latin typeface="+mj-ea"/>
                <a:ea typeface="+mj-ea"/>
              </a:rPr>
              <a:t>航空騒音は地域要因（郊外にあり、住宅密集度が低いなど）に大きく影響していよう。そして地域要因は、部屋数や面積をはじめとする住宅の構造、価格にも影響しよう。</a:t>
            </a:r>
            <a:endParaRPr lang="en-US" altLang="ja-JP" sz="3200" dirty="0" smtClean="0">
              <a:solidFill>
                <a:srgbClr val="000000"/>
              </a:solidFill>
              <a:latin typeface="+mj-ea"/>
              <a:ea typeface="+mj-ea"/>
            </a:endParaRPr>
          </a:p>
        </p:txBody>
      </p:sp>
      <p:pic>
        <p:nvPicPr>
          <p:cNvPr id="1026" name="Picture 2" descr="\begin{align*}&#10;&amp;Y =\beta_0+\beta_1X_1+\beta_2X_2+ \beta_3X_3 + \varepsilon&#10;\end{al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9855" y="3482963"/>
            <a:ext cx="7426534" cy="43204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正方形/長方形 2"/>
              <p:cNvSpPr/>
              <p:nvPr/>
            </p:nvSpPr>
            <p:spPr bwMode="auto">
              <a:xfrm>
                <a:off x="4475919" y="4653093"/>
                <a:ext cx="1440160"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lang="ja-JP" altLang="en-US" dirty="0" smtClean="0"/>
                  <a:t>部屋数</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𝑋</m:t>
                        </m:r>
                      </m:e>
                      <m:sub>
                        <m:r>
                          <a:rPr lang="en-US" altLang="ja-JP" b="0" i="1" smtClean="0">
                            <a:latin typeface="Cambria Math" panose="02040503050406030204" pitchFamily="18" charset="0"/>
                          </a:rPr>
                          <m:t>1</m:t>
                        </m:r>
                      </m:sub>
                    </m:sSub>
                  </m:oMath>
                </a14:m>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mc:Choice>
        <mc:Fallback xmlns="">
          <p:sp>
            <p:nvSpPr>
              <p:cNvPr id="3" name="正方形/長方形 2"/>
              <p:cNvSpPr>
                <a:spLocks noRot="1" noChangeAspect="1" noMove="1" noResize="1" noEditPoints="1" noAdjustHandles="1" noChangeArrowheads="1" noChangeShapeType="1" noTextEdit="1"/>
              </p:cNvSpPr>
              <p:nvPr/>
            </p:nvSpPr>
            <p:spPr bwMode="auto">
              <a:xfrm>
                <a:off x="4475919" y="4653093"/>
                <a:ext cx="1440160" cy="540060"/>
              </a:xfrm>
              <a:prstGeom prst="rect">
                <a:avLst/>
              </a:prstGeom>
              <a:blipFill rotWithShape="0">
                <a:blip r:embed="rId3"/>
                <a:stretch>
                  <a:fillRect l="-5882" t="-10989" b="-5495"/>
                </a:stretch>
              </a:blipFill>
              <a:ln w="9525" cap="flat" cmpd="sng" algn="ctr">
                <a:solidFill>
                  <a:schemeClr val="tx1"/>
                </a:solidFill>
                <a:prstDash val="solid"/>
                <a:round/>
                <a:headEnd type="none" w="med" len="med"/>
                <a:tailEnd type="none" w="med" len="med"/>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p:cNvSpPr/>
              <p:nvPr/>
            </p:nvSpPr>
            <p:spPr bwMode="auto">
              <a:xfrm>
                <a:off x="4475919" y="5445181"/>
                <a:ext cx="1440160"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lang="ja-JP" altLang="en-US" dirty="0" smtClean="0"/>
                  <a:t>面積</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𝑋</m:t>
                        </m:r>
                      </m:e>
                      <m:sub>
                        <m:r>
                          <a:rPr lang="en-US" altLang="ja-JP" b="0" i="1" smtClean="0">
                            <a:latin typeface="Cambria Math" panose="02040503050406030204" pitchFamily="18" charset="0"/>
                          </a:rPr>
                          <m:t>2</m:t>
                        </m:r>
                      </m:sub>
                    </m:sSub>
                  </m:oMath>
                </a14:m>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mc:Choice>
        <mc:Fallback xmlns="">
          <p:sp>
            <p:nvSpPr>
              <p:cNvPr id="8" name="正方形/長方形 7"/>
              <p:cNvSpPr>
                <a:spLocks noRot="1" noChangeAspect="1" noMove="1" noResize="1" noEditPoints="1" noAdjustHandles="1" noChangeArrowheads="1" noChangeShapeType="1" noTextEdit="1"/>
              </p:cNvSpPr>
              <p:nvPr/>
            </p:nvSpPr>
            <p:spPr bwMode="auto">
              <a:xfrm>
                <a:off x="4475919" y="5445181"/>
                <a:ext cx="1440160" cy="540060"/>
              </a:xfrm>
              <a:prstGeom prst="rect">
                <a:avLst/>
              </a:prstGeom>
              <a:blipFill rotWithShape="0">
                <a:blip r:embed="rId4"/>
                <a:stretch>
                  <a:fillRect t="-10989" b="-5495"/>
                </a:stretch>
              </a:blipFill>
              <a:ln w="9525" cap="flat" cmpd="sng" algn="ctr">
                <a:solidFill>
                  <a:schemeClr val="tx1"/>
                </a:solidFill>
                <a:prstDash val="solid"/>
                <a:round/>
                <a:headEnd type="none" w="med" len="med"/>
                <a:tailEnd type="none" w="med" len="med"/>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bwMode="auto">
              <a:xfrm>
                <a:off x="4511923" y="6345281"/>
                <a:ext cx="1440160"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lang="ja-JP" altLang="en-US" i="1" smtClean="0">
                          <a:latin typeface="Cambria Math" panose="02040503050406030204" pitchFamily="18" charset="0"/>
                        </a:rPr>
                        <m:t>騒音</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𝑋</m:t>
                          </m:r>
                        </m:e>
                        <m:sub>
                          <m:r>
                            <a:rPr lang="en-US" altLang="ja-JP" b="0" i="1" smtClean="0">
                              <a:latin typeface="Cambria Math" panose="02040503050406030204" pitchFamily="18" charset="0"/>
                            </a:rPr>
                            <m:t>3</m:t>
                          </m:r>
                        </m:sub>
                      </m:sSub>
                    </m:oMath>
                  </m:oMathPara>
                </a14:m>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mc:Choice>
        <mc:Fallback xmlns="">
          <p:sp>
            <p:nvSpPr>
              <p:cNvPr id="9" name="正方形/長方形 8"/>
              <p:cNvSpPr>
                <a:spLocks noRot="1" noChangeAspect="1" noMove="1" noResize="1" noEditPoints="1" noAdjustHandles="1" noChangeArrowheads="1" noChangeShapeType="1" noTextEdit="1"/>
              </p:cNvSpPr>
              <p:nvPr/>
            </p:nvSpPr>
            <p:spPr bwMode="auto">
              <a:xfrm>
                <a:off x="4511923" y="6345281"/>
                <a:ext cx="1440160" cy="540060"/>
              </a:xfrm>
              <a:prstGeom prst="rect">
                <a:avLst/>
              </a:prstGeom>
              <a:blipFill rotWithShape="0">
                <a:blip r:embed="rId5"/>
                <a:stretch>
                  <a:fillRect/>
                </a:stretch>
              </a:blipFill>
              <a:ln w="9525" cap="flat" cmpd="sng" algn="ctr">
                <a:solidFill>
                  <a:schemeClr val="tx1"/>
                </a:solidFill>
                <a:prstDash val="solid"/>
                <a:round/>
                <a:headEnd type="none" w="med" len="med"/>
                <a:tailEnd type="none" w="med" len="med"/>
              </a:ln>
              <a:effectLst/>
            </p:spPr>
            <p:txBody>
              <a:bodyPr/>
              <a:lstStyle/>
              <a:p>
                <a:r>
                  <a:rPr lang="ja-JP" altLang="en-US">
                    <a:noFill/>
                  </a:rPr>
                  <a:t> </a:t>
                </a:r>
              </a:p>
            </p:txBody>
          </p:sp>
        </mc:Fallback>
      </mc:AlternateContent>
      <p:cxnSp>
        <p:nvCxnSpPr>
          <p:cNvPr id="11" name="直線矢印コネクタ 10"/>
          <p:cNvCxnSpPr>
            <a:stCxn id="3" idx="3"/>
          </p:cNvCxnSpPr>
          <p:nvPr/>
        </p:nvCxnSpPr>
        <p:spPr bwMode="auto">
          <a:xfrm>
            <a:off x="5916079" y="4923123"/>
            <a:ext cx="1188132" cy="82809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直線矢印コネクタ 12"/>
          <p:cNvCxnSpPr>
            <a:stCxn id="8" idx="3"/>
          </p:cNvCxnSpPr>
          <p:nvPr/>
        </p:nvCxnSpPr>
        <p:spPr bwMode="auto">
          <a:xfrm>
            <a:off x="5916079" y="5715211"/>
            <a:ext cx="1188132" cy="3600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直線矢印コネクタ 15"/>
          <p:cNvCxnSpPr>
            <a:stCxn id="9" idx="3"/>
          </p:cNvCxnSpPr>
          <p:nvPr/>
        </p:nvCxnSpPr>
        <p:spPr bwMode="auto">
          <a:xfrm flipV="1">
            <a:off x="5952083" y="5751215"/>
            <a:ext cx="1152128" cy="86409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円/楕円 17"/>
          <p:cNvSpPr/>
          <p:nvPr/>
        </p:nvSpPr>
        <p:spPr bwMode="auto">
          <a:xfrm>
            <a:off x="1163551" y="5355171"/>
            <a:ext cx="1872208" cy="75608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lang="ja-JP" altLang="en-US" sz="1800" b="1" dirty="0" smtClean="0"/>
              <a:t>住宅地域の要因</a:t>
            </a:r>
            <a:endParaRPr kumimoji="1" lang="en-US" altLang="ja-JP" sz="1800" b="1" i="0" u="none" strike="noStrike" cap="none" normalizeH="0" baseline="0" dirty="0" smtClean="0">
              <a:ln>
                <a:noFill/>
              </a:ln>
              <a:solidFill>
                <a:schemeClr val="tx1"/>
              </a:solidFill>
              <a:effectLst/>
              <a:ea typeface="ＤＦＧ平成ゴシック体W7" pitchFamily="50" charset="-128"/>
            </a:endParaRPr>
          </a:p>
        </p:txBody>
      </p:sp>
      <mc:AlternateContent xmlns:mc="http://schemas.openxmlformats.org/markup-compatibility/2006" xmlns:a14="http://schemas.microsoft.com/office/drawing/2010/main">
        <mc:Choice Requires="a14">
          <p:sp>
            <p:nvSpPr>
              <p:cNvPr id="23" name="テキスト ボックス 22"/>
              <p:cNvSpPr txBox="1"/>
              <p:nvPr/>
            </p:nvSpPr>
            <p:spPr>
              <a:xfrm>
                <a:off x="6312123" y="4851115"/>
                <a:ext cx="51610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𝛽</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6312123" y="4851115"/>
                <a:ext cx="516102" cy="400110"/>
              </a:xfrm>
              <a:prstGeom prst="rect">
                <a:avLst/>
              </a:prstGeom>
              <a:blipFill rotWithShape="0">
                <a:blip r:embed="rId6"/>
                <a:stretch>
                  <a:fillRect b="-184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p:cNvSpPr txBox="1"/>
              <p:nvPr/>
            </p:nvSpPr>
            <p:spPr>
              <a:xfrm>
                <a:off x="6204111" y="5391175"/>
                <a:ext cx="52206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𝛽</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6204111" y="5391175"/>
                <a:ext cx="522066" cy="400110"/>
              </a:xfrm>
              <a:prstGeom prst="rect">
                <a:avLst/>
              </a:prstGeom>
              <a:blipFill rotWithShape="0">
                <a:blip r:embed="rId7"/>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p:cNvSpPr txBox="1"/>
              <p:nvPr/>
            </p:nvSpPr>
            <p:spPr>
              <a:xfrm>
                <a:off x="6356511" y="6147259"/>
                <a:ext cx="52206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𝛽</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6356511" y="6147259"/>
                <a:ext cx="522066" cy="400110"/>
              </a:xfrm>
              <a:prstGeom prst="rect">
                <a:avLst/>
              </a:prstGeom>
              <a:blipFill rotWithShape="0">
                <a:blip r:embed="rId8"/>
                <a:stretch>
                  <a:fillRect b="-16667"/>
                </a:stretch>
              </a:blipFill>
            </p:spPr>
            <p:txBody>
              <a:bodyPr/>
              <a:lstStyle/>
              <a:p>
                <a:r>
                  <a:rPr lang="ja-JP" altLang="en-US">
                    <a:noFill/>
                  </a:rPr>
                  <a:t> </a:t>
                </a:r>
              </a:p>
            </p:txBody>
          </p:sp>
        </mc:Fallback>
      </mc:AlternateContent>
      <p:sp>
        <p:nvSpPr>
          <p:cNvPr id="24" name="円/楕円 23"/>
          <p:cNvSpPr/>
          <p:nvPr/>
        </p:nvSpPr>
        <p:spPr bwMode="auto">
          <a:xfrm>
            <a:off x="744459" y="5242431"/>
            <a:ext cx="2723348" cy="1372880"/>
          </a:xfrm>
          <a:prstGeom prst="ellipse">
            <a:avLst/>
          </a:prstGeom>
          <a:noFill/>
          <a:ln w="7620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28" name="直線コネクタ 27"/>
          <p:cNvCxnSpPr/>
          <p:nvPr/>
        </p:nvCxnSpPr>
        <p:spPr bwMode="auto">
          <a:xfrm>
            <a:off x="2203324" y="6664589"/>
            <a:ext cx="4343" cy="715807"/>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30" name="テキスト ボックス 29"/>
          <p:cNvSpPr txBox="1"/>
          <p:nvPr/>
        </p:nvSpPr>
        <p:spPr>
          <a:xfrm>
            <a:off x="634680" y="7560415"/>
            <a:ext cx="6091497" cy="523220"/>
          </a:xfrm>
          <a:prstGeom prst="rect">
            <a:avLst/>
          </a:prstGeom>
          <a:noFill/>
          <a:ln>
            <a:solidFill>
              <a:schemeClr val="accent4"/>
            </a:solidFill>
          </a:ln>
        </p:spPr>
        <p:txBody>
          <a:bodyPr wrap="square" rtlCol="0">
            <a:spAutoFit/>
          </a:bodyPr>
          <a:lstStyle/>
          <a:p>
            <a:pPr fontAlgn="base">
              <a:spcBef>
                <a:spcPct val="0"/>
              </a:spcBef>
              <a:spcAft>
                <a:spcPct val="0"/>
              </a:spcAft>
            </a:pPr>
            <a:r>
              <a:rPr lang="ja-JP" altLang="en-US" sz="2800" dirty="0" smtClean="0">
                <a:solidFill>
                  <a:srgbClr val="000000"/>
                </a:solidFill>
                <a:latin typeface="+mj-ea"/>
                <a:ea typeface="+mj-ea"/>
              </a:rPr>
              <a:t>モデルに含まれていない潜在変数</a:t>
            </a:r>
            <a:endParaRPr lang="en-US" altLang="ja-JP" sz="2800" dirty="0" smtClean="0">
              <a:solidFill>
                <a:srgbClr val="000000"/>
              </a:solidFill>
              <a:latin typeface="+mj-ea"/>
              <a:ea typeface="+mj-ea"/>
            </a:endParaRPr>
          </a:p>
        </p:txBody>
      </p:sp>
      <p:cxnSp>
        <p:nvCxnSpPr>
          <p:cNvPr id="33" name="直線矢印コネクタ 32"/>
          <p:cNvCxnSpPr>
            <a:stCxn id="18" idx="6"/>
            <a:endCxn id="8" idx="1"/>
          </p:cNvCxnSpPr>
          <p:nvPr/>
        </p:nvCxnSpPr>
        <p:spPr bwMode="auto">
          <a:xfrm flipV="1">
            <a:off x="3035759" y="5715211"/>
            <a:ext cx="1440160" cy="18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6" name="直線矢印コネクタ 35"/>
          <p:cNvCxnSpPr>
            <a:stCxn id="18" idx="6"/>
            <a:endCxn id="3" idx="1"/>
          </p:cNvCxnSpPr>
          <p:nvPr/>
        </p:nvCxnSpPr>
        <p:spPr bwMode="auto">
          <a:xfrm flipV="1">
            <a:off x="3035759" y="4923123"/>
            <a:ext cx="1440160" cy="81009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0" name="円/楕円 39"/>
              <p:cNvSpPr/>
              <p:nvPr/>
            </p:nvSpPr>
            <p:spPr bwMode="auto">
              <a:xfrm>
                <a:off x="9444471" y="5373173"/>
                <a:ext cx="1008112" cy="75608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smtClean="0">
                    <a:ln>
                      <a:noFill/>
                    </a:ln>
                    <a:solidFill>
                      <a:schemeClr val="tx1"/>
                    </a:solidFill>
                    <a:effectLst/>
                    <a:ea typeface="ＤＦＧ平成ゴシック体W7" pitchFamily="50" charset="-128"/>
                  </a:rPr>
                  <a:t>誤差</a:t>
                </a:r>
                <a:endParaRPr kumimoji="1" lang="en-US" altLang="ja-JP" sz="1800" b="1" i="0" u="none" strike="noStrike" cap="none" normalizeH="0" baseline="0" dirty="0" smtClean="0">
                  <a:ln>
                    <a:noFill/>
                  </a:ln>
                  <a:solidFill>
                    <a:schemeClr val="tx1"/>
                  </a:solidFill>
                  <a:effectLst/>
                  <a:ea typeface="ＤＦＧ平成ゴシック体W7" pitchFamily="50" charset="-128"/>
                </a:endParaRPr>
              </a:p>
              <a:p>
                <a:pPr marL="0" marR="0" indent="0" algn="l" defTabSz="1303338"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1" lang="en-US" altLang="ja-JP" sz="1800" b="1" i="1" u="none" strike="noStrike" cap="none" normalizeH="0" baseline="0" smtClean="0">
                          <a:ln>
                            <a:noFill/>
                          </a:ln>
                          <a:solidFill>
                            <a:schemeClr val="tx1"/>
                          </a:solidFill>
                          <a:effectLst/>
                          <a:latin typeface="Cambria Math" panose="02040503050406030204" pitchFamily="18" charset="0"/>
                          <a:ea typeface="ＤＦＧ平成ゴシック体W7" pitchFamily="50" charset="-128"/>
                        </a:rPr>
                        <m:t>𝜺</m:t>
                      </m:r>
                    </m:oMath>
                  </m:oMathPara>
                </a14:m>
                <a:endParaRPr kumimoji="1" lang="ja-JP" altLang="en-US" sz="1800" b="1" i="0" u="none" strike="noStrike" cap="none" normalizeH="0" baseline="0" dirty="0" smtClean="0">
                  <a:ln>
                    <a:noFill/>
                  </a:ln>
                  <a:solidFill>
                    <a:schemeClr val="tx1"/>
                  </a:solidFill>
                  <a:effectLst/>
                  <a:ea typeface="ＤＦＧ平成ゴシック体W7" pitchFamily="50" charset="-128"/>
                </a:endParaRPr>
              </a:p>
            </p:txBody>
          </p:sp>
        </mc:Choice>
        <mc:Fallback xmlns="">
          <p:sp>
            <p:nvSpPr>
              <p:cNvPr id="40" name="円/楕円 39"/>
              <p:cNvSpPr>
                <a:spLocks noRot="1" noChangeAspect="1" noMove="1" noResize="1" noEditPoints="1" noAdjustHandles="1" noChangeArrowheads="1" noChangeShapeType="1" noTextEdit="1"/>
              </p:cNvSpPr>
              <p:nvPr/>
            </p:nvSpPr>
            <p:spPr bwMode="auto">
              <a:xfrm>
                <a:off x="9444471" y="5373173"/>
                <a:ext cx="1008112" cy="756084"/>
              </a:xfrm>
              <a:prstGeom prst="ellipse">
                <a:avLst/>
              </a:prstGeom>
              <a:blipFill rotWithShape="0">
                <a:blip r:embed="rId9"/>
                <a:stretch>
                  <a:fillRect/>
                </a:stretch>
              </a:blipFill>
              <a:ln w="9525" cap="flat" cmpd="sng" algn="ctr">
                <a:solidFill>
                  <a:schemeClr val="tx1"/>
                </a:solidFill>
                <a:prstDash val="solid"/>
                <a:round/>
                <a:headEnd type="none" w="med" len="med"/>
                <a:tailEnd type="none" w="med" len="med"/>
              </a:ln>
              <a:effectLst/>
            </p:spPr>
            <p:txBody>
              <a:bodyPr/>
              <a:lstStyle/>
              <a:p>
                <a:r>
                  <a:rPr lang="ja-JP" altLang="en-US">
                    <a:noFill/>
                  </a:rPr>
                  <a:t> </a:t>
                </a:r>
              </a:p>
            </p:txBody>
          </p:sp>
        </mc:Fallback>
      </mc:AlternateContent>
      <p:cxnSp>
        <p:nvCxnSpPr>
          <p:cNvPr id="41" name="直線矢印コネクタ 40"/>
          <p:cNvCxnSpPr>
            <a:stCxn id="40" idx="2"/>
          </p:cNvCxnSpPr>
          <p:nvPr/>
        </p:nvCxnSpPr>
        <p:spPr bwMode="auto">
          <a:xfrm flipH="1">
            <a:off x="8544371" y="5751215"/>
            <a:ext cx="9001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2" name="フリーフォーム 41"/>
          <p:cNvSpPr/>
          <p:nvPr/>
        </p:nvSpPr>
        <p:spPr bwMode="auto">
          <a:xfrm>
            <a:off x="2768252" y="4321388"/>
            <a:ext cx="4809995" cy="1165012"/>
          </a:xfrm>
          <a:custGeom>
            <a:avLst/>
            <a:gdLst>
              <a:gd name="connsiteX0" fmla="*/ 0 w 4809995"/>
              <a:gd name="connsiteY0" fmla="*/ 1114908 h 1165012"/>
              <a:gd name="connsiteX1" fmla="*/ 2304789 w 4809995"/>
              <a:gd name="connsiteY1" fmla="*/ 91 h 1165012"/>
              <a:gd name="connsiteX2" fmla="*/ 4809995 w 4809995"/>
              <a:gd name="connsiteY2" fmla="*/ 1165012 h 1165012"/>
            </a:gdLst>
            <a:ahLst/>
            <a:cxnLst>
              <a:cxn ang="0">
                <a:pos x="connsiteX0" y="connsiteY0"/>
              </a:cxn>
              <a:cxn ang="0">
                <a:pos x="connsiteX1" y="connsiteY1"/>
              </a:cxn>
              <a:cxn ang="0">
                <a:pos x="connsiteX2" y="connsiteY2"/>
              </a:cxn>
            </a:cxnLst>
            <a:rect l="l" t="t" r="r" b="b"/>
            <a:pathLst>
              <a:path w="4809995" h="1165012">
                <a:moveTo>
                  <a:pt x="0" y="1114908"/>
                </a:moveTo>
                <a:cubicBezTo>
                  <a:pt x="751561" y="553324"/>
                  <a:pt x="1503123" y="-8260"/>
                  <a:pt x="2304789" y="91"/>
                </a:cubicBezTo>
                <a:cubicBezTo>
                  <a:pt x="3106455" y="8442"/>
                  <a:pt x="3958225" y="586727"/>
                  <a:pt x="4809995" y="1165012"/>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mc:AlternateContent xmlns:mc="http://schemas.openxmlformats.org/markup-compatibility/2006" xmlns:a14="http://schemas.microsoft.com/office/drawing/2010/main">
        <mc:Choice Requires="a14">
          <p:sp>
            <p:nvSpPr>
              <p:cNvPr id="45" name="正方形/長方形 44"/>
              <p:cNvSpPr/>
              <p:nvPr/>
            </p:nvSpPr>
            <p:spPr bwMode="auto">
              <a:xfrm>
                <a:off x="7104211" y="5481185"/>
                <a:ext cx="1440160"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lang="ja-JP" altLang="en-US" dirty="0" smtClean="0"/>
                  <a:t>価格</a:t>
                </a:r>
                <a14:m>
                  <m:oMath xmlns:m="http://schemas.openxmlformats.org/officeDocument/2006/math">
                    <m:r>
                      <a:rPr lang="en-US" altLang="ja-JP" b="0" i="1" smtClean="0">
                        <a:latin typeface="Cambria Math" panose="02040503050406030204" pitchFamily="18" charset="0"/>
                      </a:rPr>
                      <m:t>𝑌</m:t>
                    </m:r>
                  </m:oMath>
                </a14:m>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mc:Choice>
        <mc:Fallback xmlns="">
          <p:sp>
            <p:nvSpPr>
              <p:cNvPr id="45" name="正方形/長方形 44"/>
              <p:cNvSpPr>
                <a:spLocks noRot="1" noChangeAspect="1" noMove="1" noResize="1" noEditPoints="1" noAdjustHandles="1" noChangeArrowheads="1" noChangeShapeType="1" noTextEdit="1"/>
              </p:cNvSpPr>
              <p:nvPr/>
            </p:nvSpPr>
            <p:spPr bwMode="auto">
              <a:xfrm>
                <a:off x="7104211" y="5481185"/>
                <a:ext cx="1440160" cy="540060"/>
              </a:xfrm>
              <a:prstGeom prst="rect">
                <a:avLst/>
              </a:prstGeom>
              <a:blipFill rotWithShape="0">
                <a:blip r:embed="rId10"/>
                <a:stretch>
                  <a:fillRect l="-5858" t="-10989" b="-5495"/>
                </a:stretch>
              </a:blipFill>
              <a:ln w="9525" cap="flat" cmpd="sng" algn="ctr">
                <a:solidFill>
                  <a:schemeClr val="tx1"/>
                </a:solidFill>
                <a:prstDash val="solid"/>
                <a:round/>
                <a:headEnd type="none" w="med" len="med"/>
                <a:tailEnd type="none" w="med" len="med"/>
              </a:ln>
              <a:effectLst/>
            </p:spPr>
            <p:txBody>
              <a:bodyPr/>
              <a:lstStyle/>
              <a:p>
                <a:r>
                  <a:rPr lang="ja-JP" altLang="en-US">
                    <a:noFill/>
                  </a:rPr>
                  <a:t> </a:t>
                </a:r>
              </a:p>
            </p:txBody>
          </p:sp>
        </mc:Fallback>
      </mc:AlternateContent>
      <p:sp>
        <p:nvSpPr>
          <p:cNvPr id="6" name="フリーフォーム 5"/>
          <p:cNvSpPr/>
          <p:nvPr/>
        </p:nvSpPr>
        <p:spPr bwMode="auto">
          <a:xfrm>
            <a:off x="2705622" y="6037545"/>
            <a:ext cx="1753644" cy="791404"/>
          </a:xfrm>
          <a:custGeom>
            <a:avLst/>
            <a:gdLst>
              <a:gd name="connsiteX0" fmla="*/ 0 w 1753644"/>
              <a:gd name="connsiteY0" fmla="*/ 0 h 791404"/>
              <a:gd name="connsiteX1" fmla="*/ 526093 w 1753644"/>
              <a:gd name="connsiteY1" fmla="*/ 713984 h 791404"/>
              <a:gd name="connsiteX2" fmla="*/ 1753644 w 1753644"/>
              <a:gd name="connsiteY2" fmla="*/ 739036 h 791404"/>
            </a:gdLst>
            <a:ahLst/>
            <a:cxnLst>
              <a:cxn ang="0">
                <a:pos x="connsiteX0" y="connsiteY0"/>
              </a:cxn>
              <a:cxn ang="0">
                <a:pos x="connsiteX1" y="connsiteY1"/>
              </a:cxn>
              <a:cxn ang="0">
                <a:pos x="connsiteX2" y="connsiteY2"/>
              </a:cxn>
            </a:cxnLst>
            <a:rect l="l" t="t" r="r" b="b"/>
            <a:pathLst>
              <a:path w="1753644" h="791404">
                <a:moveTo>
                  <a:pt x="0" y="0"/>
                </a:moveTo>
                <a:cubicBezTo>
                  <a:pt x="116909" y="295405"/>
                  <a:pt x="233819" y="590811"/>
                  <a:pt x="526093" y="713984"/>
                </a:cubicBezTo>
                <a:cubicBezTo>
                  <a:pt x="818367" y="837157"/>
                  <a:pt x="1286005" y="788096"/>
                  <a:pt x="1753644" y="739036"/>
                </a:cubicBezTo>
              </a:path>
            </a:pathLst>
          </a:cu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317084600"/>
      </p:ext>
    </p:extLst>
  </p:cSld>
  <p:clrMapOvr>
    <a:masterClrMapping/>
  </p:clrMapOvr>
  <mc:AlternateContent xmlns:mc="http://schemas.openxmlformats.org/markup-compatibility/2006" xmlns:p14="http://schemas.microsoft.com/office/powerpoint/2010/main">
    <mc:Choice Requires="p14">
      <p:transition spd="slow" p14:dur="2000" advTm="69294"/>
    </mc:Choice>
    <mc:Fallback xmlns="">
      <p:transition spd="slow" advTm="69294"/>
    </mc:Fallback>
  </mc:AlternateContent>
  <p:timing>
    <p:tnLst>
      <p:par>
        <p:cTn id="1" dur="indefinite" restart="never" nodeType="tmRoot"/>
      </p:par>
    </p:tnLst>
  </p:timing>
  <p:extLst mod="1">
    <p:ext uri="{3A86A75C-4F4B-4683-9AE1-C65F6400EC91}">
      <p14:laserTraceLst xmlns:p14="http://schemas.microsoft.com/office/powerpoint/2010/main">
        <p14:tracePtLst>
          <p14:tracePt t="3170" x="10407650" y="7131050"/>
          <p14:tracePt t="3176" x="10398125" y="7150100"/>
          <p14:tracePt t="3182" x="10390188" y="7167563"/>
          <p14:tracePt t="3196" x="10353675" y="7204075"/>
          <p14:tracePt t="3213" x="10307638" y="7248525"/>
          <p14:tracePt t="3229" x="10199688" y="7277100"/>
          <p14:tracePt t="3245" x="10036175" y="7339013"/>
          <p14:tracePt t="3279" x="9439275" y="7448550"/>
          <p14:tracePt t="3313" x="8869363" y="7421563"/>
          <p14:tracePt t="3363" x="8353425" y="6905625"/>
          <p14:tracePt t="3379" x="8308975" y="6732588"/>
          <p14:tracePt t="3381" x="8280400" y="6642100"/>
          <p14:tracePt t="3395" x="8235950" y="6434138"/>
          <p14:tracePt t="3412" x="8189913" y="6154738"/>
          <p14:tracePt t="3429" x="8135938" y="5665788"/>
          <p14:tracePt t="3445" x="8118475" y="5357813"/>
          <p14:tracePt t="3462" x="8181975" y="5130800"/>
          <p14:tracePt t="3479" x="8362950" y="4941888"/>
          <p14:tracePt t="3495" x="8624888" y="4887913"/>
          <p14:tracePt t="3512" x="9131300" y="4941888"/>
          <p14:tracePt t="3529" x="9421813" y="4949825"/>
          <p14:tracePt t="3545" x="9747250" y="4949825"/>
          <p14:tracePt t="3547" x="9910763" y="4914900"/>
          <p14:tracePt t="3562" x="10190163" y="4814888"/>
          <p14:tracePt t="3579" x="10498138" y="4697413"/>
          <p14:tracePt t="3581" x="10588625" y="4651375"/>
          <p14:tracePt t="3595" x="10725150" y="4651375"/>
          <p14:tracePt t="3612" x="10852150" y="4670425"/>
          <p14:tracePt t="3628" x="11068050" y="4741863"/>
          <p14:tracePt t="3645" x="11177588" y="4795838"/>
          <p14:tracePt t="3662" x="11249025" y="4824413"/>
          <p14:tracePt t="3679" x="11368088" y="4878388"/>
          <p14:tracePt t="3695" x="11458575" y="4932363"/>
          <p14:tracePt t="3712" x="11791950" y="5276850"/>
          <p14:tracePt t="3729" x="12072938" y="5746750"/>
          <p14:tracePt t="3745" x="12236450" y="6154738"/>
          <p14:tracePt t="3762" x="12290425" y="6335713"/>
          <p14:tracePt t="3779" x="12317413" y="6416675"/>
          <p14:tracePt t="3781" x="12326938" y="6453188"/>
          <p14:tracePt t="3795" x="12336463" y="6524625"/>
          <p14:tracePt t="3812" x="12336463" y="6624638"/>
          <p14:tracePt t="3828" x="12326938" y="6859588"/>
          <p14:tracePt t="3845" x="12290425" y="7086600"/>
          <p14:tracePt t="3862" x="12145963" y="7466013"/>
          <p14:tracePt t="3879" x="12028488" y="7656513"/>
          <p14:tracePt t="3895" x="11928475" y="7791450"/>
          <p14:tracePt t="3897" x="11874500" y="7837488"/>
          <p14:tracePt t="3912" x="11784013" y="7927975"/>
          <p14:tracePt t="3929" x="11701463" y="7964488"/>
          <p14:tracePt t="3945" x="11520488" y="8027988"/>
          <p14:tracePt t="3962" x="11285538" y="8054975"/>
          <p14:tracePt t="3978" x="10796588" y="8072438"/>
          <p14:tracePt t="3995" x="10490200" y="8035925"/>
          <p14:tracePt t="4012" x="10226675" y="7974013"/>
          <p14:tracePt t="4013" x="10109200" y="7937500"/>
          <p14:tracePt t="4028" x="9955213" y="7854950"/>
          <p14:tracePt t="4045" x="9720263" y="7720013"/>
          <p14:tracePt t="4062" x="9429750" y="7448550"/>
          <p14:tracePt t="4079" x="9248775" y="7177088"/>
          <p14:tracePt t="4095" x="9050338" y="6778625"/>
          <p14:tracePt t="4112" x="8977313" y="6624638"/>
          <p14:tracePt t="4128" x="8959850" y="6588125"/>
          <p14:tracePt t="4130" x="8959850" y="6580188"/>
          <p14:tracePt t="4145" x="8959850" y="6543675"/>
          <p14:tracePt t="4162" x="8959850" y="6507163"/>
          <p14:tracePt t="4164" x="8969375" y="6480175"/>
          <p14:tracePt t="4179" x="9005888" y="6389688"/>
          <p14:tracePt t="4195" x="9123363" y="6145213"/>
          <p14:tracePt t="4212" x="9304338" y="5827713"/>
          <p14:tracePt t="4228" x="9502775" y="5673725"/>
          <p14:tracePt t="4245" x="9720263" y="5556250"/>
          <p14:tracePt t="4247" x="9847263" y="5529263"/>
          <p14:tracePt t="4262" x="10091738" y="5438775"/>
          <p14:tracePt t="4278" x="10461625" y="5330825"/>
          <p14:tracePt t="4295" x="11041063" y="5203825"/>
          <p14:tracePt t="4312" x="11368088" y="5194300"/>
          <p14:tracePt t="4330" x="11657013" y="5276850"/>
          <p14:tracePt t="4345" x="11747500" y="5340350"/>
          <p14:tracePt t="4362" x="11837988" y="5384800"/>
          <p14:tracePt t="4363" x="11882438" y="5421313"/>
          <p14:tracePt t="4378" x="11945938" y="5465763"/>
          <p14:tracePt t="4395" x="12045950" y="5556250"/>
          <p14:tracePt t="4412" x="12182475" y="5746750"/>
          <p14:tracePt t="4428" x="12263438" y="5891213"/>
          <p14:tracePt t="4445" x="12344400" y="6108700"/>
          <p14:tracePt t="4462" x="12353925" y="6262688"/>
          <p14:tracePt t="4478" x="12344400" y="6480175"/>
          <p14:tracePt t="4495" x="12253913" y="6796088"/>
          <p14:tracePt t="4512" x="12172950" y="6977063"/>
          <p14:tracePt t="4528" x="11891963" y="7385050"/>
          <p14:tracePt t="4545" x="11674475" y="7639050"/>
          <p14:tracePt t="4563" x="11485563" y="7827963"/>
          <p14:tracePt t="4578" x="11376025" y="7900988"/>
          <p14:tracePt t="4595" x="11222038" y="7945438"/>
          <p14:tracePt t="4598" x="11114088" y="7945438"/>
          <p14:tracePt t="4612" x="10833100" y="7918450"/>
          <p14:tracePt t="4628" x="10480675" y="7773988"/>
          <p14:tracePt t="4645" x="9937750" y="7466013"/>
          <p14:tracePt t="4662" x="9683750" y="7240588"/>
          <p14:tracePt t="4679" x="9331325" y="6751638"/>
          <p14:tracePt t="4695" x="9167813" y="6461125"/>
          <p14:tracePt t="4711" x="9023350" y="6199188"/>
          <p14:tracePt t="4713" x="8959850" y="6045200"/>
          <p14:tracePt t="4728" x="8859838" y="5729288"/>
          <p14:tracePt t="4745" x="8815388" y="5457825"/>
          <p14:tracePt t="4762" x="8832850" y="5176838"/>
          <p14:tracePt t="4778" x="8886825" y="5005388"/>
          <p14:tracePt t="4795" x="9005888" y="4878388"/>
          <p14:tracePt t="4812" x="9104313" y="4824413"/>
          <p14:tracePt t="4828" x="9277350" y="4787900"/>
          <p14:tracePt t="4830" x="9402763" y="4768850"/>
          <p14:tracePt t="4845" x="9729788" y="4778375"/>
          <p14:tracePt t="4862" x="10190163" y="4941888"/>
          <p14:tracePt t="4878" x="10733088" y="5303838"/>
          <p14:tracePt t="4895" x="10914063" y="5475288"/>
          <p14:tracePt t="4911" x="11087100" y="5683250"/>
          <p14:tracePt t="4928" x="11285538" y="5991225"/>
          <p14:tracePt t="4945" x="11403013" y="6172200"/>
          <p14:tracePt t="4948" x="11439525" y="6253163"/>
          <p14:tracePt t="4962" x="11493500" y="6380163"/>
          <p14:tracePt t="4978" x="11512550" y="6461125"/>
          <p14:tracePt t="4995" x="11512550" y="6634163"/>
          <p14:tracePt t="5012" x="11403013" y="6878638"/>
          <p14:tracePt t="5028" x="11104563" y="7348538"/>
          <p14:tracePt t="5045" x="10852150" y="7593013"/>
          <p14:tracePt t="5062" x="10615613" y="7764463"/>
          <p14:tracePt t="5078" x="10326688" y="7864475"/>
          <p14:tracePt t="5095" x="10126663" y="7874000"/>
          <p14:tracePt t="5111" x="9847263" y="7827963"/>
          <p14:tracePt t="5128" x="9666288" y="7764463"/>
          <p14:tracePt t="5145" x="9475788" y="7639050"/>
          <p14:tracePt t="5162" x="9394825" y="7575550"/>
          <p14:tracePt t="5178" x="9339263" y="7512050"/>
          <p14:tracePt t="5179" x="9321800" y="7466013"/>
          <p14:tracePt t="5196" x="9267825" y="7394575"/>
          <p14:tracePt t="5211" x="9240838" y="7321550"/>
          <p14:tracePt t="5228" x="9186863" y="7177088"/>
          <p14:tracePt t="5245" x="9150350" y="7067550"/>
          <p14:tracePt t="5262" x="9131300" y="6969125"/>
          <p14:tracePt t="5278" x="9131300" y="6878638"/>
          <p14:tracePt t="5295" x="9131300" y="6761163"/>
          <p14:tracePt t="5296" x="9158288" y="6678613"/>
          <p14:tracePt t="5311" x="9204325" y="6580188"/>
          <p14:tracePt t="5328" x="9277350" y="6453188"/>
          <p14:tracePt t="5345" x="9512300" y="6145213"/>
          <p14:tracePt t="5361" x="9820275" y="5819775"/>
          <p14:tracePt t="5378" x="10145713" y="5565775"/>
          <p14:tracePt t="5380" x="10280650" y="5502275"/>
          <p14:tracePt t="5394" x="10461625" y="5475288"/>
          <p14:tracePt t="5411" x="10625138" y="5529263"/>
          <p14:tracePt t="5414" x="10688638" y="5602288"/>
          <p14:tracePt t="5430" x="10860088" y="5837238"/>
          <p14:tracePt t="5445" x="11033125" y="6226175"/>
          <p14:tracePt t="5461" x="11077575" y="6651625"/>
          <p14:tracePt t="5479" x="11060113" y="6832600"/>
          <p14:tracePt t="5482" x="11033125" y="6915150"/>
          <p14:tracePt t="5495" x="10969625" y="7059613"/>
          <p14:tracePt t="5511" x="10887075" y="7140575"/>
          <p14:tracePt t="5529" x="10769600" y="7258050"/>
          <p14:tracePt t="5531" x="10698163" y="7321550"/>
          <p14:tracePt t="5544" x="10552113" y="7412038"/>
          <p14:tracePt t="5561" x="10398125" y="7475538"/>
          <p14:tracePt t="5578" x="10217150" y="7539038"/>
          <p14:tracePt t="5594" x="10155238" y="7548563"/>
          <p14:tracePt t="5613" x="10082213" y="7548563"/>
          <p14:tracePt t="5628" x="9991725" y="7502525"/>
          <p14:tracePt t="5645" x="9883775" y="7429500"/>
          <p14:tracePt t="5647" x="9801225" y="7348538"/>
          <p14:tracePt t="5661" x="9620250" y="7096125"/>
          <p14:tracePt t="5678" x="9512300" y="6915150"/>
          <p14:tracePt t="5803" x="0" y="0"/>
        </p14:tracePtLst>
        <p14:tracePtLst>
          <p14:tracePt t="21800" x="4733925" y="6524625"/>
          <p14:tracePt t="21806" x="4733925" y="6543675"/>
          <p14:tracePt t="21813" x="4714875" y="6570663"/>
          <p14:tracePt t="21820" x="4706938" y="6597650"/>
          <p14:tracePt t="21837" x="4643438" y="6678613"/>
          <p14:tracePt t="21853" x="4308475" y="6942138"/>
          <p14:tracePt t="21870" x="3873500" y="7231063"/>
          <p14:tracePt t="21888" x="3494088" y="7466013"/>
          <p14:tracePt t="21920" x="3222625" y="7539038"/>
          <p14:tracePt t="21925" x="3159125" y="7556500"/>
          <p14:tracePt t="21954" x="2905125" y="7529513"/>
          <p14:tracePt t="21956" x="2851150" y="7502525"/>
          <p14:tracePt t="21987" x="2714625" y="7458075"/>
          <p14:tracePt t="22003" x="2679700" y="7439025"/>
          <p14:tracePt t="22020" x="2670175" y="7429500"/>
          <p14:tracePt t="22218" x="2624138" y="7429500"/>
          <p14:tracePt t="22224" x="2497138" y="7429500"/>
          <p14:tracePt t="22232" x="2298700" y="7421563"/>
          <p14:tracePt t="22238" x="1946275" y="7304088"/>
          <p14:tracePt t="22255" x="1366838" y="7067550"/>
          <p14:tracePt t="22272" x="1022350" y="6878638"/>
          <p14:tracePt t="22288" x="868363" y="6769100"/>
          <p14:tracePt t="22322" x="633413" y="6507163"/>
          <p14:tracePt t="22355" x="560388" y="6380163"/>
          <p14:tracePt t="22390" x="552450" y="6316663"/>
          <p14:tracePt t="22405" x="588963" y="6272213"/>
          <p14:tracePt t="22422" x="623888" y="6235700"/>
          <p14:tracePt t="22438" x="706438" y="6189663"/>
          <p14:tracePt t="22455" x="769938" y="6181725"/>
          <p14:tracePt t="22471" x="985838" y="6208713"/>
          <p14:tracePt t="22488" x="1222375" y="6389688"/>
          <p14:tracePt t="22505" x="1474788" y="6805613"/>
          <p14:tracePt t="22521" x="1511300" y="7032625"/>
          <p14:tracePt t="22538" x="1484313" y="7221538"/>
          <p14:tracePt t="22540" x="1466850" y="7267575"/>
          <p14:tracePt t="22556" x="1420813" y="7339013"/>
          <p14:tracePt t="22572" x="1339850" y="7394575"/>
          <p14:tracePt t="22588" x="1230313" y="7448550"/>
          <p14:tracePt t="22605" x="1131888" y="7458075"/>
          <p14:tracePt t="22622" x="995363" y="7458075"/>
          <p14:tracePt t="22638" x="931863" y="7421563"/>
          <p14:tracePt t="22655" x="868363" y="7385050"/>
          <p14:tracePt t="22656" x="841375" y="7358063"/>
          <p14:tracePt t="22671" x="769938" y="7258050"/>
          <p14:tracePt t="22689" x="714375" y="7140575"/>
          <p14:tracePt t="22690" x="696913" y="7077075"/>
          <p14:tracePt t="22706" x="669925" y="6977063"/>
          <p14:tracePt t="22721" x="669925" y="6842125"/>
          <p14:tracePt t="22739" x="760413" y="6551613"/>
          <p14:tracePt t="22755" x="823913" y="6399213"/>
          <p14:tracePt t="22772" x="887413" y="6308725"/>
          <p14:tracePt t="22788" x="950913" y="6226175"/>
          <p14:tracePt t="22804" x="995363" y="6208713"/>
          <p14:tracePt t="22822" x="1076325" y="6208713"/>
          <p14:tracePt t="22838" x="1212850" y="6308725"/>
          <p14:tracePt t="22842" x="1285875" y="6407150"/>
          <p14:tracePt t="22855" x="1384300" y="6670675"/>
          <p14:tracePt t="22871" x="1420813" y="6859588"/>
          <p14:tracePt t="22889" x="1420813" y="7013575"/>
          <p14:tracePt t="22890" x="1420813" y="7067550"/>
          <p14:tracePt t="22905" x="1403350" y="7131050"/>
          <p14:tracePt t="22921" x="1376363" y="7177088"/>
          <p14:tracePt t="22938" x="1339850" y="7213600"/>
          <p14:tracePt t="22956" x="1303338" y="7221538"/>
          <p14:tracePt t="22973" x="1230313" y="7204075"/>
          <p14:tracePt t="22988" x="1112838" y="7096125"/>
          <p14:tracePt t="23006" x="1014413" y="6986588"/>
          <p14:tracePt t="23008" x="977900" y="6942138"/>
          <p14:tracePt t="23021" x="950913" y="6878638"/>
          <p14:tracePt t="23038" x="931863" y="6832600"/>
          <p14:tracePt t="23054" x="914400" y="6742113"/>
          <p14:tracePt t="23071" x="923925" y="6678613"/>
          <p14:tracePt t="23089" x="950913" y="6607175"/>
          <p14:tracePt t="23105" x="995363" y="6551613"/>
          <p14:tracePt t="23122" x="1049338" y="6534150"/>
          <p14:tracePt t="23125" x="1068388" y="6524625"/>
          <p14:tracePt t="23138" x="1139825" y="6534150"/>
          <p14:tracePt t="23155" x="1230313" y="6597650"/>
          <p14:tracePt t="23171" x="1376363" y="6823075"/>
          <p14:tracePt t="23188" x="1411288" y="6977063"/>
          <p14:tracePt t="23205" x="1420813" y="7059613"/>
          <p14:tracePt t="23208" x="1420813" y="7096125"/>
          <p14:tracePt t="23221" x="1420813" y="7167563"/>
          <p14:tracePt t="23238" x="1393825" y="7221538"/>
          <p14:tracePt t="23255" x="1357313" y="7277100"/>
          <p14:tracePt t="23271" x="1320800" y="7294563"/>
          <p14:tracePt t="23288" x="1239838" y="7304088"/>
          <p14:tracePt t="23305" x="1195388" y="7304088"/>
          <p14:tracePt t="23321" x="1131888" y="7258050"/>
          <p14:tracePt t="23324" x="1104900" y="7231063"/>
          <p14:tracePt t="23338" x="1014413" y="7086600"/>
          <p14:tracePt t="23355" x="941388" y="6923088"/>
          <p14:tracePt t="23356" x="931863" y="6832600"/>
          <p14:tracePt t="23371" x="923925" y="6661150"/>
          <p14:tracePt t="23389" x="923925" y="6570663"/>
          <p14:tracePt t="23392" x="923925" y="6543675"/>
          <p14:tracePt t="23404" x="950913" y="6470650"/>
          <p14:tracePt t="23421" x="1004888" y="6416675"/>
          <p14:tracePt t="23438" x="1041400" y="6380163"/>
          <p14:tracePt t="23455" x="1104900" y="6362700"/>
          <p14:tracePt t="23471" x="1158875" y="6362700"/>
          <p14:tracePt t="23474" x="1185863" y="6370638"/>
          <p14:tracePt t="23488" x="1249363" y="6407150"/>
          <p14:tracePt t="23504" x="1293813" y="6489700"/>
          <p14:tracePt t="23522" x="1330325" y="6642100"/>
          <p14:tracePt t="23538" x="1330325" y="6742113"/>
          <p14:tracePt t="23554" x="1320800" y="6823075"/>
          <p14:tracePt t="23556" x="1312863" y="6869113"/>
          <p14:tracePt t="23572" x="1257300" y="6915150"/>
          <p14:tracePt t="23589" x="1212850" y="6959600"/>
          <p14:tracePt t="23604" x="1122363" y="6977063"/>
          <p14:tracePt t="23621" x="1058863" y="6977063"/>
          <p14:tracePt t="23638" x="995363" y="6959600"/>
          <p14:tracePt t="23654" x="968375" y="6950075"/>
          <p14:tracePt t="23671" x="941388" y="6915150"/>
          <p14:tracePt t="23672" x="923925" y="6896100"/>
          <p14:tracePt t="23688" x="904875" y="6805613"/>
          <p14:tracePt t="23704" x="904875" y="6678613"/>
          <p14:tracePt t="23722" x="914400" y="6507163"/>
          <p14:tracePt t="23738" x="950913" y="6416675"/>
          <p14:tracePt t="23754" x="995363" y="6362700"/>
          <p14:tracePt t="23772" x="1022350" y="6335713"/>
          <p14:tracePt t="23788" x="1068388" y="6326188"/>
          <p14:tracePt t="23804" x="1203325" y="6399213"/>
          <p14:tracePt t="23822" x="1347788" y="6634163"/>
          <p14:tracePt t="23823" x="1376363" y="6742113"/>
          <p14:tracePt t="23838" x="1411288" y="6859588"/>
          <p14:tracePt t="23854" x="1411288" y="6932613"/>
          <p14:tracePt t="23873" x="1411288" y="6986588"/>
          <p14:tracePt t="23889" x="1403350" y="7013575"/>
          <p14:tracePt t="23906" x="1376363" y="7040563"/>
          <p14:tracePt t="23908" x="1366838" y="7059613"/>
          <p14:tracePt t="23921" x="1320800" y="7067550"/>
          <p14:tracePt t="23938" x="1285875" y="7077075"/>
          <p14:tracePt t="23954" x="1239838" y="7086600"/>
          <p14:tracePt t="23971" x="1230313" y="7086600"/>
          <p14:tracePt t="23988" x="1166813" y="7032625"/>
          <p14:tracePt t="24004" x="1122363" y="6896100"/>
          <p14:tracePt t="24021" x="1076325" y="6651625"/>
          <p14:tracePt t="24038" x="1076325" y="6343650"/>
          <p14:tracePt t="24054" x="1085850" y="6272213"/>
          <p14:tracePt t="24071" x="1122363" y="6218238"/>
          <p14:tracePt t="24088" x="1139825" y="6189663"/>
          <p14:tracePt t="24104" x="1185863" y="6172200"/>
          <p14:tracePt t="24121" x="1222375" y="6172200"/>
          <p14:tracePt t="24138" x="1249363" y="6172200"/>
          <p14:tracePt t="24140" x="1276350" y="6172200"/>
          <p14:tracePt t="24154" x="1312863" y="6218238"/>
          <p14:tracePt t="24171" x="1330325" y="6262688"/>
          <p14:tracePt t="24187" x="1347788" y="6326188"/>
          <p14:tracePt t="24204" x="1347788" y="6362700"/>
          <p14:tracePt t="24221" x="1347788" y="6416675"/>
          <p14:tracePt t="24237" x="1339850" y="6453188"/>
          <p14:tracePt t="24254" x="1330325" y="6480175"/>
          <p14:tracePt t="24271" x="1293813" y="6516688"/>
          <p14:tracePt t="24287" x="1266825" y="6524625"/>
          <p14:tracePt t="24304" x="1203325" y="6543675"/>
          <p14:tracePt t="24321" x="1166813" y="6543675"/>
          <p14:tracePt t="24338" x="1131888" y="6543675"/>
          <p14:tracePt t="24355" x="1104900" y="6543675"/>
          <p14:tracePt t="24371" x="1068388" y="6507163"/>
          <p14:tracePt t="24375" x="1049338" y="6489700"/>
          <p14:tracePt t="24388" x="995363" y="6416675"/>
          <p14:tracePt t="24405" x="968375" y="6316663"/>
          <p14:tracePt t="24421" x="958850" y="6172200"/>
          <p14:tracePt t="24437" x="968375" y="6099175"/>
          <p14:tracePt t="24454" x="1004888" y="6064250"/>
          <p14:tracePt t="24471" x="1076325" y="6027738"/>
          <p14:tracePt t="24488" x="1139825" y="6027738"/>
          <p14:tracePt t="24504" x="1230313" y="6072188"/>
          <p14:tracePt t="24521" x="1312863" y="6172200"/>
          <p14:tracePt t="24524" x="1347788" y="6235700"/>
          <p14:tracePt t="24538" x="1403350" y="6380163"/>
          <p14:tracePt t="24554" x="1430338" y="6516688"/>
          <p14:tracePt t="24571" x="1430338" y="6597650"/>
          <p14:tracePt t="24572" x="1430338" y="6634163"/>
          <p14:tracePt t="24588" x="1420813" y="6678613"/>
          <p14:tracePt t="24604" x="1403350" y="6724650"/>
          <p14:tracePt t="24621" x="1384300" y="6742113"/>
          <p14:tracePt t="24638" x="1366838" y="6751638"/>
          <p14:tracePt t="24654" x="1330325" y="6761163"/>
          <p14:tracePt t="24671" x="1285875" y="6742113"/>
          <p14:tracePt t="24687" x="1239838" y="6678613"/>
          <p14:tracePt t="24690" x="1203325" y="6634163"/>
          <p14:tracePt t="24704" x="1085850" y="6416675"/>
          <p14:tracePt t="24721" x="1014413" y="6154738"/>
          <p14:tracePt t="24738" x="1004888" y="5981700"/>
          <p14:tracePt t="24754" x="1004888" y="5946775"/>
          <p14:tracePt t="24771" x="1014413" y="5891213"/>
          <p14:tracePt t="24787" x="1049338" y="5864225"/>
          <p14:tracePt t="24805" x="1068388" y="5837238"/>
          <p14:tracePt t="24821" x="1085850" y="5827713"/>
          <p14:tracePt t="24838" x="1112838" y="5827713"/>
          <p14:tracePt t="24840" x="1131888" y="5827713"/>
          <p14:tracePt t="24854" x="1185863" y="5918200"/>
          <p14:tracePt t="24871" x="1266825" y="6135688"/>
          <p14:tracePt t="24889" x="1312863" y="6416675"/>
          <p14:tracePt t="24904" x="1320800" y="6497638"/>
          <p14:tracePt t="24921" x="1320800" y="6580188"/>
          <p14:tracePt t="24937" x="1312863" y="6670675"/>
          <p14:tracePt t="24955" x="1303338" y="6705600"/>
          <p14:tracePt t="24959" x="1276350" y="6724650"/>
          <p14:tracePt t="24971" x="1249363" y="6761163"/>
          <p14:tracePt t="24988" x="1212850" y="6796088"/>
          <p14:tracePt t="25004" x="1139825" y="6805613"/>
          <p14:tracePt t="25021" x="1068388" y="6805613"/>
          <p14:tracePt t="25037" x="958850" y="6697663"/>
          <p14:tracePt t="25041" x="887413" y="6588125"/>
          <p14:tracePt t="25054" x="760413" y="6289675"/>
          <p14:tracePt t="25071" x="733425" y="6027738"/>
          <p14:tracePt t="25088" x="750888" y="5764213"/>
          <p14:tracePt t="25104" x="769938" y="5673725"/>
          <p14:tracePt t="25121" x="814388" y="5638800"/>
          <p14:tracePt t="25137" x="841375" y="5629275"/>
          <p14:tracePt t="25154" x="895350" y="5629275"/>
          <p14:tracePt t="25156" x="941388" y="5638800"/>
          <p14:tracePt t="25171" x="1085850" y="5756275"/>
          <p14:tracePt t="25187" x="1266825" y="5981700"/>
          <p14:tracePt t="25204" x="1357313" y="6199188"/>
          <p14:tracePt t="25221" x="1366838" y="6280150"/>
          <p14:tracePt t="25238" x="1366838" y="6416675"/>
          <p14:tracePt t="25254" x="1339850" y="6497638"/>
          <p14:tracePt t="25271" x="1303338" y="6580188"/>
          <p14:tracePt t="25287" x="1239838" y="6642100"/>
          <p14:tracePt t="25304" x="1195388" y="6661150"/>
          <p14:tracePt t="25321" x="1095375" y="6670675"/>
          <p14:tracePt t="25337" x="985838" y="6615113"/>
          <p14:tracePt t="25354" x="796925" y="6426200"/>
          <p14:tracePt t="25371" x="723900" y="6280150"/>
          <p14:tracePt t="25387" x="679450" y="6127750"/>
          <p14:tracePt t="25389" x="679450" y="6072188"/>
          <p14:tracePt t="25404" x="679450" y="5973763"/>
          <p14:tracePt t="25421" x="679450" y="5910263"/>
          <p14:tracePt t="25437" x="733425" y="5819775"/>
          <p14:tracePt t="25454" x="769938" y="5783263"/>
          <p14:tracePt t="25471" x="841375" y="5764213"/>
          <p14:tracePt t="25487" x="887413" y="5764213"/>
          <p14:tracePt t="25504" x="958850" y="5810250"/>
          <p14:tracePt t="25505" x="995363" y="5854700"/>
          <p14:tracePt t="25521" x="1068388" y="5964238"/>
          <p14:tracePt t="25537" x="1104900" y="6091238"/>
          <p14:tracePt t="25554" x="1112838" y="6245225"/>
          <p14:tracePt t="25571" x="1112838" y="6299200"/>
          <p14:tracePt t="25587" x="1085850" y="6370638"/>
          <p14:tracePt t="25604" x="1058863" y="6407150"/>
          <p14:tracePt t="25621" x="1014413" y="6453188"/>
          <p14:tracePt t="25622" x="995363" y="6461125"/>
          <p14:tracePt t="25637" x="958850" y="6489700"/>
          <p14:tracePt t="25654" x="923925" y="6507163"/>
          <p14:tracePt t="25670" x="887413" y="6507163"/>
          <p14:tracePt t="25687" x="868363" y="6507163"/>
          <p14:tracePt t="25704" x="823913" y="6434138"/>
          <p14:tracePt t="25720" x="804863" y="6272213"/>
          <p14:tracePt t="25739" x="823913" y="6081713"/>
          <p14:tracePt t="25739" x="850900" y="6018213"/>
          <p14:tracePt t="25754" x="887413" y="5918200"/>
          <p14:tracePt t="25771" x="923925" y="5854700"/>
          <p14:tracePt t="25787" x="968375" y="5819775"/>
          <p14:tracePt t="25804" x="1022350" y="5810250"/>
          <p14:tracePt t="25821" x="1131888" y="5891213"/>
          <p14:tracePt t="25838" x="1239838" y="6091238"/>
          <p14:tracePt t="25854" x="1293813" y="6299200"/>
          <p14:tracePt t="25870" x="1312863" y="6470650"/>
          <p14:tracePt t="25888" x="1285875" y="6551613"/>
          <p14:tracePt t="25890" x="1276350" y="6588125"/>
          <p14:tracePt t="25904" x="1249363" y="6634163"/>
          <p14:tracePt t="25920" x="1212850" y="6670675"/>
          <p14:tracePt t="25937" x="1166813" y="6688138"/>
          <p14:tracePt t="25954" x="1131888" y="6688138"/>
          <p14:tracePt t="25970" x="1085850" y="6688138"/>
          <p14:tracePt t="25987" x="1031875" y="6642100"/>
          <p14:tracePt t="26004" x="985838" y="6607175"/>
          <p14:tracePt t="26021" x="968375" y="6461125"/>
          <p14:tracePt t="26037" x="985838" y="6289675"/>
          <p14:tracePt t="26054" x="1014413" y="6162675"/>
          <p14:tracePt t="26055" x="1022350" y="6099175"/>
          <p14:tracePt t="26071" x="1049338" y="6037263"/>
          <p14:tracePt t="26087" x="1076325" y="5991225"/>
          <p14:tracePt t="26104" x="1112838" y="5964238"/>
          <p14:tracePt t="26120" x="1139825" y="5954713"/>
          <p14:tracePt t="26137" x="1222375" y="6018213"/>
          <p14:tracePt t="26154" x="1266825" y="6145213"/>
          <p14:tracePt t="26172" x="1320800" y="6343650"/>
          <p14:tracePt t="26187" x="1320800" y="6416675"/>
          <p14:tracePt t="26204" x="1320800" y="6489700"/>
          <p14:tracePt t="26206" x="1320800" y="6516688"/>
          <p14:tracePt t="26220" x="1312863" y="6580188"/>
          <p14:tracePt t="26237" x="1285875" y="6624638"/>
          <p14:tracePt t="26253" x="1257300" y="6678613"/>
          <p14:tracePt t="26271" x="1239838" y="6705600"/>
          <p14:tracePt t="26287" x="1222375" y="6724650"/>
          <p14:tracePt t="26304" x="1185863" y="6732588"/>
          <p14:tracePt t="26323" x="1131888" y="6732588"/>
          <p14:tracePt t="26337" x="1076325" y="6688138"/>
          <p14:tracePt t="26353" x="1014413" y="6634163"/>
          <p14:tracePt t="26356" x="985838" y="6597650"/>
          <p14:tracePt t="26370" x="950913" y="6524625"/>
          <p14:tracePt t="26387" x="923925" y="6497638"/>
          <p14:tracePt t="26403" x="914400" y="6470650"/>
          <p14:tracePt t="26405" x="914400" y="6461125"/>
          <p14:tracePt t="26420" x="904875" y="6443663"/>
          <p14:tracePt t="26437" x="904875" y="6434138"/>
          <p14:tracePt t="26439" x="904875" y="6426200"/>
          <p14:tracePt t="26453" x="904875" y="6416675"/>
          <p14:tracePt t="26470" x="904875" y="6407150"/>
          <p14:tracePt t="26493" x="904875" y="6399213"/>
          <p14:tracePt t="26556" x="904875" y="6389688"/>
          <p14:tracePt t="26625" x="904875" y="6380163"/>
          <p14:tracePt t="27207" x="0" y="0"/>
        </p14:tracePtLst>
        <p14:tracePtLst>
          <p14:tracePt t="36651" x="2335213" y="7756525"/>
          <p14:tracePt t="36656" x="2335213" y="7800975"/>
          <p14:tracePt t="36663" x="2344738" y="7837488"/>
          <p14:tracePt t="36680" x="2362200" y="7927975"/>
          <p14:tracePt t="36697" x="2371725" y="7991475"/>
          <p14:tracePt t="36713" x="2371725" y="8035925"/>
          <p14:tracePt t="36730" x="2371725" y="8091488"/>
          <p14:tracePt t="36747" x="2371725" y="8118475"/>
          <p14:tracePt t="36780" x="2362200" y="8189913"/>
          <p14:tracePt t="36813" x="2298700" y="8262938"/>
          <p14:tracePt t="36846" x="2108200" y="8343900"/>
          <p14:tracePt t="36863" x="2036763" y="8380413"/>
          <p14:tracePt t="36880" x="1954213" y="8389938"/>
          <p14:tracePt t="36897" x="1863725" y="8397875"/>
          <p14:tracePt t="36914" x="1828800" y="8397875"/>
          <p14:tracePt t="36930" x="1801813" y="8397875"/>
          <p14:tracePt t="36947" x="1782763" y="8397875"/>
          <p14:tracePt t="36964" x="1755775" y="8326438"/>
          <p14:tracePt t="36980" x="1674813" y="7593013"/>
          <p14:tracePt t="36997" x="1674813" y="6524625"/>
          <p14:tracePt t="36998" x="1682750" y="6299200"/>
          <p14:tracePt t="37013" x="1728788" y="6037263"/>
          <p14:tracePt t="37030" x="1765300" y="5937250"/>
          <p14:tracePt t="37047" x="1809750" y="5883275"/>
          <p14:tracePt t="37063" x="1846263" y="5873750"/>
          <p14:tracePt t="37080" x="1927225" y="5883275"/>
          <p14:tracePt t="37097" x="2017713" y="5927725"/>
          <p14:tracePt t="37113" x="2198688" y="6064250"/>
          <p14:tracePt t="37130" x="2543175" y="6534150"/>
          <p14:tracePt t="37147" x="2697163" y="6815138"/>
          <p14:tracePt t="37149" x="2724150" y="6915150"/>
          <p14:tracePt t="37163" x="2760663" y="7067550"/>
          <p14:tracePt t="37180" x="2770188" y="7150100"/>
          <p14:tracePt t="37197" x="2770188" y="7221538"/>
          <p14:tracePt t="37213" x="2770188" y="7277100"/>
          <p14:tracePt t="37230" x="2751138" y="7321550"/>
          <p14:tracePt t="37232" x="2741613" y="7348538"/>
          <p14:tracePt t="37247" x="2670175" y="7439025"/>
          <p14:tracePt t="37263" x="2587625" y="7519988"/>
          <p14:tracePt t="37280" x="2435225" y="7639050"/>
          <p14:tracePt t="37297" x="2325688" y="7666038"/>
          <p14:tracePt t="37314" x="2225675" y="7673975"/>
          <p14:tracePt t="37330" x="2181225" y="7673975"/>
          <p14:tracePt t="37347" x="2117725" y="7639050"/>
          <p14:tracePt t="37350" x="2090738" y="7602538"/>
          <p14:tracePt t="37363" x="2000250" y="7358063"/>
          <p14:tracePt t="37380" x="1946275" y="6977063"/>
          <p14:tracePt t="37397" x="1990725" y="6697663"/>
          <p14:tracePt t="37413" x="2017713" y="6634163"/>
          <p14:tracePt t="37430" x="2054225" y="6588125"/>
          <p14:tracePt t="37446" x="2090738" y="6561138"/>
          <p14:tracePt t="37463" x="2127250" y="6551613"/>
          <p14:tracePt t="37480" x="2190750" y="6551613"/>
          <p14:tracePt t="37496" x="2254250" y="6607175"/>
          <p14:tracePt t="37513" x="2389188" y="6878638"/>
          <p14:tracePt t="37530" x="2435225" y="7140575"/>
          <p14:tracePt t="37547" x="2425700" y="7402513"/>
          <p14:tracePt t="37563" x="2406650" y="7458075"/>
          <p14:tracePt t="37580" x="2389188" y="7493000"/>
          <p14:tracePt t="37581" x="2379663" y="7512050"/>
          <p14:tracePt t="37597" x="2352675" y="7548563"/>
          <p14:tracePt t="37613" x="2308225" y="7575550"/>
          <p14:tracePt t="37630" x="2262188" y="7583488"/>
          <p14:tracePt t="37647" x="2235200" y="7593013"/>
          <p14:tracePt t="37663" x="2208213" y="7593013"/>
          <p14:tracePt t="37680" x="2181225" y="7583488"/>
          <p14:tracePt t="37697" x="2163763" y="7575550"/>
          <p14:tracePt t="37713" x="2144713" y="7529513"/>
          <p14:tracePt t="37730" x="2135188" y="7475538"/>
          <p14:tracePt t="37746" x="2144713" y="7321550"/>
          <p14:tracePt t="37763" x="2181225" y="7194550"/>
          <p14:tracePt t="37781" x="2235200" y="7050088"/>
          <p14:tracePt t="37797" x="2262188" y="6986588"/>
          <p14:tracePt t="37813" x="2308225" y="6942138"/>
          <p14:tracePt t="37816" x="2325688" y="6932613"/>
          <p14:tracePt t="37830" x="2352675" y="6905625"/>
          <p14:tracePt t="37846" x="2398713" y="6896100"/>
          <p14:tracePt t="37863" x="2479675" y="6905625"/>
          <p14:tracePt t="37881" x="2579688" y="7032625"/>
          <p14:tracePt t="37897" x="2687638" y="7358063"/>
          <p14:tracePt t="37913" x="2679700" y="7539038"/>
          <p14:tracePt t="37930" x="2616200" y="7729538"/>
          <p14:tracePt t="37931" x="2587625" y="7827963"/>
          <p14:tracePt t="37946" x="2525713" y="7937500"/>
          <p14:tracePt t="37963" x="2497138" y="7981950"/>
          <p14:tracePt t="37981" x="2470150" y="8027988"/>
          <p14:tracePt t="37996" x="2462213" y="8035925"/>
          <p14:tracePt t="38013" x="2443163" y="8054975"/>
          <p14:tracePt t="38014" x="2435225" y="8054975"/>
          <p14:tracePt t="38035" x="2425700" y="8054975"/>
          <p14:tracePt t="38046" x="2416175" y="8054975"/>
          <p14:tracePt t="38063" x="2398713" y="8045450"/>
          <p14:tracePt t="38080" x="2371725" y="7981950"/>
          <p14:tracePt t="38096" x="2316163" y="7837488"/>
          <p14:tracePt t="38113" x="2289175" y="7756525"/>
          <p14:tracePt t="38129" x="2262188" y="7693025"/>
          <p14:tracePt t="38146" x="2254250" y="7602538"/>
          <p14:tracePt t="38163" x="2262188" y="7458075"/>
          <p14:tracePt t="38165" x="2271713" y="7348538"/>
          <p14:tracePt t="38180" x="2316163" y="7177088"/>
          <p14:tracePt t="38196" x="2352675" y="7104063"/>
          <p14:tracePt t="38213" x="2389188" y="7050088"/>
          <p14:tracePt t="38230" x="2416175" y="7050088"/>
          <p14:tracePt t="38247" x="2462213" y="7059613"/>
          <p14:tracePt t="38263" x="2497138" y="7104063"/>
          <p14:tracePt t="38280" x="2516188" y="7177088"/>
          <p14:tracePt t="38296" x="2552700" y="7304088"/>
          <p14:tracePt t="38313" x="2552700" y="7358063"/>
          <p14:tracePt t="38329" x="2552700" y="7402513"/>
          <p14:tracePt t="38346" x="2552700" y="7421563"/>
          <p14:tracePt t="38363" x="2552700" y="7448550"/>
          <p14:tracePt t="38473" x="0" y="0"/>
        </p14:tracePtLst>
        <p14:tracePtLst>
          <p14:tracePt t="44331" x="2489200" y="8851900"/>
          <p14:tracePt t="44364" x="2479675" y="8851900"/>
          <p14:tracePt t="44379" x="2470150" y="8851900"/>
          <p14:tracePt t="44400" x="2462213" y="8851900"/>
          <p14:tracePt t="44407" x="2452688" y="8851900"/>
          <p14:tracePt t="44421" x="2443163" y="8851900"/>
          <p14:tracePt t="44443" x="2435225" y="8851900"/>
          <p14:tracePt t="44455" x="2425700" y="8851900"/>
          <p14:tracePt t="44488" x="2371725" y="8851900"/>
          <p14:tracePt t="44505" x="2308225" y="8851900"/>
          <p14:tracePt t="44522" x="2217738" y="8823325"/>
          <p14:tracePt t="44538" x="2144713" y="8788400"/>
          <p14:tracePt t="44555" x="2063750" y="8759825"/>
          <p14:tracePt t="44556" x="2017713" y="8724900"/>
          <p14:tracePt t="44571" x="1900238" y="8634413"/>
          <p14:tracePt t="44588" x="1782763" y="8497888"/>
          <p14:tracePt t="44605" x="1638300" y="8272463"/>
          <p14:tracePt t="44622" x="1574800" y="8135938"/>
          <p14:tracePt t="44638" x="1493838" y="8008938"/>
          <p14:tracePt t="44640" x="1466850" y="7927975"/>
          <p14:tracePt t="44655" x="1393825" y="7800975"/>
          <p14:tracePt t="44672" x="1320800" y="7693025"/>
          <p14:tracePt t="44688" x="1230313" y="7583488"/>
          <p14:tracePt t="44705" x="1185863" y="7548563"/>
          <p14:tracePt t="44721" x="1149350" y="7519988"/>
          <p14:tracePt t="44738" x="1131888" y="7519988"/>
          <p14:tracePt t="44755" x="1104900" y="7512050"/>
          <p14:tracePt t="44772" x="1076325" y="7512050"/>
          <p14:tracePt t="44788" x="1058863" y="7512050"/>
          <p14:tracePt t="44792" x="1041400" y="7512050"/>
          <p14:tracePt t="44805" x="1031875" y="7512050"/>
          <p14:tracePt t="44822" x="1004888" y="7512050"/>
          <p14:tracePt t="44838" x="977900" y="7512050"/>
          <p14:tracePt t="44859" x="968375" y="7512050"/>
          <p14:tracePt t="44872" x="958850" y="7512050"/>
          <p14:tracePt t="44888" x="950913" y="7512050"/>
          <p14:tracePt t="44905" x="941388" y="7512050"/>
          <p14:tracePt t="44922" x="931863" y="7512050"/>
          <p14:tracePt t="45031" x="931863" y="7519988"/>
          <p14:tracePt t="45044" x="941388" y="7529513"/>
          <p14:tracePt t="45052" x="950913" y="7529513"/>
          <p14:tracePt t="45058" x="958850" y="7539038"/>
          <p14:tracePt t="45073" x="977900" y="7548563"/>
          <p14:tracePt t="45088" x="995363" y="7556500"/>
          <p14:tracePt t="45105" x="1031875" y="7575550"/>
          <p14:tracePt t="45107" x="1068388" y="7583488"/>
          <p14:tracePt t="45121" x="1139825" y="7602538"/>
          <p14:tracePt t="45138" x="1203325" y="7610475"/>
          <p14:tracePt t="45155" x="1293813" y="7620000"/>
          <p14:tracePt t="45171" x="1339850" y="7620000"/>
          <p14:tracePt t="45188" x="1420813" y="7620000"/>
          <p14:tracePt t="45205" x="1501775" y="7639050"/>
          <p14:tracePt t="45222" x="1638300" y="7646988"/>
          <p14:tracePt t="45238" x="1909763" y="7673975"/>
          <p14:tracePt t="45255" x="2027238" y="7673975"/>
          <p14:tracePt t="45271" x="2127250" y="7673975"/>
          <p14:tracePt t="45288" x="2208213" y="7673975"/>
          <p14:tracePt t="45304" x="2316163" y="7673975"/>
          <p14:tracePt t="45321" x="2406650" y="7673975"/>
          <p14:tracePt t="45338" x="2489200" y="7673975"/>
          <p14:tracePt t="45339" x="2516188" y="7673975"/>
          <p14:tracePt t="45355" x="2606675" y="7673975"/>
          <p14:tracePt t="45371" x="2670175" y="7673975"/>
          <p14:tracePt t="45388" x="2770188" y="7683500"/>
          <p14:tracePt t="45405" x="2832100" y="7683500"/>
          <p14:tracePt t="45422" x="2905125" y="7683500"/>
          <p14:tracePt t="45438" x="2941638" y="7683500"/>
          <p14:tracePt t="45455" x="2968625" y="7683500"/>
          <p14:tracePt t="45471" x="2995613" y="7683500"/>
          <p14:tracePt t="45488" x="3013075" y="7683500"/>
          <p14:tracePt t="45505" x="3022600" y="7683500"/>
          <p14:tracePt t="45521" x="3041650" y="7683500"/>
          <p14:tracePt t="45538" x="3049588" y="7683500"/>
          <p14:tracePt t="45555" x="3059113" y="7683500"/>
          <p14:tracePt t="45571" x="3068638" y="7683500"/>
          <p14:tracePt t="45711" x="0" y="0"/>
        </p14:tracePtLst>
        <p14:tracePtLst>
          <p14:tracePt t="46226" x="3502025" y="6416675"/>
          <p14:tracePt t="46261" x="3502025" y="6426200"/>
          <p14:tracePt t="46274" x="3502025" y="6434138"/>
          <p14:tracePt t="46287" x="3502025" y="6443663"/>
          <p14:tracePt t="46294" x="3502025" y="6453188"/>
          <p14:tracePt t="46311" x="3502025" y="6470650"/>
          <p14:tracePt t="46327" x="3502025" y="6516688"/>
          <p14:tracePt t="46329" x="3502025" y="6543675"/>
          <p14:tracePt t="46361" x="3511550" y="6670675"/>
          <p14:tracePt t="46364" x="3511550" y="6697663"/>
          <p14:tracePt t="46394" x="3521075" y="6815138"/>
          <p14:tracePt t="46444" x="3575050" y="7096125"/>
          <p14:tracePt t="46446" x="3575050" y="7123113"/>
          <p14:tracePt t="46460" x="3584575" y="7177088"/>
          <p14:tracePt t="46477" x="3584575" y="7194550"/>
          <p14:tracePt t="46493" x="3592513" y="7248525"/>
          <p14:tracePt t="46510" x="3592513" y="7285038"/>
          <p14:tracePt t="46527" x="3611563" y="7348538"/>
          <p14:tracePt t="46544" x="3619500" y="7385050"/>
          <p14:tracePt t="46560" x="3619500" y="7421563"/>
          <p14:tracePt t="46562" x="3619500" y="7429500"/>
          <p14:tracePt t="46577" x="3619500" y="7458075"/>
          <p14:tracePt t="46594" x="3619500" y="7466013"/>
          <p14:tracePt t="46596" x="3619500" y="7485063"/>
          <p14:tracePt t="46611" x="3619500" y="7512050"/>
          <p14:tracePt t="46627" x="3619500" y="7539038"/>
          <p14:tracePt t="46643" x="3619500" y="7575550"/>
          <p14:tracePt t="46660" x="3629025" y="7610475"/>
          <p14:tracePt t="46677" x="3629025" y="7639050"/>
          <p14:tracePt t="46694" x="3629025" y="7666038"/>
          <p14:tracePt t="46710" x="3629025" y="7683500"/>
          <p14:tracePt t="46727" x="3638550" y="7729538"/>
          <p14:tracePt t="46743" x="3648075" y="7737475"/>
          <p14:tracePt t="46760" x="3648075" y="7773988"/>
          <p14:tracePt t="46777" x="3648075" y="7783513"/>
          <p14:tracePt t="46793" x="3648075" y="7791450"/>
          <p14:tracePt t="46810" x="3648075" y="7820025"/>
          <p14:tracePt t="46832" x="3648075" y="7827963"/>
          <p14:tracePt t="46845" x="3648075" y="7837488"/>
          <p14:tracePt t="46878" x="3648075" y="7847013"/>
          <p14:tracePt t="48018" x="3638550" y="7854950"/>
          <p14:tracePt t="48024" x="3629025" y="7864475"/>
          <p14:tracePt t="48031" x="3619500" y="7864475"/>
          <p14:tracePt t="48040" x="3602038" y="7864475"/>
          <p14:tracePt t="48057" x="3538538" y="7883525"/>
          <p14:tracePt t="48060" x="3511550" y="7891463"/>
          <p14:tracePt t="48073" x="3438525" y="7918450"/>
          <p14:tracePt t="48090" x="3367088" y="7927975"/>
          <p14:tracePt t="48094" x="3340100" y="7937500"/>
          <p14:tracePt t="48123" x="3213100" y="7954963"/>
          <p14:tracePt t="48156" x="3086100" y="7974013"/>
          <p14:tracePt t="48190" x="3005138" y="7991475"/>
          <p14:tracePt t="48206" x="2978150" y="7991475"/>
          <p14:tracePt t="48223" x="2951163" y="7991475"/>
          <p14:tracePt t="48239" x="2922588" y="7991475"/>
          <p14:tracePt t="48256" x="2914650" y="7991475"/>
          <p14:tracePt t="48272" x="2878138" y="7981950"/>
          <p14:tracePt t="48289" x="2851150" y="7974013"/>
          <p14:tracePt t="48291" x="2841625" y="7964488"/>
          <p14:tracePt t="48306" x="2832100" y="7945438"/>
          <p14:tracePt t="48322" x="2805113" y="7918450"/>
          <p14:tracePt t="48340" x="2778125" y="7900988"/>
          <p14:tracePt t="48356" x="2770188" y="7883525"/>
          <p14:tracePt t="48373" x="2760663" y="7864475"/>
          <p14:tracePt t="48374" x="2751138" y="7847013"/>
          <p14:tracePt t="48390" x="2741613" y="7837488"/>
          <p14:tracePt t="48406" x="2733675" y="7810500"/>
          <p14:tracePt t="48423" x="2733675" y="7764463"/>
          <p14:tracePt t="48440" x="2733675" y="7747000"/>
          <p14:tracePt t="48458" x="2770188" y="7666038"/>
          <p14:tracePt t="48472" x="2814638" y="7593013"/>
          <p14:tracePt t="48489" x="2860675" y="7519988"/>
          <p14:tracePt t="48506" x="2941638" y="7429500"/>
          <p14:tracePt t="48523" x="2986088" y="7367588"/>
          <p14:tracePt t="48524" x="3013075" y="7348538"/>
          <p14:tracePt t="48539" x="3068638" y="7294563"/>
          <p14:tracePt t="48556" x="3132138" y="7267575"/>
          <p14:tracePt t="48573" x="3213100" y="7231063"/>
          <p14:tracePt t="48589" x="3257550" y="7221538"/>
          <p14:tracePt t="48606" x="3284538" y="7221538"/>
          <p14:tracePt t="48622" x="3321050" y="7221538"/>
          <p14:tracePt t="48641" x="3357563" y="7221538"/>
          <p14:tracePt t="48641" x="3375025" y="7221538"/>
          <p14:tracePt t="48656" x="3421063" y="7231063"/>
          <p14:tracePt t="48672" x="3475038" y="7258050"/>
          <p14:tracePt t="48690" x="3548063" y="7285038"/>
          <p14:tracePt t="48706" x="3592513" y="7312025"/>
          <p14:tracePt t="48723" x="3629025" y="7339013"/>
          <p14:tracePt t="48724" x="3638550" y="7348538"/>
          <p14:tracePt t="48739" x="3648075" y="7367588"/>
          <p14:tracePt t="48756" x="3675063" y="7385050"/>
          <p14:tracePt t="48759" x="3683000" y="7385050"/>
          <p14:tracePt t="48772" x="3702050" y="7394575"/>
          <p14:tracePt t="48789" x="3709988" y="7402513"/>
          <p14:tracePt t="48808" x="3719513" y="7429500"/>
          <p14:tracePt t="48823" x="3729038" y="7448550"/>
          <p14:tracePt t="48839" x="3738563" y="7458075"/>
          <p14:tracePt t="48856" x="3746500" y="7493000"/>
          <p14:tracePt t="48873" x="3756025" y="7529513"/>
          <p14:tracePt t="48890" x="3756025" y="7566025"/>
          <p14:tracePt t="48906" x="3756025" y="7602538"/>
          <p14:tracePt t="48924" x="3738563" y="7673975"/>
          <p14:tracePt t="48939" x="3702050" y="7747000"/>
          <p14:tracePt t="48956" x="3675063" y="7800975"/>
          <p14:tracePt t="48957" x="3665538" y="7837488"/>
          <p14:tracePt t="48973" x="3638550" y="7864475"/>
          <p14:tracePt t="48990" x="3619500" y="7891463"/>
          <p14:tracePt t="49006" x="3592513" y="7918450"/>
          <p14:tracePt t="49024" x="3575050" y="7927975"/>
          <p14:tracePt t="49026" x="3557588" y="7937500"/>
          <p14:tracePt t="49040" x="3538538" y="7945438"/>
          <p14:tracePt t="49056" x="3502025" y="7954963"/>
          <p14:tracePt t="49074" x="3484563" y="7954963"/>
          <p14:tracePt t="49074" x="3465513" y="7954963"/>
          <p14:tracePt t="49089" x="3457575" y="7954963"/>
          <p14:tracePt t="49106" x="3421063" y="7954963"/>
          <p14:tracePt t="49123" x="3375025" y="7954963"/>
          <p14:tracePt t="49139" x="3357563" y="7954963"/>
          <p14:tracePt t="49156" x="3294063" y="7927975"/>
          <p14:tracePt t="49174" x="3276600" y="7918450"/>
          <p14:tracePt t="49190" x="3257550" y="7900988"/>
          <p14:tracePt t="49206" x="3230563" y="7900988"/>
          <p14:tracePt t="49222" x="3222625" y="7891463"/>
          <p14:tracePt t="49239" x="3213100" y="7883525"/>
          <p14:tracePt t="49256" x="3203575" y="7864475"/>
          <p14:tracePt t="49272" x="3194050" y="7837488"/>
          <p14:tracePt t="49289" x="3167063" y="7729538"/>
          <p14:tracePt t="49306" x="3140075" y="7656513"/>
          <p14:tracePt t="49308" x="3140075" y="7639050"/>
          <p14:tracePt t="49322" x="3132138" y="7602538"/>
          <p14:tracePt t="49339" x="3132138" y="7556500"/>
          <p14:tracePt t="49356" x="3159125" y="7502525"/>
          <p14:tracePt t="49373" x="3194050" y="7466013"/>
          <p14:tracePt t="49390" x="3249613" y="7421563"/>
          <p14:tracePt t="49406" x="3276600" y="7412038"/>
          <p14:tracePt t="49423" x="3294063" y="7402513"/>
          <p14:tracePt t="49441" x="3321050" y="7402513"/>
          <p14:tracePt t="49445" x="3340100" y="7402513"/>
          <p14:tracePt t="49456" x="3348038" y="7402513"/>
          <p14:tracePt t="49472" x="3394075" y="7421563"/>
          <p14:tracePt t="49489" x="3411538" y="7429500"/>
          <p14:tracePt t="49506" x="3430588" y="7448550"/>
          <p14:tracePt t="49507" x="3430588" y="7458075"/>
          <p14:tracePt t="49522" x="3448050" y="7466013"/>
          <p14:tracePt t="49539" x="3457575" y="7493000"/>
          <p14:tracePt t="49540" x="3457575" y="7502525"/>
          <p14:tracePt t="49558" x="3465513" y="7529513"/>
          <p14:tracePt t="49572" x="3475038" y="7566025"/>
          <p14:tracePt t="49589" x="3475038" y="7610475"/>
          <p14:tracePt t="49607" x="3475038" y="7666038"/>
          <p14:tracePt t="49622" x="3457575" y="7700963"/>
          <p14:tracePt t="49639" x="3430588" y="7756525"/>
          <p14:tracePt t="49656" x="3403600" y="7791450"/>
          <p14:tracePt t="49672" x="3348038" y="7827963"/>
          <p14:tracePt t="49689" x="3294063" y="7854950"/>
          <p14:tracePt t="49706" x="3240088" y="7874000"/>
          <p14:tracePt t="49722" x="3203575" y="7883525"/>
          <p14:tracePt t="49739" x="3167063" y="7891463"/>
          <p14:tracePt t="49741" x="3149600" y="7891463"/>
          <p14:tracePt t="49756" x="3113088" y="7891463"/>
          <p14:tracePt t="49772" x="3076575" y="7883525"/>
          <p14:tracePt t="49789" x="3049588" y="7864475"/>
          <p14:tracePt t="49806" x="3032125" y="7847013"/>
          <p14:tracePt t="49822" x="3005138" y="7827963"/>
          <p14:tracePt t="49839" x="2995613" y="7827963"/>
          <p14:tracePt t="49856" x="2995613" y="7820025"/>
          <p14:tracePt t="49872" x="2978150" y="7773988"/>
          <p14:tracePt t="49889" x="2968625" y="7729538"/>
          <p14:tracePt t="49905" x="2968625" y="7666038"/>
          <p14:tracePt t="49922" x="2968625" y="7639050"/>
          <p14:tracePt t="49940" x="2968625" y="7602538"/>
          <p14:tracePt t="49956" x="2978150" y="7583488"/>
          <p14:tracePt t="49972" x="3005138" y="7566025"/>
          <p14:tracePt t="49989" x="3049588" y="7539038"/>
          <p14:tracePt t="50006" x="3076575" y="7529513"/>
          <p14:tracePt t="50022" x="3113088" y="7512050"/>
          <p14:tracePt t="50039" x="3140075" y="7512050"/>
          <p14:tracePt t="50056" x="3194050" y="7512050"/>
          <p14:tracePt t="50072" x="3222625" y="7529513"/>
          <p14:tracePt t="50089" x="3249613" y="7556500"/>
          <p14:tracePt t="50106" x="3267075" y="7583488"/>
          <p14:tracePt t="50122" x="3284538" y="7602538"/>
          <p14:tracePt t="50126" x="3294063" y="7610475"/>
          <p14:tracePt t="50140" x="3303588" y="7639050"/>
          <p14:tracePt t="50156" x="3303588" y="7656513"/>
          <p14:tracePt t="50172" x="3313113" y="7693025"/>
          <p14:tracePt t="50189" x="3313113" y="7729538"/>
          <p14:tracePt t="50206" x="3313113" y="7756525"/>
          <p14:tracePt t="50207" x="3303588" y="7773988"/>
          <p14:tracePt t="50222" x="3284538" y="7810500"/>
          <p14:tracePt t="50239" x="3267075" y="7827963"/>
          <p14:tracePt t="50255" x="3230563" y="7854950"/>
          <p14:tracePt t="50272" x="3203575" y="7864475"/>
          <p14:tracePt t="50289" x="3159125" y="7874000"/>
          <p14:tracePt t="50305" x="3132138" y="7874000"/>
          <p14:tracePt t="50322" x="3095625" y="7854950"/>
          <p14:tracePt t="50323" x="3068638" y="7827963"/>
          <p14:tracePt t="50339" x="3013075" y="7764463"/>
          <p14:tracePt t="50356" x="2951163" y="7639050"/>
          <p14:tracePt t="50358" x="2922588" y="7539038"/>
          <p14:tracePt t="50372" x="2887663" y="7367588"/>
          <p14:tracePt t="50389" x="2887663" y="7258050"/>
          <p14:tracePt t="50406" x="2905125" y="7140575"/>
          <p14:tracePt t="50423" x="2932113" y="7096125"/>
          <p14:tracePt t="50440" x="2951163" y="7077075"/>
          <p14:tracePt t="50443" x="2959100" y="7067550"/>
          <p14:tracePt t="50456" x="2986088" y="7059613"/>
          <p14:tracePt t="50472" x="3005138" y="7059613"/>
          <p14:tracePt t="50489" x="3049588" y="7077075"/>
          <p14:tracePt t="50505" x="3086100" y="7104063"/>
          <p14:tracePt t="50523" x="3159125" y="7186613"/>
          <p14:tracePt t="50539" x="3203575" y="7248525"/>
          <p14:tracePt t="50555" x="3222625" y="7294563"/>
          <p14:tracePt t="50557" x="3230563" y="7331075"/>
          <p14:tracePt t="50572" x="3240088" y="7348538"/>
          <p14:tracePt t="50589" x="3249613" y="7385050"/>
          <p14:tracePt t="50605" x="3249613" y="7439025"/>
          <p14:tracePt t="50622" x="3249613" y="7475538"/>
          <p14:tracePt t="50639" x="3240088" y="7539038"/>
          <p14:tracePt t="50655" x="3222625" y="7566025"/>
          <p14:tracePt t="50672" x="3203575" y="7593013"/>
          <p14:tracePt t="50689" x="3149600" y="7602538"/>
          <p14:tracePt t="50705" x="3103563" y="7593013"/>
          <p14:tracePt t="50722" x="3022600" y="7529513"/>
          <p14:tracePt t="50739" x="2995613" y="7502525"/>
          <p14:tracePt t="50743" x="2986088" y="7493000"/>
          <p14:tracePt t="50756" x="2978150" y="7475538"/>
          <p14:tracePt t="50772" x="2968625" y="7475538"/>
          <p14:tracePt t="50789" x="2959100" y="7458075"/>
          <p14:tracePt t="50805" x="2951163" y="7429500"/>
          <p14:tracePt t="50823" x="2951163" y="7412038"/>
          <p14:tracePt t="50839" x="2959100" y="7375525"/>
          <p14:tracePt t="50855" x="2959100" y="7358063"/>
          <p14:tracePt t="50872" x="2995613" y="7348538"/>
          <p14:tracePt t="50889" x="3013075" y="7339013"/>
          <p14:tracePt t="50905" x="3032125" y="7339013"/>
          <p14:tracePt t="50907" x="3041650" y="7339013"/>
          <p14:tracePt t="50922" x="3068638" y="7339013"/>
          <p14:tracePt t="50939" x="3103563" y="7358063"/>
          <p14:tracePt t="50956" x="3149600" y="7394575"/>
          <p14:tracePt t="50972" x="3159125" y="7412038"/>
          <p14:tracePt t="50989" x="3176588" y="7458075"/>
          <p14:tracePt t="51005" x="3186113" y="7493000"/>
          <p14:tracePt t="51022" x="3186113" y="7519988"/>
          <p14:tracePt t="51039" x="3186113" y="7548563"/>
          <p14:tracePt t="51055" x="3186113" y="7575550"/>
          <p14:tracePt t="51072" x="3186113" y="7593013"/>
          <p14:tracePt t="51089" x="3176588" y="7602538"/>
          <p14:tracePt t="51106" x="3167063" y="7610475"/>
          <p14:tracePt t="51122" x="3159125" y="7620000"/>
          <p14:tracePt t="51139" x="3149600" y="7620000"/>
          <p14:tracePt t="51168" x="3140075" y="7620000"/>
          <p14:tracePt t="51182" x="3132138" y="7620000"/>
          <p14:tracePt t="51202" x="3122613" y="7620000"/>
          <p14:tracePt t="51216" x="3113088" y="7620000"/>
          <p14:tracePt t="51230" x="3103563" y="7620000"/>
          <p14:tracePt t="52714" x="0" y="0"/>
        </p14:tracePtLst>
        <p14:tracePtLst>
          <p14:tracePt t="53909" x="1158875" y="7874000"/>
          <p14:tracePt t="54574" x="1166813" y="7874000"/>
          <p14:tracePt t="54590" x="1166813" y="7883525"/>
          <p14:tracePt t="54593" x="1176338" y="7883525"/>
          <p14:tracePt t="54608" x="1185863" y="7891463"/>
          <p14:tracePt t="54624" x="1212850" y="7900988"/>
          <p14:tracePt t="54640" x="1230313" y="7910513"/>
          <p14:tracePt t="54642" x="1239838" y="7910513"/>
          <p14:tracePt t="54657" x="1257300" y="7910513"/>
          <p14:tracePt t="54690" x="1312863" y="7927975"/>
          <p14:tracePt t="54724" x="1403350" y="7945438"/>
          <p14:tracePt t="54757" x="1474788" y="7964488"/>
          <p14:tracePt t="54760" x="1493838" y="7964488"/>
          <p14:tracePt t="54774" x="1520825" y="7974013"/>
          <p14:tracePt t="54790" x="1538288" y="7981950"/>
          <p14:tracePt t="54807" x="1574800" y="7981950"/>
          <p14:tracePt t="54823" x="1638300" y="7991475"/>
          <p14:tracePt t="54840" x="1701800" y="7991475"/>
          <p14:tracePt t="54857" x="1819275" y="8008938"/>
          <p14:tracePt t="54873" x="1873250" y="8008938"/>
          <p14:tracePt t="54875" x="1919288" y="8018463"/>
          <p14:tracePt t="54890" x="1982788" y="8035925"/>
          <p14:tracePt t="54907" x="2044700" y="8035925"/>
          <p14:tracePt t="54923" x="2135188" y="8054975"/>
          <p14:tracePt t="54940" x="2198688" y="8064500"/>
          <p14:tracePt t="54957" x="2262188" y="8072438"/>
          <p14:tracePt t="54958" x="2289175" y="8072438"/>
          <p14:tracePt t="54973" x="2362200" y="8081963"/>
          <p14:tracePt t="54990" x="2416175" y="8091488"/>
          <p14:tracePt t="55007" x="2470150" y="8099425"/>
          <p14:tracePt t="55023" x="2497138" y="8108950"/>
          <p14:tracePt t="55040" x="2533650" y="8118475"/>
          <p14:tracePt t="55057" x="2543175" y="8118475"/>
          <p14:tracePt t="55074" x="2560638" y="8118475"/>
          <p14:tracePt t="55090" x="2579688" y="8118475"/>
          <p14:tracePt t="55107" x="2587625" y="8118475"/>
          <p14:tracePt t="55123" x="2597150" y="8118475"/>
          <p14:tracePt t="55206" x="2597150" y="8126413"/>
          <p14:tracePt t="55295" x="0" y="0"/>
        </p14:tracePtLst>
        <p14:tracePtLst>
          <p14:tracePt t="55764" x="2470150" y="7050088"/>
          <p14:tracePt t="55783" x="2470150" y="7059613"/>
          <p14:tracePt t="55797" x="2462213" y="7067550"/>
          <p14:tracePt t="55818" x="2462213" y="7077075"/>
          <p14:tracePt t="55831" x="2462213" y="7086600"/>
          <p14:tracePt t="55845" x="2462213" y="7096125"/>
          <p14:tracePt t="55852" x="2462213" y="7113588"/>
          <p14:tracePt t="55873" x="2462213" y="7140575"/>
          <p14:tracePt t="55923" x="2479675" y="7248525"/>
          <p14:tracePt t="55940" x="2506663" y="7331075"/>
          <p14:tracePt t="55957" x="2525713" y="7385050"/>
          <p14:tracePt t="55975" x="2533650" y="7448550"/>
          <p14:tracePt t="55978" x="2543175" y="7466013"/>
          <p14:tracePt t="55990" x="2552700" y="7529513"/>
          <p14:tracePt t="56007" x="2560638" y="7556500"/>
          <p14:tracePt t="56023" x="2560638" y="7602538"/>
          <p14:tracePt t="56040" x="2570163" y="7639050"/>
          <p14:tracePt t="56057" x="2570163" y="7683500"/>
          <p14:tracePt t="56073" x="2570163" y="7693025"/>
          <p14:tracePt t="56090" x="2570163" y="7720013"/>
          <p14:tracePt t="56092" x="2579688" y="7737475"/>
          <p14:tracePt t="56107" x="2579688" y="7764463"/>
          <p14:tracePt t="56123" x="2579688" y="7783513"/>
          <p14:tracePt t="56140" x="2579688" y="7820025"/>
          <p14:tracePt t="56157" x="2579688" y="7827963"/>
          <p14:tracePt t="56175" x="2587625" y="7847013"/>
          <p14:tracePt t="56190" x="2587625" y="7891463"/>
          <p14:tracePt t="56206" x="2597150" y="7918450"/>
          <p14:tracePt t="56223" x="2606675" y="7954963"/>
          <p14:tracePt t="56240" x="2606675" y="7964488"/>
          <p14:tracePt t="56256" x="2606675" y="7991475"/>
          <p14:tracePt t="56273" x="2606675" y="8001000"/>
          <p14:tracePt t="56290" x="2606675" y="8008938"/>
          <p14:tracePt t="56306" x="2606675" y="8018463"/>
          <p14:tracePt t="56595" x="2597150" y="8035925"/>
          <p14:tracePt t="56600" x="2597150" y="8045450"/>
          <p14:tracePt t="56606" x="2579688" y="8054975"/>
          <p14:tracePt t="56623" x="2552700" y="8081963"/>
          <p14:tracePt t="56640" x="2497138" y="8118475"/>
          <p14:tracePt t="56656" x="2452688" y="8135938"/>
          <p14:tracePt t="56673" x="2416175" y="8154988"/>
          <p14:tracePt t="56674" x="2398713" y="8162925"/>
          <p14:tracePt t="56706" x="2344738" y="8162925"/>
          <p14:tracePt t="56740" x="2308225" y="8181975"/>
          <p14:tracePt t="56773" x="2281238" y="8181975"/>
          <p14:tracePt t="56790" x="2271713" y="8181975"/>
          <p14:tracePt t="56806" x="2271713" y="8172450"/>
          <p14:tracePt t="56823" x="2262188" y="8172450"/>
          <p14:tracePt t="56839" x="2254250" y="8145463"/>
          <p14:tracePt t="56856" x="2244725" y="8108950"/>
          <p14:tracePt t="56873" x="2225675" y="8054975"/>
          <p14:tracePt t="56890" x="2225675" y="7981950"/>
          <p14:tracePt t="56906" x="2225675" y="7927975"/>
          <p14:tracePt t="56908" x="2225675" y="7900988"/>
          <p14:tracePt t="56923" x="2225675" y="7847013"/>
          <p14:tracePt t="56940" x="2244725" y="7810500"/>
          <p14:tracePt t="56956" x="2289175" y="7773988"/>
          <p14:tracePt t="56973" x="2316163" y="7756525"/>
          <p14:tracePt t="56989" x="2362200" y="7747000"/>
          <p14:tracePt t="56991" x="2371725" y="7747000"/>
          <p14:tracePt t="57007" x="2406650" y="7747000"/>
          <p14:tracePt t="57025" x="2452688" y="7764463"/>
          <p14:tracePt t="57027" x="2470150" y="7791450"/>
          <p14:tracePt t="57040" x="2525713" y="7827963"/>
          <p14:tracePt t="57056" x="2543175" y="7854950"/>
          <p14:tracePt t="57058" x="2543175" y="7874000"/>
          <p14:tracePt t="57073" x="2552700" y="7891463"/>
          <p14:tracePt t="57090" x="2560638" y="7900988"/>
          <p14:tracePt t="57106" x="2570163" y="7918450"/>
          <p14:tracePt t="57123" x="2579688" y="7937500"/>
          <p14:tracePt t="57140" x="2579688" y="7954963"/>
          <p14:tracePt t="57142" x="2579688" y="7974013"/>
          <p14:tracePt t="57156" x="2570163" y="8008938"/>
          <p14:tracePt t="57173" x="2552700" y="8045450"/>
          <p14:tracePt t="57190" x="2525713" y="8108950"/>
          <p14:tracePt t="57206" x="2506663" y="8135938"/>
          <p14:tracePt t="57223" x="2479675" y="8145463"/>
          <p14:tracePt t="57240" x="2435225" y="8181975"/>
          <p14:tracePt t="57256" x="2406650" y="8189913"/>
          <p14:tracePt t="57273" x="2371725" y="8199438"/>
          <p14:tracePt t="57290" x="2352675" y="8208963"/>
          <p14:tracePt t="57306" x="2316163" y="8208963"/>
          <p14:tracePt t="57323" x="2298700" y="8208963"/>
          <p14:tracePt t="57339" x="2289175" y="8208963"/>
          <p14:tracePt t="57341" x="2271713" y="8199438"/>
          <p14:tracePt t="57356" x="2244725" y="8135938"/>
          <p14:tracePt t="57373" x="2208213" y="8064500"/>
          <p14:tracePt t="57389" x="2190750" y="8001000"/>
          <p14:tracePt t="57406" x="2181225" y="7981950"/>
          <p14:tracePt t="57423" x="2181225" y="7954963"/>
          <p14:tracePt t="57440" x="2181225" y="7945438"/>
          <p14:tracePt t="57456" x="2181225" y="7927975"/>
          <p14:tracePt t="57473" x="2190750" y="7918450"/>
          <p14:tracePt t="57490" x="2208213" y="7910513"/>
          <p14:tracePt t="57506" x="2225675" y="7910513"/>
          <p14:tracePt t="57523" x="2244725" y="7910513"/>
          <p14:tracePt t="57540" x="2271713" y="7910513"/>
          <p14:tracePt t="57556" x="2289175" y="7918450"/>
          <p14:tracePt t="57573" x="2308225" y="7927975"/>
          <p14:tracePt t="57589" x="2335213" y="7954963"/>
          <p14:tracePt t="57606" x="2344738" y="7974013"/>
          <p14:tracePt t="57623" x="2362200" y="8027988"/>
          <p14:tracePt t="57640" x="2371725" y="8064500"/>
          <p14:tracePt t="57644" x="2371725" y="8072438"/>
          <p14:tracePt t="57656" x="2371725" y="8091488"/>
          <p14:tracePt t="57673" x="2371725" y="8108950"/>
          <p14:tracePt t="57689" x="2371725" y="8118475"/>
          <p14:tracePt t="57692" x="2371725" y="8126413"/>
          <p14:tracePt t="57712" x="2371725" y="8135938"/>
          <p14:tracePt t="57724" x="2371725" y="8145463"/>
          <p14:tracePt t="57739" x="2371725" y="8154988"/>
          <p14:tracePt t="57756" x="2371725" y="8162925"/>
          <p14:tracePt t="57979" x="0" y="0"/>
        </p14:tracePtLst>
      </p14:laserTraceLst>
    </p:ext>
  </p:extLs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仮定③が成立しない例</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97</a:t>
            </a:fld>
            <a:endParaRPr lang="en-US" altLang="ja-JP" dirty="0"/>
          </a:p>
        </p:txBody>
      </p:sp>
      <mc:AlternateContent xmlns:mc="http://schemas.openxmlformats.org/markup-compatibility/2006" xmlns:a14="http://schemas.microsoft.com/office/drawing/2010/main">
        <mc:Choice Requires="a14">
          <p:sp>
            <p:nvSpPr>
              <p:cNvPr id="7" name="テキスト ボックス 6"/>
              <p:cNvSpPr txBox="1"/>
              <p:nvPr/>
            </p:nvSpPr>
            <p:spPr>
              <a:xfrm>
                <a:off x="662453" y="1502743"/>
                <a:ext cx="15376583" cy="1569660"/>
              </a:xfrm>
              <a:prstGeom prst="rect">
                <a:avLst/>
              </a:prstGeom>
              <a:noFill/>
            </p:spPr>
            <p:txBody>
              <a:bodyPr wrap="square" rtlCol="0">
                <a:spAutoFit/>
              </a:bodyPr>
              <a:lstStyle/>
              <a:p>
                <a:pPr fontAlgn="base">
                  <a:spcBef>
                    <a:spcPct val="0"/>
                  </a:spcBef>
                  <a:spcAft>
                    <a:spcPct val="0"/>
                  </a:spcAft>
                </a:pPr>
                <a:r>
                  <a:rPr lang="ja-JP" altLang="en-US" sz="3200" dirty="0" smtClean="0">
                    <a:solidFill>
                      <a:srgbClr val="000000"/>
                    </a:solidFill>
                    <a:latin typeface="+mj-ea"/>
                    <a:ea typeface="+mj-ea"/>
                  </a:rPr>
                  <a:t>誤差</a:t>
                </a:r>
                <a14:m>
                  <m:oMath xmlns:m="http://schemas.openxmlformats.org/officeDocument/2006/math">
                    <m:r>
                      <a:rPr lang="en-US" altLang="ja-JP" sz="3200" b="0" i="1" smtClean="0">
                        <a:solidFill>
                          <a:srgbClr val="000000"/>
                        </a:solidFill>
                        <a:latin typeface="Cambria Math" panose="02040503050406030204" pitchFamily="18" charset="0"/>
                        <a:ea typeface="+mj-ea"/>
                      </a:rPr>
                      <m:t>𝜀</m:t>
                    </m:r>
                  </m:oMath>
                </a14:m>
                <a:r>
                  <a:rPr lang="ja-JP" altLang="en-US" sz="3200" dirty="0" smtClean="0">
                    <a:solidFill>
                      <a:srgbClr val="000000"/>
                    </a:solidFill>
                    <a:latin typeface="+mj-ea"/>
                    <a:ea typeface="+mj-ea"/>
                  </a:rPr>
                  <a:t>は、部屋数、面積、騒音で説明できない成分。いまの考察から、現状のモデルでは、これが地域要因の影響も含んだ形になっている。地域要因は騒音の影響を受けていると考えられるから、騒音と誤差は独立でない。つまり仮定③が不成立。</a:t>
                </a:r>
                <a:endParaRPr lang="en-US" altLang="ja-JP" sz="3200" dirty="0" smtClean="0">
                  <a:solidFill>
                    <a:srgbClr val="000000"/>
                  </a:solidFill>
                  <a:latin typeface="+mj-ea"/>
                  <a:ea typeface="+mj-ea"/>
                </a:endParaRP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662453" y="1502743"/>
                <a:ext cx="15376583" cy="1569660"/>
              </a:xfrm>
              <a:prstGeom prst="rect">
                <a:avLst/>
              </a:prstGeom>
              <a:blipFill rotWithShape="0">
                <a:blip r:embed="rId2"/>
                <a:stretch>
                  <a:fillRect l="-1031" t="-4669" r="-119" b="-12062"/>
                </a:stretch>
              </a:blipFill>
            </p:spPr>
            <p:txBody>
              <a:bodyPr/>
              <a:lstStyle/>
              <a:p>
                <a:r>
                  <a:rPr lang="ja-JP" altLang="en-US">
                    <a:noFill/>
                  </a:rPr>
                  <a:t> </a:t>
                </a:r>
              </a:p>
            </p:txBody>
          </p:sp>
        </mc:Fallback>
      </mc:AlternateContent>
      <p:pic>
        <p:nvPicPr>
          <p:cNvPr id="1026" name="Picture 2" descr="\begin{align*}&#10;&amp;Y =\beta_0+\beta_1X_1+\beta_2X_2+ \beta_3X_3 + \varepsilon&#10;\end{ali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9855" y="3482963"/>
            <a:ext cx="7426534" cy="43204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正方形/長方形 2"/>
              <p:cNvSpPr/>
              <p:nvPr/>
            </p:nvSpPr>
            <p:spPr bwMode="auto">
              <a:xfrm>
                <a:off x="4475919" y="4653093"/>
                <a:ext cx="1440160"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lang="ja-JP" altLang="en-US" dirty="0" smtClean="0"/>
                  <a:t>部屋数</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𝑋</m:t>
                        </m:r>
                      </m:e>
                      <m:sub>
                        <m:r>
                          <a:rPr lang="en-US" altLang="ja-JP" b="0" i="1" smtClean="0">
                            <a:latin typeface="Cambria Math" panose="02040503050406030204" pitchFamily="18" charset="0"/>
                          </a:rPr>
                          <m:t>1</m:t>
                        </m:r>
                      </m:sub>
                    </m:sSub>
                  </m:oMath>
                </a14:m>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mc:Choice>
        <mc:Fallback xmlns="">
          <p:sp>
            <p:nvSpPr>
              <p:cNvPr id="3" name="正方形/長方形 2"/>
              <p:cNvSpPr>
                <a:spLocks noRot="1" noChangeAspect="1" noMove="1" noResize="1" noEditPoints="1" noAdjustHandles="1" noChangeArrowheads="1" noChangeShapeType="1" noTextEdit="1"/>
              </p:cNvSpPr>
              <p:nvPr/>
            </p:nvSpPr>
            <p:spPr bwMode="auto">
              <a:xfrm>
                <a:off x="4475919" y="4653093"/>
                <a:ext cx="1440160" cy="540060"/>
              </a:xfrm>
              <a:prstGeom prst="rect">
                <a:avLst/>
              </a:prstGeom>
              <a:blipFill rotWithShape="0">
                <a:blip r:embed="rId4"/>
                <a:stretch>
                  <a:fillRect l="-5882" t="-10989" b="-5495"/>
                </a:stretch>
              </a:blipFill>
              <a:ln w="9525" cap="flat" cmpd="sng" algn="ctr">
                <a:solidFill>
                  <a:schemeClr val="tx1"/>
                </a:solidFill>
                <a:prstDash val="solid"/>
                <a:round/>
                <a:headEnd type="none" w="med" len="med"/>
                <a:tailEnd type="none" w="med" len="med"/>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p:cNvSpPr/>
              <p:nvPr/>
            </p:nvSpPr>
            <p:spPr bwMode="auto">
              <a:xfrm>
                <a:off x="4475919" y="5445181"/>
                <a:ext cx="1440160"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lang="ja-JP" altLang="en-US" dirty="0" smtClean="0"/>
                  <a:t>面積</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𝑋</m:t>
                        </m:r>
                      </m:e>
                      <m:sub>
                        <m:r>
                          <a:rPr lang="en-US" altLang="ja-JP" b="0" i="1" smtClean="0">
                            <a:latin typeface="Cambria Math" panose="02040503050406030204" pitchFamily="18" charset="0"/>
                          </a:rPr>
                          <m:t>2</m:t>
                        </m:r>
                      </m:sub>
                    </m:sSub>
                  </m:oMath>
                </a14:m>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mc:Choice>
        <mc:Fallback xmlns="">
          <p:sp>
            <p:nvSpPr>
              <p:cNvPr id="8" name="正方形/長方形 7"/>
              <p:cNvSpPr>
                <a:spLocks noRot="1" noChangeAspect="1" noMove="1" noResize="1" noEditPoints="1" noAdjustHandles="1" noChangeArrowheads="1" noChangeShapeType="1" noTextEdit="1"/>
              </p:cNvSpPr>
              <p:nvPr/>
            </p:nvSpPr>
            <p:spPr bwMode="auto">
              <a:xfrm>
                <a:off x="4475919" y="5445181"/>
                <a:ext cx="1440160" cy="540060"/>
              </a:xfrm>
              <a:prstGeom prst="rect">
                <a:avLst/>
              </a:prstGeom>
              <a:blipFill rotWithShape="0">
                <a:blip r:embed="rId5"/>
                <a:stretch>
                  <a:fillRect t="-10989" b="-5495"/>
                </a:stretch>
              </a:blipFill>
              <a:ln w="9525" cap="flat" cmpd="sng" algn="ctr">
                <a:solidFill>
                  <a:schemeClr val="tx1"/>
                </a:solidFill>
                <a:prstDash val="solid"/>
                <a:round/>
                <a:headEnd type="none" w="med" len="med"/>
                <a:tailEnd type="none" w="med" len="med"/>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bwMode="auto">
              <a:xfrm>
                <a:off x="4511923" y="6345281"/>
                <a:ext cx="1440160"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lang="ja-JP" altLang="en-US" i="1" smtClean="0">
                          <a:latin typeface="Cambria Math" panose="02040503050406030204" pitchFamily="18" charset="0"/>
                        </a:rPr>
                        <m:t>騒音</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𝑋</m:t>
                          </m:r>
                        </m:e>
                        <m:sub>
                          <m:r>
                            <a:rPr lang="en-US" altLang="ja-JP" b="0" i="1" smtClean="0">
                              <a:latin typeface="Cambria Math" panose="02040503050406030204" pitchFamily="18" charset="0"/>
                            </a:rPr>
                            <m:t>3</m:t>
                          </m:r>
                        </m:sub>
                      </m:sSub>
                    </m:oMath>
                  </m:oMathPara>
                </a14:m>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mc:Choice>
        <mc:Fallback xmlns="">
          <p:sp>
            <p:nvSpPr>
              <p:cNvPr id="9" name="正方形/長方形 8"/>
              <p:cNvSpPr>
                <a:spLocks noRot="1" noChangeAspect="1" noMove="1" noResize="1" noEditPoints="1" noAdjustHandles="1" noChangeArrowheads="1" noChangeShapeType="1" noTextEdit="1"/>
              </p:cNvSpPr>
              <p:nvPr/>
            </p:nvSpPr>
            <p:spPr bwMode="auto">
              <a:xfrm>
                <a:off x="4511923" y="6345281"/>
                <a:ext cx="1440160" cy="540060"/>
              </a:xfrm>
              <a:prstGeom prst="rect">
                <a:avLst/>
              </a:prstGeom>
              <a:blipFill rotWithShape="0">
                <a:blip r:embed="rId6"/>
                <a:stretch>
                  <a:fillRect/>
                </a:stretch>
              </a:blipFill>
              <a:ln w="9525" cap="flat" cmpd="sng" algn="ctr">
                <a:solidFill>
                  <a:schemeClr val="tx1"/>
                </a:solidFill>
                <a:prstDash val="solid"/>
                <a:round/>
                <a:headEnd type="none" w="med" len="med"/>
                <a:tailEnd type="none" w="med" len="med"/>
              </a:ln>
              <a:effectLst/>
            </p:spPr>
            <p:txBody>
              <a:bodyPr/>
              <a:lstStyle/>
              <a:p>
                <a:r>
                  <a:rPr lang="ja-JP" altLang="en-US">
                    <a:noFill/>
                  </a:rPr>
                  <a:t> </a:t>
                </a:r>
              </a:p>
            </p:txBody>
          </p:sp>
        </mc:Fallback>
      </mc:AlternateContent>
      <p:cxnSp>
        <p:nvCxnSpPr>
          <p:cNvPr id="11" name="直線矢印コネクタ 10"/>
          <p:cNvCxnSpPr>
            <a:stCxn id="3" idx="3"/>
          </p:cNvCxnSpPr>
          <p:nvPr/>
        </p:nvCxnSpPr>
        <p:spPr bwMode="auto">
          <a:xfrm>
            <a:off x="5916079" y="4923123"/>
            <a:ext cx="1188132" cy="82809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直線矢印コネクタ 12"/>
          <p:cNvCxnSpPr>
            <a:stCxn id="8" idx="3"/>
          </p:cNvCxnSpPr>
          <p:nvPr/>
        </p:nvCxnSpPr>
        <p:spPr bwMode="auto">
          <a:xfrm>
            <a:off x="5916079" y="5715211"/>
            <a:ext cx="1188132" cy="3600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直線矢印コネクタ 15"/>
          <p:cNvCxnSpPr>
            <a:stCxn id="9" idx="3"/>
          </p:cNvCxnSpPr>
          <p:nvPr/>
        </p:nvCxnSpPr>
        <p:spPr bwMode="auto">
          <a:xfrm flipV="1">
            <a:off x="5952083" y="5751215"/>
            <a:ext cx="1152128" cy="86409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円/楕円 17"/>
          <p:cNvSpPr/>
          <p:nvPr/>
        </p:nvSpPr>
        <p:spPr bwMode="auto">
          <a:xfrm>
            <a:off x="1163551" y="5355171"/>
            <a:ext cx="1872208" cy="75608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lang="ja-JP" altLang="en-US" sz="1800" b="1" dirty="0" smtClean="0"/>
              <a:t>住宅地域の要因</a:t>
            </a:r>
            <a:endParaRPr kumimoji="1" lang="en-US" altLang="ja-JP" sz="1800" b="1" i="0" u="none" strike="noStrike" cap="none" normalizeH="0" baseline="0" dirty="0" smtClean="0">
              <a:ln>
                <a:noFill/>
              </a:ln>
              <a:solidFill>
                <a:schemeClr val="tx1"/>
              </a:solidFill>
              <a:effectLst/>
              <a:ea typeface="ＤＦＧ平成ゴシック体W7" pitchFamily="50" charset="-128"/>
            </a:endParaRPr>
          </a:p>
        </p:txBody>
      </p:sp>
      <mc:AlternateContent xmlns:mc="http://schemas.openxmlformats.org/markup-compatibility/2006" xmlns:a14="http://schemas.microsoft.com/office/drawing/2010/main">
        <mc:Choice Requires="a14">
          <p:sp>
            <p:nvSpPr>
              <p:cNvPr id="23" name="テキスト ボックス 22"/>
              <p:cNvSpPr txBox="1"/>
              <p:nvPr/>
            </p:nvSpPr>
            <p:spPr>
              <a:xfrm>
                <a:off x="6312123" y="4851115"/>
                <a:ext cx="51610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𝛽</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6312123" y="4851115"/>
                <a:ext cx="516102" cy="400110"/>
              </a:xfrm>
              <a:prstGeom prst="rect">
                <a:avLst/>
              </a:prstGeom>
              <a:blipFill rotWithShape="0">
                <a:blip r:embed="rId7"/>
                <a:stretch>
                  <a:fillRect b="-184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p:cNvSpPr txBox="1"/>
              <p:nvPr/>
            </p:nvSpPr>
            <p:spPr>
              <a:xfrm>
                <a:off x="6204111" y="5391175"/>
                <a:ext cx="52206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𝛽</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6204111" y="5391175"/>
                <a:ext cx="522066" cy="400110"/>
              </a:xfrm>
              <a:prstGeom prst="rect">
                <a:avLst/>
              </a:prstGeom>
              <a:blipFill rotWithShape="0">
                <a:blip r:embed="rId8"/>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p:cNvSpPr txBox="1"/>
              <p:nvPr/>
            </p:nvSpPr>
            <p:spPr>
              <a:xfrm>
                <a:off x="6356511" y="6147259"/>
                <a:ext cx="52206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𝛽</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6356511" y="6147259"/>
                <a:ext cx="522066" cy="400110"/>
              </a:xfrm>
              <a:prstGeom prst="rect">
                <a:avLst/>
              </a:prstGeom>
              <a:blipFill rotWithShape="0">
                <a:blip r:embed="rId9"/>
                <a:stretch>
                  <a:fillRect b="-16667"/>
                </a:stretch>
              </a:blipFill>
            </p:spPr>
            <p:txBody>
              <a:bodyPr/>
              <a:lstStyle/>
              <a:p>
                <a:r>
                  <a:rPr lang="ja-JP" altLang="en-US">
                    <a:noFill/>
                  </a:rPr>
                  <a:t> </a:t>
                </a:r>
              </a:p>
            </p:txBody>
          </p:sp>
        </mc:Fallback>
      </mc:AlternateContent>
      <p:sp>
        <p:nvSpPr>
          <p:cNvPr id="24" name="円/楕円 23"/>
          <p:cNvSpPr/>
          <p:nvPr/>
        </p:nvSpPr>
        <p:spPr bwMode="auto">
          <a:xfrm>
            <a:off x="4140359" y="6018446"/>
            <a:ext cx="2171764" cy="1372880"/>
          </a:xfrm>
          <a:prstGeom prst="ellipse">
            <a:avLst/>
          </a:prstGeom>
          <a:noFill/>
          <a:ln w="7620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28" name="直線コネクタ 27"/>
          <p:cNvCxnSpPr/>
          <p:nvPr/>
        </p:nvCxnSpPr>
        <p:spPr bwMode="auto">
          <a:xfrm>
            <a:off x="5952083" y="7281592"/>
            <a:ext cx="1152128" cy="779935"/>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30" name="テキスト ボックス 29"/>
          <p:cNvSpPr txBox="1"/>
          <p:nvPr/>
        </p:nvSpPr>
        <p:spPr>
          <a:xfrm>
            <a:off x="5776095" y="8126317"/>
            <a:ext cx="3391197" cy="523220"/>
          </a:xfrm>
          <a:prstGeom prst="rect">
            <a:avLst/>
          </a:prstGeom>
          <a:noFill/>
          <a:ln>
            <a:solidFill>
              <a:schemeClr val="accent4"/>
            </a:solidFill>
          </a:ln>
        </p:spPr>
        <p:txBody>
          <a:bodyPr wrap="square" rtlCol="0">
            <a:spAutoFit/>
          </a:bodyPr>
          <a:lstStyle/>
          <a:p>
            <a:pPr algn="ctr" fontAlgn="base">
              <a:spcBef>
                <a:spcPct val="0"/>
              </a:spcBef>
              <a:spcAft>
                <a:spcPct val="0"/>
              </a:spcAft>
            </a:pPr>
            <a:r>
              <a:rPr lang="ja-JP" altLang="en-US" sz="2800" dirty="0" smtClean="0">
                <a:solidFill>
                  <a:srgbClr val="000000"/>
                </a:solidFill>
                <a:latin typeface="+mj-ea"/>
                <a:ea typeface="+mj-ea"/>
              </a:rPr>
              <a:t>独立ではない！</a:t>
            </a:r>
            <a:endParaRPr lang="en-US" altLang="ja-JP" sz="2800" dirty="0" smtClean="0">
              <a:solidFill>
                <a:srgbClr val="000000"/>
              </a:solidFill>
              <a:latin typeface="+mj-ea"/>
              <a:ea typeface="+mj-ea"/>
            </a:endParaRPr>
          </a:p>
        </p:txBody>
      </p:sp>
      <p:cxnSp>
        <p:nvCxnSpPr>
          <p:cNvPr id="33" name="直線矢印コネクタ 32"/>
          <p:cNvCxnSpPr>
            <a:stCxn id="18" idx="6"/>
            <a:endCxn id="8" idx="1"/>
          </p:cNvCxnSpPr>
          <p:nvPr/>
        </p:nvCxnSpPr>
        <p:spPr bwMode="auto">
          <a:xfrm flipV="1">
            <a:off x="3035759" y="5715211"/>
            <a:ext cx="1440160" cy="18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6" name="直線矢印コネクタ 35"/>
          <p:cNvCxnSpPr>
            <a:stCxn id="18" idx="6"/>
            <a:endCxn id="3" idx="1"/>
          </p:cNvCxnSpPr>
          <p:nvPr/>
        </p:nvCxnSpPr>
        <p:spPr bwMode="auto">
          <a:xfrm flipV="1">
            <a:off x="3035759" y="4923123"/>
            <a:ext cx="1440160" cy="81009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0" name="円/楕円 39"/>
              <p:cNvSpPr/>
              <p:nvPr/>
            </p:nvSpPr>
            <p:spPr bwMode="auto">
              <a:xfrm>
                <a:off x="9444471" y="5373173"/>
                <a:ext cx="1008112" cy="75608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smtClean="0">
                    <a:ln>
                      <a:noFill/>
                    </a:ln>
                    <a:solidFill>
                      <a:schemeClr val="tx1"/>
                    </a:solidFill>
                    <a:effectLst/>
                    <a:ea typeface="ＤＦＧ平成ゴシック体W7" pitchFamily="50" charset="-128"/>
                  </a:rPr>
                  <a:t>誤差</a:t>
                </a:r>
                <a:endParaRPr kumimoji="1" lang="en-US" altLang="ja-JP" sz="1800" b="1" i="0" u="none" strike="noStrike" cap="none" normalizeH="0" baseline="0" dirty="0" smtClean="0">
                  <a:ln>
                    <a:noFill/>
                  </a:ln>
                  <a:solidFill>
                    <a:schemeClr val="tx1"/>
                  </a:solidFill>
                  <a:effectLst/>
                  <a:ea typeface="ＤＦＧ平成ゴシック体W7" pitchFamily="50" charset="-128"/>
                </a:endParaRPr>
              </a:p>
              <a:p>
                <a:pPr marL="0" marR="0" indent="0" algn="l" defTabSz="1303338"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1" lang="en-US" altLang="ja-JP" sz="1800" b="1" i="1" u="none" strike="noStrike" cap="none" normalizeH="0" baseline="0" smtClean="0">
                          <a:ln>
                            <a:noFill/>
                          </a:ln>
                          <a:solidFill>
                            <a:schemeClr val="tx1"/>
                          </a:solidFill>
                          <a:effectLst/>
                          <a:latin typeface="Cambria Math" panose="02040503050406030204" pitchFamily="18" charset="0"/>
                          <a:ea typeface="ＤＦＧ平成ゴシック体W7" pitchFamily="50" charset="-128"/>
                        </a:rPr>
                        <m:t>𝜺</m:t>
                      </m:r>
                    </m:oMath>
                  </m:oMathPara>
                </a14:m>
                <a:endParaRPr kumimoji="1" lang="ja-JP" altLang="en-US" sz="1800" b="1" i="0" u="none" strike="noStrike" cap="none" normalizeH="0" baseline="0" dirty="0" smtClean="0">
                  <a:ln>
                    <a:noFill/>
                  </a:ln>
                  <a:solidFill>
                    <a:schemeClr val="tx1"/>
                  </a:solidFill>
                  <a:effectLst/>
                  <a:ea typeface="ＤＦＧ平成ゴシック体W7" pitchFamily="50" charset="-128"/>
                </a:endParaRPr>
              </a:p>
            </p:txBody>
          </p:sp>
        </mc:Choice>
        <mc:Fallback xmlns="">
          <p:sp>
            <p:nvSpPr>
              <p:cNvPr id="40" name="円/楕円 39"/>
              <p:cNvSpPr>
                <a:spLocks noRot="1" noChangeAspect="1" noMove="1" noResize="1" noEditPoints="1" noAdjustHandles="1" noChangeArrowheads="1" noChangeShapeType="1" noTextEdit="1"/>
              </p:cNvSpPr>
              <p:nvPr/>
            </p:nvSpPr>
            <p:spPr bwMode="auto">
              <a:xfrm>
                <a:off x="9444471" y="5373173"/>
                <a:ext cx="1008112" cy="756084"/>
              </a:xfrm>
              <a:prstGeom prst="ellipse">
                <a:avLst/>
              </a:prstGeom>
              <a:blipFill rotWithShape="0">
                <a:blip r:embed="rId10"/>
                <a:stretch>
                  <a:fillRect/>
                </a:stretch>
              </a:blipFill>
              <a:ln w="9525" cap="flat" cmpd="sng" algn="ctr">
                <a:solidFill>
                  <a:schemeClr val="tx1"/>
                </a:solidFill>
                <a:prstDash val="solid"/>
                <a:round/>
                <a:headEnd type="none" w="med" len="med"/>
                <a:tailEnd type="none" w="med" len="med"/>
              </a:ln>
              <a:effectLst/>
            </p:spPr>
            <p:txBody>
              <a:bodyPr/>
              <a:lstStyle/>
              <a:p>
                <a:r>
                  <a:rPr lang="ja-JP" altLang="en-US">
                    <a:noFill/>
                  </a:rPr>
                  <a:t> </a:t>
                </a:r>
              </a:p>
            </p:txBody>
          </p:sp>
        </mc:Fallback>
      </mc:AlternateContent>
      <p:cxnSp>
        <p:nvCxnSpPr>
          <p:cNvPr id="41" name="直線矢印コネクタ 40"/>
          <p:cNvCxnSpPr>
            <a:stCxn id="40" idx="2"/>
          </p:cNvCxnSpPr>
          <p:nvPr/>
        </p:nvCxnSpPr>
        <p:spPr bwMode="auto">
          <a:xfrm flipH="1">
            <a:off x="8544371" y="5751215"/>
            <a:ext cx="9001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2" name="フリーフォーム 41"/>
          <p:cNvSpPr/>
          <p:nvPr/>
        </p:nvSpPr>
        <p:spPr bwMode="auto">
          <a:xfrm>
            <a:off x="2768252" y="4321388"/>
            <a:ext cx="4809995" cy="1165012"/>
          </a:xfrm>
          <a:custGeom>
            <a:avLst/>
            <a:gdLst>
              <a:gd name="connsiteX0" fmla="*/ 0 w 4809995"/>
              <a:gd name="connsiteY0" fmla="*/ 1114908 h 1165012"/>
              <a:gd name="connsiteX1" fmla="*/ 2304789 w 4809995"/>
              <a:gd name="connsiteY1" fmla="*/ 91 h 1165012"/>
              <a:gd name="connsiteX2" fmla="*/ 4809995 w 4809995"/>
              <a:gd name="connsiteY2" fmla="*/ 1165012 h 1165012"/>
            </a:gdLst>
            <a:ahLst/>
            <a:cxnLst>
              <a:cxn ang="0">
                <a:pos x="connsiteX0" y="connsiteY0"/>
              </a:cxn>
              <a:cxn ang="0">
                <a:pos x="connsiteX1" y="connsiteY1"/>
              </a:cxn>
              <a:cxn ang="0">
                <a:pos x="connsiteX2" y="connsiteY2"/>
              </a:cxn>
            </a:cxnLst>
            <a:rect l="l" t="t" r="r" b="b"/>
            <a:pathLst>
              <a:path w="4809995" h="1165012">
                <a:moveTo>
                  <a:pt x="0" y="1114908"/>
                </a:moveTo>
                <a:cubicBezTo>
                  <a:pt x="751561" y="553324"/>
                  <a:pt x="1503123" y="-8260"/>
                  <a:pt x="2304789" y="91"/>
                </a:cubicBezTo>
                <a:cubicBezTo>
                  <a:pt x="3106455" y="8442"/>
                  <a:pt x="3958225" y="586727"/>
                  <a:pt x="4809995" y="1165012"/>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27" name="円/楕円 26"/>
          <p:cNvSpPr/>
          <p:nvPr/>
        </p:nvSpPr>
        <p:spPr bwMode="auto">
          <a:xfrm>
            <a:off x="8855362" y="5104845"/>
            <a:ext cx="2171764" cy="1372880"/>
          </a:xfrm>
          <a:prstGeom prst="ellipse">
            <a:avLst/>
          </a:prstGeom>
          <a:noFill/>
          <a:ln w="7620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29" name="直線コネクタ 28"/>
          <p:cNvCxnSpPr>
            <a:stCxn id="27" idx="3"/>
          </p:cNvCxnSpPr>
          <p:nvPr/>
        </p:nvCxnSpPr>
        <p:spPr bwMode="auto">
          <a:xfrm flipH="1">
            <a:off x="7189568" y="6276671"/>
            <a:ext cx="1983841" cy="1821893"/>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mc:AlternateContent xmlns:mc="http://schemas.openxmlformats.org/markup-compatibility/2006" xmlns:a14="http://schemas.microsoft.com/office/drawing/2010/main">
        <mc:Choice Requires="a14">
          <p:sp>
            <p:nvSpPr>
              <p:cNvPr id="32" name="正方形/長方形 31"/>
              <p:cNvSpPr/>
              <p:nvPr/>
            </p:nvSpPr>
            <p:spPr bwMode="auto">
              <a:xfrm>
                <a:off x="7104211" y="5481185"/>
                <a:ext cx="1440160"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lang="ja-JP" altLang="en-US" dirty="0" smtClean="0"/>
                  <a:t>価格</a:t>
                </a:r>
                <a14:m>
                  <m:oMath xmlns:m="http://schemas.openxmlformats.org/officeDocument/2006/math">
                    <m:r>
                      <a:rPr lang="en-US" altLang="ja-JP" b="0" i="1" smtClean="0">
                        <a:latin typeface="Cambria Math" panose="02040503050406030204" pitchFamily="18" charset="0"/>
                      </a:rPr>
                      <m:t>𝑌</m:t>
                    </m:r>
                  </m:oMath>
                </a14:m>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mc:Choice>
        <mc:Fallback xmlns="">
          <p:sp>
            <p:nvSpPr>
              <p:cNvPr id="32" name="正方形/長方形 31"/>
              <p:cNvSpPr>
                <a:spLocks noRot="1" noChangeAspect="1" noMove="1" noResize="1" noEditPoints="1" noAdjustHandles="1" noChangeArrowheads="1" noChangeShapeType="1" noTextEdit="1"/>
              </p:cNvSpPr>
              <p:nvPr/>
            </p:nvSpPr>
            <p:spPr bwMode="auto">
              <a:xfrm>
                <a:off x="7104211" y="5481185"/>
                <a:ext cx="1440160" cy="540060"/>
              </a:xfrm>
              <a:prstGeom prst="rect">
                <a:avLst/>
              </a:prstGeom>
              <a:blipFill rotWithShape="0">
                <a:blip r:embed="rId11"/>
                <a:stretch>
                  <a:fillRect l="-5858" t="-10989" b="-5495"/>
                </a:stretch>
              </a:blipFill>
              <a:ln w="9525" cap="flat" cmpd="sng" algn="ctr">
                <a:solidFill>
                  <a:schemeClr val="tx1"/>
                </a:solidFill>
                <a:prstDash val="solid"/>
                <a:round/>
                <a:headEnd type="none" w="med" len="med"/>
                <a:tailEnd type="none" w="med" len="med"/>
              </a:ln>
              <a:effectLst/>
            </p:spPr>
            <p:txBody>
              <a:bodyPr/>
              <a:lstStyle/>
              <a:p>
                <a:r>
                  <a:rPr lang="ja-JP" altLang="en-US">
                    <a:noFill/>
                  </a:rPr>
                  <a:t> </a:t>
                </a:r>
              </a:p>
            </p:txBody>
          </p:sp>
        </mc:Fallback>
      </mc:AlternateContent>
      <p:sp>
        <p:nvSpPr>
          <p:cNvPr id="31" name="フリーフォーム 30"/>
          <p:cNvSpPr/>
          <p:nvPr/>
        </p:nvSpPr>
        <p:spPr bwMode="auto">
          <a:xfrm>
            <a:off x="2705622" y="6037545"/>
            <a:ext cx="1753644" cy="791404"/>
          </a:xfrm>
          <a:custGeom>
            <a:avLst/>
            <a:gdLst>
              <a:gd name="connsiteX0" fmla="*/ 0 w 1753644"/>
              <a:gd name="connsiteY0" fmla="*/ 0 h 791404"/>
              <a:gd name="connsiteX1" fmla="*/ 526093 w 1753644"/>
              <a:gd name="connsiteY1" fmla="*/ 713984 h 791404"/>
              <a:gd name="connsiteX2" fmla="*/ 1753644 w 1753644"/>
              <a:gd name="connsiteY2" fmla="*/ 739036 h 791404"/>
            </a:gdLst>
            <a:ahLst/>
            <a:cxnLst>
              <a:cxn ang="0">
                <a:pos x="connsiteX0" y="connsiteY0"/>
              </a:cxn>
              <a:cxn ang="0">
                <a:pos x="connsiteX1" y="connsiteY1"/>
              </a:cxn>
              <a:cxn ang="0">
                <a:pos x="connsiteX2" y="connsiteY2"/>
              </a:cxn>
            </a:cxnLst>
            <a:rect l="l" t="t" r="r" b="b"/>
            <a:pathLst>
              <a:path w="1753644" h="791404">
                <a:moveTo>
                  <a:pt x="0" y="0"/>
                </a:moveTo>
                <a:cubicBezTo>
                  <a:pt x="116909" y="295405"/>
                  <a:pt x="233819" y="590811"/>
                  <a:pt x="526093" y="713984"/>
                </a:cubicBezTo>
                <a:cubicBezTo>
                  <a:pt x="818367" y="837157"/>
                  <a:pt x="1286005" y="788096"/>
                  <a:pt x="1753644" y="739036"/>
                </a:cubicBezTo>
              </a:path>
            </a:pathLst>
          </a:cu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3402295389"/>
      </p:ext>
    </p:extLst>
  </p:cSld>
  <p:clrMapOvr>
    <a:masterClrMapping/>
  </p:clrMapOvr>
  <mc:AlternateContent xmlns:mc="http://schemas.openxmlformats.org/markup-compatibility/2006" xmlns:p14="http://schemas.microsoft.com/office/powerpoint/2010/main">
    <mc:Choice Requires="p14">
      <p:transition spd="slow" p14:dur="2000" advTm="69294"/>
    </mc:Choice>
    <mc:Fallback xmlns="">
      <p:transition spd="slow" advTm="69294"/>
    </mc:Fallback>
  </mc:AlternateContent>
  <p:timing>
    <p:tnLst>
      <p:par>
        <p:cTn id="1" dur="indefinite" restart="never" nodeType="tmRoot"/>
      </p:par>
    </p:tnLst>
  </p:timing>
  <p:extLst mod="1">
    <p:ext uri="{3A86A75C-4F4B-4683-9AE1-C65F6400EC91}">
      <p14:laserTraceLst xmlns:p14="http://schemas.microsoft.com/office/powerpoint/2010/main">
        <p14:tracePtLst>
          <p14:tracePt t="3170" x="10407650" y="7131050"/>
          <p14:tracePt t="3176" x="10398125" y="7150100"/>
          <p14:tracePt t="3182" x="10390188" y="7167563"/>
          <p14:tracePt t="3196" x="10353675" y="7204075"/>
          <p14:tracePt t="3213" x="10307638" y="7248525"/>
          <p14:tracePt t="3229" x="10199688" y="7277100"/>
          <p14:tracePt t="3245" x="10036175" y="7339013"/>
          <p14:tracePt t="3279" x="9439275" y="7448550"/>
          <p14:tracePt t="3313" x="8869363" y="7421563"/>
          <p14:tracePt t="3363" x="8353425" y="6905625"/>
          <p14:tracePt t="3379" x="8308975" y="6732588"/>
          <p14:tracePt t="3381" x="8280400" y="6642100"/>
          <p14:tracePt t="3395" x="8235950" y="6434138"/>
          <p14:tracePt t="3412" x="8189913" y="6154738"/>
          <p14:tracePt t="3429" x="8135938" y="5665788"/>
          <p14:tracePt t="3445" x="8118475" y="5357813"/>
          <p14:tracePt t="3462" x="8181975" y="5130800"/>
          <p14:tracePt t="3479" x="8362950" y="4941888"/>
          <p14:tracePt t="3495" x="8624888" y="4887913"/>
          <p14:tracePt t="3512" x="9131300" y="4941888"/>
          <p14:tracePt t="3529" x="9421813" y="4949825"/>
          <p14:tracePt t="3545" x="9747250" y="4949825"/>
          <p14:tracePt t="3547" x="9910763" y="4914900"/>
          <p14:tracePt t="3562" x="10190163" y="4814888"/>
          <p14:tracePt t="3579" x="10498138" y="4697413"/>
          <p14:tracePt t="3581" x="10588625" y="4651375"/>
          <p14:tracePt t="3595" x="10725150" y="4651375"/>
          <p14:tracePt t="3612" x="10852150" y="4670425"/>
          <p14:tracePt t="3628" x="11068050" y="4741863"/>
          <p14:tracePt t="3645" x="11177588" y="4795838"/>
          <p14:tracePt t="3662" x="11249025" y="4824413"/>
          <p14:tracePt t="3679" x="11368088" y="4878388"/>
          <p14:tracePt t="3695" x="11458575" y="4932363"/>
          <p14:tracePt t="3712" x="11791950" y="5276850"/>
          <p14:tracePt t="3729" x="12072938" y="5746750"/>
          <p14:tracePt t="3745" x="12236450" y="6154738"/>
          <p14:tracePt t="3762" x="12290425" y="6335713"/>
          <p14:tracePt t="3779" x="12317413" y="6416675"/>
          <p14:tracePt t="3781" x="12326938" y="6453188"/>
          <p14:tracePt t="3795" x="12336463" y="6524625"/>
          <p14:tracePt t="3812" x="12336463" y="6624638"/>
          <p14:tracePt t="3828" x="12326938" y="6859588"/>
          <p14:tracePt t="3845" x="12290425" y="7086600"/>
          <p14:tracePt t="3862" x="12145963" y="7466013"/>
          <p14:tracePt t="3879" x="12028488" y="7656513"/>
          <p14:tracePt t="3895" x="11928475" y="7791450"/>
          <p14:tracePt t="3897" x="11874500" y="7837488"/>
          <p14:tracePt t="3912" x="11784013" y="7927975"/>
          <p14:tracePt t="3929" x="11701463" y="7964488"/>
          <p14:tracePt t="3945" x="11520488" y="8027988"/>
          <p14:tracePt t="3962" x="11285538" y="8054975"/>
          <p14:tracePt t="3978" x="10796588" y="8072438"/>
          <p14:tracePt t="3995" x="10490200" y="8035925"/>
          <p14:tracePt t="4012" x="10226675" y="7974013"/>
          <p14:tracePt t="4013" x="10109200" y="7937500"/>
          <p14:tracePt t="4028" x="9955213" y="7854950"/>
          <p14:tracePt t="4045" x="9720263" y="7720013"/>
          <p14:tracePt t="4062" x="9429750" y="7448550"/>
          <p14:tracePt t="4079" x="9248775" y="7177088"/>
          <p14:tracePt t="4095" x="9050338" y="6778625"/>
          <p14:tracePt t="4112" x="8977313" y="6624638"/>
          <p14:tracePt t="4128" x="8959850" y="6588125"/>
          <p14:tracePt t="4130" x="8959850" y="6580188"/>
          <p14:tracePt t="4145" x="8959850" y="6543675"/>
          <p14:tracePt t="4162" x="8959850" y="6507163"/>
          <p14:tracePt t="4164" x="8969375" y="6480175"/>
          <p14:tracePt t="4179" x="9005888" y="6389688"/>
          <p14:tracePt t="4195" x="9123363" y="6145213"/>
          <p14:tracePt t="4212" x="9304338" y="5827713"/>
          <p14:tracePt t="4228" x="9502775" y="5673725"/>
          <p14:tracePt t="4245" x="9720263" y="5556250"/>
          <p14:tracePt t="4247" x="9847263" y="5529263"/>
          <p14:tracePt t="4262" x="10091738" y="5438775"/>
          <p14:tracePt t="4278" x="10461625" y="5330825"/>
          <p14:tracePt t="4295" x="11041063" y="5203825"/>
          <p14:tracePt t="4312" x="11368088" y="5194300"/>
          <p14:tracePt t="4330" x="11657013" y="5276850"/>
          <p14:tracePt t="4345" x="11747500" y="5340350"/>
          <p14:tracePt t="4362" x="11837988" y="5384800"/>
          <p14:tracePt t="4363" x="11882438" y="5421313"/>
          <p14:tracePt t="4378" x="11945938" y="5465763"/>
          <p14:tracePt t="4395" x="12045950" y="5556250"/>
          <p14:tracePt t="4412" x="12182475" y="5746750"/>
          <p14:tracePt t="4428" x="12263438" y="5891213"/>
          <p14:tracePt t="4445" x="12344400" y="6108700"/>
          <p14:tracePt t="4462" x="12353925" y="6262688"/>
          <p14:tracePt t="4478" x="12344400" y="6480175"/>
          <p14:tracePt t="4495" x="12253913" y="6796088"/>
          <p14:tracePt t="4512" x="12172950" y="6977063"/>
          <p14:tracePt t="4528" x="11891963" y="7385050"/>
          <p14:tracePt t="4545" x="11674475" y="7639050"/>
          <p14:tracePt t="4563" x="11485563" y="7827963"/>
          <p14:tracePt t="4578" x="11376025" y="7900988"/>
          <p14:tracePt t="4595" x="11222038" y="7945438"/>
          <p14:tracePt t="4598" x="11114088" y="7945438"/>
          <p14:tracePt t="4612" x="10833100" y="7918450"/>
          <p14:tracePt t="4628" x="10480675" y="7773988"/>
          <p14:tracePt t="4645" x="9937750" y="7466013"/>
          <p14:tracePt t="4662" x="9683750" y="7240588"/>
          <p14:tracePt t="4679" x="9331325" y="6751638"/>
          <p14:tracePt t="4695" x="9167813" y="6461125"/>
          <p14:tracePt t="4711" x="9023350" y="6199188"/>
          <p14:tracePt t="4713" x="8959850" y="6045200"/>
          <p14:tracePt t="4728" x="8859838" y="5729288"/>
          <p14:tracePt t="4745" x="8815388" y="5457825"/>
          <p14:tracePt t="4762" x="8832850" y="5176838"/>
          <p14:tracePt t="4778" x="8886825" y="5005388"/>
          <p14:tracePt t="4795" x="9005888" y="4878388"/>
          <p14:tracePt t="4812" x="9104313" y="4824413"/>
          <p14:tracePt t="4828" x="9277350" y="4787900"/>
          <p14:tracePt t="4830" x="9402763" y="4768850"/>
          <p14:tracePt t="4845" x="9729788" y="4778375"/>
          <p14:tracePt t="4862" x="10190163" y="4941888"/>
          <p14:tracePt t="4878" x="10733088" y="5303838"/>
          <p14:tracePt t="4895" x="10914063" y="5475288"/>
          <p14:tracePt t="4911" x="11087100" y="5683250"/>
          <p14:tracePt t="4928" x="11285538" y="5991225"/>
          <p14:tracePt t="4945" x="11403013" y="6172200"/>
          <p14:tracePt t="4948" x="11439525" y="6253163"/>
          <p14:tracePt t="4962" x="11493500" y="6380163"/>
          <p14:tracePt t="4978" x="11512550" y="6461125"/>
          <p14:tracePt t="4995" x="11512550" y="6634163"/>
          <p14:tracePt t="5012" x="11403013" y="6878638"/>
          <p14:tracePt t="5028" x="11104563" y="7348538"/>
          <p14:tracePt t="5045" x="10852150" y="7593013"/>
          <p14:tracePt t="5062" x="10615613" y="7764463"/>
          <p14:tracePt t="5078" x="10326688" y="7864475"/>
          <p14:tracePt t="5095" x="10126663" y="7874000"/>
          <p14:tracePt t="5111" x="9847263" y="7827963"/>
          <p14:tracePt t="5128" x="9666288" y="7764463"/>
          <p14:tracePt t="5145" x="9475788" y="7639050"/>
          <p14:tracePt t="5162" x="9394825" y="7575550"/>
          <p14:tracePt t="5178" x="9339263" y="7512050"/>
          <p14:tracePt t="5179" x="9321800" y="7466013"/>
          <p14:tracePt t="5196" x="9267825" y="7394575"/>
          <p14:tracePt t="5211" x="9240838" y="7321550"/>
          <p14:tracePt t="5228" x="9186863" y="7177088"/>
          <p14:tracePt t="5245" x="9150350" y="7067550"/>
          <p14:tracePt t="5262" x="9131300" y="6969125"/>
          <p14:tracePt t="5278" x="9131300" y="6878638"/>
          <p14:tracePt t="5295" x="9131300" y="6761163"/>
          <p14:tracePt t="5296" x="9158288" y="6678613"/>
          <p14:tracePt t="5311" x="9204325" y="6580188"/>
          <p14:tracePt t="5328" x="9277350" y="6453188"/>
          <p14:tracePt t="5345" x="9512300" y="6145213"/>
          <p14:tracePt t="5361" x="9820275" y="5819775"/>
          <p14:tracePt t="5378" x="10145713" y="5565775"/>
          <p14:tracePt t="5380" x="10280650" y="5502275"/>
          <p14:tracePt t="5394" x="10461625" y="5475288"/>
          <p14:tracePt t="5411" x="10625138" y="5529263"/>
          <p14:tracePt t="5414" x="10688638" y="5602288"/>
          <p14:tracePt t="5430" x="10860088" y="5837238"/>
          <p14:tracePt t="5445" x="11033125" y="6226175"/>
          <p14:tracePt t="5461" x="11077575" y="6651625"/>
          <p14:tracePt t="5479" x="11060113" y="6832600"/>
          <p14:tracePt t="5482" x="11033125" y="6915150"/>
          <p14:tracePt t="5495" x="10969625" y="7059613"/>
          <p14:tracePt t="5511" x="10887075" y="7140575"/>
          <p14:tracePt t="5529" x="10769600" y="7258050"/>
          <p14:tracePt t="5531" x="10698163" y="7321550"/>
          <p14:tracePt t="5544" x="10552113" y="7412038"/>
          <p14:tracePt t="5561" x="10398125" y="7475538"/>
          <p14:tracePt t="5578" x="10217150" y="7539038"/>
          <p14:tracePt t="5594" x="10155238" y="7548563"/>
          <p14:tracePt t="5613" x="10082213" y="7548563"/>
          <p14:tracePt t="5628" x="9991725" y="7502525"/>
          <p14:tracePt t="5645" x="9883775" y="7429500"/>
          <p14:tracePt t="5647" x="9801225" y="7348538"/>
          <p14:tracePt t="5661" x="9620250" y="7096125"/>
          <p14:tracePt t="5678" x="9512300" y="6915150"/>
          <p14:tracePt t="5803" x="0" y="0"/>
        </p14:tracePtLst>
        <p14:tracePtLst>
          <p14:tracePt t="21800" x="4733925" y="6524625"/>
          <p14:tracePt t="21806" x="4733925" y="6543675"/>
          <p14:tracePt t="21813" x="4714875" y="6570663"/>
          <p14:tracePt t="21820" x="4706938" y="6597650"/>
          <p14:tracePt t="21837" x="4643438" y="6678613"/>
          <p14:tracePt t="21853" x="4308475" y="6942138"/>
          <p14:tracePt t="21870" x="3873500" y="7231063"/>
          <p14:tracePt t="21888" x="3494088" y="7466013"/>
          <p14:tracePt t="21920" x="3222625" y="7539038"/>
          <p14:tracePt t="21925" x="3159125" y="7556500"/>
          <p14:tracePt t="21954" x="2905125" y="7529513"/>
          <p14:tracePt t="21956" x="2851150" y="7502525"/>
          <p14:tracePt t="21987" x="2714625" y="7458075"/>
          <p14:tracePt t="22003" x="2679700" y="7439025"/>
          <p14:tracePt t="22020" x="2670175" y="7429500"/>
          <p14:tracePt t="22218" x="2624138" y="7429500"/>
          <p14:tracePt t="22224" x="2497138" y="7429500"/>
          <p14:tracePt t="22232" x="2298700" y="7421563"/>
          <p14:tracePt t="22238" x="1946275" y="7304088"/>
          <p14:tracePt t="22255" x="1366838" y="7067550"/>
          <p14:tracePt t="22272" x="1022350" y="6878638"/>
          <p14:tracePt t="22288" x="868363" y="6769100"/>
          <p14:tracePt t="22322" x="633413" y="6507163"/>
          <p14:tracePt t="22355" x="560388" y="6380163"/>
          <p14:tracePt t="22390" x="552450" y="6316663"/>
          <p14:tracePt t="22405" x="588963" y="6272213"/>
          <p14:tracePt t="22422" x="623888" y="6235700"/>
          <p14:tracePt t="22438" x="706438" y="6189663"/>
          <p14:tracePt t="22455" x="769938" y="6181725"/>
          <p14:tracePt t="22471" x="985838" y="6208713"/>
          <p14:tracePt t="22488" x="1222375" y="6389688"/>
          <p14:tracePt t="22505" x="1474788" y="6805613"/>
          <p14:tracePt t="22521" x="1511300" y="7032625"/>
          <p14:tracePt t="22538" x="1484313" y="7221538"/>
          <p14:tracePt t="22540" x="1466850" y="7267575"/>
          <p14:tracePt t="22556" x="1420813" y="7339013"/>
          <p14:tracePt t="22572" x="1339850" y="7394575"/>
          <p14:tracePt t="22588" x="1230313" y="7448550"/>
          <p14:tracePt t="22605" x="1131888" y="7458075"/>
          <p14:tracePt t="22622" x="995363" y="7458075"/>
          <p14:tracePt t="22638" x="931863" y="7421563"/>
          <p14:tracePt t="22655" x="868363" y="7385050"/>
          <p14:tracePt t="22656" x="841375" y="7358063"/>
          <p14:tracePt t="22671" x="769938" y="7258050"/>
          <p14:tracePt t="22689" x="714375" y="7140575"/>
          <p14:tracePt t="22690" x="696913" y="7077075"/>
          <p14:tracePt t="22706" x="669925" y="6977063"/>
          <p14:tracePt t="22721" x="669925" y="6842125"/>
          <p14:tracePt t="22739" x="760413" y="6551613"/>
          <p14:tracePt t="22755" x="823913" y="6399213"/>
          <p14:tracePt t="22772" x="887413" y="6308725"/>
          <p14:tracePt t="22788" x="950913" y="6226175"/>
          <p14:tracePt t="22804" x="995363" y="6208713"/>
          <p14:tracePt t="22822" x="1076325" y="6208713"/>
          <p14:tracePt t="22838" x="1212850" y="6308725"/>
          <p14:tracePt t="22842" x="1285875" y="6407150"/>
          <p14:tracePt t="22855" x="1384300" y="6670675"/>
          <p14:tracePt t="22871" x="1420813" y="6859588"/>
          <p14:tracePt t="22889" x="1420813" y="7013575"/>
          <p14:tracePt t="22890" x="1420813" y="7067550"/>
          <p14:tracePt t="22905" x="1403350" y="7131050"/>
          <p14:tracePt t="22921" x="1376363" y="7177088"/>
          <p14:tracePt t="22938" x="1339850" y="7213600"/>
          <p14:tracePt t="22956" x="1303338" y="7221538"/>
          <p14:tracePt t="22973" x="1230313" y="7204075"/>
          <p14:tracePt t="22988" x="1112838" y="7096125"/>
          <p14:tracePt t="23006" x="1014413" y="6986588"/>
          <p14:tracePt t="23008" x="977900" y="6942138"/>
          <p14:tracePt t="23021" x="950913" y="6878638"/>
          <p14:tracePt t="23038" x="931863" y="6832600"/>
          <p14:tracePt t="23054" x="914400" y="6742113"/>
          <p14:tracePt t="23071" x="923925" y="6678613"/>
          <p14:tracePt t="23089" x="950913" y="6607175"/>
          <p14:tracePt t="23105" x="995363" y="6551613"/>
          <p14:tracePt t="23122" x="1049338" y="6534150"/>
          <p14:tracePt t="23125" x="1068388" y="6524625"/>
          <p14:tracePt t="23138" x="1139825" y="6534150"/>
          <p14:tracePt t="23155" x="1230313" y="6597650"/>
          <p14:tracePt t="23171" x="1376363" y="6823075"/>
          <p14:tracePt t="23188" x="1411288" y="6977063"/>
          <p14:tracePt t="23205" x="1420813" y="7059613"/>
          <p14:tracePt t="23208" x="1420813" y="7096125"/>
          <p14:tracePt t="23221" x="1420813" y="7167563"/>
          <p14:tracePt t="23238" x="1393825" y="7221538"/>
          <p14:tracePt t="23255" x="1357313" y="7277100"/>
          <p14:tracePt t="23271" x="1320800" y="7294563"/>
          <p14:tracePt t="23288" x="1239838" y="7304088"/>
          <p14:tracePt t="23305" x="1195388" y="7304088"/>
          <p14:tracePt t="23321" x="1131888" y="7258050"/>
          <p14:tracePt t="23324" x="1104900" y="7231063"/>
          <p14:tracePt t="23338" x="1014413" y="7086600"/>
          <p14:tracePt t="23355" x="941388" y="6923088"/>
          <p14:tracePt t="23356" x="931863" y="6832600"/>
          <p14:tracePt t="23371" x="923925" y="6661150"/>
          <p14:tracePt t="23389" x="923925" y="6570663"/>
          <p14:tracePt t="23392" x="923925" y="6543675"/>
          <p14:tracePt t="23404" x="950913" y="6470650"/>
          <p14:tracePt t="23421" x="1004888" y="6416675"/>
          <p14:tracePt t="23438" x="1041400" y="6380163"/>
          <p14:tracePt t="23455" x="1104900" y="6362700"/>
          <p14:tracePt t="23471" x="1158875" y="6362700"/>
          <p14:tracePt t="23474" x="1185863" y="6370638"/>
          <p14:tracePt t="23488" x="1249363" y="6407150"/>
          <p14:tracePt t="23504" x="1293813" y="6489700"/>
          <p14:tracePt t="23522" x="1330325" y="6642100"/>
          <p14:tracePt t="23538" x="1330325" y="6742113"/>
          <p14:tracePt t="23554" x="1320800" y="6823075"/>
          <p14:tracePt t="23556" x="1312863" y="6869113"/>
          <p14:tracePt t="23572" x="1257300" y="6915150"/>
          <p14:tracePt t="23589" x="1212850" y="6959600"/>
          <p14:tracePt t="23604" x="1122363" y="6977063"/>
          <p14:tracePt t="23621" x="1058863" y="6977063"/>
          <p14:tracePt t="23638" x="995363" y="6959600"/>
          <p14:tracePt t="23654" x="968375" y="6950075"/>
          <p14:tracePt t="23671" x="941388" y="6915150"/>
          <p14:tracePt t="23672" x="923925" y="6896100"/>
          <p14:tracePt t="23688" x="904875" y="6805613"/>
          <p14:tracePt t="23704" x="904875" y="6678613"/>
          <p14:tracePt t="23722" x="914400" y="6507163"/>
          <p14:tracePt t="23738" x="950913" y="6416675"/>
          <p14:tracePt t="23754" x="995363" y="6362700"/>
          <p14:tracePt t="23772" x="1022350" y="6335713"/>
          <p14:tracePt t="23788" x="1068388" y="6326188"/>
          <p14:tracePt t="23804" x="1203325" y="6399213"/>
          <p14:tracePt t="23822" x="1347788" y="6634163"/>
          <p14:tracePt t="23823" x="1376363" y="6742113"/>
          <p14:tracePt t="23838" x="1411288" y="6859588"/>
          <p14:tracePt t="23854" x="1411288" y="6932613"/>
          <p14:tracePt t="23873" x="1411288" y="6986588"/>
          <p14:tracePt t="23889" x="1403350" y="7013575"/>
          <p14:tracePt t="23906" x="1376363" y="7040563"/>
          <p14:tracePt t="23908" x="1366838" y="7059613"/>
          <p14:tracePt t="23921" x="1320800" y="7067550"/>
          <p14:tracePt t="23938" x="1285875" y="7077075"/>
          <p14:tracePt t="23954" x="1239838" y="7086600"/>
          <p14:tracePt t="23971" x="1230313" y="7086600"/>
          <p14:tracePt t="23988" x="1166813" y="7032625"/>
          <p14:tracePt t="24004" x="1122363" y="6896100"/>
          <p14:tracePt t="24021" x="1076325" y="6651625"/>
          <p14:tracePt t="24038" x="1076325" y="6343650"/>
          <p14:tracePt t="24054" x="1085850" y="6272213"/>
          <p14:tracePt t="24071" x="1122363" y="6218238"/>
          <p14:tracePt t="24088" x="1139825" y="6189663"/>
          <p14:tracePt t="24104" x="1185863" y="6172200"/>
          <p14:tracePt t="24121" x="1222375" y="6172200"/>
          <p14:tracePt t="24138" x="1249363" y="6172200"/>
          <p14:tracePt t="24140" x="1276350" y="6172200"/>
          <p14:tracePt t="24154" x="1312863" y="6218238"/>
          <p14:tracePt t="24171" x="1330325" y="6262688"/>
          <p14:tracePt t="24187" x="1347788" y="6326188"/>
          <p14:tracePt t="24204" x="1347788" y="6362700"/>
          <p14:tracePt t="24221" x="1347788" y="6416675"/>
          <p14:tracePt t="24237" x="1339850" y="6453188"/>
          <p14:tracePt t="24254" x="1330325" y="6480175"/>
          <p14:tracePt t="24271" x="1293813" y="6516688"/>
          <p14:tracePt t="24287" x="1266825" y="6524625"/>
          <p14:tracePt t="24304" x="1203325" y="6543675"/>
          <p14:tracePt t="24321" x="1166813" y="6543675"/>
          <p14:tracePt t="24338" x="1131888" y="6543675"/>
          <p14:tracePt t="24355" x="1104900" y="6543675"/>
          <p14:tracePt t="24371" x="1068388" y="6507163"/>
          <p14:tracePt t="24375" x="1049338" y="6489700"/>
          <p14:tracePt t="24388" x="995363" y="6416675"/>
          <p14:tracePt t="24405" x="968375" y="6316663"/>
          <p14:tracePt t="24421" x="958850" y="6172200"/>
          <p14:tracePt t="24437" x="968375" y="6099175"/>
          <p14:tracePt t="24454" x="1004888" y="6064250"/>
          <p14:tracePt t="24471" x="1076325" y="6027738"/>
          <p14:tracePt t="24488" x="1139825" y="6027738"/>
          <p14:tracePt t="24504" x="1230313" y="6072188"/>
          <p14:tracePt t="24521" x="1312863" y="6172200"/>
          <p14:tracePt t="24524" x="1347788" y="6235700"/>
          <p14:tracePt t="24538" x="1403350" y="6380163"/>
          <p14:tracePt t="24554" x="1430338" y="6516688"/>
          <p14:tracePt t="24571" x="1430338" y="6597650"/>
          <p14:tracePt t="24572" x="1430338" y="6634163"/>
          <p14:tracePt t="24588" x="1420813" y="6678613"/>
          <p14:tracePt t="24604" x="1403350" y="6724650"/>
          <p14:tracePt t="24621" x="1384300" y="6742113"/>
          <p14:tracePt t="24638" x="1366838" y="6751638"/>
          <p14:tracePt t="24654" x="1330325" y="6761163"/>
          <p14:tracePt t="24671" x="1285875" y="6742113"/>
          <p14:tracePt t="24687" x="1239838" y="6678613"/>
          <p14:tracePt t="24690" x="1203325" y="6634163"/>
          <p14:tracePt t="24704" x="1085850" y="6416675"/>
          <p14:tracePt t="24721" x="1014413" y="6154738"/>
          <p14:tracePt t="24738" x="1004888" y="5981700"/>
          <p14:tracePt t="24754" x="1004888" y="5946775"/>
          <p14:tracePt t="24771" x="1014413" y="5891213"/>
          <p14:tracePt t="24787" x="1049338" y="5864225"/>
          <p14:tracePt t="24805" x="1068388" y="5837238"/>
          <p14:tracePt t="24821" x="1085850" y="5827713"/>
          <p14:tracePt t="24838" x="1112838" y="5827713"/>
          <p14:tracePt t="24840" x="1131888" y="5827713"/>
          <p14:tracePt t="24854" x="1185863" y="5918200"/>
          <p14:tracePt t="24871" x="1266825" y="6135688"/>
          <p14:tracePt t="24889" x="1312863" y="6416675"/>
          <p14:tracePt t="24904" x="1320800" y="6497638"/>
          <p14:tracePt t="24921" x="1320800" y="6580188"/>
          <p14:tracePt t="24937" x="1312863" y="6670675"/>
          <p14:tracePt t="24955" x="1303338" y="6705600"/>
          <p14:tracePt t="24959" x="1276350" y="6724650"/>
          <p14:tracePt t="24971" x="1249363" y="6761163"/>
          <p14:tracePt t="24988" x="1212850" y="6796088"/>
          <p14:tracePt t="25004" x="1139825" y="6805613"/>
          <p14:tracePt t="25021" x="1068388" y="6805613"/>
          <p14:tracePt t="25037" x="958850" y="6697663"/>
          <p14:tracePt t="25041" x="887413" y="6588125"/>
          <p14:tracePt t="25054" x="760413" y="6289675"/>
          <p14:tracePt t="25071" x="733425" y="6027738"/>
          <p14:tracePt t="25088" x="750888" y="5764213"/>
          <p14:tracePt t="25104" x="769938" y="5673725"/>
          <p14:tracePt t="25121" x="814388" y="5638800"/>
          <p14:tracePt t="25137" x="841375" y="5629275"/>
          <p14:tracePt t="25154" x="895350" y="5629275"/>
          <p14:tracePt t="25156" x="941388" y="5638800"/>
          <p14:tracePt t="25171" x="1085850" y="5756275"/>
          <p14:tracePt t="25187" x="1266825" y="5981700"/>
          <p14:tracePt t="25204" x="1357313" y="6199188"/>
          <p14:tracePt t="25221" x="1366838" y="6280150"/>
          <p14:tracePt t="25238" x="1366838" y="6416675"/>
          <p14:tracePt t="25254" x="1339850" y="6497638"/>
          <p14:tracePt t="25271" x="1303338" y="6580188"/>
          <p14:tracePt t="25287" x="1239838" y="6642100"/>
          <p14:tracePt t="25304" x="1195388" y="6661150"/>
          <p14:tracePt t="25321" x="1095375" y="6670675"/>
          <p14:tracePt t="25337" x="985838" y="6615113"/>
          <p14:tracePt t="25354" x="796925" y="6426200"/>
          <p14:tracePt t="25371" x="723900" y="6280150"/>
          <p14:tracePt t="25387" x="679450" y="6127750"/>
          <p14:tracePt t="25389" x="679450" y="6072188"/>
          <p14:tracePt t="25404" x="679450" y="5973763"/>
          <p14:tracePt t="25421" x="679450" y="5910263"/>
          <p14:tracePt t="25437" x="733425" y="5819775"/>
          <p14:tracePt t="25454" x="769938" y="5783263"/>
          <p14:tracePt t="25471" x="841375" y="5764213"/>
          <p14:tracePt t="25487" x="887413" y="5764213"/>
          <p14:tracePt t="25504" x="958850" y="5810250"/>
          <p14:tracePt t="25505" x="995363" y="5854700"/>
          <p14:tracePt t="25521" x="1068388" y="5964238"/>
          <p14:tracePt t="25537" x="1104900" y="6091238"/>
          <p14:tracePt t="25554" x="1112838" y="6245225"/>
          <p14:tracePt t="25571" x="1112838" y="6299200"/>
          <p14:tracePt t="25587" x="1085850" y="6370638"/>
          <p14:tracePt t="25604" x="1058863" y="6407150"/>
          <p14:tracePt t="25621" x="1014413" y="6453188"/>
          <p14:tracePt t="25622" x="995363" y="6461125"/>
          <p14:tracePt t="25637" x="958850" y="6489700"/>
          <p14:tracePt t="25654" x="923925" y="6507163"/>
          <p14:tracePt t="25670" x="887413" y="6507163"/>
          <p14:tracePt t="25687" x="868363" y="6507163"/>
          <p14:tracePt t="25704" x="823913" y="6434138"/>
          <p14:tracePt t="25720" x="804863" y="6272213"/>
          <p14:tracePt t="25739" x="823913" y="6081713"/>
          <p14:tracePt t="25739" x="850900" y="6018213"/>
          <p14:tracePt t="25754" x="887413" y="5918200"/>
          <p14:tracePt t="25771" x="923925" y="5854700"/>
          <p14:tracePt t="25787" x="968375" y="5819775"/>
          <p14:tracePt t="25804" x="1022350" y="5810250"/>
          <p14:tracePt t="25821" x="1131888" y="5891213"/>
          <p14:tracePt t="25838" x="1239838" y="6091238"/>
          <p14:tracePt t="25854" x="1293813" y="6299200"/>
          <p14:tracePt t="25870" x="1312863" y="6470650"/>
          <p14:tracePt t="25888" x="1285875" y="6551613"/>
          <p14:tracePt t="25890" x="1276350" y="6588125"/>
          <p14:tracePt t="25904" x="1249363" y="6634163"/>
          <p14:tracePt t="25920" x="1212850" y="6670675"/>
          <p14:tracePt t="25937" x="1166813" y="6688138"/>
          <p14:tracePt t="25954" x="1131888" y="6688138"/>
          <p14:tracePt t="25970" x="1085850" y="6688138"/>
          <p14:tracePt t="25987" x="1031875" y="6642100"/>
          <p14:tracePt t="26004" x="985838" y="6607175"/>
          <p14:tracePt t="26021" x="968375" y="6461125"/>
          <p14:tracePt t="26037" x="985838" y="6289675"/>
          <p14:tracePt t="26054" x="1014413" y="6162675"/>
          <p14:tracePt t="26055" x="1022350" y="6099175"/>
          <p14:tracePt t="26071" x="1049338" y="6037263"/>
          <p14:tracePt t="26087" x="1076325" y="5991225"/>
          <p14:tracePt t="26104" x="1112838" y="5964238"/>
          <p14:tracePt t="26120" x="1139825" y="5954713"/>
          <p14:tracePt t="26137" x="1222375" y="6018213"/>
          <p14:tracePt t="26154" x="1266825" y="6145213"/>
          <p14:tracePt t="26172" x="1320800" y="6343650"/>
          <p14:tracePt t="26187" x="1320800" y="6416675"/>
          <p14:tracePt t="26204" x="1320800" y="6489700"/>
          <p14:tracePt t="26206" x="1320800" y="6516688"/>
          <p14:tracePt t="26220" x="1312863" y="6580188"/>
          <p14:tracePt t="26237" x="1285875" y="6624638"/>
          <p14:tracePt t="26253" x="1257300" y="6678613"/>
          <p14:tracePt t="26271" x="1239838" y="6705600"/>
          <p14:tracePt t="26287" x="1222375" y="6724650"/>
          <p14:tracePt t="26304" x="1185863" y="6732588"/>
          <p14:tracePt t="26323" x="1131888" y="6732588"/>
          <p14:tracePt t="26337" x="1076325" y="6688138"/>
          <p14:tracePt t="26353" x="1014413" y="6634163"/>
          <p14:tracePt t="26356" x="985838" y="6597650"/>
          <p14:tracePt t="26370" x="950913" y="6524625"/>
          <p14:tracePt t="26387" x="923925" y="6497638"/>
          <p14:tracePt t="26403" x="914400" y="6470650"/>
          <p14:tracePt t="26405" x="914400" y="6461125"/>
          <p14:tracePt t="26420" x="904875" y="6443663"/>
          <p14:tracePt t="26437" x="904875" y="6434138"/>
          <p14:tracePt t="26439" x="904875" y="6426200"/>
          <p14:tracePt t="26453" x="904875" y="6416675"/>
          <p14:tracePt t="26470" x="904875" y="6407150"/>
          <p14:tracePt t="26493" x="904875" y="6399213"/>
          <p14:tracePt t="26556" x="904875" y="6389688"/>
          <p14:tracePt t="26625" x="904875" y="6380163"/>
          <p14:tracePt t="27207" x="0" y="0"/>
        </p14:tracePtLst>
        <p14:tracePtLst>
          <p14:tracePt t="36651" x="2335213" y="7756525"/>
          <p14:tracePt t="36656" x="2335213" y="7800975"/>
          <p14:tracePt t="36663" x="2344738" y="7837488"/>
          <p14:tracePt t="36680" x="2362200" y="7927975"/>
          <p14:tracePt t="36697" x="2371725" y="7991475"/>
          <p14:tracePt t="36713" x="2371725" y="8035925"/>
          <p14:tracePt t="36730" x="2371725" y="8091488"/>
          <p14:tracePt t="36747" x="2371725" y="8118475"/>
          <p14:tracePt t="36780" x="2362200" y="8189913"/>
          <p14:tracePt t="36813" x="2298700" y="8262938"/>
          <p14:tracePt t="36846" x="2108200" y="8343900"/>
          <p14:tracePt t="36863" x="2036763" y="8380413"/>
          <p14:tracePt t="36880" x="1954213" y="8389938"/>
          <p14:tracePt t="36897" x="1863725" y="8397875"/>
          <p14:tracePt t="36914" x="1828800" y="8397875"/>
          <p14:tracePt t="36930" x="1801813" y="8397875"/>
          <p14:tracePt t="36947" x="1782763" y="8397875"/>
          <p14:tracePt t="36964" x="1755775" y="8326438"/>
          <p14:tracePt t="36980" x="1674813" y="7593013"/>
          <p14:tracePt t="36997" x="1674813" y="6524625"/>
          <p14:tracePt t="36998" x="1682750" y="6299200"/>
          <p14:tracePt t="37013" x="1728788" y="6037263"/>
          <p14:tracePt t="37030" x="1765300" y="5937250"/>
          <p14:tracePt t="37047" x="1809750" y="5883275"/>
          <p14:tracePt t="37063" x="1846263" y="5873750"/>
          <p14:tracePt t="37080" x="1927225" y="5883275"/>
          <p14:tracePt t="37097" x="2017713" y="5927725"/>
          <p14:tracePt t="37113" x="2198688" y="6064250"/>
          <p14:tracePt t="37130" x="2543175" y="6534150"/>
          <p14:tracePt t="37147" x="2697163" y="6815138"/>
          <p14:tracePt t="37149" x="2724150" y="6915150"/>
          <p14:tracePt t="37163" x="2760663" y="7067550"/>
          <p14:tracePt t="37180" x="2770188" y="7150100"/>
          <p14:tracePt t="37197" x="2770188" y="7221538"/>
          <p14:tracePt t="37213" x="2770188" y="7277100"/>
          <p14:tracePt t="37230" x="2751138" y="7321550"/>
          <p14:tracePt t="37232" x="2741613" y="7348538"/>
          <p14:tracePt t="37247" x="2670175" y="7439025"/>
          <p14:tracePt t="37263" x="2587625" y="7519988"/>
          <p14:tracePt t="37280" x="2435225" y="7639050"/>
          <p14:tracePt t="37297" x="2325688" y="7666038"/>
          <p14:tracePt t="37314" x="2225675" y="7673975"/>
          <p14:tracePt t="37330" x="2181225" y="7673975"/>
          <p14:tracePt t="37347" x="2117725" y="7639050"/>
          <p14:tracePt t="37350" x="2090738" y="7602538"/>
          <p14:tracePt t="37363" x="2000250" y="7358063"/>
          <p14:tracePt t="37380" x="1946275" y="6977063"/>
          <p14:tracePt t="37397" x="1990725" y="6697663"/>
          <p14:tracePt t="37413" x="2017713" y="6634163"/>
          <p14:tracePt t="37430" x="2054225" y="6588125"/>
          <p14:tracePt t="37446" x="2090738" y="6561138"/>
          <p14:tracePt t="37463" x="2127250" y="6551613"/>
          <p14:tracePt t="37480" x="2190750" y="6551613"/>
          <p14:tracePt t="37496" x="2254250" y="6607175"/>
          <p14:tracePt t="37513" x="2389188" y="6878638"/>
          <p14:tracePt t="37530" x="2435225" y="7140575"/>
          <p14:tracePt t="37547" x="2425700" y="7402513"/>
          <p14:tracePt t="37563" x="2406650" y="7458075"/>
          <p14:tracePt t="37580" x="2389188" y="7493000"/>
          <p14:tracePt t="37581" x="2379663" y="7512050"/>
          <p14:tracePt t="37597" x="2352675" y="7548563"/>
          <p14:tracePt t="37613" x="2308225" y="7575550"/>
          <p14:tracePt t="37630" x="2262188" y="7583488"/>
          <p14:tracePt t="37647" x="2235200" y="7593013"/>
          <p14:tracePt t="37663" x="2208213" y="7593013"/>
          <p14:tracePt t="37680" x="2181225" y="7583488"/>
          <p14:tracePt t="37697" x="2163763" y="7575550"/>
          <p14:tracePt t="37713" x="2144713" y="7529513"/>
          <p14:tracePt t="37730" x="2135188" y="7475538"/>
          <p14:tracePt t="37746" x="2144713" y="7321550"/>
          <p14:tracePt t="37763" x="2181225" y="7194550"/>
          <p14:tracePt t="37781" x="2235200" y="7050088"/>
          <p14:tracePt t="37797" x="2262188" y="6986588"/>
          <p14:tracePt t="37813" x="2308225" y="6942138"/>
          <p14:tracePt t="37816" x="2325688" y="6932613"/>
          <p14:tracePt t="37830" x="2352675" y="6905625"/>
          <p14:tracePt t="37846" x="2398713" y="6896100"/>
          <p14:tracePt t="37863" x="2479675" y="6905625"/>
          <p14:tracePt t="37881" x="2579688" y="7032625"/>
          <p14:tracePt t="37897" x="2687638" y="7358063"/>
          <p14:tracePt t="37913" x="2679700" y="7539038"/>
          <p14:tracePt t="37930" x="2616200" y="7729538"/>
          <p14:tracePt t="37931" x="2587625" y="7827963"/>
          <p14:tracePt t="37946" x="2525713" y="7937500"/>
          <p14:tracePt t="37963" x="2497138" y="7981950"/>
          <p14:tracePt t="37981" x="2470150" y="8027988"/>
          <p14:tracePt t="37996" x="2462213" y="8035925"/>
          <p14:tracePt t="38013" x="2443163" y="8054975"/>
          <p14:tracePt t="38014" x="2435225" y="8054975"/>
          <p14:tracePt t="38035" x="2425700" y="8054975"/>
          <p14:tracePt t="38046" x="2416175" y="8054975"/>
          <p14:tracePt t="38063" x="2398713" y="8045450"/>
          <p14:tracePt t="38080" x="2371725" y="7981950"/>
          <p14:tracePt t="38096" x="2316163" y="7837488"/>
          <p14:tracePt t="38113" x="2289175" y="7756525"/>
          <p14:tracePt t="38129" x="2262188" y="7693025"/>
          <p14:tracePt t="38146" x="2254250" y="7602538"/>
          <p14:tracePt t="38163" x="2262188" y="7458075"/>
          <p14:tracePt t="38165" x="2271713" y="7348538"/>
          <p14:tracePt t="38180" x="2316163" y="7177088"/>
          <p14:tracePt t="38196" x="2352675" y="7104063"/>
          <p14:tracePt t="38213" x="2389188" y="7050088"/>
          <p14:tracePt t="38230" x="2416175" y="7050088"/>
          <p14:tracePt t="38247" x="2462213" y="7059613"/>
          <p14:tracePt t="38263" x="2497138" y="7104063"/>
          <p14:tracePt t="38280" x="2516188" y="7177088"/>
          <p14:tracePt t="38296" x="2552700" y="7304088"/>
          <p14:tracePt t="38313" x="2552700" y="7358063"/>
          <p14:tracePt t="38329" x="2552700" y="7402513"/>
          <p14:tracePt t="38346" x="2552700" y="7421563"/>
          <p14:tracePt t="38363" x="2552700" y="7448550"/>
          <p14:tracePt t="38473" x="0" y="0"/>
        </p14:tracePtLst>
        <p14:tracePtLst>
          <p14:tracePt t="44331" x="2489200" y="8851900"/>
          <p14:tracePt t="44364" x="2479675" y="8851900"/>
          <p14:tracePt t="44379" x="2470150" y="8851900"/>
          <p14:tracePt t="44400" x="2462213" y="8851900"/>
          <p14:tracePt t="44407" x="2452688" y="8851900"/>
          <p14:tracePt t="44421" x="2443163" y="8851900"/>
          <p14:tracePt t="44443" x="2435225" y="8851900"/>
          <p14:tracePt t="44455" x="2425700" y="8851900"/>
          <p14:tracePt t="44488" x="2371725" y="8851900"/>
          <p14:tracePt t="44505" x="2308225" y="8851900"/>
          <p14:tracePt t="44522" x="2217738" y="8823325"/>
          <p14:tracePt t="44538" x="2144713" y="8788400"/>
          <p14:tracePt t="44555" x="2063750" y="8759825"/>
          <p14:tracePt t="44556" x="2017713" y="8724900"/>
          <p14:tracePt t="44571" x="1900238" y="8634413"/>
          <p14:tracePt t="44588" x="1782763" y="8497888"/>
          <p14:tracePt t="44605" x="1638300" y="8272463"/>
          <p14:tracePt t="44622" x="1574800" y="8135938"/>
          <p14:tracePt t="44638" x="1493838" y="8008938"/>
          <p14:tracePt t="44640" x="1466850" y="7927975"/>
          <p14:tracePt t="44655" x="1393825" y="7800975"/>
          <p14:tracePt t="44672" x="1320800" y="7693025"/>
          <p14:tracePt t="44688" x="1230313" y="7583488"/>
          <p14:tracePt t="44705" x="1185863" y="7548563"/>
          <p14:tracePt t="44721" x="1149350" y="7519988"/>
          <p14:tracePt t="44738" x="1131888" y="7519988"/>
          <p14:tracePt t="44755" x="1104900" y="7512050"/>
          <p14:tracePt t="44772" x="1076325" y="7512050"/>
          <p14:tracePt t="44788" x="1058863" y="7512050"/>
          <p14:tracePt t="44792" x="1041400" y="7512050"/>
          <p14:tracePt t="44805" x="1031875" y="7512050"/>
          <p14:tracePt t="44822" x="1004888" y="7512050"/>
          <p14:tracePt t="44838" x="977900" y="7512050"/>
          <p14:tracePt t="44859" x="968375" y="7512050"/>
          <p14:tracePt t="44872" x="958850" y="7512050"/>
          <p14:tracePt t="44888" x="950913" y="7512050"/>
          <p14:tracePt t="44905" x="941388" y="7512050"/>
          <p14:tracePt t="44922" x="931863" y="7512050"/>
          <p14:tracePt t="45031" x="931863" y="7519988"/>
          <p14:tracePt t="45044" x="941388" y="7529513"/>
          <p14:tracePt t="45052" x="950913" y="7529513"/>
          <p14:tracePt t="45058" x="958850" y="7539038"/>
          <p14:tracePt t="45073" x="977900" y="7548563"/>
          <p14:tracePt t="45088" x="995363" y="7556500"/>
          <p14:tracePt t="45105" x="1031875" y="7575550"/>
          <p14:tracePt t="45107" x="1068388" y="7583488"/>
          <p14:tracePt t="45121" x="1139825" y="7602538"/>
          <p14:tracePt t="45138" x="1203325" y="7610475"/>
          <p14:tracePt t="45155" x="1293813" y="7620000"/>
          <p14:tracePt t="45171" x="1339850" y="7620000"/>
          <p14:tracePt t="45188" x="1420813" y="7620000"/>
          <p14:tracePt t="45205" x="1501775" y="7639050"/>
          <p14:tracePt t="45222" x="1638300" y="7646988"/>
          <p14:tracePt t="45238" x="1909763" y="7673975"/>
          <p14:tracePt t="45255" x="2027238" y="7673975"/>
          <p14:tracePt t="45271" x="2127250" y="7673975"/>
          <p14:tracePt t="45288" x="2208213" y="7673975"/>
          <p14:tracePt t="45304" x="2316163" y="7673975"/>
          <p14:tracePt t="45321" x="2406650" y="7673975"/>
          <p14:tracePt t="45338" x="2489200" y="7673975"/>
          <p14:tracePt t="45339" x="2516188" y="7673975"/>
          <p14:tracePt t="45355" x="2606675" y="7673975"/>
          <p14:tracePt t="45371" x="2670175" y="7673975"/>
          <p14:tracePt t="45388" x="2770188" y="7683500"/>
          <p14:tracePt t="45405" x="2832100" y="7683500"/>
          <p14:tracePt t="45422" x="2905125" y="7683500"/>
          <p14:tracePt t="45438" x="2941638" y="7683500"/>
          <p14:tracePt t="45455" x="2968625" y="7683500"/>
          <p14:tracePt t="45471" x="2995613" y="7683500"/>
          <p14:tracePt t="45488" x="3013075" y="7683500"/>
          <p14:tracePt t="45505" x="3022600" y="7683500"/>
          <p14:tracePt t="45521" x="3041650" y="7683500"/>
          <p14:tracePt t="45538" x="3049588" y="7683500"/>
          <p14:tracePt t="45555" x="3059113" y="7683500"/>
          <p14:tracePt t="45571" x="3068638" y="7683500"/>
          <p14:tracePt t="45711" x="0" y="0"/>
        </p14:tracePtLst>
        <p14:tracePtLst>
          <p14:tracePt t="46226" x="3502025" y="6416675"/>
          <p14:tracePt t="46261" x="3502025" y="6426200"/>
          <p14:tracePt t="46274" x="3502025" y="6434138"/>
          <p14:tracePt t="46287" x="3502025" y="6443663"/>
          <p14:tracePt t="46294" x="3502025" y="6453188"/>
          <p14:tracePt t="46311" x="3502025" y="6470650"/>
          <p14:tracePt t="46327" x="3502025" y="6516688"/>
          <p14:tracePt t="46329" x="3502025" y="6543675"/>
          <p14:tracePt t="46361" x="3511550" y="6670675"/>
          <p14:tracePt t="46364" x="3511550" y="6697663"/>
          <p14:tracePt t="46394" x="3521075" y="6815138"/>
          <p14:tracePt t="46444" x="3575050" y="7096125"/>
          <p14:tracePt t="46446" x="3575050" y="7123113"/>
          <p14:tracePt t="46460" x="3584575" y="7177088"/>
          <p14:tracePt t="46477" x="3584575" y="7194550"/>
          <p14:tracePt t="46493" x="3592513" y="7248525"/>
          <p14:tracePt t="46510" x="3592513" y="7285038"/>
          <p14:tracePt t="46527" x="3611563" y="7348538"/>
          <p14:tracePt t="46544" x="3619500" y="7385050"/>
          <p14:tracePt t="46560" x="3619500" y="7421563"/>
          <p14:tracePt t="46562" x="3619500" y="7429500"/>
          <p14:tracePt t="46577" x="3619500" y="7458075"/>
          <p14:tracePt t="46594" x="3619500" y="7466013"/>
          <p14:tracePt t="46596" x="3619500" y="7485063"/>
          <p14:tracePt t="46611" x="3619500" y="7512050"/>
          <p14:tracePt t="46627" x="3619500" y="7539038"/>
          <p14:tracePt t="46643" x="3619500" y="7575550"/>
          <p14:tracePt t="46660" x="3629025" y="7610475"/>
          <p14:tracePt t="46677" x="3629025" y="7639050"/>
          <p14:tracePt t="46694" x="3629025" y="7666038"/>
          <p14:tracePt t="46710" x="3629025" y="7683500"/>
          <p14:tracePt t="46727" x="3638550" y="7729538"/>
          <p14:tracePt t="46743" x="3648075" y="7737475"/>
          <p14:tracePt t="46760" x="3648075" y="7773988"/>
          <p14:tracePt t="46777" x="3648075" y="7783513"/>
          <p14:tracePt t="46793" x="3648075" y="7791450"/>
          <p14:tracePt t="46810" x="3648075" y="7820025"/>
          <p14:tracePt t="46832" x="3648075" y="7827963"/>
          <p14:tracePt t="46845" x="3648075" y="7837488"/>
          <p14:tracePt t="46878" x="3648075" y="7847013"/>
          <p14:tracePt t="48018" x="3638550" y="7854950"/>
          <p14:tracePt t="48024" x="3629025" y="7864475"/>
          <p14:tracePt t="48031" x="3619500" y="7864475"/>
          <p14:tracePt t="48040" x="3602038" y="7864475"/>
          <p14:tracePt t="48057" x="3538538" y="7883525"/>
          <p14:tracePt t="48060" x="3511550" y="7891463"/>
          <p14:tracePt t="48073" x="3438525" y="7918450"/>
          <p14:tracePt t="48090" x="3367088" y="7927975"/>
          <p14:tracePt t="48094" x="3340100" y="7937500"/>
          <p14:tracePt t="48123" x="3213100" y="7954963"/>
          <p14:tracePt t="48156" x="3086100" y="7974013"/>
          <p14:tracePt t="48190" x="3005138" y="7991475"/>
          <p14:tracePt t="48206" x="2978150" y="7991475"/>
          <p14:tracePt t="48223" x="2951163" y="7991475"/>
          <p14:tracePt t="48239" x="2922588" y="7991475"/>
          <p14:tracePt t="48256" x="2914650" y="7991475"/>
          <p14:tracePt t="48272" x="2878138" y="7981950"/>
          <p14:tracePt t="48289" x="2851150" y="7974013"/>
          <p14:tracePt t="48291" x="2841625" y="7964488"/>
          <p14:tracePt t="48306" x="2832100" y="7945438"/>
          <p14:tracePt t="48322" x="2805113" y="7918450"/>
          <p14:tracePt t="48340" x="2778125" y="7900988"/>
          <p14:tracePt t="48356" x="2770188" y="7883525"/>
          <p14:tracePt t="48373" x="2760663" y="7864475"/>
          <p14:tracePt t="48374" x="2751138" y="7847013"/>
          <p14:tracePt t="48390" x="2741613" y="7837488"/>
          <p14:tracePt t="48406" x="2733675" y="7810500"/>
          <p14:tracePt t="48423" x="2733675" y="7764463"/>
          <p14:tracePt t="48440" x="2733675" y="7747000"/>
          <p14:tracePt t="48458" x="2770188" y="7666038"/>
          <p14:tracePt t="48472" x="2814638" y="7593013"/>
          <p14:tracePt t="48489" x="2860675" y="7519988"/>
          <p14:tracePt t="48506" x="2941638" y="7429500"/>
          <p14:tracePt t="48523" x="2986088" y="7367588"/>
          <p14:tracePt t="48524" x="3013075" y="7348538"/>
          <p14:tracePt t="48539" x="3068638" y="7294563"/>
          <p14:tracePt t="48556" x="3132138" y="7267575"/>
          <p14:tracePt t="48573" x="3213100" y="7231063"/>
          <p14:tracePt t="48589" x="3257550" y="7221538"/>
          <p14:tracePt t="48606" x="3284538" y="7221538"/>
          <p14:tracePt t="48622" x="3321050" y="7221538"/>
          <p14:tracePt t="48641" x="3357563" y="7221538"/>
          <p14:tracePt t="48641" x="3375025" y="7221538"/>
          <p14:tracePt t="48656" x="3421063" y="7231063"/>
          <p14:tracePt t="48672" x="3475038" y="7258050"/>
          <p14:tracePt t="48690" x="3548063" y="7285038"/>
          <p14:tracePt t="48706" x="3592513" y="7312025"/>
          <p14:tracePt t="48723" x="3629025" y="7339013"/>
          <p14:tracePt t="48724" x="3638550" y="7348538"/>
          <p14:tracePt t="48739" x="3648075" y="7367588"/>
          <p14:tracePt t="48756" x="3675063" y="7385050"/>
          <p14:tracePt t="48759" x="3683000" y="7385050"/>
          <p14:tracePt t="48772" x="3702050" y="7394575"/>
          <p14:tracePt t="48789" x="3709988" y="7402513"/>
          <p14:tracePt t="48808" x="3719513" y="7429500"/>
          <p14:tracePt t="48823" x="3729038" y="7448550"/>
          <p14:tracePt t="48839" x="3738563" y="7458075"/>
          <p14:tracePt t="48856" x="3746500" y="7493000"/>
          <p14:tracePt t="48873" x="3756025" y="7529513"/>
          <p14:tracePt t="48890" x="3756025" y="7566025"/>
          <p14:tracePt t="48906" x="3756025" y="7602538"/>
          <p14:tracePt t="48924" x="3738563" y="7673975"/>
          <p14:tracePt t="48939" x="3702050" y="7747000"/>
          <p14:tracePt t="48956" x="3675063" y="7800975"/>
          <p14:tracePt t="48957" x="3665538" y="7837488"/>
          <p14:tracePt t="48973" x="3638550" y="7864475"/>
          <p14:tracePt t="48990" x="3619500" y="7891463"/>
          <p14:tracePt t="49006" x="3592513" y="7918450"/>
          <p14:tracePt t="49024" x="3575050" y="7927975"/>
          <p14:tracePt t="49026" x="3557588" y="7937500"/>
          <p14:tracePt t="49040" x="3538538" y="7945438"/>
          <p14:tracePt t="49056" x="3502025" y="7954963"/>
          <p14:tracePt t="49074" x="3484563" y="7954963"/>
          <p14:tracePt t="49074" x="3465513" y="7954963"/>
          <p14:tracePt t="49089" x="3457575" y="7954963"/>
          <p14:tracePt t="49106" x="3421063" y="7954963"/>
          <p14:tracePt t="49123" x="3375025" y="7954963"/>
          <p14:tracePt t="49139" x="3357563" y="7954963"/>
          <p14:tracePt t="49156" x="3294063" y="7927975"/>
          <p14:tracePt t="49174" x="3276600" y="7918450"/>
          <p14:tracePt t="49190" x="3257550" y="7900988"/>
          <p14:tracePt t="49206" x="3230563" y="7900988"/>
          <p14:tracePt t="49222" x="3222625" y="7891463"/>
          <p14:tracePt t="49239" x="3213100" y="7883525"/>
          <p14:tracePt t="49256" x="3203575" y="7864475"/>
          <p14:tracePt t="49272" x="3194050" y="7837488"/>
          <p14:tracePt t="49289" x="3167063" y="7729538"/>
          <p14:tracePt t="49306" x="3140075" y="7656513"/>
          <p14:tracePt t="49308" x="3140075" y="7639050"/>
          <p14:tracePt t="49322" x="3132138" y="7602538"/>
          <p14:tracePt t="49339" x="3132138" y="7556500"/>
          <p14:tracePt t="49356" x="3159125" y="7502525"/>
          <p14:tracePt t="49373" x="3194050" y="7466013"/>
          <p14:tracePt t="49390" x="3249613" y="7421563"/>
          <p14:tracePt t="49406" x="3276600" y="7412038"/>
          <p14:tracePt t="49423" x="3294063" y="7402513"/>
          <p14:tracePt t="49441" x="3321050" y="7402513"/>
          <p14:tracePt t="49445" x="3340100" y="7402513"/>
          <p14:tracePt t="49456" x="3348038" y="7402513"/>
          <p14:tracePt t="49472" x="3394075" y="7421563"/>
          <p14:tracePt t="49489" x="3411538" y="7429500"/>
          <p14:tracePt t="49506" x="3430588" y="7448550"/>
          <p14:tracePt t="49507" x="3430588" y="7458075"/>
          <p14:tracePt t="49522" x="3448050" y="7466013"/>
          <p14:tracePt t="49539" x="3457575" y="7493000"/>
          <p14:tracePt t="49540" x="3457575" y="7502525"/>
          <p14:tracePt t="49558" x="3465513" y="7529513"/>
          <p14:tracePt t="49572" x="3475038" y="7566025"/>
          <p14:tracePt t="49589" x="3475038" y="7610475"/>
          <p14:tracePt t="49607" x="3475038" y="7666038"/>
          <p14:tracePt t="49622" x="3457575" y="7700963"/>
          <p14:tracePt t="49639" x="3430588" y="7756525"/>
          <p14:tracePt t="49656" x="3403600" y="7791450"/>
          <p14:tracePt t="49672" x="3348038" y="7827963"/>
          <p14:tracePt t="49689" x="3294063" y="7854950"/>
          <p14:tracePt t="49706" x="3240088" y="7874000"/>
          <p14:tracePt t="49722" x="3203575" y="7883525"/>
          <p14:tracePt t="49739" x="3167063" y="7891463"/>
          <p14:tracePt t="49741" x="3149600" y="7891463"/>
          <p14:tracePt t="49756" x="3113088" y="7891463"/>
          <p14:tracePt t="49772" x="3076575" y="7883525"/>
          <p14:tracePt t="49789" x="3049588" y="7864475"/>
          <p14:tracePt t="49806" x="3032125" y="7847013"/>
          <p14:tracePt t="49822" x="3005138" y="7827963"/>
          <p14:tracePt t="49839" x="2995613" y="7827963"/>
          <p14:tracePt t="49856" x="2995613" y="7820025"/>
          <p14:tracePt t="49872" x="2978150" y="7773988"/>
          <p14:tracePt t="49889" x="2968625" y="7729538"/>
          <p14:tracePt t="49905" x="2968625" y="7666038"/>
          <p14:tracePt t="49922" x="2968625" y="7639050"/>
          <p14:tracePt t="49940" x="2968625" y="7602538"/>
          <p14:tracePt t="49956" x="2978150" y="7583488"/>
          <p14:tracePt t="49972" x="3005138" y="7566025"/>
          <p14:tracePt t="49989" x="3049588" y="7539038"/>
          <p14:tracePt t="50006" x="3076575" y="7529513"/>
          <p14:tracePt t="50022" x="3113088" y="7512050"/>
          <p14:tracePt t="50039" x="3140075" y="7512050"/>
          <p14:tracePt t="50056" x="3194050" y="7512050"/>
          <p14:tracePt t="50072" x="3222625" y="7529513"/>
          <p14:tracePt t="50089" x="3249613" y="7556500"/>
          <p14:tracePt t="50106" x="3267075" y="7583488"/>
          <p14:tracePt t="50122" x="3284538" y="7602538"/>
          <p14:tracePt t="50126" x="3294063" y="7610475"/>
          <p14:tracePt t="50140" x="3303588" y="7639050"/>
          <p14:tracePt t="50156" x="3303588" y="7656513"/>
          <p14:tracePt t="50172" x="3313113" y="7693025"/>
          <p14:tracePt t="50189" x="3313113" y="7729538"/>
          <p14:tracePt t="50206" x="3313113" y="7756525"/>
          <p14:tracePt t="50207" x="3303588" y="7773988"/>
          <p14:tracePt t="50222" x="3284538" y="7810500"/>
          <p14:tracePt t="50239" x="3267075" y="7827963"/>
          <p14:tracePt t="50255" x="3230563" y="7854950"/>
          <p14:tracePt t="50272" x="3203575" y="7864475"/>
          <p14:tracePt t="50289" x="3159125" y="7874000"/>
          <p14:tracePt t="50305" x="3132138" y="7874000"/>
          <p14:tracePt t="50322" x="3095625" y="7854950"/>
          <p14:tracePt t="50323" x="3068638" y="7827963"/>
          <p14:tracePt t="50339" x="3013075" y="7764463"/>
          <p14:tracePt t="50356" x="2951163" y="7639050"/>
          <p14:tracePt t="50358" x="2922588" y="7539038"/>
          <p14:tracePt t="50372" x="2887663" y="7367588"/>
          <p14:tracePt t="50389" x="2887663" y="7258050"/>
          <p14:tracePt t="50406" x="2905125" y="7140575"/>
          <p14:tracePt t="50423" x="2932113" y="7096125"/>
          <p14:tracePt t="50440" x="2951163" y="7077075"/>
          <p14:tracePt t="50443" x="2959100" y="7067550"/>
          <p14:tracePt t="50456" x="2986088" y="7059613"/>
          <p14:tracePt t="50472" x="3005138" y="7059613"/>
          <p14:tracePt t="50489" x="3049588" y="7077075"/>
          <p14:tracePt t="50505" x="3086100" y="7104063"/>
          <p14:tracePt t="50523" x="3159125" y="7186613"/>
          <p14:tracePt t="50539" x="3203575" y="7248525"/>
          <p14:tracePt t="50555" x="3222625" y="7294563"/>
          <p14:tracePt t="50557" x="3230563" y="7331075"/>
          <p14:tracePt t="50572" x="3240088" y="7348538"/>
          <p14:tracePt t="50589" x="3249613" y="7385050"/>
          <p14:tracePt t="50605" x="3249613" y="7439025"/>
          <p14:tracePt t="50622" x="3249613" y="7475538"/>
          <p14:tracePt t="50639" x="3240088" y="7539038"/>
          <p14:tracePt t="50655" x="3222625" y="7566025"/>
          <p14:tracePt t="50672" x="3203575" y="7593013"/>
          <p14:tracePt t="50689" x="3149600" y="7602538"/>
          <p14:tracePt t="50705" x="3103563" y="7593013"/>
          <p14:tracePt t="50722" x="3022600" y="7529513"/>
          <p14:tracePt t="50739" x="2995613" y="7502525"/>
          <p14:tracePt t="50743" x="2986088" y="7493000"/>
          <p14:tracePt t="50756" x="2978150" y="7475538"/>
          <p14:tracePt t="50772" x="2968625" y="7475538"/>
          <p14:tracePt t="50789" x="2959100" y="7458075"/>
          <p14:tracePt t="50805" x="2951163" y="7429500"/>
          <p14:tracePt t="50823" x="2951163" y="7412038"/>
          <p14:tracePt t="50839" x="2959100" y="7375525"/>
          <p14:tracePt t="50855" x="2959100" y="7358063"/>
          <p14:tracePt t="50872" x="2995613" y="7348538"/>
          <p14:tracePt t="50889" x="3013075" y="7339013"/>
          <p14:tracePt t="50905" x="3032125" y="7339013"/>
          <p14:tracePt t="50907" x="3041650" y="7339013"/>
          <p14:tracePt t="50922" x="3068638" y="7339013"/>
          <p14:tracePt t="50939" x="3103563" y="7358063"/>
          <p14:tracePt t="50956" x="3149600" y="7394575"/>
          <p14:tracePt t="50972" x="3159125" y="7412038"/>
          <p14:tracePt t="50989" x="3176588" y="7458075"/>
          <p14:tracePt t="51005" x="3186113" y="7493000"/>
          <p14:tracePt t="51022" x="3186113" y="7519988"/>
          <p14:tracePt t="51039" x="3186113" y="7548563"/>
          <p14:tracePt t="51055" x="3186113" y="7575550"/>
          <p14:tracePt t="51072" x="3186113" y="7593013"/>
          <p14:tracePt t="51089" x="3176588" y="7602538"/>
          <p14:tracePt t="51106" x="3167063" y="7610475"/>
          <p14:tracePt t="51122" x="3159125" y="7620000"/>
          <p14:tracePt t="51139" x="3149600" y="7620000"/>
          <p14:tracePt t="51168" x="3140075" y="7620000"/>
          <p14:tracePt t="51182" x="3132138" y="7620000"/>
          <p14:tracePt t="51202" x="3122613" y="7620000"/>
          <p14:tracePt t="51216" x="3113088" y="7620000"/>
          <p14:tracePt t="51230" x="3103563" y="7620000"/>
          <p14:tracePt t="52714" x="0" y="0"/>
        </p14:tracePtLst>
        <p14:tracePtLst>
          <p14:tracePt t="53909" x="1158875" y="7874000"/>
          <p14:tracePt t="54574" x="1166813" y="7874000"/>
          <p14:tracePt t="54590" x="1166813" y="7883525"/>
          <p14:tracePt t="54593" x="1176338" y="7883525"/>
          <p14:tracePt t="54608" x="1185863" y="7891463"/>
          <p14:tracePt t="54624" x="1212850" y="7900988"/>
          <p14:tracePt t="54640" x="1230313" y="7910513"/>
          <p14:tracePt t="54642" x="1239838" y="7910513"/>
          <p14:tracePt t="54657" x="1257300" y="7910513"/>
          <p14:tracePt t="54690" x="1312863" y="7927975"/>
          <p14:tracePt t="54724" x="1403350" y="7945438"/>
          <p14:tracePt t="54757" x="1474788" y="7964488"/>
          <p14:tracePt t="54760" x="1493838" y="7964488"/>
          <p14:tracePt t="54774" x="1520825" y="7974013"/>
          <p14:tracePt t="54790" x="1538288" y="7981950"/>
          <p14:tracePt t="54807" x="1574800" y="7981950"/>
          <p14:tracePt t="54823" x="1638300" y="7991475"/>
          <p14:tracePt t="54840" x="1701800" y="7991475"/>
          <p14:tracePt t="54857" x="1819275" y="8008938"/>
          <p14:tracePt t="54873" x="1873250" y="8008938"/>
          <p14:tracePt t="54875" x="1919288" y="8018463"/>
          <p14:tracePt t="54890" x="1982788" y="8035925"/>
          <p14:tracePt t="54907" x="2044700" y="8035925"/>
          <p14:tracePt t="54923" x="2135188" y="8054975"/>
          <p14:tracePt t="54940" x="2198688" y="8064500"/>
          <p14:tracePt t="54957" x="2262188" y="8072438"/>
          <p14:tracePt t="54958" x="2289175" y="8072438"/>
          <p14:tracePt t="54973" x="2362200" y="8081963"/>
          <p14:tracePt t="54990" x="2416175" y="8091488"/>
          <p14:tracePt t="55007" x="2470150" y="8099425"/>
          <p14:tracePt t="55023" x="2497138" y="8108950"/>
          <p14:tracePt t="55040" x="2533650" y="8118475"/>
          <p14:tracePt t="55057" x="2543175" y="8118475"/>
          <p14:tracePt t="55074" x="2560638" y="8118475"/>
          <p14:tracePt t="55090" x="2579688" y="8118475"/>
          <p14:tracePt t="55107" x="2587625" y="8118475"/>
          <p14:tracePt t="55123" x="2597150" y="8118475"/>
          <p14:tracePt t="55206" x="2597150" y="8126413"/>
          <p14:tracePt t="55295" x="0" y="0"/>
        </p14:tracePtLst>
        <p14:tracePtLst>
          <p14:tracePt t="55764" x="2470150" y="7050088"/>
          <p14:tracePt t="55783" x="2470150" y="7059613"/>
          <p14:tracePt t="55797" x="2462213" y="7067550"/>
          <p14:tracePt t="55818" x="2462213" y="7077075"/>
          <p14:tracePt t="55831" x="2462213" y="7086600"/>
          <p14:tracePt t="55845" x="2462213" y="7096125"/>
          <p14:tracePt t="55852" x="2462213" y="7113588"/>
          <p14:tracePt t="55873" x="2462213" y="7140575"/>
          <p14:tracePt t="55923" x="2479675" y="7248525"/>
          <p14:tracePt t="55940" x="2506663" y="7331075"/>
          <p14:tracePt t="55957" x="2525713" y="7385050"/>
          <p14:tracePt t="55975" x="2533650" y="7448550"/>
          <p14:tracePt t="55978" x="2543175" y="7466013"/>
          <p14:tracePt t="55990" x="2552700" y="7529513"/>
          <p14:tracePt t="56007" x="2560638" y="7556500"/>
          <p14:tracePt t="56023" x="2560638" y="7602538"/>
          <p14:tracePt t="56040" x="2570163" y="7639050"/>
          <p14:tracePt t="56057" x="2570163" y="7683500"/>
          <p14:tracePt t="56073" x="2570163" y="7693025"/>
          <p14:tracePt t="56090" x="2570163" y="7720013"/>
          <p14:tracePt t="56092" x="2579688" y="7737475"/>
          <p14:tracePt t="56107" x="2579688" y="7764463"/>
          <p14:tracePt t="56123" x="2579688" y="7783513"/>
          <p14:tracePt t="56140" x="2579688" y="7820025"/>
          <p14:tracePt t="56157" x="2579688" y="7827963"/>
          <p14:tracePt t="56175" x="2587625" y="7847013"/>
          <p14:tracePt t="56190" x="2587625" y="7891463"/>
          <p14:tracePt t="56206" x="2597150" y="7918450"/>
          <p14:tracePt t="56223" x="2606675" y="7954963"/>
          <p14:tracePt t="56240" x="2606675" y="7964488"/>
          <p14:tracePt t="56256" x="2606675" y="7991475"/>
          <p14:tracePt t="56273" x="2606675" y="8001000"/>
          <p14:tracePt t="56290" x="2606675" y="8008938"/>
          <p14:tracePt t="56306" x="2606675" y="8018463"/>
          <p14:tracePt t="56595" x="2597150" y="8035925"/>
          <p14:tracePt t="56600" x="2597150" y="8045450"/>
          <p14:tracePt t="56606" x="2579688" y="8054975"/>
          <p14:tracePt t="56623" x="2552700" y="8081963"/>
          <p14:tracePt t="56640" x="2497138" y="8118475"/>
          <p14:tracePt t="56656" x="2452688" y="8135938"/>
          <p14:tracePt t="56673" x="2416175" y="8154988"/>
          <p14:tracePt t="56674" x="2398713" y="8162925"/>
          <p14:tracePt t="56706" x="2344738" y="8162925"/>
          <p14:tracePt t="56740" x="2308225" y="8181975"/>
          <p14:tracePt t="56773" x="2281238" y="8181975"/>
          <p14:tracePt t="56790" x="2271713" y="8181975"/>
          <p14:tracePt t="56806" x="2271713" y="8172450"/>
          <p14:tracePt t="56823" x="2262188" y="8172450"/>
          <p14:tracePt t="56839" x="2254250" y="8145463"/>
          <p14:tracePt t="56856" x="2244725" y="8108950"/>
          <p14:tracePt t="56873" x="2225675" y="8054975"/>
          <p14:tracePt t="56890" x="2225675" y="7981950"/>
          <p14:tracePt t="56906" x="2225675" y="7927975"/>
          <p14:tracePt t="56908" x="2225675" y="7900988"/>
          <p14:tracePt t="56923" x="2225675" y="7847013"/>
          <p14:tracePt t="56940" x="2244725" y="7810500"/>
          <p14:tracePt t="56956" x="2289175" y="7773988"/>
          <p14:tracePt t="56973" x="2316163" y="7756525"/>
          <p14:tracePt t="56989" x="2362200" y="7747000"/>
          <p14:tracePt t="56991" x="2371725" y="7747000"/>
          <p14:tracePt t="57007" x="2406650" y="7747000"/>
          <p14:tracePt t="57025" x="2452688" y="7764463"/>
          <p14:tracePt t="57027" x="2470150" y="7791450"/>
          <p14:tracePt t="57040" x="2525713" y="7827963"/>
          <p14:tracePt t="57056" x="2543175" y="7854950"/>
          <p14:tracePt t="57058" x="2543175" y="7874000"/>
          <p14:tracePt t="57073" x="2552700" y="7891463"/>
          <p14:tracePt t="57090" x="2560638" y="7900988"/>
          <p14:tracePt t="57106" x="2570163" y="7918450"/>
          <p14:tracePt t="57123" x="2579688" y="7937500"/>
          <p14:tracePt t="57140" x="2579688" y="7954963"/>
          <p14:tracePt t="57142" x="2579688" y="7974013"/>
          <p14:tracePt t="57156" x="2570163" y="8008938"/>
          <p14:tracePt t="57173" x="2552700" y="8045450"/>
          <p14:tracePt t="57190" x="2525713" y="8108950"/>
          <p14:tracePt t="57206" x="2506663" y="8135938"/>
          <p14:tracePt t="57223" x="2479675" y="8145463"/>
          <p14:tracePt t="57240" x="2435225" y="8181975"/>
          <p14:tracePt t="57256" x="2406650" y="8189913"/>
          <p14:tracePt t="57273" x="2371725" y="8199438"/>
          <p14:tracePt t="57290" x="2352675" y="8208963"/>
          <p14:tracePt t="57306" x="2316163" y="8208963"/>
          <p14:tracePt t="57323" x="2298700" y="8208963"/>
          <p14:tracePt t="57339" x="2289175" y="8208963"/>
          <p14:tracePt t="57341" x="2271713" y="8199438"/>
          <p14:tracePt t="57356" x="2244725" y="8135938"/>
          <p14:tracePt t="57373" x="2208213" y="8064500"/>
          <p14:tracePt t="57389" x="2190750" y="8001000"/>
          <p14:tracePt t="57406" x="2181225" y="7981950"/>
          <p14:tracePt t="57423" x="2181225" y="7954963"/>
          <p14:tracePt t="57440" x="2181225" y="7945438"/>
          <p14:tracePt t="57456" x="2181225" y="7927975"/>
          <p14:tracePt t="57473" x="2190750" y="7918450"/>
          <p14:tracePt t="57490" x="2208213" y="7910513"/>
          <p14:tracePt t="57506" x="2225675" y="7910513"/>
          <p14:tracePt t="57523" x="2244725" y="7910513"/>
          <p14:tracePt t="57540" x="2271713" y="7910513"/>
          <p14:tracePt t="57556" x="2289175" y="7918450"/>
          <p14:tracePt t="57573" x="2308225" y="7927975"/>
          <p14:tracePt t="57589" x="2335213" y="7954963"/>
          <p14:tracePt t="57606" x="2344738" y="7974013"/>
          <p14:tracePt t="57623" x="2362200" y="8027988"/>
          <p14:tracePt t="57640" x="2371725" y="8064500"/>
          <p14:tracePt t="57644" x="2371725" y="8072438"/>
          <p14:tracePt t="57656" x="2371725" y="8091488"/>
          <p14:tracePt t="57673" x="2371725" y="8108950"/>
          <p14:tracePt t="57689" x="2371725" y="8118475"/>
          <p14:tracePt t="57692" x="2371725" y="8126413"/>
          <p14:tracePt t="57712" x="2371725" y="8135938"/>
          <p14:tracePt t="57724" x="2371725" y="8145463"/>
          <p14:tracePt t="57739" x="2371725" y="8154988"/>
          <p14:tracePt t="57756" x="2371725" y="8162925"/>
          <p14:tracePt t="57979" x="0" y="0"/>
        </p14:tracePtLst>
      </p14:laserTraceLst>
    </p:ext>
  </p:extLs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仮定③が成立しない例</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98</a:t>
            </a:fld>
            <a:endParaRPr lang="en-US" altLang="ja-JP" dirty="0"/>
          </a:p>
        </p:txBody>
      </p:sp>
      <p:sp>
        <p:nvSpPr>
          <p:cNvPr id="7" name="テキスト ボックス 6"/>
          <p:cNvSpPr txBox="1"/>
          <p:nvPr/>
        </p:nvSpPr>
        <p:spPr>
          <a:xfrm>
            <a:off x="662453" y="1502743"/>
            <a:ext cx="15376583" cy="2554545"/>
          </a:xfrm>
          <a:prstGeom prst="rect">
            <a:avLst/>
          </a:prstGeom>
          <a:noFill/>
        </p:spPr>
        <p:txBody>
          <a:bodyPr wrap="square" rtlCol="0">
            <a:spAutoFit/>
          </a:bodyPr>
          <a:lstStyle/>
          <a:p>
            <a:r>
              <a:rPr lang="ja-JP" altLang="en-US" sz="3200" dirty="0">
                <a:solidFill>
                  <a:srgbClr val="000000"/>
                </a:solidFill>
                <a:latin typeface="+mj-ea"/>
                <a:ea typeface="+mj-ea"/>
              </a:rPr>
              <a:t>なお原論文の</a:t>
            </a:r>
            <a:r>
              <a:rPr lang="en-US" altLang="ja-JP" sz="3200" dirty="0" err="1">
                <a:solidFill>
                  <a:srgbClr val="000000"/>
                </a:solidFill>
                <a:latin typeface="+mj-ea"/>
                <a:ea typeface="+mj-ea"/>
              </a:rPr>
              <a:t>Boes</a:t>
            </a:r>
            <a:r>
              <a:rPr lang="en-US" altLang="ja-JP" sz="3200" dirty="0">
                <a:solidFill>
                  <a:srgbClr val="000000"/>
                </a:solidFill>
                <a:latin typeface="+mj-ea"/>
                <a:ea typeface="+mj-ea"/>
              </a:rPr>
              <a:t> and </a:t>
            </a:r>
            <a:r>
              <a:rPr lang="en-US" altLang="ja-JP" sz="3200" dirty="0" err="1">
                <a:solidFill>
                  <a:srgbClr val="000000"/>
                </a:solidFill>
                <a:latin typeface="+mj-ea"/>
                <a:ea typeface="+mj-ea"/>
              </a:rPr>
              <a:t>Nuesch</a:t>
            </a:r>
            <a:r>
              <a:rPr lang="en-US" altLang="ja-JP" sz="3200" dirty="0">
                <a:solidFill>
                  <a:srgbClr val="000000"/>
                </a:solidFill>
                <a:latin typeface="+mj-ea"/>
                <a:ea typeface="+mj-ea"/>
              </a:rPr>
              <a:t>(2011)</a:t>
            </a:r>
            <a:r>
              <a:rPr lang="ja-JP" altLang="en-US" sz="3200" dirty="0">
                <a:solidFill>
                  <a:srgbClr val="000000"/>
                </a:solidFill>
                <a:latin typeface="+mj-ea"/>
                <a:ea typeface="+mj-ea"/>
              </a:rPr>
              <a:t>では、対象とした</a:t>
            </a:r>
            <a:r>
              <a:rPr lang="ja-JP" altLang="en-US" sz="3200" u="sng" dirty="0">
                <a:solidFill>
                  <a:srgbClr val="000000"/>
                </a:solidFill>
                <a:latin typeface="+mj-ea"/>
                <a:ea typeface="+mj-ea"/>
              </a:rPr>
              <a:t>チューリッヒ空港の航空経路</a:t>
            </a:r>
            <a:r>
              <a:rPr lang="ja-JP" altLang="en-US" sz="3200" u="sng" dirty="0" smtClean="0">
                <a:solidFill>
                  <a:srgbClr val="000000"/>
                </a:solidFill>
                <a:latin typeface="+mj-ea"/>
                <a:ea typeface="+mj-ea"/>
              </a:rPr>
              <a:t>が大幅</a:t>
            </a:r>
            <a:r>
              <a:rPr lang="ja-JP" altLang="en-US" sz="3200" u="sng" dirty="0">
                <a:solidFill>
                  <a:srgbClr val="000000"/>
                </a:solidFill>
                <a:latin typeface="+mj-ea"/>
                <a:ea typeface="+mj-ea"/>
              </a:rPr>
              <a:t>に変更</a:t>
            </a:r>
            <a:r>
              <a:rPr lang="ja-JP" altLang="en-US" sz="3200" u="sng" dirty="0" smtClean="0">
                <a:solidFill>
                  <a:srgbClr val="000000"/>
                </a:solidFill>
                <a:latin typeface="+mj-ea"/>
                <a:ea typeface="+mj-ea"/>
              </a:rPr>
              <a:t>された</a:t>
            </a:r>
            <a:r>
              <a:rPr lang="en-US" altLang="ja-JP" sz="3200" baseline="30000" dirty="0" smtClean="0">
                <a:solidFill>
                  <a:srgbClr val="000000"/>
                </a:solidFill>
                <a:latin typeface="+mj-ea"/>
                <a:ea typeface="+mj-ea"/>
              </a:rPr>
              <a:t>※</a:t>
            </a:r>
            <a:r>
              <a:rPr lang="ja-JP" altLang="en-US" sz="3200" dirty="0" smtClean="0">
                <a:solidFill>
                  <a:srgbClr val="000000"/>
                </a:solidFill>
                <a:latin typeface="+mj-ea"/>
                <a:ea typeface="+mj-ea"/>
              </a:rPr>
              <a:t>時期</a:t>
            </a:r>
            <a:r>
              <a:rPr lang="ja-JP" altLang="en-US" sz="3200" dirty="0">
                <a:solidFill>
                  <a:srgbClr val="000000"/>
                </a:solidFill>
                <a:latin typeface="+mj-ea"/>
                <a:ea typeface="+mj-ea"/>
              </a:rPr>
              <a:t>があることに着目し、単なる「騒音レベル」では</a:t>
            </a:r>
            <a:r>
              <a:rPr lang="ja-JP" altLang="en-US" sz="3200" dirty="0" smtClean="0">
                <a:solidFill>
                  <a:srgbClr val="000000"/>
                </a:solidFill>
                <a:latin typeface="+mj-ea"/>
                <a:ea typeface="+mj-ea"/>
              </a:rPr>
              <a:t>なく「</a:t>
            </a:r>
            <a:r>
              <a:rPr lang="ja-JP" altLang="en-US" sz="3200" dirty="0">
                <a:solidFill>
                  <a:srgbClr val="000000"/>
                </a:solidFill>
                <a:latin typeface="+mj-ea"/>
                <a:ea typeface="+mj-ea"/>
              </a:rPr>
              <a:t>当該サンプルが航路</a:t>
            </a:r>
            <a:r>
              <a:rPr lang="ja-JP" altLang="en-US" sz="3200" dirty="0" smtClean="0">
                <a:solidFill>
                  <a:srgbClr val="000000"/>
                </a:solidFill>
                <a:latin typeface="+mj-ea"/>
                <a:ea typeface="+mj-ea"/>
              </a:rPr>
              <a:t>変更後か」</a:t>
            </a:r>
            <a:r>
              <a:rPr lang="ja-JP" altLang="en-US" sz="3200" dirty="0">
                <a:solidFill>
                  <a:srgbClr val="000000"/>
                </a:solidFill>
                <a:latin typeface="+mj-ea"/>
                <a:ea typeface="+mj-ea"/>
              </a:rPr>
              <a:t>「航路変更後で、騒音被害地域になった地域のサンプルかどうか</a:t>
            </a:r>
            <a:r>
              <a:rPr lang="ja-JP" altLang="en-US" sz="3200" dirty="0" smtClean="0">
                <a:solidFill>
                  <a:srgbClr val="000000"/>
                </a:solidFill>
                <a:latin typeface="+mj-ea"/>
                <a:ea typeface="+mj-ea"/>
              </a:rPr>
              <a:t>」「住宅仕様以外で個々</a:t>
            </a:r>
            <a:r>
              <a:rPr lang="ja-JP" altLang="en-US" sz="3200" dirty="0">
                <a:solidFill>
                  <a:srgbClr val="000000"/>
                </a:solidFill>
                <a:latin typeface="+mj-ea"/>
                <a:ea typeface="+mj-ea"/>
              </a:rPr>
              <a:t>の住宅特有の時間に依存しない定数」</a:t>
            </a:r>
            <a:r>
              <a:rPr lang="ja-JP" altLang="en-US" sz="3200" dirty="0" smtClean="0">
                <a:solidFill>
                  <a:srgbClr val="000000"/>
                </a:solidFill>
                <a:latin typeface="+mj-ea"/>
                <a:ea typeface="+mj-ea"/>
              </a:rPr>
              <a:t>を住宅仕様に加えて説明</a:t>
            </a:r>
            <a:r>
              <a:rPr lang="ja-JP" altLang="en-US" sz="3200" dirty="0">
                <a:solidFill>
                  <a:srgbClr val="000000"/>
                </a:solidFill>
                <a:latin typeface="+mj-ea"/>
                <a:ea typeface="+mj-ea"/>
              </a:rPr>
              <a:t>変数に採用すること</a:t>
            </a:r>
            <a:r>
              <a:rPr lang="ja-JP" altLang="en-US" sz="3200" dirty="0" smtClean="0">
                <a:solidFill>
                  <a:srgbClr val="000000"/>
                </a:solidFill>
                <a:latin typeface="+mj-ea"/>
                <a:ea typeface="+mj-ea"/>
              </a:rPr>
              <a:t>で重回帰</a:t>
            </a:r>
            <a:r>
              <a:rPr lang="ja-JP" altLang="en-US" sz="3200" dirty="0">
                <a:solidFill>
                  <a:srgbClr val="000000"/>
                </a:solidFill>
                <a:latin typeface="+mj-ea"/>
                <a:ea typeface="+mj-ea"/>
              </a:rPr>
              <a:t>分析を</a:t>
            </a:r>
            <a:r>
              <a:rPr lang="ja-JP" altLang="en-US" sz="3200" dirty="0" smtClean="0">
                <a:solidFill>
                  <a:srgbClr val="000000"/>
                </a:solidFill>
                <a:latin typeface="+mj-ea"/>
                <a:ea typeface="+mj-ea"/>
              </a:rPr>
              <a:t>行った。</a:t>
            </a:r>
            <a:endParaRPr lang="ja-JP" altLang="en-US" sz="3200" dirty="0">
              <a:solidFill>
                <a:srgbClr val="000000"/>
              </a:solidFill>
              <a:latin typeface="+mj-ea"/>
              <a:ea typeface="+mj-ea"/>
            </a:endParaRPr>
          </a:p>
        </p:txBody>
      </p:sp>
      <p:sp>
        <p:nvSpPr>
          <p:cNvPr id="31" name="テキスト ボックス 30"/>
          <p:cNvSpPr txBox="1"/>
          <p:nvPr/>
        </p:nvSpPr>
        <p:spPr>
          <a:xfrm>
            <a:off x="814853" y="7806345"/>
            <a:ext cx="15376583" cy="954107"/>
          </a:xfrm>
          <a:prstGeom prst="rect">
            <a:avLst/>
          </a:prstGeom>
          <a:noFill/>
        </p:spPr>
        <p:txBody>
          <a:bodyPr wrap="square" rtlCol="0">
            <a:spAutoFit/>
          </a:bodyPr>
          <a:lstStyle/>
          <a:p>
            <a:r>
              <a:rPr lang="en-US" altLang="ja-JP" sz="2800" dirty="0" smtClean="0">
                <a:solidFill>
                  <a:srgbClr val="000000"/>
                </a:solidFill>
                <a:latin typeface="+mj-ea"/>
                <a:ea typeface="+mj-ea"/>
              </a:rPr>
              <a:t>※</a:t>
            </a:r>
            <a:r>
              <a:rPr lang="ja-JP" altLang="en-US" sz="2800" dirty="0" smtClean="0">
                <a:solidFill>
                  <a:srgbClr val="000000"/>
                </a:solidFill>
                <a:latin typeface="+mj-ea"/>
                <a:ea typeface="+mj-ea"/>
              </a:rPr>
              <a:t>航空経路変更に伴い、変更後に騒音地域になってしまった地域が生じたとされる。</a:t>
            </a:r>
            <a:endParaRPr lang="en-US" altLang="ja-JP" sz="2800" dirty="0" smtClean="0">
              <a:solidFill>
                <a:srgbClr val="000000"/>
              </a:solidFill>
              <a:latin typeface="+mj-ea"/>
              <a:ea typeface="+mj-ea"/>
            </a:endParaRPr>
          </a:p>
          <a:p>
            <a:r>
              <a:rPr lang="ja-JP" altLang="en-US" sz="2800" dirty="0">
                <a:solidFill>
                  <a:srgbClr val="000000"/>
                </a:solidFill>
                <a:latin typeface="+mj-ea"/>
                <a:ea typeface="+mj-ea"/>
              </a:rPr>
              <a:t>そう</a:t>
            </a:r>
            <a:r>
              <a:rPr lang="ja-JP" altLang="en-US" sz="2800" dirty="0" smtClean="0">
                <a:solidFill>
                  <a:srgbClr val="000000"/>
                </a:solidFill>
                <a:latin typeface="+mj-ea"/>
                <a:ea typeface="+mj-ea"/>
              </a:rPr>
              <a:t>した地域の物件の価格がその後どうなったか、という点に着目した。</a:t>
            </a:r>
            <a:endParaRPr lang="ja-JP" altLang="en-US" sz="2800" dirty="0">
              <a:solidFill>
                <a:srgbClr val="000000"/>
              </a:solidFill>
              <a:latin typeface="+mj-ea"/>
              <a:ea typeface="+mj-ea"/>
            </a:endParaRPr>
          </a:p>
        </p:txBody>
      </p:sp>
      <mc:AlternateContent xmlns:mc="http://schemas.openxmlformats.org/markup-compatibility/2006" xmlns:a14="http://schemas.microsoft.com/office/drawing/2010/main">
        <mc:Choice Requires="a14">
          <p:sp>
            <p:nvSpPr>
              <p:cNvPr id="32" name="正方形/長方形 31"/>
              <p:cNvSpPr/>
              <p:nvPr/>
            </p:nvSpPr>
            <p:spPr bwMode="auto">
              <a:xfrm>
                <a:off x="4475919" y="4383063"/>
                <a:ext cx="1440160"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lang="ja-JP" altLang="en-US" dirty="0" smtClean="0"/>
                  <a:t>部屋数</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𝑋</m:t>
                        </m:r>
                      </m:e>
                      <m:sub>
                        <m:r>
                          <a:rPr lang="en-US" altLang="ja-JP" b="0" i="1" smtClean="0">
                            <a:latin typeface="Cambria Math" panose="02040503050406030204" pitchFamily="18" charset="0"/>
                          </a:rPr>
                          <m:t>1</m:t>
                        </m:r>
                      </m:sub>
                    </m:sSub>
                  </m:oMath>
                </a14:m>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mc:Choice>
        <mc:Fallback xmlns="">
          <p:sp>
            <p:nvSpPr>
              <p:cNvPr id="32" name="正方形/長方形 31"/>
              <p:cNvSpPr>
                <a:spLocks noRot="1" noChangeAspect="1" noMove="1" noResize="1" noEditPoints="1" noAdjustHandles="1" noChangeArrowheads="1" noChangeShapeType="1" noTextEdit="1"/>
              </p:cNvSpPr>
              <p:nvPr/>
            </p:nvSpPr>
            <p:spPr bwMode="auto">
              <a:xfrm>
                <a:off x="4475919" y="4383063"/>
                <a:ext cx="1440160" cy="540060"/>
              </a:xfrm>
              <a:prstGeom prst="rect">
                <a:avLst/>
              </a:prstGeom>
              <a:blipFill rotWithShape="0">
                <a:blip r:embed="rId2"/>
                <a:stretch>
                  <a:fillRect l="-5882" t="-10989" b="-5495"/>
                </a:stretch>
              </a:blipFill>
              <a:ln w="9525" cap="flat" cmpd="sng" algn="ctr">
                <a:solidFill>
                  <a:schemeClr val="tx1"/>
                </a:solidFill>
                <a:prstDash val="solid"/>
                <a:round/>
                <a:headEnd type="none" w="med" len="med"/>
                <a:tailEnd type="none" w="med" len="med"/>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bwMode="auto">
              <a:xfrm>
                <a:off x="4475919" y="5175151"/>
                <a:ext cx="1440160"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lang="ja-JP" altLang="en-US" dirty="0" smtClean="0"/>
                  <a:t>面積</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𝑋</m:t>
                        </m:r>
                      </m:e>
                      <m:sub>
                        <m:r>
                          <a:rPr lang="en-US" altLang="ja-JP" b="0" i="1" smtClean="0">
                            <a:latin typeface="Cambria Math" panose="02040503050406030204" pitchFamily="18" charset="0"/>
                          </a:rPr>
                          <m:t>2</m:t>
                        </m:r>
                      </m:sub>
                    </m:sSub>
                  </m:oMath>
                </a14:m>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mc:Choice>
        <mc:Fallback xmlns="">
          <p:sp>
            <p:nvSpPr>
              <p:cNvPr id="34" name="正方形/長方形 33"/>
              <p:cNvSpPr>
                <a:spLocks noRot="1" noChangeAspect="1" noMove="1" noResize="1" noEditPoints="1" noAdjustHandles="1" noChangeArrowheads="1" noChangeShapeType="1" noTextEdit="1"/>
              </p:cNvSpPr>
              <p:nvPr/>
            </p:nvSpPr>
            <p:spPr bwMode="auto">
              <a:xfrm>
                <a:off x="4475919" y="5175151"/>
                <a:ext cx="1440160" cy="540060"/>
              </a:xfrm>
              <a:prstGeom prst="rect">
                <a:avLst/>
              </a:prstGeom>
              <a:blipFill rotWithShape="0">
                <a:blip r:embed="rId3"/>
                <a:stretch>
                  <a:fillRect t="-10989" b="-5495"/>
                </a:stretch>
              </a:blipFill>
              <a:ln w="9525" cap="flat" cmpd="sng" algn="ctr">
                <a:solidFill>
                  <a:schemeClr val="tx1"/>
                </a:solidFill>
                <a:prstDash val="solid"/>
                <a:round/>
                <a:headEnd type="none" w="med" len="med"/>
                <a:tailEnd type="none" w="med" len="med"/>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bwMode="auto">
              <a:xfrm>
                <a:off x="4511923" y="6075251"/>
                <a:ext cx="1440160"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lang="ja-JP" altLang="en-US" i="1" smtClean="0">
                          <a:latin typeface="Cambria Math" panose="02040503050406030204" pitchFamily="18" charset="0"/>
                        </a:rPr>
                        <m:t>騒音</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𝑋</m:t>
                          </m:r>
                        </m:e>
                        <m:sub>
                          <m:r>
                            <a:rPr lang="en-US" altLang="ja-JP" b="0" i="1" smtClean="0">
                              <a:latin typeface="Cambria Math" panose="02040503050406030204" pitchFamily="18" charset="0"/>
                            </a:rPr>
                            <m:t>3</m:t>
                          </m:r>
                        </m:sub>
                      </m:sSub>
                    </m:oMath>
                  </m:oMathPara>
                </a14:m>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mc:Choice>
        <mc:Fallback xmlns="">
          <p:sp>
            <p:nvSpPr>
              <p:cNvPr id="35" name="正方形/長方形 34"/>
              <p:cNvSpPr>
                <a:spLocks noRot="1" noChangeAspect="1" noMove="1" noResize="1" noEditPoints="1" noAdjustHandles="1" noChangeArrowheads="1" noChangeShapeType="1" noTextEdit="1"/>
              </p:cNvSpPr>
              <p:nvPr/>
            </p:nvSpPr>
            <p:spPr bwMode="auto">
              <a:xfrm>
                <a:off x="4511923" y="6075251"/>
                <a:ext cx="1440160" cy="540060"/>
              </a:xfrm>
              <a:prstGeom prst="rect">
                <a:avLst/>
              </a:prstGeom>
              <a:blipFill rotWithShape="0">
                <a:blip r:embed="rId4"/>
                <a:stretch>
                  <a:fillRect/>
                </a:stretch>
              </a:blipFill>
              <a:ln w="9525" cap="flat" cmpd="sng" algn="ctr">
                <a:solidFill>
                  <a:schemeClr val="tx1"/>
                </a:solidFill>
                <a:prstDash val="solid"/>
                <a:round/>
                <a:headEnd type="none" w="med" len="med"/>
                <a:tailEnd type="none" w="med" len="med"/>
              </a:ln>
              <a:effectLst/>
            </p:spPr>
            <p:txBody>
              <a:bodyPr/>
              <a:lstStyle/>
              <a:p>
                <a:r>
                  <a:rPr lang="ja-JP" altLang="en-US">
                    <a:noFill/>
                  </a:rPr>
                  <a:t> </a:t>
                </a:r>
              </a:p>
            </p:txBody>
          </p:sp>
        </mc:Fallback>
      </mc:AlternateContent>
      <p:cxnSp>
        <p:nvCxnSpPr>
          <p:cNvPr id="38" name="直線矢印コネクタ 37"/>
          <p:cNvCxnSpPr>
            <a:stCxn id="32" idx="3"/>
          </p:cNvCxnSpPr>
          <p:nvPr/>
        </p:nvCxnSpPr>
        <p:spPr bwMode="auto">
          <a:xfrm>
            <a:off x="5916079" y="4653093"/>
            <a:ext cx="1188132" cy="82809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3" name="直線矢印コネクタ 42"/>
          <p:cNvCxnSpPr>
            <a:stCxn id="34" idx="3"/>
          </p:cNvCxnSpPr>
          <p:nvPr/>
        </p:nvCxnSpPr>
        <p:spPr bwMode="auto">
          <a:xfrm>
            <a:off x="5916079" y="5445181"/>
            <a:ext cx="1188132" cy="3600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4" name="直線矢印コネクタ 43"/>
          <p:cNvCxnSpPr>
            <a:stCxn id="35" idx="3"/>
          </p:cNvCxnSpPr>
          <p:nvPr/>
        </p:nvCxnSpPr>
        <p:spPr bwMode="auto">
          <a:xfrm flipV="1">
            <a:off x="5952083" y="5481185"/>
            <a:ext cx="1152128" cy="86409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5" name="円/楕円 44"/>
              <p:cNvSpPr/>
              <p:nvPr/>
            </p:nvSpPr>
            <p:spPr bwMode="auto">
              <a:xfrm>
                <a:off x="9444471" y="5103143"/>
                <a:ext cx="1008112" cy="75608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smtClean="0">
                    <a:ln>
                      <a:noFill/>
                    </a:ln>
                    <a:solidFill>
                      <a:schemeClr val="tx1"/>
                    </a:solidFill>
                    <a:effectLst/>
                    <a:ea typeface="ＤＦＧ平成ゴシック体W7" pitchFamily="50" charset="-128"/>
                  </a:rPr>
                  <a:t>誤差</a:t>
                </a:r>
                <a:endParaRPr kumimoji="1" lang="en-US" altLang="ja-JP" sz="1800" b="1" i="0" u="none" strike="noStrike" cap="none" normalizeH="0" baseline="0" dirty="0" smtClean="0">
                  <a:ln>
                    <a:noFill/>
                  </a:ln>
                  <a:solidFill>
                    <a:schemeClr val="tx1"/>
                  </a:solidFill>
                  <a:effectLst/>
                  <a:ea typeface="ＤＦＧ平成ゴシック体W7" pitchFamily="50" charset="-128"/>
                </a:endParaRPr>
              </a:p>
              <a:p>
                <a:pPr marL="0" marR="0" indent="0" algn="l" defTabSz="1303338"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1" lang="en-US" altLang="ja-JP" sz="1800" b="1" i="1" u="none" strike="noStrike" cap="none" normalizeH="0" baseline="0" smtClean="0">
                          <a:ln>
                            <a:noFill/>
                          </a:ln>
                          <a:solidFill>
                            <a:schemeClr val="tx1"/>
                          </a:solidFill>
                          <a:effectLst/>
                          <a:latin typeface="Cambria Math" panose="02040503050406030204" pitchFamily="18" charset="0"/>
                          <a:ea typeface="ＤＦＧ平成ゴシック体W7" pitchFamily="50" charset="-128"/>
                        </a:rPr>
                        <m:t>𝜺</m:t>
                      </m:r>
                    </m:oMath>
                  </m:oMathPara>
                </a14:m>
                <a:endParaRPr kumimoji="1" lang="ja-JP" altLang="en-US" sz="1800" b="1" i="0" u="none" strike="noStrike" cap="none" normalizeH="0" baseline="0" dirty="0" smtClean="0">
                  <a:ln>
                    <a:noFill/>
                  </a:ln>
                  <a:solidFill>
                    <a:schemeClr val="tx1"/>
                  </a:solidFill>
                  <a:effectLst/>
                  <a:ea typeface="ＤＦＧ平成ゴシック体W7" pitchFamily="50" charset="-128"/>
                </a:endParaRPr>
              </a:p>
            </p:txBody>
          </p:sp>
        </mc:Choice>
        <mc:Fallback xmlns="">
          <p:sp>
            <p:nvSpPr>
              <p:cNvPr id="45" name="円/楕円 44"/>
              <p:cNvSpPr>
                <a:spLocks noRot="1" noChangeAspect="1" noMove="1" noResize="1" noEditPoints="1" noAdjustHandles="1" noChangeArrowheads="1" noChangeShapeType="1" noTextEdit="1"/>
              </p:cNvSpPr>
              <p:nvPr/>
            </p:nvSpPr>
            <p:spPr bwMode="auto">
              <a:xfrm>
                <a:off x="9444471" y="5103143"/>
                <a:ext cx="1008112" cy="756084"/>
              </a:xfrm>
              <a:prstGeom prst="ellipse">
                <a:avLst/>
              </a:prstGeom>
              <a:blipFill rotWithShape="0">
                <a:blip r:embed="rId5"/>
                <a:stretch>
                  <a:fillRect/>
                </a:stretch>
              </a:blipFill>
              <a:ln w="9525" cap="flat" cmpd="sng" algn="ctr">
                <a:solidFill>
                  <a:schemeClr val="tx1"/>
                </a:solidFill>
                <a:prstDash val="solid"/>
                <a:round/>
                <a:headEnd type="none" w="med" len="med"/>
                <a:tailEnd type="none" w="med" len="med"/>
              </a:ln>
              <a:effectLst/>
            </p:spPr>
            <p:txBody>
              <a:bodyPr/>
              <a:lstStyle/>
              <a:p>
                <a:r>
                  <a:rPr lang="ja-JP" altLang="en-US">
                    <a:noFill/>
                  </a:rPr>
                  <a:t> </a:t>
                </a:r>
              </a:p>
            </p:txBody>
          </p:sp>
        </mc:Fallback>
      </mc:AlternateContent>
      <p:cxnSp>
        <p:nvCxnSpPr>
          <p:cNvPr id="46" name="直線矢印コネクタ 45"/>
          <p:cNvCxnSpPr>
            <a:stCxn id="45" idx="2"/>
          </p:cNvCxnSpPr>
          <p:nvPr/>
        </p:nvCxnSpPr>
        <p:spPr bwMode="auto">
          <a:xfrm flipH="1">
            <a:off x="8544371" y="5481185"/>
            <a:ext cx="9001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7" name="テキスト ボックス 46"/>
              <p:cNvSpPr txBox="1"/>
              <p:nvPr/>
            </p:nvSpPr>
            <p:spPr>
              <a:xfrm>
                <a:off x="6312123" y="4581085"/>
                <a:ext cx="51610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𝛽</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6312123" y="4581085"/>
                <a:ext cx="516102" cy="400110"/>
              </a:xfrm>
              <a:prstGeom prst="rect">
                <a:avLst/>
              </a:prstGeom>
              <a:blipFill rotWithShape="0">
                <a:blip r:embed="rId6"/>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p:cNvSpPr txBox="1"/>
              <p:nvPr/>
            </p:nvSpPr>
            <p:spPr>
              <a:xfrm>
                <a:off x="6204111" y="5121145"/>
                <a:ext cx="52206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𝛽</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48" name="テキスト ボックス 47"/>
              <p:cNvSpPr txBox="1">
                <a:spLocks noRot="1" noChangeAspect="1" noMove="1" noResize="1" noEditPoints="1" noAdjustHandles="1" noChangeArrowheads="1" noChangeShapeType="1" noTextEdit="1"/>
              </p:cNvSpPr>
              <p:nvPr/>
            </p:nvSpPr>
            <p:spPr>
              <a:xfrm>
                <a:off x="6204111" y="5121145"/>
                <a:ext cx="522066" cy="400110"/>
              </a:xfrm>
              <a:prstGeom prst="rect">
                <a:avLst/>
              </a:prstGeom>
              <a:blipFill rotWithShape="0">
                <a:blip r:embed="rId7"/>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p:cNvSpPr txBox="1"/>
              <p:nvPr/>
            </p:nvSpPr>
            <p:spPr>
              <a:xfrm>
                <a:off x="6356511" y="5877229"/>
                <a:ext cx="52206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𝛽</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49" name="テキスト ボックス 48"/>
              <p:cNvSpPr txBox="1">
                <a:spLocks noRot="1" noChangeAspect="1" noMove="1" noResize="1" noEditPoints="1" noAdjustHandles="1" noChangeArrowheads="1" noChangeShapeType="1" noTextEdit="1"/>
              </p:cNvSpPr>
              <p:nvPr/>
            </p:nvSpPr>
            <p:spPr>
              <a:xfrm>
                <a:off x="6356511" y="5877229"/>
                <a:ext cx="522066" cy="400110"/>
              </a:xfrm>
              <a:prstGeom prst="rect">
                <a:avLst/>
              </a:prstGeom>
              <a:blipFill rotWithShape="0">
                <a:blip r:embed="rId8"/>
                <a:stretch>
                  <a:fillRect b="-16667"/>
                </a:stretch>
              </a:blipFill>
            </p:spPr>
            <p:txBody>
              <a:bodyPr/>
              <a:lstStyle/>
              <a:p>
                <a:r>
                  <a:rPr lang="ja-JP" altLang="en-US">
                    <a:noFill/>
                  </a:rPr>
                  <a:t> </a:t>
                </a:r>
              </a:p>
            </p:txBody>
          </p:sp>
        </mc:Fallback>
      </mc:AlternateContent>
      <p:sp>
        <p:nvSpPr>
          <p:cNvPr id="50" name="円/楕円 49"/>
          <p:cNvSpPr/>
          <p:nvPr/>
        </p:nvSpPr>
        <p:spPr bwMode="auto">
          <a:xfrm>
            <a:off x="4341793" y="5985241"/>
            <a:ext cx="1789083" cy="810090"/>
          </a:xfrm>
          <a:prstGeom prst="ellipse">
            <a:avLst/>
          </a:prstGeom>
          <a:noFill/>
          <a:ln w="7620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51" name="直線コネクタ 50"/>
          <p:cNvCxnSpPr>
            <a:endCxn id="52" idx="1"/>
          </p:cNvCxnSpPr>
          <p:nvPr/>
        </p:nvCxnSpPr>
        <p:spPr bwMode="auto">
          <a:xfrm>
            <a:off x="6000133" y="6673383"/>
            <a:ext cx="1822721" cy="256964"/>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52" name="テキスト ボックス 51"/>
          <p:cNvSpPr txBox="1"/>
          <p:nvPr/>
        </p:nvSpPr>
        <p:spPr>
          <a:xfrm>
            <a:off x="7822854" y="6453293"/>
            <a:ext cx="8282357" cy="954107"/>
          </a:xfrm>
          <a:prstGeom prst="rect">
            <a:avLst/>
          </a:prstGeom>
          <a:noFill/>
          <a:ln>
            <a:solidFill>
              <a:schemeClr val="accent4"/>
            </a:solidFill>
          </a:ln>
        </p:spPr>
        <p:txBody>
          <a:bodyPr wrap="square" rtlCol="0">
            <a:spAutoFit/>
          </a:bodyPr>
          <a:lstStyle/>
          <a:p>
            <a:pPr fontAlgn="base">
              <a:spcBef>
                <a:spcPct val="0"/>
              </a:spcBef>
              <a:spcAft>
                <a:spcPct val="0"/>
              </a:spcAft>
            </a:pPr>
            <a:r>
              <a:rPr lang="ja-JP" altLang="en-US" sz="2800" dirty="0" smtClean="0">
                <a:solidFill>
                  <a:srgbClr val="000000"/>
                </a:solidFill>
                <a:latin typeface="+mj-ea"/>
                <a:ea typeface="+mj-ea"/>
              </a:rPr>
              <a:t>地域要因は同じまま、騒音が増えたら、その後の価格はどうなるか？</a:t>
            </a:r>
            <a:endParaRPr lang="en-US" altLang="ja-JP" sz="2800" dirty="0" smtClean="0">
              <a:solidFill>
                <a:srgbClr val="000000"/>
              </a:solidFill>
              <a:latin typeface="+mj-ea"/>
              <a:ea typeface="+mj-ea"/>
            </a:endParaRPr>
          </a:p>
        </p:txBody>
      </p:sp>
      <p:sp>
        <p:nvSpPr>
          <p:cNvPr id="55" name="テキスト ボックス 54"/>
          <p:cNvSpPr txBox="1"/>
          <p:nvPr/>
        </p:nvSpPr>
        <p:spPr>
          <a:xfrm>
            <a:off x="2135659" y="8817942"/>
            <a:ext cx="14149572" cy="461665"/>
          </a:xfrm>
          <a:prstGeom prst="rect">
            <a:avLst/>
          </a:prstGeom>
          <a:noFill/>
        </p:spPr>
        <p:txBody>
          <a:bodyPr wrap="square" rtlCol="0">
            <a:spAutoFit/>
          </a:bodyPr>
          <a:lstStyle/>
          <a:p>
            <a:r>
              <a:rPr lang="ja-JP" altLang="en-US" dirty="0" smtClean="0">
                <a:latin typeface="+mn-ea"/>
                <a:ea typeface="+mn-ea"/>
              </a:rPr>
              <a:t>山本：「実証</a:t>
            </a:r>
            <a:r>
              <a:rPr lang="ja-JP" altLang="en-US" dirty="0">
                <a:latin typeface="+mn-ea"/>
                <a:ea typeface="+mn-ea"/>
              </a:rPr>
              <a:t>分析のための計量経済学</a:t>
            </a:r>
            <a:r>
              <a:rPr lang="en-US" altLang="ja-JP" dirty="0">
                <a:latin typeface="+mn-ea"/>
                <a:ea typeface="+mn-ea"/>
              </a:rPr>
              <a:t>―</a:t>
            </a:r>
            <a:r>
              <a:rPr lang="ja-JP" altLang="en-US" dirty="0">
                <a:latin typeface="+mn-ea"/>
                <a:ea typeface="+mn-ea"/>
              </a:rPr>
              <a:t>正しい手法と結果の</a:t>
            </a:r>
            <a:r>
              <a:rPr lang="ja-JP" altLang="en-US" dirty="0" smtClean="0">
                <a:latin typeface="+mn-ea"/>
                <a:ea typeface="+mn-ea"/>
              </a:rPr>
              <a:t>読み方」、中央経済社</a:t>
            </a:r>
            <a:r>
              <a:rPr lang="en-US" altLang="ja-JP" dirty="0" smtClean="0">
                <a:latin typeface="+mn-ea"/>
                <a:ea typeface="+mn-ea"/>
              </a:rPr>
              <a:t>(2015)</a:t>
            </a:r>
            <a:endParaRPr lang="en-US" altLang="ja-JP" dirty="0">
              <a:solidFill>
                <a:srgbClr val="000000"/>
              </a:solidFill>
              <a:latin typeface="+mn-ea"/>
              <a:ea typeface="+mn-ea"/>
            </a:endParaRPr>
          </a:p>
        </p:txBody>
      </p:sp>
      <mc:AlternateContent xmlns:mc="http://schemas.openxmlformats.org/markup-compatibility/2006" xmlns:a14="http://schemas.microsoft.com/office/drawing/2010/main">
        <mc:Choice Requires="a14">
          <p:sp>
            <p:nvSpPr>
              <p:cNvPr id="56" name="正方形/長方形 55"/>
              <p:cNvSpPr/>
              <p:nvPr/>
            </p:nvSpPr>
            <p:spPr bwMode="auto">
              <a:xfrm>
                <a:off x="7104211" y="5211155"/>
                <a:ext cx="1440160"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lang="ja-JP" altLang="en-US" dirty="0" smtClean="0"/>
                  <a:t>価格</a:t>
                </a:r>
                <a14:m>
                  <m:oMath xmlns:m="http://schemas.openxmlformats.org/officeDocument/2006/math">
                    <m:r>
                      <a:rPr lang="en-US" altLang="ja-JP" b="0" i="1" smtClean="0">
                        <a:latin typeface="Cambria Math" panose="02040503050406030204" pitchFamily="18" charset="0"/>
                      </a:rPr>
                      <m:t>𝑌</m:t>
                    </m:r>
                  </m:oMath>
                </a14:m>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mc:Choice>
        <mc:Fallback xmlns="">
          <p:sp>
            <p:nvSpPr>
              <p:cNvPr id="56" name="正方形/長方形 55"/>
              <p:cNvSpPr>
                <a:spLocks noRot="1" noChangeAspect="1" noMove="1" noResize="1" noEditPoints="1" noAdjustHandles="1" noChangeArrowheads="1" noChangeShapeType="1" noTextEdit="1"/>
              </p:cNvSpPr>
              <p:nvPr/>
            </p:nvSpPr>
            <p:spPr bwMode="auto">
              <a:xfrm>
                <a:off x="7104211" y="5211155"/>
                <a:ext cx="1440160" cy="540060"/>
              </a:xfrm>
              <a:prstGeom prst="rect">
                <a:avLst/>
              </a:prstGeom>
              <a:blipFill rotWithShape="0">
                <a:blip r:embed="rId9"/>
                <a:stretch>
                  <a:fillRect l="-5858" t="-11111" b="-6667"/>
                </a:stretch>
              </a:blipFill>
              <a:ln w="9525" cap="flat" cmpd="sng" algn="ctr">
                <a:solidFill>
                  <a:schemeClr val="tx1"/>
                </a:solidFill>
                <a:prstDash val="solid"/>
                <a:round/>
                <a:headEnd type="none" w="med" len="med"/>
                <a:tailEnd type="none" w="med" len="med"/>
              </a:ln>
              <a:effectLst/>
            </p:spPr>
            <p:txBody>
              <a:bodyPr/>
              <a:lstStyle/>
              <a:p>
                <a:r>
                  <a:rPr lang="ja-JP" altLang="en-US">
                    <a:noFill/>
                  </a:rPr>
                  <a:t> </a:t>
                </a:r>
              </a:p>
            </p:txBody>
          </p:sp>
        </mc:Fallback>
      </mc:AlternateContent>
    </p:spTree>
    <p:extLst>
      <p:ext uri="{BB962C8B-B14F-4D97-AF65-F5344CB8AC3E}">
        <p14:creationId xmlns:p14="http://schemas.microsoft.com/office/powerpoint/2010/main" val="3427629102"/>
      </p:ext>
    </p:extLst>
  </p:cSld>
  <p:clrMapOvr>
    <a:masterClrMapping/>
  </p:clrMapOvr>
  <mc:AlternateContent xmlns:mc="http://schemas.openxmlformats.org/markup-compatibility/2006" xmlns:p14="http://schemas.microsoft.com/office/powerpoint/2010/main">
    <mc:Choice Requires="p14">
      <p:transition spd="slow" p14:dur="2000" advTm="69294"/>
    </mc:Choice>
    <mc:Fallback xmlns="">
      <p:transition spd="slow" advTm="69294"/>
    </mc:Fallback>
  </mc:AlternateContent>
  <p:timing>
    <p:tnLst>
      <p:par>
        <p:cTn id="1" dur="indefinite" restart="never" nodeType="tmRoot"/>
      </p:par>
    </p:tnLst>
  </p:timing>
  <p:extLst mod="1">
    <p:ext uri="{3A86A75C-4F4B-4683-9AE1-C65F6400EC91}">
      <p14:laserTraceLst xmlns:p14="http://schemas.microsoft.com/office/powerpoint/2010/main">
        <p14:tracePtLst>
          <p14:tracePt t="3170" x="10407650" y="7131050"/>
          <p14:tracePt t="3176" x="10398125" y="7150100"/>
          <p14:tracePt t="3182" x="10390188" y="7167563"/>
          <p14:tracePt t="3196" x="10353675" y="7204075"/>
          <p14:tracePt t="3213" x="10307638" y="7248525"/>
          <p14:tracePt t="3229" x="10199688" y="7277100"/>
          <p14:tracePt t="3245" x="10036175" y="7339013"/>
          <p14:tracePt t="3279" x="9439275" y="7448550"/>
          <p14:tracePt t="3313" x="8869363" y="7421563"/>
          <p14:tracePt t="3363" x="8353425" y="6905625"/>
          <p14:tracePt t="3379" x="8308975" y="6732588"/>
          <p14:tracePt t="3381" x="8280400" y="6642100"/>
          <p14:tracePt t="3395" x="8235950" y="6434138"/>
          <p14:tracePt t="3412" x="8189913" y="6154738"/>
          <p14:tracePt t="3429" x="8135938" y="5665788"/>
          <p14:tracePt t="3445" x="8118475" y="5357813"/>
          <p14:tracePt t="3462" x="8181975" y="5130800"/>
          <p14:tracePt t="3479" x="8362950" y="4941888"/>
          <p14:tracePt t="3495" x="8624888" y="4887913"/>
          <p14:tracePt t="3512" x="9131300" y="4941888"/>
          <p14:tracePt t="3529" x="9421813" y="4949825"/>
          <p14:tracePt t="3545" x="9747250" y="4949825"/>
          <p14:tracePt t="3547" x="9910763" y="4914900"/>
          <p14:tracePt t="3562" x="10190163" y="4814888"/>
          <p14:tracePt t="3579" x="10498138" y="4697413"/>
          <p14:tracePt t="3581" x="10588625" y="4651375"/>
          <p14:tracePt t="3595" x="10725150" y="4651375"/>
          <p14:tracePt t="3612" x="10852150" y="4670425"/>
          <p14:tracePt t="3628" x="11068050" y="4741863"/>
          <p14:tracePt t="3645" x="11177588" y="4795838"/>
          <p14:tracePt t="3662" x="11249025" y="4824413"/>
          <p14:tracePt t="3679" x="11368088" y="4878388"/>
          <p14:tracePt t="3695" x="11458575" y="4932363"/>
          <p14:tracePt t="3712" x="11791950" y="5276850"/>
          <p14:tracePt t="3729" x="12072938" y="5746750"/>
          <p14:tracePt t="3745" x="12236450" y="6154738"/>
          <p14:tracePt t="3762" x="12290425" y="6335713"/>
          <p14:tracePt t="3779" x="12317413" y="6416675"/>
          <p14:tracePt t="3781" x="12326938" y="6453188"/>
          <p14:tracePt t="3795" x="12336463" y="6524625"/>
          <p14:tracePt t="3812" x="12336463" y="6624638"/>
          <p14:tracePt t="3828" x="12326938" y="6859588"/>
          <p14:tracePt t="3845" x="12290425" y="7086600"/>
          <p14:tracePt t="3862" x="12145963" y="7466013"/>
          <p14:tracePt t="3879" x="12028488" y="7656513"/>
          <p14:tracePt t="3895" x="11928475" y="7791450"/>
          <p14:tracePt t="3897" x="11874500" y="7837488"/>
          <p14:tracePt t="3912" x="11784013" y="7927975"/>
          <p14:tracePt t="3929" x="11701463" y="7964488"/>
          <p14:tracePt t="3945" x="11520488" y="8027988"/>
          <p14:tracePt t="3962" x="11285538" y="8054975"/>
          <p14:tracePt t="3978" x="10796588" y="8072438"/>
          <p14:tracePt t="3995" x="10490200" y="8035925"/>
          <p14:tracePt t="4012" x="10226675" y="7974013"/>
          <p14:tracePt t="4013" x="10109200" y="7937500"/>
          <p14:tracePt t="4028" x="9955213" y="7854950"/>
          <p14:tracePt t="4045" x="9720263" y="7720013"/>
          <p14:tracePt t="4062" x="9429750" y="7448550"/>
          <p14:tracePt t="4079" x="9248775" y="7177088"/>
          <p14:tracePt t="4095" x="9050338" y="6778625"/>
          <p14:tracePt t="4112" x="8977313" y="6624638"/>
          <p14:tracePt t="4128" x="8959850" y="6588125"/>
          <p14:tracePt t="4130" x="8959850" y="6580188"/>
          <p14:tracePt t="4145" x="8959850" y="6543675"/>
          <p14:tracePt t="4162" x="8959850" y="6507163"/>
          <p14:tracePt t="4164" x="8969375" y="6480175"/>
          <p14:tracePt t="4179" x="9005888" y="6389688"/>
          <p14:tracePt t="4195" x="9123363" y="6145213"/>
          <p14:tracePt t="4212" x="9304338" y="5827713"/>
          <p14:tracePt t="4228" x="9502775" y="5673725"/>
          <p14:tracePt t="4245" x="9720263" y="5556250"/>
          <p14:tracePt t="4247" x="9847263" y="5529263"/>
          <p14:tracePt t="4262" x="10091738" y="5438775"/>
          <p14:tracePt t="4278" x="10461625" y="5330825"/>
          <p14:tracePt t="4295" x="11041063" y="5203825"/>
          <p14:tracePt t="4312" x="11368088" y="5194300"/>
          <p14:tracePt t="4330" x="11657013" y="5276850"/>
          <p14:tracePt t="4345" x="11747500" y="5340350"/>
          <p14:tracePt t="4362" x="11837988" y="5384800"/>
          <p14:tracePt t="4363" x="11882438" y="5421313"/>
          <p14:tracePt t="4378" x="11945938" y="5465763"/>
          <p14:tracePt t="4395" x="12045950" y="5556250"/>
          <p14:tracePt t="4412" x="12182475" y="5746750"/>
          <p14:tracePt t="4428" x="12263438" y="5891213"/>
          <p14:tracePt t="4445" x="12344400" y="6108700"/>
          <p14:tracePt t="4462" x="12353925" y="6262688"/>
          <p14:tracePt t="4478" x="12344400" y="6480175"/>
          <p14:tracePt t="4495" x="12253913" y="6796088"/>
          <p14:tracePt t="4512" x="12172950" y="6977063"/>
          <p14:tracePt t="4528" x="11891963" y="7385050"/>
          <p14:tracePt t="4545" x="11674475" y="7639050"/>
          <p14:tracePt t="4563" x="11485563" y="7827963"/>
          <p14:tracePt t="4578" x="11376025" y="7900988"/>
          <p14:tracePt t="4595" x="11222038" y="7945438"/>
          <p14:tracePt t="4598" x="11114088" y="7945438"/>
          <p14:tracePt t="4612" x="10833100" y="7918450"/>
          <p14:tracePt t="4628" x="10480675" y="7773988"/>
          <p14:tracePt t="4645" x="9937750" y="7466013"/>
          <p14:tracePt t="4662" x="9683750" y="7240588"/>
          <p14:tracePt t="4679" x="9331325" y="6751638"/>
          <p14:tracePt t="4695" x="9167813" y="6461125"/>
          <p14:tracePt t="4711" x="9023350" y="6199188"/>
          <p14:tracePt t="4713" x="8959850" y="6045200"/>
          <p14:tracePt t="4728" x="8859838" y="5729288"/>
          <p14:tracePt t="4745" x="8815388" y="5457825"/>
          <p14:tracePt t="4762" x="8832850" y="5176838"/>
          <p14:tracePt t="4778" x="8886825" y="5005388"/>
          <p14:tracePt t="4795" x="9005888" y="4878388"/>
          <p14:tracePt t="4812" x="9104313" y="4824413"/>
          <p14:tracePt t="4828" x="9277350" y="4787900"/>
          <p14:tracePt t="4830" x="9402763" y="4768850"/>
          <p14:tracePt t="4845" x="9729788" y="4778375"/>
          <p14:tracePt t="4862" x="10190163" y="4941888"/>
          <p14:tracePt t="4878" x="10733088" y="5303838"/>
          <p14:tracePt t="4895" x="10914063" y="5475288"/>
          <p14:tracePt t="4911" x="11087100" y="5683250"/>
          <p14:tracePt t="4928" x="11285538" y="5991225"/>
          <p14:tracePt t="4945" x="11403013" y="6172200"/>
          <p14:tracePt t="4948" x="11439525" y="6253163"/>
          <p14:tracePt t="4962" x="11493500" y="6380163"/>
          <p14:tracePt t="4978" x="11512550" y="6461125"/>
          <p14:tracePt t="4995" x="11512550" y="6634163"/>
          <p14:tracePt t="5012" x="11403013" y="6878638"/>
          <p14:tracePt t="5028" x="11104563" y="7348538"/>
          <p14:tracePt t="5045" x="10852150" y="7593013"/>
          <p14:tracePt t="5062" x="10615613" y="7764463"/>
          <p14:tracePt t="5078" x="10326688" y="7864475"/>
          <p14:tracePt t="5095" x="10126663" y="7874000"/>
          <p14:tracePt t="5111" x="9847263" y="7827963"/>
          <p14:tracePt t="5128" x="9666288" y="7764463"/>
          <p14:tracePt t="5145" x="9475788" y="7639050"/>
          <p14:tracePt t="5162" x="9394825" y="7575550"/>
          <p14:tracePt t="5178" x="9339263" y="7512050"/>
          <p14:tracePt t="5179" x="9321800" y="7466013"/>
          <p14:tracePt t="5196" x="9267825" y="7394575"/>
          <p14:tracePt t="5211" x="9240838" y="7321550"/>
          <p14:tracePt t="5228" x="9186863" y="7177088"/>
          <p14:tracePt t="5245" x="9150350" y="7067550"/>
          <p14:tracePt t="5262" x="9131300" y="6969125"/>
          <p14:tracePt t="5278" x="9131300" y="6878638"/>
          <p14:tracePt t="5295" x="9131300" y="6761163"/>
          <p14:tracePt t="5296" x="9158288" y="6678613"/>
          <p14:tracePt t="5311" x="9204325" y="6580188"/>
          <p14:tracePt t="5328" x="9277350" y="6453188"/>
          <p14:tracePt t="5345" x="9512300" y="6145213"/>
          <p14:tracePt t="5361" x="9820275" y="5819775"/>
          <p14:tracePt t="5378" x="10145713" y="5565775"/>
          <p14:tracePt t="5380" x="10280650" y="5502275"/>
          <p14:tracePt t="5394" x="10461625" y="5475288"/>
          <p14:tracePt t="5411" x="10625138" y="5529263"/>
          <p14:tracePt t="5414" x="10688638" y="5602288"/>
          <p14:tracePt t="5430" x="10860088" y="5837238"/>
          <p14:tracePt t="5445" x="11033125" y="6226175"/>
          <p14:tracePt t="5461" x="11077575" y="6651625"/>
          <p14:tracePt t="5479" x="11060113" y="6832600"/>
          <p14:tracePt t="5482" x="11033125" y="6915150"/>
          <p14:tracePt t="5495" x="10969625" y="7059613"/>
          <p14:tracePt t="5511" x="10887075" y="7140575"/>
          <p14:tracePt t="5529" x="10769600" y="7258050"/>
          <p14:tracePt t="5531" x="10698163" y="7321550"/>
          <p14:tracePt t="5544" x="10552113" y="7412038"/>
          <p14:tracePt t="5561" x="10398125" y="7475538"/>
          <p14:tracePt t="5578" x="10217150" y="7539038"/>
          <p14:tracePt t="5594" x="10155238" y="7548563"/>
          <p14:tracePt t="5613" x="10082213" y="7548563"/>
          <p14:tracePt t="5628" x="9991725" y="7502525"/>
          <p14:tracePt t="5645" x="9883775" y="7429500"/>
          <p14:tracePt t="5647" x="9801225" y="7348538"/>
          <p14:tracePt t="5661" x="9620250" y="7096125"/>
          <p14:tracePt t="5678" x="9512300" y="6915150"/>
          <p14:tracePt t="5803" x="0" y="0"/>
        </p14:tracePtLst>
        <p14:tracePtLst>
          <p14:tracePt t="21800" x="4733925" y="6524625"/>
          <p14:tracePt t="21806" x="4733925" y="6543675"/>
          <p14:tracePt t="21813" x="4714875" y="6570663"/>
          <p14:tracePt t="21820" x="4706938" y="6597650"/>
          <p14:tracePt t="21837" x="4643438" y="6678613"/>
          <p14:tracePt t="21853" x="4308475" y="6942138"/>
          <p14:tracePt t="21870" x="3873500" y="7231063"/>
          <p14:tracePt t="21888" x="3494088" y="7466013"/>
          <p14:tracePt t="21920" x="3222625" y="7539038"/>
          <p14:tracePt t="21925" x="3159125" y="7556500"/>
          <p14:tracePt t="21954" x="2905125" y="7529513"/>
          <p14:tracePt t="21956" x="2851150" y="7502525"/>
          <p14:tracePt t="21987" x="2714625" y="7458075"/>
          <p14:tracePt t="22003" x="2679700" y="7439025"/>
          <p14:tracePt t="22020" x="2670175" y="7429500"/>
          <p14:tracePt t="22218" x="2624138" y="7429500"/>
          <p14:tracePt t="22224" x="2497138" y="7429500"/>
          <p14:tracePt t="22232" x="2298700" y="7421563"/>
          <p14:tracePt t="22238" x="1946275" y="7304088"/>
          <p14:tracePt t="22255" x="1366838" y="7067550"/>
          <p14:tracePt t="22272" x="1022350" y="6878638"/>
          <p14:tracePt t="22288" x="868363" y="6769100"/>
          <p14:tracePt t="22322" x="633413" y="6507163"/>
          <p14:tracePt t="22355" x="560388" y="6380163"/>
          <p14:tracePt t="22390" x="552450" y="6316663"/>
          <p14:tracePt t="22405" x="588963" y="6272213"/>
          <p14:tracePt t="22422" x="623888" y="6235700"/>
          <p14:tracePt t="22438" x="706438" y="6189663"/>
          <p14:tracePt t="22455" x="769938" y="6181725"/>
          <p14:tracePt t="22471" x="985838" y="6208713"/>
          <p14:tracePt t="22488" x="1222375" y="6389688"/>
          <p14:tracePt t="22505" x="1474788" y="6805613"/>
          <p14:tracePt t="22521" x="1511300" y="7032625"/>
          <p14:tracePt t="22538" x="1484313" y="7221538"/>
          <p14:tracePt t="22540" x="1466850" y="7267575"/>
          <p14:tracePt t="22556" x="1420813" y="7339013"/>
          <p14:tracePt t="22572" x="1339850" y="7394575"/>
          <p14:tracePt t="22588" x="1230313" y="7448550"/>
          <p14:tracePt t="22605" x="1131888" y="7458075"/>
          <p14:tracePt t="22622" x="995363" y="7458075"/>
          <p14:tracePt t="22638" x="931863" y="7421563"/>
          <p14:tracePt t="22655" x="868363" y="7385050"/>
          <p14:tracePt t="22656" x="841375" y="7358063"/>
          <p14:tracePt t="22671" x="769938" y="7258050"/>
          <p14:tracePt t="22689" x="714375" y="7140575"/>
          <p14:tracePt t="22690" x="696913" y="7077075"/>
          <p14:tracePt t="22706" x="669925" y="6977063"/>
          <p14:tracePt t="22721" x="669925" y="6842125"/>
          <p14:tracePt t="22739" x="760413" y="6551613"/>
          <p14:tracePt t="22755" x="823913" y="6399213"/>
          <p14:tracePt t="22772" x="887413" y="6308725"/>
          <p14:tracePt t="22788" x="950913" y="6226175"/>
          <p14:tracePt t="22804" x="995363" y="6208713"/>
          <p14:tracePt t="22822" x="1076325" y="6208713"/>
          <p14:tracePt t="22838" x="1212850" y="6308725"/>
          <p14:tracePt t="22842" x="1285875" y="6407150"/>
          <p14:tracePt t="22855" x="1384300" y="6670675"/>
          <p14:tracePt t="22871" x="1420813" y="6859588"/>
          <p14:tracePt t="22889" x="1420813" y="7013575"/>
          <p14:tracePt t="22890" x="1420813" y="7067550"/>
          <p14:tracePt t="22905" x="1403350" y="7131050"/>
          <p14:tracePt t="22921" x="1376363" y="7177088"/>
          <p14:tracePt t="22938" x="1339850" y="7213600"/>
          <p14:tracePt t="22956" x="1303338" y="7221538"/>
          <p14:tracePt t="22973" x="1230313" y="7204075"/>
          <p14:tracePt t="22988" x="1112838" y="7096125"/>
          <p14:tracePt t="23006" x="1014413" y="6986588"/>
          <p14:tracePt t="23008" x="977900" y="6942138"/>
          <p14:tracePt t="23021" x="950913" y="6878638"/>
          <p14:tracePt t="23038" x="931863" y="6832600"/>
          <p14:tracePt t="23054" x="914400" y="6742113"/>
          <p14:tracePt t="23071" x="923925" y="6678613"/>
          <p14:tracePt t="23089" x="950913" y="6607175"/>
          <p14:tracePt t="23105" x="995363" y="6551613"/>
          <p14:tracePt t="23122" x="1049338" y="6534150"/>
          <p14:tracePt t="23125" x="1068388" y="6524625"/>
          <p14:tracePt t="23138" x="1139825" y="6534150"/>
          <p14:tracePt t="23155" x="1230313" y="6597650"/>
          <p14:tracePt t="23171" x="1376363" y="6823075"/>
          <p14:tracePt t="23188" x="1411288" y="6977063"/>
          <p14:tracePt t="23205" x="1420813" y="7059613"/>
          <p14:tracePt t="23208" x="1420813" y="7096125"/>
          <p14:tracePt t="23221" x="1420813" y="7167563"/>
          <p14:tracePt t="23238" x="1393825" y="7221538"/>
          <p14:tracePt t="23255" x="1357313" y="7277100"/>
          <p14:tracePt t="23271" x="1320800" y="7294563"/>
          <p14:tracePt t="23288" x="1239838" y="7304088"/>
          <p14:tracePt t="23305" x="1195388" y="7304088"/>
          <p14:tracePt t="23321" x="1131888" y="7258050"/>
          <p14:tracePt t="23324" x="1104900" y="7231063"/>
          <p14:tracePt t="23338" x="1014413" y="7086600"/>
          <p14:tracePt t="23355" x="941388" y="6923088"/>
          <p14:tracePt t="23356" x="931863" y="6832600"/>
          <p14:tracePt t="23371" x="923925" y="6661150"/>
          <p14:tracePt t="23389" x="923925" y="6570663"/>
          <p14:tracePt t="23392" x="923925" y="6543675"/>
          <p14:tracePt t="23404" x="950913" y="6470650"/>
          <p14:tracePt t="23421" x="1004888" y="6416675"/>
          <p14:tracePt t="23438" x="1041400" y="6380163"/>
          <p14:tracePt t="23455" x="1104900" y="6362700"/>
          <p14:tracePt t="23471" x="1158875" y="6362700"/>
          <p14:tracePt t="23474" x="1185863" y="6370638"/>
          <p14:tracePt t="23488" x="1249363" y="6407150"/>
          <p14:tracePt t="23504" x="1293813" y="6489700"/>
          <p14:tracePt t="23522" x="1330325" y="6642100"/>
          <p14:tracePt t="23538" x="1330325" y="6742113"/>
          <p14:tracePt t="23554" x="1320800" y="6823075"/>
          <p14:tracePt t="23556" x="1312863" y="6869113"/>
          <p14:tracePt t="23572" x="1257300" y="6915150"/>
          <p14:tracePt t="23589" x="1212850" y="6959600"/>
          <p14:tracePt t="23604" x="1122363" y="6977063"/>
          <p14:tracePt t="23621" x="1058863" y="6977063"/>
          <p14:tracePt t="23638" x="995363" y="6959600"/>
          <p14:tracePt t="23654" x="968375" y="6950075"/>
          <p14:tracePt t="23671" x="941388" y="6915150"/>
          <p14:tracePt t="23672" x="923925" y="6896100"/>
          <p14:tracePt t="23688" x="904875" y="6805613"/>
          <p14:tracePt t="23704" x="904875" y="6678613"/>
          <p14:tracePt t="23722" x="914400" y="6507163"/>
          <p14:tracePt t="23738" x="950913" y="6416675"/>
          <p14:tracePt t="23754" x="995363" y="6362700"/>
          <p14:tracePt t="23772" x="1022350" y="6335713"/>
          <p14:tracePt t="23788" x="1068388" y="6326188"/>
          <p14:tracePt t="23804" x="1203325" y="6399213"/>
          <p14:tracePt t="23822" x="1347788" y="6634163"/>
          <p14:tracePt t="23823" x="1376363" y="6742113"/>
          <p14:tracePt t="23838" x="1411288" y="6859588"/>
          <p14:tracePt t="23854" x="1411288" y="6932613"/>
          <p14:tracePt t="23873" x="1411288" y="6986588"/>
          <p14:tracePt t="23889" x="1403350" y="7013575"/>
          <p14:tracePt t="23906" x="1376363" y="7040563"/>
          <p14:tracePt t="23908" x="1366838" y="7059613"/>
          <p14:tracePt t="23921" x="1320800" y="7067550"/>
          <p14:tracePt t="23938" x="1285875" y="7077075"/>
          <p14:tracePt t="23954" x="1239838" y="7086600"/>
          <p14:tracePt t="23971" x="1230313" y="7086600"/>
          <p14:tracePt t="23988" x="1166813" y="7032625"/>
          <p14:tracePt t="24004" x="1122363" y="6896100"/>
          <p14:tracePt t="24021" x="1076325" y="6651625"/>
          <p14:tracePt t="24038" x="1076325" y="6343650"/>
          <p14:tracePt t="24054" x="1085850" y="6272213"/>
          <p14:tracePt t="24071" x="1122363" y="6218238"/>
          <p14:tracePt t="24088" x="1139825" y="6189663"/>
          <p14:tracePt t="24104" x="1185863" y="6172200"/>
          <p14:tracePt t="24121" x="1222375" y="6172200"/>
          <p14:tracePt t="24138" x="1249363" y="6172200"/>
          <p14:tracePt t="24140" x="1276350" y="6172200"/>
          <p14:tracePt t="24154" x="1312863" y="6218238"/>
          <p14:tracePt t="24171" x="1330325" y="6262688"/>
          <p14:tracePt t="24187" x="1347788" y="6326188"/>
          <p14:tracePt t="24204" x="1347788" y="6362700"/>
          <p14:tracePt t="24221" x="1347788" y="6416675"/>
          <p14:tracePt t="24237" x="1339850" y="6453188"/>
          <p14:tracePt t="24254" x="1330325" y="6480175"/>
          <p14:tracePt t="24271" x="1293813" y="6516688"/>
          <p14:tracePt t="24287" x="1266825" y="6524625"/>
          <p14:tracePt t="24304" x="1203325" y="6543675"/>
          <p14:tracePt t="24321" x="1166813" y="6543675"/>
          <p14:tracePt t="24338" x="1131888" y="6543675"/>
          <p14:tracePt t="24355" x="1104900" y="6543675"/>
          <p14:tracePt t="24371" x="1068388" y="6507163"/>
          <p14:tracePt t="24375" x="1049338" y="6489700"/>
          <p14:tracePt t="24388" x="995363" y="6416675"/>
          <p14:tracePt t="24405" x="968375" y="6316663"/>
          <p14:tracePt t="24421" x="958850" y="6172200"/>
          <p14:tracePt t="24437" x="968375" y="6099175"/>
          <p14:tracePt t="24454" x="1004888" y="6064250"/>
          <p14:tracePt t="24471" x="1076325" y="6027738"/>
          <p14:tracePt t="24488" x="1139825" y="6027738"/>
          <p14:tracePt t="24504" x="1230313" y="6072188"/>
          <p14:tracePt t="24521" x="1312863" y="6172200"/>
          <p14:tracePt t="24524" x="1347788" y="6235700"/>
          <p14:tracePt t="24538" x="1403350" y="6380163"/>
          <p14:tracePt t="24554" x="1430338" y="6516688"/>
          <p14:tracePt t="24571" x="1430338" y="6597650"/>
          <p14:tracePt t="24572" x="1430338" y="6634163"/>
          <p14:tracePt t="24588" x="1420813" y="6678613"/>
          <p14:tracePt t="24604" x="1403350" y="6724650"/>
          <p14:tracePt t="24621" x="1384300" y="6742113"/>
          <p14:tracePt t="24638" x="1366838" y="6751638"/>
          <p14:tracePt t="24654" x="1330325" y="6761163"/>
          <p14:tracePt t="24671" x="1285875" y="6742113"/>
          <p14:tracePt t="24687" x="1239838" y="6678613"/>
          <p14:tracePt t="24690" x="1203325" y="6634163"/>
          <p14:tracePt t="24704" x="1085850" y="6416675"/>
          <p14:tracePt t="24721" x="1014413" y="6154738"/>
          <p14:tracePt t="24738" x="1004888" y="5981700"/>
          <p14:tracePt t="24754" x="1004888" y="5946775"/>
          <p14:tracePt t="24771" x="1014413" y="5891213"/>
          <p14:tracePt t="24787" x="1049338" y="5864225"/>
          <p14:tracePt t="24805" x="1068388" y="5837238"/>
          <p14:tracePt t="24821" x="1085850" y="5827713"/>
          <p14:tracePt t="24838" x="1112838" y="5827713"/>
          <p14:tracePt t="24840" x="1131888" y="5827713"/>
          <p14:tracePt t="24854" x="1185863" y="5918200"/>
          <p14:tracePt t="24871" x="1266825" y="6135688"/>
          <p14:tracePt t="24889" x="1312863" y="6416675"/>
          <p14:tracePt t="24904" x="1320800" y="6497638"/>
          <p14:tracePt t="24921" x="1320800" y="6580188"/>
          <p14:tracePt t="24937" x="1312863" y="6670675"/>
          <p14:tracePt t="24955" x="1303338" y="6705600"/>
          <p14:tracePt t="24959" x="1276350" y="6724650"/>
          <p14:tracePt t="24971" x="1249363" y="6761163"/>
          <p14:tracePt t="24988" x="1212850" y="6796088"/>
          <p14:tracePt t="25004" x="1139825" y="6805613"/>
          <p14:tracePt t="25021" x="1068388" y="6805613"/>
          <p14:tracePt t="25037" x="958850" y="6697663"/>
          <p14:tracePt t="25041" x="887413" y="6588125"/>
          <p14:tracePt t="25054" x="760413" y="6289675"/>
          <p14:tracePt t="25071" x="733425" y="6027738"/>
          <p14:tracePt t="25088" x="750888" y="5764213"/>
          <p14:tracePt t="25104" x="769938" y="5673725"/>
          <p14:tracePt t="25121" x="814388" y="5638800"/>
          <p14:tracePt t="25137" x="841375" y="5629275"/>
          <p14:tracePt t="25154" x="895350" y="5629275"/>
          <p14:tracePt t="25156" x="941388" y="5638800"/>
          <p14:tracePt t="25171" x="1085850" y="5756275"/>
          <p14:tracePt t="25187" x="1266825" y="5981700"/>
          <p14:tracePt t="25204" x="1357313" y="6199188"/>
          <p14:tracePt t="25221" x="1366838" y="6280150"/>
          <p14:tracePt t="25238" x="1366838" y="6416675"/>
          <p14:tracePt t="25254" x="1339850" y="6497638"/>
          <p14:tracePt t="25271" x="1303338" y="6580188"/>
          <p14:tracePt t="25287" x="1239838" y="6642100"/>
          <p14:tracePt t="25304" x="1195388" y="6661150"/>
          <p14:tracePt t="25321" x="1095375" y="6670675"/>
          <p14:tracePt t="25337" x="985838" y="6615113"/>
          <p14:tracePt t="25354" x="796925" y="6426200"/>
          <p14:tracePt t="25371" x="723900" y="6280150"/>
          <p14:tracePt t="25387" x="679450" y="6127750"/>
          <p14:tracePt t="25389" x="679450" y="6072188"/>
          <p14:tracePt t="25404" x="679450" y="5973763"/>
          <p14:tracePt t="25421" x="679450" y="5910263"/>
          <p14:tracePt t="25437" x="733425" y="5819775"/>
          <p14:tracePt t="25454" x="769938" y="5783263"/>
          <p14:tracePt t="25471" x="841375" y="5764213"/>
          <p14:tracePt t="25487" x="887413" y="5764213"/>
          <p14:tracePt t="25504" x="958850" y="5810250"/>
          <p14:tracePt t="25505" x="995363" y="5854700"/>
          <p14:tracePt t="25521" x="1068388" y="5964238"/>
          <p14:tracePt t="25537" x="1104900" y="6091238"/>
          <p14:tracePt t="25554" x="1112838" y="6245225"/>
          <p14:tracePt t="25571" x="1112838" y="6299200"/>
          <p14:tracePt t="25587" x="1085850" y="6370638"/>
          <p14:tracePt t="25604" x="1058863" y="6407150"/>
          <p14:tracePt t="25621" x="1014413" y="6453188"/>
          <p14:tracePt t="25622" x="995363" y="6461125"/>
          <p14:tracePt t="25637" x="958850" y="6489700"/>
          <p14:tracePt t="25654" x="923925" y="6507163"/>
          <p14:tracePt t="25670" x="887413" y="6507163"/>
          <p14:tracePt t="25687" x="868363" y="6507163"/>
          <p14:tracePt t="25704" x="823913" y="6434138"/>
          <p14:tracePt t="25720" x="804863" y="6272213"/>
          <p14:tracePt t="25739" x="823913" y="6081713"/>
          <p14:tracePt t="25739" x="850900" y="6018213"/>
          <p14:tracePt t="25754" x="887413" y="5918200"/>
          <p14:tracePt t="25771" x="923925" y="5854700"/>
          <p14:tracePt t="25787" x="968375" y="5819775"/>
          <p14:tracePt t="25804" x="1022350" y="5810250"/>
          <p14:tracePt t="25821" x="1131888" y="5891213"/>
          <p14:tracePt t="25838" x="1239838" y="6091238"/>
          <p14:tracePt t="25854" x="1293813" y="6299200"/>
          <p14:tracePt t="25870" x="1312863" y="6470650"/>
          <p14:tracePt t="25888" x="1285875" y="6551613"/>
          <p14:tracePt t="25890" x="1276350" y="6588125"/>
          <p14:tracePt t="25904" x="1249363" y="6634163"/>
          <p14:tracePt t="25920" x="1212850" y="6670675"/>
          <p14:tracePt t="25937" x="1166813" y="6688138"/>
          <p14:tracePt t="25954" x="1131888" y="6688138"/>
          <p14:tracePt t="25970" x="1085850" y="6688138"/>
          <p14:tracePt t="25987" x="1031875" y="6642100"/>
          <p14:tracePt t="26004" x="985838" y="6607175"/>
          <p14:tracePt t="26021" x="968375" y="6461125"/>
          <p14:tracePt t="26037" x="985838" y="6289675"/>
          <p14:tracePt t="26054" x="1014413" y="6162675"/>
          <p14:tracePt t="26055" x="1022350" y="6099175"/>
          <p14:tracePt t="26071" x="1049338" y="6037263"/>
          <p14:tracePt t="26087" x="1076325" y="5991225"/>
          <p14:tracePt t="26104" x="1112838" y="5964238"/>
          <p14:tracePt t="26120" x="1139825" y="5954713"/>
          <p14:tracePt t="26137" x="1222375" y="6018213"/>
          <p14:tracePt t="26154" x="1266825" y="6145213"/>
          <p14:tracePt t="26172" x="1320800" y="6343650"/>
          <p14:tracePt t="26187" x="1320800" y="6416675"/>
          <p14:tracePt t="26204" x="1320800" y="6489700"/>
          <p14:tracePt t="26206" x="1320800" y="6516688"/>
          <p14:tracePt t="26220" x="1312863" y="6580188"/>
          <p14:tracePt t="26237" x="1285875" y="6624638"/>
          <p14:tracePt t="26253" x="1257300" y="6678613"/>
          <p14:tracePt t="26271" x="1239838" y="6705600"/>
          <p14:tracePt t="26287" x="1222375" y="6724650"/>
          <p14:tracePt t="26304" x="1185863" y="6732588"/>
          <p14:tracePt t="26323" x="1131888" y="6732588"/>
          <p14:tracePt t="26337" x="1076325" y="6688138"/>
          <p14:tracePt t="26353" x="1014413" y="6634163"/>
          <p14:tracePt t="26356" x="985838" y="6597650"/>
          <p14:tracePt t="26370" x="950913" y="6524625"/>
          <p14:tracePt t="26387" x="923925" y="6497638"/>
          <p14:tracePt t="26403" x="914400" y="6470650"/>
          <p14:tracePt t="26405" x="914400" y="6461125"/>
          <p14:tracePt t="26420" x="904875" y="6443663"/>
          <p14:tracePt t="26437" x="904875" y="6434138"/>
          <p14:tracePt t="26439" x="904875" y="6426200"/>
          <p14:tracePt t="26453" x="904875" y="6416675"/>
          <p14:tracePt t="26470" x="904875" y="6407150"/>
          <p14:tracePt t="26493" x="904875" y="6399213"/>
          <p14:tracePt t="26556" x="904875" y="6389688"/>
          <p14:tracePt t="26625" x="904875" y="6380163"/>
          <p14:tracePt t="27207" x="0" y="0"/>
        </p14:tracePtLst>
        <p14:tracePtLst>
          <p14:tracePt t="36651" x="2335213" y="7756525"/>
          <p14:tracePt t="36656" x="2335213" y="7800975"/>
          <p14:tracePt t="36663" x="2344738" y="7837488"/>
          <p14:tracePt t="36680" x="2362200" y="7927975"/>
          <p14:tracePt t="36697" x="2371725" y="7991475"/>
          <p14:tracePt t="36713" x="2371725" y="8035925"/>
          <p14:tracePt t="36730" x="2371725" y="8091488"/>
          <p14:tracePt t="36747" x="2371725" y="8118475"/>
          <p14:tracePt t="36780" x="2362200" y="8189913"/>
          <p14:tracePt t="36813" x="2298700" y="8262938"/>
          <p14:tracePt t="36846" x="2108200" y="8343900"/>
          <p14:tracePt t="36863" x="2036763" y="8380413"/>
          <p14:tracePt t="36880" x="1954213" y="8389938"/>
          <p14:tracePt t="36897" x="1863725" y="8397875"/>
          <p14:tracePt t="36914" x="1828800" y="8397875"/>
          <p14:tracePt t="36930" x="1801813" y="8397875"/>
          <p14:tracePt t="36947" x="1782763" y="8397875"/>
          <p14:tracePt t="36964" x="1755775" y="8326438"/>
          <p14:tracePt t="36980" x="1674813" y="7593013"/>
          <p14:tracePt t="36997" x="1674813" y="6524625"/>
          <p14:tracePt t="36998" x="1682750" y="6299200"/>
          <p14:tracePt t="37013" x="1728788" y="6037263"/>
          <p14:tracePt t="37030" x="1765300" y="5937250"/>
          <p14:tracePt t="37047" x="1809750" y="5883275"/>
          <p14:tracePt t="37063" x="1846263" y="5873750"/>
          <p14:tracePt t="37080" x="1927225" y="5883275"/>
          <p14:tracePt t="37097" x="2017713" y="5927725"/>
          <p14:tracePt t="37113" x="2198688" y="6064250"/>
          <p14:tracePt t="37130" x="2543175" y="6534150"/>
          <p14:tracePt t="37147" x="2697163" y="6815138"/>
          <p14:tracePt t="37149" x="2724150" y="6915150"/>
          <p14:tracePt t="37163" x="2760663" y="7067550"/>
          <p14:tracePt t="37180" x="2770188" y="7150100"/>
          <p14:tracePt t="37197" x="2770188" y="7221538"/>
          <p14:tracePt t="37213" x="2770188" y="7277100"/>
          <p14:tracePt t="37230" x="2751138" y="7321550"/>
          <p14:tracePt t="37232" x="2741613" y="7348538"/>
          <p14:tracePt t="37247" x="2670175" y="7439025"/>
          <p14:tracePt t="37263" x="2587625" y="7519988"/>
          <p14:tracePt t="37280" x="2435225" y="7639050"/>
          <p14:tracePt t="37297" x="2325688" y="7666038"/>
          <p14:tracePt t="37314" x="2225675" y="7673975"/>
          <p14:tracePt t="37330" x="2181225" y="7673975"/>
          <p14:tracePt t="37347" x="2117725" y="7639050"/>
          <p14:tracePt t="37350" x="2090738" y="7602538"/>
          <p14:tracePt t="37363" x="2000250" y="7358063"/>
          <p14:tracePt t="37380" x="1946275" y="6977063"/>
          <p14:tracePt t="37397" x="1990725" y="6697663"/>
          <p14:tracePt t="37413" x="2017713" y="6634163"/>
          <p14:tracePt t="37430" x="2054225" y="6588125"/>
          <p14:tracePt t="37446" x="2090738" y="6561138"/>
          <p14:tracePt t="37463" x="2127250" y="6551613"/>
          <p14:tracePt t="37480" x="2190750" y="6551613"/>
          <p14:tracePt t="37496" x="2254250" y="6607175"/>
          <p14:tracePt t="37513" x="2389188" y="6878638"/>
          <p14:tracePt t="37530" x="2435225" y="7140575"/>
          <p14:tracePt t="37547" x="2425700" y="7402513"/>
          <p14:tracePt t="37563" x="2406650" y="7458075"/>
          <p14:tracePt t="37580" x="2389188" y="7493000"/>
          <p14:tracePt t="37581" x="2379663" y="7512050"/>
          <p14:tracePt t="37597" x="2352675" y="7548563"/>
          <p14:tracePt t="37613" x="2308225" y="7575550"/>
          <p14:tracePt t="37630" x="2262188" y="7583488"/>
          <p14:tracePt t="37647" x="2235200" y="7593013"/>
          <p14:tracePt t="37663" x="2208213" y="7593013"/>
          <p14:tracePt t="37680" x="2181225" y="7583488"/>
          <p14:tracePt t="37697" x="2163763" y="7575550"/>
          <p14:tracePt t="37713" x="2144713" y="7529513"/>
          <p14:tracePt t="37730" x="2135188" y="7475538"/>
          <p14:tracePt t="37746" x="2144713" y="7321550"/>
          <p14:tracePt t="37763" x="2181225" y="7194550"/>
          <p14:tracePt t="37781" x="2235200" y="7050088"/>
          <p14:tracePt t="37797" x="2262188" y="6986588"/>
          <p14:tracePt t="37813" x="2308225" y="6942138"/>
          <p14:tracePt t="37816" x="2325688" y="6932613"/>
          <p14:tracePt t="37830" x="2352675" y="6905625"/>
          <p14:tracePt t="37846" x="2398713" y="6896100"/>
          <p14:tracePt t="37863" x="2479675" y="6905625"/>
          <p14:tracePt t="37881" x="2579688" y="7032625"/>
          <p14:tracePt t="37897" x="2687638" y="7358063"/>
          <p14:tracePt t="37913" x="2679700" y="7539038"/>
          <p14:tracePt t="37930" x="2616200" y="7729538"/>
          <p14:tracePt t="37931" x="2587625" y="7827963"/>
          <p14:tracePt t="37946" x="2525713" y="7937500"/>
          <p14:tracePt t="37963" x="2497138" y="7981950"/>
          <p14:tracePt t="37981" x="2470150" y="8027988"/>
          <p14:tracePt t="37996" x="2462213" y="8035925"/>
          <p14:tracePt t="38013" x="2443163" y="8054975"/>
          <p14:tracePt t="38014" x="2435225" y="8054975"/>
          <p14:tracePt t="38035" x="2425700" y="8054975"/>
          <p14:tracePt t="38046" x="2416175" y="8054975"/>
          <p14:tracePt t="38063" x="2398713" y="8045450"/>
          <p14:tracePt t="38080" x="2371725" y="7981950"/>
          <p14:tracePt t="38096" x="2316163" y="7837488"/>
          <p14:tracePt t="38113" x="2289175" y="7756525"/>
          <p14:tracePt t="38129" x="2262188" y="7693025"/>
          <p14:tracePt t="38146" x="2254250" y="7602538"/>
          <p14:tracePt t="38163" x="2262188" y="7458075"/>
          <p14:tracePt t="38165" x="2271713" y="7348538"/>
          <p14:tracePt t="38180" x="2316163" y="7177088"/>
          <p14:tracePt t="38196" x="2352675" y="7104063"/>
          <p14:tracePt t="38213" x="2389188" y="7050088"/>
          <p14:tracePt t="38230" x="2416175" y="7050088"/>
          <p14:tracePt t="38247" x="2462213" y="7059613"/>
          <p14:tracePt t="38263" x="2497138" y="7104063"/>
          <p14:tracePt t="38280" x="2516188" y="7177088"/>
          <p14:tracePt t="38296" x="2552700" y="7304088"/>
          <p14:tracePt t="38313" x="2552700" y="7358063"/>
          <p14:tracePt t="38329" x="2552700" y="7402513"/>
          <p14:tracePt t="38346" x="2552700" y="7421563"/>
          <p14:tracePt t="38363" x="2552700" y="7448550"/>
          <p14:tracePt t="38473" x="0" y="0"/>
        </p14:tracePtLst>
        <p14:tracePtLst>
          <p14:tracePt t="44331" x="2489200" y="8851900"/>
          <p14:tracePt t="44364" x="2479675" y="8851900"/>
          <p14:tracePt t="44379" x="2470150" y="8851900"/>
          <p14:tracePt t="44400" x="2462213" y="8851900"/>
          <p14:tracePt t="44407" x="2452688" y="8851900"/>
          <p14:tracePt t="44421" x="2443163" y="8851900"/>
          <p14:tracePt t="44443" x="2435225" y="8851900"/>
          <p14:tracePt t="44455" x="2425700" y="8851900"/>
          <p14:tracePt t="44488" x="2371725" y="8851900"/>
          <p14:tracePt t="44505" x="2308225" y="8851900"/>
          <p14:tracePt t="44522" x="2217738" y="8823325"/>
          <p14:tracePt t="44538" x="2144713" y="8788400"/>
          <p14:tracePt t="44555" x="2063750" y="8759825"/>
          <p14:tracePt t="44556" x="2017713" y="8724900"/>
          <p14:tracePt t="44571" x="1900238" y="8634413"/>
          <p14:tracePt t="44588" x="1782763" y="8497888"/>
          <p14:tracePt t="44605" x="1638300" y="8272463"/>
          <p14:tracePt t="44622" x="1574800" y="8135938"/>
          <p14:tracePt t="44638" x="1493838" y="8008938"/>
          <p14:tracePt t="44640" x="1466850" y="7927975"/>
          <p14:tracePt t="44655" x="1393825" y="7800975"/>
          <p14:tracePt t="44672" x="1320800" y="7693025"/>
          <p14:tracePt t="44688" x="1230313" y="7583488"/>
          <p14:tracePt t="44705" x="1185863" y="7548563"/>
          <p14:tracePt t="44721" x="1149350" y="7519988"/>
          <p14:tracePt t="44738" x="1131888" y="7519988"/>
          <p14:tracePt t="44755" x="1104900" y="7512050"/>
          <p14:tracePt t="44772" x="1076325" y="7512050"/>
          <p14:tracePt t="44788" x="1058863" y="7512050"/>
          <p14:tracePt t="44792" x="1041400" y="7512050"/>
          <p14:tracePt t="44805" x="1031875" y="7512050"/>
          <p14:tracePt t="44822" x="1004888" y="7512050"/>
          <p14:tracePt t="44838" x="977900" y="7512050"/>
          <p14:tracePt t="44859" x="968375" y="7512050"/>
          <p14:tracePt t="44872" x="958850" y="7512050"/>
          <p14:tracePt t="44888" x="950913" y="7512050"/>
          <p14:tracePt t="44905" x="941388" y="7512050"/>
          <p14:tracePt t="44922" x="931863" y="7512050"/>
          <p14:tracePt t="45031" x="931863" y="7519988"/>
          <p14:tracePt t="45044" x="941388" y="7529513"/>
          <p14:tracePt t="45052" x="950913" y="7529513"/>
          <p14:tracePt t="45058" x="958850" y="7539038"/>
          <p14:tracePt t="45073" x="977900" y="7548563"/>
          <p14:tracePt t="45088" x="995363" y="7556500"/>
          <p14:tracePt t="45105" x="1031875" y="7575550"/>
          <p14:tracePt t="45107" x="1068388" y="7583488"/>
          <p14:tracePt t="45121" x="1139825" y="7602538"/>
          <p14:tracePt t="45138" x="1203325" y="7610475"/>
          <p14:tracePt t="45155" x="1293813" y="7620000"/>
          <p14:tracePt t="45171" x="1339850" y="7620000"/>
          <p14:tracePt t="45188" x="1420813" y="7620000"/>
          <p14:tracePt t="45205" x="1501775" y="7639050"/>
          <p14:tracePt t="45222" x="1638300" y="7646988"/>
          <p14:tracePt t="45238" x="1909763" y="7673975"/>
          <p14:tracePt t="45255" x="2027238" y="7673975"/>
          <p14:tracePt t="45271" x="2127250" y="7673975"/>
          <p14:tracePt t="45288" x="2208213" y="7673975"/>
          <p14:tracePt t="45304" x="2316163" y="7673975"/>
          <p14:tracePt t="45321" x="2406650" y="7673975"/>
          <p14:tracePt t="45338" x="2489200" y="7673975"/>
          <p14:tracePt t="45339" x="2516188" y="7673975"/>
          <p14:tracePt t="45355" x="2606675" y="7673975"/>
          <p14:tracePt t="45371" x="2670175" y="7673975"/>
          <p14:tracePt t="45388" x="2770188" y="7683500"/>
          <p14:tracePt t="45405" x="2832100" y="7683500"/>
          <p14:tracePt t="45422" x="2905125" y="7683500"/>
          <p14:tracePt t="45438" x="2941638" y="7683500"/>
          <p14:tracePt t="45455" x="2968625" y="7683500"/>
          <p14:tracePt t="45471" x="2995613" y="7683500"/>
          <p14:tracePt t="45488" x="3013075" y="7683500"/>
          <p14:tracePt t="45505" x="3022600" y="7683500"/>
          <p14:tracePt t="45521" x="3041650" y="7683500"/>
          <p14:tracePt t="45538" x="3049588" y="7683500"/>
          <p14:tracePt t="45555" x="3059113" y="7683500"/>
          <p14:tracePt t="45571" x="3068638" y="7683500"/>
          <p14:tracePt t="45711" x="0" y="0"/>
        </p14:tracePtLst>
        <p14:tracePtLst>
          <p14:tracePt t="46226" x="3502025" y="6416675"/>
          <p14:tracePt t="46261" x="3502025" y="6426200"/>
          <p14:tracePt t="46274" x="3502025" y="6434138"/>
          <p14:tracePt t="46287" x="3502025" y="6443663"/>
          <p14:tracePt t="46294" x="3502025" y="6453188"/>
          <p14:tracePt t="46311" x="3502025" y="6470650"/>
          <p14:tracePt t="46327" x="3502025" y="6516688"/>
          <p14:tracePt t="46329" x="3502025" y="6543675"/>
          <p14:tracePt t="46361" x="3511550" y="6670675"/>
          <p14:tracePt t="46364" x="3511550" y="6697663"/>
          <p14:tracePt t="46394" x="3521075" y="6815138"/>
          <p14:tracePt t="46444" x="3575050" y="7096125"/>
          <p14:tracePt t="46446" x="3575050" y="7123113"/>
          <p14:tracePt t="46460" x="3584575" y="7177088"/>
          <p14:tracePt t="46477" x="3584575" y="7194550"/>
          <p14:tracePt t="46493" x="3592513" y="7248525"/>
          <p14:tracePt t="46510" x="3592513" y="7285038"/>
          <p14:tracePt t="46527" x="3611563" y="7348538"/>
          <p14:tracePt t="46544" x="3619500" y="7385050"/>
          <p14:tracePt t="46560" x="3619500" y="7421563"/>
          <p14:tracePt t="46562" x="3619500" y="7429500"/>
          <p14:tracePt t="46577" x="3619500" y="7458075"/>
          <p14:tracePt t="46594" x="3619500" y="7466013"/>
          <p14:tracePt t="46596" x="3619500" y="7485063"/>
          <p14:tracePt t="46611" x="3619500" y="7512050"/>
          <p14:tracePt t="46627" x="3619500" y="7539038"/>
          <p14:tracePt t="46643" x="3619500" y="7575550"/>
          <p14:tracePt t="46660" x="3629025" y="7610475"/>
          <p14:tracePt t="46677" x="3629025" y="7639050"/>
          <p14:tracePt t="46694" x="3629025" y="7666038"/>
          <p14:tracePt t="46710" x="3629025" y="7683500"/>
          <p14:tracePt t="46727" x="3638550" y="7729538"/>
          <p14:tracePt t="46743" x="3648075" y="7737475"/>
          <p14:tracePt t="46760" x="3648075" y="7773988"/>
          <p14:tracePt t="46777" x="3648075" y="7783513"/>
          <p14:tracePt t="46793" x="3648075" y="7791450"/>
          <p14:tracePt t="46810" x="3648075" y="7820025"/>
          <p14:tracePt t="46832" x="3648075" y="7827963"/>
          <p14:tracePt t="46845" x="3648075" y="7837488"/>
          <p14:tracePt t="46878" x="3648075" y="7847013"/>
          <p14:tracePt t="48018" x="3638550" y="7854950"/>
          <p14:tracePt t="48024" x="3629025" y="7864475"/>
          <p14:tracePt t="48031" x="3619500" y="7864475"/>
          <p14:tracePt t="48040" x="3602038" y="7864475"/>
          <p14:tracePt t="48057" x="3538538" y="7883525"/>
          <p14:tracePt t="48060" x="3511550" y="7891463"/>
          <p14:tracePt t="48073" x="3438525" y="7918450"/>
          <p14:tracePt t="48090" x="3367088" y="7927975"/>
          <p14:tracePt t="48094" x="3340100" y="7937500"/>
          <p14:tracePt t="48123" x="3213100" y="7954963"/>
          <p14:tracePt t="48156" x="3086100" y="7974013"/>
          <p14:tracePt t="48190" x="3005138" y="7991475"/>
          <p14:tracePt t="48206" x="2978150" y="7991475"/>
          <p14:tracePt t="48223" x="2951163" y="7991475"/>
          <p14:tracePt t="48239" x="2922588" y="7991475"/>
          <p14:tracePt t="48256" x="2914650" y="7991475"/>
          <p14:tracePt t="48272" x="2878138" y="7981950"/>
          <p14:tracePt t="48289" x="2851150" y="7974013"/>
          <p14:tracePt t="48291" x="2841625" y="7964488"/>
          <p14:tracePt t="48306" x="2832100" y="7945438"/>
          <p14:tracePt t="48322" x="2805113" y="7918450"/>
          <p14:tracePt t="48340" x="2778125" y="7900988"/>
          <p14:tracePt t="48356" x="2770188" y="7883525"/>
          <p14:tracePt t="48373" x="2760663" y="7864475"/>
          <p14:tracePt t="48374" x="2751138" y="7847013"/>
          <p14:tracePt t="48390" x="2741613" y="7837488"/>
          <p14:tracePt t="48406" x="2733675" y="7810500"/>
          <p14:tracePt t="48423" x="2733675" y="7764463"/>
          <p14:tracePt t="48440" x="2733675" y="7747000"/>
          <p14:tracePt t="48458" x="2770188" y="7666038"/>
          <p14:tracePt t="48472" x="2814638" y="7593013"/>
          <p14:tracePt t="48489" x="2860675" y="7519988"/>
          <p14:tracePt t="48506" x="2941638" y="7429500"/>
          <p14:tracePt t="48523" x="2986088" y="7367588"/>
          <p14:tracePt t="48524" x="3013075" y="7348538"/>
          <p14:tracePt t="48539" x="3068638" y="7294563"/>
          <p14:tracePt t="48556" x="3132138" y="7267575"/>
          <p14:tracePt t="48573" x="3213100" y="7231063"/>
          <p14:tracePt t="48589" x="3257550" y="7221538"/>
          <p14:tracePt t="48606" x="3284538" y="7221538"/>
          <p14:tracePt t="48622" x="3321050" y="7221538"/>
          <p14:tracePt t="48641" x="3357563" y="7221538"/>
          <p14:tracePt t="48641" x="3375025" y="7221538"/>
          <p14:tracePt t="48656" x="3421063" y="7231063"/>
          <p14:tracePt t="48672" x="3475038" y="7258050"/>
          <p14:tracePt t="48690" x="3548063" y="7285038"/>
          <p14:tracePt t="48706" x="3592513" y="7312025"/>
          <p14:tracePt t="48723" x="3629025" y="7339013"/>
          <p14:tracePt t="48724" x="3638550" y="7348538"/>
          <p14:tracePt t="48739" x="3648075" y="7367588"/>
          <p14:tracePt t="48756" x="3675063" y="7385050"/>
          <p14:tracePt t="48759" x="3683000" y="7385050"/>
          <p14:tracePt t="48772" x="3702050" y="7394575"/>
          <p14:tracePt t="48789" x="3709988" y="7402513"/>
          <p14:tracePt t="48808" x="3719513" y="7429500"/>
          <p14:tracePt t="48823" x="3729038" y="7448550"/>
          <p14:tracePt t="48839" x="3738563" y="7458075"/>
          <p14:tracePt t="48856" x="3746500" y="7493000"/>
          <p14:tracePt t="48873" x="3756025" y="7529513"/>
          <p14:tracePt t="48890" x="3756025" y="7566025"/>
          <p14:tracePt t="48906" x="3756025" y="7602538"/>
          <p14:tracePt t="48924" x="3738563" y="7673975"/>
          <p14:tracePt t="48939" x="3702050" y="7747000"/>
          <p14:tracePt t="48956" x="3675063" y="7800975"/>
          <p14:tracePt t="48957" x="3665538" y="7837488"/>
          <p14:tracePt t="48973" x="3638550" y="7864475"/>
          <p14:tracePt t="48990" x="3619500" y="7891463"/>
          <p14:tracePt t="49006" x="3592513" y="7918450"/>
          <p14:tracePt t="49024" x="3575050" y="7927975"/>
          <p14:tracePt t="49026" x="3557588" y="7937500"/>
          <p14:tracePt t="49040" x="3538538" y="7945438"/>
          <p14:tracePt t="49056" x="3502025" y="7954963"/>
          <p14:tracePt t="49074" x="3484563" y="7954963"/>
          <p14:tracePt t="49074" x="3465513" y="7954963"/>
          <p14:tracePt t="49089" x="3457575" y="7954963"/>
          <p14:tracePt t="49106" x="3421063" y="7954963"/>
          <p14:tracePt t="49123" x="3375025" y="7954963"/>
          <p14:tracePt t="49139" x="3357563" y="7954963"/>
          <p14:tracePt t="49156" x="3294063" y="7927975"/>
          <p14:tracePt t="49174" x="3276600" y="7918450"/>
          <p14:tracePt t="49190" x="3257550" y="7900988"/>
          <p14:tracePt t="49206" x="3230563" y="7900988"/>
          <p14:tracePt t="49222" x="3222625" y="7891463"/>
          <p14:tracePt t="49239" x="3213100" y="7883525"/>
          <p14:tracePt t="49256" x="3203575" y="7864475"/>
          <p14:tracePt t="49272" x="3194050" y="7837488"/>
          <p14:tracePt t="49289" x="3167063" y="7729538"/>
          <p14:tracePt t="49306" x="3140075" y="7656513"/>
          <p14:tracePt t="49308" x="3140075" y="7639050"/>
          <p14:tracePt t="49322" x="3132138" y="7602538"/>
          <p14:tracePt t="49339" x="3132138" y="7556500"/>
          <p14:tracePt t="49356" x="3159125" y="7502525"/>
          <p14:tracePt t="49373" x="3194050" y="7466013"/>
          <p14:tracePt t="49390" x="3249613" y="7421563"/>
          <p14:tracePt t="49406" x="3276600" y="7412038"/>
          <p14:tracePt t="49423" x="3294063" y="7402513"/>
          <p14:tracePt t="49441" x="3321050" y="7402513"/>
          <p14:tracePt t="49445" x="3340100" y="7402513"/>
          <p14:tracePt t="49456" x="3348038" y="7402513"/>
          <p14:tracePt t="49472" x="3394075" y="7421563"/>
          <p14:tracePt t="49489" x="3411538" y="7429500"/>
          <p14:tracePt t="49506" x="3430588" y="7448550"/>
          <p14:tracePt t="49507" x="3430588" y="7458075"/>
          <p14:tracePt t="49522" x="3448050" y="7466013"/>
          <p14:tracePt t="49539" x="3457575" y="7493000"/>
          <p14:tracePt t="49540" x="3457575" y="7502525"/>
          <p14:tracePt t="49558" x="3465513" y="7529513"/>
          <p14:tracePt t="49572" x="3475038" y="7566025"/>
          <p14:tracePt t="49589" x="3475038" y="7610475"/>
          <p14:tracePt t="49607" x="3475038" y="7666038"/>
          <p14:tracePt t="49622" x="3457575" y="7700963"/>
          <p14:tracePt t="49639" x="3430588" y="7756525"/>
          <p14:tracePt t="49656" x="3403600" y="7791450"/>
          <p14:tracePt t="49672" x="3348038" y="7827963"/>
          <p14:tracePt t="49689" x="3294063" y="7854950"/>
          <p14:tracePt t="49706" x="3240088" y="7874000"/>
          <p14:tracePt t="49722" x="3203575" y="7883525"/>
          <p14:tracePt t="49739" x="3167063" y="7891463"/>
          <p14:tracePt t="49741" x="3149600" y="7891463"/>
          <p14:tracePt t="49756" x="3113088" y="7891463"/>
          <p14:tracePt t="49772" x="3076575" y="7883525"/>
          <p14:tracePt t="49789" x="3049588" y="7864475"/>
          <p14:tracePt t="49806" x="3032125" y="7847013"/>
          <p14:tracePt t="49822" x="3005138" y="7827963"/>
          <p14:tracePt t="49839" x="2995613" y="7827963"/>
          <p14:tracePt t="49856" x="2995613" y="7820025"/>
          <p14:tracePt t="49872" x="2978150" y="7773988"/>
          <p14:tracePt t="49889" x="2968625" y="7729538"/>
          <p14:tracePt t="49905" x="2968625" y="7666038"/>
          <p14:tracePt t="49922" x="2968625" y="7639050"/>
          <p14:tracePt t="49940" x="2968625" y="7602538"/>
          <p14:tracePt t="49956" x="2978150" y="7583488"/>
          <p14:tracePt t="49972" x="3005138" y="7566025"/>
          <p14:tracePt t="49989" x="3049588" y="7539038"/>
          <p14:tracePt t="50006" x="3076575" y="7529513"/>
          <p14:tracePt t="50022" x="3113088" y="7512050"/>
          <p14:tracePt t="50039" x="3140075" y="7512050"/>
          <p14:tracePt t="50056" x="3194050" y="7512050"/>
          <p14:tracePt t="50072" x="3222625" y="7529513"/>
          <p14:tracePt t="50089" x="3249613" y="7556500"/>
          <p14:tracePt t="50106" x="3267075" y="7583488"/>
          <p14:tracePt t="50122" x="3284538" y="7602538"/>
          <p14:tracePt t="50126" x="3294063" y="7610475"/>
          <p14:tracePt t="50140" x="3303588" y="7639050"/>
          <p14:tracePt t="50156" x="3303588" y="7656513"/>
          <p14:tracePt t="50172" x="3313113" y="7693025"/>
          <p14:tracePt t="50189" x="3313113" y="7729538"/>
          <p14:tracePt t="50206" x="3313113" y="7756525"/>
          <p14:tracePt t="50207" x="3303588" y="7773988"/>
          <p14:tracePt t="50222" x="3284538" y="7810500"/>
          <p14:tracePt t="50239" x="3267075" y="7827963"/>
          <p14:tracePt t="50255" x="3230563" y="7854950"/>
          <p14:tracePt t="50272" x="3203575" y="7864475"/>
          <p14:tracePt t="50289" x="3159125" y="7874000"/>
          <p14:tracePt t="50305" x="3132138" y="7874000"/>
          <p14:tracePt t="50322" x="3095625" y="7854950"/>
          <p14:tracePt t="50323" x="3068638" y="7827963"/>
          <p14:tracePt t="50339" x="3013075" y="7764463"/>
          <p14:tracePt t="50356" x="2951163" y="7639050"/>
          <p14:tracePt t="50358" x="2922588" y="7539038"/>
          <p14:tracePt t="50372" x="2887663" y="7367588"/>
          <p14:tracePt t="50389" x="2887663" y="7258050"/>
          <p14:tracePt t="50406" x="2905125" y="7140575"/>
          <p14:tracePt t="50423" x="2932113" y="7096125"/>
          <p14:tracePt t="50440" x="2951163" y="7077075"/>
          <p14:tracePt t="50443" x="2959100" y="7067550"/>
          <p14:tracePt t="50456" x="2986088" y="7059613"/>
          <p14:tracePt t="50472" x="3005138" y="7059613"/>
          <p14:tracePt t="50489" x="3049588" y="7077075"/>
          <p14:tracePt t="50505" x="3086100" y="7104063"/>
          <p14:tracePt t="50523" x="3159125" y="7186613"/>
          <p14:tracePt t="50539" x="3203575" y="7248525"/>
          <p14:tracePt t="50555" x="3222625" y="7294563"/>
          <p14:tracePt t="50557" x="3230563" y="7331075"/>
          <p14:tracePt t="50572" x="3240088" y="7348538"/>
          <p14:tracePt t="50589" x="3249613" y="7385050"/>
          <p14:tracePt t="50605" x="3249613" y="7439025"/>
          <p14:tracePt t="50622" x="3249613" y="7475538"/>
          <p14:tracePt t="50639" x="3240088" y="7539038"/>
          <p14:tracePt t="50655" x="3222625" y="7566025"/>
          <p14:tracePt t="50672" x="3203575" y="7593013"/>
          <p14:tracePt t="50689" x="3149600" y="7602538"/>
          <p14:tracePt t="50705" x="3103563" y="7593013"/>
          <p14:tracePt t="50722" x="3022600" y="7529513"/>
          <p14:tracePt t="50739" x="2995613" y="7502525"/>
          <p14:tracePt t="50743" x="2986088" y="7493000"/>
          <p14:tracePt t="50756" x="2978150" y="7475538"/>
          <p14:tracePt t="50772" x="2968625" y="7475538"/>
          <p14:tracePt t="50789" x="2959100" y="7458075"/>
          <p14:tracePt t="50805" x="2951163" y="7429500"/>
          <p14:tracePt t="50823" x="2951163" y="7412038"/>
          <p14:tracePt t="50839" x="2959100" y="7375525"/>
          <p14:tracePt t="50855" x="2959100" y="7358063"/>
          <p14:tracePt t="50872" x="2995613" y="7348538"/>
          <p14:tracePt t="50889" x="3013075" y="7339013"/>
          <p14:tracePt t="50905" x="3032125" y="7339013"/>
          <p14:tracePt t="50907" x="3041650" y="7339013"/>
          <p14:tracePt t="50922" x="3068638" y="7339013"/>
          <p14:tracePt t="50939" x="3103563" y="7358063"/>
          <p14:tracePt t="50956" x="3149600" y="7394575"/>
          <p14:tracePt t="50972" x="3159125" y="7412038"/>
          <p14:tracePt t="50989" x="3176588" y="7458075"/>
          <p14:tracePt t="51005" x="3186113" y="7493000"/>
          <p14:tracePt t="51022" x="3186113" y="7519988"/>
          <p14:tracePt t="51039" x="3186113" y="7548563"/>
          <p14:tracePt t="51055" x="3186113" y="7575550"/>
          <p14:tracePt t="51072" x="3186113" y="7593013"/>
          <p14:tracePt t="51089" x="3176588" y="7602538"/>
          <p14:tracePt t="51106" x="3167063" y="7610475"/>
          <p14:tracePt t="51122" x="3159125" y="7620000"/>
          <p14:tracePt t="51139" x="3149600" y="7620000"/>
          <p14:tracePt t="51168" x="3140075" y="7620000"/>
          <p14:tracePt t="51182" x="3132138" y="7620000"/>
          <p14:tracePt t="51202" x="3122613" y="7620000"/>
          <p14:tracePt t="51216" x="3113088" y="7620000"/>
          <p14:tracePt t="51230" x="3103563" y="7620000"/>
          <p14:tracePt t="52714" x="0" y="0"/>
        </p14:tracePtLst>
        <p14:tracePtLst>
          <p14:tracePt t="53909" x="1158875" y="7874000"/>
          <p14:tracePt t="54574" x="1166813" y="7874000"/>
          <p14:tracePt t="54590" x="1166813" y="7883525"/>
          <p14:tracePt t="54593" x="1176338" y="7883525"/>
          <p14:tracePt t="54608" x="1185863" y="7891463"/>
          <p14:tracePt t="54624" x="1212850" y="7900988"/>
          <p14:tracePt t="54640" x="1230313" y="7910513"/>
          <p14:tracePt t="54642" x="1239838" y="7910513"/>
          <p14:tracePt t="54657" x="1257300" y="7910513"/>
          <p14:tracePt t="54690" x="1312863" y="7927975"/>
          <p14:tracePt t="54724" x="1403350" y="7945438"/>
          <p14:tracePt t="54757" x="1474788" y="7964488"/>
          <p14:tracePt t="54760" x="1493838" y="7964488"/>
          <p14:tracePt t="54774" x="1520825" y="7974013"/>
          <p14:tracePt t="54790" x="1538288" y="7981950"/>
          <p14:tracePt t="54807" x="1574800" y="7981950"/>
          <p14:tracePt t="54823" x="1638300" y="7991475"/>
          <p14:tracePt t="54840" x="1701800" y="7991475"/>
          <p14:tracePt t="54857" x="1819275" y="8008938"/>
          <p14:tracePt t="54873" x="1873250" y="8008938"/>
          <p14:tracePt t="54875" x="1919288" y="8018463"/>
          <p14:tracePt t="54890" x="1982788" y="8035925"/>
          <p14:tracePt t="54907" x="2044700" y="8035925"/>
          <p14:tracePt t="54923" x="2135188" y="8054975"/>
          <p14:tracePt t="54940" x="2198688" y="8064500"/>
          <p14:tracePt t="54957" x="2262188" y="8072438"/>
          <p14:tracePt t="54958" x="2289175" y="8072438"/>
          <p14:tracePt t="54973" x="2362200" y="8081963"/>
          <p14:tracePt t="54990" x="2416175" y="8091488"/>
          <p14:tracePt t="55007" x="2470150" y="8099425"/>
          <p14:tracePt t="55023" x="2497138" y="8108950"/>
          <p14:tracePt t="55040" x="2533650" y="8118475"/>
          <p14:tracePt t="55057" x="2543175" y="8118475"/>
          <p14:tracePt t="55074" x="2560638" y="8118475"/>
          <p14:tracePt t="55090" x="2579688" y="8118475"/>
          <p14:tracePt t="55107" x="2587625" y="8118475"/>
          <p14:tracePt t="55123" x="2597150" y="8118475"/>
          <p14:tracePt t="55206" x="2597150" y="8126413"/>
          <p14:tracePt t="55295" x="0" y="0"/>
        </p14:tracePtLst>
        <p14:tracePtLst>
          <p14:tracePt t="55764" x="2470150" y="7050088"/>
          <p14:tracePt t="55783" x="2470150" y="7059613"/>
          <p14:tracePt t="55797" x="2462213" y="7067550"/>
          <p14:tracePt t="55818" x="2462213" y="7077075"/>
          <p14:tracePt t="55831" x="2462213" y="7086600"/>
          <p14:tracePt t="55845" x="2462213" y="7096125"/>
          <p14:tracePt t="55852" x="2462213" y="7113588"/>
          <p14:tracePt t="55873" x="2462213" y="7140575"/>
          <p14:tracePt t="55923" x="2479675" y="7248525"/>
          <p14:tracePt t="55940" x="2506663" y="7331075"/>
          <p14:tracePt t="55957" x="2525713" y="7385050"/>
          <p14:tracePt t="55975" x="2533650" y="7448550"/>
          <p14:tracePt t="55978" x="2543175" y="7466013"/>
          <p14:tracePt t="55990" x="2552700" y="7529513"/>
          <p14:tracePt t="56007" x="2560638" y="7556500"/>
          <p14:tracePt t="56023" x="2560638" y="7602538"/>
          <p14:tracePt t="56040" x="2570163" y="7639050"/>
          <p14:tracePt t="56057" x="2570163" y="7683500"/>
          <p14:tracePt t="56073" x="2570163" y="7693025"/>
          <p14:tracePt t="56090" x="2570163" y="7720013"/>
          <p14:tracePt t="56092" x="2579688" y="7737475"/>
          <p14:tracePt t="56107" x="2579688" y="7764463"/>
          <p14:tracePt t="56123" x="2579688" y="7783513"/>
          <p14:tracePt t="56140" x="2579688" y="7820025"/>
          <p14:tracePt t="56157" x="2579688" y="7827963"/>
          <p14:tracePt t="56175" x="2587625" y="7847013"/>
          <p14:tracePt t="56190" x="2587625" y="7891463"/>
          <p14:tracePt t="56206" x="2597150" y="7918450"/>
          <p14:tracePt t="56223" x="2606675" y="7954963"/>
          <p14:tracePt t="56240" x="2606675" y="7964488"/>
          <p14:tracePt t="56256" x="2606675" y="7991475"/>
          <p14:tracePt t="56273" x="2606675" y="8001000"/>
          <p14:tracePt t="56290" x="2606675" y="8008938"/>
          <p14:tracePt t="56306" x="2606675" y="8018463"/>
          <p14:tracePt t="56595" x="2597150" y="8035925"/>
          <p14:tracePt t="56600" x="2597150" y="8045450"/>
          <p14:tracePt t="56606" x="2579688" y="8054975"/>
          <p14:tracePt t="56623" x="2552700" y="8081963"/>
          <p14:tracePt t="56640" x="2497138" y="8118475"/>
          <p14:tracePt t="56656" x="2452688" y="8135938"/>
          <p14:tracePt t="56673" x="2416175" y="8154988"/>
          <p14:tracePt t="56674" x="2398713" y="8162925"/>
          <p14:tracePt t="56706" x="2344738" y="8162925"/>
          <p14:tracePt t="56740" x="2308225" y="8181975"/>
          <p14:tracePt t="56773" x="2281238" y="8181975"/>
          <p14:tracePt t="56790" x="2271713" y="8181975"/>
          <p14:tracePt t="56806" x="2271713" y="8172450"/>
          <p14:tracePt t="56823" x="2262188" y="8172450"/>
          <p14:tracePt t="56839" x="2254250" y="8145463"/>
          <p14:tracePt t="56856" x="2244725" y="8108950"/>
          <p14:tracePt t="56873" x="2225675" y="8054975"/>
          <p14:tracePt t="56890" x="2225675" y="7981950"/>
          <p14:tracePt t="56906" x="2225675" y="7927975"/>
          <p14:tracePt t="56908" x="2225675" y="7900988"/>
          <p14:tracePt t="56923" x="2225675" y="7847013"/>
          <p14:tracePt t="56940" x="2244725" y="7810500"/>
          <p14:tracePt t="56956" x="2289175" y="7773988"/>
          <p14:tracePt t="56973" x="2316163" y="7756525"/>
          <p14:tracePt t="56989" x="2362200" y="7747000"/>
          <p14:tracePt t="56991" x="2371725" y="7747000"/>
          <p14:tracePt t="57007" x="2406650" y="7747000"/>
          <p14:tracePt t="57025" x="2452688" y="7764463"/>
          <p14:tracePt t="57027" x="2470150" y="7791450"/>
          <p14:tracePt t="57040" x="2525713" y="7827963"/>
          <p14:tracePt t="57056" x="2543175" y="7854950"/>
          <p14:tracePt t="57058" x="2543175" y="7874000"/>
          <p14:tracePt t="57073" x="2552700" y="7891463"/>
          <p14:tracePt t="57090" x="2560638" y="7900988"/>
          <p14:tracePt t="57106" x="2570163" y="7918450"/>
          <p14:tracePt t="57123" x="2579688" y="7937500"/>
          <p14:tracePt t="57140" x="2579688" y="7954963"/>
          <p14:tracePt t="57142" x="2579688" y="7974013"/>
          <p14:tracePt t="57156" x="2570163" y="8008938"/>
          <p14:tracePt t="57173" x="2552700" y="8045450"/>
          <p14:tracePt t="57190" x="2525713" y="8108950"/>
          <p14:tracePt t="57206" x="2506663" y="8135938"/>
          <p14:tracePt t="57223" x="2479675" y="8145463"/>
          <p14:tracePt t="57240" x="2435225" y="8181975"/>
          <p14:tracePt t="57256" x="2406650" y="8189913"/>
          <p14:tracePt t="57273" x="2371725" y="8199438"/>
          <p14:tracePt t="57290" x="2352675" y="8208963"/>
          <p14:tracePt t="57306" x="2316163" y="8208963"/>
          <p14:tracePt t="57323" x="2298700" y="8208963"/>
          <p14:tracePt t="57339" x="2289175" y="8208963"/>
          <p14:tracePt t="57341" x="2271713" y="8199438"/>
          <p14:tracePt t="57356" x="2244725" y="8135938"/>
          <p14:tracePt t="57373" x="2208213" y="8064500"/>
          <p14:tracePt t="57389" x="2190750" y="8001000"/>
          <p14:tracePt t="57406" x="2181225" y="7981950"/>
          <p14:tracePt t="57423" x="2181225" y="7954963"/>
          <p14:tracePt t="57440" x="2181225" y="7945438"/>
          <p14:tracePt t="57456" x="2181225" y="7927975"/>
          <p14:tracePt t="57473" x="2190750" y="7918450"/>
          <p14:tracePt t="57490" x="2208213" y="7910513"/>
          <p14:tracePt t="57506" x="2225675" y="7910513"/>
          <p14:tracePt t="57523" x="2244725" y="7910513"/>
          <p14:tracePt t="57540" x="2271713" y="7910513"/>
          <p14:tracePt t="57556" x="2289175" y="7918450"/>
          <p14:tracePt t="57573" x="2308225" y="7927975"/>
          <p14:tracePt t="57589" x="2335213" y="7954963"/>
          <p14:tracePt t="57606" x="2344738" y="7974013"/>
          <p14:tracePt t="57623" x="2362200" y="8027988"/>
          <p14:tracePt t="57640" x="2371725" y="8064500"/>
          <p14:tracePt t="57644" x="2371725" y="8072438"/>
          <p14:tracePt t="57656" x="2371725" y="8091488"/>
          <p14:tracePt t="57673" x="2371725" y="8108950"/>
          <p14:tracePt t="57689" x="2371725" y="8118475"/>
          <p14:tracePt t="57692" x="2371725" y="8126413"/>
          <p14:tracePt t="57712" x="2371725" y="8135938"/>
          <p14:tracePt t="57724" x="2371725" y="8145463"/>
          <p14:tracePt t="57739" x="2371725" y="8154988"/>
          <p14:tracePt t="57756" x="2371725" y="8162925"/>
          <p14:tracePt t="57979" x="0" y="0"/>
        </p14:tracePtLst>
      </p14:laserTraceLst>
    </p:ext>
  </p:extLs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実証分析へ</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99</a:t>
            </a:fld>
            <a:endParaRPr lang="en-US" altLang="ja-JP" dirty="0"/>
          </a:p>
        </p:txBody>
      </p:sp>
      <p:sp>
        <p:nvSpPr>
          <p:cNvPr id="6" name="テキスト ボックス 5"/>
          <p:cNvSpPr txBox="1"/>
          <p:nvPr/>
        </p:nvSpPr>
        <p:spPr>
          <a:xfrm>
            <a:off x="662453" y="1682763"/>
            <a:ext cx="15376583" cy="2554545"/>
          </a:xfrm>
          <a:prstGeom prst="rect">
            <a:avLst/>
          </a:prstGeom>
          <a:noFill/>
        </p:spPr>
        <p:txBody>
          <a:bodyPr wrap="square" rtlCol="0">
            <a:spAutoFit/>
          </a:bodyPr>
          <a:lstStyle/>
          <a:p>
            <a:pPr fontAlgn="base">
              <a:spcBef>
                <a:spcPct val="0"/>
              </a:spcBef>
              <a:spcAft>
                <a:spcPct val="0"/>
              </a:spcAft>
            </a:pPr>
            <a:r>
              <a:rPr lang="ja-JP" altLang="en-US" sz="3200" dirty="0" smtClean="0">
                <a:solidFill>
                  <a:srgbClr val="000000"/>
                </a:solidFill>
                <a:latin typeface="+mj-ea"/>
                <a:ea typeface="+mj-ea"/>
              </a:rPr>
              <a:t>このように、ガウス・マルコフの定理の前提が満たされない場合であっても、説明変数に工夫をしたり、さらに発展的な統計的手法を用いて分析する手法が様々考案されており、実証分析や計量分析と呼ばれる分野で用いられています。</a:t>
            </a:r>
            <a:endParaRPr lang="en-US" altLang="ja-JP" sz="3200" dirty="0" smtClean="0">
              <a:solidFill>
                <a:srgbClr val="000000"/>
              </a:solidFill>
              <a:latin typeface="+mj-ea"/>
              <a:ea typeface="+mj-ea"/>
            </a:endParaRPr>
          </a:p>
          <a:p>
            <a:pPr fontAlgn="base">
              <a:spcBef>
                <a:spcPct val="0"/>
              </a:spcBef>
              <a:spcAft>
                <a:spcPct val="0"/>
              </a:spcAft>
            </a:pPr>
            <a:endParaRPr lang="en-US" altLang="ja-JP" sz="3200" dirty="0">
              <a:solidFill>
                <a:srgbClr val="000000"/>
              </a:solidFill>
              <a:latin typeface="+mj-ea"/>
              <a:ea typeface="+mj-ea"/>
            </a:endParaRPr>
          </a:p>
          <a:p>
            <a:pPr fontAlgn="base">
              <a:spcBef>
                <a:spcPct val="0"/>
              </a:spcBef>
              <a:spcAft>
                <a:spcPct val="0"/>
              </a:spcAft>
            </a:pPr>
            <a:r>
              <a:rPr lang="ja-JP" altLang="en-US" sz="3200" dirty="0">
                <a:solidFill>
                  <a:srgbClr val="000000"/>
                </a:solidFill>
                <a:latin typeface="+mj-ea"/>
                <a:ea typeface="+mj-ea"/>
              </a:rPr>
              <a:t>この</a:t>
            </a:r>
            <a:r>
              <a:rPr lang="ja-JP" altLang="en-US" sz="3200" dirty="0" smtClean="0">
                <a:solidFill>
                  <a:srgbClr val="000000"/>
                </a:solidFill>
                <a:latin typeface="+mj-ea"/>
                <a:ea typeface="+mj-ea"/>
              </a:rPr>
              <a:t>講義では扱いませんが、以下参考文献</a:t>
            </a:r>
            <a:r>
              <a:rPr lang="ja-JP" altLang="en-US" sz="3200" dirty="0">
                <a:solidFill>
                  <a:srgbClr val="000000"/>
                </a:solidFill>
                <a:latin typeface="+mj-ea"/>
                <a:ea typeface="+mj-ea"/>
              </a:rPr>
              <a:t>です。</a:t>
            </a:r>
            <a:endParaRPr lang="en-US" altLang="ja-JP" sz="3200" dirty="0">
              <a:solidFill>
                <a:srgbClr val="000000"/>
              </a:solidFill>
              <a:latin typeface="+mj-ea"/>
              <a:ea typeface="+mj-ea"/>
            </a:endParaRPr>
          </a:p>
        </p:txBody>
      </p:sp>
      <p:sp>
        <p:nvSpPr>
          <p:cNvPr id="7" name="テキスト ボックス 6"/>
          <p:cNvSpPr txBox="1"/>
          <p:nvPr/>
        </p:nvSpPr>
        <p:spPr>
          <a:xfrm>
            <a:off x="2243671" y="8199487"/>
            <a:ext cx="14149572" cy="830997"/>
          </a:xfrm>
          <a:prstGeom prst="rect">
            <a:avLst/>
          </a:prstGeom>
          <a:noFill/>
        </p:spPr>
        <p:txBody>
          <a:bodyPr wrap="square" rtlCol="0">
            <a:spAutoFit/>
          </a:bodyPr>
          <a:lstStyle/>
          <a:p>
            <a:pPr fontAlgn="base">
              <a:spcBef>
                <a:spcPct val="0"/>
              </a:spcBef>
              <a:spcAft>
                <a:spcPct val="0"/>
              </a:spcAft>
            </a:pPr>
            <a:r>
              <a:rPr lang="ja-JP" altLang="en-US" dirty="0" smtClean="0">
                <a:solidFill>
                  <a:srgbClr val="000000"/>
                </a:solidFill>
                <a:latin typeface="+mn-ea"/>
                <a:ea typeface="+mn-ea"/>
              </a:rPr>
              <a:t>星野他：「</a:t>
            </a:r>
            <a:r>
              <a:rPr lang="en-US" altLang="ja-JP" dirty="0" smtClean="0">
                <a:solidFill>
                  <a:srgbClr val="000000"/>
                </a:solidFill>
                <a:latin typeface="+mn-ea"/>
                <a:ea typeface="+mn-ea"/>
              </a:rPr>
              <a:t>R</a:t>
            </a:r>
            <a:r>
              <a:rPr lang="ja-JP" altLang="en-US" dirty="0" smtClean="0">
                <a:solidFill>
                  <a:srgbClr val="000000"/>
                </a:solidFill>
                <a:latin typeface="+mn-ea"/>
                <a:ea typeface="+mn-ea"/>
              </a:rPr>
              <a:t>による実証分析」第二版、オーム社</a:t>
            </a:r>
            <a:r>
              <a:rPr lang="en-US" altLang="ja-JP" dirty="0" smtClean="0">
                <a:solidFill>
                  <a:srgbClr val="000000"/>
                </a:solidFill>
                <a:latin typeface="+mn-ea"/>
                <a:ea typeface="+mn-ea"/>
              </a:rPr>
              <a:t>(2023)</a:t>
            </a:r>
          </a:p>
          <a:p>
            <a:r>
              <a:rPr lang="ja-JP" altLang="en-US" dirty="0" smtClean="0">
                <a:latin typeface="+mn-ea"/>
                <a:ea typeface="+mn-ea"/>
              </a:rPr>
              <a:t>山本：「実証</a:t>
            </a:r>
            <a:r>
              <a:rPr lang="ja-JP" altLang="en-US" dirty="0">
                <a:latin typeface="+mn-ea"/>
                <a:ea typeface="+mn-ea"/>
              </a:rPr>
              <a:t>分析のための計量経済学</a:t>
            </a:r>
            <a:r>
              <a:rPr lang="en-US" altLang="ja-JP" dirty="0">
                <a:latin typeface="+mn-ea"/>
                <a:ea typeface="+mn-ea"/>
              </a:rPr>
              <a:t>―</a:t>
            </a:r>
            <a:r>
              <a:rPr lang="ja-JP" altLang="en-US" dirty="0">
                <a:latin typeface="+mn-ea"/>
                <a:ea typeface="+mn-ea"/>
              </a:rPr>
              <a:t>正しい手法と結果の</a:t>
            </a:r>
            <a:r>
              <a:rPr lang="ja-JP" altLang="en-US" dirty="0" smtClean="0">
                <a:latin typeface="+mn-ea"/>
                <a:ea typeface="+mn-ea"/>
              </a:rPr>
              <a:t>読み方」、中央経済社</a:t>
            </a:r>
            <a:r>
              <a:rPr lang="en-US" altLang="ja-JP" dirty="0" smtClean="0">
                <a:latin typeface="+mn-ea"/>
                <a:ea typeface="+mn-ea"/>
              </a:rPr>
              <a:t>(2015)</a:t>
            </a:r>
            <a:endParaRPr lang="en-US" altLang="ja-JP" dirty="0">
              <a:solidFill>
                <a:srgbClr val="000000"/>
              </a:solidFill>
              <a:latin typeface="+mn-ea"/>
              <a:ea typeface="+mn-ea"/>
            </a:endParaRPr>
          </a:p>
        </p:txBody>
      </p:sp>
    </p:spTree>
    <p:extLst>
      <p:ext uri="{BB962C8B-B14F-4D97-AF65-F5344CB8AC3E}">
        <p14:creationId xmlns:p14="http://schemas.microsoft.com/office/powerpoint/2010/main" val="2943302850"/>
      </p:ext>
    </p:extLst>
  </p:cSld>
  <p:clrMapOvr>
    <a:masterClrMapping/>
  </p:clrMapOvr>
</p:sld>
</file>

<file path=ppt/theme/theme1.xml><?xml version="1.0" encoding="utf-8"?>
<a:theme xmlns:a="http://schemas.openxmlformats.org/drawingml/2006/main" name="7_元OHP">
  <a:themeElements>
    <a:clrScheme name="白バック">
      <a:dk1>
        <a:srgbClr val="000000"/>
      </a:dk1>
      <a:lt1>
        <a:srgbClr val="FFFFFF"/>
      </a:lt1>
      <a:dk2>
        <a:srgbClr val="3E3E3E"/>
      </a:dk2>
      <a:lt2>
        <a:srgbClr val="FFFFCC"/>
      </a:lt2>
      <a:accent1>
        <a:srgbClr val="009900"/>
      </a:accent1>
      <a:accent2>
        <a:srgbClr val="99CC00"/>
      </a:accent2>
      <a:accent3>
        <a:srgbClr val="CC0000"/>
      </a:accent3>
      <a:accent4>
        <a:srgbClr val="0033CC"/>
      </a:accent4>
      <a:accent5>
        <a:srgbClr val="FF9900"/>
      </a:accent5>
      <a:accent6>
        <a:srgbClr val="8B8B8B"/>
      </a:accent6>
      <a:hlink>
        <a:srgbClr val="3366FF"/>
      </a:hlink>
      <a:folHlink>
        <a:srgbClr val="7030A0"/>
      </a:folHlink>
    </a:clrScheme>
    <a:fontScheme name="メイリオ">
      <a:majorFont>
        <a:latin typeface="Century Gothic"/>
        <a:ea typeface="メイリオ"/>
        <a:cs typeface=""/>
      </a:majorFont>
      <a:minorFont>
        <a:latin typeface="Century Gothic"/>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3338"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3338"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defRPr>
        </a:defPPr>
      </a:lstStyle>
    </a:lnDef>
  </a:objectDefaults>
  <a:extraClrSchemeLst>
    <a:extraClrScheme>
      <a:clrScheme name="4_元OHP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4_元OHP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4_元OHP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67439</TotalTime>
  <Words>5395</Words>
  <Application>Microsoft Office PowerPoint</Application>
  <PresentationFormat>ユーザー設定</PresentationFormat>
  <Paragraphs>806</Paragraphs>
  <Slides>101</Slides>
  <Notes>1</Notes>
  <HiddenSlides>0</HiddenSlides>
  <MMClips>0</MMClips>
  <ScaleCrop>false</ScaleCrop>
  <HeadingPairs>
    <vt:vector size="6" baseType="variant">
      <vt:variant>
        <vt:lpstr>使用されているフォント</vt:lpstr>
      </vt:variant>
      <vt:variant>
        <vt:i4>15</vt:i4>
      </vt:variant>
      <vt:variant>
        <vt:lpstr>テーマ</vt:lpstr>
      </vt:variant>
      <vt:variant>
        <vt:i4>1</vt:i4>
      </vt:variant>
      <vt:variant>
        <vt:lpstr>スライド タイトル</vt:lpstr>
      </vt:variant>
      <vt:variant>
        <vt:i4>101</vt:i4>
      </vt:variant>
    </vt:vector>
  </HeadingPairs>
  <TitlesOfParts>
    <vt:vector size="117" baseType="lpstr">
      <vt:lpstr>ＤＦＧ華康ゴシック体W2</vt:lpstr>
      <vt:lpstr>ＤＦＧ平成ゴシック体W5</vt:lpstr>
      <vt:lpstr>ＤＦＧ平成ゴシック体W7</vt:lpstr>
      <vt:lpstr>HGP創英角ｺﾞｼｯｸUB</vt:lpstr>
      <vt:lpstr>HGP創英角ﾎﾟｯﾌﾟ体</vt:lpstr>
      <vt:lpstr>M+ 1c thin</vt:lpstr>
      <vt:lpstr>ＭＳ Ｐゴシック</vt:lpstr>
      <vt:lpstr>ＭＳ Ｐ明朝</vt:lpstr>
      <vt:lpstr>メイリオ</vt:lpstr>
      <vt:lpstr>Arial</vt:lpstr>
      <vt:lpstr>Arial Black</vt:lpstr>
      <vt:lpstr>Cambria Math</vt:lpstr>
      <vt:lpstr>Century Gothic</vt:lpstr>
      <vt:lpstr>Times</vt:lpstr>
      <vt:lpstr>Wingdings</vt:lpstr>
      <vt:lpstr>7_元OHP</vt:lpstr>
      <vt:lpstr>PowerPoint プレゼンテーション</vt:lpstr>
      <vt:lpstr>授業スケジュール</vt:lpstr>
      <vt:lpstr>手順⑥：多重共線性の確認</vt:lpstr>
      <vt:lpstr>多重共線性とは</vt:lpstr>
      <vt:lpstr>説明変数の相関と偏回帰係数</vt:lpstr>
      <vt:lpstr>疑似マルチコ</vt:lpstr>
      <vt:lpstr>例</vt:lpstr>
      <vt:lpstr>例</vt:lpstr>
      <vt:lpstr>例</vt:lpstr>
      <vt:lpstr>例</vt:lpstr>
      <vt:lpstr>例</vt:lpstr>
      <vt:lpstr>例</vt:lpstr>
      <vt:lpstr>Q1.</vt:lpstr>
      <vt:lpstr>A1.</vt:lpstr>
      <vt:lpstr>A1.</vt:lpstr>
      <vt:lpstr>A1.</vt:lpstr>
      <vt:lpstr>Q2.</vt:lpstr>
      <vt:lpstr>A2.</vt:lpstr>
      <vt:lpstr>Q3.</vt:lpstr>
      <vt:lpstr>A3.</vt:lpstr>
      <vt:lpstr>結果をまとめてみると、、</vt:lpstr>
      <vt:lpstr>包括的検定の結果</vt:lpstr>
      <vt:lpstr>VIFの確認結果</vt:lpstr>
      <vt:lpstr>重回帰分析式の意味（再掲）</vt:lpstr>
      <vt:lpstr>偏回帰係数の意味</vt:lpstr>
      <vt:lpstr>偏回帰係数の意味（再掲）</vt:lpstr>
      <vt:lpstr>説明変数間の相関</vt:lpstr>
      <vt:lpstr>PowerPoint プレゼンテーション</vt:lpstr>
      <vt:lpstr>PowerPoint プレゼンテーション</vt:lpstr>
      <vt:lpstr>各要因の関係</vt:lpstr>
      <vt:lpstr>各要因の関係</vt:lpstr>
      <vt:lpstr>各要因の関係</vt:lpstr>
      <vt:lpstr>各要因の関係</vt:lpstr>
      <vt:lpstr>各要因の関係</vt:lpstr>
      <vt:lpstr>各要因の関係</vt:lpstr>
      <vt:lpstr>PowerPoint プレゼンテーション</vt:lpstr>
      <vt:lpstr>代表的な検出指標</vt:lpstr>
      <vt:lpstr>分散拡大因子（VIF）</vt:lpstr>
      <vt:lpstr>PythonにおけるVIF算出（求め方）</vt:lpstr>
      <vt:lpstr>PythonにおけるVIF算出（見方）</vt:lpstr>
      <vt:lpstr>多重共線性への対処法</vt:lpstr>
      <vt:lpstr>サンプルコード</vt:lpstr>
      <vt:lpstr>手順⑦：再度、重回帰分析→モデルの決定</vt:lpstr>
      <vt:lpstr>ベストモデルの決定</vt:lpstr>
      <vt:lpstr>PowerPoint プレゼンテーション</vt:lpstr>
      <vt:lpstr>PowerPoint プレゼンテーション</vt:lpstr>
      <vt:lpstr>ベストモデルによる推定/予測</vt:lpstr>
      <vt:lpstr>Pythonにおける内積の計算</vt:lpstr>
      <vt:lpstr>信頼区間について</vt:lpstr>
      <vt:lpstr>重回帰分析の推定値の分布</vt:lpstr>
      <vt:lpstr>重回帰分析の推定値の分布</vt:lpstr>
      <vt:lpstr>説明変数の行列</vt:lpstr>
      <vt:lpstr>従属変数Yの値の区間推定</vt:lpstr>
      <vt:lpstr>観測値に対応する従属変数Yの値の区間推定</vt:lpstr>
      <vt:lpstr>観測値に対応する従属変数Yの値の区間推定</vt:lpstr>
      <vt:lpstr>予測とは：未知(未観測)のXの値に対応する従属変数Yの値の区間推定</vt:lpstr>
      <vt:lpstr>予測とは：未知(未観測)のXの値に対応する従属変数Yの値の区間推定</vt:lpstr>
      <vt:lpstr>実際に、ここまでの例で見てみましょう</vt:lpstr>
      <vt:lpstr>PowerPoint プレゼンテーション</vt:lpstr>
      <vt:lpstr>Python</vt:lpstr>
      <vt:lpstr>Python</vt:lpstr>
      <vt:lpstr>Python</vt:lpstr>
      <vt:lpstr>Python</vt:lpstr>
      <vt:lpstr>Python</vt:lpstr>
      <vt:lpstr>Python</vt:lpstr>
      <vt:lpstr>Python</vt:lpstr>
      <vt:lpstr>Python</vt:lpstr>
      <vt:lpstr>Python</vt:lpstr>
      <vt:lpstr>Python</vt:lpstr>
      <vt:lpstr>Python</vt:lpstr>
      <vt:lpstr>未知データに対する問題</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正則化</vt:lpstr>
      <vt:lpstr>PowerPoint プレゼンテーション</vt:lpstr>
      <vt:lpstr>正則化とマルチコ回避</vt:lpstr>
      <vt:lpstr>正則化とマルチコ回避</vt:lpstr>
      <vt:lpstr>正則化とマルチコ回避</vt:lpstr>
      <vt:lpstr>正則化とマルチコ回避</vt:lpstr>
      <vt:lpstr>正則化とマルチコ回避</vt:lpstr>
      <vt:lpstr>正則化と説明変数選択</vt:lpstr>
      <vt:lpstr>正則化と説明変数選択</vt:lpstr>
      <vt:lpstr>L1正則化の発展</vt:lpstr>
      <vt:lpstr>正則化：その他</vt:lpstr>
      <vt:lpstr>重回帰分析と実証分析</vt:lpstr>
      <vt:lpstr>最小二乗法の前提と限界</vt:lpstr>
      <vt:lpstr>BLUE（最良線形不偏推定量）</vt:lpstr>
      <vt:lpstr>ガウスマルコフの定理</vt:lpstr>
      <vt:lpstr>仮定①が成立しない例</vt:lpstr>
      <vt:lpstr>仮定②が成立しない例</vt:lpstr>
      <vt:lpstr>【参考】仮定①②が成立しない場合の対策</vt:lpstr>
      <vt:lpstr>仮定③が成立しない例</vt:lpstr>
      <vt:lpstr>仮定③が成立しない例</vt:lpstr>
      <vt:lpstr>仮定③が成立しない例</vt:lpstr>
      <vt:lpstr>仮定③が成立しない例</vt:lpstr>
      <vt:lpstr>実証分析へ</vt:lpstr>
      <vt:lpstr>まとめ：重回帰分析の用途</vt:lpstr>
      <vt:lpstr>学習のまとめ（チェックリスト）</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CS概論スライド</dc:title>
  <dc:creator>Jun</dc:creator>
  <cp:lastModifiedBy>本多泰理</cp:lastModifiedBy>
  <cp:revision>2728</cp:revision>
  <cp:lastPrinted>2017-04-07T01:07:20Z</cp:lastPrinted>
  <dcterms:created xsi:type="dcterms:W3CDTF">2005-02-14T05:16:26Z</dcterms:created>
  <dcterms:modified xsi:type="dcterms:W3CDTF">2023-10-03T01:12:57Z</dcterms:modified>
</cp:coreProperties>
</file>